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3" r:id="rId4"/>
    <p:sldId id="274" r:id="rId5"/>
    <p:sldId id="275" r:id="rId6"/>
    <p:sldId id="258" r:id="rId7"/>
    <p:sldId id="259" r:id="rId8"/>
    <p:sldId id="260" r:id="rId9"/>
    <p:sldId id="261" r:id="rId10"/>
    <p:sldId id="262" r:id="rId11"/>
    <p:sldId id="263" r:id="rId12"/>
    <p:sldId id="264" r:id="rId13"/>
    <p:sldId id="276" r:id="rId14"/>
    <p:sldId id="265" r:id="rId15"/>
    <p:sldId id="266" r:id="rId16"/>
    <p:sldId id="267" r:id="rId17"/>
    <p:sldId id="268" r:id="rId18"/>
    <p:sldId id="269" r:id="rId19"/>
    <p:sldId id="270"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8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1F6CF-47FF-4D3D-AB8F-E6750AC1816F}"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n-US"/>
        </a:p>
      </dgm:t>
    </dgm:pt>
    <dgm:pt modelId="{1F1EBBA7-C0B2-4CA2-A431-44F1B5733C63}">
      <dgm:prSet phldrT="[Text]"/>
      <dgm:spPr/>
      <dgm:t>
        <a:bodyPr/>
        <a:lstStyle/>
        <a:p>
          <a:r>
            <a:rPr lang="en-US" dirty="0" smtClean="0"/>
            <a:t>Directors (Voting members of crew)</a:t>
          </a:r>
          <a:endParaRPr lang="en-US" dirty="0"/>
        </a:p>
      </dgm:t>
    </dgm:pt>
    <dgm:pt modelId="{B04B17F7-AA8E-48E9-A153-4C31A86A5365}" type="parTrans" cxnId="{55A970BE-4EF9-4E2D-95D8-349B4A0C7BB1}">
      <dgm:prSet/>
      <dgm:spPr/>
      <dgm:t>
        <a:bodyPr/>
        <a:lstStyle/>
        <a:p>
          <a:endParaRPr lang="en-US"/>
        </a:p>
      </dgm:t>
    </dgm:pt>
    <dgm:pt modelId="{CA3D684B-3271-4B3C-B7F0-7ABA2725A8EA}" type="sibTrans" cxnId="{55A970BE-4EF9-4E2D-95D8-349B4A0C7BB1}">
      <dgm:prSet/>
      <dgm:spPr/>
      <dgm:t>
        <a:bodyPr/>
        <a:lstStyle/>
        <a:p>
          <a:endParaRPr lang="en-US"/>
        </a:p>
      </dgm:t>
    </dgm:pt>
    <dgm:pt modelId="{84CAEA6A-F7A8-4215-9A5C-8A5BB5C728F1}" type="asst">
      <dgm:prSet phldrT="[Text]"/>
      <dgm:spPr/>
      <dgm:t>
        <a:bodyPr/>
        <a:lstStyle/>
        <a:p>
          <a:r>
            <a:rPr lang="en-US" dirty="0" smtClean="0"/>
            <a:t>Elect a Captain &amp; Quartermaster</a:t>
          </a:r>
        </a:p>
        <a:p>
          <a:r>
            <a:rPr lang="en-US" dirty="0" smtClean="0"/>
            <a:t>These appoint…</a:t>
          </a:r>
          <a:endParaRPr lang="en-US" dirty="0"/>
        </a:p>
      </dgm:t>
    </dgm:pt>
    <dgm:pt modelId="{6648A07C-FDF3-4900-A660-73FE9F4D84FB}" type="parTrans" cxnId="{8EE32DD3-764D-43BB-8866-664CA8517D39}">
      <dgm:prSet/>
      <dgm:spPr/>
      <dgm:t>
        <a:bodyPr/>
        <a:lstStyle/>
        <a:p>
          <a:endParaRPr lang="en-US"/>
        </a:p>
      </dgm:t>
    </dgm:pt>
    <dgm:pt modelId="{24192719-E51C-404E-9D98-B8FB912455E7}" type="sibTrans" cxnId="{8EE32DD3-764D-43BB-8866-664CA8517D39}">
      <dgm:prSet/>
      <dgm:spPr/>
      <dgm:t>
        <a:bodyPr/>
        <a:lstStyle/>
        <a:p>
          <a:endParaRPr lang="en-US"/>
        </a:p>
      </dgm:t>
    </dgm:pt>
    <dgm:pt modelId="{499E39EA-907F-4DCD-8A61-46ACED573AD6}">
      <dgm:prSet phldrT="[Text]"/>
      <dgm:spPr/>
      <dgm:t>
        <a:bodyPr/>
        <a:lstStyle/>
        <a:p>
          <a:r>
            <a:rPr lang="en-US" dirty="0" smtClean="0"/>
            <a:t>Skilled Crew: surgeon, carpenter, caulker, </a:t>
          </a:r>
          <a:r>
            <a:rPr lang="en-US" dirty="0" err="1" smtClean="0"/>
            <a:t>armorer</a:t>
          </a:r>
          <a:r>
            <a:rPr lang="en-US" dirty="0" smtClean="0"/>
            <a:t>, musician</a:t>
          </a:r>
          <a:endParaRPr lang="en-US" dirty="0"/>
        </a:p>
      </dgm:t>
    </dgm:pt>
    <dgm:pt modelId="{20344D05-EE11-4545-A10E-33022448B7EE}" type="parTrans" cxnId="{D48A2328-9125-4E5F-B146-AA3BA805A752}">
      <dgm:prSet/>
      <dgm:spPr/>
      <dgm:t>
        <a:bodyPr/>
        <a:lstStyle/>
        <a:p>
          <a:endParaRPr lang="en-US"/>
        </a:p>
      </dgm:t>
    </dgm:pt>
    <dgm:pt modelId="{7D755B2B-C3A8-4798-8F99-AAA361B8CB75}" type="sibTrans" cxnId="{D48A2328-9125-4E5F-B146-AA3BA805A752}">
      <dgm:prSet/>
      <dgm:spPr/>
      <dgm:t>
        <a:bodyPr/>
        <a:lstStyle/>
        <a:p>
          <a:endParaRPr lang="en-US"/>
        </a:p>
      </dgm:t>
    </dgm:pt>
    <dgm:pt modelId="{07061FE5-F2DC-471C-8D0E-B3CA0AE00CCC}">
      <dgm:prSet phldrT="[Text]"/>
      <dgm:spPr/>
      <dgm:t>
        <a:bodyPr/>
        <a:lstStyle/>
        <a:p>
          <a:r>
            <a:rPr lang="en-US" dirty="0" smtClean="0"/>
            <a:t>Unskilled Crew (Volunteers)</a:t>
          </a:r>
          <a:endParaRPr lang="en-US" dirty="0"/>
        </a:p>
      </dgm:t>
    </dgm:pt>
    <dgm:pt modelId="{E837AED5-CB43-4F38-9BA9-8FEEBC5447FE}" type="parTrans" cxnId="{C5DDB346-294F-4874-82ED-6FD344729928}">
      <dgm:prSet/>
      <dgm:spPr/>
      <dgm:t>
        <a:bodyPr/>
        <a:lstStyle/>
        <a:p>
          <a:endParaRPr lang="en-US"/>
        </a:p>
      </dgm:t>
    </dgm:pt>
    <dgm:pt modelId="{2DCF9F2C-851D-4132-9A76-B02AD9918824}" type="sibTrans" cxnId="{C5DDB346-294F-4874-82ED-6FD344729928}">
      <dgm:prSet/>
      <dgm:spPr/>
      <dgm:t>
        <a:bodyPr/>
        <a:lstStyle/>
        <a:p>
          <a:endParaRPr lang="en-US"/>
        </a:p>
      </dgm:t>
    </dgm:pt>
    <dgm:pt modelId="{D06B7EB6-1AC2-40ED-830A-798D0E2752FE}">
      <dgm:prSet phldrT="[Text]"/>
      <dgm:spPr/>
      <dgm:t>
        <a:bodyPr/>
        <a:lstStyle/>
        <a:p>
          <a:r>
            <a:rPr lang="en-US" dirty="0" smtClean="0"/>
            <a:t>Unskilled crew: Draftees (Shanghaied) </a:t>
          </a:r>
          <a:endParaRPr lang="en-US" dirty="0"/>
        </a:p>
      </dgm:t>
    </dgm:pt>
    <dgm:pt modelId="{D8033953-8A3F-4E60-B014-7D827F099DF5}" type="parTrans" cxnId="{9B69AD93-D63B-4967-9BC8-E417726B8D30}">
      <dgm:prSet/>
      <dgm:spPr/>
      <dgm:t>
        <a:bodyPr/>
        <a:lstStyle/>
        <a:p>
          <a:endParaRPr lang="en-US"/>
        </a:p>
      </dgm:t>
    </dgm:pt>
    <dgm:pt modelId="{5423988C-2278-4FBB-B417-C41A6D048F66}" type="sibTrans" cxnId="{9B69AD93-D63B-4967-9BC8-E417726B8D30}">
      <dgm:prSet/>
      <dgm:spPr/>
      <dgm:t>
        <a:bodyPr/>
        <a:lstStyle/>
        <a:p>
          <a:endParaRPr lang="en-US"/>
        </a:p>
      </dgm:t>
    </dgm:pt>
    <dgm:pt modelId="{D82A6456-65CA-43CA-A1A6-4D28075EFC7E}" type="pres">
      <dgm:prSet presAssocID="{6F91F6CF-47FF-4D3D-AB8F-E6750AC1816F}" presName="hierChild1" presStyleCnt="0">
        <dgm:presLayoutVars>
          <dgm:orgChart val="1"/>
          <dgm:chPref val="1"/>
          <dgm:dir/>
          <dgm:animOne val="branch"/>
          <dgm:animLvl val="lvl"/>
          <dgm:resizeHandles/>
        </dgm:presLayoutVars>
      </dgm:prSet>
      <dgm:spPr/>
      <dgm:t>
        <a:bodyPr/>
        <a:lstStyle/>
        <a:p>
          <a:endParaRPr lang="en-US"/>
        </a:p>
      </dgm:t>
    </dgm:pt>
    <dgm:pt modelId="{7F67C410-25A8-4070-B0F4-8EC2AB953F11}" type="pres">
      <dgm:prSet presAssocID="{1F1EBBA7-C0B2-4CA2-A431-44F1B5733C63}" presName="hierRoot1" presStyleCnt="0">
        <dgm:presLayoutVars>
          <dgm:hierBranch/>
        </dgm:presLayoutVars>
      </dgm:prSet>
      <dgm:spPr/>
    </dgm:pt>
    <dgm:pt modelId="{43578AEE-4BB0-4576-BA17-A67F2ECA73EB}" type="pres">
      <dgm:prSet presAssocID="{1F1EBBA7-C0B2-4CA2-A431-44F1B5733C63}" presName="rootComposite1" presStyleCnt="0"/>
      <dgm:spPr/>
    </dgm:pt>
    <dgm:pt modelId="{C2216EAC-0FCA-4A86-9B79-E57FF43D5315}" type="pres">
      <dgm:prSet presAssocID="{1F1EBBA7-C0B2-4CA2-A431-44F1B5733C63}" presName="rootText1" presStyleLbl="node0" presStyleIdx="0" presStyleCnt="1">
        <dgm:presLayoutVars>
          <dgm:chPref val="3"/>
        </dgm:presLayoutVars>
      </dgm:prSet>
      <dgm:spPr/>
      <dgm:t>
        <a:bodyPr/>
        <a:lstStyle/>
        <a:p>
          <a:endParaRPr lang="en-US"/>
        </a:p>
      </dgm:t>
    </dgm:pt>
    <dgm:pt modelId="{76493A4E-EC67-4814-8594-E1FC7C2EEAC7}" type="pres">
      <dgm:prSet presAssocID="{1F1EBBA7-C0B2-4CA2-A431-44F1B5733C63}" presName="rootConnector1" presStyleLbl="node1" presStyleIdx="0" presStyleCnt="0"/>
      <dgm:spPr/>
      <dgm:t>
        <a:bodyPr/>
        <a:lstStyle/>
        <a:p>
          <a:endParaRPr lang="en-US"/>
        </a:p>
      </dgm:t>
    </dgm:pt>
    <dgm:pt modelId="{59E36547-D889-45AA-9A23-078E03DC4A28}" type="pres">
      <dgm:prSet presAssocID="{1F1EBBA7-C0B2-4CA2-A431-44F1B5733C63}" presName="hierChild2" presStyleCnt="0"/>
      <dgm:spPr/>
    </dgm:pt>
    <dgm:pt modelId="{C67D827B-96A6-43C4-ADA5-AC95156DF410}" type="pres">
      <dgm:prSet presAssocID="{20344D05-EE11-4545-A10E-33022448B7EE}" presName="Name35" presStyleLbl="parChTrans1D2" presStyleIdx="0" presStyleCnt="4"/>
      <dgm:spPr/>
      <dgm:t>
        <a:bodyPr/>
        <a:lstStyle/>
        <a:p>
          <a:endParaRPr lang="en-US"/>
        </a:p>
      </dgm:t>
    </dgm:pt>
    <dgm:pt modelId="{22D02211-6BE2-4D9A-872A-9AD67351EE7F}" type="pres">
      <dgm:prSet presAssocID="{499E39EA-907F-4DCD-8A61-46ACED573AD6}" presName="hierRoot2" presStyleCnt="0">
        <dgm:presLayoutVars>
          <dgm:hierBranch val="init"/>
        </dgm:presLayoutVars>
      </dgm:prSet>
      <dgm:spPr/>
    </dgm:pt>
    <dgm:pt modelId="{881DE4C6-9749-45CA-BBF4-37E0B5AE7542}" type="pres">
      <dgm:prSet presAssocID="{499E39EA-907F-4DCD-8A61-46ACED573AD6}" presName="rootComposite" presStyleCnt="0"/>
      <dgm:spPr/>
    </dgm:pt>
    <dgm:pt modelId="{2BA768E5-5473-4339-B88F-C46268459208}" type="pres">
      <dgm:prSet presAssocID="{499E39EA-907F-4DCD-8A61-46ACED573AD6}" presName="rootText" presStyleLbl="node2" presStyleIdx="0" presStyleCnt="3">
        <dgm:presLayoutVars>
          <dgm:chPref val="3"/>
        </dgm:presLayoutVars>
      </dgm:prSet>
      <dgm:spPr/>
      <dgm:t>
        <a:bodyPr/>
        <a:lstStyle/>
        <a:p>
          <a:endParaRPr lang="en-US"/>
        </a:p>
      </dgm:t>
    </dgm:pt>
    <dgm:pt modelId="{7AAF6257-B5ED-4B23-8EF2-15D67BA0BA35}" type="pres">
      <dgm:prSet presAssocID="{499E39EA-907F-4DCD-8A61-46ACED573AD6}" presName="rootConnector" presStyleLbl="node2" presStyleIdx="0" presStyleCnt="3"/>
      <dgm:spPr/>
      <dgm:t>
        <a:bodyPr/>
        <a:lstStyle/>
        <a:p>
          <a:endParaRPr lang="en-US"/>
        </a:p>
      </dgm:t>
    </dgm:pt>
    <dgm:pt modelId="{9697A422-F7B0-4FC3-9610-D75E58B8976C}" type="pres">
      <dgm:prSet presAssocID="{499E39EA-907F-4DCD-8A61-46ACED573AD6}" presName="hierChild4" presStyleCnt="0"/>
      <dgm:spPr/>
    </dgm:pt>
    <dgm:pt modelId="{C332FA49-9077-4545-BBFD-4E8982F95606}" type="pres">
      <dgm:prSet presAssocID="{499E39EA-907F-4DCD-8A61-46ACED573AD6}" presName="hierChild5" presStyleCnt="0"/>
      <dgm:spPr/>
    </dgm:pt>
    <dgm:pt modelId="{18733FF3-DB7A-49DD-90E8-C65D0269B571}" type="pres">
      <dgm:prSet presAssocID="{E837AED5-CB43-4F38-9BA9-8FEEBC5447FE}" presName="Name35" presStyleLbl="parChTrans1D2" presStyleIdx="1" presStyleCnt="4"/>
      <dgm:spPr/>
      <dgm:t>
        <a:bodyPr/>
        <a:lstStyle/>
        <a:p>
          <a:endParaRPr lang="en-US"/>
        </a:p>
      </dgm:t>
    </dgm:pt>
    <dgm:pt modelId="{ADE4FA5C-1AA4-4076-A20D-BA76E1A59CE6}" type="pres">
      <dgm:prSet presAssocID="{07061FE5-F2DC-471C-8D0E-B3CA0AE00CCC}" presName="hierRoot2" presStyleCnt="0">
        <dgm:presLayoutVars>
          <dgm:hierBranch val="init"/>
        </dgm:presLayoutVars>
      </dgm:prSet>
      <dgm:spPr/>
    </dgm:pt>
    <dgm:pt modelId="{66E07B8A-1A2E-4235-AEA4-ADF25C157F04}" type="pres">
      <dgm:prSet presAssocID="{07061FE5-F2DC-471C-8D0E-B3CA0AE00CCC}" presName="rootComposite" presStyleCnt="0"/>
      <dgm:spPr/>
    </dgm:pt>
    <dgm:pt modelId="{0DBC434C-DBBB-4753-9A91-E08BC39DAC96}" type="pres">
      <dgm:prSet presAssocID="{07061FE5-F2DC-471C-8D0E-B3CA0AE00CCC}" presName="rootText" presStyleLbl="node2" presStyleIdx="1" presStyleCnt="3">
        <dgm:presLayoutVars>
          <dgm:chPref val="3"/>
        </dgm:presLayoutVars>
      </dgm:prSet>
      <dgm:spPr/>
      <dgm:t>
        <a:bodyPr/>
        <a:lstStyle/>
        <a:p>
          <a:endParaRPr lang="en-US"/>
        </a:p>
      </dgm:t>
    </dgm:pt>
    <dgm:pt modelId="{61179683-B876-43B6-957D-382618F0C2A9}" type="pres">
      <dgm:prSet presAssocID="{07061FE5-F2DC-471C-8D0E-B3CA0AE00CCC}" presName="rootConnector" presStyleLbl="node2" presStyleIdx="1" presStyleCnt="3"/>
      <dgm:spPr/>
      <dgm:t>
        <a:bodyPr/>
        <a:lstStyle/>
        <a:p>
          <a:endParaRPr lang="en-US"/>
        </a:p>
      </dgm:t>
    </dgm:pt>
    <dgm:pt modelId="{72E7E33A-B240-42F1-A092-8D3B88CD1A59}" type="pres">
      <dgm:prSet presAssocID="{07061FE5-F2DC-471C-8D0E-B3CA0AE00CCC}" presName="hierChild4" presStyleCnt="0"/>
      <dgm:spPr/>
    </dgm:pt>
    <dgm:pt modelId="{1916FFDC-F8DD-4D69-B8CA-9C3E1CBEEFCA}" type="pres">
      <dgm:prSet presAssocID="{07061FE5-F2DC-471C-8D0E-B3CA0AE00CCC}" presName="hierChild5" presStyleCnt="0"/>
      <dgm:spPr/>
    </dgm:pt>
    <dgm:pt modelId="{991776FF-8BA8-45D1-82F6-3117435364AF}" type="pres">
      <dgm:prSet presAssocID="{D8033953-8A3F-4E60-B014-7D827F099DF5}" presName="Name35" presStyleLbl="parChTrans1D2" presStyleIdx="2" presStyleCnt="4"/>
      <dgm:spPr/>
      <dgm:t>
        <a:bodyPr/>
        <a:lstStyle/>
        <a:p>
          <a:endParaRPr lang="en-US"/>
        </a:p>
      </dgm:t>
    </dgm:pt>
    <dgm:pt modelId="{EB3EB248-01EF-4859-9431-3BDD02E56981}" type="pres">
      <dgm:prSet presAssocID="{D06B7EB6-1AC2-40ED-830A-798D0E2752FE}" presName="hierRoot2" presStyleCnt="0">
        <dgm:presLayoutVars>
          <dgm:hierBranch val="init"/>
        </dgm:presLayoutVars>
      </dgm:prSet>
      <dgm:spPr/>
    </dgm:pt>
    <dgm:pt modelId="{69492341-804E-4177-871A-A76E0916B563}" type="pres">
      <dgm:prSet presAssocID="{D06B7EB6-1AC2-40ED-830A-798D0E2752FE}" presName="rootComposite" presStyleCnt="0"/>
      <dgm:spPr/>
    </dgm:pt>
    <dgm:pt modelId="{78FD4219-8D07-4A14-8F53-BC06CE7E9F99}" type="pres">
      <dgm:prSet presAssocID="{D06B7EB6-1AC2-40ED-830A-798D0E2752FE}" presName="rootText" presStyleLbl="node2" presStyleIdx="2" presStyleCnt="3">
        <dgm:presLayoutVars>
          <dgm:chPref val="3"/>
        </dgm:presLayoutVars>
      </dgm:prSet>
      <dgm:spPr/>
      <dgm:t>
        <a:bodyPr/>
        <a:lstStyle/>
        <a:p>
          <a:endParaRPr lang="en-US"/>
        </a:p>
      </dgm:t>
    </dgm:pt>
    <dgm:pt modelId="{44F1E7E4-98BA-4828-A1CF-B00FD50AFEF2}" type="pres">
      <dgm:prSet presAssocID="{D06B7EB6-1AC2-40ED-830A-798D0E2752FE}" presName="rootConnector" presStyleLbl="node2" presStyleIdx="2" presStyleCnt="3"/>
      <dgm:spPr/>
      <dgm:t>
        <a:bodyPr/>
        <a:lstStyle/>
        <a:p>
          <a:endParaRPr lang="en-US"/>
        </a:p>
      </dgm:t>
    </dgm:pt>
    <dgm:pt modelId="{D998319B-C086-4DCB-B16D-718F6BD4A22A}" type="pres">
      <dgm:prSet presAssocID="{D06B7EB6-1AC2-40ED-830A-798D0E2752FE}" presName="hierChild4" presStyleCnt="0"/>
      <dgm:spPr/>
    </dgm:pt>
    <dgm:pt modelId="{AAABD8F7-A6D5-4580-8172-F2F9A37E2BA6}" type="pres">
      <dgm:prSet presAssocID="{D06B7EB6-1AC2-40ED-830A-798D0E2752FE}" presName="hierChild5" presStyleCnt="0"/>
      <dgm:spPr/>
    </dgm:pt>
    <dgm:pt modelId="{397D9E06-3A5B-4680-A351-EA7199D67307}" type="pres">
      <dgm:prSet presAssocID="{1F1EBBA7-C0B2-4CA2-A431-44F1B5733C63}" presName="hierChild3" presStyleCnt="0"/>
      <dgm:spPr/>
    </dgm:pt>
    <dgm:pt modelId="{23F019C1-0FF1-4E55-9D38-873FE8402D2C}" type="pres">
      <dgm:prSet presAssocID="{6648A07C-FDF3-4900-A660-73FE9F4D84FB}" presName="Name111" presStyleLbl="parChTrans1D2" presStyleIdx="3" presStyleCnt="4"/>
      <dgm:spPr/>
      <dgm:t>
        <a:bodyPr/>
        <a:lstStyle/>
        <a:p>
          <a:endParaRPr lang="en-US"/>
        </a:p>
      </dgm:t>
    </dgm:pt>
    <dgm:pt modelId="{4ACD990A-DB61-4D3E-9A63-071C2ED7CC40}" type="pres">
      <dgm:prSet presAssocID="{84CAEA6A-F7A8-4215-9A5C-8A5BB5C728F1}" presName="hierRoot3" presStyleCnt="0">
        <dgm:presLayoutVars>
          <dgm:hierBranch val="init"/>
        </dgm:presLayoutVars>
      </dgm:prSet>
      <dgm:spPr/>
    </dgm:pt>
    <dgm:pt modelId="{51961662-D056-440B-8119-9A0E47AD7237}" type="pres">
      <dgm:prSet presAssocID="{84CAEA6A-F7A8-4215-9A5C-8A5BB5C728F1}" presName="rootComposite3" presStyleCnt="0"/>
      <dgm:spPr/>
    </dgm:pt>
    <dgm:pt modelId="{C9A17F42-4101-4892-8767-9E793B505166}" type="pres">
      <dgm:prSet presAssocID="{84CAEA6A-F7A8-4215-9A5C-8A5BB5C728F1}" presName="rootText3" presStyleLbl="asst1" presStyleIdx="0" presStyleCnt="1">
        <dgm:presLayoutVars>
          <dgm:chPref val="3"/>
        </dgm:presLayoutVars>
      </dgm:prSet>
      <dgm:spPr/>
      <dgm:t>
        <a:bodyPr/>
        <a:lstStyle/>
        <a:p>
          <a:endParaRPr lang="en-US"/>
        </a:p>
      </dgm:t>
    </dgm:pt>
    <dgm:pt modelId="{3D591993-4D45-49A1-A044-E97341E463F5}" type="pres">
      <dgm:prSet presAssocID="{84CAEA6A-F7A8-4215-9A5C-8A5BB5C728F1}" presName="rootConnector3" presStyleLbl="asst1" presStyleIdx="0" presStyleCnt="1"/>
      <dgm:spPr/>
      <dgm:t>
        <a:bodyPr/>
        <a:lstStyle/>
        <a:p>
          <a:endParaRPr lang="en-US"/>
        </a:p>
      </dgm:t>
    </dgm:pt>
    <dgm:pt modelId="{CC43530E-1D16-4469-875E-5C9E33282136}" type="pres">
      <dgm:prSet presAssocID="{84CAEA6A-F7A8-4215-9A5C-8A5BB5C728F1}" presName="hierChild6" presStyleCnt="0"/>
      <dgm:spPr/>
    </dgm:pt>
    <dgm:pt modelId="{64450931-CDC8-4356-99E4-EFABBD353EBC}" type="pres">
      <dgm:prSet presAssocID="{84CAEA6A-F7A8-4215-9A5C-8A5BB5C728F1}" presName="hierChild7" presStyleCnt="0"/>
      <dgm:spPr/>
    </dgm:pt>
  </dgm:ptLst>
  <dgm:cxnLst>
    <dgm:cxn modelId="{847F8ED3-A5FB-422E-8CB8-39189497FDEC}" type="presOf" srcId="{1F1EBBA7-C0B2-4CA2-A431-44F1B5733C63}" destId="{C2216EAC-0FCA-4A86-9B79-E57FF43D5315}" srcOrd="0" destOrd="0" presId="urn:microsoft.com/office/officeart/2005/8/layout/orgChart1"/>
    <dgm:cxn modelId="{C5DDB346-294F-4874-82ED-6FD344729928}" srcId="{1F1EBBA7-C0B2-4CA2-A431-44F1B5733C63}" destId="{07061FE5-F2DC-471C-8D0E-B3CA0AE00CCC}" srcOrd="2" destOrd="0" parTransId="{E837AED5-CB43-4F38-9BA9-8FEEBC5447FE}" sibTransId="{2DCF9F2C-851D-4132-9A76-B02AD9918824}"/>
    <dgm:cxn modelId="{8EE32DD3-764D-43BB-8866-664CA8517D39}" srcId="{1F1EBBA7-C0B2-4CA2-A431-44F1B5733C63}" destId="{84CAEA6A-F7A8-4215-9A5C-8A5BB5C728F1}" srcOrd="0" destOrd="0" parTransId="{6648A07C-FDF3-4900-A660-73FE9F4D84FB}" sibTransId="{24192719-E51C-404E-9D98-B8FB912455E7}"/>
    <dgm:cxn modelId="{791B4BA6-0B40-4C2C-A998-BFE61022D181}" type="presOf" srcId="{84CAEA6A-F7A8-4215-9A5C-8A5BB5C728F1}" destId="{C9A17F42-4101-4892-8767-9E793B505166}" srcOrd="0" destOrd="0" presId="urn:microsoft.com/office/officeart/2005/8/layout/orgChart1"/>
    <dgm:cxn modelId="{56E7FA92-E4F0-477B-B6A9-AF75528F3315}" type="presOf" srcId="{84CAEA6A-F7A8-4215-9A5C-8A5BB5C728F1}" destId="{3D591993-4D45-49A1-A044-E97341E463F5}" srcOrd="1" destOrd="0" presId="urn:microsoft.com/office/officeart/2005/8/layout/orgChart1"/>
    <dgm:cxn modelId="{55A970BE-4EF9-4E2D-95D8-349B4A0C7BB1}" srcId="{6F91F6CF-47FF-4D3D-AB8F-E6750AC1816F}" destId="{1F1EBBA7-C0B2-4CA2-A431-44F1B5733C63}" srcOrd="0" destOrd="0" parTransId="{B04B17F7-AA8E-48E9-A153-4C31A86A5365}" sibTransId="{CA3D684B-3271-4B3C-B7F0-7ABA2725A8EA}"/>
    <dgm:cxn modelId="{A59AC527-1B0E-41A2-881D-E36007275ECC}" type="presOf" srcId="{E837AED5-CB43-4F38-9BA9-8FEEBC5447FE}" destId="{18733FF3-DB7A-49DD-90E8-C65D0269B571}" srcOrd="0" destOrd="0" presId="urn:microsoft.com/office/officeart/2005/8/layout/orgChart1"/>
    <dgm:cxn modelId="{E1DE949D-3556-44A1-9F36-E13151027131}" type="presOf" srcId="{D06B7EB6-1AC2-40ED-830A-798D0E2752FE}" destId="{44F1E7E4-98BA-4828-A1CF-B00FD50AFEF2}" srcOrd="1" destOrd="0" presId="urn:microsoft.com/office/officeart/2005/8/layout/orgChart1"/>
    <dgm:cxn modelId="{8ABDBEA5-A08D-4570-B550-B9CF63FCCF1B}" type="presOf" srcId="{20344D05-EE11-4545-A10E-33022448B7EE}" destId="{C67D827B-96A6-43C4-ADA5-AC95156DF410}" srcOrd="0" destOrd="0" presId="urn:microsoft.com/office/officeart/2005/8/layout/orgChart1"/>
    <dgm:cxn modelId="{7A3B9437-8D43-4CCF-8E60-D6B20ECAEC66}" type="presOf" srcId="{6F91F6CF-47FF-4D3D-AB8F-E6750AC1816F}" destId="{D82A6456-65CA-43CA-A1A6-4D28075EFC7E}" srcOrd="0" destOrd="0" presId="urn:microsoft.com/office/officeart/2005/8/layout/orgChart1"/>
    <dgm:cxn modelId="{0D983F70-251C-423F-9B0E-7D5AB983BE3E}" type="presOf" srcId="{D8033953-8A3F-4E60-B014-7D827F099DF5}" destId="{991776FF-8BA8-45D1-82F6-3117435364AF}" srcOrd="0" destOrd="0" presId="urn:microsoft.com/office/officeart/2005/8/layout/orgChart1"/>
    <dgm:cxn modelId="{0EEA3DB6-7743-4361-B4B6-34EF967012B3}" type="presOf" srcId="{1F1EBBA7-C0B2-4CA2-A431-44F1B5733C63}" destId="{76493A4E-EC67-4814-8594-E1FC7C2EEAC7}" srcOrd="1" destOrd="0" presId="urn:microsoft.com/office/officeart/2005/8/layout/orgChart1"/>
    <dgm:cxn modelId="{77458964-A220-43C5-A3E4-772527619017}" type="presOf" srcId="{499E39EA-907F-4DCD-8A61-46ACED573AD6}" destId="{7AAF6257-B5ED-4B23-8EF2-15D67BA0BA35}" srcOrd="1" destOrd="0" presId="urn:microsoft.com/office/officeart/2005/8/layout/orgChart1"/>
    <dgm:cxn modelId="{ABBA7940-BEEB-4EC7-8739-A117858A3D0E}" type="presOf" srcId="{07061FE5-F2DC-471C-8D0E-B3CA0AE00CCC}" destId="{0DBC434C-DBBB-4753-9A91-E08BC39DAC96}" srcOrd="0" destOrd="0" presId="urn:microsoft.com/office/officeart/2005/8/layout/orgChart1"/>
    <dgm:cxn modelId="{F671FC80-359B-48B6-887E-B282BB065081}" type="presOf" srcId="{07061FE5-F2DC-471C-8D0E-B3CA0AE00CCC}" destId="{61179683-B876-43B6-957D-382618F0C2A9}" srcOrd="1" destOrd="0" presId="urn:microsoft.com/office/officeart/2005/8/layout/orgChart1"/>
    <dgm:cxn modelId="{58ABBAF2-0337-4A72-A8FC-A6E5B1BF444F}" type="presOf" srcId="{499E39EA-907F-4DCD-8A61-46ACED573AD6}" destId="{2BA768E5-5473-4339-B88F-C46268459208}" srcOrd="0" destOrd="0" presId="urn:microsoft.com/office/officeart/2005/8/layout/orgChart1"/>
    <dgm:cxn modelId="{5C9D919B-12AE-458F-B90E-5D61670D57F9}" type="presOf" srcId="{D06B7EB6-1AC2-40ED-830A-798D0E2752FE}" destId="{78FD4219-8D07-4A14-8F53-BC06CE7E9F99}" srcOrd="0" destOrd="0" presId="urn:microsoft.com/office/officeart/2005/8/layout/orgChart1"/>
    <dgm:cxn modelId="{D48A2328-9125-4E5F-B146-AA3BA805A752}" srcId="{1F1EBBA7-C0B2-4CA2-A431-44F1B5733C63}" destId="{499E39EA-907F-4DCD-8A61-46ACED573AD6}" srcOrd="1" destOrd="0" parTransId="{20344D05-EE11-4545-A10E-33022448B7EE}" sibTransId="{7D755B2B-C3A8-4798-8F99-AAA361B8CB75}"/>
    <dgm:cxn modelId="{9B69AD93-D63B-4967-9BC8-E417726B8D30}" srcId="{1F1EBBA7-C0B2-4CA2-A431-44F1B5733C63}" destId="{D06B7EB6-1AC2-40ED-830A-798D0E2752FE}" srcOrd="3" destOrd="0" parTransId="{D8033953-8A3F-4E60-B014-7D827F099DF5}" sibTransId="{5423988C-2278-4FBB-B417-C41A6D048F66}"/>
    <dgm:cxn modelId="{FF4838D2-DB74-47A3-9BA7-5A2824F93866}" type="presOf" srcId="{6648A07C-FDF3-4900-A660-73FE9F4D84FB}" destId="{23F019C1-0FF1-4E55-9D38-873FE8402D2C}" srcOrd="0" destOrd="0" presId="urn:microsoft.com/office/officeart/2005/8/layout/orgChart1"/>
    <dgm:cxn modelId="{8AB4C947-1A6B-4CCC-A6AA-E7F946C02DAE}" type="presParOf" srcId="{D82A6456-65CA-43CA-A1A6-4D28075EFC7E}" destId="{7F67C410-25A8-4070-B0F4-8EC2AB953F11}" srcOrd="0" destOrd="0" presId="urn:microsoft.com/office/officeart/2005/8/layout/orgChart1"/>
    <dgm:cxn modelId="{3FFBCE89-DB34-4492-B76D-7C7F47D70E3F}" type="presParOf" srcId="{7F67C410-25A8-4070-B0F4-8EC2AB953F11}" destId="{43578AEE-4BB0-4576-BA17-A67F2ECA73EB}" srcOrd="0" destOrd="0" presId="urn:microsoft.com/office/officeart/2005/8/layout/orgChart1"/>
    <dgm:cxn modelId="{DCED3066-DEC2-44FE-9F45-A4454AAB1E89}" type="presParOf" srcId="{43578AEE-4BB0-4576-BA17-A67F2ECA73EB}" destId="{C2216EAC-0FCA-4A86-9B79-E57FF43D5315}" srcOrd="0" destOrd="0" presId="urn:microsoft.com/office/officeart/2005/8/layout/orgChart1"/>
    <dgm:cxn modelId="{6189CD62-9BAC-48A0-B0E6-1E70354AB5F2}" type="presParOf" srcId="{43578AEE-4BB0-4576-BA17-A67F2ECA73EB}" destId="{76493A4E-EC67-4814-8594-E1FC7C2EEAC7}" srcOrd="1" destOrd="0" presId="urn:microsoft.com/office/officeart/2005/8/layout/orgChart1"/>
    <dgm:cxn modelId="{AA6EDBA0-DE25-4ED9-A303-6B391D5C82FF}" type="presParOf" srcId="{7F67C410-25A8-4070-B0F4-8EC2AB953F11}" destId="{59E36547-D889-45AA-9A23-078E03DC4A28}" srcOrd="1" destOrd="0" presId="urn:microsoft.com/office/officeart/2005/8/layout/orgChart1"/>
    <dgm:cxn modelId="{0EBBFB63-BBDB-4F3C-AEA9-064F455CA05C}" type="presParOf" srcId="{59E36547-D889-45AA-9A23-078E03DC4A28}" destId="{C67D827B-96A6-43C4-ADA5-AC95156DF410}" srcOrd="0" destOrd="0" presId="urn:microsoft.com/office/officeart/2005/8/layout/orgChart1"/>
    <dgm:cxn modelId="{459D23CA-914C-430A-AF2F-FB382A18695F}" type="presParOf" srcId="{59E36547-D889-45AA-9A23-078E03DC4A28}" destId="{22D02211-6BE2-4D9A-872A-9AD67351EE7F}" srcOrd="1" destOrd="0" presId="urn:microsoft.com/office/officeart/2005/8/layout/orgChart1"/>
    <dgm:cxn modelId="{4C21E7F2-6E6E-44F6-A972-C44BEFB4D27B}" type="presParOf" srcId="{22D02211-6BE2-4D9A-872A-9AD67351EE7F}" destId="{881DE4C6-9749-45CA-BBF4-37E0B5AE7542}" srcOrd="0" destOrd="0" presId="urn:microsoft.com/office/officeart/2005/8/layout/orgChart1"/>
    <dgm:cxn modelId="{36328114-CC54-4D10-B935-2E604388ACF9}" type="presParOf" srcId="{881DE4C6-9749-45CA-BBF4-37E0B5AE7542}" destId="{2BA768E5-5473-4339-B88F-C46268459208}" srcOrd="0" destOrd="0" presId="urn:microsoft.com/office/officeart/2005/8/layout/orgChart1"/>
    <dgm:cxn modelId="{ACF7F014-CAAB-4FEC-A201-B3DA8956C9A2}" type="presParOf" srcId="{881DE4C6-9749-45CA-BBF4-37E0B5AE7542}" destId="{7AAF6257-B5ED-4B23-8EF2-15D67BA0BA35}" srcOrd="1" destOrd="0" presId="urn:microsoft.com/office/officeart/2005/8/layout/orgChart1"/>
    <dgm:cxn modelId="{1334D3EF-ED3D-4D8D-A4D5-0DE64B656221}" type="presParOf" srcId="{22D02211-6BE2-4D9A-872A-9AD67351EE7F}" destId="{9697A422-F7B0-4FC3-9610-D75E58B8976C}" srcOrd="1" destOrd="0" presId="urn:microsoft.com/office/officeart/2005/8/layout/orgChart1"/>
    <dgm:cxn modelId="{0D78DCD7-1B81-45B3-A35D-AAC9393E1233}" type="presParOf" srcId="{22D02211-6BE2-4D9A-872A-9AD67351EE7F}" destId="{C332FA49-9077-4545-BBFD-4E8982F95606}" srcOrd="2" destOrd="0" presId="urn:microsoft.com/office/officeart/2005/8/layout/orgChart1"/>
    <dgm:cxn modelId="{0C03CBE0-7B32-4321-ABF0-CDCC7BBE3BE3}" type="presParOf" srcId="{59E36547-D889-45AA-9A23-078E03DC4A28}" destId="{18733FF3-DB7A-49DD-90E8-C65D0269B571}" srcOrd="2" destOrd="0" presId="urn:microsoft.com/office/officeart/2005/8/layout/orgChart1"/>
    <dgm:cxn modelId="{59088F39-9342-4EBE-9B4B-5AD3681A12B0}" type="presParOf" srcId="{59E36547-D889-45AA-9A23-078E03DC4A28}" destId="{ADE4FA5C-1AA4-4076-A20D-BA76E1A59CE6}" srcOrd="3" destOrd="0" presId="urn:microsoft.com/office/officeart/2005/8/layout/orgChart1"/>
    <dgm:cxn modelId="{ADDCF65D-BA02-4426-B4BB-5C2221293F24}" type="presParOf" srcId="{ADE4FA5C-1AA4-4076-A20D-BA76E1A59CE6}" destId="{66E07B8A-1A2E-4235-AEA4-ADF25C157F04}" srcOrd="0" destOrd="0" presId="urn:microsoft.com/office/officeart/2005/8/layout/orgChart1"/>
    <dgm:cxn modelId="{77463534-1A6C-4AEF-A252-696DC9771192}" type="presParOf" srcId="{66E07B8A-1A2E-4235-AEA4-ADF25C157F04}" destId="{0DBC434C-DBBB-4753-9A91-E08BC39DAC96}" srcOrd="0" destOrd="0" presId="urn:microsoft.com/office/officeart/2005/8/layout/orgChart1"/>
    <dgm:cxn modelId="{97CE63BF-5BFF-4D2B-ADEE-7F7A75C64C43}" type="presParOf" srcId="{66E07B8A-1A2E-4235-AEA4-ADF25C157F04}" destId="{61179683-B876-43B6-957D-382618F0C2A9}" srcOrd="1" destOrd="0" presId="urn:microsoft.com/office/officeart/2005/8/layout/orgChart1"/>
    <dgm:cxn modelId="{3DFACA95-5873-4426-972A-FB20E0E4B089}" type="presParOf" srcId="{ADE4FA5C-1AA4-4076-A20D-BA76E1A59CE6}" destId="{72E7E33A-B240-42F1-A092-8D3B88CD1A59}" srcOrd="1" destOrd="0" presId="urn:microsoft.com/office/officeart/2005/8/layout/orgChart1"/>
    <dgm:cxn modelId="{3AC9DA0B-8CB1-4C59-9E44-9B9488558665}" type="presParOf" srcId="{ADE4FA5C-1AA4-4076-A20D-BA76E1A59CE6}" destId="{1916FFDC-F8DD-4D69-B8CA-9C3E1CBEEFCA}" srcOrd="2" destOrd="0" presId="urn:microsoft.com/office/officeart/2005/8/layout/orgChart1"/>
    <dgm:cxn modelId="{538ABBBD-AADB-47E2-832B-19CE63838251}" type="presParOf" srcId="{59E36547-D889-45AA-9A23-078E03DC4A28}" destId="{991776FF-8BA8-45D1-82F6-3117435364AF}" srcOrd="4" destOrd="0" presId="urn:microsoft.com/office/officeart/2005/8/layout/orgChart1"/>
    <dgm:cxn modelId="{619CDB60-ED67-4A78-B9BA-25C3DFEBCD22}" type="presParOf" srcId="{59E36547-D889-45AA-9A23-078E03DC4A28}" destId="{EB3EB248-01EF-4859-9431-3BDD02E56981}" srcOrd="5" destOrd="0" presId="urn:microsoft.com/office/officeart/2005/8/layout/orgChart1"/>
    <dgm:cxn modelId="{AE497641-B05B-4BC3-8885-4A101ABC83B1}" type="presParOf" srcId="{EB3EB248-01EF-4859-9431-3BDD02E56981}" destId="{69492341-804E-4177-871A-A76E0916B563}" srcOrd="0" destOrd="0" presId="urn:microsoft.com/office/officeart/2005/8/layout/orgChart1"/>
    <dgm:cxn modelId="{832A0561-913C-4D08-A62E-A46A02E788D0}" type="presParOf" srcId="{69492341-804E-4177-871A-A76E0916B563}" destId="{78FD4219-8D07-4A14-8F53-BC06CE7E9F99}" srcOrd="0" destOrd="0" presId="urn:microsoft.com/office/officeart/2005/8/layout/orgChart1"/>
    <dgm:cxn modelId="{54C27334-F280-446C-9ABD-21F5828071F5}" type="presParOf" srcId="{69492341-804E-4177-871A-A76E0916B563}" destId="{44F1E7E4-98BA-4828-A1CF-B00FD50AFEF2}" srcOrd="1" destOrd="0" presId="urn:microsoft.com/office/officeart/2005/8/layout/orgChart1"/>
    <dgm:cxn modelId="{36776799-051E-42B1-AF3B-22D13BF83E4A}" type="presParOf" srcId="{EB3EB248-01EF-4859-9431-3BDD02E56981}" destId="{D998319B-C086-4DCB-B16D-718F6BD4A22A}" srcOrd="1" destOrd="0" presId="urn:microsoft.com/office/officeart/2005/8/layout/orgChart1"/>
    <dgm:cxn modelId="{392242FF-0817-43C1-ABBE-4B497AA8F299}" type="presParOf" srcId="{EB3EB248-01EF-4859-9431-3BDD02E56981}" destId="{AAABD8F7-A6D5-4580-8172-F2F9A37E2BA6}" srcOrd="2" destOrd="0" presId="urn:microsoft.com/office/officeart/2005/8/layout/orgChart1"/>
    <dgm:cxn modelId="{D677F67E-311B-4A7A-8DBE-10894B71D4CD}" type="presParOf" srcId="{7F67C410-25A8-4070-B0F4-8EC2AB953F11}" destId="{397D9E06-3A5B-4680-A351-EA7199D67307}" srcOrd="2" destOrd="0" presId="urn:microsoft.com/office/officeart/2005/8/layout/orgChart1"/>
    <dgm:cxn modelId="{B93932F6-2A58-4101-BD2E-5DB50F22A82B}" type="presParOf" srcId="{397D9E06-3A5B-4680-A351-EA7199D67307}" destId="{23F019C1-0FF1-4E55-9D38-873FE8402D2C}" srcOrd="0" destOrd="0" presId="urn:microsoft.com/office/officeart/2005/8/layout/orgChart1"/>
    <dgm:cxn modelId="{589B2759-029F-4054-95BD-18DB2B621C85}" type="presParOf" srcId="{397D9E06-3A5B-4680-A351-EA7199D67307}" destId="{4ACD990A-DB61-4D3E-9A63-071C2ED7CC40}" srcOrd="1" destOrd="0" presId="urn:microsoft.com/office/officeart/2005/8/layout/orgChart1"/>
    <dgm:cxn modelId="{607F0F82-233C-4C76-A2D0-3D2A9FB71C65}" type="presParOf" srcId="{4ACD990A-DB61-4D3E-9A63-071C2ED7CC40}" destId="{51961662-D056-440B-8119-9A0E47AD7237}" srcOrd="0" destOrd="0" presId="urn:microsoft.com/office/officeart/2005/8/layout/orgChart1"/>
    <dgm:cxn modelId="{D4D55214-FE31-4D00-8810-085B5E8A3371}" type="presParOf" srcId="{51961662-D056-440B-8119-9A0E47AD7237}" destId="{C9A17F42-4101-4892-8767-9E793B505166}" srcOrd="0" destOrd="0" presId="urn:microsoft.com/office/officeart/2005/8/layout/orgChart1"/>
    <dgm:cxn modelId="{C672B2C4-4FD7-4E33-9AA2-90E9DED345F4}" type="presParOf" srcId="{51961662-D056-440B-8119-9A0E47AD7237}" destId="{3D591993-4D45-49A1-A044-E97341E463F5}" srcOrd="1" destOrd="0" presId="urn:microsoft.com/office/officeart/2005/8/layout/orgChart1"/>
    <dgm:cxn modelId="{4A207F4F-4EEB-41C5-B6A8-81F8EEB5E978}" type="presParOf" srcId="{4ACD990A-DB61-4D3E-9A63-071C2ED7CC40}" destId="{CC43530E-1D16-4469-875E-5C9E33282136}" srcOrd="1" destOrd="0" presId="urn:microsoft.com/office/officeart/2005/8/layout/orgChart1"/>
    <dgm:cxn modelId="{124B56A6-D7C8-4A45-9950-72EB3287575A}" type="presParOf" srcId="{4ACD990A-DB61-4D3E-9A63-071C2ED7CC40}" destId="{64450931-CDC8-4356-99E4-EFABBD353EBC}"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F019C1-0FF1-4E55-9D38-873FE8402D2C}">
      <dsp:nvSpPr>
        <dsp:cNvPr id="0" name=""/>
        <dsp:cNvSpPr/>
      </dsp:nvSpPr>
      <dsp:spPr>
        <a:xfrm>
          <a:off x="3867444" y="1179330"/>
          <a:ext cx="247355" cy="1083651"/>
        </a:xfrm>
        <a:custGeom>
          <a:avLst/>
          <a:gdLst/>
          <a:ahLst/>
          <a:cxnLst/>
          <a:rect l="0" t="0" r="0" b="0"/>
          <a:pathLst>
            <a:path>
              <a:moveTo>
                <a:pt x="247355" y="0"/>
              </a:moveTo>
              <a:lnTo>
                <a:pt x="247355" y="1083651"/>
              </a:lnTo>
              <a:lnTo>
                <a:pt x="0" y="1083651"/>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776FF-8BA8-45D1-82F6-3117435364AF}">
      <dsp:nvSpPr>
        <dsp:cNvPr id="0" name=""/>
        <dsp:cNvSpPr/>
      </dsp:nvSpPr>
      <dsp:spPr>
        <a:xfrm>
          <a:off x="4114800" y="1179330"/>
          <a:ext cx="2850473" cy="2167302"/>
        </a:xfrm>
        <a:custGeom>
          <a:avLst/>
          <a:gdLst/>
          <a:ahLst/>
          <a:cxnLst/>
          <a:rect l="0" t="0" r="0" b="0"/>
          <a:pathLst>
            <a:path>
              <a:moveTo>
                <a:pt x="0" y="0"/>
              </a:moveTo>
              <a:lnTo>
                <a:pt x="0" y="1919946"/>
              </a:lnTo>
              <a:lnTo>
                <a:pt x="2850473" y="1919946"/>
              </a:lnTo>
              <a:lnTo>
                <a:pt x="2850473"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33FF3-DB7A-49DD-90E8-C65D0269B571}">
      <dsp:nvSpPr>
        <dsp:cNvPr id="0" name=""/>
        <dsp:cNvSpPr/>
      </dsp:nvSpPr>
      <dsp:spPr>
        <a:xfrm>
          <a:off x="4069080" y="1179330"/>
          <a:ext cx="91440" cy="2167302"/>
        </a:xfrm>
        <a:custGeom>
          <a:avLst/>
          <a:gdLst/>
          <a:ahLst/>
          <a:cxnLst/>
          <a:rect l="0" t="0" r="0" b="0"/>
          <a:pathLst>
            <a:path>
              <a:moveTo>
                <a:pt x="45720" y="0"/>
              </a:moveTo>
              <a:lnTo>
                <a:pt x="45720"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D827B-96A6-43C4-ADA5-AC95156DF410}">
      <dsp:nvSpPr>
        <dsp:cNvPr id="0" name=""/>
        <dsp:cNvSpPr/>
      </dsp:nvSpPr>
      <dsp:spPr>
        <a:xfrm>
          <a:off x="1264326" y="1179330"/>
          <a:ext cx="2850473" cy="2167302"/>
        </a:xfrm>
        <a:custGeom>
          <a:avLst/>
          <a:gdLst/>
          <a:ahLst/>
          <a:cxnLst/>
          <a:rect l="0" t="0" r="0" b="0"/>
          <a:pathLst>
            <a:path>
              <a:moveTo>
                <a:pt x="2850473" y="0"/>
              </a:moveTo>
              <a:lnTo>
                <a:pt x="2850473" y="1919946"/>
              </a:lnTo>
              <a:lnTo>
                <a:pt x="0" y="1919946"/>
              </a:lnTo>
              <a:lnTo>
                <a:pt x="0" y="216730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16EAC-0FCA-4A86-9B79-E57FF43D5315}">
      <dsp:nvSpPr>
        <dsp:cNvPr id="0" name=""/>
        <dsp:cNvSpPr/>
      </dsp:nvSpPr>
      <dsp:spPr>
        <a:xfrm>
          <a:off x="2936918" y="1448"/>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Directors (Voting members of crew)</a:t>
          </a:r>
          <a:endParaRPr lang="en-US" sz="2000" kern="1200" dirty="0"/>
        </a:p>
      </dsp:txBody>
      <dsp:txXfrm>
        <a:off x="2936918" y="1448"/>
        <a:ext cx="2355763" cy="1177881"/>
      </dsp:txXfrm>
    </dsp:sp>
    <dsp:sp modelId="{2BA768E5-5473-4339-B88F-C46268459208}">
      <dsp:nvSpPr>
        <dsp:cNvPr id="0" name=""/>
        <dsp:cNvSpPr/>
      </dsp:nvSpPr>
      <dsp:spPr>
        <a:xfrm>
          <a:off x="86444"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Skilled Crew: surgeon, carpenter, caulker, </a:t>
          </a:r>
          <a:r>
            <a:rPr lang="en-US" sz="2000" kern="1200" dirty="0" err="1" smtClean="0"/>
            <a:t>armorer</a:t>
          </a:r>
          <a:r>
            <a:rPr lang="en-US" sz="2000" kern="1200" dirty="0" smtClean="0"/>
            <a:t>, musician</a:t>
          </a:r>
          <a:endParaRPr lang="en-US" sz="2000" kern="1200" dirty="0"/>
        </a:p>
      </dsp:txBody>
      <dsp:txXfrm>
        <a:off x="86444" y="3346632"/>
        <a:ext cx="2355763" cy="1177881"/>
      </dsp:txXfrm>
    </dsp:sp>
    <dsp:sp modelId="{0DBC434C-DBBB-4753-9A91-E08BC39DAC96}">
      <dsp:nvSpPr>
        <dsp:cNvPr id="0" name=""/>
        <dsp:cNvSpPr/>
      </dsp:nvSpPr>
      <dsp:spPr>
        <a:xfrm>
          <a:off x="2936918"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Unskilled Crew (Volunteers)</a:t>
          </a:r>
          <a:endParaRPr lang="en-US" sz="2000" kern="1200" dirty="0"/>
        </a:p>
      </dsp:txBody>
      <dsp:txXfrm>
        <a:off x="2936918" y="3346632"/>
        <a:ext cx="2355763" cy="1177881"/>
      </dsp:txXfrm>
    </dsp:sp>
    <dsp:sp modelId="{78FD4219-8D07-4A14-8F53-BC06CE7E9F99}">
      <dsp:nvSpPr>
        <dsp:cNvPr id="0" name=""/>
        <dsp:cNvSpPr/>
      </dsp:nvSpPr>
      <dsp:spPr>
        <a:xfrm>
          <a:off x="5787391" y="3346632"/>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Unskilled crew: Draftees (Shanghaied) </a:t>
          </a:r>
          <a:endParaRPr lang="en-US" sz="2000" kern="1200" dirty="0"/>
        </a:p>
      </dsp:txBody>
      <dsp:txXfrm>
        <a:off x="5787391" y="3346632"/>
        <a:ext cx="2355763" cy="1177881"/>
      </dsp:txXfrm>
    </dsp:sp>
    <dsp:sp modelId="{C9A17F42-4101-4892-8767-9E793B505166}">
      <dsp:nvSpPr>
        <dsp:cNvPr id="0" name=""/>
        <dsp:cNvSpPr/>
      </dsp:nvSpPr>
      <dsp:spPr>
        <a:xfrm>
          <a:off x="1511681" y="1674040"/>
          <a:ext cx="2355763" cy="117788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Elect a Captain &amp; Quartermaster</a:t>
          </a:r>
        </a:p>
        <a:p>
          <a:pPr lvl="0" algn="ctr" defTabSz="889000">
            <a:lnSpc>
              <a:spcPct val="90000"/>
            </a:lnSpc>
            <a:spcBef>
              <a:spcPct val="0"/>
            </a:spcBef>
            <a:spcAft>
              <a:spcPct val="35000"/>
            </a:spcAft>
          </a:pPr>
          <a:r>
            <a:rPr lang="en-US" sz="2000" kern="1200" dirty="0" smtClean="0"/>
            <a:t>These appoint…</a:t>
          </a:r>
          <a:endParaRPr lang="en-US" sz="2000" kern="1200" dirty="0"/>
        </a:p>
      </dsp:txBody>
      <dsp:txXfrm>
        <a:off x="1511681" y="1674040"/>
        <a:ext cx="2355763" cy="11778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78A68-189D-4C4C-BC29-B0DC2B1FE836}"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78A68-189D-4C4C-BC29-B0DC2B1FE836}"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78A68-189D-4C4C-BC29-B0DC2B1FE836}"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78A68-189D-4C4C-BC29-B0DC2B1FE836}"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78A68-189D-4C4C-BC29-B0DC2B1FE836}"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78A68-189D-4C4C-BC29-B0DC2B1FE836}"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78A68-189D-4C4C-BC29-B0DC2B1FE836}" type="datetimeFigureOut">
              <a:rPr lang="en-US" smtClean="0"/>
              <a:pPr/>
              <a:t>3/26/2014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78A68-189D-4C4C-BC29-B0DC2B1FE836}" type="datetimeFigureOut">
              <a:rPr lang="en-US" smtClean="0"/>
              <a:pPr/>
              <a:t>3/26/2014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78A68-189D-4C4C-BC29-B0DC2B1FE836}" type="datetimeFigureOut">
              <a:rPr lang="en-US" smtClean="0"/>
              <a:pPr/>
              <a:t>3/26/2014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78A68-189D-4C4C-BC29-B0DC2B1FE836}"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78A68-189D-4C4C-BC29-B0DC2B1FE836}"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C7D6D-0EEF-446C-BF15-CB5600033D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78A68-189D-4C4C-BC29-B0DC2B1FE836}" type="datetimeFigureOut">
              <a:rPr lang="en-US" smtClean="0"/>
              <a:pPr/>
              <a:t>3/26/2014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C7D6D-0EEF-446C-BF15-CB5600033D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The Corporate Environment</a:t>
            </a:r>
            <a:endParaRPr lang="en-US" dirty="0">
              <a:solidFill>
                <a:srgbClr val="FF0000"/>
              </a:solidFill>
            </a:endParaRPr>
          </a:p>
        </p:txBody>
      </p:sp>
      <p:sp>
        <p:nvSpPr>
          <p:cNvPr id="3" name="Subtitle 2"/>
          <p:cNvSpPr>
            <a:spLocks noGrp="1"/>
          </p:cNvSpPr>
          <p:nvPr>
            <p:ph type="subTitle" idx="1"/>
          </p:nvPr>
        </p:nvSpPr>
        <p:spPr/>
        <p:txBody>
          <a:bodyPr>
            <a:normAutofit fontScale="92500"/>
          </a:bodyPr>
          <a:lstStyle/>
          <a:p>
            <a:r>
              <a:rPr lang="en-US" dirty="0" smtClean="0"/>
              <a:t>William J. Frey</a:t>
            </a:r>
          </a:p>
          <a:p>
            <a:r>
              <a:rPr lang="en-US" dirty="0" smtClean="0"/>
              <a:t>College of Business Administration</a:t>
            </a:r>
          </a:p>
          <a:p>
            <a:r>
              <a:rPr lang="en-US" dirty="0" smtClean="0"/>
              <a:t>University of Puerto Rico at Mayaguez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CID Structures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Corporate Goals</a:t>
            </a:r>
          </a:p>
          <a:p>
            <a:r>
              <a:rPr lang="en-US" dirty="0" smtClean="0"/>
              <a:t>Decision Recognition Rules and Procedures</a:t>
            </a:r>
          </a:p>
          <a:p>
            <a:r>
              <a:rPr lang="en-US" dirty="0" smtClean="0"/>
              <a:t>Corporate Roles</a:t>
            </a:r>
          </a:p>
          <a:p>
            <a:r>
              <a:rPr lang="en-US" dirty="0" smtClean="0"/>
              <a:t>Corporate Organizational or Managerial System (Flow Chart)</a:t>
            </a:r>
          </a:p>
          <a:p>
            <a:endParaRPr lang="en-US" dirty="0" smtClean="0"/>
          </a:p>
          <a:p>
            <a:r>
              <a:rPr lang="en-US" dirty="0" smtClean="0"/>
              <a:t>We can identify CID Structures in…</a:t>
            </a:r>
          </a:p>
          <a:p>
            <a:pPr lvl="1"/>
            <a:r>
              <a:rPr lang="en-US" dirty="0" smtClean="0"/>
              <a:t>business corporations</a:t>
            </a:r>
          </a:p>
          <a:p>
            <a:pPr lvl="1"/>
            <a:r>
              <a:rPr lang="en-US" dirty="0" smtClean="0"/>
              <a:t>Pirate ships</a:t>
            </a:r>
          </a:p>
          <a:p>
            <a:pPr lvl="1"/>
            <a:r>
              <a:rPr lang="en-US" dirty="0" smtClean="0"/>
              <a:t>your work groups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Corporate Internal Decision Structures</a:t>
            </a:r>
            <a:endParaRPr lang="en-US" dirty="0"/>
          </a:p>
        </p:txBody>
      </p:sp>
      <p:sp>
        <p:nvSpPr>
          <p:cNvPr id="8" name="Content Placeholder 7"/>
          <p:cNvSpPr>
            <a:spLocks noGrp="1"/>
          </p:cNvSpPr>
          <p:nvPr>
            <p:ph idx="1"/>
          </p:nvPr>
        </p:nvSpPr>
        <p:spPr>
          <a:xfrm>
            <a:off x="457200" y="1600200"/>
            <a:ext cx="8229600" cy="4953000"/>
          </a:xfrm>
        </p:spPr>
        <p:txBody>
          <a:bodyPr>
            <a:normAutofit fontScale="92500" lnSpcReduction="10000"/>
          </a:bodyPr>
          <a:lstStyle/>
          <a:p>
            <a:r>
              <a:rPr lang="en-US" dirty="0" smtClean="0">
                <a:solidFill>
                  <a:srgbClr val="FF0000"/>
                </a:solidFill>
              </a:rPr>
              <a:t>Corporate Goals</a:t>
            </a:r>
            <a:r>
              <a:rPr lang="en-US" dirty="0" smtClean="0"/>
              <a:t>: Principle objective of the organization</a:t>
            </a:r>
          </a:p>
          <a:p>
            <a:pPr lvl="1"/>
            <a:r>
              <a:rPr lang="en-US" dirty="0" smtClean="0"/>
              <a:t>Charter</a:t>
            </a:r>
          </a:p>
          <a:p>
            <a:pPr lvl="1"/>
            <a:r>
              <a:rPr lang="en-US" dirty="0" smtClean="0"/>
              <a:t>Informal charter</a:t>
            </a:r>
          </a:p>
          <a:p>
            <a:pPr lvl="1"/>
            <a:r>
              <a:rPr lang="en-US" dirty="0" smtClean="0"/>
              <a:t>Core Values and Mission Statement</a:t>
            </a:r>
          </a:p>
          <a:p>
            <a:pPr lvl="1"/>
            <a:endParaRPr lang="en-US" dirty="0"/>
          </a:p>
          <a:p>
            <a:r>
              <a:rPr lang="en-US" dirty="0" smtClean="0">
                <a:solidFill>
                  <a:srgbClr val="FF0000"/>
                </a:solidFill>
              </a:rPr>
              <a:t>Decision Recognition Structures</a:t>
            </a:r>
          </a:p>
          <a:p>
            <a:pPr lvl="1"/>
            <a:r>
              <a:rPr lang="en-US" dirty="0" smtClean="0"/>
              <a:t>Rules and procedures that help us to recognize individual actions as a corporate actions</a:t>
            </a:r>
          </a:p>
          <a:p>
            <a:pPr lvl="1"/>
            <a:r>
              <a:rPr lang="en-US" dirty="0" smtClean="0"/>
              <a:t>Example: liquidating travel budget after a trip (Not a private vacation but a corporate activity)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Corporate Internal Decision Structures</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sz="3600" dirty="0" smtClean="0">
                <a:solidFill>
                  <a:srgbClr val="FF0000"/>
                </a:solidFill>
              </a:rPr>
              <a:t>Roles</a:t>
            </a:r>
          </a:p>
          <a:p>
            <a:pPr lvl="1"/>
            <a:r>
              <a:rPr lang="en-US" dirty="0" smtClean="0"/>
              <a:t>An individual’s station and its associated duties within the corporate hierarchy itself</a:t>
            </a:r>
          </a:p>
          <a:p>
            <a:pPr>
              <a:buNone/>
            </a:pPr>
            <a:endParaRPr lang="en-US" sz="1000" dirty="0"/>
          </a:p>
          <a:p>
            <a:r>
              <a:rPr lang="en-US" dirty="0" smtClean="0"/>
              <a:t>Organizational management structure embodied in the </a:t>
            </a:r>
            <a:r>
              <a:rPr lang="en-US" sz="3600" dirty="0" smtClean="0">
                <a:solidFill>
                  <a:srgbClr val="FF0000"/>
                </a:solidFill>
              </a:rPr>
              <a:t>organization’s flow chart</a:t>
            </a:r>
            <a:endParaRPr lang="en-US" dirty="0" smtClean="0">
              <a:solidFill>
                <a:srgbClr val="FF0000"/>
              </a:solidFill>
            </a:endParaRPr>
          </a:p>
          <a:p>
            <a:pPr lvl="1"/>
            <a:r>
              <a:rPr lang="en-US" dirty="0" smtClean="0"/>
              <a:t>How the roles are coordinated with one another within the corporation’s managerial system.</a:t>
            </a:r>
          </a:p>
          <a:p>
            <a:pPr lvl="1"/>
            <a:r>
              <a:rPr lang="en-US" dirty="0" smtClean="0"/>
              <a:t>Reporting relations.  The corporate ombudsperson reports to the CEO.  </a:t>
            </a:r>
          </a:p>
          <a:p>
            <a:pPr>
              <a:buNone/>
            </a:pPr>
            <a:endParaRPr lang="en-US" sz="1000" dirty="0"/>
          </a:p>
          <a:p>
            <a:r>
              <a:rPr lang="en-US" b="1" dirty="0" smtClean="0">
                <a:solidFill>
                  <a:schemeClr val="accent6">
                    <a:lumMod val="50000"/>
                  </a:schemeClr>
                </a:solidFill>
              </a:rPr>
              <a:t>All four components of the CIDS work together to synthesize, coordinate and subordinate individuals and their actions in the performance of the corporations activities.</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Your Challenge…</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smtClean="0"/>
              <a:t>Outline your group’s Internal Decision Structure</a:t>
            </a:r>
          </a:p>
          <a:p>
            <a:r>
              <a:rPr lang="en-US" dirty="0" smtClean="0"/>
              <a:t>Corporate Internal Decision Structure becomes your Group Internal Decision Structure</a:t>
            </a:r>
          </a:p>
          <a:p>
            <a:pPr lvl="1"/>
            <a:r>
              <a:rPr lang="en-US" dirty="0" smtClean="0"/>
              <a:t>What are your group goals?  Is your action designed to pursue them?</a:t>
            </a:r>
          </a:p>
          <a:p>
            <a:pPr lvl="1"/>
            <a:r>
              <a:rPr lang="en-US" dirty="0" smtClean="0"/>
              <a:t>What rules help us to recognize a decision as belonging to your group?</a:t>
            </a:r>
          </a:p>
          <a:p>
            <a:pPr lvl="2"/>
            <a:r>
              <a:rPr lang="en-US" dirty="0" smtClean="0"/>
              <a:t>Procedure for realizing value of justice</a:t>
            </a:r>
          </a:p>
          <a:p>
            <a:pPr lvl="1"/>
            <a:r>
              <a:rPr lang="en-US" dirty="0" smtClean="0"/>
              <a:t>What group role are you playing?</a:t>
            </a:r>
          </a:p>
          <a:p>
            <a:pPr lvl="2"/>
            <a:r>
              <a:rPr lang="en-US" dirty="0" smtClean="0"/>
              <a:t>Leader, spokesperson, mediator, secretary/ documenter, devil’s advocate, motivator, conscience</a:t>
            </a:r>
          </a:p>
          <a:p>
            <a:pPr lvl="1"/>
            <a:r>
              <a:rPr lang="en-US" dirty="0" smtClean="0"/>
              <a:t>What is your organizational flow-chart?  </a:t>
            </a:r>
            <a:endParaRPr lang="en-US" dirty="0"/>
          </a:p>
          <a:p>
            <a:pPr lvl="2"/>
            <a:r>
              <a:rPr lang="en-US" dirty="0" smtClean="0"/>
              <a:t>Horizontally or vertically organized?  How are your roles coordinated and synthesized?  What procedures subordinate your individual actions under group intentions?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of Teamwork</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dirty="0" smtClean="0"/>
              <a:t>Goals</a:t>
            </a:r>
          </a:p>
          <a:p>
            <a:pPr lvl="1"/>
            <a:r>
              <a:rPr lang="en-US" dirty="0" smtClean="0"/>
              <a:t>What are your value goals for the semester?</a:t>
            </a:r>
          </a:p>
          <a:p>
            <a:pPr>
              <a:buNone/>
            </a:pPr>
            <a:endParaRPr lang="en-US" sz="900" dirty="0" smtClean="0"/>
          </a:p>
          <a:p>
            <a:r>
              <a:rPr lang="en-US" dirty="0" smtClean="0"/>
              <a:t>Recognition rules and procedures</a:t>
            </a:r>
          </a:p>
          <a:p>
            <a:pPr lvl="1"/>
            <a:r>
              <a:rPr lang="en-US" dirty="0" smtClean="0"/>
              <a:t>What rules and procedures that signal when you are acting for your group?  (When are you subordinating individual interest to group interest?)</a:t>
            </a:r>
          </a:p>
          <a:p>
            <a:pPr>
              <a:buNone/>
            </a:pPr>
            <a:endParaRPr lang="en-US" sz="900" dirty="0" smtClean="0"/>
          </a:p>
          <a:p>
            <a:r>
              <a:rPr lang="en-US" dirty="0" smtClean="0"/>
              <a:t>Roles</a:t>
            </a:r>
          </a:p>
          <a:p>
            <a:pPr lvl="1"/>
            <a:r>
              <a:rPr lang="en-US" dirty="0" smtClean="0"/>
              <a:t>Leader, spokesperson, mediator, secretary/ documenter, devil’s advocate, motivator, conscience</a:t>
            </a:r>
          </a:p>
          <a:p>
            <a:pPr>
              <a:buNone/>
            </a:pPr>
            <a:endParaRPr lang="en-US" sz="1000" dirty="0" smtClean="0"/>
          </a:p>
          <a:p>
            <a:r>
              <a:rPr lang="en-US" dirty="0" smtClean="0"/>
              <a:t>Flow chart or management system</a:t>
            </a:r>
          </a:p>
          <a:p>
            <a:pPr lvl="1"/>
            <a:r>
              <a:rPr lang="en-US" dirty="0" smtClean="0"/>
              <a:t>How do you coordinate different individuals and their roles?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job this semester as you “incorporate your group”</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Build a Corporate (group) Internal Decision Structure</a:t>
            </a:r>
          </a:p>
          <a:p>
            <a:pPr lvl="1"/>
            <a:r>
              <a:rPr lang="en-US" dirty="0" smtClean="0"/>
              <a:t>Finalize your goals</a:t>
            </a:r>
          </a:p>
          <a:p>
            <a:pPr lvl="1"/>
            <a:r>
              <a:rPr lang="en-US" dirty="0" smtClean="0"/>
              <a:t>Identify and test procedures that help to recognize actions of your group’s members as group actions</a:t>
            </a:r>
          </a:p>
          <a:p>
            <a:pPr lvl="1"/>
            <a:r>
              <a:rPr lang="en-US" dirty="0" smtClean="0"/>
              <a:t>Identify and distribute the roles that individuals are playing in your group</a:t>
            </a:r>
          </a:p>
          <a:p>
            <a:pPr lvl="1"/>
            <a:r>
              <a:rPr lang="en-US" dirty="0" smtClean="0"/>
              <a:t>How is your group organized?  How do you synthesize and subordinate individual actions and decisions into group actions and decisions?</a:t>
            </a:r>
          </a:p>
          <a:p>
            <a:pPr>
              <a:buNone/>
            </a:pPr>
            <a:endParaRPr lang="en-US" sz="1300" dirty="0" smtClean="0"/>
          </a:p>
          <a:p>
            <a:r>
              <a:rPr lang="en-US" dirty="0" smtClean="0"/>
              <a:t>Draw a picture of your group’s CID Structure</a:t>
            </a:r>
          </a:p>
          <a:p>
            <a:pPr lvl="1"/>
            <a:r>
              <a:rPr lang="en-US" dirty="0" smtClean="0"/>
              <a:t>Organize it as a flow chart from a class assignment to final group product</a:t>
            </a:r>
          </a:p>
          <a:p>
            <a:pPr lvl="1"/>
            <a:r>
              <a:rPr lang="en-US" dirty="0" smtClean="0"/>
              <a:t>How does your group collect disseminated knowledge and skill from your individual members?</a:t>
            </a:r>
          </a:p>
          <a:p>
            <a:pPr>
              <a:buNone/>
            </a:pPr>
            <a:endParaRPr lang="en-US" sz="1300" dirty="0" smtClean="0"/>
          </a:p>
          <a:p>
            <a:r>
              <a:rPr lang="en-US" dirty="0" smtClean="0"/>
              <a:t>What is the greatest challenge you have faced so far?</a:t>
            </a:r>
          </a:p>
          <a:p>
            <a:pPr lvl="1"/>
            <a:r>
              <a:rPr lang="en-US" dirty="0" smtClean="0"/>
              <a:t>What is your response?</a:t>
            </a:r>
          </a:p>
          <a:p>
            <a:pPr lvl="1"/>
            <a:r>
              <a:rPr lang="en-US" dirty="0" smtClean="0"/>
              <a:t>Have you kept your goals and procedures “in tact” as you have faced these?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Pirate Charter</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sz="4100" dirty="0" smtClean="0">
                <a:solidFill>
                  <a:schemeClr val="accent6">
                    <a:lumMod val="50000"/>
                  </a:schemeClr>
                </a:solidFill>
              </a:rPr>
              <a:t>Articles of Agreement</a:t>
            </a:r>
          </a:p>
          <a:p>
            <a:pPr lvl="1"/>
            <a:r>
              <a:rPr lang="en-US" dirty="0" smtClean="0"/>
              <a:t>Signed by each member of the pirate crew</a:t>
            </a:r>
          </a:p>
          <a:p>
            <a:pPr lvl="1"/>
            <a:r>
              <a:rPr lang="en-US" dirty="0" smtClean="0"/>
              <a:t>Outline the ship’s hierarchical structure</a:t>
            </a:r>
          </a:p>
          <a:p>
            <a:pPr lvl="1"/>
            <a:r>
              <a:rPr lang="en-US" dirty="0" smtClean="0"/>
              <a:t>Detail the different roles of the pirate community</a:t>
            </a:r>
          </a:p>
          <a:p>
            <a:pPr>
              <a:buNone/>
            </a:pPr>
            <a:endParaRPr lang="en-US" sz="1000" dirty="0"/>
          </a:p>
          <a:p>
            <a:r>
              <a:rPr lang="en-US" sz="4100" dirty="0" smtClean="0">
                <a:solidFill>
                  <a:schemeClr val="accent6">
                    <a:lumMod val="50000"/>
                  </a:schemeClr>
                </a:solidFill>
              </a:rPr>
              <a:t>Recruitment and Public Relations</a:t>
            </a:r>
          </a:p>
          <a:p>
            <a:pPr lvl="1"/>
            <a:r>
              <a:rPr lang="en-US" dirty="0" smtClean="0"/>
              <a:t>Democratic election of captain offered alternative to authoritarian captains of military and merchant marine</a:t>
            </a:r>
          </a:p>
          <a:p>
            <a:pPr lvl="1"/>
            <a:r>
              <a:rPr lang="en-US" dirty="0" smtClean="0"/>
              <a:t>Attempted to overcome anti-pirate propaganda and portray pirates more as responders to injustice than parasitic thieves. </a:t>
            </a:r>
            <a:endParaRPr lang="en-US" dirty="0"/>
          </a:p>
          <a:p>
            <a:endParaRPr lang="en-US" sz="1000" dirty="0" smtClean="0"/>
          </a:p>
          <a:p>
            <a:r>
              <a:rPr lang="en-US" dirty="0" smtClean="0"/>
              <a:t>Pirate crew, itself, plays the </a:t>
            </a:r>
            <a:r>
              <a:rPr lang="en-US" sz="3800" dirty="0" smtClean="0">
                <a:solidFill>
                  <a:schemeClr val="accent6">
                    <a:lumMod val="50000"/>
                  </a:schemeClr>
                </a:solidFill>
              </a:rPr>
              <a:t>role of directors </a:t>
            </a:r>
            <a:r>
              <a:rPr lang="en-US" dirty="0" smtClean="0"/>
              <a:t>of the pirate corporation when it holds an election of captain and quartermaster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Pirate Decision Recognition Rules</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Majority vote by crew to elect captain and quartermaster</a:t>
            </a:r>
          </a:p>
          <a:p>
            <a:pPr lvl="1"/>
            <a:r>
              <a:rPr lang="en-US" dirty="0" smtClean="0"/>
              <a:t>Captain Roberts: “Every Man has a Vote in the Affairs of Moment; has equal Title to the fresh Provisions, or strong Liquors, at any Time seized, and may use them at Pleasure, unless a Scarcity make it necessary, for the Good of all, to vote a Retrenchment.” From </a:t>
            </a:r>
            <a:r>
              <a:rPr lang="en-US" dirty="0" err="1" smtClean="0"/>
              <a:t>Leeson</a:t>
            </a:r>
            <a:r>
              <a:rPr lang="en-US" dirty="0" smtClean="0"/>
              <a:t>, 62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solidFill>
                  <a:schemeClr val="accent6">
                    <a:lumMod val="50000"/>
                  </a:schemeClr>
                </a:solidFill>
              </a:rPr>
              <a:t>Pirate Roles</a:t>
            </a:r>
            <a:endParaRPr lang="en-US" dirty="0">
              <a:solidFill>
                <a:schemeClr val="accent6">
                  <a:lumMod val="50000"/>
                </a:schemeClr>
              </a:solidFill>
            </a:endParaRPr>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r>
              <a:rPr lang="en-US" dirty="0" smtClean="0">
                <a:solidFill>
                  <a:schemeClr val="accent6">
                    <a:lumMod val="50000"/>
                  </a:schemeClr>
                </a:solidFill>
              </a:rPr>
              <a:t>Directors</a:t>
            </a:r>
          </a:p>
          <a:p>
            <a:pPr lvl="1"/>
            <a:r>
              <a:rPr lang="en-US" dirty="0" smtClean="0"/>
              <a:t>By charter, members of crew become directors when they elect by vote the captain and quartermaster</a:t>
            </a:r>
          </a:p>
          <a:p>
            <a:pPr>
              <a:buNone/>
            </a:pPr>
            <a:endParaRPr lang="en-US" sz="1100" dirty="0"/>
          </a:p>
          <a:p>
            <a:r>
              <a:rPr lang="en-US" dirty="0" smtClean="0">
                <a:solidFill>
                  <a:schemeClr val="accent6">
                    <a:lumMod val="50000"/>
                  </a:schemeClr>
                </a:solidFill>
              </a:rPr>
              <a:t>Managers</a:t>
            </a:r>
          </a:p>
          <a:p>
            <a:pPr lvl="1"/>
            <a:r>
              <a:rPr lang="en-US" dirty="0" smtClean="0"/>
              <a:t>Captain and Quartermaster: Crew has to follow orders of captain when the ship is engaged in battle; otherwise, they can remove “managers” by vote (Something like the Business Judgment rule which allows stakeholders to sue managers)</a:t>
            </a:r>
          </a:p>
          <a:p>
            <a:pPr>
              <a:buNone/>
            </a:pPr>
            <a:endParaRPr lang="en-US" sz="1100" dirty="0"/>
          </a:p>
          <a:p>
            <a:r>
              <a:rPr lang="en-US" dirty="0" smtClean="0">
                <a:solidFill>
                  <a:schemeClr val="accent6">
                    <a:lumMod val="50000"/>
                  </a:schemeClr>
                </a:solidFill>
              </a:rPr>
              <a:t>Professional Crew </a:t>
            </a:r>
            <a:r>
              <a:rPr lang="en-US" dirty="0" smtClean="0"/>
              <a:t>(individuals with highly valued knowledge and skill)</a:t>
            </a:r>
          </a:p>
          <a:p>
            <a:pPr lvl="1"/>
            <a:r>
              <a:rPr lang="en-US" dirty="0" smtClean="0"/>
              <a:t>Surgeon, carpenter, caulker, </a:t>
            </a:r>
            <a:r>
              <a:rPr lang="en-US" dirty="0" err="1" smtClean="0"/>
              <a:t>armorer</a:t>
            </a:r>
            <a:r>
              <a:rPr lang="en-US" dirty="0" smtClean="0"/>
              <a:t>, musician</a:t>
            </a:r>
          </a:p>
          <a:p>
            <a:pPr lvl="1"/>
            <a:r>
              <a:rPr lang="en-US" dirty="0" smtClean="0"/>
              <a:t>“Ye ship’s surgeon shall have two hundred crowns for the maintenance of his medicine chest and he shall receive one part of the spoil.” (Custom of the Brothers of the Coast)</a:t>
            </a:r>
          </a:p>
          <a:p>
            <a:pPr lvl="1"/>
            <a:r>
              <a:rPr lang="en-US" dirty="0" smtClean="0"/>
              <a:t>Unskilled Crew</a:t>
            </a:r>
          </a:p>
          <a:p>
            <a:pPr lvl="1"/>
            <a:r>
              <a:rPr lang="en-US" dirty="0" smtClean="0"/>
              <a:t>Draftees (Kidnapped)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Pirate Flow Chart</a:t>
            </a:r>
            <a:endParaRPr lang="en-US" dirty="0">
              <a:solidFill>
                <a:schemeClr val="accent6">
                  <a:lumMod val="50000"/>
                </a:schemeClr>
              </a:solidFill>
            </a:endParaRPr>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Short History of the Corporation (m17314)</a:t>
            </a:r>
          </a:p>
          <a:p>
            <a:endParaRPr lang="en-US" dirty="0" smtClean="0"/>
          </a:p>
          <a:p>
            <a:r>
              <a:rPr lang="en-US" dirty="0" smtClean="0"/>
              <a:t>Developing Ethics Codes and Statements of Values (m14319)</a:t>
            </a:r>
          </a:p>
          <a:p>
            <a:endParaRPr lang="en-US" dirty="0" smtClean="0"/>
          </a:p>
          <a:p>
            <a:r>
              <a:rPr lang="en-US" dirty="0" smtClean="0"/>
              <a:t>Moral Ecologies in Corporate Governance (m17353)</a:t>
            </a:r>
          </a:p>
          <a:p>
            <a:endParaRPr lang="en-US" dirty="0"/>
          </a:p>
          <a:p>
            <a:r>
              <a:rPr lang="en-US" dirty="0" smtClean="0"/>
              <a:t>Gray Matters for the Hughes Aircraft Case (m14036)</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Corporate Responsibility and Agency by Re-Description from CIDS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solidFill>
                  <a:srgbClr val="FF0000"/>
                </a:solidFill>
              </a:rPr>
              <a:t>CID Structure licenses (permits) a re-description of a human action as a corporate action if it can be directly related to all elements of the corporation’s Internal Decision Structure.</a:t>
            </a:r>
          </a:p>
          <a:p>
            <a:r>
              <a:rPr lang="en-US" dirty="0" smtClean="0"/>
              <a:t>Thus X (an action performed by an individual) can be re-described as Y (a corporate action) if…</a:t>
            </a:r>
          </a:p>
          <a:p>
            <a:pPr lvl="1"/>
            <a:r>
              <a:rPr lang="en-US" b="1" dirty="0" smtClean="0">
                <a:solidFill>
                  <a:schemeClr val="accent3">
                    <a:lumMod val="75000"/>
                  </a:schemeClr>
                </a:solidFill>
              </a:rPr>
              <a:t>It carries out a corporate policy as outlined in the charter, mission statement, or values statement</a:t>
            </a:r>
          </a:p>
          <a:p>
            <a:pPr lvl="1"/>
            <a:r>
              <a:rPr lang="en-US" b="1" dirty="0" smtClean="0">
                <a:solidFill>
                  <a:schemeClr val="accent3">
                    <a:lumMod val="75000"/>
                  </a:schemeClr>
                </a:solidFill>
              </a:rPr>
              <a:t>Takes place in accordance with a decision recognition rule</a:t>
            </a:r>
          </a:p>
          <a:p>
            <a:pPr lvl="1"/>
            <a:r>
              <a:rPr lang="en-US" b="1" dirty="0" smtClean="0">
                <a:solidFill>
                  <a:schemeClr val="accent3">
                    <a:lumMod val="75000"/>
                  </a:schemeClr>
                </a:solidFill>
              </a:rPr>
              <a:t>Is performed as a part of carrying out a corporate role</a:t>
            </a:r>
          </a:p>
          <a:p>
            <a:pPr lvl="1"/>
            <a:r>
              <a:rPr lang="en-US" b="1" dirty="0" smtClean="0">
                <a:solidFill>
                  <a:schemeClr val="accent3">
                    <a:lumMod val="75000"/>
                  </a:schemeClr>
                </a:solidFill>
              </a:rPr>
              <a:t>And this role has a clear and designated location in the corporate flow chart</a:t>
            </a:r>
            <a:endParaRPr lang="en-US" b="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Pirate World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Setting aside 200 crowns for the maintenance of the surgeon’s medicine chest…</a:t>
            </a:r>
          </a:p>
          <a:p>
            <a:pPr lvl="1"/>
            <a:r>
              <a:rPr lang="en-US" dirty="0" smtClean="0"/>
              <a:t>Contributes to the pirate ship’s overall objective of maintaining a healthy crew</a:t>
            </a:r>
          </a:p>
          <a:p>
            <a:pPr lvl="1"/>
            <a:r>
              <a:rPr lang="en-US" dirty="0" smtClean="0"/>
              <a:t>Conforms to a decision recognition rule spelled out in the pirate ship “Articles of Agreement”</a:t>
            </a:r>
          </a:p>
          <a:p>
            <a:pPr lvl="1"/>
            <a:r>
              <a:rPr lang="en-US" dirty="0" smtClean="0"/>
              <a:t>Carries out a role responsibility (It’s the quartermaster’s job who has the overall responsibility of distributing spoils)</a:t>
            </a:r>
          </a:p>
          <a:p>
            <a:pPr lvl="1"/>
            <a:r>
              <a:rPr lang="en-US" dirty="0" smtClean="0"/>
              <a:t>And the quartermaster role has a clearly designated place in the overall pirate ship hierarchy (Quartermaster is selected by the crew serving as directors, reports to the captain, etc.)</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Terms from History of Corporation</a:t>
            </a:r>
            <a:endParaRPr lang="en-US" dirty="0"/>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US" dirty="0" smtClean="0">
                <a:solidFill>
                  <a:srgbClr val="FF0000"/>
                </a:solidFill>
              </a:rPr>
              <a:t>Ultra </a:t>
            </a:r>
            <a:r>
              <a:rPr lang="en-US" dirty="0" err="1" smtClean="0">
                <a:solidFill>
                  <a:srgbClr val="FF0000"/>
                </a:solidFill>
              </a:rPr>
              <a:t>Vires</a:t>
            </a:r>
            <a:endParaRPr lang="en-US" dirty="0" smtClean="0">
              <a:solidFill>
                <a:srgbClr val="FF0000"/>
              </a:solidFill>
            </a:endParaRPr>
          </a:p>
          <a:p>
            <a:pPr lvl="1"/>
            <a:r>
              <a:rPr lang="en-US" dirty="0" smtClean="0"/>
              <a:t>Literally “beyond the power”.  If a corporate charter designates something as “ultra </a:t>
            </a:r>
            <a:r>
              <a:rPr lang="en-US" dirty="0" err="1" smtClean="0"/>
              <a:t>vires</a:t>
            </a:r>
            <a:r>
              <a:rPr lang="en-US" dirty="0" smtClean="0"/>
              <a:t>” in relation to the corporation, it literally means that this action goes beyond the legitimate powers of the corporation.</a:t>
            </a:r>
          </a:p>
          <a:p>
            <a:r>
              <a:rPr lang="en-US" dirty="0" smtClean="0">
                <a:solidFill>
                  <a:srgbClr val="FF0000"/>
                </a:solidFill>
              </a:rPr>
              <a:t>Implied Powers</a:t>
            </a:r>
          </a:p>
          <a:p>
            <a:pPr lvl="1"/>
            <a:r>
              <a:rPr lang="en-US" dirty="0" smtClean="0"/>
              <a:t>If a company knows of an activity (or should know of it) and still permits the activity to continue, then its consent is implied and the power to perform the action implied.</a:t>
            </a:r>
          </a:p>
          <a:p>
            <a:r>
              <a:rPr lang="en-US" dirty="0" smtClean="0">
                <a:solidFill>
                  <a:srgbClr val="FF0000"/>
                </a:solidFill>
              </a:rPr>
              <a:t>Joint stock company</a:t>
            </a:r>
          </a:p>
          <a:p>
            <a:pPr lvl="1"/>
            <a:r>
              <a:rPr lang="en-US" dirty="0" smtClean="0"/>
              <a:t>17</a:t>
            </a:r>
            <a:r>
              <a:rPr lang="en-US" baseline="30000" dirty="0" smtClean="0"/>
              <a:t>th</a:t>
            </a:r>
            <a:r>
              <a:rPr lang="en-US" dirty="0" smtClean="0"/>
              <a:t> and 18</a:t>
            </a:r>
            <a:r>
              <a:rPr lang="en-US" baseline="30000" dirty="0" smtClean="0"/>
              <a:t>th</a:t>
            </a:r>
            <a:r>
              <a:rPr lang="en-US" dirty="0" smtClean="0"/>
              <a:t> centuries in Great Britain.  Companies were formed to carry out  complex business activities.  Investors put their money into the venture and managers oversaw the activities.  Joint Stock Companies produced problems because of unlimited liability</a:t>
            </a:r>
          </a:p>
          <a:p>
            <a:r>
              <a:rPr lang="en-US" dirty="0" smtClean="0">
                <a:solidFill>
                  <a:srgbClr val="FF0000"/>
                </a:solidFill>
              </a:rPr>
              <a:t>Corporate shield</a:t>
            </a:r>
          </a:p>
          <a:p>
            <a:pPr lvl="1"/>
            <a:r>
              <a:rPr lang="en-US" dirty="0" smtClean="0"/>
              <a:t>The corporate shield protects investors by distributing financial risk.  Investor liability limited to amount of investment.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Agency and Charters</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solidFill>
                  <a:srgbClr val="FF0000"/>
                </a:solidFill>
              </a:rPr>
              <a:t>Law of Agency</a:t>
            </a:r>
          </a:p>
          <a:p>
            <a:pPr lvl="1"/>
            <a:r>
              <a:rPr lang="en-US" dirty="0" smtClean="0"/>
              <a:t>Responsibility of agents to remain faithful to the interests of principals</a:t>
            </a:r>
          </a:p>
          <a:p>
            <a:r>
              <a:rPr lang="en-US" dirty="0" smtClean="0">
                <a:solidFill>
                  <a:srgbClr val="FF0000"/>
                </a:solidFill>
              </a:rPr>
              <a:t>Principal</a:t>
            </a:r>
          </a:p>
          <a:p>
            <a:pPr lvl="1"/>
            <a:r>
              <a:rPr lang="en-US" dirty="0" smtClean="0"/>
              <a:t>Originate action and determine its goal.  Delegate executive authority to agent if unable to execute action working alone</a:t>
            </a:r>
          </a:p>
          <a:p>
            <a:r>
              <a:rPr lang="en-US" dirty="0" smtClean="0">
                <a:solidFill>
                  <a:srgbClr val="FF0000"/>
                </a:solidFill>
              </a:rPr>
              <a:t>Agent</a:t>
            </a:r>
          </a:p>
          <a:p>
            <a:pPr lvl="1"/>
            <a:r>
              <a:rPr lang="en-US" dirty="0" smtClean="0"/>
              <a:t>Carries out or completes action originated by another.  Responsible to principal to remain faithful to the principal’s goals and interests</a:t>
            </a:r>
          </a:p>
          <a:p>
            <a:r>
              <a:rPr lang="en-US" dirty="0" smtClean="0">
                <a:solidFill>
                  <a:srgbClr val="FF0000"/>
                </a:solidFill>
              </a:rPr>
              <a:t>Corporate Charter</a:t>
            </a:r>
          </a:p>
          <a:p>
            <a:pPr lvl="1"/>
            <a:r>
              <a:rPr lang="en-US" dirty="0" smtClean="0"/>
              <a:t>Founding document of corporation</a:t>
            </a:r>
          </a:p>
          <a:p>
            <a:pPr lvl="1"/>
            <a:r>
              <a:rPr lang="en-US" dirty="0" smtClean="0"/>
              <a:t>Originally the charter was a device of corporate control because it outlined what the corporation could and could not do.  If not permitted by charter it was ultra </a:t>
            </a:r>
            <a:r>
              <a:rPr lang="en-US" dirty="0" err="1" smtClean="0"/>
              <a:t>vires</a:t>
            </a:r>
            <a:r>
              <a:rPr lang="en-US" dirty="0" smtClean="0"/>
              <a:t> (=beyond the power).</a:t>
            </a:r>
          </a:p>
          <a:p>
            <a:r>
              <a:rPr lang="en-US" dirty="0" smtClean="0">
                <a:solidFill>
                  <a:srgbClr val="FF0000"/>
                </a:solidFill>
              </a:rPr>
              <a:t>Charter Mongering</a:t>
            </a:r>
          </a:p>
          <a:p>
            <a:pPr lvl="1"/>
            <a:r>
              <a:rPr lang="en-US" dirty="0" smtClean="0"/>
              <a:t>Charters allow incorporation for all legal activities.  Charter no longer defines boundaries for legitimate and illegitimate corporate activities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Autofit/>
          </a:bodyPr>
          <a:lstStyle/>
          <a:p>
            <a:r>
              <a:rPr lang="en-US" sz="3600" dirty="0" smtClean="0"/>
              <a:t>Corporate legal and moral responsibility</a:t>
            </a:r>
            <a:endParaRPr lang="en-US" sz="3600" dirty="0"/>
          </a:p>
        </p:txBody>
      </p:sp>
      <p:sp>
        <p:nvSpPr>
          <p:cNvPr id="3" name="Content Placeholder 2"/>
          <p:cNvSpPr>
            <a:spLocks noGrp="1"/>
          </p:cNvSpPr>
          <p:nvPr>
            <p:ph idx="1"/>
          </p:nvPr>
        </p:nvSpPr>
        <p:spPr>
          <a:xfrm>
            <a:off x="228600" y="762000"/>
            <a:ext cx="8686800" cy="6096000"/>
          </a:xfrm>
        </p:spPr>
        <p:txBody>
          <a:bodyPr>
            <a:normAutofit fontScale="62500" lnSpcReduction="20000"/>
          </a:bodyPr>
          <a:lstStyle/>
          <a:p>
            <a:pPr>
              <a:buNone/>
            </a:pPr>
            <a:endParaRPr lang="en-US" dirty="0" smtClean="0">
              <a:solidFill>
                <a:srgbClr val="FF0000"/>
              </a:solidFill>
            </a:endParaRPr>
          </a:p>
          <a:p>
            <a:r>
              <a:rPr lang="en-US" dirty="0" smtClean="0">
                <a:solidFill>
                  <a:srgbClr val="FF0000"/>
                </a:solidFill>
              </a:rPr>
              <a:t>Corporation Internal Decision Structure or CIDS</a:t>
            </a:r>
          </a:p>
          <a:p>
            <a:pPr lvl="1"/>
            <a:r>
              <a:rPr lang="en-US" dirty="0" smtClean="0"/>
              <a:t>Corporate goals, decision recognition rules, roles, and organizational flow chart</a:t>
            </a:r>
          </a:p>
          <a:p>
            <a:pPr lvl="1"/>
            <a:r>
              <a:rPr lang="en-US" dirty="0" smtClean="0"/>
              <a:t>Licenses re-describing individual actions as corporate actions.</a:t>
            </a:r>
          </a:p>
          <a:p>
            <a:r>
              <a:rPr lang="en-US" dirty="0" smtClean="0">
                <a:solidFill>
                  <a:srgbClr val="FF0000"/>
                </a:solidFill>
              </a:rPr>
              <a:t>Corporate Responsibility</a:t>
            </a:r>
          </a:p>
          <a:p>
            <a:pPr lvl="1"/>
            <a:r>
              <a:rPr lang="en-US" dirty="0" smtClean="0"/>
              <a:t>Holding corporations legally and morally responsible for actions performed in their name.  Creates philosophical problems concerning the meaning of “personhood” and “agency.”</a:t>
            </a:r>
          </a:p>
          <a:p>
            <a:r>
              <a:rPr lang="en-US" dirty="0" smtClean="0">
                <a:solidFill>
                  <a:srgbClr val="FF0000"/>
                </a:solidFill>
              </a:rPr>
              <a:t>Legal Person</a:t>
            </a:r>
          </a:p>
          <a:p>
            <a:pPr lvl="1"/>
            <a:r>
              <a:rPr lang="en-US" dirty="0" smtClean="0"/>
              <a:t>Created in and through the law.  A legal person has legal standing: it can sue and be sued.  Legal persons also have legal rights and duties.</a:t>
            </a:r>
          </a:p>
          <a:p>
            <a:r>
              <a:rPr lang="en-US" dirty="0" smtClean="0">
                <a:solidFill>
                  <a:srgbClr val="FF0000"/>
                </a:solidFill>
              </a:rPr>
              <a:t>Natural Person</a:t>
            </a:r>
          </a:p>
          <a:p>
            <a:pPr lvl="1"/>
            <a:r>
              <a:rPr lang="en-US" dirty="0" smtClean="0"/>
              <a:t>Primarily human beings.  Natural persons act through the medium of their bodies.  Natural persons also have minds which form intentions (goals, purposes).  Criminal law applies to natural persons who have minds (that form intentions), bodies (that act to realize intentions) and a connection between the two such that minds direct the activities of bodies.</a:t>
            </a:r>
          </a:p>
          <a:p>
            <a:r>
              <a:rPr lang="en-US" dirty="0" smtClean="0">
                <a:solidFill>
                  <a:srgbClr val="FF0000"/>
                </a:solidFill>
              </a:rPr>
              <a:t>Stock Dilution</a:t>
            </a:r>
          </a:p>
          <a:p>
            <a:pPr lvl="1"/>
            <a:r>
              <a:rPr lang="en-US" dirty="0" smtClean="0"/>
              <a:t>A corporate punishment (a fine) that goes beyond the deterrence trap by tapping into the future earnings of a corporation.  The stock of a company is divided (or diluted) and the additional shares are distributed to the victims of corporate wrongdoing or to the state.  These shares are, then, liquidated at some future date.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The corporation can be understood as a series of interrelated solutions to different, successive historical problems</a:t>
            </a:r>
            <a:endParaRPr lang="en-US" sz="3600" dirty="0"/>
          </a:p>
        </p:txBody>
      </p:sp>
      <p:graphicFrame>
        <p:nvGraphicFramePr>
          <p:cNvPr id="4" name="Content Placeholder 3"/>
          <p:cNvGraphicFramePr>
            <a:graphicFrameLocks noGrp="1"/>
          </p:cNvGraphicFramePr>
          <p:nvPr>
            <p:ph idx="1"/>
          </p:nvPr>
        </p:nvGraphicFramePr>
        <p:xfrm>
          <a:off x="457200" y="1447800"/>
          <a:ext cx="8229600" cy="5142614"/>
        </p:xfrm>
        <a:graphic>
          <a:graphicData uri="http://schemas.openxmlformats.org/drawingml/2006/table">
            <a:tbl>
              <a:tblPr firstRow="1" bandRow="1">
                <a:tableStyleId>{073A0DAA-6AF3-43AB-8588-CEC1D06C72B9}</a:tableStyleId>
              </a:tblPr>
              <a:tblGrid>
                <a:gridCol w="2743200"/>
                <a:gridCol w="2743200"/>
                <a:gridCol w="2743200"/>
              </a:tblGrid>
              <a:tr h="428343">
                <a:tc>
                  <a:txBody>
                    <a:bodyPr/>
                    <a:lstStyle/>
                    <a:p>
                      <a:r>
                        <a:rPr lang="en-US" dirty="0" smtClean="0"/>
                        <a:t>Problem</a:t>
                      </a:r>
                      <a:endParaRPr lang="en-US" dirty="0"/>
                    </a:p>
                  </a:txBody>
                  <a:tcPr/>
                </a:tc>
                <a:tc>
                  <a:txBody>
                    <a:bodyPr/>
                    <a:lstStyle/>
                    <a:p>
                      <a:r>
                        <a:rPr lang="en-US" dirty="0" smtClean="0"/>
                        <a:t>Solution</a:t>
                      </a:r>
                      <a:endParaRPr lang="en-US" dirty="0"/>
                    </a:p>
                  </a:txBody>
                  <a:tcPr/>
                </a:tc>
                <a:tc>
                  <a:txBody>
                    <a:bodyPr/>
                    <a:lstStyle/>
                    <a:p>
                      <a:r>
                        <a:rPr lang="en-US" dirty="0" smtClean="0"/>
                        <a:t>Organizational Form</a:t>
                      </a:r>
                      <a:endParaRPr lang="en-US" dirty="0"/>
                    </a:p>
                  </a:txBody>
                  <a:tcPr/>
                </a:tc>
              </a:tr>
              <a:tr h="874403">
                <a:tc>
                  <a:txBody>
                    <a:bodyPr/>
                    <a:lstStyle/>
                    <a:p>
                      <a:r>
                        <a:rPr lang="en-US" dirty="0" smtClean="0"/>
                        <a:t>Successfully transferring stewardship over church holdings to new abbot</a:t>
                      </a:r>
                      <a:endParaRPr lang="en-US" dirty="0"/>
                    </a:p>
                  </a:txBody>
                  <a:tcPr/>
                </a:tc>
                <a:tc>
                  <a:txBody>
                    <a:bodyPr/>
                    <a:lstStyle/>
                    <a:p>
                      <a:r>
                        <a:rPr lang="en-US" dirty="0" smtClean="0"/>
                        <a:t>Create a “passive</a:t>
                      </a:r>
                      <a:r>
                        <a:rPr lang="en-US" baseline="0" dirty="0" smtClean="0"/>
                        <a:t> device to hold property” </a:t>
                      </a:r>
                      <a:endParaRPr lang="en-US" dirty="0"/>
                    </a:p>
                  </a:txBody>
                  <a:tcPr/>
                </a:tc>
                <a:tc>
                  <a:txBody>
                    <a:bodyPr/>
                    <a:lstStyle/>
                    <a:p>
                      <a:r>
                        <a:rPr lang="en-US" dirty="0" smtClean="0"/>
                        <a:t>Proto-corporation</a:t>
                      </a:r>
                      <a:endParaRPr lang="en-US" dirty="0"/>
                    </a:p>
                  </a:txBody>
                  <a:tcPr/>
                </a:tc>
              </a:tr>
              <a:tr h="2212582">
                <a:tc>
                  <a:txBody>
                    <a:bodyPr/>
                    <a:lstStyle/>
                    <a:p>
                      <a:r>
                        <a:rPr lang="en-US" dirty="0" smtClean="0"/>
                        <a:t>Control over and regulation of a practice</a:t>
                      </a:r>
                      <a:r>
                        <a:rPr lang="en-US" baseline="0" dirty="0" smtClean="0"/>
                        <a:t> or skill (monopoly / responsibility)</a:t>
                      </a:r>
                      <a:endParaRPr lang="en-US" dirty="0"/>
                    </a:p>
                  </a:txBody>
                  <a:tcPr/>
                </a:tc>
                <a:tc>
                  <a:txBody>
                    <a:bodyPr/>
                    <a:lstStyle/>
                    <a:p>
                      <a:r>
                        <a:rPr lang="en-US" sz="1800" dirty="0" smtClean="0"/>
                        <a:t>Create a device to (a) hold the privileges of some particular trade, (b) establish rules and regulations</a:t>
                      </a:r>
                      <a:r>
                        <a:rPr lang="en-US" sz="1800" baseline="0" dirty="0" smtClean="0"/>
                        <a:t> for commerce, and (c) holds courts to adjudicate grievances among members</a:t>
                      </a:r>
                      <a:endParaRPr lang="en-US" sz="1800" dirty="0"/>
                    </a:p>
                  </a:txBody>
                  <a:tcPr/>
                </a:tc>
                <a:tc>
                  <a:txBody>
                    <a:bodyPr/>
                    <a:lstStyle/>
                    <a:p>
                      <a:r>
                        <a:rPr lang="en-US" dirty="0" smtClean="0"/>
                        <a:t>Medieval guilds that evolve into regulated companies</a:t>
                      </a:r>
                      <a:endParaRPr lang="en-US" dirty="0"/>
                    </a:p>
                  </a:txBody>
                  <a:tcPr/>
                </a:tc>
              </a:tr>
              <a:tr h="1513871">
                <a:tc>
                  <a:txBody>
                    <a:bodyPr/>
                    <a:lstStyle/>
                    <a:p>
                      <a:r>
                        <a:rPr lang="en-US" dirty="0" smtClean="0"/>
                        <a:t>Pooling capital and resources and directing complex ventures</a:t>
                      </a:r>
                      <a:endParaRPr lang="en-US" dirty="0"/>
                    </a:p>
                  </a:txBody>
                  <a:tcPr/>
                </a:tc>
                <a:tc>
                  <a:txBody>
                    <a:bodyPr/>
                    <a:lstStyle/>
                    <a:p>
                      <a:r>
                        <a:rPr lang="en-US" sz="1600" dirty="0" smtClean="0"/>
                        <a:t>Create a device (a) to hold privileges of trade (b) where investors provide capital and (c) that delegates operations to managers </a:t>
                      </a:r>
                      <a:endParaRPr lang="en-US" sz="1600" dirty="0"/>
                    </a:p>
                  </a:txBody>
                  <a:tcPr/>
                </a:tc>
                <a:tc>
                  <a:txBody>
                    <a:bodyPr/>
                    <a:lstStyle/>
                    <a:p>
                      <a:r>
                        <a:rPr lang="en-US" dirty="0" smtClean="0"/>
                        <a:t>Unchartered joint stock companies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As modern corporation emerges, limiting but fixing liability becomes central concern</a:t>
            </a:r>
            <a:endParaRPr lang="en-US" sz="3600" dirty="0"/>
          </a:p>
        </p:txBody>
      </p:sp>
      <p:graphicFrame>
        <p:nvGraphicFramePr>
          <p:cNvPr id="4" name="Content Placeholder 3"/>
          <p:cNvGraphicFramePr>
            <a:graphicFrameLocks noGrp="1"/>
          </p:cNvGraphicFramePr>
          <p:nvPr>
            <p:ph idx="1"/>
          </p:nvPr>
        </p:nvGraphicFramePr>
        <p:xfrm>
          <a:off x="457200" y="1600200"/>
          <a:ext cx="8229600" cy="5105400"/>
        </p:xfrm>
        <a:graphic>
          <a:graphicData uri="http://schemas.openxmlformats.org/drawingml/2006/table">
            <a:tbl>
              <a:tblPr firstRow="1" bandRow="1">
                <a:tableStyleId>{073A0DAA-6AF3-43AB-8588-CEC1D06C72B9}</a:tableStyleId>
              </a:tblPr>
              <a:tblGrid>
                <a:gridCol w="2743200"/>
                <a:gridCol w="2743200"/>
                <a:gridCol w="2743200"/>
              </a:tblGrid>
              <a:tr h="390256">
                <a:tc>
                  <a:txBody>
                    <a:bodyPr/>
                    <a:lstStyle/>
                    <a:p>
                      <a:r>
                        <a:rPr lang="en-US" dirty="0" smtClean="0"/>
                        <a:t>Problem</a:t>
                      </a:r>
                      <a:endParaRPr lang="en-US" dirty="0"/>
                    </a:p>
                  </a:txBody>
                  <a:tcPr/>
                </a:tc>
                <a:tc>
                  <a:txBody>
                    <a:bodyPr/>
                    <a:lstStyle/>
                    <a:p>
                      <a:r>
                        <a:rPr lang="en-US" dirty="0" smtClean="0"/>
                        <a:t>Solution</a:t>
                      </a:r>
                      <a:endParaRPr lang="en-US" dirty="0"/>
                    </a:p>
                  </a:txBody>
                  <a:tcPr/>
                </a:tc>
                <a:tc>
                  <a:txBody>
                    <a:bodyPr/>
                    <a:lstStyle/>
                    <a:p>
                      <a:r>
                        <a:rPr lang="en-US" dirty="0" smtClean="0"/>
                        <a:t>Organizational Form</a:t>
                      </a:r>
                      <a:endParaRPr lang="en-US" dirty="0"/>
                    </a:p>
                  </a:txBody>
                  <a:tcPr/>
                </a:tc>
              </a:tr>
              <a:tr h="2117004">
                <a:tc>
                  <a:txBody>
                    <a:bodyPr/>
                    <a:lstStyle/>
                    <a:p>
                      <a:r>
                        <a:rPr lang="en-US" dirty="0" smtClean="0"/>
                        <a:t>Limiting investor liability, limiting manager liability, and balancing the two</a:t>
                      </a:r>
                      <a:endParaRPr lang="en-US" dirty="0"/>
                    </a:p>
                  </a:txBody>
                  <a:tcPr/>
                </a:tc>
                <a:tc>
                  <a:txBody>
                    <a:bodyPr/>
                    <a:lstStyle/>
                    <a:p>
                      <a:r>
                        <a:rPr lang="en-US" dirty="0" smtClean="0"/>
                        <a:t>Corporation</a:t>
                      </a:r>
                      <a:r>
                        <a:rPr lang="en-US" baseline="0" dirty="0" smtClean="0"/>
                        <a:t> evolves into a legal person with (a) legal rights and duties, (b) owned by shareholders, (c) run by managers, (d) regulated through state charter</a:t>
                      </a:r>
                      <a:endParaRPr lang="en-US" dirty="0"/>
                    </a:p>
                  </a:txBody>
                  <a:tcPr/>
                </a:tc>
                <a:tc>
                  <a:txBody>
                    <a:bodyPr/>
                    <a:lstStyle/>
                    <a:p>
                      <a:r>
                        <a:rPr lang="en-US" dirty="0" smtClean="0"/>
                        <a:t>Limited corporation whose operations are defined in and limited by the charter</a:t>
                      </a:r>
                      <a:endParaRPr lang="en-US" dirty="0"/>
                    </a:p>
                  </a:txBody>
                  <a:tcPr/>
                </a:tc>
              </a:tr>
              <a:tr h="962274">
                <a:tc>
                  <a:txBody>
                    <a:bodyPr/>
                    <a:lstStyle/>
                    <a:p>
                      <a:r>
                        <a:rPr lang="en-US" dirty="0" smtClean="0"/>
                        <a:t>Ultra </a:t>
                      </a:r>
                      <a:r>
                        <a:rPr lang="en-US" dirty="0" err="1" smtClean="0"/>
                        <a:t>Vires</a:t>
                      </a:r>
                      <a:r>
                        <a:rPr lang="en-US" dirty="0" smtClean="0"/>
                        <a:t> (charter prevents growth) and Charter Mongering</a:t>
                      </a:r>
                      <a:endParaRPr lang="en-US" dirty="0"/>
                    </a:p>
                  </a:txBody>
                  <a:tcPr/>
                </a:tc>
                <a:tc>
                  <a:txBody>
                    <a:bodyPr/>
                    <a:lstStyle/>
                    <a:p>
                      <a:r>
                        <a:rPr lang="en-US" sz="1600" dirty="0" smtClean="0"/>
                        <a:t>Granted broad powers through more broadly defined charters</a:t>
                      </a:r>
                      <a:endParaRPr lang="en-US" sz="1600" dirty="0"/>
                    </a:p>
                  </a:txBody>
                  <a:tcPr/>
                </a:tc>
                <a:tc>
                  <a:txBody>
                    <a:bodyPr/>
                    <a:lstStyle/>
                    <a:p>
                      <a:r>
                        <a:rPr lang="en-US" baseline="0" dirty="0" smtClean="0"/>
                        <a:t>Corporation as an essential business tool</a:t>
                      </a:r>
                      <a:endParaRPr lang="en-US" dirty="0"/>
                    </a:p>
                  </a:txBody>
                  <a:tcPr/>
                </a:tc>
              </a:tr>
              <a:tr h="1635866">
                <a:tc>
                  <a:txBody>
                    <a:bodyPr/>
                    <a:lstStyle/>
                    <a:p>
                      <a:r>
                        <a:rPr lang="en-US" dirty="0" smtClean="0"/>
                        <a:t>Finding agent</a:t>
                      </a:r>
                      <a:r>
                        <a:rPr lang="en-US" baseline="0" dirty="0" smtClean="0"/>
                        <a:t> responsible for wrongdoing</a:t>
                      </a:r>
                      <a:endParaRPr lang="en-US" dirty="0"/>
                    </a:p>
                  </a:txBody>
                  <a:tcPr/>
                </a:tc>
                <a:tc>
                  <a:txBody>
                    <a:bodyPr/>
                    <a:lstStyle/>
                    <a:p>
                      <a:r>
                        <a:rPr lang="en-US" sz="1600" dirty="0" smtClean="0"/>
                        <a:t>(a) Due Process, equal protection, and free speech rights, (b) legal duties, (c) legal standing, (d) Federal Sentencing Guidelines, and Sarbanes-Oxley Act</a:t>
                      </a:r>
                      <a:endParaRPr lang="en-US" sz="1600" dirty="0"/>
                    </a:p>
                  </a:txBody>
                  <a:tcPr/>
                </a:tc>
                <a:tc>
                  <a:txBody>
                    <a:bodyPr/>
                    <a:lstStyle/>
                    <a:p>
                      <a:r>
                        <a:rPr lang="en-US" dirty="0" smtClean="0"/>
                        <a:t>Corporation as a legal person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Sample Corporate Rights</a:t>
            </a: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10000"/>
          </a:bodyPr>
          <a:lstStyle/>
          <a:p>
            <a:r>
              <a:rPr lang="en-US" dirty="0" smtClean="0"/>
              <a:t>Conferred by common law precedent</a:t>
            </a:r>
          </a:p>
          <a:p>
            <a:pPr marL="971550" lvl="1" indent="-514350">
              <a:buFont typeface="+mj-lt"/>
              <a:buAutoNum type="arabicPeriod"/>
            </a:pPr>
            <a:r>
              <a:rPr lang="en-US" dirty="0" smtClean="0"/>
              <a:t>Right for judicial review on state legislation</a:t>
            </a:r>
          </a:p>
          <a:p>
            <a:pPr marL="971550" lvl="1" indent="-514350">
              <a:buFont typeface="+mj-lt"/>
              <a:buAutoNum type="arabicPeriod"/>
            </a:pPr>
            <a:r>
              <a:rPr lang="en-US" dirty="0" smtClean="0"/>
              <a:t>Right for judicial review for rights infringement by federal legislation</a:t>
            </a:r>
          </a:p>
          <a:p>
            <a:pPr marL="971550" lvl="1" indent="-514350">
              <a:buFont typeface="+mj-lt"/>
              <a:buAutoNum type="arabicPeriod"/>
            </a:pPr>
            <a:r>
              <a:rPr lang="en-US" dirty="0" smtClean="0"/>
              <a:t>Protection against “unreasonable searches and seizures”</a:t>
            </a:r>
          </a:p>
          <a:p>
            <a:pPr marL="971550" lvl="1" indent="-514350">
              <a:buFont typeface="+mj-lt"/>
              <a:buAutoNum type="arabicPeriod"/>
            </a:pPr>
            <a:r>
              <a:rPr lang="en-US" dirty="0" smtClean="0"/>
              <a:t>Right to trial by jury</a:t>
            </a:r>
          </a:p>
          <a:p>
            <a:pPr marL="971550" lvl="1" indent="-514350">
              <a:buFont typeface="+mj-lt"/>
              <a:buAutoNum type="arabicPeriod"/>
            </a:pPr>
            <a:r>
              <a:rPr lang="en-US" dirty="0" smtClean="0"/>
              <a:t>Right to compensation for government takings</a:t>
            </a:r>
          </a:p>
          <a:p>
            <a:pPr marL="971550" lvl="1" indent="-514350">
              <a:buFont typeface="+mj-lt"/>
              <a:buAutoNum type="arabicPeriod"/>
            </a:pPr>
            <a:r>
              <a:rPr lang="en-US" dirty="0" smtClean="0"/>
              <a:t>Right to freedom from double jeopardy</a:t>
            </a:r>
          </a:p>
          <a:p>
            <a:pPr marL="971550" lvl="1" indent="-514350">
              <a:buFont typeface="+mj-lt"/>
              <a:buAutoNum type="arabicPeriod"/>
            </a:pPr>
            <a:r>
              <a:rPr lang="en-US" dirty="0" smtClean="0"/>
              <a:t>Right to trial by jury in civil case</a:t>
            </a:r>
          </a:p>
          <a:p>
            <a:pPr marL="971550" lvl="1" indent="-514350">
              <a:buFont typeface="+mj-lt"/>
              <a:buAutoNum type="arabicPeriod"/>
            </a:pPr>
            <a:r>
              <a:rPr lang="en-US" dirty="0" smtClean="0"/>
              <a:t>Right to free commercial speech</a:t>
            </a:r>
          </a:p>
          <a:p>
            <a:pPr marL="971550" lvl="1" indent="-514350">
              <a:buFont typeface="+mj-lt"/>
              <a:buAutoNum type="arabicPeriod"/>
            </a:pPr>
            <a:r>
              <a:rPr lang="en-US" dirty="0" smtClean="0"/>
              <a:t>Right to corporate political speech</a:t>
            </a:r>
          </a:p>
          <a:p>
            <a:pPr marL="971550" lvl="1" indent="-514350">
              <a:buFont typeface="+mj-lt"/>
              <a:buAutoNum type="arabicPeriod"/>
            </a:pPr>
            <a:r>
              <a:rPr lang="en-US" dirty="0" smtClean="0"/>
              <a:t>Right against coerced speech</a:t>
            </a:r>
          </a:p>
          <a:p>
            <a:pPr marL="971550" lvl="1" indent="-514350">
              <a:buFont typeface="+mj-lt"/>
              <a:buAutoNum type="arabicPeriod"/>
            </a:pPr>
            <a:r>
              <a:rPr lang="en-US" dirty="0" smtClean="0"/>
              <a:t>Right to form Political Action Committees and fund them anonymously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Pirate Inc.</a:t>
            </a:r>
            <a:endParaRPr lang="en-US" dirty="0"/>
          </a:p>
        </p:txBody>
      </p:sp>
      <p:sp>
        <p:nvSpPr>
          <p:cNvPr id="8" name="Subtitle 7"/>
          <p:cNvSpPr>
            <a:spLocks noGrp="1"/>
          </p:cNvSpPr>
          <p:nvPr>
            <p:ph type="subTitle" idx="1"/>
          </p:nvPr>
        </p:nvSpPr>
        <p:spPr/>
        <p:txBody>
          <a:bodyPr/>
          <a:lstStyle/>
          <a:p>
            <a:r>
              <a:rPr lang="en-US" dirty="0" smtClean="0">
                <a:solidFill>
                  <a:schemeClr val="tx1"/>
                </a:solidFill>
              </a:rPr>
              <a:t>The analogy between the modern corporation and the pirate ship</a:t>
            </a: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12944</TotalTime>
  <Words>1949</Words>
  <Application>Microsoft Office PowerPoint</Application>
  <PresentationFormat>On-screen Show (4:3)</PresentationFormat>
  <Paragraphs>197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The Corporate Environment</vt:lpstr>
      <vt:lpstr>Read…</vt:lpstr>
      <vt:lpstr>Terms from History of Corporation</vt:lpstr>
      <vt:lpstr>Agency and Charters</vt:lpstr>
      <vt:lpstr>Corporate legal and moral responsibility</vt:lpstr>
      <vt:lpstr>The corporation can be understood as a series of interrelated solutions to different, successive historical problems</vt:lpstr>
      <vt:lpstr>As modern corporation emerges, limiting but fixing liability becomes central concern</vt:lpstr>
      <vt:lpstr>Sample Corporate Rights</vt:lpstr>
      <vt:lpstr>Pirate Inc.</vt:lpstr>
      <vt:lpstr>CID Structures</vt:lpstr>
      <vt:lpstr>Corporate Internal Decision Structures</vt:lpstr>
      <vt:lpstr>Corporate Internal Decision Structures</vt:lpstr>
      <vt:lpstr>Your Challenge…</vt:lpstr>
      <vt:lpstr>Ethics of Teamwork</vt:lpstr>
      <vt:lpstr>Your job this semester as you “incorporate your group”</vt:lpstr>
      <vt:lpstr>Pirate Charter</vt:lpstr>
      <vt:lpstr>Pirate Decision Recognition Rules</vt:lpstr>
      <vt:lpstr>Pirate Roles</vt:lpstr>
      <vt:lpstr>Pirate Flow Chart</vt:lpstr>
      <vt:lpstr>Creating Corporate Responsibility and Agency by Re-Description from CIDS</vt:lpstr>
      <vt:lpstr>Example from Pirate World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Corporate Environment</dc:title>
  <dc:creator>frey.william</dc:creator>
  <cp:lastModifiedBy>frey.william</cp:lastModifiedBy>
  <cp:revision>8</cp:revision>
  <dcterms:created xsi:type="dcterms:W3CDTF">2014-03-19T10:15:56Z</dcterms:created>
  <dcterms:modified xsi:type="dcterms:W3CDTF">2014-03-28T10:25:29Z</dcterms:modified>
</cp:coreProperties>
</file>