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4D5BC3-6369-43C9-8C4B-EBFBEF5793B6}" type="datetimeFigureOut">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D5BC3-6369-43C9-8C4B-EBFBEF5793B6}" type="datetimeFigureOut">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D5BC3-6369-43C9-8C4B-EBFBEF5793B6}" type="datetimeFigureOut">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D5BC3-6369-43C9-8C4B-EBFBEF5793B6}" type="datetimeFigureOut">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D5BC3-6369-43C9-8C4B-EBFBEF5793B6}" type="datetimeFigureOut">
              <a:rPr lang="en-US" smtClean="0"/>
              <a:pPr/>
              <a:t>5/6/2011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4D5BC3-6369-43C9-8C4B-EBFBEF5793B6}" type="datetimeFigureOut">
              <a:rPr lang="en-US" smtClean="0"/>
              <a:pPr/>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4D5BC3-6369-43C9-8C4B-EBFBEF5793B6}" type="datetimeFigureOut">
              <a:rPr lang="en-US" smtClean="0"/>
              <a:pPr/>
              <a:t>5/6/2011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4D5BC3-6369-43C9-8C4B-EBFBEF5793B6}" type="datetimeFigureOut">
              <a:rPr lang="en-US" smtClean="0"/>
              <a:pPr/>
              <a:t>5/6/2011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D5BC3-6369-43C9-8C4B-EBFBEF5793B6}" type="datetimeFigureOut">
              <a:rPr lang="en-US" smtClean="0"/>
              <a:pPr/>
              <a:t>5/6/2011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D5BC3-6369-43C9-8C4B-EBFBEF5793B6}" type="datetimeFigureOut">
              <a:rPr lang="en-US" smtClean="0"/>
              <a:pPr/>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D5BC3-6369-43C9-8C4B-EBFBEF5793B6}" type="datetimeFigureOut">
              <a:rPr lang="en-US" smtClean="0"/>
              <a:pPr/>
              <a:t>5/6/2011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3E68E-F689-45D4-A853-1382C46537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D5BC3-6369-43C9-8C4B-EBFBEF5793B6}" type="datetimeFigureOut">
              <a:rPr lang="en-US" smtClean="0"/>
              <a:pPr/>
              <a:t>5/6/2011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3E68E-F689-45D4-A853-1382C46537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Reflections on debate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on STS</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r>
              <a:rPr lang="en-US" dirty="0" smtClean="0"/>
              <a:t>Groups discussed hardware fixes</a:t>
            </a:r>
          </a:p>
          <a:p>
            <a:pPr lvl="1"/>
            <a:r>
              <a:rPr lang="en-US" dirty="0" smtClean="0"/>
              <a:t>Installing features to prevent the turntable from misaligning</a:t>
            </a:r>
          </a:p>
          <a:p>
            <a:pPr lvl="1"/>
            <a:endParaRPr lang="en-US" dirty="0"/>
          </a:p>
          <a:p>
            <a:r>
              <a:rPr lang="en-US" dirty="0" smtClean="0"/>
              <a:t>Procedures</a:t>
            </a:r>
          </a:p>
          <a:p>
            <a:pPr lvl="1"/>
            <a:r>
              <a:rPr lang="en-US" dirty="0" smtClean="0"/>
              <a:t>Slowing down patient treatment and having operators take more responsibility for safety</a:t>
            </a:r>
          </a:p>
          <a:p>
            <a:pPr lvl="1"/>
            <a:endParaRPr lang="en-US" dirty="0"/>
          </a:p>
          <a:p>
            <a:r>
              <a:rPr lang="en-US" dirty="0" smtClean="0"/>
              <a:t>Stakeholders</a:t>
            </a:r>
          </a:p>
          <a:p>
            <a:pPr lvl="1"/>
            <a:r>
              <a:rPr lang="en-US" dirty="0" smtClean="0"/>
              <a:t>Manufacturers and Government Agencies (FDA) need to take more responsibility for safety and for coordinating information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Some Gaps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Balancing free and informed consent (FIC) with paternalism</a:t>
            </a:r>
          </a:p>
          <a:p>
            <a:pPr lvl="1"/>
            <a:r>
              <a:rPr lang="en-US" dirty="0" smtClean="0"/>
              <a:t>What can patients know and how fully can they participate in decisions concerning their welfare?</a:t>
            </a:r>
          </a:p>
          <a:p>
            <a:pPr lvl="1"/>
            <a:endParaRPr lang="en-US" dirty="0"/>
          </a:p>
          <a:p>
            <a:r>
              <a:rPr lang="en-US" dirty="0" smtClean="0"/>
              <a:t>Safety and Risk</a:t>
            </a:r>
          </a:p>
          <a:p>
            <a:pPr lvl="1"/>
            <a:r>
              <a:rPr lang="en-US" dirty="0" smtClean="0"/>
              <a:t>Good on comparing risks of continuing treatment versus stopping treatment</a:t>
            </a:r>
          </a:p>
          <a:p>
            <a:pPr lvl="1"/>
            <a:endParaRPr lang="en-US" dirty="0"/>
          </a:p>
          <a:p>
            <a:r>
              <a:rPr lang="en-US" dirty="0" smtClean="0"/>
              <a:t>Responsibility</a:t>
            </a:r>
          </a:p>
          <a:p>
            <a:pPr lvl="1"/>
            <a:r>
              <a:rPr lang="en-US" dirty="0" smtClean="0"/>
              <a:t>Case raises the problem of many hands.  Where there are many participants and something goes wrong, how do we distribute responsibility and blame</a:t>
            </a:r>
          </a:p>
          <a:p>
            <a:pPr lvl="1"/>
            <a:endParaRPr lang="en-US" dirty="0"/>
          </a:p>
          <a:p>
            <a:r>
              <a:rPr lang="en-US" dirty="0" smtClean="0"/>
              <a:t>Use the tests and the values more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#2: </a:t>
            </a:r>
            <a:r>
              <a:rPr lang="en-US" dirty="0" err="1" smtClean="0"/>
              <a:t>Biomatrix</a:t>
            </a:r>
            <a:r>
              <a:rPr lang="en-US" dirty="0" smtClean="0"/>
              <a:t> and Ed Laptops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Jeopardy Responsibility</a:t>
            </a:r>
          </a:p>
          <a:p>
            <a:endParaRPr lang="en-US" dirty="0"/>
          </a:p>
          <a:p>
            <a:r>
              <a:rPr lang="en-US" dirty="0" smtClean="0"/>
              <a:t>Jeopardy 5</a:t>
            </a:r>
          </a:p>
          <a:p>
            <a:pPr lvl="1"/>
            <a:r>
              <a:rPr lang="en-US" dirty="0" smtClean="0"/>
              <a:t>Educational laptops</a:t>
            </a:r>
          </a:p>
          <a:p>
            <a:pPr lvl="1"/>
            <a:endParaRPr lang="en-US" dirty="0"/>
          </a:p>
          <a:p>
            <a:r>
              <a:rPr lang="en-US" dirty="0" smtClean="0"/>
              <a:t>Jeopardy 4</a:t>
            </a:r>
          </a:p>
          <a:p>
            <a:pPr lvl="1"/>
            <a:r>
              <a:rPr lang="en-US" dirty="0" smtClean="0"/>
              <a:t>Justice</a:t>
            </a:r>
          </a:p>
          <a:p>
            <a:pPr lvl="1"/>
            <a:r>
              <a:rPr lang="en-US" dirty="0" smtClean="0"/>
              <a:t>Statement of Values</a:t>
            </a:r>
          </a:p>
          <a:p>
            <a:pPr lvl="1"/>
            <a:endParaRPr lang="en-US" dirty="0"/>
          </a:p>
          <a:p>
            <a:r>
              <a:rPr lang="en-US" dirty="0" smtClean="0"/>
              <a:t>Jeopardy 3</a:t>
            </a:r>
          </a:p>
          <a:p>
            <a:pPr lvl="1"/>
            <a:r>
              <a:rPr lang="en-US" dirty="0" smtClean="0"/>
              <a:t>Free Speech</a:t>
            </a:r>
          </a:p>
          <a:p>
            <a:pPr lvl="1"/>
            <a:endParaRPr lang="en-US" dirty="0"/>
          </a:p>
          <a:p>
            <a:r>
              <a:rPr lang="en-US" dirty="0" smtClean="0"/>
              <a:t>Jeopardy 1template</a:t>
            </a:r>
          </a:p>
          <a:p>
            <a:pPr lvl="1"/>
            <a:r>
              <a:rPr lang="en-US" dirty="0" err="1" smtClean="0"/>
              <a:t>Biomatrix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Dramas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Point for Debate 2</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smtClean="0"/>
              <a:t>In decision point six, </a:t>
            </a:r>
            <a:r>
              <a:rPr lang="en-US" dirty="0" err="1" smtClean="0"/>
              <a:t>Gooderal</a:t>
            </a:r>
            <a:r>
              <a:rPr lang="en-US" dirty="0" smtClean="0"/>
              <a:t> and Ibarra decide to blow the whistle on Hughes for skipping the environmental tests on the analogue to digital chips</a:t>
            </a:r>
          </a:p>
          <a:p>
            <a:pPr lvl="1"/>
            <a:r>
              <a:rPr lang="en-US" dirty="0" smtClean="0"/>
              <a:t>Construct an argument for or against whistle blowing in this situation</a:t>
            </a:r>
          </a:p>
          <a:p>
            <a:pPr lvl="1"/>
            <a:r>
              <a:rPr lang="en-US" dirty="0" smtClean="0"/>
              <a:t>What is whistle-blowing?  When is it permissible?  When is it obligatory</a:t>
            </a:r>
          </a:p>
          <a:p>
            <a:pPr lvl="1"/>
            <a:r>
              <a:rPr lang="en-US" dirty="0" smtClean="0"/>
              <a:t>What benefits does whistle blowing produce?  What harms does it bring about?</a:t>
            </a:r>
          </a:p>
          <a:p>
            <a:pPr lvl="1"/>
            <a:endParaRPr lang="en-US" dirty="0"/>
          </a:p>
          <a:p>
            <a:r>
              <a:rPr lang="en-US" dirty="0" smtClean="0"/>
              <a:t>Your debate presentation and commentary should address these basic issues in whistle blowing.  But the central focus is whether whistle blowing is the most responsible form dissent can take in this particular situation.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Decision Point for Debate 3</a:t>
            </a:r>
            <a:endParaRPr lang="en-US" dirty="0"/>
          </a:p>
        </p:txBody>
      </p:sp>
      <p:sp>
        <p:nvSpPr>
          <p:cNvPr id="3" name="Content Placeholder 2"/>
          <p:cNvSpPr>
            <a:spLocks noGrp="1"/>
          </p:cNvSpPr>
          <p:nvPr>
            <p:ph idx="1"/>
          </p:nvPr>
        </p:nvSpPr>
        <p:spPr>
          <a:xfrm>
            <a:off x="457200" y="1066800"/>
            <a:ext cx="8229600" cy="5791200"/>
          </a:xfrm>
        </p:spPr>
        <p:txBody>
          <a:bodyPr>
            <a:normAutofit fontScale="70000" lnSpcReduction="20000"/>
          </a:bodyPr>
          <a:lstStyle/>
          <a:p>
            <a:r>
              <a:rPr lang="en-US" dirty="0" smtClean="0"/>
              <a:t>Companies with military contracts recruit heavily at UPRM.  For example, Hughes is now a part of Raytheon which traditionally sends interviewers to UPRM job fairs</a:t>
            </a:r>
          </a:p>
          <a:p>
            <a:endParaRPr lang="en-US" dirty="0"/>
          </a:p>
          <a:p>
            <a:r>
              <a:rPr lang="en-US" dirty="0" smtClean="0"/>
              <a:t>Assume that you have pacifist views on warfare.  Then consider whether you have an obligation to set these “issues of conscience” aside when applying for work or when asked as a part of your job to work on an arms development project.</a:t>
            </a:r>
          </a:p>
          <a:p>
            <a:endParaRPr lang="en-US" dirty="0"/>
          </a:p>
          <a:p>
            <a:r>
              <a:rPr lang="en-US" dirty="0" smtClean="0"/>
              <a:t>Do business professionals (accountants, finance and marketing experts, strategic planners, industrial managers, and information systems experts) have an obligation to set aside pacifist and other conflicting views of conscience when employed by companies who have military contracts.</a:t>
            </a:r>
          </a:p>
          <a:p>
            <a:endParaRPr lang="en-US" dirty="0"/>
          </a:p>
          <a:p>
            <a:r>
              <a:rPr lang="en-US" dirty="0" smtClean="0"/>
              <a:t>Construct an argument for or against this thesis.  Or describe situations in which it holds and those in which it does not hold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402</Words>
  <Application>Microsoft Office PowerPoint</Application>
  <PresentationFormat>On-screen Show (4:3)</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Reflections on debate</vt:lpstr>
      <vt:lpstr>Good on STS</vt:lpstr>
      <vt:lpstr>Some Gaps</vt:lpstr>
      <vt:lpstr>Exam #2: Biomatrix and Ed Laptops</vt:lpstr>
      <vt:lpstr>Dramas</vt:lpstr>
      <vt:lpstr>Decision Point for Debate 2</vt:lpstr>
      <vt:lpstr>Decision Point for Debate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Reflections on debate</dc:title>
  <dc:creator>Dr. William Frey</dc:creator>
  <cp:lastModifiedBy>frey.william</cp:lastModifiedBy>
  <cp:revision>1</cp:revision>
  <dcterms:created xsi:type="dcterms:W3CDTF">2011-04-13T10:45:52Z</dcterms:created>
  <dcterms:modified xsi:type="dcterms:W3CDTF">2011-05-06T16:21:40Z</dcterms:modified>
</cp:coreProperties>
</file>