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83" r:id="rId10"/>
    <p:sldId id="285" r:id="rId11"/>
    <p:sldId id="286" r:id="rId12"/>
    <p:sldId id="287" r:id="rId13"/>
    <p:sldId id="288" r:id="rId14"/>
    <p:sldId id="289" r:id="rId15"/>
    <p:sldId id="290" r:id="rId16"/>
    <p:sldId id="291" r:id="rId17"/>
    <p:sldId id="292" r:id="rId18"/>
    <p:sldId id="293"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301"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642AC7-E7D6-4480-9284-4637C82E97E0}"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42AC7-E7D6-4480-9284-4637C82E97E0}"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42AC7-E7D6-4480-9284-4637C82E97E0}"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78563"/>
            <a:ext cx="2133600" cy="45720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3124200" y="6278563"/>
            <a:ext cx="2895600" cy="45720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6553200" y="6278563"/>
            <a:ext cx="2133600" cy="457200"/>
          </a:xfrm>
        </p:spPr>
        <p:txBody>
          <a:bodyPr/>
          <a:lstStyle>
            <a:lvl1pPr>
              <a:defRPr smtClean="0"/>
            </a:lvl1pPr>
          </a:lstStyle>
          <a:p>
            <a:pPr>
              <a:defRPr/>
            </a:pPr>
            <a:fld id="{C93EFB1C-49F5-4EBD-A1DC-DECFD5562C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42AC7-E7D6-4480-9284-4637C82E97E0}"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42AC7-E7D6-4480-9284-4637C82E97E0}"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642AC7-E7D6-4480-9284-4637C82E97E0}"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642AC7-E7D6-4480-9284-4637C82E97E0}" type="datetimeFigureOut">
              <a:rPr lang="en-US" smtClean="0"/>
              <a:pPr/>
              <a:t>12/1/2010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642AC7-E7D6-4480-9284-4637C82E97E0}" type="datetimeFigureOut">
              <a:rPr lang="en-US" smtClean="0"/>
              <a:pPr/>
              <a:t>12/1/2010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42AC7-E7D6-4480-9284-4637C82E97E0}" type="datetimeFigureOut">
              <a:rPr lang="en-US" smtClean="0"/>
              <a:pPr/>
              <a:t>12/1/2010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42AC7-E7D6-4480-9284-4637C82E97E0}"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42AC7-E7D6-4480-9284-4637C82E97E0}"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CA6CB-5F15-4443-A608-9EAA82411F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42AC7-E7D6-4480-9284-4637C82E97E0}" type="datetimeFigureOut">
              <a:rPr lang="en-US" smtClean="0"/>
              <a:pPr/>
              <a:t>12/1/2010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CA6CB-5F15-4443-A608-9EAA82411F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Responsible Dissent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1"/>
                </a:solidFill>
              </a:rPr>
              <a:t>Problem-Solving</a:t>
            </a:r>
          </a:p>
          <a:p>
            <a:r>
              <a:rPr lang="en-US" dirty="0" smtClean="0">
                <a:solidFill>
                  <a:schemeClr val="tx1"/>
                </a:solidFill>
              </a:rPr>
              <a:t>Compromise</a:t>
            </a:r>
          </a:p>
          <a:p>
            <a:r>
              <a:rPr lang="en-US" dirty="0" smtClean="0">
                <a:solidFill>
                  <a:schemeClr val="tx1"/>
                </a:solidFill>
              </a:rPr>
              <a:t>Modes of Responsible Dissent</a:t>
            </a:r>
          </a:p>
          <a:p>
            <a:r>
              <a:rPr lang="en-US" dirty="0" smtClean="0">
                <a:solidFill>
                  <a:schemeClr val="tx1"/>
                </a:solidFill>
              </a:rPr>
              <a:t>Whistle Blowing: Costs and Considerations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000" b="1" smtClean="0"/>
              <a:t>The Decision to Blow the Whistle</a:t>
            </a:r>
            <a:endParaRPr lang="en-US" sz="4000" b="1" i="1" smtClean="0"/>
          </a:p>
        </p:txBody>
      </p:sp>
      <p:sp>
        <p:nvSpPr>
          <p:cNvPr id="106499" name="Rectangle 3"/>
          <p:cNvSpPr>
            <a:spLocks noGrp="1" noChangeArrowheads="1"/>
          </p:cNvSpPr>
          <p:nvPr>
            <p:ph idx="1"/>
          </p:nvPr>
        </p:nvSpPr>
        <p:spPr/>
        <p:txBody>
          <a:bodyPr rtlCol="0">
            <a:normAutofit fontScale="92500" lnSpcReduction="20000"/>
          </a:bodyPr>
          <a:lstStyle/>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Whistle blowing is often treated as the only way to deal with ethical disputes with management.</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There are other options</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Whistle blowing always produces harm.  </a:t>
            </a:r>
          </a:p>
          <a:p>
            <a:pPr fontAlgn="auto">
              <a:lnSpc>
                <a:spcPct val="90000"/>
              </a:lnSpc>
              <a:spcAft>
                <a:spcPts val="0"/>
              </a:spcAft>
              <a:buFont typeface="Arial" pitchFamily="34" charset="0"/>
              <a:buChar char="•"/>
              <a:defRPr/>
            </a:pPr>
            <a:endParaRPr lang="en-US" dirty="0"/>
          </a:p>
          <a:p>
            <a:pPr fontAlgn="auto">
              <a:lnSpc>
                <a:spcPct val="90000"/>
              </a:lnSpc>
              <a:spcAft>
                <a:spcPts val="0"/>
              </a:spcAft>
              <a:buFont typeface="Arial" pitchFamily="34" charset="0"/>
              <a:buChar char="•"/>
              <a:defRPr/>
            </a:pPr>
            <a:r>
              <a:rPr lang="en-US" dirty="0" smtClean="0"/>
              <a:t>The moral question is whether the harms of whistle blowing are compensated for by the harms that it is designed to prevent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52400"/>
            <a:ext cx="8229600" cy="838200"/>
          </a:xfrm>
        </p:spPr>
        <p:txBody>
          <a:bodyPr/>
          <a:lstStyle/>
          <a:p>
            <a:r>
              <a:rPr lang="en-US" b="1" smtClean="0"/>
              <a:t>Strategies for Responsible Dissent</a:t>
            </a:r>
          </a:p>
        </p:txBody>
      </p:sp>
      <p:sp>
        <p:nvSpPr>
          <p:cNvPr id="57347" name="Rectangle 3"/>
          <p:cNvSpPr>
            <a:spLocks noGrp="1" noChangeArrowheads="1"/>
          </p:cNvSpPr>
          <p:nvPr>
            <p:ph idx="1"/>
          </p:nvPr>
        </p:nvSpPr>
        <p:spPr>
          <a:xfrm>
            <a:off x="304800" y="1447800"/>
            <a:ext cx="8686800" cy="5257800"/>
          </a:xfrm>
        </p:spPr>
        <p:txBody>
          <a:bodyPr/>
          <a:lstStyle/>
          <a:p>
            <a:pPr marL="269875" indent="-325438">
              <a:lnSpc>
                <a:spcPct val="80000"/>
              </a:lnSpc>
            </a:pPr>
            <a:r>
              <a:rPr lang="en-US" sz="4000" smtClean="0"/>
              <a:t>Gather more information</a:t>
            </a:r>
          </a:p>
          <a:p>
            <a:pPr marL="269875" indent="-325438">
              <a:lnSpc>
                <a:spcPct val="80000"/>
              </a:lnSpc>
            </a:pPr>
            <a:endParaRPr lang="en-US" sz="1600" smtClean="0"/>
          </a:p>
          <a:p>
            <a:pPr marL="269875" indent="-325438">
              <a:lnSpc>
                <a:spcPct val="80000"/>
              </a:lnSpc>
            </a:pPr>
            <a:r>
              <a:rPr lang="en-US" sz="4000" smtClean="0"/>
              <a:t>Nolo Contendere</a:t>
            </a:r>
          </a:p>
          <a:p>
            <a:pPr marL="269875" indent="-325438">
              <a:lnSpc>
                <a:spcPct val="80000"/>
              </a:lnSpc>
            </a:pPr>
            <a:endParaRPr lang="en-US" sz="1600" smtClean="0"/>
          </a:p>
          <a:p>
            <a:pPr marL="269875" indent="-325438">
              <a:lnSpc>
                <a:spcPct val="80000"/>
              </a:lnSpc>
            </a:pPr>
            <a:r>
              <a:rPr lang="en-US" sz="4000" smtClean="0"/>
              <a:t>Oppose diplomatically </a:t>
            </a:r>
          </a:p>
          <a:p>
            <a:pPr marL="622300" lvl="1" indent="-350838">
              <a:lnSpc>
                <a:spcPct val="80000"/>
              </a:lnSpc>
            </a:pPr>
            <a:endParaRPr lang="en-US" sz="1600" smtClean="0"/>
          </a:p>
          <a:p>
            <a:pPr marL="269875" indent="-325438">
              <a:lnSpc>
                <a:spcPct val="80000"/>
              </a:lnSpc>
            </a:pPr>
            <a:r>
              <a:rPr lang="en-US" sz="4000" smtClean="0"/>
              <a:t>Oppose confrontationally</a:t>
            </a:r>
          </a:p>
          <a:p>
            <a:pPr marL="622300" lvl="1" indent="-350838">
              <a:lnSpc>
                <a:spcPct val="80000"/>
              </a:lnSpc>
            </a:pPr>
            <a:endParaRPr lang="en-US" sz="1600" smtClean="0"/>
          </a:p>
          <a:p>
            <a:pPr marL="269875" indent="-325438">
              <a:lnSpc>
                <a:spcPct val="80000"/>
              </a:lnSpc>
            </a:pPr>
            <a:r>
              <a:rPr lang="en-US" sz="4000" smtClean="0"/>
              <a:t>Distance yourself</a:t>
            </a:r>
          </a:p>
          <a:p>
            <a:pPr marL="622300" lvl="1" indent="-350838">
              <a:lnSpc>
                <a:spcPct val="80000"/>
              </a:lnSpc>
            </a:pPr>
            <a:endParaRPr lang="en-US" sz="1600" smtClean="0"/>
          </a:p>
          <a:p>
            <a:pPr marL="269875" indent="-325438">
              <a:lnSpc>
                <a:spcPct val="80000"/>
              </a:lnSpc>
            </a:pPr>
            <a:r>
              <a:rPr lang="en-US" sz="4000" smtClean="0"/>
              <a:t>Resign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52400"/>
            <a:ext cx="8229600" cy="838200"/>
          </a:xfrm>
        </p:spPr>
        <p:txBody>
          <a:bodyPr/>
          <a:lstStyle/>
          <a:p>
            <a:r>
              <a:rPr lang="en-US" sz="4000" b="1" smtClean="0"/>
              <a:t>Strategies for Responsible Dissent</a:t>
            </a:r>
          </a:p>
        </p:txBody>
      </p:sp>
      <p:sp>
        <p:nvSpPr>
          <p:cNvPr id="107523" name="Rectangle 3"/>
          <p:cNvSpPr>
            <a:spLocks noGrp="1" noChangeArrowheads="1"/>
          </p:cNvSpPr>
          <p:nvPr>
            <p:ph idx="1"/>
          </p:nvPr>
        </p:nvSpPr>
        <p:spPr>
          <a:xfrm>
            <a:off x="304800" y="1219200"/>
            <a:ext cx="8686800" cy="5486400"/>
          </a:xfrm>
        </p:spPr>
        <p:txBody>
          <a:bodyPr rtlCol="0">
            <a:normAutofit/>
          </a:bodyPr>
          <a:lstStyle/>
          <a:p>
            <a:pPr marL="269875" indent="-325438" fontAlgn="auto">
              <a:lnSpc>
                <a:spcPct val="80000"/>
              </a:lnSpc>
              <a:spcAft>
                <a:spcPts val="0"/>
              </a:spcAft>
              <a:buFont typeface="Arial" pitchFamily="34" charset="0"/>
              <a:buChar char="•"/>
              <a:defRPr/>
            </a:pPr>
            <a:r>
              <a:rPr lang="en-US" sz="2900" dirty="0" smtClean="0"/>
              <a:t>Gather more information</a:t>
            </a:r>
          </a:p>
          <a:p>
            <a:pPr marL="669925" lvl="1" indent="-325438" fontAlgn="auto">
              <a:lnSpc>
                <a:spcPct val="80000"/>
              </a:lnSpc>
              <a:spcAft>
                <a:spcPts val="0"/>
              </a:spcAft>
              <a:buFont typeface="Arial" pitchFamily="34" charset="0"/>
              <a:buChar char="–"/>
              <a:defRPr/>
            </a:pPr>
            <a:r>
              <a:rPr lang="en-US" sz="2500" dirty="0" smtClean="0"/>
              <a:t>Frame your arguments in terms other parties can comprehend</a:t>
            </a:r>
          </a:p>
          <a:p>
            <a:pPr marL="269875" indent="-325438" fontAlgn="auto">
              <a:lnSpc>
                <a:spcPct val="80000"/>
              </a:lnSpc>
              <a:spcAft>
                <a:spcPts val="0"/>
              </a:spcAft>
              <a:buFont typeface="Arial" pitchFamily="34" charset="0"/>
              <a:buChar char="•"/>
              <a:defRPr/>
            </a:pPr>
            <a:endParaRPr lang="en-US" sz="1100" dirty="0" smtClean="0"/>
          </a:p>
          <a:p>
            <a:pPr marL="269875" indent="-325438" fontAlgn="auto">
              <a:lnSpc>
                <a:spcPct val="80000"/>
              </a:lnSpc>
              <a:spcAft>
                <a:spcPts val="0"/>
              </a:spcAft>
              <a:buFont typeface="Arial" pitchFamily="34" charset="0"/>
              <a:buChar char="•"/>
              <a:defRPr/>
            </a:pPr>
            <a:r>
              <a:rPr lang="en-US" sz="2900" dirty="0" err="1" smtClean="0"/>
              <a:t>Nolo</a:t>
            </a:r>
            <a:r>
              <a:rPr lang="en-US" sz="2900" dirty="0" smtClean="0"/>
              <a:t> </a:t>
            </a:r>
            <a:r>
              <a:rPr lang="en-US" sz="2900" dirty="0" err="1" smtClean="0"/>
              <a:t>Contendere</a:t>
            </a:r>
            <a:endParaRPr lang="en-US" sz="2900" dirty="0" smtClean="0"/>
          </a:p>
          <a:p>
            <a:pPr marL="669925" lvl="1" indent="-325438" fontAlgn="auto">
              <a:lnSpc>
                <a:spcPct val="80000"/>
              </a:lnSpc>
              <a:spcAft>
                <a:spcPts val="0"/>
              </a:spcAft>
              <a:buFont typeface="Arial" pitchFamily="34" charset="0"/>
              <a:buChar char="–"/>
              <a:defRPr/>
            </a:pPr>
            <a:r>
              <a:rPr lang="en-US" sz="2500" dirty="0" smtClean="0"/>
              <a:t>Live to fight another day</a:t>
            </a:r>
          </a:p>
          <a:p>
            <a:pPr marL="269875" indent="-325438" fontAlgn="auto">
              <a:lnSpc>
                <a:spcPct val="80000"/>
              </a:lnSpc>
              <a:spcAft>
                <a:spcPts val="0"/>
              </a:spcAft>
              <a:buFont typeface="Arial" pitchFamily="34" charset="0"/>
              <a:buChar char="•"/>
              <a:defRPr/>
            </a:pPr>
            <a:endParaRPr lang="en-US" sz="1100" dirty="0" smtClean="0"/>
          </a:p>
          <a:p>
            <a:pPr marL="269875" indent="-325438" fontAlgn="auto">
              <a:lnSpc>
                <a:spcPct val="80000"/>
              </a:lnSpc>
              <a:spcAft>
                <a:spcPts val="0"/>
              </a:spcAft>
              <a:buFont typeface="Arial" pitchFamily="34" charset="0"/>
              <a:buChar char="•"/>
              <a:defRPr/>
            </a:pPr>
            <a:r>
              <a:rPr lang="en-US" sz="2900" dirty="0" smtClean="0"/>
              <a:t>Negotiate</a:t>
            </a:r>
          </a:p>
          <a:p>
            <a:pPr marL="622300" lvl="1" indent="-350838" fontAlgn="auto">
              <a:lnSpc>
                <a:spcPct val="80000"/>
              </a:lnSpc>
              <a:spcAft>
                <a:spcPts val="0"/>
              </a:spcAft>
              <a:buFont typeface="Arial" pitchFamily="34" charset="0"/>
              <a:buChar char="–"/>
              <a:defRPr/>
            </a:pPr>
            <a:r>
              <a:rPr lang="en-US" sz="2600" dirty="0" smtClean="0"/>
              <a:t>Oppose the organizational decision diplomatically and work toward a resolution based on rational persuasion</a:t>
            </a:r>
          </a:p>
          <a:p>
            <a:pPr marL="622300" lvl="1" indent="-350838" fontAlgn="auto">
              <a:lnSpc>
                <a:spcPct val="80000"/>
              </a:lnSpc>
              <a:spcAft>
                <a:spcPts val="0"/>
              </a:spcAft>
              <a:buFont typeface="Arial" pitchFamily="34" charset="0"/>
              <a:buChar char="–"/>
              <a:defRPr/>
            </a:pPr>
            <a:r>
              <a:rPr lang="en-US" sz="2600" dirty="0" smtClean="0"/>
              <a:t>Integrate conflicting interests, compromise on conflicting interests and trade off interests.  (Trade off a non-basic interest to preserve a more fundamental interest in a future transaction)</a:t>
            </a:r>
          </a:p>
          <a:p>
            <a:pPr marL="622300" lvl="1" indent="-350838" fontAlgn="auto">
              <a:lnSpc>
                <a:spcPct val="80000"/>
              </a:lnSpc>
              <a:spcAft>
                <a:spcPts val="0"/>
              </a:spcAft>
              <a:buFont typeface="Arial" pitchFamily="34" charset="0"/>
              <a:buChar char="–"/>
              <a:defRPr/>
            </a:pPr>
            <a:endParaRPr lang="en-US" sz="11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229600" cy="838200"/>
          </a:xfrm>
        </p:spPr>
        <p:txBody>
          <a:bodyPr/>
          <a:lstStyle/>
          <a:p>
            <a:r>
              <a:rPr lang="en-US" b="1" smtClean="0"/>
              <a:t>Strategies for Responsible Dissent</a:t>
            </a:r>
          </a:p>
        </p:txBody>
      </p:sp>
      <p:sp>
        <p:nvSpPr>
          <p:cNvPr id="107523" name="Rectangle 3"/>
          <p:cNvSpPr>
            <a:spLocks noGrp="1" noChangeArrowheads="1"/>
          </p:cNvSpPr>
          <p:nvPr>
            <p:ph idx="1"/>
          </p:nvPr>
        </p:nvSpPr>
        <p:spPr>
          <a:xfrm>
            <a:off x="304800" y="1447800"/>
            <a:ext cx="8686800" cy="5257800"/>
          </a:xfrm>
        </p:spPr>
        <p:txBody>
          <a:bodyPr rtlCol="0">
            <a:normAutofit fontScale="92500" lnSpcReduction="10000"/>
          </a:bodyPr>
          <a:lstStyle/>
          <a:p>
            <a:pPr marL="269875" indent="-325438" fontAlgn="auto">
              <a:lnSpc>
                <a:spcPct val="80000"/>
              </a:lnSpc>
              <a:spcAft>
                <a:spcPts val="0"/>
              </a:spcAft>
              <a:buFont typeface="Arial" pitchFamily="34" charset="0"/>
              <a:buChar char="•"/>
              <a:defRPr/>
            </a:pPr>
            <a:r>
              <a:rPr lang="en-US" sz="4000" dirty="0" smtClean="0"/>
              <a:t>Oppose diplomatically </a:t>
            </a:r>
          </a:p>
          <a:p>
            <a:pPr marL="622300" lvl="1" indent="-350838" fontAlgn="auto">
              <a:lnSpc>
                <a:spcPct val="80000"/>
              </a:lnSpc>
              <a:spcAft>
                <a:spcPts val="0"/>
              </a:spcAft>
              <a:buFont typeface="Arial" pitchFamily="34" charset="0"/>
              <a:buChar char="–"/>
              <a:defRPr/>
            </a:pPr>
            <a:r>
              <a:rPr lang="en-US" sz="3600" dirty="0" smtClean="0"/>
              <a:t>Remain open to rational persuasion from other parties</a:t>
            </a:r>
          </a:p>
          <a:p>
            <a:pPr marL="622300" lvl="1" indent="-350838" fontAlgn="auto">
              <a:lnSpc>
                <a:spcPct val="80000"/>
              </a:lnSpc>
              <a:spcAft>
                <a:spcPts val="0"/>
              </a:spcAft>
              <a:buFont typeface="Arial" pitchFamily="34" charset="0"/>
              <a:buChar char="–"/>
              <a:defRPr/>
            </a:pPr>
            <a:r>
              <a:rPr lang="en-US" sz="3600" dirty="0" smtClean="0"/>
              <a:t>Use rational persuasion to negotiate with other parties</a:t>
            </a:r>
          </a:p>
          <a:p>
            <a:pPr marL="622300" lvl="1" indent="-350838" fontAlgn="auto">
              <a:lnSpc>
                <a:spcPct val="80000"/>
              </a:lnSpc>
              <a:spcAft>
                <a:spcPts val="0"/>
              </a:spcAft>
              <a:buFont typeface="Arial" pitchFamily="34" charset="0"/>
              <a:buChar char="–"/>
              <a:defRPr/>
            </a:pPr>
            <a:r>
              <a:rPr lang="en-US" sz="3600" dirty="0" smtClean="0"/>
              <a:t>Focus on interests and their constituent values</a:t>
            </a:r>
          </a:p>
          <a:p>
            <a:pPr marL="1022350" lvl="2" indent="-350838" fontAlgn="auto">
              <a:lnSpc>
                <a:spcPct val="80000"/>
              </a:lnSpc>
              <a:spcAft>
                <a:spcPts val="0"/>
              </a:spcAft>
              <a:buFont typeface="Arial" pitchFamily="34" charset="0"/>
              <a:buChar char="•"/>
              <a:defRPr/>
            </a:pPr>
            <a:r>
              <a:rPr lang="en-US" sz="3200" dirty="0" smtClean="0"/>
              <a:t>Integrate conflicting interests and values</a:t>
            </a:r>
          </a:p>
          <a:p>
            <a:pPr marL="1022350" lvl="2" indent="-350838" fontAlgn="auto">
              <a:lnSpc>
                <a:spcPct val="80000"/>
              </a:lnSpc>
              <a:spcAft>
                <a:spcPts val="0"/>
              </a:spcAft>
              <a:buFont typeface="Arial" pitchFamily="34" charset="0"/>
              <a:buChar char="•"/>
              <a:defRPr/>
            </a:pPr>
            <a:r>
              <a:rPr lang="en-US" sz="3200" dirty="0" smtClean="0"/>
              <a:t>Compromise or partially integrate </a:t>
            </a:r>
          </a:p>
          <a:p>
            <a:pPr marL="1022350" lvl="2" indent="-350838" fontAlgn="auto">
              <a:lnSpc>
                <a:spcPct val="80000"/>
              </a:lnSpc>
              <a:spcAft>
                <a:spcPts val="0"/>
              </a:spcAft>
              <a:buFont typeface="Arial" pitchFamily="34" charset="0"/>
              <a:buChar char="•"/>
              <a:defRPr/>
            </a:pPr>
            <a:r>
              <a:rPr lang="en-US" sz="3200" dirty="0" smtClean="0"/>
              <a:t>Trade off conflicting values (One party concedes an interest now to gain an interest in a future transaction)</a:t>
            </a:r>
            <a:endParaRPr lang="en-US" sz="4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838200"/>
          </a:xfrm>
        </p:spPr>
        <p:txBody>
          <a:bodyPr/>
          <a:lstStyle/>
          <a:p>
            <a:r>
              <a:rPr lang="en-US" sz="4000" b="1" smtClean="0"/>
              <a:t>Strategies for Responsible Dissent</a:t>
            </a:r>
          </a:p>
        </p:txBody>
      </p:sp>
      <p:sp>
        <p:nvSpPr>
          <p:cNvPr id="107523" name="Rectangle 3"/>
          <p:cNvSpPr>
            <a:spLocks noGrp="1" noChangeArrowheads="1"/>
          </p:cNvSpPr>
          <p:nvPr>
            <p:ph idx="1"/>
          </p:nvPr>
        </p:nvSpPr>
        <p:spPr>
          <a:xfrm>
            <a:off x="304800" y="1219200"/>
            <a:ext cx="8686800" cy="5486400"/>
          </a:xfrm>
        </p:spPr>
        <p:txBody>
          <a:bodyPr rtlCol="0">
            <a:normAutofit lnSpcReduction="10000"/>
          </a:bodyPr>
          <a:lstStyle/>
          <a:p>
            <a:pPr marL="269875" indent="-325438" fontAlgn="auto">
              <a:lnSpc>
                <a:spcPct val="80000"/>
              </a:lnSpc>
              <a:spcAft>
                <a:spcPts val="0"/>
              </a:spcAft>
              <a:buFont typeface="Arial" pitchFamily="34" charset="0"/>
              <a:buChar char="•"/>
              <a:defRPr/>
            </a:pPr>
            <a:r>
              <a:rPr lang="en-US" dirty="0" smtClean="0"/>
              <a:t>Oppose confrontationally</a:t>
            </a:r>
          </a:p>
          <a:p>
            <a:pPr marL="622300" lvl="1" indent="-350838" fontAlgn="auto">
              <a:lnSpc>
                <a:spcPct val="80000"/>
              </a:lnSpc>
              <a:spcAft>
                <a:spcPts val="0"/>
              </a:spcAft>
              <a:buFont typeface="Arial" pitchFamily="34" charset="0"/>
              <a:buChar char="–"/>
              <a:defRPr/>
            </a:pPr>
            <a:r>
              <a:rPr lang="en-US" dirty="0" smtClean="0"/>
              <a:t>Should persuasive measures fall short, try opposing the questionable behavior or policy with more confrontational and forceful measures</a:t>
            </a:r>
          </a:p>
          <a:p>
            <a:pPr marL="622300" lvl="1" indent="-350838" fontAlgn="auto">
              <a:lnSpc>
                <a:spcPct val="80000"/>
              </a:lnSpc>
              <a:spcAft>
                <a:spcPts val="0"/>
              </a:spcAft>
              <a:buFont typeface="Arial" pitchFamily="34" charset="0"/>
              <a:buChar char="–"/>
              <a:defRPr/>
            </a:pPr>
            <a:r>
              <a:rPr lang="en-US" dirty="0" smtClean="0"/>
              <a:t>Lead an organizational charge</a:t>
            </a:r>
          </a:p>
          <a:p>
            <a:pPr marL="622300" lvl="1" indent="-350838" fontAlgn="auto">
              <a:lnSpc>
                <a:spcPct val="80000"/>
              </a:lnSpc>
              <a:spcAft>
                <a:spcPts val="0"/>
              </a:spcAft>
              <a:buFont typeface="Arial" pitchFamily="34" charset="0"/>
              <a:buChar char="–"/>
              <a:defRPr/>
            </a:pPr>
            <a:r>
              <a:rPr lang="en-US" dirty="0" smtClean="0"/>
              <a:t>Begin the whistle blowing process</a:t>
            </a:r>
          </a:p>
          <a:p>
            <a:pPr marL="622300" lvl="1" indent="-350838" fontAlgn="auto">
              <a:lnSpc>
                <a:spcPct val="80000"/>
              </a:lnSpc>
              <a:spcAft>
                <a:spcPts val="0"/>
              </a:spcAft>
              <a:buFont typeface="Arial" pitchFamily="34" charset="0"/>
              <a:buChar char="–"/>
              <a:defRPr/>
            </a:pPr>
            <a:endParaRPr lang="en-US" sz="1200" dirty="0" smtClean="0"/>
          </a:p>
          <a:p>
            <a:pPr marL="269875" indent="-325438" fontAlgn="auto">
              <a:lnSpc>
                <a:spcPct val="80000"/>
              </a:lnSpc>
              <a:spcAft>
                <a:spcPts val="0"/>
              </a:spcAft>
              <a:buFont typeface="Arial" pitchFamily="34" charset="0"/>
              <a:buChar char="•"/>
              <a:defRPr/>
            </a:pPr>
            <a:r>
              <a:rPr lang="en-US" dirty="0" smtClean="0"/>
              <a:t>Distance yourself</a:t>
            </a:r>
          </a:p>
          <a:p>
            <a:pPr marL="622300" lvl="1" indent="-350838" fontAlgn="auto">
              <a:lnSpc>
                <a:spcPct val="80000"/>
              </a:lnSpc>
              <a:spcAft>
                <a:spcPts val="0"/>
              </a:spcAft>
              <a:buFont typeface="Arial" pitchFamily="34" charset="0"/>
              <a:buChar char="–"/>
              <a:defRPr/>
            </a:pPr>
            <a:r>
              <a:rPr lang="en-US" dirty="0" smtClean="0"/>
              <a:t>State your dissenting view or opinion, document it, but decline to oppose further the questionable behavior or practice should your supervisor and employer prove unresponsive</a:t>
            </a:r>
          </a:p>
          <a:p>
            <a:pPr marL="622300" lvl="1" indent="-350838" fontAlgn="auto">
              <a:lnSpc>
                <a:spcPct val="80000"/>
              </a:lnSpc>
              <a:spcAft>
                <a:spcPts val="0"/>
              </a:spcAft>
              <a:buFont typeface="Arial" pitchFamily="34" charset="0"/>
              <a:buChar char="–"/>
              <a:defRPr/>
            </a:pPr>
            <a:endParaRPr lang="en-US" sz="1200" dirty="0" smtClean="0"/>
          </a:p>
          <a:p>
            <a:pPr marL="269875" indent="-325438" fontAlgn="auto">
              <a:lnSpc>
                <a:spcPct val="80000"/>
              </a:lnSpc>
              <a:spcAft>
                <a:spcPts val="0"/>
              </a:spcAft>
              <a:buFont typeface="Arial" pitchFamily="34" charset="0"/>
              <a:buChar char="•"/>
              <a:defRPr/>
            </a:pPr>
            <a:r>
              <a:rPr lang="en-US" dirty="0" smtClean="0"/>
              <a:t>Resign</a:t>
            </a:r>
          </a:p>
          <a:p>
            <a:pPr marL="669925" lvl="1" indent="-325438" fontAlgn="auto">
              <a:lnSpc>
                <a:spcPct val="80000"/>
              </a:lnSpc>
              <a:spcAft>
                <a:spcPts val="0"/>
              </a:spcAft>
              <a:buFont typeface="Arial" pitchFamily="34" charset="0"/>
              <a:buChar char="–"/>
              <a:defRPr/>
            </a:pPr>
            <a:r>
              <a:rPr lang="en-US" dirty="0" smtClean="0"/>
              <a:t>To avoid being implicated in an immoral action you cannot prevent, exit from </a:t>
            </a:r>
            <a:r>
              <a:rPr lang="en-US" smtClean="0"/>
              <a:t>the situation</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rtlCol="0">
            <a:normAutofit fontScale="90000"/>
          </a:bodyPr>
          <a:lstStyle/>
          <a:p>
            <a:pPr fontAlgn="auto">
              <a:spcAft>
                <a:spcPts val="0"/>
              </a:spcAft>
              <a:defRPr/>
            </a:pPr>
            <a:r>
              <a:rPr lang="en-US" sz="4000" b="1" smtClean="0"/>
              <a:t>Oppose Diplomatically: IEEE Recommendations</a:t>
            </a:r>
          </a:p>
        </p:txBody>
      </p:sp>
      <p:sp>
        <p:nvSpPr>
          <p:cNvPr id="108547" name="Rectangle 3"/>
          <p:cNvSpPr>
            <a:spLocks noGrp="1" noChangeArrowheads="1"/>
          </p:cNvSpPr>
          <p:nvPr>
            <p:ph idx="1"/>
          </p:nvPr>
        </p:nvSpPr>
        <p:spPr>
          <a:xfrm>
            <a:off x="457200" y="1600200"/>
            <a:ext cx="8229600" cy="4800600"/>
          </a:xfrm>
        </p:spPr>
        <p:txBody>
          <a:bodyPr rtlCol="0">
            <a:normAutofit lnSpcReduction="10000"/>
          </a:bodyPr>
          <a:lstStyle/>
          <a:p>
            <a:pPr fontAlgn="auto">
              <a:lnSpc>
                <a:spcPct val="90000"/>
              </a:lnSpc>
              <a:spcAft>
                <a:spcPts val="0"/>
              </a:spcAft>
              <a:buFont typeface="Arial" pitchFamily="34" charset="0"/>
              <a:buChar char="•"/>
              <a:defRPr/>
            </a:pPr>
            <a:r>
              <a:rPr lang="en-US" smtClean="0"/>
              <a:t>Establish a clear technical foundation</a:t>
            </a:r>
          </a:p>
          <a:p>
            <a:pPr fontAlgn="auto">
              <a:lnSpc>
                <a:spcPct val="90000"/>
              </a:lnSpc>
              <a:spcAft>
                <a:spcPts val="0"/>
              </a:spcAft>
              <a:buFont typeface="Arial" pitchFamily="34" charset="0"/>
              <a:buChar char="•"/>
              <a:defRPr/>
            </a:pPr>
            <a:endParaRPr lang="en-US" smtClean="0"/>
          </a:p>
          <a:p>
            <a:pPr fontAlgn="auto">
              <a:lnSpc>
                <a:spcPct val="90000"/>
              </a:lnSpc>
              <a:spcAft>
                <a:spcPts val="0"/>
              </a:spcAft>
              <a:buFont typeface="Arial" pitchFamily="34" charset="0"/>
              <a:buChar char="•"/>
              <a:defRPr/>
            </a:pPr>
            <a:r>
              <a:rPr lang="en-US" smtClean="0"/>
              <a:t>Keep your arguments on a high professional plane, as impersonal and objective as possible, avoiding extraneous issues and emotional outbursts</a:t>
            </a:r>
          </a:p>
          <a:p>
            <a:pPr fontAlgn="auto">
              <a:lnSpc>
                <a:spcPct val="90000"/>
              </a:lnSpc>
              <a:spcAft>
                <a:spcPts val="0"/>
              </a:spcAft>
              <a:buFont typeface="Arial" pitchFamily="34" charset="0"/>
              <a:buChar char="•"/>
              <a:defRPr/>
            </a:pPr>
            <a:endParaRPr lang="en-US" smtClean="0"/>
          </a:p>
          <a:p>
            <a:pPr fontAlgn="auto">
              <a:lnSpc>
                <a:spcPct val="90000"/>
              </a:lnSpc>
              <a:spcAft>
                <a:spcPts val="0"/>
              </a:spcAft>
              <a:buFont typeface="Arial" pitchFamily="34" charset="0"/>
              <a:buChar char="•"/>
              <a:defRPr/>
            </a:pPr>
            <a:r>
              <a:rPr lang="en-US" smtClean="0"/>
              <a:t>Try to catch problems early, and keep the argument at the lowest managerial level possible</a:t>
            </a:r>
          </a:p>
          <a:p>
            <a:pPr fontAlgn="auto">
              <a:lnSpc>
                <a:spcPct val="90000"/>
              </a:lnSpc>
              <a:spcAft>
                <a:spcPts val="0"/>
              </a:spcAft>
              <a:buFont typeface="Arial" pitchFamily="34" charset="0"/>
              <a:buChar char="•"/>
              <a:defRPr/>
            </a:pPr>
            <a:endParaRPr 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b="1" smtClean="0"/>
              <a:t>IEEE Recommendations Continued</a:t>
            </a:r>
          </a:p>
        </p:txBody>
      </p:sp>
      <p:sp>
        <p:nvSpPr>
          <p:cNvPr id="62467" name="Rectangle 3"/>
          <p:cNvSpPr>
            <a:spLocks noGrp="1" noChangeArrowheads="1"/>
          </p:cNvSpPr>
          <p:nvPr>
            <p:ph idx="1"/>
          </p:nvPr>
        </p:nvSpPr>
        <p:spPr/>
        <p:txBody>
          <a:bodyPr/>
          <a:lstStyle/>
          <a:p>
            <a:r>
              <a:rPr lang="en-US" smtClean="0"/>
              <a:t>Before going out on a limb, make sure that the issue is sufficiently important </a:t>
            </a:r>
          </a:p>
          <a:p>
            <a:endParaRPr lang="en-US" smtClean="0"/>
          </a:p>
          <a:p>
            <a:r>
              <a:rPr lang="en-US" smtClean="0"/>
              <a:t>Use (and help establish) organizational dispute resolution mechanisms.</a:t>
            </a:r>
          </a:p>
          <a:p>
            <a:endParaRPr lang="en-US" smtClean="0"/>
          </a:p>
          <a:p>
            <a:r>
              <a:rPr lang="en-US" smtClean="0"/>
              <a:t>Keep records and collect paper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r>
              <a:rPr lang="en-US" sz="4800" b="1" dirty="0" smtClean="0"/>
              <a:t>In carrying out dissent…</a:t>
            </a:r>
          </a:p>
        </p:txBody>
      </p:sp>
      <p:sp>
        <p:nvSpPr>
          <p:cNvPr id="63491" name="Rectangle 3"/>
          <p:cNvSpPr>
            <a:spLocks noGrp="1" noChangeArrowheads="1"/>
          </p:cNvSpPr>
          <p:nvPr>
            <p:ph idx="1"/>
          </p:nvPr>
        </p:nvSpPr>
        <p:spPr/>
        <p:txBody>
          <a:bodyPr/>
          <a:lstStyle/>
          <a:p>
            <a:r>
              <a:rPr lang="en-US" dirty="0" smtClean="0"/>
              <a:t>Make sure of your motivation</a:t>
            </a:r>
          </a:p>
          <a:p>
            <a:r>
              <a:rPr lang="en-US" dirty="0" smtClean="0"/>
              <a:t>Count your costs</a:t>
            </a:r>
          </a:p>
          <a:p>
            <a:r>
              <a:rPr lang="en-US" dirty="0" smtClean="0"/>
              <a:t>Obtain all the necessary background materials and evidence</a:t>
            </a:r>
          </a:p>
          <a:p>
            <a:r>
              <a:rPr lang="en-US" dirty="0" smtClean="0"/>
              <a:t>Organize to protect your own interests</a:t>
            </a:r>
          </a:p>
          <a:p>
            <a:r>
              <a:rPr lang="en-US" dirty="0" smtClean="0"/>
              <a:t>Choose the right avenue for your disclosure</a:t>
            </a:r>
          </a:p>
          <a:p>
            <a:r>
              <a:rPr lang="en-US" dirty="0" smtClean="0"/>
              <a:t>Make disclosure in the right spirit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en-US" sz="4800" b="1" dirty="0" smtClean="0"/>
              <a:t>Motivations Good and Bad</a:t>
            </a:r>
          </a:p>
        </p:txBody>
      </p:sp>
      <p:sp>
        <p:nvSpPr>
          <p:cNvPr id="64515" name="Rectangle 3"/>
          <p:cNvSpPr>
            <a:spLocks noGrp="1" noChangeArrowheads="1"/>
          </p:cNvSpPr>
          <p:nvPr>
            <p:ph idx="1"/>
          </p:nvPr>
        </p:nvSpPr>
        <p:spPr/>
        <p:txBody>
          <a:bodyPr>
            <a:normAutofit/>
          </a:bodyPr>
          <a:lstStyle/>
          <a:p>
            <a:r>
              <a:rPr lang="en-US" dirty="0" smtClean="0"/>
              <a:t>Bad</a:t>
            </a:r>
          </a:p>
          <a:p>
            <a:pPr lvl="1"/>
            <a:r>
              <a:rPr lang="en-US" dirty="0" smtClean="0"/>
              <a:t>To show someone that you will not be ignored</a:t>
            </a:r>
          </a:p>
          <a:p>
            <a:pPr lvl="1"/>
            <a:r>
              <a:rPr lang="en-US" dirty="0" smtClean="0"/>
              <a:t>To punish someone for their behavior toward you</a:t>
            </a:r>
          </a:p>
          <a:p>
            <a:pPr lvl="1"/>
            <a:endParaRPr lang="en-US" dirty="0" smtClean="0"/>
          </a:p>
          <a:p>
            <a:r>
              <a:rPr lang="en-US" dirty="0" smtClean="0"/>
              <a:t>Good</a:t>
            </a:r>
          </a:p>
          <a:p>
            <a:pPr lvl="1"/>
            <a:r>
              <a:rPr lang="en-US" dirty="0" smtClean="0"/>
              <a:t>To maintain your personal integrity</a:t>
            </a:r>
          </a:p>
          <a:p>
            <a:pPr lvl="1"/>
            <a:r>
              <a:rPr lang="en-US" dirty="0" smtClean="0"/>
              <a:t>To save your organization’s reputation or finances</a:t>
            </a:r>
          </a:p>
          <a:p>
            <a:pPr lvl="1"/>
            <a:r>
              <a:rPr lang="en-US" dirty="0" smtClean="0"/>
              <a:t>To reduce threats to public safety and health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p:txBody>
          <a:bodyPr/>
          <a:lstStyle/>
          <a:p>
            <a:r>
              <a:rPr lang="en-US" smtClean="0"/>
              <a:t>Compromise</a:t>
            </a:r>
          </a:p>
        </p:txBody>
      </p:sp>
      <p:sp>
        <p:nvSpPr>
          <p:cNvPr id="37891" name="Rectangle 3"/>
          <p:cNvSpPr>
            <a:spLocks noGrp="1" noChangeArrowheads="1"/>
          </p:cNvSpPr>
          <p:nvPr>
            <p:ph type="subTitle" idx="1"/>
          </p:nvPr>
        </p:nvSpPr>
        <p:spPr/>
        <p:txBody>
          <a:bodyPr/>
          <a:lstStyle/>
          <a:p>
            <a:r>
              <a:rPr lang="en-US" smtClean="0">
                <a:solidFill>
                  <a:schemeClr val="tx1"/>
                </a:solidFill>
              </a:rPr>
              <a:t>Circumstances</a:t>
            </a:r>
          </a:p>
          <a:p>
            <a:r>
              <a:rPr lang="en-US" smtClean="0">
                <a:solidFill>
                  <a:schemeClr val="tx1"/>
                </a:solidFill>
              </a:rPr>
              <a:t>Preserving Integrity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152400"/>
            <a:ext cx="8229600" cy="762000"/>
          </a:xfrm>
        </p:spPr>
        <p:txBody>
          <a:bodyPr/>
          <a:lstStyle/>
          <a:p>
            <a:r>
              <a:rPr lang="en-US" sz="4000" smtClean="0"/>
              <a:t>A Taxonomy of Ethical Problems</a:t>
            </a:r>
          </a:p>
        </p:txBody>
      </p:sp>
      <p:sp>
        <p:nvSpPr>
          <p:cNvPr id="30723" name="Rectangle 3"/>
          <p:cNvSpPr>
            <a:spLocks noGrp="1" noChangeArrowheads="1"/>
          </p:cNvSpPr>
          <p:nvPr>
            <p:ph idx="1"/>
          </p:nvPr>
        </p:nvSpPr>
        <p:spPr>
          <a:xfrm>
            <a:off x="228600" y="1219200"/>
            <a:ext cx="8915400" cy="5410200"/>
          </a:xfrm>
        </p:spPr>
        <p:txBody>
          <a:bodyPr/>
          <a:lstStyle/>
          <a:p>
            <a:pPr>
              <a:lnSpc>
                <a:spcPct val="80000"/>
              </a:lnSpc>
            </a:pPr>
            <a:r>
              <a:rPr lang="en-US" sz="1800" smtClean="0"/>
              <a:t>Reconciliation of Conflicting Values</a:t>
            </a:r>
          </a:p>
          <a:p>
            <a:pPr lvl="1">
              <a:lnSpc>
                <a:spcPct val="80000"/>
              </a:lnSpc>
            </a:pPr>
            <a:r>
              <a:rPr lang="en-US" sz="1600" smtClean="0"/>
              <a:t>Moral vs. moral by first seeking to integrate conflicting values and then by compromising</a:t>
            </a:r>
          </a:p>
          <a:p>
            <a:pPr lvl="1">
              <a:lnSpc>
                <a:spcPct val="80000"/>
              </a:lnSpc>
            </a:pPr>
            <a:r>
              <a:rPr lang="en-US" sz="1600" smtClean="0"/>
              <a:t>Moral vs. non-moral</a:t>
            </a:r>
          </a:p>
          <a:p>
            <a:pPr lvl="1">
              <a:lnSpc>
                <a:spcPct val="80000"/>
              </a:lnSpc>
            </a:pPr>
            <a:endParaRPr lang="en-US" sz="1600" smtClean="0"/>
          </a:p>
          <a:p>
            <a:pPr>
              <a:lnSpc>
                <a:spcPct val="80000"/>
              </a:lnSpc>
            </a:pPr>
            <a:r>
              <a:rPr lang="en-US" sz="1800" smtClean="0"/>
              <a:t>Resolving Disagreements</a:t>
            </a:r>
          </a:p>
          <a:p>
            <a:pPr lvl="1">
              <a:lnSpc>
                <a:spcPct val="80000"/>
              </a:lnSpc>
            </a:pPr>
            <a:r>
              <a:rPr lang="en-US" sz="1600" smtClean="0"/>
              <a:t>Factual by uncovering facts</a:t>
            </a:r>
          </a:p>
          <a:p>
            <a:pPr lvl="1">
              <a:lnSpc>
                <a:spcPct val="80000"/>
              </a:lnSpc>
            </a:pPr>
            <a:r>
              <a:rPr lang="en-US" sz="1600" smtClean="0"/>
              <a:t>Conceptual by comprehensively defining concepts or by reframing</a:t>
            </a:r>
          </a:p>
          <a:p>
            <a:pPr lvl="1">
              <a:lnSpc>
                <a:spcPct val="80000"/>
              </a:lnSpc>
            </a:pPr>
            <a:endParaRPr lang="en-US" sz="1600" smtClean="0"/>
          </a:p>
          <a:p>
            <a:pPr>
              <a:lnSpc>
                <a:spcPct val="80000"/>
              </a:lnSpc>
            </a:pPr>
            <a:r>
              <a:rPr lang="en-US" sz="1800" smtClean="0"/>
              <a:t>Value Maintenance and Value Promotion</a:t>
            </a:r>
          </a:p>
          <a:p>
            <a:pPr lvl="1">
              <a:lnSpc>
                <a:spcPct val="80000"/>
              </a:lnSpc>
            </a:pPr>
            <a:r>
              <a:rPr lang="en-US" sz="1600" smtClean="0"/>
              <a:t>Prevention: uncovering embedded ethical problems and developing counter measures upstream in the design process</a:t>
            </a:r>
          </a:p>
          <a:p>
            <a:pPr lvl="1">
              <a:lnSpc>
                <a:spcPct val="80000"/>
              </a:lnSpc>
            </a:pPr>
            <a:r>
              <a:rPr lang="en-US" sz="1600" smtClean="0"/>
              <a:t>Opportunities for Value Realization: uncovering opportunities to use professional skills and knowledge to realize community values</a:t>
            </a:r>
          </a:p>
          <a:p>
            <a:pPr lvl="1">
              <a:lnSpc>
                <a:spcPct val="80000"/>
              </a:lnSpc>
            </a:pPr>
            <a:endParaRPr lang="en-US" sz="1600" smtClean="0"/>
          </a:p>
          <a:p>
            <a:pPr>
              <a:lnSpc>
                <a:spcPct val="80000"/>
              </a:lnSpc>
            </a:pPr>
            <a:r>
              <a:rPr lang="en-US" sz="1800" smtClean="0"/>
              <a:t>Test-Driven</a:t>
            </a:r>
          </a:p>
          <a:p>
            <a:pPr lvl="1">
              <a:lnSpc>
                <a:spcPct val="80000"/>
              </a:lnSpc>
            </a:pPr>
            <a:r>
              <a:rPr lang="en-US" sz="1600" smtClean="0"/>
              <a:t>Reversibility: respect is at stake</a:t>
            </a:r>
          </a:p>
          <a:p>
            <a:pPr lvl="1">
              <a:lnSpc>
                <a:spcPct val="80000"/>
              </a:lnSpc>
            </a:pPr>
            <a:r>
              <a:rPr lang="en-US" sz="1600" smtClean="0"/>
              <a:t>Harm/beneficence: not causing or preventing harms and promoting/realizing value)</a:t>
            </a:r>
          </a:p>
          <a:p>
            <a:pPr lvl="1">
              <a:lnSpc>
                <a:spcPct val="80000"/>
              </a:lnSpc>
            </a:pPr>
            <a:r>
              <a:rPr lang="en-US" sz="1600" smtClean="0"/>
              <a:t>Publicity: Professional or Personal Integrity is an issue</a:t>
            </a:r>
          </a:p>
          <a:p>
            <a:pPr lvl="1">
              <a:lnSpc>
                <a:spcPct val="80000"/>
              </a:lnSpc>
            </a:pPr>
            <a:endParaRPr lang="en-US" sz="1600" smtClean="0"/>
          </a:p>
          <a:p>
            <a:pPr>
              <a:lnSpc>
                <a:spcPct val="80000"/>
              </a:lnSpc>
            </a:pPr>
            <a:r>
              <a:rPr lang="en-US" sz="1800" smtClean="0"/>
              <a:t>Implementation Issues</a:t>
            </a:r>
          </a:p>
          <a:p>
            <a:pPr lvl="1">
              <a:lnSpc>
                <a:spcPct val="80000"/>
              </a:lnSpc>
            </a:pPr>
            <a:r>
              <a:rPr lang="en-US" sz="1600" smtClean="0"/>
              <a:t>Time, technical, and fiscal constraints impede implementation of ethical solution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Moral Compromise</a:t>
            </a:r>
          </a:p>
        </p:txBody>
      </p:sp>
      <p:sp>
        <p:nvSpPr>
          <p:cNvPr id="38915" name="Rectangle 3"/>
          <p:cNvSpPr>
            <a:spLocks noGrp="1" noChangeArrowheads="1"/>
          </p:cNvSpPr>
          <p:nvPr>
            <p:ph idx="1"/>
          </p:nvPr>
        </p:nvSpPr>
        <p:spPr/>
        <p:txBody>
          <a:bodyPr/>
          <a:lstStyle/>
          <a:p>
            <a:pPr>
              <a:lnSpc>
                <a:spcPct val="90000"/>
              </a:lnSpc>
            </a:pPr>
            <a:r>
              <a:rPr lang="en-US" sz="2800" smtClean="0"/>
              <a:t>Benjamin: “In what I will call the standard case, an outcome characterized as a compromise is reached as a result of the contending parties’ participating in a procedure, also called a compromise.”</a:t>
            </a:r>
          </a:p>
          <a:p>
            <a:pPr>
              <a:lnSpc>
                <a:spcPct val="90000"/>
              </a:lnSpc>
            </a:pPr>
            <a:endParaRPr lang="en-US" sz="2800" smtClean="0"/>
          </a:p>
          <a:p>
            <a:pPr>
              <a:lnSpc>
                <a:spcPct val="90000"/>
              </a:lnSpc>
            </a:pPr>
            <a:r>
              <a:rPr lang="en-US" sz="2800" smtClean="0"/>
              <a:t>Dictionary: “a settlement of differences by mutual concessions.”</a:t>
            </a:r>
          </a:p>
          <a:p>
            <a:pPr>
              <a:lnSpc>
                <a:spcPct val="90000"/>
              </a:lnSpc>
            </a:pPr>
            <a:endParaRPr lang="en-US" sz="1200" b="1" smtClean="0"/>
          </a:p>
          <a:p>
            <a:pPr>
              <a:lnSpc>
                <a:spcPct val="90000"/>
              </a:lnSpc>
            </a:pPr>
            <a:r>
              <a:rPr lang="en-US" sz="1200" b="1" smtClean="0"/>
              <a:t>Martin Benjamin, </a:t>
            </a:r>
            <a:r>
              <a:rPr lang="en-US" sz="1200" b="1" i="1" smtClean="0"/>
              <a:t>Splitting the Difference: Compromise and Integrity in Ethics and Politics</a:t>
            </a:r>
            <a:r>
              <a:rPr lang="en-US" sz="1200" b="1" smtClean="0"/>
              <a:t>, p. 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Compromise as Outcome</a:t>
            </a:r>
          </a:p>
        </p:txBody>
      </p:sp>
      <p:sp>
        <p:nvSpPr>
          <p:cNvPr id="39939" name="Rectangle 3"/>
          <p:cNvSpPr>
            <a:spLocks noGrp="1" noChangeArrowheads="1"/>
          </p:cNvSpPr>
          <p:nvPr>
            <p:ph idx="1"/>
          </p:nvPr>
        </p:nvSpPr>
        <p:spPr/>
        <p:txBody>
          <a:bodyPr/>
          <a:lstStyle/>
          <a:p>
            <a:endParaRPr lang="en-US" smtClean="0"/>
          </a:p>
          <a:p>
            <a:r>
              <a:rPr lang="en-US" smtClean="0"/>
              <a:t>A decision which “splits the difference” between the disputants</a:t>
            </a:r>
          </a:p>
          <a:p>
            <a:endParaRPr lang="en-US" smtClean="0"/>
          </a:p>
          <a:p>
            <a:pPr lvl="1"/>
            <a:r>
              <a:rPr lang="en-US" smtClean="0"/>
              <a:t>Each side gives in so that the result is not the first choice of either</a:t>
            </a:r>
          </a:p>
          <a:p>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Compromise as Process</a:t>
            </a:r>
          </a:p>
        </p:txBody>
      </p:sp>
      <p:sp>
        <p:nvSpPr>
          <p:cNvPr id="40963" name="Rectangle 3"/>
          <p:cNvSpPr>
            <a:spLocks noGrp="1" noChangeArrowheads="1"/>
          </p:cNvSpPr>
          <p:nvPr>
            <p:ph sz="half" idx="1"/>
          </p:nvPr>
        </p:nvSpPr>
        <p:spPr>
          <a:xfrm>
            <a:off x="228600" y="1600200"/>
            <a:ext cx="4267200" cy="4525963"/>
          </a:xfrm>
        </p:spPr>
        <p:txBody>
          <a:bodyPr/>
          <a:lstStyle/>
          <a:p>
            <a:r>
              <a:rPr lang="en-US" smtClean="0"/>
              <a:t>The Process of Compromise involves…</a:t>
            </a:r>
          </a:p>
          <a:p>
            <a:pPr lvl="1"/>
            <a:endParaRPr lang="en-US" smtClean="0"/>
          </a:p>
          <a:p>
            <a:pPr lvl="1"/>
            <a:r>
              <a:rPr lang="en-US" smtClean="0"/>
              <a:t>Rational persuasion</a:t>
            </a:r>
          </a:p>
          <a:p>
            <a:pPr lvl="1"/>
            <a:endParaRPr lang="en-US" smtClean="0"/>
          </a:p>
          <a:p>
            <a:pPr lvl="1"/>
            <a:r>
              <a:rPr lang="en-US" smtClean="0"/>
              <a:t>Mutual trust</a:t>
            </a:r>
          </a:p>
          <a:p>
            <a:pPr lvl="1"/>
            <a:endParaRPr lang="en-US" smtClean="0"/>
          </a:p>
          <a:p>
            <a:pPr lvl="1"/>
            <a:r>
              <a:rPr lang="en-US" smtClean="0"/>
              <a:t>Reciprocal Concession</a:t>
            </a:r>
          </a:p>
        </p:txBody>
      </p:sp>
      <p:sp>
        <p:nvSpPr>
          <p:cNvPr id="40964" name="Rectangle 4"/>
          <p:cNvSpPr>
            <a:spLocks noGrp="1" noChangeArrowheads="1"/>
          </p:cNvSpPr>
          <p:nvPr>
            <p:ph sz="half" idx="2"/>
          </p:nvPr>
        </p:nvSpPr>
        <p:spPr/>
        <p:txBody>
          <a:bodyPr/>
          <a:lstStyle/>
          <a:p>
            <a:r>
              <a:rPr lang="en-US" smtClean="0"/>
              <a:t>This Process excludes…</a:t>
            </a:r>
          </a:p>
          <a:p>
            <a:pPr lvl="1"/>
            <a:endParaRPr lang="en-US" smtClean="0"/>
          </a:p>
          <a:p>
            <a:pPr lvl="1"/>
            <a:endParaRPr lang="en-US" smtClean="0"/>
          </a:p>
          <a:p>
            <a:pPr lvl="1"/>
            <a:r>
              <a:rPr lang="en-US" smtClean="0"/>
              <a:t>Force</a:t>
            </a:r>
          </a:p>
          <a:p>
            <a:pPr lvl="1"/>
            <a:endParaRPr lang="en-US" smtClean="0"/>
          </a:p>
          <a:p>
            <a:pPr lvl="1"/>
            <a:r>
              <a:rPr lang="en-US" smtClean="0"/>
              <a:t>Threat</a:t>
            </a:r>
          </a:p>
          <a:p>
            <a:pPr lvl="1"/>
            <a:endParaRPr lang="en-US" smtClean="0"/>
          </a:p>
          <a:p>
            <a:pPr lvl="1"/>
            <a:r>
              <a:rPr lang="en-US" smtClean="0"/>
              <a:t>Intimidation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Circumstances of Compromise</a:t>
            </a:r>
          </a:p>
        </p:txBody>
      </p:sp>
      <p:sp>
        <p:nvSpPr>
          <p:cNvPr id="41987" name="Rectangle 3"/>
          <p:cNvSpPr>
            <a:spLocks noGrp="1" noChangeArrowheads="1"/>
          </p:cNvSpPr>
          <p:nvPr>
            <p:ph idx="1"/>
          </p:nvPr>
        </p:nvSpPr>
        <p:spPr/>
        <p:txBody>
          <a:bodyPr/>
          <a:lstStyle/>
          <a:p>
            <a:pPr>
              <a:lnSpc>
                <a:spcPct val="80000"/>
              </a:lnSpc>
            </a:pPr>
            <a:r>
              <a:rPr lang="en-US" sz="2800" smtClean="0"/>
              <a:t>A checklist of features that strengthen the argument for compromise in the context of a given disagreement.</a:t>
            </a:r>
          </a:p>
          <a:p>
            <a:pPr>
              <a:lnSpc>
                <a:spcPct val="80000"/>
              </a:lnSpc>
            </a:pPr>
            <a:r>
              <a:rPr lang="en-US" sz="2800" smtClean="0"/>
              <a:t>Circumstances:</a:t>
            </a:r>
          </a:p>
          <a:p>
            <a:pPr>
              <a:lnSpc>
                <a:spcPct val="80000"/>
              </a:lnSpc>
            </a:pPr>
            <a:endParaRPr lang="en-US" sz="2800" smtClean="0"/>
          </a:p>
          <a:p>
            <a:pPr lvl="1">
              <a:lnSpc>
                <a:spcPct val="80000"/>
              </a:lnSpc>
            </a:pPr>
            <a:r>
              <a:rPr lang="en-US" sz="2500" smtClean="0"/>
              <a:t>Factual uncertainty</a:t>
            </a:r>
          </a:p>
          <a:p>
            <a:pPr lvl="1">
              <a:lnSpc>
                <a:spcPct val="80000"/>
              </a:lnSpc>
            </a:pPr>
            <a:r>
              <a:rPr lang="en-US" sz="2500" smtClean="0"/>
              <a:t>Moral complexity</a:t>
            </a:r>
          </a:p>
          <a:p>
            <a:pPr lvl="1">
              <a:lnSpc>
                <a:spcPct val="80000"/>
              </a:lnSpc>
            </a:pPr>
            <a:r>
              <a:rPr lang="en-US" sz="2500" smtClean="0"/>
              <a:t>Continuing cooperative relationship</a:t>
            </a:r>
          </a:p>
          <a:p>
            <a:pPr lvl="1">
              <a:lnSpc>
                <a:spcPct val="80000"/>
              </a:lnSpc>
            </a:pPr>
            <a:r>
              <a:rPr lang="en-US" sz="2500" smtClean="0"/>
              <a:t>Decision cannot be deferred</a:t>
            </a:r>
          </a:p>
          <a:p>
            <a:pPr lvl="1">
              <a:lnSpc>
                <a:spcPct val="80000"/>
              </a:lnSpc>
            </a:pPr>
            <a:r>
              <a:rPr lang="en-US" sz="2500" smtClean="0"/>
              <a:t>Scarcity of resources</a:t>
            </a:r>
          </a:p>
          <a:p>
            <a:pPr>
              <a:lnSpc>
                <a:spcPct val="80000"/>
              </a:lnSpc>
            </a:pPr>
            <a:endParaRPr 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rtlCol="0">
            <a:normAutofit fontScale="90000"/>
          </a:bodyPr>
          <a:lstStyle/>
          <a:p>
            <a:pPr fontAlgn="auto">
              <a:spcAft>
                <a:spcPts val="0"/>
              </a:spcAft>
              <a:defRPr/>
            </a:pPr>
            <a:r>
              <a:rPr lang="en-US" smtClean="0"/>
              <a:t>Compromise and Problem Taxonomy</a:t>
            </a:r>
          </a:p>
        </p:txBody>
      </p:sp>
      <p:sp>
        <p:nvSpPr>
          <p:cNvPr id="93187" name="Rectangle 3"/>
          <p:cNvSpPr>
            <a:spLocks noGrp="1" noChangeArrowheads="1"/>
          </p:cNvSpPr>
          <p:nvPr>
            <p:ph idx="1"/>
          </p:nvPr>
        </p:nvSpPr>
        <p:spPr/>
        <p:txBody>
          <a:bodyPr rtlCol="0">
            <a:normAutofit lnSpcReduction="10000"/>
          </a:bodyPr>
          <a:lstStyle/>
          <a:p>
            <a:pPr fontAlgn="auto">
              <a:spcAft>
                <a:spcPts val="0"/>
              </a:spcAft>
              <a:buFont typeface="Arial" pitchFamily="34" charset="0"/>
              <a:buChar char="•"/>
              <a:defRPr/>
            </a:pPr>
            <a:r>
              <a:rPr lang="en-US" smtClean="0"/>
              <a:t>Compromise may be necessary in situations that involve</a:t>
            </a:r>
          </a:p>
          <a:p>
            <a:pPr lvl="1" fontAlgn="auto">
              <a:spcAft>
                <a:spcPts val="0"/>
              </a:spcAft>
              <a:buFont typeface="Arial" pitchFamily="34" charset="0"/>
              <a:buChar char="–"/>
              <a:defRPr/>
            </a:pPr>
            <a:r>
              <a:rPr lang="en-US" smtClean="0"/>
              <a:t>Factual disagreements</a:t>
            </a:r>
          </a:p>
          <a:p>
            <a:pPr lvl="1" fontAlgn="auto">
              <a:spcAft>
                <a:spcPts val="0"/>
              </a:spcAft>
              <a:buFont typeface="Arial" pitchFamily="34" charset="0"/>
              <a:buChar char="–"/>
              <a:defRPr/>
            </a:pPr>
            <a:r>
              <a:rPr lang="en-US" smtClean="0"/>
              <a:t>Conceptual disagreements</a:t>
            </a:r>
          </a:p>
          <a:p>
            <a:pPr lvl="1" fontAlgn="auto">
              <a:spcAft>
                <a:spcPts val="0"/>
              </a:spcAft>
              <a:buFont typeface="Arial" pitchFamily="34" charset="0"/>
              <a:buChar char="–"/>
              <a:defRPr/>
            </a:pPr>
            <a:r>
              <a:rPr lang="en-US" smtClean="0"/>
              <a:t>Conflicts</a:t>
            </a:r>
          </a:p>
          <a:p>
            <a:pPr lvl="2" fontAlgn="auto">
              <a:spcAft>
                <a:spcPts val="0"/>
              </a:spcAft>
              <a:buFont typeface="Arial" pitchFamily="34" charset="0"/>
              <a:buChar char="•"/>
              <a:defRPr/>
            </a:pPr>
            <a:r>
              <a:rPr lang="en-US" smtClean="0"/>
              <a:t>Conflicts between moral values</a:t>
            </a:r>
          </a:p>
          <a:p>
            <a:pPr lvl="3" fontAlgn="auto">
              <a:spcAft>
                <a:spcPts val="0"/>
              </a:spcAft>
              <a:buFont typeface="Arial" pitchFamily="34" charset="0"/>
              <a:buChar char="–"/>
              <a:defRPr/>
            </a:pPr>
            <a:r>
              <a:rPr lang="en-US" smtClean="0"/>
              <a:t>Property rights and equal access</a:t>
            </a:r>
          </a:p>
          <a:p>
            <a:pPr lvl="2" fontAlgn="auto">
              <a:spcAft>
                <a:spcPts val="0"/>
              </a:spcAft>
              <a:buFont typeface="Arial" pitchFamily="34" charset="0"/>
              <a:buChar char="•"/>
              <a:defRPr/>
            </a:pPr>
            <a:r>
              <a:rPr lang="en-US" smtClean="0"/>
              <a:t>Conflicts between moral values and important non-moral values</a:t>
            </a:r>
          </a:p>
          <a:p>
            <a:pPr lvl="3" fontAlgn="auto">
              <a:spcAft>
                <a:spcPts val="0"/>
              </a:spcAft>
              <a:buFont typeface="Arial" pitchFamily="34" charset="0"/>
              <a:buChar char="–"/>
              <a:defRPr/>
            </a:pPr>
            <a:r>
              <a:rPr lang="en-US" smtClean="0"/>
              <a:t>Safety and technical feasibility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4000" smtClean="0"/>
              <a:t>Compromises and Problem Taxonomy</a:t>
            </a:r>
          </a:p>
        </p:txBody>
      </p:sp>
      <p:sp>
        <p:nvSpPr>
          <p:cNvPr id="94211" name="Rectangle 3"/>
          <p:cNvSpPr>
            <a:spLocks noGrp="1" noChangeArrowheads="1"/>
          </p:cNvSpPr>
          <p:nvPr>
            <p:ph idx="1"/>
          </p:nvPr>
        </p:nvSpPr>
        <p:spPr/>
        <p:txBody>
          <a:bodyPr rtlCol="0">
            <a:normAutofit lnSpcReduction="10000"/>
          </a:bodyPr>
          <a:lstStyle/>
          <a:p>
            <a:pPr fontAlgn="auto">
              <a:lnSpc>
                <a:spcPct val="80000"/>
              </a:lnSpc>
              <a:spcAft>
                <a:spcPts val="0"/>
              </a:spcAft>
              <a:buFont typeface="Arial" pitchFamily="34" charset="0"/>
              <a:buChar char="•"/>
              <a:defRPr/>
            </a:pPr>
            <a:r>
              <a:rPr lang="en-US" sz="2800" smtClean="0"/>
              <a:t>Compromises on factual disagreements</a:t>
            </a:r>
          </a:p>
          <a:p>
            <a:pPr lvl="1" fontAlgn="auto">
              <a:lnSpc>
                <a:spcPct val="80000"/>
              </a:lnSpc>
              <a:spcAft>
                <a:spcPts val="0"/>
              </a:spcAft>
              <a:buFont typeface="Arial" pitchFamily="34" charset="0"/>
              <a:buChar char="–"/>
              <a:defRPr/>
            </a:pPr>
            <a:r>
              <a:rPr lang="en-US" sz="2500" smtClean="0"/>
              <a:t>Splitting the difference on distributing the risks involved with uncertainty</a:t>
            </a:r>
          </a:p>
          <a:p>
            <a:pPr fontAlgn="auto">
              <a:lnSpc>
                <a:spcPct val="80000"/>
              </a:lnSpc>
              <a:spcAft>
                <a:spcPts val="0"/>
              </a:spcAft>
              <a:buFont typeface="Arial" pitchFamily="34" charset="0"/>
              <a:buChar char="•"/>
              <a:defRPr/>
            </a:pPr>
            <a:r>
              <a:rPr lang="en-US" sz="2800" smtClean="0"/>
              <a:t>Compromises on conceptual disagreements</a:t>
            </a:r>
          </a:p>
          <a:p>
            <a:pPr lvl="1" fontAlgn="auto">
              <a:lnSpc>
                <a:spcPct val="80000"/>
              </a:lnSpc>
              <a:spcAft>
                <a:spcPts val="0"/>
              </a:spcAft>
              <a:buFont typeface="Arial" pitchFamily="34" charset="0"/>
              <a:buChar char="–"/>
              <a:defRPr/>
            </a:pPr>
            <a:r>
              <a:rPr lang="en-US" sz="2500" smtClean="0"/>
              <a:t>Stipulating a conceptual agreement or deciding on a course of action while putting conceptual disagreement in abeyance</a:t>
            </a:r>
          </a:p>
          <a:p>
            <a:pPr fontAlgn="auto">
              <a:lnSpc>
                <a:spcPct val="80000"/>
              </a:lnSpc>
              <a:spcAft>
                <a:spcPts val="0"/>
              </a:spcAft>
              <a:buFont typeface="Arial" pitchFamily="34" charset="0"/>
              <a:buChar char="•"/>
              <a:defRPr/>
            </a:pPr>
            <a:r>
              <a:rPr lang="en-US" sz="2800" smtClean="0"/>
              <a:t>Compromises on conflicts</a:t>
            </a:r>
          </a:p>
          <a:p>
            <a:pPr lvl="1" fontAlgn="auto">
              <a:lnSpc>
                <a:spcPct val="80000"/>
              </a:lnSpc>
              <a:spcAft>
                <a:spcPts val="0"/>
              </a:spcAft>
              <a:buFont typeface="Arial" pitchFamily="34" charset="0"/>
              <a:buChar char="–"/>
              <a:defRPr/>
            </a:pPr>
            <a:r>
              <a:rPr lang="en-US" sz="2500" smtClean="0"/>
              <a:t>Splitting the differences (if the conflicting values are quantifiable)</a:t>
            </a:r>
          </a:p>
          <a:p>
            <a:pPr lvl="1" fontAlgn="auto">
              <a:lnSpc>
                <a:spcPct val="80000"/>
              </a:lnSpc>
              <a:spcAft>
                <a:spcPts val="0"/>
              </a:spcAft>
              <a:buFont typeface="Arial" pitchFamily="34" charset="0"/>
              <a:buChar char="–"/>
              <a:defRPr/>
            </a:pPr>
            <a:r>
              <a:rPr lang="en-US" sz="2500" smtClean="0"/>
              <a:t>Taking turns on making concessions</a:t>
            </a:r>
          </a:p>
          <a:p>
            <a:pPr lvl="1" fontAlgn="auto">
              <a:lnSpc>
                <a:spcPct val="80000"/>
              </a:lnSpc>
              <a:spcAft>
                <a:spcPts val="0"/>
              </a:spcAft>
              <a:buFont typeface="Arial" pitchFamily="34" charset="0"/>
              <a:buChar char="–"/>
              <a:defRPr/>
            </a:pPr>
            <a:r>
              <a:rPr lang="en-US" sz="2500" smtClean="0"/>
              <a:t>Putting conflict in abeyance and agreeing on a course of action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381000" y="1219200"/>
            <a:ext cx="8305800" cy="1933575"/>
          </a:xfrm>
        </p:spPr>
        <p:txBody>
          <a:bodyPr/>
          <a:lstStyle/>
          <a:p>
            <a:r>
              <a:rPr lang="en-US" smtClean="0"/>
              <a:t>Circumstances of Compromise</a:t>
            </a:r>
          </a:p>
        </p:txBody>
      </p:sp>
      <p:sp>
        <p:nvSpPr>
          <p:cNvPr id="95235" name="Rectangle 3"/>
          <p:cNvSpPr>
            <a:spLocks noGrp="1" noChangeArrowheads="1"/>
          </p:cNvSpPr>
          <p:nvPr>
            <p:ph type="subTitle" idx="1"/>
          </p:nvPr>
        </p:nvSpPr>
        <p:spPr/>
        <p:txBody>
          <a:bodyPr rtlCol="0">
            <a:normAutofit/>
          </a:bodyPr>
          <a:lstStyle/>
          <a:p>
            <a:pPr fontAlgn="auto">
              <a:spcAft>
                <a:spcPts val="0"/>
              </a:spcAft>
              <a:buFont typeface="Arial" pitchFamily="34" charset="0"/>
              <a:buNone/>
              <a:defRPr/>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Circumstances of Compromise</a:t>
            </a:r>
          </a:p>
        </p:txBody>
      </p:sp>
      <p:sp>
        <p:nvSpPr>
          <p:cNvPr id="46083" name="Rectangle 3"/>
          <p:cNvSpPr>
            <a:spLocks noGrp="1" noChangeArrowheads="1"/>
          </p:cNvSpPr>
          <p:nvPr>
            <p:ph idx="1"/>
          </p:nvPr>
        </p:nvSpPr>
        <p:spPr/>
        <p:txBody>
          <a:bodyPr/>
          <a:lstStyle/>
          <a:p>
            <a:pPr>
              <a:lnSpc>
                <a:spcPct val="90000"/>
              </a:lnSpc>
            </a:pPr>
            <a:r>
              <a:rPr lang="en-US" sz="2000" b="1" smtClean="0"/>
              <a:t>Factual Uncertainty</a:t>
            </a:r>
          </a:p>
          <a:p>
            <a:pPr lvl="1">
              <a:lnSpc>
                <a:spcPct val="90000"/>
              </a:lnSpc>
            </a:pPr>
            <a:r>
              <a:rPr lang="en-US" sz="1800" smtClean="0"/>
              <a:t>“factual information that would significantly strengthen one or the other side in a moral disagreement will often be unavailable or unattainable.”  Benjamin, 26</a:t>
            </a:r>
          </a:p>
          <a:p>
            <a:pPr>
              <a:lnSpc>
                <a:spcPct val="90000"/>
              </a:lnSpc>
            </a:pPr>
            <a:endParaRPr lang="en-US" sz="2000" smtClean="0"/>
          </a:p>
          <a:p>
            <a:pPr lvl="1">
              <a:lnSpc>
                <a:spcPct val="90000"/>
              </a:lnSpc>
            </a:pPr>
            <a:r>
              <a:rPr lang="en-US" sz="1900" smtClean="0"/>
              <a:t>Chapter 10: Areas where factual disagreements are difficult to resolve:</a:t>
            </a:r>
          </a:p>
          <a:p>
            <a:pPr lvl="2">
              <a:lnSpc>
                <a:spcPct val="90000"/>
              </a:lnSpc>
            </a:pPr>
            <a:r>
              <a:rPr lang="en-US" sz="1600" smtClean="0"/>
              <a:t>Historical facts (conflicting testimony from witnesses) </a:t>
            </a:r>
          </a:p>
          <a:p>
            <a:pPr lvl="2">
              <a:lnSpc>
                <a:spcPct val="90000"/>
              </a:lnSpc>
            </a:pPr>
            <a:r>
              <a:rPr lang="en-US" sz="1600" smtClean="0"/>
              <a:t>Scientific Facts (uncertainties that can’t be eliminated such as those in risk assessment)</a:t>
            </a:r>
          </a:p>
          <a:p>
            <a:pPr lvl="2">
              <a:lnSpc>
                <a:spcPct val="90000"/>
              </a:lnSpc>
            </a:pPr>
            <a:r>
              <a:rPr lang="en-US" sz="1600" smtClean="0"/>
              <a:t>Limitations collecting facts imposed by time and money </a:t>
            </a:r>
          </a:p>
          <a:p>
            <a:pPr lvl="2">
              <a:lnSpc>
                <a:spcPct val="90000"/>
              </a:lnSpc>
            </a:pPr>
            <a:endParaRPr lang="en-US" sz="1600" smtClean="0"/>
          </a:p>
          <a:p>
            <a:pPr lvl="1">
              <a:lnSpc>
                <a:spcPct val="90000"/>
              </a:lnSpc>
            </a:pPr>
            <a:r>
              <a:rPr lang="en-US" sz="1900" smtClean="0"/>
              <a:t>Compromise strategy: Design around uncertainty and distribute the burden created by the uncertainty equally</a:t>
            </a:r>
          </a:p>
          <a:p>
            <a:pPr lvl="2">
              <a:lnSpc>
                <a:spcPct val="90000"/>
              </a:lnSpc>
            </a:pPr>
            <a:r>
              <a:rPr lang="en-US" sz="1600" smtClean="0"/>
              <a:t>Example: Regulating chemical where risk assessment has a margin of error</a:t>
            </a:r>
          </a:p>
          <a:p>
            <a:pPr lvl="2">
              <a:lnSpc>
                <a:spcPct val="90000"/>
              </a:lnSpc>
            </a:pPr>
            <a:r>
              <a:rPr lang="en-US" sz="1600" smtClean="0"/>
              <a:t>Does the margin of error count for or against regulation?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Circumstances of Compromise</a:t>
            </a:r>
          </a:p>
        </p:txBody>
      </p:sp>
      <p:sp>
        <p:nvSpPr>
          <p:cNvPr id="47107" name="Rectangle 3"/>
          <p:cNvSpPr>
            <a:spLocks noGrp="1" noChangeArrowheads="1"/>
          </p:cNvSpPr>
          <p:nvPr>
            <p:ph idx="1"/>
          </p:nvPr>
        </p:nvSpPr>
        <p:spPr/>
        <p:txBody>
          <a:bodyPr/>
          <a:lstStyle/>
          <a:p>
            <a:r>
              <a:rPr lang="en-US" sz="2400" b="1" smtClean="0"/>
              <a:t>Moral complexity</a:t>
            </a:r>
          </a:p>
          <a:p>
            <a:pPr lvl="1"/>
            <a:r>
              <a:rPr lang="en-US" sz="2300" smtClean="0"/>
              <a:t>Benjamin (29): “Like factual uncertainty, moral complexity is one of the features of the human condition that contribute to the circumstances of compromise.”</a:t>
            </a:r>
          </a:p>
          <a:p>
            <a:pPr lvl="1"/>
            <a:r>
              <a:rPr lang="en-US" sz="2300" smtClean="0"/>
              <a:t>Benjamin quotes Rawls (29): “Diversity naturally arises from our limited powers and distinct perspectives; it is unrealistic to suppose that all our differences are rooted in ignorance and perversity, or else in the rivalries that result from scarcity….Deep and unresolvable differences on matters of fundamental significance…[must be acknowledged] as a permanent condition of human life.”</a:t>
            </a:r>
            <a:endParaRPr lang="en-US" sz="21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More on moral complexity…</a:t>
            </a:r>
          </a:p>
        </p:txBody>
      </p:sp>
      <p:sp>
        <p:nvSpPr>
          <p:cNvPr id="98307" name="Rectangle 3"/>
          <p:cNvSpPr>
            <a:spLocks noGrp="1" noChangeArrowheads="1"/>
          </p:cNvSpPr>
          <p:nvPr>
            <p:ph idx="1"/>
          </p:nvPr>
        </p:nvSpPr>
        <p:spPr>
          <a:xfrm>
            <a:off x="0" y="1600200"/>
            <a:ext cx="9144000" cy="4953000"/>
          </a:xfrm>
        </p:spPr>
        <p:txBody>
          <a:bodyPr rtlCol="0">
            <a:normAutofit lnSpcReduction="10000"/>
          </a:bodyPr>
          <a:lstStyle/>
          <a:p>
            <a:pPr lvl="1" fontAlgn="auto">
              <a:spcAft>
                <a:spcPts val="0"/>
              </a:spcAft>
              <a:buFont typeface="Arial" pitchFamily="34" charset="0"/>
              <a:buChar char="–"/>
              <a:defRPr/>
            </a:pPr>
            <a:r>
              <a:rPr lang="en-US" sz="2300" b="1" dirty="0" smtClean="0"/>
              <a:t>Situations where moral values come into conflict</a:t>
            </a:r>
            <a:r>
              <a:rPr lang="en-US" sz="2300" dirty="0" smtClean="0"/>
              <a:t>. </a:t>
            </a:r>
          </a:p>
          <a:p>
            <a:pPr lvl="2" fontAlgn="auto">
              <a:spcAft>
                <a:spcPts val="0"/>
              </a:spcAft>
              <a:buFont typeface="Arial" pitchFamily="34" charset="0"/>
              <a:buChar char="•"/>
              <a:defRPr/>
            </a:pPr>
            <a:endParaRPr lang="en-US" sz="2100" dirty="0" smtClean="0"/>
          </a:p>
          <a:p>
            <a:pPr lvl="2" fontAlgn="auto">
              <a:spcAft>
                <a:spcPts val="0"/>
              </a:spcAft>
              <a:buFont typeface="Arial" pitchFamily="34" charset="0"/>
              <a:buChar char="•"/>
              <a:defRPr/>
            </a:pPr>
            <a:r>
              <a:rPr lang="en-US" sz="2100" dirty="0" smtClean="0"/>
              <a:t>(Example: the debate between a browser that promotes access and at the same time provides the user with privacy)</a:t>
            </a:r>
          </a:p>
          <a:p>
            <a:pPr lvl="2" fontAlgn="auto">
              <a:spcAft>
                <a:spcPts val="0"/>
              </a:spcAft>
              <a:buFont typeface="Arial" pitchFamily="34" charset="0"/>
              <a:buChar char="•"/>
              <a:defRPr/>
            </a:pPr>
            <a:r>
              <a:rPr lang="en-US" sz="2100" dirty="0" smtClean="0"/>
              <a:t>(Example: in abortion, the debate between pro life and pro choice)</a:t>
            </a:r>
          </a:p>
          <a:p>
            <a:pPr lvl="2" fontAlgn="auto">
              <a:spcAft>
                <a:spcPts val="0"/>
              </a:spcAft>
              <a:buFont typeface="Arial" pitchFamily="34" charset="0"/>
              <a:buChar char="•"/>
              <a:defRPr/>
            </a:pPr>
            <a:endParaRPr lang="en-US" sz="2100" dirty="0" smtClean="0"/>
          </a:p>
          <a:p>
            <a:pPr lvl="1" fontAlgn="auto">
              <a:spcAft>
                <a:spcPts val="0"/>
              </a:spcAft>
              <a:buFont typeface="Arial" pitchFamily="34" charset="0"/>
              <a:buChar char="–"/>
              <a:defRPr/>
            </a:pPr>
            <a:r>
              <a:rPr lang="en-US" sz="2300" dirty="0" smtClean="0"/>
              <a:t>Compromise strategy: devise a solution that postpones resolution of the moral conflict</a:t>
            </a:r>
          </a:p>
          <a:p>
            <a:pPr lvl="1" fontAlgn="auto">
              <a:spcAft>
                <a:spcPts val="0"/>
              </a:spcAft>
              <a:buFont typeface="Arial" pitchFamily="34" charset="0"/>
              <a:buChar char="–"/>
              <a:defRPr/>
            </a:pPr>
            <a:endParaRPr lang="en-US" sz="2300" dirty="0" smtClean="0"/>
          </a:p>
          <a:p>
            <a:pPr lvl="2" fontAlgn="auto">
              <a:spcAft>
                <a:spcPts val="0"/>
              </a:spcAft>
              <a:buFont typeface="Arial" pitchFamily="34" charset="0"/>
              <a:buChar char="•"/>
              <a:defRPr/>
            </a:pPr>
            <a:r>
              <a:rPr lang="en-US" sz="2100" dirty="0" smtClean="0"/>
              <a:t>Solution exacts equal concessions from both sides</a:t>
            </a:r>
          </a:p>
          <a:p>
            <a:pPr lvl="2" fontAlgn="auto">
              <a:spcAft>
                <a:spcPts val="0"/>
              </a:spcAft>
              <a:buFont typeface="Arial" pitchFamily="34" charset="0"/>
              <a:buChar char="•"/>
              <a:defRPr/>
            </a:pPr>
            <a:r>
              <a:rPr lang="en-US" sz="2100" dirty="0" smtClean="0"/>
              <a:t>Example: allow abortion in some cases but disallow in others</a:t>
            </a:r>
          </a:p>
          <a:p>
            <a:pPr lvl="2" fontAlgn="auto">
              <a:spcAft>
                <a:spcPts val="0"/>
              </a:spcAft>
              <a:buFont typeface="Arial" pitchFamily="34" charset="0"/>
              <a:buChar char="•"/>
              <a:defRPr/>
            </a:pPr>
            <a:r>
              <a:rPr lang="en-US" sz="2100" dirty="0" smtClean="0"/>
              <a:t>Example: sacrifice some privacy to promote access; sacrifice some access to protect privacy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rtlCol="0">
            <a:normAutofit fontScale="90000"/>
          </a:bodyPr>
          <a:lstStyle/>
          <a:p>
            <a:pPr fontAlgn="auto">
              <a:spcAft>
                <a:spcPts val="0"/>
              </a:spcAft>
              <a:defRPr/>
            </a:pPr>
            <a:r>
              <a:rPr lang="en-US" smtClean="0"/>
              <a:t>First characteristic of ethical solutions</a:t>
            </a:r>
          </a:p>
        </p:txBody>
      </p:sp>
      <p:sp>
        <p:nvSpPr>
          <p:cNvPr id="31747" name="Rectangle 3"/>
          <p:cNvSpPr>
            <a:spLocks noGrp="1" noChangeArrowheads="1"/>
          </p:cNvSpPr>
          <p:nvPr>
            <p:ph idx="1"/>
          </p:nvPr>
        </p:nvSpPr>
        <p:spPr>
          <a:xfrm>
            <a:off x="0" y="1981200"/>
            <a:ext cx="9144000" cy="4876800"/>
          </a:xfrm>
        </p:spPr>
        <p:txBody>
          <a:bodyPr/>
          <a:lstStyle/>
          <a:p>
            <a:r>
              <a:rPr lang="en-US" smtClean="0"/>
              <a:t>1. Ethical solutions maintain, realize, concretize, or embody value in the real world</a:t>
            </a:r>
          </a:p>
          <a:p>
            <a:endParaRPr lang="en-US" smtClean="0"/>
          </a:p>
          <a:p>
            <a:pPr lvl="1"/>
            <a:r>
              <a:rPr lang="en-US" sz="2500" smtClean="0"/>
              <a:t>Ethical problem-solvers are adept at finding situations where they can use their skills and knowledge to bring value into the world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Circumstances of Compromise</a:t>
            </a:r>
          </a:p>
        </p:txBody>
      </p:sp>
      <p:sp>
        <p:nvSpPr>
          <p:cNvPr id="49155" name="Rectangle 3"/>
          <p:cNvSpPr>
            <a:spLocks noGrp="1" noChangeArrowheads="1"/>
          </p:cNvSpPr>
          <p:nvPr>
            <p:ph idx="1"/>
          </p:nvPr>
        </p:nvSpPr>
        <p:spPr/>
        <p:txBody>
          <a:bodyPr/>
          <a:lstStyle/>
          <a:p>
            <a:r>
              <a:rPr lang="en-US" sz="2800" b="1" smtClean="0"/>
              <a:t>Continuing cooperative relationship</a:t>
            </a:r>
          </a:p>
          <a:p>
            <a:pPr lvl="1"/>
            <a:r>
              <a:rPr lang="en-US" sz="2500" smtClean="0"/>
              <a:t>Benjamin (30-31): “Thus a resolution to a moral problem that can maximally accommodate differing viewpoints and maintain mutual respect is, from the standpoint of overall team effectiveness, highly desirable.”</a:t>
            </a:r>
          </a:p>
          <a:p>
            <a:pPr lvl="1"/>
            <a:r>
              <a:rPr lang="en-US" sz="2500" smtClean="0"/>
              <a:t>Benjamin (31): “The desirability of preserving continuing, cooperative relationships among members of a family or citizens of a nation—or, for that matter, among nations in a world bristling with nuclear arms—also counts as a circumstance of compromise.”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rtlCol="0">
            <a:normAutofit fontScale="90000"/>
          </a:bodyPr>
          <a:lstStyle/>
          <a:p>
            <a:pPr fontAlgn="auto">
              <a:spcAft>
                <a:spcPts val="0"/>
              </a:spcAft>
              <a:defRPr/>
            </a:pPr>
            <a:r>
              <a:rPr lang="en-US" sz="4000" smtClean="0"/>
              <a:t>More on continuing cooperative relationship</a:t>
            </a:r>
          </a:p>
        </p:txBody>
      </p:sp>
      <p:sp>
        <p:nvSpPr>
          <p:cNvPr id="50179" name="Rectangle 3"/>
          <p:cNvSpPr>
            <a:spLocks noGrp="1" noChangeArrowheads="1"/>
          </p:cNvSpPr>
          <p:nvPr>
            <p:ph idx="1"/>
          </p:nvPr>
        </p:nvSpPr>
        <p:spPr>
          <a:xfrm>
            <a:off x="0" y="1600200"/>
            <a:ext cx="9144000" cy="4953000"/>
          </a:xfrm>
        </p:spPr>
        <p:txBody>
          <a:bodyPr/>
          <a:lstStyle/>
          <a:p>
            <a:pPr>
              <a:lnSpc>
                <a:spcPct val="80000"/>
              </a:lnSpc>
            </a:pPr>
            <a:r>
              <a:rPr lang="en-US" sz="2800" smtClean="0"/>
              <a:t>More than just a one-time interaction</a:t>
            </a:r>
          </a:p>
          <a:p>
            <a:pPr>
              <a:lnSpc>
                <a:spcPct val="80000"/>
              </a:lnSpc>
            </a:pPr>
            <a:endParaRPr lang="en-US" sz="2800" smtClean="0"/>
          </a:p>
          <a:p>
            <a:pPr>
              <a:lnSpc>
                <a:spcPct val="80000"/>
              </a:lnSpc>
            </a:pPr>
            <a:r>
              <a:rPr lang="en-US" sz="2800" smtClean="0"/>
              <a:t>Failure to agree on course of action could cascade into future interactions</a:t>
            </a:r>
          </a:p>
          <a:p>
            <a:pPr>
              <a:lnSpc>
                <a:spcPct val="80000"/>
              </a:lnSpc>
            </a:pPr>
            <a:endParaRPr lang="en-US" sz="2800" smtClean="0"/>
          </a:p>
          <a:p>
            <a:pPr>
              <a:lnSpc>
                <a:spcPct val="80000"/>
              </a:lnSpc>
            </a:pPr>
            <a:r>
              <a:rPr lang="en-US" sz="2800" smtClean="0"/>
              <a:t>Compromise strategy: One side compromises this time with understanding that other side will give way the next time</a:t>
            </a:r>
          </a:p>
          <a:p>
            <a:pPr>
              <a:lnSpc>
                <a:spcPct val="80000"/>
              </a:lnSpc>
            </a:pPr>
            <a:endParaRPr lang="en-US" sz="2800" smtClean="0"/>
          </a:p>
          <a:p>
            <a:pPr>
              <a:lnSpc>
                <a:spcPct val="80000"/>
              </a:lnSpc>
            </a:pPr>
            <a:r>
              <a:rPr lang="en-US" sz="2800" smtClean="0"/>
              <a:t>Compromise strategy: each side makes an equal concession to preserve future relationships and interactions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Circumstances of Compromise</a:t>
            </a:r>
          </a:p>
        </p:txBody>
      </p:sp>
      <p:sp>
        <p:nvSpPr>
          <p:cNvPr id="101379" name="Rectangle 3"/>
          <p:cNvSpPr>
            <a:spLocks noGrp="1" noChangeArrowheads="1"/>
          </p:cNvSpPr>
          <p:nvPr>
            <p:ph idx="1"/>
          </p:nvPr>
        </p:nvSpPr>
        <p:spPr>
          <a:xfrm>
            <a:off x="0" y="1600200"/>
            <a:ext cx="9144000" cy="4530725"/>
          </a:xfrm>
        </p:spPr>
        <p:txBody>
          <a:bodyPr rtlCol="0">
            <a:normAutofit/>
          </a:bodyPr>
          <a:lstStyle/>
          <a:p>
            <a:pPr fontAlgn="auto">
              <a:lnSpc>
                <a:spcPct val="90000"/>
              </a:lnSpc>
              <a:spcAft>
                <a:spcPts val="0"/>
              </a:spcAft>
              <a:buFont typeface="Arial" pitchFamily="34" charset="0"/>
              <a:buChar char="•"/>
              <a:defRPr/>
            </a:pPr>
            <a:r>
              <a:rPr lang="en-US" sz="2800" b="1" dirty="0" smtClean="0"/>
              <a:t>Decision Cannot be Deferred</a:t>
            </a:r>
          </a:p>
          <a:p>
            <a:pPr fontAlgn="auto">
              <a:lnSpc>
                <a:spcPct val="90000"/>
              </a:lnSpc>
              <a:spcAft>
                <a:spcPts val="0"/>
              </a:spcAft>
              <a:buFont typeface="Arial" pitchFamily="34" charset="0"/>
              <a:buChar char="•"/>
              <a:defRPr/>
            </a:pPr>
            <a:endParaRPr lang="en-US" sz="2800" b="1" dirty="0" smtClean="0">
              <a:solidFill>
                <a:srgbClr val="CC0000"/>
              </a:solidFill>
              <a:effectLst>
                <a:outerShdw blurRad="38100" dist="38100" dir="2700000" algn="tl">
                  <a:srgbClr val="000000"/>
                </a:outerShdw>
              </a:effectLst>
            </a:endParaRPr>
          </a:p>
          <a:p>
            <a:pPr lvl="1" fontAlgn="auto">
              <a:lnSpc>
                <a:spcPct val="90000"/>
              </a:lnSpc>
              <a:spcAft>
                <a:spcPts val="0"/>
              </a:spcAft>
              <a:buFont typeface="Arial" pitchFamily="34" charset="0"/>
              <a:buChar char="–"/>
              <a:defRPr/>
            </a:pPr>
            <a:r>
              <a:rPr lang="en-US" sz="2500" dirty="0" smtClean="0"/>
              <a:t>Postponing the decision would favor one of the disputants</a:t>
            </a:r>
          </a:p>
          <a:p>
            <a:pPr lvl="1" fontAlgn="auto">
              <a:lnSpc>
                <a:spcPct val="90000"/>
              </a:lnSpc>
              <a:spcAft>
                <a:spcPts val="0"/>
              </a:spcAft>
              <a:buFont typeface="Arial" pitchFamily="34" charset="0"/>
              <a:buChar char="–"/>
              <a:defRPr/>
            </a:pPr>
            <a:endParaRPr lang="en-US" sz="2500" dirty="0" smtClean="0"/>
          </a:p>
          <a:p>
            <a:pPr lvl="1" fontAlgn="auto">
              <a:lnSpc>
                <a:spcPct val="90000"/>
              </a:lnSpc>
              <a:spcAft>
                <a:spcPts val="0"/>
              </a:spcAft>
              <a:buFont typeface="Arial" pitchFamily="34" charset="0"/>
              <a:buChar char="–"/>
              <a:defRPr/>
            </a:pPr>
            <a:r>
              <a:rPr lang="en-US" sz="2500" dirty="0" smtClean="0"/>
              <a:t>Feasibility constraints (time, money, technical) conspire to force a decision on a course of action</a:t>
            </a:r>
          </a:p>
          <a:p>
            <a:pPr lvl="2" fontAlgn="auto">
              <a:lnSpc>
                <a:spcPct val="90000"/>
              </a:lnSpc>
              <a:spcAft>
                <a:spcPts val="0"/>
              </a:spcAft>
              <a:buFont typeface="Arial" pitchFamily="34" charset="0"/>
              <a:buChar char="•"/>
              <a:defRPr/>
            </a:pPr>
            <a:r>
              <a:rPr lang="en-US" sz="2200" dirty="0" smtClean="0"/>
              <a:t>Example: Time, money and technical constraints require that software testing be halted and the system installed</a:t>
            </a:r>
          </a:p>
          <a:p>
            <a:pPr lvl="2" fontAlgn="auto">
              <a:lnSpc>
                <a:spcPct val="90000"/>
              </a:lnSpc>
              <a:spcAft>
                <a:spcPts val="0"/>
              </a:spcAft>
              <a:buFont typeface="Arial" pitchFamily="34" charset="0"/>
              <a:buChar char="•"/>
              <a:defRPr/>
            </a:pPr>
            <a:endParaRPr lang="en-US" sz="2200" dirty="0" smtClean="0"/>
          </a:p>
          <a:p>
            <a:pPr lvl="1" fontAlgn="auto">
              <a:lnSpc>
                <a:spcPct val="90000"/>
              </a:lnSpc>
              <a:spcAft>
                <a:spcPts val="0"/>
              </a:spcAft>
              <a:buFont typeface="Arial" pitchFamily="34" charset="0"/>
              <a:buChar char="–"/>
              <a:defRPr/>
            </a:pPr>
            <a:r>
              <a:rPr lang="en-US" sz="2500" dirty="0" smtClean="0"/>
              <a:t>Compromise strategy: </a:t>
            </a:r>
          </a:p>
          <a:p>
            <a:pPr lvl="2" fontAlgn="auto">
              <a:lnSpc>
                <a:spcPct val="90000"/>
              </a:lnSpc>
              <a:spcAft>
                <a:spcPts val="0"/>
              </a:spcAft>
              <a:buFont typeface="Arial" pitchFamily="34" charset="0"/>
              <a:buChar char="•"/>
              <a:defRPr/>
            </a:pPr>
            <a:r>
              <a:rPr lang="en-US" sz="2200" dirty="0" smtClean="0"/>
              <a:t>Pursue a course of action for a trial period and then assess results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Circumstances of Compromise</a:t>
            </a:r>
          </a:p>
        </p:txBody>
      </p:sp>
      <p:sp>
        <p:nvSpPr>
          <p:cNvPr id="52227" name="Rectangle 3"/>
          <p:cNvSpPr>
            <a:spLocks noGrp="1" noChangeArrowheads="1"/>
          </p:cNvSpPr>
          <p:nvPr>
            <p:ph idx="1"/>
          </p:nvPr>
        </p:nvSpPr>
        <p:spPr>
          <a:xfrm>
            <a:off x="0" y="1600200"/>
            <a:ext cx="9144000" cy="4876800"/>
          </a:xfrm>
        </p:spPr>
        <p:txBody>
          <a:bodyPr/>
          <a:lstStyle/>
          <a:p>
            <a:pPr>
              <a:lnSpc>
                <a:spcPct val="80000"/>
              </a:lnSpc>
            </a:pPr>
            <a:r>
              <a:rPr lang="en-US" sz="2400" b="1" smtClean="0"/>
              <a:t>Scarcity of Resources</a:t>
            </a:r>
          </a:p>
          <a:p>
            <a:pPr>
              <a:lnSpc>
                <a:spcPct val="80000"/>
              </a:lnSpc>
            </a:pPr>
            <a:endParaRPr lang="en-US" sz="2400" smtClean="0"/>
          </a:p>
          <a:p>
            <a:pPr lvl="1">
              <a:lnSpc>
                <a:spcPct val="80000"/>
              </a:lnSpc>
            </a:pPr>
            <a:r>
              <a:rPr lang="en-US" sz="2100" smtClean="0"/>
              <a:t>Benjamin (32): “We often lack the time, money, energy, and other human and natural resources to satisfy everyone’s rights or interests, let alone their wants and desires.  And when rights or interests conflict because of scarcity, compromise may seem to be both necessary and appropriate.” </a:t>
            </a:r>
          </a:p>
          <a:p>
            <a:pPr lvl="1">
              <a:lnSpc>
                <a:spcPct val="80000"/>
              </a:lnSpc>
            </a:pPr>
            <a:endParaRPr lang="en-US" sz="2100" smtClean="0"/>
          </a:p>
          <a:p>
            <a:pPr lvl="1">
              <a:lnSpc>
                <a:spcPct val="80000"/>
              </a:lnSpc>
            </a:pPr>
            <a:r>
              <a:rPr lang="en-US" sz="2200" smtClean="0"/>
              <a:t>Example Problem: There are not enough computer technicians to maintain the equipment in a university computer lab</a:t>
            </a:r>
          </a:p>
          <a:p>
            <a:pPr lvl="1">
              <a:lnSpc>
                <a:spcPct val="80000"/>
              </a:lnSpc>
            </a:pPr>
            <a:endParaRPr lang="en-US" sz="2200" smtClean="0"/>
          </a:p>
          <a:p>
            <a:pPr lvl="1">
              <a:lnSpc>
                <a:spcPct val="80000"/>
              </a:lnSpc>
            </a:pPr>
            <a:r>
              <a:rPr lang="en-US" sz="2200" smtClean="0"/>
              <a:t>Compromise strategy: If the resources are quantifiable, then they can be divided equally.  Or allocation can be based on need or merit.</a:t>
            </a:r>
          </a:p>
          <a:p>
            <a:pPr lvl="1">
              <a:lnSpc>
                <a:spcPct val="80000"/>
              </a:lnSpc>
            </a:pPr>
            <a:endParaRPr lang="en-US" sz="2200" smtClean="0"/>
          </a:p>
          <a:p>
            <a:pPr lvl="1">
              <a:lnSpc>
                <a:spcPct val="80000"/>
              </a:lnSpc>
            </a:pPr>
            <a:r>
              <a:rPr lang="en-US" sz="2200" smtClean="0"/>
              <a:t>Example Solution: The time of the computer technician can be divided equally between the competing needs.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rtlCol="0">
            <a:normAutofit fontScale="90000"/>
          </a:bodyPr>
          <a:lstStyle/>
          <a:p>
            <a:pPr fontAlgn="auto">
              <a:spcAft>
                <a:spcPts val="0"/>
              </a:spcAft>
              <a:defRPr/>
            </a:pPr>
            <a:r>
              <a:rPr lang="en-US" sz="4000" smtClean="0"/>
              <a:t>Personal integrity forms the limit to compromise</a:t>
            </a:r>
          </a:p>
        </p:txBody>
      </p:sp>
      <p:sp>
        <p:nvSpPr>
          <p:cNvPr id="53251" name="Rectangle 3"/>
          <p:cNvSpPr>
            <a:spLocks noGrp="1" noChangeArrowheads="1"/>
          </p:cNvSpPr>
          <p:nvPr>
            <p:ph idx="1"/>
          </p:nvPr>
        </p:nvSpPr>
        <p:spPr>
          <a:xfrm>
            <a:off x="0" y="1600200"/>
            <a:ext cx="9144000" cy="4953000"/>
          </a:xfrm>
        </p:spPr>
        <p:txBody>
          <a:bodyPr/>
          <a:lstStyle/>
          <a:p>
            <a:pPr>
              <a:lnSpc>
                <a:spcPct val="90000"/>
              </a:lnSpc>
            </a:pPr>
            <a:r>
              <a:rPr lang="en-US" b="1" smtClean="0"/>
              <a:t>An individual should not be forced to compromise a fundamental moral principle</a:t>
            </a:r>
          </a:p>
          <a:p>
            <a:pPr>
              <a:lnSpc>
                <a:spcPct val="90000"/>
              </a:lnSpc>
            </a:pPr>
            <a:endParaRPr lang="en-US" smtClean="0"/>
          </a:p>
          <a:p>
            <a:pPr lvl="1">
              <a:lnSpc>
                <a:spcPct val="90000"/>
              </a:lnSpc>
            </a:pPr>
            <a:r>
              <a:rPr lang="en-US" smtClean="0"/>
              <a:t>Unless it conflicts with another fundamental moral principle</a:t>
            </a:r>
          </a:p>
          <a:p>
            <a:pPr lvl="1">
              <a:lnSpc>
                <a:spcPct val="90000"/>
              </a:lnSpc>
            </a:pPr>
            <a:r>
              <a:rPr lang="en-US" smtClean="0"/>
              <a:t>Attempts to integrate the conflicting moral values have been exhausted (or time has run out)</a:t>
            </a:r>
          </a:p>
          <a:p>
            <a:pPr lvl="1">
              <a:lnSpc>
                <a:spcPct val="90000"/>
              </a:lnSpc>
            </a:pPr>
            <a:r>
              <a:rPr lang="en-US" smtClean="0"/>
              <a:t>The compromise is reciprocated by the other side (The other side recognizes the importance of the moral value being compromised and reciprocally compromises his or her fundamental moral value)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Whistle Blowing</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solidFill>
                  <a:schemeClr val="tx1"/>
                </a:solidFill>
              </a:rPr>
              <a:t>Its costs</a:t>
            </a:r>
          </a:p>
          <a:p>
            <a:r>
              <a:rPr lang="en-US" dirty="0" smtClean="0">
                <a:solidFill>
                  <a:schemeClr val="tx1"/>
                </a:solidFill>
              </a:rPr>
              <a:t>What it requires</a:t>
            </a:r>
          </a:p>
          <a:p>
            <a:r>
              <a:rPr lang="en-US" dirty="0" smtClean="0">
                <a:solidFill>
                  <a:schemeClr val="tx1"/>
                </a:solidFill>
              </a:rPr>
              <a:t>When it is permissible</a:t>
            </a:r>
          </a:p>
          <a:p>
            <a:r>
              <a:rPr lang="en-US" dirty="0" smtClean="0">
                <a:solidFill>
                  <a:schemeClr val="tx1"/>
                </a:solidFill>
              </a:rPr>
              <a:t>When it is obligatory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5900" b="1" smtClean="0"/>
              <a:t>Counting the Costs</a:t>
            </a:r>
          </a:p>
        </p:txBody>
      </p:sp>
      <p:graphicFrame>
        <p:nvGraphicFramePr>
          <p:cNvPr id="113689" name="Group 25"/>
          <p:cNvGraphicFramePr>
            <a:graphicFrameLocks noGrp="1"/>
          </p:cNvGraphicFramePr>
          <p:nvPr>
            <p:ph type="tbl" idx="1"/>
          </p:nvPr>
        </p:nvGraphicFramePr>
        <p:xfrm>
          <a:off x="457200" y="1600200"/>
          <a:ext cx="8458200" cy="5098416"/>
        </p:xfrm>
        <a:graphic>
          <a:graphicData uri="http://schemas.openxmlformats.org/drawingml/2006/table">
            <a:tbl>
              <a:tblPr/>
              <a:tblGrid>
                <a:gridCol w="7315200"/>
                <a:gridCol w="1143000"/>
              </a:tblGrid>
              <a:tr h="75565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FFFFFF"/>
                            </a:outerShdw>
                          </a:effectLst>
                          <a:latin typeface="Tahoma" charset="0"/>
                        </a:rPr>
                        <a:t>Form of Retaliation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754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1) Lost their job or were forced to retire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2) Received negative job performance evaluations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3) Had work more closely monitored by supervisors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4) Was criticized or avoided by coworkers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5) Were blacklisted from getting another job in their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5900" b="1" smtClean="0"/>
              <a:t>Counting the Costs</a:t>
            </a:r>
          </a:p>
        </p:txBody>
      </p:sp>
      <p:graphicFrame>
        <p:nvGraphicFramePr>
          <p:cNvPr id="114691" name="Group 3"/>
          <p:cNvGraphicFramePr>
            <a:graphicFrameLocks noGrp="1"/>
          </p:cNvGraphicFramePr>
          <p:nvPr>
            <p:ph type="tbl" idx="1"/>
          </p:nvPr>
        </p:nvGraphicFramePr>
        <p:xfrm>
          <a:off x="457200" y="1600200"/>
          <a:ext cx="8229600" cy="4530726"/>
        </p:xfrm>
        <a:graphic>
          <a:graphicData uri="http://schemas.openxmlformats.org/drawingml/2006/table">
            <a:tbl>
              <a:tblPr/>
              <a:tblGrid>
                <a:gridCol w="7239000"/>
                <a:gridCol w="990600"/>
              </a:tblGrid>
              <a:tr h="64770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rPr>
                        <a:t>Effects on Whistle Blowers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FFFFFF"/>
                            </a:outerShdw>
                          </a:effectLst>
                          <a:latin typeface="Tahoma" charset="0"/>
                        </a:rPr>
                        <a:t>1) Severe depression or anxiety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2) Feelings of isolation or powerlessness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3) Distrust of others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4) Declining physical health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5) Severe financial decline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6) Problems with family relations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FFFFFF"/>
                            </a:outerShdw>
                          </a:effectLst>
                          <a:latin typeface="Tahoma" charset="0"/>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6500" b="1" smtClean="0"/>
              <a:t>Bottom Line</a:t>
            </a:r>
          </a:p>
        </p:txBody>
      </p:sp>
      <p:sp>
        <p:nvSpPr>
          <p:cNvPr id="115715" name="Rectangle 3"/>
          <p:cNvSpPr>
            <a:spLocks noGrp="1" noChangeArrowheads="1"/>
          </p:cNvSpPr>
          <p:nvPr>
            <p:ph idx="1"/>
          </p:nvPr>
        </p:nvSpPr>
        <p:spPr>
          <a:xfrm>
            <a:off x="457200" y="1600200"/>
            <a:ext cx="8305800" cy="4876800"/>
          </a:xfrm>
        </p:spPr>
        <p:txBody>
          <a:bodyPr rtlCol="0">
            <a:normAutofit/>
          </a:bodyPr>
          <a:lstStyle/>
          <a:p>
            <a:pPr fontAlgn="auto">
              <a:spcAft>
                <a:spcPts val="0"/>
              </a:spcAft>
              <a:buFont typeface="Arial" pitchFamily="34" charset="0"/>
              <a:buChar char="•"/>
              <a:defRPr/>
            </a:pPr>
            <a:r>
              <a:rPr lang="en-US" b="1" dirty="0" smtClean="0"/>
              <a:t>Whistle Blowing is costly</a:t>
            </a:r>
          </a:p>
          <a:p>
            <a:pPr lvl="1" fontAlgn="auto">
              <a:spcAft>
                <a:spcPts val="0"/>
              </a:spcAft>
              <a:buFont typeface="Arial" pitchFamily="34" charset="0"/>
              <a:buChar char="–"/>
              <a:defRPr/>
            </a:pPr>
            <a:r>
              <a:rPr lang="en-US" dirty="0" smtClean="0"/>
              <a:t>To the whistle blower</a:t>
            </a:r>
          </a:p>
          <a:p>
            <a:pPr lvl="1" fontAlgn="auto">
              <a:spcAft>
                <a:spcPts val="0"/>
              </a:spcAft>
              <a:buFont typeface="Arial" pitchFamily="34" charset="0"/>
              <a:buChar char="–"/>
              <a:defRPr/>
            </a:pPr>
            <a:r>
              <a:rPr lang="en-US" dirty="0" smtClean="0"/>
              <a:t>To the target</a:t>
            </a:r>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b="1" dirty="0" smtClean="0"/>
              <a:t>Whistle Blowing is risky</a:t>
            </a:r>
          </a:p>
          <a:p>
            <a:pPr lvl="1" fontAlgn="auto">
              <a:spcAft>
                <a:spcPts val="0"/>
              </a:spcAft>
              <a:buFont typeface="Arial" pitchFamily="34" charset="0"/>
              <a:buChar char="–"/>
              <a:defRPr/>
            </a:pPr>
            <a:r>
              <a:rPr lang="en-US" dirty="0" smtClean="0"/>
              <a:t>It doesn’t always achieve its objective</a:t>
            </a:r>
          </a:p>
          <a:p>
            <a:pPr lvl="1"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b="1" dirty="0" smtClean="0"/>
              <a:t>Whistle blowing must be treated as a last resort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rtlCol="0">
            <a:normAutofit fontScale="90000"/>
          </a:bodyPr>
          <a:lstStyle/>
          <a:p>
            <a:pPr fontAlgn="auto">
              <a:spcAft>
                <a:spcPts val="0"/>
              </a:spcAft>
              <a:defRPr/>
            </a:pPr>
            <a:r>
              <a:rPr lang="en-US" b="1" smtClean="0"/>
              <a:t>When is Whistle Blowing Morally Permissible?</a:t>
            </a:r>
          </a:p>
        </p:txBody>
      </p:sp>
      <p:sp>
        <p:nvSpPr>
          <p:cNvPr id="116739" name="Rectangle 3"/>
          <p:cNvSpPr>
            <a:spLocks noGrp="1" noChangeArrowheads="1"/>
          </p:cNvSpPr>
          <p:nvPr>
            <p:ph idx="1"/>
          </p:nvPr>
        </p:nvSpPr>
        <p:spPr>
          <a:xfrm>
            <a:off x="0" y="1905000"/>
            <a:ext cx="8915400" cy="4495800"/>
          </a:xfrm>
        </p:spPr>
        <p:txBody>
          <a:bodyPr rtlCol="0">
            <a:normAutofit/>
          </a:bodyPr>
          <a:lstStyle/>
          <a:p>
            <a:pPr fontAlgn="auto">
              <a:lnSpc>
                <a:spcPct val="90000"/>
              </a:lnSpc>
              <a:spcAft>
                <a:spcPts val="0"/>
              </a:spcAft>
              <a:buFont typeface="Arial" pitchFamily="34" charset="0"/>
              <a:buChar char="•"/>
              <a:defRPr/>
            </a:pPr>
            <a:r>
              <a:rPr lang="en-US" dirty="0" smtClean="0"/>
              <a:t>When there is the risk of a </a:t>
            </a:r>
            <a:r>
              <a:rPr lang="en-US" b="1" dirty="0" smtClean="0"/>
              <a:t>“serious and considerable harm”</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When you have </a:t>
            </a:r>
            <a:r>
              <a:rPr lang="en-US" b="1" dirty="0" smtClean="0"/>
              <a:t>notified your immediate supervisor</a:t>
            </a:r>
          </a:p>
          <a:p>
            <a:pPr fontAlgn="auto">
              <a:lnSpc>
                <a:spcPct val="90000"/>
              </a:lnSpc>
              <a:spcAft>
                <a:spcPts val="0"/>
              </a:spcAft>
              <a:buFont typeface="Arial" pitchFamily="34" charset="0"/>
              <a:buChar char="•"/>
              <a:defRPr/>
            </a:pPr>
            <a:endParaRPr lang="en-US" b="1" dirty="0" smtClean="0">
              <a:solidFill>
                <a:srgbClr val="996600"/>
              </a:solidFill>
              <a:effectLst>
                <a:outerShdw blurRad="38100" dist="38100" dir="2700000" algn="tl">
                  <a:srgbClr val="000000"/>
                </a:outerShdw>
              </a:effectLst>
            </a:endParaRPr>
          </a:p>
          <a:p>
            <a:pPr fontAlgn="auto">
              <a:lnSpc>
                <a:spcPct val="90000"/>
              </a:lnSpc>
              <a:spcAft>
                <a:spcPts val="0"/>
              </a:spcAft>
              <a:buFont typeface="Arial" pitchFamily="34" charset="0"/>
              <a:buChar char="•"/>
              <a:defRPr/>
            </a:pPr>
            <a:r>
              <a:rPr lang="en-US" dirty="0" smtClean="0"/>
              <a:t>When your supervisor has not responded and you have raised the matter before </a:t>
            </a:r>
            <a:r>
              <a:rPr lang="en-US" b="1" dirty="0" smtClean="0"/>
              <a:t>three additional internal levels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rtlCol="0">
            <a:normAutofit fontScale="90000"/>
          </a:bodyPr>
          <a:lstStyle/>
          <a:p>
            <a:pPr fontAlgn="auto">
              <a:spcAft>
                <a:spcPts val="0"/>
              </a:spcAft>
              <a:defRPr/>
            </a:pPr>
            <a:r>
              <a:rPr lang="en-US" sz="4000" smtClean="0"/>
              <a:t>Second characteristic of ethical solutions</a:t>
            </a:r>
          </a:p>
        </p:txBody>
      </p:sp>
      <p:sp>
        <p:nvSpPr>
          <p:cNvPr id="32771" name="Rectangle 3"/>
          <p:cNvSpPr>
            <a:spLocks noGrp="1" noChangeArrowheads="1"/>
          </p:cNvSpPr>
          <p:nvPr>
            <p:ph idx="1"/>
          </p:nvPr>
        </p:nvSpPr>
        <p:spPr/>
        <p:txBody>
          <a:bodyPr/>
          <a:lstStyle/>
          <a:p>
            <a:r>
              <a:rPr lang="en-US" smtClean="0"/>
              <a:t>2. Ethical problem solvers start by working toward creative middle way solutions that reconcile or integrate conflicting value</a:t>
            </a:r>
          </a:p>
          <a:p>
            <a:endParaRPr lang="en-US" smtClean="0"/>
          </a:p>
          <a:p>
            <a:pPr lvl="1"/>
            <a:r>
              <a:rPr lang="en-US" smtClean="0"/>
              <a:t>They turn to compromises or trade offs only as a last resort</a:t>
            </a:r>
          </a:p>
          <a:p>
            <a:pPr lvl="1"/>
            <a:endParaRPr lang="en-US" smtClean="0"/>
          </a:p>
          <a:p>
            <a:pPr lvl="1"/>
            <a:r>
              <a:rPr lang="en-US" smtClean="0"/>
              <a:t>They optimize ethical value through integration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3"/>
          <p:cNvSpPr>
            <a:spLocks noGrp="1"/>
          </p:cNvSpPr>
          <p:nvPr>
            <p:ph type="ctrTitle"/>
          </p:nvPr>
        </p:nvSpPr>
        <p:spPr/>
        <p:txBody>
          <a:bodyPr/>
          <a:lstStyle/>
          <a:p>
            <a:r>
              <a:rPr lang="en-US" smtClean="0"/>
              <a:t>Whistle blowing is permissible when…</a:t>
            </a:r>
          </a:p>
        </p:txBody>
      </p:sp>
      <p:sp>
        <p:nvSpPr>
          <p:cNvPr id="5" name="Subtitle 4"/>
          <p:cNvSpPr>
            <a:spLocks noGrp="1"/>
          </p:cNvSpPr>
          <p:nvPr>
            <p:ph type="subTitle" idx="1"/>
          </p:nvPr>
        </p:nvSpPr>
        <p:spPr/>
        <p:txBody>
          <a:bodyPr rtlCol="0">
            <a:normAutofit fontScale="92500" lnSpcReduction="10000"/>
          </a:bodyPr>
          <a:lstStyle/>
          <a:p>
            <a:pPr fontAlgn="auto">
              <a:spcAft>
                <a:spcPts val="0"/>
              </a:spcAft>
              <a:buFont typeface="Arial" pitchFamily="34" charset="0"/>
              <a:buNone/>
              <a:defRPr/>
            </a:pPr>
            <a:r>
              <a:rPr lang="en-US" dirty="0" smtClean="0">
                <a:solidFill>
                  <a:schemeClr val="tx1"/>
                </a:solidFill>
              </a:rPr>
              <a:t>you have done everything possible to minimize the harm of whistle blowing and the harm you are trying to prevent is greater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rtlCol="0">
            <a:normAutofit fontScale="90000"/>
          </a:bodyPr>
          <a:lstStyle/>
          <a:p>
            <a:pPr fontAlgn="auto">
              <a:spcAft>
                <a:spcPts val="0"/>
              </a:spcAft>
              <a:defRPr/>
            </a:pPr>
            <a:r>
              <a:rPr lang="en-US" b="1" smtClean="0"/>
              <a:t>When is Whistle Blowing an Obligation?</a:t>
            </a:r>
          </a:p>
        </p:txBody>
      </p:sp>
      <p:sp>
        <p:nvSpPr>
          <p:cNvPr id="117763" name="Rectangle 3"/>
          <p:cNvSpPr>
            <a:spLocks noGrp="1" noChangeArrowheads="1"/>
          </p:cNvSpPr>
          <p:nvPr>
            <p:ph idx="1"/>
          </p:nvPr>
        </p:nvSpPr>
        <p:spPr/>
        <p:txBody>
          <a:bodyPr rtlCol="0">
            <a:normAutofit/>
          </a:bodyPr>
          <a:lstStyle/>
          <a:p>
            <a:pPr fontAlgn="auto">
              <a:lnSpc>
                <a:spcPct val="90000"/>
              </a:lnSpc>
              <a:spcAft>
                <a:spcPts val="0"/>
              </a:spcAft>
              <a:buFont typeface="Arial" pitchFamily="34" charset="0"/>
              <a:buChar char="•"/>
              <a:defRPr/>
            </a:pPr>
            <a:r>
              <a:rPr lang="en-US" dirty="0" smtClean="0"/>
              <a:t>In addition to the three conditions just mentioned, you have…</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b="1" dirty="0" smtClean="0"/>
              <a:t>documented evidence</a:t>
            </a:r>
            <a:r>
              <a:rPr lang="en-US" dirty="0" smtClean="0"/>
              <a:t> that would convince an impartial bystander and…</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Arial" pitchFamily="34" charset="0"/>
              <a:buChar char="•"/>
              <a:defRPr/>
            </a:pPr>
            <a:r>
              <a:rPr lang="en-US" dirty="0" smtClean="0"/>
              <a:t>there is a reasonable chance that blowing the whistle will </a:t>
            </a:r>
            <a:r>
              <a:rPr lang="en-US" b="1" dirty="0" smtClean="0"/>
              <a:t>prevent the serious and considerable harm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3"/>
          <p:cNvSpPr>
            <a:spLocks noGrp="1"/>
          </p:cNvSpPr>
          <p:nvPr>
            <p:ph type="ctrTitle"/>
          </p:nvPr>
        </p:nvSpPr>
        <p:spPr/>
        <p:txBody>
          <a:bodyPr/>
          <a:lstStyle/>
          <a:p>
            <a:r>
              <a:rPr lang="en-US" smtClean="0"/>
              <a:t>Here whistle blowing becomes an obligation because…</a:t>
            </a:r>
          </a:p>
        </p:txBody>
      </p:sp>
      <p:sp>
        <p:nvSpPr>
          <p:cNvPr id="5" name="Subtitle 4"/>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solidFill>
                  <a:schemeClr val="tx1"/>
                </a:solidFill>
              </a:rPr>
              <a:t>you have worked to minimize its harm and it appears the best option for preventing another harm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smtClean="0"/>
              <a:t>Third characteristic of ethical solutions</a:t>
            </a:r>
          </a:p>
        </p:txBody>
      </p:sp>
      <p:sp>
        <p:nvSpPr>
          <p:cNvPr id="33795" name="Rectangle 3"/>
          <p:cNvSpPr>
            <a:spLocks noGrp="1" noChangeArrowheads="1"/>
          </p:cNvSpPr>
          <p:nvPr>
            <p:ph idx="1"/>
          </p:nvPr>
        </p:nvSpPr>
        <p:spPr>
          <a:xfrm>
            <a:off x="0" y="1600200"/>
            <a:ext cx="9144000" cy="4800600"/>
          </a:xfrm>
        </p:spPr>
        <p:txBody>
          <a:bodyPr/>
          <a:lstStyle/>
          <a:p>
            <a:pPr>
              <a:lnSpc>
                <a:spcPct val="80000"/>
              </a:lnSpc>
            </a:pPr>
            <a:r>
              <a:rPr lang="en-US" sz="2800" smtClean="0"/>
              <a:t>3. Ethical solutions must also satisfy feasibility conditions</a:t>
            </a:r>
          </a:p>
          <a:p>
            <a:pPr>
              <a:lnSpc>
                <a:spcPct val="80000"/>
              </a:lnSpc>
            </a:pPr>
            <a:endParaRPr lang="en-US" sz="2800" smtClean="0"/>
          </a:p>
          <a:p>
            <a:pPr lvl="1">
              <a:lnSpc>
                <a:spcPct val="80000"/>
              </a:lnSpc>
            </a:pPr>
            <a:r>
              <a:rPr lang="en-US" sz="2500" smtClean="0"/>
              <a:t>Ethical solutions must satisfy time constraints, be technically feasible, satisfy cost limitations, conform to legal requirements, and be realizable within certain organizational and social contexts</a:t>
            </a:r>
          </a:p>
          <a:p>
            <a:pPr lvl="1">
              <a:lnSpc>
                <a:spcPct val="80000"/>
              </a:lnSpc>
            </a:pPr>
            <a:endParaRPr lang="en-US" sz="2500" smtClean="0"/>
          </a:p>
          <a:p>
            <a:pPr lvl="1">
              <a:lnSpc>
                <a:spcPct val="80000"/>
              </a:lnSpc>
            </a:pPr>
            <a:r>
              <a:rPr lang="en-US" sz="2500" smtClean="0"/>
              <a:t>These feasibility constraints are often flexible</a:t>
            </a:r>
          </a:p>
          <a:p>
            <a:pPr lvl="2">
              <a:lnSpc>
                <a:spcPct val="80000"/>
              </a:lnSpc>
            </a:pPr>
            <a:r>
              <a:rPr lang="en-US" sz="2100" smtClean="0"/>
              <a:t>Time limits can be extended through negotiation, cost limits met by designing cost saving measures or renegotiating these, technical feasibility expanded through innovation</a:t>
            </a:r>
          </a:p>
          <a:p>
            <a:pPr lvl="2">
              <a:lnSpc>
                <a:spcPct val="80000"/>
              </a:lnSpc>
            </a:pPr>
            <a:endParaRPr lang="en-US" sz="2100" smtClean="0"/>
          </a:p>
          <a:p>
            <a:pPr lvl="1">
              <a:lnSpc>
                <a:spcPct val="80000"/>
              </a:lnSpc>
            </a:pPr>
            <a:r>
              <a:rPr lang="en-US" sz="2500" smtClean="0"/>
              <a:t>Reframing helps to see options for extending feasibility limits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rtlCol="0">
            <a:normAutofit fontScale="90000"/>
          </a:bodyPr>
          <a:lstStyle/>
          <a:p>
            <a:pPr fontAlgn="auto">
              <a:spcAft>
                <a:spcPts val="0"/>
              </a:spcAft>
              <a:defRPr/>
            </a:pPr>
            <a:r>
              <a:rPr lang="en-US" sz="4000" smtClean="0"/>
              <a:t>Fourth characteristic of ethical solutions</a:t>
            </a:r>
          </a:p>
        </p:txBody>
      </p:sp>
      <p:sp>
        <p:nvSpPr>
          <p:cNvPr id="84995" name="Rectangle 3"/>
          <p:cNvSpPr>
            <a:spLocks noGrp="1" noChangeArrowheads="1"/>
          </p:cNvSpPr>
          <p:nvPr>
            <p:ph idx="1"/>
          </p:nvPr>
        </p:nvSpPr>
        <p:spPr>
          <a:xfrm>
            <a:off x="0" y="1600200"/>
            <a:ext cx="9144000" cy="5029200"/>
          </a:xfrm>
        </p:spPr>
        <p:txBody>
          <a:bodyPr rtlCol="0">
            <a:normAutofit lnSpcReduction="10000"/>
          </a:bodyPr>
          <a:lstStyle/>
          <a:p>
            <a:pPr fontAlgn="auto">
              <a:spcAft>
                <a:spcPts val="0"/>
              </a:spcAft>
              <a:buFont typeface="Arial" pitchFamily="34" charset="0"/>
              <a:buChar char="•"/>
              <a:defRPr/>
            </a:pPr>
            <a:r>
              <a:rPr lang="en-US" sz="2800" smtClean="0"/>
              <a:t>4. Ethical solutions are created, not found</a:t>
            </a:r>
          </a:p>
          <a:p>
            <a:pPr fontAlgn="auto">
              <a:spcAft>
                <a:spcPts val="0"/>
              </a:spcAft>
              <a:buFont typeface="Arial" pitchFamily="34" charset="0"/>
              <a:buChar char="•"/>
              <a:defRPr/>
            </a:pPr>
            <a:endParaRPr lang="en-US" sz="2800" smtClean="0"/>
          </a:p>
          <a:p>
            <a:pPr lvl="1" fontAlgn="auto">
              <a:spcAft>
                <a:spcPts val="0"/>
              </a:spcAft>
              <a:buFont typeface="Arial" pitchFamily="34" charset="0"/>
              <a:buChar char="–"/>
              <a:defRPr/>
            </a:pPr>
            <a:r>
              <a:rPr lang="en-US" sz="2500" smtClean="0"/>
              <a:t>Ethical problems are open ended</a:t>
            </a:r>
          </a:p>
          <a:p>
            <a:pPr lvl="2" fontAlgn="auto">
              <a:spcAft>
                <a:spcPts val="0"/>
              </a:spcAft>
              <a:buFont typeface="Arial" pitchFamily="34" charset="0"/>
              <a:buChar char="•"/>
              <a:defRPr/>
            </a:pPr>
            <a:r>
              <a:rPr lang="en-US" sz="2200" smtClean="0"/>
              <a:t>There are no uniquely right answers</a:t>
            </a:r>
          </a:p>
          <a:p>
            <a:pPr lvl="2" fontAlgn="auto">
              <a:spcAft>
                <a:spcPts val="0"/>
              </a:spcAft>
              <a:buFont typeface="Arial" pitchFamily="34" charset="0"/>
              <a:buChar char="•"/>
              <a:defRPr/>
            </a:pPr>
            <a:r>
              <a:rPr lang="en-US" sz="2200" smtClean="0"/>
              <a:t>But there are answers that are clearly wrong</a:t>
            </a:r>
          </a:p>
          <a:p>
            <a:pPr lvl="2" fontAlgn="auto">
              <a:spcAft>
                <a:spcPts val="0"/>
              </a:spcAft>
              <a:buFont typeface="Arial" pitchFamily="34" charset="0"/>
              <a:buChar char="•"/>
              <a:defRPr/>
            </a:pPr>
            <a:r>
              <a:rPr lang="en-US" sz="2200" smtClean="0"/>
              <a:t>The right answers satisfy the ethics tests and meet feasibility requirements</a:t>
            </a:r>
          </a:p>
          <a:p>
            <a:pPr lvl="1" fontAlgn="auto">
              <a:spcAft>
                <a:spcPts val="0"/>
              </a:spcAft>
              <a:buFont typeface="Arial" pitchFamily="34" charset="0"/>
              <a:buChar char="–"/>
              <a:defRPr/>
            </a:pPr>
            <a:r>
              <a:rPr lang="en-US" sz="2500" smtClean="0"/>
              <a:t>Imagination plays a fundamental role in by…</a:t>
            </a:r>
          </a:p>
          <a:p>
            <a:pPr lvl="2" fontAlgn="auto">
              <a:spcAft>
                <a:spcPts val="0"/>
              </a:spcAft>
              <a:buFont typeface="Arial" pitchFamily="34" charset="0"/>
              <a:buChar char="•"/>
              <a:defRPr/>
            </a:pPr>
            <a:r>
              <a:rPr lang="en-US" sz="2200" smtClean="0"/>
              <a:t>picking out relevant facts</a:t>
            </a:r>
          </a:p>
          <a:p>
            <a:pPr lvl="2" fontAlgn="auto">
              <a:spcAft>
                <a:spcPts val="0"/>
              </a:spcAft>
              <a:buFont typeface="Arial" pitchFamily="34" charset="0"/>
              <a:buChar char="•"/>
              <a:defRPr/>
            </a:pPr>
            <a:r>
              <a:rPr lang="en-US" sz="2200" smtClean="0"/>
              <a:t>achieving a reflective critical distance </a:t>
            </a:r>
          </a:p>
          <a:p>
            <a:pPr lvl="2" fontAlgn="auto">
              <a:spcAft>
                <a:spcPts val="0"/>
              </a:spcAft>
              <a:buFont typeface="Arial" pitchFamily="34" charset="0"/>
              <a:buChar char="•"/>
              <a:defRPr/>
            </a:pPr>
            <a:r>
              <a:rPr lang="en-US" sz="2200" smtClean="0"/>
              <a:t>making possible a reflective sympathy with other agents</a:t>
            </a:r>
          </a:p>
          <a:p>
            <a:pPr lvl="2" fontAlgn="auto">
              <a:spcAft>
                <a:spcPts val="0"/>
              </a:spcAft>
              <a:buFont typeface="Arial" pitchFamily="34" charset="0"/>
              <a:buChar char="•"/>
              <a:defRPr/>
            </a:pPr>
            <a:r>
              <a:rPr lang="en-US" sz="2200" smtClean="0"/>
              <a:t>uncovering/designing non-obvious solutions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rtlCol="0">
            <a:normAutofit fontScale="90000"/>
          </a:bodyPr>
          <a:lstStyle/>
          <a:p>
            <a:pPr fontAlgn="auto">
              <a:spcAft>
                <a:spcPts val="0"/>
              </a:spcAft>
              <a:defRPr/>
            </a:pPr>
            <a:r>
              <a:rPr lang="en-US" smtClean="0"/>
              <a:t>Fifth characteristic of ethical solutions</a:t>
            </a:r>
          </a:p>
        </p:txBody>
      </p:sp>
      <p:sp>
        <p:nvSpPr>
          <p:cNvPr id="35843" name="Rectangle 3"/>
          <p:cNvSpPr>
            <a:spLocks noGrp="1" noChangeArrowheads="1"/>
          </p:cNvSpPr>
          <p:nvPr>
            <p:ph idx="1"/>
          </p:nvPr>
        </p:nvSpPr>
        <p:spPr>
          <a:xfrm>
            <a:off x="457200" y="2209800"/>
            <a:ext cx="8382000" cy="4114800"/>
          </a:xfrm>
        </p:spPr>
        <p:txBody>
          <a:bodyPr/>
          <a:lstStyle/>
          <a:p>
            <a:pPr>
              <a:lnSpc>
                <a:spcPct val="90000"/>
              </a:lnSpc>
            </a:pPr>
            <a:r>
              <a:rPr lang="en-US" sz="2800" smtClean="0"/>
              <a:t>5. Ethical problem-solving involves an experimental phase in which we test the proposed solutions to problems</a:t>
            </a:r>
          </a:p>
          <a:p>
            <a:pPr lvl="1">
              <a:lnSpc>
                <a:spcPct val="90000"/>
              </a:lnSpc>
            </a:pPr>
            <a:r>
              <a:rPr lang="en-US" sz="2500" smtClean="0"/>
              <a:t>Imagination helps us to create possible worlds</a:t>
            </a:r>
          </a:p>
          <a:p>
            <a:pPr lvl="1">
              <a:lnSpc>
                <a:spcPct val="90000"/>
              </a:lnSpc>
            </a:pPr>
            <a:r>
              <a:rPr lang="en-US" sz="2500" smtClean="0"/>
              <a:t>These worlds serve as fields in which we test solutions by</a:t>
            </a:r>
          </a:p>
          <a:p>
            <a:pPr lvl="2">
              <a:lnSpc>
                <a:spcPct val="90000"/>
              </a:lnSpc>
            </a:pPr>
            <a:r>
              <a:rPr lang="en-US" sz="2200" smtClean="0"/>
              <a:t>imagining their consequences, </a:t>
            </a:r>
          </a:p>
          <a:p>
            <a:pPr lvl="2">
              <a:lnSpc>
                <a:spcPct val="90000"/>
              </a:lnSpc>
            </a:pPr>
            <a:r>
              <a:rPr lang="en-US" sz="2200" smtClean="0"/>
              <a:t>imagining the process of implementation and</a:t>
            </a:r>
          </a:p>
          <a:p>
            <a:pPr lvl="2">
              <a:lnSpc>
                <a:spcPct val="90000"/>
              </a:lnSpc>
            </a:pPr>
            <a:r>
              <a:rPr lang="en-US" sz="2200" smtClean="0"/>
              <a:t>envisioning the obstacles that might arise</a:t>
            </a:r>
          </a:p>
          <a:p>
            <a:pPr lvl="1">
              <a:lnSpc>
                <a:spcPct val="90000"/>
              </a:lnSpc>
            </a:pPr>
            <a:r>
              <a:rPr lang="en-US" sz="2500" smtClean="0"/>
              <a:t>Ethical and feasibility criteria provide the standards of this imaginative test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4000" smtClean="0"/>
              <a:t>Sixth characteristic of ethical solutions</a:t>
            </a:r>
          </a:p>
        </p:txBody>
      </p:sp>
      <p:sp>
        <p:nvSpPr>
          <p:cNvPr id="36867" name="Rectangle 3"/>
          <p:cNvSpPr>
            <a:spLocks noGrp="1" noChangeArrowheads="1"/>
          </p:cNvSpPr>
          <p:nvPr>
            <p:ph idx="1"/>
          </p:nvPr>
        </p:nvSpPr>
        <p:spPr>
          <a:xfrm>
            <a:off x="0" y="1981200"/>
            <a:ext cx="9144000" cy="4648200"/>
          </a:xfrm>
        </p:spPr>
        <p:txBody>
          <a:bodyPr/>
          <a:lstStyle/>
          <a:p>
            <a:pPr>
              <a:lnSpc>
                <a:spcPct val="90000"/>
              </a:lnSpc>
            </a:pPr>
            <a:r>
              <a:rPr lang="en-US" smtClean="0"/>
              <a:t>6. Stakeholder participation is “built into” an ethical solution upstream in the formation process</a:t>
            </a:r>
          </a:p>
          <a:p>
            <a:pPr lvl="1">
              <a:lnSpc>
                <a:spcPct val="90000"/>
              </a:lnSpc>
            </a:pPr>
            <a:r>
              <a:rPr lang="en-US" smtClean="0"/>
              <a:t>Various design methodologies exist in computing to facilitate building stakeholder input:</a:t>
            </a:r>
          </a:p>
          <a:p>
            <a:pPr lvl="2">
              <a:lnSpc>
                <a:spcPct val="90000"/>
              </a:lnSpc>
            </a:pPr>
            <a:r>
              <a:rPr lang="en-US" smtClean="0"/>
              <a:t>Computer Supported Cooperative Work (CACW), Participatory Design, the ETHICS Method, the Software Development Impact Statement (SoSIS), Value Sensitive Design, and Social Impact Statements </a:t>
            </a:r>
          </a:p>
          <a:p>
            <a:pPr lvl="1">
              <a:lnSpc>
                <a:spcPct val="90000"/>
              </a:lnSpc>
            </a:pPr>
            <a:r>
              <a:rPr lang="en-US" smtClean="0"/>
              <a:t>The right at stake here (that ethical solutions honor) is free and informed consent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r>
              <a:rPr lang="en-US" smtClean="0"/>
              <a:t>Ethical Dissent</a:t>
            </a:r>
          </a:p>
        </p:txBody>
      </p:sp>
      <p:sp>
        <p:nvSpPr>
          <p:cNvPr id="54275" name="Rectangle 3"/>
          <p:cNvSpPr>
            <a:spLocks noGrp="1" noChangeArrowheads="1"/>
          </p:cNvSpPr>
          <p:nvPr>
            <p:ph type="subTitle" idx="1"/>
          </p:nvPr>
        </p:nvSpPr>
        <p:spPr>
          <a:xfrm>
            <a:off x="914400" y="3505200"/>
            <a:ext cx="7543800" cy="1752600"/>
          </a:xfrm>
        </p:spPr>
        <p:txBody>
          <a:bodyPr/>
          <a:lstStyle/>
          <a:p>
            <a:r>
              <a:rPr lang="en-US" dirty="0" smtClean="0">
                <a:solidFill>
                  <a:schemeClr val="tx1"/>
                </a:solidFill>
              </a:rPr>
              <a:t>Before Blowing the Whistle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2260</Words>
  <Application>Microsoft Office PowerPoint</Application>
  <PresentationFormat>On-screen Show (4:3)</PresentationFormat>
  <Paragraphs>328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Responsible Dissent</vt:lpstr>
      <vt:lpstr>A Taxonomy of Ethical Problems</vt:lpstr>
      <vt:lpstr>First characteristic of ethical solutions</vt:lpstr>
      <vt:lpstr>Second characteristic of ethical solutions</vt:lpstr>
      <vt:lpstr>Third characteristic of ethical solutions</vt:lpstr>
      <vt:lpstr>Fourth characteristic of ethical solutions</vt:lpstr>
      <vt:lpstr>Fifth characteristic of ethical solutions</vt:lpstr>
      <vt:lpstr>Sixth characteristic of ethical solutions</vt:lpstr>
      <vt:lpstr>Ethical Dissent</vt:lpstr>
      <vt:lpstr>The Decision to Blow the Whistle</vt:lpstr>
      <vt:lpstr>Strategies for Responsible Dissent</vt:lpstr>
      <vt:lpstr>Strategies for Responsible Dissent</vt:lpstr>
      <vt:lpstr>Strategies for Responsible Dissent</vt:lpstr>
      <vt:lpstr>Strategies for Responsible Dissent</vt:lpstr>
      <vt:lpstr>Oppose Diplomatically: IEEE Recommendations</vt:lpstr>
      <vt:lpstr>IEEE Recommendations Continued</vt:lpstr>
      <vt:lpstr>In carrying out dissent…</vt:lpstr>
      <vt:lpstr>Motivations Good and Bad</vt:lpstr>
      <vt:lpstr>Compromise</vt:lpstr>
      <vt:lpstr>Moral Compromise</vt:lpstr>
      <vt:lpstr>Compromise as Outcome</vt:lpstr>
      <vt:lpstr>Compromise as Process</vt:lpstr>
      <vt:lpstr>Circumstances of Compromise</vt:lpstr>
      <vt:lpstr>Compromise and Problem Taxonomy</vt:lpstr>
      <vt:lpstr>Compromises and Problem Taxonomy</vt:lpstr>
      <vt:lpstr>Circumstances of Compromise</vt:lpstr>
      <vt:lpstr>Circumstances of Compromise</vt:lpstr>
      <vt:lpstr>Circumstances of Compromise</vt:lpstr>
      <vt:lpstr>More on moral complexity…</vt:lpstr>
      <vt:lpstr>Circumstances of Compromise</vt:lpstr>
      <vt:lpstr>More on continuing cooperative relationship</vt:lpstr>
      <vt:lpstr>Circumstances of Compromise</vt:lpstr>
      <vt:lpstr>Circumstances of Compromise</vt:lpstr>
      <vt:lpstr>Personal integrity forms the limit to compromise</vt:lpstr>
      <vt:lpstr>Whistle Blowing</vt:lpstr>
      <vt:lpstr>Counting the Costs</vt:lpstr>
      <vt:lpstr>Counting the Costs</vt:lpstr>
      <vt:lpstr>Bottom Line</vt:lpstr>
      <vt:lpstr>When is Whistle Blowing Morally Permissible?</vt:lpstr>
      <vt:lpstr>Whistle blowing is permissible when…</vt:lpstr>
      <vt:lpstr>When is Whistle Blowing an Obligation?</vt:lpstr>
      <vt:lpstr>Here whistle blowing becomes an obligation because…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Dissent</dc:title>
  <dc:creator> </dc:creator>
  <cp:lastModifiedBy>frey.william</cp:lastModifiedBy>
  <cp:revision>5</cp:revision>
  <dcterms:created xsi:type="dcterms:W3CDTF">2010-11-29T12:09:56Z</dcterms:created>
  <dcterms:modified xsi:type="dcterms:W3CDTF">2010-12-01T11:06:39Z</dcterms:modified>
</cp:coreProperties>
</file>