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1" r:id="rId5"/>
    <p:sldId id="259" r:id="rId6"/>
    <p:sldId id="264" r:id="rId7"/>
    <p:sldId id="267" r:id="rId8"/>
    <p:sldId id="268" r:id="rId9"/>
    <p:sldId id="270" r:id="rId10"/>
    <p:sldId id="271" r:id="rId11"/>
    <p:sldId id="272" r:id="rId12"/>
    <p:sldId id="273" r:id="rId13"/>
    <p:sldId id="274" r:id="rId14"/>
    <p:sldId id="275" r:id="rId15"/>
    <p:sldId id="276" r:id="rId16"/>
    <p:sldId id="277" r:id="rId17"/>
    <p:sldId id="279" r:id="rId18"/>
    <p:sldId id="282" r:id="rId19"/>
    <p:sldId id="281" r:id="rId20"/>
    <p:sldId id="283" r:id="rId21"/>
    <p:sldId id="284" r:id="rId22"/>
    <p:sldId id="285" r:id="rId23"/>
    <p:sldId id="286" r:id="rId24"/>
    <p:sldId id="28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017D30-FBBF-4671-9D6C-1403C1CB7B80}" type="datetimeFigureOut">
              <a:rPr lang="en-US" smtClean="0"/>
              <a:pPr/>
              <a:t>9/14/2011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96E82F-2727-4EB3-A4DF-A19AA99531C0}" type="slidenum">
              <a:rPr lang="en-US" smtClean="0"/>
              <a:pPr/>
              <a:t>‹#›</a:t>
            </a:fld>
            <a:endParaRPr lang="en-US"/>
          </a:p>
        </p:txBody>
      </p:sp>
    </p:spTree>
    <p:extLst>
      <p:ext uri="{BB962C8B-B14F-4D97-AF65-F5344CB8AC3E}">
        <p14:creationId xmlns:p14="http://schemas.microsoft.com/office/powerpoint/2010/main" xmlns="" val="3419679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96E82F-2727-4EB3-A4DF-A19AA99531C0}" type="slidenum">
              <a:rPr lang="en-US" smtClean="0"/>
              <a:pPr/>
              <a:t>1</a:t>
            </a:fld>
            <a:endParaRPr lang="en-US"/>
          </a:p>
        </p:txBody>
      </p:sp>
    </p:spTree>
    <p:extLst>
      <p:ext uri="{BB962C8B-B14F-4D97-AF65-F5344CB8AC3E}">
        <p14:creationId xmlns:p14="http://schemas.microsoft.com/office/powerpoint/2010/main" xmlns="" val="4273094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96E82F-2727-4EB3-A4DF-A19AA99531C0}" type="slidenum">
              <a:rPr lang="en-US" smtClean="0"/>
              <a:pPr/>
              <a:t>10</a:t>
            </a:fld>
            <a:endParaRPr lang="en-US"/>
          </a:p>
        </p:txBody>
      </p:sp>
    </p:spTree>
    <p:extLst>
      <p:ext uri="{BB962C8B-B14F-4D97-AF65-F5344CB8AC3E}">
        <p14:creationId xmlns:p14="http://schemas.microsoft.com/office/powerpoint/2010/main" xmlns="" val="651715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96E82F-2727-4EB3-A4DF-A19AA99531C0}" type="slidenum">
              <a:rPr lang="en-US" smtClean="0"/>
              <a:pPr/>
              <a:t>11</a:t>
            </a:fld>
            <a:endParaRPr lang="en-US"/>
          </a:p>
        </p:txBody>
      </p:sp>
    </p:spTree>
    <p:extLst>
      <p:ext uri="{BB962C8B-B14F-4D97-AF65-F5344CB8AC3E}">
        <p14:creationId xmlns:p14="http://schemas.microsoft.com/office/powerpoint/2010/main" xmlns="" val="2037868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96E82F-2727-4EB3-A4DF-A19AA99531C0}" type="slidenum">
              <a:rPr lang="en-US" smtClean="0"/>
              <a:pPr/>
              <a:t>12</a:t>
            </a:fld>
            <a:endParaRPr lang="en-US"/>
          </a:p>
        </p:txBody>
      </p:sp>
    </p:spTree>
    <p:extLst>
      <p:ext uri="{BB962C8B-B14F-4D97-AF65-F5344CB8AC3E}">
        <p14:creationId xmlns:p14="http://schemas.microsoft.com/office/powerpoint/2010/main" xmlns="" val="4003179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96E82F-2727-4EB3-A4DF-A19AA99531C0}" type="slidenum">
              <a:rPr lang="en-US" smtClean="0"/>
              <a:pPr/>
              <a:t>13</a:t>
            </a:fld>
            <a:endParaRPr lang="en-US"/>
          </a:p>
        </p:txBody>
      </p:sp>
    </p:spTree>
    <p:extLst>
      <p:ext uri="{BB962C8B-B14F-4D97-AF65-F5344CB8AC3E}">
        <p14:creationId xmlns:p14="http://schemas.microsoft.com/office/powerpoint/2010/main" xmlns="" val="2414334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96E82F-2727-4EB3-A4DF-A19AA99531C0}" type="slidenum">
              <a:rPr lang="en-US" smtClean="0"/>
              <a:pPr/>
              <a:t>14</a:t>
            </a:fld>
            <a:endParaRPr lang="en-US"/>
          </a:p>
        </p:txBody>
      </p:sp>
    </p:spTree>
    <p:extLst>
      <p:ext uri="{BB962C8B-B14F-4D97-AF65-F5344CB8AC3E}">
        <p14:creationId xmlns:p14="http://schemas.microsoft.com/office/powerpoint/2010/main" xmlns="" val="4288051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96E82F-2727-4EB3-A4DF-A19AA99531C0}" type="slidenum">
              <a:rPr lang="en-US" smtClean="0"/>
              <a:pPr/>
              <a:t>15</a:t>
            </a:fld>
            <a:endParaRPr lang="en-US"/>
          </a:p>
        </p:txBody>
      </p:sp>
    </p:spTree>
    <p:extLst>
      <p:ext uri="{BB962C8B-B14F-4D97-AF65-F5344CB8AC3E}">
        <p14:creationId xmlns:p14="http://schemas.microsoft.com/office/powerpoint/2010/main" xmlns="" val="476405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96E82F-2727-4EB3-A4DF-A19AA99531C0}" type="slidenum">
              <a:rPr lang="en-US" smtClean="0"/>
              <a:pPr/>
              <a:t>16</a:t>
            </a:fld>
            <a:endParaRPr lang="en-US"/>
          </a:p>
        </p:txBody>
      </p:sp>
    </p:spTree>
    <p:extLst>
      <p:ext uri="{BB962C8B-B14F-4D97-AF65-F5344CB8AC3E}">
        <p14:creationId xmlns:p14="http://schemas.microsoft.com/office/powerpoint/2010/main" xmlns="" val="2170076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96E82F-2727-4EB3-A4DF-A19AA99531C0}" type="slidenum">
              <a:rPr lang="en-US" smtClean="0"/>
              <a:pPr/>
              <a:t>17</a:t>
            </a:fld>
            <a:endParaRPr lang="en-US"/>
          </a:p>
        </p:txBody>
      </p:sp>
    </p:spTree>
    <p:extLst>
      <p:ext uri="{BB962C8B-B14F-4D97-AF65-F5344CB8AC3E}">
        <p14:creationId xmlns:p14="http://schemas.microsoft.com/office/powerpoint/2010/main" xmlns="" val="2145132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96E82F-2727-4EB3-A4DF-A19AA99531C0}" type="slidenum">
              <a:rPr lang="en-US" smtClean="0"/>
              <a:pPr/>
              <a:t>18</a:t>
            </a:fld>
            <a:endParaRPr lang="en-US"/>
          </a:p>
        </p:txBody>
      </p:sp>
    </p:spTree>
    <p:extLst>
      <p:ext uri="{BB962C8B-B14F-4D97-AF65-F5344CB8AC3E}">
        <p14:creationId xmlns:p14="http://schemas.microsoft.com/office/powerpoint/2010/main" xmlns="" val="4113505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96E82F-2727-4EB3-A4DF-A19AA99531C0}" type="slidenum">
              <a:rPr lang="en-US" smtClean="0"/>
              <a:pPr/>
              <a:t>19</a:t>
            </a:fld>
            <a:endParaRPr lang="en-US"/>
          </a:p>
        </p:txBody>
      </p:sp>
    </p:spTree>
    <p:extLst>
      <p:ext uri="{BB962C8B-B14F-4D97-AF65-F5344CB8AC3E}">
        <p14:creationId xmlns:p14="http://schemas.microsoft.com/office/powerpoint/2010/main" xmlns="" val="2691318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96E82F-2727-4EB3-A4DF-A19AA99531C0}" type="slidenum">
              <a:rPr lang="en-US" smtClean="0"/>
              <a:pPr/>
              <a:t>2</a:t>
            </a:fld>
            <a:endParaRPr lang="en-US"/>
          </a:p>
        </p:txBody>
      </p:sp>
    </p:spTree>
    <p:extLst>
      <p:ext uri="{BB962C8B-B14F-4D97-AF65-F5344CB8AC3E}">
        <p14:creationId xmlns:p14="http://schemas.microsoft.com/office/powerpoint/2010/main" xmlns="" val="911798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96E82F-2727-4EB3-A4DF-A19AA99531C0}" type="slidenum">
              <a:rPr lang="en-US" smtClean="0"/>
              <a:pPr/>
              <a:t>20</a:t>
            </a:fld>
            <a:endParaRPr lang="en-US"/>
          </a:p>
        </p:txBody>
      </p:sp>
    </p:spTree>
    <p:extLst>
      <p:ext uri="{BB962C8B-B14F-4D97-AF65-F5344CB8AC3E}">
        <p14:creationId xmlns:p14="http://schemas.microsoft.com/office/powerpoint/2010/main" xmlns="" val="3119075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96E82F-2727-4EB3-A4DF-A19AA99531C0}" type="slidenum">
              <a:rPr lang="en-US" smtClean="0"/>
              <a:pPr/>
              <a:t>21</a:t>
            </a:fld>
            <a:endParaRPr lang="en-US"/>
          </a:p>
        </p:txBody>
      </p:sp>
    </p:spTree>
    <p:extLst>
      <p:ext uri="{BB962C8B-B14F-4D97-AF65-F5344CB8AC3E}">
        <p14:creationId xmlns:p14="http://schemas.microsoft.com/office/powerpoint/2010/main" xmlns="" val="2514076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96E82F-2727-4EB3-A4DF-A19AA99531C0}" type="slidenum">
              <a:rPr lang="en-US" smtClean="0"/>
              <a:pPr/>
              <a:t>22</a:t>
            </a:fld>
            <a:endParaRPr lang="en-US"/>
          </a:p>
        </p:txBody>
      </p:sp>
    </p:spTree>
    <p:extLst>
      <p:ext uri="{BB962C8B-B14F-4D97-AF65-F5344CB8AC3E}">
        <p14:creationId xmlns:p14="http://schemas.microsoft.com/office/powerpoint/2010/main" xmlns="" val="2175310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96E82F-2727-4EB3-A4DF-A19AA99531C0}" type="slidenum">
              <a:rPr lang="en-US" smtClean="0"/>
              <a:pPr/>
              <a:t>23</a:t>
            </a:fld>
            <a:endParaRPr lang="en-US"/>
          </a:p>
        </p:txBody>
      </p:sp>
    </p:spTree>
    <p:extLst>
      <p:ext uri="{BB962C8B-B14F-4D97-AF65-F5344CB8AC3E}">
        <p14:creationId xmlns:p14="http://schemas.microsoft.com/office/powerpoint/2010/main" xmlns="" val="3136683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96E82F-2727-4EB3-A4DF-A19AA99531C0}" type="slidenum">
              <a:rPr lang="en-US" smtClean="0"/>
              <a:pPr/>
              <a:t>24</a:t>
            </a:fld>
            <a:endParaRPr lang="en-US"/>
          </a:p>
        </p:txBody>
      </p:sp>
    </p:spTree>
    <p:extLst>
      <p:ext uri="{BB962C8B-B14F-4D97-AF65-F5344CB8AC3E}">
        <p14:creationId xmlns:p14="http://schemas.microsoft.com/office/powerpoint/2010/main" xmlns="" val="30855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96E82F-2727-4EB3-A4DF-A19AA99531C0}" type="slidenum">
              <a:rPr lang="en-US" smtClean="0"/>
              <a:pPr/>
              <a:t>3</a:t>
            </a:fld>
            <a:endParaRPr lang="en-US"/>
          </a:p>
        </p:txBody>
      </p:sp>
    </p:spTree>
    <p:extLst>
      <p:ext uri="{BB962C8B-B14F-4D97-AF65-F5344CB8AC3E}">
        <p14:creationId xmlns:p14="http://schemas.microsoft.com/office/powerpoint/2010/main" xmlns="" val="2941499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96E82F-2727-4EB3-A4DF-A19AA99531C0}" type="slidenum">
              <a:rPr lang="en-US" smtClean="0"/>
              <a:pPr/>
              <a:t>4</a:t>
            </a:fld>
            <a:endParaRPr lang="en-US"/>
          </a:p>
        </p:txBody>
      </p:sp>
    </p:spTree>
    <p:extLst>
      <p:ext uri="{BB962C8B-B14F-4D97-AF65-F5344CB8AC3E}">
        <p14:creationId xmlns:p14="http://schemas.microsoft.com/office/powerpoint/2010/main" xmlns="" val="2605696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96E82F-2727-4EB3-A4DF-A19AA99531C0}" type="slidenum">
              <a:rPr lang="en-US" smtClean="0"/>
              <a:pPr/>
              <a:t>5</a:t>
            </a:fld>
            <a:endParaRPr lang="en-US"/>
          </a:p>
        </p:txBody>
      </p:sp>
    </p:spTree>
    <p:extLst>
      <p:ext uri="{BB962C8B-B14F-4D97-AF65-F5344CB8AC3E}">
        <p14:creationId xmlns:p14="http://schemas.microsoft.com/office/powerpoint/2010/main" xmlns="" val="1631419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96E82F-2727-4EB3-A4DF-A19AA99531C0}" type="slidenum">
              <a:rPr lang="en-US" smtClean="0"/>
              <a:pPr/>
              <a:t>6</a:t>
            </a:fld>
            <a:endParaRPr lang="en-US"/>
          </a:p>
        </p:txBody>
      </p:sp>
    </p:spTree>
    <p:extLst>
      <p:ext uri="{BB962C8B-B14F-4D97-AF65-F5344CB8AC3E}">
        <p14:creationId xmlns:p14="http://schemas.microsoft.com/office/powerpoint/2010/main" xmlns="" val="1468729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96E82F-2727-4EB3-A4DF-A19AA99531C0}" type="slidenum">
              <a:rPr lang="en-US" smtClean="0"/>
              <a:pPr/>
              <a:t>7</a:t>
            </a:fld>
            <a:endParaRPr lang="en-US"/>
          </a:p>
        </p:txBody>
      </p:sp>
    </p:spTree>
    <p:extLst>
      <p:ext uri="{BB962C8B-B14F-4D97-AF65-F5344CB8AC3E}">
        <p14:creationId xmlns:p14="http://schemas.microsoft.com/office/powerpoint/2010/main" xmlns="" val="2808919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96E82F-2727-4EB3-A4DF-A19AA99531C0}" type="slidenum">
              <a:rPr lang="en-US" smtClean="0"/>
              <a:pPr/>
              <a:t>8</a:t>
            </a:fld>
            <a:endParaRPr lang="en-US"/>
          </a:p>
        </p:txBody>
      </p:sp>
    </p:spTree>
    <p:extLst>
      <p:ext uri="{BB962C8B-B14F-4D97-AF65-F5344CB8AC3E}">
        <p14:creationId xmlns:p14="http://schemas.microsoft.com/office/powerpoint/2010/main" xmlns="" val="1888506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96E82F-2727-4EB3-A4DF-A19AA99531C0}" type="slidenum">
              <a:rPr lang="en-US" smtClean="0"/>
              <a:pPr/>
              <a:t>9</a:t>
            </a:fld>
            <a:endParaRPr lang="en-US"/>
          </a:p>
        </p:txBody>
      </p:sp>
    </p:spTree>
    <p:extLst>
      <p:ext uri="{BB962C8B-B14F-4D97-AF65-F5344CB8AC3E}">
        <p14:creationId xmlns:p14="http://schemas.microsoft.com/office/powerpoint/2010/main" xmlns="" val="2363257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4744A7-D7F9-43FA-8B04-10CB32D05402}" type="datetimeFigureOut">
              <a:rPr lang="en-US" smtClean="0"/>
              <a:pPr/>
              <a:t>9/14/2011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0D9A3-9DC8-4B38-976D-8446EC56D0A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4744A7-D7F9-43FA-8B04-10CB32D05402}" type="datetimeFigureOut">
              <a:rPr lang="en-US" smtClean="0"/>
              <a:pPr/>
              <a:t>9/14/2011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0D9A3-9DC8-4B38-976D-8446EC56D0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4744A7-D7F9-43FA-8B04-10CB32D05402}" type="datetimeFigureOut">
              <a:rPr lang="en-US" smtClean="0"/>
              <a:pPr/>
              <a:t>9/14/2011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0D9A3-9DC8-4B38-976D-8446EC56D0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4744A7-D7F9-43FA-8B04-10CB32D05402}" type="datetimeFigureOut">
              <a:rPr lang="en-US" smtClean="0"/>
              <a:pPr/>
              <a:t>9/14/2011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0D9A3-9DC8-4B38-976D-8446EC56D0A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4744A7-D7F9-43FA-8B04-10CB32D05402}" type="datetimeFigureOut">
              <a:rPr lang="en-US" smtClean="0"/>
              <a:pPr/>
              <a:t>9/14/2011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0D9A3-9DC8-4B38-976D-8446EC56D0A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4744A7-D7F9-43FA-8B04-10CB32D05402}" type="datetimeFigureOut">
              <a:rPr lang="en-US" smtClean="0"/>
              <a:pPr/>
              <a:t>9/14/2011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0D9A3-9DC8-4B38-976D-8446EC56D0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4744A7-D7F9-43FA-8B04-10CB32D05402}" type="datetimeFigureOut">
              <a:rPr lang="en-US" smtClean="0"/>
              <a:pPr/>
              <a:t>9/14/2011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40D9A3-9DC8-4B38-976D-8446EC56D0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4744A7-D7F9-43FA-8B04-10CB32D05402}" type="datetimeFigureOut">
              <a:rPr lang="en-US" smtClean="0"/>
              <a:pPr/>
              <a:t>9/14/2011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40D9A3-9DC8-4B38-976D-8446EC56D0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744A7-D7F9-43FA-8B04-10CB32D05402}" type="datetimeFigureOut">
              <a:rPr lang="en-US" smtClean="0"/>
              <a:pPr/>
              <a:t>9/14/2011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40D9A3-9DC8-4B38-976D-8446EC56D0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4744A7-D7F9-43FA-8B04-10CB32D05402}" type="datetimeFigureOut">
              <a:rPr lang="en-US" smtClean="0"/>
              <a:pPr/>
              <a:t>9/14/2011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0D9A3-9DC8-4B38-976D-8446EC56D0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4744A7-D7F9-43FA-8B04-10CB32D05402}" type="datetimeFigureOut">
              <a:rPr lang="en-US" smtClean="0"/>
              <a:pPr/>
              <a:t>9/14/2011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0D9A3-9DC8-4B38-976D-8446EC56D0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4744A7-D7F9-43FA-8B04-10CB32D05402}" type="datetimeFigureOut">
              <a:rPr lang="en-US" smtClean="0"/>
              <a:pPr/>
              <a:t>9/14/2011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0D9A3-9DC8-4B38-976D-8446EC56D0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Review and Synthesis</a:t>
            </a:r>
            <a:endParaRPr lang="en-US" dirty="0"/>
          </a:p>
        </p:txBody>
      </p:sp>
      <p:sp>
        <p:nvSpPr>
          <p:cNvPr id="3" name="Subtitle 2"/>
          <p:cNvSpPr>
            <a:spLocks noGrp="1"/>
          </p:cNvSpPr>
          <p:nvPr>
            <p:ph type="subTitle" idx="1"/>
          </p:nvPr>
        </p:nvSpPr>
        <p:spPr/>
        <p:txBody>
          <a:bodyPr/>
          <a:lstStyle/>
          <a:p>
            <a:r>
              <a:rPr lang="en-US" dirty="0" smtClean="0">
                <a:solidFill>
                  <a:schemeClr val="tx1"/>
                </a:solidFill>
              </a:rPr>
              <a:t>Privacy</a:t>
            </a:r>
          </a:p>
          <a:p>
            <a:r>
              <a:rPr lang="en-US" dirty="0" smtClean="0">
                <a:solidFill>
                  <a:schemeClr val="tx1"/>
                </a:solidFill>
              </a:rPr>
              <a:t>Property</a:t>
            </a:r>
          </a:p>
          <a:p>
            <a:r>
              <a:rPr lang="en-US" dirty="0" smtClean="0">
                <a:solidFill>
                  <a:schemeClr val="tx1"/>
                </a:solidFill>
              </a:rPr>
              <a:t>Informed Consent</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Jefferson’s Metaphors</a:t>
            </a:r>
            <a:endParaRPr lang="en-US" dirty="0"/>
          </a:p>
        </p:txBody>
      </p:sp>
      <p:sp>
        <p:nvSpPr>
          <p:cNvPr id="3" name="Content Placeholder 2"/>
          <p:cNvSpPr>
            <a:spLocks noGrp="1"/>
          </p:cNvSpPr>
          <p:nvPr>
            <p:ph idx="1"/>
          </p:nvPr>
        </p:nvSpPr>
        <p:spPr>
          <a:xfrm>
            <a:off x="457200" y="1371600"/>
            <a:ext cx="8229600" cy="5105400"/>
          </a:xfrm>
        </p:spPr>
        <p:txBody>
          <a:bodyPr>
            <a:normAutofit fontScale="77500" lnSpcReduction="20000"/>
          </a:bodyPr>
          <a:lstStyle/>
          <a:p>
            <a:r>
              <a:rPr lang="en-US" dirty="0" smtClean="0"/>
              <a:t>Intellectual Property is non-</a:t>
            </a:r>
            <a:r>
              <a:rPr lang="en-US" dirty="0" err="1" smtClean="0"/>
              <a:t>rivalrous</a:t>
            </a:r>
            <a:endParaRPr lang="en-US" dirty="0" smtClean="0"/>
          </a:p>
          <a:p>
            <a:pPr lvl="1"/>
            <a:r>
              <a:rPr lang="en-US" dirty="0" smtClean="0"/>
              <a:t>My having an idea does not prevent you from having the same idea</a:t>
            </a:r>
          </a:p>
          <a:p>
            <a:pPr lvl="1"/>
            <a:r>
              <a:rPr lang="en-US" dirty="0" smtClean="0"/>
              <a:t>Lighting your candle from my candle, extends the flame but does not diminish mine.</a:t>
            </a:r>
          </a:p>
          <a:p>
            <a:pPr lvl="1"/>
            <a:endParaRPr lang="en-US" sz="1000" dirty="0" smtClean="0"/>
          </a:p>
          <a:p>
            <a:r>
              <a:rPr lang="en-US" dirty="0" smtClean="0"/>
              <a:t>Intellectual property is non-excludable</a:t>
            </a:r>
          </a:p>
          <a:p>
            <a:pPr lvl="1"/>
            <a:r>
              <a:rPr lang="en-US" dirty="0" smtClean="0"/>
              <a:t>Like the air it expands and cannot be contained in a limited, controlled region.</a:t>
            </a:r>
          </a:p>
          <a:p>
            <a:pPr lvl="1"/>
            <a:endParaRPr lang="en-US" sz="1300" dirty="0" smtClean="0"/>
          </a:p>
          <a:p>
            <a:r>
              <a:rPr lang="en-US" dirty="0" smtClean="0"/>
              <a:t>These two characteristics make intellectual property both essential to and useful for developing an intellectual commons</a:t>
            </a:r>
          </a:p>
          <a:p>
            <a:pPr lvl="1"/>
            <a:r>
              <a:rPr lang="en-US" dirty="0" smtClean="0"/>
              <a:t>Intellectual commons =  a repository of the collected ideas of our culture and civilization</a:t>
            </a:r>
          </a:p>
          <a:p>
            <a:pPr lvl="1"/>
            <a:r>
              <a:rPr lang="en-US" dirty="0" smtClean="0"/>
              <a:t>we all have access to these ideas which we use as raw material to build new culture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Copyright, Patents, and Trade Secrets</a:t>
            </a:r>
            <a:endParaRPr lang="en-US" dirty="0"/>
          </a:p>
        </p:txBody>
      </p:sp>
      <p:sp>
        <p:nvSpPr>
          <p:cNvPr id="5" name="Subtitle 4"/>
          <p:cNvSpPr>
            <a:spLocks noGrp="1"/>
          </p:cNvSpPr>
          <p:nvPr>
            <p:ph type="subTitle" idx="1"/>
          </p:nvPr>
        </p:nvSpPr>
        <p:spPr>
          <a:xfrm>
            <a:off x="1371600" y="4114800"/>
            <a:ext cx="6400800" cy="2057400"/>
          </a:xfrm>
        </p:spPr>
        <p:txBody>
          <a:bodyPr>
            <a:normAutofit fontScale="77500" lnSpcReduction="20000"/>
          </a:bodyPr>
          <a:lstStyle/>
          <a:p>
            <a:r>
              <a:rPr lang="en-US" b="1" dirty="0" smtClean="0"/>
              <a:t>Next three slides are quoted from "Glossary" Online Ethics Center for Engineering 1/31/2006 6:57:46 PM National Academy of Engineering Accessed: Thursday, December 13, 2007 www.onlineethics.org/CMS/glossary.aspx”</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Legal right (usually of the author or composer or publisher of a work) to the exclusive publication, production, sale, or distribution of some work for a specified period. </a:t>
            </a:r>
          </a:p>
          <a:p>
            <a:endParaRPr lang="en-US" sz="1100" dirty="0" smtClean="0"/>
          </a:p>
          <a:p>
            <a:r>
              <a:rPr lang="en-US" dirty="0" smtClean="0"/>
              <a:t>What is protected by the copyright is the “expression,” not the idea.</a:t>
            </a:r>
          </a:p>
          <a:p>
            <a:endParaRPr lang="en-US" sz="900" dirty="0" smtClean="0"/>
          </a:p>
          <a:p>
            <a:r>
              <a:rPr lang="en-US" dirty="0" smtClean="0"/>
              <a:t>Notice that taking another’s idea without attribution may be plagiarism, so copyrights are not the equivalent of legal prohibition of plagiarism.</a:t>
            </a:r>
          </a:p>
          <a:p>
            <a:pPr lvl="1"/>
            <a:r>
              <a:rPr lang="en-US" dirty="0" smtClean="0"/>
              <a:t>Most acts of plagiarism violate copyright but not all copyright violations are plagiarisms.  Copyright is the broader category.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Patent</a:t>
            </a:r>
            <a:endParaRPr lang="en-US" dirty="0"/>
          </a:p>
        </p:txBody>
      </p:sp>
      <p:sp>
        <p:nvSpPr>
          <p:cNvPr id="3" name="Content Placeholder 2"/>
          <p:cNvSpPr>
            <a:spLocks noGrp="1"/>
          </p:cNvSpPr>
          <p:nvPr>
            <p:ph idx="1"/>
          </p:nvPr>
        </p:nvSpPr>
        <p:spPr>
          <a:xfrm>
            <a:off x="457200" y="1295400"/>
            <a:ext cx="8229600" cy="5334000"/>
          </a:xfrm>
        </p:spPr>
        <p:txBody>
          <a:bodyPr>
            <a:normAutofit fontScale="77500" lnSpcReduction="20000"/>
          </a:bodyPr>
          <a:lstStyle/>
          <a:p>
            <a:r>
              <a:rPr lang="en-US" dirty="0" smtClean="0"/>
              <a:t>(special, alienable, prima facie) legal right granted by the government to use, or at least (in the cases where other patents that such use would infringe) to bar others from using a device, design, or type of plant that one has created.</a:t>
            </a:r>
          </a:p>
          <a:p>
            <a:endParaRPr lang="en-US" sz="1400" dirty="0" smtClean="0"/>
          </a:p>
          <a:p>
            <a:r>
              <a:rPr lang="en-US" dirty="0" smtClean="0"/>
              <a:t>In the United States restriction s last for 17 years for useful devices, and 14 years for designs.</a:t>
            </a:r>
          </a:p>
          <a:p>
            <a:endParaRPr lang="en-US" sz="1400" dirty="0" smtClean="0"/>
          </a:p>
          <a:p>
            <a:r>
              <a:rPr lang="en-US" dirty="0" smtClean="0"/>
              <a:t>Specific provisions of the U.S. patent law may soon change to bring it into conformity with the provisions of other technologically developed countries.</a:t>
            </a:r>
          </a:p>
          <a:p>
            <a:endParaRPr lang="en-US" sz="1400" dirty="0" smtClean="0"/>
          </a:p>
          <a:p>
            <a:r>
              <a:rPr lang="en-US" dirty="0" smtClean="0"/>
              <a:t>To patent a device one must prove that it is useful, original,, and not obvious.  </a:t>
            </a:r>
          </a:p>
          <a:p>
            <a:endParaRPr lang="en-US" sz="1400" dirty="0" smtClean="0"/>
          </a:p>
          <a:p>
            <a:r>
              <a:rPr lang="en-US" dirty="0" smtClean="0"/>
              <a:t>Patents are subject to challenge in court and may be upheld or overturned.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 Secret</a:t>
            </a:r>
            <a:endParaRPr lang="en-US" dirty="0"/>
          </a:p>
        </p:txBody>
      </p:sp>
      <p:sp>
        <p:nvSpPr>
          <p:cNvPr id="3" name="Content Placeholder 2"/>
          <p:cNvSpPr>
            <a:spLocks noGrp="1"/>
          </p:cNvSpPr>
          <p:nvPr>
            <p:ph idx="1"/>
          </p:nvPr>
        </p:nvSpPr>
        <p:spPr>
          <a:xfrm>
            <a:off x="457200" y="1371600"/>
            <a:ext cx="8229600" cy="5257800"/>
          </a:xfrm>
        </p:spPr>
        <p:txBody>
          <a:bodyPr>
            <a:normAutofit/>
          </a:bodyPr>
          <a:lstStyle/>
          <a:p>
            <a:r>
              <a:rPr lang="en-US" dirty="0" smtClean="0"/>
              <a:t>Device, method, or formula that gives one an advantage over the competition, and which must therefore be kept secret if it is to be of special value</a:t>
            </a:r>
          </a:p>
          <a:p>
            <a:endParaRPr lang="en-US" sz="1100" dirty="0" smtClean="0"/>
          </a:p>
          <a:p>
            <a:r>
              <a:rPr lang="en-US" dirty="0" smtClean="0"/>
              <a:t>It is legal to use reverse engineering to learn a competitor’s secret.</a:t>
            </a:r>
          </a:p>
          <a:p>
            <a:endParaRPr lang="en-US" sz="1100" dirty="0" smtClean="0"/>
          </a:p>
          <a:p>
            <a:r>
              <a:rPr lang="en-US" dirty="0" smtClean="0"/>
              <a:t>“Know how” concerning research procedures may function as something like a trade secret.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Shrinking Intellectual Commons</a:t>
            </a:r>
            <a:endParaRPr lang="en-US" dirty="0"/>
          </a:p>
        </p:txBody>
      </p:sp>
      <p:sp>
        <p:nvSpPr>
          <p:cNvPr id="3" name="Content Placeholder 2"/>
          <p:cNvSpPr>
            <a:spLocks noGrp="1"/>
          </p:cNvSpPr>
          <p:nvPr>
            <p:ph idx="1"/>
          </p:nvPr>
        </p:nvSpPr>
        <p:spPr>
          <a:xfrm>
            <a:off x="457200" y="1371600"/>
            <a:ext cx="8229600" cy="5486400"/>
          </a:xfrm>
        </p:spPr>
        <p:txBody>
          <a:bodyPr>
            <a:normAutofit/>
          </a:bodyPr>
          <a:lstStyle/>
          <a:p>
            <a:r>
              <a:rPr lang="en-US" sz="3600" dirty="0" smtClean="0"/>
              <a:t>There is a social value in having a common “space” where information is shared.</a:t>
            </a:r>
          </a:p>
          <a:p>
            <a:pPr lvl="1">
              <a:buNone/>
            </a:pPr>
            <a:endParaRPr lang="en-US" sz="1100" dirty="0" smtClean="0"/>
          </a:p>
          <a:p>
            <a:r>
              <a:rPr lang="en-US" sz="3600" dirty="0" smtClean="0"/>
              <a:t>Unrestricted exercise of intellectual property rights may cause damage to the intellectual commons.</a:t>
            </a:r>
          </a:p>
          <a:p>
            <a:pPr lvl="1"/>
            <a:r>
              <a:rPr lang="en-US" sz="3200" dirty="0" smtClean="0"/>
              <a:t>Extension of copyright terms prevents material from entering the commons.  (Turns off the tap)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Autofit/>
          </a:bodyPr>
          <a:lstStyle/>
          <a:p>
            <a:r>
              <a:rPr lang="en-US" sz="4000" dirty="0"/>
              <a:t>The shrinking intellectual commons</a:t>
            </a:r>
          </a:p>
        </p:txBody>
      </p:sp>
      <p:sp>
        <p:nvSpPr>
          <p:cNvPr id="41987" name="Rectangle 3"/>
          <p:cNvSpPr>
            <a:spLocks noGrp="1" noChangeArrowheads="1"/>
          </p:cNvSpPr>
          <p:nvPr>
            <p:ph idx="1"/>
          </p:nvPr>
        </p:nvSpPr>
        <p:spPr>
          <a:xfrm>
            <a:off x="914400" y="1371600"/>
            <a:ext cx="7772400" cy="5334000"/>
          </a:xfrm>
        </p:spPr>
        <p:txBody>
          <a:bodyPr>
            <a:normAutofit/>
          </a:bodyPr>
          <a:lstStyle/>
          <a:p>
            <a:pPr>
              <a:lnSpc>
                <a:spcPct val="80000"/>
              </a:lnSpc>
            </a:pPr>
            <a:r>
              <a:rPr lang="en-US" dirty="0" smtClean="0"/>
              <a:t>1998 </a:t>
            </a:r>
            <a:r>
              <a:rPr lang="en-US" dirty="0"/>
              <a:t>was a watershed year for the intellectual commons with the commercialization of the net, DMCA, SBCTA, the NET act, were all passed</a:t>
            </a:r>
            <a:r>
              <a:rPr lang="en-US" dirty="0" smtClean="0"/>
              <a:t>.</a:t>
            </a:r>
          </a:p>
          <a:p>
            <a:pPr>
              <a:lnSpc>
                <a:spcPct val="80000"/>
              </a:lnSpc>
            </a:pPr>
            <a:endParaRPr lang="en-US" sz="2800" dirty="0"/>
          </a:p>
          <a:p>
            <a:pPr lvl="1">
              <a:lnSpc>
                <a:spcPct val="80000"/>
              </a:lnSpc>
            </a:pPr>
            <a:r>
              <a:rPr lang="en-US" sz="3600" b="1" dirty="0">
                <a:solidFill>
                  <a:srgbClr val="C00000"/>
                </a:solidFill>
              </a:rPr>
              <a:t>Digital Millennium Copyright Act</a:t>
            </a:r>
          </a:p>
          <a:p>
            <a:pPr lvl="1">
              <a:lnSpc>
                <a:spcPct val="80000"/>
              </a:lnSpc>
            </a:pPr>
            <a:r>
              <a:rPr lang="en-US" sz="3600" b="1" dirty="0">
                <a:solidFill>
                  <a:srgbClr val="C00000"/>
                </a:solidFill>
              </a:rPr>
              <a:t>Sonny Bono Copyright Term Extension Act</a:t>
            </a:r>
          </a:p>
          <a:p>
            <a:pPr lvl="1">
              <a:lnSpc>
                <a:spcPct val="80000"/>
              </a:lnSpc>
            </a:pPr>
            <a:endParaRPr lang="en-US" sz="1400" dirty="0"/>
          </a:p>
          <a:p>
            <a:pPr>
              <a:lnSpc>
                <a:spcPct val="80000"/>
              </a:lnSpc>
            </a:pPr>
            <a:r>
              <a:rPr lang="en-US" dirty="0"/>
              <a:t>The NSF turned domain naming over to ICANN (Internet Corporation for Assigned Names and Numbers)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Should information be converted into </a:t>
            </a:r>
            <a:r>
              <a:rPr lang="en-US" dirty="0" smtClean="0"/>
              <a:t>property?</a:t>
            </a:r>
            <a:endParaRPr lang="en-US" dirty="0"/>
          </a:p>
        </p:txBody>
      </p:sp>
      <p:sp>
        <p:nvSpPr>
          <p:cNvPr id="5" name="Subtitle 4"/>
          <p:cNvSpPr>
            <a:spLocks noGrp="1"/>
          </p:cNvSpPr>
          <p:nvPr>
            <p:ph type="subTitle" idx="1"/>
          </p:nvPr>
        </p:nvSpPr>
        <p:spPr>
          <a:xfrm>
            <a:off x="1371600" y="3886200"/>
            <a:ext cx="6400800" cy="2667000"/>
          </a:xfrm>
        </p:spPr>
        <p:txBody>
          <a:bodyPr>
            <a:normAutofit fontScale="92500" lnSpcReduction="20000"/>
          </a:bodyPr>
          <a:lstStyle/>
          <a:p>
            <a:r>
              <a:rPr lang="en-US" dirty="0" smtClean="0">
                <a:solidFill>
                  <a:schemeClr val="tx1"/>
                </a:solidFill>
              </a:rPr>
              <a:t>Access to PII and TGI are determined by creating a marketplace of ideas</a:t>
            </a:r>
          </a:p>
          <a:p>
            <a:endParaRPr lang="en-US" dirty="0" smtClean="0">
              <a:solidFill>
                <a:schemeClr val="tx1"/>
              </a:solidFill>
            </a:endParaRPr>
          </a:p>
          <a:p>
            <a:r>
              <a:rPr lang="en-US" dirty="0" smtClean="0">
                <a:solidFill>
                  <a:schemeClr val="tx1"/>
                </a:solidFill>
              </a:rPr>
              <a:t>Locke theory of property argues that only those who add value can profit from my PII and TGI</a:t>
            </a:r>
            <a:endParaRPr lang="en-US"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and Informed Consent</a:t>
            </a:r>
            <a:endParaRPr lang="en-US" dirty="0"/>
          </a:p>
        </p:txBody>
      </p:sp>
      <p:sp>
        <p:nvSpPr>
          <p:cNvPr id="3" name="Content Placeholder 2"/>
          <p:cNvSpPr>
            <a:spLocks noGrp="1"/>
          </p:cNvSpPr>
          <p:nvPr>
            <p:ph idx="1"/>
          </p:nvPr>
        </p:nvSpPr>
        <p:spPr/>
        <p:txBody>
          <a:bodyPr>
            <a:normAutofit lnSpcReduction="10000"/>
          </a:bodyPr>
          <a:lstStyle/>
          <a:p>
            <a:r>
              <a:rPr lang="en-US" dirty="0" smtClean="0"/>
              <a:t>Consent of risk taker to understand the nature and breadth of the risk he or she is being asked to take</a:t>
            </a:r>
          </a:p>
          <a:p>
            <a:endParaRPr lang="en-US" dirty="0"/>
          </a:p>
          <a:p>
            <a:r>
              <a:rPr lang="en-US" dirty="0" smtClean="0"/>
              <a:t>In </a:t>
            </a:r>
            <a:r>
              <a:rPr lang="en-US" dirty="0" err="1" smtClean="0"/>
              <a:t>Toysmart</a:t>
            </a:r>
            <a:r>
              <a:rPr lang="en-US" dirty="0" smtClean="0"/>
              <a:t>: </a:t>
            </a:r>
          </a:p>
          <a:p>
            <a:endParaRPr lang="en-US" dirty="0"/>
          </a:p>
          <a:p>
            <a:r>
              <a:rPr lang="en-US" b="1" dirty="0" smtClean="0">
                <a:solidFill>
                  <a:srgbClr val="FF0000"/>
                </a:solidFill>
              </a:rPr>
              <a:t>the consent of the individual to the collection, storage, and dissemination of his or her PII or TGI</a:t>
            </a:r>
            <a:endParaRPr lang="en-US" b="1"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Opt-in vs. Opt-out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Out-out.</a:t>
            </a:r>
          </a:p>
          <a:p>
            <a:pPr lvl="1"/>
            <a:r>
              <a:rPr lang="en-US" b="1" dirty="0" smtClean="0">
                <a:solidFill>
                  <a:srgbClr val="FF0000"/>
                </a:solidFill>
              </a:rPr>
              <a:t>Transferring the information is the default.  Your PII will be transferred unless to take positive action to prevent this.</a:t>
            </a:r>
          </a:p>
          <a:p>
            <a:pPr lvl="1"/>
            <a:r>
              <a:rPr lang="en-US" dirty="0" smtClean="0"/>
              <a:t>Usually a procedure that requires you to fill out a card and send it to the information holder</a:t>
            </a:r>
          </a:p>
          <a:p>
            <a:pPr lvl="1"/>
            <a:endParaRPr lang="en-US" dirty="0" smtClean="0"/>
          </a:p>
          <a:p>
            <a:r>
              <a:rPr lang="en-US" dirty="0" smtClean="0"/>
              <a:t>Opt-in</a:t>
            </a:r>
          </a:p>
          <a:p>
            <a:pPr lvl="1"/>
            <a:r>
              <a:rPr lang="en-US" dirty="0" smtClean="0"/>
              <a:t>The stronger privacy practice</a:t>
            </a:r>
          </a:p>
          <a:p>
            <a:pPr lvl="1"/>
            <a:r>
              <a:rPr lang="en-US" b="1" dirty="0" smtClean="0">
                <a:solidFill>
                  <a:srgbClr val="FF0000"/>
                </a:solidFill>
              </a:rPr>
              <a:t>Your PII will not be sent unless you expressly consent.  Here not sending the information is the default.  </a:t>
            </a:r>
          </a:p>
          <a:p>
            <a:pPr lvl="1"/>
            <a:r>
              <a:rPr lang="en-US" dirty="0" smtClean="0"/>
              <a:t>To override you have to consent.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The right to be left alone</a:t>
            </a:r>
          </a:p>
          <a:p>
            <a:endParaRPr lang="en-US" dirty="0"/>
          </a:p>
          <a:p>
            <a:r>
              <a:rPr lang="en-US" dirty="0" smtClean="0"/>
              <a:t>How necessary is privacy to the exercise of autonomy</a:t>
            </a:r>
          </a:p>
          <a:p>
            <a:pPr lvl="1"/>
            <a:r>
              <a:rPr lang="en-US" dirty="0" smtClean="0"/>
              <a:t>Provides a protective space in which we formulate and imaginatively test our life projects and plans</a:t>
            </a:r>
          </a:p>
          <a:p>
            <a:pPr lvl="1"/>
            <a:endParaRPr lang="en-US" dirty="0"/>
          </a:p>
          <a:p>
            <a:r>
              <a:rPr lang="en-US" dirty="0" smtClean="0"/>
              <a:t>As a right it can trump (overrule) goods, even social goods</a:t>
            </a:r>
          </a:p>
          <a:p>
            <a:endParaRPr lang="en-US" dirty="0"/>
          </a:p>
          <a:p>
            <a:r>
              <a:rPr lang="en-US" dirty="0" smtClean="0"/>
              <a:t>But in the U.S., privacy frequently gives ways to other concerns such as security</a:t>
            </a:r>
          </a:p>
          <a:p>
            <a:pPr lvl="1"/>
            <a:r>
              <a:rPr lang="en-US" dirty="0" smtClean="0"/>
              <a:t>Patriot Act and protection against terrorism</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Transfers</a:t>
            </a:r>
            <a:endParaRPr lang="en-US" dirty="0"/>
          </a:p>
        </p:txBody>
      </p:sp>
      <p:sp>
        <p:nvSpPr>
          <p:cNvPr id="3" name="Content Placeholder 2"/>
          <p:cNvSpPr>
            <a:spLocks noGrp="1"/>
          </p:cNvSpPr>
          <p:nvPr>
            <p:ph idx="1"/>
          </p:nvPr>
        </p:nvSpPr>
        <p:spPr/>
        <p:txBody>
          <a:bodyPr>
            <a:normAutofit/>
          </a:bodyPr>
          <a:lstStyle/>
          <a:p>
            <a:r>
              <a:rPr lang="en-US" dirty="0" smtClean="0"/>
              <a:t>Information can be transferred to third parties if…</a:t>
            </a:r>
          </a:p>
          <a:p>
            <a:pPr lvl="1"/>
            <a:r>
              <a:rPr lang="en-US" dirty="0" smtClean="0"/>
              <a:t>Third party </a:t>
            </a:r>
            <a:r>
              <a:rPr lang="en-US" dirty="0" smtClean="0">
                <a:solidFill>
                  <a:srgbClr val="FF0000"/>
                </a:solidFill>
              </a:rPr>
              <a:t>shares the values </a:t>
            </a:r>
            <a:r>
              <a:rPr lang="en-US" dirty="0" smtClean="0"/>
              <a:t>of the current holder</a:t>
            </a:r>
          </a:p>
          <a:p>
            <a:pPr lvl="1"/>
            <a:r>
              <a:rPr lang="en-US" dirty="0" smtClean="0"/>
              <a:t>Third party </a:t>
            </a:r>
            <a:r>
              <a:rPr lang="en-US" dirty="0" smtClean="0">
                <a:solidFill>
                  <a:srgbClr val="FF0000"/>
                </a:solidFill>
              </a:rPr>
              <a:t>takes over the promises </a:t>
            </a:r>
            <a:r>
              <a:rPr lang="en-US" dirty="0" smtClean="0"/>
              <a:t>made by the current holder as information was collected</a:t>
            </a:r>
          </a:p>
          <a:p>
            <a:pPr lvl="1"/>
            <a:r>
              <a:rPr lang="en-US" dirty="0" smtClean="0"/>
              <a:t>Third part </a:t>
            </a:r>
            <a:r>
              <a:rPr lang="en-US" dirty="0" smtClean="0">
                <a:solidFill>
                  <a:srgbClr val="FF0000"/>
                </a:solidFill>
              </a:rPr>
              <a:t>commits to the same uses </a:t>
            </a:r>
            <a:r>
              <a:rPr lang="en-US" dirty="0" smtClean="0"/>
              <a:t>as the current holder committed to when collecting the information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Pivots to the Present</a:t>
            </a:r>
            <a:endParaRPr lang="en-US" dirty="0"/>
          </a:p>
        </p:txBody>
      </p:sp>
      <p:sp>
        <p:nvSpPr>
          <p:cNvPr id="5" name="Subtitle 4"/>
          <p:cNvSpPr>
            <a:spLocks noGrp="1"/>
          </p:cNvSpPr>
          <p:nvPr>
            <p:ph type="subTitle" idx="1"/>
          </p:nvPr>
        </p:nvSpPr>
        <p:spPr/>
        <p:txBody>
          <a:bodyPr/>
          <a:lstStyle/>
          <a:p>
            <a:r>
              <a:rPr lang="en-US" dirty="0" smtClean="0">
                <a:solidFill>
                  <a:schemeClr val="tx1"/>
                </a:solidFill>
              </a:rPr>
              <a:t>Other Privacy and Property Cases</a:t>
            </a:r>
            <a:endParaRPr lang="en-US"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Recent Decision Concerning </a:t>
            </a:r>
            <a:r>
              <a:rPr lang="en-US" dirty="0" err="1" smtClean="0"/>
              <a:t>Facebook</a:t>
            </a:r>
            <a:endParaRPr lang="en-US" dirty="0"/>
          </a:p>
        </p:txBody>
      </p:sp>
      <p:sp>
        <p:nvSpPr>
          <p:cNvPr id="3" name="Content Placeholder 2"/>
          <p:cNvSpPr>
            <a:spLocks noGrp="1"/>
          </p:cNvSpPr>
          <p:nvPr>
            <p:ph idx="1"/>
          </p:nvPr>
        </p:nvSpPr>
        <p:spPr>
          <a:xfrm>
            <a:off x="457200" y="1371600"/>
            <a:ext cx="8229600" cy="5181600"/>
          </a:xfrm>
        </p:spPr>
        <p:txBody>
          <a:bodyPr>
            <a:normAutofit fontScale="85000" lnSpcReduction="20000"/>
          </a:bodyPr>
          <a:lstStyle/>
          <a:p>
            <a:r>
              <a:rPr lang="en-US" sz="2400" b="1" dirty="0" smtClean="0"/>
              <a:t>http://www.npr.org/templates/story/story.php?storyId=133575667</a:t>
            </a:r>
          </a:p>
          <a:p>
            <a:pPr lvl="1"/>
            <a:r>
              <a:rPr lang="en-US" dirty="0" smtClean="0"/>
              <a:t>Associated Press story accessed through National Public Radio</a:t>
            </a:r>
          </a:p>
          <a:p>
            <a:pPr lvl="1"/>
            <a:r>
              <a:rPr lang="en-US" dirty="0" smtClean="0"/>
              <a:t>See also Steve Greenhouse, “Company Accused of Firing Over </a:t>
            </a:r>
            <a:r>
              <a:rPr lang="en-US" dirty="0" err="1" smtClean="0"/>
              <a:t>Facebook</a:t>
            </a:r>
            <a:r>
              <a:rPr lang="en-US" dirty="0" smtClean="0"/>
              <a:t> Post”, New York Times, February 8, 2010 </a:t>
            </a:r>
            <a:r>
              <a:rPr lang="en-US" sz="2100" b="1" dirty="0" smtClean="0"/>
              <a:t>http://www.nytimes.com/2010/11/09/business/09facebook.html?_r=1&amp;scp=2&amp;sq=Facebook+Connecticut+ambulance+company&amp;st=nyt</a:t>
            </a:r>
            <a:endParaRPr lang="en-US" b="1" dirty="0" smtClean="0"/>
          </a:p>
          <a:p>
            <a:pPr lvl="1"/>
            <a:endParaRPr lang="en-US" sz="900" dirty="0" smtClean="0"/>
          </a:p>
          <a:p>
            <a:r>
              <a:rPr lang="en-US" dirty="0" smtClean="0"/>
              <a:t>Employee fired for criticizing her boss on </a:t>
            </a:r>
            <a:r>
              <a:rPr lang="en-US" dirty="0" err="1" smtClean="0"/>
              <a:t>Facebook</a:t>
            </a:r>
            <a:endParaRPr lang="en-US" dirty="0" smtClean="0"/>
          </a:p>
          <a:p>
            <a:endParaRPr lang="en-US" sz="900" dirty="0" smtClean="0"/>
          </a:p>
          <a:p>
            <a:r>
              <a:rPr lang="en-US" dirty="0" smtClean="0"/>
              <a:t>National Labor Relations Board successfully sues Connecticut ambulance company</a:t>
            </a:r>
          </a:p>
          <a:p>
            <a:pPr lvl="1"/>
            <a:r>
              <a:rPr lang="en-US" dirty="0" smtClean="0"/>
              <a:t>Workers can discuss with co-workers issues such as wages, hours, and working conditions</a:t>
            </a:r>
          </a:p>
          <a:p>
            <a:pPr lvl="1"/>
            <a:r>
              <a:rPr lang="en-US" dirty="0" smtClean="0"/>
              <a:t>Compared to a conversation next to the water cooler</a:t>
            </a:r>
          </a:p>
          <a:p>
            <a:pPr lvl="1"/>
            <a:r>
              <a:rPr lang="en-US" dirty="0" smtClean="0"/>
              <a:t>Is it a “concerted protected activity” (See Greenhouse article)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Privacy Cases</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smtClean="0"/>
              <a:t>Wire tapping phone booth used by mob figure</a:t>
            </a:r>
          </a:p>
          <a:p>
            <a:endParaRPr lang="en-US" sz="900" dirty="0" smtClean="0"/>
          </a:p>
          <a:p>
            <a:r>
              <a:rPr lang="en-US" dirty="0" smtClean="0"/>
              <a:t>Using infra-red detectors to determine if suspect is growing marijuana inside house</a:t>
            </a:r>
          </a:p>
          <a:p>
            <a:endParaRPr lang="en-US" sz="900" dirty="0" smtClean="0"/>
          </a:p>
          <a:p>
            <a:r>
              <a:rPr lang="en-US" dirty="0" smtClean="0"/>
              <a:t>Major corporation secretly installs cameras in bathrooms to find who is damaging them</a:t>
            </a:r>
          </a:p>
          <a:p>
            <a:endParaRPr lang="en-US" sz="900" dirty="0" smtClean="0"/>
          </a:p>
          <a:p>
            <a:r>
              <a:rPr lang="en-US" dirty="0" err="1" smtClean="0"/>
              <a:t>Facebook</a:t>
            </a:r>
            <a:r>
              <a:rPr lang="en-US" dirty="0" smtClean="0"/>
              <a:t>: Supervisor finds negative comments about him posted by employee in </a:t>
            </a:r>
            <a:r>
              <a:rPr lang="en-US" dirty="0" err="1" smtClean="0"/>
              <a:t>Facebook</a:t>
            </a:r>
            <a:r>
              <a:rPr lang="en-US" dirty="0" smtClean="0"/>
              <a:t>.  Fires employee</a:t>
            </a:r>
          </a:p>
          <a:p>
            <a:endParaRPr lang="en-US" sz="900" dirty="0" smtClean="0"/>
          </a:p>
          <a:p>
            <a:r>
              <a:rPr lang="en-US" dirty="0" smtClean="0"/>
              <a:t>Carnivore: FBI tries to force OSPs to install packet filter to identify terrorists who are using Internet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dirty="0" smtClean="0"/>
              <a:t>Related Property Cases</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smtClean="0"/>
              <a:t>Disney works to extend copyright term limits yet makes use of fairy tales that are part of public domain</a:t>
            </a:r>
          </a:p>
          <a:p>
            <a:endParaRPr lang="en-US" sz="1000" dirty="0" smtClean="0"/>
          </a:p>
          <a:p>
            <a:r>
              <a:rPr lang="en-US" dirty="0" smtClean="0"/>
              <a:t>Are aggressive RIAA measures to stop pirating CDs and DVDs justified?</a:t>
            </a:r>
          </a:p>
          <a:p>
            <a:pPr lvl="1"/>
            <a:r>
              <a:rPr lang="en-US" dirty="0" smtClean="0"/>
              <a:t>Recently, choose universities, send students letter telling to confess or face legal action</a:t>
            </a:r>
          </a:p>
          <a:p>
            <a:pPr lvl="1"/>
            <a:endParaRPr lang="en-US" sz="1000" dirty="0" smtClean="0"/>
          </a:p>
          <a:p>
            <a:r>
              <a:rPr lang="en-US" dirty="0" smtClean="0"/>
              <a:t>Lawrence </a:t>
            </a:r>
            <a:r>
              <a:rPr lang="en-US" dirty="0" err="1" smtClean="0"/>
              <a:t>Lessig</a:t>
            </a:r>
            <a:r>
              <a:rPr lang="en-US" dirty="0" smtClean="0"/>
              <a:t> discusses Eric Eldred case in Free Culture</a:t>
            </a:r>
          </a:p>
          <a:p>
            <a:pPr lvl="1"/>
            <a:r>
              <a:rPr lang="en-US" dirty="0" smtClean="0"/>
              <a:t>Eldred wanted to develop online library to post classical authors and works</a:t>
            </a:r>
          </a:p>
          <a:p>
            <a:pPr lvl="1"/>
            <a:r>
              <a:rPr lang="en-US" dirty="0" smtClean="0"/>
              <a:t>But Sony Bono Copyright Term Extension Act blocked this in the case of poems by Robert Frost as well as others</a:t>
            </a:r>
          </a:p>
          <a:p>
            <a:pPr lvl="1"/>
            <a:r>
              <a:rPr lang="en-US" dirty="0" smtClean="0"/>
              <a:t>Sued unsuccessfully to get permission to include these works in library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t>Kinds</a:t>
            </a:r>
          </a:p>
          <a:p>
            <a:pPr lvl="1"/>
            <a:r>
              <a:rPr lang="en-US" dirty="0" smtClean="0"/>
              <a:t>Accessibility</a:t>
            </a:r>
          </a:p>
          <a:p>
            <a:pPr lvl="1"/>
            <a:r>
              <a:rPr lang="en-US" dirty="0" smtClean="0"/>
              <a:t>Decision</a:t>
            </a:r>
          </a:p>
          <a:p>
            <a:pPr lvl="1"/>
            <a:r>
              <a:rPr lang="en-US" dirty="0" smtClean="0"/>
              <a:t>Information</a:t>
            </a:r>
          </a:p>
          <a:p>
            <a:pPr lvl="1"/>
            <a:endParaRPr lang="en-US" dirty="0"/>
          </a:p>
          <a:p>
            <a:r>
              <a:rPr lang="en-US" dirty="0" smtClean="0"/>
              <a:t>Privacy and Context</a:t>
            </a:r>
          </a:p>
          <a:p>
            <a:pPr lvl="1"/>
            <a:r>
              <a:rPr lang="en-US" dirty="0" smtClean="0"/>
              <a:t>In the triangle of privacy, the context (envisioned by filling out the triangle) “determines” whether information is private or shared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AutoShape 2"/>
          <p:cNvSpPr>
            <a:spLocks noChangeArrowheads="1"/>
          </p:cNvSpPr>
          <p:nvPr/>
        </p:nvSpPr>
        <p:spPr bwMode="auto">
          <a:xfrm flipH="1">
            <a:off x="3048000" y="1676400"/>
            <a:ext cx="4495800" cy="4343400"/>
          </a:xfrm>
          <a:prstGeom prst="triangle">
            <a:avLst>
              <a:gd name="adj" fmla="val 49639"/>
            </a:avLst>
          </a:prstGeom>
          <a:solidFill>
            <a:schemeClr val="accent1"/>
          </a:solidFill>
          <a:ln w="9525">
            <a:solidFill>
              <a:schemeClr val="tx1"/>
            </a:solidFill>
            <a:miter lim="800000"/>
            <a:headEnd/>
            <a:tailEnd/>
          </a:ln>
          <a:effectLst/>
        </p:spPr>
        <p:txBody>
          <a:bodyPr wrap="none" anchor="ctr"/>
          <a:lstStyle/>
          <a:p>
            <a:pPr algn="ctr" eaLnBrk="1" hangingPunct="1"/>
            <a:r>
              <a:rPr lang="en-US" sz="2400" dirty="0" smtClean="0">
                <a:latin typeface="Times New Roman" pitchFamily="18" charset="0"/>
              </a:rPr>
              <a:t>Information is public</a:t>
            </a:r>
            <a:endParaRPr lang="en-US" sz="2400" dirty="0">
              <a:latin typeface="Times New Roman" pitchFamily="18" charset="0"/>
            </a:endParaRPr>
          </a:p>
          <a:p>
            <a:pPr algn="ctr" eaLnBrk="1" hangingPunct="1"/>
            <a:r>
              <a:rPr lang="en-US" sz="2400" dirty="0" smtClean="0">
                <a:latin typeface="Times New Roman" pitchFamily="18" charset="0"/>
              </a:rPr>
              <a:t>when directly relevant</a:t>
            </a:r>
            <a:endParaRPr lang="en-US" sz="2400" dirty="0">
              <a:latin typeface="Times New Roman" pitchFamily="18" charset="0"/>
            </a:endParaRPr>
          </a:p>
          <a:p>
            <a:pPr algn="ctr" eaLnBrk="1" hangingPunct="1"/>
            <a:r>
              <a:rPr lang="en-US" sz="2400" dirty="0" smtClean="0">
                <a:latin typeface="Times New Roman" pitchFamily="18" charset="0"/>
              </a:rPr>
              <a:t>to relation between A and B</a:t>
            </a:r>
            <a:endParaRPr lang="en-US" sz="2400" dirty="0">
              <a:latin typeface="Times New Roman" pitchFamily="18" charset="0"/>
            </a:endParaRPr>
          </a:p>
        </p:txBody>
      </p:sp>
      <p:sp>
        <p:nvSpPr>
          <p:cNvPr id="86019" name="Oval 3"/>
          <p:cNvSpPr>
            <a:spLocks noChangeArrowheads="1"/>
          </p:cNvSpPr>
          <p:nvPr/>
        </p:nvSpPr>
        <p:spPr bwMode="auto">
          <a:xfrm>
            <a:off x="3429000" y="457200"/>
            <a:ext cx="3733800" cy="1219200"/>
          </a:xfrm>
          <a:prstGeom prst="ellipse">
            <a:avLst/>
          </a:prstGeom>
          <a:solidFill>
            <a:srgbClr val="996600"/>
          </a:solidFill>
          <a:ln w="9525">
            <a:solidFill>
              <a:schemeClr val="tx1"/>
            </a:solidFill>
            <a:round/>
            <a:headEnd/>
            <a:tailEnd/>
          </a:ln>
          <a:effectLst/>
        </p:spPr>
        <p:txBody>
          <a:bodyPr wrap="none" anchor="ctr"/>
          <a:lstStyle/>
          <a:p>
            <a:pPr algn="ctr" eaLnBrk="1" hangingPunct="1"/>
            <a:r>
              <a:rPr lang="en-US" sz="2400" b="1" dirty="0" smtClean="0">
                <a:latin typeface="Times New Roman" pitchFamily="18" charset="0"/>
              </a:rPr>
              <a:t>A:</a:t>
            </a:r>
          </a:p>
          <a:p>
            <a:pPr algn="ctr" eaLnBrk="1" hangingPunct="1"/>
            <a:r>
              <a:rPr lang="en-US" sz="2400" b="1" dirty="0" smtClean="0">
                <a:latin typeface="Times New Roman" pitchFamily="18" charset="0"/>
              </a:rPr>
              <a:t>Person with Information</a:t>
            </a:r>
            <a:endParaRPr lang="en-US" sz="2400" b="1" dirty="0">
              <a:latin typeface="Times New Roman" pitchFamily="18" charset="0"/>
            </a:endParaRPr>
          </a:p>
        </p:txBody>
      </p:sp>
      <p:sp>
        <p:nvSpPr>
          <p:cNvPr id="86020" name="Oval 4"/>
          <p:cNvSpPr>
            <a:spLocks noChangeArrowheads="1"/>
          </p:cNvSpPr>
          <p:nvPr/>
        </p:nvSpPr>
        <p:spPr bwMode="auto">
          <a:xfrm>
            <a:off x="381000" y="5029200"/>
            <a:ext cx="2667000" cy="1524000"/>
          </a:xfrm>
          <a:prstGeom prst="ellipse">
            <a:avLst/>
          </a:prstGeom>
          <a:solidFill>
            <a:srgbClr val="FFFF99"/>
          </a:solidFill>
          <a:ln w="9525">
            <a:solidFill>
              <a:schemeClr val="tx1"/>
            </a:solidFill>
            <a:round/>
            <a:headEnd/>
            <a:tailEnd/>
          </a:ln>
          <a:effectLst/>
        </p:spPr>
        <p:txBody>
          <a:bodyPr wrap="none" anchor="ctr"/>
          <a:lstStyle/>
          <a:p>
            <a:pPr algn="ctr" eaLnBrk="1" hangingPunct="1"/>
            <a:r>
              <a:rPr lang="en-US" sz="2400" b="1" dirty="0" smtClean="0">
                <a:latin typeface="Times New Roman" pitchFamily="18" charset="0"/>
              </a:rPr>
              <a:t>B: </a:t>
            </a:r>
          </a:p>
          <a:p>
            <a:pPr algn="ctr" eaLnBrk="1" hangingPunct="1"/>
            <a:r>
              <a:rPr lang="en-US" sz="2400" b="1" dirty="0" smtClean="0">
                <a:latin typeface="Times New Roman" pitchFamily="18" charset="0"/>
              </a:rPr>
              <a:t>Person Who </a:t>
            </a:r>
          </a:p>
          <a:p>
            <a:pPr algn="ctr" eaLnBrk="1" hangingPunct="1"/>
            <a:r>
              <a:rPr lang="en-US" sz="2400" b="1" dirty="0" smtClean="0">
                <a:latin typeface="Times New Roman" pitchFamily="18" charset="0"/>
              </a:rPr>
              <a:t>Wants </a:t>
            </a:r>
          </a:p>
          <a:p>
            <a:pPr algn="ctr" eaLnBrk="1" hangingPunct="1"/>
            <a:r>
              <a:rPr lang="en-US" sz="2400" b="1" dirty="0" smtClean="0">
                <a:latin typeface="Times New Roman" pitchFamily="18" charset="0"/>
              </a:rPr>
              <a:t>Information</a:t>
            </a:r>
            <a:endParaRPr lang="en-US" sz="2400" b="1" dirty="0">
              <a:latin typeface="Times New Roman" pitchFamily="18" charset="0"/>
            </a:endParaRPr>
          </a:p>
        </p:txBody>
      </p:sp>
      <p:sp>
        <p:nvSpPr>
          <p:cNvPr id="86021" name="Oval 5"/>
          <p:cNvSpPr>
            <a:spLocks noChangeArrowheads="1"/>
          </p:cNvSpPr>
          <p:nvPr/>
        </p:nvSpPr>
        <p:spPr bwMode="auto">
          <a:xfrm>
            <a:off x="7543800" y="5257800"/>
            <a:ext cx="1600200" cy="1600200"/>
          </a:xfrm>
          <a:prstGeom prst="ellipse">
            <a:avLst/>
          </a:prstGeom>
          <a:solidFill>
            <a:srgbClr val="66FF99"/>
          </a:solidFill>
          <a:ln w="9525">
            <a:solidFill>
              <a:schemeClr val="tx1"/>
            </a:solidFill>
            <a:round/>
            <a:headEnd/>
            <a:tailEnd/>
          </a:ln>
          <a:effectLst/>
        </p:spPr>
        <p:txBody>
          <a:bodyPr wrap="none" anchor="ctr"/>
          <a:lstStyle/>
          <a:p>
            <a:pPr algn="ctr" eaLnBrk="1" hangingPunct="1"/>
            <a:r>
              <a:rPr lang="en-US" sz="2400" b="1" dirty="0" smtClean="0">
                <a:latin typeface="Times New Roman" pitchFamily="18" charset="0"/>
              </a:rPr>
              <a:t>C: </a:t>
            </a:r>
          </a:p>
          <a:p>
            <a:pPr algn="ctr" eaLnBrk="1" hangingPunct="1"/>
            <a:r>
              <a:rPr lang="en-US" sz="2400" b="1" dirty="0" smtClean="0">
                <a:latin typeface="Times New Roman" pitchFamily="18" charset="0"/>
              </a:rPr>
              <a:t>Information</a:t>
            </a:r>
          </a:p>
          <a:p>
            <a:pPr algn="ctr" eaLnBrk="1" hangingPunct="1"/>
            <a:r>
              <a:rPr lang="en-US" sz="2400" b="1" dirty="0" smtClean="0">
                <a:latin typeface="Times New Roman" pitchFamily="18" charset="0"/>
              </a:rPr>
              <a:t>In</a:t>
            </a:r>
          </a:p>
          <a:p>
            <a:pPr algn="ctr" eaLnBrk="1" hangingPunct="1"/>
            <a:r>
              <a:rPr lang="en-US" sz="2400" b="1" dirty="0" smtClean="0">
                <a:latin typeface="Times New Roman" pitchFamily="18" charset="0"/>
              </a:rPr>
              <a:t>Context</a:t>
            </a:r>
            <a:endParaRPr lang="en-US" sz="2400" b="1" dirty="0">
              <a:latin typeface="Times New Roman" pitchFamily="18" charset="0"/>
            </a:endParaRPr>
          </a:p>
        </p:txBody>
      </p:sp>
      <p:sp>
        <p:nvSpPr>
          <p:cNvPr id="86022" name="Rectangle 6"/>
          <p:cNvSpPr>
            <a:spLocks noChangeArrowheads="1"/>
          </p:cNvSpPr>
          <p:nvPr/>
        </p:nvSpPr>
        <p:spPr bwMode="auto">
          <a:xfrm>
            <a:off x="238125" y="1905000"/>
            <a:ext cx="3124200" cy="2362200"/>
          </a:xfrm>
          <a:prstGeom prst="rect">
            <a:avLst/>
          </a:prstGeom>
          <a:noFill/>
          <a:ln w="9525">
            <a:solidFill>
              <a:schemeClr val="tx1"/>
            </a:solidFill>
            <a:miter lim="800000"/>
            <a:headEnd/>
            <a:tailEnd/>
          </a:ln>
          <a:effectLst/>
        </p:spPr>
        <p:txBody>
          <a:bodyPr wrap="none" anchor="ctr"/>
          <a:lstStyle/>
          <a:p>
            <a:pPr algn="ctr" eaLnBrk="1" hangingPunct="1"/>
            <a:r>
              <a:rPr lang="en-US" sz="2400" b="1" dirty="0" smtClean="0">
                <a:latin typeface="Times New Roman" pitchFamily="18" charset="0"/>
              </a:rPr>
              <a:t>Privacy Triangle</a:t>
            </a:r>
            <a:endParaRPr lang="en-US" sz="2400" b="1" dirty="0">
              <a:latin typeface="Times New Roman" pitchFamily="18" charset="0"/>
            </a:endParaRPr>
          </a:p>
          <a:p>
            <a:pPr algn="ctr" eaLnBrk="1" hangingPunct="1"/>
            <a:r>
              <a:rPr lang="en-US" sz="2400" dirty="0" smtClean="0">
                <a:latin typeface="Times New Roman" pitchFamily="18" charset="0"/>
              </a:rPr>
              <a:t>When information is not </a:t>
            </a:r>
          </a:p>
          <a:p>
            <a:pPr algn="ctr" eaLnBrk="1" hangingPunct="1"/>
            <a:r>
              <a:rPr lang="en-US" sz="2400" dirty="0" smtClean="0">
                <a:latin typeface="Times New Roman" pitchFamily="18" charset="0"/>
              </a:rPr>
              <a:t>private.  Relevance to </a:t>
            </a:r>
          </a:p>
          <a:p>
            <a:pPr algn="ctr" eaLnBrk="1" hangingPunct="1"/>
            <a:r>
              <a:rPr lang="en-US" sz="2400" dirty="0" smtClean="0">
                <a:latin typeface="Times New Roman" pitchFamily="18" charset="0"/>
              </a:rPr>
              <a:t>social relations and </a:t>
            </a:r>
          </a:p>
          <a:p>
            <a:pPr algn="ctr" eaLnBrk="1" hangingPunct="1"/>
            <a:r>
              <a:rPr lang="en-US" sz="2400" dirty="0" smtClean="0">
                <a:latin typeface="Times New Roman" pitchFamily="18" charset="0"/>
              </a:rPr>
              <a:t>context is crucial</a:t>
            </a:r>
            <a:endParaRPr lang="en-US" sz="2400" dirty="0">
              <a:latin typeface="Times New Roman" pitchFamily="18" charset="0"/>
            </a:endParaRPr>
          </a:p>
        </p:txBody>
      </p:sp>
      <p:sp>
        <p:nvSpPr>
          <p:cNvPr id="86023" name="Line 7"/>
          <p:cNvSpPr>
            <a:spLocks noChangeShapeType="1"/>
          </p:cNvSpPr>
          <p:nvPr/>
        </p:nvSpPr>
        <p:spPr bwMode="auto">
          <a:xfrm>
            <a:off x="6172200" y="2743200"/>
            <a:ext cx="1143000" cy="2057400"/>
          </a:xfrm>
          <a:prstGeom prst="line">
            <a:avLst/>
          </a:prstGeom>
          <a:noFill/>
          <a:ln w="57150">
            <a:solidFill>
              <a:schemeClr val="tx1"/>
            </a:solidFill>
            <a:round/>
            <a:headEnd type="triangle" w="med" len="med"/>
            <a:tailEnd type="triangle" w="med" len="med"/>
          </a:ln>
          <a:effectLst/>
        </p:spPr>
        <p:txBody>
          <a:bodyPr/>
          <a:lstStyle/>
          <a:p>
            <a:endParaRPr lang="en-US"/>
          </a:p>
        </p:txBody>
      </p:sp>
      <p:sp>
        <p:nvSpPr>
          <p:cNvPr id="86024" name="Line 8"/>
          <p:cNvSpPr>
            <a:spLocks noChangeShapeType="1"/>
          </p:cNvSpPr>
          <p:nvPr/>
        </p:nvSpPr>
        <p:spPr bwMode="auto">
          <a:xfrm flipH="1">
            <a:off x="3282950" y="2689225"/>
            <a:ext cx="1143000" cy="2057400"/>
          </a:xfrm>
          <a:prstGeom prst="line">
            <a:avLst/>
          </a:prstGeom>
          <a:noFill/>
          <a:ln w="57150">
            <a:solidFill>
              <a:schemeClr val="tx1"/>
            </a:solidFill>
            <a:round/>
            <a:headEnd type="triangle" w="med" len="med"/>
            <a:tailEnd type="triangle" w="med" len="med"/>
          </a:ln>
          <a:effectLst/>
        </p:spPr>
        <p:txBody>
          <a:bodyPr/>
          <a:lstStyle/>
          <a:p>
            <a:endParaRPr lang="en-US"/>
          </a:p>
        </p:txBody>
      </p:sp>
      <p:sp>
        <p:nvSpPr>
          <p:cNvPr id="86025" name="Line 9"/>
          <p:cNvSpPr>
            <a:spLocks noChangeShapeType="1"/>
          </p:cNvSpPr>
          <p:nvPr/>
        </p:nvSpPr>
        <p:spPr bwMode="auto">
          <a:xfrm flipH="1">
            <a:off x="3829050" y="6292850"/>
            <a:ext cx="2667000" cy="0"/>
          </a:xfrm>
          <a:prstGeom prst="line">
            <a:avLst/>
          </a:prstGeom>
          <a:noFill/>
          <a:ln w="57150">
            <a:solidFill>
              <a:schemeClr val="tx1"/>
            </a:solidFill>
            <a:round/>
            <a:headEnd type="triangle" w="med" len="me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p:spPr>
        <p:txBody>
          <a:bodyPr/>
          <a:lstStyle/>
          <a:p>
            <a:r>
              <a:rPr lang="en-US" dirty="0" smtClean="0"/>
              <a:t>Privacy and </a:t>
            </a:r>
            <a:r>
              <a:rPr lang="en-US" dirty="0" err="1" smtClean="0"/>
              <a:t>Toysmart</a:t>
            </a:r>
            <a:endParaRPr lang="en-US" dirty="0"/>
          </a:p>
        </p:txBody>
      </p:sp>
      <p:sp>
        <p:nvSpPr>
          <p:cNvPr id="3" name="Content Placeholder 2"/>
          <p:cNvSpPr>
            <a:spLocks noGrp="1"/>
          </p:cNvSpPr>
          <p:nvPr>
            <p:ph type="subTitle" idx="1"/>
          </p:nvPr>
        </p:nvSpPr>
        <p:spPr>
          <a:xfrm>
            <a:off x="1371600" y="3429000"/>
            <a:ext cx="6400800" cy="2209800"/>
          </a:xfrm>
        </p:spPr>
        <p:txBody>
          <a:bodyPr>
            <a:normAutofit/>
          </a:bodyPr>
          <a:lstStyle/>
          <a:p>
            <a:r>
              <a:rPr lang="en-US" dirty="0" smtClean="0">
                <a:solidFill>
                  <a:schemeClr val="tx1"/>
                </a:solidFill>
              </a:rPr>
              <a:t>Is privacy as a right the best way to understand and protect the interest customers have in controlling access to their PII and TGI?</a:t>
            </a: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Labor Theory of Property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John Locke.  Second Treatise on Civil Government.</a:t>
            </a:r>
          </a:p>
          <a:p>
            <a:endParaRPr lang="en-US" sz="1200" dirty="0" smtClean="0"/>
          </a:p>
          <a:p>
            <a:r>
              <a:rPr lang="en-US" dirty="0" smtClean="0"/>
              <a:t>Property is a natural extension of the body and the body is the paradigm of ownership</a:t>
            </a:r>
          </a:p>
          <a:p>
            <a:pPr lvl="1"/>
            <a:r>
              <a:rPr lang="en-US" dirty="0" smtClean="0"/>
              <a:t>“1. A person has exclusive rights over, ‘owns,’ his own body and its labor.</a:t>
            </a:r>
          </a:p>
          <a:p>
            <a:pPr lvl="1"/>
            <a:r>
              <a:rPr lang="en-US" dirty="0" smtClean="0"/>
              <a:t>2. Land, in its natural state is </a:t>
            </a:r>
            <a:r>
              <a:rPr lang="en-US" dirty="0" err="1" smtClean="0"/>
              <a:t>unowned</a:t>
            </a:r>
            <a:r>
              <a:rPr lang="en-US" dirty="0" smtClean="0"/>
              <a:t>; that is, no one individual can rightfully claim exclusive control of it.</a:t>
            </a:r>
          </a:p>
          <a:p>
            <a:pPr lvl="1"/>
            <a:r>
              <a:rPr lang="en-US" dirty="0" smtClean="0"/>
              <a:t>3. Therefore, when someone’s labor, which is owned, comes to be ‘mixed’ with land that is </a:t>
            </a:r>
            <a:r>
              <a:rPr lang="en-US" dirty="0" err="1" smtClean="0"/>
              <a:t>unowned</a:t>
            </a:r>
            <a:r>
              <a:rPr lang="en-US" dirty="0" smtClean="0"/>
              <a:t>, the exclusive rights over his or her labor are transferred to the land.  That person comes to own the land.”</a:t>
            </a:r>
          </a:p>
          <a:p>
            <a:pPr lvl="1"/>
            <a:endParaRPr lang="en-US" dirty="0" smtClean="0"/>
          </a:p>
          <a:p>
            <a:r>
              <a:rPr lang="en-US" dirty="0" smtClean="0"/>
              <a:t>I own that with which I mix my labor.  Or I own that which I transform through my labor or work.  (I take a stretch of unoccupied land, clear it off, and plant corn.  I tend the corn and when it ripens I am entitled to harvest and eat the food.)</a:t>
            </a:r>
          </a:p>
          <a:p>
            <a:endParaRPr lang="en-US" dirty="0" smtClean="0"/>
          </a:p>
          <a:p>
            <a:r>
              <a:rPr lang="en-US" sz="2200" b="1" dirty="0" smtClean="0"/>
              <a:t>Center argument for labor theory of property quoted from Des </a:t>
            </a:r>
            <a:r>
              <a:rPr lang="en-US" sz="2200" b="1" dirty="0" err="1" smtClean="0"/>
              <a:t>Jardins</a:t>
            </a:r>
            <a:r>
              <a:rPr lang="en-US" sz="2200" b="1" dirty="0" smtClean="0"/>
              <a:t>, (1993)  Environmental Ethics: An Introduction to Environmental Philosophy 1</a:t>
            </a:r>
            <a:r>
              <a:rPr lang="en-US" sz="2200" b="1" baseline="30000" dirty="0" smtClean="0"/>
              <a:t>st</a:t>
            </a:r>
            <a:r>
              <a:rPr lang="en-US" sz="2200" b="1" dirty="0" smtClean="0"/>
              <a:t> Edition, Wadsworth, 36</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Property is a </a:t>
            </a:r>
            <a:r>
              <a:rPr lang="en-US" b="1" dirty="0" smtClean="0"/>
              <a:t>bundle</a:t>
            </a:r>
            <a:r>
              <a:rPr lang="en-US" dirty="0" smtClean="0"/>
              <a:t> of associated rights</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smtClean="0"/>
              <a:t>Des </a:t>
            </a:r>
            <a:r>
              <a:rPr lang="en-US" dirty="0" err="1" smtClean="0"/>
              <a:t>Jardins</a:t>
            </a:r>
            <a:r>
              <a:rPr lang="en-US" dirty="0" smtClean="0"/>
              <a:t> characterizes property, not as a single right, but as a “bundle of associated rights.”  These include the right to…</a:t>
            </a:r>
          </a:p>
          <a:p>
            <a:pPr lvl="1"/>
            <a:r>
              <a:rPr lang="en-US" dirty="0" smtClean="0"/>
              <a:t>“possess, control, use, benefit from, dispose of, and exclude others” from one’s property</a:t>
            </a:r>
          </a:p>
          <a:p>
            <a:pPr lvl="1"/>
            <a:r>
              <a:rPr lang="en-US" dirty="0" smtClean="0"/>
              <a:t>This gets a bit tricky when the property in question is intellectual property such as an idea or even music that has been digitalized on a CD.</a:t>
            </a:r>
          </a:p>
          <a:p>
            <a:pPr lvl="1"/>
            <a:endParaRPr lang="en-US" sz="1300" dirty="0" smtClean="0"/>
          </a:p>
          <a:p>
            <a:r>
              <a:rPr lang="en-US" dirty="0" smtClean="0"/>
              <a:t>The bundle is assembled according to the context in question.</a:t>
            </a:r>
          </a:p>
          <a:p>
            <a:pPr lvl="1"/>
            <a:r>
              <a:rPr lang="en-US" dirty="0" smtClean="0"/>
              <a:t>We possess DVDs.  But this ownership is limited.  There are limits to how we can use them and how much we control them.  (Can’t collect money for a public showing and can’t copy them.)</a:t>
            </a:r>
          </a:p>
          <a:p>
            <a:pPr lvl="1"/>
            <a:endParaRPr lang="en-US" dirty="0" smtClean="0"/>
          </a:p>
          <a:p>
            <a:pPr lvl="1"/>
            <a:r>
              <a:rPr lang="en-US" sz="1600" b="1" dirty="0" smtClean="0"/>
              <a:t>Joseph Des </a:t>
            </a:r>
            <a:r>
              <a:rPr lang="en-US" sz="1600" b="1" dirty="0" err="1" smtClean="0"/>
              <a:t>Jardins</a:t>
            </a:r>
            <a:r>
              <a:rPr lang="en-US" sz="1600" b="1" dirty="0" smtClean="0"/>
              <a:t>.   (1993)  </a:t>
            </a:r>
            <a:r>
              <a:rPr lang="en-US" sz="1600" b="1" i="1" dirty="0" smtClean="0"/>
              <a:t>Environmental Ethics: An Introduction to Environmental Philosophy</a:t>
            </a:r>
            <a:r>
              <a:rPr lang="en-US" sz="1600" b="1" dirty="0" smtClean="0"/>
              <a:t>, 1</a:t>
            </a:r>
            <a:r>
              <a:rPr lang="en-US" sz="1600" b="1" baseline="30000" dirty="0" smtClean="0"/>
              <a:t>st</a:t>
            </a:r>
            <a:r>
              <a:rPr lang="en-US" sz="1600" b="1" dirty="0" smtClean="0"/>
              <a:t> edition.  Wadsworth: 37</a:t>
            </a:r>
            <a:endParaRPr lang="en-US" sz="16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Property justified by consequences</a:t>
            </a:r>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smtClean="0"/>
              <a:t>Found in the U.S. Constitution</a:t>
            </a:r>
          </a:p>
          <a:p>
            <a:endParaRPr lang="en-US" sz="1400" dirty="0" smtClean="0"/>
          </a:p>
          <a:p>
            <a:r>
              <a:rPr lang="en-US" dirty="0" smtClean="0"/>
              <a:t>Negative Argument: not protecting property results in undesirable consequences.  (No incentive to invent and innovate)</a:t>
            </a:r>
          </a:p>
          <a:p>
            <a:endParaRPr lang="en-US" sz="1400" dirty="0" smtClean="0"/>
          </a:p>
          <a:p>
            <a:r>
              <a:rPr lang="en-US" dirty="0" smtClean="0"/>
              <a:t>Positive Argument: protecting property results in desirable consequences (With incentives, talented individuals invent and innovate)</a:t>
            </a:r>
          </a:p>
          <a:p>
            <a:endParaRPr lang="en-US" sz="1400" dirty="0" smtClean="0"/>
          </a:p>
          <a:p>
            <a:r>
              <a:rPr lang="en-US" dirty="0" smtClean="0"/>
              <a:t>Constitution seeks balance by protecting property to maximize positive consequences and minimize bad consequences.</a:t>
            </a:r>
          </a:p>
          <a:p>
            <a:endParaRPr lang="en-US" sz="1300" dirty="0" smtClean="0"/>
          </a:p>
          <a:p>
            <a:r>
              <a:rPr lang="en-US" dirty="0" smtClean="0"/>
              <a:t>It protects intellectual property as…</a:t>
            </a:r>
          </a:p>
          <a:p>
            <a:pPr lvl="1"/>
            <a:r>
              <a:rPr lang="en-US" dirty="0" smtClean="0"/>
              <a:t>Copyright</a:t>
            </a:r>
          </a:p>
          <a:p>
            <a:pPr lvl="1"/>
            <a:r>
              <a:rPr lang="en-US" dirty="0" smtClean="0"/>
              <a:t>Patents</a:t>
            </a:r>
          </a:p>
          <a:p>
            <a:pPr lvl="1"/>
            <a:r>
              <a:rPr lang="en-US" dirty="0" smtClean="0"/>
              <a:t>Trade Secrets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4638"/>
            <a:ext cx="8229600" cy="792162"/>
          </a:xfrm>
        </p:spPr>
        <p:txBody>
          <a:bodyPr>
            <a:normAutofit/>
          </a:bodyPr>
          <a:lstStyle/>
          <a:p>
            <a:r>
              <a:rPr lang="en-US" dirty="0" smtClean="0"/>
              <a:t>Thomas Jefferson</a:t>
            </a:r>
            <a:endParaRPr lang="en-US" dirty="0"/>
          </a:p>
        </p:txBody>
      </p:sp>
      <p:sp>
        <p:nvSpPr>
          <p:cNvPr id="43011" name="Rectangle 3"/>
          <p:cNvSpPr>
            <a:spLocks noGrp="1" noChangeArrowheads="1"/>
          </p:cNvSpPr>
          <p:nvPr>
            <p:ph idx="1"/>
          </p:nvPr>
        </p:nvSpPr>
        <p:spPr>
          <a:xfrm>
            <a:off x="457200" y="1143000"/>
            <a:ext cx="8229600" cy="5715000"/>
          </a:xfrm>
        </p:spPr>
        <p:txBody>
          <a:bodyPr>
            <a:normAutofit/>
          </a:bodyPr>
          <a:lstStyle/>
          <a:p>
            <a:pPr>
              <a:lnSpc>
                <a:spcPct val="80000"/>
              </a:lnSpc>
            </a:pPr>
            <a:r>
              <a:rPr lang="en-US" sz="2400" dirty="0" smtClean="0"/>
              <a:t>If </a:t>
            </a:r>
            <a:r>
              <a:rPr lang="en-US" sz="2400" dirty="0"/>
              <a:t>nature has made any one thing less susceptible than all others of exclusive property, it is the action of the thinking power called an idea, which an individual may exclusively possess as long as he keeps it to himself; </a:t>
            </a:r>
            <a:endParaRPr lang="en-US" sz="2400" dirty="0" smtClean="0"/>
          </a:p>
          <a:p>
            <a:pPr lvl="1">
              <a:lnSpc>
                <a:spcPct val="80000"/>
              </a:lnSpc>
            </a:pPr>
            <a:r>
              <a:rPr lang="en-US" sz="2000" dirty="0" smtClean="0"/>
              <a:t>but </a:t>
            </a:r>
            <a:r>
              <a:rPr lang="en-US" sz="2000" dirty="0"/>
              <a:t>the moment it is divulged, it forces itself into the possession of every one, and the receiver cannot dispossess himself of it.  </a:t>
            </a:r>
            <a:endParaRPr lang="en-US" sz="2000" dirty="0" smtClean="0"/>
          </a:p>
          <a:p>
            <a:pPr lvl="1">
              <a:lnSpc>
                <a:spcPct val="80000"/>
              </a:lnSpc>
            </a:pPr>
            <a:endParaRPr lang="en-US" sz="1050" dirty="0" smtClean="0"/>
          </a:p>
          <a:p>
            <a:pPr>
              <a:lnSpc>
                <a:spcPct val="80000"/>
              </a:lnSpc>
            </a:pPr>
            <a:r>
              <a:rPr lang="en-US" sz="2400" dirty="0" smtClean="0"/>
              <a:t>Ideas are non-</a:t>
            </a:r>
            <a:r>
              <a:rPr lang="en-US" sz="2400" dirty="0" err="1" smtClean="0"/>
              <a:t>rivalrous</a:t>
            </a:r>
            <a:r>
              <a:rPr lang="en-US" sz="2400" dirty="0" smtClean="0"/>
              <a:t>.  </a:t>
            </a:r>
          </a:p>
          <a:p>
            <a:pPr lvl="1">
              <a:lnSpc>
                <a:spcPct val="80000"/>
              </a:lnSpc>
            </a:pPr>
            <a:r>
              <a:rPr lang="en-US" sz="2000" b="1" dirty="0" smtClean="0">
                <a:solidFill>
                  <a:schemeClr val="accent2"/>
                </a:solidFill>
              </a:rPr>
              <a:t>He </a:t>
            </a:r>
            <a:r>
              <a:rPr lang="en-US" sz="2000" b="1" dirty="0">
                <a:solidFill>
                  <a:schemeClr val="accent2"/>
                </a:solidFill>
              </a:rPr>
              <a:t>who receives an idea from me, receives instruction himself without lessening mine; as he who </a:t>
            </a:r>
            <a:r>
              <a:rPr lang="en-US" sz="2000" b="1" dirty="0" err="1">
                <a:solidFill>
                  <a:schemeClr val="accent2"/>
                </a:solidFill>
              </a:rPr>
              <a:t>lites</a:t>
            </a:r>
            <a:r>
              <a:rPr lang="en-US" sz="2000" b="1" dirty="0">
                <a:solidFill>
                  <a:schemeClr val="accent2"/>
                </a:solidFill>
              </a:rPr>
              <a:t> his taper at mine, receives light without darkening me</a:t>
            </a:r>
            <a:r>
              <a:rPr lang="en-US" sz="2000" dirty="0"/>
              <a:t>.  </a:t>
            </a:r>
            <a:endParaRPr lang="en-US" sz="2000" dirty="0" smtClean="0"/>
          </a:p>
          <a:p>
            <a:pPr lvl="1">
              <a:lnSpc>
                <a:spcPct val="80000"/>
              </a:lnSpc>
            </a:pPr>
            <a:endParaRPr lang="en-US" sz="1050" dirty="0" smtClean="0"/>
          </a:p>
          <a:p>
            <a:pPr>
              <a:lnSpc>
                <a:spcPct val="80000"/>
              </a:lnSpc>
            </a:pPr>
            <a:r>
              <a:rPr lang="en-US" sz="2400" dirty="0" smtClean="0"/>
              <a:t>Ideas are non-exclusive </a:t>
            </a:r>
          </a:p>
          <a:p>
            <a:pPr lvl="1">
              <a:lnSpc>
                <a:spcPct val="80000"/>
              </a:lnSpc>
            </a:pPr>
            <a:r>
              <a:rPr lang="en-US" sz="2000" dirty="0" smtClean="0"/>
              <a:t>when </a:t>
            </a:r>
            <a:r>
              <a:rPr lang="en-US" sz="2000" dirty="0"/>
              <a:t>she </a:t>
            </a:r>
            <a:r>
              <a:rPr lang="en-US" sz="2000" dirty="0" smtClean="0"/>
              <a:t>[nature] made </a:t>
            </a:r>
            <a:r>
              <a:rPr lang="en-US" sz="2000" dirty="0"/>
              <a:t>them, like fire, expansible over all space, without lessening their density at any point, </a:t>
            </a:r>
            <a:endParaRPr lang="en-US" sz="2000" dirty="0" smtClean="0"/>
          </a:p>
          <a:p>
            <a:pPr lvl="1">
              <a:lnSpc>
                <a:spcPct val="80000"/>
              </a:lnSpc>
            </a:pPr>
            <a:r>
              <a:rPr lang="en-US" sz="2000" b="1" dirty="0" smtClean="0">
                <a:solidFill>
                  <a:schemeClr val="accent2"/>
                </a:solidFill>
              </a:rPr>
              <a:t>and </a:t>
            </a:r>
            <a:r>
              <a:rPr lang="en-US" sz="2000" b="1" dirty="0">
                <a:solidFill>
                  <a:schemeClr val="accent2"/>
                </a:solidFill>
              </a:rPr>
              <a:t>like the </a:t>
            </a:r>
            <a:r>
              <a:rPr lang="en-US" sz="2000" b="1" dirty="0" err="1">
                <a:solidFill>
                  <a:schemeClr val="accent2"/>
                </a:solidFill>
              </a:rPr>
              <a:t>aire</a:t>
            </a:r>
            <a:r>
              <a:rPr lang="en-US" sz="2000" b="1" dirty="0">
                <a:solidFill>
                  <a:schemeClr val="accent2"/>
                </a:solidFill>
              </a:rPr>
              <a:t> in which we breathe, move, and have our physical being, incapable of confinement or exclusive appropriation. </a:t>
            </a:r>
            <a:r>
              <a:rPr lang="en-US" sz="2000" dirty="0"/>
              <a:t> Inventions then cannot, in nature, be a subject of property.  </a:t>
            </a:r>
            <a:r>
              <a:rPr lang="en-US" sz="1600" b="1" dirty="0" smtClean="0"/>
              <a:t>(Quoted by </a:t>
            </a:r>
            <a:r>
              <a:rPr lang="en-US" sz="1600" b="1" dirty="0" err="1" smtClean="0"/>
              <a:t>Lessig</a:t>
            </a:r>
            <a:r>
              <a:rPr lang="en-US" sz="1600" b="1" dirty="0" smtClean="0"/>
              <a:t> in </a:t>
            </a:r>
            <a:r>
              <a:rPr lang="en-US" sz="1600" b="1" dirty="0"/>
              <a:t>Code, 132)</a:t>
            </a:r>
            <a:endParaRPr lang="en-US" sz="18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1842</Words>
  <Application>Microsoft Office PowerPoint</Application>
  <PresentationFormat>On-screen Show (4:3)</PresentationFormat>
  <Paragraphs>214</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Review and Synthesis</vt:lpstr>
      <vt:lpstr>Privacy</vt:lpstr>
      <vt:lpstr>Privacy</vt:lpstr>
      <vt:lpstr>Slide 4</vt:lpstr>
      <vt:lpstr>Privacy and Toysmart</vt:lpstr>
      <vt:lpstr>Labor Theory of Property</vt:lpstr>
      <vt:lpstr>Property is a bundle of associated rights</vt:lpstr>
      <vt:lpstr>Property justified by consequences</vt:lpstr>
      <vt:lpstr>Thomas Jefferson</vt:lpstr>
      <vt:lpstr>Jefferson’s Metaphors</vt:lpstr>
      <vt:lpstr>Copyright, Patents, and Trade Secrets</vt:lpstr>
      <vt:lpstr>Copyright</vt:lpstr>
      <vt:lpstr>Patent</vt:lpstr>
      <vt:lpstr>Trade Secret</vt:lpstr>
      <vt:lpstr>The Shrinking Intellectual Commons</vt:lpstr>
      <vt:lpstr>The shrinking intellectual commons</vt:lpstr>
      <vt:lpstr>Should information be converted into property?</vt:lpstr>
      <vt:lpstr>Free and Informed Consent</vt:lpstr>
      <vt:lpstr>Opt-in vs. Opt-out</vt:lpstr>
      <vt:lpstr>Third Party Transfers</vt:lpstr>
      <vt:lpstr>Pivots to the Present</vt:lpstr>
      <vt:lpstr>Recent Decision Concerning Facebook</vt:lpstr>
      <vt:lpstr>Related Privacy Cases</vt:lpstr>
      <vt:lpstr>Related Property Cases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and Synthesis</dc:title>
  <dc:creator>frey.william</dc:creator>
  <cp:lastModifiedBy>frey.william</cp:lastModifiedBy>
  <cp:revision>7</cp:revision>
  <dcterms:created xsi:type="dcterms:W3CDTF">2011-02-25T11:04:33Z</dcterms:created>
  <dcterms:modified xsi:type="dcterms:W3CDTF">2011-09-14T12:03:29Z</dcterms:modified>
</cp:coreProperties>
</file>