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6" r:id="rId9"/>
    <p:sldId id="268" r:id="rId10"/>
    <p:sldId id="269" r:id="rId11"/>
    <p:sldId id="270" r:id="rId12"/>
    <p:sldId id="271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8D88-275D-4B82-A6B3-2D5C1EA3BD27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78EF-F0A7-4EA3-B2DB-9CCAC64E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07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0015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25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353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71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947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66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62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284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F387A-51F9-45E1-BEFC-63ADCFD7A2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798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F387A-51F9-45E1-BEFC-63ADCFD7A2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1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Precautionary principle in the strong sense argues that we change the status quo only for a zero-risk project.  Weaker versions argue that the change only need improve upon the status quo.  (See Cass </a:t>
            </a:r>
            <a:r>
              <a:rPr lang="en-US" dirty="0" err="1" smtClean="0"/>
              <a:t>Sunstein</a:t>
            </a:r>
            <a:r>
              <a:rPr lang="en-US" dirty="0" smtClean="0"/>
              <a:t> on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F387A-51F9-45E1-BEFC-63ADCFD7A2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89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04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353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78EF-F0A7-4EA3-B2DB-9CCAC64EC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28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3089-8FF6-4698-8D5A-CD962946792F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CFD1-A225-4F47-9A92-F6C76AFB7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Revised Schedule: Fall 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Tentative!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Bear Gate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there any ethical basis for the endangered species act 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Polar Bears merit moral consideration in the setting of business policy?  Can this overrule economic development or energy development?</a:t>
            </a:r>
          </a:p>
          <a:p>
            <a:endParaRPr lang="en-US" dirty="0"/>
          </a:p>
          <a:p>
            <a:r>
              <a:rPr lang="en-US" dirty="0" smtClean="0"/>
              <a:t>Do the proponents of Polar Bear Gate offer good scientific justification for their conclusions?</a:t>
            </a:r>
          </a:p>
          <a:p>
            <a:pPr lvl="1"/>
            <a:r>
              <a:rPr lang="en-US" dirty="0" smtClean="0"/>
              <a:t>Polar Bears are dying</a:t>
            </a:r>
          </a:p>
          <a:p>
            <a:pPr lvl="1"/>
            <a:r>
              <a:rPr lang="en-US" dirty="0" smtClean="0"/>
              <a:t>Caused by disappearance of ice floes</a:t>
            </a:r>
          </a:p>
          <a:p>
            <a:pPr lvl="1"/>
            <a:r>
              <a:rPr lang="en-US" dirty="0" smtClean="0"/>
              <a:t>This testifies to global warming</a:t>
            </a:r>
          </a:p>
        </p:txBody>
      </p:sp>
    </p:spTree>
    <p:extLst>
      <p:ext uri="{BB962C8B-B14F-4D97-AF65-F5344CB8AC3E}">
        <p14:creationId xmlns="" xmlns:p14="http://schemas.microsoft.com/office/powerpoint/2010/main" val="7249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Solyndra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Should the United States and Puerto Rico promote new technologies for energy generation?</a:t>
            </a:r>
          </a:p>
          <a:p>
            <a:endParaRPr lang="en-US" dirty="0"/>
          </a:p>
          <a:p>
            <a:r>
              <a:rPr lang="en-US" dirty="0" smtClean="0"/>
              <a:t>What kind of energy technology (hard or soft) should be promoted for the short, middle, and long term?</a:t>
            </a:r>
          </a:p>
          <a:p>
            <a:endParaRPr lang="en-US" dirty="0"/>
          </a:p>
          <a:p>
            <a:r>
              <a:rPr lang="en-US" dirty="0" smtClean="0"/>
              <a:t>Should government provide start-up funds for companies specializing in green technology?  Or should this be allocated to free markets?</a:t>
            </a:r>
          </a:p>
          <a:p>
            <a:endParaRPr lang="en-US" dirty="0"/>
          </a:p>
          <a:p>
            <a:r>
              <a:rPr lang="en-US" dirty="0" smtClean="0"/>
              <a:t>Did </a:t>
            </a:r>
            <a:r>
              <a:rPr lang="en-US" dirty="0" err="1" smtClean="0"/>
              <a:t>Solyndra</a:t>
            </a:r>
            <a:r>
              <a:rPr lang="en-US" dirty="0" smtClean="0"/>
              <a:t> fail because of government inefficiencies which would be eliminated by allowing free  markets to operate?  </a:t>
            </a:r>
          </a:p>
          <a:p>
            <a:endParaRPr lang="en-US" dirty="0"/>
          </a:p>
          <a:p>
            <a:r>
              <a:rPr lang="en-US" dirty="0" smtClean="0"/>
              <a:t>Or did </a:t>
            </a:r>
            <a:r>
              <a:rPr lang="en-US" dirty="0" err="1" smtClean="0"/>
              <a:t>Solyndra</a:t>
            </a:r>
            <a:r>
              <a:rPr lang="en-US" dirty="0" smtClean="0"/>
              <a:t> fail because  </a:t>
            </a:r>
            <a:r>
              <a:rPr lang="en-US" dirty="0" err="1" smtClean="0"/>
              <a:t>Solyndra</a:t>
            </a:r>
            <a:r>
              <a:rPr lang="en-US" dirty="0" smtClean="0"/>
              <a:t> campaign contributions clouded the </a:t>
            </a:r>
            <a:r>
              <a:rPr lang="en-US" dirty="0" smtClean="0"/>
              <a:t>judgment </a:t>
            </a:r>
            <a:r>
              <a:rPr lang="en-US" dirty="0" smtClean="0"/>
              <a:t>of key Obama Administration officials?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Keystone XL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Should the pipeline be constructed according to existing plans?  Or should it, for example, be rerouted to avoid the Ogallala aquifer?  </a:t>
            </a:r>
          </a:p>
          <a:p>
            <a:endParaRPr lang="en-US" dirty="0"/>
          </a:p>
          <a:p>
            <a:r>
              <a:rPr lang="en-US" dirty="0" smtClean="0"/>
              <a:t>Should job creation, economic development, and energy production overrule environmental and community protection?</a:t>
            </a:r>
          </a:p>
          <a:p>
            <a:endParaRPr lang="en-US" dirty="0" smtClean="0"/>
          </a:p>
          <a:p>
            <a:r>
              <a:rPr lang="en-US" dirty="0" smtClean="0"/>
              <a:t>Is the environmental stress brought about by the production of crude oil from tar sands  in Canada an environmentally acceptable activity?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are the similarities and differences between the Via Verde and the Keystone XL Pipeline.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1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Debate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Team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Teams will receive debate question or topic</a:t>
            </a:r>
          </a:p>
          <a:p>
            <a:endParaRPr lang="en-US" dirty="0"/>
          </a:p>
          <a:p>
            <a:r>
              <a:rPr lang="en-US" dirty="0" smtClean="0"/>
              <a:t>Presenting team will give a presentation</a:t>
            </a:r>
          </a:p>
          <a:p>
            <a:pPr lvl="1"/>
            <a:r>
              <a:rPr lang="en-US" dirty="0" smtClean="0"/>
              <a:t>1 minute to consult, 7 minutes to present</a:t>
            </a:r>
          </a:p>
          <a:p>
            <a:pPr lvl="1"/>
            <a:r>
              <a:rPr lang="en-US" dirty="0" smtClean="0"/>
              <a:t>You can exchange </a:t>
            </a:r>
            <a:r>
              <a:rPr lang="en-US" dirty="0" smtClean="0"/>
              <a:t>minutes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Presenting team will respond to other team’s commentary</a:t>
            </a:r>
          </a:p>
          <a:p>
            <a:pPr lvl="1"/>
            <a:r>
              <a:rPr lang="en-US" dirty="0" smtClean="0"/>
              <a:t>1 minute to consult, 5 minutes to respond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Commenting Team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Commenting team will listen carefully to presentation</a:t>
            </a:r>
          </a:p>
          <a:p>
            <a:pPr lvl="1"/>
            <a:r>
              <a:rPr lang="en-US" dirty="0" smtClean="0"/>
              <a:t>1 minute to consult, 7 minutes to respond to commentary</a:t>
            </a:r>
          </a:p>
          <a:p>
            <a:pPr lvl="1"/>
            <a:r>
              <a:rPr lang="en-US" dirty="0" smtClean="0"/>
              <a:t>They can respond to presenting team’s response only during question and answer session</a:t>
            </a:r>
          </a:p>
          <a:p>
            <a:endParaRPr lang="en-US" dirty="0"/>
          </a:p>
          <a:p>
            <a:r>
              <a:rPr lang="en-US" dirty="0" smtClean="0"/>
              <a:t>Your job </a:t>
            </a:r>
            <a:r>
              <a:rPr lang="en-US" dirty="0" smtClean="0"/>
              <a:t>is to raise questions and suggest areas that can be strengthened</a:t>
            </a:r>
          </a:p>
          <a:p>
            <a:endParaRPr lang="en-US" dirty="0"/>
          </a:p>
          <a:p>
            <a:r>
              <a:rPr lang="en-US" dirty="0" smtClean="0"/>
              <a:t>Your job </a:t>
            </a:r>
            <a:r>
              <a:rPr lang="en-US" dirty="0" smtClean="0"/>
              <a:t>is </a:t>
            </a:r>
            <a:r>
              <a:rPr lang="en-US" b="1" dirty="0" smtClean="0"/>
              <a:t>not</a:t>
            </a:r>
            <a:r>
              <a:rPr lang="en-US" dirty="0" smtClean="0"/>
              <a:t> to show that the presenting team is wrong or misguided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1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Line (Summary)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Presentation by Team 1</a:t>
            </a:r>
          </a:p>
          <a:p>
            <a:pPr lvl="1"/>
            <a:r>
              <a:rPr lang="en-US" dirty="0" smtClean="0"/>
              <a:t>1 minute to consult and 7 minutes to present (minutes can be traded)</a:t>
            </a:r>
          </a:p>
          <a:p>
            <a:pPr lvl="1"/>
            <a:endParaRPr lang="en-US" dirty="0"/>
          </a:p>
          <a:p>
            <a:r>
              <a:rPr lang="en-US" dirty="0" smtClean="0"/>
              <a:t>Commentary by Team 2</a:t>
            </a:r>
          </a:p>
          <a:p>
            <a:pPr lvl="1"/>
            <a:r>
              <a:rPr lang="en-US" dirty="0" smtClean="0"/>
              <a:t>1 minute to consult and 7 minutes to </a:t>
            </a:r>
            <a:r>
              <a:rPr lang="en-US" dirty="0" smtClean="0"/>
              <a:t>comment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Response to commentary by Team 1</a:t>
            </a:r>
          </a:p>
          <a:p>
            <a:pPr lvl="1"/>
            <a:r>
              <a:rPr lang="en-US" dirty="0" smtClean="0"/>
              <a:t>1 minute to consult, 5 minutes to respond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 and Answer</a:t>
            </a:r>
          </a:p>
          <a:p>
            <a:pPr lvl="1"/>
            <a:r>
              <a:rPr lang="en-US" dirty="0" smtClean="0"/>
              <a:t>Professor will question both teams</a:t>
            </a:r>
          </a:p>
          <a:p>
            <a:pPr lvl="1"/>
            <a:r>
              <a:rPr lang="en-US" dirty="0" smtClean="0"/>
              <a:t>Class will question both teams</a:t>
            </a:r>
          </a:p>
          <a:p>
            <a:pPr lvl="1"/>
            <a:r>
              <a:rPr lang="en-US" dirty="0" smtClean="0"/>
              <a:t>Each team can pose a question to the other if there is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27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October/November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October 31</a:t>
            </a:r>
          </a:p>
          <a:p>
            <a:pPr lvl="1"/>
            <a:r>
              <a:rPr lang="en-US" dirty="0" smtClean="0"/>
              <a:t>Responsible Dissent and Justice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November 2 and 4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 class; Groups will prepare “What if” dramas on their own</a:t>
            </a:r>
          </a:p>
          <a:p>
            <a:r>
              <a:rPr lang="en-US" dirty="0" smtClean="0"/>
              <a:t>November 7</a:t>
            </a:r>
          </a:p>
          <a:p>
            <a:pPr lvl="1"/>
            <a:r>
              <a:rPr lang="en-US" dirty="0" smtClean="0"/>
              <a:t>Drama Prep class</a:t>
            </a:r>
          </a:p>
          <a:p>
            <a:r>
              <a:rPr lang="en-US" dirty="0" smtClean="0"/>
              <a:t>November 9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Hughes “What if” drama enactments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November 11</a:t>
            </a:r>
          </a:p>
          <a:p>
            <a:pPr lvl="1"/>
            <a:r>
              <a:rPr lang="en-US" dirty="0" smtClean="0"/>
              <a:t>No class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November 14 and 16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 class (Groups will work on mid/late semester audits and do debate prep on their own)</a:t>
            </a:r>
          </a:p>
          <a:p>
            <a:r>
              <a:rPr lang="en-US" dirty="0" smtClean="0"/>
              <a:t>November 18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Ethics of Team Work Audits </a:t>
            </a:r>
            <a:r>
              <a:rPr lang="en-US" dirty="0" smtClean="0"/>
              <a:t>(Groups 1-3 will meet with Frey)</a:t>
            </a:r>
          </a:p>
          <a:p>
            <a:r>
              <a:rPr lang="en-US" dirty="0" smtClean="0"/>
              <a:t>November 21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Ethics of Team Work Audits </a:t>
            </a:r>
            <a:r>
              <a:rPr lang="en-US" dirty="0" smtClean="0"/>
              <a:t>(Groups 4-6 will meet with Frey)</a:t>
            </a:r>
          </a:p>
          <a:p>
            <a:r>
              <a:rPr lang="en-US" dirty="0" smtClean="0"/>
              <a:t>November 23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Debate Preparation for groups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November/December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November 28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Debate between groups 1 and 2</a:t>
            </a:r>
            <a:r>
              <a:rPr lang="en-US" dirty="0" smtClean="0"/>
              <a:t>: Polar Bear Gate (Environment vs. Development)</a:t>
            </a:r>
          </a:p>
          <a:p>
            <a:r>
              <a:rPr lang="en-US" dirty="0" smtClean="0"/>
              <a:t>November 30</a:t>
            </a:r>
          </a:p>
          <a:p>
            <a:pPr lvl="1"/>
            <a:r>
              <a:rPr lang="en-US" dirty="0" smtClean="0"/>
              <a:t>Review for Third Partial Exam</a:t>
            </a:r>
          </a:p>
          <a:p>
            <a:r>
              <a:rPr lang="en-US" sz="4200" b="1" dirty="0" smtClean="0">
                <a:solidFill>
                  <a:schemeClr val="accent3">
                    <a:lumMod val="75000"/>
                  </a:schemeClr>
                </a:solidFill>
              </a:rPr>
              <a:t>December 2  Test</a:t>
            </a:r>
          </a:p>
          <a:p>
            <a:r>
              <a:rPr lang="en-US" dirty="0" smtClean="0"/>
              <a:t>December 5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Debate between groups 5 and 6</a:t>
            </a:r>
            <a:r>
              <a:rPr lang="en-US" dirty="0" smtClean="0"/>
              <a:t>: Should Trans Canada be allowed to construct its oil pipeline from Canada oil sands fields to refineries in Houston, Texas?)</a:t>
            </a:r>
          </a:p>
          <a:p>
            <a:r>
              <a:rPr lang="en-US" dirty="0" smtClean="0"/>
              <a:t>December 7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Debate between groups 3 and 4</a:t>
            </a:r>
            <a:r>
              <a:rPr lang="en-US" dirty="0"/>
              <a:t>: </a:t>
            </a:r>
            <a:r>
              <a:rPr lang="en-US" dirty="0" err="1"/>
              <a:t>Solyndra</a:t>
            </a:r>
            <a:r>
              <a:rPr lang="en-US" dirty="0"/>
              <a:t> (Should government provide funds for start-up Green Businesses</a:t>
            </a:r>
            <a:r>
              <a:rPr lang="en-US" dirty="0" smtClean="0"/>
              <a:t>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Polar Bear Gate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17975135"/>
              </p:ext>
            </p:extLst>
          </p:nvPr>
        </p:nvGraphicFramePr>
        <p:xfrm>
          <a:off x="228600" y="822960"/>
          <a:ext cx="8763000" cy="580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277"/>
                <a:gridCol w="2686277"/>
                <a:gridCol w="3390446"/>
              </a:tblGrid>
              <a:tr h="5806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Gore</a:t>
                      </a:r>
                      <a:r>
                        <a:rPr lang="en-US" sz="2000" baseline="0" dirty="0" smtClean="0"/>
                        <a:t> uses study to reinforce argument for global warming.  Oil  interests push to discredit via charge of research misconduct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Spotted four dead polar bears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More distance between ice floes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Waves</a:t>
                      </a:r>
                      <a:r>
                        <a:rPr lang="en-US" sz="1800" baseline="0" dirty="0" smtClean="0"/>
                        <a:t> increase when ice disappears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Evidence that PBs should be treated as endangered species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Used by others as evidence of Global Warming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Conflict of Interest—Diverting research funds to sympathetic proposals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8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err="1" smtClean="0"/>
                        <a:t>Goverment</a:t>
                      </a:r>
                      <a:r>
                        <a:rPr lang="en-US" sz="1800" baseline="0" dirty="0" smtClean="0"/>
                        <a:t> agency claims that photos of polar bears were “doctored”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Ethical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Frameworks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What human and non-human rights are at stake in this project?</a:t>
                      </a:r>
                    </a:p>
                    <a:p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baseline="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How does this technology stand with the ADEM</a:t>
                      </a:r>
                      <a:r>
                        <a:rPr lang="en-US" sz="1800" baseline="0" dirty="0" smtClean="0"/>
                        <a:t> Statement of Values</a:t>
                      </a:r>
                      <a:r>
                        <a:rPr lang="en-US" sz="2000" dirty="0" smtClean="0"/>
                        <a:t>?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2000" dirty="0" smtClean="0"/>
                        <a:t>How does it stand with the three ethics tests</a:t>
                      </a:r>
                      <a:endParaRPr lang="en-US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Reversibility, Harm / Benefits, and Values/Virtues?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endParaRPr lang="en-US" sz="18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Project = placing polar bears on the endangered species 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Solyndra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0686048"/>
              </p:ext>
            </p:extLst>
          </p:nvPr>
        </p:nvGraphicFramePr>
        <p:xfrm>
          <a:off x="152400" y="838200"/>
          <a:ext cx="8763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0"/>
                <a:gridCol w="2921000"/>
                <a:gridCol w="2921000"/>
              </a:tblGrid>
              <a:tr h="50292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Gore and Obama argue that environmental protection is also good business.  (It is a way of keeping</a:t>
                      </a:r>
                      <a:r>
                        <a:rPr lang="en-US" sz="1800" baseline="0" dirty="0" smtClean="0"/>
                        <a:t> appropriate technology in the US)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9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err="1" smtClean="0"/>
                        <a:t>Solyndra</a:t>
                      </a:r>
                      <a:r>
                        <a:rPr lang="en-US" sz="1800" baseline="0" dirty="0" smtClean="0"/>
                        <a:t> asks for government guaranteed loan to start-up business making solar panels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9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Secures ½ billion loan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9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Goes bankrupt in 2011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Investigation ensues to discredit government support of environmentally appropriate technology and business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Critics claim that government should not “play venture capitalist.”</a:t>
                      </a:r>
                    </a:p>
                    <a:p>
                      <a:endParaRPr lang="en-US" sz="800" dirty="0" smtClean="0"/>
                    </a:p>
                    <a:p>
                      <a:r>
                        <a:rPr lang="en-US" sz="2000" dirty="0" smtClean="0"/>
                        <a:t>Conflict of interest: Obama</a:t>
                      </a:r>
                      <a:r>
                        <a:rPr lang="en-US" sz="2000" baseline="0" dirty="0" smtClean="0"/>
                        <a:t> administration fast-tracked project &amp; ignored cash-flow problems because of </a:t>
                      </a:r>
                      <a:r>
                        <a:rPr lang="en-US" sz="2000" baseline="0" dirty="0" err="1" smtClean="0"/>
                        <a:t>Solyndra</a:t>
                      </a:r>
                      <a:r>
                        <a:rPr lang="en-US" sz="2000" baseline="0" dirty="0" smtClean="0"/>
                        <a:t> campaign contributions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2000" baseline="0" dirty="0" smtClean="0"/>
                        <a:t>Globalism—Obama administration urge US businesses to hold on to green technology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Ethical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Frameworks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What human and non-human rights are at stake in this project?</a:t>
                      </a:r>
                    </a:p>
                    <a:p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baseline="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How does this technology stand with the ADEM</a:t>
                      </a:r>
                      <a:r>
                        <a:rPr lang="en-US" sz="1800" baseline="0" dirty="0" smtClean="0"/>
                        <a:t> Statement of Values</a:t>
                      </a:r>
                      <a:r>
                        <a:rPr lang="en-US" sz="2000" dirty="0" smtClean="0"/>
                        <a:t>?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2000" dirty="0" smtClean="0"/>
                        <a:t>How does it stand with the three ethics tests</a:t>
                      </a:r>
                      <a:endParaRPr lang="en-US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Reversibility, Harm / Benefits, and Values/Virtues?</a:t>
                      </a:r>
                    </a:p>
                    <a:p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Keystone XL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7421928"/>
              </p:ext>
            </p:extLst>
          </p:nvPr>
        </p:nvGraphicFramePr>
        <p:xfrm>
          <a:off x="152401" y="1143000"/>
          <a:ext cx="8762999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477"/>
                <a:gridCol w="2710477"/>
                <a:gridCol w="3342045"/>
              </a:tblGrid>
              <a:tr h="50292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Trans Canada wants to build an oil pipeline across central US</a:t>
                      </a:r>
                      <a:r>
                        <a:rPr lang="en-US" sz="1800" baseline="0" dirty="0" smtClean="0"/>
                        <a:t> to ship crude oil from Canada to Gulf of Mexico and Mississippi River oil refineries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aseline="0" dirty="0" smtClean="0"/>
                        <a:t>Oil or Tar Sands technology (Controversial because production of oil using this technology is energy intensive and has high environmental  impact)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aseline="0" dirty="0" smtClean="0"/>
                        <a:t>Strong impact on wetlands and peat lands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Technology appears bad until compared with existing method of oil production and transport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Two methods of extraction (open pit mines versus steam assisted gravity drainage)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Produces jobs in Central Indiana (BP jobs with pipeline parts manufacture)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4 1/2 barrels of water for one barrel of oil produced</a:t>
                      </a:r>
                    </a:p>
                    <a:p>
                      <a:endParaRPr lang="en-US" sz="800" baseline="0" dirty="0" smtClean="0"/>
                    </a:p>
                    <a:p>
                      <a:r>
                        <a:rPr lang="en-US" sz="1800" baseline="0" dirty="0" smtClean="0"/>
                        <a:t>Oil pipeline to pass through Ogallala Aquifer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Ethical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Frameworks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What human and non-human rights are at stake in this project?</a:t>
                      </a:r>
                    </a:p>
                    <a:p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baseline="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How does this technology stand with the ADEM</a:t>
                      </a:r>
                      <a:r>
                        <a:rPr lang="en-US" sz="1800" baseline="0" dirty="0" smtClean="0"/>
                        <a:t> Statement of Values</a:t>
                      </a:r>
                      <a:r>
                        <a:rPr lang="en-US" sz="2000" dirty="0" smtClean="0"/>
                        <a:t>?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endParaRPr lang="en-US" sz="800" dirty="0" smtClean="0"/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US" sz="2000" dirty="0" smtClean="0"/>
                        <a:t>How does it stand with the three ethics tests</a:t>
                      </a:r>
                      <a:endParaRPr lang="en-US" sz="18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Reversibility, Harm / Benefits, and Values/Virtues?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Solyndra</a:t>
            </a:r>
            <a:endParaRPr lang="en-US" dirty="0" smtClean="0"/>
          </a:p>
          <a:p>
            <a:pPr lvl="1"/>
            <a:r>
              <a:rPr lang="en-US" dirty="0" smtClean="0"/>
              <a:t>http://www.pbs.org/newshour/bb/politics/july-dec11/solyndra_09-14.html</a:t>
            </a:r>
          </a:p>
          <a:p>
            <a:endParaRPr lang="en-US" sz="1000" dirty="0"/>
          </a:p>
          <a:p>
            <a:r>
              <a:rPr lang="en-US" dirty="0" err="1" smtClean="0"/>
              <a:t>Polarbeargate</a:t>
            </a:r>
            <a:endParaRPr lang="en-US" dirty="0" smtClean="0"/>
          </a:p>
          <a:p>
            <a:pPr lvl="1"/>
            <a:r>
              <a:rPr lang="en-US" dirty="0" smtClean="0"/>
              <a:t>http://www.npr.org/2011/10/14/141365935/polar-bear-researcher-to-be-re-interviewed-by-feds</a:t>
            </a:r>
          </a:p>
          <a:p>
            <a:endParaRPr lang="en-US" sz="1000" dirty="0"/>
          </a:p>
          <a:p>
            <a:r>
              <a:rPr lang="en-US" dirty="0" smtClean="0"/>
              <a:t>Trans Canada XL Pipeline</a:t>
            </a:r>
          </a:p>
          <a:p>
            <a:pPr lvl="1"/>
            <a:r>
              <a:rPr lang="en-US" dirty="0" smtClean="0"/>
              <a:t>http://www.pbs.org/newshour/bb/environment/july-dec11/pipeline_10-10.html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of Organization Environmental Debates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Assignment of cases  has already taken place</a:t>
            </a:r>
          </a:p>
          <a:p>
            <a:endParaRPr lang="en-US" dirty="0"/>
          </a:p>
          <a:p>
            <a:r>
              <a:rPr lang="en-US" dirty="0" smtClean="0"/>
              <a:t>Coin toss will determine who will present and who will comment</a:t>
            </a:r>
          </a:p>
          <a:p>
            <a:endParaRPr lang="en-US" dirty="0"/>
          </a:p>
          <a:p>
            <a:r>
              <a:rPr lang="en-US" dirty="0" smtClean="0"/>
              <a:t>Presenting team has responsibility to develop and argue for a position.  They have the opportunity of responding to the other team’s commentary</a:t>
            </a:r>
          </a:p>
          <a:p>
            <a:endParaRPr lang="en-US" dirty="0"/>
          </a:p>
          <a:p>
            <a:r>
              <a:rPr lang="en-US" dirty="0" smtClean="0"/>
              <a:t>Commenting team has responsibility of listening to presentation, summarizing it, and constructively commenting on it</a:t>
            </a:r>
          </a:p>
          <a:p>
            <a:endParaRPr lang="en-US" dirty="0"/>
          </a:p>
          <a:p>
            <a:r>
              <a:rPr lang="en-US" dirty="0" smtClean="0"/>
              <a:t>Your team can have more than one speaker during the  presentation, commentary, response phases, and  question and answer </a:t>
            </a:r>
            <a:r>
              <a:rPr lang="en-US" dirty="0" smtClean="0"/>
              <a:t>phases</a:t>
            </a:r>
            <a:endParaRPr lang="en-US" dirty="0" smtClean="0"/>
          </a:p>
          <a:p>
            <a:pPr lvl="1"/>
            <a:r>
              <a:rPr lang="en-US" dirty="0" smtClean="0"/>
              <a:t>But only one speaker at a time</a:t>
            </a:r>
          </a:p>
          <a:p>
            <a:pPr lvl="1"/>
            <a:endParaRPr lang="en-US" dirty="0"/>
          </a:p>
          <a:p>
            <a:r>
              <a:rPr lang="en-US" dirty="0" smtClean="0"/>
              <a:t>During the presentation, the commenting team must listen; during the commentary, the presenting team must listen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Teams will be penalized for interrupting </a:t>
            </a:r>
            <a:r>
              <a:rPr lang="en-US" smtClean="0"/>
              <a:t>one another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9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will be graded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Total of 25 points, group grade</a:t>
            </a:r>
          </a:p>
          <a:p>
            <a:endParaRPr lang="en-US" dirty="0"/>
          </a:p>
          <a:p>
            <a:r>
              <a:rPr lang="en-US" dirty="0" smtClean="0"/>
              <a:t>Argument strength</a:t>
            </a:r>
          </a:p>
          <a:p>
            <a:pPr lvl="1"/>
            <a:r>
              <a:rPr lang="en-US" dirty="0" smtClean="0"/>
              <a:t>Clear statement of position</a:t>
            </a:r>
          </a:p>
          <a:p>
            <a:pPr lvl="1"/>
            <a:r>
              <a:rPr lang="en-US" dirty="0" smtClean="0"/>
              <a:t>Organization of position into premises and conclusions</a:t>
            </a:r>
          </a:p>
          <a:p>
            <a:pPr lvl="1"/>
            <a:r>
              <a:rPr lang="en-US" dirty="0" smtClean="0"/>
              <a:t>Logical Strength (conclusions follow from premises)</a:t>
            </a:r>
          </a:p>
          <a:p>
            <a:pPr lvl="1"/>
            <a:r>
              <a:rPr lang="en-US" dirty="0" smtClean="0"/>
              <a:t>Evidence offered (you have backed your claims with sound scientific and business principles)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Integration of values and ethics tests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39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1295</Words>
  <Application>Microsoft Office PowerPoint</Application>
  <PresentationFormat>On-screen Show (4:3)</PresentationFormat>
  <Paragraphs>203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Revised Schedule: Fall 2011</vt:lpstr>
      <vt:lpstr>October/November</vt:lpstr>
      <vt:lpstr>November/December</vt:lpstr>
      <vt:lpstr>Polar Bear Gate</vt:lpstr>
      <vt:lpstr>Solyndra</vt:lpstr>
      <vt:lpstr>Keystone XL Pipeline</vt:lpstr>
      <vt:lpstr>Information about cases</vt:lpstr>
      <vt:lpstr>Environment of Organization Environmental Debates</vt:lpstr>
      <vt:lpstr>How you will be graded</vt:lpstr>
      <vt:lpstr>Polar Bear Gate Questions</vt:lpstr>
      <vt:lpstr>Solyndra Questions</vt:lpstr>
      <vt:lpstr>Keystone XL Pipeline</vt:lpstr>
      <vt:lpstr>Roles in Debate</vt:lpstr>
      <vt:lpstr>Time Line (Summary)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Revised Schedule: Fall 2011</dc:title>
  <dc:creator>frey.william</dc:creator>
  <cp:lastModifiedBy>frey.william</cp:lastModifiedBy>
  <cp:revision>18</cp:revision>
  <dcterms:created xsi:type="dcterms:W3CDTF">2011-10-26T10:42:48Z</dcterms:created>
  <dcterms:modified xsi:type="dcterms:W3CDTF">2011-11-23T12:30:06Z</dcterms:modified>
</cp:coreProperties>
</file>