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46"/>
  </p:notesMasterIdLst>
  <p:handoutMasterIdLst>
    <p:handoutMasterId r:id="rId47"/>
  </p:handoutMasterIdLst>
  <p:sldIdLst>
    <p:sldId id="256" r:id="rId2"/>
    <p:sldId id="387" r:id="rId3"/>
    <p:sldId id="388" r:id="rId4"/>
    <p:sldId id="405" r:id="rId5"/>
    <p:sldId id="406" r:id="rId6"/>
    <p:sldId id="356" r:id="rId7"/>
    <p:sldId id="389" r:id="rId8"/>
    <p:sldId id="390" r:id="rId9"/>
    <p:sldId id="402" r:id="rId10"/>
    <p:sldId id="403" r:id="rId11"/>
    <p:sldId id="404" r:id="rId12"/>
    <p:sldId id="385" r:id="rId13"/>
    <p:sldId id="383" r:id="rId14"/>
    <p:sldId id="384" r:id="rId15"/>
    <p:sldId id="386" r:id="rId16"/>
    <p:sldId id="391" r:id="rId17"/>
    <p:sldId id="392" r:id="rId18"/>
    <p:sldId id="366" r:id="rId19"/>
    <p:sldId id="393" r:id="rId20"/>
    <p:sldId id="394" r:id="rId21"/>
    <p:sldId id="397" r:id="rId22"/>
    <p:sldId id="398" r:id="rId23"/>
    <p:sldId id="399" r:id="rId24"/>
    <p:sldId id="400" r:id="rId25"/>
    <p:sldId id="395" r:id="rId26"/>
    <p:sldId id="396" r:id="rId27"/>
    <p:sldId id="375" r:id="rId28"/>
    <p:sldId id="376" r:id="rId29"/>
    <p:sldId id="377" r:id="rId30"/>
    <p:sldId id="378" r:id="rId31"/>
    <p:sldId id="407" r:id="rId32"/>
    <p:sldId id="379" r:id="rId33"/>
    <p:sldId id="380" r:id="rId34"/>
    <p:sldId id="381" r:id="rId35"/>
    <p:sldId id="382" r:id="rId36"/>
    <p:sldId id="409" r:id="rId37"/>
    <p:sldId id="319" r:id="rId38"/>
    <p:sldId id="408" r:id="rId39"/>
    <p:sldId id="410" r:id="rId40"/>
    <p:sldId id="411" r:id="rId41"/>
    <p:sldId id="307" r:id="rId42"/>
    <p:sldId id="328" r:id="rId43"/>
    <p:sldId id="335" r:id="rId44"/>
    <p:sldId id="401" r:id="rId4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563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76732" autoAdjust="0"/>
  </p:normalViewPr>
  <p:slideViewPr>
    <p:cSldViewPr>
      <p:cViewPr varScale="1">
        <p:scale>
          <a:sx n="103" d="100"/>
          <a:sy n="103" d="100"/>
        </p:scale>
        <p:origin x="-204"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2490" y="-72"/>
      </p:cViewPr>
      <p:guideLst>
        <p:guide orient="horz" pos="2160"/>
        <p:guide pos="288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ED720830-2D65-4D70-B6BD-71B30750F96F}" type="datetimeFigureOut">
              <a:rPr lang="en-US" smtClean="0"/>
              <a:pPr/>
              <a:t>10/18/2013</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D202D182-E7B6-412D-8F74-65E244AC96D4}" type="slidenum">
              <a:rPr lang="en-US" smtClean="0"/>
              <a:pPr/>
              <a:t>‹#›</a:t>
            </a:fld>
            <a:endParaRPr lang="en-US"/>
          </a:p>
        </p:txBody>
      </p:sp>
    </p:spTree>
    <p:extLst>
      <p:ext uri="{BB962C8B-B14F-4D97-AF65-F5344CB8AC3E}">
        <p14:creationId xmlns:p14="http://schemas.microsoft.com/office/powerpoint/2010/main" xmlns="" val="33938790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F7E8BD13-1F5B-4F89-B39A-020FD4514D7A}" type="datetimeFigureOut">
              <a:rPr lang="en-US" smtClean="0"/>
              <a:pPr/>
              <a:t>10/18/2013</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BFD29A93-310C-4DBF-848B-57D8D3F15397}" type="slidenum">
              <a:rPr lang="en-US" smtClean="0"/>
              <a:pPr/>
              <a:t>‹#›</a:t>
            </a:fld>
            <a:endParaRPr lang="en-US"/>
          </a:p>
        </p:txBody>
      </p:sp>
    </p:spTree>
    <p:extLst>
      <p:ext uri="{BB962C8B-B14F-4D97-AF65-F5344CB8AC3E}">
        <p14:creationId xmlns:p14="http://schemas.microsoft.com/office/powerpoint/2010/main" xmlns="" val="1279419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D29A93-310C-4DBF-848B-57D8D3F15397}" type="slidenum">
              <a:rPr lang="en-US" smtClean="0"/>
              <a:pPr/>
              <a:t>1</a:t>
            </a:fld>
            <a:endParaRPr lang="en-US"/>
          </a:p>
        </p:txBody>
      </p:sp>
    </p:spTree>
    <p:extLst>
      <p:ext uri="{BB962C8B-B14F-4D97-AF65-F5344CB8AC3E}">
        <p14:creationId xmlns:p14="http://schemas.microsoft.com/office/powerpoint/2010/main" xmlns="" val="38582325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D29A93-310C-4DBF-848B-57D8D3F15397}" type="slidenum">
              <a:rPr lang="en-US" smtClean="0"/>
              <a:pPr/>
              <a:t>18</a:t>
            </a:fld>
            <a:endParaRPr lang="en-US"/>
          </a:p>
        </p:txBody>
      </p:sp>
    </p:spTree>
    <p:extLst>
      <p:ext uri="{BB962C8B-B14F-4D97-AF65-F5344CB8AC3E}">
        <p14:creationId xmlns:p14="http://schemas.microsoft.com/office/powerpoint/2010/main" xmlns="" val="874524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D29A93-310C-4DBF-848B-57D8D3F15397}" type="slidenum">
              <a:rPr lang="en-US" smtClean="0"/>
              <a:pPr/>
              <a:t>21</a:t>
            </a:fld>
            <a:endParaRPr lang="en-US"/>
          </a:p>
        </p:txBody>
      </p:sp>
    </p:spTree>
    <p:extLst>
      <p:ext uri="{BB962C8B-B14F-4D97-AF65-F5344CB8AC3E}">
        <p14:creationId xmlns:p14="http://schemas.microsoft.com/office/powerpoint/2010/main" xmlns="" val="937145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D29A93-310C-4DBF-848B-57D8D3F15397}" type="slidenum">
              <a:rPr lang="en-US" smtClean="0"/>
              <a:pPr/>
              <a:t>22</a:t>
            </a:fld>
            <a:endParaRPr lang="en-US"/>
          </a:p>
        </p:txBody>
      </p:sp>
    </p:spTree>
    <p:extLst>
      <p:ext uri="{BB962C8B-B14F-4D97-AF65-F5344CB8AC3E}">
        <p14:creationId xmlns:p14="http://schemas.microsoft.com/office/powerpoint/2010/main" xmlns="" val="3494788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D29A93-310C-4DBF-848B-57D8D3F15397}" type="slidenum">
              <a:rPr lang="en-US" smtClean="0"/>
              <a:pPr/>
              <a:t>23</a:t>
            </a:fld>
            <a:endParaRPr lang="en-US"/>
          </a:p>
        </p:txBody>
      </p:sp>
    </p:spTree>
    <p:extLst>
      <p:ext uri="{BB962C8B-B14F-4D97-AF65-F5344CB8AC3E}">
        <p14:creationId xmlns:p14="http://schemas.microsoft.com/office/powerpoint/2010/main" xmlns="" val="41556920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D29A93-310C-4DBF-848B-57D8D3F15397}" type="slidenum">
              <a:rPr lang="en-US" smtClean="0"/>
              <a:pPr/>
              <a:t>24</a:t>
            </a:fld>
            <a:endParaRPr lang="en-US"/>
          </a:p>
        </p:txBody>
      </p:sp>
    </p:spTree>
    <p:extLst>
      <p:ext uri="{BB962C8B-B14F-4D97-AF65-F5344CB8AC3E}">
        <p14:creationId xmlns:p14="http://schemas.microsoft.com/office/powerpoint/2010/main" xmlns="" val="3238708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D29A93-310C-4DBF-848B-57D8D3F15397}" type="slidenum">
              <a:rPr lang="en-US" smtClean="0"/>
              <a:pPr/>
              <a:t>27</a:t>
            </a:fld>
            <a:endParaRPr lang="en-US"/>
          </a:p>
        </p:txBody>
      </p:sp>
    </p:spTree>
    <p:extLst>
      <p:ext uri="{BB962C8B-B14F-4D97-AF65-F5344CB8AC3E}">
        <p14:creationId xmlns:p14="http://schemas.microsoft.com/office/powerpoint/2010/main" xmlns="" val="1781567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D29A93-310C-4DBF-848B-57D8D3F15397}" type="slidenum">
              <a:rPr lang="en-US" smtClean="0"/>
              <a:pPr/>
              <a:t>28</a:t>
            </a:fld>
            <a:endParaRPr lang="en-US"/>
          </a:p>
        </p:txBody>
      </p:sp>
    </p:spTree>
    <p:extLst>
      <p:ext uri="{BB962C8B-B14F-4D97-AF65-F5344CB8AC3E}">
        <p14:creationId xmlns:p14="http://schemas.microsoft.com/office/powerpoint/2010/main" xmlns="" val="29117648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D29A93-310C-4DBF-848B-57D8D3F15397}" type="slidenum">
              <a:rPr lang="en-US" smtClean="0"/>
              <a:pPr/>
              <a:t>29</a:t>
            </a:fld>
            <a:endParaRPr lang="en-US"/>
          </a:p>
        </p:txBody>
      </p:sp>
    </p:spTree>
    <p:extLst>
      <p:ext uri="{BB962C8B-B14F-4D97-AF65-F5344CB8AC3E}">
        <p14:creationId xmlns:p14="http://schemas.microsoft.com/office/powerpoint/2010/main" xmlns="" val="1060145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D29A93-310C-4DBF-848B-57D8D3F15397}" type="slidenum">
              <a:rPr lang="en-US" smtClean="0"/>
              <a:pPr/>
              <a:t>30</a:t>
            </a:fld>
            <a:endParaRPr lang="en-US"/>
          </a:p>
        </p:txBody>
      </p:sp>
    </p:spTree>
    <p:extLst>
      <p:ext uri="{BB962C8B-B14F-4D97-AF65-F5344CB8AC3E}">
        <p14:creationId xmlns:p14="http://schemas.microsoft.com/office/powerpoint/2010/main" xmlns="" val="32837360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D29A93-310C-4DBF-848B-57D8D3F15397}" type="slidenum">
              <a:rPr lang="en-US" smtClean="0"/>
              <a:pPr/>
              <a:t>32</a:t>
            </a:fld>
            <a:endParaRPr lang="en-US"/>
          </a:p>
        </p:txBody>
      </p:sp>
    </p:spTree>
    <p:extLst>
      <p:ext uri="{BB962C8B-B14F-4D97-AF65-F5344CB8AC3E}">
        <p14:creationId xmlns:p14="http://schemas.microsoft.com/office/powerpoint/2010/main" xmlns="" val="874701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D29A93-310C-4DBF-848B-57D8D3F15397}" type="slidenum">
              <a:rPr lang="en-US" smtClean="0"/>
              <a:pPr/>
              <a:t>2</a:t>
            </a:fld>
            <a:endParaRPr lang="en-US"/>
          </a:p>
        </p:txBody>
      </p:sp>
    </p:spTree>
    <p:extLst>
      <p:ext uri="{BB962C8B-B14F-4D97-AF65-F5344CB8AC3E}">
        <p14:creationId xmlns:p14="http://schemas.microsoft.com/office/powerpoint/2010/main" xmlns="" val="5906683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D29A93-310C-4DBF-848B-57D8D3F15397}" type="slidenum">
              <a:rPr lang="en-US" smtClean="0"/>
              <a:pPr/>
              <a:t>33</a:t>
            </a:fld>
            <a:endParaRPr lang="en-US"/>
          </a:p>
        </p:txBody>
      </p:sp>
    </p:spTree>
    <p:extLst>
      <p:ext uri="{BB962C8B-B14F-4D97-AF65-F5344CB8AC3E}">
        <p14:creationId xmlns:p14="http://schemas.microsoft.com/office/powerpoint/2010/main" xmlns="" val="28463989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D29A93-310C-4DBF-848B-57D8D3F15397}" type="slidenum">
              <a:rPr lang="en-US" smtClean="0"/>
              <a:pPr/>
              <a:t>34</a:t>
            </a:fld>
            <a:endParaRPr lang="en-US"/>
          </a:p>
        </p:txBody>
      </p:sp>
    </p:spTree>
    <p:extLst>
      <p:ext uri="{BB962C8B-B14F-4D97-AF65-F5344CB8AC3E}">
        <p14:creationId xmlns:p14="http://schemas.microsoft.com/office/powerpoint/2010/main" xmlns="" val="35029238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D29A93-310C-4DBF-848B-57D8D3F15397}" type="slidenum">
              <a:rPr lang="en-US" smtClean="0"/>
              <a:pPr/>
              <a:t>35</a:t>
            </a:fld>
            <a:endParaRPr lang="en-US"/>
          </a:p>
        </p:txBody>
      </p:sp>
    </p:spTree>
    <p:extLst>
      <p:ext uri="{BB962C8B-B14F-4D97-AF65-F5344CB8AC3E}">
        <p14:creationId xmlns:p14="http://schemas.microsoft.com/office/powerpoint/2010/main" xmlns="" val="1336928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D29A93-310C-4DBF-848B-57D8D3F15397}" type="slidenum">
              <a:rPr lang="en-US" smtClean="0"/>
              <a:pPr/>
              <a:t>37</a:t>
            </a:fld>
            <a:endParaRPr lang="en-US"/>
          </a:p>
        </p:txBody>
      </p:sp>
    </p:spTree>
    <p:extLst>
      <p:ext uri="{BB962C8B-B14F-4D97-AF65-F5344CB8AC3E}">
        <p14:creationId xmlns:p14="http://schemas.microsoft.com/office/powerpoint/2010/main" xmlns="" val="33432150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D29A93-310C-4DBF-848B-57D8D3F15397}" type="slidenum">
              <a:rPr lang="en-US" smtClean="0"/>
              <a:pPr/>
              <a:t>41</a:t>
            </a:fld>
            <a:endParaRPr lang="en-US"/>
          </a:p>
        </p:txBody>
      </p:sp>
    </p:spTree>
    <p:extLst>
      <p:ext uri="{BB962C8B-B14F-4D97-AF65-F5344CB8AC3E}">
        <p14:creationId xmlns:p14="http://schemas.microsoft.com/office/powerpoint/2010/main" xmlns="" val="18338554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D29A93-310C-4DBF-848B-57D8D3F15397}" type="slidenum">
              <a:rPr lang="en-US" smtClean="0"/>
              <a:pPr/>
              <a:t>42</a:t>
            </a:fld>
            <a:endParaRPr lang="en-US"/>
          </a:p>
        </p:txBody>
      </p:sp>
    </p:spTree>
    <p:extLst>
      <p:ext uri="{BB962C8B-B14F-4D97-AF65-F5344CB8AC3E}">
        <p14:creationId xmlns:p14="http://schemas.microsoft.com/office/powerpoint/2010/main" xmlns="" val="27827776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D29A93-310C-4DBF-848B-57D8D3F15397}" type="slidenum">
              <a:rPr lang="en-US" smtClean="0"/>
              <a:pPr/>
              <a:t>43</a:t>
            </a:fld>
            <a:endParaRPr lang="en-US"/>
          </a:p>
        </p:txBody>
      </p:sp>
    </p:spTree>
    <p:extLst>
      <p:ext uri="{BB962C8B-B14F-4D97-AF65-F5344CB8AC3E}">
        <p14:creationId xmlns:p14="http://schemas.microsoft.com/office/powerpoint/2010/main" xmlns="" val="3423296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D29A93-310C-4DBF-848B-57D8D3F15397}" type="slidenum">
              <a:rPr lang="en-US" smtClean="0"/>
              <a:pPr/>
              <a:t>6</a:t>
            </a:fld>
            <a:endParaRPr lang="en-US"/>
          </a:p>
        </p:txBody>
      </p:sp>
    </p:spTree>
    <p:extLst>
      <p:ext uri="{BB962C8B-B14F-4D97-AF65-F5344CB8AC3E}">
        <p14:creationId xmlns:p14="http://schemas.microsoft.com/office/powerpoint/2010/main" xmlns="" val="3293651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pPr defTabSz="913303"/>
            <a:fld id="{D0AE213D-711D-46DF-9D5B-8DAC471C0F09}" type="slidenum">
              <a:rPr lang="en-US" smtClean="0"/>
              <a:pPr defTabSz="913303"/>
              <a:t>9</a:t>
            </a:fld>
            <a:endParaRPr lang="en-US" dirty="0" smtClean="0"/>
          </a:p>
        </p:txBody>
      </p:sp>
      <p:sp>
        <p:nvSpPr>
          <p:cNvPr id="47107" name="Rectangle 2"/>
          <p:cNvSpPr>
            <a:spLocks noGrp="1" noRot="1" noChangeAspect="1" noChangeArrowheads="1" noTextEdit="1"/>
          </p:cNvSpPr>
          <p:nvPr>
            <p:ph type="sldImg"/>
          </p:nvPr>
        </p:nvSpPr>
        <p:spPr>
          <a:xfrm>
            <a:off x="2859088" y="514350"/>
            <a:ext cx="3429000" cy="2571750"/>
          </a:xfrm>
          <a:ln/>
        </p:spPr>
      </p:sp>
      <p:sp>
        <p:nvSpPr>
          <p:cNvPr id="47108" name="Rectangle 3"/>
          <p:cNvSpPr>
            <a:spLocks noGrp="1" noChangeArrowheads="1"/>
          </p:cNvSpPr>
          <p:nvPr>
            <p:ph type="body" idx="1"/>
          </p:nvPr>
        </p:nvSpPr>
        <p:spPr>
          <a:noFill/>
          <a:ln/>
        </p:spPr>
        <p:txBody>
          <a:bodyPr/>
          <a:lstStyle/>
          <a:p>
            <a:pPr eaLnBrk="1" hangingPunct="1"/>
            <a:r>
              <a:rPr lang="en-US" sz="1000" b="1" dirty="0">
                <a:solidFill>
                  <a:srgbClr val="0000FF"/>
                </a:solidFill>
              </a:rPr>
              <a:t>EXAMPLES FROM 2004</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pPr defTabSz="913303"/>
            <a:fld id="{833BF680-9107-4F43-B08B-32920524B4E6}" type="slidenum">
              <a:rPr lang="en-US" smtClean="0"/>
              <a:pPr defTabSz="913303"/>
              <a:t>10</a:t>
            </a:fld>
            <a:endParaRPr lang="en-US" dirty="0" smtClean="0"/>
          </a:p>
        </p:txBody>
      </p:sp>
      <p:sp>
        <p:nvSpPr>
          <p:cNvPr id="48131" name="Rectangle 2"/>
          <p:cNvSpPr>
            <a:spLocks noGrp="1" noRot="1" noChangeAspect="1" noChangeArrowheads="1" noTextEdit="1"/>
          </p:cNvSpPr>
          <p:nvPr>
            <p:ph type="sldImg"/>
          </p:nvPr>
        </p:nvSpPr>
        <p:spPr>
          <a:xfrm>
            <a:off x="2859088" y="514350"/>
            <a:ext cx="3429000" cy="2571750"/>
          </a:xfrm>
          <a:ln/>
        </p:spPr>
      </p:sp>
      <p:sp>
        <p:nvSpPr>
          <p:cNvPr id="48132" name="Rectangle 3"/>
          <p:cNvSpPr>
            <a:spLocks noGrp="1" noChangeArrowheads="1"/>
          </p:cNvSpPr>
          <p:nvPr>
            <p:ph type="body" idx="1"/>
          </p:nvPr>
        </p:nvSpPr>
        <p:spPr>
          <a:noFill/>
          <a:ln/>
        </p:spPr>
        <p:txBody>
          <a:bodyPr/>
          <a:lstStyle/>
          <a:p>
            <a:pPr eaLnBrk="1" hangingPunct="1"/>
            <a:r>
              <a:rPr lang="en-US" sz="1000" b="1" dirty="0">
                <a:solidFill>
                  <a:srgbClr val="0000FF"/>
                </a:solidFill>
              </a:rPr>
              <a:t>EXAMPLES FROM 2004</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D29A93-310C-4DBF-848B-57D8D3F15397}" type="slidenum">
              <a:rPr lang="en-US" smtClean="0"/>
              <a:pPr/>
              <a:t>12</a:t>
            </a:fld>
            <a:endParaRPr lang="en-US"/>
          </a:p>
        </p:txBody>
      </p:sp>
    </p:spTree>
    <p:extLst>
      <p:ext uri="{BB962C8B-B14F-4D97-AF65-F5344CB8AC3E}">
        <p14:creationId xmlns:p14="http://schemas.microsoft.com/office/powerpoint/2010/main" xmlns="" val="481121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D29A93-310C-4DBF-848B-57D8D3F15397}" type="slidenum">
              <a:rPr lang="en-US" smtClean="0"/>
              <a:pPr/>
              <a:t>13</a:t>
            </a:fld>
            <a:endParaRPr lang="en-US"/>
          </a:p>
        </p:txBody>
      </p:sp>
    </p:spTree>
    <p:extLst>
      <p:ext uri="{BB962C8B-B14F-4D97-AF65-F5344CB8AC3E}">
        <p14:creationId xmlns:p14="http://schemas.microsoft.com/office/powerpoint/2010/main" xmlns="" val="4052036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D29A93-310C-4DBF-848B-57D8D3F15397}" type="slidenum">
              <a:rPr lang="en-US" smtClean="0"/>
              <a:pPr/>
              <a:t>14</a:t>
            </a:fld>
            <a:endParaRPr lang="en-US"/>
          </a:p>
        </p:txBody>
      </p:sp>
    </p:spTree>
    <p:extLst>
      <p:ext uri="{BB962C8B-B14F-4D97-AF65-F5344CB8AC3E}">
        <p14:creationId xmlns:p14="http://schemas.microsoft.com/office/powerpoint/2010/main" xmlns="" val="2974748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D29A93-310C-4DBF-848B-57D8D3F15397}" type="slidenum">
              <a:rPr lang="en-US" smtClean="0"/>
              <a:pPr/>
              <a:t>15</a:t>
            </a:fld>
            <a:endParaRPr lang="en-US"/>
          </a:p>
        </p:txBody>
      </p:sp>
    </p:spTree>
    <p:extLst>
      <p:ext uri="{BB962C8B-B14F-4D97-AF65-F5344CB8AC3E}">
        <p14:creationId xmlns:p14="http://schemas.microsoft.com/office/powerpoint/2010/main" xmlns="" val="2422628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solidFill>
                <a:srgbClr val="000000"/>
              </a:solidFill>
            </a:endParaRPr>
          </a:p>
        </p:txBody>
      </p:sp>
      <p:sp>
        <p:nvSpPr>
          <p:cNvPr id="5" name="Footer Placeholder 4"/>
          <p:cNvSpPr>
            <a:spLocks noGrp="1"/>
          </p:cNvSpPr>
          <p:nvPr>
            <p:ph type="ftr" sz="quarter" idx="11"/>
          </p:nvPr>
        </p:nvSpPr>
        <p:spPr/>
        <p:txBody>
          <a:bodyPr/>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p>
            <a:pPr>
              <a:defRPr/>
            </a:pPr>
            <a:fld id="{D405E573-01A3-4672-B79C-D8DD48D51FA4}" type="slidenum">
              <a:rPr lang="en-US" smtClean="0">
                <a:solidFill>
                  <a:srgbClr val="000000"/>
                </a:solidFill>
              </a:rPr>
              <a:pPr>
                <a:defRPr/>
              </a:pPr>
              <a:t>‹#›</a:t>
            </a:fld>
            <a:endParaRPr lang="en-US">
              <a:solidFill>
                <a:srgbClr val="000000"/>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solidFill>
                <a:srgbClr val="000000"/>
              </a:solidFill>
            </a:endParaRPr>
          </a:p>
        </p:txBody>
      </p:sp>
      <p:sp>
        <p:nvSpPr>
          <p:cNvPr id="5" name="Footer Placeholder 4"/>
          <p:cNvSpPr>
            <a:spLocks noGrp="1"/>
          </p:cNvSpPr>
          <p:nvPr>
            <p:ph type="ftr" sz="quarter" idx="11"/>
          </p:nvPr>
        </p:nvSpPr>
        <p:spPr/>
        <p:txBody>
          <a:bodyPr/>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p>
            <a:pPr>
              <a:defRPr/>
            </a:pPr>
            <a:fld id="{FDC4BE11-CB19-4C0F-AF71-81465F1118B6}" type="slidenum">
              <a:rPr lang="en-US" smtClean="0">
                <a:solidFill>
                  <a:srgbClr val="000000"/>
                </a:solidFill>
              </a:rPr>
              <a:pPr>
                <a:defRPr/>
              </a:pPr>
              <a:t>‹#›</a:t>
            </a:fld>
            <a:endParaRPr lang="en-US">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solidFill>
                <a:srgbClr val="000000"/>
              </a:solidFill>
            </a:endParaRPr>
          </a:p>
        </p:txBody>
      </p:sp>
      <p:sp>
        <p:nvSpPr>
          <p:cNvPr id="5" name="Footer Placeholder 4"/>
          <p:cNvSpPr>
            <a:spLocks noGrp="1"/>
          </p:cNvSpPr>
          <p:nvPr>
            <p:ph type="ftr" sz="quarter" idx="11"/>
          </p:nvPr>
        </p:nvSpPr>
        <p:spPr/>
        <p:txBody>
          <a:bodyPr/>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p>
            <a:pPr>
              <a:defRPr/>
            </a:pPr>
            <a:fld id="{04EF9F97-8720-4F39-A391-03CD680B1B3D}" type="slidenum">
              <a:rPr lang="en-US" smtClean="0">
                <a:solidFill>
                  <a:srgbClr val="000000"/>
                </a:solidFill>
              </a:rPr>
              <a:pPr>
                <a:defRPr/>
              </a:pPr>
              <a:t>‹#›</a:t>
            </a:fld>
            <a:endParaRPr lang="en-US">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solidFill>
                <a:srgbClr val="000000"/>
              </a:solidFill>
            </a:endParaRPr>
          </a:p>
        </p:txBody>
      </p:sp>
      <p:sp>
        <p:nvSpPr>
          <p:cNvPr id="5" name="Footer Placeholder 4"/>
          <p:cNvSpPr>
            <a:spLocks noGrp="1"/>
          </p:cNvSpPr>
          <p:nvPr>
            <p:ph type="ftr" sz="quarter" idx="11"/>
          </p:nvPr>
        </p:nvSpPr>
        <p:spPr/>
        <p:txBody>
          <a:bodyPr/>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p>
            <a:pPr>
              <a:defRPr/>
            </a:pPr>
            <a:fld id="{7512E799-80E9-4DAA-8DC1-E311E4FA84F2}" type="slidenum">
              <a:rPr lang="en-US" smtClean="0">
                <a:solidFill>
                  <a:srgbClr val="000000"/>
                </a:solidFill>
              </a:rPr>
              <a:pPr>
                <a:defRPr/>
              </a:pPr>
              <a:t>‹#›</a:t>
            </a:fld>
            <a:endParaRPr lang="en-US">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solidFill>
                <a:srgbClr val="000000"/>
              </a:solidFill>
            </a:endParaRPr>
          </a:p>
        </p:txBody>
      </p:sp>
      <p:sp>
        <p:nvSpPr>
          <p:cNvPr id="5" name="Footer Placeholder 4"/>
          <p:cNvSpPr>
            <a:spLocks noGrp="1"/>
          </p:cNvSpPr>
          <p:nvPr>
            <p:ph type="ftr" sz="quarter" idx="11"/>
          </p:nvPr>
        </p:nvSpPr>
        <p:spPr/>
        <p:txBody>
          <a:bodyPr/>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p>
            <a:pPr>
              <a:defRPr/>
            </a:pPr>
            <a:fld id="{8B3196EC-766D-4F05-A264-B6E13E24B4EB}" type="slidenum">
              <a:rPr lang="en-US" smtClean="0">
                <a:solidFill>
                  <a:srgbClr val="000000"/>
                </a:solidFill>
              </a:rPr>
              <a:pPr>
                <a:defRPr/>
              </a:pPr>
              <a:t>‹#›</a:t>
            </a:fld>
            <a:endParaRPr lang="en-US">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solidFill>
                <a:srgbClr val="000000"/>
              </a:solidFill>
            </a:endParaRPr>
          </a:p>
        </p:txBody>
      </p:sp>
      <p:sp>
        <p:nvSpPr>
          <p:cNvPr id="6" name="Footer Placeholder 5"/>
          <p:cNvSpPr>
            <a:spLocks noGrp="1"/>
          </p:cNvSpPr>
          <p:nvPr>
            <p:ph type="ftr" sz="quarter" idx="11"/>
          </p:nvPr>
        </p:nvSpPr>
        <p:spPr/>
        <p:txBody>
          <a:bodyPr/>
          <a:lstStyle/>
          <a:p>
            <a:pPr>
              <a:defRPr/>
            </a:pPr>
            <a:endParaRPr lang="en-US">
              <a:solidFill>
                <a:srgbClr val="000000"/>
              </a:solidFill>
            </a:endParaRPr>
          </a:p>
        </p:txBody>
      </p:sp>
      <p:sp>
        <p:nvSpPr>
          <p:cNvPr id="7" name="Slide Number Placeholder 6"/>
          <p:cNvSpPr>
            <a:spLocks noGrp="1"/>
          </p:cNvSpPr>
          <p:nvPr>
            <p:ph type="sldNum" sz="quarter" idx="12"/>
          </p:nvPr>
        </p:nvSpPr>
        <p:spPr/>
        <p:txBody>
          <a:bodyPr/>
          <a:lstStyle/>
          <a:p>
            <a:pPr>
              <a:defRPr/>
            </a:pPr>
            <a:fld id="{3D70E9FE-FC11-43E2-BD94-16D5CBF5A711}" type="slidenum">
              <a:rPr lang="en-US" smtClean="0">
                <a:solidFill>
                  <a:srgbClr val="000000"/>
                </a:solidFill>
              </a:rPr>
              <a:pPr>
                <a:defRPr/>
              </a:pPr>
              <a:t>‹#›</a:t>
            </a:fld>
            <a:endParaRPr lang="en-US">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solidFill>
                <a:srgbClr val="000000"/>
              </a:solidFill>
            </a:endParaRPr>
          </a:p>
        </p:txBody>
      </p:sp>
      <p:sp>
        <p:nvSpPr>
          <p:cNvPr id="8" name="Footer Placeholder 7"/>
          <p:cNvSpPr>
            <a:spLocks noGrp="1"/>
          </p:cNvSpPr>
          <p:nvPr>
            <p:ph type="ftr" sz="quarter" idx="11"/>
          </p:nvPr>
        </p:nvSpPr>
        <p:spPr/>
        <p:txBody>
          <a:bodyPr/>
          <a:lstStyle/>
          <a:p>
            <a:pPr>
              <a:defRPr/>
            </a:pPr>
            <a:endParaRPr lang="en-US">
              <a:solidFill>
                <a:srgbClr val="000000"/>
              </a:solidFill>
            </a:endParaRPr>
          </a:p>
        </p:txBody>
      </p:sp>
      <p:sp>
        <p:nvSpPr>
          <p:cNvPr id="9" name="Slide Number Placeholder 8"/>
          <p:cNvSpPr>
            <a:spLocks noGrp="1"/>
          </p:cNvSpPr>
          <p:nvPr>
            <p:ph type="sldNum" sz="quarter" idx="12"/>
          </p:nvPr>
        </p:nvSpPr>
        <p:spPr/>
        <p:txBody>
          <a:bodyPr/>
          <a:lstStyle/>
          <a:p>
            <a:pPr>
              <a:defRPr/>
            </a:pPr>
            <a:fld id="{3C7830FA-C274-41A5-B53A-6BD1E2A6DE08}" type="slidenum">
              <a:rPr lang="en-US" smtClean="0">
                <a:solidFill>
                  <a:srgbClr val="000000"/>
                </a:solidFill>
              </a:rPr>
              <a:pPr>
                <a:defRPr/>
              </a:pPr>
              <a:t>‹#›</a:t>
            </a:fld>
            <a:endParaRPr lang="en-US">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solidFill>
                <a:srgbClr val="000000"/>
              </a:solidFill>
            </a:endParaRPr>
          </a:p>
        </p:txBody>
      </p:sp>
      <p:sp>
        <p:nvSpPr>
          <p:cNvPr id="4" name="Footer Placeholder 3"/>
          <p:cNvSpPr>
            <a:spLocks noGrp="1"/>
          </p:cNvSpPr>
          <p:nvPr>
            <p:ph type="ftr" sz="quarter" idx="11"/>
          </p:nvPr>
        </p:nvSpPr>
        <p:spPr/>
        <p:txBody>
          <a:bodyPr/>
          <a:lstStyle/>
          <a:p>
            <a:pPr>
              <a:defRPr/>
            </a:pPr>
            <a:endParaRPr lang="en-US">
              <a:solidFill>
                <a:srgbClr val="000000"/>
              </a:solidFill>
            </a:endParaRPr>
          </a:p>
        </p:txBody>
      </p:sp>
      <p:sp>
        <p:nvSpPr>
          <p:cNvPr id="5" name="Slide Number Placeholder 4"/>
          <p:cNvSpPr>
            <a:spLocks noGrp="1"/>
          </p:cNvSpPr>
          <p:nvPr>
            <p:ph type="sldNum" sz="quarter" idx="12"/>
          </p:nvPr>
        </p:nvSpPr>
        <p:spPr/>
        <p:txBody>
          <a:bodyPr/>
          <a:lstStyle/>
          <a:p>
            <a:pPr>
              <a:defRPr/>
            </a:pPr>
            <a:fld id="{411CF468-580E-43BF-979C-3B1F61AFB059}" type="slidenum">
              <a:rPr lang="en-US" smtClean="0">
                <a:solidFill>
                  <a:srgbClr val="000000"/>
                </a:solidFill>
              </a:rPr>
              <a:pPr>
                <a:defRPr/>
              </a:pPr>
              <a:t>‹#›</a:t>
            </a:fld>
            <a:endParaRPr lang="en-US">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solidFill>
                <a:srgbClr val="000000"/>
              </a:solidFill>
            </a:endParaRPr>
          </a:p>
        </p:txBody>
      </p:sp>
      <p:sp>
        <p:nvSpPr>
          <p:cNvPr id="3" name="Footer Placeholder 2"/>
          <p:cNvSpPr>
            <a:spLocks noGrp="1"/>
          </p:cNvSpPr>
          <p:nvPr>
            <p:ph type="ftr" sz="quarter" idx="11"/>
          </p:nvPr>
        </p:nvSpPr>
        <p:spPr/>
        <p:txBody>
          <a:bodyPr/>
          <a:lstStyle/>
          <a:p>
            <a:pPr>
              <a:defRPr/>
            </a:pPr>
            <a:endParaRPr lang="en-US">
              <a:solidFill>
                <a:srgbClr val="000000"/>
              </a:solidFill>
            </a:endParaRPr>
          </a:p>
        </p:txBody>
      </p:sp>
      <p:sp>
        <p:nvSpPr>
          <p:cNvPr id="4" name="Slide Number Placeholder 3"/>
          <p:cNvSpPr>
            <a:spLocks noGrp="1"/>
          </p:cNvSpPr>
          <p:nvPr>
            <p:ph type="sldNum" sz="quarter" idx="12"/>
          </p:nvPr>
        </p:nvSpPr>
        <p:spPr/>
        <p:txBody>
          <a:bodyPr/>
          <a:lstStyle/>
          <a:p>
            <a:pPr>
              <a:defRPr/>
            </a:pPr>
            <a:fld id="{8143884D-49D1-4E82-A265-181EDE32C6C9}" type="slidenum">
              <a:rPr lang="en-US" smtClean="0">
                <a:solidFill>
                  <a:srgbClr val="000000"/>
                </a:solidFill>
              </a:rPr>
              <a:pPr>
                <a:defRPr/>
              </a:pPr>
              <a:t>‹#›</a:t>
            </a:fld>
            <a:endParaRPr lang="en-US">
              <a:solidFill>
                <a:srgbClr val="000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solidFill>
                <a:srgbClr val="000000"/>
              </a:solidFill>
            </a:endParaRPr>
          </a:p>
        </p:txBody>
      </p:sp>
      <p:sp>
        <p:nvSpPr>
          <p:cNvPr id="6" name="Footer Placeholder 5"/>
          <p:cNvSpPr>
            <a:spLocks noGrp="1"/>
          </p:cNvSpPr>
          <p:nvPr>
            <p:ph type="ftr" sz="quarter" idx="11"/>
          </p:nvPr>
        </p:nvSpPr>
        <p:spPr/>
        <p:txBody>
          <a:bodyPr/>
          <a:lstStyle/>
          <a:p>
            <a:pPr>
              <a:defRPr/>
            </a:pPr>
            <a:endParaRPr lang="en-US">
              <a:solidFill>
                <a:srgbClr val="000000"/>
              </a:solidFill>
            </a:endParaRPr>
          </a:p>
        </p:txBody>
      </p:sp>
      <p:sp>
        <p:nvSpPr>
          <p:cNvPr id="7" name="Slide Number Placeholder 6"/>
          <p:cNvSpPr>
            <a:spLocks noGrp="1"/>
          </p:cNvSpPr>
          <p:nvPr>
            <p:ph type="sldNum" sz="quarter" idx="12"/>
          </p:nvPr>
        </p:nvSpPr>
        <p:spPr/>
        <p:txBody>
          <a:bodyPr/>
          <a:lstStyle/>
          <a:p>
            <a:pPr>
              <a:defRPr/>
            </a:pPr>
            <a:fld id="{3E36A861-05B2-459F-B339-B8B5B115F750}" type="slidenum">
              <a:rPr lang="en-US" smtClean="0">
                <a:solidFill>
                  <a:srgbClr val="000000"/>
                </a:solidFill>
              </a:rPr>
              <a:pPr>
                <a:defRPr/>
              </a:pPr>
              <a:t>‹#›</a:t>
            </a:fld>
            <a:endParaRPr lang="en-US">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solidFill>
                <a:srgbClr val="000000"/>
              </a:solidFill>
            </a:endParaRPr>
          </a:p>
        </p:txBody>
      </p:sp>
      <p:sp>
        <p:nvSpPr>
          <p:cNvPr id="6" name="Footer Placeholder 5"/>
          <p:cNvSpPr>
            <a:spLocks noGrp="1"/>
          </p:cNvSpPr>
          <p:nvPr>
            <p:ph type="ftr" sz="quarter" idx="11"/>
          </p:nvPr>
        </p:nvSpPr>
        <p:spPr/>
        <p:txBody>
          <a:bodyPr/>
          <a:lstStyle/>
          <a:p>
            <a:pPr>
              <a:defRPr/>
            </a:pPr>
            <a:endParaRPr lang="en-US">
              <a:solidFill>
                <a:srgbClr val="000000"/>
              </a:solidFill>
            </a:endParaRPr>
          </a:p>
        </p:txBody>
      </p:sp>
      <p:sp>
        <p:nvSpPr>
          <p:cNvPr id="7" name="Slide Number Placeholder 6"/>
          <p:cNvSpPr>
            <a:spLocks noGrp="1"/>
          </p:cNvSpPr>
          <p:nvPr>
            <p:ph type="sldNum" sz="quarter" idx="12"/>
          </p:nvPr>
        </p:nvSpPr>
        <p:spPr/>
        <p:txBody>
          <a:bodyPr/>
          <a:lstStyle/>
          <a:p>
            <a:pPr>
              <a:defRPr/>
            </a:pPr>
            <a:fld id="{4786B027-39D4-4874-9687-C2B6F58A4DB3}" type="slidenum">
              <a:rPr lang="en-US" smtClean="0">
                <a:solidFill>
                  <a:srgbClr val="000000"/>
                </a:solidFill>
              </a:rPr>
              <a:pPr>
                <a:defRPr/>
              </a:pPr>
              <a:t>‹#›</a:t>
            </a:fld>
            <a:endParaRPr lang="en-US">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defRPr/>
            </a:pPr>
            <a:endParaRPr lang="en-US">
              <a:solidFill>
                <a:srgbClr val="000000"/>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defRPr/>
            </a:pPr>
            <a:endParaRPr lang="en-US">
              <a:solidFill>
                <a:srgbClr val="000000"/>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defRPr/>
            </a:pPr>
            <a:fld id="{F7B24E49-DB12-4E29-B413-81B6EF191FF1}" type="slidenum">
              <a:rPr lang="en-US" smtClean="0">
                <a:solidFill>
                  <a:srgbClr val="000000"/>
                </a:solidFill>
              </a:rPr>
              <a:pPr fontAlgn="base">
                <a:spcBef>
                  <a:spcPct val="0"/>
                </a:spcBef>
                <a:spcAft>
                  <a:spcPct val="0"/>
                </a:spcAft>
                <a:defRPr/>
              </a:pPr>
              <a:t>‹#›</a:t>
            </a:fld>
            <a:endParaRPr lang="en-US">
              <a:solidFill>
                <a:srgbClr val="000000"/>
              </a:solidFill>
            </a:endParaRPr>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295400"/>
            <a:ext cx="8382000" cy="1676400"/>
          </a:xfrm>
        </p:spPr>
        <p:txBody>
          <a:bodyPr>
            <a:noAutofit/>
          </a:bodyPr>
          <a:lstStyle/>
          <a:p>
            <a:r>
              <a:rPr lang="en-US" sz="4000" b="1" dirty="0" smtClean="0"/>
              <a:t>Preparing a Statement of Values</a:t>
            </a:r>
            <a:endParaRPr lang="en-US" sz="4000" b="1" dirty="0"/>
          </a:p>
        </p:txBody>
      </p:sp>
      <p:sp>
        <p:nvSpPr>
          <p:cNvPr id="3" name="Subtitle 2"/>
          <p:cNvSpPr>
            <a:spLocks noGrp="1"/>
          </p:cNvSpPr>
          <p:nvPr>
            <p:ph type="subTitle" idx="1"/>
          </p:nvPr>
        </p:nvSpPr>
        <p:spPr>
          <a:xfrm>
            <a:off x="1143000" y="3429000"/>
            <a:ext cx="6705600" cy="1219200"/>
          </a:xfrm>
        </p:spPr>
        <p:txBody>
          <a:bodyPr>
            <a:noAutofit/>
          </a:bodyPr>
          <a:lstStyle/>
          <a:p>
            <a:r>
              <a:rPr lang="en-US" sz="3600" b="1" dirty="0" smtClean="0">
                <a:solidFill>
                  <a:srgbClr val="FF0000"/>
                </a:solidFill>
              </a:rPr>
              <a:t>The UPRM/ADEM Experience</a:t>
            </a:r>
            <a:endParaRPr lang="en-US" sz="3600" b="1" dirty="0">
              <a:solidFill>
                <a:srgbClr val="FF0000"/>
              </a:solidFill>
            </a:endParaRPr>
          </a:p>
        </p:txBody>
      </p:sp>
      <p:sp>
        <p:nvSpPr>
          <p:cNvPr id="4" name="TextBox 3"/>
          <p:cNvSpPr txBox="1"/>
          <p:nvPr/>
        </p:nvSpPr>
        <p:spPr>
          <a:xfrm>
            <a:off x="3178643" y="5334000"/>
            <a:ext cx="2316275" cy="584775"/>
          </a:xfrm>
          <a:prstGeom prst="rect">
            <a:avLst/>
          </a:prstGeom>
          <a:noFill/>
        </p:spPr>
        <p:txBody>
          <a:bodyPr wrap="none" rtlCol="0">
            <a:spAutoFit/>
          </a:bodyPr>
          <a:lstStyle/>
          <a:p>
            <a:pPr algn="ctr"/>
            <a:r>
              <a:rPr lang="en-US" sz="3200" b="1" dirty="0" smtClean="0"/>
              <a:t>William Frey</a:t>
            </a:r>
            <a:endParaRPr lang="en-US" sz="3200" b="1" dirty="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74675" y="304800"/>
            <a:ext cx="8340725" cy="1216025"/>
          </a:xfrm>
        </p:spPr>
        <p:txBody>
          <a:bodyPr>
            <a:normAutofit/>
          </a:bodyPr>
          <a:lstStyle/>
          <a:p>
            <a:r>
              <a:rPr lang="en-US" sz="3200" dirty="0" smtClean="0"/>
              <a:t>Results: Prescriptions and Proscriptions</a:t>
            </a:r>
          </a:p>
        </p:txBody>
      </p:sp>
      <p:sp>
        <p:nvSpPr>
          <p:cNvPr id="15363" name="Rectangle 3"/>
          <p:cNvSpPr>
            <a:spLocks noGrp="1" noChangeArrowheads="1"/>
          </p:cNvSpPr>
          <p:nvPr>
            <p:ph type="body" idx="1"/>
          </p:nvPr>
        </p:nvSpPr>
        <p:spPr>
          <a:xfrm>
            <a:off x="304800" y="1981200"/>
            <a:ext cx="8705850" cy="4387850"/>
          </a:xfrm>
        </p:spPr>
        <p:txBody>
          <a:bodyPr>
            <a:normAutofit lnSpcReduction="10000"/>
          </a:bodyPr>
          <a:lstStyle/>
          <a:p>
            <a:pPr eaLnBrk="1" hangingPunct="1">
              <a:spcBef>
                <a:spcPct val="0"/>
              </a:spcBef>
              <a:spcAft>
                <a:spcPts val="600"/>
              </a:spcAft>
              <a:buFont typeface="Arial" charset="0"/>
              <a:buChar char="•"/>
            </a:pPr>
            <a:r>
              <a:rPr lang="es-PR" sz="2100" dirty="0" smtClean="0"/>
              <a:t>Los estudiantes asumen la responsabilidad por la parte que le corresponde en los trabajos en grupo / </a:t>
            </a:r>
            <a:r>
              <a:rPr lang="es-PR" sz="2100" b="1" dirty="0" err="1" smtClean="0">
                <a:solidFill>
                  <a:srgbClr val="FF0000"/>
                </a:solidFill>
              </a:rPr>
              <a:t>Responsibility</a:t>
            </a:r>
            <a:r>
              <a:rPr lang="es-PR" sz="2100" b="1" dirty="0" smtClean="0">
                <a:solidFill>
                  <a:srgbClr val="FF0000"/>
                </a:solidFill>
              </a:rPr>
              <a:t> in </a:t>
            </a:r>
            <a:r>
              <a:rPr lang="es-PR" sz="2100" b="1" dirty="0" err="1" smtClean="0">
                <a:solidFill>
                  <a:srgbClr val="FF0000"/>
                </a:solidFill>
              </a:rPr>
              <a:t>work</a:t>
            </a:r>
            <a:r>
              <a:rPr lang="es-PR" sz="2100" b="1" dirty="0" smtClean="0">
                <a:solidFill>
                  <a:srgbClr val="FF0000"/>
                </a:solidFill>
              </a:rPr>
              <a:t> </a:t>
            </a:r>
            <a:r>
              <a:rPr lang="es-PR" sz="2100" b="1" dirty="0" err="1" smtClean="0">
                <a:solidFill>
                  <a:srgbClr val="FF0000"/>
                </a:solidFill>
              </a:rPr>
              <a:t>teams</a:t>
            </a:r>
            <a:endParaRPr lang="es-PR" sz="2100" b="1" dirty="0" smtClean="0">
              <a:solidFill>
                <a:srgbClr val="FF0000"/>
              </a:solidFill>
            </a:endParaRPr>
          </a:p>
          <a:p>
            <a:pPr eaLnBrk="1" hangingPunct="1">
              <a:spcBef>
                <a:spcPct val="0"/>
              </a:spcBef>
              <a:spcAft>
                <a:spcPts val="600"/>
              </a:spcAft>
              <a:buFont typeface="Arial" charset="0"/>
              <a:buChar char="•"/>
            </a:pPr>
            <a:r>
              <a:rPr lang="es-PR" sz="2100" dirty="0" smtClean="0"/>
              <a:t>Delegar tareas a otros profesores o personas responsablemente y al la vez asumir sus responsabilidades</a:t>
            </a:r>
          </a:p>
          <a:p>
            <a:pPr eaLnBrk="1" hangingPunct="1">
              <a:spcBef>
                <a:spcPct val="0"/>
              </a:spcBef>
              <a:spcAft>
                <a:spcPts val="600"/>
              </a:spcAft>
              <a:buFont typeface="Arial" charset="0"/>
              <a:buChar char="•"/>
            </a:pPr>
            <a:r>
              <a:rPr lang="es-PR" sz="2100" dirty="0" smtClean="0"/>
              <a:t>El profesor deberá cumplir con las responsabilidades afines a su nombramiento / </a:t>
            </a:r>
            <a:r>
              <a:rPr lang="es-PR" sz="2100" b="1" dirty="0" err="1" smtClean="0">
                <a:solidFill>
                  <a:srgbClr val="FF0000"/>
                </a:solidFill>
              </a:rPr>
              <a:t>Professors</a:t>
            </a:r>
            <a:r>
              <a:rPr lang="es-PR" sz="2100" b="1" dirty="0" smtClean="0">
                <a:solidFill>
                  <a:srgbClr val="FF0000"/>
                </a:solidFill>
              </a:rPr>
              <a:t> </a:t>
            </a:r>
            <a:r>
              <a:rPr lang="es-PR" sz="2100" b="1" dirty="0" err="1" smtClean="0">
                <a:solidFill>
                  <a:srgbClr val="FF0000"/>
                </a:solidFill>
              </a:rPr>
              <a:t>carry</a:t>
            </a:r>
            <a:r>
              <a:rPr lang="es-PR" sz="2100" b="1" dirty="0" smtClean="0">
                <a:solidFill>
                  <a:srgbClr val="FF0000"/>
                </a:solidFill>
              </a:rPr>
              <a:t> </a:t>
            </a:r>
            <a:r>
              <a:rPr lang="es-PR" sz="2100" b="1" dirty="0" err="1" smtClean="0">
                <a:solidFill>
                  <a:srgbClr val="FF0000"/>
                </a:solidFill>
              </a:rPr>
              <a:t>out</a:t>
            </a:r>
            <a:r>
              <a:rPr lang="es-PR" sz="2100" b="1" dirty="0" smtClean="0">
                <a:solidFill>
                  <a:srgbClr val="FF0000"/>
                </a:solidFill>
              </a:rPr>
              <a:t> </a:t>
            </a:r>
            <a:r>
              <a:rPr lang="es-PR" sz="2100" b="1" dirty="0" err="1" smtClean="0">
                <a:solidFill>
                  <a:srgbClr val="FF0000"/>
                </a:solidFill>
              </a:rPr>
              <a:t>job</a:t>
            </a:r>
            <a:r>
              <a:rPr lang="es-PR" sz="2100" b="1" dirty="0" smtClean="0">
                <a:solidFill>
                  <a:srgbClr val="FF0000"/>
                </a:solidFill>
              </a:rPr>
              <a:t> </a:t>
            </a:r>
            <a:r>
              <a:rPr lang="es-PR" sz="2100" b="1" dirty="0" err="1" smtClean="0">
                <a:solidFill>
                  <a:srgbClr val="FF0000"/>
                </a:solidFill>
              </a:rPr>
              <a:t>responsibilities</a:t>
            </a:r>
            <a:endParaRPr lang="es-PR" sz="2100" b="1" dirty="0" smtClean="0">
              <a:solidFill>
                <a:srgbClr val="FF0000"/>
              </a:solidFill>
            </a:endParaRPr>
          </a:p>
          <a:p>
            <a:pPr eaLnBrk="1" hangingPunct="1">
              <a:spcBef>
                <a:spcPct val="0"/>
              </a:spcBef>
              <a:spcAft>
                <a:spcPts val="600"/>
              </a:spcAft>
              <a:buFont typeface="Arial" charset="0"/>
              <a:buChar char="•"/>
            </a:pPr>
            <a:r>
              <a:rPr lang="en-US" sz="2100" b="1" dirty="0" smtClean="0">
                <a:solidFill>
                  <a:srgbClr val="FF0000"/>
                </a:solidFill>
              </a:rPr>
              <a:t>Demonstrate at least minimum competence in your field</a:t>
            </a:r>
          </a:p>
          <a:p>
            <a:pPr eaLnBrk="1" hangingPunct="1">
              <a:spcBef>
                <a:spcPct val="0"/>
              </a:spcBef>
              <a:spcAft>
                <a:spcPts val="600"/>
              </a:spcAft>
              <a:buFont typeface="Arial" charset="0"/>
              <a:buChar char="•"/>
            </a:pPr>
            <a:r>
              <a:rPr lang="es-PR" sz="2100" dirty="0" smtClean="0"/>
              <a:t>Respetar los derechos de propiedad intelectual / </a:t>
            </a:r>
            <a:r>
              <a:rPr lang="es-PR" sz="2100" b="1" dirty="0" err="1" smtClean="0">
                <a:solidFill>
                  <a:srgbClr val="FF0000"/>
                </a:solidFill>
              </a:rPr>
              <a:t>Respect</a:t>
            </a:r>
            <a:r>
              <a:rPr lang="es-PR" sz="2100" b="1" dirty="0" smtClean="0">
                <a:solidFill>
                  <a:srgbClr val="FF0000"/>
                </a:solidFill>
              </a:rPr>
              <a:t> </a:t>
            </a:r>
            <a:r>
              <a:rPr lang="es-PR" sz="2100" b="1" dirty="0" err="1" smtClean="0">
                <a:solidFill>
                  <a:srgbClr val="FF0000"/>
                </a:solidFill>
              </a:rPr>
              <a:t>intellectual</a:t>
            </a:r>
            <a:r>
              <a:rPr lang="es-PR" sz="2100" b="1" dirty="0" smtClean="0">
                <a:solidFill>
                  <a:srgbClr val="FF0000"/>
                </a:solidFill>
              </a:rPr>
              <a:t> </a:t>
            </a:r>
            <a:r>
              <a:rPr lang="es-PR" sz="2100" b="1" dirty="0" err="1" smtClean="0">
                <a:solidFill>
                  <a:srgbClr val="FF0000"/>
                </a:solidFill>
              </a:rPr>
              <a:t>property</a:t>
            </a:r>
            <a:r>
              <a:rPr lang="es-PR" sz="2100" b="1" dirty="0" smtClean="0">
                <a:solidFill>
                  <a:srgbClr val="FF0000"/>
                </a:solidFill>
              </a:rPr>
              <a:t> </a:t>
            </a:r>
            <a:r>
              <a:rPr lang="es-PR" sz="2100" b="1" dirty="0" err="1" smtClean="0">
                <a:solidFill>
                  <a:srgbClr val="FF0000"/>
                </a:solidFill>
              </a:rPr>
              <a:t>rights</a:t>
            </a:r>
            <a:endParaRPr lang="es-PR" sz="2100" b="1" dirty="0" smtClean="0">
              <a:solidFill>
                <a:srgbClr val="FF0000"/>
              </a:solidFill>
            </a:endParaRPr>
          </a:p>
          <a:p>
            <a:pPr eaLnBrk="1" hangingPunct="1">
              <a:spcBef>
                <a:spcPct val="0"/>
              </a:spcBef>
              <a:spcAft>
                <a:spcPts val="600"/>
              </a:spcAft>
              <a:buFont typeface="Arial" charset="0"/>
              <a:buChar char="•"/>
            </a:pPr>
            <a:r>
              <a:rPr lang="es-PR" sz="2100" dirty="0" smtClean="0"/>
              <a:t>Relaciones de trabajo en equipo respetando la diversidad de ideas</a:t>
            </a:r>
          </a:p>
          <a:p>
            <a:pPr eaLnBrk="1" hangingPunct="1">
              <a:spcBef>
                <a:spcPct val="0"/>
              </a:spcBef>
              <a:spcAft>
                <a:spcPts val="600"/>
              </a:spcAft>
              <a:buFont typeface="Arial" charset="0"/>
              <a:buChar char="•"/>
            </a:pPr>
            <a:r>
              <a:rPr lang="es-PR" sz="2100" dirty="0" smtClean="0"/>
              <a:t>Fomentar un ambiente de respeto modelando un comportamiento de aprecio a la diversidad de ideas</a:t>
            </a:r>
          </a:p>
        </p:txBody>
      </p:sp>
    </p:spTree>
    <p:extLst>
      <p:ext uri="{BB962C8B-B14F-4D97-AF65-F5344CB8AC3E}">
        <p14:creationId xmlns:p14="http://schemas.microsoft.com/office/powerpoint/2010/main" xmlns="" val="29963307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z="3400" dirty="0" smtClean="0"/>
              <a:t>Expanded view of codes</a:t>
            </a:r>
          </a:p>
        </p:txBody>
      </p:sp>
      <p:sp>
        <p:nvSpPr>
          <p:cNvPr id="18435" name="Rectangle 3"/>
          <p:cNvSpPr>
            <a:spLocks noGrp="1" noChangeArrowheads="1"/>
          </p:cNvSpPr>
          <p:nvPr>
            <p:ph type="body" idx="1"/>
          </p:nvPr>
        </p:nvSpPr>
        <p:spPr>
          <a:xfrm>
            <a:off x="219075" y="1712913"/>
            <a:ext cx="8358188" cy="4678362"/>
          </a:xfrm>
        </p:spPr>
        <p:txBody>
          <a:bodyPr/>
          <a:lstStyle/>
          <a:p>
            <a:pPr eaLnBrk="1" hangingPunct="1">
              <a:lnSpc>
                <a:spcPct val="90000"/>
              </a:lnSpc>
            </a:pPr>
            <a:r>
              <a:rPr lang="en-US" sz="2800" dirty="0" smtClean="0"/>
              <a:t>Codes fulfill (at least) 5 functions</a:t>
            </a:r>
          </a:p>
          <a:p>
            <a:pPr marL="1146175" lvl="1" eaLnBrk="1" hangingPunct="1">
              <a:lnSpc>
                <a:spcPct val="90000"/>
              </a:lnSpc>
              <a:buFont typeface="Courier New" pitchFamily="49" charset="0"/>
              <a:buChar char="o"/>
            </a:pPr>
            <a:r>
              <a:rPr lang="en-US" sz="2400" dirty="0" smtClean="0"/>
              <a:t>Educate</a:t>
            </a:r>
          </a:p>
          <a:p>
            <a:pPr marL="1146175" lvl="1" eaLnBrk="1" hangingPunct="1">
              <a:lnSpc>
                <a:spcPct val="90000"/>
              </a:lnSpc>
              <a:buFont typeface="Courier New" pitchFamily="49" charset="0"/>
              <a:buChar char="o"/>
            </a:pPr>
            <a:r>
              <a:rPr lang="en-US" sz="2400" dirty="0" smtClean="0"/>
              <a:t>Inspire</a:t>
            </a:r>
          </a:p>
          <a:p>
            <a:pPr marL="1146175" lvl="1" eaLnBrk="1" hangingPunct="1">
              <a:lnSpc>
                <a:spcPct val="90000"/>
              </a:lnSpc>
              <a:buFont typeface="Courier New" pitchFamily="49" charset="0"/>
              <a:buChar char="o"/>
            </a:pPr>
            <a:r>
              <a:rPr lang="en-US" sz="2400" dirty="0" smtClean="0"/>
              <a:t>Promote Dialogue</a:t>
            </a:r>
          </a:p>
          <a:p>
            <a:pPr marL="1146175" lvl="1" eaLnBrk="1" hangingPunct="1">
              <a:lnSpc>
                <a:spcPct val="90000"/>
              </a:lnSpc>
              <a:buFont typeface="Courier New" pitchFamily="49" charset="0"/>
              <a:buChar char="o"/>
            </a:pPr>
            <a:r>
              <a:rPr lang="en-US" sz="2400" dirty="0" smtClean="0"/>
              <a:t>Empower and Protect </a:t>
            </a:r>
          </a:p>
          <a:p>
            <a:pPr marL="1146175" lvl="1" eaLnBrk="1" hangingPunct="1">
              <a:lnSpc>
                <a:spcPct val="90000"/>
              </a:lnSpc>
              <a:buFont typeface="Courier New" pitchFamily="49" charset="0"/>
              <a:buChar char="o"/>
            </a:pPr>
            <a:r>
              <a:rPr lang="en-US" sz="2400" b="1" dirty="0" smtClean="0">
                <a:solidFill>
                  <a:srgbClr val="FF0000"/>
                </a:solidFill>
              </a:rPr>
              <a:t>Discipline</a:t>
            </a:r>
            <a:endParaRPr lang="en-US" sz="1400" b="1" dirty="0" smtClean="0">
              <a:solidFill>
                <a:srgbClr val="FF0000"/>
              </a:solidFill>
            </a:endParaRPr>
          </a:p>
          <a:p>
            <a:pPr marL="746125">
              <a:lnSpc>
                <a:spcPct val="90000"/>
              </a:lnSpc>
              <a:buNone/>
            </a:pPr>
            <a:r>
              <a:rPr lang="en-US" sz="1800" dirty="0" smtClean="0"/>
              <a:t>		</a:t>
            </a:r>
            <a:endParaRPr lang="en-US" dirty="0" smtClean="0"/>
          </a:p>
          <a:p>
            <a:pPr eaLnBrk="1" hangingPunct="1">
              <a:lnSpc>
                <a:spcPct val="90000"/>
              </a:lnSpc>
            </a:pPr>
            <a:r>
              <a:rPr lang="en-US" sz="2800" dirty="0" smtClean="0"/>
              <a:t>The first four contribute to what Lynn Sharp Paine terms an “Integrity Approach”</a:t>
            </a:r>
          </a:p>
          <a:p>
            <a:pPr eaLnBrk="1" hangingPunct="1">
              <a:lnSpc>
                <a:spcPct val="90000"/>
              </a:lnSpc>
              <a:buNone/>
            </a:pPr>
            <a:endParaRPr lang="en-US" sz="1800" dirty="0" smtClean="0"/>
          </a:p>
          <a:p>
            <a:pPr eaLnBrk="1" hangingPunct="1">
              <a:lnSpc>
                <a:spcPct val="90000"/>
              </a:lnSpc>
            </a:pPr>
            <a:r>
              <a:rPr lang="en-US" sz="2000" b="1" i="1" dirty="0" smtClean="0">
                <a:solidFill>
                  <a:srgbClr val="0070C0"/>
                </a:solidFill>
              </a:rPr>
              <a:t>“being good is more than just not being bad”</a:t>
            </a:r>
          </a:p>
        </p:txBody>
      </p:sp>
    </p:spTree>
    <p:extLst>
      <p:ext uri="{BB962C8B-B14F-4D97-AF65-F5344CB8AC3E}">
        <p14:creationId xmlns:p14="http://schemas.microsoft.com/office/powerpoint/2010/main" xmlns="" val="17156674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Boeing Taught us values-based decision-making</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r>
              <a:rPr lang="en-US" dirty="0" smtClean="0"/>
              <a:t>Values provide effective guidance when rules cannot be extended to cover new situations</a:t>
            </a:r>
          </a:p>
          <a:p>
            <a:pPr>
              <a:buNone/>
            </a:pPr>
            <a:endParaRPr lang="en-US" sz="1500" dirty="0" smtClean="0"/>
          </a:p>
          <a:p>
            <a:r>
              <a:rPr lang="en-US" dirty="0" smtClean="0"/>
              <a:t>Values-Based decision making shifts responsibility away from the organization (which makes up the rules) to the individual (why, after all, acts on his or her core beliefs or aspirations)</a:t>
            </a:r>
          </a:p>
          <a:p>
            <a:endParaRPr lang="en-US" sz="1500" dirty="0" smtClean="0"/>
          </a:p>
          <a:p>
            <a:r>
              <a:rPr lang="en-US" sz="1700" b="1" dirty="0" smtClean="0"/>
              <a:t>Charles </a:t>
            </a:r>
            <a:r>
              <a:rPr lang="en-US" sz="1700" b="1" dirty="0" err="1" smtClean="0"/>
              <a:t>Ruthford</a:t>
            </a:r>
            <a:r>
              <a:rPr lang="en-US" sz="1700" b="1" dirty="0" smtClean="0"/>
              <a:t>, “Role of Management in Ethics and Business Conduct.”  Presentation at UPRM, April 13, 2005</a:t>
            </a:r>
            <a:endParaRPr lang="en-US" sz="17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Rethinking Code Theory: </a:t>
            </a:r>
            <a:r>
              <a:rPr lang="en-US" b="1" dirty="0" smtClean="0">
                <a:solidFill>
                  <a:schemeClr val="accent3">
                    <a:lumMod val="50000"/>
                  </a:schemeClr>
                </a:solidFill>
              </a:rPr>
              <a:t>Compliance</a:t>
            </a:r>
            <a:r>
              <a:rPr lang="en-US" dirty="0" smtClean="0"/>
              <a:t> to </a:t>
            </a:r>
            <a:r>
              <a:rPr lang="en-US" b="1" dirty="0" smtClean="0">
                <a:solidFill>
                  <a:schemeClr val="accent3">
                    <a:lumMod val="50000"/>
                  </a:schemeClr>
                </a:solidFill>
              </a:rPr>
              <a:t>Integrity</a:t>
            </a:r>
            <a:endParaRPr lang="en-US" b="1" dirty="0">
              <a:solidFill>
                <a:schemeClr val="accent3">
                  <a:lumMod val="50000"/>
                </a:schemeClr>
              </a:solidFill>
            </a:endParaRPr>
          </a:p>
        </p:txBody>
      </p:sp>
      <p:sp>
        <p:nvSpPr>
          <p:cNvPr id="3" name="Content Placeholder 2"/>
          <p:cNvSpPr>
            <a:spLocks noGrp="1"/>
          </p:cNvSpPr>
          <p:nvPr>
            <p:ph idx="1"/>
          </p:nvPr>
        </p:nvSpPr>
        <p:spPr>
          <a:xfrm>
            <a:off x="457200" y="1676400"/>
            <a:ext cx="8229600" cy="5029200"/>
          </a:xfrm>
        </p:spPr>
        <p:txBody>
          <a:bodyPr>
            <a:normAutofit fontScale="77500" lnSpcReduction="20000"/>
          </a:bodyPr>
          <a:lstStyle/>
          <a:p>
            <a:r>
              <a:rPr lang="en-US" dirty="0" smtClean="0"/>
              <a:t>Compliance: </a:t>
            </a:r>
          </a:p>
          <a:p>
            <a:pPr lvl="1"/>
            <a:r>
              <a:rPr lang="en-US" dirty="0" smtClean="0"/>
              <a:t>“establish compliance standards and procedures…</a:t>
            </a:r>
          </a:p>
          <a:p>
            <a:pPr lvl="1"/>
            <a:r>
              <a:rPr lang="en-US" dirty="0" smtClean="0"/>
              <a:t>take reasonable steps to achieve compliance through audits [and] monitoring processes…</a:t>
            </a:r>
          </a:p>
          <a:p>
            <a:pPr lvl="1"/>
            <a:r>
              <a:rPr lang="en-US" dirty="0" smtClean="0"/>
              <a:t>consistently enforce standards through appropriate disciplinary measures” (109)</a:t>
            </a:r>
          </a:p>
          <a:p>
            <a:pPr>
              <a:buNone/>
            </a:pPr>
            <a:endParaRPr lang="en-US" sz="1300" dirty="0" smtClean="0"/>
          </a:p>
          <a:p>
            <a:r>
              <a:rPr lang="en-US" dirty="0" smtClean="0"/>
              <a:t>Integrity</a:t>
            </a:r>
          </a:p>
          <a:p>
            <a:pPr lvl="1"/>
            <a:r>
              <a:rPr lang="en-US" dirty="0" smtClean="0"/>
              <a:t>“define companies’ guiding values, aspirations, and patterns of thought and conduct”</a:t>
            </a:r>
            <a:br>
              <a:rPr lang="en-US" dirty="0" smtClean="0"/>
            </a:br>
            <a:r>
              <a:rPr lang="en-US" dirty="0" smtClean="0"/>
              <a:t>“ethical values shape the search for opportunities, the design of organizational systems, and the decision-making process used by individuals and groups”</a:t>
            </a:r>
          </a:p>
          <a:p>
            <a:pPr lvl="1"/>
            <a:r>
              <a:rPr lang="en-US" dirty="0" smtClean="0"/>
              <a:t>“Organizational ethics helps define what a company is and what it stands for” (107-111)</a:t>
            </a:r>
          </a:p>
          <a:p>
            <a:pPr>
              <a:buNone/>
            </a:pPr>
            <a:endParaRPr lang="en-US" sz="1300" dirty="0" smtClean="0"/>
          </a:p>
          <a:p>
            <a:pPr lvl="1"/>
            <a:r>
              <a:rPr lang="en-US" sz="2000" b="1" dirty="0" smtClean="0"/>
              <a:t>Paine, “Managing for Organizational Integrity, HBR, 1994: 105-117</a:t>
            </a:r>
            <a:endParaRPr lang="en-US" sz="20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Triads…</a:t>
            </a:r>
            <a:endParaRPr lang="en-US" dirty="0"/>
          </a:p>
        </p:txBody>
      </p:sp>
      <p:sp>
        <p:nvSpPr>
          <p:cNvPr id="3" name="Content Placeholder 2"/>
          <p:cNvSpPr>
            <a:spLocks noGrp="1"/>
          </p:cNvSpPr>
          <p:nvPr>
            <p:ph idx="1"/>
          </p:nvPr>
        </p:nvSpPr>
        <p:spPr>
          <a:xfrm>
            <a:off x="457200" y="1447800"/>
            <a:ext cx="8229600" cy="5181600"/>
          </a:xfrm>
        </p:spPr>
        <p:txBody>
          <a:bodyPr>
            <a:normAutofit/>
          </a:bodyPr>
          <a:lstStyle/>
          <a:p>
            <a:r>
              <a:rPr lang="en-US" dirty="0" smtClean="0"/>
              <a:t>Compliance</a:t>
            </a:r>
          </a:p>
          <a:p>
            <a:pPr lvl="1"/>
            <a:r>
              <a:rPr lang="en-US" dirty="0" smtClean="0"/>
              <a:t>Rules </a:t>
            </a:r>
          </a:p>
          <a:p>
            <a:pPr lvl="1"/>
            <a:r>
              <a:rPr lang="en-US" dirty="0" smtClean="0"/>
              <a:t>Monitoring Procedures</a:t>
            </a:r>
          </a:p>
          <a:p>
            <a:pPr lvl="1"/>
            <a:r>
              <a:rPr lang="en-US" dirty="0" smtClean="0"/>
              <a:t>Punishments</a:t>
            </a:r>
          </a:p>
          <a:p>
            <a:pPr>
              <a:buNone/>
            </a:pPr>
            <a:endParaRPr lang="en-US" sz="800" dirty="0" smtClean="0"/>
          </a:p>
          <a:p>
            <a:r>
              <a:rPr lang="en-US" dirty="0" smtClean="0"/>
              <a:t>Integrity</a:t>
            </a:r>
          </a:p>
          <a:p>
            <a:pPr lvl="1"/>
            <a:r>
              <a:rPr lang="en-US" dirty="0" smtClean="0"/>
              <a:t>Values or aspirations</a:t>
            </a:r>
          </a:p>
          <a:p>
            <a:pPr lvl="1"/>
            <a:r>
              <a:rPr lang="en-US" dirty="0" smtClean="0"/>
              <a:t>Support systems</a:t>
            </a:r>
          </a:p>
          <a:p>
            <a:pPr lvl="1"/>
            <a:r>
              <a:rPr lang="en-US" dirty="0" smtClean="0"/>
              <a:t>Using assessment to chart and document continuing improvement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r>
              <a:rPr lang="en-US" sz="3200" dirty="0" smtClean="0"/>
              <a:t>synergies between compliance and integrity </a:t>
            </a:r>
            <a:r>
              <a:rPr lang="en-US" sz="1800" dirty="0" smtClean="0"/>
              <a:t>(</a:t>
            </a:r>
            <a:r>
              <a:rPr lang="en-US" sz="1800" b="1" dirty="0" err="1" smtClean="0"/>
              <a:t>Treveño</a:t>
            </a:r>
            <a:r>
              <a:rPr lang="en-US" sz="1800" b="1" dirty="0" smtClean="0"/>
              <a:t> and Weaver)</a:t>
            </a:r>
            <a:endParaRPr lang="en-US" sz="1800" dirty="0"/>
          </a:p>
        </p:txBody>
      </p:sp>
      <p:sp>
        <p:nvSpPr>
          <p:cNvPr id="3" name="Content Placeholder 2"/>
          <p:cNvSpPr>
            <a:spLocks noGrp="1"/>
          </p:cNvSpPr>
          <p:nvPr>
            <p:ph idx="1"/>
          </p:nvPr>
        </p:nvSpPr>
        <p:spPr>
          <a:xfrm>
            <a:off x="457200" y="1447800"/>
            <a:ext cx="8229600" cy="5257800"/>
          </a:xfrm>
        </p:spPr>
        <p:txBody>
          <a:bodyPr>
            <a:normAutofit fontScale="77500" lnSpcReduction="20000"/>
          </a:bodyPr>
          <a:lstStyle/>
          <a:p>
            <a:r>
              <a:rPr lang="en-US" dirty="0" smtClean="0"/>
              <a:t>Studies in effectiveness of corporate codes</a:t>
            </a:r>
          </a:p>
          <a:p>
            <a:pPr>
              <a:buNone/>
            </a:pPr>
            <a:endParaRPr lang="en-US" sz="1100" dirty="0" smtClean="0"/>
          </a:p>
          <a:p>
            <a:r>
              <a:rPr lang="en-US" dirty="0" smtClean="0"/>
              <a:t>Seven criteria</a:t>
            </a:r>
          </a:p>
          <a:p>
            <a:pPr marL="971550" lvl="1" indent="-514350">
              <a:buFont typeface="+mj-lt"/>
              <a:buAutoNum type="arabicPeriod"/>
            </a:pPr>
            <a:r>
              <a:rPr lang="en-US" b="1" dirty="0" smtClean="0">
                <a:solidFill>
                  <a:schemeClr val="accent3">
                    <a:lumMod val="50000"/>
                  </a:schemeClr>
                </a:solidFill>
              </a:rPr>
              <a:t>Reducing unethical behaviors</a:t>
            </a:r>
          </a:p>
          <a:p>
            <a:pPr marL="971550" lvl="1" indent="-514350">
              <a:buFont typeface="+mj-lt"/>
              <a:buAutoNum type="arabicPeriod"/>
            </a:pPr>
            <a:r>
              <a:rPr lang="en-US" b="1" dirty="0" smtClean="0">
                <a:solidFill>
                  <a:schemeClr val="accent3">
                    <a:lumMod val="50000"/>
                  </a:schemeClr>
                </a:solidFill>
              </a:rPr>
              <a:t>Encouraging ethical advice-seeking</a:t>
            </a:r>
          </a:p>
          <a:p>
            <a:pPr marL="971550" lvl="1" indent="-514350">
              <a:buFont typeface="+mj-lt"/>
              <a:buAutoNum type="arabicPeriod"/>
            </a:pPr>
            <a:r>
              <a:rPr lang="en-US" b="1" dirty="0" smtClean="0">
                <a:solidFill>
                  <a:schemeClr val="accent3">
                    <a:lumMod val="50000"/>
                  </a:schemeClr>
                </a:solidFill>
              </a:rPr>
              <a:t>Increasing awareness of ethical issues</a:t>
            </a:r>
          </a:p>
          <a:p>
            <a:pPr marL="971550" lvl="1" indent="-514350">
              <a:buFont typeface="+mj-lt"/>
              <a:buAutoNum type="arabicPeriod"/>
            </a:pPr>
            <a:r>
              <a:rPr lang="en-US" b="1" dirty="0" smtClean="0">
                <a:solidFill>
                  <a:schemeClr val="accent3">
                    <a:lumMod val="50000"/>
                  </a:schemeClr>
                </a:solidFill>
              </a:rPr>
              <a:t>Producing perceptions of better decision-making</a:t>
            </a:r>
          </a:p>
          <a:p>
            <a:pPr marL="971550" lvl="1" indent="-514350">
              <a:buFont typeface="+mj-lt"/>
              <a:buAutoNum type="arabicPeriod"/>
            </a:pPr>
            <a:r>
              <a:rPr lang="en-US" b="1" dirty="0" smtClean="0">
                <a:solidFill>
                  <a:srgbClr val="FF0000"/>
                </a:solidFill>
              </a:rPr>
              <a:t>Solidifying commitment to organization</a:t>
            </a:r>
          </a:p>
          <a:p>
            <a:pPr marL="971550" lvl="1" indent="-514350">
              <a:buFont typeface="+mj-lt"/>
              <a:buAutoNum type="arabicPeriod"/>
            </a:pPr>
            <a:r>
              <a:rPr lang="en-US" b="1" dirty="0" smtClean="0">
                <a:solidFill>
                  <a:srgbClr val="FF0000"/>
                </a:solidFill>
              </a:rPr>
              <a:t>Building employee integrity</a:t>
            </a:r>
          </a:p>
          <a:p>
            <a:pPr marL="971550" lvl="1" indent="-514350">
              <a:buFont typeface="+mj-lt"/>
              <a:buAutoNum type="arabicPeriod"/>
            </a:pPr>
            <a:r>
              <a:rPr lang="en-US" b="1" dirty="0" smtClean="0">
                <a:solidFill>
                  <a:srgbClr val="FF0000"/>
                </a:solidFill>
              </a:rPr>
              <a:t>Increasing willingness to deliver bad news</a:t>
            </a:r>
          </a:p>
          <a:p>
            <a:pPr>
              <a:buNone/>
            </a:pPr>
            <a:endParaRPr lang="en-US" sz="1100" dirty="0" smtClean="0"/>
          </a:p>
          <a:p>
            <a:r>
              <a:rPr lang="en-US" dirty="0" smtClean="0"/>
              <a:t>Compliance codes produce improvements in </a:t>
            </a:r>
            <a:r>
              <a:rPr lang="en-US" b="1" dirty="0" smtClean="0">
                <a:solidFill>
                  <a:schemeClr val="accent3">
                    <a:lumMod val="50000"/>
                  </a:schemeClr>
                </a:solidFill>
              </a:rPr>
              <a:t>1-4</a:t>
            </a:r>
          </a:p>
          <a:p>
            <a:r>
              <a:rPr lang="en-US" dirty="0" smtClean="0"/>
              <a:t>But values codes produce greater improvements in </a:t>
            </a:r>
            <a:r>
              <a:rPr lang="en-US" b="1" dirty="0" smtClean="0">
                <a:solidFill>
                  <a:schemeClr val="accent3">
                    <a:lumMod val="50000"/>
                  </a:schemeClr>
                </a:solidFill>
              </a:rPr>
              <a:t>1-4</a:t>
            </a:r>
          </a:p>
          <a:p>
            <a:r>
              <a:rPr lang="en-US" dirty="0" smtClean="0"/>
              <a:t>Values codes improve areas </a:t>
            </a:r>
            <a:r>
              <a:rPr lang="en-US" b="1" dirty="0" smtClean="0">
                <a:solidFill>
                  <a:srgbClr val="FF0000"/>
                </a:solidFill>
              </a:rPr>
              <a:t>5-7</a:t>
            </a:r>
          </a:p>
          <a:p>
            <a:r>
              <a:rPr lang="en-US" dirty="0" smtClean="0"/>
              <a:t>Optimal choice: integrate compliance and values/integrity modes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smtClean="0"/>
              <a:t>November 2005: Workshop to discover ADEM Values</a:t>
            </a:r>
            <a:endParaRPr lang="en-US" dirty="0"/>
          </a:p>
        </p:txBody>
      </p:sp>
      <p:sp>
        <p:nvSpPr>
          <p:cNvPr id="3" name="Content Placeholder 2"/>
          <p:cNvSpPr>
            <a:spLocks noGrp="1"/>
          </p:cNvSpPr>
          <p:nvPr>
            <p:ph idx="1"/>
          </p:nvPr>
        </p:nvSpPr>
        <p:spPr>
          <a:xfrm>
            <a:off x="457200" y="1752600"/>
            <a:ext cx="8229600" cy="4876800"/>
          </a:xfrm>
        </p:spPr>
        <p:txBody>
          <a:bodyPr>
            <a:normAutofit/>
          </a:bodyPr>
          <a:lstStyle/>
          <a:p>
            <a:r>
              <a:rPr lang="en-US" dirty="0" smtClean="0"/>
              <a:t>Discuss Pirate “Articles of Agreement”</a:t>
            </a:r>
          </a:p>
          <a:p>
            <a:pPr lvl="1"/>
            <a:r>
              <a:rPr lang="en-US" dirty="0" smtClean="0"/>
              <a:t>To reach a critical frame of mind</a:t>
            </a:r>
            <a:endParaRPr lang="en-US" sz="1000" dirty="0" smtClean="0"/>
          </a:p>
          <a:p>
            <a:r>
              <a:rPr lang="en-US" dirty="0" smtClean="0"/>
              <a:t>Identify values embedded in existing codes</a:t>
            </a:r>
          </a:p>
          <a:p>
            <a:pPr lvl="1"/>
            <a:r>
              <a:rPr lang="en-US" dirty="0" smtClean="0"/>
              <a:t>To see how other codes embody values</a:t>
            </a:r>
            <a:endParaRPr lang="en-US" sz="1000" dirty="0" smtClean="0"/>
          </a:p>
          <a:p>
            <a:r>
              <a:rPr lang="en-US" dirty="0" smtClean="0"/>
              <a:t>Revisit rules and identify values they embody</a:t>
            </a:r>
            <a:endParaRPr lang="en-US" sz="1000" dirty="0" smtClean="0"/>
          </a:p>
          <a:p>
            <a:r>
              <a:rPr lang="en-US" dirty="0" smtClean="0"/>
              <a:t>Brainstorm list of ADEM shared values</a:t>
            </a:r>
            <a:endParaRPr lang="en-US" sz="1000" dirty="0" smtClean="0"/>
          </a:p>
          <a:p>
            <a:r>
              <a:rPr lang="en-US" dirty="0" smtClean="0"/>
              <a:t>Reduce list through championing, debating, and prioritizing</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en-US" b="1" dirty="0" smtClean="0">
                <a:solidFill>
                  <a:srgbClr val="FF0000"/>
                </a:solidFill>
              </a:rPr>
              <a:t>Justice/Fairness</a:t>
            </a:r>
          </a:p>
          <a:p>
            <a:endParaRPr lang="en-US" b="1" dirty="0" smtClean="0">
              <a:solidFill>
                <a:srgbClr val="FF0000"/>
              </a:solidFill>
            </a:endParaRPr>
          </a:p>
          <a:p>
            <a:r>
              <a:rPr lang="en-US" b="1" dirty="0" smtClean="0">
                <a:solidFill>
                  <a:srgbClr val="FF0000"/>
                </a:solidFill>
              </a:rPr>
              <a:t>Responsibility</a:t>
            </a:r>
          </a:p>
          <a:p>
            <a:endParaRPr lang="en-US" b="1" dirty="0" smtClean="0">
              <a:solidFill>
                <a:srgbClr val="FF0000"/>
              </a:solidFill>
            </a:endParaRPr>
          </a:p>
          <a:p>
            <a:r>
              <a:rPr lang="en-US" b="1" dirty="0" smtClean="0">
                <a:solidFill>
                  <a:srgbClr val="FF0000"/>
                </a:solidFill>
              </a:rPr>
              <a:t>Respect</a:t>
            </a:r>
          </a:p>
          <a:p>
            <a:endParaRPr lang="en-US" b="1" dirty="0" smtClean="0">
              <a:solidFill>
                <a:srgbClr val="FF0000"/>
              </a:solidFill>
            </a:endParaRPr>
          </a:p>
          <a:p>
            <a:r>
              <a:rPr lang="en-US" b="1" dirty="0" smtClean="0">
                <a:solidFill>
                  <a:srgbClr val="FF0000"/>
                </a:solidFill>
              </a:rPr>
              <a:t>Trust</a:t>
            </a:r>
          </a:p>
          <a:p>
            <a:endParaRPr lang="en-US" b="1" dirty="0" smtClean="0">
              <a:solidFill>
                <a:srgbClr val="FF0000"/>
              </a:solidFill>
            </a:endParaRPr>
          </a:p>
          <a:p>
            <a:r>
              <a:rPr lang="en-US" b="1" dirty="0" smtClean="0">
                <a:solidFill>
                  <a:srgbClr val="FF0000"/>
                </a:solidFill>
              </a:rPr>
              <a:t>Integrity</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6000" dirty="0" smtClean="0"/>
              <a:t>Stage 2</a:t>
            </a:r>
            <a:endParaRPr lang="en-US" sz="6000" dirty="0"/>
          </a:p>
        </p:txBody>
      </p:sp>
      <p:sp>
        <p:nvSpPr>
          <p:cNvPr id="5" name="Subtitle 4"/>
          <p:cNvSpPr>
            <a:spLocks noGrp="1"/>
          </p:cNvSpPr>
          <p:nvPr>
            <p:ph type="subTitle" idx="1"/>
          </p:nvPr>
        </p:nvSpPr>
        <p:spPr>
          <a:xfrm>
            <a:off x="1371600" y="3733800"/>
            <a:ext cx="6400800" cy="2133600"/>
          </a:xfrm>
        </p:spPr>
        <p:txBody>
          <a:bodyPr>
            <a:normAutofit/>
          </a:bodyPr>
          <a:lstStyle/>
          <a:p>
            <a:r>
              <a:rPr lang="en-US" sz="6000" b="1" dirty="0" smtClean="0">
                <a:solidFill>
                  <a:schemeClr val="accent3">
                    <a:lumMod val="50000"/>
                  </a:schemeClr>
                </a:solidFill>
              </a:rPr>
              <a:t>Translation</a:t>
            </a:r>
            <a:endParaRPr lang="en-US" sz="6000" b="1" dirty="0">
              <a:solidFill>
                <a:srgbClr val="FF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304800"/>
            <a:ext cx="8686800" cy="6400800"/>
          </a:xfrm>
        </p:spPr>
        <p:txBody>
          <a:bodyPr>
            <a:normAutofit fontScale="92500" lnSpcReduction="20000"/>
          </a:bodyPr>
          <a:lstStyle/>
          <a:p>
            <a:r>
              <a:rPr lang="en-US" dirty="0" smtClean="0"/>
              <a:t>In software engineering…</a:t>
            </a:r>
          </a:p>
          <a:p>
            <a:pPr lvl="1"/>
            <a:r>
              <a:rPr lang="en-US" dirty="0" smtClean="0">
                <a:solidFill>
                  <a:srgbClr val="FF0000"/>
                </a:solidFill>
              </a:rPr>
              <a:t>“embodying or expressing…values in system design.  Translation is further divided into </a:t>
            </a:r>
            <a:r>
              <a:rPr lang="en-US" u="sng" dirty="0" err="1" smtClean="0">
                <a:solidFill>
                  <a:srgbClr val="FF0000"/>
                </a:solidFill>
              </a:rPr>
              <a:t>operationalization</a:t>
            </a:r>
            <a:r>
              <a:rPr lang="en-US" dirty="0" smtClean="0">
                <a:solidFill>
                  <a:srgbClr val="FF0000"/>
                </a:solidFill>
              </a:rPr>
              <a:t>, which involves defining or articulating values in concrete terms, and </a:t>
            </a:r>
            <a:r>
              <a:rPr lang="en-US" u="sng" dirty="0" smtClean="0">
                <a:solidFill>
                  <a:srgbClr val="FF0000"/>
                </a:solidFill>
              </a:rPr>
              <a:t>implementation</a:t>
            </a:r>
            <a:r>
              <a:rPr lang="en-US" dirty="0" smtClean="0">
                <a:solidFill>
                  <a:srgbClr val="FF0000"/>
                </a:solidFill>
              </a:rPr>
              <a:t> which involves specifying corresponding design features.”</a:t>
            </a:r>
            <a:r>
              <a:rPr lang="en-US" dirty="0" smtClean="0"/>
              <a:t>  </a:t>
            </a:r>
            <a:r>
              <a:rPr lang="en-US" sz="2300" b="1" dirty="0" smtClean="0"/>
              <a:t>(Flanagan et. al., 339) </a:t>
            </a:r>
          </a:p>
          <a:p>
            <a:pPr lvl="1"/>
            <a:endParaRPr lang="en-US" sz="1300" b="1" dirty="0" smtClean="0"/>
          </a:p>
          <a:p>
            <a:r>
              <a:rPr lang="en-US" dirty="0" smtClean="0"/>
              <a:t>In community development…</a:t>
            </a:r>
          </a:p>
          <a:p>
            <a:pPr lvl="1"/>
            <a:r>
              <a:rPr lang="en-US" dirty="0" smtClean="0"/>
              <a:t>Values are </a:t>
            </a:r>
            <a:r>
              <a:rPr lang="en-US" dirty="0" err="1" smtClean="0">
                <a:solidFill>
                  <a:srgbClr val="FF0000"/>
                </a:solidFill>
              </a:rPr>
              <a:t>operationalized</a:t>
            </a:r>
            <a:r>
              <a:rPr lang="en-US" dirty="0" smtClean="0">
                <a:solidFill>
                  <a:srgbClr val="C00000"/>
                </a:solidFill>
              </a:rPr>
              <a:t> </a:t>
            </a:r>
            <a:r>
              <a:rPr lang="en-US" dirty="0" smtClean="0"/>
              <a:t>by developing value profiles</a:t>
            </a:r>
          </a:p>
          <a:p>
            <a:pPr lvl="2"/>
            <a:r>
              <a:rPr lang="en-US" dirty="0" smtClean="0"/>
              <a:t>Description</a:t>
            </a:r>
          </a:p>
          <a:p>
            <a:pPr lvl="2"/>
            <a:r>
              <a:rPr lang="en-US" dirty="0" smtClean="0"/>
              <a:t>Characteristics</a:t>
            </a:r>
          </a:p>
          <a:p>
            <a:pPr lvl="2"/>
            <a:r>
              <a:rPr lang="en-US" dirty="0" smtClean="0"/>
              <a:t>Thresholds</a:t>
            </a:r>
          </a:p>
          <a:p>
            <a:pPr lvl="2"/>
            <a:r>
              <a:rPr lang="en-US" dirty="0" smtClean="0"/>
              <a:t>Aspirations or challenges</a:t>
            </a:r>
          </a:p>
          <a:p>
            <a:pPr lvl="2"/>
            <a:endParaRPr lang="en-US" sz="1300" dirty="0" smtClean="0"/>
          </a:p>
          <a:p>
            <a:pPr lvl="1"/>
            <a:r>
              <a:rPr lang="en-US" dirty="0" smtClean="0"/>
              <a:t>Values are </a:t>
            </a:r>
            <a:r>
              <a:rPr lang="en-US" dirty="0" smtClean="0">
                <a:solidFill>
                  <a:srgbClr val="FF0000"/>
                </a:solidFill>
              </a:rPr>
              <a:t>implemented </a:t>
            </a:r>
            <a:r>
              <a:rPr lang="en-US" dirty="0" smtClean="0"/>
              <a:t>by writing and adopting a Statement of Values</a:t>
            </a:r>
          </a:p>
          <a:p>
            <a:pPr lvl="2"/>
            <a:r>
              <a:rPr lang="en-US" dirty="0" smtClean="0"/>
              <a:t>Rewriting philosophical profiles in community language that expresses shared understandings</a:t>
            </a:r>
          </a:p>
          <a:p>
            <a:pPr lvl="2"/>
            <a:r>
              <a:rPr lang="en-US" dirty="0" smtClean="0"/>
              <a:t>Formally adopt through community-wide vote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447800"/>
          </a:xfrm>
        </p:spPr>
        <p:txBody>
          <a:bodyPr>
            <a:noAutofit/>
          </a:bodyPr>
          <a:lstStyle/>
          <a:p>
            <a:r>
              <a:rPr lang="en-US" sz="4000" dirty="0" smtClean="0"/>
              <a:t>Changing the paradigm: </a:t>
            </a:r>
            <a:r>
              <a:rPr lang="en-US" b="1" dirty="0" smtClean="0">
                <a:solidFill>
                  <a:srgbClr val="FF0000"/>
                </a:solidFill>
              </a:rPr>
              <a:t>Value-Realization</a:t>
            </a:r>
            <a:endParaRPr lang="en-US" b="1" dirty="0">
              <a:solidFill>
                <a:srgbClr val="FF0000"/>
              </a:solidFill>
            </a:endParaRPr>
          </a:p>
        </p:txBody>
      </p:sp>
      <p:sp>
        <p:nvSpPr>
          <p:cNvPr id="3" name="Content Placeholder 2"/>
          <p:cNvSpPr>
            <a:spLocks noGrp="1"/>
          </p:cNvSpPr>
          <p:nvPr>
            <p:ph idx="1"/>
          </p:nvPr>
        </p:nvSpPr>
        <p:spPr>
          <a:xfrm>
            <a:off x="304800" y="1905000"/>
            <a:ext cx="8686800" cy="4618038"/>
          </a:xfrm>
        </p:spPr>
        <p:txBody>
          <a:bodyPr>
            <a:normAutofit fontScale="85000" lnSpcReduction="10000"/>
          </a:bodyPr>
          <a:lstStyle/>
          <a:p>
            <a:r>
              <a:rPr lang="en-US" dirty="0" smtClean="0"/>
              <a:t>From 2004-2006, ADEM carried out a process of value realization and developed a Statement of Values</a:t>
            </a:r>
          </a:p>
          <a:p>
            <a:pPr>
              <a:buNone/>
            </a:pPr>
            <a:endParaRPr lang="en-US" sz="900" dirty="0" smtClean="0"/>
          </a:p>
          <a:p>
            <a:r>
              <a:rPr lang="en-US" dirty="0" smtClean="0"/>
              <a:t>We discovered that this process reflects value realization in software development</a:t>
            </a:r>
          </a:p>
          <a:p>
            <a:pPr>
              <a:buNone/>
            </a:pPr>
            <a:endParaRPr lang="en-US" sz="900" dirty="0" smtClean="0"/>
          </a:p>
          <a:p>
            <a:r>
              <a:rPr lang="en-US" dirty="0" smtClean="0"/>
              <a:t>We discovered, </a:t>
            </a:r>
            <a:r>
              <a:rPr lang="en-US" b="1" dirty="0" smtClean="0">
                <a:solidFill>
                  <a:srgbClr val="FF0000"/>
                </a:solidFill>
              </a:rPr>
              <a:t>after the fact</a:t>
            </a:r>
            <a:r>
              <a:rPr lang="en-US" dirty="0" smtClean="0"/>
              <a:t>, how the practical informs the ethical</a:t>
            </a:r>
          </a:p>
          <a:p>
            <a:pPr>
              <a:buNone/>
            </a:pPr>
            <a:endParaRPr lang="en-US" sz="800" dirty="0" smtClean="0"/>
          </a:p>
          <a:p>
            <a:r>
              <a:rPr lang="en-US" dirty="0" smtClean="0"/>
              <a:t>Three stages of value realization: </a:t>
            </a:r>
          </a:p>
          <a:p>
            <a:pPr lvl="1"/>
            <a:r>
              <a:rPr lang="en-US" b="1" dirty="0" smtClean="0">
                <a:solidFill>
                  <a:srgbClr val="FF0000"/>
                </a:solidFill>
              </a:rPr>
              <a:t>discovery, translation, verification</a:t>
            </a:r>
          </a:p>
          <a:p>
            <a:pPr>
              <a:buNone/>
            </a:pPr>
            <a:endParaRPr lang="en-US" sz="1000" b="1" dirty="0" smtClean="0">
              <a:solidFill>
                <a:srgbClr val="FF0000"/>
              </a:solidFill>
            </a:endParaRPr>
          </a:p>
          <a:p>
            <a:r>
              <a:rPr lang="en-US" sz="1700" b="1" dirty="0" smtClean="0"/>
              <a:t>Mary Flanagan, Daniel Howe, and Helen </a:t>
            </a:r>
            <a:r>
              <a:rPr lang="en-US" sz="1700" b="1" dirty="0" err="1" smtClean="0"/>
              <a:t>Nissenbaum</a:t>
            </a:r>
            <a:r>
              <a:rPr lang="en-US" sz="1700" b="1" dirty="0" smtClean="0"/>
              <a:t>. “Embodying Values in Technology: Theory and Practice.”  Information Technology and Moral Philosophy.  Editors: </a:t>
            </a:r>
            <a:r>
              <a:rPr lang="en-US" sz="1700" b="1" dirty="0" err="1" smtClean="0"/>
              <a:t>Jeroen</a:t>
            </a:r>
            <a:r>
              <a:rPr lang="en-US" sz="1700" b="1" dirty="0" smtClean="0"/>
              <a:t> van den </a:t>
            </a:r>
            <a:r>
              <a:rPr lang="en-US" sz="1700" b="1" dirty="0" err="1" smtClean="0"/>
              <a:t>Hoven</a:t>
            </a:r>
            <a:r>
              <a:rPr lang="en-US" sz="1700" b="1" dirty="0" smtClean="0"/>
              <a:t> and John </a:t>
            </a:r>
            <a:r>
              <a:rPr lang="en-US" sz="1700" b="1" dirty="0" err="1" smtClean="0"/>
              <a:t>Weckert</a:t>
            </a:r>
            <a:r>
              <a:rPr lang="en-US" sz="1700" b="1" dirty="0" smtClean="0"/>
              <a:t>.  Cambridge University Press, 2008; 322-353</a:t>
            </a:r>
          </a:p>
          <a:p>
            <a:endParaRPr lang="en-US" b="1" dirty="0">
              <a:solidFill>
                <a:srgbClr val="FF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solidFill>
                  <a:schemeClr val="accent6">
                    <a:lumMod val="50000"/>
                  </a:schemeClr>
                </a:solidFill>
              </a:rPr>
              <a:t>Operationalization</a:t>
            </a:r>
            <a:endParaRPr lang="en-US" b="1" dirty="0">
              <a:solidFill>
                <a:schemeClr val="accent6">
                  <a:lumMod val="50000"/>
                </a:schemeClr>
              </a:solidFill>
            </a:endParaRPr>
          </a:p>
        </p:txBody>
      </p:sp>
      <p:sp>
        <p:nvSpPr>
          <p:cNvPr id="3" name="Content Placeholder 2"/>
          <p:cNvSpPr>
            <a:spLocks noGrp="1"/>
          </p:cNvSpPr>
          <p:nvPr>
            <p:ph idx="1"/>
          </p:nvPr>
        </p:nvSpPr>
        <p:spPr/>
        <p:txBody>
          <a:bodyPr>
            <a:normAutofit fontScale="70000" lnSpcReduction="20000"/>
          </a:bodyPr>
          <a:lstStyle/>
          <a:p>
            <a:r>
              <a:rPr lang="en-US" dirty="0" smtClean="0"/>
              <a:t>Value Profiles written by outside advisor (To avoid groupthink)</a:t>
            </a:r>
          </a:p>
          <a:p>
            <a:endParaRPr lang="en-US" dirty="0" smtClean="0"/>
          </a:p>
          <a:p>
            <a:r>
              <a:rPr lang="en-US" b="1" dirty="0" smtClean="0">
                <a:solidFill>
                  <a:schemeClr val="accent3">
                    <a:lumMod val="50000"/>
                  </a:schemeClr>
                </a:solidFill>
              </a:rPr>
              <a:t>Description</a:t>
            </a:r>
          </a:p>
          <a:p>
            <a:pPr lvl="1"/>
            <a:r>
              <a:rPr lang="en-US" dirty="0" smtClean="0"/>
              <a:t>Pretentious and technical</a:t>
            </a:r>
          </a:p>
          <a:p>
            <a:pPr lvl="1"/>
            <a:endParaRPr lang="en-US" dirty="0" smtClean="0"/>
          </a:p>
          <a:p>
            <a:r>
              <a:rPr lang="en-US" b="1" dirty="0" smtClean="0">
                <a:solidFill>
                  <a:schemeClr val="accent3">
                    <a:lumMod val="50000"/>
                  </a:schemeClr>
                </a:solidFill>
              </a:rPr>
              <a:t>Characteristics</a:t>
            </a:r>
          </a:p>
          <a:p>
            <a:pPr lvl="1"/>
            <a:r>
              <a:rPr lang="en-US" dirty="0" smtClean="0"/>
              <a:t>To recapture values eliminated by prioritization activity</a:t>
            </a:r>
          </a:p>
          <a:p>
            <a:pPr lvl="1"/>
            <a:endParaRPr lang="en-US" dirty="0" smtClean="0"/>
          </a:p>
          <a:p>
            <a:r>
              <a:rPr lang="en-US" b="1" dirty="0" smtClean="0">
                <a:solidFill>
                  <a:schemeClr val="accent3">
                    <a:lumMod val="50000"/>
                  </a:schemeClr>
                </a:solidFill>
              </a:rPr>
              <a:t>Rules</a:t>
            </a:r>
          </a:p>
          <a:p>
            <a:pPr lvl="1"/>
            <a:r>
              <a:rPr lang="en-US" dirty="0" smtClean="0"/>
              <a:t>To revisit and summarize stakeholder code workshop</a:t>
            </a:r>
          </a:p>
          <a:p>
            <a:pPr lvl="1"/>
            <a:endParaRPr lang="en-US" dirty="0" smtClean="0"/>
          </a:p>
          <a:p>
            <a:r>
              <a:rPr lang="en-US" b="1" dirty="0" smtClean="0">
                <a:solidFill>
                  <a:schemeClr val="accent3">
                    <a:lumMod val="50000"/>
                  </a:schemeClr>
                </a:solidFill>
              </a:rPr>
              <a:t>Ideals</a:t>
            </a:r>
          </a:p>
          <a:p>
            <a:pPr lvl="1"/>
            <a:r>
              <a:rPr lang="en-US" dirty="0" smtClean="0"/>
              <a:t>To stretch values to cover higher moral spaces than just the “minimally moral”</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Description</a:t>
            </a:r>
            <a:endParaRPr lang="en-US" dirty="0"/>
          </a:p>
        </p:txBody>
      </p:sp>
      <p:sp>
        <p:nvSpPr>
          <p:cNvPr id="3" name="Content Placeholder 2"/>
          <p:cNvSpPr>
            <a:spLocks noGrp="1"/>
          </p:cNvSpPr>
          <p:nvPr>
            <p:ph idx="1"/>
          </p:nvPr>
        </p:nvSpPr>
        <p:spPr>
          <a:xfrm>
            <a:off x="304800" y="1554162"/>
            <a:ext cx="8686800" cy="4999038"/>
          </a:xfrm>
        </p:spPr>
        <p:txBody>
          <a:bodyPr>
            <a:normAutofit fontScale="70000" lnSpcReduction="20000"/>
          </a:bodyPr>
          <a:lstStyle/>
          <a:p>
            <a:r>
              <a:rPr lang="en-US" i="1" dirty="0" smtClean="0"/>
              <a:t>The root meaning of responsibility emerges when the word is broken down into its constituents, “response” + “able”.  Responsibility becomes “response-</a:t>
            </a:r>
            <a:r>
              <a:rPr lang="en-US" i="1" dirty="0" err="1" smtClean="0"/>
              <a:t>ableness</a:t>
            </a:r>
            <a:r>
              <a:rPr lang="en-US" i="1" dirty="0" smtClean="0"/>
              <a:t>,” that is, the ability to identify the morally salient features of a situation and develop actions and attitudes that “answer” to these features by bringing into play moral and professional values.  Responsibility includes several senses, three of which deserve special mention.  First, individuals are responsible in that they are answerable for what they do.  If they fail to answer adequately for actions that fall short of minimal moral standards, they are liable to sanction, discipline, or punishment.  Second, individuals make commitments to social or professional roles.  Out of these commitments arise special role-based moral obligations.  For example, teachers are (role) responsible for carrying out continued research to bring their teaching up to date.  Finally, responsibility refers to the manner in which one executes these role-based tasks.  Those who do only the minimum exhibit a low level of responsibility while those who execute with excellence exhibit a high level of responsibility.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Characteristics (Respect)</a:t>
            </a:r>
            <a:endParaRPr lang="en-US" dirty="0"/>
          </a:p>
        </p:txBody>
      </p:sp>
      <p:sp>
        <p:nvSpPr>
          <p:cNvPr id="3" name="Content Placeholder 2"/>
          <p:cNvSpPr>
            <a:spLocks noGrp="1"/>
          </p:cNvSpPr>
          <p:nvPr>
            <p:ph idx="1"/>
          </p:nvPr>
        </p:nvSpPr>
        <p:spPr>
          <a:xfrm>
            <a:off x="304800" y="1554162"/>
            <a:ext cx="8686800" cy="5303838"/>
          </a:xfrm>
        </p:spPr>
        <p:txBody>
          <a:bodyPr>
            <a:normAutofit fontScale="77500" lnSpcReduction="20000"/>
          </a:bodyPr>
          <a:lstStyle/>
          <a:p>
            <a:r>
              <a:rPr lang="en-US" i="1" dirty="0" smtClean="0"/>
              <a:t>Among the basic rights recognized and respected by the students, faculty, and administration of the College of Business Administration are…</a:t>
            </a:r>
            <a:endParaRPr lang="en-US" dirty="0" smtClean="0"/>
          </a:p>
          <a:p>
            <a:pPr marL="971550" lvl="1" indent="-514350">
              <a:buFont typeface="+mj-lt"/>
              <a:buAutoNum type="arabicPeriod"/>
            </a:pPr>
            <a:r>
              <a:rPr lang="en-US" b="1" dirty="0" smtClean="0">
                <a:solidFill>
                  <a:srgbClr val="FF0000"/>
                </a:solidFill>
              </a:rPr>
              <a:t>Intellectual property </a:t>
            </a:r>
            <a:r>
              <a:rPr lang="en-US" i="1" dirty="0" smtClean="0"/>
              <a:t>in the form of copyrights, trade secrets, and patents</a:t>
            </a:r>
            <a:endParaRPr lang="en-US" dirty="0" smtClean="0"/>
          </a:p>
          <a:p>
            <a:pPr marL="971550" lvl="1" indent="-514350">
              <a:buFont typeface="+mj-lt"/>
              <a:buAutoNum type="arabicPeriod"/>
            </a:pPr>
            <a:r>
              <a:rPr lang="en-US" b="1" dirty="0" smtClean="0">
                <a:solidFill>
                  <a:srgbClr val="FF0000"/>
                </a:solidFill>
              </a:rPr>
              <a:t>Privacy</a:t>
            </a:r>
            <a:r>
              <a:rPr lang="en-US" i="1" dirty="0" smtClean="0"/>
              <a:t>, especially maintaining confidential the sensitive information generated through transactions with students, faculty, staff, and administration</a:t>
            </a:r>
            <a:endParaRPr lang="en-US" dirty="0" smtClean="0"/>
          </a:p>
          <a:p>
            <a:pPr marL="971550" lvl="1" indent="-514350">
              <a:buFont typeface="+mj-lt"/>
              <a:buAutoNum type="arabicPeriod"/>
            </a:pPr>
            <a:r>
              <a:rPr lang="en-US" b="1" dirty="0" smtClean="0">
                <a:solidFill>
                  <a:srgbClr val="FF0000"/>
                </a:solidFill>
              </a:rPr>
              <a:t>Free speech </a:t>
            </a:r>
            <a:r>
              <a:rPr lang="en-US" i="1" dirty="0" smtClean="0"/>
              <a:t>which includes academic freedom.</a:t>
            </a:r>
            <a:endParaRPr lang="en-US" dirty="0" smtClean="0"/>
          </a:p>
          <a:p>
            <a:pPr marL="971550" lvl="1" indent="-514350">
              <a:buFont typeface="+mj-lt"/>
              <a:buAutoNum type="arabicPeriod"/>
            </a:pPr>
            <a:r>
              <a:rPr lang="en-US" b="1" dirty="0" smtClean="0">
                <a:solidFill>
                  <a:srgbClr val="FF0000"/>
                </a:solidFill>
              </a:rPr>
              <a:t>Due process </a:t>
            </a:r>
            <a:r>
              <a:rPr lang="en-US" i="1" dirty="0" smtClean="0"/>
              <a:t>which guarantees to faculty, students, staff, and administration the right to a serious and timely grievance procedure when subjected to decisions contrary to their person and interests</a:t>
            </a:r>
            <a:endParaRPr lang="en-US" dirty="0" smtClean="0"/>
          </a:p>
          <a:p>
            <a:pPr marL="971550" lvl="1" indent="-514350">
              <a:buFont typeface="+mj-lt"/>
              <a:buAutoNum type="arabicPeriod"/>
            </a:pPr>
            <a:r>
              <a:rPr lang="en-US" b="1" dirty="0" smtClean="0">
                <a:solidFill>
                  <a:srgbClr val="FF0000"/>
                </a:solidFill>
              </a:rPr>
              <a:t>Free and informed consent </a:t>
            </a:r>
            <a:r>
              <a:rPr lang="en-US" i="1" dirty="0" smtClean="0"/>
              <a:t>which includes the right to participate fully and meaningfully in collective decisions that have an impact on their persons and work to a degree commensurate with this impact.</a:t>
            </a:r>
            <a:endParaRPr lang="en-US"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419600" cy="1143000"/>
          </a:xfrm>
        </p:spPr>
        <p:txBody>
          <a:bodyPr/>
          <a:lstStyle/>
          <a:p>
            <a:r>
              <a:rPr lang="en-US" dirty="0" smtClean="0"/>
              <a:t>Value Rules</a:t>
            </a:r>
            <a:endParaRPr lang="en-US" dirty="0"/>
          </a:p>
        </p:txBody>
      </p:sp>
      <p:sp>
        <p:nvSpPr>
          <p:cNvPr id="3" name="Content Placeholder 2"/>
          <p:cNvSpPr>
            <a:spLocks noGrp="1"/>
          </p:cNvSpPr>
          <p:nvPr>
            <p:ph idx="1"/>
          </p:nvPr>
        </p:nvSpPr>
        <p:spPr>
          <a:xfrm>
            <a:off x="304800" y="1981200"/>
            <a:ext cx="8686800" cy="4572000"/>
          </a:xfrm>
        </p:spPr>
        <p:txBody>
          <a:bodyPr>
            <a:normAutofit fontScale="92500" lnSpcReduction="20000"/>
          </a:bodyPr>
          <a:lstStyle/>
          <a:p>
            <a:pPr lvl="0"/>
            <a:r>
              <a:rPr lang="en-US" dirty="0" smtClean="0"/>
              <a:t>Students shall assume </a:t>
            </a:r>
            <a:r>
              <a:rPr lang="en-US" b="1" dirty="0" smtClean="0">
                <a:solidFill>
                  <a:srgbClr val="FF0000"/>
                </a:solidFill>
              </a:rPr>
              <a:t>responsibility</a:t>
            </a:r>
            <a:r>
              <a:rPr lang="en-US" dirty="0" smtClean="0"/>
              <a:t> for their assigned tasks in group work. </a:t>
            </a:r>
          </a:p>
          <a:p>
            <a:pPr lvl="0"/>
            <a:r>
              <a:rPr lang="en-US" dirty="0" smtClean="0"/>
              <a:t>Administrators shall delegate tasks to professors, students, and non-teaching personnel in a </a:t>
            </a:r>
            <a:r>
              <a:rPr lang="en-US" b="1" dirty="0" smtClean="0">
                <a:solidFill>
                  <a:srgbClr val="FF0000"/>
                </a:solidFill>
              </a:rPr>
              <a:t>responsible</a:t>
            </a:r>
            <a:r>
              <a:rPr lang="en-US" dirty="0" smtClean="0"/>
              <a:t> way while, at the same time, conscientiously carrying out their own responsibilities.</a:t>
            </a:r>
          </a:p>
          <a:p>
            <a:pPr lvl="0"/>
            <a:r>
              <a:rPr lang="en-US" dirty="0" smtClean="0"/>
              <a:t>Professors shall carry out the </a:t>
            </a:r>
            <a:r>
              <a:rPr lang="en-US" b="1" dirty="0" smtClean="0">
                <a:solidFill>
                  <a:srgbClr val="FF0000"/>
                </a:solidFill>
              </a:rPr>
              <a:t>responsibilities</a:t>
            </a:r>
            <a:r>
              <a:rPr lang="en-US" dirty="0" smtClean="0"/>
              <a:t> designated in their job description.</a:t>
            </a:r>
          </a:p>
          <a:p>
            <a:pPr lvl="0"/>
            <a:r>
              <a:rPr lang="en-US" dirty="0" smtClean="0"/>
              <a:t>Professors shall demonstrate at the very least </a:t>
            </a:r>
            <a:r>
              <a:rPr lang="en-US" b="1" dirty="0" smtClean="0">
                <a:solidFill>
                  <a:srgbClr val="FF0000"/>
                </a:solidFill>
              </a:rPr>
              <a:t>minimum competence </a:t>
            </a:r>
            <a:r>
              <a:rPr lang="en-US" dirty="0" smtClean="0"/>
              <a:t>in their field.</a:t>
            </a:r>
          </a:p>
        </p:txBody>
      </p:sp>
      <p:sp>
        <p:nvSpPr>
          <p:cNvPr id="4" name="TextBox 3"/>
          <p:cNvSpPr txBox="1"/>
          <p:nvPr/>
        </p:nvSpPr>
        <p:spPr>
          <a:xfrm>
            <a:off x="4495800" y="381000"/>
            <a:ext cx="4114800" cy="1077218"/>
          </a:xfrm>
          <a:prstGeom prst="rect">
            <a:avLst/>
          </a:prstGeom>
          <a:noFill/>
        </p:spPr>
        <p:txBody>
          <a:bodyPr wrap="square" rtlCol="0">
            <a:spAutoFit/>
          </a:bodyPr>
          <a:lstStyle/>
          <a:p>
            <a:r>
              <a:rPr lang="en-US" sz="3200" b="1" dirty="0" smtClean="0">
                <a:solidFill>
                  <a:srgbClr val="FF0000"/>
                </a:solidFill>
              </a:rPr>
              <a:t>Bring back rules from </a:t>
            </a:r>
          </a:p>
          <a:p>
            <a:r>
              <a:rPr lang="en-US" sz="3200" b="1" dirty="0" smtClean="0">
                <a:solidFill>
                  <a:srgbClr val="FF0000"/>
                </a:solidFill>
              </a:rPr>
              <a:t>Stakeholder code </a:t>
            </a:r>
            <a:endParaRPr lang="en-US" sz="3200" b="1" dirty="0">
              <a:solidFill>
                <a:srgbClr val="FF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038600" cy="1143000"/>
          </a:xfrm>
        </p:spPr>
        <p:txBody>
          <a:bodyPr>
            <a:normAutofit/>
          </a:bodyPr>
          <a:lstStyle/>
          <a:p>
            <a:r>
              <a:rPr lang="en-US" dirty="0" smtClean="0"/>
              <a:t>Value Challenges</a:t>
            </a:r>
            <a:endParaRPr lang="en-US" dirty="0"/>
          </a:p>
        </p:txBody>
      </p:sp>
      <p:sp>
        <p:nvSpPr>
          <p:cNvPr id="3" name="Content Placeholder 2"/>
          <p:cNvSpPr>
            <a:spLocks noGrp="1"/>
          </p:cNvSpPr>
          <p:nvPr>
            <p:ph idx="1"/>
          </p:nvPr>
        </p:nvSpPr>
        <p:spPr>
          <a:xfrm>
            <a:off x="304800" y="1554162"/>
            <a:ext cx="8686800" cy="5075238"/>
          </a:xfrm>
        </p:spPr>
        <p:txBody>
          <a:bodyPr>
            <a:normAutofit lnSpcReduction="10000"/>
          </a:bodyPr>
          <a:lstStyle/>
          <a:p>
            <a:r>
              <a:rPr lang="en-US" i="1" dirty="0" smtClean="0"/>
              <a:t>Respect:</a:t>
            </a:r>
          </a:p>
          <a:p>
            <a:pPr lvl="1"/>
            <a:r>
              <a:rPr lang="en-US" i="1" dirty="0" smtClean="0"/>
              <a:t>Administrators, faculty, and students shall identify, examine, and assess existing </a:t>
            </a:r>
            <a:r>
              <a:rPr lang="en-US" b="1" dirty="0" smtClean="0">
                <a:solidFill>
                  <a:srgbClr val="FF0000"/>
                </a:solidFill>
              </a:rPr>
              <a:t>due process procedures</a:t>
            </a:r>
            <a:r>
              <a:rPr lang="en-US" i="1" dirty="0" smtClean="0"/>
              <a:t> in terms of the ethical values expressed in this code.  They will then revise these procedures should this value audit require it</a:t>
            </a:r>
            <a:r>
              <a:rPr lang="en-US" dirty="0" smtClean="0"/>
              <a:t>.  </a:t>
            </a:r>
          </a:p>
          <a:p>
            <a:endParaRPr lang="en-US" sz="1000" dirty="0" smtClean="0"/>
          </a:p>
          <a:p>
            <a:r>
              <a:rPr lang="en-US" i="1" dirty="0" smtClean="0"/>
              <a:t>Responsibility:</a:t>
            </a:r>
          </a:p>
          <a:p>
            <a:pPr lvl="1"/>
            <a:r>
              <a:rPr lang="en-US" i="1" dirty="0" smtClean="0"/>
              <a:t>Faculty [should] develop frameworks and activities to help students practice and reflect upon moral tasks or </a:t>
            </a:r>
            <a:r>
              <a:rPr lang="en-US" b="1" dirty="0" smtClean="0">
                <a:solidFill>
                  <a:srgbClr val="FF0000"/>
                </a:solidFill>
              </a:rPr>
              <a:t>role responsibilities </a:t>
            </a:r>
            <a:r>
              <a:rPr lang="en-US" i="1" dirty="0" smtClean="0"/>
              <a:t>that arise in cooperative </a:t>
            </a:r>
            <a:r>
              <a:rPr lang="en-US" b="1" dirty="0" smtClean="0">
                <a:solidFill>
                  <a:srgbClr val="FF0000"/>
                </a:solidFill>
              </a:rPr>
              <a:t>group activity</a:t>
            </a:r>
            <a:r>
              <a:rPr lang="en-US" i="1" dirty="0" smtClean="0"/>
              <a:t>.  </a:t>
            </a:r>
            <a:endParaRPr lang="en-US" dirty="0" smtClean="0"/>
          </a:p>
          <a:p>
            <a:endParaRPr lang="en-US" dirty="0"/>
          </a:p>
        </p:txBody>
      </p:sp>
      <p:sp>
        <p:nvSpPr>
          <p:cNvPr id="4" name="TextBox 3"/>
          <p:cNvSpPr txBox="1"/>
          <p:nvPr/>
        </p:nvSpPr>
        <p:spPr>
          <a:xfrm>
            <a:off x="4724400" y="381000"/>
            <a:ext cx="3962400" cy="1200329"/>
          </a:xfrm>
          <a:prstGeom prst="rect">
            <a:avLst/>
          </a:prstGeom>
          <a:noFill/>
        </p:spPr>
        <p:txBody>
          <a:bodyPr wrap="square" rtlCol="0">
            <a:spAutoFit/>
          </a:bodyPr>
          <a:lstStyle/>
          <a:p>
            <a:r>
              <a:rPr lang="en-US" sz="3600" b="1" dirty="0" smtClean="0">
                <a:solidFill>
                  <a:srgbClr val="FF0000"/>
                </a:solidFill>
              </a:rPr>
              <a:t>Hone in on the </a:t>
            </a:r>
          </a:p>
          <a:p>
            <a:r>
              <a:rPr lang="en-US" sz="3600" b="1" dirty="0" err="1" smtClean="0">
                <a:solidFill>
                  <a:srgbClr val="FF0000"/>
                </a:solidFill>
              </a:rPr>
              <a:t>aspirational</a:t>
            </a:r>
            <a:endParaRPr lang="en-US" sz="3600" b="1" dirty="0" smtClean="0">
              <a:solidFill>
                <a:srgbClr val="FF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a:bodyPr>
          <a:lstStyle/>
          <a:p>
            <a:r>
              <a:rPr lang="en-US" dirty="0" smtClean="0"/>
              <a:t>Translation: Implementation</a:t>
            </a:r>
            <a:endParaRPr lang="en-US" dirty="0"/>
          </a:p>
        </p:txBody>
      </p:sp>
      <p:sp>
        <p:nvSpPr>
          <p:cNvPr id="3" name="Content Placeholder 2"/>
          <p:cNvSpPr>
            <a:spLocks noGrp="1"/>
          </p:cNvSpPr>
          <p:nvPr>
            <p:ph idx="1"/>
          </p:nvPr>
        </p:nvSpPr>
        <p:spPr>
          <a:xfrm>
            <a:off x="457200" y="1828800"/>
            <a:ext cx="8229600" cy="4648200"/>
          </a:xfrm>
        </p:spPr>
        <p:txBody>
          <a:bodyPr>
            <a:normAutofit fontScale="92500" lnSpcReduction="20000"/>
          </a:bodyPr>
          <a:lstStyle/>
          <a:p>
            <a:r>
              <a:rPr lang="en-US" b="1" dirty="0" smtClean="0">
                <a:solidFill>
                  <a:schemeClr val="accent6">
                    <a:lumMod val="50000"/>
                  </a:schemeClr>
                </a:solidFill>
              </a:rPr>
              <a:t>Committee of stakeholders </a:t>
            </a:r>
            <a:r>
              <a:rPr lang="en-US" dirty="0" smtClean="0"/>
              <a:t>wrote statement of values</a:t>
            </a:r>
          </a:p>
          <a:p>
            <a:pPr>
              <a:buNone/>
            </a:pPr>
            <a:endParaRPr lang="en-US" sz="1100" dirty="0" smtClean="0"/>
          </a:p>
          <a:p>
            <a:r>
              <a:rPr lang="en-US" b="1" dirty="0" smtClean="0">
                <a:solidFill>
                  <a:schemeClr val="accent6">
                    <a:lumMod val="50000"/>
                  </a:schemeClr>
                </a:solidFill>
              </a:rPr>
              <a:t>Drafts circulated </a:t>
            </a:r>
            <a:r>
              <a:rPr lang="en-US" dirty="0" smtClean="0"/>
              <a:t>between committee and community at large</a:t>
            </a:r>
          </a:p>
          <a:p>
            <a:pPr>
              <a:buNone/>
            </a:pPr>
            <a:endParaRPr lang="en-US" sz="1100" dirty="0" smtClean="0"/>
          </a:p>
          <a:p>
            <a:r>
              <a:rPr lang="en-US" dirty="0" smtClean="0"/>
              <a:t>Profiles rewritten to </a:t>
            </a:r>
            <a:r>
              <a:rPr lang="en-US" b="1" dirty="0" smtClean="0">
                <a:solidFill>
                  <a:schemeClr val="accent6">
                    <a:lumMod val="50000"/>
                  </a:schemeClr>
                </a:solidFill>
              </a:rPr>
              <a:t>incorporate community language</a:t>
            </a:r>
          </a:p>
          <a:p>
            <a:pPr>
              <a:buNone/>
            </a:pPr>
            <a:endParaRPr lang="en-US" sz="1100" dirty="0" smtClean="0"/>
          </a:p>
          <a:p>
            <a:r>
              <a:rPr lang="en-US" dirty="0" smtClean="0"/>
              <a:t>Profiles </a:t>
            </a:r>
            <a:r>
              <a:rPr lang="en-US" dirty="0" err="1" smtClean="0"/>
              <a:t>reconceptualized</a:t>
            </a:r>
            <a:r>
              <a:rPr lang="en-US" dirty="0" smtClean="0"/>
              <a:t> to reflect </a:t>
            </a:r>
            <a:r>
              <a:rPr lang="en-US" b="1" dirty="0" smtClean="0">
                <a:solidFill>
                  <a:schemeClr val="accent6">
                    <a:lumMod val="50000"/>
                  </a:schemeClr>
                </a:solidFill>
              </a:rPr>
              <a:t>shared community understandings</a:t>
            </a:r>
          </a:p>
          <a:p>
            <a:pPr>
              <a:buNone/>
            </a:pPr>
            <a:endParaRPr lang="en-US" sz="1100" dirty="0" smtClean="0"/>
          </a:p>
          <a:p>
            <a:r>
              <a:rPr lang="en-US" b="1" dirty="0" smtClean="0">
                <a:solidFill>
                  <a:schemeClr val="accent3">
                    <a:lumMod val="50000"/>
                  </a:schemeClr>
                </a:solidFill>
              </a:rPr>
              <a:t>Formally </a:t>
            </a:r>
            <a:r>
              <a:rPr lang="en-US" b="1" smtClean="0">
                <a:solidFill>
                  <a:schemeClr val="accent3">
                    <a:lumMod val="50000"/>
                  </a:schemeClr>
                </a:solidFill>
              </a:rPr>
              <a:t>approved in </a:t>
            </a:r>
            <a:r>
              <a:rPr lang="en-US" b="1" dirty="0" smtClean="0">
                <a:solidFill>
                  <a:schemeClr val="accent3">
                    <a:lumMod val="50000"/>
                  </a:schemeClr>
                </a:solidFill>
              </a:rPr>
              <a:t>May 2006</a:t>
            </a:r>
            <a:endParaRPr lang="en-US" b="1" dirty="0">
              <a:solidFill>
                <a:schemeClr val="accent3">
                  <a:lumMod val="50000"/>
                </a:schemeClr>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1524000" y="-381000"/>
            <a:ext cx="12192000" cy="769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6000" dirty="0" smtClean="0"/>
              <a:t>Stage 3</a:t>
            </a:r>
            <a:endParaRPr lang="en-US" sz="6000" dirty="0"/>
          </a:p>
        </p:txBody>
      </p:sp>
      <p:sp>
        <p:nvSpPr>
          <p:cNvPr id="5" name="Subtitle 4"/>
          <p:cNvSpPr>
            <a:spLocks noGrp="1"/>
          </p:cNvSpPr>
          <p:nvPr>
            <p:ph type="subTitle" idx="1"/>
          </p:nvPr>
        </p:nvSpPr>
        <p:spPr/>
        <p:txBody>
          <a:bodyPr>
            <a:normAutofit/>
          </a:bodyPr>
          <a:lstStyle/>
          <a:p>
            <a:r>
              <a:rPr lang="en-US" sz="6000" b="1" dirty="0" smtClean="0">
                <a:solidFill>
                  <a:schemeClr val="accent3">
                    <a:lumMod val="50000"/>
                  </a:schemeClr>
                </a:solidFill>
              </a:rPr>
              <a:t>Verification</a:t>
            </a:r>
            <a:endParaRPr lang="en-US" sz="6000" b="1" dirty="0">
              <a:solidFill>
                <a:srgbClr val="FF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304800"/>
            <a:ext cx="8686800" cy="6553200"/>
          </a:xfrm>
        </p:spPr>
        <p:txBody>
          <a:bodyPr>
            <a:normAutofit/>
          </a:bodyPr>
          <a:lstStyle/>
          <a:p>
            <a:r>
              <a:rPr lang="en-US" dirty="0" smtClean="0"/>
              <a:t>In software engineering…</a:t>
            </a:r>
          </a:p>
          <a:p>
            <a:pPr lvl="1"/>
            <a:r>
              <a:rPr lang="en-US" dirty="0" smtClean="0">
                <a:solidFill>
                  <a:srgbClr val="FF0000"/>
                </a:solidFill>
              </a:rPr>
              <a:t>“designers assess to what extent they have implemented target values in a given system…. [M]ay include internal testing among the design team, user testing in controlled environments, formal and informal interviews and surveys, the use of prototypes, traditional quality assurance measures such as automated and regression-oriented testing, and more.”  </a:t>
            </a:r>
            <a:r>
              <a:rPr lang="en-US" sz="2300" b="1" dirty="0" smtClean="0"/>
              <a:t>(Flanagan et. al., 344-5) </a:t>
            </a:r>
          </a:p>
          <a:p>
            <a:pPr lvl="1"/>
            <a:endParaRPr lang="en-US" sz="1200" b="1" dirty="0" smtClean="0"/>
          </a:p>
          <a:p>
            <a:r>
              <a:rPr lang="en-US" dirty="0" smtClean="0"/>
              <a:t>In community development…</a:t>
            </a:r>
          </a:p>
          <a:p>
            <a:pPr lvl="1"/>
            <a:r>
              <a:rPr lang="en-US" dirty="0" smtClean="0"/>
              <a:t>designers assess to what extent they have implemented target values in community decision-making, policies, and practices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Modes of verification</a:t>
            </a:r>
            <a:endParaRPr lang="en-US" dirty="0"/>
          </a:p>
        </p:txBody>
      </p:sp>
      <p:sp>
        <p:nvSpPr>
          <p:cNvPr id="3" name="Content Placeholder 2"/>
          <p:cNvSpPr>
            <a:spLocks noGrp="1"/>
          </p:cNvSpPr>
          <p:nvPr>
            <p:ph idx="1"/>
          </p:nvPr>
        </p:nvSpPr>
        <p:spPr>
          <a:xfrm>
            <a:off x="457200" y="1600200"/>
            <a:ext cx="8229600" cy="5105400"/>
          </a:xfrm>
        </p:spPr>
        <p:txBody>
          <a:bodyPr>
            <a:noAutofit/>
          </a:bodyPr>
          <a:lstStyle/>
          <a:p>
            <a:r>
              <a:rPr lang="en-US" sz="3600" b="1" dirty="0" smtClean="0">
                <a:solidFill>
                  <a:schemeClr val="accent6">
                    <a:lumMod val="50000"/>
                  </a:schemeClr>
                </a:solidFill>
              </a:rPr>
              <a:t>Can the SOV guide curricular development?</a:t>
            </a:r>
          </a:p>
          <a:p>
            <a:pPr lvl="1"/>
            <a:r>
              <a:rPr lang="en-US" sz="3200" dirty="0" smtClean="0"/>
              <a:t>by generating new educational modules</a:t>
            </a:r>
          </a:p>
          <a:p>
            <a:pPr>
              <a:buNone/>
            </a:pPr>
            <a:endParaRPr lang="en-US" sz="900" dirty="0" smtClean="0"/>
          </a:p>
          <a:p>
            <a:r>
              <a:rPr lang="en-US" sz="3600" b="1" dirty="0" smtClean="0">
                <a:solidFill>
                  <a:schemeClr val="accent6">
                    <a:lumMod val="50000"/>
                  </a:schemeClr>
                </a:solidFill>
              </a:rPr>
              <a:t>Can the SOV be strengthened through challenges?</a:t>
            </a:r>
          </a:p>
          <a:p>
            <a:pPr lvl="1"/>
            <a:r>
              <a:rPr lang="en-US" sz="3200" dirty="0" smtClean="0"/>
              <a:t>translate into Spanish</a:t>
            </a:r>
          </a:p>
          <a:p>
            <a:pPr lvl="1"/>
            <a:r>
              <a:rPr lang="en-US" sz="3200" dirty="0" smtClean="0"/>
              <a:t>draw sharper distinction between values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noAutofit/>
          </a:bodyPr>
          <a:lstStyle/>
          <a:p>
            <a:r>
              <a:rPr lang="en-US" dirty="0" smtClean="0"/>
              <a:t>Value Realization is Interdisciplinary</a:t>
            </a:r>
            <a:endParaRPr lang="en-US" dirty="0"/>
          </a:p>
        </p:txBody>
      </p:sp>
      <p:sp>
        <p:nvSpPr>
          <p:cNvPr id="3" name="Content Placeholder 2"/>
          <p:cNvSpPr>
            <a:spLocks noGrp="1"/>
          </p:cNvSpPr>
          <p:nvPr>
            <p:ph idx="1"/>
          </p:nvPr>
        </p:nvSpPr>
        <p:spPr>
          <a:xfrm>
            <a:off x="304800" y="1676400"/>
            <a:ext cx="8686800" cy="4953000"/>
          </a:xfrm>
        </p:spPr>
        <p:txBody>
          <a:bodyPr>
            <a:normAutofit/>
          </a:bodyPr>
          <a:lstStyle/>
          <a:p>
            <a:r>
              <a:rPr lang="en-US" sz="4000" dirty="0" smtClean="0"/>
              <a:t>Interdisciplinary “Stew”</a:t>
            </a:r>
          </a:p>
          <a:p>
            <a:pPr>
              <a:buNone/>
            </a:pPr>
            <a:endParaRPr lang="en-US" sz="1000" dirty="0" smtClean="0"/>
          </a:p>
          <a:p>
            <a:pPr lvl="1"/>
            <a:r>
              <a:rPr lang="en-US" sz="3600" b="1" dirty="0" smtClean="0">
                <a:solidFill>
                  <a:schemeClr val="accent6">
                    <a:lumMod val="50000"/>
                  </a:schemeClr>
                </a:solidFill>
              </a:rPr>
              <a:t>Technical</a:t>
            </a:r>
            <a:r>
              <a:rPr lang="en-US" sz="3600" dirty="0" smtClean="0"/>
              <a:t> (‘mechanisms’ for realizing value)</a:t>
            </a:r>
          </a:p>
          <a:p>
            <a:pPr lvl="1"/>
            <a:r>
              <a:rPr lang="en-US" sz="3600" b="1" dirty="0" smtClean="0">
                <a:solidFill>
                  <a:schemeClr val="accent6">
                    <a:lumMod val="50000"/>
                  </a:schemeClr>
                </a:solidFill>
              </a:rPr>
              <a:t>Philosophical </a:t>
            </a:r>
            <a:r>
              <a:rPr lang="en-US" sz="3600" dirty="0" smtClean="0"/>
              <a:t>(finding and clarifying the values to be realized)</a:t>
            </a:r>
          </a:p>
          <a:p>
            <a:pPr lvl="1"/>
            <a:r>
              <a:rPr lang="en-US" sz="3600" b="1" dirty="0" smtClean="0">
                <a:solidFill>
                  <a:schemeClr val="accent6">
                    <a:lumMod val="50000"/>
                  </a:schemeClr>
                </a:solidFill>
              </a:rPr>
              <a:t>Empirical</a:t>
            </a:r>
            <a:r>
              <a:rPr lang="en-US" sz="3600" dirty="0" smtClean="0"/>
              <a:t>  (establishing the success of efforts to realize values)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r>
              <a:rPr lang="en-US" b="1" dirty="0" smtClean="0">
                <a:solidFill>
                  <a:schemeClr val="accent6">
                    <a:lumMod val="50000"/>
                  </a:schemeClr>
                </a:solidFill>
              </a:rPr>
              <a:t>Value-Based Decision Making in </a:t>
            </a:r>
            <a:r>
              <a:rPr lang="en-US" b="1" dirty="0" err="1" smtClean="0">
                <a:solidFill>
                  <a:schemeClr val="accent6">
                    <a:lumMod val="50000"/>
                  </a:schemeClr>
                </a:solidFill>
              </a:rPr>
              <a:t>Gilbane</a:t>
            </a:r>
            <a:r>
              <a:rPr lang="en-US" b="1" dirty="0" smtClean="0">
                <a:solidFill>
                  <a:schemeClr val="accent6">
                    <a:lumMod val="50000"/>
                  </a:schemeClr>
                </a:solidFill>
              </a:rPr>
              <a:t> Gold</a:t>
            </a:r>
          </a:p>
          <a:p>
            <a:pPr lvl="1"/>
            <a:r>
              <a:rPr lang="en-US" dirty="0" smtClean="0"/>
              <a:t>Students use values as specifications for designing solutions to ethical and business problems</a:t>
            </a:r>
          </a:p>
          <a:p>
            <a:pPr lvl="1"/>
            <a:r>
              <a:rPr lang="en-US" b="1" dirty="0" smtClean="0">
                <a:solidFill>
                  <a:srgbClr val="FF0000"/>
                </a:solidFill>
              </a:rPr>
              <a:t>http://cnx.org/content/m15783/1.4/</a:t>
            </a:r>
          </a:p>
          <a:p>
            <a:pPr lvl="1"/>
            <a:endParaRPr lang="en-US" dirty="0" smtClean="0"/>
          </a:p>
          <a:p>
            <a:r>
              <a:rPr lang="en-US" b="1" dirty="0" smtClean="0">
                <a:solidFill>
                  <a:schemeClr val="accent6">
                    <a:lumMod val="50000"/>
                  </a:schemeClr>
                </a:solidFill>
              </a:rPr>
              <a:t>Ethics of Team Work</a:t>
            </a:r>
          </a:p>
          <a:p>
            <a:pPr lvl="1"/>
            <a:r>
              <a:rPr lang="en-US" dirty="0" smtClean="0"/>
              <a:t>Student groups set value goals that they work to realize during the semester</a:t>
            </a:r>
          </a:p>
          <a:p>
            <a:pPr lvl="1"/>
            <a:r>
              <a:rPr lang="en-US" b="1" dirty="0" smtClean="0">
                <a:solidFill>
                  <a:srgbClr val="FF0000"/>
                </a:solidFill>
              </a:rPr>
              <a:t>http://cnx.org/content/m13760/1.13/</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753600" cy="7315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2451736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0" y="0"/>
            <a:ext cx="12192000" cy="9753600"/>
          </a:xfrm>
          <a:prstGeom prst="rect">
            <a:avLst/>
          </a:prstGeom>
          <a:noFill/>
          <a:ln w="9525">
            <a:noFill/>
            <a:miter lim="800000"/>
            <a:headEnd/>
            <a:tailEnd/>
          </a:ln>
        </p:spPr>
      </p:pic>
      <p:sp>
        <p:nvSpPr>
          <p:cNvPr id="5" name="TextBox 4"/>
          <p:cNvSpPr txBox="1"/>
          <p:nvPr/>
        </p:nvSpPr>
        <p:spPr>
          <a:xfrm>
            <a:off x="4267200" y="3352800"/>
            <a:ext cx="4419600" cy="369332"/>
          </a:xfrm>
          <a:prstGeom prst="rect">
            <a:avLst/>
          </a:prstGeom>
          <a:noFill/>
        </p:spPr>
        <p:txBody>
          <a:bodyPr wrap="square" rtlCol="0">
            <a:spAutoFit/>
          </a:bodyPr>
          <a:lstStyle/>
          <a:p>
            <a:pPr marL="0" lvl="1"/>
            <a:r>
              <a:rPr lang="en-US" b="1" dirty="0" smtClean="0">
                <a:solidFill>
                  <a:srgbClr val="FF0000"/>
                </a:solidFill>
              </a:rPr>
              <a:t>http://cnx.org/content/m15783/1.4/</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0" y="0"/>
            <a:ext cx="12192000" cy="9753600"/>
          </a:xfrm>
          <a:prstGeom prst="rect">
            <a:avLst/>
          </a:prstGeom>
          <a:noFill/>
          <a:ln w="9525">
            <a:noFill/>
            <a:miter lim="800000"/>
            <a:headEnd/>
            <a:tailEnd/>
          </a:ln>
        </p:spPr>
      </p:pic>
      <p:sp>
        <p:nvSpPr>
          <p:cNvPr id="3" name="TextBox 2"/>
          <p:cNvSpPr txBox="1"/>
          <p:nvPr/>
        </p:nvSpPr>
        <p:spPr>
          <a:xfrm>
            <a:off x="5105400" y="4191000"/>
            <a:ext cx="4267200" cy="369332"/>
          </a:xfrm>
          <a:prstGeom prst="rect">
            <a:avLst/>
          </a:prstGeom>
          <a:noFill/>
        </p:spPr>
        <p:txBody>
          <a:bodyPr wrap="square" rtlCol="0">
            <a:spAutoFit/>
          </a:bodyPr>
          <a:lstStyle/>
          <a:p>
            <a:pPr marL="0" lvl="1"/>
            <a:r>
              <a:rPr lang="en-US" b="1" dirty="0" smtClean="0">
                <a:solidFill>
                  <a:srgbClr val="FF0000"/>
                </a:solidFill>
              </a:rPr>
              <a:t>http://cnx.org/content/m13760/1.13/</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Arrow 7"/>
          <p:cNvSpPr/>
          <p:nvPr/>
        </p:nvSpPr>
        <p:spPr>
          <a:xfrm>
            <a:off x="838200" y="1066800"/>
            <a:ext cx="3264408" cy="3048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smtClean="0"/>
              <a:t>Students translate values in small groups</a:t>
            </a:r>
            <a:endParaRPr lang="en-US" sz="2000" dirty="0"/>
          </a:p>
        </p:txBody>
      </p:sp>
      <p:sp>
        <p:nvSpPr>
          <p:cNvPr id="9" name="Rectangle 8"/>
          <p:cNvSpPr/>
          <p:nvPr/>
        </p:nvSpPr>
        <p:spPr>
          <a:xfrm>
            <a:off x="4191000" y="1371600"/>
            <a:ext cx="2514600" cy="2209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smtClean="0"/>
              <a:t>Translations lead to productive dialogue and conceptual challenges</a:t>
            </a:r>
            <a:endParaRPr lang="en-US" sz="2000" dirty="0"/>
          </a:p>
        </p:txBody>
      </p:sp>
      <p:sp>
        <p:nvSpPr>
          <p:cNvPr id="12" name="Curved Left Arrow 11"/>
          <p:cNvSpPr/>
          <p:nvPr/>
        </p:nvSpPr>
        <p:spPr>
          <a:xfrm>
            <a:off x="6858000" y="2514600"/>
            <a:ext cx="1828800" cy="3429000"/>
          </a:xfrm>
          <a:prstGeom prst="curvedLeftArrow">
            <a:avLst>
              <a:gd name="adj1" fmla="val 14982"/>
              <a:gd name="adj2" fmla="val 50000"/>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solidFill>
                  <a:schemeClr val="accent6">
                    <a:lumMod val="50000"/>
                  </a:schemeClr>
                </a:solidFill>
              </a:rPr>
              <a:t>Student Translations brought to other stakeholder groups</a:t>
            </a:r>
            <a:endParaRPr lang="en-US" b="1" dirty="0">
              <a:solidFill>
                <a:schemeClr val="accent6">
                  <a:lumMod val="50000"/>
                </a:schemeClr>
              </a:solidFill>
            </a:endParaRPr>
          </a:p>
        </p:txBody>
      </p:sp>
      <p:sp>
        <p:nvSpPr>
          <p:cNvPr id="13" name="Rectangle 12"/>
          <p:cNvSpPr/>
          <p:nvPr/>
        </p:nvSpPr>
        <p:spPr>
          <a:xfrm>
            <a:off x="2819400" y="4038600"/>
            <a:ext cx="3962400" cy="2590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t>Administration, support staff, and faculty discuss and re-translate SOV into Spanish.  Results published on ADEM webpage</a:t>
            </a:r>
            <a:endParaRPr lang="en-US" sz="2400" dirty="0"/>
          </a:p>
        </p:txBody>
      </p:sp>
      <p:sp>
        <p:nvSpPr>
          <p:cNvPr id="6" name="Title 5"/>
          <p:cNvSpPr>
            <a:spLocks noGrp="1"/>
          </p:cNvSpPr>
          <p:nvPr>
            <p:ph type="title" idx="4294967295"/>
          </p:nvPr>
        </p:nvSpPr>
        <p:spPr>
          <a:xfrm>
            <a:off x="0" y="152400"/>
            <a:ext cx="8229600" cy="762000"/>
          </a:xfrm>
        </p:spPr>
        <p:txBody>
          <a:bodyPr>
            <a:normAutofit fontScale="90000"/>
          </a:bodyPr>
          <a:lstStyle/>
          <a:p>
            <a:r>
              <a:rPr lang="en-US" b="1" dirty="0" smtClean="0">
                <a:solidFill>
                  <a:schemeClr val="accent6">
                    <a:lumMod val="50000"/>
                  </a:schemeClr>
                </a:solidFill>
              </a:rPr>
              <a:t>SOV Challenge: Translate into Spanish</a:t>
            </a:r>
            <a:endParaRPr lang="en-US" b="1" dirty="0">
              <a:solidFill>
                <a:schemeClr val="accent6">
                  <a:lumMod val="50000"/>
                </a:schemeClr>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1752600" y="-1066800"/>
            <a:ext cx="12192000" cy="975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753600" cy="7315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1273267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Arrow 7"/>
          <p:cNvSpPr/>
          <p:nvPr/>
        </p:nvSpPr>
        <p:spPr>
          <a:xfrm>
            <a:off x="838200" y="1066800"/>
            <a:ext cx="3264408" cy="3048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smtClean="0"/>
              <a:t>Students confuse values on exams: integrity, trust, and respect</a:t>
            </a:r>
            <a:endParaRPr lang="en-US" sz="2000" dirty="0"/>
          </a:p>
        </p:txBody>
      </p:sp>
      <p:sp>
        <p:nvSpPr>
          <p:cNvPr id="9" name="Rectangle 8"/>
          <p:cNvSpPr/>
          <p:nvPr/>
        </p:nvSpPr>
        <p:spPr>
          <a:xfrm>
            <a:off x="4191000" y="1371600"/>
            <a:ext cx="2514600" cy="2209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smtClean="0"/>
              <a:t>Student committee decides to rewrite descriptions to distinguish more clearly</a:t>
            </a:r>
            <a:endParaRPr lang="en-US" sz="2000" dirty="0"/>
          </a:p>
        </p:txBody>
      </p:sp>
      <p:sp>
        <p:nvSpPr>
          <p:cNvPr id="12" name="Curved Left Arrow 11"/>
          <p:cNvSpPr/>
          <p:nvPr/>
        </p:nvSpPr>
        <p:spPr>
          <a:xfrm>
            <a:off x="6858000" y="2514600"/>
            <a:ext cx="1828800" cy="3429000"/>
          </a:xfrm>
          <a:prstGeom prst="curvedLeftArrow">
            <a:avLst>
              <a:gd name="adj1" fmla="val 14982"/>
              <a:gd name="adj2" fmla="val 50000"/>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solidFill>
                  <a:schemeClr val="accent6">
                    <a:lumMod val="50000"/>
                  </a:schemeClr>
                </a:solidFill>
              </a:rPr>
              <a:t>Student conceptual challenge to SOV brought to other stakeholder groups</a:t>
            </a:r>
            <a:endParaRPr lang="en-US" b="1" dirty="0">
              <a:solidFill>
                <a:schemeClr val="accent6">
                  <a:lumMod val="50000"/>
                </a:schemeClr>
              </a:solidFill>
            </a:endParaRPr>
          </a:p>
        </p:txBody>
      </p:sp>
      <p:sp>
        <p:nvSpPr>
          <p:cNvPr id="13" name="Rectangle 12"/>
          <p:cNvSpPr/>
          <p:nvPr/>
        </p:nvSpPr>
        <p:spPr>
          <a:xfrm>
            <a:off x="2819400" y="4038600"/>
            <a:ext cx="3962400" cy="2590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t>Administration, support staff, and faculty will discuss and react to student conceptual challenges on integrity, trust, and respect</a:t>
            </a:r>
            <a:endParaRPr lang="en-US" sz="2400" dirty="0"/>
          </a:p>
        </p:txBody>
      </p:sp>
      <p:sp>
        <p:nvSpPr>
          <p:cNvPr id="6" name="Title 5"/>
          <p:cNvSpPr>
            <a:spLocks noGrp="1"/>
          </p:cNvSpPr>
          <p:nvPr>
            <p:ph type="title" idx="4294967295"/>
          </p:nvPr>
        </p:nvSpPr>
        <p:spPr>
          <a:xfrm>
            <a:off x="0" y="152400"/>
            <a:ext cx="8229600" cy="914400"/>
          </a:xfrm>
        </p:spPr>
        <p:txBody>
          <a:bodyPr>
            <a:noAutofit/>
          </a:bodyPr>
          <a:lstStyle/>
          <a:p>
            <a:r>
              <a:rPr lang="en-US" sz="3200" b="1" dirty="0" smtClean="0">
                <a:solidFill>
                  <a:schemeClr val="accent6">
                    <a:lumMod val="75000"/>
                  </a:schemeClr>
                </a:solidFill>
              </a:rPr>
              <a:t>SOV Challenge: Clarify integrity, trust, and respect</a:t>
            </a:r>
            <a:endParaRPr lang="en-US" sz="3200" b="1" dirty="0">
              <a:solidFill>
                <a:schemeClr val="accent6">
                  <a:lumMod val="75000"/>
                </a:schemeClr>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lnSpcReduction="10000"/>
          </a:bodyPr>
          <a:lstStyle/>
          <a:p>
            <a:r>
              <a:rPr lang="en-US" dirty="0" smtClean="0"/>
              <a:t>No challenges since 2009</a:t>
            </a:r>
          </a:p>
          <a:p>
            <a:endParaRPr lang="en-US" dirty="0"/>
          </a:p>
          <a:p>
            <a:r>
              <a:rPr lang="en-US" dirty="0" smtClean="0"/>
              <a:t>Failure to use SOV in ADEM assessment</a:t>
            </a:r>
          </a:p>
          <a:p>
            <a:endParaRPr lang="en-US" dirty="0"/>
          </a:p>
          <a:p>
            <a:r>
              <a:rPr lang="en-US" dirty="0" smtClean="0"/>
              <a:t>Falling short of culture of excellence?</a:t>
            </a:r>
          </a:p>
          <a:p>
            <a:endParaRPr lang="en-US" dirty="0"/>
          </a:p>
          <a:p>
            <a:r>
              <a:rPr lang="en-US" dirty="0" smtClean="0"/>
              <a:t>Tear up SOV and substitute a strict compliance code armed with sanctions and punishments</a:t>
            </a:r>
            <a:endParaRPr lang="en-US" dirty="0"/>
          </a:p>
        </p:txBody>
      </p:sp>
    </p:spTree>
    <p:extLst>
      <p:ext uri="{BB962C8B-B14F-4D97-AF65-F5344CB8AC3E}">
        <p14:creationId xmlns:p14="http://schemas.microsoft.com/office/powerpoint/2010/main" xmlns="" val="3476954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753600" cy="7315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8312641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Feenberg</a:t>
            </a:r>
            <a:r>
              <a:rPr lang="en-US" dirty="0" smtClean="0"/>
              <a:t> and </a:t>
            </a:r>
            <a:r>
              <a:rPr lang="en-US" dirty="0" err="1" smtClean="0"/>
              <a:t>Bakardieva</a:t>
            </a:r>
            <a:endParaRPr lang="en-US" dirty="0"/>
          </a:p>
        </p:txBody>
      </p:sp>
      <p:sp>
        <p:nvSpPr>
          <p:cNvPr id="3" name="Content Placeholder 2"/>
          <p:cNvSpPr>
            <a:spLocks noGrp="1"/>
          </p:cNvSpPr>
          <p:nvPr>
            <p:ph idx="1"/>
          </p:nvPr>
        </p:nvSpPr>
        <p:spPr>
          <a:xfrm>
            <a:off x="304800" y="1554162"/>
            <a:ext cx="8686800" cy="5075238"/>
          </a:xfrm>
        </p:spPr>
        <p:txBody>
          <a:bodyPr>
            <a:normAutofit/>
          </a:bodyPr>
          <a:lstStyle/>
          <a:p>
            <a:r>
              <a:rPr lang="en-US" sz="3600" dirty="0" smtClean="0"/>
              <a:t>“Identification with symbols and ritual practices”</a:t>
            </a:r>
          </a:p>
          <a:p>
            <a:endParaRPr lang="en-US" sz="1200" dirty="0" smtClean="0"/>
          </a:p>
          <a:p>
            <a:r>
              <a:rPr lang="en-US" sz="3600" dirty="0" smtClean="0"/>
              <a:t>“Acceptance of common rules”</a:t>
            </a:r>
          </a:p>
          <a:p>
            <a:endParaRPr lang="en-US" sz="1050" dirty="0" smtClean="0"/>
          </a:p>
          <a:p>
            <a:r>
              <a:rPr lang="en-US" sz="3600" dirty="0" smtClean="0"/>
              <a:t>“Mutual aid”</a:t>
            </a:r>
          </a:p>
          <a:p>
            <a:endParaRPr lang="en-US" sz="1050" dirty="0" smtClean="0"/>
          </a:p>
          <a:p>
            <a:r>
              <a:rPr lang="en-US" sz="3600" dirty="0" smtClean="0"/>
              <a:t>“Mutual respect”</a:t>
            </a:r>
          </a:p>
          <a:p>
            <a:endParaRPr lang="en-US" sz="1050" dirty="0" smtClean="0"/>
          </a:p>
          <a:p>
            <a:r>
              <a:rPr lang="en-US" sz="3600" dirty="0" smtClean="0"/>
              <a:t>“Authentic communication”</a:t>
            </a:r>
            <a:endParaRPr lang="en-US" sz="1200" dirty="0" smtClean="0"/>
          </a:p>
        </p:txBody>
      </p:sp>
    </p:spTree>
    <p:extLst>
      <p:ext uri="{BB962C8B-B14F-4D97-AF65-F5344CB8AC3E}">
        <p14:creationId xmlns:p14="http://schemas.microsoft.com/office/powerpoint/2010/main" xmlns="" val="5474716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0591800" cy="7315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674464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Autofit/>
          </a:bodyPr>
          <a:lstStyle/>
          <a:p>
            <a:r>
              <a:rPr lang="en-US" sz="3600" dirty="0" smtClean="0"/>
              <a:t>These sources reinforce the importance of value approaches</a:t>
            </a:r>
            <a:endParaRPr lang="en-US" sz="3600" dirty="0"/>
          </a:p>
        </p:txBody>
      </p:sp>
      <p:sp>
        <p:nvSpPr>
          <p:cNvPr id="3" name="Content Placeholder 2"/>
          <p:cNvSpPr>
            <a:spLocks noGrp="1"/>
          </p:cNvSpPr>
          <p:nvPr>
            <p:ph idx="1"/>
          </p:nvPr>
        </p:nvSpPr>
        <p:spPr>
          <a:xfrm>
            <a:off x="457200" y="1371600"/>
            <a:ext cx="8229600" cy="5334000"/>
          </a:xfrm>
        </p:spPr>
        <p:txBody>
          <a:bodyPr>
            <a:normAutofit fontScale="70000" lnSpcReduction="20000"/>
          </a:bodyPr>
          <a:lstStyle/>
          <a:p>
            <a:pPr marL="514350" indent="-514350"/>
            <a:r>
              <a:rPr lang="en-US" dirty="0" smtClean="0"/>
              <a:t>Ken Blanchard and Michael O’Conner. (1997) </a:t>
            </a:r>
            <a:r>
              <a:rPr lang="en-US" i="1" dirty="0" smtClean="0"/>
              <a:t>Managing by Values: How to Put Your Values Into Action for Extraordinary Results.   </a:t>
            </a:r>
            <a:r>
              <a:rPr lang="en-US" dirty="0" err="1" smtClean="0"/>
              <a:t>Berrit</a:t>
            </a:r>
            <a:r>
              <a:rPr lang="en-US" dirty="0" smtClean="0"/>
              <a:t> Koehler Publishers.</a:t>
            </a:r>
          </a:p>
          <a:p>
            <a:endParaRPr lang="en-US" sz="1300" dirty="0" smtClean="0"/>
          </a:p>
          <a:p>
            <a:pPr marL="514350" indent="-514350"/>
            <a:r>
              <a:rPr lang="en-US" dirty="0" smtClean="0"/>
              <a:t>Cynthia </a:t>
            </a:r>
            <a:r>
              <a:rPr lang="en-US" dirty="0" err="1" smtClean="0"/>
              <a:t>Brincat</a:t>
            </a:r>
            <a:r>
              <a:rPr lang="en-US" dirty="0" smtClean="0"/>
              <a:t> and Victoria </a:t>
            </a:r>
            <a:r>
              <a:rPr lang="en-US" dirty="0" err="1" smtClean="0"/>
              <a:t>Wike</a:t>
            </a:r>
            <a:r>
              <a:rPr lang="en-US" dirty="0" smtClean="0"/>
              <a:t>.  (1999). </a:t>
            </a:r>
            <a:r>
              <a:rPr lang="en-US" i="1" dirty="0" smtClean="0"/>
              <a:t>Morality and the Professional Life: Values at Work.  </a:t>
            </a:r>
            <a:r>
              <a:rPr lang="en-US" dirty="0" smtClean="0"/>
              <a:t>Prentice-Hall</a:t>
            </a:r>
          </a:p>
          <a:p>
            <a:endParaRPr lang="en-US" sz="1300" dirty="0" smtClean="0"/>
          </a:p>
          <a:p>
            <a:pPr marL="514350" indent="-514350"/>
            <a:r>
              <a:rPr lang="en-US" dirty="0" smtClean="0"/>
              <a:t>Jim Collins and Jerry </a:t>
            </a:r>
            <a:r>
              <a:rPr lang="en-US" dirty="0" err="1" smtClean="0"/>
              <a:t>Porras</a:t>
            </a:r>
            <a:r>
              <a:rPr lang="en-US" dirty="0" smtClean="0"/>
              <a:t>.  (1997).  </a:t>
            </a:r>
            <a:r>
              <a:rPr lang="en-US" i="1" dirty="0" smtClean="0"/>
              <a:t>Built to Last: Successful Habits of Visionary Companies</a:t>
            </a:r>
            <a:r>
              <a:rPr lang="en-US" dirty="0" smtClean="0"/>
              <a:t>.  Harper.</a:t>
            </a:r>
          </a:p>
          <a:p>
            <a:endParaRPr lang="en-US" sz="1400" dirty="0" smtClean="0"/>
          </a:p>
          <a:p>
            <a:pPr marL="514350" indent="-514350"/>
            <a:r>
              <a:rPr lang="en-US" dirty="0" smtClean="0"/>
              <a:t>Stanford Encyclopedia of Philosophy.  (See articles on Moral Responsibility, Respect, Property, Trust, and Integrity)</a:t>
            </a:r>
          </a:p>
          <a:p>
            <a:endParaRPr lang="en-US" sz="1400" dirty="0" smtClean="0"/>
          </a:p>
          <a:p>
            <a:pPr marL="514350" indent="-514350"/>
            <a:r>
              <a:rPr lang="en-US" dirty="0" smtClean="0"/>
              <a:t>Robert Solomon and Fernando Flores.  (2003).  </a:t>
            </a:r>
            <a:r>
              <a:rPr lang="en-US" i="1" dirty="0" smtClean="0"/>
              <a:t>Building Trust: In Business, Politics, Relationships, and Life</a:t>
            </a:r>
            <a:r>
              <a:rPr lang="en-US" dirty="0" smtClean="0"/>
              <a:t>.  Oxford</a:t>
            </a:r>
            <a:r>
              <a:rPr lang="en-US" i="1" dirty="0" smtClean="0"/>
              <a:t>.</a:t>
            </a:r>
          </a:p>
          <a:p>
            <a:pPr>
              <a:buNone/>
            </a:pPr>
            <a:endParaRPr lang="en-US" sz="1300" dirty="0" smtClean="0"/>
          </a:p>
          <a:p>
            <a:endParaRPr lang="en-US" sz="1300" dirty="0" smtClean="0"/>
          </a:p>
          <a:p>
            <a:r>
              <a:rPr lang="en-US" b="1" dirty="0" smtClean="0">
                <a:solidFill>
                  <a:srgbClr val="FF0000"/>
                </a:solidFill>
              </a:rPr>
              <a:t>The list used to identify embedded values in the stakeholder code draft came from values identified during a workshop led by Victoria </a:t>
            </a:r>
            <a:r>
              <a:rPr lang="en-US" b="1" dirty="0" err="1" smtClean="0">
                <a:solidFill>
                  <a:srgbClr val="FF0000"/>
                </a:solidFill>
              </a:rPr>
              <a:t>Wike</a:t>
            </a:r>
            <a:r>
              <a:rPr lang="en-US" dirty="0" smtClean="0">
                <a:solidFill>
                  <a:srgbClr val="FF0000"/>
                </a:solidFill>
              </a:rPr>
              <a: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715962"/>
          </a:xfrm>
        </p:spPr>
        <p:txBody>
          <a:bodyPr>
            <a:normAutofit fontScale="90000"/>
          </a:bodyPr>
          <a:lstStyle/>
          <a:p>
            <a:r>
              <a:rPr lang="en-US" dirty="0" smtClean="0"/>
              <a:t>More resources</a:t>
            </a:r>
            <a:endParaRPr lang="en-US" dirty="0"/>
          </a:p>
        </p:txBody>
      </p:sp>
      <p:sp>
        <p:nvSpPr>
          <p:cNvPr id="3" name="Content Placeholder 2"/>
          <p:cNvSpPr>
            <a:spLocks noGrp="1"/>
          </p:cNvSpPr>
          <p:nvPr>
            <p:ph idx="1"/>
          </p:nvPr>
        </p:nvSpPr>
        <p:spPr>
          <a:xfrm>
            <a:off x="457200" y="762000"/>
            <a:ext cx="8229600" cy="5943600"/>
          </a:xfrm>
        </p:spPr>
        <p:txBody>
          <a:bodyPr>
            <a:noAutofit/>
          </a:bodyPr>
          <a:lstStyle/>
          <a:p>
            <a:r>
              <a:rPr lang="en-US" sz="2400" dirty="0" err="1" smtClean="0"/>
              <a:t>Feenberg</a:t>
            </a:r>
            <a:r>
              <a:rPr lang="en-US" sz="2400" dirty="0" smtClean="0"/>
              <a:t>, A &amp; </a:t>
            </a:r>
            <a:r>
              <a:rPr lang="en-US" sz="2400" dirty="0" err="1" smtClean="0"/>
              <a:t>Bakardjieva</a:t>
            </a:r>
            <a:r>
              <a:rPr lang="en-US" sz="2400" dirty="0" smtClean="0"/>
              <a:t>, M.  (2004).  “Consumer or Citizens?  The Online Community Debate.” In </a:t>
            </a:r>
            <a:r>
              <a:rPr lang="en-US" sz="2400" dirty="0" err="1" smtClean="0"/>
              <a:t>Feenberg</a:t>
            </a:r>
            <a:r>
              <a:rPr lang="en-US" sz="2400" dirty="0" smtClean="0"/>
              <a:t>, A. &amp; Barney, D. (eds.), </a:t>
            </a:r>
            <a:r>
              <a:rPr lang="en-US" sz="2400" i="1" dirty="0" smtClean="0"/>
              <a:t>Community in the Digital Age: Philosophy and Practice</a:t>
            </a:r>
            <a:r>
              <a:rPr lang="en-US" sz="2400" dirty="0" smtClean="0"/>
              <a:t>.  New York: </a:t>
            </a:r>
            <a:r>
              <a:rPr lang="en-US" sz="2400" dirty="0" err="1" smtClean="0"/>
              <a:t>Rowman</a:t>
            </a:r>
            <a:r>
              <a:rPr lang="en-US" sz="2400" dirty="0" smtClean="0"/>
              <a:t> &amp; Littlefield Publishers, Inc. 5, 225.</a:t>
            </a:r>
          </a:p>
          <a:p>
            <a:pPr>
              <a:buNone/>
            </a:pPr>
            <a:endParaRPr lang="en-US" sz="900" dirty="0" smtClean="0"/>
          </a:p>
          <a:p>
            <a:r>
              <a:rPr lang="en-US" sz="2400" dirty="0" smtClean="0"/>
              <a:t>Rest, J., </a:t>
            </a:r>
            <a:r>
              <a:rPr lang="en-US" sz="2400" dirty="0" err="1" smtClean="0"/>
              <a:t>Narváez</a:t>
            </a:r>
            <a:r>
              <a:rPr lang="en-US" sz="2400" dirty="0" smtClean="0"/>
              <a:t>, D., </a:t>
            </a:r>
            <a:r>
              <a:rPr lang="en-US" sz="2400" dirty="0" err="1" smtClean="0"/>
              <a:t>Bebeau</a:t>
            </a:r>
            <a:r>
              <a:rPr lang="en-US" sz="2400" dirty="0" smtClean="0"/>
              <a:t>, M.J. &amp; </a:t>
            </a:r>
            <a:r>
              <a:rPr lang="en-US" sz="2400" dirty="0" err="1" smtClean="0"/>
              <a:t>Thoma</a:t>
            </a:r>
            <a:r>
              <a:rPr lang="en-US" sz="2400" dirty="0" smtClean="0"/>
              <a:t>, S.J. (1999). </a:t>
            </a:r>
            <a:r>
              <a:rPr lang="en-US" sz="2400" i="1" dirty="0" err="1" smtClean="0"/>
              <a:t>Postconventional</a:t>
            </a:r>
            <a:r>
              <a:rPr lang="en-US" sz="2400" i="1" dirty="0" smtClean="0"/>
              <a:t> Moral Thinking: A Neo-</a:t>
            </a:r>
            <a:r>
              <a:rPr lang="en-US" sz="2400" i="1" dirty="0" err="1" smtClean="0"/>
              <a:t>Kohlbergian</a:t>
            </a:r>
            <a:r>
              <a:rPr lang="en-US" sz="2400" i="1" dirty="0" smtClean="0"/>
              <a:t> Approach. Mahwah, NJ: Lawrence Erlbaum Associates, Publishers. </a:t>
            </a:r>
          </a:p>
          <a:p>
            <a:pPr>
              <a:buNone/>
            </a:pPr>
            <a:endParaRPr lang="en-US" sz="900" i="1" dirty="0" smtClean="0"/>
          </a:p>
          <a:p>
            <a:r>
              <a:rPr lang="en-US" sz="2400" dirty="0" smtClean="0"/>
              <a:t>Callahan, Daniel. (1980). “Goals for the Teaching of Ethics.” In Callahan, D and Bok, S (eds.) </a:t>
            </a:r>
            <a:r>
              <a:rPr lang="en-US" sz="2400" i="1" dirty="0" smtClean="0"/>
              <a:t>Ethics Teaching in Higher Education. New York: Plenum Press, 1980: 61-94 </a:t>
            </a:r>
          </a:p>
          <a:p>
            <a:endParaRPr lang="en-US" sz="800" i="1" dirty="0" smtClean="0"/>
          </a:p>
          <a:p>
            <a:r>
              <a:rPr lang="en-US" sz="2400" dirty="0" smtClean="0"/>
              <a:t>Pritchard, M.  (1996). </a:t>
            </a:r>
            <a:r>
              <a:rPr lang="en-US" sz="2400" i="1" dirty="0" smtClean="0"/>
              <a:t>Reasonable Children: Moral Education and Moral Learning</a:t>
            </a:r>
            <a:r>
              <a:rPr lang="en-US" sz="2400" dirty="0" smtClean="0"/>
              <a:t>.  Lawrence, KS: University of Kansas Press.</a:t>
            </a:r>
            <a:endParaRPr lang="en-US" sz="1050" i="1"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lstStyle/>
          <a:p>
            <a:r>
              <a:rPr lang="en-US" dirty="0" smtClean="0"/>
              <a:t>More Resources</a:t>
            </a:r>
            <a:endParaRPr lang="en-US" dirty="0"/>
          </a:p>
        </p:txBody>
      </p:sp>
      <p:sp>
        <p:nvSpPr>
          <p:cNvPr id="3" name="Content Placeholder 2"/>
          <p:cNvSpPr>
            <a:spLocks noGrp="1"/>
          </p:cNvSpPr>
          <p:nvPr>
            <p:ph idx="1"/>
          </p:nvPr>
        </p:nvSpPr>
        <p:spPr>
          <a:xfrm>
            <a:off x="457200" y="1295400"/>
            <a:ext cx="8229600" cy="5334000"/>
          </a:xfrm>
        </p:spPr>
        <p:txBody>
          <a:bodyPr>
            <a:normAutofit fontScale="85000" lnSpcReduction="20000"/>
          </a:bodyPr>
          <a:lstStyle/>
          <a:p>
            <a:r>
              <a:rPr lang="en-US" dirty="0" smtClean="0"/>
              <a:t>Huff, C &amp; Frey, W.  (2005).  “Moral Pedagogy and Practical Ethics.”  </a:t>
            </a:r>
            <a:r>
              <a:rPr lang="en-US" i="1" dirty="0" smtClean="0"/>
              <a:t>Science and Engineering Ethics</a:t>
            </a:r>
            <a:r>
              <a:rPr lang="en-US" dirty="0" smtClean="0"/>
              <a:t>, 11: 389-408.</a:t>
            </a:r>
          </a:p>
          <a:p>
            <a:pPr>
              <a:buNone/>
            </a:pPr>
            <a:endParaRPr lang="en-US" sz="1200" dirty="0" smtClean="0"/>
          </a:p>
          <a:p>
            <a:r>
              <a:rPr lang="en-US" dirty="0" smtClean="0"/>
              <a:t>Cruz, J. &amp; Frey, W.  (2003).  “An Effective Strategy for Integrating Ethics Across the Curriculum in Engineering: An ABET 2000 Challenge.”  </a:t>
            </a:r>
            <a:r>
              <a:rPr lang="en-US" i="1" dirty="0" smtClean="0"/>
              <a:t>Science and Engineering Ethics</a:t>
            </a:r>
            <a:r>
              <a:rPr lang="en-US" dirty="0" smtClean="0"/>
              <a:t>, 9: 543-568.</a:t>
            </a:r>
          </a:p>
          <a:p>
            <a:pPr>
              <a:buNone/>
            </a:pPr>
            <a:endParaRPr lang="en-US" sz="1400" dirty="0" smtClean="0"/>
          </a:p>
          <a:p>
            <a:r>
              <a:rPr lang="en-US" dirty="0" smtClean="0"/>
              <a:t>Cruz-Cruz, J., </a:t>
            </a:r>
            <a:r>
              <a:rPr lang="en-US" dirty="0" err="1" smtClean="0"/>
              <a:t>Curbelo</a:t>
            </a:r>
            <a:r>
              <a:rPr lang="en-US" dirty="0" smtClean="0"/>
              <a:t>, A., &amp; Frey, W.  (2010).  “Doing Ethics Across the Curriculum: The EAC Toolkit.”  </a:t>
            </a:r>
            <a:r>
              <a:rPr lang="en-US" i="1" dirty="0" smtClean="0"/>
              <a:t>Teaching Ethics, </a:t>
            </a:r>
            <a:r>
              <a:rPr lang="en-US" dirty="0" smtClean="0"/>
              <a:t>10(2): 47-69</a:t>
            </a:r>
            <a:r>
              <a:rPr lang="en-US" i="1" dirty="0" smtClean="0"/>
              <a:t>.</a:t>
            </a:r>
          </a:p>
          <a:p>
            <a:pPr>
              <a:buNone/>
            </a:pPr>
            <a:endParaRPr lang="en-US" sz="1200" i="1" dirty="0" smtClean="0"/>
          </a:p>
          <a:p>
            <a:r>
              <a:rPr lang="en-US" dirty="0" smtClean="0"/>
              <a:t>Frey, W.  (2010).  “Teaching Virtue: Pedagogical Implications of Moral Psychology.”  </a:t>
            </a:r>
            <a:r>
              <a:rPr lang="en-US" i="1" dirty="0" smtClean="0"/>
              <a:t>Science and Engineering Ethics, </a:t>
            </a:r>
            <a:r>
              <a:rPr lang="en-US" dirty="0" err="1" smtClean="0"/>
              <a:t>Vol</a:t>
            </a:r>
            <a:r>
              <a:rPr lang="en-US" dirty="0" smtClean="0"/>
              <a:t> 16: 611-628</a:t>
            </a:r>
            <a:r>
              <a:rPr lang="en-US" i="1" dirty="0" smtClean="0"/>
              <a:t>.</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Acknowledgments</a:t>
            </a:r>
            <a:endParaRPr lang="en-US" dirty="0"/>
          </a:p>
        </p:txBody>
      </p:sp>
      <p:sp>
        <p:nvSpPr>
          <p:cNvPr id="3" name="Content Placeholder 2"/>
          <p:cNvSpPr>
            <a:spLocks noGrp="1"/>
          </p:cNvSpPr>
          <p:nvPr>
            <p:ph idx="1"/>
          </p:nvPr>
        </p:nvSpPr>
        <p:spPr>
          <a:xfrm>
            <a:off x="457200" y="1371600"/>
            <a:ext cx="8229600" cy="5105400"/>
          </a:xfrm>
        </p:spPr>
        <p:txBody>
          <a:bodyPr>
            <a:normAutofit/>
          </a:bodyPr>
          <a:lstStyle/>
          <a:p>
            <a:r>
              <a:rPr lang="en-US" dirty="0" smtClean="0"/>
              <a:t>Based on “Business Ethics Across the Curriculum: Constructing the Foundation and Assessing the Results” presented by William Frey at AACSB Associate Deans Conference, November 15, 2011 in Tampa, Florida</a:t>
            </a:r>
          </a:p>
          <a:p>
            <a:pPr marL="0" indent="0">
              <a:buNone/>
            </a:pPr>
            <a:endParaRPr lang="en-US" sz="900" dirty="0" smtClean="0"/>
          </a:p>
          <a:p>
            <a:r>
              <a:rPr lang="en-US" b="1" dirty="0" smtClean="0">
                <a:solidFill>
                  <a:srgbClr val="FF0000"/>
                </a:solidFill>
              </a:rPr>
              <a:t>“Value </a:t>
            </a:r>
            <a:r>
              <a:rPr lang="en-US" b="1" dirty="0">
                <a:solidFill>
                  <a:srgbClr val="FF0000"/>
                </a:solidFill>
              </a:rPr>
              <a:t>Integration</a:t>
            </a:r>
            <a:r>
              <a:rPr lang="en-US" b="1" dirty="0" smtClean="0">
                <a:solidFill>
                  <a:srgbClr val="FF0000"/>
                </a:solidFill>
              </a:rPr>
              <a:t>: From Educational Computer Games to Academic Communities”</a:t>
            </a:r>
          </a:p>
          <a:p>
            <a:pPr lvl="1"/>
            <a:r>
              <a:rPr lang="en-US" dirty="0" smtClean="0"/>
              <a:t>Authors: William J. Frey and Jose A. Cruz-Cruz</a:t>
            </a:r>
          </a:p>
          <a:p>
            <a:pPr lvl="1"/>
            <a:r>
              <a:rPr lang="en-US" b="1" dirty="0" smtClean="0"/>
              <a:t>Technology and Society Magazine, IEEE, 13(1)</a:t>
            </a:r>
            <a:endParaRPr lang="en-US"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Etzioni</a:t>
            </a:r>
            <a:r>
              <a:rPr lang="en-US" dirty="0" smtClean="0"/>
              <a:t> on Community</a:t>
            </a:r>
            <a:endParaRPr lang="en-US" dirty="0"/>
          </a:p>
        </p:txBody>
      </p:sp>
      <p:sp>
        <p:nvSpPr>
          <p:cNvPr id="3" name="Content Placeholder 2"/>
          <p:cNvSpPr>
            <a:spLocks noGrp="1"/>
          </p:cNvSpPr>
          <p:nvPr>
            <p:ph idx="1"/>
          </p:nvPr>
        </p:nvSpPr>
        <p:spPr>
          <a:xfrm>
            <a:off x="304800" y="1371600"/>
            <a:ext cx="8686800" cy="5486400"/>
          </a:xfrm>
        </p:spPr>
        <p:txBody>
          <a:bodyPr>
            <a:normAutofit/>
          </a:bodyPr>
          <a:lstStyle/>
          <a:p>
            <a:r>
              <a:rPr lang="en-US" dirty="0" smtClean="0"/>
              <a:t>“Communities are social entities that have two elements.  </a:t>
            </a:r>
          </a:p>
          <a:p>
            <a:endParaRPr lang="en-US" sz="1000" dirty="0" smtClean="0"/>
          </a:p>
          <a:p>
            <a:pPr lvl="1"/>
            <a:r>
              <a:rPr lang="en-US" dirty="0" smtClean="0"/>
              <a:t>a web of affect-laden relationships among a group of individuals….</a:t>
            </a:r>
          </a:p>
          <a:p>
            <a:pPr lvl="1"/>
            <a:endParaRPr lang="en-US" sz="1000" dirty="0" smtClean="0"/>
          </a:p>
          <a:p>
            <a:pPr lvl="1"/>
            <a:r>
              <a:rPr lang="en-US" dirty="0" smtClean="0"/>
              <a:t>a measure of </a:t>
            </a:r>
            <a:r>
              <a:rPr lang="en-US" b="1" dirty="0" smtClean="0">
                <a:solidFill>
                  <a:srgbClr val="FF0000"/>
                </a:solidFill>
              </a:rPr>
              <a:t>commitment to a set of shared values, norms, and meanings</a:t>
            </a:r>
            <a:r>
              <a:rPr lang="en-US" dirty="0" smtClean="0"/>
              <a:t>, and a shared history and identity—in short, to a particular culture.” </a:t>
            </a:r>
          </a:p>
          <a:p>
            <a:endParaRPr lang="en-US" sz="1000" dirty="0" smtClean="0"/>
          </a:p>
          <a:p>
            <a:r>
              <a:rPr lang="en-US" sz="2400" b="1" dirty="0" smtClean="0"/>
              <a:t>From </a:t>
            </a:r>
            <a:r>
              <a:rPr lang="en-US" sz="2400" b="1" dirty="0" err="1" smtClean="0"/>
              <a:t>Feenberg</a:t>
            </a:r>
            <a:r>
              <a:rPr lang="en-US" sz="2400" b="1" dirty="0" smtClean="0"/>
              <a:t> et al, </a:t>
            </a:r>
            <a:r>
              <a:rPr lang="en-US" sz="2400" b="1" i="1" dirty="0" smtClean="0"/>
              <a:t>Community in the Digital Age</a:t>
            </a:r>
            <a:r>
              <a:rPr lang="en-US" sz="2400" b="1" dirty="0" smtClean="0"/>
              <a:t>, 225</a:t>
            </a:r>
          </a:p>
          <a:p>
            <a:r>
              <a:rPr lang="en-US" sz="2400" b="1" i="1" dirty="0" smtClean="0"/>
              <a:t>See also Built </a:t>
            </a:r>
            <a:r>
              <a:rPr lang="en-US" sz="2400" b="1" i="1" dirty="0"/>
              <a:t>to Last: Successful Habits of Visionary Companies </a:t>
            </a:r>
            <a:r>
              <a:rPr lang="en-US" sz="2400" b="1" dirty="0"/>
              <a:t>(Harper Business Essentials) by Jim Collins and Jerry I. </a:t>
            </a:r>
            <a:r>
              <a:rPr lang="en-US" sz="2400" b="1" dirty="0" err="1"/>
              <a:t>Porras</a:t>
            </a:r>
            <a:r>
              <a:rPr lang="en-US" sz="2400" b="1" dirty="0"/>
              <a:t> </a:t>
            </a:r>
          </a:p>
          <a:p>
            <a:endParaRPr lang="en-US" sz="2400" b="1" dirty="0"/>
          </a:p>
        </p:txBody>
      </p:sp>
    </p:spTree>
    <p:extLst>
      <p:ext uri="{BB962C8B-B14F-4D97-AF65-F5344CB8AC3E}">
        <p14:creationId xmlns:p14="http://schemas.microsoft.com/office/powerpoint/2010/main" xmlns="" val="18244222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6000" dirty="0" smtClean="0"/>
              <a:t>Stage One</a:t>
            </a:r>
            <a:endParaRPr lang="en-US" sz="6000" dirty="0"/>
          </a:p>
        </p:txBody>
      </p:sp>
      <p:sp>
        <p:nvSpPr>
          <p:cNvPr id="5" name="Subtitle 4"/>
          <p:cNvSpPr>
            <a:spLocks noGrp="1"/>
          </p:cNvSpPr>
          <p:nvPr>
            <p:ph type="subTitle" idx="1"/>
          </p:nvPr>
        </p:nvSpPr>
        <p:spPr>
          <a:xfrm>
            <a:off x="1371600" y="3886200"/>
            <a:ext cx="6400800" cy="2133600"/>
          </a:xfrm>
        </p:spPr>
        <p:txBody>
          <a:bodyPr>
            <a:normAutofit/>
          </a:bodyPr>
          <a:lstStyle/>
          <a:p>
            <a:r>
              <a:rPr lang="en-US" sz="6000" b="1" dirty="0" smtClean="0">
                <a:solidFill>
                  <a:schemeClr val="accent3">
                    <a:lumMod val="50000"/>
                  </a:schemeClr>
                </a:solidFill>
              </a:rPr>
              <a:t>Discovery</a:t>
            </a:r>
            <a:endParaRPr lang="en-US" sz="6000" b="1" dirty="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533400"/>
            <a:ext cx="8686800" cy="6096000"/>
          </a:xfrm>
        </p:spPr>
        <p:txBody>
          <a:bodyPr>
            <a:normAutofit/>
          </a:bodyPr>
          <a:lstStyle/>
          <a:p>
            <a:r>
              <a:rPr lang="en-US" sz="4000" dirty="0" smtClean="0"/>
              <a:t>In Software Engineering…</a:t>
            </a:r>
          </a:p>
          <a:p>
            <a:pPr lvl="1"/>
            <a:r>
              <a:rPr lang="en-US" sz="3600" dirty="0" smtClean="0">
                <a:solidFill>
                  <a:srgbClr val="FF0000"/>
                </a:solidFill>
              </a:rPr>
              <a:t>“‘discover’ the values that are relevant to, inspire, or inform a given design project” </a:t>
            </a:r>
            <a:r>
              <a:rPr lang="en-US" sz="3600" dirty="0" smtClean="0"/>
              <a:t> </a:t>
            </a:r>
            <a:r>
              <a:rPr lang="en-US" sz="2000" b="1" dirty="0" smtClean="0"/>
              <a:t>(Flanagan et. al., 334) </a:t>
            </a:r>
            <a:endParaRPr lang="en-US" sz="2400" b="1" dirty="0" smtClean="0"/>
          </a:p>
          <a:p>
            <a:pPr>
              <a:buNone/>
            </a:pPr>
            <a:endParaRPr lang="en-US" sz="1000" b="1" dirty="0" smtClean="0"/>
          </a:p>
          <a:p>
            <a:r>
              <a:rPr lang="en-US" sz="4000" dirty="0" smtClean="0"/>
              <a:t>In Community Development…</a:t>
            </a:r>
          </a:p>
          <a:p>
            <a:pPr lvl="1"/>
            <a:r>
              <a:rPr lang="en-US" sz="3600" dirty="0" smtClean="0"/>
              <a:t>discover values that influence and motivate a community</a:t>
            </a:r>
          </a:p>
          <a:p>
            <a:pPr lvl="2"/>
            <a:r>
              <a:rPr lang="en-US" sz="3200" dirty="0" smtClean="0"/>
              <a:t>those active in day-to-day activities</a:t>
            </a:r>
          </a:p>
          <a:p>
            <a:pPr lvl="2"/>
            <a:r>
              <a:rPr lang="en-US" sz="3200" dirty="0" smtClean="0"/>
              <a:t>those to which a community aspires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fontScale="90000"/>
          </a:bodyPr>
          <a:lstStyle/>
          <a:p>
            <a:r>
              <a:rPr lang="en-US" dirty="0" smtClean="0"/>
              <a:t>Discovery—Workshop held April 2004</a:t>
            </a:r>
            <a:endParaRPr lang="en-US" dirty="0"/>
          </a:p>
        </p:txBody>
      </p:sp>
      <p:sp>
        <p:nvSpPr>
          <p:cNvPr id="3" name="Content Placeholder 2"/>
          <p:cNvSpPr>
            <a:spLocks noGrp="1"/>
          </p:cNvSpPr>
          <p:nvPr>
            <p:ph idx="1"/>
          </p:nvPr>
        </p:nvSpPr>
        <p:spPr>
          <a:xfrm>
            <a:off x="457200" y="1447800"/>
            <a:ext cx="8229600" cy="5105400"/>
          </a:xfrm>
        </p:spPr>
        <p:txBody>
          <a:bodyPr>
            <a:normAutofit fontScale="85000" lnSpcReduction="10000"/>
          </a:bodyPr>
          <a:lstStyle/>
          <a:p>
            <a:r>
              <a:rPr lang="en-US" dirty="0" smtClean="0"/>
              <a:t>Objective: Write a draft of a stakeholder code</a:t>
            </a:r>
          </a:p>
          <a:p>
            <a:pPr lvl="1"/>
            <a:r>
              <a:rPr lang="en-US" dirty="0" smtClean="0"/>
              <a:t>Relation between stakeholders</a:t>
            </a:r>
          </a:p>
          <a:p>
            <a:pPr lvl="1"/>
            <a:r>
              <a:rPr lang="en-US" dirty="0" smtClean="0"/>
              <a:t>Built around a good or value</a:t>
            </a:r>
          </a:p>
          <a:p>
            <a:pPr lvl="1"/>
            <a:r>
              <a:rPr lang="en-US" dirty="0" smtClean="0"/>
              <a:t>And obligations arise (expressed in rules) that protect that value</a:t>
            </a:r>
          </a:p>
          <a:p>
            <a:pPr>
              <a:buNone/>
            </a:pPr>
            <a:endParaRPr lang="en-US" sz="1100" dirty="0" smtClean="0"/>
          </a:p>
          <a:p>
            <a:r>
              <a:rPr lang="en-US" dirty="0" smtClean="0"/>
              <a:t>Results</a:t>
            </a:r>
          </a:p>
          <a:p>
            <a:r>
              <a:rPr lang="en-US" b="1" dirty="0" smtClean="0">
                <a:solidFill>
                  <a:schemeClr val="accent6">
                    <a:lumMod val="50000"/>
                  </a:schemeClr>
                </a:solidFill>
              </a:rPr>
              <a:t>28</a:t>
            </a:r>
            <a:r>
              <a:rPr lang="en-US" dirty="0" smtClean="0"/>
              <a:t> provisions applied to Faculty</a:t>
            </a:r>
          </a:p>
          <a:p>
            <a:r>
              <a:rPr lang="en-US" b="1" dirty="0" smtClean="0">
                <a:solidFill>
                  <a:schemeClr val="accent6">
                    <a:lumMod val="50000"/>
                  </a:schemeClr>
                </a:solidFill>
              </a:rPr>
              <a:t>15</a:t>
            </a:r>
            <a:r>
              <a:rPr lang="en-US" dirty="0" smtClean="0"/>
              <a:t> provisions were oriented toward students</a:t>
            </a:r>
          </a:p>
          <a:p>
            <a:r>
              <a:rPr lang="en-US" b="1" dirty="0" smtClean="0">
                <a:solidFill>
                  <a:schemeClr val="accent6">
                    <a:lumMod val="50000"/>
                  </a:schemeClr>
                </a:solidFill>
              </a:rPr>
              <a:t>10</a:t>
            </a:r>
            <a:r>
              <a:rPr lang="en-US" dirty="0" smtClean="0"/>
              <a:t> provisions targeted administration and support staff</a:t>
            </a:r>
          </a:p>
          <a:p>
            <a:r>
              <a:rPr lang="en-US" b="1" dirty="0" smtClean="0">
                <a:solidFill>
                  <a:schemeClr val="accent6">
                    <a:lumMod val="50000"/>
                  </a:schemeClr>
                </a:solidFill>
              </a:rPr>
              <a:t>38</a:t>
            </a:r>
            <a:r>
              <a:rPr lang="en-US" dirty="0" smtClean="0"/>
              <a:t> provisions in all</a:t>
            </a:r>
          </a:p>
          <a:p>
            <a:pPr>
              <a:buNone/>
            </a:pPr>
            <a:endParaRPr lang="en-US" sz="1100" dirty="0" smtClean="0"/>
          </a:p>
          <a:p>
            <a:r>
              <a:rPr lang="en-US" dirty="0" smtClean="0"/>
              <a:t>Some applied to more than one stakeholder</a:t>
            </a:r>
          </a:p>
          <a:p>
            <a:pPr lvl="1"/>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74675" y="304800"/>
            <a:ext cx="8264525" cy="1216025"/>
          </a:xfrm>
        </p:spPr>
        <p:txBody>
          <a:bodyPr>
            <a:normAutofit/>
          </a:bodyPr>
          <a:lstStyle/>
          <a:p>
            <a:pPr eaLnBrk="1" hangingPunct="1"/>
            <a:r>
              <a:rPr lang="en-US" sz="3200" dirty="0" smtClean="0"/>
              <a:t>Results: Prescriptions and Proscriptions</a:t>
            </a:r>
          </a:p>
        </p:txBody>
      </p:sp>
      <p:sp>
        <p:nvSpPr>
          <p:cNvPr id="14339" name="Rectangle 3"/>
          <p:cNvSpPr>
            <a:spLocks noGrp="1" noChangeArrowheads="1"/>
          </p:cNvSpPr>
          <p:nvPr>
            <p:ph type="body" idx="1"/>
          </p:nvPr>
        </p:nvSpPr>
        <p:spPr>
          <a:xfrm>
            <a:off x="304800" y="2057400"/>
            <a:ext cx="8839200" cy="4572000"/>
          </a:xfrm>
        </p:spPr>
        <p:txBody>
          <a:bodyPr/>
          <a:lstStyle/>
          <a:p>
            <a:pPr eaLnBrk="1" hangingPunct="1">
              <a:spcBef>
                <a:spcPct val="0"/>
              </a:spcBef>
              <a:spcAft>
                <a:spcPts val="600"/>
              </a:spcAft>
              <a:buFont typeface="Arial" charset="0"/>
              <a:buChar char="•"/>
            </a:pPr>
            <a:r>
              <a:rPr lang="es-PR" sz="2100" dirty="0" smtClean="0"/>
              <a:t>Evitar la divulgación de información preferencial y confidencial tanto interna como externa / </a:t>
            </a:r>
            <a:r>
              <a:rPr lang="es-PR" sz="2100" b="1" dirty="0" err="1" smtClean="0">
                <a:solidFill>
                  <a:srgbClr val="FF0000"/>
                </a:solidFill>
              </a:rPr>
              <a:t>Maintain</a:t>
            </a:r>
            <a:r>
              <a:rPr lang="es-PR" sz="2100" b="1" dirty="0" smtClean="0">
                <a:solidFill>
                  <a:srgbClr val="FF0000"/>
                </a:solidFill>
              </a:rPr>
              <a:t> </a:t>
            </a:r>
            <a:r>
              <a:rPr lang="es-PR" sz="2100" b="1" dirty="0" err="1" smtClean="0">
                <a:solidFill>
                  <a:srgbClr val="FF0000"/>
                </a:solidFill>
              </a:rPr>
              <a:t>confidences</a:t>
            </a:r>
            <a:endParaRPr lang="es-PR" sz="2100" b="1" dirty="0" smtClean="0">
              <a:solidFill>
                <a:srgbClr val="FF0000"/>
              </a:solidFill>
            </a:endParaRPr>
          </a:p>
          <a:p>
            <a:pPr eaLnBrk="1" hangingPunct="1">
              <a:spcBef>
                <a:spcPct val="0"/>
              </a:spcBef>
              <a:spcAft>
                <a:spcPts val="600"/>
              </a:spcAft>
              <a:buFont typeface="Arial" charset="0"/>
              <a:buChar char="•"/>
            </a:pPr>
            <a:r>
              <a:rPr lang="es-PR" sz="2100" dirty="0" smtClean="0"/>
              <a:t>El profesor mantendrá un alto nivel de confidencialidad en toda la información que reciba de los estudiantes, profesores y administradores</a:t>
            </a:r>
          </a:p>
          <a:p>
            <a:pPr eaLnBrk="1" hangingPunct="1">
              <a:spcBef>
                <a:spcPct val="0"/>
              </a:spcBef>
              <a:spcAft>
                <a:spcPts val="600"/>
              </a:spcAft>
              <a:buFont typeface="Arial" charset="0"/>
              <a:buChar char="•"/>
            </a:pPr>
            <a:r>
              <a:rPr lang="es-PR" sz="2100" dirty="0" smtClean="0"/>
              <a:t>Evitar cometer actos de plagio / </a:t>
            </a:r>
            <a:r>
              <a:rPr lang="es-PR" sz="2100" b="1" dirty="0" err="1" smtClean="0">
                <a:solidFill>
                  <a:srgbClr val="FF0000"/>
                </a:solidFill>
              </a:rPr>
              <a:t>Avoid</a:t>
            </a:r>
            <a:r>
              <a:rPr lang="es-PR" sz="2100" b="1" dirty="0" smtClean="0">
                <a:solidFill>
                  <a:srgbClr val="FF0000"/>
                </a:solidFill>
              </a:rPr>
              <a:t> </a:t>
            </a:r>
            <a:r>
              <a:rPr lang="es-PR" sz="2100" b="1" dirty="0" err="1" smtClean="0">
                <a:solidFill>
                  <a:srgbClr val="FF0000"/>
                </a:solidFill>
              </a:rPr>
              <a:t>plagiarism</a:t>
            </a:r>
            <a:endParaRPr lang="es-PR" sz="2100" b="1" dirty="0" smtClean="0">
              <a:solidFill>
                <a:srgbClr val="FF0000"/>
              </a:solidFill>
            </a:endParaRPr>
          </a:p>
          <a:p>
            <a:pPr eaLnBrk="1" hangingPunct="1">
              <a:spcBef>
                <a:spcPct val="0"/>
              </a:spcBef>
              <a:spcAft>
                <a:spcPts val="600"/>
              </a:spcAft>
              <a:buFont typeface="Arial" charset="0"/>
              <a:buChar char="•"/>
            </a:pPr>
            <a:r>
              <a:rPr lang="es-PR" sz="2100" dirty="0" smtClean="0"/>
              <a:t>Honestidad académica de los estudiantes y profesores</a:t>
            </a:r>
          </a:p>
          <a:p>
            <a:pPr eaLnBrk="1" hangingPunct="1">
              <a:spcBef>
                <a:spcPct val="0"/>
              </a:spcBef>
              <a:spcAft>
                <a:spcPts val="600"/>
              </a:spcAft>
              <a:buFont typeface="Arial" charset="0"/>
              <a:buChar char="•"/>
            </a:pPr>
            <a:r>
              <a:rPr lang="en-US" sz="2100" b="1" dirty="0" smtClean="0">
                <a:solidFill>
                  <a:srgbClr val="FF0000"/>
                </a:solidFill>
              </a:rPr>
              <a:t>Integrity within instructional and research endeavors</a:t>
            </a:r>
          </a:p>
          <a:p>
            <a:pPr eaLnBrk="1" hangingPunct="1">
              <a:spcBef>
                <a:spcPct val="0"/>
              </a:spcBef>
              <a:spcAft>
                <a:spcPts val="600"/>
              </a:spcAft>
              <a:buFont typeface="Arial" charset="0"/>
              <a:buChar char="•"/>
            </a:pPr>
            <a:r>
              <a:rPr lang="es-PR" sz="2100" dirty="0" smtClean="0"/>
              <a:t>Evaluar el desempeño del estudiante de forma imparcial</a:t>
            </a:r>
          </a:p>
          <a:p>
            <a:pPr eaLnBrk="1" hangingPunct="1">
              <a:spcBef>
                <a:spcPct val="0"/>
              </a:spcBef>
              <a:spcAft>
                <a:spcPts val="600"/>
              </a:spcAft>
              <a:buFont typeface="Arial" charset="0"/>
              <a:buChar char="•"/>
            </a:pPr>
            <a:r>
              <a:rPr lang="en-US" sz="2100" b="1" dirty="0" smtClean="0">
                <a:solidFill>
                  <a:srgbClr val="FF0000"/>
                </a:solidFill>
              </a:rPr>
              <a:t>No favoritism or discrimination in the evaluation of students</a:t>
            </a:r>
          </a:p>
          <a:p>
            <a:pPr eaLnBrk="1" hangingPunct="1">
              <a:spcBef>
                <a:spcPct val="0"/>
              </a:spcBef>
              <a:spcAft>
                <a:spcPts val="600"/>
              </a:spcAft>
              <a:buFont typeface="Arial" charset="0"/>
              <a:buChar char="•"/>
            </a:pPr>
            <a:r>
              <a:rPr lang="en-US" sz="2100" b="1" dirty="0" smtClean="0">
                <a:solidFill>
                  <a:srgbClr val="FF0000"/>
                </a:solidFill>
              </a:rPr>
              <a:t>No discrimination or nepotism in the hiring and evaluation of fellow faculty members</a:t>
            </a:r>
          </a:p>
        </p:txBody>
      </p:sp>
    </p:spTree>
    <p:extLst>
      <p:ext uri="{BB962C8B-B14F-4D97-AF65-F5344CB8AC3E}">
        <p14:creationId xmlns:p14="http://schemas.microsoft.com/office/powerpoint/2010/main" xmlns="" val="475517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18443</TotalTime>
  <Words>2419</Words>
  <Application>Microsoft Office PowerPoint</Application>
  <PresentationFormat>On-screen Show (4:3)</PresentationFormat>
  <Paragraphs>318</Paragraphs>
  <Slides>44</Slides>
  <Notes>26</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Preparing a Statement of Values</vt:lpstr>
      <vt:lpstr>Changing the paradigm: Value-Realization</vt:lpstr>
      <vt:lpstr>Value Realization is Interdisciplinary</vt:lpstr>
      <vt:lpstr>Feenberg and Bakardieva</vt:lpstr>
      <vt:lpstr>Etzioni on Community</vt:lpstr>
      <vt:lpstr>Stage One</vt:lpstr>
      <vt:lpstr>Slide 7</vt:lpstr>
      <vt:lpstr>Discovery—Workshop held April 2004</vt:lpstr>
      <vt:lpstr>Results: Prescriptions and Proscriptions</vt:lpstr>
      <vt:lpstr>Results: Prescriptions and Proscriptions</vt:lpstr>
      <vt:lpstr>Expanded view of codes</vt:lpstr>
      <vt:lpstr>Boeing Taught us values-based decision-making</vt:lpstr>
      <vt:lpstr>Rethinking Code Theory: Compliance to Integrity</vt:lpstr>
      <vt:lpstr>Two Triads…</vt:lpstr>
      <vt:lpstr>synergies between compliance and integrity (Treveño and Weaver)</vt:lpstr>
      <vt:lpstr>November 2005: Workshop to discover ADEM Values</vt:lpstr>
      <vt:lpstr>Result</vt:lpstr>
      <vt:lpstr>Stage 2</vt:lpstr>
      <vt:lpstr>Slide 19</vt:lpstr>
      <vt:lpstr>Operationalization</vt:lpstr>
      <vt:lpstr>Value Description</vt:lpstr>
      <vt:lpstr>Value Characteristics (Respect)</vt:lpstr>
      <vt:lpstr>Value Rules</vt:lpstr>
      <vt:lpstr>Value Challenges</vt:lpstr>
      <vt:lpstr>Translation: Implementation</vt:lpstr>
      <vt:lpstr>Slide 26</vt:lpstr>
      <vt:lpstr>Stage 3</vt:lpstr>
      <vt:lpstr>Slide 28</vt:lpstr>
      <vt:lpstr>Modes of verification</vt:lpstr>
      <vt:lpstr>Modules</vt:lpstr>
      <vt:lpstr>Slide 31</vt:lpstr>
      <vt:lpstr>Slide 32</vt:lpstr>
      <vt:lpstr>Slide 33</vt:lpstr>
      <vt:lpstr>SOV Challenge: Translate into Spanish</vt:lpstr>
      <vt:lpstr>Slide 35</vt:lpstr>
      <vt:lpstr>Slide 36</vt:lpstr>
      <vt:lpstr>SOV Challenge: Clarify integrity, trust, and respect</vt:lpstr>
      <vt:lpstr>Conclusion?</vt:lpstr>
      <vt:lpstr>Slide 39</vt:lpstr>
      <vt:lpstr>Slide 40</vt:lpstr>
      <vt:lpstr>These sources reinforce the importance of value approaches</vt:lpstr>
      <vt:lpstr>More resources</vt:lpstr>
      <vt:lpstr>More Resources</vt:lpstr>
      <vt:lpstr>Acknowledgments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Ethics Across the Curriculum: Constructing the Foundation and Assessing the Results</dc:title>
  <dc:creator>frey.william</dc:creator>
  <cp:lastModifiedBy>frey.william</cp:lastModifiedBy>
  <cp:revision>580</cp:revision>
  <dcterms:created xsi:type="dcterms:W3CDTF">2011-09-16T10:21:05Z</dcterms:created>
  <dcterms:modified xsi:type="dcterms:W3CDTF">2013-10-21T11:25:59Z</dcterms:modified>
</cp:coreProperties>
</file>