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533400" y="1905000"/>
            <a:ext cx="79248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Limited government intervention </a:t>
            </a:r>
          </a:p>
          <a:p>
            <a:pPr lvl="0"/>
            <a:r>
              <a:rPr lang="en-US" sz="4000" dirty="0" smtClean="0"/>
              <a:t>is needed to improve upon the </a:t>
            </a:r>
          </a:p>
          <a:p>
            <a:pPr lvl="0"/>
            <a:r>
              <a:rPr lang="en-US" sz="4000" dirty="0" smtClean="0"/>
              <a:t>choice of individual economic units.  </a:t>
            </a:r>
          </a:p>
          <a:p>
            <a:pPr lvl="0"/>
            <a:r>
              <a:rPr lang="en-US" sz="4000" dirty="0" smtClean="0"/>
              <a:t>(Mixture of private and </a:t>
            </a:r>
          </a:p>
          <a:p>
            <a:pPr lvl="0"/>
            <a:r>
              <a:rPr lang="en-US" sz="4000" dirty="0" smtClean="0"/>
              <a:t>public ownership)</a:t>
            </a:r>
          </a:p>
          <a:p>
            <a:endParaRPr lang="en-US" sz="4000" b="1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</a:t>
            </a:r>
            <a:r>
              <a:rPr lang="en-US" sz="3600" b="1" u="sng" dirty="0" smtClean="0"/>
              <a:t>Liberal Democratic Socialism</a:t>
            </a:r>
            <a:r>
              <a:rPr lang="en-US" sz="3600" b="1" dirty="0" smtClean="0"/>
              <a:t> economic model?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capability focuses on our </a:t>
            </a:r>
          </a:p>
          <a:p>
            <a:r>
              <a:rPr lang="en-US" sz="4000" b="1" dirty="0" smtClean="0"/>
              <a:t>ability to form social relations</a:t>
            </a:r>
          </a:p>
          <a:p>
            <a:r>
              <a:rPr lang="en-US" sz="4000" b="1" dirty="0" smtClean="0"/>
              <a:t>with others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the capability of Affiliation?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term used in stakeholder </a:t>
            </a:r>
          </a:p>
          <a:p>
            <a:r>
              <a:rPr lang="en-US" sz="4000" b="1" dirty="0" smtClean="0"/>
              <a:t>analysis refers to the good, right,</a:t>
            </a:r>
          </a:p>
          <a:p>
            <a:r>
              <a:rPr lang="en-US" sz="4000" b="1" dirty="0" smtClean="0"/>
              <a:t>value or preference that is at</a:t>
            </a:r>
          </a:p>
          <a:p>
            <a:r>
              <a:rPr lang="en-US" sz="4000" b="1" dirty="0" smtClean="0"/>
              <a:t>risk or in play for an individual</a:t>
            </a:r>
          </a:p>
          <a:p>
            <a:r>
              <a:rPr lang="en-US" sz="4000" b="1" dirty="0" smtClean="0"/>
              <a:t>or group stakeholder.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a stake or interest?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stage in technology </a:t>
            </a:r>
          </a:p>
          <a:p>
            <a:r>
              <a:rPr lang="en-US" sz="4000" dirty="0" smtClean="0"/>
              <a:t>development is characterized by</a:t>
            </a:r>
          </a:p>
          <a:p>
            <a:r>
              <a:rPr lang="en-US" sz="4000" dirty="0" smtClean="0"/>
              <a:t>coal, steel, trains, and automobiles;</a:t>
            </a:r>
          </a:p>
          <a:p>
            <a:r>
              <a:rPr lang="en-US" sz="4000" dirty="0" smtClean="0"/>
              <a:t>emphasis is on the mechanical.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</a:t>
            </a:r>
            <a:r>
              <a:rPr lang="en-US" sz="3600" b="1" dirty="0" err="1" smtClean="0"/>
              <a:t>Paleotechnic</a:t>
            </a:r>
            <a:r>
              <a:rPr lang="en-US" sz="3600" b="1" dirty="0" smtClean="0"/>
              <a:t> Stage?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9144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state is in the best position to </a:t>
            </a:r>
          </a:p>
          <a:p>
            <a:r>
              <a:rPr lang="en-US" sz="4000" dirty="0" smtClean="0"/>
              <a:t>know what choices and policies </a:t>
            </a:r>
          </a:p>
          <a:p>
            <a:r>
              <a:rPr lang="en-US" sz="4000" dirty="0" smtClean="0"/>
              <a:t>are beneficial for the economy</a:t>
            </a:r>
          </a:p>
          <a:p>
            <a:r>
              <a:rPr lang="en-US" sz="4000" dirty="0" smtClean="0"/>
              <a:t>as a whole and its component </a:t>
            </a:r>
          </a:p>
          <a:p>
            <a:r>
              <a:rPr lang="en-US" sz="4000" dirty="0" smtClean="0"/>
              <a:t>parts.  (Public ownership of </a:t>
            </a:r>
          </a:p>
          <a:p>
            <a:r>
              <a:rPr lang="en-US" sz="4000" dirty="0" smtClean="0"/>
              <a:t>goods and services)</a:t>
            </a:r>
            <a:endParaRPr lang="en-US" sz="4000" b="1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the </a:t>
            </a:r>
            <a:r>
              <a:rPr lang="en-US" sz="3200" b="1" u="sng" dirty="0" smtClean="0"/>
              <a:t>Communist, Authoritarian Socialism </a:t>
            </a:r>
            <a:r>
              <a:rPr lang="en-US" sz="3200" b="1" dirty="0" smtClean="0"/>
              <a:t>economic model?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Children forced to work at an </a:t>
            </a:r>
          </a:p>
          <a:p>
            <a:r>
              <a:rPr lang="en-US" sz="4000" b="1" dirty="0" smtClean="0"/>
              <a:t>early age miss out on this</a:t>
            </a:r>
          </a:p>
          <a:p>
            <a:r>
              <a:rPr lang="en-US" sz="4000" b="1" dirty="0" smtClean="0"/>
              <a:t>fundamental capability.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76944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What is play?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533400" y="1752600"/>
            <a:ext cx="7848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Employees, stockholders, customers, </a:t>
            </a:r>
          </a:p>
          <a:p>
            <a:r>
              <a:rPr lang="en-US" sz="4000" b="1" dirty="0" smtClean="0"/>
              <a:t>suppliers, retailers, wholesalers,</a:t>
            </a:r>
          </a:p>
          <a:p>
            <a:r>
              <a:rPr lang="en-US" sz="4000" b="1" dirty="0" smtClean="0"/>
              <a:t>and creditors are this kind</a:t>
            </a:r>
          </a:p>
          <a:p>
            <a:r>
              <a:rPr lang="en-US" sz="4000" b="1" dirty="0" smtClean="0"/>
              <a:t>of stakeholder.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70788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are market stakeholders?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85800" y="18288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stage of technological </a:t>
            </a:r>
          </a:p>
          <a:p>
            <a:r>
              <a:rPr lang="en-US" sz="4000" b="1" dirty="0" smtClean="0"/>
              <a:t>development is characterized by </a:t>
            </a:r>
          </a:p>
          <a:p>
            <a:r>
              <a:rPr lang="en-US" sz="4000" b="1" dirty="0" smtClean="0"/>
              <a:t>electricity and synthetic materials </a:t>
            </a:r>
          </a:p>
          <a:p>
            <a:r>
              <a:rPr lang="en-US" sz="4000" b="1" dirty="0" smtClean="0"/>
              <a:t>along with nuclear fission.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44655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What is the </a:t>
            </a:r>
            <a:r>
              <a:rPr lang="en-US" sz="4400" b="1" dirty="0" err="1" smtClean="0"/>
              <a:t>Neotechnic</a:t>
            </a:r>
            <a:r>
              <a:rPr lang="en-US" sz="4400" b="1" dirty="0" smtClean="0"/>
              <a:t> Stage?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33400" y="1828800"/>
            <a:ext cx="80010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Schiller and </a:t>
            </a:r>
            <a:r>
              <a:rPr lang="en-US" sz="4000" b="1" dirty="0" err="1" smtClean="0"/>
              <a:t>Akerlof</a:t>
            </a:r>
            <a:r>
              <a:rPr lang="en-US" sz="4000" b="1" dirty="0" smtClean="0"/>
              <a:t> call these </a:t>
            </a:r>
          </a:p>
          <a:p>
            <a:r>
              <a:rPr lang="en-US" sz="4000" b="1" dirty="0" smtClean="0"/>
              <a:t>animal spirits.  These all represent</a:t>
            </a:r>
          </a:p>
          <a:p>
            <a:r>
              <a:rPr lang="en-US" sz="4000" b="1" dirty="0" smtClean="0"/>
              <a:t>interferences with the model of</a:t>
            </a:r>
          </a:p>
          <a:p>
            <a:r>
              <a:rPr lang="en-US" sz="4000" b="1" dirty="0" smtClean="0"/>
              <a:t>pure rational self-interest or </a:t>
            </a:r>
          </a:p>
          <a:p>
            <a:r>
              <a:rPr lang="en-US" sz="4000" b="1" dirty="0" smtClean="0"/>
              <a:t>utility maximizing</a:t>
            </a:r>
            <a:endParaRPr lang="en-US" sz="4000" b="1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confidence, fairness, corruption, money illusion, and stories?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“resources” help transform</a:t>
            </a:r>
          </a:p>
          <a:p>
            <a:r>
              <a:rPr lang="en-US" sz="4000" b="1" dirty="0" smtClean="0"/>
              <a:t>capabilities into </a:t>
            </a:r>
            <a:r>
              <a:rPr lang="en-US" sz="4000" b="1" dirty="0" err="1" smtClean="0"/>
              <a:t>functionings</a:t>
            </a:r>
            <a:r>
              <a:rPr lang="en-US" sz="4000" b="1" dirty="0" smtClean="0"/>
              <a:t>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70788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are conversion factors?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369332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Capabilities</a:t>
            </a:r>
            <a:endParaRPr lang="en-US" sz="1800" b="1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369332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Stakeholders</a:t>
            </a:r>
            <a:endParaRPr lang="en-US" sz="1800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006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Technology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Markets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33400" y="1143000"/>
            <a:ext cx="8001000" cy="4495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This kind of stakeholder includes governments</a:t>
            </a:r>
          </a:p>
          <a:p>
            <a:r>
              <a:rPr lang="en-US" sz="3200" b="1" dirty="0" smtClean="0"/>
              <a:t>local communities, business support groups,</a:t>
            </a:r>
          </a:p>
          <a:p>
            <a:r>
              <a:rPr lang="en-US" sz="3200" b="1" dirty="0" smtClean="0"/>
              <a:t>non-government organizations, citizens </a:t>
            </a:r>
          </a:p>
          <a:p>
            <a:r>
              <a:rPr lang="en-US" sz="3200" b="1" dirty="0" smtClean="0"/>
              <a:t>interest groups, and professional societies.</a:t>
            </a:r>
            <a:endParaRPr lang="en-US" sz="32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Non-Market Stakeholders?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" y="1828800"/>
            <a:ext cx="76962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According to this school</a:t>
            </a:r>
          </a:p>
          <a:p>
            <a:r>
              <a:rPr lang="en-US" sz="4000" b="1" dirty="0" smtClean="0"/>
              <a:t>of technology studies, technology</a:t>
            </a:r>
          </a:p>
          <a:p>
            <a:r>
              <a:rPr lang="en-US" sz="4000" b="1" dirty="0" smtClean="0"/>
              <a:t>is autonomous and completely </a:t>
            </a:r>
          </a:p>
          <a:p>
            <a:r>
              <a:rPr lang="en-US" sz="4000" b="1" dirty="0" smtClean="0"/>
              <a:t>determines society.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is technological </a:t>
            </a:r>
            <a:r>
              <a:rPr lang="en-US" sz="3600" b="1" dirty="0" err="1" smtClean="0"/>
              <a:t>determinisim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905000"/>
            <a:ext cx="7162800" cy="3276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Joseph </a:t>
            </a:r>
            <a:r>
              <a:rPr lang="en-US" sz="4000" b="1" dirty="0" err="1" smtClean="0"/>
              <a:t>Stiglitz</a:t>
            </a:r>
            <a:r>
              <a:rPr lang="en-US" sz="4000" b="1" dirty="0" smtClean="0"/>
              <a:t> won the Nobel</a:t>
            </a:r>
          </a:p>
          <a:p>
            <a:r>
              <a:rPr lang="en-US" sz="4000" b="1" dirty="0" smtClean="0"/>
              <a:t>Prize in economics for his studies</a:t>
            </a:r>
          </a:p>
          <a:p>
            <a:r>
              <a:rPr lang="en-US" sz="4000" b="1" dirty="0" smtClean="0"/>
              <a:t>into this limit of free markets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are information asymmetries?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914400" y="15240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perspective changes our view</a:t>
            </a:r>
          </a:p>
          <a:p>
            <a:r>
              <a:rPr lang="en-US" sz="4000" b="1" dirty="0" smtClean="0"/>
              <a:t> of developing communities as </a:t>
            </a:r>
          </a:p>
          <a:p>
            <a:r>
              <a:rPr lang="en-US" sz="4000" b="1" dirty="0" smtClean="0"/>
              <a:t>deficient and needy to repositories</a:t>
            </a:r>
          </a:p>
          <a:p>
            <a:r>
              <a:rPr lang="en-US" sz="4000" b="1" dirty="0" smtClean="0"/>
              <a:t>of potentialities and resources.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Capabilities Approach?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dirty="0" smtClean="0"/>
              <a:t>Any group or individual who</a:t>
            </a:r>
          </a:p>
          <a:p>
            <a:r>
              <a:rPr lang="en-US" sz="4400" dirty="0" smtClean="0"/>
              <a:t>has a vital or essential interest</a:t>
            </a:r>
          </a:p>
          <a:p>
            <a:r>
              <a:rPr lang="en-US" sz="4400" dirty="0" smtClean="0"/>
              <a:t>at risk or in play that depends</a:t>
            </a:r>
          </a:p>
          <a:p>
            <a:r>
              <a:rPr lang="en-US" sz="4400" dirty="0" smtClean="0"/>
              <a:t>on what the corporation does.</a:t>
            </a:r>
            <a:endParaRPr lang="en-US" sz="44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a stakeholder?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1295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According to this technology study</a:t>
            </a:r>
          </a:p>
          <a:p>
            <a:r>
              <a:rPr lang="en-US" sz="4000" dirty="0" smtClean="0"/>
              <a:t>approach, society determines or </a:t>
            </a:r>
          </a:p>
          <a:p>
            <a:r>
              <a:rPr lang="en-US" sz="4000" dirty="0" smtClean="0"/>
              <a:t>constructs technology.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Social </a:t>
            </a:r>
            <a:r>
              <a:rPr lang="en-US" sz="3600" b="1" dirty="0" err="1" smtClean="0"/>
              <a:t>Constructionism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609600" y="2057400"/>
            <a:ext cx="77724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Each economic unit makes </a:t>
            </a:r>
          </a:p>
          <a:p>
            <a:r>
              <a:rPr lang="en-US" sz="4000" b="1" dirty="0" smtClean="0"/>
              <a:t>choice based on rational </a:t>
            </a:r>
          </a:p>
          <a:p>
            <a:r>
              <a:rPr lang="en-US" sz="4000" b="1" dirty="0" smtClean="0"/>
              <a:t>(enlightened) self-interest. (Private</a:t>
            </a:r>
          </a:p>
          <a:p>
            <a:r>
              <a:rPr lang="en-US" sz="4000" b="1" dirty="0" smtClean="0"/>
              <a:t>ownership of goods)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Laissez Fair or Free Market System?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Life, Bodily Health, and </a:t>
            </a:r>
          </a:p>
          <a:p>
            <a:r>
              <a:rPr lang="en-US" sz="4000" b="1" dirty="0" smtClean="0"/>
              <a:t>Bodily Integrity.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are the three Basic Capabilities identified by Martha Nussbaum?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09600" y="1600200"/>
            <a:ext cx="7467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term refers to the station or </a:t>
            </a:r>
          </a:p>
          <a:p>
            <a:r>
              <a:rPr lang="en-US" sz="4000" dirty="0" smtClean="0"/>
              <a:t>position occupied by a particular</a:t>
            </a:r>
          </a:p>
          <a:p>
            <a:r>
              <a:rPr lang="en-US" sz="4000" dirty="0" smtClean="0"/>
              <a:t>stakeholder in the Socio-Technical</a:t>
            </a:r>
          </a:p>
          <a:p>
            <a:r>
              <a:rPr lang="en-US" sz="4000" dirty="0" smtClean="0"/>
              <a:t>System.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a stakeholder role?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066800"/>
            <a:ext cx="8229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Water, wind, and animals are primary</a:t>
            </a:r>
          </a:p>
          <a:p>
            <a:r>
              <a:rPr lang="en-US" sz="4000" b="1" dirty="0" smtClean="0"/>
              <a:t>sources power in this stage of </a:t>
            </a:r>
          </a:p>
          <a:p>
            <a:r>
              <a:rPr lang="en-US" sz="4000" b="1" dirty="0" smtClean="0"/>
              <a:t>technological development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</a:t>
            </a:r>
            <a:r>
              <a:rPr lang="en-US" sz="3600" b="1" dirty="0" err="1" smtClean="0"/>
              <a:t>Eotechnic</a:t>
            </a:r>
            <a:r>
              <a:rPr lang="en-US" sz="3600" b="1" dirty="0" smtClean="0"/>
              <a:t> Stage?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5466</TotalTime>
  <Words>577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Dr-Cruz</cp:lastModifiedBy>
  <cp:revision>138</cp:revision>
  <cp:lastPrinted>2001-01-31T16:21:13Z</cp:lastPrinted>
  <dcterms:created xsi:type="dcterms:W3CDTF">1998-08-03T22:24:04Z</dcterms:created>
  <dcterms:modified xsi:type="dcterms:W3CDTF">2012-03-17T17:55:41Z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