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263" r:id="rId3"/>
    <p:sldId id="271" r:id="rId4"/>
    <p:sldId id="272" r:id="rId5"/>
    <p:sldId id="265" r:id="rId6"/>
    <p:sldId id="266" r:id="rId7"/>
    <p:sldId id="264" r:id="rId8"/>
    <p:sldId id="267" r:id="rId9"/>
    <p:sldId id="268" r:id="rId10"/>
    <p:sldId id="269" r:id="rId11"/>
    <p:sldId id="270" r:id="rId12"/>
    <p:sldId id="280" r:id="rId13"/>
    <p:sldId id="273" r:id="rId14"/>
    <p:sldId id="274" r:id="rId15"/>
    <p:sldId id="275" r:id="rId16"/>
    <p:sldId id="276" r:id="rId17"/>
    <p:sldId id="277" r:id="rId18"/>
    <p:sldId id="306" r:id="rId19"/>
    <p:sldId id="278" r:id="rId20"/>
    <p:sldId id="279" r:id="rId21"/>
    <p:sldId id="308" r:id="rId22"/>
    <p:sldId id="322" r:id="rId23"/>
    <p:sldId id="309" r:id="rId24"/>
    <p:sldId id="310" r:id="rId25"/>
    <p:sldId id="311" r:id="rId26"/>
    <p:sldId id="312" r:id="rId27"/>
    <p:sldId id="313" r:id="rId28"/>
    <p:sldId id="314" r:id="rId29"/>
    <p:sldId id="315" r:id="rId30"/>
    <p:sldId id="316" r:id="rId31"/>
    <p:sldId id="317" r:id="rId32"/>
    <p:sldId id="319" r:id="rId33"/>
    <p:sldId id="320" r:id="rId34"/>
    <p:sldId id="321" r:id="rId35"/>
    <p:sldId id="318" r:id="rId36"/>
    <p:sldId id="281" r:id="rId37"/>
    <p:sldId id="283" r:id="rId38"/>
    <p:sldId id="299" r:id="rId39"/>
    <p:sldId id="300" r:id="rId40"/>
    <p:sldId id="301" r:id="rId41"/>
    <p:sldId id="304" r:id="rId42"/>
    <p:sldId id="305" r:id="rId43"/>
    <p:sldId id="302" r:id="rId44"/>
    <p:sldId id="288" r:id="rId45"/>
    <p:sldId id="289" r:id="rId46"/>
    <p:sldId id="294" r:id="rId47"/>
    <p:sldId id="323" r:id="rId48"/>
    <p:sldId id="282" r:id="rId49"/>
    <p:sldId id="296" r:id="rId50"/>
    <p:sldId id="295" r:id="rId51"/>
    <p:sldId id="297"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198"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936"/>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F0FCFE-2041-4384-B8C5-1EB3516466ED}" type="datetimeFigureOut">
              <a:rPr lang="en-US" smtClean="0"/>
              <a:pPr/>
              <a:t>9/30/2013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5C7E66-4875-40CE-8BF4-873B59366FB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smtClean="0"/>
          </a:p>
        </p:txBody>
      </p:sp>
      <p:sp>
        <p:nvSpPr>
          <p:cNvPr id="30724" name="Slide Number Placeholder 3"/>
          <p:cNvSpPr>
            <a:spLocks noGrp="1"/>
          </p:cNvSpPr>
          <p:nvPr>
            <p:ph type="sldNum" sz="quarter" idx="5"/>
          </p:nvPr>
        </p:nvSpPr>
        <p:spPr>
          <a:noFill/>
        </p:spPr>
        <p:txBody>
          <a:bodyPr/>
          <a:lstStyle/>
          <a:p>
            <a:fld id="{A2F75D76-43D1-441C-A567-B52B9C052474}" type="slidenum">
              <a:rPr lang="en-US" smtClean="0"/>
              <a:pPr/>
              <a:t>12</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BB5C1396-B771-4169-84FB-D6A9EC3EFF02}" type="slidenum">
              <a:rPr lang="en-US" smtClean="0"/>
              <a:pPr>
                <a:defRPr/>
              </a:pPr>
              <a:t>31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smtClean="0"/>
          </a:p>
        </p:txBody>
      </p:sp>
      <p:sp>
        <p:nvSpPr>
          <p:cNvPr id="33796" name="Slide Number Placeholder 3"/>
          <p:cNvSpPr>
            <a:spLocks noGrp="1"/>
          </p:cNvSpPr>
          <p:nvPr>
            <p:ph type="sldNum" sz="quarter" idx="5"/>
          </p:nvPr>
        </p:nvSpPr>
        <p:spPr>
          <a:noFill/>
        </p:spPr>
        <p:txBody>
          <a:bodyPr/>
          <a:lstStyle/>
          <a:p>
            <a:fld id="{26C5AABA-0ACC-42BB-8851-E5C1F92B02AB}" type="slidenum">
              <a:rPr lang="en-US" smtClean="0"/>
              <a:pPr/>
              <a:t>32</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smtClean="0"/>
          </a:p>
        </p:txBody>
      </p:sp>
      <p:sp>
        <p:nvSpPr>
          <p:cNvPr id="33796" name="Slide Number Placeholder 3"/>
          <p:cNvSpPr>
            <a:spLocks noGrp="1"/>
          </p:cNvSpPr>
          <p:nvPr>
            <p:ph type="sldNum" sz="quarter" idx="5"/>
          </p:nvPr>
        </p:nvSpPr>
        <p:spPr>
          <a:noFill/>
        </p:spPr>
        <p:txBody>
          <a:bodyPr/>
          <a:lstStyle/>
          <a:p>
            <a:fld id="{26C5AABA-0ACC-42BB-8851-E5C1F92B02AB}" type="slidenum">
              <a:rPr lang="en-US" smtClean="0"/>
              <a:pPr/>
              <a:t>33</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smtClean="0"/>
          </a:p>
        </p:txBody>
      </p:sp>
      <p:sp>
        <p:nvSpPr>
          <p:cNvPr id="33796" name="Slide Number Placeholder 3"/>
          <p:cNvSpPr>
            <a:spLocks noGrp="1"/>
          </p:cNvSpPr>
          <p:nvPr>
            <p:ph type="sldNum" sz="quarter" idx="5"/>
          </p:nvPr>
        </p:nvSpPr>
        <p:spPr>
          <a:noFill/>
        </p:spPr>
        <p:txBody>
          <a:bodyPr/>
          <a:lstStyle/>
          <a:p>
            <a:fld id="{26C5AABA-0ACC-42BB-8851-E5C1F92B02AB}" type="slidenum">
              <a:rPr lang="en-US" smtClean="0"/>
              <a:pPr/>
              <a:t>34</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9A0C93-3865-4515-B278-BF0CF262AC8A}" type="slidenum">
              <a:rPr lang="en-US" smtClean="0"/>
              <a:pPr/>
              <a:t>36</a:t>
            </a:fld>
            <a:endParaRPr lang="en-US"/>
          </a:p>
        </p:txBody>
      </p:sp>
    </p:spTree>
    <p:extLst>
      <p:ext uri="{BB962C8B-B14F-4D97-AF65-F5344CB8AC3E}">
        <p14:creationId xmlns="" xmlns:p14="http://schemas.microsoft.com/office/powerpoint/2010/main" val="30812398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p:spPr>
      </p:sp>
      <p:sp>
        <p:nvSpPr>
          <p:cNvPr id="819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2011-03-14 c. #261 - #288</a:t>
            </a:r>
          </a:p>
          <a:p>
            <a:pPr eaLnBrk="1" hangingPunct="1">
              <a:spcBef>
                <a:spcPct val="0"/>
              </a:spcBef>
            </a:pPr>
            <a:r>
              <a:rPr lang="en-US" smtClean="0"/>
              <a:t>2011-03-15  #455</a:t>
            </a:r>
          </a:p>
        </p:txBody>
      </p:sp>
      <p:sp>
        <p:nvSpPr>
          <p:cNvPr id="16388" name="Slide Number Placeholder 3"/>
          <p:cNvSpPr>
            <a:spLocks noGrp="1"/>
          </p:cNvSpPr>
          <p:nvPr>
            <p:ph type="sldNum" sz="quarter" idx="5"/>
          </p:nvPr>
        </p:nvSpPr>
        <p:spPr bwMode="auto">
          <a:extLst/>
        </p:spPr>
        <p:txBody>
          <a:bodyPr wrap="square" numCol="1" anchorCtr="0" compatLnSpc="1">
            <a:prstTxWarp prst="textNoShape">
              <a:avLst/>
            </a:prstTxWarp>
          </a:bodyPr>
          <a:lstStyle>
            <a:lvl1pPr>
              <a:defRPr>
                <a:solidFill>
                  <a:schemeClr val="tx1"/>
                </a:solidFill>
                <a:latin typeface="Calibri" pitchFamily="34" charset="0"/>
              </a:defRPr>
            </a:lvl1pPr>
            <a:lvl2pPr marL="685817" indent="-263776">
              <a:defRPr>
                <a:solidFill>
                  <a:schemeClr val="tx1"/>
                </a:solidFill>
                <a:latin typeface="Calibri" pitchFamily="34" charset="0"/>
              </a:defRPr>
            </a:lvl2pPr>
            <a:lvl3pPr marL="1055103" indent="-211021">
              <a:defRPr>
                <a:solidFill>
                  <a:schemeClr val="tx1"/>
                </a:solidFill>
                <a:latin typeface="Calibri" pitchFamily="34" charset="0"/>
              </a:defRPr>
            </a:lvl3pPr>
            <a:lvl4pPr marL="1477145" indent="-211021">
              <a:defRPr>
                <a:solidFill>
                  <a:schemeClr val="tx1"/>
                </a:solidFill>
                <a:latin typeface="Calibri" pitchFamily="34" charset="0"/>
              </a:defRPr>
            </a:lvl4pPr>
            <a:lvl5pPr marL="1899186" indent="-211021">
              <a:defRPr>
                <a:solidFill>
                  <a:schemeClr val="tx1"/>
                </a:solidFill>
                <a:latin typeface="Calibri" pitchFamily="34" charset="0"/>
              </a:defRPr>
            </a:lvl5pPr>
            <a:lvl6pPr marL="2321227" indent="-211021" fontAlgn="base">
              <a:spcBef>
                <a:spcPct val="0"/>
              </a:spcBef>
              <a:spcAft>
                <a:spcPct val="0"/>
              </a:spcAft>
              <a:defRPr>
                <a:solidFill>
                  <a:schemeClr val="tx1"/>
                </a:solidFill>
                <a:latin typeface="Calibri" pitchFamily="34" charset="0"/>
              </a:defRPr>
            </a:lvl6pPr>
            <a:lvl7pPr marL="2743269" indent="-211021" fontAlgn="base">
              <a:spcBef>
                <a:spcPct val="0"/>
              </a:spcBef>
              <a:spcAft>
                <a:spcPct val="0"/>
              </a:spcAft>
              <a:defRPr>
                <a:solidFill>
                  <a:schemeClr val="tx1"/>
                </a:solidFill>
                <a:latin typeface="Calibri" pitchFamily="34" charset="0"/>
              </a:defRPr>
            </a:lvl7pPr>
            <a:lvl8pPr marL="3165310" indent="-211021" fontAlgn="base">
              <a:spcBef>
                <a:spcPct val="0"/>
              </a:spcBef>
              <a:spcAft>
                <a:spcPct val="0"/>
              </a:spcAft>
              <a:defRPr>
                <a:solidFill>
                  <a:schemeClr val="tx1"/>
                </a:solidFill>
                <a:latin typeface="Calibri" pitchFamily="34" charset="0"/>
              </a:defRPr>
            </a:lvl8pPr>
            <a:lvl9pPr marL="3587351" indent="-211021"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25B2E407-F7C4-4E47-BC5C-32E3AF988726}" type="slidenum">
              <a:rPr lang="en-US" smtClean="0"/>
              <a:pPr fontAlgn="base">
                <a:spcBef>
                  <a:spcPct val="0"/>
                </a:spcBef>
                <a:spcAft>
                  <a:spcPct val="0"/>
                </a:spcAft>
                <a:defRPr/>
              </a:pPr>
              <a:t>47</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smtClean="0"/>
          </a:p>
        </p:txBody>
      </p:sp>
      <p:sp>
        <p:nvSpPr>
          <p:cNvPr id="30724" name="Slide Number Placeholder 3"/>
          <p:cNvSpPr>
            <a:spLocks noGrp="1"/>
          </p:cNvSpPr>
          <p:nvPr>
            <p:ph type="sldNum" sz="quarter" idx="5"/>
          </p:nvPr>
        </p:nvSpPr>
        <p:spPr>
          <a:noFill/>
        </p:spPr>
        <p:txBody>
          <a:bodyPr/>
          <a:lstStyle/>
          <a:p>
            <a:fld id="{A2F75D76-43D1-441C-A567-B52B9C052474}" type="slidenum">
              <a:rPr lang="en-US" smtClean="0"/>
              <a:pPr/>
              <a:t>18</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smtClean="0"/>
          </a:p>
        </p:txBody>
      </p:sp>
      <p:sp>
        <p:nvSpPr>
          <p:cNvPr id="30724" name="Slide Number Placeholder 3"/>
          <p:cNvSpPr>
            <a:spLocks noGrp="1"/>
          </p:cNvSpPr>
          <p:nvPr>
            <p:ph type="sldNum" sz="quarter" idx="5"/>
          </p:nvPr>
        </p:nvSpPr>
        <p:spPr>
          <a:noFill/>
        </p:spPr>
        <p:txBody>
          <a:bodyPr/>
          <a:lstStyle/>
          <a:p>
            <a:fld id="{A2F75D76-43D1-441C-A567-B52B9C052474}" type="slidenum">
              <a:rPr lang="en-US" smtClean="0">
                <a:solidFill>
                  <a:prstClr val="black"/>
                </a:solidFill>
              </a:rPr>
              <a:pPr/>
              <a:t>21</a:t>
            </a:fld>
            <a:endParaRPr lang="en-US" smtClean="0">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smtClean="0"/>
          </a:p>
        </p:txBody>
      </p:sp>
      <p:sp>
        <p:nvSpPr>
          <p:cNvPr id="30724" name="Slide Number Placeholder 3"/>
          <p:cNvSpPr>
            <a:spLocks noGrp="1"/>
          </p:cNvSpPr>
          <p:nvPr>
            <p:ph type="sldNum" sz="quarter" idx="5"/>
          </p:nvPr>
        </p:nvSpPr>
        <p:spPr>
          <a:noFill/>
        </p:spPr>
        <p:txBody>
          <a:bodyPr/>
          <a:lstStyle/>
          <a:p>
            <a:fld id="{A2F75D76-43D1-441C-A567-B52B9C052474}" type="slidenum">
              <a:rPr lang="en-US" smtClean="0">
                <a:solidFill>
                  <a:prstClr val="black"/>
                </a:solidFill>
              </a:rPr>
              <a:pPr/>
              <a:t>22</a:t>
            </a:fld>
            <a:endParaRPr lang="en-US" smtClean="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smtClean="0"/>
          </a:p>
        </p:txBody>
      </p:sp>
      <p:sp>
        <p:nvSpPr>
          <p:cNvPr id="30724" name="Slide Number Placeholder 3"/>
          <p:cNvSpPr>
            <a:spLocks noGrp="1"/>
          </p:cNvSpPr>
          <p:nvPr>
            <p:ph type="sldNum" sz="quarter" idx="5"/>
          </p:nvPr>
        </p:nvSpPr>
        <p:spPr>
          <a:noFill/>
        </p:spPr>
        <p:txBody>
          <a:bodyPr/>
          <a:lstStyle/>
          <a:p>
            <a:fld id="{A2F75D76-43D1-441C-A567-B52B9C052474}" type="slidenum">
              <a:rPr lang="en-US" smtClean="0"/>
              <a:pPr/>
              <a:t>23</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smtClean="0"/>
          </a:p>
        </p:txBody>
      </p:sp>
      <p:sp>
        <p:nvSpPr>
          <p:cNvPr id="30724" name="Slide Number Placeholder 3"/>
          <p:cNvSpPr>
            <a:spLocks noGrp="1"/>
          </p:cNvSpPr>
          <p:nvPr>
            <p:ph type="sldNum" sz="quarter" idx="5"/>
          </p:nvPr>
        </p:nvSpPr>
        <p:spPr>
          <a:noFill/>
        </p:spPr>
        <p:txBody>
          <a:bodyPr/>
          <a:lstStyle/>
          <a:p>
            <a:fld id="{A2F75D76-43D1-441C-A567-B52B9C052474}" type="slidenum">
              <a:rPr lang="en-US" smtClean="0"/>
              <a:pPr/>
              <a:t>24</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smtClean="0"/>
          </a:p>
        </p:txBody>
      </p:sp>
      <p:sp>
        <p:nvSpPr>
          <p:cNvPr id="30724" name="Slide Number Placeholder 3"/>
          <p:cNvSpPr>
            <a:spLocks noGrp="1"/>
          </p:cNvSpPr>
          <p:nvPr>
            <p:ph type="sldNum" sz="quarter" idx="5"/>
          </p:nvPr>
        </p:nvSpPr>
        <p:spPr>
          <a:noFill/>
        </p:spPr>
        <p:txBody>
          <a:bodyPr/>
          <a:lstStyle/>
          <a:p>
            <a:fld id="{A2F75D76-43D1-441C-A567-B52B9C052474}" type="slidenum">
              <a:rPr lang="en-US" smtClean="0"/>
              <a:pPr/>
              <a:t>25</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smtClean="0"/>
          </a:p>
        </p:txBody>
      </p:sp>
      <p:sp>
        <p:nvSpPr>
          <p:cNvPr id="30724" name="Slide Number Placeholder 3"/>
          <p:cNvSpPr>
            <a:spLocks noGrp="1"/>
          </p:cNvSpPr>
          <p:nvPr>
            <p:ph type="sldNum" sz="quarter" idx="5"/>
          </p:nvPr>
        </p:nvSpPr>
        <p:spPr>
          <a:noFill/>
        </p:spPr>
        <p:txBody>
          <a:bodyPr/>
          <a:lstStyle/>
          <a:p>
            <a:fld id="{A2F75D76-43D1-441C-A567-B52B9C052474}" type="slidenum">
              <a:rPr lang="en-US" smtClean="0"/>
              <a:pPr/>
              <a:t>26</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993422B4-BFEA-4F6A-B8A4-8C390798D35F}" type="slidenum">
              <a:rPr lang="en-US" smtClean="0"/>
              <a:pPr>
                <a:defRPr/>
              </a:pPr>
              <a:t>28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5C108E3-0616-4BE8-8D82-880393136A93}" type="datetimeFigureOut">
              <a:rPr lang="en-US" smtClean="0"/>
              <a:pPr/>
              <a:t>9/30/2013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F2E483-F8D1-49DA-85EB-A61AD2599BD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C108E3-0616-4BE8-8D82-880393136A93}" type="datetimeFigureOut">
              <a:rPr lang="en-US" smtClean="0"/>
              <a:pPr/>
              <a:t>9/30/2013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F2E483-F8D1-49DA-85EB-A61AD2599BD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C108E3-0616-4BE8-8D82-880393136A93}" type="datetimeFigureOut">
              <a:rPr lang="en-US" smtClean="0"/>
              <a:pPr/>
              <a:t>9/30/2013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F2E483-F8D1-49DA-85EB-A61AD2599BD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C108E3-0616-4BE8-8D82-880393136A93}" type="datetimeFigureOut">
              <a:rPr lang="en-US" smtClean="0"/>
              <a:pPr/>
              <a:t>9/30/2013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F2E483-F8D1-49DA-85EB-A61AD2599BD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C108E3-0616-4BE8-8D82-880393136A93}" type="datetimeFigureOut">
              <a:rPr lang="en-US" smtClean="0"/>
              <a:pPr/>
              <a:t>9/30/2013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F2E483-F8D1-49DA-85EB-A61AD2599BD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5C108E3-0616-4BE8-8D82-880393136A93}" type="datetimeFigureOut">
              <a:rPr lang="en-US" smtClean="0"/>
              <a:pPr/>
              <a:t>9/30/2013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F2E483-F8D1-49DA-85EB-A61AD2599BD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5C108E3-0616-4BE8-8D82-880393136A93}" type="datetimeFigureOut">
              <a:rPr lang="en-US" smtClean="0"/>
              <a:pPr/>
              <a:t>9/30/2013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F2E483-F8D1-49DA-85EB-A61AD2599BD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5C108E3-0616-4BE8-8D82-880393136A93}" type="datetimeFigureOut">
              <a:rPr lang="en-US" smtClean="0"/>
              <a:pPr/>
              <a:t>9/30/2013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F2E483-F8D1-49DA-85EB-A61AD2599BD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C108E3-0616-4BE8-8D82-880393136A93}" type="datetimeFigureOut">
              <a:rPr lang="en-US" smtClean="0"/>
              <a:pPr/>
              <a:t>9/30/2013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F2E483-F8D1-49DA-85EB-A61AD2599BD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C108E3-0616-4BE8-8D82-880393136A93}" type="datetimeFigureOut">
              <a:rPr lang="en-US" smtClean="0"/>
              <a:pPr/>
              <a:t>9/30/2013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F2E483-F8D1-49DA-85EB-A61AD2599BD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C108E3-0616-4BE8-8D82-880393136A93}" type="datetimeFigureOut">
              <a:rPr lang="en-US" smtClean="0"/>
              <a:pPr/>
              <a:t>9/30/2013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F2E483-F8D1-49DA-85EB-A61AD2599BD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C108E3-0616-4BE8-8D82-880393136A93}" type="datetimeFigureOut">
              <a:rPr lang="en-US" smtClean="0"/>
              <a:pPr/>
              <a:t>9/30/2013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F2E483-F8D1-49DA-85EB-A61AD2599BD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hyperlink" Target="http://cnx.org/content/m43922/1.8/"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52601"/>
            <a:ext cx="7772400" cy="1847850"/>
          </a:xfrm>
        </p:spPr>
        <p:txBody>
          <a:bodyPr>
            <a:normAutofit fontScale="90000"/>
          </a:bodyPr>
          <a:lstStyle/>
          <a:p>
            <a:r>
              <a:rPr lang="en-US" dirty="0" smtClean="0"/>
              <a:t>Socio-Technical Systems</a:t>
            </a:r>
            <a:br>
              <a:rPr lang="en-US" dirty="0" smtClean="0"/>
            </a:br>
            <a:r>
              <a:rPr lang="en-US" dirty="0" smtClean="0"/>
              <a:t>Technology</a:t>
            </a:r>
            <a:br>
              <a:rPr lang="en-US" dirty="0" smtClean="0"/>
            </a:br>
            <a:r>
              <a:rPr lang="en-US" dirty="0" smtClean="0"/>
              <a:t>Human Capabilities</a:t>
            </a:r>
            <a:endParaRPr lang="en-US" dirty="0"/>
          </a:p>
        </p:txBody>
      </p:sp>
      <p:sp>
        <p:nvSpPr>
          <p:cNvPr id="3" name="Subtitle 2"/>
          <p:cNvSpPr>
            <a:spLocks noGrp="1"/>
          </p:cNvSpPr>
          <p:nvPr>
            <p:ph type="subTitle" idx="1"/>
          </p:nvPr>
        </p:nvSpPr>
        <p:spPr/>
        <p:txBody>
          <a:bodyPr>
            <a:normAutofit fontScale="92500"/>
          </a:bodyPr>
          <a:lstStyle/>
          <a:p>
            <a:r>
              <a:rPr lang="en-US" dirty="0" smtClean="0">
                <a:solidFill>
                  <a:schemeClr val="tx1"/>
                </a:solidFill>
              </a:rPr>
              <a:t>William J. Frey</a:t>
            </a:r>
          </a:p>
          <a:p>
            <a:r>
              <a:rPr lang="en-US" dirty="0" smtClean="0">
                <a:solidFill>
                  <a:schemeClr val="tx1"/>
                </a:solidFill>
              </a:rPr>
              <a:t>College of Business Administration</a:t>
            </a:r>
          </a:p>
          <a:p>
            <a:r>
              <a:rPr lang="en-US" dirty="0" smtClean="0">
                <a:solidFill>
                  <a:schemeClr val="tx1"/>
                </a:solidFill>
              </a:rPr>
              <a:t>University of Puerto Rico at Mayaguez</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a:bodyPr>
          <a:lstStyle/>
          <a:p>
            <a:r>
              <a:rPr lang="en-US" sz="3600" dirty="0" smtClean="0"/>
              <a:t>From Ethics of Teamwork, you learned…</a:t>
            </a:r>
            <a:endParaRPr lang="en-US" sz="3600" dirty="0"/>
          </a:p>
        </p:txBody>
      </p:sp>
      <p:sp>
        <p:nvSpPr>
          <p:cNvPr id="3" name="Content Placeholder 2"/>
          <p:cNvSpPr>
            <a:spLocks noGrp="1"/>
          </p:cNvSpPr>
          <p:nvPr>
            <p:ph idx="1"/>
          </p:nvPr>
        </p:nvSpPr>
        <p:spPr>
          <a:xfrm>
            <a:off x="457200" y="1219200"/>
            <a:ext cx="8229600" cy="5638800"/>
          </a:xfrm>
        </p:spPr>
        <p:txBody>
          <a:bodyPr>
            <a:normAutofit fontScale="70000" lnSpcReduction="20000"/>
          </a:bodyPr>
          <a:lstStyle/>
          <a:p>
            <a:r>
              <a:rPr lang="en-US" dirty="0" smtClean="0"/>
              <a:t>that values can be designed into a STS through…</a:t>
            </a:r>
          </a:p>
          <a:p>
            <a:r>
              <a:rPr lang="en-US" b="1" dirty="0" smtClean="0">
                <a:solidFill>
                  <a:srgbClr val="FF0000"/>
                </a:solidFill>
              </a:rPr>
              <a:t>Discovery</a:t>
            </a:r>
          </a:p>
          <a:p>
            <a:r>
              <a:rPr lang="en-US" dirty="0" smtClean="0"/>
              <a:t>discover’ the values that are relevant to, inspire, or inform a given design project</a:t>
            </a:r>
          </a:p>
          <a:p>
            <a:r>
              <a:rPr lang="en-US" b="1" dirty="0" smtClean="0">
                <a:solidFill>
                  <a:srgbClr val="FF0000"/>
                </a:solidFill>
              </a:rPr>
              <a:t>Translation</a:t>
            </a:r>
          </a:p>
          <a:p>
            <a:r>
              <a:rPr lang="en-US" dirty="0" smtClean="0"/>
              <a:t>embodying or expressing…values in system design.  Translation is further divided into </a:t>
            </a:r>
            <a:r>
              <a:rPr lang="en-US" dirty="0" err="1" smtClean="0"/>
              <a:t>operationalization</a:t>
            </a:r>
            <a:r>
              <a:rPr lang="en-US" dirty="0" smtClean="0"/>
              <a:t>, which involves defining or articulating values in concrete terms, and implementation which involves specifying corresponding design features</a:t>
            </a:r>
          </a:p>
          <a:p>
            <a:r>
              <a:rPr lang="en-US" b="1" dirty="0" smtClean="0">
                <a:solidFill>
                  <a:srgbClr val="FF0000"/>
                </a:solidFill>
              </a:rPr>
              <a:t>Verification</a:t>
            </a:r>
          </a:p>
          <a:p>
            <a:r>
              <a:rPr lang="en-US" dirty="0" smtClean="0"/>
              <a:t>designers assess to what extent they have implemented target values in a given system…. [M]ay include internal testing among the design team, user testing in controlled environments, formal and informal interviews and surveys, the use of prototypes, traditional quality assurance measures such as automated and regression-oriented testing, and more</a:t>
            </a:r>
          </a:p>
          <a:p>
            <a:r>
              <a:rPr lang="en-US" sz="2000" b="1" dirty="0" smtClean="0"/>
              <a:t>Flanagan, Howe, and </a:t>
            </a:r>
            <a:r>
              <a:rPr lang="en-US" sz="2000" b="1" dirty="0" err="1" smtClean="0"/>
              <a:t>Nissenbaum</a:t>
            </a:r>
            <a:r>
              <a:rPr lang="en-US" sz="2000" b="1" dirty="0" smtClean="0"/>
              <a:t>, “Embodying Values in Technology” in Information Technology and Moral Philosophy, van den </a:t>
            </a:r>
            <a:r>
              <a:rPr lang="en-US" sz="2000" b="1" dirty="0" err="1" smtClean="0"/>
              <a:t>Hoven</a:t>
            </a:r>
            <a:r>
              <a:rPr lang="en-US" sz="2000" b="1" dirty="0" smtClean="0"/>
              <a:t> and </a:t>
            </a:r>
            <a:r>
              <a:rPr lang="en-US" sz="2000" b="1" dirty="0" err="1" smtClean="0"/>
              <a:t>Weckert</a:t>
            </a:r>
            <a:r>
              <a:rPr lang="en-US" sz="2000" b="1" dirty="0" smtClean="0"/>
              <a:t>.</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 STSs change, tracing out a trajectory</a:t>
            </a:r>
            <a:endParaRPr lang="en-US" dirty="0"/>
          </a:p>
        </p:txBody>
      </p:sp>
      <p:sp>
        <p:nvSpPr>
          <p:cNvPr id="3" name="Content Placeholder 2"/>
          <p:cNvSpPr>
            <a:spLocks noGrp="1"/>
          </p:cNvSpPr>
          <p:nvPr>
            <p:ph idx="1"/>
          </p:nvPr>
        </p:nvSpPr>
        <p:spPr>
          <a:xfrm>
            <a:off x="457200" y="1600200"/>
            <a:ext cx="8229600" cy="4800600"/>
          </a:xfrm>
        </p:spPr>
        <p:txBody>
          <a:bodyPr/>
          <a:lstStyle/>
          <a:p>
            <a:r>
              <a:rPr lang="en-US" b="1" dirty="0" smtClean="0">
                <a:solidFill>
                  <a:srgbClr val="FF0000"/>
                </a:solidFill>
              </a:rPr>
              <a:t>STSs change and this change traces out a path or trajectory. </a:t>
            </a:r>
            <a:r>
              <a:rPr lang="en-US" b="1" dirty="0" smtClean="0"/>
              <a:t> </a:t>
            </a:r>
          </a:p>
          <a:p>
            <a:pPr lvl="1"/>
            <a:r>
              <a:rPr lang="en-US" dirty="0" smtClean="0"/>
              <a:t>The </a:t>
            </a:r>
            <a:r>
              <a:rPr lang="en-US" b="1" dirty="0" smtClean="0"/>
              <a:t>normative</a:t>
            </a:r>
            <a:r>
              <a:rPr lang="en-US" dirty="0" smtClean="0"/>
              <a:t> challenge of STS analysis is to find the trajectory of STS change and work to make it as value positive and value realizing as possible.</a:t>
            </a:r>
          </a:p>
          <a:p>
            <a:pPr lvl="1"/>
            <a:r>
              <a:rPr lang="en-US" dirty="0" smtClean="0">
                <a:solidFill>
                  <a:srgbClr val="FF0000"/>
                </a:solidFill>
              </a:rPr>
              <a:t>Value positive trajectory?</a:t>
            </a:r>
          </a:p>
          <a:p>
            <a:pPr lvl="2"/>
            <a:r>
              <a:rPr lang="en-US" dirty="0" smtClean="0"/>
              <a:t>Resolve value conflicts within system</a:t>
            </a:r>
          </a:p>
          <a:p>
            <a:pPr lvl="2"/>
            <a:r>
              <a:rPr lang="en-US" dirty="0" smtClean="0"/>
              <a:t>Resolve value conflicts between different STSs</a:t>
            </a:r>
          </a:p>
          <a:p>
            <a:pPr lvl="1"/>
            <a:r>
              <a:rPr lang="en-US" dirty="0" smtClean="0">
                <a:solidFill>
                  <a:srgbClr val="FF0000"/>
                </a:solidFill>
              </a:rPr>
              <a:t>Value negative trajectory?</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3"/>
          <p:cNvSpPr>
            <a:spLocks noGrp="1" noChangeArrowheads="1"/>
          </p:cNvSpPr>
          <p:nvPr>
            <p:ph type="title"/>
          </p:nvPr>
        </p:nvSpPr>
        <p:spPr>
          <a:xfrm>
            <a:off x="0" y="0"/>
            <a:ext cx="9144000" cy="838200"/>
          </a:xfrm>
          <a:solidFill>
            <a:srgbClr val="96B45A"/>
          </a:solidFill>
        </p:spPr>
        <p:txBody>
          <a:bodyPr>
            <a:normAutofit/>
          </a:bodyPr>
          <a:lstStyle/>
          <a:p>
            <a:pPr eaLnBrk="1" hangingPunct="1"/>
            <a:r>
              <a:rPr lang="en-US" sz="4800" b="1" dirty="0" smtClean="0">
                <a:solidFill>
                  <a:schemeClr val="tx1"/>
                </a:solidFill>
                <a:latin typeface="Perpetua" pitchFamily="18" charset="0"/>
              </a:rPr>
              <a:t>Techno-Socio Sensitivity</a:t>
            </a:r>
          </a:p>
        </p:txBody>
      </p:sp>
      <p:graphicFrame>
        <p:nvGraphicFramePr>
          <p:cNvPr id="4" name="Content Placeholder 3"/>
          <p:cNvGraphicFramePr>
            <a:graphicFrameLocks noGrp="1"/>
          </p:cNvGraphicFramePr>
          <p:nvPr>
            <p:ph idx="1"/>
          </p:nvPr>
        </p:nvGraphicFramePr>
        <p:xfrm>
          <a:off x="0" y="838200"/>
          <a:ext cx="9067800" cy="5852160"/>
        </p:xfrm>
        <a:graphic>
          <a:graphicData uri="http://schemas.openxmlformats.org/drawingml/2006/table">
            <a:tbl>
              <a:tblPr firstRow="1" bandRow="1">
                <a:tableStyleId>{AF606853-7671-496A-8E4F-DF71F8EC918B}</a:tableStyleId>
              </a:tblPr>
              <a:tblGrid>
                <a:gridCol w="1844298"/>
                <a:gridCol w="2228527"/>
                <a:gridCol w="2996985"/>
                <a:gridCol w="1997990"/>
              </a:tblGrid>
              <a:tr h="370840">
                <a:tc>
                  <a:txBody>
                    <a:bodyPr/>
                    <a:lstStyle/>
                    <a:p>
                      <a:pPr marL="0" marR="0">
                        <a:spcBef>
                          <a:spcPts val="0"/>
                        </a:spcBef>
                        <a:spcAft>
                          <a:spcPts val="0"/>
                        </a:spcAft>
                      </a:pPr>
                      <a:r>
                        <a:rPr lang="en-US" sz="2400" dirty="0" err="1" smtClean="0"/>
                        <a:t>Respon-sibility</a:t>
                      </a:r>
                      <a:r>
                        <a:rPr lang="en-US" sz="2400" dirty="0" smtClean="0"/>
                        <a:t> </a:t>
                      </a:r>
                      <a:r>
                        <a:rPr lang="en-US" sz="2400" dirty="0"/>
                        <a:t>Skill</a:t>
                      </a:r>
                      <a:endParaRPr lang="en-US" sz="2000" dirty="0">
                        <a:solidFill>
                          <a:schemeClr val="accent6">
                            <a:lumMod val="75000"/>
                          </a:schemeClr>
                        </a:solidFill>
                        <a:latin typeface="Calibri"/>
                        <a:ea typeface="Calibri"/>
                        <a:cs typeface="Times New Roman"/>
                      </a:endParaRPr>
                    </a:p>
                  </a:txBody>
                  <a:tcPr marL="49967" marR="49967" marT="0" marB="0"/>
                </a:tc>
                <a:tc>
                  <a:txBody>
                    <a:bodyPr/>
                    <a:lstStyle/>
                    <a:p>
                      <a:pPr marL="0" marR="0">
                        <a:spcBef>
                          <a:spcPts val="0"/>
                        </a:spcBef>
                        <a:spcAft>
                          <a:spcPts val="0"/>
                        </a:spcAft>
                      </a:pPr>
                      <a:r>
                        <a:rPr lang="en-US" sz="2400" dirty="0"/>
                        <a:t>Description</a:t>
                      </a:r>
                      <a:endParaRPr lang="en-US" sz="2400" dirty="0">
                        <a:solidFill>
                          <a:schemeClr val="accent6">
                            <a:lumMod val="75000"/>
                          </a:schemeClr>
                        </a:solidFill>
                        <a:latin typeface="Calibri"/>
                        <a:ea typeface="Calibri"/>
                        <a:cs typeface="Times New Roman"/>
                      </a:endParaRPr>
                    </a:p>
                  </a:txBody>
                  <a:tcPr marL="49967" marR="49967" marT="0" marB="0"/>
                </a:tc>
                <a:tc>
                  <a:txBody>
                    <a:bodyPr/>
                    <a:lstStyle/>
                    <a:p>
                      <a:pPr marL="0" marR="0">
                        <a:spcBef>
                          <a:spcPts val="0"/>
                        </a:spcBef>
                        <a:spcAft>
                          <a:spcPts val="0"/>
                        </a:spcAft>
                      </a:pPr>
                      <a:r>
                        <a:rPr lang="en-US" sz="2400" dirty="0"/>
                        <a:t>Module</a:t>
                      </a:r>
                      <a:endParaRPr lang="en-US" sz="2400" dirty="0">
                        <a:solidFill>
                          <a:schemeClr val="accent6">
                            <a:lumMod val="75000"/>
                          </a:schemeClr>
                        </a:solidFill>
                        <a:latin typeface="Calibri"/>
                        <a:ea typeface="Calibri"/>
                        <a:cs typeface="Times New Roman"/>
                      </a:endParaRPr>
                    </a:p>
                  </a:txBody>
                  <a:tcPr marL="49967" marR="49967" marT="0" marB="0"/>
                </a:tc>
                <a:tc>
                  <a:txBody>
                    <a:bodyPr/>
                    <a:lstStyle/>
                    <a:p>
                      <a:pPr marL="0" marR="0">
                        <a:spcBef>
                          <a:spcPts val="0"/>
                        </a:spcBef>
                        <a:spcAft>
                          <a:spcPts val="0"/>
                        </a:spcAft>
                      </a:pPr>
                      <a:r>
                        <a:rPr lang="en-US" sz="2400" dirty="0"/>
                        <a:t>Activities</a:t>
                      </a:r>
                      <a:endParaRPr lang="en-US" sz="2400" dirty="0">
                        <a:solidFill>
                          <a:schemeClr val="accent6">
                            <a:lumMod val="75000"/>
                          </a:schemeClr>
                        </a:solidFill>
                        <a:latin typeface="Calibri"/>
                        <a:ea typeface="Calibri"/>
                        <a:cs typeface="Times New Roman"/>
                      </a:endParaRPr>
                    </a:p>
                  </a:txBody>
                  <a:tcPr marL="49967" marR="49967" marT="0" marB="0"/>
                </a:tc>
              </a:tr>
              <a:tr h="370840">
                <a:tc>
                  <a:txBody>
                    <a:bodyPr/>
                    <a:lstStyle/>
                    <a:p>
                      <a:pPr marL="0" marR="0">
                        <a:spcBef>
                          <a:spcPts val="0"/>
                        </a:spcBef>
                        <a:spcAft>
                          <a:spcPts val="0"/>
                        </a:spcAft>
                      </a:pPr>
                      <a:r>
                        <a:rPr lang="en-US" sz="2400" dirty="0"/>
                        <a:t>Techno-socio </a:t>
                      </a:r>
                      <a:r>
                        <a:rPr lang="en-US" sz="2400" dirty="0" smtClean="0"/>
                        <a:t>sensitivity</a:t>
                      </a:r>
                    </a:p>
                    <a:p>
                      <a:pPr marL="0" marR="0">
                        <a:spcBef>
                          <a:spcPts val="0"/>
                        </a:spcBef>
                        <a:spcAft>
                          <a:spcPts val="0"/>
                        </a:spcAft>
                      </a:pPr>
                      <a:endParaRPr lang="en-US" sz="2400" dirty="0" smtClean="0"/>
                    </a:p>
                    <a:p>
                      <a:pPr marL="0" marR="0">
                        <a:spcBef>
                          <a:spcPts val="0"/>
                        </a:spcBef>
                        <a:spcAft>
                          <a:spcPts val="0"/>
                        </a:spcAft>
                      </a:pPr>
                      <a:r>
                        <a:rPr lang="en-US" sz="2000" dirty="0" smtClean="0"/>
                        <a:t>Socio-Technical Systems in Professional Decision Making</a:t>
                      </a:r>
                    </a:p>
                    <a:p>
                      <a:pPr marL="0" marR="0">
                        <a:spcBef>
                          <a:spcPts val="0"/>
                        </a:spcBef>
                        <a:spcAft>
                          <a:spcPts val="0"/>
                        </a:spcAft>
                      </a:pPr>
                      <a:r>
                        <a:rPr lang="en-US" sz="2000" dirty="0" smtClean="0"/>
                        <a:t>(m14025 from </a:t>
                      </a:r>
                      <a:r>
                        <a:rPr lang="en-US" sz="2000" dirty="0" err="1" smtClean="0"/>
                        <a:t>Connexions</a:t>
                      </a:r>
                      <a:r>
                        <a:rPr lang="en-US" sz="2000" dirty="0" smtClean="0"/>
                        <a:t>)</a:t>
                      </a:r>
                    </a:p>
                    <a:p>
                      <a:pPr marL="0" marR="0">
                        <a:spcBef>
                          <a:spcPts val="0"/>
                        </a:spcBef>
                        <a:spcAft>
                          <a:spcPts val="0"/>
                        </a:spcAft>
                      </a:pPr>
                      <a:endParaRPr lang="en-US" sz="2400" dirty="0" smtClean="0"/>
                    </a:p>
                    <a:p>
                      <a:pPr marL="0" marR="0">
                        <a:spcBef>
                          <a:spcPts val="0"/>
                        </a:spcBef>
                        <a:spcAft>
                          <a:spcPts val="0"/>
                        </a:spcAft>
                      </a:pPr>
                      <a:r>
                        <a:rPr lang="en-US" sz="2000" dirty="0" smtClean="0"/>
                        <a:t>Responsible Choice for Appropriate Technology (m43922)</a:t>
                      </a:r>
                      <a:endParaRPr lang="en-US" sz="1800" dirty="0">
                        <a:solidFill>
                          <a:srgbClr val="0CA41A"/>
                        </a:solidFill>
                        <a:latin typeface="Calibri"/>
                        <a:ea typeface="Calibri"/>
                        <a:cs typeface="Times New Roman"/>
                      </a:endParaRPr>
                    </a:p>
                  </a:txBody>
                  <a:tcPr marL="49967" marR="49967" marT="0" marB="0"/>
                </a:tc>
                <a:tc>
                  <a:txBody>
                    <a:bodyPr/>
                    <a:lstStyle/>
                    <a:p>
                      <a:pPr marL="0" marR="0">
                        <a:spcBef>
                          <a:spcPts val="0"/>
                        </a:spcBef>
                        <a:spcAft>
                          <a:spcPts val="0"/>
                        </a:spcAft>
                      </a:pPr>
                      <a:r>
                        <a:rPr lang="en-US" sz="2400" dirty="0"/>
                        <a:t>“critical awareness of the way technology affects society and the way social forces in turn affect the evolution of technology</a:t>
                      </a:r>
                      <a:r>
                        <a:rPr lang="en-US" sz="2400" dirty="0" smtClean="0"/>
                        <a:t>” </a:t>
                      </a:r>
                    </a:p>
                    <a:p>
                      <a:pPr marL="0" marR="0">
                        <a:spcBef>
                          <a:spcPts val="0"/>
                        </a:spcBef>
                        <a:spcAft>
                          <a:spcPts val="0"/>
                        </a:spcAft>
                      </a:pPr>
                      <a:endParaRPr lang="en-US" sz="2400" dirty="0" smtClean="0"/>
                    </a:p>
                    <a:p>
                      <a:pPr marL="0" marR="0">
                        <a:spcBef>
                          <a:spcPts val="0"/>
                        </a:spcBef>
                        <a:spcAft>
                          <a:spcPts val="0"/>
                        </a:spcAft>
                      </a:pPr>
                      <a:r>
                        <a:rPr lang="en-US" sz="1600" dirty="0" smtClean="0"/>
                        <a:t>CE Harris, (2008), “The good engineer: Giving virtue its due in engineering ethics,” Science and Engineering Ethics, 14(2): 153-164.</a:t>
                      </a:r>
                      <a:endParaRPr lang="en-US" sz="1400" dirty="0">
                        <a:solidFill>
                          <a:srgbClr val="993300"/>
                        </a:solidFill>
                        <a:latin typeface="Calibri"/>
                        <a:ea typeface="Calibri"/>
                        <a:cs typeface="Times New Roman"/>
                      </a:endParaRPr>
                    </a:p>
                  </a:txBody>
                  <a:tcPr marL="49967" marR="49967" marT="0" marB="0"/>
                </a:tc>
                <a:tc>
                  <a:txBody>
                    <a:bodyPr/>
                    <a:lstStyle/>
                    <a:p>
                      <a:pPr marL="0" marR="0">
                        <a:spcBef>
                          <a:spcPts val="0"/>
                        </a:spcBef>
                        <a:spcAft>
                          <a:spcPts val="0"/>
                        </a:spcAft>
                      </a:pPr>
                      <a:r>
                        <a:rPr lang="en-US" sz="2800" dirty="0"/>
                        <a:t>Socio-technical </a:t>
                      </a:r>
                      <a:r>
                        <a:rPr lang="en-US" sz="2800" dirty="0" smtClean="0"/>
                        <a:t>Systems</a:t>
                      </a:r>
                    </a:p>
                    <a:p>
                      <a:pPr marL="0" marR="0">
                        <a:spcBef>
                          <a:spcPts val="0"/>
                        </a:spcBef>
                        <a:spcAft>
                          <a:spcPts val="0"/>
                        </a:spcAft>
                      </a:pPr>
                      <a:endParaRPr lang="en-US" sz="900" dirty="0" smtClean="0"/>
                    </a:p>
                    <a:p>
                      <a:pPr marL="0" marR="0">
                        <a:spcBef>
                          <a:spcPts val="0"/>
                        </a:spcBef>
                        <a:spcAft>
                          <a:spcPts val="0"/>
                        </a:spcAft>
                      </a:pPr>
                      <a:r>
                        <a:rPr lang="en-US" sz="2000" dirty="0" smtClean="0"/>
                        <a:t>1. Different environments  constrain and enable</a:t>
                      </a:r>
                      <a:r>
                        <a:rPr lang="en-US" sz="2000" baseline="0" dirty="0" smtClean="0"/>
                        <a:t> activity</a:t>
                      </a:r>
                      <a:r>
                        <a:rPr lang="en-US" sz="2000" dirty="0" smtClean="0"/>
                        <a:t>.</a:t>
                      </a:r>
                    </a:p>
                    <a:p>
                      <a:pPr marL="0" marR="0">
                        <a:spcBef>
                          <a:spcPts val="0"/>
                        </a:spcBef>
                        <a:spcAft>
                          <a:spcPts val="0"/>
                        </a:spcAft>
                      </a:pPr>
                      <a:r>
                        <a:rPr lang="en-US" sz="2000" dirty="0" smtClean="0"/>
                        <a:t>2.System </a:t>
                      </a:r>
                      <a:r>
                        <a:rPr lang="en-US" sz="2000" dirty="0"/>
                        <a:t>of distinguishable but interrelated and interacting parts</a:t>
                      </a:r>
                      <a:r>
                        <a:rPr lang="en-US" sz="2000" dirty="0" smtClean="0"/>
                        <a:t>.</a:t>
                      </a:r>
                    </a:p>
                    <a:p>
                      <a:pPr marL="0" marR="0">
                        <a:spcBef>
                          <a:spcPts val="0"/>
                        </a:spcBef>
                        <a:spcAft>
                          <a:spcPts val="0"/>
                        </a:spcAft>
                      </a:pPr>
                      <a:r>
                        <a:rPr lang="en-US" sz="2000" dirty="0" smtClean="0"/>
                        <a:t>3</a:t>
                      </a:r>
                      <a:r>
                        <a:rPr lang="en-US" sz="2000" dirty="0"/>
                        <a:t>. </a:t>
                      </a:r>
                      <a:r>
                        <a:rPr lang="en-US" sz="2000" dirty="0" smtClean="0"/>
                        <a:t>Embody / express </a:t>
                      </a:r>
                      <a:r>
                        <a:rPr lang="en-US" sz="2000" dirty="0"/>
                        <a:t>moral and non-moral values.  </a:t>
                      </a:r>
                      <a:endParaRPr lang="en-US" sz="2000" dirty="0" smtClean="0"/>
                    </a:p>
                    <a:p>
                      <a:pPr marL="0" marR="0">
                        <a:spcBef>
                          <a:spcPts val="0"/>
                        </a:spcBef>
                        <a:spcAft>
                          <a:spcPts val="0"/>
                        </a:spcAft>
                      </a:pPr>
                      <a:r>
                        <a:rPr lang="en-US" sz="2000" dirty="0" smtClean="0"/>
                        <a:t>4</a:t>
                      </a:r>
                      <a:r>
                        <a:rPr lang="en-US" sz="2000" dirty="0"/>
                        <a:t>. </a:t>
                      </a:r>
                      <a:r>
                        <a:rPr lang="en-US" sz="2000" dirty="0" smtClean="0"/>
                        <a:t>Normative objective = tracing out a value positive path </a:t>
                      </a:r>
                      <a:r>
                        <a:rPr lang="en-US" sz="2000" dirty="0"/>
                        <a:t>or </a:t>
                      </a:r>
                      <a:r>
                        <a:rPr lang="en-US" sz="2000" dirty="0" smtClean="0"/>
                        <a:t>trajectory of change.</a:t>
                      </a:r>
                      <a:endParaRPr lang="en-US" sz="2400" dirty="0">
                        <a:latin typeface="Calibri"/>
                        <a:ea typeface="Calibri"/>
                        <a:cs typeface="Times New Roman"/>
                      </a:endParaRPr>
                    </a:p>
                  </a:txBody>
                  <a:tcPr marL="49967" marR="49967" marT="0" marB="0"/>
                </a:tc>
                <a:tc>
                  <a:txBody>
                    <a:bodyPr/>
                    <a:lstStyle/>
                    <a:p>
                      <a:pPr marL="342900" marR="0" lvl="0" indent="-342900">
                        <a:spcBef>
                          <a:spcPts val="0"/>
                        </a:spcBef>
                        <a:spcAft>
                          <a:spcPts val="0"/>
                        </a:spcAft>
                        <a:buFont typeface="Arial" pitchFamily="34" charset="0"/>
                        <a:buNone/>
                      </a:pPr>
                      <a:r>
                        <a:rPr lang="en-US" sz="2000" dirty="0"/>
                        <a:t>Identifying </a:t>
                      </a:r>
                      <a:r>
                        <a:rPr lang="en-US" sz="2000" dirty="0" smtClean="0"/>
                        <a:t>sub-environments</a:t>
                      </a:r>
                    </a:p>
                    <a:p>
                      <a:pPr marL="342900" marR="0" lvl="0" indent="-342900">
                        <a:spcBef>
                          <a:spcPts val="0"/>
                        </a:spcBef>
                        <a:spcAft>
                          <a:spcPts val="0"/>
                        </a:spcAft>
                        <a:buFont typeface="Symbol"/>
                        <a:buNone/>
                      </a:pPr>
                      <a:endParaRPr lang="en-US" sz="800" dirty="0"/>
                    </a:p>
                    <a:p>
                      <a:pPr marL="342900" marR="0" lvl="0" indent="-342900">
                        <a:spcBef>
                          <a:spcPts val="0"/>
                        </a:spcBef>
                        <a:spcAft>
                          <a:spcPts val="0"/>
                        </a:spcAft>
                        <a:buFont typeface="Symbol"/>
                        <a:buNone/>
                      </a:pPr>
                      <a:r>
                        <a:rPr lang="en-US" sz="2000" dirty="0" smtClean="0"/>
                        <a:t>How each constrains activity</a:t>
                      </a:r>
                    </a:p>
                    <a:p>
                      <a:pPr marL="342900" marR="0" lvl="0" indent="-342900">
                        <a:spcBef>
                          <a:spcPts val="0"/>
                        </a:spcBef>
                        <a:spcAft>
                          <a:spcPts val="0"/>
                        </a:spcAft>
                        <a:buFont typeface="Symbol"/>
                        <a:buNone/>
                      </a:pPr>
                      <a:endParaRPr lang="en-US" sz="800" dirty="0"/>
                    </a:p>
                    <a:p>
                      <a:pPr marL="342900" marR="0" lvl="0" indent="-342900">
                        <a:spcBef>
                          <a:spcPts val="0"/>
                        </a:spcBef>
                        <a:spcAft>
                          <a:spcPts val="0"/>
                        </a:spcAft>
                        <a:buFont typeface="Symbol"/>
                        <a:buNone/>
                      </a:pPr>
                      <a:r>
                        <a:rPr lang="en-US" sz="2000" dirty="0" smtClean="0"/>
                        <a:t>How each enables or instruments activity</a:t>
                      </a:r>
                    </a:p>
                    <a:p>
                      <a:pPr marL="342900" marR="0" lvl="0" indent="-342900">
                        <a:spcBef>
                          <a:spcPts val="0"/>
                        </a:spcBef>
                        <a:spcAft>
                          <a:spcPts val="0"/>
                        </a:spcAft>
                        <a:buFont typeface="Symbol"/>
                        <a:buNone/>
                      </a:pPr>
                      <a:endParaRPr lang="en-US" sz="800" dirty="0" smtClean="0"/>
                    </a:p>
                    <a:p>
                      <a:pPr marL="342900" marR="0" lvl="0" indent="-342900">
                        <a:spcBef>
                          <a:spcPts val="0"/>
                        </a:spcBef>
                        <a:spcAft>
                          <a:spcPts val="0"/>
                        </a:spcAft>
                        <a:buFont typeface="Symbol"/>
                        <a:buNone/>
                      </a:pPr>
                      <a:r>
                        <a:rPr lang="en-US" sz="2000" dirty="0" smtClean="0"/>
                        <a:t>Value vulnerabilities and conflicts</a:t>
                      </a:r>
                    </a:p>
                    <a:p>
                      <a:pPr marL="342900" marR="0" lvl="0" indent="-342900">
                        <a:spcBef>
                          <a:spcPts val="0"/>
                        </a:spcBef>
                        <a:spcAft>
                          <a:spcPts val="0"/>
                        </a:spcAft>
                        <a:buFont typeface="Symbol"/>
                        <a:buNone/>
                      </a:pPr>
                      <a:endParaRPr lang="en-US" sz="800" dirty="0" smtClean="0"/>
                    </a:p>
                    <a:p>
                      <a:pPr marL="342900" marR="0" lvl="0" indent="-342900">
                        <a:spcBef>
                          <a:spcPts val="0"/>
                        </a:spcBef>
                        <a:spcAft>
                          <a:spcPts val="0"/>
                        </a:spcAft>
                        <a:buFont typeface="Symbol"/>
                        <a:buNone/>
                      </a:pPr>
                      <a:r>
                        <a:rPr lang="en-US" sz="2000" dirty="0" smtClean="0"/>
                        <a:t>Plot out system trajectories or paths of change</a:t>
                      </a:r>
                      <a:endParaRPr lang="en-US" sz="1800" dirty="0">
                        <a:latin typeface="Calibri"/>
                        <a:ea typeface="Calibri"/>
                        <a:cs typeface="Times New Roman"/>
                      </a:endParaRPr>
                    </a:p>
                  </a:txBody>
                  <a:tcPr marL="49967" marR="49967" marT="0" marB="0"/>
                </a:tc>
              </a:tr>
            </a:tbl>
          </a:graphicData>
        </a:graphic>
      </p:graphicFrame>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Technology, technical artifacts, social objects, natural objects</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Distinctions</a:t>
            </a:r>
            <a:endParaRPr lang="en-US" dirty="0"/>
          </a:p>
        </p:txBody>
      </p:sp>
      <p:sp>
        <p:nvSpPr>
          <p:cNvPr id="3" name="Content Placeholder 2"/>
          <p:cNvSpPr>
            <a:spLocks noGrp="1"/>
          </p:cNvSpPr>
          <p:nvPr>
            <p:ph idx="1"/>
          </p:nvPr>
        </p:nvSpPr>
        <p:spPr>
          <a:xfrm>
            <a:off x="457200" y="1295400"/>
            <a:ext cx="8229600" cy="5334000"/>
          </a:xfrm>
        </p:spPr>
        <p:txBody>
          <a:bodyPr>
            <a:normAutofit fontScale="62500" lnSpcReduction="20000"/>
          </a:bodyPr>
          <a:lstStyle/>
          <a:p>
            <a:r>
              <a:rPr lang="en-US" dirty="0" smtClean="0">
                <a:solidFill>
                  <a:srgbClr val="FF0000"/>
                </a:solidFill>
              </a:rPr>
              <a:t>Artifacts</a:t>
            </a:r>
            <a:r>
              <a:rPr lang="en-US" dirty="0" smtClean="0"/>
              <a:t>: objects that are not found in nature but are made, designed, and created by humans</a:t>
            </a:r>
          </a:p>
          <a:p>
            <a:r>
              <a:rPr lang="en-US" dirty="0" smtClean="0">
                <a:solidFill>
                  <a:srgbClr val="FF0000"/>
                </a:solidFill>
              </a:rPr>
              <a:t>Social Artifacts</a:t>
            </a:r>
            <a:r>
              <a:rPr lang="en-US" dirty="0" smtClean="0"/>
              <a:t>: “play a role in ruling the behavior of humans, their natural cooperation and the relationships between humans and social institutions” </a:t>
            </a:r>
            <a:r>
              <a:rPr lang="en-US" dirty="0" err="1" smtClean="0"/>
              <a:t>Vermaas</a:t>
            </a:r>
            <a:r>
              <a:rPr lang="en-US" dirty="0" smtClean="0"/>
              <a:t> 11</a:t>
            </a:r>
          </a:p>
          <a:p>
            <a:pPr lvl="1"/>
            <a:r>
              <a:rPr lang="en-US" dirty="0" smtClean="0"/>
              <a:t>laws, government, state, marriage, driving license, traffic laws, currency (money), organizations (corporations), contracts (including social contracts)</a:t>
            </a:r>
          </a:p>
          <a:p>
            <a:r>
              <a:rPr lang="en-US" dirty="0" smtClean="0">
                <a:solidFill>
                  <a:srgbClr val="FF0000"/>
                </a:solidFill>
              </a:rPr>
              <a:t>Artistic artifacts</a:t>
            </a:r>
            <a:r>
              <a:rPr lang="en-US" dirty="0" smtClean="0"/>
              <a:t>: works of art created for enjoyment and beauty</a:t>
            </a:r>
          </a:p>
          <a:p>
            <a:r>
              <a:rPr lang="en-US" dirty="0" smtClean="0">
                <a:solidFill>
                  <a:srgbClr val="FF0000"/>
                </a:solidFill>
              </a:rPr>
              <a:t>Technical artifacts</a:t>
            </a:r>
            <a:r>
              <a:rPr lang="en-US" dirty="0" smtClean="0"/>
              <a:t>: “material objects that have been deliberately produced by humans in order to fulfill some kind of practical function.” </a:t>
            </a:r>
            <a:r>
              <a:rPr lang="en-US" dirty="0" err="1" smtClean="0"/>
              <a:t>Vermaas</a:t>
            </a:r>
            <a:r>
              <a:rPr lang="en-US" dirty="0" smtClean="0"/>
              <a:t>, 5</a:t>
            </a:r>
          </a:p>
          <a:p>
            <a:pPr lvl="1"/>
            <a:r>
              <a:rPr lang="en-US" dirty="0" smtClean="0"/>
              <a:t>technical function</a:t>
            </a:r>
          </a:p>
          <a:p>
            <a:pPr lvl="1"/>
            <a:r>
              <a:rPr lang="en-US" dirty="0" smtClean="0"/>
              <a:t>physical composition</a:t>
            </a:r>
          </a:p>
          <a:p>
            <a:pPr lvl="1"/>
            <a:r>
              <a:rPr lang="en-US" dirty="0" smtClean="0"/>
              <a:t>instructions for use (use or user guide)</a:t>
            </a:r>
          </a:p>
          <a:p>
            <a:r>
              <a:rPr lang="en-US" dirty="0" smtClean="0">
                <a:solidFill>
                  <a:srgbClr val="FF0000"/>
                </a:solidFill>
              </a:rPr>
              <a:t>Technology</a:t>
            </a:r>
            <a:r>
              <a:rPr lang="en-US" dirty="0" smtClean="0"/>
              <a:t>: the knowledge and skill that goes into the making of technical artifacts</a:t>
            </a:r>
          </a:p>
          <a:p>
            <a:pPr lvl="1"/>
            <a:r>
              <a:rPr lang="en-US" dirty="0" smtClean="0"/>
              <a:t>Applied science</a:t>
            </a:r>
          </a:p>
          <a:p>
            <a:pPr lvl="1"/>
            <a:r>
              <a:rPr lang="en-US" dirty="0" smtClean="0"/>
              <a:t>Craft and skill (handed down from generation to generation)</a:t>
            </a:r>
          </a:p>
          <a:p>
            <a:pPr lvl="1"/>
            <a:r>
              <a:rPr lang="en-US" dirty="0" smtClean="0"/>
              <a:t>Engineering?</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1</a:t>
            </a:r>
            <a:endParaRPr lang="en-US" dirty="0"/>
          </a:p>
        </p:txBody>
      </p:sp>
      <p:sp>
        <p:nvSpPr>
          <p:cNvPr id="3" name="Content Placeholder 2"/>
          <p:cNvSpPr>
            <a:spLocks noGrp="1"/>
          </p:cNvSpPr>
          <p:nvPr>
            <p:ph idx="1"/>
          </p:nvPr>
        </p:nvSpPr>
        <p:spPr/>
        <p:txBody>
          <a:bodyPr>
            <a:normAutofit lnSpcReduction="10000"/>
          </a:bodyPr>
          <a:lstStyle/>
          <a:p>
            <a:r>
              <a:rPr lang="en-US" dirty="0" smtClean="0">
                <a:solidFill>
                  <a:srgbClr val="FF0000"/>
                </a:solidFill>
              </a:rPr>
              <a:t>Society determines technology</a:t>
            </a:r>
          </a:p>
          <a:p>
            <a:pPr lvl="1"/>
            <a:r>
              <a:rPr lang="en-US" dirty="0" smtClean="0"/>
              <a:t>SCOT argues that technologies pass through three stages: interpretive flexibility, closing of interpretive flexibility, and the emergence of the technical “black box.”</a:t>
            </a:r>
          </a:p>
          <a:p>
            <a:pPr lvl="1"/>
            <a:r>
              <a:rPr lang="en-US" dirty="0" smtClean="0"/>
              <a:t>From Penny Farthing bicycle to modern design (based on Lawson bicycle)</a:t>
            </a:r>
          </a:p>
          <a:p>
            <a:pPr lvl="1"/>
            <a:r>
              <a:rPr lang="en-US" dirty="0" smtClean="0"/>
              <a:t>Typewriter and the QWERTY keyboard</a:t>
            </a:r>
          </a:p>
          <a:p>
            <a:r>
              <a:rPr lang="en-US" dirty="0" smtClean="0"/>
              <a:t>Pinch and </a:t>
            </a:r>
            <a:r>
              <a:rPr lang="en-US" dirty="0" err="1" smtClean="0"/>
              <a:t>Bijker</a:t>
            </a:r>
            <a:r>
              <a:rPr lang="en-US" dirty="0" smtClean="0"/>
              <a:t> (Social Construction of Technology)</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Hypothesis 2</a:t>
            </a:r>
            <a:endParaRPr lang="en-US" dirty="0"/>
          </a:p>
        </p:txBody>
      </p:sp>
      <p:sp>
        <p:nvSpPr>
          <p:cNvPr id="3" name="Content Placeholder 2"/>
          <p:cNvSpPr>
            <a:spLocks noGrp="1"/>
          </p:cNvSpPr>
          <p:nvPr>
            <p:ph idx="1"/>
          </p:nvPr>
        </p:nvSpPr>
        <p:spPr>
          <a:xfrm>
            <a:off x="457200" y="1295400"/>
            <a:ext cx="8229600" cy="5334000"/>
          </a:xfrm>
        </p:spPr>
        <p:txBody>
          <a:bodyPr>
            <a:normAutofit fontScale="92500" lnSpcReduction="20000"/>
          </a:bodyPr>
          <a:lstStyle/>
          <a:p>
            <a:r>
              <a:rPr lang="en-US" dirty="0" smtClean="0">
                <a:solidFill>
                  <a:srgbClr val="FF0000"/>
                </a:solidFill>
              </a:rPr>
              <a:t>Technology determines society</a:t>
            </a:r>
          </a:p>
          <a:p>
            <a:r>
              <a:rPr lang="en-US" dirty="0" smtClean="0"/>
              <a:t>Winner and </a:t>
            </a:r>
            <a:r>
              <a:rPr lang="en-US" dirty="0" err="1" smtClean="0"/>
              <a:t>Perrow</a:t>
            </a:r>
            <a:endParaRPr lang="en-US" dirty="0" smtClean="0"/>
          </a:p>
          <a:p>
            <a:pPr lvl="1"/>
            <a:r>
              <a:rPr lang="en-US" dirty="0" smtClean="0"/>
              <a:t>Complexity (manifest and latent)</a:t>
            </a:r>
          </a:p>
          <a:p>
            <a:pPr lvl="2"/>
            <a:r>
              <a:rPr lang="en-US" dirty="0" smtClean="0"/>
              <a:t>tightly coupled systems—difficult to control because it is impossible to isolate failures</a:t>
            </a:r>
          </a:p>
          <a:p>
            <a:pPr lvl="2"/>
            <a:r>
              <a:rPr lang="en-US" dirty="0" smtClean="0"/>
              <a:t>non-linear causality—effects of acts ripple throughout system; non-linearity makes it difficult to predict the consequences of actions</a:t>
            </a:r>
          </a:p>
          <a:p>
            <a:pPr lvl="1"/>
            <a:r>
              <a:rPr lang="en-US" dirty="0" smtClean="0"/>
              <a:t>Reverse Adaptation</a:t>
            </a:r>
          </a:p>
          <a:p>
            <a:pPr lvl="2"/>
            <a:r>
              <a:rPr lang="en-US" dirty="0" smtClean="0"/>
              <a:t> Because complex technologies redefine needs (and values), we are forced to adapt ourselves (and our needs) to them.</a:t>
            </a:r>
          </a:p>
          <a:p>
            <a:pPr lvl="1"/>
            <a:r>
              <a:rPr lang="en-US" dirty="0" smtClean="0"/>
              <a:t>Technological Imperative</a:t>
            </a:r>
          </a:p>
          <a:p>
            <a:pPr lvl="2"/>
            <a:r>
              <a:rPr lang="en-US" dirty="0" smtClean="0"/>
              <a:t>Technologies transform and redefine human needs.  Machine needs become imperative and trump human needs.  </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Neutrality Thesis</a:t>
            </a:r>
            <a:endParaRPr lang="en-US" dirty="0"/>
          </a:p>
        </p:txBody>
      </p:sp>
      <p:sp>
        <p:nvSpPr>
          <p:cNvPr id="3" name="Content Placeholder 2"/>
          <p:cNvSpPr>
            <a:spLocks noGrp="1"/>
          </p:cNvSpPr>
          <p:nvPr>
            <p:ph idx="1"/>
          </p:nvPr>
        </p:nvSpPr>
        <p:spPr/>
        <p:txBody>
          <a:bodyPr/>
          <a:lstStyle/>
          <a:p>
            <a:r>
              <a:rPr lang="en-US" dirty="0" smtClean="0"/>
              <a:t>“from a moral point of view a </a:t>
            </a:r>
            <a:r>
              <a:rPr lang="en-US" dirty="0" smtClean="0">
                <a:solidFill>
                  <a:srgbClr val="FF0000"/>
                </a:solidFill>
              </a:rPr>
              <a:t>technical artifact is a neutral instrument </a:t>
            </a:r>
            <a:r>
              <a:rPr lang="en-US" dirty="0" smtClean="0"/>
              <a:t>that can only be put to good or bad use…used for morally good or bad ends, when it falls into the hands of human beings.”  (</a:t>
            </a:r>
            <a:r>
              <a:rPr lang="en-US" dirty="0" err="1" smtClean="0"/>
              <a:t>Vermaas</a:t>
            </a:r>
            <a:r>
              <a:rPr lang="en-US" dirty="0" smtClean="0"/>
              <a:t> 16)</a:t>
            </a:r>
          </a:p>
          <a:p>
            <a:pPr lvl="1"/>
            <a:r>
              <a:rPr lang="en-US" dirty="0" smtClean="0"/>
              <a:t>Guns don’t kill people; people kill people.</a:t>
            </a:r>
          </a:p>
          <a:p>
            <a:pPr lvl="1"/>
            <a:r>
              <a:rPr lang="en-US" dirty="0" smtClean="0"/>
              <a:t>At stake—Who is responsible for harms produced by the use or abuse of technology: the user or the designer?</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3"/>
          <p:cNvSpPr>
            <a:spLocks noGrp="1" noChangeArrowheads="1"/>
          </p:cNvSpPr>
          <p:nvPr>
            <p:ph type="title"/>
          </p:nvPr>
        </p:nvSpPr>
        <p:spPr>
          <a:xfrm>
            <a:off x="0" y="0"/>
            <a:ext cx="9144000" cy="838200"/>
          </a:xfrm>
          <a:solidFill>
            <a:srgbClr val="96B45A"/>
          </a:solidFill>
        </p:spPr>
        <p:txBody>
          <a:bodyPr/>
          <a:lstStyle/>
          <a:p>
            <a:pPr eaLnBrk="1" hangingPunct="1"/>
            <a:r>
              <a:rPr lang="en-US" sz="4800" b="1" dirty="0" smtClean="0">
                <a:solidFill>
                  <a:schemeClr val="tx1"/>
                </a:solidFill>
                <a:latin typeface="Perpetua" pitchFamily="18" charset="0"/>
              </a:rPr>
              <a:t>Value-Laden Thesis</a:t>
            </a:r>
          </a:p>
        </p:txBody>
      </p:sp>
      <p:sp>
        <p:nvSpPr>
          <p:cNvPr id="3075" name="Content Placeholder 2"/>
          <p:cNvSpPr>
            <a:spLocks noGrp="1"/>
          </p:cNvSpPr>
          <p:nvPr>
            <p:ph idx="1"/>
          </p:nvPr>
        </p:nvSpPr>
        <p:spPr>
          <a:xfrm>
            <a:off x="76200" y="838200"/>
            <a:ext cx="8991600" cy="5867400"/>
          </a:xfrm>
          <a:solidFill>
            <a:schemeClr val="tx1"/>
          </a:solidFill>
        </p:spPr>
        <p:txBody>
          <a:bodyPr>
            <a:noAutofit/>
          </a:bodyPr>
          <a:lstStyle/>
          <a:p>
            <a:r>
              <a:rPr lang="en-US" b="1" dirty="0" smtClean="0">
                <a:solidFill>
                  <a:schemeClr val="bg1"/>
                </a:solidFill>
              </a:rPr>
              <a:t>Values can be designed into technical artifacts</a:t>
            </a:r>
          </a:p>
          <a:p>
            <a:pPr lvl="1"/>
            <a:r>
              <a:rPr lang="en-US" sz="2400" b="1" dirty="0" smtClean="0">
                <a:solidFill>
                  <a:schemeClr val="bg1"/>
                </a:solidFill>
              </a:rPr>
              <a:t>Howe, Flanagan, </a:t>
            </a:r>
            <a:r>
              <a:rPr lang="en-US" sz="2400" b="1" dirty="0" err="1" smtClean="0">
                <a:solidFill>
                  <a:schemeClr val="bg1"/>
                </a:solidFill>
              </a:rPr>
              <a:t>Nissenbaum</a:t>
            </a:r>
            <a:endParaRPr lang="en-US" sz="2400" b="1" dirty="0" smtClean="0">
              <a:solidFill>
                <a:schemeClr val="bg1"/>
              </a:solidFill>
            </a:endParaRPr>
          </a:p>
          <a:p>
            <a:pPr lvl="1"/>
            <a:r>
              <a:rPr lang="en-US" sz="2400" b="1" dirty="0" smtClean="0">
                <a:solidFill>
                  <a:schemeClr val="bg1"/>
                </a:solidFill>
              </a:rPr>
              <a:t>Value Discovery, Value Translation (</a:t>
            </a:r>
            <a:r>
              <a:rPr lang="en-US" sz="2400" b="1" dirty="0" err="1" smtClean="0">
                <a:solidFill>
                  <a:schemeClr val="bg1"/>
                </a:solidFill>
              </a:rPr>
              <a:t>operationalization</a:t>
            </a:r>
            <a:r>
              <a:rPr lang="en-US" sz="2400" b="1" dirty="0" smtClean="0">
                <a:solidFill>
                  <a:schemeClr val="bg1"/>
                </a:solidFill>
              </a:rPr>
              <a:t> and implementation) and Value Verification</a:t>
            </a:r>
          </a:p>
          <a:p>
            <a:r>
              <a:rPr lang="en-US" b="1" dirty="0" smtClean="0">
                <a:solidFill>
                  <a:schemeClr val="bg1"/>
                </a:solidFill>
              </a:rPr>
              <a:t>Value Sensitive Design</a:t>
            </a:r>
          </a:p>
          <a:p>
            <a:r>
              <a:rPr lang="en-US" b="1" dirty="0" err="1" smtClean="0">
                <a:solidFill>
                  <a:schemeClr val="bg1"/>
                </a:solidFill>
              </a:rPr>
              <a:t>Oosterlaken</a:t>
            </a:r>
            <a:r>
              <a:rPr lang="en-US" b="1" dirty="0" smtClean="0">
                <a:solidFill>
                  <a:schemeClr val="bg1"/>
                </a:solidFill>
              </a:rPr>
              <a:t>: Zooming in and Zooming out</a:t>
            </a:r>
          </a:p>
          <a:p>
            <a:pPr lvl="1"/>
            <a:r>
              <a:rPr lang="en-US" sz="2400" b="1" dirty="0" smtClean="0">
                <a:solidFill>
                  <a:schemeClr val="bg1"/>
                </a:solidFill>
              </a:rPr>
              <a:t> “Zooming in…allows us to see the specific features or design details of technical artifacts; zooming out…allows us to see how exactly technical artifacts are embedded in broader socio-technical networks and practices.”</a:t>
            </a:r>
            <a:endParaRPr lang="en-US" sz="1400" b="1" dirty="0" smtClean="0">
              <a:solidFill>
                <a:schemeClr val="bg1"/>
              </a:solidFill>
            </a:endParaRPr>
          </a:p>
          <a:p>
            <a:r>
              <a:rPr lang="en-US" sz="1400" b="1" dirty="0" smtClean="0">
                <a:solidFill>
                  <a:schemeClr val="bg1"/>
                </a:solidFill>
              </a:rPr>
              <a:t>Flanagan, Howe, and </a:t>
            </a:r>
            <a:r>
              <a:rPr lang="en-US" sz="1400" b="1" dirty="0" err="1" smtClean="0">
                <a:solidFill>
                  <a:schemeClr val="bg1"/>
                </a:solidFill>
              </a:rPr>
              <a:t>Nissenbaum</a:t>
            </a:r>
            <a:r>
              <a:rPr lang="en-US" sz="1400" b="1" dirty="0" smtClean="0">
                <a:solidFill>
                  <a:schemeClr val="bg1"/>
                </a:solidFill>
              </a:rPr>
              <a:t>, “Embodying Values in Technology” in Information Technology and Moral Philosophy, van den </a:t>
            </a:r>
            <a:r>
              <a:rPr lang="en-US" sz="1400" b="1" dirty="0" err="1" smtClean="0">
                <a:solidFill>
                  <a:schemeClr val="bg1"/>
                </a:solidFill>
              </a:rPr>
              <a:t>Hoven</a:t>
            </a:r>
            <a:r>
              <a:rPr lang="en-US" sz="1400" b="1" dirty="0" smtClean="0">
                <a:solidFill>
                  <a:schemeClr val="bg1"/>
                </a:solidFill>
              </a:rPr>
              <a:t> and </a:t>
            </a:r>
            <a:r>
              <a:rPr lang="en-US" sz="1400" b="1" dirty="0" err="1" smtClean="0">
                <a:solidFill>
                  <a:schemeClr val="bg1"/>
                </a:solidFill>
              </a:rPr>
              <a:t>Weckert</a:t>
            </a:r>
            <a:r>
              <a:rPr lang="en-US" sz="1400" b="1" dirty="0" smtClean="0">
                <a:solidFill>
                  <a:schemeClr val="bg1"/>
                </a:solidFill>
              </a:rPr>
              <a:t>.</a:t>
            </a:r>
          </a:p>
          <a:p>
            <a:r>
              <a:rPr lang="en-US" sz="1400" b="1" dirty="0" smtClean="0">
                <a:solidFill>
                  <a:schemeClr val="bg1"/>
                </a:solidFill>
              </a:rPr>
              <a:t>(See Taking a Capability Approach to Technology and Its Design: A Philosophical Exploration, Introduction, 14.  Simon Stevin Series in the Ethics of Technology). (See Taking a Critical Approach to Technology and Its Design 13 (table) and 14.)</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normAutofit fontScale="90000"/>
          </a:bodyPr>
          <a:lstStyle/>
          <a:p>
            <a:r>
              <a:rPr lang="en-US" sz="3600" dirty="0" smtClean="0"/>
              <a:t>Again, designers can design value into a technology</a:t>
            </a:r>
            <a:endParaRPr lang="en-US" sz="3600" dirty="0"/>
          </a:p>
        </p:txBody>
      </p:sp>
      <p:sp>
        <p:nvSpPr>
          <p:cNvPr id="3" name="Content Placeholder 2"/>
          <p:cNvSpPr>
            <a:spLocks noGrp="1"/>
          </p:cNvSpPr>
          <p:nvPr>
            <p:ph idx="1"/>
          </p:nvPr>
        </p:nvSpPr>
        <p:spPr>
          <a:xfrm>
            <a:off x="457200" y="1447800"/>
            <a:ext cx="8229600" cy="5410200"/>
          </a:xfrm>
        </p:spPr>
        <p:txBody>
          <a:bodyPr>
            <a:normAutofit fontScale="70000" lnSpcReduction="20000"/>
          </a:bodyPr>
          <a:lstStyle/>
          <a:p>
            <a:r>
              <a:rPr lang="en-US" b="1" dirty="0" smtClean="0">
                <a:solidFill>
                  <a:srgbClr val="FF0000"/>
                </a:solidFill>
              </a:rPr>
              <a:t>Discovery</a:t>
            </a:r>
          </a:p>
          <a:p>
            <a:r>
              <a:rPr lang="en-US" dirty="0" smtClean="0"/>
              <a:t>discover’ the values that are relevant to, inspire, or inform a given design project</a:t>
            </a:r>
          </a:p>
          <a:p>
            <a:r>
              <a:rPr lang="en-US" b="1" dirty="0" smtClean="0">
                <a:solidFill>
                  <a:srgbClr val="FF0000"/>
                </a:solidFill>
              </a:rPr>
              <a:t>Translation</a:t>
            </a:r>
          </a:p>
          <a:p>
            <a:r>
              <a:rPr lang="en-US" dirty="0" smtClean="0"/>
              <a:t>embodying or expressing…values in system design.  Translation is further divided into </a:t>
            </a:r>
            <a:r>
              <a:rPr lang="en-US" dirty="0" err="1" smtClean="0"/>
              <a:t>operationalization</a:t>
            </a:r>
            <a:r>
              <a:rPr lang="en-US" dirty="0" smtClean="0"/>
              <a:t>, which involves defining or articulating values in concrete terms, and implementation which involves specifying corresponding design features</a:t>
            </a:r>
          </a:p>
          <a:p>
            <a:r>
              <a:rPr lang="en-US" b="1" dirty="0" smtClean="0">
                <a:solidFill>
                  <a:srgbClr val="FF0000"/>
                </a:solidFill>
              </a:rPr>
              <a:t>Verification</a:t>
            </a:r>
          </a:p>
          <a:p>
            <a:r>
              <a:rPr lang="en-US" dirty="0" smtClean="0"/>
              <a:t>designers assess to what extent they have implemented target values in a given system…. [M]ay include internal testing among the design team, user testing in controlled environments, formal and informal interviews and surveys, the use of prototypes, traditional quality assurance measures such as automated and regression-oriented testing, and more</a:t>
            </a:r>
          </a:p>
          <a:p>
            <a:r>
              <a:rPr lang="en-US" sz="2000" b="1" dirty="0" smtClean="0"/>
              <a:t>Flanagan, Howe, and </a:t>
            </a:r>
            <a:r>
              <a:rPr lang="en-US" sz="2000" b="1" dirty="0" err="1" smtClean="0"/>
              <a:t>Nissenbaum</a:t>
            </a:r>
            <a:r>
              <a:rPr lang="en-US" sz="2000" b="1" dirty="0" smtClean="0"/>
              <a:t>, “Embodying Values in Technology” in Information Technology and Moral Philosophy, van den </a:t>
            </a:r>
            <a:r>
              <a:rPr lang="en-US" sz="2000" b="1" dirty="0" err="1" smtClean="0"/>
              <a:t>Hoven</a:t>
            </a:r>
            <a:r>
              <a:rPr lang="en-US" sz="2000" b="1" dirty="0" smtClean="0"/>
              <a:t> and </a:t>
            </a:r>
            <a:r>
              <a:rPr lang="en-US" sz="2000" b="1" dirty="0" err="1" smtClean="0"/>
              <a:t>Weckert</a:t>
            </a:r>
            <a:r>
              <a:rPr lang="en-US" sz="2000" b="1" dirty="0" smtClean="0"/>
              <a:t>.</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Socio-Technical System</a:t>
            </a:r>
            <a:endParaRPr lang="en-US" dirty="0"/>
          </a:p>
        </p:txBody>
      </p:sp>
      <p:sp>
        <p:nvSpPr>
          <p:cNvPr id="3" name="Content Placeholder 2"/>
          <p:cNvSpPr>
            <a:spLocks noGrp="1"/>
          </p:cNvSpPr>
          <p:nvPr>
            <p:ph idx="1"/>
          </p:nvPr>
        </p:nvSpPr>
        <p:spPr/>
        <p:txBody>
          <a:bodyPr>
            <a:normAutofit fontScale="92500"/>
          </a:bodyPr>
          <a:lstStyle/>
          <a:p>
            <a:r>
              <a:rPr lang="en-US" dirty="0" smtClean="0"/>
              <a:t>Socio-Technical System</a:t>
            </a:r>
          </a:p>
          <a:p>
            <a:r>
              <a:rPr lang="en-US" dirty="0" smtClean="0"/>
              <a:t>“an intellectual tool to help us recognize patterns in the way technology is used and produced” (Huff, “What is a Socio-Technical System?” from Computing Cases)</a:t>
            </a:r>
          </a:p>
          <a:p>
            <a:r>
              <a:rPr lang="en-US" dirty="0" smtClean="0">
                <a:solidFill>
                  <a:srgbClr val="FF0000"/>
                </a:solidFill>
              </a:rPr>
              <a:t>Socio-Technical systems provide a tool to uncover the different environments in which business activity takes place and to articulate how these </a:t>
            </a:r>
            <a:r>
              <a:rPr lang="en-US" b="1" dirty="0" smtClean="0">
                <a:solidFill>
                  <a:srgbClr val="FF0000"/>
                </a:solidFill>
              </a:rPr>
              <a:t>constrain</a:t>
            </a:r>
            <a:r>
              <a:rPr lang="en-US" dirty="0" smtClean="0">
                <a:solidFill>
                  <a:srgbClr val="FF0000"/>
                </a:solidFill>
              </a:rPr>
              <a:t> and </a:t>
            </a:r>
            <a:r>
              <a:rPr lang="en-US" b="1" dirty="0" smtClean="0">
                <a:solidFill>
                  <a:srgbClr val="FF0000"/>
                </a:solidFill>
              </a:rPr>
              <a:t>enable</a:t>
            </a:r>
            <a:r>
              <a:rPr lang="en-US" dirty="0" smtClean="0">
                <a:solidFill>
                  <a:srgbClr val="FF0000"/>
                </a:solidFill>
              </a:rPr>
              <a:t> different business practices.</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ontology of a technical artifact</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dirty="0" smtClean="0">
                <a:solidFill>
                  <a:srgbClr val="FF0000"/>
                </a:solidFill>
              </a:rPr>
              <a:t>Technical artifacts are relational</a:t>
            </a:r>
            <a:r>
              <a:rPr lang="en-US" dirty="0" smtClean="0"/>
              <a:t>, that is, they must be understood in relation to different contexts</a:t>
            </a:r>
          </a:p>
          <a:p>
            <a:pPr lvl="1"/>
            <a:r>
              <a:rPr lang="en-US" dirty="0" smtClean="0">
                <a:solidFill>
                  <a:srgbClr val="FF0000"/>
                </a:solidFill>
              </a:rPr>
              <a:t>Social context</a:t>
            </a:r>
            <a:r>
              <a:rPr lang="en-US" dirty="0" smtClean="0"/>
              <a:t>: technical artifact must be unpacked in terms of the use guide</a:t>
            </a:r>
          </a:p>
          <a:p>
            <a:pPr lvl="1"/>
            <a:r>
              <a:rPr lang="en-US" dirty="0" smtClean="0"/>
              <a:t>But users can always develop procedures that </a:t>
            </a:r>
            <a:r>
              <a:rPr lang="en-US" dirty="0" smtClean="0">
                <a:solidFill>
                  <a:srgbClr val="FF0000"/>
                </a:solidFill>
              </a:rPr>
              <a:t>circumvent</a:t>
            </a:r>
            <a:r>
              <a:rPr lang="en-US" dirty="0" smtClean="0"/>
              <a:t> (work around) the guide</a:t>
            </a:r>
          </a:p>
          <a:p>
            <a:pPr lvl="1"/>
            <a:r>
              <a:rPr lang="en-US" dirty="0" smtClean="0">
                <a:solidFill>
                  <a:srgbClr val="FF0000"/>
                </a:solidFill>
              </a:rPr>
              <a:t>STS</a:t>
            </a:r>
            <a:r>
              <a:rPr lang="en-US" dirty="0" smtClean="0"/>
              <a:t>: including laws (social artifacts), procedures, other technical artifacts, social context, information and information systems, economies</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3"/>
          <p:cNvSpPr>
            <a:spLocks noGrp="1" noChangeArrowheads="1"/>
          </p:cNvSpPr>
          <p:nvPr>
            <p:ph type="title"/>
          </p:nvPr>
        </p:nvSpPr>
        <p:spPr>
          <a:xfrm>
            <a:off x="0" y="0"/>
            <a:ext cx="9144000" cy="838200"/>
          </a:xfrm>
          <a:solidFill>
            <a:srgbClr val="96B45A"/>
          </a:solidFill>
        </p:spPr>
        <p:txBody>
          <a:bodyPr>
            <a:normAutofit/>
          </a:bodyPr>
          <a:lstStyle/>
          <a:p>
            <a:pPr eaLnBrk="1" hangingPunct="1"/>
            <a:r>
              <a:rPr lang="en-US" sz="4800" b="1" dirty="0" smtClean="0">
                <a:solidFill>
                  <a:schemeClr val="tx1"/>
                </a:solidFill>
                <a:latin typeface="Perpetua" pitchFamily="18" charset="0"/>
              </a:rPr>
              <a:t>1. Summarize Your Case/Article</a:t>
            </a:r>
          </a:p>
        </p:txBody>
      </p:sp>
      <p:sp>
        <p:nvSpPr>
          <p:cNvPr id="3075" name="Content Placeholder 2"/>
          <p:cNvSpPr>
            <a:spLocks noGrp="1"/>
          </p:cNvSpPr>
          <p:nvPr>
            <p:ph idx="1"/>
          </p:nvPr>
        </p:nvSpPr>
        <p:spPr>
          <a:xfrm>
            <a:off x="76200" y="990600"/>
            <a:ext cx="8991600" cy="5715000"/>
          </a:xfrm>
          <a:solidFill>
            <a:schemeClr val="tx1"/>
          </a:solidFill>
        </p:spPr>
        <p:txBody>
          <a:bodyPr>
            <a:normAutofit lnSpcReduction="10000"/>
          </a:bodyPr>
          <a:lstStyle/>
          <a:p>
            <a:pPr>
              <a:buNone/>
            </a:pPr>
            <a:endParaRPr lang="en-US" sz="2800" b="1" dirty="0" smtClean="0">
              <a:solidFill>
                <a:schemeClr val="bg1"/>
              </a:solidFill>
              <a:latin typeface="Perpetua" pitchFamily="18" charset="0"/>
            </a:endParaRPr>
          </a:p>
          <a:p>
            <a:r>
              <a:rPr lang="en-US" sz="3600" b="1" dirty="0" smtClean="0">
                <a:solidFill>
                  <a:schemeClr val="bg1"/>
                </a:solidFill>
                <a:latin typeface="Perpetua" pitchFamily="18" charset="0"/>
              </a:rPr>
              <a:t>Summarize the article or summarize the literature you have consulted</a:t>
            </a:r>
          </a:p>
          <a:p>
            <a:pPr lvl="1"/>
            <a:r>
              <a:rPr lang="en-US" b="1" dirty="0" smtClean="0">
                <a:solidFill>
                  <a:schemeClr val="bg1"/>
                </a:solidFill>
                <a:latin typeface="Perpetua" pitchFamily="18" charset="0"/>
              </a:rPr>
              <a:t>The technology choice case</a:t>
            </a:r>
          </a:p>
          <a:p>
            <a:pPr lvl="1"/>
            <a:r>
              <a:rPr lang="en-US" b="1" dirty="0" smtClean="0">
                <a:solidFill>
                  <a:schemeClr val="bg1"/>
                </a:solidFill>
                <a:latin typeface="Perpetua" pitchFamily="18" charset="0"/>
              </a:rPr>
              <a:t>Your own case</a:t>
            </a:r>
          </a:p>
          <a:p>
            <a:pPr>
              <a:buNone/>
            </a:pPr>
            <a:endParaRPr lang="en-US" sz="2100" b="1" dirty="0" smtClean="0">
              <a:solidFill>
                <a:schemeClr val="bg1"/>
              </a:solidFill>
              <a:latin typeface="Perpetua" pitchFamily="18" charset="0"/>
            </a:endParaRPr>
          </a:p>
          <a:p>
            <a:r>
              <a:rPr lang="en-US" sz="3600" b="1" dirty="0" smtClean="0">
                <a:solidFill>
                  <a:schemeClr val="bg1"/>
                </a:solidFill>
                <a:latin typeface="Perpetua" pitchFamily="18" charset="0"/>
              </a:rPr>
              <a:t>Give the story</a:t>
            </a:r>
          </a:p>
          <a:p>
            <a:pPr lvl="1"/>
            <a:r>
              <a:rPr lang="en-US" b="1" dirty="0" smtClean="0">
                <a:solidFill>
                  <a:schemeClr val="bg1"/>
                </a:solidFill>
                <a:latin typeface="Perpetua" pitchFamily="18" charset="0"/>
              </a:rPr>
              <a:t>How did the project originate?</a:t>
            </a:r>
          </a:p>
          <a:p>
            <a:pPr lvl="1"/>
            <a:r>
              <a:rPr lang="en-US" b="1" dirty="0" smtClean="0">
                <a:solidFill>
                  <a:schemeClr val="bg1"/>
                </a:solidFill>
                <a:latin typeface="Perpetua" pitchFamily="18" charset="0"/>
              </a:rPr>
              <a:t>Was it successful? </a:t>
            </a:r>
          </a:p>
          <a:p>
            <a:pPr>
              <a:buNone/>
            </a:pPr>
            <a:endParaRPr lang="en-US" sz="1800" b="1" dirty="0" smtClean="0">
              <a:solidFill>
                <a:schemeClr val="bg1"/>
              </a:solidFill>
              <a:latin typeface="Perpetua" pitchFamily="18" charset="0"/>
            </a:endParaRPr>
          </a:p>
          <a:p>
            <a:r>
              <a:rPr lang="en-US" sz="3600" b="1" dirty="0" smtClean="0">
                <a:solidFill>
                  <a:schemeClr val="bg1"/>
                </a:solidFill>
                <a:latin typeface="Perpetua" pitchFamily="18" charset="0"/>
              </a:rPr>
              <a:t>Where did it take place?</a:t>
            </a:r>
            <a:endParaRPr lang="en-US" b="1" dirty="0" smtClean="0">
              <a:solidFill>
                <a:schemeClr val="bg1"/>
              </a:solidFill>
              <a:latin typeface="Perpetua" pitchFamily="18" charset="0"/>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3"/>
          <p:cNvSpPr>
            <a:spLocks noGrp="1" noChangeArrowheads="1"/>
          </p:cNvSpPr>
          <p:nvPr>
            <p:ph type="title"/>
          </p:nvPr>
        </p:nvSpPr>
        <p:spPr>
          <a:xfrm>
            <a:off x="0" y="0"/>
            <a:ext cx="9144000" cy="838200"/>
          </a:xfrm>
          <a:solidFill>
            <a:srgbClr val="96B45A"/>
          </a:solidFill>
        </p:spPr>
        <p:txBody>
          <a:bodyPr>
            <a:normAutofit/>
          </a:bodyPr>
          <a:lstStyle/>
          <a:p>
            <a:pPr eaLnBrk="1" hangingPunct="1"/>
            <a:r>
              <a:rPr lang="en-US" sz="4800" b="1" dirty="0" smtClean="0">
                <a:solidFill>
                  <a:schemeClr val="tx1"/>
                </a:solidFill>
                <a:latin typeface="Perpetua" pitchFamily="18" charset="0"/>
              </a:rPr>
              <a:t>2. Describe your Technology</a:t>
            </a:r>
          </a:p>
        </p:txBody>
      </p:sp>
      <p:sp>
        <p:nvSpPr>
          <p:cNvPr id="3075" name="Content Placeholder 2"/>
          <p:cNvSpPr>
            <a:spLocks noGrp="1"/>
          </p:cNvSpPr>
          <p:nvPr>
            <p:ph idx="1"/>
          </p:nvPr>
        </p:nvSpPr>
        <p:spPr>
          <a:xfrm>
            <a:off x="76200" y="990600"/>
            <a:ext cx="8991600" cy="5715000"/>
          </a:xfrm>
          <a:solidFill>
            <a:schemeClr val="tx1"/>
          </a:solidFill>
        </p:spPr>
        <p:txBody>
          <a:bodyPr>
            <a:normAutofit fontScale="92500" lnSpcReduction="20000"/>
          </a:bodyPr>
          <a:lstStyle/>
          <a:p>
            <a:pPr>
              <a:buNone/>
            </a:pPr>
            <a:endParaRPr lang="en-US" sz="1300" b="1" dirty="0" smtClean="0">
              <a:solidFill>
                <a:schemeClr val="bg1"/>
              </a:solidFill>
              <a:latin typeface="Perpetua" pitchFamily="18" charset="0"/>
            </a:endParaRPr>
          </a:p>
          <a:p>
            <a:r>
              <a:rPr lang="en-US" sz="3600" b="1" dirty="0" smtClean="0">
                <a:solidFill>
                  <a:schemeClr val="bg1"/>
                </a:solidFill>
                <a:latin typeface="Perpetua" pitchFamily="18" charset="0"/>
              </a:rPr>
              <a:t>Classify it as a social, aesthetic, or technical artifact</a:t>
            </a:r>
          </a:p>
          <a:p>
            <a:pPr lvl="1"/>
            <a:r>
              <a:rPr lang="en-US" b="1" dirty="0" smtClean="0">
                <a:solidFill>
                  <a:schemeClr val="bg1"/>
                </a:solidFill>
                <a:latin typeface="Perpetua" pitchFamily="18" charset="0"/>
              </a:rPr>
              <a:t>Like the clock in Frey’s office, it can be more than one</a:t>
            </a:r>
          </a:p>
          <a:p>
            <a:pPr lvl="1"/>
            <a:r>
              <a:rPr lang="en-US" b="1" dirty="0" smtClean="0">
                <a:solidFill>
                  <a:schemeClr val="bg1"/>
                </a:solidFill>
                <a:latin typeface="Perpetua" pitchFamily="18" charset="0"/>
              </a:rPr>
              <a:t>What does it do when it is fully functioning?</a:t>
            </a:r>
          </a:p>
          <a:p>
            <a:pPr>
              <a:buNone/>
            </a:pPr>
            <a:endParaRPr lang="en-US" sz="1400" b="1" dirty="0" smtClean="0">
              <a:solidFill>
                <a:schemeClr val="bg1"/>
              </a:solidFill>
              <a:latin typeface="Perpetua" pitchFamily="18" charset="0"/>
            </a:endParaRPr>
          </a:p>
          <a:p>
            <a:r>
              <a:rPr lang="en-US" sz="3600" b="1" dirty="0" smtClean="0">
                <a:solidFill>
                  <a:schemeClr val="bg1"/>
                </a:solidFill>
                <a:latin typeface="Perpetua" pitchFamily="18" charset="0"/>
              </a:rPr>
              <a:t>What is its technical function?</a:t>
            </a:r>
            <a:r>
              <a:rPr lang="en-US" b="1" dirty="0" smtClean="0">
                <a:solidFill>
                  <a:schemeClr val="bg1"/>
                </a:solidFill>
                <a:latin typeface="Perpetua" pitchFamily="18" charset="0"/>
              </a:rPr>
              <a:t> </a:t>
            </a:r>
          </a:p>
          <a:p>
            <a:pPr>
              <a:buNone/>
            </a:pPr>
            <a:endParaRPr lang="en-US" sz="1800" b="1" dirty="0" smtClean="0">
              <a:solidFill>
                <a:schemeClr val="bg1"/>
              </a:solidFill>
              <a:latin typeface="Perpetua" pitchFamily="18" charset="0"/>
            </a:endParaRPr>
          </a:p>
          <a:p>
            <a:r>
              <a:rPr lang="en-US" sz="3600" b="1" dirty="0" smtClean="0">
                <a:solidFill>
                  <a:schemeClr val="bg1"/>
                </a:solidFill>
                <a:latin typeface="Perpetua" pitchFamily="18" charset="0"/>
              </a:rPr>
              <a:t>What is its physical composition?  (Materials, </a:t>
            </a:r>
            <a:r>
              <a:rPr lang="en-US" sz="3600" b="1" dirty="0" err="1" smtClean="0">
                <a:solidFill>
                  <a:schemeClr val="bg1"/>
                </a:solidFill>
                <a:latin typeface="Perpetua" pitchFamily="18" charset="0"/>
              </a:rPr>
              <a:t>ect</a:t>
            </a:r>
            <a:r>
              <a:rPr lang="en-US" sz="3600" b="1" dirty="0" smtClean="0">
                <a:solidFill>
                  <a:schemeClr val="bg1"/>
                </a:solidFill>
                <a:latin typeface="Perpetua" pitchFamily="18" charset="0"/>
              </a:rPr>
              <a:t>.)</a:t>
            </a:r>
          </a:p>
          <a:p>
            <a:pPr>
              <a:buNone/>
            </a:pPr>
            <a:endParaRPr lang="en-US" sz="1400" b="1" dirty="0" smtClean="0">
              <a:solidFill>
                <a:schemeClr val="bg1"/>
              </a:solidFill>
              <a:latin typeface="Perpetua" pitchFamily="18" charset="0"/>
            </a:endParaRPr>
          </a:p>
          <a:p>
            <a:r>
              <a:rPr lang="en-US" sz="3600" b="1" dirty="0" smtClean="0">
                <a:solidFill>
                  <a:schemeClr val="bg1"/>
                </a:solidFill>
                <a:latin typeface="Perpetua" pitchFamily="18" charset="0"/>
              </a:rPr>
              <a:t>What are its “instructions for use” (User manual—Put the paper in the typewriter, center it, set the margin bell, etc.)</a:t>
            </a:r>
            <a:endParaRPr lang="en-US" b="1" dirty="0" smtClean="0">
              <a:solidFill>
                <a:schemeClr val="bg1"/>
              </a:solidFill>
              <a:latin typeface="Perpetua" pitchFamily="18" charset="0"/>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3"/>
          <p:cNvSpPr>
            <a:spLocks noGrp="1" noChangeArrowheads="1"/>
          </p:cNvSpPr>
          <p:nvPr>
            <p:ph type="title"/>
          </p:nvPr>
        </p:nvSpPr>
        <p:spPr>
          <a:xfrm>
            <a:off x="0" y="0"/>
            <a:ext cx="9144000" cy="838200"/>
          </a:xfrm>
          <a:solidFill>
            <a:srgbClr val="96B45A"/>
          </a:solidFill>
        </p:spPr>
        <p:txBody>
          <a:bodyPr>
            <a:normAutofit/>
          </a:bodyPr>
          <a:lstStyle/>
          <a:p>
            <a:pPr eaLnBrk="1" hangingPunct="1"/>
            <a:r>
              <a:rPr lang="en-US" sz="4800" b="1" dirty="0" smtClean="0">
                <a:solidFill>
                  <a:schemeClr val="tx1"/>
                </a:solidFill>
                <a:latin typeface="Perpetua" pitchFamily="18" charset="0"/>
              </a:rPr>
              <a:t>3. Do a Socio-Technical Analysis</a:t>
            </a:r>
          </a:p>
        </p:txBody>
      </p:sp>
      <p:sp>
        <p:nvSpPr>
          <p:cNvPr id="3075" name="Content Placeholder 2"/>
          <p:cNvSpPr>
            <a:spLocks noGrp="1"/>
          </p:cNvSpPr>
          <p:nvPr>
            <p:ph idx="1"/>
          </p:nvPr>
        </p:nvSpPr>
        <p:spPr>
          <a:xfrm>
            <a:off x="76200" y="990600"/>
            <a:ext cx="8991600" cy="5715000"/>
          </a:xfrm>
          <a:solidFill>
            <a:schemeClr val="tx1"/>
          </a:solidFill>
        </p:spPr>
        <p:txBody>
          <a:bodyPr>
            <a:normAutofit fontScale="85000" lnSpcReduction="20000"/>
          </a:bodyPr>
          <a:lstStyle/>
          <a:p>
            <a:pPr>
              <a:buNone/>
            </a:pPr>
            <a:r>
              <a:rPr lang="en-US" sz="3600" b="1" dirty="0" smtClean="0">
                <a:solidFill>
                  <a:schemeClr val="bg1"/>
                </a:solidFill>
                <a:latin typeface="Perpetua" pitchFamily="18" charset="0"/>
              </a:rPr>
              <a:t>Identify the key sub-environments </a:t>
            </a:r>
          </a:p>
          <a:p>
            <a:pPr>
              <a:buNone/>
            </a:pPr>
            <a:r>
              <a:rPr lang="en-US" sz="3600" b="1" dirty="0" smtClean="0">
                <a:solidFill>
                  <a:schemeClr val="bg1"/>
                </a:solidFill>
                <a:latin typeface="Perpetua" pitchFamily="18" charset="0"/>
              </a:rPr>
              <a:t>	hardware, software, physical surroundings, stakeholder, procedures, laws, markets, information</a:t>
            </a:r>
          </a:p>
          <a:p>
            <a:pPr>
              <a:buNone/>
            </a:pPr>
            <a:endParaRPr lang="en-US" sz="1000" b="1" dirty="0" smtClean="0">
              <a:solidFill>
                <a:schemeClr val="bg1"/>
              </a:solidFill>
              <a:latin typeface="Perpetua" pitchFamily="18" charset="0"/>
            </a:endParaRPr>
          </a:p>
          <a:p>
            <a:pPr>
              <a:buNone/>
            </a:pPr>
            <a:r>
              <a:rPr lang="en-US" sz="3600" b="1" dirty="0" smtClean="0">
                <a:solidFill>
                  <a:schemeClr val="bg1"/>
                </a:solidFill>
                <a:latin typeface="Perpetua" pitchFamily="18" charset="0"/>
              </a:rPr>
              <a:t>Identify key value issues such as value conflicts </a:t>
            </a:r>
          </a:p>
          <a:p>
            <a:pPr>
              <a:buNone/>
            </a:pPr>
            <a:r>
              <a:rPr lang="en-US" sz="3600" b="1" dirty="0" smtClean="0">
                <a:solidFill>
                  <a:schemeClr val="bg1"/>
                </a:solidFill>
                <a:latin typeface="Perpetua" pitchFamily="18" charset="0"/>
              </a:rPr>
              <a:t>	Moral Values: justice, responsibility, respect, trust, and integrity</a:t>
            </a:r>
          </a:p>
          <a:p>
            <a:pPr>
              <a:buNone/>
            </a:pPr>
            <a:r>
              <a:rPr lang="en-US" sz="3600" b="1" dirty="0" smtClean="0">
                <a:solidFill>
                  <a:schemeClr val="bg1"/>
                </a:solidFill>
                <a:latin typeface="Perpetua" pitchFamily="18" charset="0"/>
              </a:rPr>
              <a:t>	Non-Moral Values: efficiency, effectiveness, profitability…</a:t>
            </a:r>
          </a:p>
          <a:p>
            <a:pPr>
              <a:buNone/>
            </a:pPr>
            <a:endParaRPr lang="en-US" sz="1000" b="1" dirty="0" smtClean="0">
              <a:solidFill>
                <a:schemeClr val="bg1"/>
              </a:solidFill>
              <a:latin typeface="Perpetua" pitchFamily="18" charset="0"/>
            </a:endParaRPr>
          </a:p>
          <a:p>
            <a:pPr>
              <a:buNone/>
            </a:pPr>
            <a:r>
              <a:rPr lang="en-US" sz="3600" b="1" dirty="0" smtClean="0">
                <a:solidFill>
                  <a:schemeClr val="bg1"/>
                </a:solidFill>
                <a:latin typeface="Perpetua" pitchFamily="18" charset="0"/>
              </a:rPr>
              <a:t>Are there any value conflicts, value vulnerabilities or potential harms?</a:t>
            </a:r>
          </a:p>
          <a:p>
            <a:pPr>
              <a:buNone/>
            </a:pPr>
            <a:endParaRPr lang="en-US" sz="1000" b="1" dirty="0" smtClean="0">
              <a:solidFill>
                <a:schemeClr val="bg1"/>
              </a:solidFill>
              <a:latin typeface="Perpetua" pitchFamily="18" charset="0"/>
            </a:endParaRPr>
          </a:p>
          <a:p>
            <a:pPr>
              <a:buNone/>
            </a:pPr>
            <a:r>
              <a:rPr lang="en-US" sz="3600" b="1" dirty="0" smtClean="0">
                <a:solidFill>
                  <a:schemeClr val="bg1"/>
                </a:solidFill>
                <a:latin typeface="Perpetua" pitchFamily="18" charset="0"/>
              </a:rPr>
              <a:t>Summarize this with a Socio Technical System Table</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3"/>
          <p:cNvSpPr>
            <a:spLocks noGrp="1" noChangeArrowheads="1"/>
          </p:cNvSpPr>
          <p:nvPr>
            <p:ph type="title"/>
          </p:nvPr>
        </p:nvSpPr>
        <p:spPr>
          <a:xfrm>
            <a:off x="0" y="0"/>
            <a:ext cx="9144000" cy="1524000"/>
          </a:xfrm>
          <a:solidFill>
            <a:srgbClr val="96B45A"/>
          </a:solidFill>
        </p:spPr>
        <p:txBody>
          <a:bodyPr>
            <a:normAutofit/>
          </a:bodyPr>
          <a:lstStyle/>
          <a:p>
            <a:pPr eaLnBrk="1" hangingPunct="1"/>
            <a:r>
              <a:rPr lang="en-US" sz="4800" b="1" dirty="0" smtClean="0">
                <a:solidFill>
                  <a:schemeClr val="tx1"/>
                </a:solidFill>
                <a:latin typeface="Perpetua" pitchFamily="18" charset="0"/>
              </a:rPr>
              <a:t>Like this one…</a:t>
            </a:r>
          </a:p>
        </p:txBody>
      </p:sp>
      <p:graphicFrame>
        <p:nvGraphicFramePr>
          <p:cNvPr id="4" name="Content Placeholder 3"/>
          <p:cNvGraphicFramePr>
            <a:graphicFrameLocks noGrp="1"/>
          </p:cNvGraphicFramePr>
          <p:nvPr>
            <p:ph idx="1"/>
          </p:nvPr>
        </p:nvGraphicFramePr>
        <p:xfrm>
          <a:off x="-2" y="1524000"/>
          <a:ext cx="9296402" cy="5303520"/>
        </p:xfrm>
        <a:graphic>
          <a:graphicData uri="http://schemas.openxmlformats.org/drawingml/2006/table">
            <a:tbl>
              <a:tblPr firstRow="1" bandRow="1">
                <a:tableStyleId>{AF606853-7671-496A-8E4F-DF71F8EC918B}</a:tableStyleId>
              </a:tblPr>
              <a:tblGrid>
                <a:gridCol w="1306286"/>
                <a:gridCol w="1306286"/>
                <a:gridCol w="1306286"/>
                <a:gridCol w="1306286"/>
                <a:gridCol w="1306286"/>
                <a:gridCol w="1306286"/>
                <a:gridCol w="1458686"/>
              </a:tblGrid>
              <a:tr h="1371600">
                <a:tc>
                  <a:txBody>
                    <a:bodyPr/>
                    <a:lstStyle/>
                    <a:p>
                      <a:r>
                        <a:rPr lang="en-US" sz="2000" dirty="0" err="1" smtClean="0"/>
                        <a:t>Technol-ogy</a:t>
                      </a:r>
                      <a:endParaRPr lang="en-US" sz="2000" dirty="0"/>
                    </a:p>
                  </a:txBody>
                  <a:tcPr/>
                </a:tc>
                <a:tc>
                  <a:txBody>
                    <a:bodyPr/>
                    <a:lstStyle/>
                    <a:p>
                      <a:r>
                        <a:rPr lang="en-US" sz="2000" dirty="0" smtClean="0"/>
                        <a:t>Software</a:t>
                      </a:r>
                      <a:endParaRPr lang="en-US" sz="2000" dirty="0"/>
                    </a:p>
                  </a:txBody>
                  <a:tcPr/>
                </a:tc>
                <a:tc>
                  <a:txBody>
                    <a:bodyPr/>
                    <a:lstStyle/>
                    <a:p>
                      <a:r>
                        <a:rPr lang="en-US" sz="2000" dirty="0" smtClean="0"/>
                        <a:t>Physical Surround-</a:t>
                      </a:r>
                      <a:r>
                        <a:rPr lang="en-US" sz="2000" dirty="0" err="1" smtClean="0"/>
                        <a:t>ngs</a:t>
                      </a:r>
                      <a:endParaRPr lang="en-US" sz="2000" dirty="0"/>
                    </a:p>
                  </a:txBody>
                  <a:tcPr/>
                </a:tc>
                <a:tc>
                  <a:txBody>
                    <a:bodyPr/>
                    <a:lstStyle/>
                    <a:p>
                      <a:r>
                        <a:rPr lang="en-US" sz="2000" dirty="0" smtClean="0"/>
                        <a:t>Stake-holders</a:t>
                      </a:r>
                      <a:endParaRPr lang="en-US" sz="2000" dirty="0"/>
                    </a:p>
                  </a:txBody>
                  <a:tcPr/>
                </a:tc>
                <a:tc>
                  <a:txBody>
                    <a:bodyPr/>
                    <a:lstStyle/>
                    <a:p>
                      <a:r>
                        <a:rPr lang="en-US" sz="2000" dirty="0" smtClean="0"/>
                        <a:t>Pro-</a:t>
                      </a:r>
                      <a:r>
                        <a:rPr lang="en-US" sz="2000" dirty="0" err="1" smtClean="0"/>
                        <a:t>cedures</a:t>
                      </a:r>
                      <a:endParaRPr lang="en-US" sz="2000" dirty="0"/>
                    </a:p>
                  </a:txBody>
                  <a:tcPr/>
                </a:tc>
                <a:tc>
                  <a:txBody>
                    <a:bodyPr/>
                    <a:lstStyle/>
                    <a:p>
                      <a:r>
                        <a:rPr lang="en-US" sz="2000" dirty="0" smtClean="0"/>
                        <a:t>Laws</a:t>
                      </a:r>
                      <a:r>
                        <a:rPr lang="en-US" sz="2000" baseline="0" dirty="0" smtClean="0"/>
                        <a:t> (</a:t>
                      </a:r>
                      <a:r>
                        <a:rPr lang="en-US" sz="2000" baseline="0" dirty="0" err="1" smtClean="0"/>
                        <a:t>univ</a:t>
                      </a:r>
                      <a:r>
                        <a:rPr lang="en-US" sz="2000" baseline="0" dirty="0" smtClean="0"/>
                        <a:t> </a:t>
                      </a:r>
                      <a:r>
                        <a:rPr lang="en-US" sz="2000" baseline="0" dirty="0" err="1" smtClean="0"/>
                        <a:t>regs</a:t>
                      </a:r>
                      <a:r>
                        <a:rPr lang="en-US" sz="2000" baseline="0" dirty="0" smtClean="0"/>
                        <a:t>)</a:t>
                      </a:r>
                      <a:endParaRPr lang="en-US" sz="2000" dirty="0"/>
                    </a:p>
                  </a:txBody>
                  <a:tcPr/>
                </a:tc>
                <a:tc>
                  <a:txBody>
                    <a:bodyPr/>
                    <a:lstStyle/>
                    <a:p>
                      <a:r>
                        <a:rPr lang="en-US" sz="2000" dirty="0" smtClean="0"/>
                        <a:t>Information systems</a:t>
                      </a:r>
                      <a:endParaRPr lang="en-US" sz="2000" dirty="0"/>
                    </a:p>
                  </a:txBody>
                  <a:tcPr/>
                </a:tc>
              </a:tr>
              <a:tr h="3791639">
                <a:tc>
                  <a:txBody>
                    <a:bodyPr/>
                    <a:lstStyle/>
                    <a:p>
                      <a:r>
                        <a:rPr lang="en-US" sz="1800" dirty="0" smtClean="0"/>
                        <a:t>Classroom Computers</a:t>
                      </a:r>
                    </a:p>
                    <a:p>
                      <a:endParaRPr lang="en-US" sz="1800" dirty="0" smtClean="0"/>
                    </a:p>
                    <a:p>
                      <a:r>
                        <a:rPr lang="en-US" sz="1800" dirty="0" smtClean="0"/>
                        <a:t>Smart Board</a:t>
                      </a:r>
                    </a:p>
                    <a:p>
                      <a:endParaRPr lang="en-US" sz="1800" dirty="0" smtClean="0"/>
                    </a:p>
                    <a:p>
                      <a:r>
                        <a:rPr lang="en-US" sz="1800" dirty="0" smtClean="0"/>
                        <a:t>Data Display Projector</a:t>
                      </a:r>
                    </a:p>
                    <a:p>
                      <a:endParaRPr lang="en-US" sz="1800" dirty="0" smtClean="0"/>
                    </a:p>
                    <a:p>
                      <a:r>
                        <a:rPr lang="en-US" sz="1800" dirty="0" smtClean="0"/>
                        <a:t>Internet Connection</a:t>
                      </a:r>
                      <a:endParaRPr lang="en-US" sz="1800" dirty="0"/>
                    </a:p>
                  </a:txBody>
                  <a:tcPr/>
                </a:tc>
                <a:tc>
                  <a:txBody>
                    <a:bodyPr/>
                    <a:lstStyle/>
                    <a:p>
                      <a:r>
                        <a:rPr lang="en-US" sz="1800" dirty="0" smtClean="0"/>
                        <a:t>Microsoft</a:t>
                      </a:r>
                      <a:r>
                        <a:rPr lang="en-US" sz="1800" baseline="0" dirty="0" smtClean="0"/>
                        <a:t> Office</a:t>
                      </a:r>
                    </a:p>
                    <a:p>
                      <a:r>
                        <a:rPr lang="en-US" sz="1800" baseline="0" dirty="0" smtClean="0"/>
                        <a:t>(Social Networking Media)</a:t>
                      </a:r>
                    </a:p>
                    <a:p>
                      <a:endParaRPr lang="en-US" sz="1800" baseline="0" dirty="0" smtClean="0"/>
                    </a:p>
                    <a:p>
                      <a:r>
                        <a:rPr lang="en-US" sz="1800" baseline="0" dirty="0" smtClean="0"/>
                        <a:t>Google Documents</a:t>
                      </a:r>
                    </a:p>
                    <a:p>
                      <a:endParaRPr lang="en-US" sz="1800" baseline="0" dirty="0" smtClean="0"/>
                    </a:p>
                    <a:p>
                      <a:r>
                        <a:rPr lang="en-US" sz="1800" baseline="0" dirty="0" smtClean="0"/>
                        <a:t>Gantt Charts</a:t>
                      </a:r>
                      <a:endParaRPr lang="en-US" sz="1800" dirty="0"/>
                    </a:p>
                  </a:txBody>
                  <a:tcPr/>
                </a:tc>
                <a:tc>
                  <a:txBody>
                    <a:bodyPr/>
                    <a:lstStyle/>
                    <a:p>
                      <a:r>
                        <a:rPr lang="en-US" sz="1800" dirty="0" smtClean="0"/>
                        <a:t>Describe classroom and show how constrains interaction</a:t>
                      </a:r>
                    </a:p>
                    <a:p>
                      <a:endParaRPr lang="en-US" sz="1800" dirty="0" smtClean="0"/>
                    </a:p>
                    <a:p>
                      <a:r>
                        <a:rPr lang="en-US" sz="1800" dirty="0" smtClean="0"/>
                        <a:t>(Holding discussions with more than three)</a:t>
                      </a:r>
                      <a:endParaRPr lang="en-US" sz="1800" dirty="0"/>
                    </a:p>
                  </a:txBody>
                  <a:tcPr/>
                </a:tc>
                <a:tc>
                  <a:txBody>
                    <a:bodyPr/>
                    <a:lstStyle/>
                    <a:p>
                      <a:r>
                        <a:rPr lang="en-US" sz="1800" dirty="0" smtClean="0"/>
                        <a:t>Teacher, your group members, you, other teachers, other classmates</a:t>
                      </a:r>
                    </a:p>
                    <a:p>
                      <a:endParaRPr lang="en-US" sz="1800" dirty="0" smtClean="0"/>
                    </a:p>
                    <a:p>
                      <a:r>
                        <a:rPr lang="en-US" sz="1800" dirty="0" smtClean="0"/>
                        <a:t>Your boss (if you have a job</a:t>
                      </a:r>
                      <a:r>
                        <a:rPr lang="en-US" sz="1800" baseline="0" dirty="0" smtClean="0"/>
                        <a:t> outside of the </a:t>
                      </a:r>
                      <a:r>
                        <a:rPr lang="en-US" sz="1800" baseline="0" dirty="0" err="1" smtClean="0"/>
                        <a:t>univ</a:t>
                      </a:r>
                      <a:r>
                        <a:rPr lang="en-US" sz="1800" baseline="0" dirty="0" smtClean="0"/>
                        <a:t>)</a:t>
                      </a:r>
                      <a:endParaRPr lang="en-US" sz="1800" dirty="0"/>
                    </a:p>
                  </a:txBody>
                  <a:tcPr/>
                </a:tc>
                <a:tc>
                  <a:txBody>
                    <a:bodyPr/>
                    <a:lstStyle/>
                    <a:p>
                      <a:r>
                        <a:rPr lang="en-US" sz="1800" dirty="0" smtClean="0"/>
                        <a:t>Give one of your procedures for value</a:t>
                      </a:r>
                      <a:r>
                        <a:rPr lang="en-US" sz="1800" baseline="0" dirty="0" smtClean="0"/>
                        <a:t> realization</a:t>
                      </a:r>
                    </a:p>
                    <a:p>
                      <a:endParaRPr lang="en-US" sz="1800" baseline="0" dirty="0" smtClean="0"/>
                    </a:p>
                    <a:p>
                      <a:r>
                        <a:rPr lang="en-US" sz="1800" baseline="0" dirty="0" err="1" smtClean="0"/>
                        <a:t>Matricula</a:t>
                      </a:r>
                      <a:endParaRPr lang="en-US" sz="1800" baseline="0" dirty="0" smtClean="0"/>
                    </a:p>
                    <a:p>
                      <a:r>
                        <a:rPr lang="en-US" sz="1800" baseline="0" dirty="0" smtClean="0"/>
                        <a:t>(Does this procedure embody or frustrate justice?)</a:t>
                      </a:r>
                      <a:endParaRPr lang="en-US" sz="1800" dirty="0"/>
                    </a:p>
                  </a:txBody>
                  <a:tcPr/>
                </a:tc>
                <a:tc>
                  <a:txBody>
                    <a:bodyPr/>
                    <a:lstStyle/>
                    <a:p>
                      <a:r>
                        <a:rPr lang="en-US" sz="1800" dirty="0" smtClean="0"/>
                        <a:t>Rules on research</a:t>
                      </a:r>
                      <a:r>
                        <a:rPr lang="en-US" sz="1800" baseline="0" dirty="0" smtClean="0"/>
                        <a:t> misconduct</a:t>
                      </a:r>
                    </a:p>
                    <a:p>
                      <a:endParaRPr lang="en-US" sz="1800" baseline="0" dirty="0" smtClean="0"/>
                    </a:p>
                    <a:p>
                      <a:r>
                        <a:rPr lang="en-US" sz="1800" baseline="0" dirty="0" smtClean="0"/>
                        <a:t>Crazy Calendar (changing MWF to </a:t>
                      </a:r>
                      <a:r>
                        <a:rPr lang="en-US" sz="1800" baseline="0" dirty="0" err="1" smtClean="0"/>
                        <a:t>TTh</a:t>
                      </a:r>
                      <a:r>
                        <a:rPr lang="en-US" sz="1800" baseline="0" dirty="0" smtClean="0"/>
                        <a:t>; No exams in last week)</a:t>
                      </a:r>
                      <a:endParaRPr lang="en-US" sz="1800" dirty="0"/>
                    </a:p>
                  </a:txBody>
                  <a:tcPr/>
                </a:tc>
                <a:tc>
                  <a:txBody>
                    <a:bodyPr/>
                    <a:lstStyle/>
                    <a:p>
                      <a:r>
                        <a:rPr lang="en-US" sz="1800" dirty="0" smtClean="0"/>
                        <a:t>How your group assembles dispersed information</a:t>
                      </a:r>
                    </a:p>
                    <a:p>
                      <a:endParaRPr lang="en-US" sz="1000" dirty="0" smtClean="0"/>
                    </a:p>
                    <a:p>
                      <a:r>
                        <a:rPr lang="en-US" sz="1800" dirty="0" smtClean="0"/>
                        <a:t>Transferring</a:t>
                      </a:r>
                      <a:r>
                        <a:rPr lang="en-US" sz="1800" baseline="0" dirty="0" smtClean="0"/>
                        <a:t> information across STSs</a:t>
                      </a:r>
                    </a:p>
                    <a:p>
                      <a:endParaRPr lang="en-US" sz="800" baseline="0" dirty="0" smtClean="0"/>
                    </a:p>
                    <a:p>
                      <a:r>
                        <a:rPr lang="en-US" sz="1800" baseline="0" dirty="0" smtClean="0"/>
                        <a:t>Informed Consent (providing info to others)</a:t>
                      </a:r>
                      <a:endParaRPr lang="en-US" sz="1800" dirty="0"/>
                    </a:p>
                  </a:txBody>
                  <a:tcPr/>
                </a:tc>
              </a:tr>
            </a:tbl>
          </a:graphicData>
        </a:graphic>
      </p:graphicFrame>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3"/>
          <p:cNvSpPr>
            <a:spLocks noGrp="1" noChangeArrowheads="1"/>
          </p:cNvSpPr>
          <p:nvPr>
            <p:ph type="title"/>
          </p:nvPr>
        </p:nvSpPr>
        <p:spPr>
          <a:xfrm>
            <a:off x="0" y="0"/>
            <a:ext cx="9144000" cy="1417638"/>
          </a:xfrm>
          <a:solidFill>
            <a:srgbClr val="96B45A"/>
          </a:solidFill>
        </p:spPr>
        <p:txBody>
          <a:bodyPr>
            <a:noAutofit/>
          </a:bodyPr>
          <a:lstStyle/>
          <a:p>
            <a:pPr eaLnBrk="1" hangingPunct="1"/>
            <a:r>
              <a:rPr lang="en-US" sz="3600" b="1" dirty="0" smtClean="0">
                <a:solidFill>
                  <a:schemeClr val="tx1"/>
                </a:solidFill>
                <a:latin typeface="Perpetua" pitchFamily="18" charset="0"/>
              </a:rPr>
              <a:t>4. Discuss your technology and case using </a:t>
            </a:r>
            <a:r>
              <a:rPr lang="en-US" sz="3600" b="1" dirty="0" err="1" smtClean="0">
                <a:solidFill>
                  <a:schemeClr val="tx1"/>
                </a:solidFill>
                <a:latin typeface="Perpetua" pitchFamily="18" charset="0"/>
              </a:rPr>
              <a:t>critieria</a:t>
            </a:r>
            <a:r>
              <a:rPr lang="en-US" sz="3600" b="1" dirty="0" smtClean="0">
                <a:solidFill>
                  <a:schemeClr val="tx1"/>
                </a:solidFill>
                <a:latin typeface="Perpetua" pitchFamily="18" charset="0"/>
              </a:rPr>
              <a:t> of appropriate technology such as…</a:t>
            </a:r>
          </a:p>
        </p:txBody>
      </p:sp>
      <p:sp>
        <p:nvSpPr>
          <p:cNvPr id="3075" name="Content Placeholder 2"/>
          <p:cNvSpPr>
            <a:spLocks noGrp="1"/>
          </p:cNvSpPr>
          <p:nvPr>
            <p:ph sz="half" idx="1"/>
          </p:nvPr>
        </p:nvSpPr>
        <p:spPr>
          <a:xfrm>
            <a:off x="0" y="1447800"/>
            <a:ext cx="4648200" cy="5410200"/>
          </a:xfrm>
          <a:solidFill>
            <a:schemeClr val="tx1"/>
          </a:solidFill>
        </p:spPr>
        <p:txBody>
          <a:bodyPr>
            <a:normAutofit/>
          </a:bodyPr>
          <a:lstStyle/>
          <a:p>
            <a:r>
              <a:rPr lang="en-US" b="1" dirty="0" smtClean="0">
                <a:solidFill>
                  <a:schemeClr val="bg1"/>
                </a:solidFill>
                <a:latin typeface="Perpetua" pitchFamily="18" charset="0"/>
              </a:rPr>
              <a:t>Ecologically sound</a:t>
            </a:r>
          </a:p>
          <a:p>
            <a:r>
              <a:rPr lang="en-US" b="1" dirty="0" smtClean="0">
                <a:solidFill>
                  <a:schemeClr val="bg1"/>
                </a:solidFill>
                <a:latin typeface="Perpetua" pitchFamily="18" charset="0"/>
              </a:rPr>
              <a:t>Low-cost</a:t>
            </a:r>
          </a:p>
          <a:p>
            <a:r>
              <a:rPr lang="en-US" b="1" dirty="0" smtClean="0">
                <a:solidFill>
                  <a:schemeClr val="bg1"/>
                </a:solidFill>
                <a:latin typeface="Perpetua" pitchFamily="18" charset="0"/>
              </a:rPr>
              <a:t>Low-maintenance</a:t>
            </a:r>
          </a:p>
          <a:p>
            <a:r>
              <a:rPr lang="en-US" b="1" dirty="0" smtClean="0">
                <a:solidFill>
                  <a:schemeClr val="bg1"/>
                </a:solidFill>
                <a:latin typeface="Perpetua" pitchFamily="18" charset="0"/>
              </a:rPr>
              <a:t>Labor intensive</a:t>
            </a:r>
          </a:p>
          <a:p>
            <a:r>
              <a:rPr lang="en-US" b="1" dirty="0" smtClean="0">
                <a:solidFill>
                  <a:schemeClr val="bg1"/>
                </a:solidFill>
                <a:latin typeface="Perpetua" pitchFamily="18" charset="0"/>
              </a:rPr>
              <a:t>Energy efficient</a:t>
            </a:r>
            <a:endParaRPr lang="en-US" sz="700" b="1" dirty="0" smtClean="0">
              <a:solidFill>
                <a:schemeClr val="bg1"/>
              </a:solidFill>
              <a:latin typeface="Perpetua" pitchFamily="18" charset="0"/>
            </a:endParaRPr>
          </a:p>
          <a:p>
            <a:r>
              <a:rPr lang="en-US" b="1" dirty="0" smtClean="0">
                <a:solidFill>
                  <a:schemeClr val="bg1"/>
                </a:solidFill>
                <a:latin typeface="Perpetua" pitchFamily="18" charset="0"/>
              </a:rPr>
              <a:t>Simple, efficient, non-violent</a:t>
            </a:r>
          </a:p>
          <a:p>
            <a:pPr>
              <a:buNone/>
            </a:pPr>
            <a:endParaRPr lang="en-US" sz="1050" b="1" dirty="0" smtClean="0">
              <a:solidFill>
                <a:schemeClr val="bg1"/>
              </a:solidFill>
              <a:latin typeface="Perpetua" pitchFamily="18" charset="0"/>
            </a:endParaRPr>
          </a:p>
          <a:p>
            <a:r>
              <a:rPr lang="en-US" sz="1800" b="1" dirty="0" err="1" smtClean="0">
                <a:solidFill>
                  <a:schemeClr val="bg1"/>
                </a:solidFill>
                <a:latin typeface="Perpetua" pitchFamily="18" charset="0"/>
              </a:rPr>
              <a:t>Oosterlaken</a:t>
            </a:r>
            <a:r>
              <a:rPr lang="en-US" sz="1800" b="1" dirty="0" smtClean="0">
                <a:solidFill>
                  <a:schemeClr val="bg1"/>
                </a:solidFill>
                <a:latin typeface="Perpetua" pitchFamily="18" charset="0"/>
              </a:rPr>
              <a:t> et al on Appropriate Technology</a:t>
            </a:r>
            <a:endParaRPr lang="en-US" sz="1050" b="1" dirty="0" smtClean="0">
              <a:solidFill>
                <a:schemeClr val="bg1"/>
              </a:solidFill>
              <a:latin typeface="Perpetua" pitchFamily="18" charset="0"/>
            </a:endParaRPr>
          </a:p>
          <a:p>
            <a:pPr>
              <a:buNone/>
            </a:pPr>
            <a:endParaRPr lang="en-US" sz="1200" b="1" dirty="0" smtClean="0">
              <a:solidFill>
                <a:schemeClr val="bg1"/>
              </a:solidFill>
              <a:latin typeface="Perpetua" pitchFamily="18" charset="0"/>
            </a:endParaRPr>
          </a:p>
        </p:txBody>
      </p:sp>
      <p:sp>
        <p:nvSpPr>
          <p:cNvPr id="4" name="Content Placeholder 3"/>
          <p:cNvSpPr>
            <a:spLocks noGrp="1"/>
          </p:cNvSpPr>
          <p:nvPr>
            <p:ph sz="half" idx="2"/>
          </p:nvPr>
        </p:nvSpPr>
        <p:spPr>
          <a:xfrm>
            <a:off x="4648200" y="1447800"/>
            <a:ext cx="4495800" cy="5410200"/>
          </a:xfrm>
        </p:spPr>
        <p:style>
          <a:lnRef idx="2">
            <a:schemeClr val="dk1">
              <a:shade val="50000"/>
            </a:schemeClr>
          </a:lnRef>
          <a:fillRef idx="1">
            <a:schemeClr val="dk1"/>
          </a:fillRef>
          <a:effectRef idx="0">
            <a:schemeClr val="dk1"/>
          </a:effectRef>
          <a:fontRef idx="minor">
            <a:schemeClr val="lt1"/>
          </a:fontRef>
        </p:style>
        <p:txBody>
          <a:bodyPr>
            <a:normAutofit/>
          </a:bodyPr>
          <a:lstStyle/>
          <a:p>
            <a:r>
              <a:rPr lang="en-US" dirty="0" smtClean="0"/>
              <a:t>Conducive to decentralization</a:t>
            </a:r>
          </a:p>
          <a:p>
            <a:r>
              <a:rPr lang="en-US" dirty="0" smtClean="0"/>
              <a:t>Compatible with laws of ecology</a:t>
            </a:r>
          </a:p>
          <a:p>
            <a:r>
              <a:rPr lang="en-US" dirty="0" smtClean="0"/>
              <a:t>Makes use of modern knowledge</a:t>
            </a:r>
          </a:p>
          <a:p>
            <a:r>
              <a:rPr lang="en-US" dirty="0" smtClean="0"/>
              <a:t>Gentle in the use of resources</a:t>
            </a:r>
          </a:p>
          <a:p>
            <a:r>
              <a:rPr lang="en-US" dirty="0" smtClean="0"/>
              <a:t>Serves the human person</a:t>
            </a:r>
          </a:p>
          <a:p>
            <a:r>
              <a:rPr lang="en-US" dirty="0" smtClean="0"/>
              <a:t>Production by the masses</a:t>
            </a:r>
            <a:endParaRPr lang="en-US" b="1"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3"/>
          <p:cNvSpPr>
            <a:spLocks noGrp="1" noChangeArrowheads="1"/>
          </p:cNvSpPr>
          <p:nvPr>
            <p:ph type="title"/>
          </p:nvPr>
        </p:nvSpPr>
        <p:spPr>
          <a:xfrm>
            <a:off x="0" y="0"/>
            <a:ext cx="9144000" cy="990600"/>
          </a:xfrm>
          <a:solidFill>
            <a:srgbClr val="96B45A"/>
          </a:solidFill>
        </p:spPr>
        <p:txBody>
          <a:bodyPr>
            <a:noAutofit/>
          </a:bodyPr>
          <a:lstStyle/>
          <a:p>
            <a:pPr eaLnBrk="1" hangingPunct="1"/>
            <a:r>
              <a:rPr lang="en-US" sz="3600" b="1" dirty="0" smtClean="0">
                <a:latin typeface="Perpetua" pitchFamily="18" charset="0"/>
              </a:rPr>
              <a:t>5. Evaluate your  technology using the Capability Approach</a:t>
            </a:r>
            <a:endParaRPr lang="en-US" sz="3600" b="1" dirty="0" smtClean="0">
              <a:solidFill>
                <a:schemeClr val="tx1"/>
              </a:solidFill>
              <a:latin typeface="Perpetua" pitchFamily="18" charset="0"/>
            </a:endParaRPr>
          </a:p>
        </p:txBody>
      </p:sp>
      <p:sp>
        <p:nvSpPr>
          <p:cNvPr id="3075" name="Content Placeholder 2"/>
          <p:cNvSpPr>
            <a:spLocks noGrp="1"/>
          </p:cNvSpPr>
          <p:nvPr>
            <p:ph idx="1"/>
          </p:nvPr>
        </p:nvSpPr>
        <p:spPr>
          <a:xfrm>
            <a:off x="76200" y="990600"/>
            <a:ext cx="8991600" cy="5867400"/>
          </a:xfrm>
          <a:solidFill>
            <a:schemeClr val="tx1"/>
          </a:solidFill>
        </p:spPr>
        <p:txBody>
          <a:bodyPr>
            <a:normAutofit/>
          </a:bodyPr>
          <a:lstStyle/>
          <a:p>
            <a:pPr>
              <a:buNone/>
            </a:pPr>
            <a:endParaRPr lang="en-US" sz="2000" dirty="0" smtClean="0">
              <a:solidFill>
                <a:schemeClr val="bg1"/>
              </a:solidFill>
              <a:latin typeface="Perpetua" pitchFamily="18" charset="0"/>
            </a:endParaRPr>
          </a:p>
          <a:p>
            <a:r>
              <a:rPr lang="en-US" sz="3600" dirty="0" smtClean="0">
                <a:solidFill>
                  <a:schemeClr val="bg1"/>
                </a:solidFill>
                <a:latin typeface="Perpetua" pitchFamily="18" charset="0"/>
              </a:rPr>
              <a:t>Does your technical artifact serve as a conversion factor that helps individuals turn capabilities into </a:t>
            </a:r>
            <a:r>
              <a:rPr lang="en-US" sz="3600" dirty="0" err="1" smtClean="0">
                <a:solidFill>
                  <a:schemeClr val="bg1"/>
                </a:solidFill>
                <a:latin typeface="Perpetua" pitchFamily="18" charset="0"/>
              </a:rPr>
              <a:t>functionings</a:t>
            </a:r>
            <a:r>
              <a:rPr lang="en-US" sz="3600" dirty="0" smtClean="0">
                <a:solidFill>
                  <a:schemeClr val="bg1"/>
                </a:solidFill>
                <a:latin typeface="Perpetua" pitchFamily="18" charset="0"/>
              </a:rPr>
              <a:t>? </a:t>
            </a:r>
          </a:p>
          <a:p>
            <a:pPr>
              <a:buNone/>
            </a:pPr>
            <a:endParaRPr lang="en-US" sz="1200" dirty="0" smtClean="0">
              <a:solidFill>
                <a:schemeClr val="bg1"/>
              </a:solidFill>
              <a:latin typeface="Perpetua" pitchFamily="18" charset="0"/>
            </a:endParaRPr>
          </a:p>
          <a:p>
            <a:r>
              <a:rPr lang="en-US" sz="3600" dirty="0" smtClean="0">
                <a:solidFill>
                  <a:schemeClr val="bg1"/>
                </a:solidFill>
                <a:latin typeface="Perpetua" pitchFamily="18" charset="0"/>
              </a:rPr>
              <a:t>What environmental/STS features stand in the way of the realization of the capabilities you have chosen? </a:t>
            </a:r>
          </a:p>
          <a:p>
            <a:pPr>
              <a:buNone/>
            </a:pPr>
            <a:endParaRPr lang="en-US" sz="1200" dirty="0" smtClean="0">
              <a:solidFill>
                <a:schemeClr val="bg1"/>
              </a:solidFill>
              <a:latin typeface="Perpetua" pitchFamily="18" charset="0"/>
            </a:endParaRPr>
          </a:p>
          <a:p>
            <a:r>
              <a:rPr lang="en-US" sz="3600" dirty="0" smtClean="0">
                <a:solidFill>
                  <a:schemeClr val="bg1"/>
                </a:solidFill>
                <a:latin typeface="Perpetua" pitchFamily="18" charset="0"/>
              </a:rPr>
              <a:t>Is your technical artifact a personal, social, or environmental conversion factor?</a:t>
            </a:r>
          </a:p>
          <a:p>
            <a:pPr>
              <a:buNone/>
            </a:pPr>
            <a:endParaRPr lang="en-US" sz="2800" b="1" dirty="0" smtClean="0">
              <a:solidFill>
                <a:schemeClr val="bg1"/>
              </a:solidFill>
              <a:latin typeface="Perpetua" pitchFamily="18" charset="0"/>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Capabilities Approach of </a:t>
            </a:r>
            <a:r>
              <a:rPr lang="en-US" dirty="0" err="1" smtClean="0"/>
              <a:t>Sen</a:t>
            </a:r>
            <a:r>
              <a:rPr lang="en-US" dirty="0" smtClean="0"/>
              <a:t> and Nussbaum</a:t>
            </a:r>
            <a:endParaRPr lang="en-US" dirty="0"/>
          </a:p>
        </p:txBody>
      </p:sp>
      <p:sp>
        <p:nvSpPr>
          <p:cNvPr id="3" name="Subtitle 2"/>
          <p:cNvSpPr>
            <a:spLocks noGrp="1"/>
          </p:cNvSpPr>
          <p:nvPr>
            <p:ph type="subTitle" idx="1"/>
          </p:nvPr>
        </p:nvSpPr>
        <p:spPr/>
        <p:txBody>
          <a:bodyPr/>
          <a:lstStyle/>
          <a:p>
            <a:r>
              <a:rPr lang="en-US" dirty="0" smtClean="0"/>
              <a:t>William Frey</a:t>
            </a:r>
          </a:p>
          <a:p>
            <a:r>
              <a:rPr lang="en-US" dirty="0" smtClean="0"/>
              <a:t>ADEM</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410200"/>
          </a:xfrm>
        </p:spPr>
        <p:txBody>
          <a:bodyPr>
            <a:normAutofit fontScale="85000" lnSpcReduction="20000"/>
          </a:bodyPr>
          <a:lstStyle/>
          <a:p>
            <a:pPr>
              <a:defRPr/>
            </a:pPr>
            <a:r>
              <a:rPr lang="en-US" dirty="0" smtClean="0"/>
              <a:t>“help answer the question, “What is this person able to do or be?” </a:t>
            </a:r>
          </a:p>
          <a:p>
            <a:pPr>
              <a:buNone/>
              <a:defRPr/>
            </a:pPr>
            <a:endParaRPr lang="en-US" sz="1000" dirty="0"/>
          </a:p>
          <a:p>
            <a:pPr>
              <a:defRPr/>
            </a:pPr>
            <a:r>
              <a:rPr lang="en-US" dirty="0" smtClean="0"/>
              <a:t>“Substantial freedoms, causally interrelated opportunities to choose and act.” </a:t>
            </a:r>
          </a:p>
          <a:p>
            <a:pPr>
              <a:buNone/>
              <a:defRPr/>
            </a:pPr>
            <a:endParaRPr lang="en-US" sz="1000" dirty="0"/>
          </a:p>
          <a:p>
            <a:pPr>
              <a:defRPr/>
            </a:pPr>
            <a:r>
              <a:rPr lang="en-US" dirty="0" smtClean="0"/>
              <a:t>“They are not just abilities residing inside a person but also freedoms or opportunities created by a combination of personal abilities and the political, social, and economic environment.” </a:t>
            </a:r>
          </a:p>
          <a:p>
            <a:pPr>
              <a:buNone/>
              <a:defRPr/>
            </a:pPr>
            <a:endParaRPr lang="en-US" sz="1000" dirty="0"/>
          </a:p>
          <a:p>
            <a:pPr>
              <a:defRPr/>
            </a:pPr>
            <a:r>
              <a:rPr lang="en-US" dirty="0" smtClean="0"/>
              <a:t>Paradigm Shift</a:t>
            </a:r>
          </a:p>
          <a:p>
            <a:pPr lvl="1">
              <a:defRPr/>
            </a:pPr>
            <a:r>
              <a:rPr lang="en-US" dirty="0" smtClean="0"/>
              <a:t>Replace view that these communities are deficient (have needs…) with view that communities are repositories of capabilities and resources that can be engaged.</a:t>
            </a:r>
          </a:p>
          <a:p>
            <a:pPr lvl="1">
              <a:defRPr/>
            </a:pPr>
            <a:endParaRPr lang="en-US" dirty="0"/>
          </a:p>
          <a:p>
            <a:pPr>
              <a:defRPr/>
            </a:pPr>
            <a:r>
              <a:rPr lang="en-US" sz="1300" b="1" dirty="0" smtClean="0"/>
              <a:t>Martha Nussbaum.  </a:t>
            </a:r>
            <a:r>
              <a:rPr lang="en-US" sz="1300" b="1" i="1" dirty="0" smtClean="0"/>
              <a:t>Creating Capabilities: The Human Development Approach</a:t>
            </a:r>
            <a:r>
              <a:rPr lang="en-US" sz="1300" b="1" dirty="0" smtClean="0"/>
              <a:t>.  Belknap Press of Harvard University Press, 2011, 20, 33-34</a:t>
            </a:r>
            <a:r>
              <a:rPr lang="en-US" sz="1700" dirty="0" smtClean="0"/>
              <a:t>.</a:t>
            </a:r>
          </a:p>
        </p:txBody>
      </p:sp>
      <p:sp>
        <p:nvSpPr>
          <p:cNvPr id="4" name="Rectangle 3"/>
          <p:cNvSpPr/>
          <p:nvPr/>
        </p:nvSpPr>
        <p:spPr>
          <a:xfrm>
            <a:off x="0" y="0"/>
            <a:ext cx="9144000" cy="91440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n-US"/>
          </a:p>
        </p:txBody>
      </p:sp>
      <p:sp>
        <p:nvSpPr>
          <p:cNvPr id="6" name="Title 1"/>
          <p:cNvSpPr txBox="1">
            <a:spLocks/>
          </p:cNvSpPr>
          <p:nvPr/>
        </p:nvSpPr>
        <p:spPr>
          <a:xfrm>
            <a:off x="0" y="0"/>
            <a:ext cx="9144000" cy="914400"/>
          </a:xfrm>
          <a:prstGeom prst="rect">
            <a:avLst/>
          </a:prstGeom>
        </p:spPr>
        <p:txBody>
          <a:bodyPr anchor="ctr">
            <a:normAutofit/>
          </a:bodyPr>
          <a:lstStyle/>
          <a:p>
            <a:pPr algn="ctr" fontAlgn="auto">
              <a:spcAft>
                <a:spcPts val="0"/>
              </a:spcAft>
              <a:defRPr/>
            </a:pPr>
            <a:r>
              <a:rPr lang="en-US" sz="4400" b="1" dirty="0">
                <a:latin typeface="Gill Sans MT" pitchFamily="34" charset="0"/>
                <a:ea typeface="+mj-ea"/>
                <a:cs typeface="+mj-cs"/>
              </a:rPr>
              <a:t>Capabilities Approach</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Conversion Factors</a:t>
            </a:r>
            <a:endParaRPr lang="en-US" dirty="0"/>
          </a:p>
        </p:txBody>
      </p:sp>
      <p:sp>
        <p:nvSpPr>
          <p:cNvPr id="3" name="Content Placeholder 2"/>
          <p:cNvSpPr>
            <a:spLocks noGrp="1"/>
          </p:cNvSpPr>
          <p:nvPr>
            <p:ph idx="1"/>
          </p:nvPr>
        </p:nvSpPr>
        <p:spPr/>
        <p:txBody>
          <a:bodyPr>
            <a:normAutofit lnSpcReduction="10000"/>
          </a:bodyPr>
          <a:lstStyle/>
          <a:p>
            <a:r>
              <a:rPr lang="en-US" dirty="0" smtClean="0"/>
              <a:t>Importance of realizing capabilities</a:t>
            </a:r>
          </a:p>
          <a:p>
            <a:pPr lvl="1"/>
            <a:r>
              <a:rPr lang="en-US" dirty="0" smtClean="0"/>
              <a:t>Making real the human potentials of individuals is an essential part of happiness and wellbeing</a:t>
            </a:r>
          </a:p>
          <a:p>
            <a:pPr lvl="1"/>
            <a:r>
              <a:rPr lang="en-US" dirty="0" smtClean="0"/>
              <a:t>In language of Capabilities Approach, this is turning capabilities into “</a:t>
            </a:r>
            <a:r>
              <a:rPr lang="en-US" dirty="0" err="1" smtClean="0"/>
              <a:t>functionings</a:t>
            </a:r>
            <a:r>
              <a:rPr lang="en-US" dirty="0" smtClean="0"/>
              <a:t>” </a:t>
            </a:r>
          </a:p>
          <a:p>
            <a:pPr lvl="1"/>
            <a:endParaRPr lang="en-US" dirty="0"/>
          </a:p>
          <a:p>
            <a:r>
              <a:rPr lang="en-US" dirty="0" smtClean="0"/>
              <a:t>Means that realize capabilities are called conversion factors: private, social, environmental</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STS as an environment</a:t>
            </a:r>
            <a:endParaRPr lang="en-US" dirty="0"/>
          </a:p>
        </p:txBody>
      </p:sp>
      <p:sp>
        <p:nvSpPr>
          <p:cNvPr id="3" name="Content Placeholder 2"/>
          <p:cNvSpPr>
            <a:spLocks noGrp="1"/>
          </p:cNvSpPr>
          <p:nvPr>
            <p:ph idx="1"/>
          </p:nvPr>
        </p:nvSpPr>
        <p:spPr/>
        <p:txBody>
          <a:bodyPr>
            <a:normAutofit fontScale="92500"/>
          </a:bodyPr>
          <a:lstStyle/>
          <a:p>
            <a:r>
              <a:rPr lang="en-US" dirty="0" smtClean="0">
                <a:solidFill>
                  <a:srgbClr val="FF0000"/>
                </a:solidFill>
              </a:rPr>
              <a:t>Socio-Technical systems provide a tool to uncover the different environments in which business activity takes place and to articulate how these </a:t>
            </a:r>
            <a:r>
              <a:rPr lang="en-US" b="1" dirty="0" smtClean="0">
                <a:solidFill>
                  <a:srgbClr val="FF0000"/>
                </a:solidFill>
              </a:rPr>
              <a:t>constrain</a:t>
            </a:r>
            <a:r>
              <a:rPr lang="en-US" dirty="0" smtClean="0">
                <a:solidFill>
                  <a:srgbClr val="FF0000"/>
                </a:solidFill>
              </a:rPr>
              <a:t> and </a:t>
            </a:r>
            <a:r>
              <a:rPr lang="en-US" b="1" dirty="0" smtClean="0">
                <a:solidFill>
                  <a:srgbClr val="FF0000"/>
                </a:solidFill>
              </a:rPr>
              <a:t>enable</a:t>
            </a:r>
            <a:r>
              <a:rPr lang="en-US" dirty="0" smtClean="0">
                <a:solidFill>
                  <a:srgbClr val="FF0000"/>
                </a:solidFill>
              </a:rPr>
              <a:t> different business practices.</a:t>
            </a:r>
            <a:endParaRPr lang="en-US" dirty="0" smtClean="0"/>
          </a:p>
          <a:p>
            <a:pPr lvl="1"/>
            <a:r>
              <a:rPr lang="en-US" b="1" dirty="0" err="1" smtClean="0"/>
              <a:t>Instrumenting</a:t>
            </a:r>
            <a:r>
              <a:rPr lang="en-US" b="1" dirty="0" smtClean="0"/>
              <a:t> action </a:t>
            </a:r>
          </a:p>
          <a:p>
            <a:pPr lvl="2"/>
            <a:r>
              <a:rPr lang="en-US" dirty="0" smtClean="0"/>
              <a:t>enabling us to do new things</a:t>
            </a:r>
          </a:p>
          <a:p>
            <a:pPr lvl="2"/>
            <a:r>
              <a:rPr lang="en-US" dirty="0" smtClean="0"/>
              <a:t>magnifying our ability to do old things </a:t>
            </a:r>
          </a:p>
          <a:p>
            <a:pPr lvl="1"/>
            <a:r>
              <a:rPr lang="en-US" b="1" dirty="0" smtClean="0"/>
              <a:t>Constraining</a:t>
            </a:r>
            <a:r>
              <a:rPr lang="en-US" dirty="0" smtClean="0"/>
              <a:t> or </a:t>
            </a:r>
            <a:r>
              <a:rPr lang="en-US" b="1" dirty="0" smtClean="0"/>
              <a:t>determining</a:t>
            </a:r>
            <a:r>
              <a:rPr lang="en-US" dirty="0" smtClean="0"/>
              <a:t> action</a:t>
            </a:r>
          </a:p>
          <a:p>
            <a:pPr lvl="2"/>
            <a:r>
              <a:rPr lang="en-US" dirty="0" smtClean="0"/>
              <a:t>we delegate actions and responsibility to technical </a:t>
            </a:r>
            <a:r>
              <a:rPr lang="en-US" dirty="0" err="1" smtClean="0"/>
              <a:t>artefacts</a:t>
            </a:r>
            <a:endParaRPr lang="en-US" dirty="0" smtClean="0"/>
          </a:p>
          <a:p>
            <a:pPr lvl="2"/>
            <a:r>
              <a:rPr lang="en-US" dirty="0" smtClean="0"/>
              <a:t>difficulty controlling complex systems</a:t>
            </a:r>
          </a:p>
          <a:p>
            <a:pPr lvl="1"/>
            <a:endParaRPr lang="en-US" dirty="0" smtClean="0">
              <a:solidFill>
                <a:srgbClr val="FF0000"/>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conversion factors</a:t>
            </a:r>
            <a:endParaRPr lang="en-US" dirty="0"/>
          </a:p>
        </p:txBody>
      </p:sp>
      <p:sp>
        <p:nvSpPr>
          <p:cNvPr id="3" name="Content Placeholder 2"/>
          <p:cNvSpPr>
            <a:spLocks noGrp="1"/>
          </p:cNvSpPr>
          <p:nvPr>
            <p:ph idx="1"/>
          </p:nvPr>
        </p:nvSpPr>
        <p:spPr>
          <a:xfrm>
            <a:off x="457200" y="1600200"/>
            <a:ext cx="8229600" cy="4876800"/>
          </a:xfrm>
        </p:spPr>
        <p:txBody>
          <a:bodyPr>
            <a:normAutofit fontScale="77500" lnSpcReduction="20000"/>
          </a:bodyPr>
          <a:lstStyle/>
          <a:p>
            <a:r>
              <a:rPr lang="en-US" dirty="0" smtClean="0"/>
              <a:t>Personal</a:t>
            </a:r>
          </a:p>
          <a:p>
            <a:pPr lvl="1"/>
            <a:r>
              <a:rPr lang="en-US" dirty="0" smtClean="0"/>
              <a:t>Metabolism, physical condition, sex, reading skills, gender, race, caste</a:t>
            </a:r>
          </a:p>
          <a:p>
            <a:pPr lvl="1"/>
            <a:endParaRPr lang="en-US" dirty="0"/>
          </a:p>
          <a:p>
            <a:r>
              <a:rPr lang="en-US" dirty="0" smtClean="0"/>
              <a:t>Social</a:t>
            </a:r>
          </a:p>
          <a:p>
            <a:pPr lvl="1"/>
            <a:r>
              <a:rPr lang="en-US" dirty="0" smtClean="0"/>
              <a:t>Public policies, social norms, practices that unfairly discriminate, societal hierarchies, power relations related to class or gender, race, caste. </a:t>
            </a:r>
          </a:p>
          <a:p>
            <a:pPr lvl="1"/>
            <a:endParaRPr lang="en-US" dirty="0"/>
          </a:p>
          <a:p>
            <a:r>
              <a:rPr lang="en-US" dirty="0" smtClean="0"/>
              <a:t>Environmental</a:t>
            </a:r>
          </a:p>
          <a:p>
            <a:pPr lvl="1"/>
            <a:r>
              <a:rPr lang="en-US" dirty="0" smtClean="0"/>
              <a:t>Physical or built environment, climate, pollution, proneness to earthquakes, presence or absence of seas or oceans</a:t>
            </a:r>
          </a:p>
          <a:p>
            <a:pPr lvl="1"/>
            <a:endParaRPr lang="en-US" dirty="0" smtClean="0"/>
          </a:p>
          <a:p>
            <a:pPr lvl="1"/>
            <a:r>
              <a:rPr lang="en-US" sz="1400" b="1" dirty="0" err="1" smtClean="0"/>
              <a:t>Robeyns</a:t>
            </a:r>
            <a:r>
              <a:rPr lang="en-US" sz="1400" b="1" dirty="0" smtClean="0"/>
              <a:t>, Ingrid, "The Capability Approach", </a:t>
            </a:r>
            <a:r>
              <a:rPr lang="en-US" sz="1400" b="1" i="1" dirty="0" smtClean="0"/>
              <a:t>The Stanford Encyclopedia of Philosophy (Summer 2011 Edition)</a:t>
            </a:r>
            <a:r>
              <a:rPr lang="en-US" sz="1400" b="1" dirty="0" smtClean="0"/>
              <a:t>, Edward N. </a:t>
            </a:r>
            <a:r>
              <a:rPr lang="en-US" sz="1400" b="1" dirty="0" err="1" smtClean="0"/>
              <a:t>Zalta</a:t>
            </a:r>
            <a:r>
              <a:rPr lang="en-US" sz="1400" b="1" dirty="0" smtClean="0"/>
              <a:t> (ed.), URL = &lt;http://plato.stanford.edu/archives/sum2011/entries/capability-approach/&gt;. </a:t>
            </a:r>
            <a:endParaRPr lang="en-US" sz="1400" b="1"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65238"/>
          </a:xfrm>
        </p:spPr>
        <p:txBody>
          <a:bodyPr>
            <a:normAutofit fontScale="90000"/>
          </a:bodyPr>
          <a:lstStyle/>
          <a:p>
            <a:pPr>
              <a:defRPr/>
            </a:pPr>
            <a:r>
              <a:rPr lang="en-US" sz="3100" dirty="0" smtClean="0">
                <a:latin typeface="Gill Sans MT" pitchFamily="34" charset="0"/>
              </a:rPr>
              <a:t>Create the background conditions where people are “empowered” to exercise their basic capabilities</a:t>
            </a:r>
            <a:endParaRPr lang="en-US" dirty="0">
              <a:latin typeface="Gill Sans MT" pitchFamily="34" charset="0"/>
            </a:endParaRPr>
          </a:p>
        </p:txBody>
      </p:sp>
      <p:graphicFrame>
        <p:nvGraphicFramePr>
          <p:cNvPr id="4" name="Content Placeholder 3"/>
          <p:cNvGraphicFramePr>
            <a:graphicFrameLocks noGrp="1"/>
          </p:cNvGraphicFramePr>
          <p:nvPr>
            <p:ph idx="1"/>
          </p:nvPr>
        </p:nvGraphicFramePr>
        <p:xfrm>
          <a:off x="457200" y="1600200"/>
          <a:ext cx="8229600" cy="4876800"/>
        </p:xfrm>
        <a:graphic>
          <a:graphicData uri="http://schemas.openxmlformats.org/drawingml/2006/table">
            <a:tbl>
              <a:tblPr firstRow="1" bandRow="1">
                <a:tableStyleId>{616DA210-FB5B-4158-B5E0-FEB733F419BA}</a:tableStyleId>
              </a:tblPr>
              <a:tblGrid>
                <a:gridCol w="2743200"/>
                <a:gridCol w="1371600"/>
                <a:gridCol w="1371600"/>
                <a:gridCol w="2743200"/>
              </a:tblGrid>
              <a:tr h="3717170">
                <a:tc>
                  <a:txBody>
                    <a:bodyPr/>
                    <a:lstStyle/>
                    <a:p>
                      <a:r>
                        <a:rPr lang="en-US" sz="2800" b="1" dirty="0" smtClean="0"/>
                        <a:t>Life</a:t>
                      </a:r>
                    </a:p>
                    <a:p>
                      <a:endParaRPr lang="en-US" sz="2800" b="1" dirty="0" smtClean="0"/>
                    </a:p>
                    <a:p>
                      <a:endParaRPr lang="en-US" sz="2800" b="1" dirty="0" smtClean="0"/>
                    </a:p>
                    <a:p>
                      <a:endParaRPr lang="en-US" sz="2800" b="1" dirty="0" smtClean="0"/>
                    </a:p>
                    <a:p>
                      <a:r>
                        <a:rPr lang="en-US" sz="2800" b="1" dirty="0" smtClean="0"/>
                        <a:t>Bodily</a:t>
                      </a:r>
                      <a:r>
                        <a:rPr lang="en-US" sz="2800" b="1" baseline="0" dirty="0" smtClean="0"/>
                        <a:t> Health</a:t>
                      </a:r>
                    </a:p>
                    <a:p>
                      <a:endParaRPr lang="en-US" sz="2800" b="1" baseline="0" dirty="0" smtClean="0"/>
                    </a:p>
                    <a:p>
                      <a:r>
                        <a:rPr lang="en-US" sz="2800" b="1" baseline="0" dirty="0" smtClean="0"/>
                        <a:t>Bodily Integrity</a:t>
                      </a:r>
                      <a:endParaRPr lang="en-US" sz="2800" b="1" dirty="0"/>
                    </a:p>
                  </a:txBody>
                  <a:tcPr/>
                </a:tc>
                <a:tc gridSpan="2">
                  <a:txBody>
                    <a:bodyPr/>
                    <a:lstStyle/>
                    <a:p>
                      <a:r>
                        <a:rPr lang="en-US" sz="2800" b="1" dirty="0" smtClean="0"/>
                        <a:t>Sense, Imagination, Thought</a:t>
                      </a:r>
                    </a:p>
                    <a:p>
                      <a:endParaRPr lang="en-US" sz="2800" b="1" dirty="0" smtClean="0"/>
                    </a:p>
                    <a:p>
                      <a:r>
                        <a:rPr lang="en-US" sz="2800" b="1" dirty="0" smtClean="0"/>
                        <a:t>Emotion</a:t>
                      </a:r>
                    </a:p>
                    <a:p>
                      <a:endParaRPr lang="en-US" sz="2800" b="1" dirty="0" smtClean="0"/>
                    </a:p>
                    <a:p>
                      <a:r>
                        <a:rPr lang="en-US" sz="2800" b="1" dirty="0" smtClean="0"/>
                        <a:t>Practical</a:t>
                      </a:r>
                      <a:r>
                        <a:rPr lang="en-US" sz="2800" b="1" baseline="0" dirty="0" smtClean="0"/>
                        <a:t> Reason</a:t>
                      </a:r>
                      <a:endParaRPr lang="en-US" sz="2800" b="1" dirty="0"/>
                    </a:p>
                  </a:txBody>
                  <a:tcPr/>
                </a:tc>
                <a:tc hMerge="1">
                  <a:txBody>
                    <a:bodyPr/>
                    <a:lstStyle/>
                    <a:p>
                      <a:endParaRPr lang="en-US"/>
                    </a:p>
                  </a:txBody>
                  <a:tcPr/>
                </a:tc>
                <a:tc>
                  <a:txBody>
                    <a:bodyPr/>
                    <a:lstStyle/>
                    <a:p>
                      <a:r>
                        <a:rPr lang="en-US" sz="2800" b="1" dirty="0" smtClean="0"/>
                        <a:t>Affiliation</a:t>
                      </a:r>
                    </a:p>
                    <a:p>
                      <a:endParaRPr lang="en-US" sz="2800" b="1" dirty="0" smtClean="0"/>
                    </a:p>
                    <a:p>
                      <a:endParaRPr lang="en-US" sz="2800" b="1" dirty="0" smtClean="0"/>
                    </a:p>
                    <a:p>
                      <a:endParaRPr lang="en-US" sz="2800" b="1" dirty="0" smtClean="0"/>
                    </a:p>
                    <a:p>
                      <a:r>
                        <a:rPr lang="en-US" sz="2800" b="1" dirty="0" smtClean="0"/>
                        <a:t>Other Species</a:t>
                      </a:r>
                      <a:endParaRPr lang="en-US" sz="2800" b="1" dirty="0"/>
                    </a:p>
                  </a:txBody>
                  <a:tcPr/>
                </a:tc>
              </a:tr>
              <a:tr h="1159630">
                <a:tc gridSpan="2">
                  <a:txBody>
                    <a:bodyPr/>
                    <a:lstStyle/>
                    <a:p>
                      <a:pPr algn="ctr"/>
                      <a:r>
                        <a:rPr lang="en-US" sz="2800" b="1" dirty="0" smtClean="0"/>
                        <a:t>Play</a:t>
                      </a:r>
                      <a:endParaRPr lang="en-US" sz="2800" b="1" dirty="0"/>
                    </a:p>
                  </a:txBody>
                  <a:tcPr>
                    <a:lnR w="12700" cap="flat" cmpd="sng" algn="ctr">
                      <a:solidFill>
                        <a:schemeClr val="tx1"/>
                      </a:solidFill>
                      <a:prstDash val="solid"/>
                      <a:round/>
                      <a:headEnd type="none" w="med" len="med"/>
                      <a:tailEnd type="none" w="med" len="med"/>
                    </a:lnR>
                  </a:tcPr>
                </a:tc>
                <a:tc hMerge="1">
                  <a:txBody>
                    <a:bodyPr/>
                    <a:lstStyle/>
                    <a:p>
                      <a:endParaRPr lang="en-US"/>
                    </a:p>
                  </a:txBody>
                  <a:tcPr/>
                </a:tc>
                <a:tc gridSpan="2">
                  <a:txBody>
                    <a:bodyPr/>
                    <a:lstStyle/>
                    <a:p>
                      <a:pPr algn="ctr"/>
                      <a:r>
                        <a:rPr lang="en-US" sz="2800" b="1" dirty="0" smtClean="0"/>
                        <a:t>Control over one’s environment</a:t>
                      </a:r>
                      <a:endParaRPr lang="en-US" sz="2800" b="1" dirty="0"/>
                    </a:p>
                  </a:txBody>
                  <a:tcPr>
                    <a:lnL w="12700" cap="flat" cmpd="sng" algn="ctr">
                      <a:solidFill>
                        <a:schemeClr val="tx1"/>
                      </a:solidFill>
                      <a:prstDash val="solid"/>
                      <a:round/>
                      <a:headEnd type="none" w="med" len="med"/>
                      <a:tailEnd type="none" w="med" len="med"/>
                    </a:lnL>
                  </a:tcPr>
                </a:tc>
                <a:tc hMerge="1">
                  <a:txBody>
                    <a:bodyPr/>
                    <a:lstStyle/>
                    <a:p>
                      <a:endParaRPr lang="en-US"/>
                    </a:p>
                  </a:txBody>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3"/>
          <p:cNvSpPr>
            <a:spLocks noGrp="1" noChangeArrowheads="1"/>
          </p:cNvSpPr>
          <p:nvPr>
            <p:ph type="title"/>
          </p:nvPr>
        </p:nvSpPr>
        <p:spPr>
          <a:xfrm>
            <a:off x="0" y="0"/>
            <a:ext cx="9144000" cy="838200"/>
          </a:xfrm>
          <a:solidFill>
            <a:srgbClr val="96B45A"/>
          </a:solidFill>
        </p:spPr>
        <p:txBody>
          <a:bodyPr/>
          <a:lstStyle/>
          <a:p>
            <a:pPr eaLnBrk="1" hangingPunct="1"/>
            <a:r>
              <a:rPr lang="en-US" sz="4800" b="1" dirty="0" smtClean="0">
                <a:solidFill>
                  <a:schemeClr val="tx1"/>
                </a:solidFill>
                <a:latin typeface="Perpetua" pitchFamily="18" charset="0"/>
              </a:rPr>
              <a:t>Types of Capabilities</a:t>
            </a:r>
          </a:p>
        </p:txBody>
      </p:sp>
      <p:sp>
        <p:nvSpPr>
          <p:cNvPr id="6147" name="Content Placeholder 2"/>
          <p:cNvSpPr>
            <a:spLocks noGrp="1"/>
          </p:cNvSpPr>
          <p:nvPr>
            <p:ph idx="1"/>
          </p:nvPr>
        </p:nvSpPr>
        <p:spPr>
          <a:xfrm>
            <a:off x="0" y="838200"/>
            <a:ext cx="9144000" cy="6019800"/>
          </a:xfrm>
          <a:solidFill>
            <a:schemeClr val="tx1"/>
          </a:solidFill>
        </p:spPr>
        <p:txBody>
          <a:bodyPr>
            <a:normAutofit fontScale="92500" lnSpcReduction="20000"/>
          </a:bodyPr>
          <a:lstStyle/>
          <a:p>
            <a:pPr>
              <a:buNone/>
            </a:pPr>
            <a:endParaRPr lang="en-US" sz="1700" b="1" dirty="0" smtClean="0">
              <a:solidFill>
                <a:schemeClr val="bg1"/>
              </a:solidFill>
              <a:latin typeface="Perpetua" pitchFamily="18" charset="0"/>
            </a:endParaRPr>
          </a:p>
          <a:p>
            <a:r>
              <a:rPr lang="en-US" sz="4400" b="1" dirty="0" smtClean="0">
                <a:solidFill>
                  <a:schemeClr val="bg1"/>
                </a:solidFill>
                <a:latin typeface="Perpetua" pitchFamily="18" charset="0"/>
              </a:rPr>
              <a:t>Basic Capabilities</a:t>
            </a:r>
          </a:p>
          <a:p>
            <a:pPr marL="457200" lvl="1" indent="0">
              <a:buFontTx/>
              <a:buNone/>
            </a:pPr>
            <a:r>
              <a:rPr lang="en-US" sz="3600" dirty="0" smtClean="0">
                <a:solidFill>
                  <a:srgbClr val="92D050"/>
                </a:solidFill>
                <a:latin typeface="Perpetua" pitchFamily="18" charset="0"/>
              </a:rPr>
              <a:t>Life </a:t>
            </a:r>
          </a:p>
          <a:p>
            <a:pPr marL="457200" lvl="1" indent="0">
              <a:buFontTx/>
              <a:buNone/>
            </a:pPr>
            <a:r>
              <a:rPr lang="en-US" sz="3600" dirty="0" smtClean="0">
                <a:solidFill>
                  <a:srgbClr val="92D050"/>
                </a:solidFill>
                <a:latin typeface="Perpetua" pitchFamily="18" charset="0"/>
              </a:rPr>
              <a:t>Bodily health</a:t>
            </a:r>
          </a:p>
          <a:p>
            <a:pPr marL="457200" lvl="1" indent="0">
              <a:buFontTx/>
              <a:buNone/>
            </a:pPr>
            <a:r>
              <a:rPr lang="en-US" sz="3600" dirty="0" smtClean="0">
                <a:solidFill>
                  <a:srgbClr val="92D050"/>
                </a:solidFill>
                <a:latin typeface="Perpetua" pitchFamily="18" charset="0"/>
              </a:rPr>
              <a:t>Bodily integrity</a:t>
            </a:r>
            <a:r>
              <a:rPr lang="en-US" sz="3600" dirty="0" smtClean="0">
                <a:solidFill>
                  <a:schemeClr val="bg1"/>
                </a:solidFill>
                <a:latin typeface="Perpetua" pitchFamily="18" charset="0"/>
              </a:rPr>
              <a:t/>
            </a:r>
            <a:br>
              <a:rPr lang="en-US" sz="3600" dirty="0" smtClean="0">
                <a:solidFill>
                  <a:schemeClr val="bg1"/>
                </a:solidFill>
                <a:latin typeface="Perpetua" pitchFamily="18" charset="0"/>
              </a:rPr>
            </a:br>
            <a:endParaRPr lang="en-US" sz="3600" dirty="0" smtClean="0">
              <a:solidFill>
                <a:schemeClr val="bg1"/>
              </a:solidFill>
              <a:latin typeface="Perpetua" pitchFamily="18" charset="0"/>
            </a:endParaRPr>
          </a:p>
          <a:p>
            <a:r>
              <a:rPr lang="en-US" sz="4400" b="1" dirty="0" smtClean="0">
                <a:solidFill>
                  <a:schemeClr val="bg1"/>
                </a:solidFill>
                <a:latin typeface="Perpetua" pitchFamily="18" charset="0"/>
              </a:rPr>
              <a:t>Cognitive Capabilities</a:t>
            </a:r>
          </a:p>
          <a:p>
            <a:pPr marL="457200" lvl="1" indent="0">
              <a:buFontTx/>
              <a:buNone/>
            </a:pPr>
            <a:r>
              <a:rPr lang="en-US" sz="3600" dirty="0" smtClean="0">
                <a:solidFill>
                  <a:srgbClr val="92D050"/>
                </a:solidFill>
                <a:latin typeface="Perpetua" pitchFamily="18" charset="0"/>
              </a:rPr>
              <a:t>Senses / imagination / thought</a:t>
            </a:r>
          </a:p>
          <a:p>
            <a:pPr marL="457200" lvl="1" indent="0">
              <a:buFontTx/>
              <a:buNone/>
            </a:pPr>
            <a:r>
              <a:rPr lang="en-US" sz="3600" dirty="0" smtClean="0">
                <a:solidFill>
                  <a:srgbClr val="92D050"/>
                </a:solidFill>
                <a:latin typeface="Perpetua" pitchFamily="18" charset="0"/>
              </a:rPr>
              <a:t>Emotions </a:t>
            </a:r>
            <a:r>
              <a:rPr lang="en-US" sz="3600" dirty="0" smtClean="0">
                <a:solidFill>
                  <a:schemeClr val="bg1"/>
                </a:solidFill>
                <a:latin typeface="Perpetua" pitchFamily="18" charset="0"/>
              </a:rPr>
              <a:t>(“not having one’s emotional development blighted by fear and anxiety”) </a:t>
            </a:r>
          </a:p>
          <a:p>
            <a:pPr marL="457200" lvl="1" indent="0">
              <a:buFontTx/>
              <a:buNone/>
            </a:pPr>
            <a:r>
              <a:rPr lang="en-US" sz="3600" dirty="0" smtClean="0">
                <a:solidFill>
                  <a:srgbClr val="92D050"/>
                </a:solidFill>
                <a:latin typeface="Perpetua" pitchFamily="18" charset="0"/>
              </a:rPr>
              <a:t>practical reason </a:t>
            </a:r>
            <a:r>
              <a:rPr lang="en-US" sz="3600" dirty="0" smtClean="0">
                <a:solidFill>
                  <a:schemeClr val="bg1"/>
                </a:solidFill>
                <a:latin typeface="Perpetua" pitchFamily="18" charset="0"/>
              </a:rPr>
              <a:t>(liberty of conscience and religious observance)</a:t>
            </a:r>
            <a:endParaRPr lang="en-US" sz="2400" dirty="0" smtClean="0">
              <a:solidFill>
                <a:schemeClr val="bg1"/>
              </a:solidFill>
              <a:latin typeface="Perpetua" pitchFamily="18" charset="0"/>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3"/>
          <p:cNvSpPr>
            <a:spLocks noGrp="1" noChangeArrowheads="1"/>
          </p:cNvSpPr>
          <p:nvPr>
            <p:ph type="title"/>
          </p:nvPr>
        </p:nvSpPr>
        <p:spPr>
          <a:xfrm>
            <a:off x="0" y="0"/>
            <a:ext cx="9144000" cy="838200"/>
          </a:xfrm>
          <a:solidFill>
            <a:srgbClr val="96B45A"/>
          </a:solidFill>
        </p:spPr>
        <p:txBody>
          <a:bodyPr/>
          <a:lstStyle/>
          <a:p>
            <a:pPr eaLnBrk="1" hangingPunct="1"/>
            <a:r>
              <a:rPr lang="en-US" sz="4800" b="1" dirty="0" smtClean="0">
                <a:solidFill>
                  <a:schemeClr val="tx1"/>
                </a:solidFill>
                <a:latin typeface="Perpetua" pitchFamily="18" charset="0"/>
              </a:rPr>
              <a:t>Types of Capabilities</a:t>
            </a:r>
          </a:p>
        </p:txBody>
      </p:sp>
      <p:sp>
        <p:nvSpPr>
          <p:cNvPr id="6147" name="Content Placeholder 2"/>
          <p:cNvSpPr>
            <a:spLocks noGrp="1"/>
          </p:cNvSpPr>
          <p:nvPr>
            <p:ph idx="1"/>
          </p:nvPr>
        </p:nvSpPr>
        <p:spPr>
          <a:xfrm>
            <a:off x="0" y="838200"/>
            <a:ext cx="9144000" cy="6019800"/>
          </a:xfrm>
          <a:solidFill>
            <a:schemeClr val="tx1"/>
          </a:solidFill>
        </p:spPr>
        <p:txBody>
          <a:bodyPr>
            <a:normAutofit fontScale="85000" lnSpcReduction="20000"/>
          </a:bodyPr>
          <a:lstStyle/>
          <a:p>
            <a:pPr>
              <a:buNone/>
            </a:pPr>
            <a:endParaRPr lang="en-US" sz="4100" b="1" dirty="0" smtClean="0">
              <a:solidFill>
                <a:schemeClr val="bg1"/>
              </a:solidFill>
              <a:latin typeface="Perpetua" pitchFamily="18" charset="0"/>
            </a:endParaRPr>
          </a:p>
          <a:p>
            <a:r>
              <a:rPr lang="en-US" sz="3900" b="1" dirty="0" smtClean="0">
                <a:solidFill>
                  <a:schemeClr val="bg1"/>
                </a:solidFill>
                <a:latin typeface="Perpetua" pitchFamily="18" charset="0"/>
              </a:rPr>
              <a:t>Social or Out-reaching Capabilities</a:t>
            </a:r>
          </a:p>
          <a:p>
            <a:pPr lvl="1"/>
            <a:r>
              <a:rPr lang="en-US" sz="3500" dirty="0" smtClean="0">
                <a:solidFill>
                  <a:srgbClr val="92D050"/>
                </a:solidFill>
                <a:latin typeface="Perpetua" pitchFamily="18" charset="0"/>
              </a:rPr>
              <a:t>Affiliations</a:t>
            </a:r>
          </a:p>
          <a:p>
            <a:pPr lvl="1"/>
            <a:r>
              <a:rPr lang="en-US" sz="3200" dirty="0" smtClean="0">
                <a:solidFill>
                  <a:schemeClr val="bg1"/>
                </a:solidFill>
                <a:latin typeface="Perpetua" pitchFamily="18" charset="0"/>
              </a:rPr>
              <a:t>“live with and toward others, to recognize and show concern for other human beings, to engage in various forms of social interaction; to be able to imagine the situation of another(freedom of assembly and speech)</a:t>
            </a:r>
          </a:p>
          <a:p>
            <a:pPr lvl="1"/>
            <a:r>
              <a:rPr lang="en-US" sz="3200" dirty="0" smtClean="0">
                <a:solidFill>
                  <a:schemeClr val="bg1"/>
                </a:solidFill>
                <a:latin typeface="Perpetua" pitchFamily="18" charset="0"/>
              </a:rPr>
              <a:t>“Having the social bases of self-respect and </a:t>
            </a:r>
            <a:r>
              <a:rPr lang="en-US" sz="3200" dirty="0" err="1" smtClean="0">
                <a:solidFill>
                  <a:schemeClr val="bg1"/>
                </a:solidFill>
                <a:latin typeface="Perpetua" pitchFamily="18" charset="0"/>
              </a:rPr>
              <a:t>nonhumiliation</a:t>
            </a:r>
            <a:r>
              <a:rPr lang="en-US" sz="3200" dirty="0" smtClean="0">
                <a:solidFill>
                  <a:schemeClr val="bg1"/>
                </a:solidFill>
                <a:latin typeface="Perpetua" pitchFamily="18" charset="0"/>
              </a:rPr>
              <a:t>; being able to be treated as a dignified being whose worth is equal to that of others (nondiscrimination)</a:t>
            </a:r>
          </a:p>
          <a:p>
            <a:pPr>
              <a:buNone/>
            </a:pPr>
            <a:endParaRPr lang="en-US" sz="1600" dirty="0" smtClean="0">
              <a:solidFill>
                <a:schemeClr val="bg1"/>
              </a:solidFill>
              <a:latin typeface="Perpetua" pitchFamily="18" charset="0"/>
            </a:endParaRPr>
          </a:p>
          <a:p>
            <a:pPr lvl="1"/>
            <a:r>
              <a:rPr lang="en-US" sz="3500" dirty="0" smtClean="0">
                <a:solidFill>
                  <a:srgbClr val="92D050"/>
                </a:solidFill>
                <a:latin typeface="Perpetua" pitchFamily="18" charset="0"/>
              </a:rPr>
              <a:t>Other Species</a:t>
            </a:r>
          </a:p>
          <a:p>
            <a:pPr lvl="1"/>
            <a:r>
              <a:rPr lang="en-US" sz="3000" dirty="0" smtClean="0">
                <a:solidFill>
                  <a:schemeClr val="bg1"/>
                </a:solidFill>
                <a:latin typeface="Perpetua" pitchFamily="18" charset="0"/>
              </a:rPr>
              <a:t>“Being able to live with concern for and in relation to animals, plants, and the world of nature.”</a:t>
            </a:r>
          </a:p>
          <a:p>
            <a:pPr marL="457200" lvl="1" indent="0">
              <a:buFontTx/>
              <a:buNone/>
            </a:pPr>
            <a:r>
              <a:rPr lang="en-US" sz="2400" dirty="0" smtClean="0">
                <a:solidFill>
                  <a:schemeClr val="bg1"/>
                </a:solidFill>
                <a:latin typeface="Perpetua" pitchFamily="18" charset="0"/>
              </a:rPr>
              <a:t/>
            </a:r>
            <a:br>
              <a:rPr lang="en-US" sz="2400" dirty="0" smtClean="0">
                <a:solidFill>
                  <a:schemeClr val="bg1"/>
                </a:solidFill>
                <a:latin typeface="Perpetua" pitchFamily="18" charset="0"/>
              </a:rPr>
            </a:br>
            <a:endParaRPr lang="en-US" sz="2400" dirty="0" smtClean="0">
              <a:solidFill>
                <a:schemeClr val="bg1"/>
              </a:solidFill>
              <a:latin typeface="Perpetua" pitchFamily="18" charset="0"/>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3"/>
          <p:cNvSpPr>
            <a:spLocks noGrp="1" noChangeArrowheads="1"/>
          </p:cNvSpPr>
          <p:nvPr>
            <p:ph type="title"/>
          </p:nvPr>
        </p:nvSpPr>
        <p:spPr>
          <a:xfrm>
            <a:off x="0" y="0"/>
            <a:ext cx="9144000" cy="838200"/>
          </a:xfrm>
          <a:solidFill>
            <a:srgbClr val="96B45A"/>
          </a:solidFill>
        </p:spPr>
        <p:txBody>
          <a:bodyPr/>
          <a:lstStyle/>
          <a:p>
            <a:pPr eaLnBrk="1" hangingPunct="1"/>
            <a:r>
              <a:rPr lang="en-US" sz="4800" b="1" dirty="0" smtClean="0">
                <a:solidFill>
                  <a:schemeClr val="tx1"/>
                </a:solidFill>
                <a:latin typeface="Perpetua" pitchFamily="18" charset="0"/>
              </a:rPr>
              <a:t>Types of Capabilities</a:t>
            </a:r>
          </a:p>
        </p:txBody>
      </p:sp>
      <p:sp>
        <p:nvSpPr>
          <p:cNvPr id="6147" name="Content Placeholder 2"/>
          <p:cNvSpPr>
            <a:spLocks noGrp="1"/>
          </p:cNvSpPr>
          <p:nvPr>
            <p:ph idx="1"/>
          </p:nvPr>
        </p:nvSpPr>
        <p:spPr>
          <a:xfrm>
            <a:off x="0" y="838200"/>
            <a:ext cx="9144000" cy="6019800"/>
          </a:xfrm>
          <a:solidFill>
            <a:schemeClr val="tx1"/>
          </a:solidFill>
        </p:spPr>
        <p:txBody>
          <a:bodyPr>
            <a:normAutofit/>
          </a:bodyPr>
          <a:lstStyle/>
          <a:p>
            <a:r>
              <a:rPr lang="en-US" b="1" dirty="0" smtClean="0">
                <a:solidFill>
                  <a:schemeClr val="bg1"/>
                </a:solidFill>
                <a:latin typeface="Perpetua" pitchFamily="18" charset="0"/>
              </a:rPr>
              <a:t>Agent Capabilities</a:t>
            </a:r>
          </a:p>
          <a:p>
            <a:pPr marL="457200" lvl="1" indent="0"/>
            <a:r>
              <a:rPr lang="en-US" sz="3000" dirty="0" smtClean="0">
                <a:solidFill>
                  <a:srgbClr val="92D050"/>
                </a:solidFill>
                <a:latin typeface="Perpetua" pitchFamily="18" charset="0"/>
              </a:rPr>
              <a:t>Play</a:t>
            </a:r>
          </a:p>
          <a:p>
            <a:pPr marL="457200" lvl="1" indent="0"/>
            <a:r>
              <a:rPr lang="en-US" sz="3000" dirty="0" smtClean="0">
                <a:solidFill>
                  <a:srgbClr val="92D050"/>
                </a:solidFill>
                <a:latin typeface="Perpetua" pitchFamily="18" charset="0"/>
              </a:rPr>
              <a:t>Control over one’s environment</a:t>
            </a:r>
          </a:p>
          <a:p>
            <a:pPr marL="857250" lvl="2" indent="0"/>
            <a:r>
              <a:rPr lang="en-US" dirty="0" smtClean="0">
                <a:solidFill>
                  <a:schemeClr val="bg1"/>
                </a:solidFill>
                <a:latin typeface="Perpetua" pitchFamily="18" charset="0"/>
              </a:rPr>
              <a:t>“Political.  </a:t>
            </a:r>
          </a:p>
          <a:p>
            <a:pPr marL="1314450" lvl="3" indent="0"/>
            <a:r>
              <a:rPr lang="en-US" dirty="0" smtClean="0">
                <a:solidFill>
                  <a:schemeClr val="bg1"/>
                </a:solidFill>
                <a:latin typeface="Perpetua" pitchFamily="18" charset="0"/>
              </a:rPr>
              <a:t>Being able to participate effectively in political choices that govern one’s life; having the right of political participation, protections of free speech and association.”</a:t>
            </a:r>
          </a:p>
          <a:p>
            <a:pPr marL="857250" lvl="2" indent="0"/>
            <a:r>
              <a:rPr lang="en-US" dirty="0" smtClean="0">
                <a:solidFill>
                  <a:schemeClr val="bg1"/>
                </a:solidFill>
                <a:latin typeface="Perpetua" pitchFamily="18" charset="0"/>
              </a:rPr>
              <a:t>Material.  </a:t>
            </a:r>
          </a:p>
          <a:p>
            <a:pPr marL="1314450" lvl="3" indent="0"/>
            <a:r>
              <a:rPr lang="en-US" dirty="0" smtClean="0">
                <a:solidFill>
                  <a:schemeClr val="bg1"/>
                </a:solidFill>
                <a:latin typeface="Perpetua" pitchFamily="18" charset="0"/>
              </a:rPr>
              <a:t>Being able to hold property (both land and movable goods), and having property rights on an equal basis with others;</a:t>
            </a:r>
          </a:p>
          <a:p>
            <a:pPr marL="1314450" lvl="3" indent="0"/>
            <a:r>
              <a:rPr lang="en-US" dirty="0" smtClean="0">
                <a:solidFill>
                  <a:schemeClr val="bg1"/>
                </a:solidFill>
                <a:latin typeface="Perpetua" pitchFamily="18" charset="0"/>
              </a:rPr>
              <a:t> having the right to seek employment on an equal basis with others;</a:t>
            </a:r>
          </a:p>
          <a:p>
            <a:pPr marL="1314450" lvl="3" indent="0"/>
            <a:r>
              <a:rPr lang="en-US" dirty="0" smtClean="0">
                <a:solidFill>
                  <a:schemeClr val="bg1"/>
                </a:solidFill>
                <a:latin typeface="Perpetua" pitchFamily="18" charset="0"/>
              </a:rPr>
              <a:t> having the freedom from unwarranted search and seizure.</a:t>
            </a:r>
          </a:p>
          <a:p>
            <a:pPr marL="1314450" lvl="3" indent="0"/>
            <a:r>
              <a:rPr lang="en-US" dirty="0" smtClean="0">
                <a:solidFill>
                  <a:schemeClr val="bg1"/>
                </a:solidFill>
                <a:latin typeface="Perpetua" pitchFamily="18" charset="0"/>
              </a:rPr>
              <a:t>In work being able to work as a human being, exercising practical reason and entering into meaningful relationships of mutual recognition with other workers</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noAutofit/>
          </a:bodyPr>
          <a:lstStyle/>
          <a:p>
            <a:r>
              <a:rPr lang="en-US" sz="3600" dirty="0" smtClean="0"/>
              <a:t>Use these Capabilities to assess your technical artifact</a:t>
            </a:r>
            <a:endParaRPr lang="en-US" sz="3600" dirty="0"/>
          </a:p>
        </p:txBody>
      </p:sp>
      <p:graphicFrame>
        <p:nvGraphicFramePr>
          <p:cNvPr id="4" name="Content Placeholder 3"/>
          <p:cNvGraphicFramePr>
            <a:graphicFrameLocks noGrp="1"/>
          </p:cNvGraphicFramePr>
          <p:nvPr>
            <p:ph idx="1"/>
          </p:nvPr>
        </p:nvGraphicFramePr>
        <p:xfrm>
          <a:off x="457200" y="1143000"/>
          <a:ext cx="8229600" cy="5669280"/>
        </p:xfrm>
        <a:graphic>
          <a:graphicData uri="http://schemas.openxmlformats.org/drawingml/2006/table">
            <a:tbl>
              <a:tblPr firstRow="1" bandRow="1">
                <a:tableStyleId>{93296810-A885-4BE3-A3E7-6D5BEEA58F35}</a:tableStyleId>
              </a:tblPr>
              <a:tblGrid>
                <a:gridCol w="2743200"/>
                <a:gridCol w="2743200"/>
                <a:gridCol w="2743200"/>
              </a:tblGrid>
              <a:tr h="370840">
                <a:tc>
                  <a:txBody>
                    <a:bodyPr/>
                    <a:lstStyle/>
                    <a:p>
                      <a:r>
                        <a:rPr lang="en-US" dirty="0" smtClean="0"/>
                        <a:t>Artifact / Conversion Factor</a:t>
                      </a:r>
                      <a:endParaRPr lang="en-US" dirty="0"/>
                    </a:p>
                  </a:txBody>
                  <a:tcPr/>
                </a:tc>
                <a:tc>
                  <a:txBody>
                    <a:bodyPr/>
                    <a:lstStyle/>
                    <a:p>
                      <a:r>
                        <a:rPr lang="en-US" dirty="0" smtClean="0"/>
                        <a:t>Capability</a:t>
                      </a:r>
                      <a:endParaRPr lang="en-US" dirty="0"/>
                    </a:p>
                  </a:txBody>
                  <a:tcPr/>
                </a:tc>
                <a:tc>
                  <a:txBody>
                    <a:bodyPr/>
                    <a:lstStyle/>
                    <a:p>
                      <a:r>
                        <a:rPr lang="en-US" dirty="0" smtClean="0"/>
                        <a:t>Factors</a:t>
                      </a:r>
                      <a:r>
                        <a:rPr lang="en-US" baseline="0" dirty="0" smtClean="0"/>
                        <a:t> that constrain and enable</a:t>
                      </a:r>
                      <a:endParaRPr lang="en-US" dirty="0"/>
                    </a:p>
                  </a:txBody>
                  <a:tcPr/>
                </a:tc>
              </a:tr>
              <a:tr h="370840">
                <a:tc>
                  <a:txBody>
                    <a:bodyPr/>
                    <a:lstStyle/>
                    <a:p>
                      <a:r>
                        <a:rPr lang="en-US" dirty="0" smtClean="0"/>
                        <a:t>OLPC (XO Laptops)</a:t>
                      </a:r>
                      <a:endParaRPr lang="en-US" dirty="0"/>
                    </a:p>
                  </a:txBody>
                  <a:tcPr/>
                </a:tc>
                <a:tc>
                  <a:txBody>
                    <a:bodyPr/>
                    <a:lstStyle/>
                    <a:p>
                      <a:r>
                        <a:rPr lang="en-US" sz="1400" dirty="0" smtClean="0"/>
                        <a:t>Sense, Imagination,</a:t>
                      </a:r>
                      <a:r>
                        <a:rPr lang="en-US" sz="1400" baseline="0" dirty="0" smtClean="0"/>
                        <a:t> Thought (education) versus Play</a:t>
                      </a:r>
                      <a:endParaRPr lang="en-US" sz="1400" dirty="0"/>
                    </a:p>
                  </a:txBody>
                  <a:tcPr/>
                </a:tc>
                <a:tc>
                  <a:txBody>
                    <a:bodyPr/>
                    <a:lstStyle/>
                    <a:p>
                      <a:r>
                        <a:rPr lang="en-US" sz="1400" dirty="0" smtClean="0"/>
                        <a:t>Classroom environment and teaching approach</a:t>
                      </a:r>
                      <a:r>
                        <a:rPr lang="en-US" sz="1400" baseline="0" dirty="0" smtClean="0"/>
                        <a:t> embedded in technology</a:t>
                      </a:r>
                      <a:endParaRPr lang="en-US" sz="1400" dirty="0"/>
                    </a:p>
                  </a:txBody>
                  <a:tcPr/>
                </a:tc>
              </a:tr>
              <a:tr h="370840">
                <a:tc>
                  <a:txBody>
                    <a:bodyPr/>
                    <a:lstStyle/>
                    <a:p>
                      <a:r>
                        <a:rPr lang="en-US" dirty="0" smtClean="0"/>
                        <a:t>Waste for Life (Hot Press)</a:t>
                      </a:r>
                      <a:endParaRPr lang="en-US" dirty="0"/>
                    </a:p>
                  </a:txBody>
                  <a:tcPr/>
                </a:tc>
                <a:tc>
                  <a:txBody>
                    <a:bodyPr/>
                    <a:lstStyle/>
                    <a:p>
                      <a:r>
                        <a:rPr lang="en-US" sz="1400" dirty="0" smtClean="0"/>
                        <a:t>Other species (natural</a:t>
                      </a:r>
                      <a:r>
                        <a:rPr lang="en-US" sz="1400" baseline="0" dirty="0" smtClean="0"/>
                        <a:t> environment) versus Control over One’s Environment (employment)</a:t>
                      </a:r>
                      <a:endParaRPr lang="en-US" sz="1400" dirty="0"/>
                    </a:p>
                  </a:txBody>
                  <a:tcPr/>
                </a:tc>
                <a:tc>
                  <a:txBody>
                    <a:bodyPr/>
                    <a:lstStyle/>
                    <a:p>
                      <a:r>
                        <a:rPr lang="en-US" sz="1400" dirty="0" smtClean="0"/>
                        <a:t>Agricultural practices and local climate</a:t>
                      </a:r>
                      <a:r>
                        <a:rPr lang="en-US" sz="1400" baseline="0" dirty="0" smtClean="0"/>
                        <a:t> (growing natural fibers); Availability of waste products</a:t>
                      </a:r>
                      <a:endParaRPr lang="en-US" sz="1400" dirty="0"/>
                    </a:p>
                  </a:txBody>
                  <a:tcPr/>
                </a:tc>
              </a:tr>
              <a:tr h="370840">
                <a:tc>
                  <a:txBody>
                    <a:bodyPr/>
                    <a:lstStyle/>
                    <a:p>
                      <a:r>
                        <a:rPr lang="en-US" dirty="0" err="1" smtClean="0"/>
                        <a:t>Aprovecho</a:t>
                      </a:r>
                      <a:r>
                        <a:rPr lang="en-US" dirty="0" smtClean="0"/>
                        <a:t> (Wood Stoves)</a:t>
                      </a:r>
                      <a:endParaRPr lang="en-US" dirty="0"/>
                    </a:p>
                  </a:txBody>
                  <a:tcPr/>
                </a:tc>
                <a:tc>
                  <a:txBody>
                    <a:bodyPr/>
                    <a:lstStyle/>
                    <a:p>
                      <a:r>
                        <a:rPr lang="en-US" sz="1400" dirty="0" smtClean="0"/>
                        <a:t>Other species (deforestation)</a:t>
                      </a:r>
                      <a:r>
                        <a:rPr lang="en-US" sz="1400" baseline="0" dirty="0" smtClean="0"/>
                        <a:t> versus Bodily Health (children suffering from inhaling indoor smokes)</a:t>
                      </a:r>
                      <a:endParaRPr lang="en-US" sz="1400" dirty="0"/>
                    </a:p>
                  </a:txBody>
                  <a:tcPr/>
                </a:tc>
                <a:tc>
                  <a:txBody>
                    <a:bodyPr/>
                    <a:lstStyle/>
                    <a:p>
                      <a:r>
                        <a:rPr lang="en-US" sz="1400" dirty="0" smtClean="0"/>
                        <a:t>Efficiently</a:t>
                      </a:r>
                      <a:r>
                        <a:rPr lang="en-US" sz="1400" baseline="0" dirty="0" smtClean="0"/>
                        <a:t> burning stoves, availability of wood, locally available food and cooking styles</a:t>
                      </a:r>
                      <a:endParaRPr lang="en-US" sz="1400" dirty="0"/>
                    </a:p>
                  </a:txBody>
                  <a:tcPr/>
                </a:tc>
              </a:tr>
              <a:tr h="370840">
                <a:tc>
                  <a:txBody>
                    <a:bodyPr/>
                    <a:lstStyle/>
                    <a:p>
                      <a:r>
                        <a:rPr lang="en-US" dirty="0" smtClean="0"/>
                        <a:t>Amish</a:t>
                      </a:r>
                      <a:endParaRPr lang="en-US" dirty="0"/>
                    </a:p>
                  </a:txBody>
                  <a:tcPr/>
                </a:tc>
                <a:tc>
                  <a:txBody>
                    <a:bodyPr/>
                    <a:lstStyle/>
                    <a:p>
                      <a:r>
                        <a:rPr lang="en-US" sz="1400" dirty="0" smtClean="0"/>
                        <a:t>Sense,</a:t>
                      </a:r>
                      <a:r>
                        <a:rPr lang="en-US" sz="1400" baseline="0" dirty="0" smtClean="0"/>
                        <a:t> Imagination, Thought (religious practices) versus Control Over Environment (autonomy from English)</a:t>
                      </a:r>
                      <a:endParaRPr lang="en-US" sz="1400" dirty="0"/>
                    </a:p>
                  </a:txBody>
                  <a:tcPr/>
                </a:tc>
                <a:tc>
                  <a:txBody>
                    <a:bodyPr/>
                    <a:lstStyle/>
                    <a:p>
                      <a:r>
                        <a:rPr lang="en-US" sz="1400" dirty="0" smtClean="0"/>
                        <a:t>Diary Practices; Surrounding communities and laws; Property Practices; </a:t>
                      </a:r>
                      <a:r>
                        <a:rPr lang="en-US" sz="1400" dirty="0" err="1" smtClean="0"/>
                        <a:t>Rumspringa</a:t>
                      </a:r>
                      <a:endParaRPr lang="en-US" sz="1400" dirty="0"/>
                    </a:p>
                  </a:txBody>
                  <a:tcPr/>
                </a:tc>
              </a:tr>
              <a:tr h="370840">
                <a:tc>
                  <a:txBody>
                    <a:bodyPr/>
                    <a:lstStyle/>
                    <a:p>
                      <a:r>
                        <a:rPr lang="en-US" dirty="0" smtClean="0"/>
                        <a:t>Airplane Cockpits</a:t>
                      </a:r>
                      <a:endParaRPr lang="en-US" dirty="0"/>
                    </a:p>
                  </a:txBody>
                  <a:tcPr/>
                </a:tc>
                <a:tc>
                  <a:txBody>
                    <a:bodyPr/>
                    <a:lstStyle/>
                    <a:p>
                      <a:r>
                        <a:rPr lang="en-US" sz="1400" dirty="0" smtClean="0"/>
                        <a:t>Practical Reason (life plan realization) versus Control Over Environment and Bodily Health/Movement</a:t>
                      </a:r>
                      <a:endParaRPr lang="en-US" sz="1400" dirty="0"/>
                    </a:p>
                  </a:txBody>
                  <a:tcPr/>
                </a:tc>
                <a:tc>
                  <a:txBody>
                    <a:bodyPr/>
                    <a:lstStyle/>
                    <a:p>
                      <a:r>
                        <a:rPr lang="en-US" sz="1400" dirty="0" smtClean="0"/>
                        <a:t>Social and legislative means;</a:t>
                      </a:r>
                      <a:r>
                        <a:rPr lang="en-US" sz="1400" baseline="0" dirty="0" smtClean="0"/>
                        <a:t> NGOs and other women’s support groups; industrial-military complex</a:t>
                      </a:r>
                      <a:endParaRPr lang="en-US" sz="1400" dirty="0"/>
                    </a:p>
                  </a:txBody>
                  <a:tcPr/>
                </a:tc>
              </a:tr>
              <a:tr h="370840">
                <a:tc>
                  <a:txBody>
                    <a:bodyPr/>
                    <a:lstStyle/>
                    <a:p>
                      <a:r>
                        <a:rPr lang="en-US" dirty="0" smtClean="0"/>
                        <a:t>Podcasts to Zimbabwe</a:t>
                      </a:r>
                      <a:r>
                        <a:rPr lang="en-US" baseline="0" dirty="0" smtClean="0"/>
                        <a:t> </a:t>
                      </a:r>
                      <a:endParaRPr lang="en-US" dirty="0"/>
                    </a:p>
                  </a:txBody>
                  <a:tcPr/>
                </a:tc>
                <a:tc>
                  <a:txBody>
                    <a:bodyPr/>
                    <a:lstStyle/>
                    <a:p>
                      <a:r>
                        <a:rPr lang="en-US" sz="1400" dirty="0" smtClean="0"/>
                        <a:t>Control</a:t>
                      </a:r>
                      <a:r>
                        <a:rPr lang="en-US" sz="1400" baseline="0" dirty="0" smtClean="0"/>
                        <a:t> Over one’s Environment; Affiliation</a:t>
                      </a:r>
                      <a:endParaRPr lang="en-US" sz="1400" dirty="0"/>
                    </a:p>
                  </a:txBody>
                  <a:tcPr/>
                </a:tc>
                <a:tc>
                  <a:txBody>
                    <a:bodyPr/>
                    <a:lstStyle/>
                    <a:p>
                      <a:r>
                        <a:rPr lang="en-US" sz="1400" dirty="0" smtClean="0"/>
                        <a:t>Information needs; animal husbandry</a:t>
                      </a:r>
                      <a:r>
                        <a:rPr lang="en-US" sz="1400" baseline="0" dirty="0" smtClean="0"/>
                        <a:t> and agricultural practices; local markets</a:t>
                      </a:r>
                      <a:endParaRPr lang="en-US" sz="1400" dirty="0"/>
                    </a:p>
                  </a:txBody>
                  <a:tcPr/>
                </a:tc>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0"/>
            <a:ext cx="9144000" cy="1066800"/>
          </a:xfrm>
          <a:solidFill>
            <a:srgbClr val="92D050"/>
          </a:solidFill>
        </p:spPr>
        <p:txBody>
          <a:bodyPr>
            <a:normAutofit/>
            <a:scene3d>
              <a:camera prst="orthographicFront"/>
              <a:lightRig rig="balanced" dir="t">
                <a:rot lat="0" lon="0" rev="2100000"/>
              </a:lightRig>
            </a:scene3d>
            <a:sp3d extrusionH="57150" prstMaterial="metal">
              <a:bevelT w="38100" h="25400"/>
              <a:contourClr>
                <a:schemeClr val="bg2"/>
              </a:contourClr>
            </a:sp3d>
          </a:bodyPr>
          <a:lstStyle/>
          <a:p>
            <a:r>
              <a:rPr lang="en-US" sz="4800" b="1" dirty="0" smtClean="0">
                <a:solidFill>
                  <a:prstClr val="black"/>
                </a:solidFill>
                <a:latin typeface="Perpetua" pitchFamily="18" charset="0"/>
              </a:rPr>
              <a:t>Responsible Technological Choice</a:t>
            </a:r>
            <a:endParaRPr lang="en-US" b="1" dirty="0">
              <a:ln w="50800"/>
            </a:endParaRPr>
          </a:p>
        </p:txBody>
      </p:sp>
      <p:graphicFrame>
        <p:nvGraphicFramePr>
          <p:cNvPr id="9" name="Content Placeholder 8"/>
          <p:cNvGraphicFramePr>
            <a:graphicFrameLocks noGrp="1"/>
          </p:cNvGraphicFramePr>
          <p:nvPr>
            <p:ph idx="1"/>
          </p:nvPr>
        </p:nvGraphicFramePr>
        <p:xfrm>
          <a:off x="0" y="1066800"/>
          <a:ext cx="9144000" cy="5791200"/>
        </p:xfrm>
        <a:graphic>
          <a:graphicData uri="http://schemas.openxmlformats.org/drawingml/2006/table">
            <a:tbl>
              <a:tblPr firstRow="1" bandRow="1">
                <a:tableStyleId>{AF606853-7671-496A-8E4F-DF71F8EC918B}</a:tableStyleId>
              </a:tblPr>
              <a:tblGrid>
                <a:gridCol w="2794000"/>
                <a:gridCol w="2963334"/>
                <a:gridCol w="3386666"/>
              </a:tblGrid>
              <a:tr h="502127">
                <a:tc>
                  <a:txBody>
                    <a:bodyPr/>
                    <a:lstStyle/>
                    <a:p>
                      <a:r>
                        <a:rPr lang="en-US" sz="2400" dirty="0" smtClean="0"/>
                        <a:t>AT Case</a:t>
                      </a:r>
                      <a:endParaRPr lang="en-US" sz="2400" dirty="0"/>
                    </a:p>
                  </a:txBody>
                  <a:tcPr/>
                </a:tc>
                <a:tc>
                  <a:txBody>
                    <a:bodyPr/>
                    <a:lstStyle/>
                    <a:p>
                      <a:r>
                        <a:rPr lang="en-US" sz="2400" dirty="0" smtClean="0"/>
                        <a:t>Pivot</a:t>
                      </a:r>
                      <a:r>
                        <a:rPr lang="en-US" sz="2400" baseline="0" dirty="0" smtClean="0"/>
                        <a:t> to PR</a:t>
                      </a:r>
                      <a:endParaRPr lang="en-US" sz="2400" dirty="0"/>
                    </a:p>
                  </a:txBody>
                  <a:tcPr/>
                </a:tc>
                <a:tc>
                  <a:txBody>
                    <a:bodyPr/>
                    <a:lstStyle/>
                    <a:p>
                      <a:r>
                        <a:rPr lang="en-US" sz="2400" dirty="0" smtClean="0"/>
                        <a:t>Frameworks</a:t>
                      </a:r>
                      <a:endParaRPr lang="en-US" sz="2400" dirty="0"/>
                    </a:p>
                  </a:txBody>
                  <a:tcPr/>
                </a:tc>
              </a:tr>
              <a:tr h="407281">
                <a:tc>
                  <a:txBody>
                    <a:bodyPr/>
                    <a:lstStyle/>
                    <a:p>
                      <a:r>
                        <a:rPr lang="en-US" sz="1800" dirty="0" smtClean="0"/>
                        <a:t>One Laptop Per Child</a:t>
                      </a:r>
                      <a:endParaRPr lang="en-US" sz="1800" b="1" dirty="0">
                        <a:solidFill>
                          <a:srgbClr val="FF0000"/>
                        </a:solidFill>
                      </a:endParaRPr>
                    </a:p>
                  </a:txBody>
                  <a:tcPr/>
                </a:tc>
                <a:tc>
                  <a:txBody>
                    <a:bodyPr/>
                    <a:lstStyle/>
                    <a:p>
                      <a:r>
                        <a:rPr lang="en-US" sz="1800" dirty="0" smtClean="0"/>
                        <a:t>Laptops to Teachers</a:t>
                      </a:r>
                      <a:endParaRPr lang="en-US" sz="1800" dirty="0"/>
                    </a:p>
                  </a:txBody>
                  <a:tcPr/>
                </a:tc>
                <a:tc rowSpan="3">
                  <a:txBody>
                    <a:bodyPr/>
                    <a:lstStyle/>
                    <a:p>
                      <a:pPr>
                        <a:buFont typeface="Arial" pitchFamily="34" charset="0"/>
                        <a:buChar char="•"/>
                      </a:pPr>
                      <a:r>
                        <a:rPr lang="en-US" sz="1800" b="1" dirty="0" smtClean="0">
                          <a:solidFill>
                            <a:schemeClr val="bg1"/>
                          </a:solidFill>
                          <a:latin typeface="Perpetua" pitchFamily="18" charset="0"/>
                        </a:rPr>
                        <a:t>Ecologically sound</a:t>
                      </a:r>
                    </a:p>
                    <a:p>
                      <a:pPr>
                        <a:buFont typeface="Arial" pitchFamily="34" charset="0"/>
                        <a:buChar char="•"/>
                      </a:pPr>
                      <a:r>
                        <a:rPr lang="en-US" sz="1800" b="1" dirty="0" smtClean="0">
                          <a:solidFill>
                            <a:schemeClr val="bg1"/>
                          </a:solidFill>
                          <a:latin typeface="Perpetua" pitchFamily="18" charset="0"/>
                        </a:rPr>
                        <a:t>Low-cost</a:t>
                      </a:r>
                    </a:p>
                    <a:p>
                      <a:pPr>
                        <a:buFont typeface="Arial" pitchFamily="34" charset="0"/>
                        <a:buChar char="•"/>
                      </a:pPr>
                      <a:r>
                        <a:rPr lang="en-US" sz="1800" b="1" dirty="0" smtClean="0">
                          <a:solidFill>
                            <a:schemeClr val="bg1"/>
                          </a:solidFill>
                          <a:latin typeface="Perpetua" pitchFamily="18" charset="0"/>
                        </a:rPr>
                        <a:t>Low-maintenance</a:t>
                      </a:r>
                    </a:p>
                    <a:p>
                      <a:pPr>
                        <a:buFont typeface="Arial" pitchFamily="34" charset="0"/>
                        <a:buChar char="•"/>
                      </a:pPr>
                      <a:r>
                        <a:rPr lang="en-US" sz="1800" b="1" dirty="0" smtClean="0">
                          <a:solidFill>
                            <a:schemeClr val="bg1"/>
                          </a:solidFill>
                          <a:latin typeface="Perpetua" pitchFamily="18" charset="0"/>
                        </a:rPr>
                        <a:t>Labor intensive</a:t>
                      </a:r>
                    </a:p>
                    <a:p>
                      <a:pPr>
                        <a:buFont typeface="Arial" pitchFamily="34" charset="0"/>
                        <a:buChar char="•"/>
                      </a:pPr>
                      <a:r>
                        <a:rPr lang="en-US" sz="1800" b="1" dirty="0" smtClean="0">
                          <a:solidFill>
                            <a:schemeClr val="bg1"/>
                          </a:solidFill>
                          <a:latin typeface="Perpetua" pitchFamily="18" charset="0"/>
                        </a:rPr>
                        <a:t>Energy efficient</a:t>
                      </a:r>
                      <a:endParaRPr lang="en-US" sz="400" b="1" dirty="0" smtClean="0">
                        <a:solidFill>
                          <a:schemeClr val="bg1"/>
                        </a:solidFill>
                        <a:latin typeface="Perpetua" pitchFamily="18" charset="0"/>
                      </a:endParaRPr>
                    </a:p>
                    <a:p>
                      <a:pPr>
                        <a:buFont typeface="Arial" pitchFamily="34" charset="0"/>
                        <a:buChar char="•"/>
                      </a:pPr>
                      <a:r>
                        <a:rPr lang="en-US" sz="1800" b="1" dirty="0" smtClean="0">
                          <a:solidFill>
                            <a:schemeClr val="bg1"/>
                          </a:solidFill>
                          <a:latin typeface="Perpetua" pitchFamily="18" charset="0"/>
                        </a:rPr>
                        <a:t>Simple, efficient, non-violent</a:t>
                      </a:r>
                    </a:p>
                  </a:txBody>
                  <a:tcPr/>
                </a:tc>
              </a:tr>
              <a:tr h="680661">
                <a:tc>
                  <a:txBody>
                    <a:bodyPr/>
                    <a:lstStyle/>
                    <a:p>
                      <a:r>
                        <a:rPr lang="en-US" sz="1600" dirty="0" smtClean="0"/>
                        <a:t>Removing gender bias from airplane cockpit design</a:t>
                      </a:r>
                      <a:endParaRPr lang="en-US" sz="1600" b="1" dirty="0">
                        <a:solidFill>
                          <a:srgbClr val="0CA41A"/>
                        </a:solidFill>
                      </a:endParaRPr>
                    </a:p>
                  </a:txBody>
                  <a:tcPr/>
                </a:tc>
                <a:tc>
                  <a:txBody>
                    <a:bodyPr/>
                    <a:lstStyle/>
                    <a:p>
                      <a:r>
                        <a:rPr lang="en-US" sz="1600" dirty="0" smtClean="0"/>
                        <a:t>Removing social injustice from gas pipeline design</a:t>
                      </a:r>
                      <a:endParaRPr lang="en-US" sz="1600" dirty="0"/>
                    </a:p>
                  </a:txBody>
                  <a:tcPr/>
                </a:tc>
                <a:tc vMerge="1">
                  <a:txBody>
                    <a:bodyPr/>
                    <a:lstStyle/>
                    <a:p>
                      <a:endParaRPr lang="en-US" sz="2400" dirty="0"/>
                    </a:p>
                  </a:txBody>
                  <a:tcPr/>
                </a:tc>
              </a:tr>
              <a:tr h="6862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t>Uchangi</a:t>
                      </a:r>
                      <a:r>
                        <a:rPr lang="en-US" sz="1600" dirty="0" smtClean="0"/>
                        <a:t> Dam (eng</a:t>
                      </a:r>
                      <a:r>
                        <a:rPr lang="en-US" sz="1600" baseline="0" dirty="0" smtClean="0"/>
                        <a:t> as honest broker)</a:t>
                      </a:r>
                      <a:endParaRPr lang="en-US" sz="1600" b="1" dirty="0">
                        <a:solidFill>
                          <a:srgbClr val="0CA41A"/>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Engineers as Honest Brokers in PR Energy Debates</a:t>
                      </a:r>
                      <a:endParaRPr lang="en-US" sz="1600" dirty="0"/>
                    </a:p>
                  </a:txBody>
                  <a:tcPr/>
                </a:tc>
                <a:tc vMerge="1">
                  <a:txBody>
                    <a:bodyPr/>
                    <a:lstStyle/>
                    <a:p>
                      <a:endParaRPr lang="en-US"/>
                    </a:p>
                  </a:txBody>
                  <a:tcPr/>
                </a:tc>
              </a:tr>
              <a:tr h="9038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Amish (exercise of technological choice)</a:t>
                      </a:r>
                      <a:endParaRPr lang="en-US" sz="1600" b="1" dirty="0">
                        <a:solidFill>
                          <a:srgbClr val="9933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t>Vieques</a:t>
                      </a:r>
                      <a:r>
                        <a:rPr lang="en-US" sz="1600" dirty="0" smtClean="0"/>
                        <a:t>—Are windmills an appropriate or intermediate</a:t>
                      </a:r>
                      <a:r>
                        <a:rPr lang="en-US" sz="1600" baseline="0" dirty="0" smtClean="0"/>
                        <a:t> technology for </a:t>
                      </a:r>
                      <a:r>
                        <a:rPr lang="en-US" sz="1600" baseline="0" dirty="0" err="1" smtClean="0"/>
                        <a:t>Vieques</a:t>
                      </a:r>
                      <a:r>
                        <a:rPr lang="en-US" sz="1600" baseline="0" dirty="0" smtClean="0"/>
                        <a:t>?</a:t>
                      </a:r>
                      <a:endParaRPr lang="en-US" sz="1600" dirty="0"/>
                    </a:p>
                  </a:txBody>
                  <a:tcPr/>
                </a:tc>
                <a:tc>
                  <a:txBody>
                    <a:bodyPr/>
                    <a:lstStyle/>
                    <a:p>
                      <a:r>
                        <a:rPr lang="en-US" sz="2000" dirty="0" smtClean="0"/>
                        <a:t>Values in technology “fit” those embedded in STS</a:t>
                      </a:r>
                      <a:endParaRPr lang="en-US" sz="2000" b="1" dirty="0">
                        <a:solidFill>
                          <a:srgbClr val="993300"/>
                        </a:solidFill>
                      </a:endParaRPr>
                    </a:p>
                  </a:txBody>
                  <a:tcPr/>
                </a:tc>
              </a:tr>
              <a:tr h="1707232">
                <a:tc>
                  <a:txBody>
                    <a:bodyPr/>
                    <a:lstStyle/>
                    <a:p>
                      <a:r>
                        <a:rPr lang="en-US" sz="1600" dirty="0" err="1" smtClean="0"/>
                        <a:t>Aprovecho</a:t>
                      </a:r>
                      <a:r>
                        <a:rPr lang="en-US" sz="1600" dirty="0" smtClean="0"/>
                        <a:t> Case (NGO designs</a:t>
                      </a:r>
                      <a:r>
                        <a:rPr lang="en-US" sz="1600" baseline="0" dirty="0" smtClean="0"/>
                        <a:t> and tests wood-burning cooking stoves) </a:t>
                      </a:r>
                      <a:endParaRPr lang="en-US" sz="1600" b="1" dirty="0">
                        <a:solidFill>
                          <a:schemeClr val="accent5">
                            <a:lumMod val="50000"/>
                          </a:schemeClr>
                        </a:solidFill>
                      </a:endParaRPr>
                    </a:p>
                  </a:txBody>
                  <a:tcPr/>
                </a:tc>
                <a:tc>
                  <a:txBody>
                    <a:bodyPr/>
                    <a:lstStyle/>
                    <a:p>
                      <a:pPr>
                        <a:buFont typeface="Arial" pitchFamily="34" charset="0"/>
                        <a:buChar char="•"/>
                      </a:pPr>
                      <a:r>
                        <a:rPr lang="en-US" sz="1600" dirty="0" smtClean="0"/>
                        <a:t>Are wood-burning stoves an appropriate technology?</a:t>
                      </a:r>
                    </a:p>
                    <a:p>
                      <a:pPr>
                        <a:buFont typeface="Arial" pitchFamily="34" charset="0"/>
                        <a:buChar char="•"/>
                      </a:pPr>
                      <a:r>
                        <a:rPr lang="en-US" sz="1600" dirty="0" smtClean="0"/>
                        <a:t>Is there a need for these stoves in PR?</a:t>
                      </a:r>
                    </a:p>
                    <a:p>
                      <a:pPr>
                        <a:buFont typeface="Arial" pitchFamily="34" charset="0"/>
                        <a:buChar char="•"/>
                      </a:pPr>
                      <a:r>
                        <a:rPr lang="en-US" sz="1600" dirty="0" smtClean="0"/>
                        <a:t>Would PR be a good regional center for testing stoves?</a:t>
                      </a:r>
                      <a:endParaRPr lang="en-US" sz="1600" dirty="0"/>
                    </a:p>
                  </a:txBody>
                  <a:tcPr/>
                </a:tc>
                <a:tc rowSpan="2">
                  <a:txBody>
                    <a:bodyPr/>
                    <a:lstStyle/>
                    <a:p>
                      <a:r>
                        <a:rPr lang="en-US" sz="2000" dirty="0" smtClean="0"/>
                        <a:t>Technology serves</a:t>
                      </a:r>
                      <a:r>
                        <a:rPr lang="en-US" sz="2000" baseline="0" dirty="0" smtClean="0"/>
                        <a:t> as “conversion factor” in the conversion of capabilities into </a:t>
                      </a:r>
                      <a:r>
                        <a:rPr lang="en-US" sz="2000" baseline="0" dirty="0" err="1" smtClean="0"/>
                        <a:t>functionings</a:t>
                      </a:r>
                      <a:endParaRPr lang="en-US" sz="2000" b="1" dirty="0">
                        <a:solidFill>
                          <a:srgbClr val="FF0000"/>
                        </a:solidFill>
                      </a:endParaRPr>
                    </a:p>
                  </a:txBody>
                  <a:tcPr/>
                </a:tc>
              </a:tr>
              <a:tr h="903829">
                <a:tc>
                  <a:txBody>
                    <a:bodyPr/>
                    <a:lstStyle/>
                    <a:p>
                      <a:r>
                        <a:rPr lang="en-US" sz="1600" dirty="0" smtClean="0"/>
                        <a:t>Waste for Life (Press that makes building</a:t>
                      </a:r>
                      <a:r>
                        <a:rPr lang="en-US" sz="1600" baseline="0" dirty="0" smtClean="0"/>
                        <a:t> materials out of waste products)</a:t>
                      </a:r>
                      <a:endParaRPr lang="en-US" sz="1600" b="1" dirty="0">
                        <a:solidFill>
                          <a:schemeClr val="accent5">
                            <a:lumMod val="50000"/>
                          </a:schemeClr>
                        </a:solidFill>
                      </a:endParaRPr>
                    </a:p>
                  </a:txBody>
                  <a:tcPr/>
                </a:tc>
                <a:tc>
                  <a:txBody>
                    <a:bodyPr/>
                    <a:lstStyle/>
                    <a:p>
                      <a:r>
                        <a:rPr lang="en-US" sz="1600" dirty="0" smtClean="0"/>
                        <a:t>Using STS analysis to explain difference between Lesotho success and Buenos</a:t>
                      </a:r>
                      <a:r>
                        <a:rPr lang="en-US" sz="1600" baseline="0" dirty="0" smtClean="0"/>
                        <a:t> Aires failure</a:t>
                      </a:r>
                      <a:endParaRPr lang="en-US" sz="1600" dirty="0"/>
                    </a:p>
                  </a:txBody>
                  <a:tcPr/>
                </a:tc>
                <a:tc vMerge="1">
                  <a:txBody>
                    <a:bodyPr/>
                    <a:lstStyle/>
                    <a:p>
                      <a:endParaRPr lang="en-US"/>
                    </a:p>
                  </a:txBody>
                  <a:tcPr/>
                </a:tc>
              </a:tr>
            </a:tbl>
          </a:graphicData>
        </a:graphic>
      </p:graphicFrame>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Mindsets or Mental Models</a:t>
            </a:r>
            <a:endParaRPr lang="en-US" dirty="0"/>
          </a:p>
        </p:txBody>
      </p:sp>
      <p:sp>
        <p:nvSpPr>
          <p:cNvPr id="3" name="Subtitle 2"/>
          <p:cNvSpPr>
            <a:spLocks noGrp="1"/>
          </p:cNvSpPr>
          <p:nvPr>
            <p:ph type="subTitle" idx="1"/>
          </p:nvPr>
        </p:nvSpPr>
        <p:spPr/>
        <p:txBody>
          <a:bodyPr/>
          <a:lstStyle/>
          <a:p>
            <a:r>
              <a:rPr lang="en-US" dirty="0" smtClean="0"/>
              <a:t>Paternalism and other unquestioned assumptions</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a mindset or mental model?</a:t>
            </a:r>
            <a:endParaRPr lang="en-US" dirty="0"/>
          </a:p>
        </p:txBody>
      </p:sp>
      <p:sp>
        <p:nvSpPr>
          <p:cNvPr id="3" name="Content Placeholder 2"/>
          <p:cNvSpPr>
            <a:spLocks noGrp="1"/>
          </p:cNvSpPr>
          <p:nvPr>
            <p:ph idx="1"/>
          </p:nvPr>
        </p:nvSpPr>
        <p:spPr>
          <a:xfrm>
            <a:off x="457200" y="1524000"/>
            <a:ext cx="8229600" cy="5105400"/>
          </a:xfrm>
        </p:spPr>
        <p:txBody>
          <a:bodyPr>
            <a:normAutofit fontScale="92500" lnSpcReduction="20000"/>
          </a:bodyPr>
          <a:lstStyle/>
          <a:p>
            <a:r>
              <a:rPr lang="en-US" dirty="0" smtClean="0"/>
              <a:t>A framework that structures, orders, and filters experience</a:t>
            </a:r>
          </a:p>
          <a:p>
            <a:pPr>
              <a:buNone/>
            </a:pPr>
            <a:endParaRPr lang="en-US" sz="1300" dirty="0" smtClean="0"/>
          </a:p>
          <a:p>
            <a:r>
              <a:rPr lang="en-US" dirty="0" smtClean="0"/>
              <a:t>Mind sets (or mental models) are for the most part good</a:t>
            </a:r>
          </a:p>
          <a:p>
            <a:pPr>
              <a:buNone/>
            </a:pPr>
            <a:endParaRPr lang="en-US" sz="1300" dirty="0" smtClean="0"/>
          </a:p>
          <a:p>
            <a:r>
              <a:rPr lang="en-US" dirty="0" smtClean="0"/>
              <a:t>But because they filter, they leave things out</a:t>
            </a:r>
          </a:p>
          <a:p>
            <a:pPr lvl="1"/>
            <a:r>
              <a:rPr lang="en-US" dirty="0" err="1" smtClean="0"/>
              <a:t>Werhane</a:t>
            </a:r>
            <a:r>
              <a:rPr lang="en-US" dirty="0" smtClean="0"/>
              <a:t>: “resulting mindsets or mental models are incomplete, and sometimes distorted, narrow, and single-framed, and often turn into biased ways of perceiving, organizing and learning.” (</a:t>
            </a:r>
            <a:r>
              <a:rPr lang="en-US" sz="1800" b="1" dirty="0" smtClean="0"/>
              <a:t>Alleviating Poverty, 46</a:t>
            </a:r>
            <a:r>
              <a:rPr lang="en-US" dirty="0" smtClean="0"/>
              <a:t>)</a:t>
            </a:r>
          </a:p>
          <a:p>
            <a:pPr>
              <a:buNone/>
            </a:pPr>
            <a:endParaRPr lang="en-US" sz="1300" dirty="0" smtClean="0"/>
          </a:p>
          <a:p>
            <a:r>
              <a:rPr lang="en-US" dirty="0" smtClean="0"/>
              <a:t>Because something does not make it through our mind sets, we think it unimportant</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Paternalism</a:t>
            </a:r>
            <a:endParaRPr lang="en-US" dirty="0"/>
          </a:p>
        </p:txBody>
      </p:sp>
      <p:sp>
        <p:nvSpPr>
          <p:cNvPr id="3" name="Content Placeholder 2"/>
          <p:cNvSpPr>
            <a:spLocks noGrp="1"/>
          </p:cNvSpPr>
          <p:nvPr>
            <p:ph idx="1"/>
          </p:nvPr>
        </p:nvSpPr>
        <p:spPr>
          <a:xfrm>
            <a:off x="457200" y="1219200"/>
            <a:ext cx="8229600" cy="5486400"/>
          </a:xfrm>
        </p:spPr>
        <p:txBody>
          <a:bodyPr>
            <a:normAutofit/>
          </a:bodyPr>
          <a:lstStyle/>
          <a:p>
            <a:r>
              <a:rPr lang="en-US" dirty="0" smtClean="0"/>
              <a:t>Divides the world into developed and underdeveloped</a:t>
            </a:r>
          </a:p>
          <a:p>
            <a:pPr>
              <a:buNone/>
            </a:pPr>
            <a:endParaRPr lang="en-US" sz="1100" dirty="0" smtClean="0"/>
          </a:p>
          <a:p>
            <a:r>
              <a:rPr lang="en-US" dirty="0" smtClean="0"/>
              <a:t>Developed is superior to the underdeveloped</a:t>
            </a:r>
          </a:p>
          <a:p>
            <a:pPr>
              <a:buNone/>
            </a:pPr>
            <a:endParaRPr lang="en-US" sz="1100" dirty="0" smtClean="0"/>
          </a:p>
          <a:p>
            <a:r>
              <a:rPr lang="en-US" dirty="0" smtClean="0"/>
              <a:t>Responsibility of developed is to impose its technology, social forms, economic systems, and political views on the undeveloped</a:t>
            </a:r>
          </a:p>
          <a:p>
            <a:pPr>
              <a:buNone/>
            </a:pPr>
            <a:endParaRPr lang="en-US" sz="1100" dirty="0" smtClean="0"/>
          </a:p>
          <a:p>
            <a:r>
              <a:rPr lang="en-US" dirty="0" err="1" smtClean="0"/>
              <a:t>Werhane</a:t>
            </a:r>
            <a:r>
              <a:rPr lang="en-US" dirty="0" smtClean="0"/>
              <a:t>: “encapsulates the poor as passive recipients rather than active determinants of their own futures.” (</a:t>
            </a:r>
            <a:r>
              <a:rPr lang="en-US" sz="1900" b="1" dirty="0" smtClean="0"/>
              <a:t>Alleviating Poverty, 45</a:t>
            </a:r>
            <a:r>
              <a:rPr lang="en-US" dirty="0" smtClean="0"/>
              <a: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Complexity constrains as well as enables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Tightly coupled systems</a:t>
            </a:r>
          </a:p>
          <a:p>
            <a:pPr lvl="1"/>
            <a:r>
              <a:rPr lang="en-US" dirty="0" smtClean="0"/>
              <a:t>difficult to contain a failure by isolation; failures tend to cascade throughout the system</a:t>
            </a:r>
          </a:p>
          <a:p>
            <a:pPr lvl="1"/>
            <a:r>
              <a:rPr lang="en-US" dirty="0" smtClean="0"/>
              <a:t>a tightly coupled work-study relation breaks down when university changes a Monday to a Tuesday</a:t>
            </a:r>
          </a:p>
          <a:p>
            <a:r>
              <a:rPr lang="en-US" dirty="0" smtClean="0"/>
              <a:t>Non-linear causality</a:t>
            </a:r>
          </a:p>
          <a:p>
            <a:pPr lvl="1"/>
            <a:r>
              <a:rPr lang="en-US" dirty="0" smtClean="0"/>
              <a:t>actions “ripple” throughout the system producing changes/effects that are difficult to predict</a:t>
            </a:r>
          </a:p>
          <a:p>
            <a:pPr lvl="1"/>
            <a:r>
              <a:rPr lang="en-US" dirty="0" smtClean="0"/>
              <a:t>no exams in the last week of classes prevents teachers and students from leaving early (=intended effects)</a:t>
            </a:r>
          </a:p>
          <a:p>
            <a:pPr lvl="1"/>
            <a:r>
              <a:rPr lang="en-US" dirty="0" smtClean="0"/>
              <a:t>but it also leads to “stacking up” exams in the penultimate week</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dirty="0" smtClean="0"/>
              <a:t>Generalization Bias</a:t>
            </a:r>
            <a:endParaRPr lang="en-US" dirty="0"/>
          </a:p>
        </p:txBody>
      </p:sp>
      <p:sp>
        <p:nvSpPr>
          <p:cNvPr id="3" name="Content Placeholder 2"/>
          <p:cNvSpPr>
            <a:spLocks noGrp="1"/>
          </p:cNvSpPr>
          <p:nvPr>
            <p:ph idx="1"/>
          </p:nvPr>
        </p:nvSpPr>
        <p:spPr>
          <a:xfrm>
            <a:off x="457200" y="1371600"/>
            <a:ext cx="8229600" cy="5334000"/>
          </a:xfrm>
        </p:spPr>
        <p:txBody>
          <a:bodyPr>
            <a:normAutofit fontScale="85000" lnSpcReduction="20000"/>
          </a:bodyPr>
          <a:lstStyle/>
          <a:p>
            <a:r>
              <a:rPr lang="en-US" dirty="0" smtClean="0"/>
              <a:t>Closely related to bias of common sense and bias of conceptualism</a:t>
            </a:r>
          </a:p>
          <a:p>
            <a:endParaRPr lang="en-US" dirty="0" smtClean="0"/>
          </a:p>
          <a:p>
            <a:r>
              <a:rPr lang="en-US" dirty="0" smtClean="0"/>
              <a:t>We ignore particulars (information special to a region) and reduce the remote and distant to the familiar and local</a:t>
            </a:r>
          </a:p>
          <a:p>
            <a:endParaRPr lang="en-US" dirty="0" smtClean="0"/>
          </a:p>
          <a:p>
            <a:r>
              <a:rPr lang="en-US" dirty="0" smtClean="0"/>
              <a:t>Examples:</a:t>
            </a:r>
          </a:p>
          <a:p>
            <a:pPr lvl="1"/>
            <a:r>
              <a:rPr lang="en-US" dirty="0" smtClean="0"/>
              <a:t>Children are not mature enough to have/use banks</a:t>
            </a:r>
          </a:p>
          <a:p>
            <a:pPr lvl="1"/>
            <a:r>
              <a:rPr lang="en-US" dirty="0" smtClean="0"/>
              <a:t>Women in impoverished circumstances cannot pay back micro loans</a:t>
            </a:r>
          </a:p>
          <a:p>
            <a:pPr lvl="1"/>
            <a:r>
              <a:rPr lang="en-US" dirty="0" smtClean="0"/>
              <a:t>Individuals in impoverished nations, who are at the bottom of the economic pyramid, are there because they lack crucial skills or are handicapped</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smtClean="0"/>
              <a:t>Mind Sets from Bleak House</a:t>
            </a:r>
            <a:endParaRPr lang="en-US" dirty="0"/>
          </a:p>
        </p:txBody>
      </p:sp>
      <p:sp>
        <p:nvSpPr>
          <p:cNvPr id="3" name="Content Placeholder 2"/>
          <p:cNvSpPr>
            <a:spLocks noGrp="1"/>
          </p:cNvSpPr>
          <p:nvPr>
            <p:ph idx="1"/>
          </p:nvPr>
        </p:nvSpPr>
        <p:spPr>
          <a:xfrm>
            <a:off x="457200" y="1295400"/>
            <a:ext cx="8229600" cy="5257800"/>
          </a:xfrm>
        </p:spPr>
        <p:txBody>
          <a:bodyPr>
            <a:normAutofit fontScale="92500" lnSpcReduction="10000"/>
          </a:bodyPr>
          <a:lstStyle/>
          <a:p>
            <a:r>
              <a:rPr lang="en-US" dirty="0" smtClean="0"/>
              <a:t>Refusing to adopt your mind to those differently situated</a:t>
            </a:r>
          </a:p>
          <a:p>
            <a:pPr lvl="1"/>
            <a:r>
              <a:rPr lang="en-US" dirty="0" smtClean="0"/>
              <a:t>Evaluator not participant point of view</a:t>
            </a:r>
          </a:p>
          <a:p>
            <a:pPr lvl="1"/>
            <a:r>
              <a:rPr lang="en-US" dirty="0" smtClean="0"/>
              <a:t>Heaters in PR post offices</a:t>
            </a:r>
          </a:p>
          <a:p>
            <a:pPr lvl="1"/>
            <a:r>
              <a:rPr lang="en-US" dirty="0" smtClean="0"/>
              <a:t>Using Texas highway codes for building highway 10 through the middle of PR</a:t>
            </a:r>
          </a:p>
          <a:p>
            <a:pPr lvl="1"/>
            <a:endParaRPr lang="en-US" dirty="0" smtClean="0"/>
          </a:p>
          <a:p>
            <a:r>
              <a:rPr lang="en-US" dirty="0" smtClean="0"/>
              <a:t>Not addressing other cultures from suitable points of view	</a:t>
            </a:r>
          </a:p>
          <a:p>
            <a:pPr lvl="1"/>
            <a:r>
              <a:rPr lang="en-US" dirty="0" smtClean="0"/>
              <a:t>Attitude toward other cultures is “elitist, hierarchical, and </a:t>
            </a:r>
            <a:r>
              <a:rPr lang="en-US" dirty="0" err="1" smtClean="0"/>
              <a:t>unidimensional</a:t>
            </a:r>
            <a:r>
              <a:rPr lang="en-US" dirty="0" smtClean="0"/>
              <a:t> rather than …</a:t>
            </a:r>
          </a:p>
          <a:p>
            <a:pPr lvl="1"/>
            <a:r>
              <a:rPr lang="en-US" dirty="0" smtClean="0"/>
              <a:t>collegial, participatory, cooperative, and </a:t>
            </a:r>
            <a:r>
              <a:rPr lang="en-US" dirty="0" err="1" smtClean="0"/>
              <a:t>democratis</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Mind Sets from Bleak House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Not paying attention to matters of the heart</a:t>
            </a:r>
          </a:p>
          <a:p>
            <a:pPr lvl="1"/>
            <a:r>
              <a:rPr lang="en-US" dirty="0" smtClean="0"/>
              <a:t>emotions do not enter into the equation</a:t>
            </a:r>
          </a:p>
          <a:p>
            <a:pPr lvl="1"/>
            <a:r>
              <a:rPr lang="en-US" dirty="0" smtClean="0"/>
              <a:t>care, compassion, hope, and humility are not of central concern</a:t>
            </a:r>
          </a:p>
          <a:p>
            <a:pPr lvl="1"/>
            <a:endParaRPr lang="en-US" dirty="0" smtClean="0"/>
          </a:p>
          <a:p>
            <a:r>
              <a:rPr lang="en-US" dirty="0" smtClean="0"/>
              <a:t>Good intentions alone are enough</a:t>
            </a:r>
          </a:p>
          <a:p>
            <a:pPr lvl="1"/>
            <a:r>
              <a:rPr lang="en-US" dirty="0" smtClean="0"/>
              <a:t>XO laptops are designed with the best of intentions so the governments of developing nations should accept them</a:t>
            </a:r>
          </a:p>
          <a:p>
            <a:pPr lvl="1"/>
            <a:r>
              <a:rPr lang="en-US" dirty="0" err="1" smtClean="0"/>
              <a:t>Playpumps</a:t>
            </a:r>
            <a:r>
              <a:rPr lang="en-US" dirty="0" smtClean="0"/>
              <a:t> (kids play on the merry-go-round and water gets pumped into a storage tank) can’t go wrong</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dirty="0" smtClean="0"/>
              <a:t>Unquestioned Assumptions</a:t>
            </a:r>
            <a:endParaRPr lang="en-US" dirty="0"/>
          </a:p>
        </p:txBody>
      </p:sp>
      <p:graphicFrame>
        <p:nvGraphicFramePr>
          <p:cNvPr id="4" name="Content Placeholder 3"/>
          <p:cNvGraphicFramePr>
            <a:graphicFrameLocks noGrp="1"/>
          </p:cNvGraphicFramePr>
          <p:nvPr>
            <p:ph idx="1"/>
          </p:nvPr>
        </p:nvGraphicFramePr>
        <p:xfrm>
          <a:off x="457200" y="1143000"/>
          <a:ext cx="8229600" cy="5186680"/>
        </p:xfrm>
        <a:graphic>
          <a:graphicData uri="http://schemas.openxmlformats.org/drawingml/2006/table">
            <a:tbl>
              <a:tblPr firstRow="1" bandRow="1">
                <a:tableStyleId>{93296810-A885-4BE3-A3E7-6D5BEEA58F35}</a:tableStyleId>
              </a:tblPr>
              <a:tblGrid>
                <a:gridCol w="2743200"/>
                <a:gridCol w="2743200"/>
                <a:gridCol w="2743200"/>
              </a:tblGrid>
              <a:tr h="370840">
                <a:tc>
                  <a:txBody>
                    <a:bodyPr/>
                    <a:lstStyle/>
                    <a:p>
                      <a:endParaRPr lang="en-US" dirty="0"/>
                    </a:p>
                  </a:txBody>
                  <a:tcPr/>
                </a:tc>
                <a:tc>
                  <a:txBody>
                    <a:bodyPr/>
                    <a:lstStyle/>
                    <a:p>
                      <a:r>
                        <a:rPr lang="en-US" dirty="0" smtClean="0"/>
                        <a:t>Assumption</a:t>
                      </a:r>
                      <a:endParaRPr lang="en-US" dirty="0"/>
                    </a:p>
                  </a:txBody>
                  <a:tcPr/>
                </a:tc>
                <a:tc>
                  <a:txBody>
                    <a:bodyPr/>
                    <a:lstStyle/>
                    <a:p>
                      <a:r>
                        <a:rPr lang="en-US" dirty="0" smtClean="0"/>
                        <a:t>Mental Model</a:t>
                      </a:r>
                      <a:endParaRPr lang="en-US" dirty="0"/>
                    </a:p>
                  </a:txBody>
                  <a:tcPr/>
                </a:tc>
              </a:tr>
              <a:tr h="370840">
                <a:tc>
                  <a:txBody>
                    <a:bodyPr/>
                    <a:lstStyle/>
                    <a:p>
                      <a:r>
                        <a:rPr lang="en-US" dirty="0" smtClean="0"/>
                        <a:t>OLPC (XO Laptops)</a:t>
                      </a:r>
                      <a:endParaRPr lang="en-US" dirty="0"/>
                    </a:p>
                  </a:txBody>
                  <a:tcPr/>
                </a:tc>
                <a:tc>
                  <a:txBody>
                    <a:bodyPr/>
                    <a:lstStyle/>
                    <a:p>
                      <a:r>
                        <a:rPr lang="en-US" sz="1400" dirty="0" smtClean="0"/>
                        <a:t>Children</a:t>
                      </a:r>
                      <a:r>
                        <a:rPr lang="en-US" sz="1400" baseline="0" dirty="0" smtClean="0"/>
                        <a:t> learn through inquiry-based and self-directed learning.</a:t>
                      </a:r>
                      <a:endParaRPr lang="en-US" sz="1400" dirty="0"/>
                    </a:p>
                  </a:txBody>
                  <a:tcPr/>
                </a:tc>
                <a:tc>
                  <a:txBody>
                    <a:bodyPr/>
                    <a:lstStyle/>
                    <a:p>
                      <a:r>
                        <a:rPr lang="en-US" sz="1400" dirty="0" smtClean="0"/>
                        <a:t>Good Intentions</a:t>
                      </a:r>
                      <a:r>
                        <a:rPr lang="en-US" sz="1400" baseline="0" dirty="0" smtClean="0"/>
                        <a:t> alone are not enough; </a:t>
                      </a:r>
                      <a:r>
                        <a:rPr lang="en-US" sz="1400" dirty="0" smtClean="0"/>
                        <a:t>Research</a:t>
                      </a:r>
                      <a:r>
                        <a:rPr lang="en-US" sz="1400" baseline="0" dirty="0" smtClean="0"/>
                        <a:t> </a:t>
                      </a:r>
                      <a:r>
                        <a:rPr lang="en-US" sz="1400" baseline="0" dirty="0" smtClean="0"/>
                        <a:t>Bias: Theory prevents concrete observation</a:t>
                      </a:r>
                      <a:endParaRPr lang="en-US" sz="1400" dirty="0"/>
                    </a:p>
                  </a:txBody>
                  <a:tcPr/>
                </a:tc>
              </a:tr>
              <a:tr h="370840">
                <a:tc>
                  <a:txBody>
                    <a:bodyPr/>
                    <a:lstStyle/>
                    <a:p>
                      <a:r>
                        <a:rPr lang="en-US" dirty="0" smtClean="0"/>
                        <a:t>Waste for Life (Hot Press)</a:t>
                      </a:r>
                      <a:endParaRPr lang="en-US" dirty="0"/>
                    </a:p>
                  </a:txBody>
                  <a:tcPr/>
                </a:tc>
                <a:tc>
                  <a:txBody>
                    <a:bodyPr/>
                    <a:lstStyle/>
                    <a:p>
                      <a:r>
                        <a:rPr lang="en-US" sz="1400" dirty="0" smtClean="0"/>
                        <a:t>A technology is neutral and can be integrated into different STSs with similar</a:t>
                      </a:r>
                      <a:r>
                        <a:rPr lang="en-US" sz="1400" baseline="0" dirty="0" smtClean="0"/>
                        <a:t> results.</a:t>
                      </a:r>
                      <a:endParaRPr lang="en-US" sz="1400" dirty="0"/>
                    </a:p>
                  </a:txBody>
                  <a:tcPr/>
                </a:tc>
                <a:tc>
                  <a:txBody>
                    <a:bodyPr/>
                    <a:lstStyle/>
                    <a:p>
                      <a:r>
                        <a:rPr lang="en-US" sz="1400" dirty="0" smtClean="0"/>
                        <a:t>Neutrality Thesis</a:t>
                      </a:r>
                      <a:endParaRPr lang="en-US" sz="1400" dirty="0"/>
                    </a:p>
                  </a:txBody>
                  <a:tcPr/>
                </a:tc>
              </a:tr>
              <a:tr h="370840">
                <a:tc>
                  <a:txBody>
                    <a:bodyPr/>
                    <a:lstStyle/>
                    <a:p>
                      <a:r>
                        <a:rPr lang="en-US" dirty="0" err="1" smtClean="0"/>
                        <a:t>Aprovecho</a:t>
                      </a:r>
                      <a:r>
                        <a:rPr lang="en-US" dirty="0" smtClean="0"/>
                        <a:t> (Wood Stoves)</a:t>
                      </a:r>
                      <a:endParaRPr lang="en-US" dirty="0"/>
                    </a:p>
                  </a:txBody>
                  <a:tcPr/>
                </a:tc>
                <a:tc>
                  <a:txBody>
                    <a:bodyPr/>
                    <a:lstStyle/>
                    <a:p>
                      <a:r>
                        <a:rPr lang="en-US" sz="1400" dirty="0" smtClean="0"/>
                        <a:t>A stove</a:t>
                      </a:r>
                      <a:r>
                        <a:rPr lang="en-US" sz="1400" baseline="0" dirty="0" smtClean="0"/>
                        <a:t> appropriate for underdeveloped countries can be developed “in the lab.”</a:t>
                      </a:r>
                      <a:endParaRPr lang="en-US" sz="1400" dirty="0"/>
                    </a:p>
                  </a:txBody>
                  <a:tcPr/>
                </a:tc>
                <a:tc>
                  <a:txBody>
                    <a:bodyPr/>
                    <a:lstStyle/>
                    <a:p>
                      <a:r>
                        <a:rPr lang="en-US" sz="1400" dirty="0" smtClean="0"/>
                        <a:t>Addressing minds different situated; Cultures</a:t>
                      </a:r>
                      <a:r>
                        <a:rPr lang="en-US" sz="1400" baseline="0" dirty="0" smtClean="0"/>
                        <a:t> from suitable points of view; </a:t>
                      </a:r>
                      <a:r>
                        <a:rPr lang="en-US" sz="1400" dirty="0" smtClean="0"/>
                        <a:t>Paternalism ( but reverse</a:t>
                      </a:r>
                      <a:r>
                        <a:rPr lang="en-US" sz="1400" baseline="0" dirty="0" smtClean="0"/>
                        <a:t>  </a:t>
                      </a:r>
                      <a:r>
                        <a:rPr lang="en-US" sz="1400" baseline="0" dirty="0" smtClean="0"/>
                        <a:t>or Inverse Peace Corps helped matters)</a:t>
                      </a:r>
                      <a:endParaRPr lang="en-US" sz="1400" dirty="0"/>
                    </a:p>
                  </a:txBody>
                  <a:tcPr/>
                </a:tc>
              </a:tr>
              <a:tr h="370840">
                <a:tc>
                  <a:txBody>
                    <a:bodyPr/>
                    <a:lstStyle/>
                    <a:p>
                      <a:r>
                        <a:rPr lang="en-US" dirty="0" smtClean="0"/>
                        <a:t>Amish</a:t>
                      </a:r>
                      <a:endParaRPr lang="en-US" dirty="0"/>
                    </a:p>
                  </a:txBody>
                  <a:tcPr/>
                </a:tc>
                <a:tc>
                  <a:txBody>
                    <a:bodyPr/>
                    <a:lstStyle/>
                    <a:p>
                      <a:r>
                        <a:rPr lang="en-US" sz="1400" dirty="0" smtClean="0"/>
                        <a:t>The Amish</a:t>
                      </a:r>
                      <a:r>
                        <a:rPr lang="en-US" sz="1400" baseline="0" dirty="0" smtClean="0"/>
                        <a:t> have abandoned technology for a primitive lifestyle. </a:t>
                      </a:r>
                      <a:endParaRPr lang="en-US" sz="1400" dirty="0"/>
                    </a:p>
                  </a:txBody>
                  <a:tcPr/>
                </a:tc>
                <a:tc>
                  <a:txBody>
                    <a:bodyPr/>
                    <a:lstStyle/>
                    <a:p>
                      <a:r>
                        <a:rPr lang="en-US" sz="1400" dirty="0" smtClean="0"/>
                        <a:t>Paternalism;</a:t>
                      </a:r>
                      <a:r>
                        <a:rPr lang="en-US" sz="1400" baseline="0" dirty="0" smtClean="0"/>
                        <a:t> Generalization Bias; Addressing minds differently situated</a:t>
                      </a:r>
                      <a:endParaRPr lang="en-US" sz="1400" dirty="0"/>
                    </a:p>
                  </a:txBody>
                  <a:tcPr/>
                </a:tc>
              </a:tr>
              <a:tr h="370840">
                <a:tc>
                  <a:txBody>
                    <a:bodyPr/>
                    <a:lstStyle/>
                    <a:p>
                      <a:r>
                        <a:rPr lang="en-US" dirty="0" smtClean="0"/>
                        <a:t>Airplane Cockpits</a:t>
                      </a:r>
                      <a:endParaRPr lang="en-US" dirty="0"/>
                    </a:p>
                  </a:txBody>
                  <a:tcPr/>
                </a:tc>
                <a:tc>
                  <a:txBody>
                    <a:bodyPr/>
                    <a:lstStyle/>
                    <a:p>
                      <a:r>
                        <a:rPr lang="en-US" sz="1400" dirty="0" smtClean="0"/>
                        <a:t>Women</a:t>
                      </a:r>
                      <a:r>
                        <a:rPr lang="en-US" sz="1400" baseline="0" dirty="0" smtClean="0"/>
                        <a:t> are physically and emotionally incapable of flying airplanes.</a:t>
                      </a:r>
                      <a:endParaRPr lang="en-US" sz="1400" dirty="0"/>
                    </a:p>
                  </a:txBody>
                  <a:tcPr/>
                </a:tc>
                <a:tc>
                  <a:txBody>
                    <a:bodyPr/>
                    <a:lstStyle/>
                    <a:p>
                      <a:r>
                        <a:rPr lang="en-US" sz="1400" dirty="0" smtClean="0"/>
                        <a:t>Gender Bias (Gender differences form basis of value hierarchy)</a:t>
                      </a:r>
                      <a:endParaRPr lang="en-US" sz="1400" dirty="0"/>
                    </a:p>
                  </a:txBody>
                  <a:tcPr/>
                </a:tc>
              </a:tr>
              <a:tr h="370840">
                <a:tc>
                  <a:txBody>
                    <a:bodyPr/>
                    <a:lstStyle/>
                    <a:p>
                      <a:r>
                        <a:rPr lang="en-US" dirty="0" smtClean="0"/>
                        <a:t>Podcasts to Zimbabwe</a:t>
                      </a:r>
                      <a:r>
                        <a:rPr lang="en-US" baseline="0" dirty="0" smtClean="0"/>
                        <a:t> </a:t>
                      </a:r>
                      <a:endParaRPr lang="en-US" dirty="0"/>
                    </a:p>
                  </a:txBody>
                  <a:tcPr/>
                </a:tc>
                <a:tc>
                  <a:txBody>
                    <a:bodyPr/>
                    <a:lstStyle/>
                    <a:p>
                      <a:r>
                        <a:rPr lang="en-US" sz="1400" dirty="0" smtClean="0"/>
                        <a:t>Podcasts are value neutral tools that can</a:t>
                      </a:r>
                      <a:r>
                        <a:rPr lang="en-US" sz="1400" baseline="0" dirty="0" smtClean="0"/>
                        <a:t> be integrated into a STS with no “surprises.”</a:t>
                      </a:r>
                      <a:endParaRPr lang="en-US" sz="1400" dirty="0"/>
                    </a:p>
                  </a:txBody>
                  <a:tcPr/>
                </a:tc>
                <a:tc>
                  <a:txBody>
                    <a:bodyPr/>
                    <a:lstStyle/>
                    <a:p>
                      <a:r>
                        <a:rPr lang="en-US" sz="1400" dirty="0" smtClean="0"/>
                        <a:t>Neutrality</a:t>
                      </a:r>
                      <a:r>
                        <a:rPr lang="en-US" sz="1400" baseline="0" dirty="0" smtClean="0"/>
                        <a:t> Thesis</a:t>
                      </a:r>
                      <a:endParaRPr lang="en-US" sz="1400" dirty="0"/>
                    </a:p>
                  </a:txBody>
                  <a:tcPr/>
                </a:tc>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Application</a:t>
            </a:r>
            <a:endParaRPr lang="en-US" dirty="0"/>
          </a:p>
        </p:txBody>
      </p:sp>
      <p:sp>
        <p:nvSpPr>
          <p:cNvPr id="5" name="Subtitle 4"/>
          <p:cNvSpPr>
            <a:spLocks noGrp="1"/>
          </p:cNvSpPr>
          <p:nvPr>
            <p:ph type="subTitle" idx="1"/>
          </p:nvPr>
        </p:nvSpPr>
        <p:spPr/>
        <p:txBody>
          <a:bodyPr/>
          <a:lstStyle/>
          <a:p>
            <a:r>
              <a:rPr lang="en-US" dirty="0" err="1" smtClean="0"/>
              <a:t>Duchity</a:t>
            </a:r>
            <a:r>
              <a:rPr lang="en-US" dirty="0" smtClean="0"/>
              <a:t> Haiti</a:t>
            </a:r>
          </a:p>
          <a:p>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457200" y="609600"/>
          <a:ext cx="8229600" cy="4983480"/>
        </p:xfrm>
        <a:graphic>
          <a:graphicData uri="http://schemas.openxmlformats.org/drawingml/2006/table">
            <a:tbl>
              <a:tblPr firstRow="1" bandRow="1">
                <a:tableStyleId>{0505E3EF-67EA-436B-97B2-0124C06EBD24}</a:tableStyleId>
              </a:tblPr>
              <a:tblGrid>
                <a:gridCol w="1645920"/>
                <a:gridCol w="1645920"/>
                <a:gridCol w="1645920"/>
                <a:gridCol w="1645920"/>
                <a:gridCol w="1645920"/>
              </a:tblGrid>
              <a:tr h="370840">
                <a:tc>
                  <a:txBody>
                    <a:bodyPr/>
                    <a:lstStyle/>
                    <a:p>
                      <a:r>
                        <a:rPr lang="en-US" dirty="0" smtClean="0"/>
                        <a:t>Concept</a:t>
                      </a:r>
                      <a:endParaRPr lang="en-US" dirty="0"/>
                    </a:p>
                  </a:txBody>
                  <a:tcPr/>
                </a:tc>
                <a:tc>
                  <a:txBody>
                    <a:bodyPr/>
                    <a:lstStyle/>
                    <a:p>
                      <a:r>
                        <a:rPr lang="en-US" dirty="0" smtClean="0"/>
                        <a:t>Description</a:t>
                      </a:r>
                      <a:endParaRPr lang="en-US" dirty="0"/>
                    </a:p>
                  </a:txBody>
                  <a:tcPr/>
                </a:tc>
                <a:tc>
                  <a:txBody>
                    <a:bodyPr/>
                    <a:lstStyle/>
                    <a:p>
                      <a:r>
                        <a:rPr lang="en-US" dirty="0" smtClean="0"/>
                        <a:t>Question posed from concept relative to development</a:t>
                      </a:r>
                      <a:endParaRPr lang="en-US" dirty="0"/>
                    </a:p>
                  </a:txBody>
                  <a:tcPr/>
                </a:tc>
                <a:tc>
                  <a:txBody>
                    <a:bodyPr/>
                    <a:lstStyle/>
                    <a:p>
                      <a:r>
                        <a:rPr lang="en-US" dirty="0" smtClean="0"/>
                        <a:t>Information from survey and visits relative to concept</a:t>
                      </a:r>
                      <a:endParaRPr lang="en-US" dirty="0"/>
                    </a:p>
                  </a:txBody>
                  <a:tcPr/>
                </a:tc>
                <a:tc>
                  <a:txBody>
                    <a:bodyPr/>
                    <a:lstStyle/>
                    <a:p>
                      <a:r>
                        <a:rPr lang="en-US" dirty="0" smtClean="0"/>
                        <a:t>Information</a:t>
                      </a:r>
                      <a:r>
                        <a:rPr lang="en-US" baseline="0" dirty="0" smtClean="0"/>
                        <a:t> challenges: focus for more info-gathering activities</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Capabilities Approach</a:t>
                      </a:r>
                      <a:endParaRPr lang="en-US" dirty="0"/>
                    </a:p>
                  </a:txBody>
                  <a:tcPr/>
                </a:tc>
                <a:tc>
                  <a:txBody>
                    <a:bodyPr/>
                    <a:lstStyle/>
                    <a:p>
                      <a:pPr marL="0" marR="0">
                        <a:spcBef>
                          <a:spcPts val="0"/>
                        </a:spcBef>
                        <a:spcAft>
                          <a:spcPts val="0"/>
                        </a:spcAft>
                      </a:pPr>
                      <a:r>
                        <a:rPr lang="en-US" sz="1100" b="1" dirty="0">
                          <a:latin typeface="Cambria"/>
                          <a:ea typeface="Times New Roman"/>
                          <a:cs typeface="Times New Roman"/>
                        </a:rPr>
                        <a:t>“[S]</a:t>
                      </a:r>
                      <a:r>
                        <a:rPr lang="en-US" sz="1100" b="1" dirty="0" err="1">
                          <a:latin typeface="Cambria"/>
                          <a:ea typeface="Times New Roman"/>
                          <a:cs typeface="Times New Roman"/>
                        </a:rPr>
                        <a:t>ubstantial</a:t>
                      </a:r>
                      <a:r>
                        <a:rPr lang="en-US" sz="1100" b="1" dirty="0">
                          <a:latin typeface="Cambria"/>
                          <a:ea typeface="Times New Roman"/>
                          <a:cs typeface="Times New Roman"/>
                        </a:rPr>
                        <a:t> freedoms, a set of (causally) interrelated opportunities to choose and act.  [These] are not just abilities residing inside a person but also freedoms or opportunities created by a combination of personal abilities and the political, social, and economic environment.” (Nussbaum)</a:t>
                      </a:r>
                      <a:endParaRPr lang="en-US" sz="1100" dirty="0">
                        <a:latin typeface="Calibri"/>
                        <a:ea typeface="Calibri"/>
                        <a:cs typeface="Times New Roman"/>
                      </a:endParaRPr>
                    </a:p>
                  </a:txBody>
                  <a:tcPr marL="68580" marR="68580" marT="0" marB="0"/>
                </a:tc>
                <a:tc>
                  <a:txBody>
                    <a:bodyPr/>
                    <a:lstStyle/>
                    <a:p>
                      <a:pPr marL="0" marR="0">
                        <a:spcBef>
                          <a:spcPts val="0"/>
                        </a:spcBef>
                        <a:spcAft>
                          <a:spcPts val="0"/>
                        </a:spcAft>
                      </a:pPr>
                      <a:r>
                        <a:rPr lang="en-US" sz="1100" b="1" dirty="0">
                          <a:latin typeface="Cambria"/>
                          <a:ea typeface="Times New Roman"/>
                          <a:cs typeface="Times New Roman"/>
                        </a:rPr>
                        <a:t>What are the pertinent capabilities affected by electricity availability and use?  Can electricity play the role of a conversion factor here?</a:t>
                      </a:r>
                      <a:endParaRPr lang="en-US" sz="1100" dirty="0">
                        <a:latin typeface="Calibri"/>
                        <a:ea typeface="Calibri"/>
                        <a:cs typeface="Times New Roman"/>
                      </a:endParaRPr>
                    </a:p>
                    <a:p>
                      <a:pPr marL="342900" marR="0" lvl="0" indent="-342900">
                        <a:spcBef>
                          <a:spcPts val="0"/>
                        </a:spcBef>
                        <a:spcAft>
                          <a:spcPts val="0"/>
                        </a:spcAft>
                        <a:buFont typeface="Symbol"/>
                        <a:buChar char=""/>
                      </a:pPr>
                      <a:r>
                        <a:rPr lang="en-US" sz="1100" b="1" dirty="0">
                          <a:latin typeface="Cambria"/>
                          <a:ea typeface="Times New Roman"/>
                          <a:cs typeface="Times New Roman"/>
                        </a:rPr>
                        <a:t>Practical Reasoning: means of realizing life plans and aspirations </a:t>
                      </a:r>
                      <a:endParaRPr lang="en-US" sz="1100" dirty="0">
                        <a:latin typeface="Calibri"/>
                        <a:ea typeface="Calibri"/>
                        <a:cs typeface="Times New Roman"/>
                      </a:endParaRPr>
                    </a:p>
                    <a:p>
                      <a:pPr marL="342900" marR="0" lvl="0" indent="-342900">
                        <a:spcBef>
                          <a:spcPts val="0"/>
                        </a:spcBef>
                        <a:spcAft>
                          <a:spcPts val="0"/>
                        </a:spcAft>
                        <a:buFont typeface="Symbol"/>
                        <a:buChar char=""/>
                      </a:pPr>
                      <a:r>
                        <a:rPr lang="en-US" sz="1100" b="1" dirty="0">
                          <a:latin typeface="Cambria"/>
                          <a:ea typeface="Times New Roman"/>
                          <a:cs typeface="Times New Roman"/>
                        </a:rPr>
                        <a:t>Affiliations: </a:t>
                      </a:r>
                      <a:r>
                        <a:rPr lang="en-US" sz="1100" b="1" dirty="0" smtClean="0">
                          <a:latin typeface="Cambria"/>
                          <a:ea typeface="Times New Roman"/>
                          <a:cs typeface="Times New Roman"/>
                        </a:rPr>
                        <a:t>(economic </a:t>
                      </a:r>
                      <a:r>
                        <a:rPr lang="en-US" sz="1100" b="1" dirty="0">
                          <a:latin typeface="Cambria"/>
                          <a:ea typeface="Times New Roman"/>
                          <a:cs typeface="Times New Roman"/>
                        </a:rPr>
                        <a:t>and </a:t>
                      </a:r>
                      <a:r>
                        <a:rPr lang="en-US" sz="1100" b="1" dirty="0" smtClean="0">
                          <a:latin typeface="Cambria"/>
                          <a:ea typeface="Times New Roman"/>
                          <a:cs typeface="Times New Roman"/>
                        </a:rPr>
                        <a:t>social)</a:t>
                      </a:r>
                      <a:endParaRPr lang="en-US" sz="1100" dirty="0">
                        <a:latin typeface="Calibri"/>
                        <a:ea typeface="Calibri"/>
                        <a:cs typeface="Times New Roman"/>
                      </a:endParaRPr>
                    </a:p>
                    <a:p>
                      <a:pPr marL="342900" marR="0" lvl="0" indent="-342900">
                        <a:spcBef>
                          <a:spcPts val="0"/>
                        </a:spcBef>
                        <a:spcAft>
                          <a:spcPts val="0"/>
                        </a:spcAft>
                        <a:buFont typeface="Symbol"/>
                        <a:buChar char=""/>
                      </a:pPr>
                      <a:r>
                        <a:rPr lang="en-US" sz="1100" b="1" dirty="0">
                          <a:latin typeface="Cambria"/>
                          <a:ea typeface="Times New Roman"/>
                          <a:cs typeface="Times New Roman"/>
                        </a:rPr>
                        <a:t>Control over environment: </a:t>
                      </a:r>
                      <a:r>
                        <a:rPr lang="en-US" sz="1100" b="1" dirty="0" smtClean="0">
                          <a:latin typeface="Cambria"/>
                          <a:ea typeface="Times New Roman"/>
                          <a:cs typeface="Times New Roman"/>
                        </a:rPr>
                        <a:t>(unemployment </a:t>
                      </a:r>
                      <a:r>
                        <a:rPr lang="en-US" sz="1100" b="1" dirty="0">
                          <a:latin typeface="Cambria"/>
                          <a:ea typeface="Times New Roman"/>
                          <a:cs typeface="Times New Roman"/>
                        </a:rPr>
                        <a:t>and </a:t>
                      </a:r>
                      <a:r>
                        <a:rPr lang="en-US" sz="1100" b="1" dirty="0" smtClean="0">
                          <a:latin typeface="Cambria"/>
                          <a:ea typeface="Times New Roman"/>
                          <a:cs typeface="Times New Roman"/>
                        </a:rPr>
                        <a:t>environmental degradation)</a:t>
                      </a:r>
                      <a:endParaRPr lang="en-US" sz="1100" dirty="0">
                        <a:latin typeface="Calibri"/>
                        <a:ea typeface="Calibri"/>
                        <a:cs typeface="Times New Roman"/>
                      </a:endParaRPr>
                    </a:p>
                  </a:txBody>
                  <a:tcPr marL="68580" marR="68580" marT="0" marB="0"/>
                </a:tc>
                <a:tc>
                  <a:txBody>
                    <a:bodyPr/>
                    <a:lstStyle/>
                    <a:p>
                      <a:pPr marL="0" marR="0">
                        <a:spcBef>
                          <a:spcPts val="0"/>
                        </a:spcBef>
                        <a:spcAft>
                          <a:spcPts val="0"/>
                        </a:spcAft>
                      </a:pPr>
                      <a:r>
                        <a:rPr lang="en-US" sz="1100" b="1" dirty="0">
                          <a:latin typeface="Cambria"/>
                          <a:ea typeface="Times New Roman"/>
                          <a:cs typeface="Times New Roman"/>
                        </a:rPr>
                        <a:t>Survey data also indicates that predominant occupations are business/merchant and farming.  It also establishes a strong interest in the availability of electricity for carrying out business/market and agricultural activities.  It indicates a low level of interesting in using electricity to run entertainment devices like TVs, computers, and radios</a:t>
                      </a:r>
                      <a:endParaRPr lang="en-US" sz="1100" dirty="0">
                        <a:latin typeface="Calibri"/>
                        <a:ea typeface="Calibri"/>
                        <a:cs typeface="Times New Roman"/>
                      </a:endParaRPr>
                    </a:p>
                  </a:txBody>
                  <a:tcPr marL="68580" marR="68580" marT="0" marB="0"/>
                </a:tc>
                <a:tc>
                  <a:txBody>
                    <a:bodyPr/>
                    <a:lstStyle/>
                    <a:p>
                      <a:pPr marL="0" marR="0">
                        <a:spcBef>
                          <a:spcPts val="0"/>
                        </a:spcBef>
                        <a:spcAft>
                          <a:spcPts val="0"/>
                        </a:spcAft>
                      </a:pPr>
                      <a:r>
                        <a:rPr lang="en-US" sz="1100" b="1" dirty="0">
                          <a:latin typeface="Cambria"/>
                          <a:ea typeface="Times New Roman"/>
                          <a:cs typeface="Times New Roman"/>
                        </a:rPr>
                        <a:t>More data required both on how electricity would be used and how electricity stands in relation to other energy generation alternatives.</a:t>
                      </a:r>
                      <a:endParaRPr lang="en-US" sz="1100" dirty="0">
                        <a:latin typeface="Calibri"/>
                        <a:ea typeface="Calibri"/>
                        <a:cs typeface="Times New Roman"/>
                      </a:endParaRPr>
                    </a:p>
                    <a:p>
                      <a:pPr marL="0" marR="0">
                        <a:spcBef>
                          <a:spcPts val="0"/>
                        </a:spcBef>
                        <a:spcAft>
                          <a:spcPts val="0"/>
                        </a:spcAft>
                      </a:pPr>
                      <a:r>
                        <a:rPr lang="en-US" sz="1100" b="1" dirty="0">
                          <a:latin typeface="Cambria"/>
                          <a:ea typeface="Times New Roman"/>
                          <a:cs typeface="Times New Roman"/>
                        </a:rPr>
                        <a:t>One interesting problem.  Could computers based on the OLPC model play a greater, and positive role in education.  Electricity, thus, could serve as a conversion factor in realizing educational capabilities such as emotion and sensation, imagination, and thought.</a:t>
                      </a:r>
                      <a:endParaRPr lang="en-US" sz="1100" dirty="0">
                        <a:latin typeface="Calibri"/>
                        <a:ea typeface="Calibri"/>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p:nvPr>
        </p:nvSpPr>
        <p:spPr/>
        <p:txBody>
          <a:bodyPr/>
          <a:lstStyle/>
          <a:p>
            <a:endParaRPr lang="en-US" smtClean="0"/>
          </a:p>
        </p:txBody>
      </p:sp>
      <p:graphicFrame>
        <p:nvGraphicFramePr>
          <p:cNvPr id="6" name="Content Placeholder 5"/>
          <p:cNvGraphicFramePr>
            <a:graphicFrameLocks noGrp="1"/>
          </p:cNvGraphicFramePr>
          <p:nvPr>
            <p:ph idx="1"/>
          </p:nvPr>
        </p:nvGraphicFramePr>
        <p:xfrm>
          <a:off x="457200" y="152400"/>
          <a:ext cx="8229600" cy="6553200"/>
        </p:xfrm>
        <a:graphic>
          <a:graphicData uri="http://schemas.openxmlformats.org/drawingml/2006/table">
            <a:tbl>
              <a:tblPr firstRow="1" bandRow="1">
                <a:tableStyleId>{D7AC3CCA-C797-4891-BE02-D94E43425B78}</a:tableStyleId>
              </a:tblPr>
              <a:tblGrid>
                <a:gridCol w="1447800"/>
                <a:gridCol w="1371600"/>
                <a:gridCol w="1371600"/>
                <a:gridCol w="1600200"/>
                <a:gridCol w="1295400"/>
                <a:gridCol w="1143000"/>
              </a:tblGrid>
              <a:tr h="914400">
                <a:tc>
                  <a:txBody>
                    <a:bodyPr/>
                    <a:lstStyle/>
                    <a:p>
                      <a:r>
                        <a:rPr lang="en-US" dirty="0" smtClean="0"/>
                        <a:t>Hardware / Software</a:t>
                      </a:r>
                      <a:endParaRPr lang="en-US" dirty="0"/>
                    </a:p>
                  </a:txBody>
                  <a:tcPr/>
                </a:tc>
                <a:tc>
                  <a:txBody>
                    <a:bodyPr/>
                    <a:lstStyle/>
                    <a:p>
                      <a:r>
                        <a:rPr lang="en-US" dirty="0" smtClean="0"/>
                        <a:t>Physical</a:t>
                      </a:r>
                      <a:r>
                        <a:rPr lang="en-US" baseline="0" dirty="0" smtClean="0"/>
                        <a:t> Surround-</a:t>
                      </a:r>
                      <a:r>
                        <a:rPr lang="en-US" baseline="0" dirty="0" err="1" smtClean="0"/>
                        <a:t>ings</a:t>
                      </a:r>
                      <a:endParaRPr lang="en-US" dirty="0"/>
                    </a:p>
                  </a:txBody>
                  <a:tcPr/>
                </a:tc>
                <a:tc>
                  <a:txBody>
                    <a:bodyPr/>
                    <a:lstStyle/>
                    <a:p>
                      <a:r>
                        <a:rPr lang="en-US" dirty="0" smtClean="0"/>
                        <a:t>People,</a:t>
                      </a:r>
                      <a:r>
                        <a:rPr lang="en-US" baseline="0" dirty="0" smtClean="0"/>
                        <a:t> Groups, &amp; Roles</a:t>
                      </a:r>
                      <a:endParaRPr lang="en-US" dirty="0"/>
                    </a:p>
                  </a:txBody>
                  <a:tcPr/>
                </a:tc>
                <a:tc>
                  <a:txBody>
                    <a:bodyPr/>
                    <a:lstStyle/>
                    <a:p>
                      <a:r>
                        <a:rPr lang="en-US" dirty="0" smtClean="0"/>
                        <a:t>Procedures</a:t>
                      </a:r>
                      <a:endParaRPr lang="en-US" dirty="0"/>
                    </a:p>
                  </a:txBody>
                  <a:tcPr/>
                </a:tc>
                <a:tc>
                  <a:txBody>
                    <a:bodyPr/>
                    <a:lstStyle/>
                    <a:p>
                      <a:r>
                        <a:rPr lang="en-US" dirty="0" smtClean="0"/>
                        <a:t>Laws</a:t>
                      </a:r>
                      <a:endParaRPr lang="en-US" dirty="0"/>
                    </a:p>
                  </a:txBody>
                  <a:tcPr/>
                </a:tc>
                <a:tc>
                  <a:txBody>
                    <a:bodyPr/>
                    <a:lstStyle/>
                    <a:p>
                      <a:r>
                        <a:rPr lang="en-US" dirty="0" smtClean="0"/>
                        <a:t>Cultural Matters</a:t>
                      </a:r>
                      <a:endParaRPr lang="en-US" dirty="0"/>
                    </a:p>
                  </a:txBody>
                  <a:tcPr/>
                </a:tc>
              </a:tr>
              <a:tr h="3276600">
                <a:tc>
                  <a:txBody>
                    <a:bodyPr/>
                    <a:lstStyle/>
                    <a:p>
                      <a:r>
                        <a:rPr lang="en-US" sz="1600" dirty="0" smtClean="0"/>
                        <a:t>Diesel</a:t>
                      </a:r>
                      <a:r>
                        <a:rPr lang="en-US" sz="1600" baseline="0" dirty="0" smtClean="0"/>
                        <a:t> Generator</a:t>
                      </a:r>
                    </a:p>
                    <a:p>
                      <a:endParaRPr lang="en-US" sz="1600" baseline="0" dirty="0" smtClean="0"/>
                    </a:p>
                    <a:p>
                      <a:r>
                        <a:rPr lang="en-US" sz="1600" baseline="0" dirty="0" smtClean="0"/>
                        <a:t>Electricity Wiring (inside and outside)</a:t>
                      </a:r>
                    </a:p>
                    <a:p>
                      <a:endParaRPr lang="en-US" sz="1600" baseline="0" dirty="0" smtClean="0"/>
                    </a:p>
                    <a:p>
                      <a:r>
                        <a:rPr lang="en-US" sz="1600" baseline="0" dirty="0" smtClean="0"/>
                        <a:t>Individual Generators</a:t>
                      </a:r>
                      <a:endParaRPr lang="en-US" sz="1600" dirty="0"/>
                    </a:p>
                  </a:txBody>
                  <a:tcPr/>
                </a:tc>
                <a:tc>
                  <a:txBody>
                    <a:bodyPr/>
                    <a:lstStyle/>
                    <a:p>
                      <a:r>
                        <a:rPr lang="en-US" sz="1600" dirty="0" smtClean="0"/>
                        <a:t>Mountains</a:t>
                      </a:r>
                      <a:endParaRPr lang="en-US" sz="500" dirty="0" smtClean="0"/>
                    </a:p>
                    <a:p>
                      <a:r>
                        <a:rPr lang="en-US" sz="1600" dirty="0" smtClean="0"/>
                        <a:t>(stripped and </a:t>
                      </a:r>
                      <a:r>
                        <a:rPr lang="en-US" sz="1600" dirty="0" err="1" smtClean="0"/>
                        <a:t>unstripped</a:t>
                      </a:r>
                      <a:r>
                        <a:rPr lang="en-US" sz="1600" dirty="0" smtClean="0"/>
                        <a:t> of vegetation)</a:t>
                      </a:r>
                    </a:p>
                    <a:p>
                      <a:endParaRPr lang="en-US" sz="600" dirty="0" smtClean="0"/>
                    </a:p>
                    <a:p>
                      <a:r>
                        <a:rPr lang="en-US" sz="1600" dirty="0" smtClean="0"/>
                        <a:t>School: (n</a:t>
                      </a:r>
                      <a:r>
                        <a:rPr lang="en-US" sz="1600" baseline="0" dirty="0" smtClean="0"/>
                        <a:t>atural lighting, benches, and blackboards)</a:t>
                      </a:r>
                      <a:endParaRPr lang="en-US" sz="1600" dirty="0" smtClean="0"/>
                    </a:p>
                  </a:txBody>
                  <a:tcPr/>
                </a:tc>
                <a:tc>
                  <a:txBody>
                    <a:bodyPr/>
                    <a:lstStyle/>
                    <a:p>
                      <a:r>
                        <a:rPr lang="en-US" sz="1600" dirty="0" smtClean="0"/>
                        <a:t>Orphanage</a:t>
                      </a:r>
                    </a:p>
                    <a:p>
                      <a:endParaRPr lang="en-US" sz="600" dirty="0" smtClean="0"/>
                    </a:p>
                    <a:p>
                      <a:r>
                        <a:rPr lang="en-US" sz="1600" dirty="0" err="1" smtClean="0"/>
                        <a:t>YouthHaiti</a:t>
                      </a:r>
                      <a:endParaRPr lang="en-US" sz="1600" dirty="0" smtClean="0"/>
                    </a:p>
                    <a:p>
                      <a:endParaRPr lang="en-US" sz="600" dirty="0" smtClean="0"/>
                    </a:p>
                    <a:p>
                      <a:r>
                        <a:rPr lang="en-US" sz="1600" dirty="0" smtClean="0"/>
                        <a:t>Global Initiatives (Rotary Club, UNICEF, etc.)</a:t>
                      </a:r>
                    </a:p>
                    <a:p>
                      <a:endParaRPr lang="en-US" sz="1600" dirty="0" smtClean="0"/>
                    </a:p>
                    <a:p>
                      <a:r>
                        <a:rPr lang="en-US" sz="1600" dirty="0" smtClean="0"/>
                        <a:t>NSF</a:t>
                      </a:r>
                    </a:p>
                    <a:p>
                      <a:endParaRPr lang="en-US" sz="1600" dirty="0" smtClean="0"/>
                    </a:p>
                    <a:p>
                      <a:r>
                        <a:rPr lang="en-US" sz="1600" dirty="0" smtClean="0"/>
                        <a:t>UPRM (land grant university)</a:t>
                      </a:r>
                      <a:endParaRPr lang="en-US" sz="1600" dirty="0"/>
                    </a:p>
                  </a:txBody>
                  <a:tcPr/>
                </a:tc>
                <a:tc>
                  <a:txBody>
                    <a:bodyPr/>
                    <a:lstStyle/>
                    <a:p>
                      <a:r>
                        <a:rPr lang="en-US" sz="1600" dirty="0" smtClean="0"/>
                        <a:t>Measuring water flow</a:t>
                      </a:r>
                    </a:p>
                    <a:p>
                      <a:endParaRPr lang="en-US" sz="500" dirty="0" smtClean="0"/>
                    </a:p>
                    <a:p>
                      <a:r>
                        <a:rPr lang="en-US" sz="1600" dirty="0" smtClean="0"/>
                        <a:t>Using/Repairing generator</a:t>
                      </a:r>
                    </a:p>
                    <a:p>
                      <a:endParaRPr lang="en-US" sz="500" dirty="0" smtClean="0"/>
                    </a:p>
                    <a:p>
                      <a:r>
                        <a:rPr lang="en-US" sz="1600" dirty="0" smtClean="0"/>
                        <a:t>Measuring</a:t>
                      </a:r>
                      <a:r>
                        <a:rPr lang="en-US" sz="1600" baseline="0" dirty="0" smtClean="0"/>
                        <a:t> water fall</a:t>
                      </a:r>
                    </a:p>
                    <a:p>
                      <a:endParaRPr lang="en-US" sz="500" baseline="0" dirty="0" smtClean="0"/>
                    </a:p>
                    <a:p>
                      <a:r>
                        <a:rPr lang="en-US" sz="1600" baseline="0" dirty="0" smtClean="0"/>
                        <a:t>Making Charcoal</a:t>
                      </a:r>
                    </a:p>
                    <a:p>
                      <a:endParaRPr lang="en-US" sz="1600" baseline="0" dirty="0" smtClean="0"/>
                    </a:p>
                    <a:p>
                      <a:r>
                        <a:rPr lang="en-US" sz="1600" baseline="0" dirty="0" smtClean="0"/>
                        <a:t>(inspecting new school)</a:t>
                      </a:r>
                    </a:p>
                    <a:p>
                      <a:endParaRPr lang="en-US" sz="500" dirty="0"/>
                    </a:p>
                  </a:txBody>
                  <a:tcPr/>
                </a:tc>
                <a:tc>
                  <a:txBody>
                    <a:bodyPr/>
                    <a:lstStyle/>
                    <a:p>
                      <a:r>
                        <a:rPr lang="en-US" sz="1600" dirty="0" smtClean="0"/>
                        <a:t>Eng Codes (Parish will not fund rebuilding school in Pleasance</a:t>
                      </a:r>
                      <a:r>
                        <a:rPr lang="en-US" sz="1600" baseline="0" dirty="0" smtClean="0"/>
                        <a:t>)</a:t>
                      </a:r>
                    </a:p>
                    <a:p>
                      <a:endParaRPr lang="en-US" sz="600" baseline="0" dirty="0" smtClean="0"/>
                    </a:p>
                    <a:p>
                      <a:r>
                        <a:rPr lang="en-US" sz="1600" baseline="0" dirty="0" smtClean="0"/>
                        <a:t>Regulating the generation of electricity (public, private, utility)</a:t>
                      </a:r>
                      <a:endParaRPr lang="en-US" sz="1600" dirty="0"/>
                    </a:p>
                  </a:txBody>
                  <a:tcPr/>
                </a:tc>
                <a:tc>
                  <a:txBody>
                    <a:bodyPr/>
                    <a:lstStyle/>
                    <a:p>
                      <a:r>
                        <a:rPr lang="en-US" sz="1600" dirty="0" smtClean="0"/>
                        <a:t>French Colonialism</a:t>
                      </a:r>
                    </a:p>
                    <a:p>
                      <a:endParaRPr lang="en-US" sz="1600" dirty="0" smtClean="0"/>
                    </a:p>
                    <a:p>
                      <a:r>
                        <a:rPr lang="en-US" sz="1600" dirty="0" smtClean="0"/>
                        <a:t>Language: French and Creole</a:t>
                      </a:r>
                    </a:p>
                    <a:p>
                      <a:endParaRPr lang="en-US" dirty="0" smtClean="0"/>
                    </a:p>
                  </a:txBody>
                  <a:tcPr/>
                </a:tc>
              </a:tr>
              <a:tr h="1655894">
                <a:tc>
                  <a:txBody>
                    <a:bodyPr/>
                    <a:lstStyle/>
                    <a:p>
                      <a:r>
                        <a:rPr lang="en-US" sz="1600" dirty="0" smtClean="0"/>
                        <a:t>Computers?</a:t>
                      </a:r>
                    </a:p>
                    <a:p>
                      <a:endParaRPr lang="en-US" sz="1600" dirty="0" smtClean="0"/>
                    </a:p>
                    <a:p>
                      <a:r>
                        <a:rPr lang="en-US" sz="1600" dirty="0" smtClean="0"/>
                        <a:t>Cell</a:t>
                      </a:r>
                      <a:r>
                        <a:rPr lang="en-US" sz="1600" baseline="0" dirty="0" smtClean="0"/>
                        <a:t> Phones?</a:t>
                      </a:r>
                    </a:p>
                    <a:p>
                      <a:endParaRPr lang="en-US" sz="1600" baseline="0" dirty="0" smtClean="0"/>
                    </a:p>
                    <a:p>
                      <a:r>
                        <a:rPr lang="en-US" sz="1600" baseline="0" dirty="0" smtClean="0"/>
                        <a:t>Transportation technology</a:t>
                      </a:r>
                      <a:endParaRPr lang="en-US" sz="1600" dirty="0"/>
                    </a:p>
                  </a:txBody>
                  <a:tcPr/>
                </a:tc>
                <a:tc>
                  <a:txBody>
                    <a:bodyPr/>
                    <a:lstStyle/>
                    <a:p>
                      <a:r>
                        <a:rPr lang="en-US" sz="1600" dirty="0" smtClean="0"/>
                        <a:t>Earthquake and Tsunami</a:t>
                      </a:r>
                      <a:r>
                        <a:rPr lang="en-US" sz="1600" baseline="0" dirty="0" smtClean="0"/>
                        <a:t> </a:t>
                      </a:r>
                      <a:r>
                        <a:rPr lang="en-US" sz="1600" dirty="0" smtClean="0"/>
                        <a:t>Zones</a:t>
                      </a:r>
                    </a:p>
                    <a:p>
                      <a:endParaRPr lang="en-US" sz="500" dirty="0" smtClean="0"/>
                    </a:p>
                    <a:p>
                      <a:r>
                        <a:rPr lang="en-US" sz="1600" dirty="0" smtClean="0"/>
                        <a:t>Highways (paved, unpaved)</a:t>
                      </a:r>
                      <a:endParaRPr lang="en-US" sz="1600" dirty="0"/>
                    </a:p>
                  </a:txBody>
                  <a:tcPr/>
                </a:tc>
                <a:tc>
                  <a:txBody>
                    <a:bodyPr/>
                    <a:lstStyle/>
                    <a:p>
                      <a:r>
                        <a:rPr lang="en-US" sz="1600" dirty="0" smtClean="0"/>
                        <a:t>Universities</a:t>
                      </a:r>
                    </a:p>
                    <a:p>
                      <a:endParaRPr lang="en-US" sz="1600" dirty="0" smtClean="0"/>
                    </a:p>
                    <a:p>
                      <a:r>
                        <a:rPr lang="en-US" sz="1600" dirty="0" smtClean="0"/>
                        <a:t>Primary</a:t>
                      </a:r>
                      <a:r>
                        <a:rPr lang="en-US" sz="1600" baseline="0" dirty="0" smtClean="0"/>
                        <a:t> and Secondary </a:t>
                      </a:r>
                      <a:r>
                        <a:rPr lang="en-US" sz="1600" dirty="0" smtClean="0"/>
                        <a:t>Schools</a:t>
                      </a:r>
                    </a:p>
                    <a:p>
                      <a:endParaRPr lang="en-US" sz="1600" dirty="0" smtClean="0"/>
                    </a:p>
                    <a:p>
                      <a:r>
                        <a:rPr lang="en-US" sz="1600" dirty="0" smtClean="0"/>
                        <a:t>Governments (international</a:t>
                      </a:r>
                      <a:r>
                        <a:rPr lang="en-US" sz="1600" baseline="0" dirty="0" smtClean="0"/>
                        <a:t> context)</a:t>
                      </a:r>
                      <a:endParaRPr lang="en-US" sz="1600" dirty="0"/>
                    </a:p>
                  </a:txBody>
                  <a:tcPr/>
                </a:tc>
                <a:tc>
                  <a:txBody>
                    <a:bodyPr/>
                    <a:lstStyle/>
                    <a:p>
                      <a:r>
                        <a:rPr lang="en-US" sz="1600" dirty="0" smtClean="0"/>
                        <a:t>Pedagogical Approaches (parochial</a:t>
                      </a:r>
                      <a:r>
                        <a:rPr lang="en-US" sz="1600" baseline="0" dirty="0" smtClean="0"/>
                        <a:t> non-parochial) </a:t>
                      </a:r>
                      <a:endParaRPr lang="en-US" sz="1600" dirty="0" smtClean="0"/>
                    </a:p>
                    <a:p>
                      <a:endParaRPr lang="en-US" sz="500" dirty="0" smtClean="0"/>
                    </a:p>
                    <a:p>
                      <a:r>
                        <a:rPr lang="en-US" sz="1600" dirty="0" smtClean="0"/>
                        <a:t>Student Assessment</a:t>
                      </a:r>
                      <a:endParaRPr lang="en-US" sz="1600" dirty="0"/>
                    </a:p>
                  </a:txBody>
                  <a:tcPr/>
                </a:tc>
                <a:tc>
                  <a:txBody>
                    <a:bodyPr/>
                    <a:lstStyle/>
                    <a:p>
                      <a:r>
                        <a:rPr lang="en-US" sz="1600" dirty="0" smtClean="0"/>
                        <a:t>Environmental standards and enforcement</a:t>
                      </a:r>
                    </a:p>
                    <a:p>
                      <a:r>
                        <a:rPr lang="en-US" sz="1600" dirty="0" smtClean="0"/>
                        <a:t>Land use</a:t>
                      </a:r>
                      <a:endParaRPr lang="en-US" sz="1600" dirty="0"/>
                    </a:p>
                  </a:txBody>
                  <a:tcPr/>
                </a:tc>
                <a:tc>
                  <a:txBody>
                    <a:bodyPr/>
                    <a:lstStyle/>
                    <a:p>
                      <a:endParaRPr lang="en-US" dirty="0"/>
                    </a:p>
                  </a:txBody>
                  <a:tcPr/>
                </a:tc>
              </a:tr>
            </a:tbl>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9" descr="C:\Users\Owner\Pictures\2011_03_15\DSC_0455.JPG"/>
          <p:cNvPicPr>
            <a:picLocks noChangeAspect="1" noChangeArrowheads="1"/>
          </p:cNvPicPr>
          <p:nvPr/>
        </p:nvPicPr>
        <p:blipFill>
          <a:blip r:embed="rId3" cstate="print"/>
          <a:srcRect/>
          <a:stretch>
            <a:fillRect/>
          </a:stretch>
        </p:blipFill>
        <p:spPr bwMode="auto">
          <a:xfrm>
            <a:off x="0" y="914400"/>
            <a:ext cx="5124450" cy="3222625"/>
          </a:xfrm>
          <a:prstGeom prst="rect">
            <a:avLst/>
          </a:prstGeom>
          <a:noFill/>
          <a:ln w="9525">
            <a:noFill/>
            <a:miter lim="800000"/>
            <a:headEnd/>
            <a:tailEnd/>
          </a:ln>
        </p:spPr>
      </p:pic>
      <p:sp>
        <p:nvSpPr>
          <p:cNvPr id="9" name="Rectangle 8"/>
          <p:cNvSpPr/>
          <p:nvPr/>
        </p:nvSpPr>
        <p:spPr>
          <a:xfrm>
            <a:off x="0" y="0"/>
            <a:ext cx="9144000" cy="914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n-US"/>
          </a:p>
        </p:txBody>
      </p:sp>
      <p:sp>
        <p:nvSpPr>
          <p:cNvPr id="10" name="Title 1"/>
          <p:cNvSpPr txBox="1">
            <a:spLocks/>
          </p:cNvSpPr>
          <p:nvPr/>
        </p:nvSpPr>
        <p:spPr>
          <a:xfrm>
            <a:off x="0" y="0"/>
            <a:ext cx="9144000" cy="914400"/>
          </a:xfrm>
          <a:prstGeom prst="rect">
            <a:avLst/>
          </a:prstGeom>
        </p:spPr>
        <p:txBody>
          <a:bodyPr anchor="ctr">
            <a:normAutofit/>
          </a:bodyPr>
          <a:lstStyle/>
          <a:p>
            <a:pPr algn="ctr" fontAlgn="auto">
              <a:spcAft>
                <a:spcPts val="0"/>
              </a:spcAft>
              <a:defRPr/>
            </a:pPr>
            <a:r>
              <a:rPr lang="en-US" sz="4400" b="1" dirty="0">
                <a:latin typeface="+mn-lt"/>
                <a:cs typeface="+mn-cs"/>
              </a:rPr>
              <a:t>Education in </a:t>
            </a:r>
            <a:r>
              <a:rPr lang="en-US" sz="4400" b="1" dirty="0" err="1">
                <a:latin typeface="+mn-lt"/>
                <a:cs typeface="+mn-cs"/>
              </a:rPr>
              <a:t>Duchity</a:t>
            </a:r>
            <a:endParaRPr lang="en-US" sz="4400" b="1" dirty="0">
              <a:latin typeface="+mj-lt"/>
              <a:ea typeface="+mj-ea"/>
              <a:cs typeface="+mj-cs"/>
            </a:endParaRPr>
          </a:p>
        </p:txBody>
      </p:sp>
      <p:pic>
        <p:nvPicPr>
          <p:cNvPr id="35845" name="Picture 6" descr="C:\Users\Owner\Pictures\2011_03_14\DSC_0264.JPG"/>
          <p:cNvPicPr>
            <a:picLocks noChangeAspect="1" noChangeArrowheads="1"/>
          </p:cNvPicPr>
          <p:nvPr/>
        </p:nvPicPr>
        <p:blipFill>
          <a:blip r:embed="rId4" cstate="print"/>
          <a:srcRect/>
          <a:stretch>
            <a:fillRect/>
          </a:stretch>
        </p:blipFill>
        <p:spPr bwMode="auto">
          <a:xfrm>
            <a:off x="4516438" y="3810000"/>
            <a:ext cx="4656137" cy="3097213"/>
          </a:xfrm>
          <a:prstGeom prst="rect">
            <a:avLst/>
          </a:prstGeom>
          <a:noFill/>
          <a:ln w="9525">
            <a:noFill/>
            <a:miter lim="800000"/>
            <a:headEnd/>
            <a:tailEnd/>
          </a:ln>
        </p:spPr>
      </p:pic>
      <p:pic>
        <p:nvPicPr>
          <p:cNvPr id="35846" name="Picture 7" descr="C:\Users\Owner\Pictures\2011_03_14\DSC_0280.JPG"/>
          <p:cNvPicPr>
            <a:picLocks noChangeAspect="1" noChangeArrowheads="1"/>
          </p:cNvPicPr>
          <p:nvPr/>
        </p:nvPicPr>
        <p:blipFill>
          <a:blip r:embed="rId5" cstate="print"/>
          <a:srcRect/>
          <a:stretch>
            <a:fillRect/>
          </a:stretch>
        </p:blipFill>
        <p:spPr bwMode="auto">
          <a:xfrm>
            <a:off x="4646613" y="914400"/>
            <a:ext cx="4524375" cy="3276600"/>
          </a:xfrm>
          <a:prstGeom prst="rect">
            <a:avLst/>
          </a:prstGeom>
          <a:noFill/>
          <a:ln w="9525">
            <a:noFill/>
            <a:miter lim="800000"/>
            <a:headEnd/>
            <a:tailEnd/>
          </a:ln>
        </p:spPr>
      </p:pic>
      <p:pic>
        <p:nvPicPr>
          <p:cNvPr id="35847" name="Picture 8" descr="C:\Users\Owner\Pictures\2011_03_14\DSC_0285.JPG"/>
          <p:cNvPicPr>
            <a:picLocks noChangeAspect="1" noChangeArrowheads="1"/>
          </p:cNvPicPr>
          <p:nvPr/>
        </p:nvPicPr>
        <p:blipFill>
          <a:blip r:embed="rId6" cstate="print"/>
          <a:srcRect/>
          <a:stretch>
            <a:fillRect/>
          </a:stretch>
        </p:blipFill>
        <p:spPr bwMode="auto">
          <a:xfrm>
            <a:off x="0" y="4114800"/>
            <a:ext cx="4646613" cy="2720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33400" y="381000"/>
            <a:ext cx="8229600" cy="6172200"/>
          </a:xfrm>
        </p:spPr>
        <p:txBody>
          <a:bodyPr>
            <a:normAutofit fontScale="70000" lnSpcReduction="20000"/>
          </a:bodyPr>
          <a:lstStyle/>
          <a:p>
            <a:pPr marL="514350" indent="-514350">
              <a:buFont typeface="+mj-lt"/>
              <a:buAutoNum type="arabicPeriod"/>
            </a:pPr>
            <a:r>
              <a:rPr lang="en-US" dirty="0" smtClean="0"/>
              <a:t>Martha Nussbaum.  Frontiers in Justice: Disabilities, Nationalities, Species Membership.  Cambridge, Mass: Harvard University Press, 2006.</a:t>
            </a:r>
          </a:p>
          <a:p>
            <a:pPr marL="514350" indent="-514350">
              <a:buFont typeface="+mj-lt"/>
              <a:buAutoNum type="arabicPeriod"/>
            </a:pPr>
            <a:r>
              <a:rPr lang="en-US" dirty="0" smtClean="0"/>
              <a:t>Nussbaum, Martha C. Creating Capabilities: The Human Development Approach, Belknap Press of Harvard University Press, 2011: 20, 33-34.</a:t>
            </a:r>
          </a:p>
          <a:p>
            <a:pPr marL="514350" indent="-514350">
              <a:buFont typeface="+mj-lt"/>
              <a:buAutoNum type="arabicPeriod"/>
            </a:pPr>
            <a:r>
              <a:rPr lang="en-US" dirty="0" err="1" smtClean="0"/>
              <a:t>Amartya</a:t>
            </a:r>
            <a:r>
              <a:rPr lang="en-US" dirty="0" smtClean="0"/>
              <a:t> Sen.  Development as Freedom.  Alfred D. Knopf, INC, 1999.</a:t>
            </a:r>
          </a:p>
          <a:p>
            <a:pPr marL="514350" indent="-514350">
              <a:buFont typeface="+mj-lt"/>
              <a:buAutoNum type="arabicPeriod"/>
            </a:pPr>
            <a:r>
              <a:rPr lang="en-US" dirty="0" err="1" smtClean="0"/>
              <a:t>Robeyns</a:t>
            </a:r>
            <a:r>
              <a:rPr lang="en-US" dirty="0" smtClean="0"/>
              <a:t>, Ingrid, "The Capability Approach", The Stanford Encyclopedia of Philosophy (Summer 2011 Edition), Edward N. </a:t>
            </a:r>
            <a:r>
              <a:rPr lang="en-US" dirty="0" err="1" smtClean="0"/>
              <a:t>Zalta</a:t>
            </a:r>
            <a:r>
              <a:rPr lang="en-US" dirty="0" smtClean="0"/>
              <a:t> (ed.), URL = http://plato.stanford.edu/archives/sum2011/entries/capability-approach. Accessed March 12, 2012.</a:t>
            </a:r>
          </a:p>
          <a:p>
            <a:pPr marL="514350" indent="-514350">
              <a:buFont typeface="+mj-lt"/>
              <a:buAutoNum type="arabicPeriod"/>
            </a:pPr>
            <a:r>
              <a:rPr lang="en-US" dirty="0" err="1" smtClean="0"/>
              <a:t>Werhane</a:t>
            </a:r>
            <a:r>
              <a:rPr lang="en-US" dirty="0" smtClean="0"/>
              <a:t>, P., S.P. Kelley, L.P. </a:t>
            </a:r>
            <a:r>
              <a:rPr lang="en-US" dirty="0" err="1" smtClean="0"/>
              <a:t>Hartmen</a:t>
            </a:r>
            <a:r>
              <a:rPr lang="en-US" dirty="0" smtClean="0"/>
              <a:t>, D.J. </a:t>
            </a:r>
            <a:r>
              <a:rPr lang="en-US" dirty="0" err="1" smtClean="0"/>
              <a:t>Moberg</a:t>
            </a:r>
            <a:r>
              <a:rPr lang="en-US" dirty="0" smtClean="0"/>
              <a:t>. </a:t>
            </a:r>
            <a:r>
              <a:rPr lang="en-US" dirty="0" err="1" smtClean="0"/>
              <a:t>Allievating</a:t>
            </a:r>
            <a:r>
              <a:rPr lang="en-US" dirty="0" smtClean="0"/>
              <a:t> Poverty through Profitable Partnerships: Globalization, Markets and Economic Well-Being, </a:t>
            </a:r>
            <a:r>
              <a:rPr lang="en-US" dirty="0" err="1" smtClean="0"/>
              <a:t>Routledge</a:t>
            </a:r>
            <a:r>
              <a:rPr lang="en-US" dirty="0" smtClean="0"/>
              <a:t>, 2010: 21, 26-7, 75-85, 91. </a:t>
            </a:r>
          </a:p>
          <a:p>
            <a:pPr marL="514350" indent="-514350">
              <a:buFont typeface="+mj-lt"/>
              <a:buAutoNum type="arabicPeriod"/>
            </a:pPr>
            <a:r>
              <a:rPr lang="en-US" dirty="0" err="1" smtClean="0"/>
              <a:t>Oosterlaken</a:t>
            </a:r>
            <a:r>
              <a:rPr lang="en-US" dirty="0" smtClean="0"/>
              <a:t> and J. van den </a:t>
            </a:r>
            <a:r>
              <a:rPr lang="en-US" dirty="0" err="1" smtClean="0"/>
              <a:t>Hoven</a:t>
            </a:r>
            <a:r>
              <a:rPr lang="en-US" dirty="0" smtClean="0"/>
              <a:t> (eds.), </a:t>
            </a:r>
            <a:r>
              <a:rPr lang="en-US" i="1" dirty="0" smtClean="0"/>
              <a:t>The Capability Approach, Technology and Design, Philosophy of Engineering and Technology 5, </a:t>
            </a:r>
            <a:r>
              <a:rPr lang="en-US" dirty="0" smtClean="0"/>
              <a:t>DOI 10.1007/978-94-007-3879-9_7, © Springer </a:t>
            </a:r>
            <a:r>
              <a:rPr lang="en-US" dirty="0" err="1" smtClean="0"/>
              <a:t>Science+Business</a:t>
            </a:r>
            <a:r>
              <a:rPr lang="en-US" dirty="0" smtClean="0"/>
              <a:t> Media B.V. 2012</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33400" y="381000"/>
            <a:ext cx="8229600" cy="6248400"/>
          </a:xfrm>
        </p:spPr>
        <p:txBody>
          <a:bodyPr>
            <a:normAutofit fontScale="62500" lnSpcReduction="20000"/>
          </a:bodyPr>
          <a:lstStyle/>
          <a:p>
            <a:pPr marL="514350" indent="-514350">
              <a:buFont typeface="+mj-lt"/>
              <a:buAutoNum type="arabicPeriod"/>
            </a:pPr>
            <a:r>
              <a:rPr lang="en-US" dirty="0" err="1" smtClean="0"/>
              <a:t>Perrow</a:t>
            </a:r>
            <a:r>
              <a:rPr lang="en-US" dirty="0" smtClean="0"/>
              <a:t>, C. (1984).  Normal Accidents: Living With High-Risk Technologies.  Basic Books.</a:t>
            </a:r>
          </a:p>
          <a:p>
            <a:pPr marL="514350" indent="-514350">
              <a:buFont typeface="+mj-lt"/>
              <a:buAutoNum type="arabicPeriod"/>
            </a:pPr>
            <a:r>
              <a:rPr lang="en-US" dirty="0" err="1" smtClean="0"/>
              <a:t>Vermaas</a:t>
            </a:r>
            <a:r>
              <a:rPr lang="en-US" dirty="0" smtClean="0"/>
              <a:t>, </a:t>
            </a:r>
            <a:r>
              <a:rPr lang="en-US" dirty="0" err="1" smtClean="0"/>
              <a:t>Kroes</a:t>
            </a:r>
            <a:r>
              <a:rPr lang="en-US" dirty="0" smtClean="0"/>
              <a:t>, </a:t>
            </a:r>
            <a:r>
              <a:rPr lang="en-US" dirty="0" err="1" smtClean="0"/>
              <a:t>Poel</a:t>
            </a:r>
            <a:r>
              <a:rPr lang="en-US" dirty="0" smtClean="0"/>
              <a:t>, </a:t>
            </a:r>
            <a:r>
              <a:rPr lang="en-US" dirty="0" err="1" smtClean="0"/>
              <a:t>Franssen</a:t>
            </a:r>
            <a:r>
              <a:rPr lang="en-US" dirty="0" smtClean="0"/>
              <a:t>, </a:t>
            </a:r>
            <a:r>
              <a:rPr lang="en-US" dirty="0" err="1" smtClean="0"/>
              <a:t>Houkes</a:t>
            </a:r>
            <a:r>
              <a:rPr lang="en-US" dirty="0" smtClean="0"/>
              <a:t>. (2011) A Philosophy of Technology: From Technical </a:t>
            </a:r>
            <a:r>
              <a:rPr lang="en-US" dirty="0" err="1" smtClean="0"/>
              <a:t>Artefacts</a:t>
            </a:r>
            <a:r>
              <a:rPr lang="en-US" dirty="0" smtClean="0"/>
              <a:t> to </a:t>
            </a:r>
            <a:r>
              <a:rPr lang="en-US" dirty="0" err="1" smtClean="0"/>
              <a:t>Sociotechnical</a:t>
            </a:r>
            <a:r>
              <a:rPr lang="en-US" dirty="0" smtClean="0"/>
              <a:t> Systems. Morgan &amp; Claypool Publishers.</a:t>
            </a:r>
          </a:p>
          <a:p>
            <a:pPr marL="514350" indent="-514350">
              <a:buFont typeface="+mj-lt"/>
              <a:buAutoNum type="arabicPeriod"/>
            </a:pPr>
            <a:r>
              <a:rPr lang="en-US" dirty="0" smtClean="0"/>
              <a:t>Pinch, T.J. and </a:t>
            </a:r>
            <a:r>
              <a:rPr lang="en-US" dirty="0" err="1" smtClean="0"/>
              <a:t>Bijker</a:t>
            </a:r>
            <a:r>
              <a:rPr lang="en-US" dirty="0" smtClean="0"/>
              <a:t>, W.  (2009).  The Social Construction of Facts and Artifacts.  In Technology and Society: Building Our </a:t>
            </a:r>
            <a:r>
              <a:rPr lang="en-US" dirty="0" err="1" smtClean="0"/>
              <a:t>Sociotechnical</a:t>
            </a:r>
            <a:r>
              <a:rPr lang="en-US" dirty="0" smtClean="0"/>
              <a:t> Future, Johnson, D.G. and Wetmore, J.M., (Eds.).  Cambridge, Mass: MIT Press: 107-139.</a:t>
            </a:r>
          </a:p>
          <a:p>
            <a:pPr marL="514350" indent="-514350">
              <a:buFont typeface="+mj-lt"/>
              <a:buAutoNum type="arabicPeriod"/>
            </a:pPr>
            <a:r>
              <a:rPr lang="en-US" dirty="0" smtClean="0"/>
              <a:t>Hickman, L. (1990).  John Dewey’s Pragmatic Technology.  Bloomington, IN: Indiana University Press: 140-153.</a:t>
            </a:r>
          </a:p>
          <a:p>
            <a:pPr marL="514350" indent="-514350">
              <a:buFont typeface="+mj-lt"/>
              <a:buAutoNum type="arabicPeriod"/>
            </a:pPr>
            <a:r>
              <a:rPr lang="en-US" dirty="0" smtClean="0"/>
              <a:t>M. Flanagan, D. Howe, and H. </a:t>
            </a:r>
            <a:r>
              <a:rPr lang="en-US" dirty="0" err="1" smtClean="0"/>
              <a:t>Nissenbaum</a:t>
            </a:r>
            <a:r>
              <a:rPr lang="en-US" dirty="0" smtClean="0"/>
              <a:t>, “Embodying Values in Technology: Theory and Practice,” in Information Technology and Moral Philosophy, </a:t>
            </a:r>
            <a:r>
              <a:rPr lang="en-US" dirty="0" err="1" smtClean="0"/>
              <a:t>Jeroen</a:t>
            </a:r>
            <a:r>
              <a:rPr lang="en-US" dirty="0" smtClean="0"/>
              <a:t> van den </a:t>
            </a:r>
            <a:r>
              <a:rPr lang="en-US" dirty="0" err="1" smtClean="0"/>
              <a:t>Hoven</a:t>
            </a:r>
            <a:r>
              <a:rPr lang="en-US" dirty="0" smtClean="0"/>
              <a:t> and John </a:t>
            </a:r>
            <a:r>
              <a:rPr lang="en-US" dirty="0" err="1" smtClean="0"/>
              <a:t>Weckert</a:t>
            </a:r>
            <a:r>
              <a:rPr lang="en-US" dirty="0" smtClean="0"/>
              <a:t>, Eds. Cambridge, UK: Cambridge University Press, 2008, pp. 322-353.</a:t>
            </a:r>
          </a:p>
          <a:p>
            <a:pPr marL="514350" indent="-514350">
              <a:buFont typeface="+mj-lt"/>
              <a:buAutoNum type="arabicPeriod"/>
            </a:pPr>
            <a:r>
              <a:rPr lang="en-US" dirty="0" smtClean="0"/>
              <a:t>Harris, Charles.  (2008). “The Good Engineer: Giving Virtue its Due in Engineering Ethics”.  Science and Engineering Ethics, 14: 153-164.</a:t>
            </a:r>
          </a:p>
          <a:p>
            <a:pPr marL="514350" indent="-514350">
              <a:buFont typeface="+mj-lt"/>
              <a:buAutoNum type="arabicPeriod"/>
            </a:pPr>
            <a:r>
              <a:rPr lang="en-US" dirty="0" smtClean="0"/>
              <a:t>Huff, C. and </a:t>
            </a:r>
            <a:r>
              <a:rPr lang="en-US" dirty="0" err="1" smtClean="0"/>
              <a:t>Finholt</a:t>
            </a:r>
            <a:r>
              <a:rPr lang="en-US" dirty="0" smtClean="0"/>
              <a:t>, T.  (1994).  Social Issues In Computing: Putting Computing in its Place.  New York: McGraw-Hill.</a:t>
            </a:r>
          </a:p>
          <a:p>
            <a:pPr marL="514350" indent="-514350">
              <a:buFont typeface="+mj-lt"/>
              <a:buAutoNum type="arabicPeriod"/>
            </a:pPr>
            <a:r>
              <a:rPr lang="en-US" dirty="0" smtClean="0"/>
              <a:t>Wanda J. </a:t>
            </a:r>
            <a:r>
              <a:rPr lang="en-US" dirty="0" err="1" smtClean="0"/>
              <a:t>Orlikowski</a:t>
            </a:r>
            <a:r>
              <a:rPr lang="en-US" dirty="0" smtClean="0"/>
              <a:t>.  Using Technology and Constituting Structures: A Practice Lens for Studying Technology in Organizations.  ORGANIZATION SCIENCE,  2000 INFORMS. Vol. 11, No. 4, July–August 2000, pp. 404–428</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2. STS as </a:t>
            </a:r>
            <a:r>
              <a:rPr lang="en-US" dirty="0" smtClean="0">
                <a:solidFill>
                  <a:srgbClr val="FF0000"/>
                </a:solidFill>
              </a:rPr>
              <a:t>System</a:t>
            </a:r>
            <a:endParaRPr lang="en-US" dirty="0">
              <a:solidFill>
                <a:srgbClr val="FF0000"/>
              </a:solidFill>
            </a:endParaRPr>
          </a:p>
        </p:txBody>
      </p:sp>
      <p:sp>
        <p:nvSpPr>
          <p:cNvPr id="3" name="Content Placeholder 2"/>
          <p:cNvSpPr>
            <a:spLocks noGrp="1"/>
          </p:cNvSpPr>
          <p:nvPr>
            <p:ph idx="1"/>
          </p:nvPr>
        </p:nvSpPr>
        <p:spPr>
          <a:xfrm>
            <a:off x="457200" y="1371600"/>
            <a:ext cx="8229600" cy="5486400"/>
          </a:xfrm>
        </p:spPr>
        <p:txBody>
          <a:bodyPr>
            <a:normAutofit/>
          </a:bodyPr>
          <a:lstStyle/>
          <a:p>
            <a:r>
              <a:rPr lang="en-US" dirty="0" smtClean="0"/>
              <a:t>STSs are </a:t>
            </a:r>
            <a:r>
              <a:rPr lang="en-US" b="1" dirty="0" smtClean="0">
                <a:solidFill>
                  <a:srgbClr val="FF0000"/>
                </a:solidFill>
              </a:rPr>
              <a:t>Systems</a:t>
            </a:r>
          </a:p>
          <a:p>
            <a:pPr lvl="1"/>
            <a:r>
              <a:rPr lang="en-US" dirty="0" smtClean="0">
                <a:solidFill>
                  <a:srgbClr val="FF0000"/>
                </a:solidFill>
              </a:rPr>
              <a:t>A whole of interrelated parts that are related to one another and interact with one another</a:t>
            </a:r>
          </a:p>
          <a:p>
            <a:r>
              <a:rPr lang="en-US" dirty="0" smtClean="0"/>
              <a:t>Requires systematic thinking: </a:t>
            </a:r>
          </a:p>
          <a:p>
            <a:pPr lvl="1"/>
            <a:r>
              <a:rPr lang="en-US" dirty="0" smtClean="0"/>
              <a:t>actions feedback on the agent</a:t>
            </a:r>
          </a:p>
          <a:p>
            <a:pPr lvl="1"/>
            <a:r>
              <a:rPr lang="en-US" dirty="0" smtClean="0"/>
              <a:t>the distinction between the agent (actor) and the objects targeted by agents (technical artifacts) begins to break down as artifacts</a:t>
            </a:r>
          </a:p>
          <a:p>
            <a:pPr lvl="1"/>
            <a:r>
              <a:rPr lang="en-US" dirty="0" smtClean="0"/>
              <a:t>the environment or surroundings of action also feedback on the actor by constraining and enabling certain directions of action</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304800"/>
            <a:ext cx="9144000" cy="6400800"/>
          </a:xfrm>
        </p:spPr>
        <p:txBody>
          <a:bodyPr>
            <a:normAutofit fontScale="77500" lnSpcReduction="20000"/>
          </a:bodyPr>
          <a:lstStyle/>
          <a:p>
            <a:pPr marL="514350" indent="-514350">
              <a:buFont typeface="+mj-lt"/>
              <a:buAutoNum type="arabicPeriod"/>
            </a:pPr>
            <a:r>
              <a:rPr lang="en-US" dirty="0" err="1" smtClean="0"/>
              <a:t>Roopali</a:t>
            </a:r>
            <a:r>
              <a:rPr lang="en-US" dirty="0" smtClean="0"/>
              <a:t> </a:t>
            </a:r>
            <a:r>
              <a:rPr lang="en-US" dirty="0" err="1" smtClean="0"/>
              <a:t>Phadke</a:t>
            </a:r>
            <a:r>
              <a:rPr lang="en-US" dirty="0" smtClean="0"/>
              <a:t>. “People’s Science in Action: The Politics of Protest and Knowledge Brokering in India.”  In Technology and Society, Johnson and Wetmore eds.  MIT Press, 2009, 499-513.</a:t>
            </a:r>
          </a:p>
          <a:p>
            <a:pPr marL="514350" indent="-514350">
              <a:buFont typeface="+mj-lt"/>
              <a:buAutoNum type="arabicPeriod"/>
            </a:pPr>
            <a:r>
              <a:rPr lang="en-US" dirty="0" smtClean="0"/>
              <a:t>Weber, Rachel N.  "Manufacturing Gender in Commercial and Military Cockpit Design."  Science, Technology, and Human Values, Vol. 22, No. 2. (Spring, 1997), pp. 235-253.  http://www.jstor.org Tue Jan 2 16:14:06 2007 </a:t>
            </a:r>
          </a:p>
          <a:p>
            <a:pPr marL="514350" indent="-514350">
              <a:buFont typeface="+mj-lt"/>
              <a:buAutoNum type="arabicPeriod"/>
            </a:pPr>
            <a:r>
              <a:rPr lang="en-US" dirty="0" smtClean="0"/>
              <a:t>Jamison Wetmore.  “Amish Technology: Reinforcing Values and Building Community” in Technology and Society, eds. Johnson and Wetmore.  2009,  MIT Press: 298-318</a:t>
            </a:r>
          </a:p>
          <a:p>
            <a:pPr marL="514350" indent="-514350">
              <a:buFont typeface="+mj-lt"/>
              <a:buAutoNum type="arabicPeriod"/>
            </a:pPr>
            <a:r>
              <a:rPr lang="en-US" dirty="0" smtClean="0"/>
              <a:t> </a:t>
            </a:r>
            <a:r>
              <a:rPr lang="en-US" dirty="0" err="1" smtClean="0"/>
              <a:t>Burkhard</a:t>
            </a:r>
            <a:r>
              <a:rPr lang="en-US" dirty="0" smtClean="0"/>
              <a:t> </a:t>
            </a:r>
            <a:r>
              <a:rPr lang="en-US" dirty="0" err="1" smtClean="0"/>
              <a:t>Bilger</a:t>
            </a:r>
            <a:r>
              <a:rPr lang="en-US" dirty="0" smtClean="0"/>
              <a:t>. (2009) “Hearth Surgery: The quest for a stove that can serve the world.” The New Yorker Digital Edition, Dec 21, 2009.</a:t>
            </a:r>
          </a:p>
          <a:p>
            <a:pPr marL="514350" indent="-514350">
              <a:buFont typeface="+mj-lt"/>
              <a:buAutoNum type="arabicPeriod"/>
            </a:pPr>
            <a:r>
              <a:rPr lang="en-US" dirty="0" smtClean="0"/>
              <a:t>Kenneth L. Kraemer, Jason </a:t>
            </a:r>
            <a:r>
              <a:rPr lang="en-US" dirty="0" err="1" smtClean="0"/>
              <a:t>Dedrick</a:t>
            </a:r>
            <a:r>
              <a:rPr lang="en-US" dirty="0" smtClean="0"/>
              <a:t>, and </a:t>
            </a:r>
            <a:r>
              <a:rPr lang="en-US" dirty="0" err="1" smtClean="0"/>
              <a:t>Prakul</a:t>
            </a:r>
            <a:r>
              <a:rPr lang="en-US" dirty="0" smtClean="0"/>
              <a:t> Sharma. "One Laptop Per Child: Vision versus Reality." Communications of the ACM. June 2009, Vol. 52, No. 6: 66-73 </a:t>
            </a:r>
          </a:p>
          <a:p>
            <a:pPr marL="514350" indent="-514350">
              <a:buFont typeface="+mj-lt"/>
              <a:buAutoNum type="arabicPeriod"/>
            </a:pPr>
            <a:r>
              <a:rPr lang="en-US" dirty="0" smtClean="0"/>
              <a:t>C. Baillie, E. </a:t>
            </a:r>
            <a:r>
              <a:rPr lang="en-US" dirty="0" err="1" smtClean="0"/>
              <a:t>Feinblatt</a:t>
            </a:r>
            <a:r>
              <a:rPr lang="en-US" dirty="0" smtClean="0"/>
              <a:t>, T. </a:t>
            </a:r>
            <a:r>
              <a:rPr lang="en-US" dirty="0" err="1" smtClean="0"/>
              <a:t>Thamae</a:t>
            </a:r>
            <a:r>
              <a:rPr lang="en-US" dirty="0" smtClean="0"/>
              <a:t>, and E. </a:t>
            </a:r>
            <a:r>
              <a:rPr lang="en-US" dirty="0" err="1" smtClean="0"/>
              <a:t>Berrington</a:t>
            </a:r>
            <a:r>
              <a:rPr lang="en-US" dirty="0" smtClean="0"/>
              <a:t>. (2010). Needs and Feasibility: A Guide for Engineers in Community Projects--The Case for Waste for Life. Morgan and Claypool.</a:t>
            </a:r>
          </a:p>
          <a:p>
            <a:endParaRPr lang="en-US" dirty="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Jeopardy and Technological Choice</a:t>
            </a:r>
            <a:endParaRPr lang="en-US" dirty="0"/>
          </a:p>
        </p:txBody>
      </p:sp>
      <p:sp>
        <p:nvSpPr>
          <p:cNvPr id="3" name="Content Placeholder 2"/>
          <p:cNvSpPr>
            <a:spLocks noGrp="1"/>
          </p:cNvSpPr>
          <p:nvPr>
            <p:ph idx="1"/>
          </p:nvPr>
        </p:nvSpPr>
        <p:spPr>
          <a:xfrm>
            <a:off x="457200" y="1600200"/>
            <a:ext cx="8229600" cy="5029200"/>
          </a:xfrm>
        </p:spPr>
        <p:txBody>
          <a:bodyPr>
            <a:normAutofit fontScale="92500" lnSpcReduction="10000"/>
          </a:bodyPr>
          <a:lstStyle/>
          <a:p>
            <a:r>
              <a:rPr lang="en-US" dirty="0" smtClean="0"/>
              <a:t>Responsible choice for appropriate technology</a:t>
            </a:r>
          </a:p>
          <a:p>
            <a:pPr lvl="1"/>
            <a:r>
              <a:rPr lang="en-US" dirty="0" smtClean="0">
                <a:hlinkClick r:id="rId2"/>
              </a:rPr>
              <a:t>http://cnx.org/content/m43922/1.8/</a:t>
            </a:r>
            <a:endParaRPr lang="en-US" dirty="0" smtClean="0"/>
          </a:p>
          <a:p>
            <a:pPr lvl="1"/>
            <a:endParaRPr lang="en-US" dirty="0" smtClean="0"/>
          </a:p>
          <a:p>
            <a:r>
              <a:rPr lang="en-US" dirty="0" smtClean="0"/>
              <a:t>Jeopardy STS IM</a:t>
            </a:r>
          </a:p>
          <a:p>
            <a:r>
              <a:rPr lang="en-US" dirty="0" smtClean="0"/>
              <a:t>Jeopardy Socio Technical Systems (with categories on capabilities and markets)</a:t>
            </a:r>
          </a:p>
          <a:p>
            <a:r>
              <a:rPr lang="en-US" dirty="0" smtClean="0"/>
              <a:t>Technology Choice Cases (OLPC, Amish, </a:t>
            </a:r>
            <a:r>
              <a:rPr lang="en-US" dirty="0" err="1" smtClean="0"/>
              <a:t>Uchangi</a:t>
            </a:r>
            <a:r>
              <a:rPr lang="en-US" dirty="0" smtClean="0"/>
              <a:t> Dam, Airplane Cockpits)</a:t>
            </a:r>
          </a:p>
          <a:p>
            <a:r>
              <a:rPr lang="en-US" dirty="0" smtClean="0"/>
              <a:t>Tech Choice Cases (</a:t>
            </a:r>
            <a:r>
              <a:rPr lang="en-US" dirty="0" err="1" smtClean="0"/>
              <a:t>Aprovecho</a:t>
            </a:r>
            <a:r>
              <a:rPr lang="en-US" dirty="0" smtClean="0"/>
              <a:t>, Waste for Life, Human Capabilities)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rmAutofit/>
          </a:bodyPr>
          <a:lstStyle/>
          <a:p>
            <a:r>
              <a:rPr lang="en-US" dirty="0" smtClean="0"/>
              <a:t>Some examples</a:t>
            </a:r>
            <a:endParaRPr lang="en-US" dirty="0"/>
          </a:p>
        </p:txBody>
      </p:sp>
      <p:sp>
        <p:nvSpPr>
          <p:cNvPr id="3" name="Content Placeholder 2"/>
          <p:cNvSpPr>
            <a:spLocks noGrp="1"/>
          </p:cNvSpPr>
          <p:nvPr>
            <p:ph idx="1"/>
          </p:nvPr>
        </p:nvSpPr>
        <p:spPr>
          <a:xfrm>
            <a:off x="457200" y="1143000"/>
            <a:ext cx="8229600" cy="5715000"/>
          </a:xfrm>
        </p:spPr>
        <p:txBody>
          <a:bodyPr>
            <a:normAutofit fontScale="92500"/>
          </a:bodyPr>
          <a:lstStyle/>
          <a:p>
            <a:r>
              <a:rPr lang="en-US" dirty="0" smtClean="0"/>
              <a:t>Prohibiting exams during the last week of the semester</a:t>
            </a:r>
          </a:p>
          <a:p>
            <a:pPr lvl="1"/>
            <a:r>
              <a:rPr lang="en-US" dirty="0" smtClean="0"/>
              <a:t>Goal: Prevent teachers and students from ending the semester early</a:t>
            </a:r>
          </a:p>
          <a:p>
            <a:pPr lvl="1"/>
            <a:r>
              <a:rPr lang="en-US" dirty="0" smtClean="0"/>
              <a:t>Actual Unintended results:</a:t>
            </a:r>
          </a:p>
          <a:p>
            <a:pPr lvl="2"/>
            <a:r>
              <a:rPr lang="en-US" dirty="0" smtClean="0"/>
              <a:t>Exams “stack up” in penultimate week of the semester</a:t>
            </a:r>
          </a:p>
          <a:p>
            <a:pPr lvl="2"/>
            <a:r>
              <a:rPr lang="en-US" dirty="0" smtClean="0"/>
              <a:t>Certain pedagogical approaches are constrained while others are enabled</a:t>
            </a:r>
          </a:p>
          <a:p>
            <a:pPr lvl="3"/>
            <a:r>
              <a:rPr lang="en-US" dirty="0" smtClean="0"/>
              <a:t>Reflective and summative activities discouraged</a:t>
            </a:r>
          </a:p>
          <a:p>
            <a:pPr lvl="3"/>
            <a:r>
              <a:rPr lang="en-US" dirty="0" smtClean="0"/>
              <a:t>Comprehensive, content based exams are imposed</a:t>
            </a:r>
          </a:p>
          <a:p>
            <a:r>
              <a:rPr lang="en-US" dirty="0" smtClean="0"/>
              <a:t>Changing schedule to respond to holidays</a:t>
            </a:r>
          </a:p>
          <a:p>
            <a:pPr lvl="1"/>
            <a:r>
              <a:rPr lang="en-US" dirty="0" smtClean="0"/>
              <a:t>Creating conflicts for students who have attempted to coordinate working and class schedules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STSs and their sub-environments</a:t>
            </a:r>
            <a:endParaRPr lang="en-US" dirty="0"/>
          </a:p>
        </p:txBody>
      </p:sp>
      <p:sp>
        <p:nvSpPr>
          <p:cNvPr id="3" name="Content Placeholder 2"/>
          <p:cNvSpPr>
            <a:spLocks noGrp="1"/>
          </p:cNvSpPr>
          <p:nvPr>
            <p:ph idx="1"/>
          </p:nvPr>
        </p:nvSpPr>
        <p:spPr/>
        <p:txBody>
          <a:bodyPr>
            <a:normAutofit fontScale="92500"/>
          </a:bodyPr>
          <a:lstStyle/>
          <a:p>
            <a:r>
              <a:rPr lang="en-US" dirty="0" smtClean="0">
                <a:solidFill>
                  <a:srgbClr val="FF0000"/>
                </a:solidFill>
              </a:rPr>
              <a:t>A STS can be divided into different parts or components that function as sub-environments</a:t>
            </a:r>
          </a:p>
          <a:p>
            <a:pPr lvl="1"/>
            <a:r>
              <a:rPr lang="en-US" b="1" dirty="0" smtClean="0">
                <a:solidFill>
                  <a:srgbClr val="00B050"/>
                </a:solidFill>
              </a:rPr>
              <a:t>hardware, software, physical surroundings, stakeholders, procedures, laws, and information systems.  </a:t>
            </a:r>
          </a:p>
          <a:p>
            <a:pPr lvl="1"/>
            <a:r>
              <a:rPr lang="en-US" dirty="0" smtClean="0"/>
              <a:t>constrain and enable activities individually and collectively</a:t>
            </a:r>
          </a:p>
          <a:p>
            <a:r>
              <a:rPr lang="en-US" dirty="0" smtClean="0"/>
              <a:t>Think about how the physical environment of the classroom embodies distinct pedagogical styles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classrooms constrain and enable</a:t>
            </a:r>
            <a:endParaRPr lang="en-US" dirty="0"/>
          </a:p>
        </p:txBody>
      </p:sp>
      <p:graphicFrame>
        <p:nvGraphicFramePr>
          <p:cNvPr id="4" name="Content Placeholder 3"/>
          <p:cNvGraphicFramePr>
            <a:graphicFrameLocks noGrp="1"/>
          </p:cNvGraphicFramePr>
          <p:nvPr>
            <p:ph idx="1"/>
          </p:nvPr>
        </p:nvGraphicFramePr>
        <p:xfrm>
          <a:off x="457200" y="1600200"/>
          <a:ext cx="8229600" cy="4668520"/>
        </p:xfrm>
        <a:graphic>
          <a:graphicData uri="http://schemas.openxmlformats.org/drawingml/2006/table">
            <a:tbl>
              <a:tblPr firstRow="1" bandRow="1">
                <a:tableStyleId>{616DA210-FB5B-4158-B5E0-FEB733F419BA}</a:tableStyleId>
              </a:tblPr>
              <a:tblGrid>
                <a:gridCol w="2743200"/>
                <a:gridCol w="2743200"/>
                <a:gridCol w="2743200"/>
              </a:tblGrid>
              <a:tr h="370840">
                <a:tc>
                  <a:txBody>
                    <a:bodyPr/>
                    <a:lstStyle/>
                    <a:p>
                      <a:endParaRPr lang="en-US" dirty="0"/>
                    </a:p>
                  </a:txBody>
                  <a:tcPr/>
                </a:tc>
                <a:tc>
                  <a:txBody>
                    <a:bodyPr/>
                    <a:lstStyle/>
                    <a:p>
                      <a:r>
                        <a:rPr lang="en-US" dirty="0" smtClean="0"/>
                        <a:t>Teacher Centered</a:t>
                      </a:r>
                      <a:endParaRPr lang="en-US" dirty="0"/>
                    </a:p>
                  </a:txBody>
                  <a:tcPr/>
                </a:tc>
                <a:tc>
                  <a:txBody>
                    <a:bodyPr/>
                    <a:lstStyle/>
                    <a:p>
                      <a:r>
                        <a:rPr lang="en-US" dirty="0" smtClean="0"/>
                        <a:t>Student Centered</a:t>
                      </a:r>
                      <a:endParaRPr lang="en-US" dirty="0"/>
                    </a:p>
                  </a:txBody>
                  <a:tcPr/>
                </a:tc>
              </a:tr>
              <a:tr h="370840">
                <a:tc>
                  <a:txBody>
                    <a:bodyPr/>
                    <a:lstStyle/>
                    <a:p>
                      <a:r>
                        <a:rPr lang="en-US" dirty="0" smtClean="0"/>
                        <a:t>Technologically enhanced</a:t>
                      </a:r>
                      <a:endParaRPr lang="en-US" dirty="0"/>
                    </a:p>
                  </a:txBody>
                  <a:tcPr/>
                </a:tc>
                <a:tc>
                  <a:txBody>
                    <a:bodyPr/>
                    <a:lstStyle/>
                    <a:p>
                      <a:r>
                        <a:rPr lang="en-US" dirty="0" smtClean="0"/>
                        <a:t>Room 236.  Teacher has data display projector, computer, smart board, wireless  keyboard, and mouse</a:t>
                      </a:r>
                      <a:endParaRPr lang="en-US" dirty="0"/>
                    </a:p>
                  </a:txBody>
                  <a:tcPr/>
                </a:tc>
                <a:tc>
                  <a:txBody>
                    <a:bodyPr/>
                    <a:lstStyle/>
                    <a:p>
                      <a:r>
                        <a:rPr lang="en-US" dirty="0" smtClean="0"/>
                        <a:t>Different computer stations distributed throughout classroom.  No clear teacher stage and student receiving</a:t>
                      </a:r>
                      <a:r>
                        <a:rPr lang="en-US" baseline="0" dirty="0" smtClean="0"/>
                        <a:t> areas.  Maybe a central discussion zone but information stations where students go to solve specific problems</a:t>
                      </a:r>
                      <a:endParaRPr lang="en-US" dirty="0"/>
                    </a:p>
                  </a:txBody>
                  <a:tcPr/>
                </a:tc>
              </a:tr>
              <a:tr h="370840">
                <a:tc>
                  <a:txBody>
                    <a:bodyPr/>
                    <a:lstStyle/>
                    <a:p>
                      <a:r>
                        <a:rPr lang="en-US" dirty="0" smtClean="0"/>
                        <a:t>Technologically deprived</a:t>
                      </a:r>
                      <a:endParaRPr lang="en-US" dirty="0"/>
                    </a:p>
                  </a:txBody>
                  <a:tcPr/>
                </a:tc>
                <a:tc>
                  <a:txBody>
                    <a:bodyPr/>
                    <a:lstStyle/>
                    <a:p>
                      <a:r>
                        <a:rPr lang="en-US" dirty="0" smtClean="0"/>
                        <a:t>Traditional classroom.  Chairs arranged in rows to maximize control and discipline.  Clear separation of teacher and student zones</a:t>
                      </a:r>
                      <a:endParaRPr lang="en-US" dirty="0"/>
                    </a:p>
                  </a:txBody>
                  <a:tcPr/>
                </a:tc>
                <a:tc>
                  <a:txBody>
                    <a:bodyPr/>
                    <a:lstStyle/>
                    <a:p>
                      <a:r>
                        <a:rPr lang="en-US" dirty="0" smtClean="0"/>
                        <a:t>Chairs and tables arranged in circle</a:t>
                      </a:r>
                      <a:r>
                        <a:rPr lang="en-US" baseline="0" dirty="0" smtClean="0"/>
                        <a:t> to promote discussion.  Distinction between teacher and student zones breaks down.</a:t>
                      </a:r>
                      <a:endParaRPr lang="en-US" dirty="0"/>
                    </a:p>
                  </a:txBody>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normAutofit/>
          </a:bodyPr>
          <a:lstStyle/>
          <a:p>
            <a:r>
              <a:rPr lang="en-US" dirty="0" smtClean="0"/>
              <a:t>4. STS embody values</a:t>
            </a:r>
            <a:endParaRPr lang="en-US" dirty="0"/>
          </a:p>
        </p:txBody>
      </p:sp>
      <p:sp>
        <p:nvSpPr>
          <p:cNvPr id="3" name="Content Placeholder 2"/>
          <p:cNvSpPr>
            <a:spLocks noGrp="1"/>
          </p:cNvSpPr>
          <p:nvPr>
            <p:ph idx="1"/>
          </p:nvPr>
        </p:nvSpPr>
        <p:spPr>
          <a:xfrm>
            <a:off x="457200" y="1295400"/>
            <a:ext cx="8229600" cy="5257800"/>
          </a:xfrm>
        </p:spPr>
        <p:txBody>
          <a:bodyPr>
            <a:normAutofit fontScale="92500" lnSpcReduction="20000"/>
          </a:bodyPr>
          <a:lstStyle/>
          <a:p>
            <a:r>
              <a:rPr lang="en-US" dirty="0" smtClean="0">
                <a:solidFill>
                  <a:srgbClr val="FF0000"/>
                </a:solidFill>
              </a:rPr>
              <a:t>moral values </a:t>
            </a:r>
            <a:r>
              <a:rPr lang="en-US" dirty="0" smtClean="0"/>
              <a:t>(justice, responsibility, respect, trust, and  integrity) </a:t>
            </a:r>
          </a:p>
          <a:p>
            <a:r>
              <a:rPr lang="en-US" dirty="0" smtClean="0">
                <a:solidFill>
                  <a:srgbClr val="FF0000"/>
                </a:solidFill>
              </a:rPr>
              <a:t>non-moral values </a:t>
            </a:r>
            <a:r>
              <a:rPr lang="en-US" dirty="0" smtClean="0"/>
              <a:t>(efficiency, satisfaction, productivity, effectiveness, and profitability).  </a:t>
            </a:r>
          </a:p>
          <a:p>
            <a:r>
              <a:rPr lang="en-US" dirty="0" smtClean="0"/>
              <a:t>values can be </a:t>
            </a:r>
            <a:r>
              <a:rPr lang="en-US" dirty="0" smtClean="0">
                <a:solidFill>
                  <a:srgbClr val="FF0000"/>
                </a:solidFill>
              </a:rPr>
              <a:t>located</a:t>
            </a:r>
            <a:r>
              <a:rPr lang="en-US" dirty="0" smtClean="0"/>
              <a:t> in one or more of the system components. </a:t>
            </a:r>
          </a:p>
          <a:p>
            <a:r>
              <a:rPr lang="en-US" dirty="0" smtClean="0"/>
              <a:t>Often these </a:t>
            </a:r>
            <a:r>
              <a:rPr lang="en-US" dirty="0" smtClean="0">
                <a:solidFill>
                  <a:srgbClr val="FF0000"/>
                </a:solidFill>
              </a:rPr>
              <a:t>values conflict </a:t>
            </a:r>
            <a:r>
              <a:rPr lang="en-US" dirty="0" smtClean="0"/>
              <a:t>with one another causing the system to change.</a:t>
            </a:r>
          </a:p>
          <a:p>
            <a:pPr lvl="1"/>
            <a:endParaRPr lang="en-US" dirty="0"/>
          </a:p>
          <a:p>
            <a:r>
              <a:rPr lang="en-US" dirty="0" smtClean="0"/>
              <a:t>Example of conflict from university</a:t>
            </a:r>
          </a:p>
          <a:p>
            <a:pPr lvl="1"/>
            <a:r>
              <a:rPr lang="en-US" dirty="0" smtClean="0"/>
              <a:t>Increasing tuition to cover cost increases creates distributive justice problems for students from poorer families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2531</TotalTime>
  <Words>4707</Words>
  <Application>Microsoft Office PowerPoint</Application>
  <PresentationFormat>On-screen Show (4:3)</PresentationFormat>
  <Paragraphs>573</Paragraphs>
  <Slides>51</Slides>
  <Notes>15</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Office Theme</vt:lpstr>
      <vt:lpstr>Socio-Technical Systems Technology Human Capabilities</vt:lpstr>
      <vt:lpstr>Definition: Socio-Technical System</vt:lpstr>
      <vt:lpstr>1. STS as an environment</vt:lpstr>
      <vt:lpstr>Complexity constrains as well as enables</vt:lpstr>
      <vt:lpstr>2. STS as System</vt:lpstr>
      <vt:lpstr>Some examples</vt:lpstr>
      <vt:lpstr>3. STSs and their sub-environments</vt:lpstr>
      <vt:lpstr>How classrooms constrain and enable</vt:lpstr>
      <vt:lpstr>4. STS embody values</vt:lpstr>
      <vt:lpstr>From Ethics of Teamwork, you learned…</vt:lpstr>
      <vt:lpstr>5. STSs change, tracing out a trajectory</vt:lpstr>
      <vt:lpstr>Techno-Socio Sensitivity</vt:lpstr>
      <vt:lpstr>Technology, technical artifacts, social objects, natural objects</vt:lpstr>
      <vt:lpstr>Distinctions</vt:lpstr>
      <vt:lpstr>Hypothesis 1</vt:lpstr>
      <vt:lpstr>Hypothesis 2</vt:lpstr>
      <vt:lpstr>Neutrality Thesis</vt:lpstr>
      <vt:lpstr>Value-Laden Thesis</vt:lpstr>
      <vt:lpstr>Again, designers can design value into a technology</vt:lpstr>
      <vt:lpstr>The ontology of a technical artifact</vt:lpstr>
      <vt:lpstr>1. Summarize Your Case/Article</vt:lpstr>
      <vt:lpstr>2. Describe your Technology</vt:lpstr>
      <vt:lpstr>3. Do a Socio-Technical Analysis</vt:lpstr>
      <vt:lpstr>Like this one…</vt:lpstr>
      <vt:lpstr>4. Discuss your technology and case using critieria of appropriate technology such as…</vt:lpstr>
      <vt:lpstr>5. Evaluate your  technology using the Capability Approach</vt:lpstr>
      <vt:lpstr>Capabilities Approach of Sen and Nussbaum</vt:lpstr>
      <vt:lpstr>Slide 28</vt:lpstr>
      <vt:lpstr>Conversion Factors</vt:lpstr>
      <vt:lpstr>More on conversion factors</vt:lpstr>
      <vt:lpstr>Create the background conditions where people are “empowered” to exercise their basic capabilities</vt:lpstr>
      <vt:lpstr>Types of Capabilities</vt:lpstr>
      <vt:lpstr>Types of Capabilities</vt:lpstr>
      <vt:lpstr>Types of Capabilities</vt:lpstr>
      <vt:lpstr>Use these Capabilities to assess your technical artifact</vt:lpstr>
      <vt:lpstr>Responsible Technological Choice</vt:lpstr>
      <vt:lpstr>Mindsets or Mental Models</vt:lpstr>
      <vt:lpstr>What is a mindset or mental model?</vt:lpstr>
      <vt:lpstr>Paternalism</vt:lpstr>
      <vt:lpstr>Generalization Bias</vt:lpstr>
      <vt:lpstr>Mind Sets from Bleak House</vt:lpstr>
      <vt:lpstr>Mind Sets from Bleak House</vt:lpstr>
      <vt:lpstr>Unquestioned Assumptions</vt:lpstr>
      <vt:lpstr>Application</vt:lpstr>
      <vt:lpstr>Slide 45</vt:lpstr>
      <vt:lpstr>Slide 46</vt:lpstr>
      <vt:lpstr>Slide 47</vt:lpstr>
      <vt:lpstr>Slide 48</vt:lpstr>
      <vt:lpstr>Slide 49</vt:lpstr>
      <vt:lpstr>Slide 50</vt:lpstr>
      <vt:lpstr>Jeopardy and Technological Choice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Socio-Technical Systems</dc:title>
  <dc:creator>Dr-Cruz</dc:creator>
  <cp:lastModifiedBy>frey.william</cp:lastModifiedBy>
  <cp:revision>35</cp:revision>
  <dcterms:created xsi:type="dcterms:W3CDTF">2013-02-22T10:40:40Z</dcterms:created>
  <dcterms:modified xsi:type="dcterms:W3CDTF">2013-09-30T12:25:26Z</dcterms:modified>
</cp:coreProperties>
</file>