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7" r:id="rId10"/>
    <p:sldId id="263" r:id="rId11"/>
    <p:sldId id="268" r:id="rId12"/>
    <p:sldId id="264" r:id="rId13"/>
    <p:sldId id="273" r:id="rId14"/>
    <p:sldId id="265"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489" autoAdjust="0"/>
  </p:normalViewPr>
  <p:slideViewPr>
    <p:cSldViewPr>
      <p:cViewPr varScale="1">
        <p:scale>
          <a:sx n="102" d="100"/>
          <a:sy n="102" d="100"/>
        </p:scale>
        <p:origin x="-23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A4D49D26-972B-4244-8E4A-29E201E0BFEB}" type="datetimeFigureOut">
              <a:rPr lang="en-US" smtClean="0"/>
              <a:pPr/>
              <a:t>10/21/2008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7A345980-A45F-45DB-827B-DCAC04DDEB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D49D26-972B-4244-8E4A-29E201E0BFEB}" type="datetimeFigureOut">
              <a:rPr lang="en-US" smtClean="0"/>
              <a:pPr/>
              <a:t>10/21/2008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45980-A45F-45DB-827B-DCAC04DDEB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D49D26-972B-4244-8E4A-29E201E0BFEB}" type="datetimeFigureOut">
              <a:rPr lang="en-US" smtClean="0"/>
              <a:pPr/>
              <a:t>10/21/2008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45980-A45F-45DB-827B-DCAC04DDEB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4D49D26-972B-4244-8E4A-29E201E0BFEB}" type="datetimeFigureOut">
              <a:rPr lang="en-US" smtClean="0"/>
              <a:pPr/>
              <a:t>10/21/2008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7A345980-A45F-45DB-827B-DCAC04DDEB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A4D49D26-972B-4244-8E4A-29E201E0BFEB}" type="datetimeFigureOut">
              <a:rPr lang="en-US" smtClean="0"/>
              <a:pPr/>
              <a:t>10/21/2008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7A345980-A45F-45DB-827B-DCAC04DDEB26}"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A4D49D26-972B-4244-8E4A-29E201E0BFEB}" type="datetimeFigureOut">
              <a:rPr lang="en-US" smtClean="0"/>
              <a:pPr/>
              <a:t>10/21/2008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7A345980-A45F-45DB-827B-DCAC04DDEB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4D49D26-972B-4244-8E4A-29E201E0BFEB}" type="datetimeFigureOut">
              <a:rPr lang="en-US" smtClean="0"/>
              <a:pPr/>
              <a:t>10/21/2008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7A345980-A45F-45DB-827B-DCAC04DDEB26}"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4D49D26-972B-4244-8E4A-29E201E0BFEB}" type="datetimeFigureOut">
              <a:rPr lang="en-US" smtClean="0"/>
              <a:pPr/>
              <a:t>10/21/2008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45980-A45F-45DB-827B-DCAC04DDEB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4D49D26-972B-4244-8E4A-29E201E0BFEB}" type="datetimeFigureOut">
              <a:rPr lang="en-US" smtClean="0"/>
              <a:pPr/>
              <a:t>10/21/2008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45980-A45F-45DB-827B-DCAC04DDEB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4D49D26-972B-4244-8E4A-29E201E0BFEB}" type="datetimeFigureOut">
              <a:rPr lang="en-US" smtClean="0"/>
              <a:pPr/>
              <a:t>10/21/2008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45980-A45F-45DB-827B-DCAC04DDEB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A4D49D26-972B-4244-8E4A-29E201E0BFEB}" type="datetimeFigureOut">
              <a:rPr lang="en-US" smtClean="0"/>
              <a:pPr/>
              <a:t>10/21/2008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7A345980-A45F-45DB-827B-DCAC04DDEB26}"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A4D49D26-972B-4244-8E4A-29E201E0BFEB}" type="datetimeFigureOut">
              <a:rPr lang="en-US" smtClean="0"/>
              <a:pPr/>
              <a:t>10/21/2008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A345980-A45F-45DB-827B-DCAC04DDEB26}"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nx.org/content/m15501/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1847850"/>
          </a:xfrm>
        </p:spPr>
        <p:txBody>
          <a:bodyPr>
            <a:normAutofit/>
          </a:bodyPr>
          <a:lstStyle/>
          <a:p>
            <a:r>
              <a:rPr lang="en-US" dirty="0" smtClean="0"/>
              <a:t>Teaching Engineering Ethics to Professional Engineers in Puerto Rico</a:t>
            </a:r>
            <a:endParaRPr lang="en-US" dirty="0"/>
          </a:p>
        </p:txBody>
      </p:sp>
      <p:sp>
        <p:nvSpPr>
          <p:cNvPr id="3" name="Subtitle 2"/>
          <p:cNvSpPr>
            <a:spLocks noGrp="1"/>
          </p:cNvSpPr>
          <p:nvPr>
            <p:ph type="subTitle" idx="1"/>
          </p:nvPr>
        </p:nvSpPr>
        <p:spPr>
          <a:xfrm>
            <a:off x="381000" y="3657600"/>
            <a:ext cx="8458200" cy="1752600"/>
          </a:xfrm>
        </p:spPr>
        <p:txBody>
          <a:bodyPr>
            <a:normAutofit/>
          </a:bodyPr>
          <a:lstStyle/>
          <a:p>
            <a:r>
              <a:rPr lang="en-US" dirty="0" smtClean="0"/>
              <a:t>William J. Frey and Efrain O’Neill-</a:t>
            </a:r>
            <a:r>
              <a:rPr lang="en-US" dirty="0" err="1" smtClean="0"/>
              <a:t>Carillo</a:t>
            </a:r>
            <a:endParaRPr lang="en-US" dirty="0" smtClean="0"/>
          </a:p>
          <a:p>
            <a:r>
              <a:rPr lang="en-US" dirty="0" smtClean="0"/>
              <a:t>University of Puerto Rico at Mayaguez</a:t>
            </a:r>
          </a:p>
          <a:p>
            <a:r>
              <a:rPr lang="en-US" dirty="0" smtClean="0"/>
              <a:t>Frontiers in Education, October 23, 2008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normAutofit/>
          </a:bodyPr>
          <a:lstStyle/>
          <a:p>
            <a:r>
              <a:rPr lang="en-US" dirty="0" smtClean="0"/>
              <a:t>Workshop (November 15, 2007)</a:t>
            </a:r>
            <a:endParaRPr lang="en-US" dirty="0"/>
          </a:p>
        </p:txBody>
      </p:sp>
      <p:graphicFrame>
        <p:nvGraphicFramePr>
          <p:cNvPr id="4" name="Content Placeholder 3"/>
          <p:cNvGraphicFramePr>
            <a:graphicFrameLocks noGrp="1"/>
          </p:cNvGraphicFramePr>
          <p:nvPr>
            <p:ph idx="1"/>
          </p:nvPr>
        </p:nvGraphicFramePr>
        <p:xfrm>
          <a:off x="228600" y="1143000"/>
          <a:ext cx="8686800" cy="5684520"/>
        </p:xfrm>
        <a:graphic>
          <a:graphicData uri="http://schemas.openxmlformats.org/drawingml/2006/table">
            <a:tbl>
              <a:tblPr firstRow="1" bandRow="1">
                <a:tableStyleId>{5C22544A-7EE6-4342-B048-85BDC9FD1C3A}</a:tableStyleId>
              </a:tblPr>
              <a:tblGrid>
                <a:gridCol w="2895600"/>
                <a:gridCol w="3581400"/>
                <a:gridCol w="2209800"/>
              </a:tblGrid>
              <a:tr h="370840">
                <a:tc>
                  <a:txBody>
                    <a:bodyPr/>
                    <a:lstStyle/>
                    <a:p>
                      <a:r>
                        <a:rPr lang="en-US" dirty="0" smtClean="0"/>
                        <a:t>Activity</a:t>
                      </a:r>
                      <a:endParaRPr lang="en-US" dirty="0"/>
                    </a:p>
                  </a:txBody>
                  <a:tcPr/>
                </a:tc>
                <a:tc>
                  <a:txBody>
                    <a:bodyPr/>
                    <a:lstStyle/>
                    <a:p>
                      <a:r>
                        <a:rPr lang="en-US" dirty="0" smtClean="0"/>
                        <a:t>Goals</a:t>
                      </a:r>
                      <a:endParaRPr lang="en-US" dirty="0"/>
                    </a:p>
                  </a:txBody>
                  <a:tcPr/>
                </a:tc>
                <a:tc>
                  <a:txBody>
                    <a:bodyPr/>
                    <a:lstStyle/>
                    <a:p>
                      <a:r>
                        <a:rPr lang="en-US" dirty="0" smtClean="0"/>
                        <a:t>Duration</a:t>
                      </a:r>
                      <a:endParaRPr lang="en-US" dirty="0"/>
                    </a:p>
                  </a:txBody>
                  <a:tcPr/>
                </a:tc>
              </a:tr>
              <a:tr h="370840">
                <a:tc>
                  <a:txBody>
                    <a:bodyPr/>
                    <a:lstStyle/>
                    <a:p>
                      <a:r>
                        <a:rPr lang="en-US" dirty="0" smtClean="0"/>
                        <a:t>CIAPR Code and Professional Ethics Issues</a:t>
                      </a:r>
                      <a:endParaRPr lang="en-US" dirty="0"/>
                    </a:p>
                  </a:txBody>
                  <a:tcPr/>
                </a:tc>
                <a:tc>
                  <a:txBody>
                    <a:bodyPr/>
                    <a:lstStyle/>
                    <a:p>
                      <a:r>
                        <a:rPr lang="en-US" dirty="0" smtClean="0"/>
                        <a:t>Describe professional context of engineering ethics and cover compliance issues</a:t>
                      </a:r>
                      <a:endParaRPr lang="en-US" dirty="0"/>
                    </a:p>
                  </a:txBody>
                  <a:tcPr/>
                </a:tc>
                <a:tc>
                  <a:txBody>
                    <a:bodyPr/>
                    <a:lstStyle/>
                    <a:p>
                      <a:r>
                        <a:rPr lang="en-US" dirty="0" smtClean="0"/>
                        <a:t>30 minutes</a:t>
                      </a:r>
                      <a:endParaRPr lang="en-US" dirty="0"/>
                    </a:p>
                  </a:txBody>
                  <a:tcPr/>
                </a:tc>
              </a:tr>
              <a:tr h="370840">
                <a:tc>
                  <a:txBody>
                    <a:bodyPr/>
                    <a:lstStyle/>
                    <a:p>
                      <a:pPr>
                        <a:buFont typeface="Arial" pitchFamily="34" charset="0"/>
                        <a:buChar char="•"/>
                      </a:pPr>
                      <a:r>
                        <a:rPr lang="en-US" baseline="0" dirty="0" smtClean="0"/>
                        <a:t>Values-based vs. compliance approaches</a:t>
                      </a:r>
                    </a:p>
                    <a:p>
                      <a:pPr>
                        <a:buFont typeface="Arial" pitchFamily="34" charset="0"/>
                        <a:buChar char="•"/>
                      </a:pPr>
                      <a:r>
                        <a:rPr lang="en-US" baseline="0" dirty="0" smtClean="0"/>
                        <a:t>Socio-Technical Systems</a:t>
                      </a:r>
                      <a:endParaRPr lang="en-US" dirty="0"/>
                    </a:p>
                  </a:txBody>
                  <a:tcPr/>
                </a:tc>
                <a:tc>
                  <a:txBody>
                    <a:bodyPr/>
                    <a:lstStyle/>
                    <a:p>
                      <a:r>
                        <a:rPr lang="en-US" dirty="0" smtClean="0"/>
                        <a:t>Create</a:t>
                      </a:r>
                      <a:r>
                        <a:rPr lang="en-US" baseline="0" dirty="0" smtClean="0"/>
                        <a:t> the moral space within engineering to advocate the pursuit of excellence as well as exceeding the moral minimum</a:t>
                      </a:r>
                      <a:endParaRPr lang="en-US" dirty="0"/>
                    </a:p>
                  </a:txBody>
                  <a:tcPr/>
                </a:tc>
                <a:tc>
                  <a:txBody>
                    <a:bodyPr/>
                    <a:lstStyle/>
                    <a:p>
                      <a:pPr>
                        <a:buFont typeface="Arial" pitchFamily="34" charset="0"/>
                        <a:buChar char="•"/>
                      </a:pPr>
                      <a:r>
                        <a:rPr lang="en-US" dirty="0" smtClean="0"/>
                        <a:t>15 minutes</a:t>
                      </a:r>
                    </a:p>
                    <a:p>
                      <a:pPr>
                        <a:buFont typeface="Arial" pitchFamily="34" charset="0"/>
                        <a:buChar char="•"/>
                      </a:pPr>
                      <a:r>
                        <a:rPr lang="en-US" dirty="0" smtClean="0"/>
                        <a:t>15 minutes</a:t>
                      </a:r>
                    </a:p>
                  </a:txBody>
                  <a:tcPr/>
                </a:tc>
              </a:tr>
              <a:tr h="370840">
                <a:tc>
                  <a:txBody>
                    <a:bodyPr/>
                    <a:lstStyle/>
                    <a:p>
                      <a:pPr>
                        <a:buFont typeface="Arial" pitchFamily="34" charset="0"/>
                        <a:buNone/>
                      </a:pPr>
                      <a:r>
                        <a:rPr lang="en-US" dirty="0" smtClean="0"/>
                        <a:t>Break</a:t>
                      </a:r>
                      <a:endParaRPr lang="en-US" dirty="0"/>
                    </a:p>
                  </a:txBody>
                  <a:tcPr/>
                </a:tc>
                <a:tc>
                  <a:txBody>
                    <a:bodyPr/>
                    <a:lstStyle/>
                    <a:p>
                      <a:endParaRPr lang="en-US" dirty="0"/>
                    </a:p>
                  </a:txBody>
                  <a:tcPr/>
                </a:tc>
                <a:tc>
                  <a:txBody>
                    <a:bodyPr/>
                    <a:lstStyle/>
                    <a:p>
                      <a:pPr>
                        <a:buFont typeface="Arial" pitchFamily="34" charset="0"/>
                        <a:buChar char="•"/>
                      </a:pPr>
                      <a:r>
                        <a:rPr lang="en-US" dirty="0" smtClean="0"/>
                        <a:t>15  minutes</a:t>
                      </a:r>
                    </a:p>
                  </a:txBody>
                  <a:tcPr/>
                </a:tc>
              </a:tr>
              <a:tr h="370840">
                <a:tc>
                  <a:txBody>
                    <a:bodyPr/>
                    <a:lstStyle/>
                    <a:p>
                      <a:r>
                        <a:rPr lang="en-US" dirty="0" smtClean="0"/>
                        <a:t>Decision-Making Overview    (problem solving frameworks and ethics tests)</a:t>
                      </a:r>
                    </a:p>
                  </a:txBody>
                  <a:tcPr/>
                </a:tc>
                <a:tc>
                  <a:txBody>
                    <a:bodyPr/>
                    <a:lstStyle/>
                    <a:p>
                      <a:r>
                        <a:rPr lang="en-US" dirty="0" smtClean="0"/>
                        <a:t>Explore analogy between design and</a:t>
                      </a:r>
                      <a:r>
                        <a:rPr lang="en-US" baseline="0" dirty="0" smtClean="0"/>
                        <a:t> ethics problems</a:t>
                      </a:r>
                      <a:endParaRPr lang="en-US" dirty="0"/>
                    </a:p>
                  </a:txBody>
                  <a:tcPr/>
                </a:tc>
                <a:tc>
                  <a:txBody>
                    <a:bodyPr/>
                    <a:lstStyle/>
                    <a:p>
                      <a:pPr>
                        <a:buFont typeface="Arial" pitchFamily="34" charset="0"/>
                        <a:buNone/>
                      </a:pPr>
                      <a:r>
                        <a:rPr lang="en-US" dirty="0" smtClean="0"/>
                        <a:t>15 minutes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“Incident at Morales” (36</a:t>
                      </a:r>
                      <a:r>
                        <a:rPr lang="en-US" baseline="0" dirty="0" smtClean="0"/>
                        <a:t> minute video)</a:t>
                      </a:r>
                      <a:endParaRPr lang="en-US" dirty="0"/>
                    </a:p>
                  </a:txBody>
                  <a:tcPr/>
                </a:tc>
                <a:tc>
                  <a:txBody>
                    <a:bodyPr/>
                    <a:lstStyle/>
                    <a:p>
                      <a:r>
                        <a:rPr lang="en-US" dirty="0" smtClean="0"/>
                        <a:t>Present a realistic situation</a:t>
                      </a:r>
                      <a:r>
                        <a:rPr lang="en-US" baseline="0" dirty="0" smtClean="0"/>
                        <a:t> in which to practice frameworks</a:t>
                      </a:r>
                      <a:endParaRPr lang="en-US" dirty="0"/>
                    </a:p>
                  </a:txBody>
                  <a:tcPr/>
                </a:tc>
                <a:tc>
                  <a:txBody>
                    <a:bodyPr/>
                    <a:lstStyle/>
                    <a:p>
                      <a:pPr>
                        <a:buFont typeface="Arial" pitchFamily="34" charset="0"/>
                        <a:buChar char="•"/>
                      </a:pPr>
                      <a:r>
                        <a:rPr lang="en-US" dirty="0" smtClean="0"/>
                        <a:t>36 minutes</a:t>
                      </a:r>
                      <a:endParaRPr lang="en-US" dirty="0"/>
                    </a:p>
                  </a:txBody>
                  <a:tcPr/>
                </a:tc>
              </a:tr>
              <a:tr h="370840">
                <a:tc>
                  <a:txBody>
                    <a:bodyPr/>
                    <a:lstStyle/>
                    <a:p>
                      <a:r>
                        <a:rPr lang="en-US" dirty="0" smtClean="0"/>
                        <a:t>Decision Making Activity:</a:t>
                      </a:r>
                      <a:r>
                        <a:rPr lang="en-US" baseline="0" dirty="0" smtClean="0"/>
                        <a:t>  6 decision points </a:t>
                      </a:r>
                      <a:endParaRPr lang="en-US" dirty="0"/>
                    </a:p>
                  </a:txBody>
                  <a:tcPr/>
                </a:tc>
                <a:tc>
                  <a:txBody>
                    <a:bodyPr/>
                    <a:lstStyle/>
                    <a:p>
                      <a:r>
                        <a:rPr lang="en-US" dirty="0" smtClean="0"/>
                        <a:t>Practice decision making in engineering ethics</a:t>
                      </a:r>
                      <a:endParaRPr lang="en-US" dirty="0"/>
                    </a:p>
                  </a:txBody>
                  <a:tcPr/>
                </a:tc>
                <a:tc>
                  <a:txBody>
                    <a:bodyPr/>
                    <a:lstStyle/>
                    <a:p>
                      <a:pPr>
                        <a:buFont typeface="Arial" pitchFamily="34" charset="0"/>
                        <a:buChar char="•"/>
                      </a:pPr>
                      <a:r>
                        <a:rPr lang="en-US" dirty="0" smtClean="0"/>
                        <a:t>40 minutes</a:t>
                      </a:r>
                    </a:p>
                  </a:txBody>
                  <a:tcPr/>
                </a:tc>
              </a:tr>
              <a:tr h="370840">
                <a:tc>
                  <a:txBody>
                    <a:bodyPr/>
                    <a:lstStyle/>
                    <a:p>
                      <a:r>
                        <a:rPr lang="en-US" dirty="0" smtClean="0"/>
                        <a:t>Conclusion and evaluation</a:t>
                      </a:r>
                      <a:endParaRPr lang="en-US" dirty="0"/>
                    </a:p>
                  </a:txBody>
                  <a:tcPr/>
                </a:tc>
                <a:tc>
                  <a:txBody>
                    <a:bodyPr/>
                    <a:lstStyle/>
                    <a:p>
                      <a:r>
                        <a:rPr lang="en-US" baseline="0" dirty="0" smtClean="0"/>
                        <a:t>Assess workshop</a:t>
                      </a:r>
                      <a:endParaRPr lang="en-US" dirty="0"/>
                    </a:p>
                  </a:txBody>
                  <a:tcPr/>
                </a:tc>
                <a:tc>
                  <a:txBody>
                    <a:bodyPr/>
                    <a:lstStyle/>
                    <a:p>
                      <a:pPr>
                        <a:buFont typeface="Arial" pitchFamily="34" charset="0"/>
                        <a:buChar char="•"/>
                      </a:pPr>
                      <a:r>
                        <a:rPr lang="en-US" dirty="0" smtClean="0"/>
                        <a:t>15 minutes</a:t>
                      </a: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EAC Toolkit and </a:t>
            </a:r>
            <a:r>
              <a:rPr lang="en-US" dirty="0" err="1" smtClean="0"/>
              <a:t>Connexions</a:t>
            </a:r>
            <a:r>
              <a:rPr lang="en-US" dirty="0" smtClean="0"/>
              <a:t>®</a:t>
            </a:r>
            <a:endParaRPr lang="en-US" dirty="0"/>
          </a:p>
        </p:txBody>
      </p:sp>
      <p:sp>
        <p:nvSpPr>
          <p:cNvPr id="3" name="Content Placeholder 2"/>
          <p:cNvSpPr>
            <a:spLocks noGrp="1"/>
          </p:cNvSpPr>
          <p:nvPr>
            <p:ph idx="1"/>
          </p:nvPr>
        </p:nvSpPr>
        <p:spPr>
          <a:xfrm>
            <a:off x="304800" y="1554162"/>
            <a:ext cx="8686800" cy="4922838"/>
          </a:xfrm>
        </p:spPr>
        <p:txBody>
          <a:bodyPr>
            <a:normAutofit fontScale="92500" lnSpcReduction="10000"/>
          </a:bodyPr>
          <a:lstStyle/>
          <a:p>
            <a:r>
              <a:rPr lang="en-US" dirty="0" smtClean="0"/>
              <a:t>A Student Module was created for this workshop and published in </a:t>
            </a:r>
            <a:r>
              <a:rPr lang="en-US" dirty="0" err="1" smtClean="0"/>
              <a:t>Connexions</a:t>
            </a:r>
            <a:r>
              <a:rPr lang="en-US" dirty="0" smtClean="0"/>
              <a:t>®</a:t>
            </a:r>
          </a:p>
          <a:p>
            <a:pPr lvl="1"/>
            <a:r>
              <a:rPr lang="en-US" dirty="0" smtClean="0">
                <a:hlinkClick r:id="rId2"/>
              </a:rPr>
              <a:t>http://cnx.org/content/m15501/latest/</a:t>
            </a:r>
            <a:r>
              <a:rPr lang="en-US" dirty="0" smtClean="0"/>
              <a:t> </a:t>
            </a:r>
          </a:p>
          <a:p>
            <a:r>
              <a:rPr lang="en-US" dirty="0" smtClean="0"/>
              <a:t>Module provides background material and links to help participants explore workshop themes.</a:t>
            </a:r>
          </a:p>
          <a:p>
            <a:r>
              <a:rPr lang="en-US" dirty="0" smtClean="0"/>
              <a:t>Module also presents the six decision points taken from “Incident at Morales”</a:t>
            </a:r>
          </a:p>
          <a:p>
            <a:r>
              <a:rPr lang="en-US" dirty="0" smtClean="0"/>
              <a:t>Participants can download workshop presentation, and interested browsers can view workshop assessments.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srcRect/>
          <a:stretch>
            <a:fillRect/>
          </a:stretch>
        </p:blipFill>
        <p:spPr bwMode="auto">
          <a:xfrm>
            <a:off x="-990600" y="-762000"/>
            <a:ext cx="10972800" cy="762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14600"/>
            <a:ext cx="8686800" cy="1222375"/>
          </a:xfrm>
        </p:spPr>
        <p:txBody>
          <a:bodyPr/>
          <a:lstStyle/>
          <a:p>
            <a:r>
              <a:rPr lang="en-US" dirty="0" smtClean="0"/>
              <a:t>Conclusion: Four future engineering ethics challenges </a:t>
            </a:r>
            <a:endParaRPr lang="en-US" dirty="0"/>
          </a:p>
        </p:txBody>
      </p:sp>
      <p:sp>
        <p:nvSpPr>
          <p:cNvPr id="3" name="Subtitle 2"/>
          <p:cNvSpPr>
            <a:spLocks noGrp="1"/>
          </p:cNvSpPr>
          <p:nvPr>
            <p:ph type="subTitle" idx="1"/>
          </p:nvPr>
        </p:nvSpPr>
        <p:spPr>
          <a:xfrm>
            <a:off x="381000" y="5257800"/>
            <a:ext cx="8458200" cy="914400"/>
          </a:xfrm>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1143000"/>
          </a:xfrm>
        </p:spPr>
        <p:txBody>
          <a:bodyPr>
            <a:noAutofit/>
          </a:bodyPr>
          <a:lstStyle/>
          <a:p>
            <a:r>
              <a:rPr lang="en-US" dirty="0" smtClean="0"/>
              <a:t>Four future engineering ethics challenges </a:t>
            </a:r>
            <a:endParaRPr lang="en-US" dirty="0"/>
          </a:p>
        </p:txBody>
      </p:sp>
      <p:sp>
        <p:nvSpPr>
          <p:cNvPr id="3" name="Content Placeholder 2"/>
          <p:cNvSpPr>
            <a:spLocks noGrp="1"/>
          </p:cNvSpPr>
          <p:nvPr>
            <p:ph idx="1"/>
          </p:nvPr>
        </p:nvSpPr>
        <p:spPr>
          <a:xfrm>
            <a:off x="304800" y="1554162"/>
            <a:ext cx="8686800" cy="4770438"/>
          </a:xfrm>
        </p:spPr>
        <p:txBody>
          <a:bodyPr>
            <a:normAutofit fontScale="92500" lnSpcReduction="10000"/>
          </a:bodyPr>
          <a:lstStyle/>
          <a:p>
            <a:r>
              <a:rPr lang="en-US" sz="4300" dirty="0" smtClean="0"/>
              <a:t>1. Reorient engineering ethics toward the </a:t>
            </a:r>
            <a:r>
              <a:rPr lang="en-US" sz="4300" dirty="0" err="1" smtClean="0"/>
              <a:t>aspirational</a:t>
            </a:r>
            <a:endParaRPr lang="en-US" sz="4300" dirty="0" smtClean="0"/>
          </a:p>
          <a:p>
            <a:endParaRPr lang="en-US" sz="3000" dirty="0" smtClean="0"/>
          </a:p>
          <a:p>
            <a:r>
              <a:rPr lang="en-US" dirty="0" smtClean="0"/>
              <a:t>As Puerto Rico successfully deals with corruption issues, more time needs to be spent helping engineers to uncover opportunities for realizing ethical values through engineering design. Future workshops should use virtue ethics to steer participants toward excellence in engineering practice.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1219200"/>
          </a:xfrm>
        </p:spPr>
        <p:txBody>
          <a:bodyPr>
            <a:normAutofit/>
          </a:bodyPr>
          <a:lstStyle/>
          <a:p>
            <a:r>
              <a:rPr lang="en-US" dirty="0" smtClean="0"/>
              <a:t>Four future engineering ethics challenges </a:t>
            </a:r>
            <a:endParaRPr lang="en-US" dirty="0"/>
          </a:p>
        </p:txBody>
      </p:sp>
      <p:sp>
        <p:nvSpPr>
          <p:cNvPr id="3" name="Content Placeholder 2"/>
          <p:cNvSpPr>
            <a:spLocks noGrp="1"/>
          </p:cNvSpPr>
          <p:nvPr>
            <p:ph idx="1"/>
          </p:nvPr>
        </p:nvSpPr>
        <p:spPr/>
        <p:txBody>
          <a:bodyPr/>
          <a:lstStyle/>
          <a:p>
            <a:r>
              <a:rPr lang="en-US" sz="4000" dirty="0" smtClean="0"/>
              <a:t>2. Support engineers who would be ethical</a:t>
            </a:r>
          </a:p>
          <a:p>
            <a:endParaRPr lang="en-US" dirty="0" smtClean="0"/>
          </a:p>
          <a:p>
            <a:r>
              <a:rPr lang="en-US" dirty="0" smtClean="0"/>
              <a:t>Future workshops should encourage professionals to identify the different ways in which their societies can enable and support ethical—even exemplary—behavior.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219200"/>
          </a:xfrm>
        </p:spPr>
        <p:txBody>
          <a:bodyPr>
            <a:normAutofit/>
          </a:bodyPr>
          <a:lstStyle/>
          <a:p>
            <a:r>
              <a:rPr lang="en-US" dirty="0" smtClean="0"/>
              <a:t>Four future engineering ethics challenges </a:t>
            </a:r>
            <a:endParaRPr lang="en-US" dirty="0"/>
          </a:p>
        </p:txBody>
      </p:sp>
      <p:sp>
        <p:nvSpPr>
          <p:cNvPr id="3" name="Content Placeholder 2"/>
          <p:cNvSpPr>
            <a:spLocks noGrp="1"/>
          </p:cNvSpPr>
          <p:nvPr>
            <p:ph idx="1"/>
          </p:nvPr>
        </p:nvSpPr>
        <p:spPr>
          <a:xfrm>
            <a:off x="304800" y="1676400"/>
            <a:ext cx="8686800" cy="4800600"/>
          </a:xfrm>
        </p:spPr>
        <p:txBody>
          <a:bodyPr>
            <a:normAutofit fontScale="92500" lnSpcReduction="20000"/>
          </a:bodyPr>
          <a:lstStyle/>
          <a:p>
            <a:r>
              <a:rPr lang="en-US" sz="3900" dirty="0" smtClean="0"/>
              <a:t>3. Bring together engineering ethics pedagogy and practice</a:t>
            </a:r>
          </a:p>
          <a:p>
            <a:endParaRPr lang="en-US" sz="2200" dirty="0" smtClean="0"/>
          </a:p>
          <a:p>
            <a:r>
              <a:rPr lang="en-US" dirty="0" smtClean="0"/>
              <a:t>Workshop participants, as practicing engineers, have experience that should be integrated into engineering ethics education. This requires a two-way process: (a) participants learn from engineering ethics initiatives, but (b) engineering ethics initiatives need to be informed with practical experience. Future workshops need to find ways to draw in practitioners as contributors to engineering ethics education.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1219200"/>
          </a:xfrm>
        </p:spPr>
        <p:txBody>
          <a:bodyPr>
            <a:normAutofit/>
          </a:bodyPr>
          <a:lstStyle/>
          <a:p>
            <a:r>
              <a:rPr lang="en-US" dirty="0" smtClean="0"/>
              <a:t>Four future engineering ethics challenges </a:t>
            </a:r>
            <a:endParaRPr lang="en-US" dirty="0"/>
          </a:p>
        </p:txBody>
      </p:sp>
      <p:sp>
        <p:nvSpPr>
          <p:cNvPr id="3" name="Content Placeholder 2"/>
          <p:cNvSpPr>
            <a:spLocks noGrp="1"/>
          </p:cNvSpPr>
          <p:nvPr>
            <p:ph idx="1"/>
          </p:nvPr>
        </p:nvSpPr>
        <p:spPr>
          <a:xfrm>
            <a:off x="304800" y="1554162"/>
            <a:ext cx="8686800" cy="4922838"/>
          </a:xfrm>
        </p:spPr>
        <p:txBody>
          <a:bodyPr>
            <a:normAutofit fontScale="85000" lnSpcReduction="10000"/>
          </a:bodyPr>
          <a:lstStyle/>
          <a:p>
            <a:r>
              <a:rPr lang="en-US" sz="3900" dirty="0" smtClean="0"/>
              <a:t>4. Highlight macro-ethical issues in Puerto Rico</a:t>
            </a:r>
          </a:p>
          <a:p>
            <a:endParaRPr lang="en-US" sz="2600" dirty="0" smtClean="0"/>
          </a:p>
          <a:p>
            <a:r>
              <a:rPr lang="en-US" dirty="0" smtClean="0"/>
              <a:t>Much work has been done to call the attention of engineers to macro-ethical issues. The danger in Puerto Rico is that many now think that engineering only contributes to creating macro-ethical problems while adding nothing to their solution. Future workshops can engage the community of engineers in a dialogue where </a:t>
            </a:r>
            <a:r>
              <a:rPr lang="fr-FR" dirty="0" smtClean="0"/>
              <a:t>participants imagine positive contributions </a:t>
            </a:r>
            <a:r>
              <a:rPr lang="fr-FR" dirty="0" err="1" smtClean="0"/>
              <a:t>that</a:t>
            </a:r>
            <a:r>
              <a:rPr lang="fr-FR" dirty="0" smtClean="0"/>
              <a:t> engineering </a:t>
            </a:r>
            <a:r>
              <a:rPr lang="en-US" dirty="0" smtClean="0"/>
              <a:t>can make to solving macro-ethical problems.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b="1" dirty="0" smtClean="0">
                <a:latin typeface="Times New Roman" pitchFamily="18" charset="0"/>
              </a:rPr>
              <a:t> </a:t>
            </a:r>
            <a:r>
              <a:rPr lang="en-US" sz="4400" b="1" cap="small" dirty="0" smtClean="0">
                <a:ln w="5000" cmpd="sng">
                  <a:solidFill>
                    <a:schemeClr val="accent1">
                      <a:tint val="80000"/>
                      <a:shade val="99000"/>
                      <a:satMod val="500000"/>
                    </a:schemeClr>
                  </a:solidFill>
                  <a:prstDash val="solid"/>
                </a:ln>
                <a:solidFill>
                  <a:srgbClr val="00FF00"/>
                </a:solidFill>
                <a:effectLst>
                  <a:outerShdw blurRad="50800" dist="38100" dir="5400000" algn="t" rotWithShape="0">
                    <a:prstClr val="black">
                      <a:alpha val="50000"/>
                    </a:prstClr>
                  </a:outerShdw>
                </a:effectLst>
              </a:rPr>
              <a:t>Thank You!</a:t>
            </a:r>
          </a:p>
        </p:txBody>
      </p:sp>
      <p:sp>
        <p:nvSpPr>
          <p:cNvPr id="36870" name="Rectangle 3"/>
          <p:cNvSpPr>
            <a:spLocks noGrp="1" noChangeArrowheads="1"/>
          </p:cNvSpPr>
          <p:nvPr>
            <p:ph idx="1"/>
          </p:nvPr>
        </p:nvSpPr>
        <p:spPr>
          <a:xfrm>
            <a:off x="255752" y="1502978"/>
            <a:ext cx="6678448" cy="4897821"/>
          </a:xfrm>
        </p:spPr>
        <p:txBody>
          <a:bodyPr>
            <a:normAutofit/>
          </a:bodyPr>
          <a:lstStyle/>
          <a:p>
            <a:pPr eaLnBrk="1" hangingPunct="1"/>
            <a:r>
              <a:rPr lang="en-US" dirty="0" smtClean="0"/>
              <a:t>Please complete the</a:t>
            </a:r>
            <a:br>
              <a:rPr lang="en-US" dirty="0" smtClean="0"/>
            </a:br>
            <a:r>
              <a:rPr lang="en-US" dirty="0" smtClean="0"/>
              <a:t>evaluation form</a:t>
            </a:r>
          </a:p>
          <a:p>
            <a:pPr eaLnBrk="1" hangingPunct="1">
              <a:buNone/>
            </a:pPr>
            <a:endParaRPr lang="en-US" dirty="0" smtClean="0"/>
          </a:p>
          <a:p>
            <a:r>
              <a:rPr lang="en-US" dirty="0" smtClean="0">
                <a:solidFill>
                  <a:srgbClr val="008000"/>
                </a:solidFill>
              </a:rPr>
              <a:t>Contact us</a:t>
            </a:r>
          </a:p>
          <a:p>
            <a:pPr lvl="1"/>
            <a:r>
              <a:rPr lang="en-US" dirty="0" smtClean="0"/>
              <a:t>oneill@ece.uprm.edu</a:t>
            </a:r>
          </a:p>
          <a:p>
            <a:pPr lvl="1"/>
            <a:r>
              <a:rPr lang="en-US" smtClean="0"/>
              <a:t>frey.william@adem.uprm.edu</a:t>
            </a:r>
            <a:endParaRPr lang="en-US" dirty="0" smtClean="0"/>
          </a:p>
        </p:txBody>
      </p:sp>
      <p:sp>
        <p:nvSpPr>
          <p:cNvPr id="5" name="Date Placeholder 3"/>
          <p:cNvSpPr>
            <a:spLocks noGrp="1"/>
          </p:cNvSpPr>
          <p:nvPr>
            <p:ph type="dt" sz="half" idx="10"/>
          </p:nvPr>
        </p:nvSpPr>
        <p:spPr/>
        <p:txBody>
          <a:bodyPr/>
          <a:lstStyle/>
          <a:p>
            <a:pPr>
              <a:defRPr/>
            </a:pPr>
            <a:r>
              <a:rPr lang="en-US" dirty="0" smtClean="0"/>
              <a:t>FIE – Saratoga, NY</a:t>
            </a:r>
            <a:endParaRPr lang="en-US" dirty="0"/>
          </a:p>
        </p:txBody>
      </p:sp>
      <p:sp>
        <p:nvSpPr>
          <p:cNvPr id="6" name="Footer Placeholder 4"/>
          <p:cNvSpPr>
            <a:spLocks noGrp="1"/>
          </p:cNvSpPr>
          <p:nvPr>
            <p:ph type="ftr" sz="quarter" idx="11"/>
          </p:nvPr>
        </p:nvSpPr>
        <p:spPr>
          <a:xfrm>
            <a:off x="3581400" y="76200"/>
            <a:ext cx="2895600" cy="533400"/>
          </a:xfrm>
        </p:spPr>
        <p:txBody>
          <a:bodyPr/>
          <a:lstStyle/>
          <a:p>
            <a:pPr>
              <a:defRPr/>
            </a:pPr>
            <a:r>
              <a:rPr lang="en-US" dirty="0" smtClean="0"/>
              <a:t>Teaching Engineering Ethics to Professional Engineers in Puerto Rico</a:t>
            </a:r>
            <a:endParaRPr lang="en-US" dirty="0"/>
          </a:p>
        </p:txBody>
      </p:sp>
      <p:sp>
        <p:nvSpPr>
          <p:cNvPr id="7" name="Slide Number Placeholder 5"/>
          <p:cNvSpPr>
            <a:spLocks noGrp="1"/>
          </p:cNvSpPr>
          <p:nvPr>
            <p:ph type="sldNum" sz="quarter" idx="12"/>
          </p:nvPr>
        </p:nvSpPr>
        <p:spPr/>
        <p:txBody>
          <a:bodyPr/>
          <a:lstStyle/>
          <a:p>
            <a:pPr>
              <a:defRPr/>
            </a:pPr>
            <a:fld id="{5E79A81B-1927-4FE8-9564-1C177809AA76}" type="slidenum">
              <a:rPr lang="en-US"/>
              <a:pPr>
                <a:defRPr/>
              </a:pPr>
              <a:t>18</a:t>
            </a:fld>
            <a:endParaRPr lang="en-US"/>
          </a:p>
        </p:txBody>
      </p:sp>
      <p:pic>
        <p:nvPicPr>
          <p:cNvPr id="36871" name="Picture 5" descr="MPj04022660000[1]"/>
          <p:cNvPicPr>
            <a:picLocks noChangeAspect="1" noChangeArrowheads="1"/>
          </p:cNvPicPr>
          <p:nvPr/>
        </p:nvPicPr>
        <p:blipFill>
          <a:blip r:embed="rId2"/>
          <a:srcRect/>
          <a:stretch>
            <a:fillRect/>
          </a:stretch>
        </p:blipFill>
        <p:spPr bwMode="auto">
          <a:xfrm>
            <a:off x="5562600" y="1524000"/>
            <a:ext cx="3048000" cy="3657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lstStyle/>
          <a:p>
            <a:r>
              <a:rPr lang="en-US" dirty="0" smtClean="0"/>
              <a:t>Continuing Education in Ethics in PR</a:t>
            </a:r>
            <a:endParaRPr lang="en-US" dirty="0"/>
          </a:p>
        </p:txBody>
      </p:sp>
      <p:sp>
        <p:nvSpPr>
          <p:cNvPr id="3" name="Content Placeholder 2"/>
          <p:cNvSpPr>
            <a:spLocks noGrp="1"/>
          </p:cNvSpPr>
          <p:nvPr>
            <p:ph idx="1"/>
          </p:nvPr>
        </p:nvSpPr>
        <p:spPr>
          <a:xfrm>
            <a:off x="457200" y="1219200"/>
            <a:ext cx="8686800" cy="5638800"/>
          </a:xfrm>
        </p:spPr>
        <p:txBody>
          <a:bodyPr>
            <a:noAutofit/>
          </a:bodyPr>
          <a:lstStyle/>
          <a:p>
            <a:r>
              <a:rPr lang="en-US" sz="4000" dirty="0" smtClean="0"/>
              <a:t>Office of Government Ethics</a:t>
            </a:r>
          </a:p>
          <a:p>
            <a:pPr lvl="1"/>
            <a:r>
              <a:rPr lang="en-US" sz="3600" dirty="0" smtClean="0"/>
              <a:t>Continuing Education in ethics to combat corruption</a:t>
            </a:r>
          </a:p>
          <a:p>
            <a:r>
              <a:rPr lang="en-US" sz="4000" dirty="0" smtClean="0"/>
              <a:t>Puerto Rico State Society of Professional Engineers and Land Surveyors (CIAPR)</a:t>
            </a:r>
          </a:p>
          <a:p>
            <a:pPr lvl="1"/>
            <a:r>
              <a:rPr lang="en-US" sz="3600" dirty="0" smtClean="0"/>
              <a:t>Continuing Education in ethics helps bring about compliance with code of ethics </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 Moral Ecologies in Engineering</a:t>
            </a:r>
            <a:endParaRPr lang="en-US" dirty="0"/>
          </a:p>
        </p:txBody>
      </p:sp>
      <p:sp>
        <p:nvSpPr>
          <p:cNvPr id="3" name="Content Placeholder 2"/>
          <p:cNvSpPr>
            <a:spLocks noGrp="1"/>
          </p:cNvSpPr>
          <p:nvPr>
            <p:ph idx="1"/>
          </p:nvPr>
        </p:nvSpPr>
        <p:spPr>
          <a:xfrm>
            <a:off x="0" y="1295400"/>
            <a:ext cx="9144000" cy="5257800"/>
          </a:xfrm>
        </p:spPr>
        <p:txBody>
          <a:bodyPr>
            <a:noAutofit/>
          </a:bodyPr>
          <a:lstStyle/>
          <a:p>
            <a:r>
              <a:rPr lang="en-US" sz="3600" dirty="0" smtClean="0"/>
              <a:t>Moral Ecology</a:t>
            </a:r>
          </a:p>
          <a:p>
            <a:pPr lvl="1"/>
            <a:r>
              <a:rPr lang="en-US" sz="3200" dirty="0" smtClean="0"/>
              <a:t>Analogically extending “ecology” to cover the occupational and professional organizational contexts in which engineering is practiced</a:t>
            </a:r>
          </a:p>
          <a:p>
            <a:pPr lvl="1"/>
            <a:r>
              <a:rPr lang="en-US" sz="3200" dirty="0" smtClean="0"/>
              <a:t>Engineers play different roles in these moral ecologies</a:t>
            </a:r>
          </a:p>
          <a:p>
            <a:pPr lvl="1"/>
            <a:r>
              <a:rPr lang="en-US" sz="3200" dirty="0" smtClean="0"/>
              <a:t>Moral ecologies influence and constrain (but do not determine) what practicing engineers do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Professional moral ecologies in PR</a:t>
            </a:r>
            <a:endParaRPr lang="en-US" dirty="0"/>
          </a:p>
        </p:txBody>
      </p:sp>
      <p:sp>
        <p:nvSpPr>
          <p:cNvPr id="3" name="Content Placeholder 2"/>
          <p:cNvSpPr>
            <a:spLocks noGrp="1"/>
          </p:cNvSpPr>
          <p:nvPr>
            <p:ph idx="1"/>
          </p:nvPr>
        </p:nvSpPr>
        <p:spPr>
          <a:xfrm>
            <a:off x="304800" y="1371600"/>
            <a:ext cx="8686800" cy="5334000"/>
          </a:xfrm>
        </p:spPr>
        <p:txBody>
          <a:bodyPr>
            <a:normAutofit fontScale="85000" lnSpcReduction="10000"/>
          </a:bodyPr>
          <a:lstStyle/>
          <a:p>
            <a:r>
              <a:rPr lang="en-US" sz="3500" b="1" dirty="0" smtClean="0"/>
              <a:t>Professional</a:t>
            </a:r>
          </a:p>
          <a:p>
            <a:pPr lvl="1"/>
            <a:r>
              <a:rPr lang="en-US" sz="3000" dirty="0" smtClean="0"/>
              <a:t>CIAPR establishes standards of engineering practice</a:t>
            </a:r>
          </a:p>
          <a:p>
            <a:pPr lvl="1"/>
            <a:r>
              <a:rPr lang="en-US" sz="3000" dirty="0" smtClean="0"/>
              <a:t>Licensing requires being </a:t>
            </a:r>
            <a:r>
              <a:rPr lang="en-US" sz="3000" dirty="0" smtClean="0"/>
              <a:t>“</a:t>
            </a:r>
            <a:r>
              <a:rPr lang="en-US" sz="3000" dirty="0" err="1" smtClean="0"/>
              <a:t>colegiado</a:t>
            </a:r>
            <a:r>
              <a:rPr lang="en-US" sz="3000" dirty="0" smtClean="0"/>
              <a:t>” (Member of CIAPR)</a:t>
            </a:r>
          </a:p>
          <a:p>
            <a:pPr lvl="1"/>
            <a:r>
              <a:rPr lang="en-US" sz="3000" dirty="0" smtClean="0"/>
              <a:t>Ethical standards set through a professional ethics code</a:t>
            </a:r>
          </a:p>
          <a:p>
            <a:pPr lvl="1"/>
            <a:endParaRPr lang="en-US" sz="2100" dirty="0" smtClean="0"/>
          </a:p>
          <a:p>
            <a:r>
              <a:rPr lang="en-US" sz="2600" b="1" dirty="0" smtClean="0"/>
              <a:t>So, you want to get sued:  </a:t>
            </a:r>
            <a:r>
              <a:rPr lang="en-US" sz="2600" i="1" dirty="0" smtClean="0"/>
              <a:t>Being licensed to practice engineering and belonging to the CIAPR brings advantages to individual engineers.  But it also makes it possible to hold an engineer accountable for sub-standard practice.  Many who have graduated from accredited engineering programs in PR choose not to become licensed because of professional society dues and because of the potential of legal liability.  Does this position engineers to be the scapegoats of administrative and managerial incompetence and natural disaster?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Corrpution</a:t>
            </a:r>
            <a:r>
              <a:rPr lang="en-US" dirty="0" smtClean="0"/>
              <a:t> moral ecology</a:t>
            </a:r>
            <a:endParaRPr lang="en-US" dirty="0"/>
          </a:p>
        </p:txBody>
      </p:sp>
      <p:sp>
        <p:nvSpPr>
          <p:cNvPr id="3" name="Content Placeholder 2"/>
          <p:cNvSpPr>
            <a:spLocks noGrp="1"/>
          </p:cNvSpPr>
          <p:nvPr>
            <p:ph idx="1"/>
          </p:nvPr>
        </p:nvSpPr>
        <p:spPr>
          <a:xfrm>
            <a:off x="304800" y="1219200"/>
            <a:ext cx="8686800" cy="5638800"/>
          </a:xfrm>
        </p:spPr>
        <p:txBody>
          <a:bodyPr>
            <a:normAutofit fontScale="77500" lnSpcReduction="20000"/>
          </a:bodyPr>
          <a:lstStyle/>
          <a:p>
            <a:r>
              <a:rPr lang="en-US" dirty="0" smtClean="0"/>
              <a:t>Corruption </a:t>
            </a:r>
          </a:p>
          <a:p>
            <a:pPr lvl="1"/>
            <a:r>
              <a:rPr lang="en-US" dirty="0" smtClean="0"/>
              <a:t>Government Corruption scandals in PR </a:t>
            </a:r>
          </a:p>
          <a:p>
            <a:r>
              <a:rPr lang="en-US" dirty="0" smtClean="0"/>
              <a:t>Compliance response to corruption</a:t>
            </a:r>
          </a:p>
          <a:p>
            <a:pPr lvl="1"/>
            <a:r>
              <a:rPr lang="en-US" dirty="0" smtClean="0"/>
              <a:t>Establish and disseminate rules of compliance</a:t>
            </a:r>
          </a:p>
          <a:p>
            <a:pPr lvl="1"/>
            <a:r>
              <a:rPr lang="en-US" dirty="0" smtClean="0"/>
              <a:t>Monitor compliance</a:t>
            </a:r>
          </a:p>
          <a:p>
            <a:pPr lvl="1"/>
            <a:r>
              <a:rPr lang="en-US" dirty="0" smtClean="0"/>
              <a:t>Punish non-compliance</a:t>
            </a:r>
          </a:p>
          <a:p>
            <a:pPr lvl="1"/>
            <a:r>
              <a:rPr lang="en-US" dirty="0" smtClean="0"/>
              <a:t>All in all, a negative, retroactive orientation</a:t>
            </a:r>
          </a:p>
          <a:p>
            <a:endParaRPr lang="en-US" sz="2300" b="1" dirty="0" smtClean="0"/>
          </a:p>
          <a:p>
            <a:r>
              <a:rPr lang="en-US" sz="3100" b="1" dirty="0" smtClean="0"/>
              <a:t>Town Z Case:  </a:t>
            </a:r>
            <a:r>
              <a:rPr lang="en-US" sz="3100" i="1" dirty="0" smtClean="0"/>
              <a:t>A recent graduate from UPRM (Pedro) is trying to start up a new engineering firm specializing in construction.  Town Z opens the bidding on a lucrative construction project.  When he mentions to a friend (Marta) that he is thinking of submitting a bid, she tells him that it will not be successful unless he makes a hefty campaign contribution to the mayor's reelection bid.  Marta suggests that Pedro inflate his bid to include the campaign contribution and hide this by padding other budget items.  What should Pedro do?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justice moral ecology </a:t>
            </a:r>
            <a:endParaRPr lang="en-US" dirty="0"/>
          </a:p>
        </p:txBody>
      </p:sp>
      <p:sp>
        <p:nvSpPr>
          <p:cNvPr id="3" name="Content Placeholder 2"/>
          <p:cNvSpPr>
            <a:spLocks noGrp="1"/>
          </p:cNvSpPr>
          <p:nvPr>
            <p:ph idx="1"/>
          </p:nvPr>
        </p:nvSpPr>
        <p:spPr>
          <a:xfrm>
            <a:off x="0" y="1371600"/>
            <a:ext cx="8991600" cy="5303838"/>
          </a:xfrm>
        </p:spPr>
        <p:txBody>
          <a:bodyPr>
            <a:normAutofit/>
          </a:bodyPr>
          <a:lstStyle/>
          <a:p>
            <a:r>
              <a:rPr lang="en-US" sz="3600" dirty="0" smtClean="0"/>
              <a:t>PR Engineers fight social injustice by…</a:t>
            </a:r>
          </a:p>
          <a:p>
            <a:pPr lvl="1"/>
            <a:r>
              <a:rPr lang="en-US" sz="3200" dirty="0" smtClean="0"/>
              <a:t>using engineering expertise to frame injustice, and…</a:t>
            </a:r>
          </a:p>
          <a:p>
            <a:pPr lvl="1"/>
            <a:r>
              <a:rPr lang="en-US" sz="3200" dirty="0" smtClean="0"/>
              <a:t>becoming social activists to redress injustice</a:t>
            </a:r>
          </a:p>
          <a:p>
            <a:pPr lvl="1"/>
            <a:endParaRPr lang="en-US" sz="1200" dirty="0" smtClean="0"/>
          </a:p>
          <a:p>
            <a:r>
              <a:rPr lang="en-US" sz="2400" b="1" i="1" dirty="0" smtClean="0"/>
              <a:t>Copper Mining </a:t>
            </a:r>
            <a:r>
              <a:rPr lang="en-US" sz="2400" i="1" dirty="0" smtClean="0"/>
              <a:t>: From the 1950’s to the mid 1990’s, international mining concerns have solicited government licenses to mine copper and gold ore bodies located in the mountainous regions of central Puerto Rico.  Engineers led grass roots opposition to a mining proposal in 1993.  Due to these efforts, one of the principle mining sites, </a:t>
            </a:r>
            <a:r>
              <a:rPr lang="en-US" sz="2400" i="1" dirty="0" err="1" smtClean="0"/>
              <a:t>Cala</a:t>
            </a:r>
            <a:r>
              <a:rPr lang="en-US" sz="2400" i="1" dirty="0" smtClean="0"/>
              <a:t> Abajo, has been set aside as a nature preserve. </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 as craftsperson </a:t>
            </a:r>
            <a:endParaRPr lang="en-US" dirty="0"/>
          </a:p>
        </p:txBody>
      </p:sp>
      <p:sp>
        <p:nvSpPr>
          <p:cNvPr id="3" name="Content Placeholder 2"/>
          <p:cNvSpPr>
            <a:spLocks noGrp="1"/>
          </p:cNvSpPr>
          <p:nvPr>
            <p:ph idx="1"/>
          </p:nvPr>
        </p:nvSpPr>
        <p:spPr>
          <a:xfrm>
            <a:off x="304800" y="1554162"/>
            <a:ext cx="8686800" cy="4999038"/>
          </a:xfrm>
        </p:spPr>
        <p:txBody>
          <a:bodyPr>
            <a:normAutofit fontScale="70000" lnSpcReduction="20000"/>
          </a:bodyPr>
          <a:lstStyle/>
          <a:p>
            <a:r>
              <a:rPr lang="en-US" sz="4000" dirty="0" smtClean="0"/>
              <a:t>Engineers integrate technical and ethical skills in problem solving</a:t>
            </a:r>
          </a:p>
          <a:p>
            <a:r>
              <a:rPr lang="en-US" sz="4000" dirty="0" smtClean="0"/>
              <a:t>Engineers build value into designs</a:t>
            </a:r>
          </a:p>
          <a:p>
            <a:endParaRPr lang="en-US" sz="2600" dirty="0" smtClean="0"/>
          </a:p>
          <a:p>
            <a:r>
              <a:rPr lang="en-US" b="1" dirty="0" smtClean="0"/>
              <a:t>Case</a:t>
            </a:r>
            <a:r>
              <a:rPr lang="en-US" dirty="0" smtClean="0"/>
              <a:t>: </a:t>
            </a:r>
            <a:r>
              <a:rPr lang="en-US" i="1" dirty="0" smtClean="0"/>
              <a:t>Computer ethics students specified laptop computer disposal as an ethical and social problem.  They discovered how developed nations export harm by sending their spent laptop components to developing nations who carelessly dump the components in landfills and irrigation canals.  The students recommended designing safe disposal and recycling into future laptops.  They also recommended recycling programs run by government and private industry funded by a fee placed on new laptops at the moment of purchase.  These students have rethought the design process by integrating ethical and social value, not as marginal constraints, but as central and constitutive specifications.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458200" cy="2514600"/>
          </a:xfrm>
        </p:spPr>
        <p:txBody>
          <a:bodyPr>
            <a:normAutofit/>
          </a:bodyPr>
          <a:lstStyle/>
          <a:p>
            <a:r>
              <a:rPr lang="en-US" dirty="0" smtClean="0"/>
              <a:t>These distinct but overlapping </a:t>
            </a:r>
            <a:r>
              <a:rPr lang="en-US" dirty="0" smtClean="0"/>
              <a:t>moral </a:t>
            </a:r>
            <a:r>
              <a:rPr lang="en-US" dirty="0" smtClean="0"/>
              <a:t>ecologies provide a context for understanding engineering ethics in Puerto Rico</a:t>
            </a:r>
            <a:endParaRPr lang="en-US" dirty="0"/>
          </a:p>
        </p:txBody>
      </p:sp>
      <p:sp>
        <p:nvSpPr>
          <p:cNvPr id="7" name="Subtitle 6"/>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1676400"/>
            <a:ext cx="8458200" cy="2743200"/>
          </a:xfrm>
        </p:spPr>
        <p:txBody>
          <a:bodyPr>
            <a:normAutofit/>
          </a:bodyPr>
          <a:lstStyle/>
          <a:p>
            <a:r>
              <a:rPr lang="en-US" dirty="0" smtClean="0"/>
              <a:t>A workshop was developed to help Puerto Rican engineers maintain ethical careers within these different moral ecologies</a:t>
            </a:r>
            <a:endParaRPr lang="en-US" dirty="0"/>
          </a:p>
        </p:txBody>
      </p:sp>
      <p:sp>
        <p:nvSpPr>
          <p:cNvPr id="8" name="Subtitle 7"/>
          <p:cNvSpPr>
            <a:spLocks noGrp="1"/>
          </p:cNvSpPr>
          <p:nvPr>
            <p:ph type="subTitle" idx="1"/>
          </p:nvPr>
        </p:nvSpPr>
        <p:spPr>
          <a:xfrm>
            <a:off x="304800" y="5410200"/>
            <a:ext cx="8458200" cy="914400"/>
          </a:xfrm>
        </p:spPr>
        <p:txBody>
          <a:bodyPr/>
          <a:lstStyle/>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297</TotalTime>
  <Words>1086</Words>
  <Application>Microsoft Office PowerPoint</Application>
  <PresentationFormat>On-screen Show (4:3)</PresentationFormat>
  <Paragraphs>103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Trek</vt:lpstr>
      <vt:lpstr>Teaching Engineering Ethics to Professional Engineers in Puerto Rico</vt:lpstr>
      <vt:lpstr>Continuing Education in Ethics in PR</vt:lpstr>
      <vt:lpstr>PR Moral Ecologies in Engineering</vt:lpstr>
      <vt:lpstr>Professional moral ecologies in PR</vt:lpstr>
      <vt:lpstr>Corrpution moral ecology</vt:lpstr>
      <vt:lpstr>Social justice moral ecology </vt:lpstr>
      <vt:lpstr>Engineer as craftsperson </vt:lpstr>
      <vt:lpstr>These distinct but overlapping moral ecologies provide a context for understanding engineering ethics in Puerto Rico</vt:lpstr>
      <vt:lpstr>A workshop was developed to help Puerto Rican engineers maintain ethical careers within these different moral ecologies</vt:lpstr>
      <vt:lpstr>Workshop (November 15, 2007)</vt:lpstr>
      <vt:lpstr>EAC Toolkit and Connexions®</vt:lpstr>
      <vt:lpstr>Slide 12</vt:lpstr>
      <vt:lpstr>Conclusion: Four future engineering ethics challenges </vt:lpstr>
      <vt:lpstr>Four future engineering ethics challenges </vt:lpstr>
      <vt:lpstr>Four future engineering ethics challenges </vt:lpstr>
      <vt:lpstr>Four future engineering ethics challenges </vt:lpstr>
      <vt:lpstr>Four future engineering ethics challenges </vt:lpstr>
      <vt:lpstr> Thank You!</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Engineering Ethics to Professional Engineers in Puerto Rico</dc:title>
  <dc:creator> </dc:creator>
  <cp:lastModifiedBy>frey.william</cp:lastModifiedBy>
  <cp:revision>60</cp:revision>
  <dcterms:created xsi:type="dcterms:W3CDTF">2008-09-01T12:22:14Z</dcterms:created>
  <dcterms:modified xsi:type="dcterms:W3CDTF">2008-10-21T16:31:49Z</dcterms:modified>
</cp:coreProperties>
</file>