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0"/>
  </p:handoutMasterIdLst>
  <p:sldIdLst>
    <p:sldId id="280" r:id="rId2"/>
    <p:sldId id="256" r:id="rId3"/>
    <p:sldId id="257" r:id="rId4"/>
    <p:sldId id="260" r:id="rId5"/>
    <p:sldId id="261" r:id="rId6"/>
    <p:sldId id="262" r:id="rId7"/>
    <p:sldId id="264" r:id="rId8"/>
    <p:sldId id="263" r:id="rId9"/>
    <p:sldId id="266" r:id="rId10"/>
    <p:sldId id="267" r:id="rId11"/>
    <p:sldId id="268" r:id="rId12"/>
    <p:sldId id="273" r:id="rId13"/>
    <p:sldId id="272" r:id="rId14"/>
    <p:sldId id="271" r:id="rId15"/>
    <p:sldId id="274" r:id="rId16"/>
    <p:sldId id="270" r:id="rId17"/>
    <p:sldId id="269" r:id="rId18"/>
    <p:sldId id="291" r:id="rId19"/>
    <p:sldId id="276" r:id="rId20"/>
    <p:sldId id="277" r:id="rId21"/>
    <p:sldId id="278" r:id="rId22"/>
    <p:sldId id="279" r:id="rId23"/>
    <p:sldId id="284" r:id="rId24"/>
    <p:sldId id="286" r:id="rId25"/>
    <p:sldId id="289" r:id="rId26"/>
    <p:sldId id="290" r:id="rId27"/>
    <p:sldId id="288" r:id="rId28"/>
    <p:sldId id="292" r:id="rId29"/>
  </p:sldIdLst>
  <p:sldSz cx="9144000" cy="6858000" type="screen4x3"/>
  <p:notesSz cx="6858000" cy="9144000"/>
  <p:custShowLst>
    <p:custShow name="(1.1)" id="0">
      <p:sldLst>
        <p:sld r:id="rId4"/>
      </p:sldLst>
    </p:custShow>
  </p:custShowLst>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33CCFF"/>
    <a:srgbClr val="FFFFCC"/>
    <a:srgbClr val="FF66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57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C7D66E-D13C-414F-A9D3-0692EB385D2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5CDD24-6FD5-48BA-8D6D-25C8876EFB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A398B2-22AA-4CC6-A6E5-F91FA0F44A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31F7F6-CCBE-46B9-905F-5966DB3AAE0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4F9204-B0B5-4979-A7FC-38C50728C63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6788-6CD8-4FFC-BF12-91E98E70DA7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854AF-CB76-4424-AC77-60CE364B027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6CD5C4-8838-42E6-BDC4-CE9ABB25ED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2708A2-0FB8-473C-BD44-C1D7FC7B96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641B22-980F-4D16-9112-211EC71F26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BB879C-1202-4813-982C-40A28063AF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F54E4C-F7C5-4699-894C-0607CD3E54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B72C62-24D5-4DC9-919C-F89938E5AF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12.xml"/><Relationship Id="rId18" Type="http://schemas.openxmlformats.org/officeDocument/2006/relationships/slide" Target="slide6.xml"/><Relationship Id="rId3" Type="http://schemas.openxmlformats.org/officeDocument/2006/relationships/slide" Target="slide8.xml"/><Relationship Id="rId21" Type="http://schemas.openxmlformats.org/officeDocument/2006/relationships/slide" Target="slide20.xml"/><Relationship Id="rId7" Type="http://schemas.openxmlformats.org/officeDocument/2006/relationships/slide" Target="slide15.xml"/><Relationship Id="rId12" Type="http://schemas.openxmlformats.org/officeDocument/2006/relationships/slide" Target="slide11.xml"/><Relationship Id="rId17" Type="http://schemas.openxmlformats.org/officeDocument/2006/relationships/slide" Target="slide7.xml"/><Relationship Id="rId25" Type="http://schemas.openxmlformats.org/officeDocument/2006/relationships/oleObject" Target="../embeddings/oleObject2.bin"/><Relationship Id="rId2" Type="http://schemas.openxmlformats.org/officeDocument/2006/relationships/slideLayout" Target="../slideLayouts/slideLayout7.xml"/><Relationship Id="rId16" Type="http://schemas.openxmlformats.org/officeDocument/2006/relationships/slide" Target="slide17.xml"/><Relationship Id="rId20" Type="http://schemas.openxmlformats.org/officeDocument/2006/relationships/slide" Target="slide19.xml"/><Relationship Id="rId1" Type="http://schemas.openxmlformats.org/officeDocument/2006/relationships/vmlDrawing" Target="../drawings/vmlDrawing1.vml"/><Relationship Id="rId6" Type="http://schemas.openxmlformats.org/officeDocument/2006/relationships/slide" Target="slide10.xml"/><Relationship Id="rId11" Type="http://schemas.openxmlformats.org/officeDocument/2006/relationships/slide" Target="slide3.xml"/><Relationship Id="rId24" Type="http://schemas.openxmlformats.org/officeDocument/2006/relationships/oleObject" Target="../embeddings/oleObject1.bin"/><Relationship Id="rId5" Type="http://schemas.openxmlformats.org/officeDocument/2006/relationships/slide" Target="slide5.xml"/><Relationship Id="rId15" Type="http://schemas.openxmlformats.org/officeDocument/2006/relationships/slide" Target="slide9.xml"/><Relationship Id="rId23" Type="http://schemas.openxmlformats.org/officeDocument/2006/relationships/slide" Target="slide22.xml"/><Relationship Id="rId10" Type="http://schemas.openxmlformats.org/officeDocument/2006/relationships/slide" Target="slide18.xml"/><Relationship Id="rId19" Type="http://schemas.openxmlformats.org/officeDocument/2006/relationships/audio" Target="../media/audio1.wav"/><Relationship Id="rId4" Type="http://schemas.openxmlformats.org/officeDocument/2006/relationships/slide" Target="slide4.xml"/><Relationship Id="rId9" Type="http://schemas.openxmlformats.org/officeDocument/2006/relationships/slide" Target="slide14.xml"/><Relationship Id="rId14" Type="http://schemas.openxmlformats.org/officeDocument/2006/relationships/slide" Target="slide13.xml"/><Relationship Id="rId22"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a:xfrm>
            <a:off x="1524000" y="4724400"/>
            <a:ext cx="6400800" cy="1752600"/>
          </a:xfrm>
        </p:spPr>
        <p:txBody>
          <a:bodyPr/>
          <a:lstStyle/>
          <a:p>
            <a:r>
              <a:rPr lang="en-US" dirty="0" smtClean="0"/>
              <a:t>Responsible Choice of Technology</a:t>
            </a:r>
            <a:endParaRPr lang="en-US" dirty="0"/>
          </a:p>
          <a:p>
            <a:r>
              <a:rPr lang="en-US" dirty="0"/>
              <a:t>by</a:t>
            </a:r>
          </a:p>
          <a:p>
            <a:r>
              <a:rPr lang="en-US" dirty="0" smtClean="0"/>
              <a:t>Dr. William J. Frey</a:t>
            </a:r>
            <a:endParaRPr lang="en-US" dirty="0"/>
          </a:p>
        </p:txBody>
      </p:sp>
      <p:sp>
        <p:nvSpPr>
          <p:cNvPr id="74759" name="WordArt 7"/>
          <p:cNvSpPr>
            <a:spLocks noChangeArrowheads="1" noChangeShapeType="1" noTextEdit="1"/>
          </p:cNvSpPr>
          <p:nvPr/>
        </p:nvSpPr>
        <p:spPr bwMode="auto">
          <a:xfrm>
            <a:off x="1676400" y="838200"/>
            <a:ext cx="5867400" cy="3276600"/>
          </a:xfrm>
          <a:prstGeom prst="rect">
            <a:avLst/>
          </a:prstGeom>
        </p:spPr>
        <p:txBody>
          <a:bodyPr wrap="none" fromWordArt="1">
            <a:prstTxWarp prst="textPlain">
              <a:avLst>
                <a:gd name="adj" fmla="val 50000"/>
              </a:avLst>
            </a:prstTxWarp>
          </a:bodyPr>
          <a:lstStyle/>
          <a:p>
            <a:r>
              <a:rPr lang="en-US" sz="3600" kern="10" dirty="0">
                <a:ln w="9525">
                  <a:noFill/>
                  <a:round/>
                  <a:headEnd/>
                  <a:tailEnd/>
                </a:ln>
                <a:gradFill rotWithShape="0">
                  <a:gsLst>
                    <a:gs pos="0">
                      <a:srgbClr val="FF9933"/>
                    </a:gs>
                    <a:gs pos="100000">
                      <a:srgbClr val="FFFFCC"/>
                    </a:gs>
                  </a:gsLst>
                  <a:path path="rect">
                    <a:fillToRect l="50000" t="50000" r="50000" b="50000"/>
                  </a:path>
                </a:gradFill>
                <a:effectLst>
                  <a:outerShdw dist="35921" dir="2700000" algn="ctr" rotWithShape="0">
                    <a:srgbClr val="C0C0C0"/>
                  </a:outerShdw>
                </a:effectLst>
                <a:latin typeface="Impact"/>
              </a:rPr>
              <a:t>Jeopardy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ppt_w</p:attrName>
                                        </p:attrNameLst>
                                      </p:cBhvr>
                                      <p:tavLst>
                                        <p:tav tm="0">
                                          <p:val>
                                            <p:fltVal val="0"/>
                                          </p:val>
                                        </p:tav>
                                        <p:tav tm="100000">
                                          <p:val>
                                            <p:strVal val="#ppt_w"/>
                                          </p:val>
                                        </p:tav>
                                      </p:tavLst>
                                    </p:anim>
                                    <p:anim calcmode="lin" valueType="num">
                                      <p:cBhvr>
                                        <p:cTn id="8" dur="500" fill="hold"/>
                                        <p:tgtEl>
                                          <p:spTgt spid="74755"/>
                                        </p:tgtEl>
                                        <p:attrNameLst>
                                          <p:attrName>ppt_h</p:attrName>
                                        </p:attrNameLst>
                                      </p:cBhvr>
                                      <p:tavLst>
                                        <p:tav tm="0">
                                          <p:val>
                                            <p:fltVal val="0"/>
                                          </p:val>
                                        </p:tav>
                                        <p:tav tm="100000">
                                          <p:val>
                                            <p:strVal val="#ppt_h"/>
                                          </p:val>
                                        </p:tav>
                                      </p:tavLst>
                                    </p:anim>
                                    <p:anim calcmode="lin" valueType="num">
                                      <p:cBhvr>
                                        <p:cTn id="9" dur="500" fill="hold"/>
                                        <p:tgtEl>
                                          <p:spTgt spid="74755"/>
                                        </p:tgtEl>
                                        <p:attrNameLst>
                                          <p:attrName>ppt_x</p:attrName>
                                        </p:attrNameLst>
                                      </p:cBhvr>
                                      <p:tavLst>
                                        <p:tav tm="0">
                                          <p:val>
                                            <p:fltVal val="0.5"/>
                                          </p:val>
                                        </p:tav>
                                        <p:tav tm="100000">
                                          <p:val>
                                            <p:strVal val="#ppt_x"/>
                                          </p:val>
                                        </p:tav>
                                      </p:tavLst>
                                    </p:anim>
                                    <p:anim calcmode="lin" valueType="num">
                                      <p:cBhvr>
                                        <p:cTn id="10" dur="500" fill="hold"/>
                                        <p:tgtEl>
                                          <p:spTgt spid="747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2,4</a:t>
            </a:r>
          </a:p>
        </p:txBody>
      </p:sp>
      <p:sp>
        <p:nvSpPr>
          <p:cNvPr id="16388"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6390" name="AutoShape 6"/>
          <p:cNvSpPr>
            <a:spLocks noChangeArrowheads="1"/>
          </p:cNvSpPr>
          <p:nvPr/>
        </p:nvSpPr>
        <p:spPr bwMode="auto">
          <a:xfrm>
            <a:off x="838200" y="15240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“Being </a:t>
            </a:r>
            <a:r>
              <a:rPr lang="en-US" sz="4000" dirty="0" smtClean="0"/>
              <a:t>able to live with and toward </a:t>
            </a:r>
          </a:p>
          <a:p>
            <a:r>
              <a:rPr lang="en-US" sz="4000" dirty="0" smtClean="0"/>
              <a:t>others, to recognize and show </a:t>
            </a:r>
          </a:p>
          <a:p>
            <a:r>
              <a:rPr lang="en-US" sz="4000" dirty="0" smtClean="0"/>
              <a:t>concern for other human beings, to</a:t>
            </a:r>
          </a:p>
          <a:p>
            <a:r>
              <a:rPr lang="en-US" sz="4000" dirty="0" smtClean="0"/>
              <a:t>engage in various forms of social</a:t>
            </a:r>
          </a:p>
          <a:p>
            <a:r>
              <a:rPr lang="en-US" sz="4000" dirty="0" smtClean="0"/>
              <a:t>interaction; to be able to imagine</a:t>
            </a:r>
          </a:p>
          <a:p>
            <a:r>
              <a:rPr lang="en-US" sz="4000" dirty="0" smtClean="0"/>
              <a:t>the situation of another</a:t>
            </a:r>
            <a:r>
              <a:rPr lang="en-US" sz="4000" dirty="0" smtClean="0"/>
              <a:t>.”</a:t>
            </a:r>
            <a:endParaRPr lang="en-US" sz="4000" dirty="0"/>
          </a:p>
        </p:txBody>
      </p:sp>
      <p:sp>
        <p:nvSpPr>
          <p:cNvPr id="16391" name="Text Box 7"/>
          <p:cNvSpPr txBox="1">
            <a:spLocks noChangeArrowheads="1"/>
          </p:cNvSpPr>
          <p:nvPr/>
        </p:nvSpPr>
        <p:spPr bwMode="auto">
          <a:xfrm>
            <a:off x="990600" y="152400"/>
            <a:ext cx="7162800" cy="132343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the Human Capability of </a:t>
            </a:r>
            <a:r>
              <a:rPr lang="en-US" sz="4000" b="1" dirty="0" smtClean="0"/>
              <a:t>Affiliation</a:t>
            </a:r>
            <a:r>
              <a:rPr lang="en-US" sz="4000" dirty="0" smtClean="0"/>
              <a:t>?</a:t>
            </a:r>
            <a:endParaRPr lang="en-US" sz="4000" dirty="0"/>
          </a:p>
        </p:txBody>
      </p:sp>
      <p:sp>
        <p:nvSpPr>
          <p:cNvPr id="7" name="Action Button: Information 6">
            <a:hlinkClick r:id="rId3" action="ppaction://hlinksldjump" highlightClick="1"/>
          </p:cNvPr>
          <p:cNvSpPr/>
          <p:nvPr/>
        </p:nvSpPr>
        <p:spPr bwMode="auto">
          <a:xfrm>
            <a:off x="2743200" y="5867400"/>
            <a:ext cx="762000"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down)">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4294967295"/>
          </p:nvPr>
        </p:nvSpPr>
        <p:spPr>
          <a:xfrm>
            <a:off x="7391400" y="5943600"/>
            <a:ext cx="1752600" cy="914400"/>
          </a:xfrm>
        </p:spPr>
        <p:txBody>
          <a:bodyPr/>
          <a:lstStyle/>
          <a:p>
            <a:pPr marL="0" indent="0" algn="ctr">
              <a:buFontTx/>
              <a:buNone/>
            </a:pPr>
            <a:r>
              <a:rPr lang="en-US"/>
              <a:t>3,1</a:t>
            </a:r>
          </a:p>
        </p:txBody>
      </p:sp>
      <p:sp>
        <p:nvSpPr>
          <p:cNvPr id="17412"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7414" name="AutoShape 6"/>
          <p:cNvSpPr>
            <a:spLocks noChangeArrowheads="1"/>
          </p:cNvSpPr>
          <p:nvPr/>
        </p:nvSpPr>
        <p:spPr bwMode="auto">
          <a:xfrm>
            <a:off x="304800" y="1752600"/>
            <a:ext cx="8458200" cy="41148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pPr marL="742950" indent="-742950"/>
            <a:r>
              <a:rPr lang="en-US" sz="3200" dirty="0" smtClean="0"/>
              <a:t>“Reduces fuel use by more than 50%</a:t>
            </a:r>
          </a:p>
          <a:p>
            <a:pPr marL="742950" indent="-742950"/>
            <a:r>
              <a:rPr lang="en-US" sz="3200" dirty="0" smtClean="0"/>
              <a:t>Reduces black carbon by more than 60%.</a:t>
            </a:r>
          </a:p>
          <a:p>
            <a:pPr marL="742950" indent="-742950"/>
            <a:r>
              <a:rPr lang="en-US" sz="3200" dirty="0" smtClean="0"/>
              <a:t>Reduces childhood pneumonia by more than 30%</a:t>
            </a:r>
          </a:p>
          <a:p>
            <a:pPr marL="742950" indent="-742950"/>
            <a:r>
              <a:rPr lang="en-US" sz="3200" dirty="0" smtClean="0"/>
              <a:t>Affordable ($10 retail or less)</a:t>
            </a:r>
          </a:p>
          <a:p>
            <a:pPr marL="742950" indent="-742950"/>
            <a:r>
              <a:rPr lang="en-US" sz="3200" dirty="0" smtClean="0"/>
              <a:t>Cooks love it</a:t>
            </a:r>
          </a:p>
          <a:p>
            <a:pPr marL="742950" indent="-742950"/>
            <a:r>
              <a:rPr lang="en-US" sz="3200" dirty="0" smtClean="0"/>
              <a:t>Gets funded”</a:t>
            </a:r>
          </a:p>
        </p:txBody>
      </p:sp>
      <p:sp>
        <p:nvSpPr>
          <p:cNvPr id="17415" name="Text Box 7"/>
          <p:cNvSpPr txBox="1">
            <a:spLocks noChangeArrowheads="1"/>
          </p:cNvSpPr>
          <p:nvPr/>
        </p:nvSpPr>
        <p:spPr bwMode="auto">
          <a:xfrm>
            <a:off x="381000" y="228600"/>
            <a:ext cx="8305800" cy="1077218"/>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3200" dirty="0" smtClean="0"/>
              <a:t>What are criteria for good wood-burning stoves outlined by Dean Still of </a:t>
            </a:r>
            <a:r>
              <a:rPr lang="en-US" sz="3200" dirty="0" err="1" smtClean="0"/>
              <a:t>Aprovecho</a:t>
            </a:r>
            <a:r>
              <a:rPr lang="en-US" sz="3200" dirty="0" smtClean="0"/>
              <a: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subTitle" idx="4294967295"/>
          </p:nvPr>
        </p:nvSpPr>
        <p:spPr>
          <a:xfrm>
            <a:off x="7543800" y="6172200"/>
            <a:ext cx="1600200" cy="685800"/>
          </a:xfrm>
        </p:spPr>
        <p:txBody>
          <a:bodyPr/>
          <a:lstStyle/>
          <a:p>
            <a:pPr marL="0" indent="0" algn="ctr">
              <a:buFontTx/>
              <a:buNone/>
            </a:pPr>
            <a:r>
              <a:rPr lang="en-US"/>
              <a:t>3,2</a:t>
            </a:r>
          </a:p>
        </p:txBody>
      </p:sp>
      <p:sp>
        <p:nvSpPr>
          <p:cNvPr id="22532"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2534" name="AutoShape 6"/>
          <p:cNvSpPr>
            <a:spLocks noChangeArrowheads="1"/>
          </p:cNvSpPr>
          <p:nvPr/>
        </p:nvSpPr>
        <p:spPr bwMode="auto">
          <a:xfrm>
            <a:off x="990600" y="15240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The hot press used by Waste for </a:t>
            </a:r>
          </a:p>
          <a:p>
            <a:r>
              <a:rPr lang="en-US" sz="4000" b="1" dirty="0" smtClean="0"/>
              <a:t>Life is simple, decentralized, </a:t>
            </a:r>
          </a:p>
          <a:p>
            <a:r>
              <a:rPr lang="en-US" sz="4000" b="1" dirty="0" smtClean="0"/>
              <a:t>and not de-skilling</a:t>
            </a:r>
            <a:endParaRPr lang="en-US" sz="4000" b="1" dirty="0"/>
          </a:p>
        </p:txBody>
      </p:sp>
      <p:sp>
        <p:nvSpPr>
          <p:cNvPr id="22535" name="Text Box 7"/>
          <p:cNvSpPr txBox="1">
            <a:spLocks noChangeArrowheads="1"/>
          </p:cNvSpPr>
          <p:nvPr/>
        </p:nvSpPr>
        <p:spPr bwMode="auto">
          <a:xfrm>
            <a:off x="1066800" y="304800"/>
            <a:ext cx="7162800" cy="132343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are three criteria of an </a:t>
            </a:r>
            <a:r>
              <a:rPr lang="en-US" sz="4000" b="1" dirty="0" smtClean="0"/>
              <a:t>appropriate technology</a:t>
            </a:r>
            <a:r>
              <a:rPr lang="en-US" sz="4000" dirty="0" smtClean="0"/>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down)">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4294967295"/>
          </p:nvPr>
        </p:nvSpPr>
        <p:spPr>
          <a:xfrm>
            <a:off x="7239000" y="5867400"/>
            <a:ext cx="1905000" cy="990600"/>
          </a:xfrm>
        </p:spPr>
        <p:txBody>
          <a:bodyPr/>
          <a:lstStyle/>
          <a:p>
            <a:pPr marL="0" indent="0" algn="ctr">
              <a:buFontTx/>
              <a:buNone/>
            </a:pPr>
            <a:r>
              <a:rPr lang="en-US"/>
              <a:t>3,3</a:t>
            </a:r>
          </a:p>
        </p:txBody>
      </p:sp>
      <p:sp>
        <p:nvSpPr>
          <p:cNvPr id="21508" name="AutoShape 4">
            <a:hlinkClick r:id="rId2" action="ppaction://hlinksldjump" highlightClick="1"/>
          </p:cNvPr>
          <p:cNvSpPr>
            <a:spLocks noChangeArrowheads="1"/>
          </p:cNvSpPr>
          <p:nvPr/>
        </p:nvSpPr>
        <p:spPr bwMode="auto">
          <a:xfrm>
            <a:off x="4495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1510" name="AutoShape 6"/>
          <p:cNvSpPr>
            <a:spLocks noChangeArrowheads="1"/>
          </p:cNvSpPr>
          <p:nvPr/>
        </p:nvSpPr>
        <p:spPr bwMode="auto">
          <a:xfrm>
            <a:off x="914400" y="1447800"/>
            <a:ext cx="7162800" cy="42672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“Being </a:t>
            </a:r>
            <a:r>
              <a:rPr lang="en-US" sz="4000" dirty="0" smtClean="0"/>
              <a:t>able to move freely from </a:t>
            </a:r>
          </a:p>
          <a:p>
            <a:r>
              <a:rPr lang="en-US" sz="4000" dirty="0" smtClean="0"/>
              <a:t>place to place; to be secure against </a:t>
            </a:r>
          </a:p>
          <a:p>
            <a:r>
              <a:rPr lang="en-US" sz="4000" dirty="0" smtClean="0"/>
              <a:t>violent assault, including sexual </a:t>
            </a:r>
          </a:p>
          <a:p>
            <a:r>
              <a:rPr lang="en-US" sz="4000" dirty="0" smtClean="0"/>
              <a:t>assault and domestic violence; </a:t>
            </a:r>
          </a:p>
          <a:p>
            <a:r>
              <a:rPr lang="en-US" sz="4000" dirty="0" smtClean="0"/>
              <a:t>having opportunities for sexual </a:t>
            </a:r>
          </a:p>
          <a:p>
            <a:r>
              <a:rPr lang="en-US" sz="4000" dirty="0" smtClean="0"/>
              <a:t>satisfaction  and for choice in </a:t>
            </a:r>
          </a:p>
          <a:p>
            <a:r>
              <a:rPr lang="en-US" sz="4000" dirty="0" smtClean="0"/>
              <a:t>matters of reproduction</a:t>
            </a:r>
            <a:r>
              <a:rPr lang="en-US" sz="4000" dirty="0" smtClean="0"/>
              <a:t>.”</a:t>
            </a:r>
            <a:endParaRPr lang="en-US" sz="4000" dirty="0"/>
          </a:p>
        </p:txBody>
      </p:sp>
      <p:sp>
        <p:nvSpPr>
          <p:cNvPr id="21511" name="Text Box 7"/>
          <p:cNvSpPr txBox="1">
            <a:spLocks noChangeArrowheads="1"/>
          </p:cNvSpPr>
          <p:nvPr/>
        </p:nvSpPr>
        <p:spPr bwMode="auto">
          <a:xfrm>
            <a:off x="990600" y="228600"/>
            <a:ext cx="71628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the Human Capability of </a:t>
            </a:r>
            <a:r>
              <a:rPr lang="en-US" sz="3600" b="1" dirty="0" smtClean="0"/>
              <a:t>Bodily Integrity</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down)">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4294967295"/>
          </p:nvPr>
        </p:nvSpPr>
        <p:spPr>
          <a:xfrm>
            <a:off x="7239000" y="5791200"/>
            <a:ext cx="1905000" cy="1066800"/>
          </a:xfrm>
        </p:spPr>
        <p:txBody>
          <a:bodyPr/>
          <a:lstStyle/>
          <a:p>
            <a:pPr marL="0" indent="0" algn="ctr">
              <a:buFontTx/>
              <a:buNone/>
            </a:pPr>
            <a:r>
              <a:rPr lang="en-US"/>
              <a:t>3,4</a:t>
            </a:r>
          </a:p>
        </p:txBody>
      </p:sp>
      <p:sp>
        <p:nvSpPr>
          <p:cNvPr id="20484" name="AutoShape 4">
            <a:hlinkClick r:id="rId2" action="ppaction://hlinksldjump" highlightClick="1"/>
          </p:cNvPr>
          <p:cNvSpPr>
            <a:spLocks noChangeArrowheads="1"/>
          </p:cNvSpPr>
          <p:nvPr/>
        </p:nvSpPr>
        <p:spPr bwMode="auto">
          <a:xfrm>
            <a:off x="4419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AutoShape 6"/>
          <p:cNvSpPr>
            <a:spLocks noChangeArrowheads="1"/>
          </p:cNvSpPr>
          <p:nvPr/>
        </p:nvSpPr>
        <p:spPr bwMode="auto">
          <a:xfrm>
            <a:off x="838200" y="1447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3600" b="1" dirty="0" smtClean="0"/>
              <a:t>“Being </a:t>
            </a:r>
            <a:r>
              <a:rPr lang="en-US" sz="3600" b="1" dirty="0" smtClean="0"/>
              <a:t>able to live with concern</a:t>
            </a:r>
          </a:p>
          <a:p>
            <a:r>
              <a:rPr lang="en-US" sz="3600" b="1" dirty="0" smtClean="0"/>
              <a:t>for and in relation to animals, plants, </a:t>
            </a:r>
          </a:p>
          <a:p>
            <a:r>
              <a:rPr lang="en-US" sz="3600" b="1" dirty="0" smtClean="0"/>
              <a:t>and the world of nature</a:t>
            </a:r>
            <a:r>
              <a:rPr lang="en-US" sz="3600" b="1" dirty="0" smtClean="0"/>
              <a:t>.”</a:t>
            </a:r>
            <a:endParaRPr lang="en-US" sz="4000" dirty="0"/>
          </a:p>
        </p:txBody>
      </p:sp>
      <p:sp>
        <p:nvSpPr>
          <p:cNvPr id="20488" name="Text Box 8"/>
          <p:cNvSpPr txBox="1">
            <a:spLocks noChangeArrowheads="1"/>
          </p:cNvSpPr>
          <p:nvPr/>
        </p:nvSpPr>
        <p:spPr bwMode="auto">
          <a:xfrm>
            <a:off x="838200" y="228600"/>
            <a:ext cx="7162800" cy="132343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the Human Capability of </a:t>
            </a:r>
            <a:r>
              <a:rPr lang="en-US" sz="4000" b="1" dirty="0" smtClean="0"/>
              <a:t>Other Species</a:t>
            </a:r>
            <a:r>
              <a:rPr lang="en-US" sz="4000" dirty="0" smtClean="0"/>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wipe(down)">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4,1</a:t>
            </a:r>
          </a:p>
        </p:txBody>
      </p:sp>
      <p:sp>
        <p:nvSpPr>
          <p:cNvPr id="23556" name="AutoShape 4">
            <a:hlinkClick r:id="rId2" action="ppaction://hlinksldjump" highlightClick="1"/>
          </p:cNvPr>
          <p:cNvSpPr>
            <a:spLocks noChangeArrowheads="1"/>
          </p:cNvSpPr>
          <p:nvPr/>
        </p:nvSpPr>
        <p:spPr bwMode="auto">
          <a:xfrm>
            <a:off x="4648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3558" name="AutoShape 6"/>
          <p:cNvSpPr>
            <a:spLocks noChangeArrowheads="1"/>
          </p:cNvSpPr>
          <p:nvPr/>
        </p:nvSpPr>
        <p:spPr bwMode="auto">
          <a:xfrm>
            <a:off x="1066800" y="1524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a:t> </a:t>
            </a:r>
            <a:r>
              <a:rPr lang="en-US" sz="4000" dirty="0" smtClean="0"/>
              <a:t>While it is possible to build a stove</a:t>
            </a:r>
          </a:p>
          <a:p>
            <a:r>
              <a:rPr lang="en-US" sz="4000" dirty="0" smtClean="0"/>
              <a:t>that carries out technical criteria </a:t>
            </a:r>
          </a:p>
          <a:p>
            <a:r>
              <a:rPr lang="en-US" sz="4000" dirty="0" smtClean="0"/>
              <a:t>like efficient and clean burning,</a:t>
            </a:r>
          </a:p>
          <a:p>
            <a:r>
              <a:rPr lang="en-US" sz="4000" dirty="0" smtClean="0"/>
              <a:t>users frequently make demands that</a:t>
            </a:r>
          </a:p>
          <a:p>
            <a:r>
              <a:rPr lang="en-US" sz="4000" dirty="0" smtClean="0"/>
              <a:t>require undoing these technical</a:t>
            </a:r>
          </a:p>
          <a:p>
            <a:r>
              <a:rPr lang="en-US" sz="4000" dirty="0" smtClean="0"/>
              <a:t>accomplishments in trade offs.</a:t>
            </a:r>
            <a:endParaRPr lang="en-US" sz="4000" dirty="0"/>
          </a:p>
        </p:txBody>
      </p:sp>
      <p:sp>
        <p:nvSpPr>
          <p:cNvPr id="23559" name="Text Box 7"/>
          <p:cNvSpPr txBox="1">
            <a:spLocks noChangeArrowheads="1"/>
          </p:cNvSpPr>
          <p:nvPr/>
        </p:nvSpPr>
        <p:spPr bwMode="auto">
          <a:xfrm>
            <a:off x="990600" y="152400"/>
            <a:ext cx="70866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is the problem of “design drift.?”</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subTitle" idx="4294967295"/>
          </p:nvPr>
        </p:nvSpPr>
        <p:spPr>
          <a:xfrm>
            <a:off x="7467600" y="6019800"/>
            <a:ext cx="1676400" cy="838200"/>
          </a:xfrm>
        </p:spPr>
        <p:txBody>
          <a:bodyPr/>
          <a:lstStyle/>
          <a:p>
            <a:pPr marL="0" indent="0" algn="ctr">
              <a:buFontTx/>
              <a:buNone/>
            </a:pPr>
            <a:r>
              <a:rPr lang="en-US"/>
              <a:t>4,2</a:t>
            </a:r>
          </a:p>
        </p:txBody>
      </p:sp>
      <p:sp>
        <p:nvSpPr>
          <p:cNvPr id="19460"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9462" name="AutoShape 6"/>
          <p:cNvSpPr>
            <a:spLocks noChangeArrowheads="1"/>
          </p:cNvSpPr>
          <p:nvPr/>
        </p:nvSpPr>
        <p:spPr bwMode="auto">
          <a:xfrm>
            <a:off x="914400" y="17526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This particular structure </a:t>
            </a:r>
            <a:r>
              <a:rPr lang="en-US" sz="4000" dirty="0" smtClean="0"/>
              <a:t>accounts</a:t>
            </a:r>
            <a:endParaRPr lang="en-US" sz="4000" dirty="0" smtClean="0"/>
          </a:p>
          <a:p>
            <a:r>
              <a:rPr lang="en-US" sz="4000" dirty="0" smtClean="0"/>
              <a:t>largely for the different </a:t>
            </a:r>
          </a:p>
          <a:p>
            <a:r>
              <a:rPr lang="en-US" sz="4000" dirty="0" smtClean="0"/>
              <a:t>instantiation or realization of </a:t>
            </a:r>
          </a:p>
          <a:p>
            <a:r>
              <a:rPr lang="en-US" sz="4000" dirty="0" smtClean="0"/>
              <a:t>the hot press in Lesotho, </a:t>
            </a:r>
          </a:p>
          <a:p>
            <a:r>
              <a:rPr lang="en-US" sz="4000" dirty="0" smtClean="0"/>
              <a:t>Africa and Buenos Aires, </a:t>
            </a:r>
          </a:p>
          <a:p>
            <a:r>
              <a:rPr lang="en-US" sz="4000" dirty="0" smtClean="0"/>
              <a:t>Argentina. </a:t>
            </a:r>
            <a:endParaRPr lang="en-US" sz="4000" dirty="0"/>
          </a:p>
        </p:txBody>
      </p:sp>
      <p:sp>
        <p:nvSpPr>
          <p:cNvPr id="19463" name="Text Box 7"/>
          <p:cNvSpPr txBox="1">
            <a:spLocks noChangeArrowheads="1"/>
          </p:cNvSpPr>
          <p:nvPr/>
        </p:nvSpPr>
        <p:spPr bwMode="auto">
          <a:xfrm>
            <a:off x="1066800" y="304800"/>
            <a:ext cx="71628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a socio-technical system (STS)?</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4,3</a:t>
            </a:r>
          </a:p>
        </p:txBody>
      </p:sp>
      <p:sp>
        <p:nvSpPr>
          <p:cNvPr id="18436" name="AutoShape 4">
            <a:hlinkClick r:id="rId2"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8438" name="AutoShape 6"/>
          <p:cNvSpPr>
            <a:spLocks noChangeArrowheads="1"/>
          </p:cNvSpPr>
          <p:nvPr/>
        </p:nvSpPr>
        <p:spPr bwMode="auto">
          <a:xfrm>
            <a:off x="990600" y="1371600"/>
            <a:ext cx="7162800" cy="4419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3600" b="1" dirty="0" smtClean="0"/>
              <a:t>“Being </a:t>
            </a:r>
            <a:r>
              <a:rPr lang="en-US" sz="3600" b="1" dirty="0" smtClean="0"/>
              <a:t>able to use the senses, to </a:t>
            </a:r>
          </a:p>
          <a:p>
            <a:r>
              <a:rPr lang="en-US" sz="3600" b="1" dirty="0" smtClean="0"/>
              <a:t>imagine, think, and reason—to do </a:t>
            </a:r>
          </a:p>
          <a:p>
            <a:r>
              <a:rPr lang="en-US" sz="3600" b="1" dirty="0" smtClean="0"/>
              <a:t>these things in a “truly human” way, </a:t>
            </a:r>
          </a:p>
          <a:p>
            <a:r>
              <a:rPr lang="en-US" sz="3600" b="1" dirty="0" smtClean="0"/>
              <a:t>a way informed and cultivated by an</a:t>
            </a:r>
          </a:p>
          <a:p>
            <a:r>
              <a:rPr lang="en-US" sz="3600" b="1" dirty="0" smtClean="0"/>
              <a:t>adequate education, including, but by</a:t>
            </a:r>
          </a:p>
          <a:p>
            <a:r>
              <a:rPr lang="en-US" sz="3600" b="1" dirty="0" smtClean="0"/>
              <a:t> no means limited to, literacy and </a:t>
            </a:r>
          </a:p>
          <a:p>
            <a:r>
              <a:rPr lang="en-US" sz="3600" b="1" dirty="0" smtClean="0"/>
              <a:t>basic mathematical and scientific</a:t>
            </a:r>
          </a:p>
          <a:p>
            <a:r>
              <a:rPr lang="en-US" sz="3600" b="1" dirty="0" smtClean="0"/>
              <a:t>training</a:t>
            </a:r>
            <a:r>
              <a:rPr lang="en-US" sz="3600" b="1" dirty="0" smtClean="0"/>
              <a:t>.”</a:t>
            </a:r>
            <a:endParaRPr lang="en-US" sz="3600" b="1" dirty="0"/>
          </a:p>
        </p:txBody>
      </p:sp>
      <p:sp>
        <p:nvSpPr>
          <p:cNvPr id="18439" name="Text Box 7"/>
          <p:cNvSpPr txBox="1">
            <a:spLocks noChangeArrowheads="1"/>
          </p:cNvSpPr>
          <p:nvPr/>
        </p:nvSpPr>
        <p:spPr bwMode="auto">
          <a:xfrm>
            <a:off x="1066800" y="228600"/>
            <a:ext cx="71628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dirty="0" smtClean="0"/>
              <a:t>What is the Human Capability of </a:t>
            </a:r>
            <a:r>
              <a:rPr lang="en-US" sz="3200" b="1" dirty="0" smtClean="0"/>
              <a:t>Sense, Imagination, and Thought</a:t>
            </a:r>
            <a:r>
              <a:rPr lang="en-US" sz="3200" dirty="0" smtClean="0"/>
              <a:t>?</a:t>
            </a:r>
            <a:endParaRPr lang="en-US" sz="3200" dirty="0"/>
          </a:p>
        </p:txBody>
      </p:sp>
      <p:sp>
        <p:nvSpPr>
          <p:cNvPr id="7" name="Action Button: Information 6">
            <a:hlinkClick r:id="rId3" action="ppaction://hlinksldjump" highlightClick="1"/>
          </p:cNvPr>
          <p:cNvSpPr/>
          <p:nvPr/>
        </p:nvSpPr>
        <p:spPr bwMode="auto">
          <a:xfrm>
            <a:off x="2667000" y="5943600"/>
            <a:ext cx="762000"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4294967295"/>
          </p:nvPr>
        </p:nvSpPr>
        <p:spPr>
          <a:xfrm>
            <a:off x="7239000" y="5791200"/>
            <a:ext cx="1905000" cy="1066800"/>
          </a:xfrm>
        </p:spPr>
        <p:txBody>
          <a:bodyPr/>
          <a:lstStyle/>
          <a:p>
            <a:pPr marL="0" indent="0" algn="ctr">
              <a:buFontTx/>
              <a:buNone/>
            </a:pPr>
            <a:r>
              <a:rPr lang="en-US"/>
              <a:t>3,4</a:t>
            </a:r>
          </a:p>
        </p:txBody>
      </p:sp>
      <p:sp>
        <p:nvSpPr>
          <p:cNvPr id="20484" name="AutoShape 4">
            <a:hlinkClick r:id="rId2" action="ppaction://hlinksldjump" highlightClick="1"/>
          </p:cNvPr>
          <p:cNvSpPr>
            <a:spLocks noChangeArrowheads="1"/>
          </p:cNvSpPr>
          <p:nvPr/>
        </p:nvSpPr>
        <p:spPr bwMode="auto">
          <a:xfrm>
            <a:off x="4419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AutoShape 6"/>
          <p:cNvSpPr>
            <a:spLocks noChangeArrowheads="1"/>
          </p:cNvSpPr>
          <p:nvPr/>
        </p:nvSpPr>
        <p:spPr bwMode="auto">
          <a:xfrm>
            <a:off x="838200" y="1447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400" b="1" dirty="0" smtClean="0"/>
              <a:t>“Being </a:t>
            </a:r>
            <a:r>
              <a:rPr lang="en-US" sz="4400" b="1" dirty="0" smtClean="0"/>
              <a:t>able to laugh, to play, to </a:t>
            </a:r>
          </a:p>
          <a:p>
            <a:r>
              <a:rPr lang="en-US" sz="4400" b="1" dirty="0" smtClean="0"/>
              <a:t>enjoy recreational activities</a:t>
            </a:r>
            <a:r>
              <a:rPr lang="en-US" sz="4400" b="1" dirty="0" smtClean="0"/>
              <a:t>.”</a:t>
            </a:r>
            <a:endParaRPr lang="en-US" sz="4000" dirty="0"/>
          </a:p>
        </p:txBody>
      </p:sp>
      <p:sp>
        <p:nvSpPr>
          <p:cNvPr id="20488" name="Text Box 8"/>
          <p:cNvSpPr txBox="1">
            <a:spLocks noChangeArrowheads="1"/>
          </p:cNvSpPr>
          <p:nvPr/>
        </p:nvSpPr>
        <p:spPr bwMode="auto">
          <a:xfrm>
            <a:off x="838200" y="228600"/>
            <a:ext cx="7162800" cy="132343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the Human Capability of </a:t>
            </a:r>
            <a:r>
              <a:rPr lang="en-US" sz="4000" b="1" dirty="0" smtClean="0"/>
              <a:t>Play</a:t>
            </a:r>
            <a:r>
              <a:rPr lang="en-US" sz="4000" dirty="0" smtClean="0"/>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wipe(down)">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4294967295"/>
          </p:nvPr>
        </p:nvSpPr>
        <p:spPr>
          <a:xfrm>
            <a:off x="7391400" y="6096000"/>
            <a:ext cx="1752600" cy="762000"/>
          </a:xfrm>
        </p:spPr>
        <p:txBody>
          <a:bodyPr/>
          <a:lstStyle/>
          <a:p>
            <a:pPr marL="0" indent="0" algn="ctr">
              <a:buFontTx/>
              <a:buNone/>
            </a:pPr>
            <a:r>
              <a:rPr lang="en-US"/>
              <a:t>5,1</a:t>
            </a:r>
          </a:p>
        </p:txBody>
      </p:sp>
      <p:sp>
        <p:nvSpPr>
          <p:cNvPr id="25604"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5606" name="AutoShape 6"/>
          <p:cNvSpPr>
            <a:spLocks noChangeArrowheads="1"/>
          </p:cNvSpPr>
          <p:nvPr/>
        </p:nvSpPr>
        <p:spPr bwMode="auto">
          <a:xfrm>
            <a:off x="914400" y="17526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Well designed stoves serve as </a:t>
            </a:r>
          </a:p>
          <a:p>
            <a:r>
              <a:rPr lang="en-US" sz="4000" dirty="0" smtClean="0"/>
              <a:t>“conversion factors” that convert</a:t>
            </a:r>
          </a:p>
          <a:p>
            <a:r>
              <a:rPr lang="en-US" sz="4000" dirty="0" smtClean="0"/>
              <a:t>this capability into a functioning or</a:t>
            </a:r>
          </a:p>
          <a:p>
            <a:r>
              <a:rPr lang="en-US" sz="4000" dirty="0" smtClean="0"/>
              <a:t>realization.</a:t>
            </a:r>
          </a:p>
        </p:txBody>
      </p:sp>
      <p:sp>
        <p:nvSpPr>
          <p:cNvPr id="25607" name="Text Box 7"/>
          <p:cNvSpPr txBox="1">
            <a:spLocks noChangeArrowheads="1"/>
          </p:cNvSpPr>
          <p:nvPr/>
        </p:nvSpPr>
        <p:spPr bwMode="auto">
          <a:xfrm>
            <a:off x="990600" y="228600"/>
            <a:ext cx="70866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is the capability of “bodily health”?</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down)">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33CCFF"/>
            </a:gs>
            <a:gs pos="100000">
              <a:srgbClr val="175E76"/>
            </a:gs>
          </a:gsLst>
          <a:path path="shape">
            <a:fillToRect l="50000" t="50000" r="50000" b="50000"/>
          </a:path>
        </a:gradFill>
        <a:effectLst/>
      </p:bgPr>
    </p:bg>
    <p:spTree>
      <p:nvGrpSpPr>
        <p:cNvPr id="1" name=""/>
        <p:cNvGrpSpPr/>
        <p:nvPr/>
      </p:nvGrpSpPr>
      <p:grpSpPr>
        <a:xfrm>
          <a:off x="0" y="0"/>
          <a:ext cx="0" cy="0"/>
          <a:chOff x="0" y="0"/>
          <a:chExt cx="0" cy="0"/>
        </a:xfrm>
      </p:grpSpPr>
      <p:sp>
        <p:nvSpPr>
          <p:cNvPr id="2052" name="AutoShape 4">
            <a:hlinkClick r:id="rId3" action="ppaction://hlinksldjump" highlightClick="1"/>
          </p:cNvPr>
          <p:cNvSpPr>
            <a:spLocks noChangeArrowheads="1"/>
          </p:cNvSpPr>
          <p:nvPr/>
        </p:nvSpPr>
        <p:spPr bwMode="auto">
          <a:xfrm>
            <a:off x="2590800" y="1143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4" action="ppaction://hlinksldjump"/>
              </a:rPr>
              <a:t>100</a:t>
            </a:r>
            <a:endParaRPr lang="en-US" b="1" dirty="0"/>
          </a:p>
        </p:txBody>
      </p:sp>
      <p:sp>
        <p:nvSpPr>
          <p:cNvPr id="2053" name="AutoShape 5">
            <a:hlinkClick r:id="rId5" action="ppaction://hlinksldjump" highlightClick="1"/>
          </p:cNvPr>
          <p:cNvSpPr>
            <a:spLocks noChangeArrowheads="1"/>
          </p:cNvSpPr>
          <p:nvPr/>
        </p:nvSpPr>
        <p:spPr bwMode="auto">
          <a:xfrm>
            <a:off x="4953000" y="11430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5" action="ppaction://hlinksldjump"/>
              </a:rPr>
              <a:t>100</a:t>
            </a:r>
            <a:endParaRPr lang="en-US" b="1" dirty="0">
              <a:hlinkClick r:id="rId5" action="ppaction://hlinksldjump"/>
            </a:endParaRPr>
          </a:p>
        </p:txBody>
      </p:sp>
      <p:sp>
        <p:nvSpPr>
          <p:cNvPr id="2056" name="AutoShape 8">
            <a:hlinkClick r:id="rId3" action="ppaction://hlinksldjump" highlightClick="1"/>
          </p:cNvPr>
          <p:cNvSpPr>
            <a:spLocks noChangeArrowheads="1"/>
          </p:cNvSpPr>
          <p:nvPr/>
        </p:nvSpPr>
        <p:spPr bwMode="auto">
          <a:xfrm>
            <a:off x="2590800" y="2286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3" action="ppaction://hlinksldjump"/>
              </a:rPr>
              <a:t>200</a:t>
            </a:r>
            <a:endParaRPr lang="en-US" b="1"/>
          </a:p>
        </p:txBody>
      </p:sp>
      <p:sp>
        <p:nvSpPr>
          <p:cNvPr id="2058" name="AutoShape 10">
            <a:hlinkClick r:id="rId6" action="ppaction://hlinksldjump" highlightClick="1"/>
          </p:cNvPr>
          <p:cNvSpPr>
            <a:spLocks noChangeArrowheads="1"/>
          </p:cNvSpPr>
          <p:nvPr/>
        </p:nvSpPr>
        <p:spPr bwMode="auto">
          <a:xfrm>
            <a:off x="7162800" y="2209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6" action="ppaction://hlinksldjump"/>
              </a:rPr>
              <a:t>200</a:t>
            </a:r>
            <a:endParaRPr lang="en-US" b="1"/>
          </a:p>
        </p:txBody>
      </p:sp>
      <p:sp>
        <p:nvSpPr>
          <p:cNvPr id="2060" name="AutoShape 12">
            <a:hlinkClick r:id="rId7" action="ppaction://hlinksldjump" highlightClick="1"/>
          </p:cNvPr>
          <p:cNvSpPr>
            <a:spLocks noChangeArrowheads="1"/>
          </p:cNvSpPr>
          <p:nvPr/>
        </p:nvSpPr>
        <p:spPr bwMode="auto">
          <a:xfrm>
            <a:off x="381000" y="4495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7" action="ppaction://hlinksldjump"/>
              </a:rPr>
              <a:t>400</a:t>
            </a:r>
            <a:endParaRPr lang="en-US" b="1"/>
          </a:p>
        </p:txBody>
      </p:sp>
      <p:sp>
        <p:nvSpPr>
          <p:cNvPr id="2062" name="AutoShape 14">
            <a:hlinkClick r:id="rId8" action="ppaction://hlinksldjump" highlightClick="1"/>
          </p:cNvPr>
          <p:cNvSpPr>
            <a:spLocks noChangeArrowheads="1"/>
          </p:cNvSpPr>
          <p:nvPr/>
        </p:nvSpPr>
        <p:spPr bwMode="auto">
          <a:xfrm>
            <a:off x="2590800" y="4495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8" action="ppaction://hlinksldjump"/>
              </a:rPr>
              <a:t>400</a:t>
            </a:r>
            <a:endParaRPr lang="en-US" b="1" dirty="0"/>
          </a:p>
        </p:txBody>
      </p:sp>
      <p:sp>
        <p:nvSpPr>
          <p:cNvPr id="2064" name="AutoShape 16">
            <a:hlinkClick r:id="rId9" action="ppaction://hlinksldjump" highlightClick="1"/>
          </p:cNvPr>
          <p:cNvSpPr>
            <a:spLocks noChangeArrowheads="1"/>
          </p:cNvSpPr>
          <p:nvPr/>
        </p:nvSpPr>
        <p:spPr bwMode="auto">
          <a:xfrm>
            <a:off x="7162800" y="3352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9" action="ppaction://hlinksldjump"/>
              </a:rPr>
              <a:t>300</a:t>
            </a:r>
            <a:endParaRPr lang="en-US" b="1"/>
          </a:p>
        </p:txBody>
      </p:sp>
      <p:sp>
        <p:nvSpPr>
          <p:cNvPr id="2066" name="AutoShape 18">
            <a:hlinkClick r:id="rId10" action="ppaction://hlinksldjump" highlightClick="1"/>
          </p:cNvPr>
          <p:cNvSpPr>
            <a:spLocks noChangeArrowheads="1"/>
          </p:cNvSpPr>
          <p:nvPr/>
        </p:nvSpPr>
        <p:spPr bwMode="auto">
          <a:xfrm>
            <a:off x="7162800" y="4495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0" action="ppaction://hlinksldjump"/>
              </a:rPr>
              <a:t>400</a:t>
            </a:r>
            <a:endParaRPr lang="en-US" b="1"/>
          </a:p>
        </p:txBody>
      </p:sp>
      <p:sp>
        <p:nvSpPr>
          <p:cNvPr id="2071" name="Text Box 23"/>
          <p:cNvSpPr txBox="1">
            <a:spLocks noChangeArrowheads="1"/>
          </p:cNvSpPr>
          <p:nvPr/>
        </p:nvSpPr>
        <p:spPr bwMode="auto">
          <a:xfrm>
            <a:off x="228600" y="304800"/>
            <a:ext cx="1600200" cy="646331"/>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1800" b="1" dirty="0" err="1" smtClean="0"/>
              <a:t>Aprovecho</a:t>
            </a:r>
            <a:r>
              <a:rPr lang="en-US" sz="1800" b="1" dirty="0" smtClean="0"/>
              <a:t> Stoves</a:t>
            </a:r>
            <a:endParaRPr lang="en-US" sz="1600" dirty="0"/>
          </a:p>
        </p:txBody>
      </p:sp>
      <p:sp>
        <p:nvSpPr>
          <p:cNvPr id="2072" name="Text Box 24"/>
          <p:cNvSpPr txBox="1">
            <a:spLocks noChangeArrowheads="1"/>
          </p:cNvSpPr>
          <p:nvPr/>
        </p:nvSpPr>
        <p:spPr bwMode="auto">
          <a:xfrm>
            <a:off x="2362200" y="381000"/>
            <a:ext cx="1752600" cy="646331"/>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1800" b="1" dirty="0" smtClean="0"/>
              <a:t>Case for Waste for Life</a:t>
            </a:r>
            <a:endParaRPr lang="en-US" sz="1800" b="1" dirty="0"/>
          </a:p>
        </p:txBody>
      </p:sp>
      <p:sp>
        <p:nvSpPr>
          <p:cNvPr id="2073" name="Text Box 25"/>
          <p:cNvSpPr txBox="1">
            <a:spLocks noChangeArrowheads="1"/>
          </p:cNvSpPr>
          <p:nvPr/>
        </p:nvSpPr>
        <p:spPr bwMode="auto">
          <a:xfrm>
            <a:off x="4876800" y="381000"/>
            <a:ext cx="16002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Human Capabilities</a:t>
            </a:r>
            <a:endParaRPr lang="en-US" sz="2000" b="1" dirty="0"/>
          </a:p>
        </p:txBody>
      </p:sp>
      <p:sp>
        <p:nvSpPr>
          <p:cNvPr id="2074" name="Text Box 26"/>
          <p:cNvSpPr txBox="1">
            <a:spLocks noChangeArrowheads="1"/>
          </p:cNvSpPr>
          <p:nvPr/>
        </p:nvSpPr>
        <p:spPr bwMode="auto">
          <a:xfrm>
            <a:off x="7010400" y="381000"/>
            <a:ext cx="1752600" cy="646331"/>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1800" b="1" dirty="0" smtClean="0"/>
              <a:t>Human Capabilities</a:t>
            </a:r>
            <a:endParaRPr lang="en-US" sz="1800" b="1" dirty="0"/>
          </a:p>
        </p:txBody>
      </p:sp>
      <p:sp>
        <p:nvSpPr>
          <p:cNvPr id="2075" name="AutoShape 27">
            <a:hlinkClick r:id="rId11" action="ppaction://hlinksldjump" highlightClick="1"/>
          </p:cNvPr>
          <p:cNvSpPr>
            <a:spLocks noChangeArrowheads="1"/>
          </p:cNvSpPr>
          <p:nvPr/>
        </p:nvSpPr>
        <p:spPr bwMode="auto">
          <a:xfrm>
            <a:off x="381000" y="1143000"/>
            <a:ext cx="1371600" cy="914400"/>
          </a:xfrm>
          <a:prstGeom prst="actionButtonBlank">
            <a:avLst/>
          </a:prstGeom>
          <a:solidFill>
            <a:srgbClr val="FF9900"/>
          </a:solidFill>
          <a:ln w="9525">
            <a:solidFill>
              <a:schemeClr val="tx1"/>
            </a:solidFill>
            <a:miter lim="800000"/>
            <a:headEnd/>
            <a:tailEnd/>
          </a:ln>
          <a:effectLst/>
        </p:spPr>
        <p:txBody>
          <a:bodyPr wrap="none" anchor="ctr"/>
          <a:lstStyle/>
          <a:p>
            <a:endParaRPr lang="en-US" b="1">
              <a:effectLst>
                <a:outerShdw blurRad="38100" dist="38100" dir="2700000" algn="tl">
                  <a:srgbClr val="FFFFFF"/>
                </a:outerShdw>
              </a:effectLst>
            </a:endParaRPr>
          </a:p>
        </p:txBody>
      </p:sp>
      <p:sp>
        <p:nvSpPr>
          <p:cNvPr id="2076" name="AutoShape 28">
            <a:hlinkClick r:id="rId12" action="ppaction://hlinksldjump" highlightClick="1"/>
          </p:cNvPr>
          <p:cNvSpPr>
            <a:spLocks noChangeArrowheads="1"/>
          </p:cNvSpPr>
          <p:nvPr/>
        </p:nvSpPr>
        <p:spPr bwMode="auto">
          <a:xfrm>
            <a:off x="381000" y="3352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2" action="ppaction://hlinksldjump"/>
              </a:rPr>
              <a:t>300</a:t>
            </a:r>
            <a:endParaRPr lang="en-US" b="1">
              <a:effectLst>
                <a:outerShdw blurRad="38100" dist="38100" dir="2700000" algn="tl">
                  <a:srgbClr val="FFFFFF"/>
                </a:outerShdw>
              </a:effectLst>
            </a:endParaRPr>
          </a:p>
        </p:txBody>
      </p:sp>
      <p:sp>
        <p:nvSpPr>
          <p:cNvPr id="2078" name="AutoShape 30">
            <a:hlinkClick r:id="rId13" action="ppaction://hlinksldjump" highlightClick="1"/>
          </p:cNvPr>
          <p:cNvSpPr>
            <a:spLocks noChangeArrowheads="1"/>
          </p:cNvSpPr>
          <p:nvPr/>
        </p:nvSpPr>
        <p:spPr bwMode="auto">
          <a:xfrm>
            <a:off x="2590800" y="3429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3" action="ppaction://hlinksldjump"/>
              </a:rPr>
              <a:t>300</a:t>
            </a:r>
            <a:endParaRPr lang="en-US" sz="3200" b="1">
              <a:effectLst>
                <a:outerShdw blurRad="38100" dist="38100" dir="2700000" algn="tl">
                  <a:srgbClr val="FFFFFF"/>
                </a:outerShdw>
              </a:effectLst>
            </a:endParaRPr>
          </a:p>
        </p:txBody>
      </p:sp>
      <p:sp>
        <p:nvSpPr>
          <p:cNvPr id="2079" name="AutoShape 31">
            <a:hlinkClick r:id="rId14" action="ppaction://hlinksldjump" highlightClick="1"/>
          </p:cNvPr>
          <p:cNvSpPr>
            <a:spLocks noChangeArrowheads="1"/>
          </p:cNvSpPr>
          <p:nvPr/>
        </p:nvSpPr>
        <p:spPr bwMode="auto">
          <a:xfrm>
            <a:off x="4953000" y="3352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4" action="ppaction://hlinksldjump"/>
              </a:rPr>
              <a:t>300</a:t>
            </a:r>
            <a:endParaRPr lang="en-US" b="1"/>
          </a:p>
        </p:txBody>
      </p:sp>
      <p:sp>
        <p:nvSpPr>
          <p:cNvPr id="2080" name="AutoShape 32">
            <a:hlinkClick r:id="rId15" action="ppaction://hlinksldjump" highlightClick="1"/>
          </p:cNvPr>
          <p:cNvSpPr>
            <a:spLocks noChangeArrowheads="1"/>
          </p:cNvSpPr>
          <p:nvPr/>
        </p:nvSpPr>
        <p:spPr bwMode="auto">
          <a:xfrm>
            <a:off x="4953000" y="2209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5" action="ppaction://hlinksldjump"/>
              </a:rPr>
              <a:t>200</a:t>
            </a:r>
            <a:endParaRPr lang="en-US" sz="3200" b="1">
              <a:effectLst>
                <a:outerShdw blurRad="38100" dist="38100" dir="2700000" algn="tl">
                  <a:srgbClr val="FFFFFF"/>
                </a:outerShdw>
              </a:effectLst>
            </a:endParaRPr>
          </a:p>
        </p:txBody>
      </p:sp>
      <p:sp>
        <p:nvSpPr>
          <p:cNvPr id="2081" name="AutoShape 33">
            <a:hlinkClick r:id="rId16" action="ppaction://hlinksldjump" highlightClick="1"/>
          </p:cNvPr>
          <p:cNvSpPr>
            <a:spLocks noChangeArrowheads="1"/>
          </p:cNvSpPr>
          <p:nvPr/>
        </p:nvSpPr>
        <p:spPr bwMode="auto">
          <a:xfrm>
            <a:off x="4953000" y="4495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6" action="ppaction://hlinksldjump"/>
              </a:rPr>
              <a:t>400</a:t>
            </a:r>
          </a:p>
        </p:txBody>
      </p:sp>
      <p:sp>
        <p:nvSpPr>
          <p:cNvPr id="2083" name="AutoShape 35">
            <a:hlinkClick r:id="rId3" action="ppaction://hlinksldjump" highlightClick="1"/>
          </p:cNvPr>
          <p:cNvSpPr>
            <a:spLocks noChangeArrowheads="1"/>
          </p:cNvSpPr>
          <p:nvPr/>
        </p:nvSpPr>
        <p:spPr bwMode="auto">
          <a:xfrm>
            <a:off x="381000" y="22860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17" action="ppaction://hlinksldjump"/>
              </a:rPr>
              <a:t>200</a:t>
            </a:r>
            <a:endParaRPr lang="en-US" b="1" dirty="0"/>
          </a:p>
        </p:txBody>
      </p:sp>
      <p:sp>
        <p:nvSpPr>
          <p:cNvPr id="2084" name="AutoShape 36">
            <a:hlinkClick r:id="rId18" action="ppaction://hlinksldjump" highlightClick="1">
              <a:snd r:embed="rId19" name="WHOOSH.WAV"/>
            </a:hlinkClick>
          </p:cNvPr>
          <p:cNvSpPr>
            <a:spLocks noChangeArrowheads="1"/>
          </p:cNvSpPr>
          <p:nvPr/>
        </p:nvSpPr>
        <p:spPr bwMode="auto">
          <a:xfrm>
            <a:off x="7162800" y="1066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8" action="ppaction://hlinksldjump"/>
              </a:rPr>
              <a:t>100</a:t>
            </a:r>
          </a:p>
        </p:txBody>
      </p:sp>
      <p:sp>
        <p:nvSpPr>
          <p:cNvPr id="2085" name="AutoShape 37">
            <a:hlinkClick r:id="rId20" action="ppaction://hlinksldjump" highlightClick="1"/>
          </p:cNvPr>
          <p:cNvSpPr>
            <a:spLocks noChangeArrowheads="1"/>
          </p:cNvSpPr>
          <p:nvPr/>
        </p:nvSpPr>
        <p:spPr bwMode="auto">
          <a:xfrm>
            <a:off x="381000" y="5638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20" action="ppaction://hlinksldjump"/>
              </a:rPr>
              <a:t>500</a:t>
            </a:r>
            <a:endParaRPr lang="en-US" sz="3200" b="1" dirty="0">
              <a:solidFill>
                <a:schemeClr val="bg1"/>
              </a:solidFill>
            </a:endParaRPr>
          </a:p>
        </p:txBody>
      </p:sp>
      <p:sp>
        <p:nvSpPr>
          <p:cNvPr id="2086" name="AutoShape 38">
            <a:hlinkClick r:id="rId21" action="ppaction://hlinksldjump" highlightClick="1"/>
          </p:cNvPr>
          <p:cNvSpPr>
            <a:spLocks noChangeArrowheads="1"/>
          </p:cNvSpPr>
          <p:nvPr/>
        </p:nvSpPr>
        <p:spPr bwMode="auto">
          <a:xfrm>
            <a:off x="2590800" y="5638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1" action="ppaction://hlinksldjump"/>
              </a:rPr>
              <a:t>500</a:t>
            </a:r>
            <a:endParaRPr lang="en-US" sz="3200" b="1">
              <a:solidFill>
                <a:srgbClr val="99CC00"/>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087" name="AutoShape 39">
            <a:hlinkClick r:id="rId22" action="ppaction://hlinksldjump" highlightClick="1"/>
          </p:cNvPr>
          <p:cNvSpPr>
            <a:spLocks noChangeArrowheads="1"/>
          </p:cNvSpPr>
          <p:nvPr/>
        </p:nvSpPr>
        <p:spPr bwMode="auto">
          <a:xfrm>
            <a:off x="4953000" y="5638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2" action="ppaction://hlinksldjump"/>
              </a:rPr>
              <a:t>500</a:t>
            </a:r>
            <a:endParaRPr lang="en-US" b="1">
              <a:effectLst>
                <a:outerShdw blurRad="38100" dist="38100" dir="2700000" algn="tl">
                  <a:srgbClr val="FFFFFF"/>
                </a:outerShdw>
              </a:effectLst>
            </a:endParaRPr>
          </a:p>
        </p:txBody>
      </p:sp>
      <p:sp>
        <p:nvSpPr>
          <p:cNvPr id="2088" name="AutoShape 40">
            <a:hlinkClick r:id="rId23" action="ppaction://hlinksldjump" highlightClick="1"/>
          </p:cNvPr>
          <p:cNvSpPr>
            <a:spLocks noChangeArrowheads="1"/>
          </p:cNvSpPr>
          <p:nvPr/>
        </p:nvSpPr>
        <p:spPr bwMode="auto">
          <a:xfrm>
            <a:off x="7162800" y="5638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3" action="ppaction://hlinksldjump"/>
              </a:rPr>
              <a:t>500</a:t>
            </a:r>
            <a:endParaRPr lang="en-US" b="1"/>
          </a:p>
        </p:txBody>
      </p:sp>
      <p:graphicFrame>
        <p:nvGraphicFramePr>
          <p:cNvPr id="2089" name="Rectangle 41"/>
          <p:cNvGraphicFramePr>
            <a:graphicFrameLocks/>
          </p:cNvGraphicFramePr>
          <p:nvPr/>
        </p:nvGraphicFramePr>
        <p:xfrm>
          <a:off x="1524000" y="1397000"/>
          <a:ext cx="6096000" cy="4064000"/>
        </p:xfrm>
        <a:graphic>
          <a:graphicData uri="http://schemas.openxmlformats.org/presentationml/2006/ole">
            <p:oleObj spid="_x0000_s2089" name="Clip" r:id="rId24" imgW="0" imgH="0" progId="">
              <p:embed/>
            </p:oleObj>
          </a:graphicData>
        </a:graphic>
      </p:graphicFrame>
      <p:graphicFrame>
        <p:nvGraphicFramePr>
          <p:cNvPr id="2092" name="Rectangle 44"/>
          <p:cNvGraphicFramePr>
            <a:graphicFrameLocks/>
          </p:cNvGraphicFramePr>
          <p:nvPr/>
        </p:nvGraphicFramePr>
        <p:xfrm>
          <a:off x="2057400" y="1447800"/>
          <a:ext cx="6096000" cy="4064000"/>
        </p:xfrm>
        <a:graphic>
          <a:graphicData uri="http://schemas.openxmlformats.org/presentationml/2006/ole">
            <p:oleObj spid="_x0000_s2092" name="Clip" r:id="rId25" imgW="0" imgH="0" progId="">
              <p:embed/>
            </p:oleObj>
          </a:graphicData>
        </a:graphic>
      </p:graphicFrame>
      <p:sp>
        <p:nvSpPr>
          <p:cNvPr id="2094" name="Text Box 46"/>
          <p:cNvSpPr txBox="1">
            <a:spLocks noChangeArrowheads="1"/>
          </p:cNvSpPr>
          <p:nvPr/>
        </p:nvSpPr>
        <p:spPr bwMode="auto">
          <a:xfrm>
            <a:off x="609600" y="1371600"/>
            <a:ext cx="838200" cy="579438"/>
          </a:xfrm>
          <a:prstGeom prst="rect">
            <a:avLst/>
          </a:prstGeom>
          <a:noFill/>
          <a:ln w="9525">
            <a:noFill/>
            <a:miter lim="800000"/>
            <a:headEnd/>
            <a:tailEnd/>
          </a:ln>
          <a:effectLst/>
        </p:spPr>
        <p:txBody>
          <a:bodyPr>
            <a:spAutoFit/>
          </a:bodyPr>
          <a:lstStyle/>
          <a:p>
            <a:pPr algn="l">
              <a:spcBef>
                <a:spcPct val="50000"/>
              </a:spcBef>
            </a:pPr>
            <a:r>
              <a:rPr lang="en-US" sz="3200" b="1" dirty="0">
                <a:solidFill>
                  <a:schemeClr val="bg1"/>
                </a:solidFill>
                <a:hlinkClick r:id="" action="ppaction://customshow?id=0&amp;return=true"/>
              </a:rPr>
              <a:t>100</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71"/>
                                        </p:tgtEl>
                                        <p:attrNameLst>
                                          <p:attrName>style.visibility</p:attrName>
                                        </p:attrNameLst>
                                      </p:cBhvr>
                                      <p:to>
                                        <p:strVal val="visible"/>
                                      </p:to>
                                    </p:set>
                                    <p:anim calcmode="lin" valueType="num">
                                      <p:cBhvr additive="base">
                                        <p:cTn id="7" dur="500" fill="hold"/>
                                        <p:tgtEl>
                                          <p:spTgt spid="2071"/>
                                        </p:tgtEl>
                                        <p:attrNameLst>
                                          <p:attrName>ppt_x</p:attrName>
                                        </p:attrNameLst>
                                      </p:cBhvr>
                                      <p:tavLst>
                                        <p:tav tm="0">
                                          <p:val>
                                            <p:strVal val="#ppt_x"/>
                                          </p:val>
                                        </p:tav>
                                        <p:tav tm="100000">
                                          <p:val>
                                            <p:strVal val="#ppt_x"/>
                                          </p:val>
                                        </p:tav>
                                      </p:tavLst>
                                    </p:anim>
                                    <p:anim calcmode="lin" valueType="num">
                                      <p:cBhvr additive="base">
                                        <p:cTn id="8" dur="500" fill="hold"/>
                                        <p:tgtEl>
                                          <p:spTgt spid="207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072"/>
                                        </p:tgtEl>
                                        <p:attrNameLst>
                                          <p:attrName>style.visibility</p:attrName>
                                        </p:attrNameLst>
                                      </p:cBhvr>
                                      <p:to>
                                        <p:strVal val="visible"/>
                                      </p:to>
                                    </p:set>
                                    <p:anim calcmode="lin" valueType="num">
                                      <p:cBhvr additive="base">
                                        <p:cTn id="12" dur="500" fill="hold"/>
                                        <p:tgtEl>
                                          <p:spTgt spid="2072"/>
                                        </p:tgtEl>
                                        <p:attrNameLst>
                                          <p:attrName>ppt_x</p:attrName>
                                        </p:attrNameLst>
                                      </p:cBhvr>
                                      <p:tavLst>
                                        <p:tav tm="0">
                                          <p:val>
                                            <p:strVal val="#ppt_x"/>
                                          </p:val>
                                        </p:tav>
                                        <p:tav tm="100000">
                                          <p:val>
                                            <p:strVal val="#ppt_x"/>
                                          </p:val>
                                        </p:tav>
                                      </p:tavLst>
                                    </p:anim>
                                    <p:anim calcmode="lin" valueType="num">
                                      <p:cBhvr additive="base">
                                        <p:cTn id="13" dur="500" fill="hold"/>
                                        <p:tgtEl>
                                          <p:spTgt spid="207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073"/>
                                        </p:tgtEl>
                                        <p:attrNameLst>
                                          <p:attrName>style.visibility</p:attrName>
                                        </p:attrNameLst>
                                      </p:cBhvr>
                                      <p:to>
                                        <p:strVal val="visible"/>
                                      </p:to>
                                    </p:set>
                                    <p:anim calcmode="lin" valueType="num">
                                      <p:cBhvr additive="base">
                                        <p:cTn id="17" dur="500" fill="hold"/>
                                        <p:tgtEl>
                                          <p:spTgt spid="2073"/>
                                        </p:tgtEl>
                                        <p:attrNameLst>
                                          <p:attrName>ppt_x</p:attrName>
                                        </p:attrNameLst>
                                      </p:cBhvr>
                                      <p:tavLst>
                                        <p:tav tm="0">
                                          <p:val>
                                            <p:strVal val="#ppt_x"/>
                                          </p:val>
                                        </p:tav>
                                        <p:tav tm="100000">
                                          <p:val>
                                            <p:strVal val="#ppt_x"/>
                                          </p:val>
                                        </p:tav>
                                      </p:tavLst>
                                    </p:anim>
                                    <p:anim calcmode="lin" valueType="num">
                                      <p:cBhvr additive="base">
                                        <p:cTn id="18" dur="500" fill="hold"/>
                                        <p:tgtEl>
                                          <p:spTgt spid="207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074"/>
                                        </p:tgtEl>
                                        <p:attrNameLst>
                                          <p:attrName>style.visibility</p:attrName>
                                        </p:attrNameLst>
                                      </p:cBhvr>
                                      <p:to>
                                        <p:strVal val="visible"/>
                                      </p:to>
                                    </p:set>
                                    <p:anim calcmode="lin" valueType="num">
                                      <p:cBhvr additive="base">
                                        <p:cTn id="22" dur="500" fill="hold"/>
                                        <p:tgtEl>
                                          <p:spTgt spid="2074"/>
                                        </p:tgtEl>
                                        <p:attrNameLst>
                                          <p:attrName>ppt_x</p:attrName>
                                        </p:attrNameLst>
                                      </p:cBhvr>
                                      <p:tavLst>
                                        <p:tav tm="0">
                                          <p:val>
                                            <p:strVal val="#ppt_x"/>
                                          </p:val>
                                        </p:tav>
                                        <p:tav tm="100000">
                                          <p:val>
                                            <p:strVal val="#ppt_x"/>
                                          </p:val>
                                        </p:tav>
                                      </p:tavLst>
                                    </p:anim>
                                    <p:anim calcmode="lin" valueType="num">
                                      <p:cBhvr additive="base">
                                        <p:cTn id="23" dur="500" fill="hold"/>
                                        <p:tgtEl>
                                          <p:spTgt spid="2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autoUpdateAnimBg="0"/>
      <p:bldP spid="2072" grpId="0" animBg="1" autoUpdateAnimBg="0"/>
      <p:bldP spid="2073" grpId="0" animBg="1" autoUpdateAnimBg="0"/>
      <p:bldP spid="207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4294967295"/>
          </p:nvPr>
        </p:nvSpPr>
        <p:spPr>
          <a:xfrm>
            <a:off x="7467600" y="5791200"/>
            <a:ext cx="1676400" cy="1066800"/>
          </a:xfrm>
        </p:spPr>
        <p:txBody>
          <a:bodyPr/>
          <a:lstStyle/>
          <a:p>
            <a:pPr marL="0" indent="0" algn="ctr">
              <a:buFontTx/>
              <a:buNone/>
            </a:pPr>
            <a:r>
              <a:rPr lang="en-US"/>
              <a:t>5,2</a:t>
            </a:r>
          </a:p>
        </p:txBody>
      </p:sp>
      <p:sp>
        <p:nvSpPr>
          <p:cNvPr id="26628" name="AutoShape 4">
            <a:hlinkClick r:id="rId2" action="ppaction://hlinksldjump" highlightClick="1"/>
          </p:cNvPr>
          <p:cNvSpPr>
            <a:spLocks noChangeArrowheads="1"/>
          </p:cNvSpPr>
          <p:nvPr/>
        </p:nvSpPr>
        <p:spPr bwMode="auto">
          <a:xfrm>
            <a:off x="44958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6630" name="AutoShape 6"/>
          <p:cNvSpPr>
            <a:spLocks noChangeArrowheads="1"/>
          </p:cNvSpPr>
          <p:nvPr/>
        </p:nvSpPr>
        <p:spPr bwMode="auto">
          <a:xfrm>
            <a:off x="762000" y="1981200"/>
            <a:ext cx="7467600" cy="3657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Emphasizing the hot press’s </a:t>
            </a:r>
          </a:p>
          <a:p>
            <a:r>
              <a:rPr lang="en-US" sz="4000" b="1" dirty="0" smtClean="0"/>
              <a:t>potential to employ the </a:t>
            </a:r>
            <a:r>
              <a:rPr lang="en-US" sz="4000" b="1" dirty="0" err="1" smtClean="0"/>
              <a:t>cartoneros</a:t>
            </a:r>
            <a:endParaRPr lang="en-US" sz="4000" b="1" dirty="0" smtClean="0"/>
          </a:p>
          <a:p>
            <a:r>
              <a:rPr lang="en-US" sz="4000" b="1" dirty="0" smtClean="0"/>
              <a:t>positions this technology as a </a:t>
            </a:r>
          </a:p>
          <a:p>
            <a:r>
              <a:rPr lang="en-US" sz="4000" b="1" dirty="0" smtClean="0"/>
              <a:t>conversion factor that realizes this</a:t>
            </a:r>
          </a:p>
          <a:p>
            <a:r>
              <a:rPr lang="en-US" sz="4000" b="1" dirty="0" smtClean="0"/>
              <a:t>capability.</a:t>
            </a:r>
            <a:endParaRPr lang="en-US" sz="4000" dirty="0"/>
          </a:p>
        </p:txBody>
      </p:sp>
      <p:sp>
        <p:nvSpPr>
          <p:cNvPr id="26631" name="Text Box 7"/>
          <p:cNvSpPr txBox="1">
            <a:spLocks noChangeArrowheads="1"/>
          </p:cNvSpPr>
          <p:nvPr/>
        </p:nvSpPr>
        <p:spPr bwMode="auto">
          <a:xfrm>
            <a:off x="1066800" y="304800"/>
            <a:ext cx="7162800" cy="132343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the capability, </a:t>
            </a:r>
            <a:r>
              <a:rPr lang="en-US" sz="4000" b="1" dirty="0" smtClean="0"/>
              <a:t>control over one’s environment</a:t>
            </a:r>
            <a:r>
              <a:rPr lang="en-US" sz="4000" dirty="0" smtClean="0"/>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down)">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4294967295"/>
          </p:nvPr>
        </p:nvSpPr>
        <p:spPr>
          <a:xfrm>
            <a:off x="7315200" y="5867400"/>
            <a:ext cx="1828800" cy="990600"/>
          </a:xfrm>
        </p:spPr>
        <p:txBody>
          <a:bodyPr/>
          <a:lstStyle/>
          <a:p>
            <a:pPr marL="0" indent="0" algn="ctr">
              <a:buFontTx/>
              <a:buNone/>
            </a:pPr>
            <a:r>
              <a:rPr lang="en-US"/>
              <a:t>5,3</a:t>
            </a:r>
          </a:p>
        </p:txBody>
      </p:sp>
      <p:sp>
        <p:nvSpPr>
          <p:cNvPr id="27652"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7654" name="AutoShape 6"/>
          <p:cNvSpPr>
            <a:spLocks noChangeArrowheads="1"/>
          </p:cNvSpPr>
          <p:nvPr/>
        </p:nvSpPr>
        <p:spPr bwMode="auto">
          <a:xfrm>
            <a:off x="914400" y="1295400"/>
            <a:ext cx="7162800" cy="44958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3600" dirty="0" smtClean="0"/>
              <a:t>“Being </a:t>
            </a:r>
            <a:r>
              <a:rPr lang="en-US" sz="3600" dirty="0" smtClean="0"/>
              <a:t>able to have attachments to </a:t>
            </a:r>
          </a:p>
          <a:p>
            <a:r>
              <a:rPr lang="en-US" sz="3600" dirty="0" smtClean="0"/>
              <a:t>things and people outside ourselves; to</a:t>
            </a:r>
          </a:p>
          <a:p>
            <a:r>
              <a:rPr lang="en-US" sz="3600" dirty="0" smtClean="0"/>
              <a:t>love those who love and care for us, to</a:t>
            </a:r>
          </a:p>
          <a:p>
            <a:r>
              <a:rPr lang="en-US" sz="3600" dirty="0" smtClean="0"/>
              <a:t>grieve at their absence; in general, to </a:t>
            </a:r>
          </a:p>
          <a:p>
            <a:r>
              <a:rPr lang="en-US" sz="3600" dirty="0" smtClean="0"/>
              <a:t>love, to grieve, to experience longing, </a:t>
            </a:r>
          </a:p>
          <a:p>
            <a:r>
              <a:rPr lang="en-US" sz="3600" dirty="0" smtClean="0"/>
              <a:t>gratitude, and justified anger.  Not </a:t>
            </a:r>
          </a:p>
          <a:p>
            <a:r>
              <a:rPr lang="en-US" sz="3600" dirty="0" smtClean="0"/>
              <a:t>having one’s emotional development </a:t>
            </a:r>
          </a:p>
          <a:p>
            <a:r>
              <a:rPr lang="en-US" sz="3600" dirty="0" smtClean="0"/>
              <a:t>blighted by fear and anxiety</a:t>
            </a:r>
            <a:r>
              <a:rPr lang="en-US" sz="3600" dirty="0" smtClean="0"/>
              <a:t>.”  </a:t>
            </a:r>
            <a:endParaRPr lang="en-US" sz="3600" dirty="0" smtClean="0"/>
          </a:p>
        </p:txBody>
      </p:sp>
      <p:sp>
        <p:nvSpPr>
          <p:cNvPr id="27655" name="Text Box 7"/>
          <p:cNvSpPr txBox="1">
            <a:spLocks noChangeArrowheads="1"/>
          </p:cNvSpPr>
          <p:nvPr/>
        </p:nvSpPr>
        <p:spPr bwMode="auto">
          <a:xfrm>
            <a:off x="914400" y="228600"/>
            <a:ext cx="7239000" cy="1077218"/>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3200" dirty="0" smtClean="0"/>
              <a:t>What is the Human Capability of </a:t>
            </a:r>
            <a:r>
              <a:rPr lang="en-US" sz="3200" b="1" dirty="0" smtClean="0"/>
              <a:t>Emotion</a:t>
            </a:r>
            <a:r>
              <a:rPr lang="en-US" sz="3200" dirty="0" smtClean="0"/>
              <a:t>?</a:t>
            </a:r>
            <a:endParaRPr lang="en-US" sz="3200" dirty="0"/>
          </a:p>
        </p:txBody>
      </p:sp>
      <p:sp>
        <p:nvSpPr>
          <p:cNvPr id="7" name="Action Button: Information 6">
            <a:hlinkClick r:id="rId3" action="ppaction://hlinksldjump" highlightClick="1"/>
          </p:cNvPr>
          <p:cNvSpPr/>
          <p:nvPr/>
        </p:nvSpPr>
        <p:spPr bwMode="auto">
          <a:xfrm>
            <a:off x="2667000" y="5867400"/>
            <a:ext cx="609600" cy="8138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down)">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4294967295"/>
          </p:nvPr>
        </p:nvSpPr>
        <p:spPr>
          <a:xfrm>
            <a:off x="7772400" y="5867400"/>
            <a:ext cx="1371600" cy="990600"/>
          </a:xfrm>
        </p:spPr>
        <p:txBody>
          <a:bodyPr/>
          <a:lstStyle/>
          <a:p>
            <a:pPr marL="0" indent="0" algn="ctr">
              <a:buFontTx/>
              <a:buNone/>
            </a:pPr>
            <a:r>
              <a:rPr lang="en-US"/>
              <a:t>5,4</a:t>
            </a:r>
          </a:p>
        </p:txBody>
      </p:sp>
      <p:sp>
        <p:nvSpPr>
          <p:cNvPr id="28676"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8678" name="AutoShape 6"/>
          <p:cNvSpPr>
            <a:spLocks noChangeArrowheads="1"/>
          </p:cNvSpPr>
          <p:nvPr/>
        </p:nvSpPr>
        <p:spPr bwMode="auto">
          <a:xfrm>
            <a:off x="533400" y="1752600"/>
            <a:ext cx="77724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“Being </a:t>
            </a:r>
            <a:r>
              <a:rPr lang="en-US" sz="4000" b="1" dirty="0" smtClean="0"/>
              <a:t>able to participate effectively </a:t>
            </a:r>
          </a:p>
          <a:p>
            <a:r>
              <a:rPr lang="en-US" sz="4000" b="1" dirty="0" smtClean="0"/>
              <a:t>in political choices that govern </a:t>
            </a:r>
          </a:p>
          <a:p>
            <a:r>
              <a:rPr lang="en-US" sz="4000" b="1" dirty="0" smtClean="0"/>
              <a:t>one’s life; having the right of </a:t>
            </a:r>
          </a:p>
          <a:p>
            <a:r>
              <a:rPr lang="en-US" sz="4000" b="1" dirty="0" smtClean="0"/>
              <a:t>political participation, </a:t>
            </a:r>
          </a:p>
          <a:p>
            <a:r>
              <a:rPr lang="en-US" sz="4000" b="1" dirty="0" smtClean="0"/>
              <a:t>protections of free speech and </a:t>
            </a:r>
          </a:p>
          <a:p>
            <a:r>
              <a:rPr lang="en-US" sz="4000" b="1" dirty="0" smtClean="0"/>
              <a:t>association</a:t>
            </a:r>
            <a:r>
              <a:rPr lang="en-US" sz="4000" b="1" dirty="0" smtClean="0"/>
              <a:t>.” </a:t>
            </a:r>
            <a:endParaRPr lang="en-US" sz="4000" b="1" dirty="0"/>
          </a:p>
        </p:txBody>
      </p:sp>
      <p:sp>
        <p:nvSpPr>
          <p:cNvPr id="28679" name="Text Box 7"/>
          <p:cNvSpPr txBox="1">
            <a:spLocks noChangeArrowheads="1"/>
          </p:cNvSpPr>
          <p:nvPr/>
        </p:nvSpPr>
        <p:spPr bwMode="auto">
          <a:xfrm>
            <a:off x="609600" y="304800"/>
            <a:ext cx="7772400" cy="1261884"/>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3600" dirty="0" smtClean="0"/>
              <a:t>What is the Human Capability of </a:t>
            </a:r>
            <a:r>
              <a:rPr lang="en-US" sz="3600" b="1" dirty="0" smtClean="0"/>
              <a:t>Control over one’s environment</a:t>
            </a:r>
            <a:r>
              <a:rPr lang="en-US" sz="4000" dirty="0" smtClean="0"/>
              <a:t>?</a:t>
            </a:r>
            <a:endParaRPr lang="en-US" sz="4000" dirty="0"/>
          </a:p>
        </p:txBody>
      </p:sp>
      <p:sp>
        <p:nvSpPr>
          <p:cNvPr id="7" name="Action Button: Information 6">
            <a:hlinkClick r:id="rId3" action="ppaction://hlinksldjump" highlightClick="1"/>
          </p:cNvPr>
          <p:cNvSpPr/>
          <p:nvPr/>
        </p:nvSpPr>
        <p:spPr bwMode="auto">
          <a:xfrm>
            <a:off x="2819400" y="5867400"/>
            <a:ext cx="762000" cy="8138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dow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371600"/>
          </a:xfrm>
        </p:spPr>
        <p:txBody>
          <a:bodyPr/>
          <a:lstStyle/>
          <a:p>
            <a:r>
              <a:rPr lang="en-US" dirty="0" smtClean="0"/>
              <a:t>Practical Reasoning and the Amish</a:t>
            </a:r>
            <a:endParaRPr lang="en-US" dirty="0"/>
          </a:p>
        </p:txBody>
      </p:sp>
      <p:sp>
        <p:nvSpPr>
          <p:cNvPr id="3" name="Content Placeholder 2"/>
          <p:cNvSpPr>
            <a:spLocks noGrp="1"/>
          </p:cNvSpPr>
          <p:nvPr>
            <p:ph idx="1"/>
          </p:nvPr>
        </p:nvSpPr>
        <p:spPr>
          <a:xfrm>
            <a:off x="685800" y="1219200"/>
            <a:ext cx="7772400" cy="5410200"/>
          </a:xfrm>
        </p:spPr>
        <p:txBody>
          <a:bodyPr/>
          <a:lstStyle/>
          <a:p>
            <a:endParaRPr lang="en-US" dirty="0" smtClean="0"/>
          </a:p>
          <a:p>
            <a:endParaRPr lang="en-US" dirty="0" smtClean="0"/>
          </a:p>
          <a:p>
            <a:r>
              <a:rPr lang="en-US" dirty="0" smtClean="0"/>
              <a:t>Practical reasoning is important to the Amish and they choose technology on the basis of the impact it would have on this capability, especially </a:t>
            </a:r>
            <a:r>
              <a:rPr lang="en-US" dirty="0" err="1" smtClean="0"/>
              <a:t>functionings</a:t>
            </a:r>
            <a:r>
              <a:rPr lang="en-US" dirty="0" smtClean="0"/>
              <a:t> seen in terms of religious expression and community held values</a:t>
            </a:r>
            <a:endParaRPr lang="en-US" sz="2400" dirty="0"/>
          </a:p>
        </p:txBody>
      </p:sp>
      <p:sp>
        <p:nvSpPr>
          <p:cNvPr id="4" name="Action Button: Return 3">
            <a:hlinkClick r:id="" action="ppaction://hlinkshowjump?jump=lastslideviewed" highlightClick="1"/>
          </p:cNvPr>
          <p:cNvSpPr/>
          <p:nvPr/>
        </p:nvSpPr>
        <p:spPr bwMode="auto">
          <a:xfrm>
            <a:off x="7239000" y="6096000"/>
            <a:ext cx="5334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dirty="0" smtClean="0"/>
              <a:t>Affiliation Continued</a:t>
            </a:r>
            <a:endParaRPr lang="en-US" dirty="0"/>
          </a:p>
        </p:txBody>
      </p:sp>
      <p:sp>
        <p:nvSpPr>
          <p:cNvPr id="3" name="Content Placeholder 2"/>
          <p:cNvSpPr>
            <a:spLocks noGrp="1"/>
          </p:cNvSpPr>
          <p:nvPr>
            <p:ph idx="1"/>
          </p:nvPr>
        </p:nvSpPr>
        <p:spPr>
          <a:xfrm>
            <a:off x="685800" y="1219200"/>
            <a:ext cx="7772400" cy="5181600"/>
          </a:xfrm>
        </p:spPr>
        <p:txBody>
          <a:bodyPr/>
          <a:lstStyle/>
          <a:p>
            <a:r>
              <a:rPr lang="en-US" sz="2800" dirty="0" smtClean="0"/>
              <a:t>“(</a:t>
            </a:r>
            <a:r>
              <a:rPr lang="en-US" sz="2800" dirty="0" smtClean="0"/>
              <a:t>Protecting this capability means protecting institutions that constitute and nourish such forms of affiliation, and also protecting the freedom of assembly and political speech.)</a:t>
            </a:r>
          </a:p>
          <a:p>
            <a:endParaRPr lang="en-US" sz="2800" dirty="0" smtClean="0"/>
          </a:p>
          <a:p>
            <a:r>
              <a:rPr lang="en-US" sz="2800" dirty="0" smtClean="0"/>
              <a:t>Having the social bases of self-respect and non-humiliation; being able to be treated as a dignified being whose worth is equal to that of others.  This entails provisions of non-discrimination on the basis of race, sex, sexual orientation, ethnicity, caste, religion, national origin</a:t>
            </a:r>
            <a:r>
              <a:rPr lang="en-US" sz="2800" dirty="0" smtClean="0"/>
              <a:t>.”</a:t>
            </a:r>
            <a:endParaRPr lang="en-US" sz="2800" dirty="0"/>
          </a:p>
        </p:txBody>
      </p:sp>
      <p:sp>
        <p:nvSpPr>
          <p:cNvPr id="4" name="Action Button: Return 3">
            <a:hlinkClick r:id="" action="ppaction://hlinkshowjump?jump=lastslideviewed" highlightClick="1"/>
          </p:cNvPr>
          <p:cNvSpPr/>
          <p:nvPr/>
        </p:nvSpPr>
        <p:spPr bwMode="auto">
          <a:xfrm>
            <a:off x="6705600" y="5791200"/>
            <a:ext cx="914400" cy="8138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 of Sense, Imagination and Thought</a:t>
            </a:r>
            <a:endParaRPr lang="en-US" dirty="0"/>
          </a:p>
        </p:txBody>
      </p:sp>
      <p:sp>
        <p:nvSpPr>
          <p:cNvPr id="3" name="Content Placeholder 2"/>
          <p:cNvSpPr>
            <a:spLocks noGrp="1"/>
          </p:cNvSpPr>
          <p:nvPr>
            <p:ph idx="1"/>
          </p:nvPr>
        </p:nvSpPr>
        <p:spPr>
          <a:xfrm>
            <a:off x="685800" y="1981200"/>
            <a:ext cx="7772400" cy="4648200"/>
          </a:xfrm>
        </p:spPr>
        <p:txBody>
          <a:bodyPr/>
          <a:lstStyle/>
          <a:p>
            <a:r>
              <a:rPr lang="en-US" sz="2800" dirty="0" smtClean="0"/>
              <a:t>“Being able to use imagination and thought in connection with experiencing and producing works and events of one’s own choice, religious, literary, musical, and so forth.  Being able to use one’s mind in ways protected by guarantees of freedom of expression with respect to both political and aristocratic speech, and freedom of religious experience.  Being able to have pleasurable experiences and to avoid non-beneficial pain.”</a:t>
            </a:r>
            <a:endParaRPr lang="en-US" sz="2800" dirty="0"/>
          </a:p>
        </p:txBody>
      </p:sp>
      <p:sp>
        <p:nvSpPr>
          <p:cNvPr id="5" name="Action Button: Return 4">
            <a:hlinkClick r:id="" action="ppaction://hlinkshowjump?jump=lastslideviewed" highlightClick="1"/>
          </p:cNvPr>
          <p:cNvSpPr/>
          <p:nvPr/>
        </p:nvSpPr>
        <p:spPr bwMode="auto">
          <a:xfrm>
            <a:off x="7696200" y="5562600"/>
            <a:ext cx="685800" cy="8900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 of Emotion</a:t>
            </a:r>
            <a:endParaRPr lang="en-US" dirty="0"/>
          </a:p>
        </p:txBody>
      </p:sp>
      <p:sp>
        <p:nvSpPr>
          <p:cNvPr id="3" name="Content Placeholder 2"/>
          <p:cNvSpPr>
            <a:spLocks noGrp="1"/>
          </p:cNvSpPr>
          <p:nvPr>
            <p:ph idx="1"/>
          </p:nvPr>
        </p:nvSpPr>
        <p:spPr>
          <a:xfrm>
            <a:off x="685800" y="1981200"/>
            <a:ext cx="7772400" cy="2667000"/>
          </a:xfrm>
        </p:spPr>
        <p:txBody>
          <a:bodyPr/>
          <a:lstStyle/>
          <a:p>
            <a:r>
              <a:rPr lang="en-US" sz="4000" dirty="0" smtClean="0"/>
              <a:t>“(</a:t>
            </a:r>
            <a:r>
              <a:rPr lang="en-US" sz="4000" dirty="0" smtClean="0"/>
              <a:t>Supporting this capability means supporting forms of human association that can be shown to be crucial in their development</a:t>
            </a:r>
            <a:r>
              <a:rPr lang="en-US" sz="4000" dirty="0" smtClean="0"/>
              <a:t>.)”</a:t>
            </a:r>
            <a:endParaRPr lang="en-US" sz="4000" dirty="0"/>
          </a:p>
        </p:txBody>
      </p:sp>
      <p:sp>
        <p:nvSpPr>
          <p:cNvPr id="4" name="Action Button: Return 3">
            <a:hlinkClick r:id="" action="ppaction://hlinkshowjump?jump=lastslideviewed" highlightClick="1"/>
          </p:cNvPr>
          <p:cNvSpPr/>
          <p:nvPr/>
        </p:nvSpPr>
        <p:spPr bwMode="auto">
          <a:xfrm>
            <a:off x="3886200" y="5410200"/>
            <a:ext cx="762000" cy="8138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dirty="0" smtClean="0"/>
              <a:t>Continuation of Control</a:t>
            </a:r>
            <a:endParaRPr lang="en-US" dirty="0"/>
          </a:p>
        </p:txBody>
      </p:sp>
      <p:sp>
        <p:nvSpPr>
          <p:cNvPr id="3" name="Content Placeholder 2"/>
          <p:cNvSpPr>
            <a:spLocks noGrp="1"/>
          </p:cNvSpPr>
          <p:nvPr>
            <p:ph idx="1"/>
          </p:nvPr>
        </p:nvSpPr>
        <p:spPr>
          <a:xfrm>
            <a:off x="685800" y="1600200"/>
            <a:ext cx="7772400" cy="5105400"/>
          </a:xfrm>
        </p:spPr>
        <p:txBody>
          <a:bodyPr/>
          <a:lstStyle/>
          <a:p>
            <a:r>
              <a:rPr lang="en-US" i="1" dirty="0" smtClean="0"/>
              <a:t>“Being </a:t>
            </a:r>
            <a:r>
              <a:rPr lang="en-US" i="1" dirty="0" smtClean="0"/>
              <a:t>able to hold property (both land and movable goods), and having property rights on an equal basis with others; having the right to seek employment on an equal basis with others; having the freedom from unwarranted search and seizure.  In work being able to work as a human being, exercising practical reason and entering into meaningful relationships of mutual recognition with other workers</a:t>
            </a:r>
            <a:r>
              <a:rPr lang="en-US" i="1" dirty="0" smtClean="0"/>
              <a:t>.”</a:t>
            </a:r>
            <a:endParaRPr lang="en-US" i="1" dirty="0"/>
          </a:p>
        </p:txBody>
      </p:sp>
      <p:sp>
        <p:nvSpPr>
          <p:cNvPr id="4" name="Action Button: Return 3">
            <a:hlinkClick r:id="" action="ppaction://hlinkshowjump?jump=lastslideviewed" highlightClick="1"/>
          </p:cNvPr>
          <p:cNvSpPr/>
          <p:nvPr/>
        </p:nvSpPr>
        <p:spPr bwMode="auto">
          <a:xfrm>
            <a:off x="7772400" y="5943600"/>
            <a:ext cx="7620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dirty="0" smtClean="0"/>
              <a:t>Sources on Values and Capabilities</a:t>
            </a:r>
            <a:endParaRPr lang="en-US" dirty="0"/>
          </a:p>
        </p:txBody>
      </p:sp>
      <p:sp>
        <p:nvSpPr>
          <p:cNvPr id="3" name="Content Placeholder 2"/>
          <p:cNvSpPr>
            <a:spLocks noGrp="1"/>
          </p:cNvSpPr>
          <p:nvPr>
            <p:ph idx="1"/>
          </p:nvPr>
        </p:nvSpPr>
        <p:spPr>
          <a:xfrm>
            <a:off x="685800" y="1600200"/>
            <a:ext cx="7772400" cy="5105400"/>
          </a:xfrm>
        </p:spPr>
        <p:txBody>
          <a:bodyPr/>
          <a:lstStyle/>
          <a:p>
            <a:r>
              <a:rPr lang="en-US" sz="2000" dirty="0" err="1" smtClean="0"/>
              <a:t>Brincat</a:t>
            </a:r>
            <a:r>
              <a:rPr lang="en-US" sz="2000" dirty="0" smtClean="0"/>
              <a:t> </a:t>
            </a:r>
            <a:r>
              <a:rPr lang="en-US" sz="2000" dirty="0" smtClean="0"/>
              <a:t>and </a:t>
            </a:r>
            <a:r>
              <a:rPr lang="en-US" sz="2000" dirty="0" err="1" smtClean="0"/>
              <a:t>Wike</a:t>
            </a:r>
            <a:r>
              <a:rPr lang="en-US" sz="2000" dirty="0" smtClean="0"/>
              <a:t>, </a:t>
            </a:r>
            <a:r>
              <a:rPr lang="en-US" sz="2000" b="1" dirty="0" smtClean="0"/>
              <a:t>Morality and the Professional Life: Values at Work, </a:t>
            </a:r>
            <a:r>
              <a:rPr lang="en-US" sz="2000" dirty="0" smtClean="0"/>
              <a:t>Prentice-Hall, 2000, 141.</a:t>
            </a:r>
          </a:p>
          <a:p>
            <a:r>
              <a:rPr lang="en-US" sz="2000" dirty="0" smtClean="0"/>
              <a:t>See also, Victoria S. </a:t>
            </a:r>
            <a:r>
              <a:rPr lang="en-US" sz="2000" dirty="0" err="1" smtClean="0"/>
              <a:t>Wike</a:t>
            </a:r>
            <a:r>
              <a:rPr lang="en-US" sz="2000" dirty="0" smtClean="0"/>
              <a:t>, “Professional Engineering Ethical Behavior: A Values-based Approach,” </a:t>
            </a:r>
            <a:r>
              <a:rPr lang="en-US" sz="2000" i="1" dirty="0" smtClean="0"/>
              <a:t>Proceedings of the 2001 American Society for Engineering Education Annual Conference and Exposition.</a:t>
            </a:r>
          </a:p>
          <a:p>
            <a:r>
              <a:rPr lang="en-US" sz="2000" dirty="0" smtClean="0"/>
              <a:t>Martha </a:t>
            </a:r>
            <a:r>
              <a:rPr lang="en-US" sz="2000" dirty="0" err="1" smtClean="0"/>
              <a:t>Nussbaunm</a:t>
            </a:r>
            <a:r>
              <a:rPr lang="en-US" sz="2000" i="1" dirty="0" smtClean="0"/>
              <a:t>.  Upheavals of Thought: The Intelligence of Emotions.  </a:t>
            </a:r>
            <a:r>
              <a:rPr lang="en-US" sz="2000" dirty="0" smtClean="0"/>
              <a:t>Cambridge University Press: </a:t>
            </a:r>
            <a:r>
              <a:rPr lang="en-US" sz="2000" dirty="0" smtClean="0"/>
              <a:t>416-418.  Capability list quoted.</a:t>
            </a:r>
          </a:p>
          <a:p>
            <a:r>
              <a:rPr lang="en-US" sz="2000" dirty="0" err="1" smtClean="0"/>
              <a:t>Burkhard</a:t>
            </a:r>
            <a:r>
              <a:rPr lang="en-US" sz="2000" dirty="0" smtClean="0"/>
              <a:t> </a:t>
            </a:r>
            <a:r>
              <a:rPr lang="en-US" sz="2000" dirty="0" err="1" smtClean="0"/>
              <a:t>Bilger</a:t>
            </a:r>
            <a:r>
              <a:rPr lang="en-US" sz="2000" dirty="0" smtClean="0"/>
              <a:t>, (2009). “Annals of Invention: Hearth Surgery—The quest for a stove that can save the world,” </a:t>
            </a:r>
            <a:r>
              <a:rPr lang="en-US" sz="2000" i="1" dirty="0" smtClean="0"/>
              <a:t>The New Worker</a:t>
            </a:r>
            <a:r>
              <a:rPr lang="en-US" sz="2000" dirty="0" smtClean="0"/>
              <a:t>, December 21 &amp; 28, 2009.</a:t>
            </a:r>
          </a:p>
          <a:p>
            <a:r>
              <a:rPr lang="en-US" sz="2000" dirty="0" smtClean="0"/>
              <a:t>C. </a:t>
            </a:r>
            <a:r>
              <a:rPr lang="en-US" sz="2000" dirty="0" smtClean="0"/>
              <a:t>Baillie</a:t>
            </a:r>
            <a:r>
              <a:rPr lang="en-US" sz="2000" dirty="0" smtClean="0"/>
              <a:t>, E. </a:t>
            </a:r>
            <a:r>
              <a:rPr lang="en-US" sz="2000" dirty="0" err="1" smtClean="0"/>
              <a:t>Feinblatt</a:t>
            </a:r>
            <a:r>
              <a:rPr lang="en-US" sz="2000" dirty="0" smtClean="0"/>
              <a:t>, T. </a:t>
            </a:r>
            <a:r>
              <a:rPr lang="en-US" sz="2000" dirty="0" err="1" smtClean="0"/>
              <a:t>Thamae</a:t>
            </a:r>
            <a:r>
              <a:rPr lang="en-US" sz="2000" dirty="0" smtClean="0"/>
              <a:t>, &amp; E. </a:t>
            </a:r>
            <a:r>
              <a:rPr lang="en-US" sz="2000" dirty="0" err="1" smtClean="0"/>
              <a:t>Berrington</a:t>
            </a:r>
            <a:r>
              <a:rPr lang="en-US" sz="2000" dirty="0" smtClean="0"/>
              <a:t>, (2010), </a:t>
            </a:r>
            <a:r>
              <a:rPr lang="en-US" sz="2000" i="1" dirty="0" smtClean="0"/>
              <a:t>Needs </a:t>
            </a:r>
            <a:r>
              <a:rPr lang="en-US" sz="2000" i="1" dirty="0" smtClean="0"/>
              <a:t>and Feasibility: </a:t>
            </a:r>
            <a:r>
              <a:rPr lang="en-US" sz="2000" i="1" dirty="0" err="1" smtClean="0"/>
              <a:t>AGuide</a:t>
            </a:r>
            <a:r>
              <a:rPr lang="en-US" sz="2000" i="1" dirty="0" smtClean="0"/>
              <a:t> for Engineers in Community Projects—The Case of Waste for Life </a:t>
            </a:r>
            <a:r>
              <a:rPr lang="en-US" sz="2000" i="1" dirty="0" smtClean="0"/>
              <a:t>, Morgan &amp; Claypool Press.</a:t>
            </a:r>
            <a:endParaRPr lang="en-US" sz="2000" dirty="0" smtClean="0"/>
          </a:p>
          <a:p>
            <a:endParaRPr lang="en-US" i="1" dirty="0"/>
          </a:p>
        </p:txBody>
      </p:sp>
      <p:sp>
        <p:nvSpPr>
          <p:cNvPr id="4" name="Action Button: Return 3">
            <a:hlinkClick r:id="" action="ppaction://hlinkshowjump?jump=lastslideviewed" highlightClick="1"/>
          </p:cNvPr>
          <p:cNvSpPr/>
          <p:nvPr/>
        </p:nvSpPr>
        <p:spPr bwMode="auto">
          <a:xfrm>
            <a:off x="7772400" y="5943600"/>
            <a:ext cx="7620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4294967295"/>
          </p:nvPr>
        </p:nvSpPr>
        <p:spPr>
          <a:xfrm>
            <a:off x="6553200" y="6096000"/>
            <a:ext cx="2590800" cy="762000"/>
          </a:xfrm>
        </p:spPr>
        <p:txBody>
          <a:bodyPr/>
          <a:lstStyle/>
          <a:p>
            <a:pPr marL="0" indent="0" algn="ctr">
              <a:buFontTx/>
              <a:buNone/>
            </a:pPr>
            <a:r>
              <a:rPr lang="en-US"/>
              <a:t>Row 1, Col 1</a:t>
            </a:r>
          </a:p>
        </p:txBody>
      </p:sp>
      <p:sp>
        <p:nvSpPr>
          <p:cNvPr id="3076" name="AutoShape 4">
            <a:hlinkClick r:id="rId2" action="ppaction://hlinksldjump" highlightClick="1"/>
          </p:cNvPr>
          <p:cNvSpPr>
            <a:spLocks noChangeArrowheads="1"/>
          </p:cNvSpPr>
          <p:nvPr/>
        </p:nvSpPr>
        <p:spPr bwMode="auto">
          <a:xfrm>
            <a:off x="4267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3077" name="AutoShape 5"/>
          <p:cNvSpPr>
            <a:spLocks noChangeArrowheads="1"/>
          </p:cNvSpPr>
          <p:nvPr/>
        </p:nvSpPr>
        <p:spPr bwMode="auto">
          <a:xfrm>
            <a:off x="1219200" y="1524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This non-profit organization</a:t>
            </a:r>
          </a:p>
          <a:p>
            <a:r>
              <a:rPr lang="en-US" sz="4000" dirty="0" smtClean="0"/>
              <a:t>tests and distributes efficient and </a:t>
            </a:r>
          </a:p>
          <a:p>
            <a:r>
              <a:rPr lang="en-US" sz="4000" dirty="0" smtClean="0"/>
              <a:t>clean wood-burning stoves to </a:t>
            </a:r>
          </a:p>
          <a:p>
            <a:r>
              <a:rPr lang="en-US" sz="4000" dirty="0" smtClean="0"/>
              <a:t>developing Nations.</a:t>
            </a:r>
            <a:endParaRPr lang="en-US" sz="4000" b="1" dirty="0"/>
          </a:p>
        </p:txBody>
      </p:sp>
      <p:sp>
        <p:nvSpPr>
          <p:cNvPr id="3078" name="Text Box 6"/>
          <p:cNvSpPr txBox="1">
            <a:spLocks noChangeArrowheads="1"/>
          </p:cNvSpPr>
          <p:nvPr/>
        </p:nvSpPr>
        <p:spPr bwMode="auto">
          <a:xfrm>
            <a:off x="1219200" y="228600"/>
            <a:ext cx="70866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a:t>
            </a:r>
            <a:r>
              <a:rPr lang="en-US" sz="4000" dirty="0" err="1" smtClean="0"/>
              <a:t>Aprovecho</a:t>
            </a:r>
            <a:r>
              <a:rPr lang="en-US" sz="4000" dirty="0" smtClean="0"/>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4294967295"/>
          </p:nvPr>
        </p:nvSpPr>
        <p:spPr>
          <a:xfrm>
            <a:off x="6705600" y="6096000"/>
            <a:ext cx="2438400" cy="762000"/>
          </a:xfrm>
        </p:spPr>
        <p:txBody>
          <a:bodyPr/>
          <a:lstStyle/>
          <a:p>
            <a:pPr marL="0" indent="0" algn="ctr">
              <a:buFontTx/>
              <a:buNone/>
            </a:pPr>
            <a:r>
              <a:rPr lang="en-US"/>
              <a:t>1,2</a:t>
            </a:r>
          </a:p>
        </p:txBody>
      </p:sp>
      <p:sp>
        <p:nvSpPr>
          <p:cNvPr id="7172"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7173" name="AutoShape 5"/>
          <p:cNvSpPr>
            <a:spLocks noChangeArrowheads="1"/>
          </p:cNvSpPr>
          <p:nvPr/>
        </p:nvSpPr>
        <p:spPr bwMode="auto">
          <a:xfrm>
            <a:off x="457200" y="1371600"/>
            <a:ext cx="8077200" cy="43434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“A not-for-profit organization that</a:t>
            </a:r>
          </a:p>
          <a:p>
            <a:r>
              <a:rPr lang="en-US" sz="4000" dirty="0" smtClean="0"/>
              <a:t>works to promote sustainable, mutually</a:t>
            </a:r>
          </a:p>
          <a:p>
            <a:r>
              <a:rPr lang="en-US" sz="4000" dirty="0" smtClean="0"/>
              <a:t>negotiated programs of work.” </a:t>
            </a:r>
          </a:p>
        </p:txBody>
      </p:sp>
      <p:sp>
        <p:nvSpPr>
          <p:cNvPr id="7175" name="Text Box 7"/>
          <p:cNvSpPr txBox="1">
            <a:spLocks noChangeArrowheads="1"/>
          </p:cNvSpPr>
          <p:nvPr/>
        </p:nvSpPr>
        <p:spPr bwMode="auto">
          <a:xfrm>
            <a:off x="1066800" y="152400"/>
            <a:ext cx="70866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t>
            </a:r>
            <a:r>
              <a:rPr lang="en-US" sz="3600" b="1" dirty="0" smtClean="0"/>
              <a:t>Waste for Life or WFL</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1,3</a:t>
            </a:r>
          </a:p>
        </p:txBody>
      </p:sp>
      <p:sp>
        <p:nvSpPr>
          <p:cNvPr id="10244" name="AutoShape 4">
            <a:hlinkClick r:id="rId3"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AutoShape 6"/>
          <p:cNvSpPr>
            <a:spLocks noChangeArrowheads="1"/>
          </p:cNvSpPr>
          <p:nvPr/>
        </p:nvSpPr>
        <p:spPr bwMode="auto">
          <a:xfrm>
            <a:off x="990600" y="13716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Being able to live to the end </a:t>
            </a:r>
          </a:p>
          <a:p>
            <a:r>
              <a:rPr lang="en-US" sz="4000" dirty="0" smtClean="0"/>
              <a:t>of a human life of normal length; </a:t>
            </a:r>
          </a:p>
          <a:p>
            <a:r>
              <a:rPr lang="en-US" sz="4000" dirty="0" smtClean="0"/>
              <a:t>not dying prematurely, or </a:t>
            </a:r>
          </a:p>
          <a:p>
            <a:r>
              <a:rPr lang="en-US" sz="4000" dirty="0" smtClean="0"/>
              <a:t>before one’s life is so reduced </a:t>
            </a:r>
          </a:p>
          <a:p>
            <a:r>
              <a:rPr lang="en-US" sz="4000" dirty="0" smtClean="0"/>
              <a:t>as to be not worth living.</a:t>
            </a:r>
            <a:endParaRPr lang="en-US" sz="4000" dirty="0"/>
          </a:p>
        </p:txBody>
      </p:sp>
      <p:sp>
        <p:nvSpPr>
          <p:cNvPr id="10247" name="Text Box 7"/>
          <p:cNvSpPr txBox="1">
            <a:spLocks noChangeArrowheads="1"/>
          </p:cNvSpPr>
          <p:nvPr/>
        </p:nvSpPr>
        <p:spPr bwMode="auto">
          <a:xfrm>
            <a:off x="1066800" y="152400"/>
            <a:ext cx="70866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the Capability of </a:t>
            </a:r>
            <a:r>
              <a:rPr lang="en-US" sz="3600" b="1" dirty="0" smtClean="0"/>
              <a:t>Life</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wipe(down)">
                                      <p:cBhvr>
                                        <p:cTn id="7" dur="500"/>
                                        <p:tgtEl>
                                          <p:spTgt spid="1024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4294967295"/>
          </p:nvPr>
        </p:nvSpPr>
        <p:spPr>
          <a:xfrm>
            <a:off x="7315200" y="5943600"/>
            <a:ext cx="1828800" cy="914400"/>
          </a:xfrm>
        </p:spPr>
        <p:txBody>
          <a:bodyPr/>
          <a:lstStyle/>
          <a:p>
            <a:pPr marL="0" indent="0" algn="ctr">
              <a:buFontTx/>
              <a:buNone/>
            </a:pPr>
            <a:r>
              <a:rPr lang="en-US"/>
              <a:t>1,4</a:t>
            </a:r>
          </a:p>
        </p:txBody>
      </p:sp>
      <p:sp>
        <p:nvSpPr>
          <p:cNvPr id="11268"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1270" name="AutoShape 6"/>
          <p:cNvSpPr>
            <a:spLocks noChangeArrowheads="1"/>
          </p:cNvSpPr>
          <p:nvPr/>
        </p:nvSpPr>
        <p:spPr bwMode="auto">
          <a:xfrm>
            <a:off x="1066800" y="1600200"/>
            <a:ext cx="7162800" cy="41910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“Being able to form a conception </a:t>
            </a:r>
          </a:p>
          <a:p>
            <a:r>
              <a:rPr lang="en-US" sz="4000" b="1" dirty="0" smtClean="0"/>
              <a:t>of the good and to engage in </a:t>
            </a:r>
          </a:p>
          <a:p>
            <a:r>
              <a:rPr lang="en-US" sz="4000" b="1" dirty="0" smtClean="0"/>
              <a:t>critical reflection about the </a:t>
            </a:r>
          </a:p>
          <a:p>
            <a:r>
              <a:rPr lang="en-US" sz="4000" b="1" dirty="0" smtClean="0"/>
              <a:t>planning of one’s life.  (This </a:t>
            </a:r>
          </a:p>
          <a:p>
            <a:r>
              <a:rPr lang="en-US" sz="4000" b="1" dirty="0" smtClean="0"/>
              <a:t>entails protection for the liberty </a:t>
            </a:r>
          </a:p>
          <a:p>
            <a:r>
              <a:rPr lang="en-US" sz="4000" b="1" dirty="0" smtClean="0"/>
              <a:t>of conscience and religious </a:t>
            </a:r>
          </a:p>
          <a:p>
            <a:r>
              <a:rPr lang="en-US" sz="4000" b="1" dirty="0" smtClean="0"/>
              <a:t>observance.)”</a:t>
            </a:r>
            <a:endParaRPr lang="en-US" sz="4000" b="1" dirty="0"/>
          </a:p>
        </p:txBody>
      </p:sp>
      <p:sp>
        <p:nvSpPr>
          <p:cNvPr id="11272" name="Text Box 8"/>
          <p:cNvSpPr txBox="1">
            <a:spLocks noChangeArrowheads="1"/>
          </p:cNvSpPr>
          <p:nvPr/>
        </p:nvSpPr>
        <p:spPr bwMode="auto">
          <a:xfrm>
            <a:off x="990600" y="228600"/>
            <a:ext cx="72390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the Human Capability of </a:t>
            </a:r>
            <a:r>
              <a:rPr lang="en-US" sz="3600" b="1" dirty="0" smtClean="0"/>
              <a:t>Practical Reasoning</a:t>
            </a:r>
            <a:r>
              <a:rPr lang="en-US" sz="3600" dirty="0" smtClean="0"/>
              <a:t>?</a:t>
            </a:r>
            <a:endParaRPr lang="en-US" sz="4000" dirty="0"/>
          </a:p>
        </p:txBody>
      </p:sp>
      <p:sp>
        <p:nvSpPr>
          <p:cNvPr id="7" name="Action Button: Information 6">
            <a:hlinkClick r:id="rId3" action="ppaction://hlinksldjump" highlightClick="1"/>
          </p:cNvPr>
          <p:cNvSpPr/>
          <p:nvPr/>
        </p:nvSpPr>
        <p:spPr bwMode="auto">
          <a:xfrm>
            <a:off x="2819400" y="5943600"/>
            <a:ext cx="838200"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down)">
                                      <p:cBhvr>
                                        <p:cTn id="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4294967295"/>
          </p:nvPr>
        </p:nvSpPr>
        <p:spPr>
          <a:xfrm>
            <a:off x="7086600" y="5943600"/>
            <a:ext cx="2057400" cy="914400"/>
          </a:xfrm>
        </p:spPr>
        <p:txBody>
          <a:bodyPr/>
          <a:lstStyle/>
          <a:p>
            <a:pPr marL="0" indent="0" algn="ctr">
              <a:buFontTx/>
              <a:buNone/>
            </a:pPr>
            <a:r>
              <a:rPr lang="en-US"/>
              <a:t>2,1</a:t>
            </a:r>
          </a:p>
        </p:txBody>
      </p:sp>
      <p:sp>
        <p:nvSpPr>
          <p:cNvPr id="13316" name="AutoShape 4">
            <a:hlinkClick r:id="rId3" action="ppaction://hlinksldjump" highlightClick="1"/>
          </p:cNvPr>
          <p:cNvSpPr>
            <a:spLocks noChangeArrowheads="1"/>
          </p:cNvSpPr>
          <p:nvPr/>
        </p:nvSpPr>
        <p:spPr bwMode="auto">
          <a:xfrm>
            <a:off x="4114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3318" name="AutoShape 6"/>
          <p:cNvSpPr>
            <a:spLocks noChangeArrowheads="1"/>
          </p:cNvSpPr>
          <p:nvPr/>
        </p:nvSpPr>
        <p:spPr bwMode="auto">
          <a:xfrm>
            <a:off x="381000" y="1600200"/>
            <a:ext cx="8382000" cy="42672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pPr marL="742950" indent="-742950"/>
            <a:r>
              <a:rPr lang="en-US" sz="3200" dirty="0" smtClean="0"/>
              <a:t>Lorena, Institutional, and Rocket.</a:t>
            </a:r>
            <a:endParaRPr lang="en-US" sz="3200" dirty="0"/>
          </a:p>
        </p:txBody>
      </p:sp>
      <p:graphicFrame>
        <p:nvGraphicFramePr>
          <p:cNvPr id="13319" name="Rectangle 7"/>
          <p:cNvGraphicFramePr>
            <a:graphicFrameLocks/>
          </p:cNvGraphicFramePr>
          <p:nvPr/>
        </p:nvGraphicFramePr>
        <p:xfrm>
          <a:off x="1524000" y="1397000"/>
          <a:ext cx="6096000" cy="4064000"/>
        </p:xfrm>
        <a:graphic>
          <a:graphicData uri="http://schemas.openxmlformats.org/presentationml/2006/ole">
            <p:oleObj spid="_x0000_s13319" name="Clip" r:id="rId4" imgW="0" imgH="0" progId="">
              <p:embed/>
            </p:oleObj>
          </a:graphicData>
        </a:graphic>
      </p:graphicFrame>
      <p:graphicFrame>
        <p:nvGraphicFramePr>
          <p:cNvPr id="13320" name="Rectangle 8"/>
          <p:cNvGraphicFramePr>
            <a:graphicFrameLocks/>
          </p:cNvGraphicFramePr>
          <p:nvPr/>
        </p:nvGraphicFramePr>
        <p:xfrm>
          <a:off x="1524000" y="1397000"/>
          <a:ext cx="6096000" cy="4064000"/>
        </p:xfrm>
        <a:graphic>
          <a:graphicData uri="http://schemas.openxmlformats.org/presentationml/2006/ole">
            <p:oleObj spid="_x0000_s13320" name="Clip" r:id="rId5" imgW="0" imgH="0" progId="">
              <p:embed/>
            </p:oleObj>
          </a:graphicData>
        </a:graphic>
      </p:graphicFrame>
      <p:sp>
        <p:nvSpPr>
          <p:cNvPr id="13321" name="Text Box 9"/>
          <p:cNvSpPr txBox="1">
            <a:spLocks noChangeArrowheads="1"/>
          </p:cNvSpPr>
          <p:nvPr/>
        </p:nvSpPr>
        <p:spPr bwMode="auto">
          <a:xfrm>
            <a:off x="457200" y="228600"/>
            <a:ext cx="8229600" cy="1077218"/>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3200" dirty="0" smtClean="0"/>
              <a:t>What the names of three stoves that have been tested and adopted by </a:t>
            </a:r>
            <a:r>
              <a:rPr lang="en-US" sz="3200" dirty="0" err="1" smtClean="0"/>
              <a:t>Aprovecho</a:t>
            </a:r>
            <a:r>
              <a:rPr lang="en-US" sz="3200" dirty="0" smtClean="0"/>
              <a: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wipe(down)">
                                      <p:cBhvr>
                                        <p:cTn id="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4294967295"/>
          </p:nvPr>
        </p:nvSpPr>
        <p:spPr>
          <a:xfrm>
            <a:off x="7696200" y="5638800"/>
            <a:ext cx="1447800" cy="838200"/>
          </a:xfrm>
        </p:spPr>
        <p:txBody>
          <a:bodyPr/>
          <a:lstStyle/>
          <a:p>
            <a:pPr marL="0" indent="0" algn="ctr">
              <a:buFontTx/>
              <a:buNone/>
            </a:pPr>
            <a:r>
              <a:rPr lang="en-US"/>
              <a:t>2,2</a:t>
            </a:r>
          </a:p>
        </p:txBody>
      </p:sp>
      <p:sp>
        <p:nvSpPr>
          <p:cNvPr id="12292" name="AutoShape 4">
            <a:hlinkClick r:id="rId2" action="ppaction://hlinksldjump" highlightClick="1"/>
          </p:cNvPr>
          <p:cNvSpPr>
            <a:spLocks noChangeArrowheads="1"/>
          </p:cNvSpPr>
          <p:nvPr/>
        </p:nvSpPr>
        <p:spPr bwMode="auto">
          <a:xfrm>
            <a:off x="42672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2294" name="AutoShape 6"/>
          <p:cNvSpPr>
            <a:spLocks noChangeArrowheads="1"/>
          </p:cNvSpPr>
          <p:nvPr/>
        </p:nvSpPr>
        <p:spPr bwMode="auto">
          <a:xfrm>
            <a:off x="685800" y="1752600"/>
            <a:ext cx="8001000" cy="38100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This hot press developed by WFL </a:t>
            </a:r>
          </a:p>
          <a:p>
            <a:r>
              <a:rPr lang="en-US" sz="4000" dirty="0" smtClean="0"/>
              <a:t>(Waste for Life) may be too complicated</a:t>
            </a:r>
          </a:p>
          <a:p>
            <a:r>
              <a:rPr lang="en-US" sz="4000" dirty="0" smtClean="0"/>
              <a:t>and sophisticated for primitive STSs</a:t>
            </a:r>
          </a:p>
          <a:p>
            <a:r>
              <a:rPr lang="en-US" sz="4000" dirty="0" smtClean="0"/>
              <a:t>but too simple for STSs in highly</a:t>
            </a:r>
          </a:p>
          <a:p>
            <a:r>
              <a:rPr lang="en-US" sz="4000" dirty="0" smtClean="0"/>
              <a:t>developed nations.</a:t>
            </a:r>
            <a:endParaRPr lang="en-US" sz="4000" dirty="0"/>
          </a:p>
        </p:txBody>
      </p:sp>
      <p:sp>
        <p:nvSpPr>
          <p:cNvPr id="12295" name="Text Box 7"/>
          <p:cNvSpPr txBox="1">
            <a:spLocks noChangeArrowheads="1"/>
          </p:cNvSpPr>
          <p:nvPr/>
        </p:nvSpPr>
        <p:spPr bwMode="auto">
          <a:xfrm>
            <a:off x="990600" y="228600"/>
            <a:ext cx="71628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an Appropriate Technology (in relation to a particular STS)?</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down)">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4294967295"/>
          </p:nvPr>
        </p:nvSpPr>
        <p:spPr>
          <a:xfrm>
            <a:off x="7010400" y="5791200"/>
            <a:ext cx="2133600" cy="1066800"/>
          </a:xfrm>
        </p:spPr>
        <p:txBody>
          <a:bodyPr/>
          <a:lstStyle/>
          <a:p>
            <a:pPr marL="0" indent="0" algn="ctr">
              <a:buFontTx/>
              <a:buNone/>
            </a:pPr>
            <a:r>
              <a:rPr lang="en-US"/>
              <a:t>2,3</a:t>
            </a:r>
          </a:p>
        </p:txBody>
      </p:sp>
      <p:sp>
        <p:nvSpPr>
          <p:cNvPr id="15364" name="AutoShape 4">
            <a:hlinkClick r:id="rId2" action="ppaction://hlinksldjump" highlightClick="1"/>
          </p:cNvPr>
          <p:cNvSpPr>
            <a:spLocks noChangeArrowheads="1"/>
          </p:cNvSpPr>
          <p:nvPr/>
        </p:nvSpPr>
        <p:spPr bwMode="auto">
          <a:xfrm>
            <a:off x="4191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5366" name="AutoShape 6"/>
          <p:cNvSpPr>
            <a:spLocks noChangeArrowheads="1"/>
          </p:cNvSpPr>
          <p:nvPr/>
        </p:nvSpPr>
        <p:spPr bwMode="auto">
          <a:xfrm>
            <a:off x="838200" y="15240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Being able to have good health, </a:t>
            </a:r>
          </a:p>
          <a:p>
            <a:r>
              <a:rPr lang="en-US" sz="4000" b="1" dirty="0" smtClean="0"/>
              <a:t>including reproductive health; </a:t>
            </a:r>
          </a:p>
          <a:p>
            <a:r>
              <a:rPr lang="en-US" sz="4000" b="1" dirty="0" smtClean="0"/>
              <a:t>to be adequately nourished; </a:t>
            </a:r>
          </a:p>
          <a:p>
            <a:r>
              <a:rPr lang="en-US" sz="4000" b="1" dirty="0" smtClean="0"/>
              <a:t>to have adequate shelter.</a:t>
            </a:r>
            <a:endParaRPr lang="en-US" sz="4000" b="1" dirty="0"/>
          </a:p>
        </p:txBody>
      </p:sp>
      <p:sp>
        <p:nvSpPr>
          <p:cNvPr id="15367" name="Text Box 7"/>
          <p:cNvSpPr txBox="1">
            <a:spLocks noChangeArrowheads="1"/>
          </p:cNvSpPr>
          <p:nvPr/>
        </p:nvSpPr>
        <p:spPr bwMode="auto">
          <a:xfrm>
            <a:off x="838200" y="228600"/>
            <a:ext cx="72390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the Human Capability of  </a:t>
            </a:r>
            <a:r>
              <a:rPr lang="en-US" sz="3600" b="1" dirty="0" smtClean="0"/>
              <a:t>Bodily Health</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wipe(down)">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Lst>
  </p:timing>
</p:sld>
</file>

<file path=ppt/theme/theme1.xml><?xml version="1.0" encoding="utf-8"?>
<a:theme xmlns:a="http://schemas.openxmlformats.org/drawingml/2006/main" name="Office Theme">
  <a:themeElements>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003300"/>
      </a:hlink>
      <a:folHlink>
        <a:srgbClr val="FFFF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10283</TotalTime>
  <Words>1277</Words>
  <Application>Microsoft Office PowerPoint</Application>
  <PresentationFormat>On-screen Show (4:3)</PresentationFormat>
  <Paragraphs>187</Paragraphs>
  <Slides>28</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28</vt:i4>
      </vt:variant>
      <vt:variant>
        <vt:lpstr>Custom Shows</vt:lpstr>
      </vt:variant>
      <vt:variant>
        <vt:i4>1</vt:i4>
      </vt:variant>
    </vt:vector>
  </HeadingPairs>
  <TitlesOfParts>
    <vt:vector size="31" baseType="lpstr">
      <vt:lpstr>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Practical Reasoning and the Amish</vt:lpstr>
      <vt:lpstr>Affiliation Continued</vt:lpstr>
      <vt:lpstr>Continuation of Sense, Imagination and Thought</vt:lpstr>
      <vt:lpstr>Continuation of Emotion</vt:lpstr>
      <vt:lpstr>Continuation of Control</vt:lpstr>
      <vt:lpstr>Sources on Values and Capabilities</vt:lpstr>
      <vt:lpstr>(1.1)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Jerry Myers</dc:creator>
  <dc:description>Created by Jerry Myers is 1998 for a class.</dc:description>
  <cp:lastModifiedBy>frey.william</cp:lastModifiedBy>
  <cp:revision>232</cp:revision>
  <cp:lastPrinted>2001-01-31T16:21:13Z</cp:lastPrinted>
  <dcterms:created xsi:type="dcterms:W3CDTF">1998-08-03T22:24:04Z</dcterms:created>
  <dcterms:modified xsi:type="dcterms:W3CDTF">2012-11-09T12:24:52Z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1998</vt:lpwstr>
  </property>
</Properties>
</file>