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9050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role played by NGOs </a:t>
            </a:r>
          </a:p>
          <a:p>
            <a:r>
              <a:rPr lang="en-US" sz="4000" b="1" dirty="0" smtClean="0"/>
              <a:t>(non-government organizations) </a:t>
            </a:r>
          </a:p>
          <a:p>
            <a:r>
              <a:rPr lang="en-US" sz="4000" b="1" dirty="0" smtClean="0"/>
              <a:t>in the </a:t>
            </a:r>
            <a:r>
              <a:rPr lang="en-US" sz="4000" b="1" dirty="0" err="1" smtClean="0"/>
              <a:t>Uchangi</a:t>
            </a:r>
            <a:r>
              <a:rPr lang="en-US" sz="4000" b="1" dirty="0" smtClean="0"/>
              <a:t> Dam case.</a:t>
            </a:r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an “Honest Broker” between the Indian government and the residents of </a:t>
            </a:r>
            <a:r>
              <a:rPr lang="en-US" sz="3200" b="1" dirty="0" err="1" smtClean="0"/>
              <a:t>Chafawade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Jeur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676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OLPC (XO laptop) operating </a:t>
            </a:r>
          </a:p>
          <a:p>
            <a:r>
              <a:rPr lang="en-US" sz="4000" b="1" dirty="0" smtClean="0"/>
              <a:t>system and graphical user inter-</a:t>
            </a:r>
          </a:p>
          <a:p>
            <a:r>
              <a:rPr lang="en-US" sz="4000" b="1" dirty="0" smtClean="0"/>
              <a:t>f</a:t>
            </a:r>
            <a:r>
              <a:rPr lang="en-US" sz="4000" b="1" dirty="0" smtClean="0"/>
              <a:t>ace.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Fedora Linux and Sugar?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practice, Amish </a:t>
            </a:r>
          </a:p>
          <a:p>
            <a:r>
              <a:rPr lang="en-US" sz="4000" b="1" dirty="0" smtClean="0"/>
              <a:t>teenagers are allowed to explore </a:t>
            </a:r>
          </a:p>
          <a:p>
            <a:r>
              <a:rPr lang="en-US" sz="4000" b="1" dirty="0" smtClean="0"/>
              <a:t>life on the outside.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the </a:t>
            </a:r>
            <a:r>
              <a:rPr lang="en-US" sz="3600" b="1" dirty="0" err="1" smtClean="0"/>
              <a:t>Rumspringa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2286000"/>
            <a:ext cx="7162800" cy="3352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Interpretive flexibility, rhetorical </a:t>
            </a:r>
          </a:p>
          <a:p>
            <a:r>
              <a:rPr lang="en-US" sz="4000" b="1" dirty="0" smtClean="0"/>
              <a:t>closing of interpretive flexibility,</a:t>
            </a:r>
          </a:p>
          <a:p>
            <a:r>
              <a:rPr lang="en-US" sz="4000" b="1" dirty="0" smtClean="0"/>
              <a:t>and the emergence of the </a:t>
            </a:r>
          </a:p>
          <a:p>
            <a:r>
              <a:rPr lang="en-US" sz="4000" b="1" dirty="0" smtClean="0"/>
              <a:t>technical “black box”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175432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smtClean="0"/>
              <a:t>What </a:t>
            </a:r>
            <a:r>
              <a:rPr lang="en-US" sz="3600" b="1" smtClean="0"/>
              <a:t>are </a:t>
            </a:r>
            <a:r>
              <a:rPr lang="en-US" sz="3600" b="1" dirty="0" smtClean="0"/>
              <a:t>the three stages of the “social construction of technology”?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NGOs, SOPPECOM and </a:t>
            </a:r>
          </a:p>
          <a:p>
            <a:r>
              <a:rPr lang="en-US" sz="4000" b="1" dirty="0" smtClean="0"/>
              <a:t>BGVS carried out these activities</a:t>
            </a:r>
          </a:p>
          <a:p>
            <a:r>
              <a:rPr lang="en-US" sz="4000" b="1" dirty="0" smtClean="0"/>
              <a:t>in and near the cities of </a:t>
            </a:r>
          </a:p>
          <a:p>
            <a:r>
              <a:rPr lang="en-US" sz="4000" b="1" dirty="0" err="1" smtClean="0"/>
              <a:t>Chafawade</a:t>
            </a:r>
            <a:r>
              <a:rPr lang="en-US" sz="4000" b="1" dirty="0" smtClean="0"/>
              <a:t> </a:t>
            </a:r>
            <a:r>
              <a:rPr lang="en-US" sz="4000" b="1" dirty="0" smtClean="0"/>
              <a:t>and </a:t>
            </a:r>
            <a:r>
              <a:rPr lang="en-US" sz="4000" b="1" dirty="0" err="1" smtClean="0"/>
              <a:t>Jeur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participatory land mapping to determine land uses and local residents’ values?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for-profit computer </a:t>
            </a:r>
          </a:p>
          <a:p>
            <a:r>
              <a:rPr lang="en-US" sz="4000" b="1" dirty="0" smtClean="0"/>
              <a:t>manufacturers have competed</a:t>
            </a:r>
          </a:p>
          <a:p>
            <a:r>
              <a:rPr lang="en-US" sz="4000" b="1" dirty="0" smtClean="0"/>
              <a:t>fiercely with the XO laptop for </a:t>
            </a:r>
          </a:p>
          <a:p>
            <a:r>
              <a:rPr lang="en-US" sz="4000" b="1" dirty="0" smtClean="0"/>
              <a:t>market share in developing </a:t>
            </a:r>
          </a:p>
          <a:p>
            <a:r>
              <a:rPr lang="en-US" sz="4000" b="1" dirty="0" smtClean="0"/>
              <a:t>nations.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Who are Acer, Asus, Hewlett-Packard?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09600" y="1752600"/>
            <a:ext cx="76200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</a:t>
            </a:r>
            <a:r>
              <a:rPr lang="en-US" sz="4000" b="1" dirty="0" smtClean="0"/>
              <a:t>Amish have modified this tool</a:t>
            </a:r>
          </a:p>
          <a:p>
            <a:r>
              <a:rPr lang="en-US" sz="4000" b="1" dirty="0" smtClean="0"/>
              <a:t>so that they do not have to </a:t>
            </a:r>
          </a:p>
          <a:p>
            <a:r>
              <a:rPr lang="en-US" sz="4000" b="1" dirty="0" smtClean="0"/>
              <a:t>“hook up” </a:t>
            </a:r>
            <a:r>
              <a:rPr lang="en-US" sz="4000" b="1" dirty="0" smtClean="0"/>
              <a:t>to the power grid of </a:t>
            </a:r>
          </a:p>
          <a:p>
            <a:r>
              <a:rPr lang="en-US" sz="4000" b="1" dirty="0" smtClean="0"/>
              <a:t>the public utility (electric </a:t>
            </a:r>
          </a:p>
          <a:p>
            <a:r>
              <a:rPr lang="en-US" sz="4000" b="1" dirty="0" smtClean="0"/>
              <a:t>com</a:t>
            </a:r>
            <a:r>
              <a:rPr lang="en-US" sz="4000" b="1" dirty="0" smtClean="0"/>
              <a:t>pany).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a pneumatically powered belt sander?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600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system, built around </a:t>
            </a:r>
          </a:p>
          <a:p>
            <a:r>
              <a:rPr lang="en-US" sz="4000" b="1" dirty="0" smtClean="0"/>
              <a:t>measurements of sitting height, </a:t>
            </a:r>
          </a:p>
          <a:p>
            <a:r>
              <a:rPr lang="en-US" sz="4000" b="1" dirty="0" smtClean="0"/>
              <a:t>functional arm reach, leg-length, </a:t>
            </a:r>
          </a:p>
          <a:p>
            <a:r>
              <a:rPr lang="en-US" sz="4000" b="1" dirty="0" smtClean="0"/>
              <a:t>buttock-knee length, and weight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was fundamentally </a:t>
            </a:r>
            <a:r>
              <a:rPr lang="en-US" sz="4000" b="1" dirty="0" smtClean="0"/>
              <a:t>biased</a:t>
            </a:r>
          </a:p>
          <a:p>
            <a:r>
              <a:rPr lang="en-US" sz="4000" b="1" dirty="0" smtClean="0"/>
              <a:t>against women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JPATS or Joint Primary Aircraft Training System?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8288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Two different irrigation project </a:t>
            </a:r>
          </a:p>
          <a:p>
            <a:r>
              <a:rPr lang="en-US" sz="4000" b="1" dirty="0" smtClean="0"/>
              <a:t>plans were drawn up by NGO</a:t>
            </a:r>
          </a:p>
          <a:p>
            <a:r>
              <a:rPr lang="en-US" sz="4000" b="1" dirty="0" smtClean="0"/>
              <a:t>engineers that minimized </a:t>
            </a:r>
          </a:p>
          <a:p>
            <a:r>
              <a:rPr lang="en-US" sz="4000" b="1" dirty="0" smtClean="0"/>
              <a:t>negative </a:t>
            </a:r>
            <a:r>
              <a:rPr lang="en-US" sz="4000" b="1" dirty="0" smtClean="0"/>
              <a:t>impacts on surrounding </a:t>
            </a:r>
          </a:p>
          <a:p>
            <a:r>
              <a:rPr lang="en-US" sz="4000" b="1" dirty="0" smtClean="0"/>
              <a:t>communities.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38499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How was the 14-year stalemate between residents of </a:t>
            </a:r>
            <a:r>
              <a:rPr lang="en-US" sz="2800" b="1" dirty="0" err="1" smtClean="0"/>
              <a:t>Chafawade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Jeur</a:t>
            </a:r>
            <a:r>
              <a:rPr lang="en-US" sz="2800" b="1" dirty="0" smtClean="0"/>
              <a:t> and the Indian government finally resolved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838200" y="1752600"/>
            <a:ext cx="7391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XO laptops embody a pedagogical</a:t>
            </a:r>
          </a:p>
          <a:p>
            <a:r>
              <a:rPr lang="en-US" sz="4000" b="1" dirty="0" smtClean="0"/>
              <a:t>approach that is different from</a:t>
            </a:r>
          </a:p>
          <a:p>
            <a:r>
              <a:rPr lang="en-US" sz="4000" b="1" dirty="0" smtClean="0"/>
              <a:t>most teachers in developing</a:t>
            </a:r>
          </a:p>
          <a:p>
            <a:r>
              <a:rPr lang="en-US" sz="4000" b="1" dirty="0" smtClean="0"/>
              <a:t>countries.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an important reason for lack of teacher buy-in to the use of XO laptops?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One Laptop Per Child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Amish Tech Choice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Airplane Cockpits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Uchangi</a:t>
            </a:r>
            <a:r>
              <a:rPr lang="en-US" sz="2000" b="1" dirty="0" smtClean="0"/>
              <a:t> Dam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905000"/>
            <a:ext cx="8001000" cy="3733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core values are used by the </a:t>
            </a:r>
          </a:p>
          <a:p>
            <a:r>
              <a:rPr lang="en-US" sz="4000" b="1" dirty="0" smtClean="0"/>
              <a:t>Amish </a:t>
            </a:r>
            <a:r>
              <a:rPr lang="en-US" sz="4000" b="1" dirty="0" smtClean="0"/>
              <a:t>to choose technologies </a:t>
            </a:r>
          </a:p>
          <a:p>
            <a:r>
              <a:rPr lang="en-US" sz="4000" b="1" dirty="0" smtClean="0"/>
              <a:t>appropriate to their </a:t>
            </a:r>
            <a:r>
              <a:rPr lang="en-US" sz="4000" b="1" dirty="0" smtClean="0"/>
              <a:t>communities.</a:t>
            </a:r>
            <a:endParaRPr lang="en-US" sz="4000" b="1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</a:t>
            </a:r>
            <a:r>
              <a:rPr lang="en-US" sz="3600" b="1" dirty="0" smtClean="0"/>
              <a:t>humility, equality, simplicity, and community?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810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mode of critical thinking was</a:t>
            </a:r>
          </a:p>
          <a:p>
            <a:r>
              <a:rPr lang="en-US" sz="4000" b="1" dirty="0" smtClean="0"/>
              <a:t>crucial to transitioning from</a:t>
            </a:r>
          </a:p>
          <a:p>
            <a:r>
              <a:rPr lang="en-US" sz="4000" b="1" dirty="0" smtClean="0"/>
              <a:t>the position that women were</a:t>
            </a:r>
          </a:p>
          <a:p>
            <a:r>
              <a:rPr lang="en-US" sz="4000" b="1" dirty="0" smtClean="0"/>
              <a:t>incapable of flying planes to</a:t>
            </a:r>
          </a:p>
          <a:p>
            <a:r>
              <a:rPr lang="en-US" sz="4000" b="1" dirty="0" smtClean="0"/>
              <a:t>the position that planes need </a:t>
            </a:r>
          </a:p>
          <a:p>
            <a:r>
              <a:rPr lang="en-US" sz="4000" b="1" dirty="0" smtClean="0"/>
              <a:t>redesigning to remove gender bias.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“questioning basic assumptions?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STS component which deals</a:t>
            </a:r>
          </a:p>
          <a:p>
            <a:r>
              <a:rPr lang="en-US" sz="4000" b="1" dirty="0" smtClean="0"/>
              <a:t>with the NGO stakeholder groups</a:t>
            </a:r>
          </a:p>
          <a:p>
            <a:r>
              <a:rPr lang="en-US" sz="4000" b="1" dirty="0" smtClean="0"/>
              <a:t>SOPPECOM and BGVS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</a:t>
            </a:r>
            <a:r>
              <a:rPr lang="en-US" sz="2800" b="1" dirty="0" smtClean="0"/>
              <a:t>the stakeholder group component or people/groups/roles?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954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Buy one and have the other</a:t>
            </a:r>
          </a:p>
          <a:p>
            <a:r>
              <a:rPr lang="en-US" sz="4000" b="1" dirty="0" smtClean="0"/>
              <a:t>donated to a child in a </a:t>
            </a:r>
          </a:p>
          <a:p>
            <a:r>
              <a:rPr lang="en-US" sz="4000" b="1" dirty="0" smtClean="0"/>
              <a:t>developing country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one laptop per child project?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85800" y="2971800"/>
            <a:ext cx="7924800" cy="2438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Criteria that Amish communities</a:t>
            </a:r>
          </a:p>
          <a:p>
            <a:r>
              <a:rPr lang="en-US" sz="4400" dirty="0" smtClean="0"/>
              <a:t>use to select technologies.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8382000" cy="2308324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are </a:t>
            </a:r>
            <a:r>
              <a:rPr lang="en-US" sz="3600" b="1" dirty="0" smtClean="0"/>
              <a:t>resonance with</a:t>
            </a:r>
            <a:r>
              <a:rPr lang="en-US" sz="3600" b="1" dirty="0" smtClean="0"/>
              <a:t> community values, impact on community wellbeing, and aid in determining community identity?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09600" y="1981200"/>
            <a:ext cx="76962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airplane cockpit case provides </a:t>
            </a:r>
          </a:p>
          <a:p>
            <a:r>
              <a:rPr lang="en-US" sz="4000" b="1" dirty="0" smtClean="0"/>
              <a:t>a clear demonstration about this</a:t>
            </a:r>
          </a:p>
          <a:p>
            <a:r>
              <a:rPr lang="en-US" sz="4000" b="1" dirty="0" smtClean="0"/>
              <a:t>characteristic about technology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the ability of a technology to embody values and embed biases (such as gender bias)?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1676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stakeholder sought to build</a:t>
            </a:r>
          </a:p>
          <a:p>
            <a:r>
              <a:rPr lang="en-US" sz="4000" b="1" dirty="0" smtClean="0"/>
              <a:t>a large-scale irrigation program</a:t>
            </a:r>
          </a:p>
          <a:p>
            <a:r>
              <a:rPr lang="en-US" sz="4000" b="1" dirty="0" smtClean="0"/>
              <a:t>that would flood considerable land</a:t>
            </a:r>
          </a:p>
          <a:p>
            <a:r>
              <a:rPr lang="en-US" sz="4000" b="1" dirty="0" smtClean="0"/>
              <a:t>including two </a:t>
            </a:r>
            <a:r>
              <a:rPr lang="en-US" sz="4000" b="1" dirty="0" smtClean="0"/>
              <a:t>small villages.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Who is the Regional Irrigation Agency, </a:t>
            </a:r>
            <a:r>
              <a:rPr lang="en-US" sz="3600" b="1" dirty="0" err="1" smtClean="0"/>
              <a:t>Kohlapur</a:t>
            </a:r>
            <a:r>
              <a:rPr lang="en-US" sz="3600" b="1" dirty="0" smtClean="0"/>
              <a:t> District, </a:t>
            </a:r>
            <a:r>
              <a:rPr lang="en-US" sz="3600" b="1" dirty="0" smtClean="0"/>
              <a:t>India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“Change education through the </a:t>
            </a:r>
          </a:p>
          <a:p>
            <a:r>
              <a:rPr lang="en-US" sz="4000" b="1" dirty="0" smtClean="0"/>
              <a:t>development and distribution of </a:t>
            </a:r>
          </a:p>
          <a:p>
            <a:r>
              <a:rPr lang="en-US" sz="4000" b="1" dirty="0" smtClean="0"/>
              <a:t>low-cost laptops embodying a </a:t>
            </a:r>
          </a:p>
          <a:p>
            <a:r>
              <a:rPr lang="en-US" sz="4000" b="1" dirty="0" smtClean="0"/>
              <a:t>new learning model.”</a:t>
            </a:r>
            <a:endParaRPr lang="en-US" sz="4000" b="1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the original vision of the OLPC project?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set of core community values</a:t>
            </a:r>
          </a:p>
          <a:p>
            <a:r>
              <a:rPr lang="en-US" sz="4000" dirty="0" smtClean="0"/>
              <a:t>and beliefs is often not available </a:t>
            </a:r>
          </a:p>
          <a:p>
            <a:r>
              <a:rPr lang="en-US" sz="4000" dirty="0" smtClean="0"/>
              <a:t>in written form.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the </a:t>
            </a:r>
            <a:r>
              <a:rPr lang="en-US" sz="3200" b="1" dirty="0" err="1" smtClean="0"/>
              <a:t>Ordnung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981200"/>
            <a:ext cx="8229600" cy="3200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Women are physically and </a:t>
            </a:r>
          </a:p>
          <a:p>
            <a:r>
              <a:rPr lang="en-US" sz="4000" b="1" dirty="0" smtClean="0"/>
              <a:t>emotionally </a:t>
            </a:r>
            <a:r>
              <a:rPr lang="en-US" sz="4000" b="1" dirty="0" smtClean="0"/>
              <a:t>incapable of flying, and </a:t>
            </a:r>
          </a:p>
          <a:p>
            <a:r>
              <a:rPr lang="en-US" sz="4000" b="1" dirty="0" smtClean="0"/>
              <a:t>redesigning airplane components</a:t>
            </a:r>
          </a:p>
          <a:p>
            <a:r>
              <a:rPr lang="en-US" sz="4000" b="1" dirty="0" smtClean="0"/>
              <a:t>would cost too much to be acceptable </a:t>
            </a:r>
          </a:p>
          <a:p>
            <a:r>
              <a:rPr lang="en-US" sz="4000" b="1" dirty="0" smtClean="0"/>
              <a:t>to commercial airline companies.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" y="228600"/>
            <a:ext cx="80772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</a:t>
            </a:r>
            <a:r>
              <a:rPr lang="en-US" sz="3200" b="1" dirty="0" smtClean="0"/>
              <a:t>were two reasons offered not to redesign airplane cockpits to remove gender bias?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5651</TotalTime>
  <Words>665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Dr-Cruz</cp:lastModifiedBy>
  <cp:revision>156</cp:revision>
  <cp:lastPrinted>2001-01-31T16:21:13Z</cp:lastPrinted>
  <dcterms:created xsi:type="dcterms:W3CDTF">1998-08-03T22:24:04Z</dcterms:created>
  <dcterms:modified xsi:type="dcterms:W3CDTF">2012-03-17T17:02:46Z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