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83" r:id="rId2"/>
    <p:sldMasterId id="2147483795" r:id="rId3"/>
  </p:sldMasterIdLst>
  <p:notesMasterIdLst>
    <p:notesMasterId r:id="rId40"/>
  </p:notesMasterIdLst>
  <p:handoutMasterIdLst>
    <p:handoutMasterId r:id="rId41"/>
  </p:handoutMasterIdLst>
  <p:sldIdLst>
    <p:sldId id="335" r:id="rId4"/>
    <p:sldId id="421" r:id="rId5"/>
    <p:sldId id="437" r:id="rId6"/>
    <p:sldId id="426" r:id="rId7"/>
    <p:sldId id="427" r:id="rId8"/>
    <p:sldId id="422" r:id="rId9"/>
    <p:sldId id="424" r:id="rId10"/>
    <p:sldId id="423" r:id="rId11"/>
    <p:sldId id="425" r:id="rId12"/>
    <p:sldId id="428" r:id="rId13"/>
    <p:sldId id="392" r:id="rId14"/>
    <p:sldId id="379" r:id="rId15"/>
    <p:sldId id="389" r:id="rId16"/>
    <p:sldId id="391" r:id="rId17"/>
    <p:sldId id="395" r:id="rId18"/>
    <p:sldId id="390" r:id="rId19"/>
    <p:sldId id="394" r:id="rId20"/>
    <p:sldId id="435" r:id="rId21"/>
    <p:sldId id="295" r:id="rId22"/>
    <p:sldId id="367" r:id="rId23"/>
    <p:sldId id="368" r:id="rId24"/>
    <p:sldId id="369" r:id="rId25"/>
    <p:sldId id="370" r:id="rId26"/>
    <p:sldId id="397" r:id="rId27"/>
    <p:sldId id="396" r:id="rId28"/>
    <p:sldId id="398" r:id="rId29"/>
    <p:sldId id="436" r:id="rId30"/>
    <p:sldId id="429" r:id="rId31"/>
    <p:sldId id="402" r:id="rId32"/>
    <p:sldId id="399" r:id="rId33"/>
    <p:sldId id="430" r:id="rId34"/>
    <p:sldId id="431" r:id="rId35"/>
    <p:sldId id="432" r:id="rId36"/>
    <p:sldId id="433" r:id="rId37"/>
    <p:sldId id="400" r:id="rId38"/>
    <p:sldId id="289" r:id="rId39"/>
  </p:sldIdLst>
  <p:sldSz cx="9144000" cy="6858000" type="screen4x3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FF66"/>
    <a:srgbClr val="CC3300"/>
    <a:srgbClr val="0CA4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92833" autoAdjust="0"/>
  </p:normalViewPr>
  <p:slideViewPr>
    <p:cSldViewPr>
      <p:cViewPr>
        <p:scale>
          <a:sx n="70" d="100"/>
          <a:sy n="70" d="100"/>
        </p:scale>
        <p:origin x="-1056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022" cy="347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953" y="0"/>
            <a:ext cx="4033022" cy="347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34D95-4E73-403F-8387-678E60F25648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06147"/>
            <a:ext cx="4033022" cy="3475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953" y="6606147"/>
            <a:ext cx="4033022" cy="3475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0C48A-DC25-468E-996C-38CDBE334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870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4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76258FF-A17E-474A-838E-BA56AC9A961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6238" y="522288"/>
            <a:ext cx="3476625" cy="2608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4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C59A0C93-3865-4515-B278-BF0CF262A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96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A0C93-3865-4515-B278-BF0CF262AC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23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0A1F-1EE4-406D-A5BA-A739B9CF5D3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79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0A1F-1EE4-406D-A5BA-A739B9CF5D3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557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0A1F-1EE4-406D-A5BA-A739B9CF5D3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849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5AABA-0ACC-42BB-8851-E5C1F92B02AB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5AABA-0ACC-42BB-8851-E5C1F92B02AB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5AABA-0ACC-42BB-8851-E5C1F92B02AB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D199-CDDB-42C5-B719-B254180FC27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A0C93-3865-4515-B278-BF0CF262AC8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61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75D76-43D1-441C-A567-B52B9C052474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0661310-7D8A-444A-AA8E-FD9C45E5C2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3521B0E-7749-4F4D-8A27-E37BBE41C8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766ADBB-A2C7-4D0F-B662-088F39C983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53BD73-AA09-4E35-891C-DA9A126D3F2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98858E3-8450-4059-9CAB-C48A9E349FF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658410-2C2B-43A7-B01A-407EA81FE4B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4478FEB-1FED-47FD-AF1F-5BDCFD62EF8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B7C6808-E245-43E0-A11B-6F511FBE31B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3581DC0D-DCA6-445A-BABB-8398274AD9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C2D9D41-4F28-45E5-B65B-5F273246538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4CE0CD-99C5-4ADC-884C-E42C28F25BF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5A9AD94-E391-484E-8DD0-1328D18DBF7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7F354C0-241F-4359-A5F2-AACC2EE6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AD94-E391-484E-8DD0-1328D18DBF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54C0-241F-4359-A5F2-AACC2EE63A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1"/>
          </a:xfrm>
          <a:solidFill>
            <a:srgbClr val="96B45A"/>
          </a:solidFill>
        </p:spPr>
        <p:txBody>
          <a:bodyPr>
            <a:normAutofit/>
          </a:bodyPr>
          <a:lstStyle/>
          <a:p>
            <a:r>
              <a:rPr lang="en-US" b="1" smtClean="0"/>
              <a:t>The Technological </a:t>
            </a:r>
            <a:r>
              <a:rPr lang="en-US" b="1" dirty="0" smtClean="0"/>
              <a:t>Environment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Perpetua" pitchFamily="18" charset="0"/>
              </a:rPr>
              <a:t>William J. Frey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Perpetua" pitchFamily="18" charset="0"/>
              </a:rPr>
              <a:t>Professor of Business Ethics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Perpetua" pitchFamily="18" charset="0"/>
              </a:rPr>
              <a:t>College of Business Administration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Perpetua" pitchFamily="18" charset="0"/>
              </a:rPr>
              <a:t>University of Puerto Rico at Mayaguez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  <a:solidFill>
            <a:srgbClr val="96B45A"/>
          </a:solidFill>
        </p:spPr>
        <p:txBody>
          <a:bodyPr>
            <a:normAutofit/>
          </a:bodyPr>
          <a:lstStyle/>
          <a:p>
            <a:r>
              <a:rPr lang="en-US" sz="5400" b="1" dirty="0" smtClean="0">
                <a:latin typeface="Perpetua" pitchFamily="18" charset="0"/>
              </a:rPr>
              <a:t>Socio-Technical System</a:t>
            </a:r>
            <a:endParaRPr lang="en-US" sz="60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22098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Perpetua" pitchFamily="18" charset="0"/>
              </a:rPr>
              <a:t>Interrelated Environments that Constrain and Enable</a:t>
            </a:r>
            <a:endParaRPr lang="en-US" sz="44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1. Socio-Technical System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sz="12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Socio-Technical System</a:t>
            </a:r>
          </a:p>
          <a:p>
            <a:pPr marL="457200" lvl="1" indent="0">
              <a:buFontTx/>
              <a:buNone/>
            </a:pPr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“an intellectual tool to help us recognize patterns in the way technology is used and produced” (Huff, “What is a Socio-Technical System?” from </a:t>
            </a:r>
            <a:r>
              <a:rPr lang="en-US" sz="3600" i="1" dirty="0" smtClean="0">
                <a:solidFill>
                  <a:schemeClr val="bg1"/>
                </a:solidFill>
                <a:latin typeface="Perpetua" pitchFamily="18" charset="0"/>
              </a:rPr>
              <a:t>Computing Cases</a:t>
            </a:r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)</a:t>
            </a:r>
          </a:p>
          <a:p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Socio-Technical systems provide a tool to uncover the different environments in which business activity takes place and to articulate how these constrain and enable different business practices.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2. Socio-Technical System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A STS can be divided into different components such as hardware, software, physical surroundings, stakeholders, procedures, laws, and information systems</a:t>
            </a:r>
            <a:r>
              <a:rPr lang="en-US" sz="3600" b="1" dirty="0" smtClean="0">
                <a:solidFill>
                  <a:srgbClr val="92D050"/>
                </a:solidFill>
                <a:latin typeface="Perpetua" pitchFamily="18" charset="0"/>
              </a:rPr>
              <a:t>.  </a:t>
            </a:r>
          </a:p>
          <a:p>
            <a:endParaRPr lang="en-US" sz="36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These environments constrain and enable activities individually and collectively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Think about how the physical environment of the classroom embodies distinct pedagogical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3. Socio-Technical System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solidFill>
                <a:srgbClr val="92D050"/>
              </a:solidFill>
              <a:latin typeface="Perpetua" pitchFamily="18" charset="0"/>
            </a:endParaRPr>
          </a:p>
          <a:p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While different components can be distinguished these are inseparable.  STSs are systems composed of interrelated and interacting parts.</a:t>
            </a:r>
          </a:p>
          <a:p>
            <a:pPr>
              <a:buNone/>
            </a:pPr>
            <a:endParaRPr lang="en-US" sz="1200" dirty="0" smtClean="0">
              <a:solidFill>
                <a:schemeClr val="bg1"/>
              </a:solidFill>
              <a:latin typeface="Perpetua" pitchFamily="18" charset="0"/>
            </a:endParaRPr>
          </a:p>
          <a:p>
            <a:pPr lvl="1"/>
            <a:r>
              <a:rPr lang="en-US" sz="2600" dirty="0" smtClean="0">
                <a:solidFill>
                  <a:schemeClr val="bg1"/>
                </a:solidFill>
                <a:latin typeface="Perpetua" pitchFamily="18" charset="0"/>
              </a:rPr>
              <a:t>“A system is a complex environment of interacting components, together with the networks of relationships among them, that identifies an entity or a set of processes.” </a:t>
            </a:r>
            <a:r>
              <a:rPr lang="en-US" sz="2600" b="1" dirty="0" smtClean="0">
                <a:solidFill>
                  <a:schemeClr val="bg1"/>
                </a:solidFill>
                <a:latin typeface="Perpetua" pitchFamily="18" charset="0"/>
              </a:rPr>
              <a:t>(</a:t>
            </a:r>
            <a:r>
              <a:rPr lang="en-US" sz="2600" b="1" dirty="0" err="1" smtClean="0">
                <a:solidFill>
                  <a:schemeClr val="bg1"/>
                </a:solidFill>
                <a:latin typeface="Perpetua" pitchFamily="18" charset="0"/>
              </a:rPr>
              <a:t>Werhane</a:t>
            </a:r>
            <a:r>
              <a:rPr lang="en-US" sz="2600" b="1" dirty="0" smtClean="0">
                <a:solidFill>
                  <a:schemeClr val="bg1"/>
                </a:solidFill>
                <a:latin typeface="Perpetua" pitchFamily="18" charset="0"/>
              </a:rPr>
              <a:t>, </a:t>
            </a:r>
            <a:r>
              <a:rPr lang="en-US" sz="2600" b="1" i="1" dirty="0" smtClean="0">
                <a:solidFill>
                  <a:schemeClr val="bg1"/>
                </a:solidFill>
                <a:latin typeface="Perpetua" pitchFamily="18" charset="0"/>
              </a:rPr>
              <a:t>Alleviating Global Poverty </a:t>
            </a:r>
            <a:r>
              <a:rPr lang="en-US" sz="2600" b="1" dirty="0" smtClean="0">
                <a:solidFill>
                  <a:schemeClr val="bg1"/>
                </a:solidFill>
                <a:latin typeface="Perpetua" pitchFamily="18" charset="0"/>
              </a:rPr>
              <a:t>[21] referring to Laszlo &amp; </a:t>
            </a:r>
            <a:r>
              <a:rPr lang="en-US" sz="2600" b="1" dirty="0" err="1" smtClean="0">
                <a:solidFill>
                  <a:schemeClr val="bg1"/>
                </a:solidFill>
                <a:latin typeface="Perpetua" pitchFamily="18" charset="0"/>
              </a:rPr>
              <a:t>Krippner</a:t>
            </a:r>
            <a:r>
              <a:rPr lang="en-US" sz="2600" b="1" dirty="0" smtClean="0">
                <a:solidFill>
                  <a:schemeClr val="bg1"/>
                </a:solidFill>
                <a:latin typeface="Perpetua" pitchFamily="18" charset="0"/>
              </a:rPr>
              <a:t>)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  <a:latin typeface="Perpetua" pitchFamily="18" charset="0"/>
              </a:rPr>
              <a:t>“Systems thinking is the habit of mind that considers any social entity as a complex interaction of individual and institutional actors each with conflicting interests and goals and with a number of feedback loops”</a:t>
            </a:r>
            <a:r>
              <a:rPr lang="en-US" sz="2600" b="1" dirty="0" smtClean="0">
                <a:solidFill>
                  <a:schemeClr val="bg1"/>
                </a:solidFill>
                <a:latin typeface="Perpetua" pitchFamily="18" charset="0"/>
              </a:rPr>
              <a:t> (</a:t>
            </a:r>
            <a:r>
              <a:rPr lang="en-US" sz="2600" b="1" dirty="0" err="1" smtClean="0">
                <a:solidFill>
                  <a:schemeClr val="bg1"/>
                </a:solidFill>
                <a:latin typeface="Perpetua" pitchFamily="18" charset="0"/>
              </a:rPr>
              <a:t>Werhane</a:t>
            </a:r>
            <a:r>
              <a:rPr lang="en-US" sz="2600" b="1" dirty="0" smtClean="0">
                <a:solidFill>
                  <a:schemeClr val="bg1"/>
                </a:solidFill>
                <a:latin typeface="Perpetua" pitchFamily="18" charset="0"/>
              </a:rPr>
              <a:t> referring to Wolf 1999)</a:t>
            </a:r>
            <a:endParaRPr lang="en-US" sz="2600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4. Socio-Technical System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4000" dirty="0" smtClean="0">
                <a:solidFill>
                  <a:srgbClr val="92D050"/>
                </a:solidFill>
                <a:latin typeface="Perpetua" pitchFamily="18" charset="0"/>
              </a:rPr>
              <a:t>STSs also embody values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moral values (justice, responsibility, respect, trust, and  integrity)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non-moral values (efficiency, satisfaction, productivity, effectiveness, and profitability). 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Often these values can be located in one or more of the system components. 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These values conflict with one another causing the system to change.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  <a:latin typeface="Perpetua" pitchFamily="18" charset="0"/>
              </a:rPr>
              <a:t>Value vulnerabilities.     Latent and Potential Harms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Value Realization (Again)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60198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Values are designed into a STS through…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Discovery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Translation</a:t>
            </a:r>
          </a:p>
          <a:p>
            <a:pPr lvl="2"/>
            <a:r>
              <a:rPr lang="en-US" u="sng" dirty="0" err="1" smtClean="0">
                <a:solidFill>
                  <a:schemeClr val="bg1"/>
                </a:solidFill>
              </a:rPr>
              <a:t>Operationalization</a:t>
            </a:r>
            <a:endParaRPr lang="en-US" u="sng" dirty="0" smtClean="0">
              <a:solidFill>
                <a:schemeClr val="bg1"/>
              </a:solidFill>
            </a:endParaRPr>
          </a:p>
          <a:p>
            <a:pPr lvl="2"/>
            <a:r>
              <a:rPr lang="en-US" u="sng" dirty="0" smtClean="0">
                <a:solidFill>
                  <a:schemeClr val="bg1"/>
                </a:solidFill>
              </a:rPr>
              <a:t>Implementation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Verification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internal testing,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user testing in controlled environments,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formal and informal interviews and surveys,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prototypes,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traditional quality assurance measures</a:t>
            </a:r>
          </a:p>
          <a:p>
            <a:r>
              <a:rPr lang="en-US" sz="1800" b="1" dirty="0" smtClean="0">
                <a:solidFill>
                  <a:schemeClr val="bg1"/>
                </a:solidFill>
                <a:latin typeface="Perpetua" pitchFamily="18" charset="0"/>
              </a:rPr>
              <a:t>Flanagan, Howe, and </a:t>
            </a:r>
            <a:r>
              <a:rPr lang="en-US" sz="1800" b="1" dirty="0" err="1" smtClean="0">
                <a:solidFill>
                  <a:schemeClr val="bg1"/>
                </a:solidFill>
                <a:latin typeface="Perpetua" pitchFamily="18" charset="0"/>
              </a:rPr>
              <a:t>Nissenbaum</a:t>
            </a:r>
            <a:r>
              <a:rPr lang="en-US" sz="1800" b="1" dirty="0" smtClean="0">
                <a:solidFill>
                  <a:schemeClr val="bg1"/>
                </a:solidFill>
                <a:latin typeface="Perpetua" pitchFamily="18" charset="0"/>
              </a:rPr>
              <a:t>, “Embodying Values in Technology” in Information Technology and Moral Philosophy, van den </a:t>
            </a:r>
            <a:r>
              <a:rPr lang="en-US" sz="1800" b="1" dirty="0" err="1" smtClean="0">
                <a:solidFill>
                  <a:schemeClr val="bg1"/>
                </a:solidFill>
                <a:latin typeface="Perpetua" pitchFamily="18" charset="0"/>
              </a:rPr>
              <a:t>Hoven</a:t>
            </a:r>
            <a:r>
              <a:rPr lang="en-US" sz="1800" b="1" dirty="0" smtClean="0">
                <a:solidFill>
                  <a:schemeClr val="bg1"/>
                </a:solidFill>
                <a:latin typeface="Perpetua" pitchFamily="18" charset="0"/>
              </a:rPr>
              <a:t> and </a:t>
            </a:r>
            <a:r>
              <a:rPr lang="en-US" sz="1800" b="1" dirty="0" err="1" smtClean="0">
                <a:solidFill>
                  <a:schemeClr val="bg1"/>
                </a:solidFill>
                <a:latin typeface="Perpetua" pitchFamily="18" charset="0"/>
              </a:rPr>
              <a:t>Weckert</a:t>
            </a:r>
            <a:r>
              <a:rPr lang="en-US" sz="2600" dirty="0" smtClean="0">
                <a:solidFill>
                  <a:schemeClr val="bg1"/>
                </a:solidFill>
                <a:latin typeface="Perpetua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5. Socio-Technical System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15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4400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4800" dirty="0" smtClean="0">
                <a:solidFill>
                  <a:srgbClr val="92D050"/>
                </a:solidFill>
                <a:latin typeface="Perpetua" pitchFamily="18" charset="0"/>
              </a:rPr>
              <a:t>STSs change and this change traces out a path or trajectory.  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The normative challenge of STS analysis is to find the trajectory of STS change and work to make it as </a:t>
            </a:r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value positive </a:t>
            </a:r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and </a:t>
            </a:r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value-realizing </a:t>
            </a:r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as possible.</a:t>
            </a:r>
          </a:p>
          <a:p>
            <a:pPr>
              <a:buNone/>
            </a:pPr>
            <a:endParaRPr lang="en-US" sz="28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  <a:solidFill>
            <a:srgbClr val="96B45A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Example of a Socio-Technical System Table (ADMI 4016 in 236)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" y="1524000"/>
          <a:ext cx="9296402" cy="530352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458686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Technol-ogy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Physical Surround-</a:t>
                      </a:r>
                      <a:r>
                        <a:rPr lang="en-US" sz="2000" dirty="0" err="1" smtClean="0"/>
                        <a:t>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Stake-holders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Pro-</a:t>
                      </a:r>
                      <a:r>
                        <a:rPr lang="en-US" sz="2000" dirty="0" err="1" smtClean="0"/>
                        <a:t>cedures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Laws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univ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regs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Information systems</a:t>
                      </a:r>
                      <a:endParaRPr lang="en-US" sz="2000" dirty="0"/>
                    </a:p>
                  </a:txBody>
                  <a:tcPr/>
                </a:tc>
              </a:tr>
              <a:tr h="379163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Classroom Computers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Smart Board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Data Display Projector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Internet Connection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Microsoft</a:t>
                      </a:r>
                      <a:r>
                        <a:rPr lang="en-US" sz="1800" baseline="0" dirty="0" smtClean="0"/>
                        <a:t> Office</a:t>
                      </a:r>
                    </a:p>
                    <a:p>
                      <a:r>
                        <a:rPr lang="en-US" sz="1800" baseline="0" dirty="0" smtClean="0"/>
                        <a:t>(Social Networking Media)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Google Documents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Gantt Charts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Describe classroom and show how constrains interaction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(Holding discussions with more than three)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Teacher, your group members, you, other teachers, other classmates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Your boss (if you have a job</a:t>
                      </a:r>
                      <a:r>
                        <a:rPr lang="en-US" sz="1800" baseline="0" dirty="0" smtClean="0"/>
                        <a:t> outside of the </a:t>
                      </a:r>
                      <a:r>
                        <a:rPr lang="en-US" sz="1800" baseline="0" dirty="0" err="1" smtClean="0"/>
                        <a:t>univ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Give one of your procedures for value</a:t>
                      </a:r>
                      <a:r>
                        <a:rPr lang="en-US" sz="1800" baseline="0" dirty="0" smtClean="0"/>
                        <a:t> realization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err="1" smtClean="0"/>
                        <a:t>Matricula</a:t>
                      </a:r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(Does this procedure embody or frustrate justice?)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Rules on research</a:t>
                      </a:r>
                      <a:r>
                        <a:rPr lang="en-US" sz="1800" baseline="0" dirty="0" smtClean="0"/>
                        <a:t> misconduct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Crazy Calendar (changing MWF to </a:t>
                      </a:r>
                      <a:r>
                        <a:rPr lang="en-US" sz="1800" baseline="0" dirty="0" err="1" smtClean="0"/>
                        <a:t>TTh</a:t>
                      </a:r>
                      <a:r>
                        <a:rPr lang="en-US" sz="1800" baseline="0" dirty="0" smtClean="0"/>
                        <a:t>; No exams in last week)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 your group assembles dispersed information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800" dirty="0" smtClean="0"/>
                        <a:t>Transferring</a:t>
                      </a:r>
                      <a:r>
                        <a:rPr lang="en-US" sz="1800" baseline="0" dirty="0" smtClean="0"/>
                        <a:t> information across STSs</a:t>
                      </a:r>
                    </a:p>
                    <a:p>
                      <a:endParaRPr lang="en-US" sz="800" baseline="0" dirty="0" smtClean="0"/>
                    </a:p>
                    <a:p>
                      <a:r>
                        <a:rPr lang="en-US" sz="1800" baseline="0" dirty="0" smtClean="0"/>
                        <a:t>Informed Consent (providing info to others)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latin typeface="Perpetua" pitchFamily="18" charset="0"/>
              </a:rPr>
              <a:t>STS Summary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Socio-Technical systems provide a tool to uncover the different environments in which business activity takes place and to articulate how these constrain and enable different business practices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A STS can be divided into different components such as hardware, software, physical surroundings, stakeholders, procedures, laws, and information systems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rgbClr val="92D050"/>
                </a:solidFill>
              </a:rPr>
              <a:t>But while different components can be distinguished these are, in the final analysis,  inseparable.  STSs are, first and foremost, systems composed of interrelated and interacting parts.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STSs also embody values such as moral values (justice, responsibility, respect, trust, and integrity) and non-moral values (efficiency, satisfaction, productivity, effectiveness, and profitability).  Often these values can be located in one or more of the system components.</a:t>
            </a:r>
          </a:p>
          <a:p>
            <a:r>
              <a:rPr lang="en-US" sz="2800" b="1" dirty="0" smtClean="0">
                <a:solidFill>
                  <a:srgbClr val="92D050"/>
                </a:solidFill>
              </a:rPr>
              <a:t>STSs change and this change traces out a path or trajectory.  The normative challenge of STS analysis is to find the trajectory of STS change and work to make it as value positive and value realizing as possible.</a:t>
            </a:r>
            <a:endParaRPr lang="en-US" sz="1800" b="1" dirty="0" smtClean="0">
              <a:solidFill>
                <a:srgbClr val="92D050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rgbClr val="92D050"/>
          </a:solidFill>
        </p:spPr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Perpetua" pitchFamily="18" charset="0"/>
              </a:rPr>
              <a:t>Responsible Technological Choice</a:t>
            </a:r>
            <a:endParaRPr lang="en-US" b="1" dirty="0">
              <a:ln w="5080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780629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133589"/>
                <a:gridCol w="5010411"/>
              </a:tblGrid>
              <a:tr h="5021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 Case</a:t>
                      </a:r>
                      <a:endParaRPr lang="en-US" sz="240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Frameworks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4072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One Laptop Per Child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5400" cmpd="sng">
                      <a:noFill/>
                    </a:lnR>
                  </a:tcPr>
                </a:tc>
                <a:tc rowSpan="3"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dirty="0" smtClean="0"/>
                        <a:t>Serves Humans</a:t>
                      </a:r>
                      <a:endParaRPr lang="en-US" sz="2400" b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dirty="0" smtClean="0"/>
                        <a:t>Labor Intensive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dirty="0" smtClean="0"/>
                        <a:t>Simple, not Complex</a:t>
                      </a:r>
                      <a:endParaRPr lang="en-US" sz="2400" b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dirty="0" smtClean="0"/>
                        <a:t>De-centralized</a:t>
                      </a:r>
                      <a:endParaRPr lang="en-US" sz="2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Gentle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in Use of Resources</a:t>
                      </a:r>
                      <a:endParaRPr lang="en-US" sz="2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</a:tr>
              <a:tr h="6806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Removing gender bias from airplane cockpit design</a:t>
                      </a:r>
                      <a:endParaRPr lang="en-US" sz="1800" b="1" dirty="0">
                        <a:solidFill>
                          <a:srgbClr val="0CA41A"/>
                        </a:solidFill>
                      </a:endParaRPr>
                    </a:p>
                  </a:txBody>
                  <a:tcPr>
                    <a:lnR w="254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686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Uchangi</a:t>
                      </a:r>
                      <a:r>
                        <a:rPr lang="en-US" sz="1800" dirty="0" smtClean="0"/>
                        <a:t> Dam (eng</a:t>
                      </a:r>
                      <a:r>
                        <a:rPr lang="en-US" sz="1800" baseline="0" dirty="0" smtClean="0"/>
                        <a:t> as honest broker)</a:t>
                      </a:r>
                      <a:endParaRPr lang="en-US" sz="1800" b="1" dirty="0">
                        <a:solidFill>
                          <a:srgbClr val="0CA41A"/>
                        </a:solidFill>
                      </a:endParaRPr>
                    </a:p>
                  </a:txBody>
                  <a:tcPr>
                    <a:lnR w="254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Amish (exercise of technological choice)</a:t>
                      </a:r>
                      <a:endParaRPr lang="en-US" sz="1800" b="1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R w="254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Zoom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In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Zoom Out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Appropriateness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Capabilities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</a:tr>
              <a:tr h="89995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Aprovecho</a:t>
                      </a:r>
                      <a:r>
                        <a:rPr lang="en-US" sz="1800" dirty="0" smtClean="0"/>
                        <a:t> Case (NGO designs</a:t>
                      </a:r>
                      <a:r>
                        <a:rPr lang="en-US" sz="1800" baseline="0" dirty="0" smtClean="0"/>
                        <a:t> and tests wood-burning cooking stoves) 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254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92D050"/>
                          </a:solidFill>
                        </a:rPr>
                        <a:t>Technology </a:t>
                      </a:r>
                      <a:r>
                        <a:rPr lang="en-US" sz="2400" b="1" dirty="0" smtClean="0">
                          <a:solidFill>
                            <a:srgbClr val="92D050"/>
                          </a:solidFill>
                        </a:rPr>
                        <a:t>addresses </a:t>
                      </a:r>
                      <a:r>
                        <a:rPr lang="en-US" sz="2400" b="1" baseline="0" dirty="0" smtClean="0">
                          <a:solidFill>
                            <a:srgbClr val="92D050"/>
                          </a:solidFill>
                        </a:rPr>
                        <a:t>“</a:t>
                      </a:r>
                      <a:r>
                        <a:rPr lang="en-US" sz="2400" b="1" baseline="0" dirty="0" smtClean="0">
                          <a:solidFill>
                            <a:srgbClr val="92D050"/>
                          </a:solidFill>
                        </a:rPr>
                        <a:t>conversion </a:t>
                      </a:r>
                      <a:r>
                        <a:rPr lang="en-US" sz="2400" b="1" baseline="0" dirty="0" smtClean="0">
                          <a:solidFill>
                            <a:srgbClr val="92D050"/>
                          </a:solidFill>
                        </a:rPr>
                        <a:t>factors” and thus instruments changing capabilities </a:t>
                      </a:r>
                      <a:r>
                        <a:rPr lang="en-US" sz="2400" b="1" baseline="0" dirty="0" smtClean="0">
                          <a:solidFill>
                            <a:srgbClr val="92D050"/>
                          </a:solidFill>
                        </a:rPr>
                        <a:t>into </a:t>
                      </a:r>
                      <a:r>
                        <a:rPr lang="en-US" sz="2400" b="1" baseline="0" dirty="0" err="1" smtClean="0">
                          <a:solidFill>
                            <a:srgbClr val="92D050"/>
                          </a:solidFill>
                        </a:rPr>
                        <a:t>functionings</a:t>
                      </a:r>
                      <a:endParaRPr lang="en-US" sz="2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</a:tr>
              <a:tr h="903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Waste for Life (Press that makes building</a:t>
                      </a:r>
                      <a:r>
                        <a:rPr lang="en-US" sz="1800" baseline="0" dirty="0" smtClean="0"/>
                        <a:t> materials out of waste products)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254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latin typeface="Perpetua" pitchFamily="18" charset="0"/>
              </a:rPr>
              <a:t>Vocabulary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  <a:latin typeface="Perpetua" pitchFamily="18" charset="0"/>
              </a:rPr>
              <a:t>Artifacts</a:t>
            </a:r>
            <a:r>
              <a:rPr lang="en-US" sz="2000" b="1" dirty="0" smtClean="0">
                <a:solidFill>
                  <a:schemeClr val="bg1"/>
                </a:solidFill>
                <a:latin typeface="Perpetua" pitchFamily="18" charset="0"/>
              </a:rPr>
              <a:t>: objects that are not found in nature but are made, designed, and created by humans</a:t>
            </a:r>
          </a:p>
          <a:p>
            <a:r>
              <a:rPr lang="en-US" sz="2000" b="1" dirty="0" smtClean="0">
                <a:solidFill>
                  <a:srgbClr val="92D050"/>
                </a:solidFill>
                <a:latin typeface="Perpetua" pitchFamily="18" charset="0"/>
              </a:rPr>
              <a:t>Social Artifacts</a:t>
            </a:r>
            <a:r>
              <a:rPr lang="en-US" sz="2000" b="1" dirty="0" smtClean="0">
                <a:solidFill>
                  <a:schemeClr val="bg1"/>
                </a:solidFill>
                <a:latin typeface="Perpetua" pitchFamily="18" charset="0"/>
              </a:rPr>
              <a:t>: “play a role in ruling the behavior of humans, their natural cooperation and the relationships between humans and social institutions” </a:t>
            </a:r>
            <a:r>
              <a:rPr lang="en-US" sz="2000" b="1" dirty="0" err="1" smtClean="0">
                <a:solidFill>
                  <a:schemeClr val="bg1"/>
                </a:solidFill>
                <a:latin typeface="Perpetua" pitchFamily="18" charset="0"/>
              </a:rPr>
              <a:t>Vermaas</a:t>
            </a:r>
            <a:r>
              <a:rPr lang="en-US" sz="2000" b="1" dirty="0" smtClean="0">
                <a:solidFill>
                  <a:schemeClr val="bg1"/>
                </a:solidFill>
                <a:latin typeface="Perpetua" pitchFamily="18" charset="0"/>
              </a:rPr>
              <a:t> 11</a:t>
            </a:r>
          </a:p>
          <a:p>
            <a:pPr lvl="1"/>
            <a:r>
              <a:rPr lang="en-US" sz="1800" b="1" dirty="0" smtClean="0">
                <a:solidFill>
                  <a:schemeClr val="bg1"/>
                </a:solidFill>
                <a:latin typeface="Perpetua" pitchFamily="18" charset="0"/>
              </a:rPr>
              <a:t>laws, government, state, marriage, driving license, traffic laws, currency (money), organizations (corporations), contracts (including social contracts)</a:t>
            </a:r>
          </a:p>
          <a:p>
            <a:r>
              <a:rPr lang="en-US" sz="2000" b="1" dirty="0" smtClean="0">
                <a:solidFill>
                  <a:srgbClr val="92D050"/>
                </a:solidFill>
                <a:latin typeface="Perpetua" pitchFamily="18" charset="0"/>
              </a:rPr>
              <a:t>Artistic artifacts</a:t>
            </a:r>
            <a:r>
              <a:rPr lang="en-US" sz="2000" b="1" dirty="0" smtClean="0">
                <a:solidFill>
                  <a:schemeClr val="bg1"/>
                </a:solidFill>
                <a:latin typeface="Perpetua" pitchFamily="18" charset="0"/>
              </a:rPr>
              <a:t>: works of art created for enjoyment and beauty</a:t>
            </a:r>
          </a:p>
          <a:p>
            <a:r>
              <a:rPr lang="en-US" sz="2000" b="1" dirty="0" smtClean="0">
                <a:solidFill>
                  <a:srgbClr val="92D050"/>
                </a:solidFill>
                <a:latin typeface="Perpetua" pitchFamily="18" charset="0"/>
              </a:rPr>
              <a:t>Technical artifacts</a:t>
            </a:r>
            <a:r>
              <a:rPr lang="en-US" sz="2000" b="1" dirty="0" smtClean="0">
                <a:solidFill>
                  <a:schemeClr val="bg1"/>
                </a:solidFill>
                <a:latin typeface="Perpetua" pitchFamily="18" charset="0"/>
              </a:rPr>
              <a:t>: “material objects that have been deliberately produced by humans in order to fulfill some kind of practical function.” </a:t>
            </a:r>
            <a:r>
              <a:rPr lang="en-US" sz="2000" b="1" dirty="0" err="1" smtClean="0">
                <a:solidFill>
                  <a:schemeClr val="bg1"/>
                </a:solidFill>
                <a:latin typeface="Perpetua" pitchFamily="18" charset="0"/>
              </a:rPr>
              <a:t>Vermaas</a:t>
            </a:r>
            <a:r>
              <a:rPr lang="en-US" sz="2000" b="1" dirty="0" smtClean="0">
                <a:solidFill>
                  <a:schemeClr val="bg1"/>
                </a:solidFill>
                <a:latin typeface="Perpetua" pitchFamily="18" charset="0"/>
              </a:rPr>
              <a:t>, 5</a:t>
            </a:r>
          </a:p>
          <a:p>
            <a:pPr lvl="1"/>
            <a:r>
              <a:rPr lang="en-US" sz="1800" b="1" dirty="0" smtClean="0">
                <a:solidFill>
                  <a:schemeClr val="bg1"/>
                </a:solidFill>
                <a:latin typeface="Perpetua" pitchFamily="18" charset="0"/>
              </a:rPr>
              <a:t>technical function</a:t>
            </a:r>
          </a:p>
          <a:p>
            <a:pPr lvl="1"/>
            <a:r>
              <a:rPr lang="en-US" sz="1800" b="1" dirty="0" smtClean="0">
                <a:solidFill>
                  <a:schemeClr val="bg1"/>
                </a:solidFill>
                <a:latin typeface="Perpetua" pitchFamily="18" charset="0"/>
              </a:rPr>
              <a:t>physical composition</a:t>
            </a:r>
          </a:p>
          <a:p>
            <a:pPr lvl="1"/>
            <a:r>
              <a:rPr lang="en-US" sz="1800" b="1" dirty="0" smtClean="0">
                <a:solidFill>
                  <a:schemeClr val="bg1"/>
                </a:solidFill>
                <a:latin typeface="Perpetua" pitchFamily="18" charset="0"/>
              </a:rPr>
              <a:t>instructions for use (use or user guide)</a:t>
            </a:r>
          </a:p>
          <a:p>
            <a:r>
              <a:rPr lang="en-US" sz="2000" b="1" dirty="0" smtClean="0">
                <a:solidFill>
                  <a:srgbClr val="92D050"/>
                </a:solidFill>
                <a:latin typeface="Perpetua" pitchFamily="18" charset="0"/>
              </a:rPr>
              <a:t>Technology</a:t>
            </a:r>
            <a:r>
              <a:rPr lang="en-US" sz="2000" b="1" dirty="0" smtClean="0">
                <a:solidFill>
                  <a:schemeClr val="bg1"/>
                </a:solidFill>
                <a:latin typeface="Perpetua" pitchFamily="18" charset="0"/>
              </a:rPr>
              <a:t>: the knowledge and skill that goes into the making of technical artifacts</a:t>
            </a:r>
          </a:p>
          <a:p>
            <a:pPr lvl="1"/>
            <a:r>
              <a:rPr lang="en-US" sz="1600" b="1" dirty="0" smtClean="0">
                <a:solidFill>
                  <a:schemeClr val="bg1"/>
                </a:solidFill>
                <a:latin typeface="Perpetua" pitchFamily="18" charset="0"/>
              </a:rPr>
              <a:t>Applied science</a:t>
            </a:r>
          </a:p>
          <a:p>
            <a:pPr lvl="1"/>
            <a:r>
              <a:rPr lang="en-US" sz="1600" b="1" dirty="0" smtClean="0">
                <a:solidFill>
                  <a:schemeClr val="bg1"/>
                </a:solidFill>
                <a:latin typeface="Perpetua" pitchFamily="18" charset="0"/>
              </a:rPr>
              <a:t>Craft and skill (handed down from generation to generation)</a:t>
            </a:r>
          </a:p>
          <a:p>
            <a:pPr lvl="1"/>
            <a:r>
              <a:rPr lang="en-US" sz="1600" b="1" dirty="0" smtClean="0">
                <a:solidFill>
                  <a:schemeClr val="bg1"/>
                </a:solidFill>
                <a:latin typeface="Perpetua" pitchFamily="18" charset="0"/>
              </a:rPr>
              <a:t>Engineering?</a:t>
            </a:r>
            <a:endParaRPr lang="en-US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0.gstatic.com/images?q=tbn:ANd9GcTUlxUxcMXqPPN2ctyfaguafGiEKJu1-ds4SikgP49NFVmxYbm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3048000" cy="228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3048000"/>
            <a:ext cx="39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http://en.wikipedia.org/wiki/OLPC_XO-1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9718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7" name="Picture 4" descr="https://encrypted-tbn3.gstatic.com/images?q=tbn:ANd9GcS-V8EQ7jqo8Axunbu9Jq82Ih6SAfauDsg12LP8oe7XN4ST_th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33600"/>
            <a:ext cx="4343400" cy="315277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800600" y="5943600"/>
            <a:ext cx="39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http://en.wikipedia.org/wiki/OLPC_XO-1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457200"/>
            <a:ext cx="5106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Responsive Technological Choice: </a:t>
            </a:r>
          </a:p>
          <a:p>
            <a:r>
              <a:rPr lang="en-US" sz="2800" dirty="0" smtClean="0"/>
              <a:t>One Laptop Per Child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486400"/>
            <a:ext cx="3617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K. Kraemer, J. </a:t>
            </a:r>
            <a:r>
              <a:rPr lang="en-US" sz="1600" dirty="0" err="1" smtClean="0"/>
              <a:t>Dedrick</a:t>
            </a:r>
            <a:r>
              <a:rPr lang="en-US" sz="1600" dirty="0" smtClean="0"/>
              <a:t>, </a:t>
            </a:r>
            <a:r>
              <a:rPr lang="en-US" sz="1600" dirty="0" err="1" smtClean="0"/>
              <a:t>andP</a:t>
            </a:r>
            <a:r>
              <a:rPr lang="en-US" sz="1600" dirty="0" smtClean="0"/>
              <a:t>. Sharma</a:t>
            </a:r>
          </a:p>
          <a:p>
            <a:r>
              <a:rPr lang="en-US" sz="1600" dirty="0" smtClean="0"/>
              <a:t>“One Laptop Per Child: vision vs. Reality”</a:t>
            </a:r>
          </a:p>
          <a:p>
            <a:r>
              <a:rPr lang="en-US" sz="1600" i="1" dirty="0" smtClean="0"/>
              <a:t>Communications of the ACM </a:t>
            </a:r>
            <a:r>
              <a:rPr lang="en-US" sz="1600" dirty="0" smtClean="0"/>
              <a:t>52(6): 66-73</a:t>
            </a:r>
            <a:endParaRPr 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971800"/>
            <a:ext cx="32898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Redesigning airplane </a:t>
            </a:r>
          </a:p>
          <a:p>
            <a:r>
              <a:rPr lang="en-US" sz="2800" dirty="0" smtClean="0"/>
              <a:t>cockpits to remove </a:t>
            </a:r>
          </a:p>
          <a:p>
            <a:r>
              <a:rPr lang="en-US" sz="2800" dirty="0" smtClean="0"/>
              <a:t>gender bias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457200"/>
            <a:ext cx="3966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Responsive Technological Choice: Case 2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362200"/>
            <a:ext cx="4705314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886200" y="5181600"/>
            <a:ext cx="486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http://www.aviationexplorer.com/a350_facts.htm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791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Manufacturing Gender in Commercial and Military Cockpit Design </a:t>
            </a:r>
            <a:r>
              <a:rPr lang="en-US" sz="1600" dirty="0" smtClean="0"/>
              <a:t>Rachel N. Weber </a:t>
            </a:r>
            <a:r>
              <a:rPr lang="en-US" sz="1600" i="1" dirty="0" smtClean="0"/>
              <a:t>Science, Technology, &amp; Human Values, Vol. 22, No. 2. (Spring, 1997), pp. 235-253.</a:t>
            </a:r>
            <a:r>
              <a:rPr lang="en-US" sz="1600" dirty="0" smtClean="0"/>
              <a:t>http://www.jstor.org Tue Jan 2 16:14:06 2007</a:t>
            </a:r>
            <a:endParaRPr 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0"/>
            <a:ext cx="351656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19800"/>
            <a:ext cx="7624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Roopali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Phadke</a:t>
            </a:r>
            <a:r>
              <a:rPr lang="en-US" sz="1400" b="1" dirty="0" smtClean="0"/>
              <a:t>. “People’s Science in Action: The Politics of Protest and Knowledge</a:t>
            </a:r>
          </a:p>
          <a:p>
            <a:r>
              <a:rPr lang="en-US" sz="1400" b="1" dirty="0" smtClean="0"/>
              <a:t>Brokering in India.”  In </a:t>
            </a:r>
            <a:r>
              <a:rPr lang="en-US" sz="1400" b="1" i="1" dirty="0" err="1" smtClean="0"/>
              <a:t>Tecnology</a:t>
            </a:r>
            <a:r>
              <a:rPr lang="en-US" sz="1400" b="1" i="1" dirty="0" smtClean="0"/>
              <a:t> and Society</a:t>
            </a:r>
            <a:r>
              <a:rPr lang="en-US" sz="1400" b="1" dirty="0" smtClean="0"/>
              <a:t>, Johnson and Wetmore eds.  MIT Press, 2009, 499-513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143000"/>
            <a:ext cx="6051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Responsive Technological Choice: Case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48286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Bridging the gap between government and local</a:t>
            </a:r>
          </a:p>
          <a:p>
            <a:r>
              <a:rPr lang="en-US" dirty="0" smtClean="0"/>
              <a:t> communities in the </a:t>
            </a:r>
            <a:r>
              <a:rPr lang="en-US" dirty="0" err="1" smtClean="0"/>
              <a:t>Uchangi</a:t>
            </a:r>
            <a:r>
              <a:rPr lang="en-US" dirty="0" smtClean="0"/>
              <a:t> Dam Project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How engineers and other professionals with </a:t>
            </a:r>
          </a:p>
          <a:p>
            <a:pPr lvl="1"/>
            <a:r>
              <a:rPr lang="en-US" dirty="0" smtClean="0"/>
              <a:t>NGOs can serve as mediators or honest </a:t>
            </a:r>
          </a:p>
          <a:p>
            <a:pPr lvl="1"/>
            <a:r>
              <a:rPr lang="en-US" dirty="0" smtClean="0"/>
              <a:t>brokers in disputes on technological choice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Professionals work with local </a:t>
            </a:r>
          </a:p>
          <a:p>
            <a:pPr lvl="1"/>
            <a:r>
              <a:rPr lang="en-US" dirty="0" smtClean="0"/>
              <a:t>communities to “give them voice.”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057400"/>
            <a:ext cx="4432682" cy="250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24400" y="4800600"/>
            <a:ext cx="337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http://amishbeat.wordpress.com/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791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Jamison Wetmore.  “Amish Technology: reinforcing Values and Building Community” in </a:t>
            </a:r>
            <a:r>
              <a:rPr lang="en-US" sz="1600" i="1" dirty="0" smtClean="0"/>
              <a:t>Technology and Society</a:t>
            </a:r>
            <a:r>
              <a:rPr lang="en-US" sz="1600" dirty="0" smtClean="0"/>
              <a:t>, eds. Johnson and Wetmore.  2009,  MIT Press: 298-318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057400"/>
            <a:ext cx="433310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the Amish adopt and adapt technology</a:t>
            </a:r>
          </a:p>
          <a:p>
            <a:endParaRPr lang="en-US" dirty="0" smtClean="0"/>
          </a:p>
          <a:p>
            <a:pPr lvl="1"/>
            <a:r>
              <a:rPr lang="en-US" sz="1600" dirty="0" smtClean="0"/>
              <a:t>Using technological choice to build a </a:t>
            </a:r>
          </a:p>
          <a:p>
            <a:pPr lvl="1"/>
            <a:r>
              <a:rPr lang="en-US" sz="1600" dirty="0" smtClean="0"/>
              <a:t>community’s identity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Assessing how a technology would impact a </a:t>
            </a:r>
          </a:p>
          <a:p>
            <a:pPr lvl="1"/>
            <a:r>
              <a:rPr lang="en-US" sz="1600" dirty="0" smtClean="0"/>
              <a:t>community’s core values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Modifying existing technology to minimize </a:t>
            </a:r>
          </a:p>
          <a:p>
            <a:pPr lvl="1"/>
            <a:r>
              <a:rPr lang="en-US" sz="1600" dirty="0" smtClean="0"/>
              <a:t>negative impact on a community’s 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09600"/>
            <a:ext cx="6051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Responsive Technological Choice: Case 4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Choosing Your Topic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15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Tie to your areas of interest and research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Look for issues such as…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latin typeface="Perpetua" pitchFamily="18" charset="0"/>
              </a:rPr>
              <a:t>Community Development Project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latin typeface="Perpetua" pitchFamily="18" charset="0"/>
              </a:rPr>
              <a:t>Technical Devices (in the widest sense) being deployed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latin typeface="Perpetua" pitchFamily="18" charset="0"/>
              </a:rPr>
              <a:t>Underlying Social, Physical, and Historical Context</a:t>
            </a:r>
          </a:p>
          <a:p>
            <a:pPr>
              <a:buNone/>
            </a:pPr>
            <a:endParaRPr lang="en-US" sz="12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Topic should be supported with reliable, accessible information</a:t>
            </a:r>
          </a:p>
          <a:p>
            <a:pPr>
              <a:buNone/>
            </a:pPr>
            <a:endParaRPr lang="en-US" sz="12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Look for information on its socio-technical system</a:t>
            </a:r>
          </a:p>
          <a:p>
            <a:pPr>
              <a:buNone/>
            </a:pPr>
            <a:endParaRPr lang="en-US" sz="12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Topic should be interesting and engaging.  The time you spend preparing it should be time well spent.</a:t>
            </a:r>
          </a:p>
          <a:p>
            <a:pPr>
              <a:buNone/>
            </a:pPr>
            <a:endParaRPr lang="en-US" sz="28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1. </a:t>
            </a:r>
            <a:r>
              <a:rPr lang="en-US" sz="4800" b="1" dirty="0" smtClean="0">
                <a:latin typeface="Perpetua" pitchFamily="18" charset="0"/>
              </a:rPr>
              <a:t>Provide an Executive Summary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15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4000" b="1" dirty="0" smtClean="0">
                <a:solidFill>
                  <a:schemeClr val="bg1"/>
                </a:solidFill>
                <a:latin typeface="Perpetua" pitchFamily="18" charset="0"/>
              </a:rPr>
              <a:t>Acquaint the </a:t>
            </a:r>
            <a:r>
              <a:rPr lang="en-US" sz="4000" b="1" dirty="0" smtClean="0">
                <a:solidFill>
                  <a:schemeClr val="bg1"/>
                </a:solidFill>
                <a:latin typeface="Perpetua" pitchFamily="18" charset="0"/>
              </a:rPr>
              <a:t>poster viewer with </a:t>
            </a:r>
            <a:r>
              <a:rPr lang="en-US" sz="4000" b="1" dirty="0" smtClean="0">
                <a:solidFill>
                  <a:schemeClr val="bg1"/>
                </a:solidFill>
                <a:latin typeface="Perpetua" pitchFamily="18" charset="0"/>
              </a:rPr>
              <a:t>highlights of your appropriate technology, the socio-technical system in which it functions, whether it is appropriate, and how it stands with human capabilities</a:t>
            </a:r>
            <a:endParaRPr lang="en-US" sz="36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96B45A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  <a:latin typeface="Perpetua" pitchFamily="18" charset="0"/>
              </a:rPr>
              <a:t>2. Zoom in on your case’s main technical artifact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Classify the artifact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Social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Artistic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Technical</a:t>
            </a:r>
          </a:p>
          <a:p>
            <a:pPr>
              <a:buNone/>
            </a:pPr>
            <a:endParaRPr lang="en-US" sz="10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Describe its physical characteristics and how its parts fit together</a:t>
            </a:r>
          </a:p>
          <a:p>
            <a:pPr>
              <a:buNone/>
            </a:pPr>
            <a:endParaRPr lang="en-US" sz="10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Outline what the artifact is doing when it is functioning as it was designed to function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Are there any “work </a:t>
            </a:r>
            <a:r>
              <a:rPr lang="en-US" b="1" dirty="0" err="1" smtClean="0">
                <a:solidFill>
                  <a:schemeClr val="bg1"/>
                </a:solidFill>
                <a:latin typeface="Perpetua" pitchFamily="18" charset="0"/>
              </a:rPr>
              <a:t>arounds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” that is </a:t>
            </a:r>
            <a:r>
              <a:rPr lang="en-US" b="1" dirty="0" err="1" smtClean="0">
                <a:solidFill>
                  <a:schemeClr val="bg1"/>
                </a:solidFill>
                <a:latin typeface="Perpetua" pitchFamily="18" charset="0"/>
              </a:rPr>
              <a:t>functionings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 that were discovered after the product left the designer’s laboratory?</a:t>
            </a:r>
          </a:p>
          <a:p>
            <a:pPr>
              <a:buNone/>
            </a:pPr>
            <a:endParaRPr lang="en-US" sz="10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Provide user instructions that help users deploy the technical artifact or release it for its proper functioning</a:t>
            </a:r>
            <a:endParaRPr lang="en-US" sz="10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96B45A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  <a:latin typeface="Perpetua" pitchFamily="18" charset="0"/>
              </a:rPr>
              <a:t>3. Zoom out by describing the socio-technical system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Identify the key sub-environments like…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Hardware, software, physical surroundings, people/groups/roles, procedures, laws, information systems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How do these constrain the functioning of the artifact?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How do these enable the functioning of the artifact?</a:t>
            </a:r>
          </a:p>
          <a:p>
            <a:pPr>
              <a:buNone/>
            </a:pPr>
            <a:endParaRPr lang="en-US" sz="10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Prepare a socio-technical system to summarize the results of your STS description</a:t>
            </a:r>
          </a:p>
          <a:p>
            <a:pPr>
              <a:buNone/>
            </a:pPr>
            <a:endParaRPr lang="en-US" sz="10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What is the trajectory of the STS?  Is it value positive or negative?</a:t>
            </a:r>
            <a:endParaRPr lang="en-US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  <a:solidFill>
            <a:srgbClr val="96B45A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Like this one…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" y="1524000"/>
          <a:ext cx="9296402" cy="530352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458686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Technol-ogy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Physical Surround-</a:t>
                      </a:r>
                      <a:r>
                        <a:rPr lang="en-US" sz="2000" dirty="0" err="1" smtClean="0"/>
                        <a:t>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Stake-holders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Pro-</a:t>
                      </a:r>
                      <a:r>
                        <a:rPr lang="en-US" sz="2000" dirty="0" err="1" smtClean="0"/>
                        <a:t>cedures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Laws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univ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regs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Information systems</a:t>
                      </a:r>
                      <a:endParaRPr lang="en-US" sz="2000" dirty="0"/>
                    </a:p>
                  </a:txBody>
                  <a:tcPr/>
                </a:tc>
              </a:tr>
              <a:tr h="379163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Classroom Computers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Smart Board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Data Display Projector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Internet Connection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Microsoft</a:t>
                      </a:r>
                      <a:r>
                        <a:rPr lang="en-US" sz="1800" baseline="0" dirty="0" smtClean="0"/>
                        <a:t> Office</a:t>
                      </a:r>
                    </a:p>
                    <a:p>
                      <a:r>
                        <a:rPr lang="en-US" sz="1800" baseline="0" dirty="0" smtClean="0"/>
                        <a:t>(Social Networking Media)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Google Documents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Gantt Charts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Describe classroom and show how constrains interaction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(Holding discussions with more than three)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Teacher, your group members, you, other teachers, other classmates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Your boss (if you have a job</a:t>
                      </a:r>
                      <a:r>
                        <a:rPr lang="en-US" sz="1800" baseline="0" dirty="0" smtClean="0"/>
                        <a:t> outside of the </a:t>
                      </a:r>
                      <a:r>
                        <a:rPr lang="en-US" sz="1800" baseline="0" dirty="0" err="1" smtClean="0"/>
                        <a:t>univ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Give one of your procedures for value</a:t>
                      </a:r>
                      <a:r>
                        <a:rPr lang="en-US" sz="1800" baseline="0" dirty="0" smtClean="0"/>
                        <a:t> realization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err="1" smtClean="0"/>
                        <a:t>Matricula</a:t>
                      </a:r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(Does this procedure embody or frustrate justice?)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Rules on research</a:t>
                      </a:r>
                      <a:r>
                        <a:rPr lang="en-US" sz="1800" baseline="0" dirty="0" smtClean="0"/>
                        <a:t> misconduct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Crazy Calendar (changing MWF to </a:t>
                      </a:r>
                      <a:r>
                        <a:rPr lang="en-US" sz="1800" baseline="0" dirty="0" err="1" smtClean="0"/>
                        <a:t>TTh</a:t>
                      </a:r>
                      <a:r>
                        <a:rPr lang="en-US" sz="1800" baseline="0" dirty="0" smtClean="0"/>
                        <a:t>; No exams in last week)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 your group assembles dispersed information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800" dirty="0" smtClean="0"/>
                        <a:t>Transferring</a:t>
                      </a:r>
                      <a:r>
                        <a:rPr lang="en-US" sz="1800" baseline="0" dirty="0" smtClean="0"/>
                        <a:t> information across STSs</a:t>
                      </a:r>
                    </a:p>
                    <a:p>
                      <a:endParaRPr lang="en-US" sz="800" baseline="0" dirty="0" smtClean="0"/>
                    </a:p>
                    <a:p>
                      <a:r>
                        <a:rPr lang="en-US" sz="1800" baseline="0" dirty="0" smtClean="0"/>
                        <a:t>Informed Consent (providing info to others)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96B45A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  <a:latin typeface="Perpetua" pitchFamily="18" charset="0"/>
              </a:rPr>
              <a:t>4. Discuss your technology and case using criteria of appropriate technology such as…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4648200" cy="54102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Ecologically sound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Low-cost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Low-maintenance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Labor intensive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Energy efficient</a:t>
            </a:r>
            <a:endParaRPr lang="en-US" sz="7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Simple, efficient, non-violent</a:t>
            </a:r>
          </a:p>
          <a:p>
            <a:pPr>
              <a:buNone/>
            </a:pPr>
            <a:endParaRPr lang="en-US" sz="105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1800" b="1" dirty="0" err="1" smtClean="0">
                <a:solidFill>
                  <a:schemeClr val="bg1"/>
                </a:solidFill>
                <a:latin typeface="Perpetua" pitchFamily="18" charset="0"/>
              </a:rPr>
              <a:t>Oosterlaken</a:t>
            </a:r>
            <a:r>
              <a:rPr lang="en-US" sz="1800" b="1" dirty="0" smtClean="0">
                <a:solidFill>
                  <a:schemeClr val="bg1"/>
                </a:solidFill>
                <a:latin typeface="Perpetua" pitchFamily="18" charset="0"/>
              </a:rPr>
              <a:t> et al on Appropriate Technology</a:t>
            </a:r>
            <a:endParaRPr lang="en-US" sz="105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495800" cy="54102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Conducive to decentralization</a:t>
            </a:r>
          </a:p>
          <a:p>
            <a:r>
              <a:rPr lang="en-US" dirty="0" smtClean="0"/>
              <a:t>Compatible with laws of ecology</a:t>
            </a:r>
          </a:p>
          <a:p>
            <a:r>
              <a:rPr lang="en-US" dirty="0" smtClean="0"/>
              <a:t>Makes use of modern knowledge</a:t>
            </a:r>
          </a:p>
          <a:p>
            <a:r>
              <a:rPr lang="en-US" dirty="0" smtClean="0"/>
              <a:t>Gentle in the use of resources</a:t>
            </a:r>
          </a:p>
          <a:p>
            <a:r>
              <a:rPr lang="en-US" dirty="0" smtClean="0"/>
              <a:t>Serves the human person</a:t>
            </a:r>
          </a:p>
          <a:p>
            <a:r>
              <a:rPr lang="en-US" dirty="0" smtClean="0"/>
              <a:t>Production by the masses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latin typeface="Perpetua" pitchFamily="18" charset="0"/>
              </a:rPr>
              <a:t>Zooming In on Frey’s Toys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Portable Typewriter</a:t>
            </a:r>
          </a:p>
          <a:p>
            <a:pPr>
              <a:buNone/>
            </a:pPr>
            <a:endParaRPr lang="en-US" sz="7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Radio</a:t>
            </a:r>
          </a:p>
          <a:p>
            <a:pPr>
              <a:buNone/>
            </a:pPr>
            <a:endParaRPr lang="en-US" sz="7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  <a:latin typeface="Perpetua" pitchFamily="18" charset="0"/>
              </a:rPr>
              <a:t>Taino</a:t>
            </a:r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 Clock</a:t>
            </a:r>
          </a:p>
          <a:p>
            <a:pPr>
              <a:buNone/>
            </a:pPr>
            <a:endParaRPr lang="en-US" sz="7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Gecko</a:t>
            </a:r>
          </a:p>
          <a:p>
            <a:pPr>
              <a:buNone/>
            </a:pPr>
            <a:endParaRPr lang="en-US" sz="7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Brick</a:t>
            </a:r>
          </a:p>
          <a:p>
            <a:pPr>
              <a:buNone/>
            </a:pPr>
            <a:endParaRPr lang="en-US" sz="7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Pirates Creed of Ethics</a:t>
            </a:r>
          </a:p>
          <a:p>
            <a:pPr>
              <a:buNone/>
            </a:pPr>
            <a:endParaRPr lang="en-US" sz="8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b="1" dirty="0" smtClean="0">
                <a:solidFill>
                  <a:srgbClr val="92D050"/>
                </a:solidFill>
                <a:latin typeface="Perpetua" pitchFamily="18" charset="0"/>
              </a:rPr>
              <a:t>Zoom in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  <a:latin typeface="Perpetua" pitchFamily="18" charset="0"/>
              </a:rPr>
              <a:t>Physical Structure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  <a:latin typeface="Perpetua" pitchFamily="18" charset="0"/>
              </a:rPr>
              <a:t>Classify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  <a:latin typeface="Perpetua" pitchFamily="18" charset="0"/>
              </a:rPr>
              <a:t>Function (User Manual)</a:t>
            </a:r>
            <a:endParaRPr lang="en-US" b="1" dirty="0" smtClean="0">
              <a:solidFill>
                <a:srgbClr val="92D050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96B45A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latin typeface="Perpetua" pitchFamily="18" charset="0"/>
              </a:rPr>
              <a:t>5. Evaluate your  technology using the Capability Approach</a:t>
            </a:r>
            <a:endParaRPr lang="en-US" sz="36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8674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Does your technical artifact serve as a conversion factor that helps individuals turn capabilities into </a:t>
            </a:r>
            <a:r>
              <a:rPr lang="en-US" sz="3600" dirty="0" err="1" smtClean="0">
                <a:solidFill>
                  <a:schemeClr val="bg1"/>
                </a:solidFill>
                <a:latin typeface="Perpetua" pitchFamily="18" charset="0"/>
              </a:rPr>
              <a:t>functionings</a:t>
            </a:r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? </a:t>
            </a:r>
          </a:p>
          <a:p>
            <a:endParaRPr lang="en-US" sz="3600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What environmental/STS features stand in the way of the realization of the capabilities you have chosen? </a:t>
            </a:r>
          </a:p>
          <a:p>
            <a:endParaRPr lang="en-US" sz="3600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Is your technical artifact a personal, social, or environmental conversion factor?</a:t>
            </a:r>
          </a:p>
          <a:p>
            <a:pPr>
              <a:buNone/>
            </a:pPr>
            <a:endParaRPr lang="en-US" sz="28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Types of Capabilities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17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Perpetua" pitchFamily="18" charset="0"/>
              </a:rPr>
              <a:t>Basic Capabilities</a:t>
            </a:r>
          </a:p>
          <a:p>
            <a:pPr marL="457200" lvl="1" indent="0">
              <a:buFontTx/>
              <a:buNone/>
            </a:pPr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Life </a:t>
            </a:r>
          </a:p>
          <a:p>
            <a:pPr marL="457200" lvl="1" indent="0">
              <a:buFontTx/>
              <a:buNone/>
            </a:pPr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Bodily health</a:t>
            </a:r>
          </a:p>
          <a:p>
            <a:pPr marL="457200" lvl="1" indent="0">
              <a:buFontTx/>
              <a:buNone/>
            </a:pPr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Bodily integrity</a:t>
            </a:r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</a:br>
            <a:endParaRPr lang="en-US" sz="3600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Perpetua" pitchFamily="18" charset="0"/>
              </a:rPr>
              <a:t>Cognitive Capabilities</a:t>
            </a:r>
          </a:p>
          <a:p>
            <a:pPr marL="457200" lvl="1" indent="0">
              <a:buFontTx/>
              <a:buNone/>
            </a:pPr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Senses / imagination / thought</a:t>
            </a:r>
          </a:p>
          <a:p>
            <a:pPr marL="457200" lvl="1" indent="0">
              <a:buFontTx/>
              <a:buNone/>
            </a:pPr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Emotions </a:t>
            </a:r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(“not having one’s emotional development blighted by fear and anxiety”) </a:t>
            </a:r>
          </a:p>
          <a:p>
            <a:pPr marL="457200" lvl="1" indent="0">
              <a:buFontTx/>
              <a:buNone/>
            </a:pPr>
            <a:r>
              <a:rPr lang="en-US" sz="3600" dirty="0" smtClean="0">
                <a:solidFill>
                  <a:srgbClr val="92D050"/>
                </a:solidFill>
                <a:latin typeface="Perpetua" pitchFamily="18" charset="0"/>
              </a:rPr>
              <a:t>practical reason </a:t>
            </a:r>
            <a:r>
              <a:rPr lang="en-US" sz="3600" dirty="0" smtClean="0">
                <a:solidFill>
                  <a:schemeClr val="bg1"/>
                </a:solidFill>
                <a:latin typeface="Perpetua" pitchFamily="18" charset="0"/>
              </a:rPr>
              <a:t>(liberty of conscience and religious observance)</a:t>
            </a:r>
            <a:endParaRPr lang="en-US" sz="2400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Types of Capabilities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41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900" b="1" dirty="0" smtClean="0">
                <a:solidFill>
                  <a:schemeClr val="bg1"/>
                </a:solidFill>
                <a:latin typeface="Perpetua" pitchFamily="18" charset="0"/>
              </a:rPr>
              <a:t>Social or Out-reaching Capabilities</a:t>
            </a:r>
          </a:p>
          <a:p>
            <a:pPr lvl="1"/>
            <a:r>
              <a:rPr lang="en-US" sz="3500" dirty="0" smtClean="0">
                <a:solidFill>
                  <a:srgbClr val="92D050"/>
                </a:solidFill>
                <a:latin typeface="Perpetua" pitchFamily="18" charset="0"/>
              </a:rPr>
              <a:t>Affiliations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Perpetua" pitchFamily="18" charset="0"/>
              </a:rPr>
              <a:t>“live with and toward others, to recognize and show concern for other human beings, to engage in various forms of social interaction; to be able to imagine the situation of another(freedom of assembly and speech)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Perpetua" pitchFamily="18" charset="0"/>
              </a:rPr>
              <a:t>“Having the social bases of self-respect and </a:t>
            </a:r>
            <a:r>
              <a:rPr lang="en-US" sz="3200" dirty="0" err="1" smtClean="0">
                <a:solidFill>
                  <a:schemeClr val="bg1"/>
                </a:solidFill>
                <a:latin typeface="Perpetua" pitchFamily="18" charset="0"/>
              </a:rPr>
              <a:t>nonhumiliation</a:t>
            </a:r>
            <a:r>
              <a:rPr lang="en-US" sz="3200" dirty="0" smtClean="0">
                <a:solidFill>
                  <a:schemeClr val="bg1"/>
                </a:solidFill>
                <a:latin typeface="Perpetua" pitchFamily="18" charset="0"/>
              </a:rPr>
              <a:t>; being able to be treated as a dignified being whose worth is equal to that of others (nondiscrimination)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  <a:latin typeface="Perpetua" pitchFamily="18" charset="0"/>
            </a:endParaRPr>
          </a:p>
          <a:p>
            <a:pPr lvl="1"/>
            <a:r>
              <a:rPr lang="en-US" sz="3500" dirty="0" smtClean="0">
                <a:solidFill>
                  <a:srgbClr val="92D050"/>
                </a:solidFill>
                <a:latin typeface="Perpetua" pitchFamily="18" charset="0"/>
              </a:rPr>
              <a:t>Other Species</a:t>
            </a:r>
          </a:p>
          <a:p>
            <a:pPr lvl="1"/>
            <a:r>
              <a:rPr lang="en-US" sz="3000" dirty="0" smtClean="0">
                <a:solidFill>
                  <a:schemeClr val="bg1"/>
                </a:solidFill>
                <a:latin typeface="Perpetua" pitchFamily="18" charset="0"/>
              </a:rPr>
              <a:t>“Being able to live with concern for and in relation to animals, plants, and the world of nature.”</a:t>
            </a:r>
          </a:p>
          <a:p>
            <a:pPr marL="457200" lvl="1" indent="0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Perpetua" pitchFamily="18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Perpetua" pitchFamily="18" charset="0"/>
              </a:rPr>
            </a:br>
            <a:endParaRPr lang="en-US" sz="2400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Types of Capabilities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Agent Capabilities</a:t>
            </a:r>
          </a:p>
          <a:p>
            <a:pPr marL="457200" lvl="1" indent="0"/>
            <a:r>
              <a:rPr lang="en-US" sz="3000" dirty="0" smtClean="0">
                <a:solidFill>
                  <a:srgbClr val="92D050"/>
                </a:solidFill>
                <a:latin typeface="Perpetua" pitchFamily="18" charset="0"/>
              </a:rPr>
              <a:t>Play</a:t>
            </a:r>
          </a:p>
          <a:p>
            <a:pPr marL="457200" lvl="1" indent="0"/>
            <a:r>
              <a:rPr lang="en-US" sz="3000" dirty="0" smtClean="0">
                <a:solidFill>
                  <a:srgbClr val="92D050"/>
                </a:solidFill>
                <a:latin typeface="Perpetua" pitchFamily="18" charset="0"/>
              </a:rPr>
              <a:t>Control over one’s environment</a:t>
            </a:r>
          </a:p>
          <a:p>
            <a:pPr marL="857250" lvl="2" indent="0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“Political.  </a:t>
            </a:r>
          </a:p>
          <a:p>
            <a:pPr marL="1314450" lvl="3" indent="0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Being able to participate effectively in political choices that govern one’s life; having the right of political participation, protections of free speech and association.”</a:t>
            </a:r>
          </a:p>
          <a:p>
            <a:pPr marL="857250" lvl="2" indent="0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Material.  </a:t>
            </a:r>
          </a:p>
          <a:p>
            <a:pPr marL="1314450" lvl="3" indent="0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Being able to hold property (both land and movable goods), and having property rights on an equal basis with others;</a:t>
            </a:r>
          </a:p>
          <a:p>
            <a:pPr marL="1314450" lvl="3" indent="0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 having the right to seek employment on an equal basis with others;</a:t>
            </a:r>
          </a:p>
          <a:p>
            <a:pPr marL="1314450" lvl="3" indent="0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 having the freedom from unwarranted search and seizure.</a:t>
            </a:r>
          </a:p>
          <a:p>
            <a:pPr marL="1314450" lvl="3" indent="0"/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In work being able to work as a human being, exercising practical reason and entering into meaningful relationships of mutual recognition with other workers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smtClean="0">
                <a:solidFill>
                  <a:schemeClr val="tx1"/>
                </a:solidFill>
                <a:latin typeface="Perpetua" pitchFamily="18" charset="0"/>
              </a:rPr>
              <a:t>Conversion Factors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Means that realize capabilities into </a:t>
            </a:r>
            <a:r>
              <a:rPr lang="en-US" b="1" i="1" dirty="0" err="1" smtClean="0">
                <a:solidFill>
                  <a:schemeClr val="bg1"/>
                </a:solidFill>
                <a:latin typeface="Perpetua" pitchFamily="18" charset="0"/>
              </a:rPr>
              <a:t>functionings</a:t>
            </a:r>
            <a:endParaRPr lang="en-US" b="1" i="1" dirty="0" smtClean="0">
              <a:solidFill>
                <a:schemeClr val="bg1"/>
              </a:solidFill>
              <a:latin typeface="Perpetua" pitchFamily="18" charset="0"/>
            </a:endParaRPr>
          </a:p>
          <a:p>
            <a:pPr marL="457200" lvl="1" indent="0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Perpetua" pitchFamily="18" charset="0"/>
              </a:rPr>
              <a:t>Resources, tools, technologies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Personal</a:t>
            </a:r>
          </a:p>
          <a:p>
            <a:pPr marL="457200" lvl="1" indent="0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Perpetua" pitchFamily="18" charset="0"/>
              </a:rPr>
              <a:t>Metabolism, physical condition, sex, reading skills, gender, race, caste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Social</a:t>
            </a:r>
          </a:p>
          <a:p>
            <a:pPr marL="457200" lvl="1" indent="0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Perpetua" pitchFamily="18" charset="0"/>
              </a:rPr>
              <a:t>Public policies, social norms, practices that unfairly discriminate, societal hierarchies, power relations related to class or gender, race, caste.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Environmental</a:t>
            </a:r>
          </a:p>
          <a:p>
            <a:pPr marL="457200" lvl="1" indent="0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Perpetua" pitchFamily="18" charset="0"/>
              </a:rPr>
              <a:t>Physical or built environment, climate, pollution, proneness to earthquakes, presence or absence of seas or oceans</a:t>
            </a:r>
            <a:br>
              <a:rPr lang="en-US" sz="2400" dirty="0" smtClean="0">
                <a:solidFill>
                  <a:schemeClr val="bg1"/>
                </a:solidFill>
                <a:latin typeface="Perpetua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Perpetua" pitchFamily="18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Perpetua" pitchFamily="18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Perpetua" pitchFamily="18" charset="0"/>
              </a:rPr>
              <a:t>Ingrid </a:t>
            </a:r>
            <a:r>
              <a:rPr lang="en-US" sz="1800" dirty="0" err="1" smtClean="0">
                <a:solidFill>
                  <a:schemeClr val="bg1"/>
                </a:solidFill>
                <a:latin typeface="Perpetua" pitchFamily="18" charset="0"/>
              </a:rPr>
              <a:t>Robeyns</a:t>
            </a:r>
            <a:r>
              <a:rPr lang="en-US" sz="1800" dirty="0" smtClean="0">
                <a:solidFill>
                  <a:schemeClr val="bg1"/>
                </a:solidFill>
                <a:latin typeface="Perpetua" pitchFamily="18" charset="0"/>
              </a:rPr>
              <a:t>, "The Capability Approach", </a:t>
            </a:r>
            <a:r>
              <a:rPr lang="en-US" sz="1800" i="1" dirty="0" smtClean="0">
                <a:solidFill>
                  <a:schemeClr val="bg1"/>
                </a:solidFill>
                <a:latin typeface="Perpetua" pitchFamily="18" charset="0"/>
              </a:rPr>
              <a:t>The Stanford Encyclopedia of Philosophy </a:t>
            </a:r>
            <a:r>
              <a:rPr lang="en-US" sz="1800" dirty="0" smtClean="0">
                <a:solidFill>
                  <a:schemeClr val="bg1"/>
                </a:solidFill>
                <a:latin typeface="Perpetua" pitchFamily="18" charset="0"/>
              </a:rPr>
              <a:t>(Summer 2011), Edward N. </a:t>
            </a:r>
            <a:r>
              <a:rPr lang="en-US" sz="1800" dirty="0" err="1" smtClean="0">
                <a:solidFill>
                  <a:schemeClr val="bg1"/>
                </a:solidFill>
                <a:latin typeface="Perpetua" pitchFamily="18" charset="0"/>
              </a:rPr>
              <a:t>Zalta</a:t>
            </a:r>
            <a:r>
              <a:rPr lang="en-US" sz="1800" dirty="0" smtClean="0">
                <a:solidFill>
                  <a:schemeClr val="bg1"/>
                </a:solidFill>
                <a:latin typeface="Perpetua" pitchFamily="18" charset="0"/>
              </a:rPr>
              <a:t> (ed.)</a:t>
            </a:r>
          </a:p>
          <a:p>
            <a:pPr marL="457200" lvl="1" indent="0">
              <a:buFontTx/>
              <a:buNone/>
            </a:pPr>
            <a:endParaRPr lang="en-US" sz="2400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6B45A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  <a:latin typeface="Perpetua" pitchFamily="18" charset="0"/>
              </a:rPr>
              <a:t>6. Develop a poster (electronic) on your case for presenting to the class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48640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Poster will…</a:t>
            </a:r>
          </a:p>
          <a:p>
            <a:pPr lvl="1"/>
            <a:r>
              <a:rPr lang="en-US" sz="3600" b="1" dirty="0" smtClean="0">
                <a:solidFill>
                  <a:srgbClr val="92D050"/>
                </a:solidFill>
                <a:latin typeface="Perpetua" pitchFamily="18" charset="0"/>
              </a:rPr>
              <a:t>Zoom in</a:t>
            </a:r>
          </a:p>
          <a:p>
            <a:pPr lvl="1"/>
            <a:r>
              <a:rPr lang="en-US" sz="3600" b="1" dirty="0" smtClean="0">
                <a:solidFill>
                  <a:srgbClr val="92D050"/>
                </a:solidFill>
                <a:latin typeface="Perpetua" pitchFamily="18" charset="0"/>
              </a:rPr>
              <a:t>Zoom out</a:t>
            </a:r>
          </a:p>
          <a:p>
            <a:pPr lvl="1"/>
            <a:r>
              <a:rPr lang="en-US" sz="3600" b="1" dirty="0" smtClean="0">
                <a:solidFill>
                  <a:srgbClr val="92D050"/>
                </a:solidFill>
                <a:latin typeface="Perpetua" pitchFamily="18" charset="0"/>
              </a:rPr>
              <a:t>Discuss Appropriateness (apply criteria)</a:t>
            </a:r>
          </a:p>
          <a:p>
            <a:pPr lvl="1"/>
            <a:r>
              <a:rPr lang="en-US" sz="3600" b="1" dirty="0" smtClean="0">
                <a:solidFill>
                  <a:srgbClr val="92D050"/>
                </a:solidFill>
                <a:latin typeface="Perpetua" pitchFamily="18" charset="0"/>
              </a:rPr>
              <a:t>Choose two Capabilities to evaluate technology</a:t>
            </a:r>
            <a:endParaRPr lang="en-US" sz="3600" b="1" dirty="0" smtClean="0">
              <a:solidFill>
                <a:srgbClr val="92D050"/>
              </a:solidFill>
              <a:latin typeface="Perpetua" pitchFamily="18" charset="0"/>
            </a:endParaRP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Provide a STS table to encapsulate </a:t>
            </a:r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your STS </a:t>
            </a:r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analysis</a:t>
            </a:r>
            <a:endParaRPr lang="en-US" sz="36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Summarize strategically and use images to get your point across </a:t>
            </a: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Give rise to a </a:t>
            </a:r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conversation, not a presentation.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0" y="152400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Moral Imagination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057400"/>
            <a:ext cx="211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Realizing capabilities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6019800"/>
            <a:ext cx="344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Developing profitable partnerships</a:t>
            </a:r>
          </a:p>
          <a:p>
            <a:r>
              <a:rPr lang="en-US" dirty="0" smtClean="0"/>
              <a:t>to alleviate poverty</a:t>
            </a:r>
            <a:endParaRPr lang="en-US" dirty="0"/>
          </a:p>
        </p:txBody>
      </p:sp>
      <p:pic>
        <p:nvPicPr>
          <p:cNvPr id="10" name="Picture 4" descr="C:\Users\Owner\Pictures\2011_03_15\DSC_008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281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C:\Users\Owner\Pictures\2011_03_15\DSC_039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962400"/>
            <a:ext cx="2590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04800" y="152400"/>
            <a:ext cx="54102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Perpetua" pitchFamily="18" charset="0"/>
              </a:rPr>
              <a:t>Thank-You </a:t>
            </a:r>
          </a:p>
          <a:p>
            <a:r>
              <a:rPr lang="en-US" sz="2000" b="1" i="1" cap="all" dirty="0" smtClean="0">
                <a:ln/>
                <a:solidFill>
                  <a:srgbClr val="0CA41A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Perpetua" pitchFamily="18" charset="0"/>
              </a:rPr>
              <a:t>William J. Frey, College of Business Administration, University of Puerto Rico at Mayaguez</a:t>
            </a:r>
            <a:endParaRPr lang="en-US" sz="2000" b="1" i="1" cap="all" dirty="0">
              <a:ln/>
              <a:solidFill>
                <a:srgbClr val="0CA41A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Perpetua" pitchFamily="18" charset="0"/>
            </a:endParaRPr>
          </a:p>
        </p:txBody>
      </p:sp>
      <p:sp>
        <p:nvSpPr>
          <p:cNvPr id="15370" name="AutoShape 10" descr="EarthInHead_SmallTree_DarkerBigg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AutoShape 12" descr="EarthInHead_SmallTree_DarkerBigg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3" name="Picture 13" descr="C:\Users\FREY~1.WIL\AppData\Local\Temp\EarthInHead_SmallTree_DarkerBigg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2819400"/>
            <a:ext cx="2057400" cy="20574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124200" y="5410200"/>
            <a:ext cx="309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Moral Expertise</a:t>
            </a:r>
            <a:endParaRPr lang="en-US" dirty="0"/>
          </a:p>
        </p:txBody>
      </p:sp>
      <p:pic>
        <p:nvPicPr>
          <p:cNvPr id="2050" name="Picture 2" descr="C:\Users\Dr-Cruz\Pictures\gere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609600"/>
            <a:ext cx="2667000" cy="2438400"/>
          </a:xfrm>
          <a:prstGeom prst="rect">
            <a:avLst/>
          </a:prstGeom>
          <a:noFill/>
        </p:spPr>
      </p:pic>
      <p:pic>
        <p:nvPicPr>
          <p:cNvPr id="2051" name="Picture 3" descr="C:\Users\Dr-Cruz\Pictures\Picture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3886200"/>
            <a:ext cx="2743200" cy="19812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latin typeface="Perpetua" pitchFamily="18" charset="0"/>
              </a:rPr>
              <a:t>Hypothesis 1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Perpetua" pitchFamily="18" charset="0"/>
              </a:rPr>
              <a:t>Society determines technology</a:t>
            </a:r>
          </a:p>
          <a:p>
            <a:pPr lvl="1"/>
            <a:r>
              <a:rPr lang="en-US" sz="3200" b="1" dirty="0" smtClean="0">
                <a:solidFill>
                  <a:schemeClr val="bg1"/>
                </a:solidFill>
                <a:latin typeface="Perpetua" pitchFamily="18" charset="0"/>
              </a:rPr>
              <a:t>SCOT argues that technologies pass through three stages: interpretive flexibility, closing of interpretive flexibility, and the emergence of the technical “black box.”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From Penny Farthing bicycle to modern design (based on Lawson bicycle)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Typewriter and the QWERTY keyboard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Pinch and </a:t>
            </a:r>
            <a:r>
              <a:rPr lang="en-US" sz="3600" b="1" dirty="0" err="1" smtClean="0">
                <a:solidFill>
                  <a:schemeClr val="bg1"/>
                </a:solidFill>
                <a:latin typeface="Perpetua" pitchFamily="18" charset="0"/>
              </a:rPr>
              <a:t>Bijker</a:t>
            </a:r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 (Social Construction of Technology)</a:t>
            </a:r>
            <a:endParaRPr lang="en-US" sz="32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latin typeface="Perpetua" pitchFamily="18" charset="0"/>
              </a:rPr>
              <a:t>Hypothesis 2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Perpetua" pitchFamily="18" charset="0"/>
              </a:rPr>
              <a:t>Technology determines </a:t>
            </a:r>
            <a:r>
              <a:rPr lang="en-US" b="1" dirty="0" smtClean="0">
                <a:solidFill>
                  <a:srgbClr val="92D050"/>
                </a:solidFill>
                <a:latin typeface="Perpetua" pitchFamily="18" charset="0"/>
              </a:rPr>
              <a:t>society (Nuclear Plants)</a:t>
            </a:r>
            <a:endParaRPr lang="en-US" b="1" dirty="0" smtClean="0">
              <a:solidFill>
                <a:srgbClr val="92D050"/>
              </a:solidFill>
              <a:latin typeface="Perpetua" pitchFamily="18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Perpetua" pitchFamily="18" charset="0"/>
              </a:rPr>
              <a:t>Winner and </a:t>
            </a:r>
            <a:r>
              <a:rPr lang="en-US" sz="2800" b="1" dirty="0" err="1" smtClean="0">
                <a:solidFill>
                  <a:schemeClr val="bg1"/>
                </a:solidFill>
                <a:latin typeface="Perpetua" pitchFamily="18" charset="0"/>
              </a:rPr>
              <a:t>Perrow</a:t>
            </a:r>
            <a:endParaRPr lang="en-US" sz="28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pPr lvl="1"/>
            <a:r>
              <a:rPr lang="en-US" sz="2200" b="1" dirty="0" smtClean="0">
                <a:solidFill>
                  <a:srgbClr val="92D050"/>
                </a:solidFill>
                <a:latin typeface="Perpetua" pitchFamily="18" charset="0"/>
              </a:rPr>
              <a:t>Complexity</a:t>
            </a:r>
            <a:r>
              <a:rPr lang="en-US" sz="2200" b="1" dirty="0" smtClean="0">
                <a:solidFill>
                  <a:schemeClr val="bg1"/>
                </a:solidFill>
                <a:latin typeface="Perpetua" pitchFamily="18" charset="0"/>
              </a:rPr>
              <a:t> (manifest and latent)</a:t>
            </a:r>
          </a:p>
          <a:p>
            <a:pPr lvl="2"/>
            <a:r>
              <a:rPr lang="en-US" sz="2200" b="1" dirty="0" smtClean="0">
                <a:solidFill>
                  <a:schemeClr val="bg1"/>
                </a:solidFill>
                <a:latin typeface="Perpetua" pitchFamily="18" charset="0"/>
              </a:rPr>
              <a:t>tightly coupled systems—difficult to control because it is impossible to isolate failures</a:t>
            </a:r>
          </a:p>
          <a:p>
            <a:pPr lvl="2"/>
            <a:r>
              <a:rPr lang="en-US" sz="2200" b="1" dirty="0" smtClean="0">
                <a:solidFill>
                  <a:schemeClr val="bg1"/>
                </a:solidFill>
                <a:latin typeface="Perpetua" pitchFamily="18" charset="0"/>
              </a:rPr>
              <a:t>non-linear causality—effects of acts ripple throughout system; non-linearity makes it difficult to predict the consequences of actions</a:t>
            </a:r>
          </a:p>
          <a:p>
            <a:pPr lvl="1"/>
            <a:r>
              <a:rPr lang="en-US" sz="2200" b="1" dirty="0" smtClean="0">
                <a:solidFill>
                  <a:srgbClr val="92D050"/>
                </a:solidFill>
                <a:latin typeface="Perpetua" pitchFamily="18" charset="0"/>
              </a:rPr>
              <a:t>Reverse Adaptation</a:t>
            </a:r>
          </a:p>
          <a:p>
            <a:pPr lvl="2"/>
            <a:r>
              <a:rPr lang="en-US" sz="2200" b="1" dirty="0" smtClean="0">
                <a:solidFill>
                  <a:schemeClr val="bg1"/>
                </a:solidFill>
                <a:latin typeface="Perpetua" pitchFamily="18" charset="0"/>
              </a:rPr>
              <a:t> Because complex technologies redefine needs (and values), we are forced to adapt ourselves (and our needs) to them.</a:t>
            </a:r>
          </a:p>
          <a:p>
            <a:pPr lvl="1"/>
            <a:r>
              <a:rPr lang="en-US" sz="2200" b="1" dirty="0" smtClean="0">
                <a:solidFill>
                  <a:srgbClr val="92D050"/>
                </a:solidFill>
                <a:latin typeface="Perpetua" pitchFamily="18" charset="0"/>
              </a:rPr>
              <a:t>Technological Imperative</a:t>
            </a:r>
          </a:p>
          <a:p>
            <a:pPr lvl="2"/>
            <a:r>
              <a:rPr lang="en-US" sz="2200" b="1" dirty="0" smtClean="0">
                <a:solidFill>
                  <a:schemeClr val="bg1"/>
                </a:solidFill>
                <a:latin typeface="Perpetua" pitchFamily="18" charset="0"/>
              </a:rPr>
              <a:t>Technologies transform and redefine human needs.  Machine needs become imperative and trump human needs.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latin typeface="Perpetua" pitchFamily="18" charset="0"/>
              </a:rPr>
              <a:t>Hypothesis 3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Perpetua" pitchFamily="18" charset="0"/>
              </a:rPr>
              <a:t>Technology and society influence one another.</a:t>
            </a:r>
          </a:p>
          <a:p>
            <a:endParaRPr lang="en-US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A technical artifact is enrolled into a socio-technical system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The artifact is modified to fit the existing STS</a:t>
            </a:r>
          </a:p>
          <a:p>
            <a:endParaRPr lang="en-US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But often, technical artifacts stimulate changes in the surrounding STS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Computers, cars, cell phones</a:t>
            </a:r>
          </a:p>
          <a:p>
            <a:endParaRPr lang="en-US" sz="28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latin typeface="Perpetua" pitchFamily="18" charset="0"/>
              </a:rPr>
              <a:t>Neutrality Thesis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buNone/>
            </a:pPr>
            <a:endParaRPr lang="en-US" sz="24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sz="3600" b="1" dirty="0" smtClean="0">
                <a:solidFill>
                  <a:srgbClr val="92D050"/>
                </a:solidFill>
                <a:latin typeface="Perpetua" pitchFamily="18" charset="0"/>
              </a:rPr>
              <a:t>“from a moral point of view a technical artifact is a neutral instrument that can only be put to good or bad use…used for morally good or bad ends, when it falls into the hands of human beings.”  </a:t>
            </a:r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  <a:latin typeface="Perpetua" pitchFamily="18" charset="0"/>
              </a:rPr>
              <a:t>Vermaas</a:t>
            </a:r>
            <a:r>
              <a:rPr lang="en-US" sz="3600" b="1" dirty="0" smtClean="0">
                <a:solidFill>
                  <a:schemeClr val="bg1"/>
                </a:solidFill>
                <a:latin typeface="Perpetua" pitchFamily="18" charset="0"/>
              </a:rPr>
              <a:t> 16)</a:t>
            </a:r>
          </a:p>
          <a:p>
            <a:pPr lvl="1"/>
            <a:r>
              <a:rPr lang="en-US" sz="3200" b="1" dirty="0" smtClean="0">
                <a:solidFill>
                  <a:schemeClr val="bg1"/>
                </a:solidFill>
                <a:latin typeface="Perpetua" pitchFamily="18" charset="0"/>
              </a:rPr>
              <a:t>Guns don’t kill people; people kill people.</a:t>
            </a:r>
          </a:p>
          <a:p>
            <a:pPr lvl="1"/>
            <a:r>
              <a:rPr lang="en-US" sz="3200" b="1" dirty="0" smtClean="0">
                <a:solidFill>
                  <a:schemeClr val="bg1"/>
                </a:solidFill>
                <a:latin typeface="Perpetua" pitchFamily="18" charset="0"/>
              </a:rPr>
              <a:t>At stake—Who is responsible for harms produced by the use or abuse of technology: the user or the designer?</a:t>
            </a:r>
          </a:p>
          <a:p>
            <a:endParaRPr lang="en-US" sz="2800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Perpetua" pitchFamily="18" charset="0"/>
              </a:rPr>
              <a:t>Value-Laden Thesis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Values can be designed into technical artifacts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Howe, Flanagan, </a:t>
            </a:r>
            <a:r>
              <a:rPr lang="en-US" sz="2400" b="1" dirty="0" err="1" smtClean="0">
                <a:solidFill>
                  <a:schemeClr val="bg1"/>
                </a:solidFill>
              </a:rPr>
              <a:t>Nissenbaum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Value Discovery, Value Translation (</a:t>
            </a:r>
            <a:r>
              <a:rPr lang="en-US" sz="2400" b="1" dirty="0" err="1" smtClean="0">
                <a:solidFill>
                  <a:schemeClr val="bg1"/>
                </a:solidFill>
              </a:rPr>
              <a:t>operationalization</a:t>
            </a:r>
            <a:r>
              <a:rPr lang="en-US" sz="2400" b="1" dirty="0" smtClean="0">
                <a:solidFill>
                  <a:schemeClr val="bg1"/>
                </a:solidFill>
              </a:rPr>
              <a:t> and implementation) and Value Verification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Value Sensitive Design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Oosterlaken</a:t>
            </a:r>
            <a:r>
              <a:rPr lang="en-US" b="1" dirty="0" smtClean="0">
                <a:solidFill>
                  <a:schemeClr val="bg1"/>
                </a:solidFill>
              </a:rPr>
              <a:t>: Zooming in and Zooming out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 “Zooming in…allows us to see the specific features or design details of technical artifacts; zooming out…allows us to see how exactly technical artifacts are embedded in broader socio-technical networks and practices.”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Flanagan, Howe, and </a:t>
            </a:r>
            <a:r>
              <a:rPr lang="en-US" sz="1400" b="1" dirty="0" err="1" smtClean="0">
                <a:solidFill>
                  <a:schemeClr val="bg1"/>
                </a:solidFill>
              </a:rPr>
              <a:t>Nissenbaum</a:t>
            </a:r>
            <a:r>
              <a:rPr lang="en-US" sz="1400" b="1" dirty="0" smtClean="0">
                <a:solidFill>
                  <a:schemeClr val="bg1"/>
                </a:solidFill>
              </a:rPr>
              <a:t>, “Embodying Values in Technology” in Information Technology and Moral Philosophy, van den </a:t>
            </a:r>
            <a:r>
              <a:rPr lang="en-US" sz="1400" b="1" dirty="0" err="1" smtClean="0">
                <a:solidFill>
                  <a:schemeClr val="bg1"/>
                </a:solidFill>
              </a:rPr>
              <a:t>Hoven</a:t>
            </a:r>
            <a:r>
              <a:rPr lang="en-US" sz="1400" b="1" dirty="0" smtClean="0">
                <a:solidFill>
                  <a:schemeClr val="bg1"/>
                </a:solidFill>
              </a:rPr>
              <a:t> and </a:t>
            </a:r>
            <a:r>
              <a:rPr lang="en-US" sz="1400" b="1" dirty="0" err="1" smtClean="0">
                <a:solidFill>
                  <a:schemeClr val="bg1"/>
                </a:solidFill>
              </a:rPr>
              <a:t>Weckert</a:t>
            </a:r>
            <a:r>
              <a:rPr lang="en-US" sz="1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(See Taking a Capability Approach to Technology and Its Design: A Philosophical Exploration, Introduction, 14.  Simon Stevin Series in the Ethics of Technology). (See Taking a Critical Approach to Technology and Its Design 13 (table) and 14.)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96B45A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b="1" dirty="0" smtClean="0">
                <a:latin typeface="Perpetua" pitchFamily="18" charset="0"/>
              </a:rPr>
              <a:t>The ontology of a technical artifact</a:t>
            </a:r>
            <a:endParaRPr lang="en-US" sz="4800" b="1" dirty="0" smtClean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Technical artifacts are </a:t>
            </a:r>
            <a:r>
              <a:rPr lang="en-US" b="1" dirty="0" smtClean="0">
                <a:solidFill>
                  <a:srgbClr val="92D050"/>
                </a:solidFill>
                <a:latin typeface="Perpetua" pitchFamily="18" charset="0"/>
              </a:rPr>
              <a:t>relational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; they must be understood in relation to different 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contexts</a:t>
            </a:r>
          </a:p>
          <a:p>
            <a:pPr>
              <a:buNone/>
            </a:pPr>
            <a:endParaRPr lang="en-US" sz="2000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Context-dependency in Waste for Life Case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Hot press works in Lesotho but doesn’t work in Buenos Aires</a:t>
            </a:r>
            <a:endParaRPr lang="en-US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r>
              <a:rPr lang="en-US" b="1" dirty="0" smtClean="0">
                <a:solidFill>
                  <a:srgbClr val="92D050"/>
                </a:solidFill>
                <a:latin typeface="Perpetua" pitchFamily="18" charset="0"/>
              </a:rPr>
              <a:t>Social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 context (One of many “environments”)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T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echnical 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artifact must be 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understood in 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terms of 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how it functions in social surroundings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Social factors can frustrate functioning of artifact</a:t>
            </a:r>
            <a:endParaRPr lang="en-US" b="1" dirty="0" smtClean="0">
              <a:solidFill>
                <a:schemeClr val="bg1"/>
              </a:solidFill>
              <a:latin typeface="Perpetua" pitchFamily="18" charset="0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Users can 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be subversive and circumvent designer’s intention (</a:t>
            </a:r>
            <a:r>
              <a:rPr lang="en-US" b="1" dirty="0" smtClean="0">
                <a:solidFill>
                  <a:srgbClr val="92D050"/>
                </a:solidFill>
                <a:latin typeface="Perpetua" pitchFamily="18" charset="0"/>
              </a:rPr>
              <a:t>Gecko flute can be a pencil/pen holder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)</a:t>
            </a:r>
            <a:endParaRPr lang="en-US" b="1" dirty="0" smtClean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25753</TotalTime>
  <Words>2742</Words>
  <Application>Microsoft Office PowerPoint</Application>
  <PresentationFormat>On-screen Show (4:3)</PresentationFormat>
  <Paragraphs>418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Metro</vt:lpstr>
      <vt:lpstr>1_Office Theme</vt:lpstr>
      <vt:lpstr>The Technological Environment</vt:lpstr>
      <vt:lpstr>Vocabulary</vt:lpstr>
      <vt:lpstr>Zooming In on Frey’s Toys</vt:lpstr>
      <vt:lpstr>Hypothesis 1</vt:lpstr>
      <vt:lpstr>Hypothesis 2</vt:lpstr>
      <vt:lpstr>Hypothesis 3</vt:lpstr>
      <vt:lpstr>Neutrality Thesis</vt:lpstr>
      <vt:lpstr>Value-Laden Thesis</vt:lpstr>
      <vt:lpstr>The ontology of a technical artifact</vt:lpstr>
      <vt:lpstr>Socio-Technical System</vt:lpstr>
      <vt:lpstr>1. Socio-Technical System</vt:lpstr>
      <vt:lpstr>2. Socio-Technical System</vt:lpstr>
      <vt:lpstr>3. Socio-Technical System</vt:lpstr>
      <vt:lpstr>4. Socio-Technical System</vt:lpstr>
      <vt:lpstr>Value Realization (Again)</vt:lpstr>
      <vt:lpstr>5. Socio-Technical System</vt:lpstr>
      <vt:lpstr>Example of a Socio-Technical System Table (ADMI 4016 in 236)</vt:lpstr>
      <vt:lpstr>STS Summary</vt:lpstr>
      <vt:lpstr>Responsible Technological Choice</vt:lpstr>
      <vt:lpstr>Slide 20</vt:lpstr>
      <vt:lpstr>Slide 21</vt:lpstr>
      <vt:lpstr>Slide 22</vt:lpstr>
      <vt:lpstr>Slide 23</vt:lpstr>
      <vt:lpstr>Choosing Your Topic</vt:lpstr>
      <vt:lpstr>1. Provide an Executive Summary</vt:lpstr>
      <vt:lpstr>2. Zoom in on your case’s main technical artifact</vt:lpstr>
      <vt:lpstr>3. Zoom out by describing the socio-technical system</vt:lpstr>
      <vt:lpstr>Like this one…</vt:lpstr>
      <vt:lpstr>4. Discuss your technology and case using criteria of appropriate technology such as…</vt:lpstr>
      <vt:lpstr>5. Evaluate your  technology using the Capability Approach</vt:lpstr>
      <vt:lpstr>Types of Capabilities</vt:lpstr>
      <vt:lpstr>Types of Capabilities</vt:lpstr>
      <vt:lpstr>Types of Capabilities</vt:lpstr>
      <vt:lpstr>Conversion Factors</vt:lpstr>
      <vt:lpstr>6. Develop a poster (electronic) on your case for presenting to the class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Dr-Cruz</dc:creator>
  <cp:lastModifiedBy>frey.william</cp:lastModifiedBy>
  <cp:revision>644</cp:revision>
  <dcterms:created xsi:type="dcterms:W3CDTF">2012-09-11T10:37:09Z</dcterms:created>
  <dcterms:modified xsi:type="dcterms:W3CDTF">2014-02-20T11:57:08Z</dcterms:modified>
</cp:coreProperties>
</file>