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64" r:id="rId4"/>
    <p:sldId id="268" r:id="rId5"/>
    <p:sldId id="265" r:id="rId6"/>
    <p:sldId id="259" r:id="rId7"/>
    <p:sldId id="260" r:id="rId8"/>
    <p:sldId id="261" r:id="rId9"/>
    <p:sldId id="262" r:id="rId10"/>
    <p:sldId id="263" r:id="rId11"/>
    <p:sldId id="266" r:id="rId12"/>
    <p:sldId id="257" r:id="rId13"/>
    <p:sldId id="258" r:id="rId14"/>
    <p:sldId id="275" r:id="rId15"/>
    <p:sldId id="276" r:id="rId16"/>
    <p:sldId id="277" r:id="rId17"/>
    <p:sldId id="278" r:id="rId18"/>
    <p:sldId id="279" r:id="rId19"/>
    <p:sldId id="280" r:id="rId20"/>
    <p:sldId id="274" r:id="rId21"/>
    <p:sldId id="281" r:id="rId22"/>
    <p:sldId id="282" r:id="rId23"/>
    <p:sldId id="283" r:id="rId24"/>
    <p:sldId id="269" r:id="rId25"/>
    <p:sldId id="284" r:id="rId26"/>
    <p:sldId id="285" r:id="rId27"/>
    <p:sldId id="286"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44" autoAdjust="0"/>
    <p:restoredTop sz="86364" autoAdjust="0"/>
  </p:normalViewPr>
  <p:slideViewPr>
    <p:cSldViewPr>
      <p:cViewPr varScale="1">
        <p:scale>
          <a:sx n="109" d="100"/>
          <a:sy n="109" d="100"/>
        </p:scale>
        <p:origin x="-624" y="-78"/>
      </p:cViewPr>
      <p:guideLst>
        <p:guide orient="horz" pos="2160"/>
        <p:guide pos="2880"/>
      </p:guideLst>
    </p:cSldViewPr>
  </p:slideViewPr>
  <p:outlineViewPr>
    <p:cViewPr>
      <p:scale>
        <a:sx n="33" d="100"/>
        <a:sy n="33" d="100"/>
      </p:scale>
      <p:origin x="216" y="0"/>
    </p:cViewPr>
  </p:outlineViewPr>
  <p:notesTextViewPr>
    <p:cViewPr>
      <p:scale>
        <a:sx n="100" d="100"/>
        <a:sy n="100" d="100"/>
      </p:scale>
      <p:origin x="0" y="0"/>
    </p:cViewPr>
  </p:notesTextViewPr>
  <p:sorterViewPr>
    <p:cViewPr>
      <p:scale>
        <a:sx n="100" d="100"/>
        <a:sy n="100" d="100"/>
      </p:scale>
      <p:origin x="0" y="293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91F6CF-47FF-4D3D-AB8F-E6750AC1816F}" type="doc">
      <dgm:prSet loTypeId="urn:microsoft.com/office/officeart/2005/8/layout/orgChart1" loCatId="hierarchy" qsTypeId="urn:microsoft.com/office/officeart/2005/8/quickstyle/simple1" qsCatId="simple" csTypeId="urn:microsoft.com/office/officeart/2005/8/colors/accent6_1" csCatId="accent6" phldr="1"/>
      <dgm:spPr/>
      <dgm:t>
        <a:bodyPr/>
        <a:lstStyle/>
        <a:p>
          <a:endParaRPr lang="en-US"/>
        </a:p>
      </dgm:t>
    </dgm:pt>
    <dgm:pt modelId="{1F1EBBA7-C0B2-4CA2-A431-44F1B5733C63}">
      <dgm:prSet phldrT="[Text]"/>
      <dgm:spPr/>
      <dgm:t>
        <a:bodyPr/>
        <a:lstStyle/>
        <a:p>
          <a:r>
            <a:rPr lang="en-US" dirty="0" smtClean="0"/>
            <a:t>Directors (Voting members of crew)</a:t>
          </a:r>
          <a:endParaRPr lang="en-US" dirty="0"/>
        </a:p>
      </dgm:t>
    </dgm:pt>
    <dgm:pt modelId="{B04B17F7-AA8E-48E9-A153-4C31A86A5365}" type="parTrans" cxnId="{55A970BE-4EF9-4E2D-95D8-349B4A0C7BB1}">
      <dgm:prSet/>
      <dgm:spPr/>
      <dgm:t>
        <a:bodyPr/>
        <a:lstStyle/>
        <a:p>
          <a:endParaRPr lang="en-US"/>
        </a:p>
      </dgm:t>
    </dgm:pt>
    <dgm:pt modelId="{CA3D684B-3271-4B3C-B7F0-7ABA2725A8EA}" type="sibTrans" cxnId="{55A970BE-4EF9-4E2D-95D8-349B4A0C7BB1}">
      <dgm:prSet/>
      <dgm:spPr/>
      <dgm:t>
        <a:bodyPr/>
        <a:lstStyle/>
        <a:p>
          <a:endParaRPr lang="en-US"/>
        </a:p>
      </dgm:t>
    </dgm:pt>
    <dgm:pt modelId="{84CAEA6A-F7A8-4215-9A5C-8A5BB5C728F1}" type="asst">
      <dgm:prSet phldrT="[Text]"/>
      <dgm:spPr/>
      <dgm:t>
        <a:bodyPr/>
        <a:lstStyle/>
        <a:p>
          <a:r>
            <a:rPr lang="en-US" dirty="0" smtClean="0"/>
            <a:t>Elect a Captain &amp; Quartermaster</a:t>
          </a:r>
        </a:p>
        <a:p>
          <a:r>
            <a:rPr lang="en-US" dirty="0" smtClean="0"/>
            <a:t>These appoint…</a:t>
          </a:r>
          <a:endParaRPr lang="en-US" dirty="0"/>
        </a:p>
      </dgm:t>
    </dgm:pt>
    <dgm:pt modelId="{6648A07C-FDF3-4900-A660-73FE9F4D84FB}" type="parTrans" cxnId="{8EE32DD3-764D-43BB-8866-664CA8517D39}">
      <dgm:prSet/>
      <dgm:spPr/>
      <dgm:t>
        <a:bodyPr/>
        <a:lstStyle/>
        <a:p>
          <a:endParaRPr lang="en-US"/>
        </a:p>
      </dgm:t>
    </dgm:pt>
    <dgm:pt modelId="{24192719-E51C-404E-9D98-B8FB912455E7}" type="sibTrans" cxnId="{8EE32DD3-764D-43BB-8866-664CA8517D39}">
      <dgm:prSet/>
      <dgm:spPr/>
      <dgm:t>
        <a:bodyPr/>
        <a:lstStyle/>
        <a:p>
          <a:endParaRPr lang="en-US"/>
        </a:p>
      </dgm:t>
    </dgm:pt>
    <dgm:pt modelId="{499E39EA-907F-4DCD-8A61-46ACED573AD6}">
      <dgm:prSet phldrT="[Text]"/>
      <dgm:spPr/>
      <dgm:t>
        <a:bodyPr/>
        <a:lstStyle/>
        <a:p>
          <a:r>
            <a:rPr lang="en-US" dirty="0" smtClean="0"/>
            <a:t>Skilled Crew: surgeon, carpenter, caulker, </a:t>
          </a:r>
          <a:r>
            <a:rPr lang="en-US" dirty="0" err="1" smtClean="0"/>
            <a:t>armorer</a:t>
          </a:r>
          <a:r>
            <a:rPr lang="en-US" dirty="0" smtClean="0"/>
            <a:t>, </a:t>
          </a:r>
          <a:r>
            <a:rPr lang="en-US" dirty="0" err="1" smtClean="0"/>
            <a:t>mucian</a:t>
          </a:r>
          <a:endParaRPr lang="en-US" dirty="0"/>
        </a:p>
      </dgm:t>
    </dgm:pt>
    <dgm:pt modelId="{20344D05-EE11-4545-A10E-33022448B7EE}" type="parTrans" cxnId="{D48A2328-9125-4E5F-B146-AA3BA805A752}">
      <dgm:prSet/>
      <dgm:spPr/>
      <dgm:t>
        <a:bodyPr/>
        <a:lstStyle/>
        <a:p>
          <a:endParaRPr lang="en-US"/>
        </a:p>
      </dgm:t>
    </dgm:pt>
    <dgm:pt modelId="{7D755B2B-C3A8-4798-8F99-AAA361B8CB75}" type="sibTrans" cxnId="{D48A2328-9125-4E5F-B146-AA3BA805A752}">
      <dgm:prSet/>
      <dgm:spPr/>
      <dgm:t>
        <a:bodyPr/>
        <a:lstStyle/>
        <a:p>
          <a:endParaRPr lang="en-US"/>
        </a:p>
      </dgm:t>
    </dgm:pt>
    <dgm:pt modelId="{07061FE5-F2DC-471C-8D0E-B3CA0AE00CCC}">
      <dgm:prSet phldrT="[Text]"/>
      <dgm:spPr/>
      <dgm:t>
        <a:bodyPr/>
        <a:lstStyle/>
        <a:p>
          <a:r>
            <a:rPr lang="en-US" dirty="0" smtClean="0"/>
            <a:t>Unskilled Crew (Volunteers)</a:t>
          </a:r>
          <a:endParaRPr lang="en-US" dirty="0"/>
        </a:p>
      </dgm:t>
    </dgm:pt>
    <dgm:pt modelId="{E837AED5-CB43-4F38-9BA9-8FEEBC5447FE}" type="parTrans" cxnId="{C5DDB346-294F-4874-82ED-6FD344729928}">
      <dgm:prSet/>
      <dgm:spPr/>
      <dgm:t>
        <a:bodyPr/>
        <a:lstStyle/>
        <a:p>
          <a:endParaRPr lang="en-US"/>
        </a:p>
      </dgm:t>
    </dgm:pt>
    <dgm:pt modelId="{2DCF9F2C-851D-4132-9A76-B02AD9918824}" type="sibTrans" cxnId="{C5DDB346-294F-4874-82ED-6FD344729928}">
      <dgm:prSet/>
      <dgm:spPr/>
      <dgm:t>
        <a:bodyPr/>
        <a:lstStyle/>
        <a:p>
          <a:endParaRPr lang="en-US"/>
        </a:p>
      </dgm:t>
    </dgm:pt>
    <dgm:pt modelId="{D06B7EB6-1AC2-40ED-830A-798D0E2752FE}">
      <dgm:prSet phldrT="[Text]"/>
      <dgm:spPr/>
      <dgm:t>
        <a:bodyPr/>
        <a:lstStyle/>
        <a:p>
          <a:r>
            <a:rPr lang="en-US" dirty="0" smtClean="0"/>
            <a:t>Unskilled crew: Draftees (Shanghaied) </a:t>
          </a:r>
          <a:endParaRPr lang="en-US" dirty="0"/>
        </a:p>
      </dgm:t>
    </dgm:pt>
    <dgm:pt modelId="{D8033953-8A3F-4E60-B014-7D827F099DF5}" type="parTrans" cxnId="{9B69AD93-D63B-4967-9BC8-E417726B8D30}">
      <dgm:prSet/>
      <dgm:spPr/>
      <dgm:t>
        <a:bodyPr/>
        <a:lstStyle/>
        <a:p>
          <a:endParaRPr lang="en-US"/>
        </a:p>
      </dgm:t>
    </dgm:pt>
    <dgm:pt modelId="{5423988C-2278-4FBB-B417-C41A6D048F66}" type="sibTrans" cxnId="{9B69AD93-D63B-4967-9BC8-E417726B8D30}">
      <dgm:prSet/>
      <dgm:spPr/>
      <dgm:t>
        <a:bodyPr/>
        <a:lstStyle/>
        <a:p>
          <a:endParaRPr lang="en-US"/>
        </a:p>
      </dgm:t>
    </dgm:pt>
    <dgm:pt modelId="{D82A6456-65CA-43CA-A1A6-4D28075EFC7E}" type="pres">
      <dgm:prSet presAssocID="{6F91F6CF-47FF-4D3D-AB8F-E6750AC1816F}" presName="hierChild1" presStyleCnt="0">
        <dgm:presLayoutVars>
          <dgm:orgChart val="1"/>
          <dgm:chPref val="1"/>
          <dgm:dir/>
          <dgm:animOne val="branch"/>
          <dgm:animLvl val="lvl"/>
          <dgm:resizeHandles/>
        </dgm:presLayoutVars>
      </dgm:prSet>
      <dgm:spPr/>
    </dgm:pt>
    <dgm:pt modelId="{7F67C410-25A8-4070-B0F4-8EC2AB953F11}" type="pres">
      <dgm:prSet presAssocID="{1F1EBBA7-C0B2-4CA2-A431-44F1B5733C63}" presName="hierRoot1" presStyleCnt="0">
        <dgm:presLayoutVars>
          <dgm:hierBranch/>
        </dgm:presLayoutVars>
      </dgm:prSet>
      <dgm:spPr/>
    </dgm:pt>
    <dgm:pt modelId="{43578AEE-4BB0-4576-BA17-A67F2ECA73EB}" type="pres">
      <dgm:prSet presAssocID="{1F1EBBA7-C0B2-4CA2-A431-44F1B5733C63}" presName="rootComposite1" presStyleCnt="0"/>
      <dgm:spPr/>
    </dgm:pt>
    <dgm:pt modelId="{C2216EAC-0FCA-4A86-9B79-E57FF43D5315}" type="pres">
      <dgm:prSet presAssocID="{1F1EBBA7-C0B2-4CA2-A431-44F1B5733C63}" presName="rootText1" presStyleLbl="node0" presStyleIdx="0" presStyleCnt="1">
        <dgm:presLayoutVars>
          <dgm:chPref val="3"/>
        </dgm:presLayoutVars>
      </dgm:prSet>
      <dgm:spPr/>
    </dgm:pt>
    <dgm:pt modelId="{76493A4E-EC67-4814-8594-E1FC7C2EEAC7}" type="pres">
      <dgm:prSet presAssocID="{1F1EBBA7-C0B2-4CA2-A431-44F1B5733C63}" presName="rootConnector1" presStyleLbl="node1" presStyleIdx="0" presStyleCnt="0"/>
      <dgm:spPr/>
    </dgm:pt>
    <dgm:pt modelId="{59E36547-D889-45AA-9A23-078E03DC4A28}" type="pres">
      <dgm:prSet presAssocID="{1F1EBBA7-C0B2-4CA2-A431-44F1B5733C63}" presName="hierChild2" presStyleCnt="0"/>
      <dgm:spPr/>
    </dgm:pt>
    <dgm:pt modelId="{C67D827B-96A6-43C4-ADA5-AC95156DF410}" type="pres">
      <dgm:prSet presAssocID="{20344D05-EE11-4545-A10E-33022448B7EE}" presName="Name35" presStyleLbl="parChTrans1D2" presStyleIdx="0" presStyleCnt="4"/>
      <dgm:spPr/>
    </dgm:pt>
    <dgm:pt modelId="{22D02211-6BE2-4D9A-872A-9AD67351EE7F}" type="pres">
      <dgm:prSet presAssocID="{499E39EA-907F-4DCD-8A61-46ACED573AD6}" presName="hierRoot2" presStyleCnt="0">
        <dgm:presLayoutVars>
          <dgm:hierBranch val="init"/>
        </dgm:presLayoutVars>
      </dgm:prSet>
      <dgm:spPr/>
    </dgm:pt>
    <dgm:pt modelId="{881DE4C6-9749-45CA-BBF4-37E0B5AE7542}" type="pres">
      <dgm:prSet presAssocID="{499E39EA-907F-4DCD-8A61-46ACED573AD6}" presName="rootComposite" presStyleCnt="0"/>
      <dgm:spPr/>
    </dgm:pt>
    <dgm:pt modelId="{2BA768E5-5473-4339-B88F-C46268459208}" type="pres">
      <dgm:prSet presAssocID="{499E39EA-907F-4DCD-8A61-46ACED573AD6}" presName="rootText" presStyleLbl="node2" presStyleIdx="0" presStyleCnt="3">
        <dgm:presLayoutVars>
          <dgm:chPref val="3"/>
        </dgm:presLayoutVars>
      </dgm:prSet>
      <dgm:spPr/>
      <dgm:t>
        <a:bodyPr/>
        <a:lstStyle/>
        <a:p>
          <a:endParaRPr lang="en-US"/>
        </a:p>
      </dgm:t>
    </dgm:pt>
    <dgm:pt modelId="{7AAF6257-B5ED-4B23-8EF2-15D67BA0BA35}" type="pres">
      <dgm:prSet presAssocID="{499E39EA-907F-4DCD-8A61-46ACED573AD6}" presName="rootConnector" presStyleLbl="node2" presStyleIdx="0" presStyleCnt="3"/>
      <dgm:spPr/>
    </dgm:pt>
    <dgm:pt modelId="{9697A422-F7B0-4FC3-9610-D75E58B8976C}" type="pres">
      <dgm:prSet presAssocID="{499E39EA-907F-4DCD-8A61-46ACED573AD6}" presName="hierChild4" presStyleCnt="0"/>
      <dgm:spPr/>
    </dgm:pt>
    <dgm:pt modelId="{C332FA49-9077-4545-BBFD-4E8982F95606}" type="pres">
      <dgm:prSet presAssocID="{499E39EA-907F-4DCD-8A61-46ACED573AD6}" presName="hierChild5" presStyleCnt="0"/>
      <dgm:spPr/>
    </dgm:pt>
    <dgm:pt modelId="{18733FF3-DB7A-49DD-90E8-C65D0269B571}" type="pres">
      <dgm:prSet presAssocID="{E837AED5-CB43-4F38-9BA9-8FEEBC5447FE}" presName="Name35" presStyleLbl="parChTrans1D2" presStyleIdx="1" presStyleCnt="4"/>
      <dgm:spPr/>
    </dgm:pt>
    <dgm:pt modelId="{ADE4FA5C-1AA4-4076-A20D-BA76E1A59CE6}" type="pres">
      <dgm:prSet presAssocID="{07061FE5-F2DC-471C-8D0E-B3CA0AE00CCC}" presName="hierRoot2" presStyleCnt="0">
        <dgm:presLayoutVars>
          <dgm:hierBranch val="init"/>
        </dgm:presLayoutVars>
      </dgm:prSet>
      <dgm:spPr/>
    </dgm:pt>
    <dgm:pt modelId="{66E07B8A-1A2E-4235-AEA4-ADF25C157F04}" type="pres">
      <dgm:prSet presAssocID="{07061FE5-F2DC-471C-8D0E-B3CA0AE00CCC}" presName="rootComposite" presStyleCnt="0"/>
      <dgm:spPr/>
    </dgm:pt>
    <dgm:pt modelId="{0DBC434C-DBBB-4753-9A91-E08BC39DAC96}" type="pres">
      <dgm:prSet presAssocID="{07061FE5-F2DC-471C-8D0E-B3CA0AE00CCC}" presName="rootText" presStyleLbl="node2" presStyleIdx="1" presStyleCnt="3">
        <dgm:presLayoutVars>
          <dgm:chPref val="3"/>
        </dgm:presLayoutVars>
      </dgm:prSet>
      <dgm:spPr/>
      <dgm:t>
        <a:bodyPr/>
        <a:lstStyle/>
        <a:p>
          <a:endParaRPr lang="en-US"/>
        </a:p>
      </dgm:t>
    </dgm:pt>
    <dgm:pt modelId="{61179683-B876-43B6-957D-382618F0C2A9}" type="pres">
      <dgm:prSet presAssocID="{07061FE5-F2DC-471C-8D0E-B3CA0AE00CCC}" presName="rootConnector" presStyleLbl="node2" presStyleIdx="1" presStyleCnt="3"/>
      <dgm:spPr/>
    </dgm:pt>
    <dgm:pt modelId="{72E7E33A-B240-42F1-A092-8D3B88CD1A59}" type="pres">
      <dgm:prSet presAssocID="{07061FE5-F2DC-471C-8D0E-B3CA0AE00CCC}" presName="hierChild4" presStyleCnt="0"/>
      <dgm:spPr/>
    </dgm:pt>
    <dgm:pt modelId="{1916FFDC-F8DD-4D69-B8CA-9C3E1CBEEFCA}" type="pres">
      <dgm:prSet presAssocID="{07061FE5-F2DC-471C-8D0E-B3CA0AE00CCC}" presName="hierChild5" presStyleCnt="0"/>
      <dgm:spPr/>
    </dgm:pt>
    <dgm:pt modelId="{991776FF-8BA8-45D1-82F6-3117435364AF}" type="pres">
      <dgm:prSet presAssocID="{D8033953-8A3F-4E60-B014-7D827F099DF5}" presName="Name35" presStyleLbl="parChTrans1D2" presStyleIdx="2" presStyleCnt="4"/>
      <dgm:spPr/>
    </dgm:pt>
    <dgm:pt modelId="{EB3EB248-01EF-4859-9431-3BDD02E56981}" type="pres">
      <dgm:prSet presAssocID="{D06B7EB6-1AC2-40ED-830A-798D0E2752FE}" presName="hierRoot2" presStyleCnt="0">
        <dgm:presLayoutVars>
          <dgm:hierBranch val="init"/>
        </dgm:presLayoutVars>
      </dgm:prSet>
      <dgm:spPr/>
    </dgm:pt>
    <dgm:pt modelId="{69492341-804E-4177-871A-A76E0916B563}" type="pres">
      <dgm:prSet presAssocID="{D06B7EB6-1AC2-40ED-830A-798D0E2752FE}" presName="rootComposite" presStyleCnt="0"/>
      <dgm:spPr/>
    </dgm:pt>
    <dgm:pt modelId="{78FD4219-8D07-4A14-8F53-BC06CE7E9F99}" type="pres">
      <dgm:prSet presAssocID="{D06B7EB6-1AC2-40ED-830A-798D0E2752FE}" presName="rootText" presStyleLbl="node2" presStyleIdx="2" presStyleCnt="3">
        <dgm:presLayoutVars>
          <dgm:chPref val="3"/>
        </dgm:presLayoutVars>
      </dgm:prSet>
      <dgm:spPr/>
      <dgm:t>
        <a:bodyPr/>
        <a:lstStyle/>
        <a:p>
          <a:endParaRPr lang="en-US"/>
        </a:p>
      </dgm:t>
    </dgm:pt>
    <dgm:pt modelId="{44F1E7E4-98BA-4828-A1CF-B00FD50AFEF2}" type="pres">
      <dgm:prSet presAssocID="{D06B7EB6-1AC2-40ED-830A-798D0E2752FE}" presName="rootConnector" presStyleLbl="node2" presStyleIdx="2" presStyleCnt="3"/>
      <dgm:spPr/>
    </dgm:pt>
    <dgm:pt modelId="{D998319B-C086-4DCB-B16D-718F6BD4A22A}" type="pres">
      <dgm:prSet presAssocID="{D06B7EB6-1AC2-40ED-830A-798D0E2752FE}" presName="hierChild4" presStyleCnt="0"/>
      <dgm:spPr/>
    </dgm:pt>
    <dgm:pt modelId="{AAABD8F7-A6D5-4580-8172-F2F9A37E2BA6}" type="pres">
      <dgm:prSet presAssocID="{D06B7EB6-1AC2-40ED-830A-798D0E2752FE}" presName="hierChild5" presStyleCnt="0"/>
      <dgm:spPr/>
    </dgm:pt>
    <dgm:pt modelId="{397D9E06-3A5B-4680-A351-EA7199D67307}" type="pres">
      <dgm:prSet presAssocID="{1F1EBBA7-C0B2-4CA2-A431-44F1B5733C63}" presName="hierChild3" presStyleCnt="0"/>
      <dgm:spPr/>
    </dgm:pt>
    <dgm:pt modelId="{23F019C1-0FF1-4E55-9D38-873FE8402D2C}" type="pres">
      <dgm:prSet presAssocID="{6648A07C-FDF3-4900-A660-73FE9F4D84FB}" presName="Name111" presStyleLbl="parChTrans1D2" presStyleIdx="3" presStyleCnt="4"/>
      <dgm:spPr/>
    </dgm:pt>
    <dgm:pt modelId="{4ACD990A-DB61-4D3E-9A63-071C2ED7CC40}" type="pres">
      <dgm:prSet presAssocID="{84CAEA6A-F7A8-4215-9A5C-8A5BB5C728F1}" presName="hierRoot3" presStyleCnt="0">
        <dgm:presLayoutVars>
          <dgm:hierBranch val="init"/>
        </dgm:presLayoutVars>
      </dgm:prSet>
      <dgm:spPr/>
    </dgm:pt>
    <dgm:pt modelId="{51961662-D056-440B-8119-9A0E47AD7237}" type="pres">
      <dgm:prSet presAssocID="{84CAEA6A-F7A8-4215-9A5C-8A5BB5C728F1}" presName="rootComposite3" presStyleCnt="0"/>
      <dgm:spPr/>
    </dgm:pt>
    <dgm:pt modelId="{C9A17F42-4101-4892-8767-9E793B505166}" type="pres">
      <dgm:prSet presAssocID="{84CAEA6A-F7A8-4215-9A5C-8A5BB5C728F1}" presName="rootText3" presStyleLbl="asst1" presStyleIdx="0" presStyleCnt="1">
        <dgm:presLayoutVars>
          <dgm:chPref val="3"/>
        </dgm:presLayoutVars>
      </dgm:prSet>
      <dgm:spPr/>
      <dgm:t>
        <a:bodyPr/>
        <a:lstStyle/>
        <a:p>
          <a:endParaRPr lang="en-US"/>
        </a:p>
      </dgm:t>
    </dgm:pt>
    <dgm:pt modelId="{3D591993-4D45-49A1-A044-E97341E463F5}" type="pres">
      <dgm:prSet presAssocID="{84CAEA6A-F7A8-4215-9A5C-8A5BB5C728F1}" presName="rootConnector3" presStyleLbl="asst1" presStyleIdx="0" presStyleCnt="1"/>
      <dgm:spPr/>
    </dgm:pt>
    <dgm:pt modelId="{CC43530E-1D16-4469-875E-5C9E33282136}" type="pres">
      <dgm:prSet presAssocID="{84CAEA6A-F7A8-4215-9A5C-8A5BB5C728F1}" presName="hierChild6" presStyleCnt="0"/>
      <dgm:spPr/>
    </dgm:pt>
    <dgm:pt modelId="{64450931-CDC8-4356-99E4-EFABBD353EBC}" type="pres">
      <dgm:prSet presAssocID="{84CAEA6A-F7A8-4215-9A5C-8A5BB5C728F1}" presName="hierChild7" presStyleCnt="0"/>
      <dgm:spPr/>
    </dgm:pt>
  </dgm:ptLst>
  <dgm:cxnLst>
    <dgm:cxn modelId="{E9904673-0252-4C00-9EB8-FEAC3431C9C7}" type="presOf" srcId="{6F91F6CF-47FF-4D3D-AB8F-E6750AC1816F}" destId="{D82A6456-65CA-43CA-A1A6-4D28075EFC7E}" srcOrd="0" destOrd="0" presId="urn:microsoft.com/office/officeart/2005/8/layout/orgChart1"/>
    <dgm:cxn modelId="{296A3A4D-0AFB-4927-8E1B-D92B50111758}" type="presOf" srcId="{1F1EBBA7-C0B2-4CA2-A431-44F1B5733C63}" destId="{76493A4E-EC67-4814-8594-E1FC7C2EEAC7}" srcOrd="1" destOrd="0" presId="urn:microsoft.com/office/officeart/2005/8/layout/orgChart1"/>
    <dgm:cxn modelId="{D5B297F5-EDE5-4515-A49C-6613B8D14660}" type="presOf" srcId="{20344D05-EE11-4545-A10E-33022448B7EE}" destId="{C67D827B-96A6-43C4-ADA5-AC95156DF410}" srcOrd="0" destOrd="0" presId="urn:microsoft.com/office/officeart/2005/8/layout/orgChart1"/>
    <dgm:cxn modelId="{4277557B-74EC-4A84-8319-2CB53AD09F3C}" type="presOf" srcId="{6648A07C-FDF3-4900-A660-73FE9F4D84FB}" destId="{23F019C1-0FF1-4E55-9D38-873FE8402D2C}" srcOrd="0" destOrd="0" presId="urn:microsoft.com/office/officeart/2005/8/layout/orgChart1"/>
    <dgm:cxn modelId="{7ECF152F-388F-4B27-BEBE-0201C4EAD1EE}" type="presOf" srcId="{D06B7EB6-1AC2-40ED-830A-798D0E2752FE}" destId="{78FD4219-8D07-4A14-8F53-BC06CE7E9F99}" srcOrd="0" destOrd="0" presId="urn:microsoft.com/office/officeart/2005/8/layout/orgChart1"/>
    <dgm:cxn modelId="{CAACFC74-8B07-4B6E-95AB-1FD862FD46BF}" type="presOf" srcId="{E837AED5-CB43-4F38-9BA9-8FEEBC5447FE}" destId="{18733FF3-DB7A-49DD-90E8-C65D0269B571}" srcOrd="0" destOrd="0" presId="urn:microsoft.com/office/officeart/2005/8/layout/orgChart1"/>
    <dgm:cxn modelId="{C7B9BB11-88E8-4A07-B440-0A89A3C1112A}" type="presOf" srcId="{499E39EA-907F-4DCD-8A61-46ACED573AD6}" destId="{2BA768E5-5473-4339-B88F-C46268459208}" srcOrd="0" destOrd="0" presId="urn:microsoft.com/office/officeart/2005/8/layout/orgChart1"/>
    <dgm:cxn modelId="{8AB828BA-B2A2-431A-A09F-F8C3E03307DE}" type="presOf" srcId="{D06B7EB6-1AC2-40ED-830A-798D0E2752FE}" destId="{44F1E7E4-98BA-4828-A1CF-B00FD50AFEF2}" srcOrd="1" destOrd="0" presId="urn:microsoft.com/office/officeart/2005/8/layout/orgChart1"/>
    <dgm:cxn modelId="{2241C3C1-B9D7-4135-8020-3E0CD5122BFD}" type="presOf" srcId="{84CAEA6A-F7A8-4215-9A5C-8A5BB5C728F1}" destId="{3D591993-4D45-49A1-A044-E97341E463F5}" srcOrd="1" destOrd="0" presId="urn:microsoft.com/office/officeart/2005/8/layout/orgChart1"/>
    <dgm:cxn modelId="{B39F9899-CBA8-4F68-9762-499E209E8C13}" type="presOf" srcId="{84CAEA6A-F7A8-4215-9A5C-8A5BB5C728F1}" destId="{C9A17F42-4101-4892-8767-9E793B505166}" srcOrd="0" destOrd="0" presId="urn:microsoft.com/office/officeart/2005/8/layout/orgChart1"/>
    <dgm:cxn modelId="{1AAA1B8B-4BD0-4614-9FEE-DFFA82036F0C}" type="presOf" srcId="{D8033953-8A3F-4E60-B014-7D827F099DF5}" destId="{991776FF-8BA8-45D1-82F6-3117435364AF}" srcOrd="0" destOrd="0" presId="urn:microsoft.com/office/officeart/2005/8/layout/orgChart1"/>
    <dgm:cxn modelId="{55A970BE-4EF9-4E2D-95D8-349B4A0C7BB1}" srcId="{6F91F6CF-47FF-4D3D-AB8F-E6750AC1816F}" destId="{1F1EBBA7-C0B2-4CA2-A431-44F1B5733C63}" srcOrd="0" destOrd="0" parTransId="{B04B17F7-AA8E-48E9-A153-4C31A86A5365}" sibTransId="{CA3D684B-3271-4B3C-B7F0-7ABA2725A8EA}"/>
    <dgm:cxn modelId="{B29A4A82-1702-41FB-821A-7C8C7533F22D}" type="presOf" srcId="{499E39EA-907F-4DCD-8A61-46ACED573AD6}" destId="{7AAF6257-B5ED-4B23-8EF2-15D67BA0BA35}" srcOrd="1" destOrd="0" presId="urn:microsoft.com/office/officeart/2005/8/layout/orgChart1"/>
    <dgm:cxn modelId="{8EE32DD3-764D-43BB-8866-664CA8517D39}" srcId="{1F1EBBA7-C0B2-4CA2-A431-44F1B5733C63}" destId="{84CAEA6A-F7A8-4215-9A5C-8A5BB5C728F1}" srcOrd="0" destOrd="0" parTransId="{6648A07C-FDF3-4900-A660-73FE9F4D84FB}" sibTransId="{24192719-E51C-404E-9D98-B8FB912455E7}"/>
    <dgm:cxn modelId="{687EB456-596B-4D09-AD43-D721FF7FF675}" type="presOf" srcId="{07061FE5-F2DC-471C-8D0E-B3CA0AE00CCC}" destId="{0DBC434C-DBBB-4753-9A91-E08BC39DAC96}" srcOrd="0" destOrd="0" presId="urn:microsoft.com/office/officeart/2005/8/layout/orgChart1"/>
    <dgm:cxn modelId="{6EC1F832-375E-4238-ACD4-3355979ED162}" type="presOf" srcId="{1F1EBBA7-C0B2-4CA2-A431-44F1B5733C63}" destId="{C2216EAC-0FCA-4A86-9B79-E57FF43D5315}" srcOrd="0" destOrd="0" presId="urn:microsoft.com/office/officeart/2005/8/layout/orgChart1"/>
    <dgm:cxn modelId="{268E0520-F505-4CE5-A005-658ADA8E6602}" type="presOf" srcId="{07061FE5-F2DC-471C-8D0E-B3CA0AE00CCC}" destId="{61179683-B876-43B6-957D-382618F0C2A9}" srcOrd="1" destOrd="0" presId="urn:microsoft.com/office/officeart/2005/8/layout/orgChart1"/>
    <dgm:cxn modelId="{9B69AD93-D63B-4967-9BC8-E417726B8D30}" srcId="{1F1EBBA7-C0B2-4CA2-A431-44F1B5733C63}" destId="{D06B7EB6-1AC2-40ED-830A-798D0E2752FE}" srcOrd="3" destOrd="0" parTransId="{D8033953-8A3F-4E60-B014-7D827F099DF5}" sibTransId="{5423988C-2278-4FBB-B417-C41A6D048F66}"/>
    <dgm:cxn modelId="{C5DDB346-294F-4874-82ED-6FD344729928}" srcId="{1F1EBBA7-C0B2-4CA2-A431-44F1B5733C63}" destId="{07061FE5-F2DC-471C-8D0E-B3CA0AE00CCC}" srcOrd="2" destOrd="0" parTransId="{E837AED5-CB43-4F38-9BA9-8FEEBC5447FE}" sibTransId="{2DCF9F2C-851D-4132-9A76-B02AD9918824}"/>
    <dgm:cxn modelId="{D48A2328-9125-4E5F-B146-AA3BA805A752}" srcId="{1F1EBBA7-C0B2-4CA2-A431-44F1B5733C63}" destId="{499E39EA-907F-4DCD-8A61-46ACED573AD6}" srcOrd="1" destOrd="0" parTransId="{20344D05-EE11-4545-A10E-33022448B7EE}" sibTransId="{7D755B2B-C3A8-4798-8F99-AAA361B8CB75}"/>
    <dgm:cxn modelId="{98D27B30-6BB3-4787-A96F-5C67D2FBF306}" type="presParOf" srcId="{D82A6456-65CA-43CA-A1A6-4D28075EFC7E}" destId="{7F67C410-25A8-4070-B0F4-8EC2AB953F11}" srcOrd="0" destOrd="0" presId="urn:microsoft.com/office/officeart/2005/8/layout/orgChart1"/>
    <dgm:cxn modelId="{48FC20B7-0869-4B3F-A101-A8E9A4976E07}" type="presParOf" srcId="{7F67C410-25A8-4070-B0F4-8EC2AB953F11}" destId="{43578AEE-4BB0-4576-BA17-A67F2ECA73EB}" srcOrd="0" destOrd="0" presId="urn:microsoft.com/office/officeart/2005/8/layout/orgChart1"/>
    <dgm:cxn modelId="{19743D60-4018-4A28-A530-CB42AE0667A4}" type="presParOf" srcId="{43578AEE-4BB0-4576-BA17-A67F2ECA73EB}" destId="{C2216EAC-0FCA-4A86-9B79-E57FF43D5315}" srcOrd="0" destOrd="0" presId="urn:microsoft.com/office/officeart/2005/8/layout/orgChart1"/>
    <dgm:cxn modelId="{A1A5D0B0-5AA6-4C27-A1C2-BE8DF11C2CA9}" type="presParOf" srcId="{43578AEE-4BB0-4576-BA17-A67F2ECA73EB}" destId="{76493A4E-EC67-4814-8594-E1FC7C2EEAC7}" srcOrd="1" destOrd="0" presId="urn:microsoft.com/office/officeart/2005/8/layout/orgChart1"/>
    <dgm:cxn modelId="{BB0B9CC5-6100-46C8-8EAA-BAB909FE4453}" type="presParOf" srcId="{7F67C410-25A8-4070-B0F4-8EC2AB953F11}" destId="{59E36547-D889-45AA-9A23-078E03DC4A28}" srcOrd="1" destOrd="0" presId="urn:microsoft.com/office/officeart/2005/8/layout/orgChart1"/>
    <dgm:cxn modelId="{93A21ACB-78ED-4967-BC1F-A83252F60456}" type="presParOf" srcId="{59E36547-D889-45AA-9A23-078E03DC4A28}" destId="{C67D827B-96A6-43C4-ADA5-AC95156DF410}" srcOrd="0" destOrd="0" presId="urn:microsoft.com/office/officeart/2005/8/layout/orgChart1"/>
    <dgm:cxn modelId="{34DEA2F1-EF85-457E-BD85-540AEC2BEE61}" type="presParOf" srcId="{59E36547-D889-45AA-9A23-078E03DC4A28}" destId="{22D02211-6BE2-4D9A-872A-9AD67351EE7F}" srcOrd="1" destOrd="0" presId="urn:microsoft.com/office/officeart/2005/8/layout/orgChart1"/>
    <dgm:cxn modelId="{DEDF9946-2387-4E0B-B3CB-49683B47D828}" type="presParOf" srcId="{22D02211-6BE2-4D9A-872A-9AD67351EE7F}" destId="{881DE4C6-9749-45CA-BBF4-37E0B5AE7542}" srcOrd="0" destOrd="0" presId="urn:microsoft.com/office/officeart/2005/8/layout/orgChart1"/>
    <dgm:cxn modelId="{B6AC8978-F0F6-4035-9E78-8B5C68187870}" type="presParOf" srcId="{881DE4C6-9749-45CA-BBF4-37E0B5AE7542}" destId="{2BA768E5-5473-4339-B88F-C46268459208}" srcOrd="0" destOrd="0" presId="urn:microsoft.com/office/officeart/2005/8/layout/orgChart1"/>
    <dgm:cxn modelId="{8DE90680-FEB5-4C3B-A1AB-54423C29977E}" type="presParOf" srcId="{881DE4C6-9749-45CA-BBF4-37E0B5AE7542}" destId="{7AAF6257-B5ED-4B23-8EF2-15D67BA0BA35}" srcOrd="1" destOrd="0" presId="urn:microsoft.com/office/officeart/2005/8/layout/orgChart1"/>
    <dgm:cxn modelId="{646CC506-AAB6-46A2-9FA0-7886DE0D7C80}" type="presParOf" srcId="{22D02211-6BE2-4D9A-872A-9AD67351EE7F}" destId="{9697A422-F7B0-4FC3-9610-D75E58B8976C}" srcOrd="1" destOrd="0" presId="urn:microsoft.com/office/officeart/2005/8/layout/orgChart1"/>
    <dgm:cxn modelId="{0A4844B6-5B76-4324-90BF-894505120D68}" type="presParOf" srcId="{22D02211-6BE2-4D9A-872A-9AD67351EE7F}" destId="{C332FA49-9077-4545-BBFD-4E8982F95606}" srcOrd="2" destOrd="0" presId="urn:microsoft.com/office/officeart/2005/8/layout/orgChart1"/>
    <dgm:cxn modelId="{0FC336FA-B97E-4D1E-B9EA-4D39F88F074D}" type="presParOf" srcId="{59E36547-D889-45AA-9A23-078E03DC4A28}" destId="{18733FF3-DB7A-49DD-90E8-C65D0269B571}" srcOrd="2" destOrd="0" presId="urn:microsoft.com/office/officeart/2005/8/layout/orgChart1"/>
    <dgm:cxn modelId="{1740C1AC-71CC-40B5-8E66-D460FFCAE6B3}" type="presParOf" srcId="{59E36547-D889-45AA-9A23-078E03DC4A28}" destId="{ADE4FA5C-1AA4-4076-A20D-BA76E1A59CE6}" srcOrd="3" destOrd="0" presId="urn:microsoft.com/office/officeart/2005/8/layout/orgChart1"/>
    <dgm:cxn modelId="{898BACD5-011E-45B4-8447-92220FAD6D23}" type="presParOf" srcId="{ADE4FA5C-1AA4-4076-A20D-BA76E1A59CE6}" destId="{66E07B8A-1A2E-4235-AEA4-ADF25C157F04}" srcOrd="0" destOrd="0" presId="urn:microsoft.com/office/officeart/2005/8/layout/orgChart1"/>
    <dgm:cxn modelId="{E30D1391-29F5-4678-A7E9-2FD6A9CA11A3}" type="presParOf" srcId="{66E07B8A-1A2E-4235-AEA4-ADF25C157F04}" destId="{0DBC434C-DBBB-4753-9A91-E08BC39DAC96}" srcOrd="0" destOrd="0" presId="urn:microsoft.com/office/officeart/2005/8/layout/orgChart1"/>
    <dgm:cxn modelId="{3B787E4C-97F8-4621-974D-FD138F4408F7}" type="presParOf" srcId="{66E07B8A-1A2E-4235-AEA4-ADF25C157F04}" destId="{61179683-B876-43B6-957D-382618F0C2A9}" srcOrd="1" destOrd="0" presId="urn:microsoft.com/office/officeart/2005/8/layout/orgChart1"/>
    <dgm:cxn modelId="{D5490EE9-4AD0-4DEE-AA81-7538C734C100}" type="presParOf" srcId="{ADE4FA5C-1AA4-4076-A20D-BA76E1A59CE6}" destId="{72E7E33A-B240-42F1-A092-8D3B88CD1A59}" srcOrd="1" destOrd="0" presId="urn:microsoft.com/office/officeart/2005/8/layout/orgChart1"/>
    <dgm:cxn modelId="{38111AC4-B62C-4A03-A694-F1B28B70A28A}" type="presParOf" srcId="{ADE4FA5C-1AA4-4076-A20D-BA76E1A59CE6}" destId="{1916FFDC-F8DD-4D69-B8CA-9C3E1CBEEFCA}" srcOrd="2" destOrd="0" presId="urn:microsoft.com/office/officeart/2005/8/layout/orgChart1"/>
    <dgm:cxn modelId="{68CA3D9F-EC6F-4864-8BB7-9A9AF4C75C10}" type="presParOf" srcId="{59E36547-D889-45AA-9A23-078E03DC4A28}" destId="{991776FF-8BA8-45D1-82F6-3117435364AF}" srcOrd="4" destOrd="0" presId="urn:microsoft.com/office/officeart/2005/8/layout/orgChart1"/>
    <dgm:cxn modelId="{BB99AFEB-240F-4274-90F4-81FE529275BD}" type="presParOf" srcId="{59E36547-D889-45AA-9A23-078E03DC4A28}" destId="{EB3EB248-01EF-4859-9431-3BDD02E56981}" srcOrd="5" destOrd="0" presId="urn:microsoft.com/office/officeart/2005/8/layout/orgChart1"/>
    <dgm:cxn modelId="{751C5676-446C-4CF9-A581-9BE46808F82F}" type="presParOf" srcId="{EB3EB248-01EF-4859-9431-3BDD02E56981}" destId="{69492341-804E-4177-871A-A76E0916B563}" srcOrd="0" destOrd="0" presId="urn:microsoft.com/office/officeart/2005/8/layout/orgChart1"/>
    <dgm:cxn modelId="{0C71B64C-3E21-4189-AD49-40C19201B4A6}" type="presParOf" srcId="{69492341-804E-4177-871A-A76E0916B563}" destId="{78FD4219-8D07-4A14-8F53-BC06CE7E9F99}" srcOrd="0" destOrd="0" presId="urn:microsoft.com/office/officeart/2005/8/layout/orgChart1"/>
    <dgm:cxn modelId="{BDCD607E-9260-43D0-A7AD-E3C57F47C6CA}" type="presParOf" srcId="{69492341-804E-4177-871A-A76E0916B563}" destId="{44F1E7E4-98BA-4828-A1CF-B00FD50AFEF2}" srcOrd="1" destOrd="0" presId="urn:microsoft.com/office/officeart/2005/8/layout/orgChart1"/>
    <dgm:cxn modelId="{6DDF816F-6350-4EFE-AC41-9976DDC0D330}" type="presParOf" srcId="{EB3EB248-01EF-4859-9431-3BDD02E56981}" destId="{D998319B-C086-4DCB-B16D-718F6BD4A22A}" srcOrd="1" destOrd="0" presId="urn:microsoft.com/office/officeart/2005/8/layout/orgChart1"/>
    <dgm:cxn modelId="{3337E31A-3D99-4DC6-AA16-FB1985196054}" type="presParOf" srcId="{EB3EB248-01EF-4859-9431-3BDD02E56981}" destId="{AAABD8F7-A6D5-4580-8172-F2F9A37E2BA6}" srcOrd="2" destOrd="0" presId="urn:microsoft.com/office/officeart/2005/8/layout/orgChart1"/>
    <dgm:cxn modelId="{09760299-D12D-4A84-B61D-091D6BC54A00}" type="presParOf" srcId="{7F67C410-25A8-4070-B0F4-8EC2AB953F11}" destId="{397D9E06-3A5B-4680-A351-EA7199D67307}" srcOrd="2" destOrd="0" presId="urn:microsoft.com/office/officeart/2005/8/layout/orgChart1"/>
    <dgm:cxn modelId="{D1AEABFD-B223-4B09-A9A8-71CF2AE799FE}" type="presParOf" srcId="{397D9E06-3A5B-4680-A351-EA7199D67307}" destId="{23F019C1-0FF1-4E55-9D38-873FE8402D2C}" srcOrd="0" destOrd="0" presId="urn:microsoft.com/office/officeart/2005/8/layout/orgChart1"/>
    <dgm:cxn modelId="{FEB2B5AC-301C-466F-BBFD-34DD04BEEF0A}" type="presParOf" srcId="{397D9E06-3A5B-4680-A351-EA7199D67307}" destId="{4ACD990A-DB61-4D3E-9A63-071C2ED7CC40}" srcOrd="1" destOrd="0" presId="urn:microsoft.com/office/officeart/2005/8/layout/orgChart1"/>
    <dgm:cxn modelId="{D0B88C48-1676-4BFC-9799-1CF0E6105EE6}" type="presParOf" srcId="{4ACD990A-DB61-4D3E-9A63-071C2ED7CC40}" destId="{51961662-D056-440B-8119-9A0E47AD7237}" srcOrd="0" destOrd="0" presId="urn:microsoft.com/office/officeart/2005/8/layout/orgChart1"/>
    <dgm:cxn modelId="{39A922C3-6624-491F-BD4A-CB214990B327}" type="presParOf" srcId="{51961662-D056-440B-8119-9A0E47AD7237}" destId="{C9A17F42-4101-4892-8767-9E793B505166}" srcOrd="0" destOrd="0" presId="urn:microsoft.com/office/officeart/2005/8/layout/orgChart1"/>
    <dgm:cxn modelId="{46C28FBE-1215-4B0C-AB89-8618C2FE7570}" type="presParOf" srcId="{51961662-D056-440B-8119-9A0E47AD7237}" destId="{3D591993-4D45-49A1-A044-E97341E463F5}" srcOrd="1" destOrd="0" presId="urn:microsoft.com/office/officeart/2005/8/layout/orgChart1"/>
    <dgm:cxn modelId="{E3CBADA7-78BE-4F39-8332-9505A303D812}" type="presParOf" srcId="{4ACD990A-DB61-4D3E-9A63-071C2ED7CC40}" destId="{CC43530E-1D16-4469-875E-5C9E33282136}" srcOrd="1" destOrd="0" presId="urn:microsoft.com/office/officeart/2005/8/layout/orgChart1"/>
    <dgm:cxn modelId="{3A230417-0736-4824-8E02-AB8154B20065}" type="presParOf" srcId="{4ACD990A-DB61-4D3E-9A63-071C2ED7CC40}" destId="{64450931-CDC8-4356-99E4-EFABBD353EBC}"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3F019C1-0FF1-4E55-9D38-873FE8402D2C}">
      <dsp:nvSpPr>
        <dsp:cNvPr id="0" name=""/>
        <dsp:cNvSpPr/>
      </dsp:nvSpPr>
      <dsp:spPr>
        <a:xfrm>
          <a:off x="3867444" y="1179330"/>
          <a:ext cx="247355" cy="1083651"/>
        </a:xfrm>
        <a:custGeom>
          <a:avLst/>
          <a:gdLst/>
          <a:ahLst/>
          <a:cxnLst/>
          <a:rect l="0" t="0" r="0" b="0"/>
          <a:pathLst>
            <a:path>
              <a:moveTo>
                <a:pt x="247355" y="0"/>
              </a:moveTo>
              <a:lnTo>
                <a:pt x="247355" y="1083651"/>
              </a:lnTo>
              <a:lnTo>
                <a:pt x="0" y="1083651"/>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1776FF-8BA8-45D1-82F6-3117435364AF}">
      <dsp:nvSpPr>
        <dsp:cNvPr id="0" name=""/>
        <dsp:cNvSpPr/>
      </dsp:nvSpPr>
      <dsp:spPr>
        <a:xfrm>
          <a:off x="4114800" y="1179330"/>
          <a:ext cx="2850473" cy="2167302"/>
        </a:xfrm>
        <a:custGeom>
          <a:avLst/>
          <a:gdLst/>
          <a:ahLst/>
          <a:cxnLst/>
          <a:rect l="0" t="0" r="0" b="0"/>
          <a:pathLst>
            <a:path>
              <a:moveTo>
                <a:pt x="0" y="0"/>
              </a:moveTo>
              <a:lnTo>
                <a:pt x="0" y="1919946"/>
              </a:lnTo>
              <a:lnTo>
                <a:pt x="2850473" y="1919946"/>
              </a:lnTo>
              <a:lnTo>
                <a:pt x="2850473" y="2167302"/>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733FF3-DB7A-49DD-90E8-C65D0269B571}">
      <dsp:nvSpPr>
        <dsp:cNvPr id="0" name=""/>
        <dsp:cNvSpPr/>
      </dsp:nvSpPr>
      <dsp:spPr>
        <a:xfrm>
          <a:off x="4069080" y="1179330"/>
          <a:ext cx="91440" cy="2167302"/>
        </a:xfrm>
        <a:custGeom>
          <a:avLst/>
          <a:gdLst/>
          <a:ahLst/>
          <a:cxnLst/>
          <a:rect l="0" t="0" r="0" b="0"/>
          <a:pathLst>
            <a:path>
              <a:moveTo>
                <a:pt x="45720" y="0"/>
              </a:moveTo>
              <a:lnTo>
                <a:pt x="45720" y="2167302"/>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D827B-96A6-43C4-ADA5-AC95156DF410}">
      <dsp:nvSpPr>
        <dsp:cNvPr id="0" name=""/>
        <dsp:cNvSpPr/>
      </dsp:nvSpPr>
      <dsp:spPr>
        <a:xfrm>
          <a:off x="1264326" y="1179330"/>
          <a:ext cx="2850473" cy="2167302"/>
        </a:xfrm>
        <a:custGeom>
          <a:avLst/>
          <a:gdLst/>
          <a:ahLst/>
          <a:cxnLst/>
          <a:rect l="0" t="0" r="0" b="0"/>
          <a:pathLst>
            <a:path>
              <a:moveTo>
                <a:pt x="2850473" y="0"/>
              </a:moveTo>
              <a:lnTo>
                <a:pt x="2850473" y="1919946"/>
              </a:lnTo>
              <a:lnTo>
                <a:pt x="0" y="1919946"/>
              </a:lnTo>
              <a:lnTo>
                <a:pt x="0" y="2167302"/>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216EAC-0FCA-4A86-9B79-E57FF43D5315}">
      <dsp:nvSpPr>
        <dsp:cNvPr id="0" name=""/>
        <dsp:cNvSpPr/>
      </dsp:nvSpPr>
      <dsp:spPr>
        <a:xfrm>
          <a:off x="2936918" y="1448"/>
          <a:ext cx="2355763" cy="117788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Directors (Voting members of crew)</a:t>
          </a:r>
          <a:endParaRPr lang="en-US" sz="2000" kern="1200" dirty="0"/>
        </a:p>
      </dsp:txBody>
      <dsp:txXfrm>
        <a:off x="2936918" y="1448"/>
        <a:ext cx="2355763" cy="1177881"/>
      </dsp:txXfrm>
    </dsp:sp>
    <dsp:sp modelId="{2BA768E5-5473-4339-B88F-C46268459208}">
      <dsp:nvSpPr>
        <dsp:cNvPr id="0" name=""/>
        <dsp:cNvSpPr/>
      </dsp:nvSpPr>
      <dsp:spPr>
        <a:xfrm>
          <a:off x="86444" y="3346632"/>
          <a:ext cx="2355763" cy="117788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Skilled Crew: surgeon, carpenter, caulker, </a:t>
          </a:r>
          <a:r>
            <a:rPr lang="en-US" sz="2000" kern="1200" dirty="0" err="1" smtClean="0"/>
            <a:t>armorer</a:t>
          </a:r>
          <a:r>
            <a:rPr lang="en-US" sz="2000" kern="1200" dirty="0" smtClean="0"/>
            <a:t>, </a:t>
          </a:r>
          <a:r>
            <a:rPr lang="en-US" sz="2000" kern="1200" dirty="0" err="1" smtClean="0"/>
            <a:t>mucian</a:t>
          </a:r>
          <a:endParaRPr lang="en-US" sz="2000" kern="1200" dirty="0"/>
        </a:p>
      </dsp:txBody>
      <dsp:txXfrm>
        <a:off x="86444" y="3346632"/>
        <a:ext cx="2355763" cy="1177881"/>
      </dsp:txXfrm>
    </dsp:sp>
    <dsp:sp modelId="{0DBC434C-DBBB-4753-9A91-E08BC39DAC96}">
      <dsp:nvSpPr>
        <dsp:cNvPr id="0" name=""/>
        <dsp:cNvSpPr/>
      </dsp:nvSpPr>
      <dsp:spPr>
        <a:xfrm>
          <a:off x="2936918" y="3346632"/>
          <a:ext cx="2355763" cy="117788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Unskilled Crew (Volunteers)</a:t>
          </a:r>
          <a:endParaRPr lang="en-US" sz="2000" kern="1200" dirty="0"/>
        </a:p>
      </dsp:txBody>
      <dsp:txXfrm>
        <a:off x="2936918" y="3346632"/>
        <a:ext cx="2355763" cy="1177881"/>
      </dsp:txXfrm>
    </dsp:sp>
    <dsp:sp modelId="{78FD4219-8D07-4A14-8F53-BC06CE7E9F99}">
      <dsp:nvSpPr>
        <dsp:cNvPr id="0" name=""/>
        <dsp:cNvSpPr/>
      </dsp:nvSpPr>
      <dsp:spPr>
        <a:xfrm>
          <a:off x="5787391" y="3346632"/>
          <a:ext cx="2355763" cy="117788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Unskilled crew: Draftees (Shanghaied) </a:t>
          </a:r>
          <a:endParaRPr lang="en-US" sz="2000" kern="1200" dirty="0"/>
        </a:p>
      </dsp:txBody>
      <dsp:txXfrm>
        <a:off x="5787391" y="3346632"/>
        <a:ext cx="2355763" cy="1177881"/>
      </dsp:txXfrm>
    </dsp:sp>
    <dsp:sp modelId="{C9A17F42-4101-4892-8767-9E793B505166}">
      <dsp:nvSpPr>
        <dsp:cNvPr id="0" name=""/>
        <dsp:cNvSpPr/>
      </dsp:nvSpPr>
      <dsp:spPr>
        <a:xfrm>
          <a:off x="1511681" y="1674040"/>
          <a:ext cx="2355763" cy="117788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Elect a Captain &amp; Quartermaster</a:t>
          </a:r>
        </a:p>
        <a:p>
          <a:pPr lvl="0" algn="ctr" defTabSz="889000">
            <a:lnSpc>
              <a:spcPct val="90000"/>
            </a:lnSpc>
            <a:spcBef>
              <a:spcPct val="0"/>
            </a:spcBef>
            <a:spcAft>
              <a:spcPct val="35000"/>
            </a:spcAft>
          </a:pPr>
          <a:r>
            <a:rPr lang="en-US" sz="2000" kern="1200" dirty="0" smtClean="0"/>
            <a:t>These appoint…</a:t>
          </a:r>
          <a:endParaRPr lang="en-US" sz="2000" kern="1200" dirty="0"/>
        </a:p>
      </dsp:txBody>
      <dsp:txXfrm>
        <a:off x="1511681" y="1674040"/>
        <a:ext cx="2355763" cy="11778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38B5EE-FF1E-4B9E-912F-4D51EACBBD3F}" type="datetimeFigureOut">
              <a:rPr lang="en-US" smtClean="0"/>
              <a:t>4/2/2013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88F20-57BA-45FC-9617-C26BEAD03F3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8B5EE-FF1E-4B9E-912F-4D51EACBBD3F}" type="datetimeFigureOut">
              <a:rPr lang="en-US" smtClean="0"/>
              <a:t>4/2/2013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88F20-57BA-45FC-9617-C26BEAD03F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8B5EE-FF1E-4B9E-912F-4D51EACBBD3F}" type="datetimeFigureOut">
              <a:rPr lang="en-US" smtClean="0"/>
              <a:t>4/2/2013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88F20-57BA-45FC-9617-C26BEAD03F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8B5EE-FF1E-4B9E-912F-4D51EACBBD3F}" type="datetimeFigureOut">
              <a:rPr lang="en-US" smtClean="0"/>
              <a:t>4/2/2013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88F20-57BA-45FC-9617-C26BEAD03F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38B5EE-FF1E-4B9E-912F-4D51EACBBD3F}" type="datetimeFigureOut">
              <a:rPr lang="en-US" smtClean="0"/>
              <a:t>4/2/2013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88F20-57BA-45FC-9617-C26BEAD03F3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38B5EE-FF1E-4B9E-912F-4D51EACBBD3F}" type="datetimeFigureOut">
              <a:rPr lang="en-US" smtClean="0"/>
              <a:t>4/2/2013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88F20-57BA-45FC-9617-C26BEAD03F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38B5EE-FF1E-4B9E-912F-4D51EACBBD3F}" type="datetimeFigureOut">
              <a:rPr lang="en-US" smtClean="0"/>
              <a:t>4/2/2013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F88F20-57BA-45FC-9617-C26BEAD03F3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38B5EE-FF1E-4B9E-912F-4D51EACBBD3F}" type="datetimeFigureOut">
              <a:rPr lang="en-US" smtClean="0"/>
              <a:t>4/2/2013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F88F20-57BA-45FC-9617-C26BEAD03F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8B5EE-FF1E-4B9E-912F-4D51EACBBD3F}" type="datetimeFigureOut">
              <a:rPr lang="en-US" smtClean="0"/>
              <a:t>4/2/2013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F88F20-57BA-45FC-9617-C26BEAD03F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38B5EE-FF1E-4B9E-912F-4D51EACBBD3F}" type="datetimeFigureOut">
              <a:rPr lang="en-US" smtClean="0"/>
              <a:t>4/2/2013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88F20-57BA-45FC-9617-C26BEAD03F3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38B5EE-FF1E-4B9E-912F-4D51EACBBD3F}" type="datetimeFigureOut">
              <a:rPr lang="en-US" smtClean="0"/>
              <a:t>4/2/2013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88F20-57BA-45FC-9617-C26BEAD03F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8B5EE-FF1E-4B9E-912F-4D51EACBBD3F}" type="datetimeFigureOut">
              <a:rPr lang="en-US" smtClean="0"/>
              <a:t>4/2/2013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88F20-57BA-45FC-9617-C26BEAD03F3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The Corporate Environment</a:t>
            </a:r>
            <a:endParaRPr lang="en-US" dirty="0">
              <a:solidFill>
                <a:srgbClr val="FF0000"/>
              </a:solidFill>
            </a:endParaRPr>
          </a:p>
        </p:txBody>
      </p:sp>
      <p:sp>
        <p:nvSpPr>
          <p:cNvPr id="3" name="Subtitle 2"/>
          <p:cNvSpPr>
            <a:spLocks noGrp="1"/>
          </p:cNvSpPr>
          <p:nvPr>
            <p:ph type="subTitle" idx="1"/>
          </p:nvPr>
        </p:nvSpPr>
        <p:spPr/>
        <p:txBody>
          <a:bodyPr>
            <a:normAutofit fontScale="92500"/>
          </a:bodyPr>
          <a:lstStyle/>
          <a:p>
            <a:r>
              <a:rPr lang="en-US" dirty="0" smtClean="0"/>
              <a:t>William J. Frey</a:t>
            </a:r>
          </a:p>
          <a:p>
            <a:r>
              <a:rPr lang="en-US" dirty="0" smtClean="0"/>
              <a:t>College of Business Administration</a:t>
            </a:r>
          </a:p>
          <a:p>
            <a:r>
              <a:rPr lang="en-US" dirty="0" smtClean="0"/>
              <a:t>University of Puerto Rico at Mayaguez</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rPr>
              <a:t>Corporations become legal persons</a:t>
            </a:r>
            <a:endParaRPr lang="en-US" dirty="0">
              <a:solidFill>
                <a:srgbClr val="FF0000"/>
              </a:solidFill>
            </a:endParaRPr>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r>
              <a:rPr lang="en-US" dirty="0" smtClean="0"/>
              <a:t>A series of legal decisions have given corporations legal rights</a:t>
            </a:r>
          </a:p>
          <a:p>
            <a:pPr lvl="1"/>
            <a:r>
              <a:rPr lang="en-US" dirty="0" smtClean="0"/>
              <a:t>Right to due process under the law (e.g., trial by jury)</a:t>
            </a:r>
          </a:p>
          <a:p>
            <a:pPr lvl="1"/>
            <a:r>
              <a:rPr lang="en-US" dirty="0" smtClean="0"/>
              <a:t>Commercial Speech (Can advertise products and services)</a:t>
            </a:r>
          </a:p>
          <a:p>
            <a:pPr lvl="1"/>
            <a:r>
              <a:rPr lang="en-US" dirty="0" smtClean="0"/>
              <a:t>Non-commercial Speech (Can take out political advertisements)</a:t>
            </a:r>
          </a:p>
          <a:p>
            <a:pPr>
              <a:buNone/>
            </a:pPr>
            <a:endParaRPr lang="en-US" sz="1000" dirty="0" smtClean="0"/>
          </a:p>
          <a:p>
            <a:r>
              <a:rPr lang="en-US" dirty="0" smtClean="0"/>
              <a:t>Dissenting opinion in First National Bank of Boston v. </a:t>
            </a:r>
            <a:r>
              <a:rPr lang="en-US" dirty="0" err="1" smtClean="0"/>
              <a:t>Bellotti</a:t>
            </a:r>
            <a:endParaRPr lang="en-US" dirty="0" smtClean="0"/>
          </a:p>
          <a:p>
            <a:pPr lvl="1"/>
            <a:r>
              <a:rPr lang="en-US" dirty="0" smtClean="0"/>
              <a:t>Corporate non-commercial speech can </a:t>
            </a:r>
            <a:r>
              <a:rPr lang="en-US" dirty="0" smtClean="0">
                <a:solidFill>
                  <a:srgbClr val="FF0000"/>
                </a:solidFill>
              </a:rPr>
              <a:t>drown out </a:t>
            </a:r>
            <a:r>
              <a:rPr lang="en-US" dirty="0" smtClean="0"/>
              <a:t>the speech of natural/individual persons</a:t>
            </a:r>
          </a:p>
          <a:p>
            <a:r>
              <a:rPr lang="en-US" dirty="0" smtClean="0"/>
              <a:t>As powerful artificial persons they could supplant natural persons</a:t>
            </a:r>
            <a:endParaRPr lang="en-US" dirty="0"/>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Problem of Agency</a:t>
            </a:r>
            <a:endParaRPr lang="en-US" dirty="0">
              <a:solidFill>
                <a:srgbClr val="FF0000"/>
              </a:solidFill>
            </a:endParaRPr>
          </a:p>
        </p:txBody>
      </p:sp>
      <p:sp>
        <p:nvSpPr>
          <p:cNvPr id="3" name="Content Placeholder 2"/>
          <p:cNvSpPr>
            <a:spLocks noGrp="1"/>
          </p:cNvSpPr>
          <p:nvPr>
            <p:ph idx="1"/>
          </p:nvPr>
        </p:nvSpPr>
        <p:spPr>
          <a:xfrm>
            <a:off x="457200" y="1447800"/>
            <a:ext cx="8229600" cy="5105400"/>
          </a:xfrm>
        </p:spPr>
        <p:txBody>
          <a:bodyPr>
            <a:normAutofit fontScale="62500" lnSpcReduction="20000"/>
          </a:bodyPr>
          <a:lstStyle/>
          <a:p>
            <a:r>
              <a:rPr lang="en-US" dirty="0" smtClean="0">
                <a:solidFill>
                  <a:srgbClr val="FF0000"/>
                </a:solidFill>
              </a:rPr>
              <a:t>Separation of owners/investors from managers</a:t>
            </a:r>
          </a:p>
          <a:p>
            <a:pPr lvl="1"/>
            <a:r>
              <a:rPr lang="en-US" dirty="0" smtClean="0"/>
              <a:t>Principals: Owners/investors provide funds to finance corporate activity.  They determine the fundamental goals of the corporation</a:t>
            </a:r>
          </a:p>
          <a:p>
            <a:pPr lvl="1"/>
            <a:r>
              <a:rPr lang="en-US" dirty="0" smtClean="0"/>
              <a:t>Agents: Managers are agents of the owners who delegate to them the responsibility of overseeing the day to day operation of the corporation</a:t>
            </a:r>
          </a:p>
          <a:p>
            <a:r>
              <a:rPr lang="en-US" dirty="0" smtClean="0">
                <a:solidFill>
                  <a:srgbClr val="FF0000"/>
                </a:solidFill>
              </a:rPr>
              <a:t>Faithful agency</a:t>
            </a:r>
          </a:p>
          <a:p>
            <a:pPr lvl="1"/>
            <a:r>
              <a:rPr lang="en-US" dirty="0" smtClean="0"/>
              <a:t>Managers (as agents) must remain faithful to the interests set forth by the owners (principals)</a:t>
            </a:r>
          </a:p>
          <a:p>
            <a:r>
              <a:rPr lang="en-US" dirty="0" smtClean="0"/>
              <a:t>But if managers are rational, self-interest </a:t>
            </a:r>
            <a:r>
              <a:rPr lang="en-US" dirty="0" err="1" smtClean="0"/>
              <a:t>maximizers</a:t>
            </a:r>
            <a:r>
              <a:rPr lang="en-US" dirty="0" smtClean="0"/>
              <a:t>, then…</a:t>
            </a:r>
          </a:p>
          <a:p>
            <a:pPr lvl="1"/>
            <a:r>
              <a:rPr lang="en-US" dirty="0" smtClean="0"/>
              <a:t>Why should their interests coincide with those of owners?</a:t>
            </a:r>
          </a:p>
          <a:p>
            <a:pPr lvl="1"/>
            <a:r>
              <a:rPr lang="en-US" dirty="0" smtClean="0"/>
              <a:t>What prevents them from setting aside owner interests and pursuing their own? </a:t>
            </a:r>
          </a:p>
          <a:p>
            <a:r>
              <a:rPr lang="en-US" dirty="0" smtClean="0"/>
              <a:t>Corporate governance then becomes a matter of institutionalizing external measures that compel managers to remain true to owner interests </a:t>
            </a:r>
          </a:p>
          <a:p>
            <a:pPr lvl="1"/>
            <a:r>
              <a:rPr lang="en-US" dirty="0" smtClean="0"/>
              <a:t>Set corporate directives</a:t>
            </a:r>
          </a:p>
          <a:p>
            <a:pPr lvl="1"/>
            <a:r>
              <a:rPr lang="en-US" dirty="0" smtClean="0"/>
              <a:t>Monitor management compliance</a:t>
            </a:r>
          </a:p>
          <a:p>
            <a:pPr lvl="1"/>
            <a:r>
              <a:rPr lang="en-US" dirty="0" smtClean="0"/>
              <a:t>Punish non-compliance (</a:t>
            </a:r>
            <a:r>
              <a:rPr lang="en-US" dirty="0" smtClean="0">
                <a:solidFill>
                  <a:srgbClr val="FF0000"/>
                </a:solidFill>
              </a:rPr>
              <a:t>Business Judgment Rule</a:t>
            </a:r>
            <a:r>
              <a:rPr lang="en-US"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400" dirty="0" smtClean="0"/>
              <a:t>The corporation can be understood as a series of interrelated solutions to different, successive historical problems</a:t>
            </a:r>
            <a:endParaRPr lang="en-US" sz="3600" dirty="0"/>
          </a:p>
        </p:txBody>
      </p:sp>
      <p:graphicFrame>
        <p:nvGraphicFramePr>
          <p:cNvPr id="4" name="Content Placeholder 3"/>
          <p:cNvGraphicFramePr>
            <a:graphicFrameLocks noGrp="1"/>
          </p:cNvGraphicFramePr>
          <p:nvPr>
            <p:ph idx="1"/>
          </p:nvPr>
        </p:nvGraphicFramePr>
        <p:xfrm>
          <a:off x="457200" y="1447800"/>
          <a:ext cx="8229600" cy="5142614"/>
        </p:xfrm>
        <a:graphic>
          <a:graphicData uri="http://schemas.openxmlformats.org/drawingml/2006/table">
            <a:tbl>
              <a:tblPr firstRow="1" bandRow="1">
                <a:tableStyleId>{073A0DAA-6AF3-43AB-8588-CEC1D06C72B9}</a:tableStyleId>
              </a:tblPr>
              <a:tblGrid>
                <a:gridCol w="2743200"/>
                <a:gridCol w="2743200"/>
                <a:gridCol w="2743200"/>
              </a:tblGrid>
              <a:tr h="428343">
                <a:tc>
                  <a:txBody>
                    <a:bodyPr/>
                    <a:lstStyle/>
                    <a:p>
                      <a:r>
                        <a:rPr lang="en-US" dirty="0" smtClean="0"/>
                        <a:t>Problem</a:t>
                      </a:r>
                      <a:endParaRPr lang="en-US" dirty="0"/>
                    </a:p>
                  </a:txBody>
                  <a:tcPr/>
                </a:tc>
                <a:tc>
                  <a:txBody>
                    <a:bodyPr/>
                    <a:lstStyle/>
                    <a:p>
                      <a:r>
                        <a:rPr lang="en-US" dirty="0" smtClean="0"/>
                        <a:t>Solution</a:t>
                      </a:r>
                      <a:endParaRPr lang="en-US" dirty="0"/>
                    </a:p>
                  </a:txBody>
                  <a:tcPr/>
                </a:tc>
                <a:tc>
                  <a:txBody>
                    <a:bodyPr/>
                    <a:lstStyle/>
                    <a:p>
                      <a:r>
                        <a:rPr lang="en-US" dirty="0" smtClean="0"/>
                        <a:t>Organizational Form</a:t>
                      </a:r>
                      <a:endParaRPr lang="en-US" dirty="0"/>
                    </a:p>
                  </a:txBody>
                  <a:tcPr/>
                </a:tc>
              </a:tr>
              <a:tr h="874403">
                <a:tc>
                  <a:txBody>
                    <a:bodyPr/>
                    <a:lstStyle/>
                    <a:p>
                      <a:r>
                        <a:rPr lang="en-US" dirty="0" smtClean="0"/>
                        <a:t>Successfully transferring stewardship over church holdings to new abbot</a:t>
                      </a:r>
                      <a:endParaRPr lang="en-US" dirty="0"/>
                    </a:p>
                  </a:txBody>
                  <a:tcPr/>
                </a:tc>
                <a:tc>
                  <a:txBody>
                    <a:bodyPr/>
                    <a:lstStyle/>
                    <a:p>
                      <a:r>
                        <a:rPr lang="en-US" dirty="0" smtClean="0"/>
                        <a:t>Create a “passive</a:t>
                      </a:r>
                      <a:r>
                        <a:rPr lang="en-US" baseline="0" dirty="0" smtClean="0"/>
                        <a:t> device to hold property” </a:t>
                      </a:r>
                      <a:endParaRPr lang="en-US" dirty="0"/>
                    </a:p>
                  </a:txBody>
                  <a:tcPr/>
                </a:tc>
                <a:tc>
                  <a:txBody>
                    <a:bodyPr/>
                    <a:lstStyle/>
                    <a:p>
                      <a:r>
                        <a:rPr lang="en-US" dirty="0" smtClean="0"/>
                        <a:t>Proto-corporation</a:t>
                      </a:r>
                      <a:endParaRPr lang="en-US" dirty="0"/>
                    </a:p>
                  </a:txBody>
                  <a:tcPr/>
                </a:tc>
              </a:tr>
              <a:tr h="2212582">
                <a:tc>
                  <a:txBody>
                    <a:bodyPr/>
                    <a:lstStyle/>
                    <a:p>
                      <a:r>
                        <a:rPr lang="en-US" dirty="0" smtClean="0"/>
                        <a:t>Control over and regulation of a practice</a:t>
                      </a:r>
                      <a:r>
                        <a:rPr lang="en-US" baseline="0" dirty="0" smtClean="0"/>
                        <a:t> or skill (monopoly / responsibility)</a:t>
                      </a:r>
                      <a:endParaRPr lang="en-US" dirty="0"/>
                    </a:p>
                  </a:txBody>
                  <a:tcPr/>
                </a:tc>
                <a:tc>
                  <a:txBody>
                    <a:bodyPr/>
                    <a:lstStyle/>
                    <a:p>
                      <a:r>
                        <a:rPr lang="en-US" sz="1800" dirty="0" smtClean="0"/>
                        <a:t>Create a device to (a) hold the privileges of some particular trade, (b) establish rules and regulations</a:t>
                      </a:r>
                      <a:r>
                        <a:rPr lang="en-US" sz="1800" baseline="0" dirty="0" smtClean="0"/>
                        <a:t> for commerce, and (c) holds courts to adjudicate grievances among members</a:t>
                      </a:r>
                      <a:endParaRPr lang="en-US" sz="1800" dirty="0"/>
                    </a:p>
                  </a:txBody>
                  <a:tcPr/>
                </a:tc>
                <a:tc>
                  <a:txBody>
                    <a:bodyPr/>
                    <a:lstStyle/>
                    <a:p>
                      <a:r>
                        <a:rPr lang="en-US" dirty="0" smtClean="0"/>
                        <a:t>Medieval guilds that evolve into regulated companies</a:t>
                      </a:r>
                      <a:endParaRPr lang="en-US" dirty="0"/>
                    </a:p>
                  </a:txBody>
                  <a:tcPr/>
                </a:tc>
              </a:tr>
              <a:tr h="1513871">
                <a:tc>
                  <a:txBody>
                    <a:bodyPr/>
                    <a:lstStyle/>
                    <a:p>
                      <a:r>
                        <a:rPr lang="en-US" dirty="0" smtClean="0"/>
                        <a:t>Pooling capital and resources and directing complex ventures</a:t>
                      </a:r>
                      <a:endParaRPr lang="en-US" dirty="0"/>
                    </a:p>
                  </a:txBody>
                  <a:tcPr/>
                </a:tc>
                <a:tc>
                  <a:txBody>
                    <a:bodyPr/>
                    <a:lstStyle/>
                    <a:p>
                      <a:r>
                        <a:rPr lang="en-US" sz="1600" dirty="0" smtClean="0"/>
                        <a:t>Create a device (a) to hold privileges of trade (b) where investors provide capital and (c) that delegates operations to managers </a:t>
                      </a:r>
                      <a:endParaRPr lang="en-US" sz="1600" dirty="0"/>
                    </a:p>
                  </a:txBody>
                  <a:tcPr/>
                </a:tc>
                <a:tc>
                  <a:txBody>
                    <a:bodyPr/>
                    <a:lstStyle/>
                    <a:p>
                      <a:r>
                        <a:rPr lang="en-US" dirty="0" smtClean="0"/>
                        <a:t>Unchartered joint stock companies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As modern corporation emerges, limiting but fixing liability becomes central concern</a:t>
            </a:r>
            <a:endParaRPr lang="en-US" sz="3600" dirty="0"/>
          </a:p>
        </p:txBody>
      </p:sp>
      <p:graphicFrame>
        <p:nvGraphicFramePr>
          <p:cNvPr id="4" name="Content Placeholder 3"/>
          <p:cNvGraphicFramePr>
            <a:graphicFrameLocks noGrp="1"/>
          </p:cNvGraphicFramePr>
          <p:nvPr>
            <p:ph idx="1"/>
          </p:nvPr>
        </p:nvGraphicFramePr>
        <p:xfrm>
          <a:off x="457200" y="1600200"/>
          <a:ext cx="8229600" cy="5105400"/>
        </p:xfrm>
        <a:graphic>
          <a:graphicData uri="http://schemas.openxmlformats.org/drawingml/2006/table">
            <a:tbl>
              <a:tblPr firstRow="1" bandRow="1">
                <a:tableStyleId>{073A0DAA-6AF3-43AB-8588-CEC1D06C72B9}</a:tableStyleId>
              </a:tblPr>
              <a:tblGrid>
                <a:gridCol w="2743200"/>
                <a:gridCol w="2743200"/>
                <a:gridCol w="2743200"/>
              </a:tblGrid>
              <a:tr h="390256">
                <a:tc>
                  <a:txBody>
                    <a:bodyPr/>
                    <a:lstStyle/>
                    <a:p>
                      <a:r>
                        <a:rPr lang="en-US" dirty="0" smtClean="0"/>
                        <a:t>Problem</a:t>
                      </a:r>
                      <a:endParaRPr lang="en-US" dirty="0"/>
                    </a:p>
                  </a:txBody>
                  <a:tcPr/>
                </a:tc>
                <a:tc>
                  <a:txBody>
                    <a:bodyPr/>
                    <a:lstStyle/>
                    <a:p>
                      <a:r>
                        <a:rPr lang="en-US" dirty="0" smtClean="0"/>
                        <a:t>Solution</a:t>
                      </a:r>
                      <a:endParaRPr lang="en-US" dirty="0"/>
                    </a:p>
                  </a:txBody>
                  <a:tcPr/>
                </a:tc>
                <a:tc>
                  <a:txBody>
                    <a:bodyPr/>
                    <a:lstStyle/>
                    <a:p>
                      <a:r>
                        <a:rPr lang="en-US" dirty="0" smtClean="0"/>
                        <a:t>Organizational Form</a:t>
                      </a:r>
                      <a:endParaRPr lang="en-US" dirty="0"/>
                    </a:p>
                  </a:txBody>
                  <a:tcPr/>
                </a:tc>
              </a:tr>
              <a:tr h="2117004">
                <a:tc>
                  <a:txBody>
                    <a:bodyPr/>
                    <a:lstStyle/>
                    <a:p>
                      <a:r>
                        <a:rPr lang="en-US" dirty="0" smtClean="0"/>
                        <a:t>Limiting investor liability, limiting manager liability, and balancing the two</a:t>
                      </a:r>
                      <a:endParaRPr lang="en-US" dirty="0"/>
                    </a:p>
                  </a:txBody>
                  <a:tcPr/>
                </a:tc>
                <a:tc>
                  <a:txBody>
                    <a:bodyPr/>
                    <a:lstStyle/>
                    <a:p>
                      <a:r>
                        <a:rPr lang="en-US" dirty="0" smtClean="0"/>
                        <a:t>Corporation</a:t>
                      </a:r>
                      <a:r>
                        <a:rPr lang="en-US" baseline="0" dirty="0" smtClean="0"/>
                        <a:t> evolves into a legal person with (a) legal rights and duties, (b) owned by shareholders, (c) run by managers, (d) regulated through state charter</a:t>
                      </a:r>
                      <a:endParaRPr lang="en-US" dirty="0"/>
                    </a:p>
                  </a:txBody>
                  <a:tcPr/>
                </a:tc>
                <a:tc>
                  <a:txBody>
                    <a:bodyPr/>
                    <a:lstStyle/>
                    <a:p>
                      <a:r>
                        <a:rPr lang="en-US" dirty="0" smtClean="0"/>
                        <a:t>Limited corporation whose operations are defined in and limited by the charter</a:t>
                      </a:r>
                      <a:endParaRPr lang="en-US" dirty="0"/>
                    </a:p>
                  </a:txBody>
                  <a:tcPr/>
                </a:tc>
              </a:tr>
              <a:tr h="962274">
                <a:tc>
                  <a:txBody>
                    <a:bodyPr/>
                    <a:lstStyle/>
                    <a:p>
                      <a:r>
                        <a:rPr lang="en-US" dirty="0" smtClean="0"/>
                        <a:t>Ultra </a:t>
                      </a:r>
                      <a:r>
                        <a:rPr lang="en-US" dirty="0" err="1" smtClean="0"/>
                        <a:t>Vires</a:t>
                      </a:r>
                      <a:r>
                        <a:rPr lang="en-US" dirty="0" smtClean="0"/>
                        <a:t> (charter prevents growth) and Charter Mongering</a:t>
                      </a:r>
                      <a:endParaRPr lang="en-US" dirty="0"/>
                    </a:p>
                  </a:txBody>
                  <a:tcPr/>
                </a:tc>
                <a:tc>
                  <a:txBody>
                    <a:bodyPr/>
                    <a:lstStyle/>
                    <a:p>
                      <a:r>
                        <a:rPr lang="en-US" sz="1600" dirty="0" smtClean="0"/>
                        <a:t>Granted broad powers through more broadly defined charters</a:t>
                      </a:r>
                      <a:endParaRPr lang="en-US" sz="1600" dirty="0"/>
                    </a:p>
                  </a:txBody>
                  <a:tcPr/>
                </a:tc>
                <a:tc>
                  <a:txBody>
                    <a:bodyPr/>
                    <a:lstStyle/>
                    <a:p>
                      <a:r>
                        <a:rPr lang="en-US" baseline="0" dirty="0" smtClean="0"/>
                        <a:t>Corporation as an essential business tool</a:t>
                      </a:r>
                      <a:endParaRPr lang="en-US" dirty="0"/>
                    </a:p>
                  </a:txBody>
                  <a:tcPr/>
                </a:tc>
              </a:tr>
              <a:tr h="1635866">
                <a:tc>
                  <a:txBody>
                    <a:bodyPr/>
                    <a:lstStyle/>
                    <a:p>
                      <a:r>
                        <a:rPr lang="en-US" dirty="0" smtClean="0"/>
                        <a:t>Finding agent</a:t>
                      </a:r>
                      <a:r>
                        <a:rPr lang="en-US" baseline="0" dirty="0" smtClean="0"/>
                        <a:t> responsible for wrongdoing</a:t>
                      </a:r>
                      <a:endParaRPr lang="en-US" dirty="0"/>
                    </a:p>
                  </a:txBody>
                  <a:tcPr/>
                </a:tc>
                <a:tc>
                  <a:txBody>
                    <a:bodyPr/>
                    <a:lstStyle/>
                    <a:p>
                      <a:r>
                        <a:rPr lang="en-US" sz="1600" dirty="0" smtClean="0"/>
                        <a:t>(a) Due Process, equal protection, and free speech rights, (b) legal duties, (c) legal standing, (d) Federal Sentencing Guidelines, and Sarbanes-Oxley Act</a:t>
                      </a:r>
                      <a:endParaRPr lang="en-US" sz="1600" dirty="0"/>
                    </a:p>
                  </a:txBody>
                  <a:tcPr/>
                </a:tc>
                <a:tc>
                  <a:txBody>
                    <a:bodyPr/>
                    <a:lstStyle/>
                    <a:p>
                      <a:r>
                        <a:rPr lang="en-US" dirty="0" smtClean="0"/>
                        <a:t>Corporation as a legal person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Human Nature</a:t>
            </a:r>
            <a:endParaRPr lang="en-US" dirty="0"/>
          </a:p>
        </p:txBody>
      </p:sp>
      <p:sp>
        <p:nvSpPr>
          <p:cNvPr id="5" name="Text Placeholder 4"/>
          <p:cNvSpPr>
            <a:spLocks noGrp="1"/>
          </p:cNvSpPr>
          <p:nvPr>
            <p:ph type="body" idx="1"/>
          </p:nvPr>
        </p:nvSpPr>
        <p:spPr/>
        <p:txBody>
          <a:bodyPr/>
          <a:lstStyle/>
          <a:p>
            <a:r>
              <a:rPr lang="en-US" dirty="0" smtClean="0"/>
              <a:t>Homo </a:t>
            </a:r>
            <a:r>
              <a:rPr lang="en-US" dirty="0" err="1" smtClean="0"/>
              <a:t>Economicus</a:t>
            </a:r>
            <a:endParaRPr lang="en-US" dirty="0"/>
          </a:p>
        </p:txBody>
      </p:sp>
      <p:sp>
        <p:nvSpPr>
          <p:cNvPr id="6" name="Content Placeholder 5"/>
          <p:cNvSpPr>
            <a:spLocks noGrp="1"/>
          </p:cNvSpPr>
          <p:nvPr>
            <p:ph sz="half" idx="2"/>
          </p:nvPr>
        </p:nvSpPr>
        <p:spPr/>
        <p:txBody>
          <a:bodyPr/>
          <a:lstStyle/>
          <a:p>
            <a:r>
              <a:rPr lang="en-US" dirty="0" smtClean="0"/>
              <a:t>Humans are rational self-interest </a:t>
            </a:r>
            <a:r>
              <a:rPr lang="en-US" dirty="0" err="1" smtClean="0"/>
              <a:t>maximizers</a:t>
            </a:r>
            <a:endParaRPr lang="en-US" dirty="0" smtClean="0"/>
          </a:p>
          <a:p>
            <a:r>
              <a:rPr lang="en-US" dirty="0" smtClean="0"/>
              <a:t>Human nature is complete apart from any relation to nature or society</a:t>
            </a:r>
          </a:p>
          <a:p>
            <a:r>
              <a:rPr lang="en-US" dirty="0" smtClean="0"/>
              <a:t>Principal-Agent relation requires external sanctions to keep agents aligned with principal interest</a:t>
            </a:r>
          </a:p>
          <a:p>
            <a:endParaRPr lang="en-US" dirty="0"/>
          </a:p>
        </p:txBody>
      </p:sp>
      <p:sp>
        <p:nvSpPr>
          <p:cNvPr id="7" name="Text Placeholder 6"/>
          <p:cNvSpPr>
            <a:spLocks noGrp="1"/>
          </p:cNvSpPr>
          <p:nvPr>
            <p:ph type="body" sz="quarter" idx="3"/>
          </p:nvPr>
        </p:nvSpPr>
        <p:spPr/>
        <p:txBody>
          <a:bodyPr>
            <a:normAutofit fontScale="92500" lnSpcReduction="20000"/>
          </a:bodyPr>
          <a:lstStyle/>
          <a:p>
            <a:r>
              <a:rPr lang="en-US" dirty="0" smtClean="0"/>
              <a:t>Aristotle: Humans are political animals</a:t>
            </a:r>
            <a:endParaRPr lang="en-US" dirty="0"/>
          </a:p>
        </p:txBody>
      </p:sp>
      <p:sp>
        <p:nvSpPr>
          <p:cNvPr id="8" name="Content Placeholder 7"/>
          <p:cNvSpPr>
            <a:spLocks noGrp="1"/>
          </p:cNvSpPr>
          <p:nvPr>
            <p:ph sz="quarter" idx="4"/>
          </p:nvPr>
        </p:nvSpPr>
        <p:spPr/>
        <p:txBody>
          <a:bodyPr/>
          <a:lstStyle/>
          <a:p>
            <a:r>
              <a:rPr lang="en-US" dirty="0" smtClean="0"/>
              <a:t>Animal spirits deflect from rational self interest (justice)</a:t>
            </a:r>
          </a:p>
          <a:p>
            <a:r>
              <a:rPr lang="en-US" dirty="0" smtClean="0"/>
              <a:t>Humans are related essentially to social and natural surroundings</a:t>
            </a:r>
          </a:p>
          <a:p>
            <a:r>
              <a:rPr lang="en-US" dirty="0" smtClean="0"/>
              <a:t>Agents, because not self-interest </a:t>
            </a:r>
            <a:r>
              <a:rPr lang="en-US" dirty="0" err="1" smtClean="0"/>
              <a:t>maximizers</a:t>
            </a:r>
            <a:r>
              <a:rPr lang="en-US" dirty="0" smtClean="0"/>
              <a:t>, can exercise stewardship over principal interests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Corporate Internal Decision Structures</a:t>
            </a:r>
            <a:endParaRPr lang="en-US" dirty="0"/>
          </a:p>
        </p:txBody>
      </p:sp>
      <p:sp>
        <p:nvSpPr>
          <p:cNvPr id="8" name="Content Placeholder 7"/>
          <p:cNvSpPr>
            <a:spLocks noGrp="1"/>
          </p:cNvSpPr>
          <p:nvPr>
            <p:ph idx="1"/>
          </p:nvPr>
        </p:nvSpPr>
        <p:spPr>
          <a:xfrm>
            <a:off x="457200" y="1600200"/>
            <a:ext cx="8229600" cy="4953000"/>
          </a:xfrm>
        </p:spPr>
        <p:txBody>
          <a:bodyPr>
            <a:normAutofit lnSpcReduction="10000"/>
          </a:bodyPr>
          <a:lstStyle/>
          <a:p>
            <a:r>
              <a:rPr lang="en-US" dirty="0" smtClean="0">
                <a:solidFill>
                  <a:srgbClr val="FF0000"/>
                </a:solidFill>
              </a:rPr>
              <a:t>Corporate Goals</a:t>
            </a:r>
            <a:r>
              <a:rPr lang="en-US" dirty="0" smtClean="0"/>
              <a:t>: Principle objective of the organization</a:t>
            </a:r>
          </a:p>
          <a:p>
            <a:pPr lvl="1"/>
            <a:r>
              <a:rPr lang="en-US" dirty="0" smtClean="0"/>
              <a:t>Charter</a:t>
            </a:r>
          </a:p>
          <a:p>
            <a:pPr lvl="1"/>
            <a:r>
              <a:rPr lang="en-US" dirty="0" smtClean="0"/>
              <a:t>Informal charter</a:t>
            </a:r>
          </a:p>
          <a:p>
            <a:pPr lvl="1"/>
            <a:r>
              <a:rPr lang="en-US" dirty="0" smtClean="0"/>
              <a:t>Core Values and Mission Statement</a:t>
            </a:r>
          </a:p>
          <a:p>
            <a:pPr lvl="1"/>
            <a:endParaRPr lang="en-US" dirty="0"/>
          </a:p>
          <a:p>
            <a:r>
              <a:rPr lang="en-US" dirty="0" smtClean="0">
                <a:solidFill>
                  <a:srgbClr val="FF0000"/>
                </a:solidFill>
              </a:rPr>
              <a:t>Decision Recognition Structures</a:t>
            </a:r>
          </a:p>
          <a:p>
            <a:pPr lvl="1"/>
            <a:r>
              <a:rPr lang="en-US" dirty="0" smtClean="0"/>
              <a:t>Rules and procedures that help us to recognize an action or a series of actions as a corporate action</a:t>
            </a:r>
          </a:p>
          <a:p>
            <a:pPr lvl="1"/>
            <a:r>
              <a:rPr lang="en-US" dirty="0" smtClean="0"/>
              <a:t>Example: liquidation travel budge after a trip</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Corporate Internal Decision Structures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solidFill>
                  <a:srgbClr val="FF0000"/>
                </a:solidFill>
              </a:rPr>
              <a:t>Roles</a:t>
            </a:r>
          </a:p>
          <a:p>
            <a:pPr lvl="1"/>
            <a:r>
              <a:rPr lang="en-US" dirty="0" smtClean="0"/>
              <a:t>An individual’s station and its associated duties within the corporate hierarch itself</a:t>
            </a:r>
          </a:p>
          <a:p>
            <a:pPr lvl="1"/>
            <a:endParaRPr lang="en-US" dirty="0"/>
          </a:p>
          <a:p>
            <a:r>
              <a:rPr lang="en-US" dirty="0" smtClean="0"/>
              <a:t>Organizational management structure embodied in the </a:t>
            </a:r>
            <a:r>
              <a:rPr lang="en-US" dirty="0" smtClean="0">
                <a:solidFill>
                  <a:srgbClr val="FF0000"/>
                </a:solidFill>
              </a:rPr>
              <a:t>organization’s flow chart</a:t>
            </a:r>
          </a:p>
          <a:p>
            <a:pPr lvl="1"/>
            <a:r>
              <a:rPr lang="en-US" dirty="0" smtClean="0"/>
              <a:t>How the roles are coordinated with one another within the corporation’s managerial system.</a:t>
            </a:r>
          </a:p>
          <a:p>
            <a:pPr lvl="1"/>
            <a:r>
              <a:rPr lang="en-US" dirty="0" smtClean="0"/>
              <a:t>Reporting relations.  The corporate ombudsperson reports to the CEO.  </a:t>
            </a:r>
          </a:p>
          <a:p>
            <a:pPr lvl="1"/>
            <a:endParaRPr lang="en-US" dirty="0"/>
          </a:p>
          <a:p>
            <a:r>
              <a:rPr lang="en-US" b="1" dirty="0" smtClean="0">
                <a:solidFill>
                  <a:schemeClr val="accent6">
                    <a:lumMod val="50000"/>
                  </a:schemeClr>
                </a:solidFill>
              </a:rPr>
              <a:t>All four components of the CIDS work together to synthesize, coordinate and subordinate individuals and their actions in the performance of the corporations activities.</a:t>
            </a:r>
            <a:endParaRPr lang="en-US"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Pirate Charter</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solidFill>
                  <a:schemeClr val="accent6">
                    <a:lumMod val="50000"/>
                  </a:schemeClr>
                </a:solidFill>
              </a:rPr>
              <a:t>Articles of Agreement</a:t>
            </a:r>
          </a:p>
          <a:p>
            <a:pPr lvl="1"/>
            <a:r>
              <a:rPr lang="en-US" dirty="0" smtClean="0"/>
              <a:t>Signed by each member of the pirate crew</a:t>
            </a:r>
          </a:p>
          <a:p>
            <a:pPr lvl="1"/>
            <a:r>
              <a:rPr lang="en-US" dirty="0" smtClean="0"/>
              <a:t>Outline the ship’s hierarchical structure</a:t>
            </a:r>
          </a:p>
          <a:p>
            <a:pPr lvl="1"/>
            <a:r>
              <a:rPr lang="en-US" dirty="0" smtClean="0"/>
              <a:t>Detail the different roles of the pirate community</a:t>
            </a:r>
          </a:p>
          <a:p>
            <a:pPr lvl="1"/>
            <a:endParaRPr lang="en-US" dirty="0"/>
          </a:p>
          <a:p>
            <a:r>
              <a:rPr lang="en-US" dirty="0" smtClean="0">
                <a:solidFill>
                  <a:schemeClr val="accent6">
                    <a:lumMod val="50000"/>
                  </a:schemeClr>
                </a:solidFill>
              </a:rPr>
              <a:t>Recruitment and Public Relations</a:t>
            </a:r>
          </a:p>
          <a:p>
            <a:pPr lvl="1"/>
            <a:r>
              <a:rPr lang="en-US" dirty="0" smtClean="0"/>
              <a:t>Democratic election of captain offered alternative to authoritarian captains of military and merchant marine</a:t>
            </a:r>
          </a:p>
          <a:p>
            <a:pPr lvl="1"/>
            <a:r>
              <a:rPr lang="en-US" dirty="0" smtClean="0"/>
              <a:t>Attempted to overcome anti-pirate propaganda and portray pirates more as responders to injustice than parasitic thieves. </a:t>
            </a:r>
            <a:endParaRPr lang="en-US" dirty="0"/>
          </a:p>
          <a:p>
            <a:pPr lvl="1"/>
            <a:endParaRPr lang="en-US" dirty="0" smtClean="0"/>
          </a:p>
          <a:p>
            <a:r>
              <a:rPr lang="en-US" dirty="0" smtClean="0"/>
              <a:t>Pirate crew, itself, plays the </a:t>
            </a:r>
            <a:r>
              <a:rPr lang="en-US" dirty="0" smtClean="0">
                <a:solidFill>
                  <a:schemeClr val="accent6">
                    <a:lumMod val="50000"/>
                  </a:schemeClr>
                </a:solidFill>
              </a:rPr>
              <a:t>role of directors </a:t>
            </a:r>
            <a:r>
              <a:rPr lang="en-US" dirty="0" smtClean="0"/>
              <a:t>of the pirate corporation when it holds an election of captain and quartermaster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50000"/>
                  </a:schemeClr>
                </a:solidFill>
              </a:rPr>
              <a:t>Pirate Decision Recognition Rules</a:t>
            </a:r>
            <a:endParaRPr lang="en-US" dirty="0">
              <a:solidFill>
                <a:schemeClr val="accent6">
                  <a:lumMod val="50000"/>
                </a:schemeClr>
              </a:solidFill>
            </a:endParaRPr>
          </a:p>
        </p:txBody>
      </p:sp>
      <p:sp>
        <p:nvSpPr>
          <p:cNvPr id="3" name="Content Placeholder 2"/>
          <p:cNvSpPr>
            <a:spLocks noGrp="1"/>
          </p:cNvSpPr>
          <p:nvPr>
            <p:ph idx="1"/>
          </p:nvPr>
        </p:nvSpPr>
        <p:spPr/>
        <p:txBody>
          <a:bodyPr/>
          <a:lstStyle/>
          <a:p>
            <a:r>
              <a:rPr lang="en-US" dirty="0" smtClean="0"/>
              <a:t>Majority vote by crew to elect captain and quartermaster</a:t>
            </a:r>
          </a:p>
          <a:p>
            <a:pPr lvl="1"/>
            <a:r>
              <a:rPr lang="en-US" dirty="0" smtClean="0"/>
              <a:t>Captain Roberts: “Every Man has a Vote in the Affairs of Moment; has equal Title to the fresh Provisions, or strong Liquors, at any Time seized, and may use them at Pleasure, unless a Scarcity make it necessary, for the Good of all, to vote a Retrenchment.” From </a:t>
            </a:r>
            <a:r>
              <a:rPr lang="en-US" dirty="0" err="1" smtClean="0"/>
              <a:t>Leeson</a:t>
            </a:r>
            <a:r>
              <a:rPr lang="en-US" dirty="0" smtClean="0"/>
              <a:t>, 62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Pirate Roles</a:t>
            </a:r>
            <a:endParaRPr lang="en-US" dirty="0">
              <a:solidFill>
                <a:schemeClr val="accent6">
                  <a:lumMod val="50000"/>
                </a:schemeClr>
              </a:solidFill>
            </a:endParaRPr>
          </a:p>
        </p:txBody>
      </p:sp>
      <p:sp>
        <p:nvSpPr>
          <p:cNvPr id="3" name="Content Placeholder 2"/>
          <p:cNvSpPr>
            <a:spLocks noGrp="1"/>
          </p:cNvSpPr>
          <p:nvPr>
            <p:ph idx="1"/>
          </p:nvPr>
        </p:nvSpPr>
        <p:spPr>
          <a:xfrm>
            <a:off x="457200" y="1371600"/>
            <a:ext cx="8229600" cy="5257800"/>
          </a:xfrm>
        </p:spPr>
        <p:txBody>
          <a:bodyPr>
            <a:normAutofit fontScale="70000" lnSpcReduction="20000"/>
          </a:bodyPr>
          <a:lstStyle/>
          <a:p>
            <a:r>
              <a:rPr lang="en-US" dirty="0" smtClean="0">
                <a:solidFill>
                  <a:schemeClr val="accent6">
                    <a:lumMod val="50000"/>
                  </a:schemeClr>
                </a:solidFill>
              </a:rPr>
              <a:t>Directors</a:t>
            </a:r>
          </a:p>
          <a:p>
            <a:pPr lvl="1"/>
            <a:r>
              <a:rPr lang="en-US" dirty="0" smtClean="0"/>
              <a:t>By charter, members of crew become directors when they elect by vote the captain and quartermaster</a:t>
            </a:r>
          </a:p>
          <a:p>
            <a:pPr lvl="1"/>
            <a:endParaRPr lang="en-US" dirty="0"/>
          </a:p>
          <a:p>
            <a:r>
              <a:rPr lang="en-US" dirty="0" smtClean="0">
                <a:solidFill>
                  <a:schemeClr val="accent6">
                    <a:lumMod val="50000"/>
                  </a:schemeClr>
                </a:solidFill>
              </a:rPr>
              <a:t>Managers</a:t>
            </a:r>
          </a:p>
          <a:p>
            <a:pPr lvl="1"/>
            <a:r>
              <a:rPr lang="en-US" dirty="0" smtClean="0"/>
              <a:t>Captain and Quartermaster: Crew has to follow orders of captain when the ship is engaged in battle; otherwise, they can remove “managers” by vote (Something like the Business Judgment rule which allows stakeholders to sue managers)</a:t>
            </a:r>
          </a:p>
          <a:p>
            <a:pPr lvl="1"/>
            <a:endParaRPr lang="en-US" dirty="0"/>
          </a:p>
          <a:p>
            <a:r>
              <a:rPr lang="en-US" dirty="0" smtClean="0">
                <a:solidFill>
                  <a:schemeClr val="accent6">
                    <a:lumMod val="50000"/>
                  </a:schemeClr>
                </a:solidFill>
              </a:rPr>
              <a:t>Professional Crew </a:t>
            </a:r>
            <a:r>
              <a:rPr lang="en-US" dirty="0" smtClean="0"/>
              <a:t>(individuals with highly valued knowledge and skill)</a:t>
            </a:r>
          </a:p>
          <a:p>
            <a:pPr lvl="1"/>
            <a:r>
              <a:rPr lang="en-US" dirty="0" smtClean="0"/>
              <a:t>Surgeon, carpenter, caulker, </a:t>
            </a:r>
            <a:r>
              <a:rPr lang="en-US" dirty="0" err="1" smtClean="0"/>
              <a:t>armorer</a:t>
            </a:r>
            <a:r>
              <a:rPr lang="en-US" dirty="0" smtClean="0"/>
              <a:t>, musician</a:t>
            </a:r>
          </a:p>
          <a:p>
            <a:pPr lvl="1"/>
            <a:r>
              <a:rPr lang="en-US" dirty="0" smtClean="0"/>
              <a:t>“Ye ship’s surgeon shall have two hundred crowns for the maintenance of his medicine chest and he shall receive one part of the spoil.” (Custom of the Brothers of the Coast)</a:t>
            </a:r>
          </a:p>
          <a:p>
            <a:pPr lvl="1"/>
            <a:r>
              <a:rPr lang="en-US" dirty="0" smtClean="0"/>
              <a:t>Unskilled Crew</a:t>
            </a:r>
          </a:p>
          <a:p>
            <a:pPr lvl="1"/>
            <a:r>
              <a:rPr lang="en-US" dirty="0" smtClean="0"/>
              <a:t>Draftees (Kidnapped or Shanghaied)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sources</a:t>
            </a:r>
            <a:endParaRPr lang="en-US" dirty="0"/>
          </a:p>
        </p:txBody>
      </p:sp>
      <p:sp>
        <p:nvSpPr>
          <p:cNvPr id="3" name="Content Placeholder 2"/>
          <p:cNvSpPr>
            <a:spLocks noGrp="1"/>
          </p:cNvSpPr>
          <p:nvPr>
            <p:ph idx="1"/>
          </p:nvPr>
        </p:nvSpPr>
        <p:spPr>
          <a:xfrm>
            <a:off x="457200" y="1447800"/>
            <a:ext cx="8229600" cy="5410200"/>
          </a:xfrm>
        </p:spPr>
        <p:txBody>
          <a:bodyPr>
            <a:normAutofit fontScale="85000" lnSpcReduction="10000"/>
          </a:bodyPr>
          <a:lstStyle/>
          <a:p>
            <a:r>
              <a:rPr lang="en-US" dirty="0" smtClean="0"/>
              <a:t>Stone, C. D.  (1975)  Where the Law Ends: The Social Control of Corporate Behavior.  Prospect Heights, IL: Waveland Press, INC: 1-30. (History of Corporation)</a:t>
            </a:r>
          </a:p>
          <a:p>
            <a:r>
              <a:rPr lang="en-US" dirty="0" smtClean="0"/>
              <a:t>French, P.A.  (1984)  Collective and Corporate Responsibility.  New York: Columbia University Press. (Corporate Responsibility based on CIDS)</a:t>
            </a:r>
          </a:p>
          <a:p>
            <a:r>
              <a:rPr lang="en-US" dirty="0" err="1" smtClean="0"/>
              <a:t>Fisse</a:t>
            </a:r>
            <a:r>
              <a:rPr lang="en-US" dirty="0" smtClean="0"/>
              <a:t>, B. and French, P.A., eds.  (1985)  Corrigible Corporations and Unruly Law.  San Antonio, TX: Trinity University Press. (Corporate Punishment)</a:t>
            </a:r>
          </a:p>
          <a:p>
            <a:r>
              <a:rPr lang="en-US" dirty="0" smtClean="0"/>
              <a:t>P.T. </a:t>
            </a:r>
            <a:r>
              <a:rPr lang="en-US" dirty="0" err="1" smtClean="0"/>
              <a:t>Leeson</a:t>
            </a:r>
            <a:r>
              <a:rPr lang="en-US" dirty="0" smtClean="0"/>
              <a:t>. (2009). The Invisible Hook: The Hidden Economics of Pirates. Princeton: Princeton University Press: 44-81. (Pirate Articles of Agreement)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Pirate Flow Chart</a:t>
            </a:r>
            <a:endParaRPr lang="en-US" dirty="0">
              <a:solidFill>
                <a:schemeClr val="accent6">
                  <a:lumMod val="50000"/>
                </a:schemeClr>
              </a:solidFill>
            </a:endParaRPr>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Corporate Responsibility Via Re-Description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CID Structure licenses (permits) a re-description of a human action as a corporate action if it can be directly related to all elements of the corporation’s Internal Decision Structure.</a:t>
            </a:r>
          </a:p>
          <a:p>
            <a:r>
              <a:rPr lang="en-US" dirty="0" smtClean="0"/>
              <a:t>Thus X (an action performed by an individual) can be re-described as Y (a corporate action) if…</a:t>
            </a:r>
          </a:p>
          <a:p>
            <a:pPr lvl="1"/>
            <a:r>
              <a:rPr lang="en-US" b="1" dirty="0" smtClean="0">
                <a:solidFill>
                  <a:schemeClr val="accent3">
                    <a:lumMod val="75000"/>
                  </a:schemeClr>
                </a:solidFill>
              </a:rPr>
              <a:t>It carries out a corporate policy as outlined in the charter, mission statement, or values statement</a:t>
            </a:r>
          </a:p>
          <a:p>
            <a:pPr lvl="1"/>
            <a:r>
              <a:rPr lang="en-US" b="1" dirty="0" smtClean="0">
                <a:solidFill>
                  <a:schemeClr val="accent3">
                    <a:lumMod val="75000"/>
                  </a:schemeClr>
                </a:solidFill>
              </a:rPr>
              <a:t>Takes place in accordance with a decision recognition rule</a:t>
            </a:r>
          </a:p>
          <a:p>
            <a:pPr lvl="1"/>
            <a:r>
              <a:rPr lang="en-US" b="1" dirty="0" smtClean="0">
                <a:solidFill>
                  <a:schemeClr val="accent3">
                    <a:lumMod val="75000"/>
                  </a:schemeClr>
                </a:solidFill>
              </a:rPr>
              <a:t>Is performed as a part of carrying out a corporate role</a:t>
            </a:r>
          </a:p>
          <a:p>
            <a:pPr lvl="1"/>
            <a:r>
              <a:rPr lang="en-US" b="1" dirty="0" smtClean="0">
                <a:solidFill>
                  <a:schemeClr val="accent3">
                    <a:lumMod val="75000"/>
                  </a:schemeClr>
                </a:solidFill>
              </a:rPr>
              <a:t>And this role has a clear and designated location in the corporate flow chart</a:t>
            </a:r>
            <a:endParaRPr lang="en-US" b="1"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Pirate World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Setting aside 200 crowns for the maintenance of the surgeon’s medicine chest…</a:t>
            </a:r>
          </a:p>
          <a:p>
            <a:pPr lvl="1"/>
            <a:r>
              <a:rPr lang="en-US" dirty="0" smtClean="0"/>
              <a:t>Contributes to the pirate ship’s overall objective of maintaining a healthy crew</a:t>
            </a:r>
          </a:p>
          <a:p>
            <a:pPr lvl="1"/>
            <a:r>
              <a:rPr lang="en-US" dirty="0" smtClean="0"/>
              <a:t>Conforms to a decision recognition rule spelled out in the pirate ship “Articles of Agreement”</a:t>
            </a:r>
          </a:p>
          <a:p>
            <a:pPr lvl="1"/>
            <a:r>
              <a:rPr lang="en-US" dirty="0" smtClean="0"/>
              <a:t>Carries out a role responsibility (It’s the quartermaster’s job who has the overall responsibility of distributing spoils)</a:t>
            </a:r>
          </a:p>
          <a:p>
            <a:pPr lvl="1"/>
            <a:r>
              <a:rPr lang="en-US" dirty="0" smtClean="0"/>
              <a:t>And the quartermaster role has a clearly designated place in the overall pirate ship hierarchy (Quartermaster is selected by the crew serving as directors, reports to the captain, etc.)</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Business</a:t>
            </a:r>
            <a:endParaRPr lang="en-US" dirty="0"/>
          </a:p>
        </p:txBody>
      </p:sp>
      <p:sp>
        <p:nvSpPr>
          <p:cNvPr id="3" name="Content Placeholder 2"/>
          <p:cNvSpPr>
            <a:spLocks noGrp="1"/>
          </p:cNvSpPr>
          <p:nvPr>
            <p:ph idx="1"/>
          </p:nvPr>
        </p:nvSpPr>
        <p:spPr>
          <a:xfrm>
            <a:off x="457200" y="1447800"/>
            <a:ext cx="8229600" cy="5105400"/>
          </a:xfrm>
        </p:spPr>
        <p:txBody>
          <a:bodyPr>
            <a:normAutofit fontScale="85000" lnSpcReduction="20000"/>
          </a:bodyPr>
          <a:lstStyle/>
          <a:p>
            <a:r>
              <a:rPr lang="en-US" dirty="0" smtClean="0"/>
              <a:t>Arthur Andersen (consulting, not accounting) shred documents to </a:t>
            </a:r>
            <a:r>
              <a:rPr lang="en-US" smtClean="0"/>
              <a:t>coverup </a:t>
            </a:r>
            <a:r>
              <a:rPr lang="en-US" dirty="0" smtClean="0"/>
              <a:t>accounting irregularities with  Enron</a:t>
            </a:r>
          </a:p>
          <a:p>
            <a:r>
              <a:rPr lang="en-US" dirty="0" smtClean="0"/>
              <a:t>AA charter (any corporate charter) stipulates that illegal activities are ultra </a:t>
            </a:r>
            <a:r>
              <a:rPr lang="en-US" dirty="0" err="1" smtClean="0"/>
              <a:t>vires</a:t>
            </a:r>
            <a:r>
              <a:rPr lang="en-US" dirty="0" smtClean="0"/>
              <a:t> (beyond the power of the corporation)</a:t>
            </a:r>
          </a:p>
          <a:p>
            <a:pPr lvl="1"/>
            <a:r>
              <a:rPr lang="en-US" dirty="0" smtClean="0"/>
              <a:t>So blame our employees who were acting alone without corporate sanction or authority</a:t>
            </a:r>
          </a:p>
          <a:p>
            <a:r>
              <a:rPr lang="en-US" dirty="0" smtClean="0"/>
              <a:t>Nevertheless the U.S. prosecutor decided to prosecute AA to the fullest extent of the law</a:t>
            </a:r>
          </a:p>
          <a:p>
            <a:pPr lvl="1"/>
            <a:r>
              <a:rPr lang="en-US" dirty="0" smtClean="0"/>
              <a:t>Their actions, for a time, benefitted the corporation</a:t>
            </a:r>
          </a:p>
          <a:p>
            <a:pPr lvl="1"/>
            <a:r>
              <a:rPr lang="en-US" dirty="0" smtClean="0"/>
              <a:t>Supervisors did not stop them (=implied powers)</a:t>
            </a:r>
          </a:p>
          <a:p>
            <a:r>
              <a:rPr lang="en-US" dirty="0" smtClean="0"/>
              <a:t>AA no longer exists</a:t>
            </a:r>
          </a:p>
          <a:p>
            <a:pPr lvl="1"/>
            <a:r>
              <a:rPr lang="en-US" dirty="0" smtClean="0"/>
              <a:t>Corporate death sentence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dirty="0" smtClean="0"/>
              <a:t>Schedule</a:t>
            </a:r>
            <a:endParaRPr lang="en-US" dirty="0"/>
          </a:p>
        </p:txBody>
      </p:sp>
      <p:sp>
        <p:nvSpPr>
          <p:cNvPr id="3" name="Content Placeholder 2"/>
          <p:cNvSpPr>
            <a:spLocks noGrp="1"/>
          </p:cNvSpPr>
          <p:nvPr>
            <p:ph idx="1"/>
          </p:nvPr>
        </p:nvSpPr>
        <p:spPr>
          <a:xfrm>
            <a:off x="457200" y="1066800"/>
            <a:ext cx="8229600" cy="5638800"/>
          </a:xfrm>
        </p:spPr>
        <p:txBody>
          <a:bodyPr>
            <a:normAutofit fontScale="55000" lnSpcReduction="20000"/>
          </a:bodyPr>
          <a:lstStyle/>
          <a:p>
            <a:r>
              <a:rPr lang="en-US" sz="3600" dirty="0" smtClean="0"/>
              <a:t>April</a:t>
            </a:r>
            <a:endParaRPr lang="en-US" dirty="0" smtClean="0"/>
          </a:p>
          <a:p>
            <a:pPr lvl="1"/>
            <a:r>
              <a:rPr lang="en-US" dirty="0" smtClean="0"/>
              <a:t>8—Finish corporate responsibility</a:t>
            </a:r>
          </a:p>
          <a:p>
            <a:pPr lvl="1"/>
            <a:r>
              <a:rPr lang="en-US" dirty="0" smtClean="0"/>
              <a:t>10—Group day to prepare for town meeting</a:t>
            </a:r>
          </a:p>
          <a:p>
            <a:pPr lvl="1"/>
            <a:r>
              <a:rPr lang="en-US" dirty="0" smtClean="0"/>
              <a:t>12—Burger Man town meeting</a:t>
            </a:r>
          </a:p>
          <a:p>
            <a:r>
              <a:rPr lang="en-US" sz="3600" dirty="0" smtClean="0"/>
              <a:t>April</a:t>
            </a:r>
            <a:endParaRPr lang="en-US" dirty="0" smtClean="0"/>
          </a:p>
          <a:p>
            <a:pPr lvl="1"/>
            <a:r>
              <a:rPr lang="en-US" dirty="0" smtClean="0"/>
              <a:t>16 and 17—Pirate Code of Ethics and ADEM SOV Challenge</a:t>
            </a:r>
          </a:p>
          <a:p>
            <a:pPr>
              <a:buNone/>
            </a:pPr>
            <a:endParaRPr lang="en-US" sz="1800" dirty="0"/>
          </a:p>
          <a:p>
            <a:r>
              <a:rPr lang="en-US" sz="3600" dirty="0" smtClean="0"/>
              <a:t>April</a:t>
            </a:r>
            <a:r>
              <a:rPr lang="en-US" dirty="0" smtClean="0"/>
              <a:t> </a:t>
            </a:r>
          </a:p>
          <a:p>
            <a:pPr lvl="1"/>
            <a:r>
              <a:rPr lang="en-US" dirty="0" smtClean="0"/>
              <a:t>22—Hughes Aircraft Case (Summary)</a:t>
            </a:r>
          </a:p>
          <a:p>
            <a:pPr lvl="1"/>
            <a:r>
              <a:rPr lang="en-US" dirty="0" smtClean="0"/>
              <a:t>24—Drama Preparation Class</a:t>
            </a:r>
          </a:p>
          <a:p>
            <a:pPr lvl="1"/>
            <a:r>
              <a:rPr lang="en-US" dirty="0" smtClean="0"/>
              <a:t>26—Hughes Dramas</a:t>
            </a:r>
          </a:p>
          <a:p>
            <a:pPr>
              <a:buNone/>
            </a:pPr>
            <a:endParaRPr lang="en-US" sz="1800" dirty="0"/>
          </a:p>
          <a:p>
            <a:r>
              <a:rPr lang="en-US" sz="3600" dirty="0" smtClean="0"/>
              <a:t>April and May</a:t>
            </a:r>
          </a:p>
          <a:p>
            <a:pPr lvl="1"/>
            <a:r>
              <a:rPr lang="en-US" dirty="0" smtClean="0"/>
              <a:t>29—Review for Exam</a:t>
            </a:r>
          </a:p>
          <a:p>
            <a:pPr lvl="1"/>
            <a:r>
              <a:rPr lang="en-US" dirty="0" smtClean="0"/>
              <a:t>1—Third Exam</a:t>
            </a:r>
          </a:p>
          <a:p>
            <a:pPr lvl="1"/>
            <a:r>
              <a:rPr lang="en-US" dirty="0" smtClean="0"/>
              <a:t>3—Meeting with groups 1 and 2</a:t>
            </a:r>
          </a:p>
          <a:p>
            <a:pPr>
              <a:buNone/>
            </a:pPr>
            <a:endParaRPr lang="en-US" sz="1800" dirty="0"/>
          </a:p>
          <a:p>
            <a:r>
              <a:rPr lang="en-US" sz="3600" dirty="0" smtClean="0"/>
              <a:t>May</a:t>
            </a:r>
            <a:r>
              <a:rPr lang="en-US" dirty="0" smtClean="0"/>
              <a:t> </a:t>
            </a:r>
          </a:p>
          <a:p>
            <a:pPr lvl="1"/>
            <a:r>
              <a:rPr lang="en-US" dirty="0" smtClean="0"/>
              <a:t>6—Meeting with groups 3 and 4</a:t>
            </a:r>
          </a:p>
          <a:p>
            <a:pPr lvl="1"/>
            <a:r>
              <a:rPr lang="en-US" dirty="0" smtClean="0"/>
              <a:t>8—Meeting with groups 5 and 6</a:t>
            </a:r>
          </a:p>
          <a:p>
            <a:pPr lvl="1"/>
            <a:r>
              <a:rPr lang="en-US" dirty="0" smtClean="0"/>
              <a:t>10—Open class</a:t>
            </a:r>
          </a:p>
          <a:p>
            <a:pPr lvl="1"/>
            <a:r>
              <a:rPr lang="en-US" dirty="0" smtClean="0"/>
              <a:t>13—Evaluation and Closure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Burger Man</a:t>
            </a:r>
            <a:endParaRPr lang="en-US" dirty="0"/>
          </a:p>
        </p:txBody>
      </p:sp>
      <p:sp>
        <p:nvSpPr>
          <p:cNvPr id="3" name="Content Placeholder 2"/>
          <p:cNvSpPr>
            <a:spLocks noGrp="1"/>
          </p:cNvSpPr>
          <p:nvPr>
            <p:ph idx="1"/>
          </p:nvPr>
        </p:nvSpPr>
        <p:spPr/>
        <p:txBody>
          <a:bodyPr/>
          <a:lstStyle/>
          <a:p>
            <a:r>
              <a:rPr lang="en-US" dirty="0" smtClean="0"/>
              <a:t>Stakeholder: Animal Rights/Welfare Group and Agriculture Suppliers (Cattle People)</a:t>
            </a:r>
          </a:p>
          <a:p>
            <a:endParaRPr lang="en-US" dirty="0"/>
          </a:p>
          <a:p>
            <a:r>
              <a:rPr lang="en-US" dirty="0" smtClean="0"/>
              <a:t>Issue: Burger Man is responsible for humane treatment of animals and is culpable if suppliers mistreat animals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Burger Man</a:t>
            </a:r>
            <a:endParaRPr lang="en-US" dirty="0"/>
          </a:p>
        </p:txBody>
      </p:sp>
      <p:sp>
        <p:nvSpPr>
          <p:cNvPr id="3" name="Content Placeholder 2"/>
          <p:cNvSpPr>
            <a:spLocks noGrp="1"/>
          </p:cNvSpPr>
          <p:nvPr>
            <p:ph idx="1"/>
          </p:nvPr>
        </p:nvSpPr>
        <p:spPr/>
        <p:txBody>
          <a:bodyPr/>
          <a:lstStyle/>
          <a:p>
            <a:r>
              <a:rPr lang="en-US" dirty="0" smtClean="0"/>
              <a:t>Stakeholders: Burger Man shareholders (</a:t>
            </a:r>
            <a:r>
              <a:rPr lang="en-US" dirty="0" err="1" smtClean="0"/>
              <a:t>accionistas</a:t>
            </a:r>
            <a:r>
              <a:rPr lang="en-US" dirty="0" smtClean="0"/>
              <a:t>) and Consumer Health Advocacy Group</a:t>
            </a:r>
          </a:p>
          <a:p>
            <a:endParaRPr lang="en-US" dirty="0"/>
          </a:p>
          <a:p>
            <a:r>
              <a:rPr lang="en-US" dirty="0" smtClean="0"/>
              <a:t>Issue: Burger Man is responsible for the bad dietary habits of its customers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Burger Man</a:t>
            </a:r>
            <a:endParaRPr lang="en-US" dirty="0"/>
          </a:p>
        </p:txBody>
      </p:sp>
      <p:sp>
        <p:nvSpPr>
          <p:cNvPr id="3" name="Content Placeholder 2"/>
          <p:cNvSpPr>
            <a:spLocks noGrp="1"/>
          </p:cNvSpPr>
          <p:nvPr>
            <p:ph idx="1"/>
          </p:nvPr>
        </p:nvSpPr>
        <p:spPr/>
        <p:txBody>
          <a:bodyPr/>
          <a:lstStyle/>
          <a:p>
            <a:r>
              <a:rPr lang="en-US" dirty="0" smtClean="0"/>
              <a:t>Stakeholders: Local Government (representing local community in which Burger Man operates) and Burger Man management</a:t>
            </a:r>
          </a:p>
          <a:p>
            <a:endParaRPr lang="en-US" dirty="0"/>
          </a:p>
          <a:p>
            <a:r>
              <a:rPr lang="en-US" dirty="0" smtClean="0"/>
              <a:t>Issue: Burger Man has special responsibilities for the welfare and wellbeing of the local communities in which it operates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task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Assess and/or outline Burger Man’s social responsibilities as a corporation</a:t>
            </a:r>
          </a:p>
          <a:p>
            <a:pPr lvl="1"/>
            <a:r>
              <a:rPr lang="en-US" dirty="0" smtClean="0"/>
              <a:t>Make arguments with premises (evidence) and conclusions (Take a position and state it at the beginning and end of your </a:t>
            </a:r>
            <a:r>
              <a:rPr lang="en-US" dirty="0" err="1" smtClean="0"/>
              <a:t>presentaiton</a:t>
            </a:r>
            <a:r>
              <a:rPr lang="en-US" dirty="0" smtClean="0"/>
              <a:t>)</a:t>
            </a:r>
          </a:p>
          <a:p>
            <a:pPr lvl="1"/>
            <a:r>
              <a:rPr lang="en-US" dirty="0" smtClean="0"/>
              <a:t>Your arguments must support a position on corporate responsibility</a:t>
            </a:r>
          </a:p>
          <a:p>
            <a:pPr lvl="1"/>
            <a:r>
              <a:rPr lang="en-US" dirty="0" smtClean="0"/>
              <a:t>Your arguments must have ethical content (tests, values, concepts)</a:t>
            </a:r>
          </a:p>
          <a:p>
            <a:r>
              <a:rPr lang="en-US" dirty="0" smtClean="0"/>
              <a:t>Address responsibility specifically in the context of your issue from the point of view of your stakeholder</a:t>
            </a:r>
          </a:p>
          <a:p>
            <a:r>
              <a:rPr lang="en-US" dirty="0" smtClean="0"/>
              <a:t>Be civil and make a special effort to listen carefully and respond thoughtfully to the arguments of other groups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Terms from History of Corporation</a:t>
            </a:r>
            <a:endParaRPr lang="en-US" dirty="0"/>
          </a:p>
        </p:txBody>
      </p:sp>
      <p:sp>
        <p:nvSpPr>
          <p:cNvPr id="3" name="Content Placeholder 2"/>
          <p:cNvSpPr>
            <a:spLocks noGrp="1"/>
          </p:cNvSpPr>
          <p:nvPr>
            <p:ph idx="1"/>
          </p:nvPr>
        </p:nvSpPr>
        <p:spPr>
          <a:xfrm>
            <a:off x="457200" y="1219200"/>
            <a:ext cx="8229600" cy="5486400"/>
          </a:xfrm>
        </p:spPr>
        <p:txBody>
          <a:bodyPr>
            <a:normAutofit fontScale="62500" lnSpcReduction="20000"/>
          </a:bodyPr>
          <a:lstStyle/>
          <a:p>
            <a:r>
              <a:rPr lang="en-US" dirty="0" smtClean="0">
                <a:solidFill>
                  <a:srgbClr val="FF0000"/>
                </a:solidFill>
              </a:rPr>
              <a:t>Property</a:t>
            </a:r>
          </a:p>
          <a:p>
            <a:pPr lvl="1"/>
            <a:r>
              <a:rPr lang="en-US" dirty="0" smtClean="0"/>
              <a:t>Des </a:t>
            </a:r>
            <a:r>
              <a:rPr lang="en-US" dirty="0" err="1" smtClean="0"/>
              <a:t>Jardins</a:t>
            </a:r>
            <a:r>
              <a:rPr lang="en-US" dirty="0" smtClean="0"/>
              <a:t> (a business ethicist) characterizes property, not as a single right, but as a “bundle of associated rights.”  These include the right to “possess, control, use, benefit from, dispose of, and exclude others” from one’s property</a:t>
            </a:r>
            <a:endParaRPr lang="en-US" dirty="0" smtClean="0"/>
          </a:p>
          <a:p>
            <a:r>
              <a:rPr lang="en-US" dirty="0" smtClean="0">
                <a:solidFill>
                  <a:srgbClr val="FF0000"/>
                </a:solidFill>
              </a:rPr>
              <a:t>Ultra </a:t>
            </a:r>
            <a:r>
              <a:rPr lang="en-US" dirty="0" err="1" smtClean="0">
                <a:solidFill>
                  <a:srgbClr val="FF0000"/>
                </a:solidFill>
              </a:rPr>
              <a:t>Vires</a:t>
            </a:r>
            <a:endParaRPr lang="en-US" dirty="0" smtClean="0">
              <a:solidFill>
                <a:srgbClr val="FF0000"/>
              </a:solidFill>
            </a:endParaRPr>
          </a:p>
          <a:p>
            <a:pPr lvl="1"/>
            <a:r>
              <a:rPr lang="en-US" dirty="0" smtClean="0"/>
              <a:t>Literally “beyond the power”.  If a corporate charter designates something as “ultra </a:t>
            </a:r>
            <a:r>
              <a:rPr lang="en-US" dirty="0" err="1" smtClean="0"/>
              <a:t>vires</a:t>
            </a:r>
            <a:r>
              <a:rPr lang="en-US" dirty="0" smtClean="0"/>
              <a:t>” in relation to the corporation, it literally means that this action goes beyond the legitimate powers of the corporation.</a:t>
            </a:r>
          </a:p>
          <a:p>
            <a:r>
              <a:rPr lang="en-US" dirty="0" smtClean="0">
                <a:solidFill>
                  <a:srgbClr val="FF0000"/>
                </a:solidFill>
              </a:rPr>
              <a:t>Implied Powers</a:t>
            </a:r>
          </a:p>
          <a:p>
            <a:pPr lvl="1"/>
            <a:r>
              <a:rPr lang="en-US" dirty="0" smtClean="0"/>
              <a:t>If a company knows of an activity (or should know of it) and still permits the activity to continue, then its consent is implied and the power to perform the action implied.</a:t>
            </a:r>
          </a:p>
          <a:p>
            <a:r>
              <a:rPr lang="en-US" dirty="0" smtClean="0">
                <a:solidFill>
                  <a:srgbClr val="FF0000"/>
                </a:solidFill>
              </a:rPr>
              <a:t>Joint stock company</a:t>
            </a:r>
          </a:p>
          <a:p>
            <a:pPr lvl="1"/>
            <a:r>
              <a:rPr lang="en-US" dirty="0" smtClean="0"/>
              <a:t>17</a:t>
            </a:r>
            <a:r>
              <a:rPr lang="en-US" baseline="30000" dirty="0" smtClean="0"/>
              <a:t>th</a:t>
            </a:r>
            <a:r>
              <a:rPr lang="en-US" dirty="0" smtClean="0"/>
              <a:t> and 18</a:t>
            </a:r>
            <a:r>
              <a:rPr lang="en-US" baseline="30000" dirty="0" smtClean="0"/>
              <a:t>th</a:t>
            </a:r>
            <a:r>
              <a:rPr lang="en-US" dirty="0" smtClean="0"/>
              <a:t> centuries in Great Britain.  Companies were formed to carry out  complex business activities.  Investors put their money into the venture and managers oversaw the activities.  Joint Stock Companies produced problems because of unlimited liability</a:t>
            </a:r>
          </a:p>
          <a:p>
            <a:r>
              <a:rPr lang="en-US" dirty="0" smtClean="0">
                <a:solidFill>
                  <a:srgbClr val="FF0000"/>
                </a:solidFill>
              </a:rPr>
              <a:t>Corporate shield</a:t>
            </a:r>
          </a:p>
          <a:p>
            <a:pPr lvl="1"/>
            <a:r>
              <a:rPr lang="en-US" dirty="0" smtClean="0"/>
              <a:t>The corporate shield protects investors by distributing financial risk.  Investor liability limited to amount of investment.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Agency and Charters</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smtClean="0">
                <a:solidFill>
                  <a:srgbClr val="FF0000"/>
                </a:solidFill>
              </a:rPr>
              <a:t>Law of Agency</a:t>
            </a:r>
          </a:p>
          <a:p>
            <a:pPr lvl="1"/>
            <a:r>
              <a:rPr lang="en-US" dirty="0" smtClean="0"/>
              <a:t>Responsibility of agents to remain faithful to the interests of principals</a:t>
            </a:r>
          </a:p>
          <a:p>
            <a:r>
              <a:rPr lang="en-US" dirty="0" smtClean="0">
                <a:solidFill>
                  <a:srgbClr val="FF0000"/>
                </a:solidFill>
              </a:rPr>
              <a:t>Principal</a:t>
            </a:r>
          </a:p>
          <a:p>
            <a:pPr lvl="1"/>
            <a:r>
              <a:rPr lang="en-US" dirty="0" smtClean="0"/>
              <a:t>Originate action and determine its goal.  Delegate executive authority to agent if unable to execute action working alone</a:t>
            </a:r>
          </a:p>
          <a:p>
            <a:r>
              <a:rPr lang="en-US" dirty="0" smtClean="0">
                <a:solidFill>
                  <a:srgbClr val="FF0000"/>
                </a:solidFill>
              </a:rPr>
              <a:t>Agent</a:t>
            </a:r>
          </a:p>
          <a:p>
            <a:pPr lvl="1"/>
            <a:r>
              <a:rPr lang="en-US" dirty="0" smtClean="0"/>
              <a:t>Carries out or completes action originated by another.  Responsible to principal to remain faithful to the principal’s goals and interests</a:t>
            </a:r>
          </a:p>
          <a:p>
            <a:r>
              <a:rPr lang="en-US" dirty="0" smtClean="0">
                <a:solidFill>
                  <a:srgbClr val="FF0000"/>
                </a:solidFill>
              </a:rPr>
              <a:t>Corporate Charter</a:t>
            </a:r>
          </a:p>
          <a:p>
            <a:pPr lvl="1"/>
            <a:r>
              <a:rPr lang="en-US" dirty="0" smtClean="0"/>
              <a:t>Founding document of corporation</a:t>
            </a:r>
          </a:p>
          <a:p>
            <a:pPr lvl="1"/>
            <a:r>
              <a:rPr lang="en-US" dirty="0" smtClean="0"/>
              <a:t>Originally the charter was a device of corporate control because it outlined what the corporation could and could not do.  If not permitted by charter it was ultra </a:t>
            </a:r>
            <a:r>
              <a:rPr lang="en-US" dirty="0" err="1" smtClean="0"/>
              <a:t>vires</a:t>
            </a:r>
            <a:r>
              <a:rPr lang="en-US" dirty="0" smtClean="0"/>
              <a:t> (=beyond the power).</a:t>
            </a:r>
          </a:p>
          <a:p>
            <a:r>
              <a:rPr lang="en-US" dirty="0" smtClean="0">
                <a:solidFill>
                  <a:srgbClr val="FF0000"/>
                </a:solidFill>
              </a:rPr>
              <a:t>Charter Mongering</a:t>
            </a:r>
          </a:p>
          <a:p>
            <a:pPr lvl="1"/>
            <a:r>
              <a:rPr lang="en-US" dirty="0" smtClean="0"/>
              <a:t>Charters allow incorporation for all legal activities.  Charter no longer defines boundaries for legitimate and illegitimate corporate activities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noAutofit/>
          </a:bodyPr>
          <a:lstStyle/>
          <a:p>
            <a:r>
              <a:rPr lang="en-US" sz="3600" dirty="0" smtClean="0"/>
              <a:t>Corporate legal and moral responsibility</a:t>
            </a:r>
            <a:endParaRPr lang="en-US" sz="3600" dirty="0"/>
          </a:p>
        </p:txBody>
      </p:sp>
      <p:sp>
        <p:nvSpPr>
          <p:cNvPr id="3" name="Content Placeholder 2"/>
          <p:cNvSpPr>
            <a:spLocks noGrp="1"/>
          </p:cNvSpPr>
          <p:nvPr>
            <p:ph idx="1"/>
          </p:nvPr>
        </p:nvSpPr>
        <p:spPr>
          <a:xfrm>
            <a:off x="228600" y="533400"/>
            <a:ext cx="8686800" cy="6324600"/>
          </a:xfrm>
        </p:spPr>
        <p:txBody>
          <a:bodyPr>
            <a:normAutofit fontScale="62500" lnSpcReduction="20000"/>
          </a:bodyPr>
          <a:lstStyle/>
          <a:p>
            <a:r>
              <a:rPr lang="en-US" dirty="0" smtClean="0">
                <a:solidFill>
                  <a:srgbClr val="FF0000"/>
                </a:solidFill>
              </a:rPr>
              <a:t>Corporation Internal Decision Structure or CIDS</a:t>
            </a:r>
          </a:p>
          <a:p>
            <a:pPr lvl="1"/>
            <a:r>
              <a:rPr lang="en-US" dirty="0" smtClean="0"/>
              <a:t>Corporate goals, decision recognition rules, roles, and organizational flow chart</a:t>
            </a:r>
          </a:p>
          <a:p>
            <a:pPr lvl="1"/>
            <a:r>
              <a:rPr lang="en-US" dirty="0" smtClean="0"/>
              <a:t>Licenses re-describing individual actions as corporate actions.</a:t>
            </a:r>
          </a:p>
          <a:p>
            <a:r>
              <a:rPr lang="en-US" dirty="0" smtClean="0">
                <a:solidFill>
                  <a:srgbClr val="FF0000"/>
                </a:solidFill>
              </a:rPr>
              <a:t>Corporate Responsibility</a:t>
            </a:r>
          </a:p>
          <a:p>
            <a:pPr lvl="1"/>
            <a:r>
              <a:rPr lang="en-US" dirty="0" smtClean="0"/>
              <a:t>Holding corporations legally and morally responsible for actions performed in their name.  Creates philosophical problems concerning the meaning of “personhood” and “agency.”</a:t>
            </a:r>
            <a:endParaRPr lang="en-US" dirty="0" smtClean="0"/>
          </a:p>
          <a:p>
            <a:r>
              <a:rPr lang="en-US" dirty="0" smtClean="0">
                <a:solidFill>
                  <a:srgbClr val="FF0000"/>
                </a:solidFill>
              </a:rPr>
              <a:t>Legal Person</a:t>
            </a:r>
          </a:p>
          <a:p>
            <a:pPr lvl="1"/>
            <a:r>
              <a:rPr lang="en-US" dirty="0" smtClean="0"/>
              <a:t>Created in and through the law.  A legal person has legal standing: it can sue and be sued.  Legal persons also have legal rights and duties.</a:t>
            </a:r>
            <a:endParaRPr lang="en-US" dirty="0" smtClean="0"/>
          </a:p>
          <a:p>
            <a:r>
              <a:rPr lang="en-US" dirty="0" smtClean="0">
                <a:solidFill>
                  <a:srgbClr val="FF0000"/>
                </a:solidFill>
              </a:rPr>
              <a:t>Natural Person</a:t>
            </a:r>
          </a:p>
          <a:p>
            <a:pPr lvl="1"/>
            <a:r>
              <a:rPr lang="en-US" dirty="0" smtClean="0"/>
              <a:t>Primarily human beings.  Natural persons act through the medium of their bodies.  Natural persons also have minds which form intentions (goals, purposes).  Criminal law applies to natural persons who have minds (that form intentions), bodies (that act to realize intentions) and a connection between the two such that minds direct the activities of bodies.</a:t>
            </a:r>
            <a:endParaRPr lang="en-US" dirty="0" smtClean="0"/>
          </a:p>
          <a:p>
            <a:r>
              <a:rPr lang="en-US" dirty="0" smtClean="0">
                <a:solidFill>
                  <a:srgbClr val="FF0000"/>
                </a:solidFill>
              </a:rPr>
              <a:t>Principle of Responsive Adjustment</a:t>
            </a:r>
          </a:p>
          <a:p>
            <a:pPr lvl="1"/>
            <a:r>
              <a:rPr lang="en-US" dirty="0" smtClean="0"/>
              <a:t>Moral agents have an obligation to adjust their actions and habits to respond to lessons learned from the past.</a:t>
            </a:r>
          </a:p>
          <a:p>
            <a:r>
              <a:rPr lang="en-US" dirty="0" smtClean="0">
                <a:solidFill>
                  <a:srgbClr val="FF0000"/>
                </a:solidFill>
              </a:rPr>
              <a:t>Stock Dilution</a:t>
            </a:r>
          </a:p>
          <a:p>
            <a:pPr lvl="1"/>
            <a:r>
              <a:rPr lang="en-US" dirty="0" smtClean="0"/>
              <a:t>A corporate punishment (a fine) that goes beyond the deterrence trap by tapping into the future earnings of a corporation.  The stock of a company is divided (or diluted) and the additional shares are distributed to the victims of corporate wrongdoing or to the state.  These shares are, then, liquidated at some future date.</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1. Proto-Corporation is a Passive Device to hold property</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A monastery is not just the private property of the abbot</a:t>
            </a:r>
          </a:p>
          <a:p>
            <a:endParaRPr lang="en-US" dirty="0"/>
          </a:p>
          <a:p>
            <a:r>
              <a:rPr lang="en-US" dirty="0" smtClean="0"/>
              <a:t>The Church emerges as an abstract legal entity that holds property</a:t>
            </a:r>
          </a:p>
          <a:p>
            <a:pPr lvl="1"/>
            <a:r>
              <a:rPr lang="en-US" dirty="0" smtClean="0"/>
              <a:t>No problem of succession when abbot dies; abbot doesn’t own it—the Church does</a:t>
            </a:r>
          </a:p>
          <a:p>
            <a:pPr lvl="1"/>
            <a:r>
              <a:rPr lang="en-US" dirty="0" smtClean="0"/>
              <a:t>What’s the Church?  Something that “owns” property</a:t>
            </a:r>
          </a:p>
          <a:p>
            <a:endParaRPr lang="en-US" dirty="0"/>
          </a:p>
          <a:p>
            <a:r>
              <a:rPr lang="en-US" dirty="0" smtClean="0"/>
              <a:t>Passive: it doesn’t do anything but own property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0000"/>
                </a:solidFill>
              </a:rPr>
              <a:t>2. Proto Corporations called Trade Guilds self-regulate the practice of a trade</a:t>
            </a:r>
            <a:endParaRPr lang="en-US" sz="3600" dirty="0">
              <a:solidFill>
                <a:srgbClr val="FF0000"/>
              </a:solidFill>
            </a:endParaRP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Shoe Makers</a:t>
            </a:r>
          </a:p>
          <a:p>
            <a:pPr lvl="1"/>
            <a:r>
              <a:rPr lang="en-US" dirty="0" smtClean="0"/>
              <a:t>A skilled craft or trade</a:t>
            </a:r>
          </a:p>
          <a:p>
            <a:pPr lvl="1"/>
            <a:r>
              <a:rPr lang="en-US" dirty="0" smtClean="0"/>
              <a:t>Learn to practice by undergoing an apprenticeship</a:t>
            </a:r>
          </a:p>
          <a:p>
            <a:pPr lvl="1"/>
            <a:r>
              <a:rPr lang="en-US" dirty="0" smtClean="0"/>
              <a:t>Self-regulation</a:t>
            </a:r>
          </a:p>
          <a:p>
            <a:pPr lvl="1"/>
            <a:endParaRPr lang="en-US" dirty="0"/>
          </a:p>
          <a:p>
            <a:r>
              <a:rPr lang="en-US" dirty="0" smtClean="0"/>
              <a:t>Purpose of Guild: to regulate a practice or trade</a:t>
            </a:r>
          </a:p>
          <a:p>
            <a:pPr lvl="1"/>
            <a:r>
              <a:rPr lang="en-US" dirty="0" smtClean="0"/>
              <a:t>Members make more money—you can command higher payment for practicing trade if you control who can practice</a:t>
            </a:r>
          </a:p>
          <a:p>
            <a:pPr lvl="1"/>
            <a:r>
              <a:rPr lang="en-US" dirty="0" smtClean="0"/>
              <a:t>More socially responsible: guild sets standards and punishes individuals who fall short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Autofit/>
          </a:bodyPr>
          <a:lstStyle/>
          <a:p>
            <a:r>
              <a:rPr lang="en-US" sz="2800" dirty="0" smtClean="0">
                <a:solidFill>
                  <a:srgbClr val="FF0000"/>
                </a:solidFill>
              </a:rPr>
              <a:t>3. Proto-Corporations called Joint Stock Companies pool capital and oversee complex ventures</a:t>
            </a:r>
            <a:endParaRPr lang="en-US" sz="2800" dirty="0">
              <a:solidFill>
                <a:srgbClr val="FF0000"/>
              </a:solidFill>
            </a:endParaRP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Device or Tool to pool capital</a:t>
            </a:r>
          </a:p>
          <a:p>
            <a:pPr lvl="1"/>
            <a:r>
              <a:rPr lang="en-US" dirty="0" smtClean="0"/>
              <a:t>Outfitting a ship to travel to Orient and collect spices</a:t>
            </a:r>
          </a:p>
          <a:p>
            <a:endParaRPr lang="en-US" dirty="0"/>
          </a:p>
          <a:p>
            <a:r>
              <a:rPr lang="en-US" dirty="0" smtClean="0"/>
              <a:t>Device for distributing benefits of enterprise</a:t>
            </a:r>
          </a:p>
          <a:p>
            <a:pPr lvl="1"/>
            <a:r>
              <a:rPr lang="en-US" dirty="0" smtClean="0"/>
              <a:t>Investors pay into venture.  If successful they get a share of the profits</a:t>
            </a:r>
          </a:p>
          <a:p>
            <a:endParaRPr lang="en-US" dirty="0"/>
          </a:p>
          <a:p>
            <a:r>
              <a:rPr lang="en-US" dirty="0" smtClean="0"/>
              <a:t>Unlimited liability</a:t>
            </a:r>
          </a:p>
          <a:p>
            <a:pPr lvl="1"/>
            <a:r>
              <a:rPr lang="en-US" dirty="0" smtClean="0"/>
              <a:t>If venture fails investor liability to creditors is unlimited</a:t>
            </a:r>
          </a:p>
          <a:p>
            <a:endParaRPr lang="en-US" dirty="0"/>
          </a:p>
          <a:p>
            <a:r>
              <a:rPr lang="en-US" dirty="0" smtClean="0">
                <a:solidFill>
                  <a:srgbClr val="FF0000"/>
                </a:solidFill>
              </a:rPr>
              <a:t>Managers</a:t>
            </a:r>
            <a:r>
              <a:rPr lang="en-US" dirty="0" smtClean="0"/>
              <a:t> distinguished from </a:t>
            </a:r>
            <a:r>
              <a:rPr lang="en-US" dirty="0" smtClean="0">
                <a:solidFill>
                  <a:srgbClr val="FF0000"/>
                </a:solidFill>
              </a:rPr>
              <a:t>investors</a:t>
            </a:r>
          </a:p>
          <a:p>
            <a:pPr lvl="1"/>
            <a:r>
              <a:rPr lang="en-US" dirty="0" smtClean="0"/>
              <a:t>Owners become </a:t>
            </a:r>
            <a:r>
              <a:rPr lang="en-US" dirty="0" smtClean="0">
                <a:solidFill>
                  <a:srgbClr val="FF0000"/>
                </a:solidFill>
              </a:rPr>
              <a:t>Principals</a:t>
            </a:r>
          </a:p>
          <a:p>
            <a:pPr lvl="1"/>
            <a:r>
              <a:rPr lang="en-US" dirty="0" smtClean="0"/>
              <a:t>Managers become </a:t>
            </a:r>
            <a:r>
              <a:rPr lang="en-US" dirty="0" smtClean="0">
                <a:solidFill>
                  <a:srgbClr val="FF0000"/>
                </a:solidFill>
              </a:rPr>
              <a:t>Agents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0000"/>
                </a:solidFill>
              </a:rPr>
              <a:t>Investor liability limited; corporations controlled through charter</a:t>
            </a:r>
            <a:endParaRPr lang="en-US" sz="3600"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Financial risk is necessary for the growth of business</a:t>
            </a:r>
          </a:p>
          <a:p>
            <a:endParaRPr lang="en-US" dirty="0"/>
          </a:p>
          <a:p>
            <a:r>
              <a:rPr lang="en-US" dirty="0" smtClean="0"/>
              <a:t>But unlimited liability discourages potential investors</a:t>
            </a:r>
          </a:p>
          <a:p>
            <a:pPr lvl="1"/>
            <a:r>
              <a:rPr lang="en-US" dirty="0" smtClean="0"/>
              <a:t>Afraid of going to debtor’s prison</a:t>
            </a:r>
            <a:endParaRPr lang="en-US" dirty="0"/>
          </a:p>
          <a:p>
            <a:pPr lvl="1"/>
            <a:r>
              <a:rPr lang="en-US" dirty="0" smtClean="0"/>
              <a:t>Limiting liability to original investment distributes risk and encourages investment</a:t>
            </a:r>
          </a:p>
          <a:p>
            <a:pPr lvl="1"/>
            <a:endParaRPr lang="en-US" dirty="0"/>
          </a:p>
          <a:p>
            <a:r>
              <a:rPr lang="en-US" dirty="0" smtClean="0"/>
              <a:t>Corporations controlled by charter which outlines legitimate activities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4416</TotalTime>
  <Words>2556</Words>
  <Application>Microsoft Office PowerPoint</Application>
  <PresentationFormat>On-screen Show (4:3)</PresentationFormat>
  <Paragraphs>256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The Corporate Environment</vt:lpstr>
      <vt:lpstr>Some sources</vt:lpstr>
      <vt:lpstr>Terms from History of Corporation</vt:lpstr>
      <vt:lpstr>Agency and Charters</vt:lpstr>
      <vt:lpstr>Corporate legal and moral responsibility</vt:lpstr>
      <vt:lpstr>1. Proto-Corporation is a Passive Device to hold property</vt:lpstr>
      <vt:lpstr>2. Proto Corporations called Trade Guilds self-regulate the practice of a trade</vt:lpstr>
      <vt:lpstr>3. Proto-Corporations called Joint Stock Companies pool capital and oversee complex ventures</vt:lpstr>
      <vt:lpstr>Investor liability limited; corporations controlled through charter</vt:lpstr>
      <vt:lpstr>Corporations become legal persons</vt:lpstr>
      <vt:lpstr>Problem of Agency</vt:lpstr>
      <vt:lpstr>The corporation can be understood as a series of interrelated solutions to different, successive historical problems</vt:lpstr>
      <vt:lpstr>As modern corporation emerges, limiting but fixing liability becomes central concern</vt:lpstr>
      <vt:lpstr>Human Nature</vt:lpstr>
      <vt:lpstr>Corporate Internal Decision Structures</vt:lpstr>
      <vt:lpstr>Corporate Internal Decision Structures</vt:lpstr>
      <vt:lpstr>Pirate Charter</vt:lpstr>
      <vt:lpstr>Pirate Decision Recognition Rules</vt:lpstr>
      <vt:lpstr>Pirate Roles</vt:lpstr>
      <vt:lpstr>Pirate Flow Chart</vt:lpstr>
      <vt:lpstr>Creating Corporate Responsibility Via Re-Description</vt:lpstr>
      <vt:lpstr>Example from Pirate World</vt:lpstr>
      <vt:lpstr>Example from Business</vt:lpstr>
      <vt:lpstr>Schedule</vt:lpstr>
      <vt:lpstr>Burger Man</vt:lpstr>
      <vt:lpstr>Burger Man</vt:lpstr>
      <vt:lpstr>Burger Man</vt:lpstr>
      <vt:lpstr>Your task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Corporate Environment</dc:title>
  <dc:creator>frey.william</dc:creator>
  <cp:lastModifiedBy>frey.william</cp:lastModifiedBy>
  <cp:revision>26</cp:revision>
  <dcterms:created xsi:type="dcterms:W3CDTF">2013-04-02T10:30:42Z</dcterms:created>
  <dcterms:modified xsi:type="dcterms:W3CDTF">2013-04-05T12:07:19Z</dcterms:modified>
</cp:coreProperties>
</file>