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330" r:id="rId2"/>
    <p:sldId id="273" r:id="rId3"/>
    <p:sldId id="336" r:id="rId4"/>
    <p:sldId id="329" r:id="rId5"/>
    <p:sldId id="337" r:id="rId6"/>
    <p:sldId id="338" r:id="rId7"/>
    <p:sldId id="339" r:id="rId8"/>
    <p:sldId id="340" r:id="rId9"/>
    <p:sldId id="309" r:id="rId10"/>
    <p:sldId id="310" r:id="rId11"/>
    <p:sldId id="311" r:id="rId12"/>
    <p:sldId id="312" r:id="rId13"/>
    <p:sldId id="331" r:id="rId14"/>
    <p:sldId id="332" r:id="rId15"/>
    <p:sldId id="333" r:id="rId16"/>
    <p:sldId id="334" r:id="rId17"/>
    <p:sldId id="335" r:id="rId18"/>
    <p:sldId id="341" r:id="rId19"/>
    <p:sldId id="342" r:id="rId20"/>
    <p:sldId id="343" r:id="rId21"/>
    <p:sldId id="295" r:id="rId22"/>
    <p:sldId id="296" r:id="rId23"/>
    <p:sldId id="297" r:id="rId24"/>
    <p:sldId id="298" r:id="rId25"/>
    <p:sldId id="303" r:id="rId26"/>
  </p:sldIdLst>
  <p:sldSz cx="9144000" cy="6858000" type="screen4x3"/>
  <p:notesSz cx="6858000" cy="910748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8" autoAdjust="0"/>
  </p:normalViewPr>
  <p:slideViewPr>
    <p:cSldViewPr>
      <p:cViewPr varScale="1">
        <p:scale>
          <a:sx n="74" d="100"/>
          <a:sy n="74" d="100"/>
        </p:scale>
        <p:origin x="-104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4FC26-3A8C-4A73-AFC8-DFBEB6B009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4A325-28A0-484F-B0C0-D31D118165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7303C-530E-4883-8DBF-61C0ABDC6EE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99485D90-8740-43C8-902A-3B8E01FA2F8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2DDDD-9315-4D3A-9CB4-2F79C60DDF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38F95-86C8-43F4-8A5E-403E8F8DA6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EF950-CEC2-44F0-AC81-D3C2C1A85E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A484FB-FE76-4F35-B422-B1AFEB9B83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B41E7E-3B22-4D8B-9E51-F7626961B2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73E79-9D18-422F-9541-6E997BEF92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9AD96-5921-4F91-A7E8-988CFE5E39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63165-5304-4BB9-8D3B-AA33A9DF13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906A3-06DD-4DDB-A997-A59518E0BA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Therac-24</a:t>
            </a:r>
            <a:endParaRPr lang="en-US" dirty="0"/>
          </a:p>
        </p:txBody>
      </p:sp>
      <p:sp>
        <p:nvSpPr>
          <p:cNvPr id="3" name="Subtitle 2"/>
          <p:cNvSpPr>
            <a:spLocks noGrp="1"/>
          </p:cNvSpPr>
          <p:nvPr>
            <p:ph type="subTitle" idx="1"/>
          </p:nvPr>
        </p:nvSpPr>
        <p:spPr/>
        <p:txBody>
          <a:bodyPr/>
          <a:lstStyle/>
          <a:p>
            <a:r>
              <a:rPr lang="en-US" dirty="0" smtClean="0">
                <a:solidFill>
                  <a:schemeClr val="tx1"/>
                </a:solidFill>
              </a:rPr>
              <a:t>The Upshot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88" name="Group 32"/>
          <p:cNvGraphicFramePr>
            <a:graphicFrameLocks noGrp="1"/>
          </p:cNvGraphicFramePr>
          <p:nvPr>
            <p:ph type="tbl" idx="4294967295"/>
          </p:nvPr>
        </p:nvGraphicFramePr>
        <p:xfrm>
          <a:off x="457200" y="228600"/>
          <a:ext cx="8229600" cy="6314625"/>
        </p:xfrm>
        <a:graphic>
          <a:graphicData uri="http://schemas.openxmlformats.org/drawingml/2006/table">
            <a:tbl>
              <a:tblPr/>
              <a:tblGrid>
                <a:gridCol w="1143000"/>
                <a:gridCol w="7086600"/>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Event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193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Sept 26, 1986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AECL provides more information to FDA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14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Oct 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FDA requests still more information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14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Nov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Physicists and engineers from FDA’s CDRH conduct a technical assessment of T-25 unit in Canada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14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Nov 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AECL submits second CAP revision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193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Jan 17, 1987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Second patient overdose at Yakima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14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Jan 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AECL issues hazard notification to users.  Visually confirm position of turntable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36" name="Group 32"/>
          <p:cNvGraphicFramePr>
            <a:graphicFrameLocks noGrp="1"/>
          </p:cNvGraphicFramePr>
          <p:nvPr>
            <p:ph type="tbl" idx="4294967295"/>
          </p:nvPr>
        </p:nvGraphicFramePr>
        <p:xfrm>
          <a:off x="457200" y="228600"/>
          <a:ext cx="8229600" cy="6403838"/>
        </p:xfrm>
        <a:graphic>
          <a:graphicData uri="http://schemas.openxmlformats.org/drawingml/2006/table">
            <a:tbl>
              <a:tblPr/>
              <a:tblGrid>
                <a:gridCol w="1219200"/>
                <a:gridCol w="7010400"/>
              </a:tblGrid>
              <a:tr h="8492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rPr>
                        <a:t>Event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00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Jan 26, 1987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Conference call between AECL quality assurance manager and FDA.  AECL sends FDA revised test plan.  AECL calls T users with instructions on how to avoid beam on when turntable is in field light position.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2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Feb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AECL announces additional changes to 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2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February 1987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Therac-25 units in Canada and US are taken out of service until AECL completes new CAP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2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March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AECL completes third CAP.  FDA (April) asks for more information)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713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April 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AECL sends update of CAP plus list of nine items requested by users at march meeting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2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May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AECL sends fourth revision of CAP to FDA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83" name="Group 31"/>
          <p:cNvGraphicFramePr>
            <a:graphicFrameLocks noGrp="1"/>
          </p:cNvGraphicFramePr>
          <p:nvPr>
            <p:ph type="tbl" idx="4294967295"/>
          </p:nvPr>
        </p:nvGraphicFramePr>
        <p:xfrm>
          <a:off x="457200" y="457200"/>
          <a:ext cx="8229600" cy="6019800"/>
        </p:xfrm>
        <a:graphic>
          <a:graphicData uri="http://schemas.openxmlformats.org/drawingml/2006/table">
            <a:tbl>
              <a:tblPr/>
              <a:tblGrid>
                <a:gridCol w="1066800"/>
                <a:gridCol w="7162800"/>
              </a:tblGrid>
              <a:tr h="86057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Event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46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May 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FDA approves fourth CAP subject to testing and analysis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057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June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AECL sends final test plans to FDA along with safety analysis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057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July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Third T-25 user group meeting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057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July 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AECL sends final (fifth) CAP revision to FDA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46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Jan 28, 1988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Interim safety analysis report issued from AECL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057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Nov 3, 1988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Final safety analysis report issued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Therac-25 </a:t>
            </a:r>
            <a:r>
              <a:rPr lang="en-US" dirty="0" smtClean="0"/>
              <a:t>Concepts</a:t>
            </a:r>
            <a:endParaRPr lang="en-US" dirty="0"/>
          </a:p>
        </p:txBody>
      </p:sp>
      <p:sp>
        <p:nvSpPr>
          <p:cNvPr id="3" name="Subtitle 2"/>
          <p:cNvSpPr>
            <a:spLocks noGrp="1"/>
          </p:cNvSpPr>
          <p:nvPr>
            <p:ph type="subTitle" idx="1"/>
          </p:nvPr>
        </p:nvSpPr>
        <p:spPr/>
        <p:txBody>
          <a:bodyPr/>
          <a:lstStyle/>
          <a:p>
            <a:r>
              <a:rPr lang="en-US" dirty="0" smtClean="0">
                <a:solidFill>
                  <a:schemeClr val="tx1"/>
                </a:solidFill>
              </a:rPr>
              <a:t>Safety, Risk, and Informed Consent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thing is safe if, were its risks fully known, those risks would be judged acceptable in light of settled value principles.”  (Martin/</a:t>
            </a:r>
            <a:r>
              <a:rPr lang="en-US" dirty="0" err="1" smtClean="0"/>
              <a:t>Schinger</a:t>
            </a:r>
            <a:r>
              <a:rPr lang="en-US" dirty="0" smtClean="0"/>
              <a:t>, Engineering Ethics, 108)</a:t>
            </a:r>
          </a:p>
          <a:p>
            <a:endParaRPr lang="en-US" dirty="0" smtClean="0"/>
          </a:p>
          <a:p>
            <a:r>
              <a:rPr lang="en-US" dirty="0" smtClean="0"/>
              <a:t>Safety and risk are different sides of the same coin</a:t>
            </a:r>
          </a:p>
          <a:p>
            <a:pPr lvl="1"/>
            <a:r>
              <a:rPr lang="en-US" dirty="0" smtClean="0"/>
              <a:t>One is defined in terms of the other</a:t>
            </a:r>
          </a:p>
          <a:p>
            <a:pPr lvl="1"/>
            <a:endParaRPr lang="en-US" dirty="0" smtClean="0"/>
          </a:p>
          <a:p>
            <a:r>
              <a:rPr lang="en-US" dirty="0" smtClean="0"/>
              <a:t>“Settled value principles” makes safety a matter of public policy.  Government plays a role.  So does business.  Most importantly, so do members of the public</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Public</a:t>
            </a:r>
            <a:endParaRPr lang="en-US" dirty="0"/>
          </a:p>
        </p:txBody>
      </p:sp>
      <p:sp>
        <p:nvSpPr>
          <p:cNvPr id="3" name="Content Placeholder 2"/>
          <p:cNvSpPr>
            <a:spLocks noGrp="1"/>
          </p:cNvSpPr>
          <p:nvPr>
            <p:ph idx="1"/>
          </p:nvPr>
        </p:nvSpPr>
        <p:spPr>
          <a:xfrm>
            <a:off x="457200" y="1219200"/>
            <a:ext cx="8229600" cy="5334000"/>
          </a:xfrm>
        </p:spPr>
        <p:txBody>
          <a:bodyPr>
            <a:normAutofit fontScale="85000" lnSpcReduction="20000"/>
          </a:bodyPr>
          <a:lstStyle/>
          <a:p>
            <a:r>
              <a:rPr lang="en-US" dirty="0" smtClean="0"/>
              <a:t>“those persons whose lack of information, technical knowledge, or time for deliberation renders them more or less vulnerable to the powers an engineer wields on behalf of his client or employer”</a:t>
            </a:r>
          </a:p>
          <a:p>
            <a:pPr lvl="1"/>
            <a:r>
              <a:rPr lang="en-US" dirty="0" smtClean="0"/>
              <a:t>Michael Davis. Thinking Like An Engineer</a:t>
            </a:r>
          </a:p>
          <a:p>
            <a:pPr lvl="1"/>
            <a:endParaRPr lang="en-US" dirty="0" smtClean="0"/>
          </a:p>
          <a:p>
            <a:r>
              <a:rPr lang="en-US" dirty="0" smtClean="0"/>
              <a:t>The public is in an especially vulnerable position.  They stand subject to the risk.  But they do not participate in the project that generates the risk</a:t>
            </a:r>
          </a:p>
          <a:p>
            <a:endParaRPr lang="en-US" dirty="0" smtClean="0"/>
          </a:p>
          <a:p>
            <a:r>
              <a:rPr lang="en-US" dirty="0" smtClean="0"/>
              <a:t>The public has the right to free and informed consent.</a:t>
            </a:r>
          </a:p>
          <a:p>
            <a:pPr lvl="1"/>
            <a:r>
              <a:rPr lang="en-US" dirty="0" smtClean="0"/>
              <a:t>This right is vulnerable if risk information does not get to them, if the risk information is too complicated for them to appreciate, or no provisions have been taken to include them in the collective risk acceptability (=safety) decision.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Risk</a:t>
            </a:r>
            <a:endParaRPr lang="en-US" dirty="0"/>
          </a:p>
        </p:txBody>
      </p:sp>
      <p:sp>
        <p:nvSpPr>
          <p:cNvPr id="3" name="Content Placeholder 2"/>
          <p:cNvSpPr>
            <a:spLocks noGrp="1"/>
          </p:cNvSpPr>
          <p:nvPr>
            <p:ph idx="1"/>
          </p:nvPr>
        </p:nvSpPr>
        <p:spPr>
          <a:xfrm>
            <a:off x="457200" y="1066800"/>
            <a:ext cx="8229600" cy="5562600"/>
          </a:xfrm>
        </p:spPr>
        <p:txBody>
          <a:bodyPr>
            <a:normAutofit fontScale="70000" lnSpcReduction="20000"/>
          </a:bodyPr>
          <a:lstStyle/>
          <a:p>
            <a:r>
              <a:rPr lang="en-US" dirty="0" smtClean="0"/>
              <a:t>The other side of the coin</a:t>
            </a:r>
          </a:p>
          <a:p>
            <a:pPr lvl="1"/>
            <a:r>
              <a:rPr lang="en-US" dirty="0" smtClean="0"/>
              <a:t>Risk and safety are correlative and defined in terms of one another</a:t>
            </a:r>
          </a:p>
          <a:p>
            <a:pPr lvl="1"/>
            <a:endParaRPr lang="en-US" sz="1600" dirty="0" smtClean="0"/>
          </a:p>
          <a:p>
            <a:r>
              <a:rPr lang="en-US" dirty="0" smtClean="0"/>
              <a:t>“A risk is the potential that something unwanted and harmful may occur.”  (MS 108)</a:t>
            </a:r>
          </a:p>
          <a:p>
            <a:endParaRPr lang="en-US" sz="1400" dirty="0" smtClean="0"/>
          </a:p>
          <a:p>
            <a:r>
              <a:rPr lang="en-US" dirty="0" smtClean="0"/>
              <a:t>Risk has four dimensions (assessment, management, perception, and communication)</a:t>
            </a:r>
          </a:p>
          <a:p>
            <a:endParaRPr lang="en-US" sz="1400" dirty="0" smtClean="0"/>
          </a:p>
          <a:p>
            <a:r>
              <a:rPr lang="en-US" dirty="0" smtClean="0"/>
              <a:t>Since risk is the probability of harm and probability implies uncertainty (lack of complete knowledge), the ethics of risk lies in how this uncertainty is communicated and distributed.</a:t>
            </a:r>
          </a:p>
          <a:p>
            <a:pPr lvl="1"/>
            <a:r>
              <a:rPr lang="en-US" dirty="0" smtClean="0"/>
              <a:t>For example, does a government regulatory agency approve a product unless it is proven harmful….</a:t>
            </a:r>
          </a:p>
          <a:p>
            <a:pPr lvl="1"/>
            <a:r>
              <a:rPr lang="en-US" dirty="0" smtClean="0"/>
              <a:t>Or does it withhold approval from a product until it is proven completely safe.</a:t>
            </a:r>
          </a:p>
          <a:p>
            <a:pPr lvl="1"/>
            <a:r>
              <a:rPr lang="en-US" dirty="0" smtClean="0"/>
              <a:t>In the first, the burden of uncertainty falls on the public exposed to risk, in the second on the manufacturer who can’t reap benefits from selling the uncertainly risky product.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Risk Assessment</a:t>
            </a:r>
            <a:endParaRPr lang="en-US" dirty="0"/>
          </a:p>
        </p:txBody>
      </p:sp>
      <p:sp>
        <p:nvSpPr>
          <p:cNvPr id="3" name="Content Placeholder 2"/>
          <p:cNvSpPr>
            <a:spLocks noGrp="1"/>
          </p:cNvSpPr>
          <p:nvPr>
            <p:ph idx="1"/>
          </p:nvPr>
        </p:nvSpPr>
        <p:spPr>
          <a:xfrm>
            <a:off x="457200" y="1066800"/>
            <a:ext cx="8229600" cy="5791200"/>
          </a:xfrm>
        </p:spPr>
        <p:txBody>
          <a:bodyPr>
            <a:normAutofit fontScale="77500" lnSpcReduction="20000"/>
          </a:bodyPr>
          <a:lstStyle/>
          <a:p>
            <a:r>
              <a:rPr lang="en-US" dirty="0" smtClean="0"/>
              <a:t>The scientific and exact process of determining the degree of risk</a:t>
            </a:r>
          </a:p>
          <a:p>
            <a:endParaRPr lang="en-US" sz="1400" dirty="0" smtClean="0"/>
          </a:p>
          <a:p>
            <a:r>
              <a:rPr lang="en-US" dirty="0" smtClean="0"/>
              <a:t>Animal Bioassays</a:t>
            </a:r>
          </a:p>
          <a:p>
            <a:pPr lvl="1"/>
            <a:r>
              <a:rPr lang="en-US" dirty="0" smtClean="0"/>
              <a:t>Animals exposed to risk fact at intense level for short period of time</a:t>
            </a:r>
          </a:p>
          <a:p>
            <a:pPr lvl="1"/>
            <a:r>
              <a:rPr lang="en-US" dirty="0" smtClean="0"/>
              <a:t>Projection from animal physiology to human physiology and from short term/intense exposure to long term/less intense exposure</a:t>
            </a:r>
          </a:p>
          <a:p>
            <a:pPr lvl="1"/>
            <a:endParaRPr lang="en-US" sz="1400" dirty="0" smtClean="0"/>
          </a:p>
          <a:p>
            <a:r>
              <a:rPr lang="en-US" dirty="0" err="1" smtClean="0"/>
              <a:t>Epidemological</a:t>
            </a:r>
            <a:r>
              <a:rPr lang="en-US" dirty="0" smtClean="0"/>
              <a:t> Studies</a:t>
            </a:r>
          </a:p>
          <a:p>
            <a:pPr lvl="1"/>
            <a:r>
              <a:rPr lang="en-US" dirty="0" smtClean="0"/>
              <a:t>Comparison between populations exposed to risk and populations not exposed to risk</a:t>
            </a:r>
          </a:p>
          <a:p>
            <a:pPr lvl="1"/>
            <a:r>
              <a:rPr lang="en-US" dirty="0" smtClean="0"/>
              <a:t>Search for significantly higher risk ratio.  Three-to-one not generally significant.  Six-to-one is significant</a:t>
            </a:r>
          </a:p>
          <a:p>
            <a:pPr lvl="1"/>
            <a:endParaRPr lang="en-US" sz="1400" dirty="0" smtClean="0"/>
          </a:p>
          <a:p>
            <a:r>
              <a:rPr lang="en-US" dirty="0" smtClean="0"/>
              <a:t>Ethics of Risk</a:t>
            </a:r>
          </a:p>
          <a:p>
            <a:pPr lvl="1"/>
            <a:r>
              <a:rPr lang="en-US" dirty="0" smtClean="0"/>
              <a:t>Since there is uncertainty in risk assessment, an ethical issue arises as to how that uncertainty is distributed</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Communication</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smtClean="0"/>
              <a:t>Results of risk assessment are technical and subject to different interpretations</a:t>
            </a:r>
          </a:p>
          <a:p>
            <a:endParaRPr lang="en-US" dirty="0" smtClean="0"/>
          </a:p>
          <a:p>
            <a:r>
              <a:rPr lang="en-US" dirty="0" smtClean="0"/>
              <a:t>Public has a right to informed consent </a:t>
            </a:r>
            <a:r>
              <a:rPr lang="en-US" dirty="0" err="1" smtClean="0"/>
              <a:t>vis</a:t>
            </a:r>
            <a:r>
              <a:rPr lang="en-US" dirty="0" smtClean="0"/>
              <a:t> a </a:t>
            </a:r>
            <a:r>
              <a:rPr lang="en-US" dirty="0" err="1" smtClean="0"/>
              <a:t>vis</a:t>
            </a:r>
            <a:r>
              <a:rPr lang="en-US" dirty="0" smtClean="0"/>
              <a:t> risk</a:t>
            </a:r>
          </a:p>
          <a:p>
            <a:pPr lvl="1"/>
            <a:r>
              <a:rPr lang="en-US" dirty="0" smtClean="0"/>
              <a:t>To consent to take a risk (or withhold consent) they must understand the risk and be able to make a coherent consent decision</a:t>
            </a:r>
          </a:p>
          <a:p>
            <a:pPr lvl="1"/>
            <a:endParaRPr lang="en-US" dirty="0" smtClean="0"/>
          </a:p>
          <a:p>
            <a:r>
              <a:rPr lang="en-US" dirty="0" smtClean="0"/>
              <a:t>This raises issues in risk communication</a:t>
            </a:r>
          </a:p>
          <a:p>
            <a:pPr lvl="1"/>
            <a:r>
              <a:rPr lang="en-US" dirty="0" smtClean="0"/>
              <a:t>Clear communication</a:t>
            </a:r>
          </a:p>
          <a:p>
            <a:pPr lvl="1"/>
            <a:r>
              <a:rPr lang="en-US" dirty="0" smtClean="0"/>
              <a:t>Comprehensive communication (not leaving out anything significant)</a:t>
            </a:r>
          </a:p>
          <a:p>
            <a:pPr lvl="1"/>
            <a:r>
              <a:rPr lang="en-US" dirty="0" smtClean="0"/>
              <a:t>Communication that takes into account the perspective from which the public will perceive the risk</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Perception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public perceives risk according to a clear perspective</a:t>
            </a:r>
          </a:p>
          <a:p>
            <a:endParaRPr lang="en-US" dirty="0" smtClean="0"/>
          </a:p>
          <a:p>
            <a:r>
              <a:rPr lang="en-US" dirty="0" smtClean="0"/>
              <a:t>This renders risk perception rational because predictable (to a certain extent)</a:t>
            </a:r>
          </a:p>
          <a:p>
            <a:endParaRPr lang="en-US" dirty="0" smtClean="0"/>
          </a:p>
          <a:p>
            <a:r>
              <a:rPr lang="en-US" dirty="0" smtClean="0"/>
              <a:t>Factors which influence public perception of a risk’s acceptability</a:t>
            </a:r>
          </a:p>
          <a:p>
            <a:pPr lvl="1"/>
            <a:r>
              <a:rPr lang="en-US" dirty="0" smtClean="0"/>
              <a:t>Voluntariness</a:t>
            </a:r>
          </a:p>
          <a:p>
            <a:pPr lvl="1"/>
            <a:r>
              <a:rPr lang="en-US" dirty="0" smtClean="0"/>
              <a:t>Expected benefits</a:t>
            </a:r>
          </a:p>
          <a:p>
            <a:pPr lvl="1"/>
            <a:r>
              <a:rPr lang="en-US" dirty="0" smtClean="0"/>
              <a:t>Control over risk</a:t>
            </a:r>
          </a:p>
          <a:p>
            <a:pPr lvl="1"/>
            <a:r>
              <a:rPr lang="en-US" dirty="0" smtClean="0"/>
              <a:t>Minimal dread factor</a:t>
            </a:r>
          </a:p>
          <a:p>
            <a:pPr lvl="1"/>
            <a:r>
              <a:rPr lang="en-US" dirty="0" smtClean="0"/>
              <a:t>Minimal unknown factor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715962"/>
          </a:xfrm>
        </p:spPr>
        <p:txBody>
          <a:bodyPr>
            <a:normAutofit fontScale="90000"/>
          </a:bodyPr>
          <a:lstStyle/>
          <a:p>
            <a:r>
              <a:rPr lang="en-US" dirty="0"/>
              <a:t>Summary/Overview</a:t>
            </a:r>
          </a:p>
        </p:txBody>
      </p:sp>
      <p:sp>
        <p:nvSpPr>
          <p:cNvPr id="23555" name="Rectangle 3"/>
          <p:cNvSpPr>
            <a:spLocks noGrp="1" noChangeArrowheads="1"/>
          </p:cNvSpPr>
          <p:nvPr>
            <p:ph idx="1"/>
          </p:nvPr>
        </p:nvSpPr>
        <p:spPr>
          <a:xfrm>
            <a:off x="457200" y="1219200"/>
            <a:ext cx="8229600" cy="5334000"/>
          </a:xfrm>
        </p:spPr>
        <p:txBody>
          <a:bodyPr>
            <a:normAutofit lnSpcReduction="10000"/>
          </a:bodyPr>
          <a:lstStyle/>
          <a:p>
            <a:pPr>
              <a:lnSpc>
                <a:spcPct val="80000"/>
              </a:lnSpc>
            </a:pPr>
            <a:r>
              <a:rPr lang="en-US" dirty="0"/>
              <a:t>Six patients received radiation overdoses during cancer treatment by a faulty medical linear accelerator, the Therac-25 unit</a:t>
            </a:r>
          </a:p>
          <a:p>
            <a:pPr>
              <a:lnSpc>
                <a:spcPct val="80000"/>
              </a:lnSpc>
            </a:pPr>
            <a:endParaRPr lang="en-US" sz="1100" dirty="0"/>
          </a:p>
          <a:p>
            <a:pPr>
              <a:lnSpc>
                <a:spcPct val="80000"/>
              </a:lnSpc>
            </a:pPr>
            <a:r>
              <a:rPr lang="en-US" dirty="0"/>
              <a:t>Overdoses caused by programming errors (that produced “race conditions”)</a:t>
            </a:r>
          </a:p>
          <a:p>
            <a:pPr>
              <a:lnSpc>
                <a:spcPct val="80000"/>
              </a:lnSpc>
            </a:pPr>
            <a:endParaRPr lang="en-US" sz="1100" dirty="0"/>
          </a:p>
          <a:p>
            <a:pPr>
              <a:lnSpc>
                <a:spcPct val="80000"/>
              </a:lnSpc>
            </a:pPr>
            <a:r>
              <a:rPr lang="en-US" dirty="0"/>
              <a:t>Case has led to advancements in systems safety (testing, computer control, reporting)</a:t>
            </a:r>
          </a:p>
          <a:p>
            <a:pPr>
              <a:lnSpc>
                <a:spcPct val="80000"/>
              </a:lnSpc>
            </a:pPr>
            <a:endParaRPr lang="en-US" sz="1100" dirty="0"/>
          </a:p>
          <a:p>
            <a:pPr>
              <a:lnSpc>
                <a:spcPct val="80000"/>
              </a:lnSpc>
            </a:pPr>
            <a:r>
              <a:rPr lang="en-US" dirty="0"/>
              <a:t>Industry response was inadequate</a:t>
            </a:r>
          </a:p>
          <a:p>
            <a:pPr>
              <a:lnSpc>
                <a:spcPct val="80000"/>
              </a:lnSpc>
            </a:pPr>
            <a:endParaRPr lang="en-US" sz="1100" dirty="0"/>
          </a:p>
          <a:p>
            <a:pPr>
              <a:lnSpc>
                <a:spcPct val="80000"/>
              </a:lnSpc>
            </a:pPr>
            <a:r>
              <a:rPr lang="en-US" dirty="0"/>
              <a:t>Prompting and input by regulatory agencies (FDA) and User Groups were instrumental in finding causes of and remediating the accidents</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Risk Management</a:t>
            </a:r>
            <a:endParaRPr lang="en-US" dirty="0"/>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r>
              <a:rPr lang="en-US" dirty="0" smtClean="0"/>
              <a:t>Political process of determining if a certain degree of risk is acceptable according to a community’s settled value principles</a:t>
            </a:r>
          </a:p>
          <a:p>
            <a:endParaRPr lang="en-US" dirty="0" smtClean="0"/>
          </a:p>
          <a:p>
            <a:r>
              <a:rPr lang="en-US" dirty="0" smtClean="0"/>
              <a:t>Value principles are identified via a process of deliberative democracy which respect the meta-norms of reciprocity, publicity, and accountability</a:t>
            </a:r>
          </a:p>
          <a:p>
            <a:endParaRPr lang="en-US" dirty="0" smtClean="0"/>
          </a:p>
          <a:p>
            <a:r>
              <a:rPr lang="en-US" dirty="0" smtClean="0"/>
              <a:t>Community’s identify small scale project for experimental analysis</a:t>
            </a:r>
          </a:p>
          <a:p>
            <a:pPr lvl="1"/>
            <a:r>
              <a:rPr lang="en-US" dirty="0" smtClean="0"/>
              <a:t>These validate settled values</a:t>
            </a:r>
          </a:p>
          <a:p>
            <a:pPr lvl="1"/>
            <a:r>
              <a:rPr lang="en-US" dirty="0" smtClean="0"/>
              <a:t>These also help to determine if larger scale action is acceptable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ctrTitle"/>
          </p:nvPr>
        </p:nvSpPr>
        <p:spPr>
          <a:xfrm>
            <a:off x="381000" y="1524000"/>
            <a:ext cx="7772400" cy="1933575"/>
          </a:xfrm>
        </p:spPr>
        <p:txBody>
          <a:bodyPr>
            <a:normAutofit fontScale="90000"/>
          </a:bodyPr>
          <a:lstStyle/>
          <a:p>
            <a:r>
              <a:rPr lang="en-US" dirty="0" smtClean="0"/>
              <a:t>Safety procedures to consider when developing systems dependent on software</a:t>
            </a:r>
            <a:endParaRPr lang="en-US" dirty="0"/>
          </a:p>
        </p:txBody>
      </p:sp>
      <p:sp>
        <p:nvSpPr>
          <p:cNvPr id="50181" name="Rectangle 5"/>
          <p:cNvSpPr>
            <a:spLocks noGrp="1" noChangeArrowheads="1"/>
          </p:cNvSpPr>
          <p:nvPr>
            <p:ph type="subTitle" idx="1"/>
          </p:nvPr>
        </p:nvSpPr>
        <p:spPr>
          <a:xfrm>
            <a:off x="1752600" y="3962400"/>
            <a:ext cx="6400800" cy="1600200"/>
          </a:xfrm>
        </p:spPr>
        <p:txBody>
          <a:bodyPr/>
          <a:lstStyle/>
          <a:p>
            <a:pPr>
              <a:lnSpc>
                <a:spcPct val="80000"/>
              </a:lnSpc>
            </a:pPr>
            <a:r>
              <a:rPr lang="en-US" sz="3600" dirty="0">
                <a:solidFill>
                  <a:schemeClr val="tx1"/>
                </a:solidFill>
              </a:rPr>
              <a:t>Nancy </a:t>
            </a:r>
            <a:r>
              <a:rPr lang="en-US" sz="3600" dirty="0" err="1">
                <a:solidFill>
                  <a:schemeClr val="tx1"/>
                </a:solidFill>
              </a:rPr>
              <a:t>Leveson</a:t>
            </a:r>
            <a:endParaRPr lang="en-US" sz="3600" dirty="0">
              <a:solidFill>
                <a:schemeClr val="tx1"/>
              </a:solidFill>
            </a:endParaRPr>
          </a:p>
          <a:p>
            <a:pPr>
              <a:lnSpc>
                <a:spcPct val="80000"/>
              </a:lnSpc>
            </a:pPr>
            <a:r>
              <a:rPr lang="en-US" sz="1600" b="1" dirty="0" err="1">
                <a:solidFill>
                  <a:schemeClr val="tx1"/>
                </a:solidFill>
              </a:rPr>
              <a:t>Safeware</a:t>
            </a:r>
            <a:r>
              <a:rPr lang="en-US" sz="1600" b="1" dirty="0">
                <a:solidFill>
                  <a:schemeClr val="tx1"/>
                </a:solidFill>
              </a:rPr>
              <a:t>: System Safety and Computers</a:t>
            </a:r>
          </a:p>
          <a:p>
            <a:pPr>
              <a:lnSpc>
                <a:spcPct val="80000"/>
              </a:lnSpc>
            </a:pPr>
            <a:r>
              <a:rPr lang="en-US" sz="1600" b="1" dirty="0">
                <a:solidFill>
                  <a:schemeClr val="tx1"/>
                </a:solidFill>
              </a:rPr>
              <a:t>p. 552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Lessons</a:t>
            </a:r>
          </a:p>
        </p:txBody>
      </p:sp>
      <p:sp>
        <p:nvSpPr>
          <p:cNvPr id="52227" name="Rectangle 3"/>
          <p:cNvSpPr>
            <a:spLocks noGrp="1" noChangeArrowheads="1"/>
          </p:cNvSpPr>
          <p:nvPr>
            <p:ph idx="1"/>
          </p:nvPr>
        </p:nvSpPr>
        <p:spPr>
          <a:xfrm>
            <a:off x="457200" y="1600200"/>
            <a:ext cx="8229600" cy="4800600"/>
          </a:xfrm>
        </p:spPr>
        <p:txBody>
          <a:bodyPr/>
          <a:lstStyle/>
          <a:p>
            <a:pPr>
              <a:lnSpc>
                <a:spcPct val="80000"/>
              </a:lnSpc>
            </a:pPr>
            <a:r>
              <a:rPr lang="en-US" sz="2800"/>
              <a:t>Software specifications and documentation should not be an afterthought.</a:t>
            </a:r>
          </a:p>
          <a:p>
            <a:pPr>
              <a:lnSpc>
                <a:spcPct val="80000"/>
              </a:lnSpc>
            </a:pPr>
            <a:endParaRPr lang="en-US" sz="2800"/>
          </a:p>
          <a:p>
            <a:pPr>
              <a:lnSpc>
                <a:spcPct val="80000"/>
              </a:lnSpc>
            </a:pPr>
            <a:r>
              <a:rPr lang="en-US" sz="2800"/>
              <a:t>Rigorous software quality assurance practices and standards should be established.</a:t>
            </a:r>
          </a:p>
          <a:p>
            <a:pPr>
              <a:lnSpc>
                <a:spcPct val="80000"/>
              </a:lnSpc>
            </a:pPr>
            <a:endParaRPr lang="en-US" sz="2800"/>
          </a:p>
          <a:p>
            <a:pPr>
              <a:lnSpc>
                <a:spcPct val="80000"/>
              </a:lnSpc>
            </a:pPr>
            <a:r>
              <a:rPr lang="en-US" sz="2800"/>
              <a:t>Designs should be kept simple and dangerous coding practices avoided</a:t>
            </a:r>
          </a:p>
          <a:p>
            <a:pPr>
              <a:lnSpc>
                <a:spcPct val="80000"/>
              </a:lnSpc>
            </a:pPr>
            <a:endParaRPr lang="en-US" sz="2800"/>
          </a:p>
          <a:p>
            <a:pPr>
              <a:lnSpc>
                <a:spcPct val="80000"/>
              </a:lnSpc>
            </a:pPr>
            <a:r>
              <a:rPr lang="en-US" sz="2800"/>
              <a:t>Ways to detect errors and get information about them, such as software audit trails, should be designed into the software from the beginning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Lessons</a:t>
            </a:r>
          </a:p>
        </p:txBody>
      </p:sp>
      <p:sp>
        <p:nvSpPr>
          <p:cNvPr id="53251" name="Rectangle 3"/>
          <p:cNvSpPr>
            <a:spLocks noGrp="1" noChangeArrowheads="1"/>
          </p:cNvSpPr>
          <p:nvPr>
            <p:ph idx="1"/>
          </p:nvPr>
        </p:nvSpPr>
        <p:spPr/>
        <p:txBody>
          <a:bodyPr/>
          <a:lstStyle/>
          <a:p>
            <a:pPr>
              <a:lnSpc>
                <a:spcPct val="90000"/>
              </a:lnSpc>
            </a:pPr>
            <a:r>
              <a:rPr lang="en-US" sz="2800"/>
              <a:t> The software should be subjected to extensive testing and formal analysis at the module and software level; system testing alone is not adequate.  Regression testing should be performed on all software changes.</a:t>
            </a:r>
          </a:p>
          <a:p>
            <a:pPr>
              <a:lnSpc>
                <a:spcPct val="90000"/>
              </a:lnSpc>
            </a:pPr>
            <a:endParaRPr lang="en-US" sz="2800"/>
          </a:p>
          <a:p>
            <a:pPr>
              <a:lnSpc>
                <a:spcPct val="90000"/>
              </a:lnSpc>
            </a:pPr>
            <a:r>
              <a:rPr lang="en-US" sz="2800"/>
              <a:t>Computer displays and the presentation of information to the operators, such as error messages, along with user manuals and other documentation need to be carefully designed.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Lessons</a:t>
            </a:r>
          </a:p>
        </p:txBody>
      </p:sp>
      <p:sp>
        <p:nvSpPr>
          <p:cNvPr id="54275" name="Rectangle 3"/>
          <p:cNvSpPr>
            <a:spLocks noGrp="1" noChangeArrowheads="1"/>
          </p:cNvSpPr>
          <p:nvPr>
            <p:ph idx="1"/>
          </p:nvPr>
        </p:nvSpPr>
        <p:spPr/>
        <p:txBody>
          <a:bodyPr/>
          <a:lstStyle/>
          <a:p>
            <a:r>
              <a:rPr lang="en-US" dirty="0"/>
              <a:t>Reusing software modules does not guarantee safety in the new system to which they are transferred and sometimes leads to awkward and dangerous designs.</a:t>
            </a:r>
          </a:p>
          <a:p>
            <a:endParaRPr lang="en-US" dirty="0"/>
          </a:p>
          <a:p>
            <a:r>
              <a:rPr lang="en-US" dirty="0"/>
              <a:t>Safety is a quality of the system in which the software is used; it is not a quality of the software itself.</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52400"/>
            <a:ext cx="8229600" cy="685800"/>
          </a:xfrm>
        </p:spPr>
        <p:txBody>
          <a:bodyPr>
            <a:normAutofit fontScale="90000"/>
          </a:bodyPr>
          <a:lstStyle/>
          <a:p>
            <a:r>
              <a:rPr lang="en-US" dirty="0"/>
              <a:t>Sources</a:t>
            </a:r>
          </a:p>
        </p:txBody>
      </p:sp>
      <p:sp>
        <p:nvSpPr>
          <p:cNvPr id="59395" name="Rectangle 3"/>
          <p:cNvSpPr>
            <a:spLocks noGrp="1" noChangeArrowheads="1"/>
          </p:cNvSpPr>
          <p:nvPr>
            <p:ph idx="1"/>
          </p:nvPr>
        </p:nvSpPr>
        <p:spPr>
          <a:xfrm>
            <a:off x="228600" y="914400"/>
            <a:ext cx="8610600" cy="5715000"/>
          </a:xfrm>
        </p:spPr>
        <p:txBody>
          <a:bodyPr>
            <a:normAutofit lnSpcReduction="10000"/>
          </a:bodyPr>
          <a:lstStyle/>
          <a:p>
            <a:pPr>
              <a:lnSpc>
                <a:spcPct val="80000"/>
              </a:lnSpc>
            </a:pPr>
            <a:r>
              <a:rPr lang="en-US" sz="2400" dirty="0"/>
              <a:t>Nancy G. </a:t>
            </a:r>
            <a:r>
              <a:rPr lang="en-US" sz="2400" dirty="0" err="1"/>
              <a:t>Leveson</a:t>
            </a:r>
            <a:r>
              <a:rPr lang="en-US" sz="2400" dirty="0"/>
              <a:t>, </a:t>
            </a:r>
            <a:r>
              <a:rPr lang="en-US" sz="2400" i="1" dirty="0" err="1"/>
              <a:t>Safeware</a:t>
            </a:r>
            <a:r>
              <a:rPr lang="en-US" sz="2400" i="1" dirty="0"/>
              <a:t>: System Safety and Computers</a:t>
            </a:r>
            <a:r>
              <a:rPr lang="en-US" sz="2400" dirty="0"/>
              <a:t>, New York: Addison-Wesley Publishing Company, 515-553</a:t>
            </a:r>
          </a:p>
          <a:p>
            <a:pPr>
              <a:lnSpc>
                <a:spcPct val="80000"/>
              </a:lnSpc>
            </a:pPr>
            <a:endParaRPr lang="en-US" sz="1100" dirty="0"/>
          </a:p>
          <a:p>
            <a:pPr>
              <a:lnSpc>
                <a:spcPct val="80000"/>
              </a:lnSpc>
            </a:pPr>
            <a:r>
              <a:rPr lang="en-US" sz="2400" dirty="0"/>
              <a:t>Nancy G. </a:t>
            </a:r>
            <a:r>
              <a:rPr lang="en-US" sz="2400" dirty="0" err="1"/>
              <a:t>Leveson</a:t>
            </a:r>
            <a:r>
              <a:rPr lang="en-US" sz="2400" dirty="0"/>
              <a:t> &amp; Clark S. Turner, “An Investigation of the Therac-25 Accidents,” </a:t>
            </a:r>
            <a:r>
              <a:rPr lang="en-US" sz="2400" i="1" dirty="0"/>
              <a:t>IEEE Computer</a:t>
            </a:r>
            <a:r>
              <a:rPr lang="en-US" sz="2400" dirty="0"/>
              <a:t>, 26(7): 18-41, July 1993</a:t>
            </a:r>
          </a:p>
          <a:p>
            <a:pPr>
              <a:lnSpc>
                <a:spcPct val="80000"/>
              </a:lnSpc>
            </a:pPr>
            <a:endParaRPr lang="en-US" sz="1100" dirty="0"/>
          </a:p>
          <a:p>
            <a:pPr>
              <a:lnSpc>
                <a:spcPct val="80000"/>
              </a:lnSpc>
            </a:pPr>
            <a:r>
              <a:rPr lang="en-US" sz="2400" dirty="0"/>
              <a:t>www.computingcases.org </a:t>
            </a:r>
            <a:r>
              <a:rPr lang="en-US" sz="2400" dirty="0" smtClean="0"/>
              <a:t>(materials on case including interviews and supporting documents)</a:t>
            </a:r>
            <a:endParaRPr lang="en-US" sz="2400" dirty="0"/>
          </a:p>
          <a:p>
            <a:pPr>
              <a:lnSpc>
                <a:spcPct val="80000"/>
              </a:lnSpc>
            </a:pPr>
            <a:endParaRPr lang="en-US" sz="1100" dirty="0"/>
          </a:p>
          <a:p>
            <a:pPr>
              <a:lnSpc>
                <a:spcPct val="80000"/>
              </a:lnSpc>
            </a:pPr>
            <a:r>
              <a:rPr lang="en-US" sz="2400" dirty="0"/>
              <a:t>Sara </a:t>
            </a:r>
            <a:r>
              <a:rPr lang="en-US" sz="2400" dirty="0" err="1"/>
              <a:t>Baase</a:t>
            </a:r>
            <a:r>
              <a:rPr lang="en-US" sz="2400" dirty="0"/>
              <a:t>, </a:t>
            </a:r>
            <a:r>
              <a:rPr lang="en-US" sz="2400" i="1" dirty="0"/>
              <a:t>A Gift of Fire: Social, Legal, and Ethical Issues in Computing</a:t>
            </a:r>
            <a:r>
              <a:rPr lang="en-US" sz="2400" dirty="0"/>
              <a:t>, Upper Saddle River, NJ: Prentice-Hall, </a:t>
            </a:r>
            <a:r>
              <a:rPr lang="en-US" sz="2400" dirty="0" smtClean="0"/>
              <a:t>125-129</a:t>
            </a:r>
          </a:p>
          <a:p>
            <a:pPr>
              <a:lnSpc>
                <a:spcPct val="80000"/>
              </a:lnSpc>
            </a:pPr>
            <a:endParaRPr lang="en-US" sz="1100" dirty="0" smtClean="0"/>
          </a:p>
          <a:p>
            <a:pPr>
              <a:lnSpc>
                <a:spcPct val="80000"/>
              </a:lnSpc>
            </a:pPr>
            <a:r>
              <a:rPr lang="en-US" sz="2400" dirty="0" err="1" smtClean="0"/>
              <a:t>Cranor</a:t>
            </a:r>
            <a:r>
              <a:rPr lang="en-US" sz="2400" dirty="0" smtClean="0"/>
              <a:t>, Carl.  (1993).  Regulating Toxic Substance:  A Philosophy of Science and the Law.  Oxford, UK: Oxford University Press</a:t>
            </a:r>
          </a:p>
          <a:p>
            <a:pPr>
              <a:lnSpc>
                <a:spcPct val="80000"/>
              </a:lnSpc>
            </a:pPr>
            <a:endParaRPr lang="en-US" sz="1100" dirty="0" smtClean="0"/>
          </a:p>
          <a:p>
            <a:pPr>
              <a:lnSpc>
                <a:spcPct val="80000"/>
              </a:lnSpc>
            </a:pPr>
            <a:r>
              <a:rPr lang="en-US" sz="2400" dirty="0" smtClean="0"/>
              <a:t>Mayo, D.G. and Hollander, R.D. (1991).  Acceptable Evidence: Science and Values in Risk Management.  Oxford, UK: Oxford University Press.</a:t>
            </a:r>
            <a:endParaRPr lang="en-US" sz="2400" dirty="0" smtClean="0"/>
          </a:p>
          <a:p>
            <a:pPr>
              <a:lnSpc>
                <a:spcPct val="80000"/>
              </a:lnSpc>
            </a:pPr>
            <a:endParaRPr lang="en-US" sz="1100" dirty="0"/>
          </a:p>
          <a:p>
            <a:pPr>
              <a:lnSpc>
                <a:spcPct val="80000"/>
              </a:lnSpc>
            </a:pPr>
            <a:r>
              <a:rPr lang="en-US" sz="2400" dirty="0" smtClean="0"/>
              <a:t>Chuck Huff and Richard Brown.  “Integrating Ethics into a Computing Curriculum: A Case Study of the Therac-25”  </a:t>
            </a:r>
          </a:p>
          <a:p>
            <a:pPr lvl="1">
              <a:lnSpc>
                <a:spcPct val="80000"/>
              </a:lnSpc>
            </a:pPr>
            <a:r>
              <a:rPr lang="en-US" sz="1200" b="1" dirty="0" smtClean="0"/>
              <a:t>Available at www.computingcases.org (http://computingcases.org/case_materials/therac/supporting_docs/Huff.Brown.pdf)  Accessed Nov 10, 2010</a:t>
            </a:r>
            <a:endParaRPr lang="en-US" sz="20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Hager’s perspective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Hager knew that something was clearly wrong and attacked the problem by working with the operator after the April 11</a:t>
            </a:r>
            <a:r>
              <a:rPr lang="en-US" baseline="30000" dirty="0" smtClean="0"/>
              <a:t>th</a:t>
            </a:r>
            <a:r>
              <a:rPr lang="en-US" dirty="0" smtClean="0"/>
              <a:t> incident to recreate the events leading to the overdose</a:t>
            </a:r>
          </a:p>
          <a:p>
            <a:endParaRPr lang="en-US" dirty="0" smtClean="0"/>
          </a:p>
          <a:p>
            <a:r>
              <a:rPr lang="en-US" dirty="0" smtClean="0"/>
              <a:t>The operator remembered the sequence of data entry procedures and repeated over and over the procedure until she could consistently reproduce </a:t>
            </a:r>
            <a:r>
              <a:rPr lang="en-US" smtClean="0"/>
              <a:t>the error</a:t>
            </a:r>
            <a:endParaRPr lang="en-US" dirty="0" smtClean="0"/>
          </a:p>
          <a:p>
            <a:endParaRPr lang="en-US" dirty="0" smtClean="0"/>
          </a:p>
          <a:p>
            <a:r>
              <a:rPr lang="en-US" dirty="0" smtClean="0"/>
              <a:t>They correctly diagnosed the problem as a race condition produced by a flaw in the software programming.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The Problem</a:t>
            </a:r>
            <a:endParaRPr lang="en-US" dirty="0"/>
          </a:p>
        </p:txBody>
      </p:sp>
      <p:sp>
        <p:nvSpPr>
          <p:cNvPr id="3" name="Content Placeholder 2"/>
          <p:cNvSpPr>
            <a:spLocks noGrp="1"/>
          </p:cNvSpPr>
          <p:nvPr>
            <p:ph idx="1"/>
          </p:nvPr>
        </p:nvSpPr>
        <p:spPr>
          <a:xfrm>
            <a:off x="457200" y="1295400"/>
            <a:ext cx="8229600" cy="5334000"/>
          </a:xfrm>
        </p:spPr>
        <p:txBody>
          <a:bodyPr>
            <a:normAutofit fontScale="62500" lnSpcReduction="20000"/>
          </a:bodyPr>
          <a:lstStyle/>
          <a:p>
            <a:r>
              <a:rPr lang="en-US" dirty="0" smtClean="0"/>
              <a:t>Race Condition (From Huff and Brown)</a:t>
            </a:r>
          </a:p>
          <a:p>
            <a:pPr lvl="1"/>
            <a:r>
              <a:rPr lang="en-US" dirty="0" smtClean="0"/>
              <a:t>Produced the two deaths in ETCC</a:t>
            </a:r>
          </a:p>
          <a:p>
            <a:pPr lvl="1"/>
            <a:r>
              <a:rPr lang="en-US" dirty="0" smtClean="0"/>
              <a:t>Discovered and duplicated by Hager working with machine operator</a:t>
            </a:r>
          </a:p>
          <a:p>
            <a:pPr lvl="1"/>
            <a:endParaRPr lang="en-US" sz="1600" dirty="0" smtClean="0"/>
          </a:p>
          <a:p>
            <a:r>
              <a:rPr lang="en-US" dirty="0" smtClean="0"/>
              <a:t>Those with programming experience can consult Computing Cases for detailed explanation</a:t>
            </a:r>
          </a:p>
          <a:p>
            <a:endParaRPr lang="en-US" sz="1600" dirty="0" smtClean="0"/>
          </a:p>
          <a:p>
            <a:r>
              <a:rPr lang="en-US" dirty="0" smtClean="0"/>
              <a:t>Philosophers and forks</a:t>
            </a:r>
          </a:p>
          <a:p>
            <a:pPr lvl="1"/>
            <a:r>
              <a:rPr lang="en-US" dirty="0" smtClean="0"/>
              <a:t>Philosophers eat and think.  They also share forks with those sitting on either side.  They need two forks to eat properly.  (They’re messy)</a:t>
            </a:r>
          </a:p>
          <a:p>
            <a:pPr lvl="1"/>
            <a:r>
              <a:rPr lang="en-US" dirty="0" smtClean="0"/>
              <a:t>To solve the problem of scarce resources, philosophers need to coordinate thinking and eating.  Imagine Philosophers A, B, and C sitting at a round table and sharing the forks on either side of their plates. </a:t>
            </a:r>
          </a:p>
          <a:p>
            <a:pPr lvl="2"/>
            <a:r>
              <a:rPr lang="en-US" dirty="0" smtClean="0"/>
              <a:t>While Philosopher B is thinking, Philosophers A and C are eating</a:t>
            </a:r>
          </a:p>
          <a:p>
            <a:pPr lvl="2"/>
            <a:r>
              <a:rPr lang="en-US" dirty="0" smtClean="0"/>
              <a:t>While Philosopher B is eating (and using the forks on either side), Philosophers A and C are thinking.</a:t>
            </a:r>
          </a:p>
          <a:p>
            <a:pPr lvl="1"/>
            <a:r>
              <a:rPr lang="en-US" dirty="0" smtClean="0"/>
              <a:t>A race condition occurs when the coordination breaks down and Philosophers A, B, and C all simultaneously reach for their forks.  If A and C get there first, B will starve.  (Philosophers are notoriously unable to adapt to changing circumstances because they respond only to a priori conditions.)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Disseminating the results</a:t>
            </a:r>
            <a:endParaRPr lang="en-US" dirty="0"/>
          </a:p>
        </p:txBody>
      </p:sp>
      <p:sp>
        <p:nvSpPr>
          <p:cNvPr id="3" name="Content Placeholder 2"/>
          <p:cNvSpPr>
            <a:spLocks noGrp="1"/>
          </p:cNvSpPr>
          <p:nvPr>
            <p:ph idx="1"/>
          </p:nvPr>
        </p:nvSpPr>
        <p:spPr/>
        <p:txBody>
          <a:bodyPr>
            <a:normAutofit fontScale="92500"/>
          </a:bodyPr>
          <a:lstStyle/>
          <a:p>
            <a:r>
              <a:rPr lang="en-US" dirty="0" smtClean="0"/>
              <a:t>Having identified the problem, it is now possible to return to the chronology</a:t>
            </a:r>
          </a:p>
          <a:p>
            <a:endParaRPr lang="en-US" dirty="0" smtClean="0"/>
          </a:p>
          <a:p>
            <a:r>
              <a:rPr lang="en-US" dirty="0" smtClean="0"/>
              <a:t>Different sites began to share their experiences</a:t>
            </a:r>
          </a:p>
          <a:p>
            <a:pPr lvl="1"/>
            <a:r>
              <a:rPr lang="en-US" dirty="0" smtClean="0"/>
              <a:t>Operators held special sessions at conferences on their experiences</a:t>
            </a:r>
          </a:p>
          <a:p>
            <a:pPr lvl="1"/>
            <a:endParaRPr lang="en-US" dirty="0" smtClean="0"/>
          </a:p>
          <a:p>
            <a:r>
              <a:rPr lang="en-US" dirty="0" smtClean="0"/>
              <a:t>FDA required a CAP from AECL</a:t>
            </a:r>
          </a:p>
          <a:p>
            <a:pPr lvl="1"/>
            <a:r>
              <a:rPr lang="en-US" dirty="0" smtClean="0"/>
              <a:t>Corrective Action Plan</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FDA Pre-Market Approval</a:t>
            </a:r>
            <a:endParaRPr lang="en-US" dirty="0"/>
          </a:p>
        </p:txBody>
      </p:sp>
      <p:sp>
        <p:nvSpPr>
          <p:cNvPr id="3" name="Content Placeholder 2"/>
          <p:cNvSpPr>
            <a:spLocks noGrp="1"/>
          </p:cNvSpPr>
          <p:nvPr>
            <p:ph idx="1"/>
          </p:nvPr>
        </p:nvSpPr>
        <p:spPr>
          <a:xfrm>
            <a:off x="457200" y="1066800"/>
            <a:ext cx="8229600" cy="5410200"/>
          </a:xfrm>
        </p:spPr>
        <p:txBody>
          <a:bodyPr>
            <a:normAutofit fontScale="77500" lnSpcReduction="20000"/>
          </a:bodyPr>
          <a:lstStyle/>
          <a:p>
            <a:r>
              <a:rPr lang="en-US" dirty="0" smtClean="0"/>
              <a:t>Class I</a:t>
            </a:r>
          </a:p>
          <a:p>
            <a:pPr lvl="1"/>
            <a:r>
              <a:rPr lang="en-US" dirty="0" smtClean="0"/>
              <a:t>“general controls provide reasonable reassurance of safety and effectiveness””</a:t>
            </a:r>
          </a:p>
          <a:p>
            <a:pPr lvl="1"/>
            <a:endParaRPr lang="en-US" sz="1400" dirty="0"/>
          </a:p>
          <a:p>
            <a:r>
              <a:rPr lang="en-US" dirty="0" smtClean="0"/>
              <a:t>Class II</a:t>
            </a:r>
          </a:p>
          <a:p>
            <a:pPr lvl="1"/>
            <a:r>
              <a:rPr lang="en-US" dirty="0" smtClean="0"/>
              <a:t>“require performance standards in addition to general controls”</a:t>
            </a:r>
          </a:p>
          <a:p>
            <a:endParaRPr lang="en-US" sz="1400" dirty="0" smtClean="0"/>
          </a:p>
          <a:p>
            <a:r>
              <a:rPr lang="en-US" dirty="0" smtClean="0"/>
              <a:t>Class III</a:t>
            </a:r>
          </a:p>
          <a:p>
            <a:pPr lvl="1"/>
            <a:r>
              <a:rPr lang="en-US" dirty="0" smtClean="0"/>
              <a:t>Undergo premarket approval as well as comply with general controls</a:t>
            </a:r>
          </a:p>
          <a:p>
            <a:pPr lvl="1"/>
            <a:endParaRPr lang="en-US" sz="1400" dirty="0"/>
          </a:p>
          <a:p>
            <a:r>
              <a:rPr lang="en-US" dirty="0" smtClean="0"/>
              <a:t>Used earlier </a:t>
            </a:r>
            <a:r>
              <a:rPr lang="en-US" dirty="0" err="1" smtClean="0"/>
              <a:t>Therac</a:t>
            </a:r>
            <a:r>
              <a:rPr lang="en-US" dirty="0" smtClean="0"/>
              <a:t> models to show “pre-market equivalence” </a:t>
            </a:r>
          </a:p>
          <a:p>
            <a:pPr lvl="1"/>
            <a:r>
              <a:rPr lang="en-US" dirty="0" smtClean="0"/>
              <a:t>But this covered over three key changes:</a:t>
            </a:r>
          </a:p>
          <a:p>
            <a:pPr lvl="2"/>
            <a:r>
              <a:rPr lang="en-US" dirty="0" smtClean="0"/>
              <a:t>removal of hardware safety controls, </a:t>
            </a:r>
          </a:p>
          <a:p>
            <a:pPr lvl="2"/>
            <a:r>
              <a:rPr lang="en-US" dirty="0" smtClean="0"/>
              <a:t>delegation of safety from hardware to software, </a:t>
            </a:r>
          </a:p>
          <a:p>
            <a:pPr lvl="2"/>
            <a:r>
              <a:rPr lang="en-US" dirty="0" smtClean="0"/>
              <a:t>No testing of additional programming for Therac-25 layered on programming for 6 and 20 units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US" dirty="0" smtClean="0"/>
              <a:t>FDA couldn’t recall defective products</a:t>
            </a:r>
            <a:endParaRPr lang="en-US" dirty="0"/>
          </a:p>
        </p:txBody>
      </p:sp>
      <p:sp>
        <p:nvSpPr>
          <p:cNvPr id="3" name="Content Placeholder 2"/>
          <p:cNvSpPr>
            <a:spLocks noGrp="1"/>
          </p:cNvSpPr>
          <p:nvPr>
            <p:ph idx="1"/>
          </p:nvPr>
        </p:nvSpPr>
        <p:spPr>
          <a:xfrm>
            <a:off x="457200" y="1447800"/>
            <a:ext cx="8229600" cy="5029200"/>
          </a:xfrm>
        </p:spPr>
        <p:txBody>
          <a:bodyPr>
            <a:normAutofit fontScale="92500" lnSpcReduction="20000"/>
          </a:bodyPr>
          <a:lstStyle/>
          <a:p>
            <a:r>
              <a:rPr lang="en-US" dirty="0" smtClean="0"/>
              <a:t>Ask for information from a manufacturer</a:t>
            </a:r>
          </a:p>
          <a:p>
            <a:endParaRPr lang="en-US" dirty="0"/>
          </a:p>
          <a:p>
            <a:r>
              <a:rPr lang="en-US" dirty="0" smtClean="0"/>
              <a:t>Require a report from the manufacturer</a:t>
            </a:r>
          </a:p>
          <a:p>
            <a:endParaRPr lang="en-US" dirty="0"/>
          </a:p>
          <a:p>
            <a:r>
              <a:rPr lang="en-US" dirty="0" smtClean="0"/>
              <a:t>Declare a product defective and require a corrective action plan (CAP)</a:t>
            </a:r>
          </a:p>
          <a:p>
            <a:endParaRPr lang="en-US" dirty="0"/>
          </a:p>
          <a:p>
            <a:r>
              <a:rPr lang="en-US" dirty="0" smtClean="0"/>
              <a:t>Publicly recommend that routine use of the system on patients be discontinued</a:t>
            </a:r>
          </a:p>
          <a:p>
            <a:endParaRPr lang="en-US" dirty="0"/>
          </a:p>
          <a:p>
            <a:r>
              <a:rPr lang="en-US" dirty="0" smtClean="0"/>
              <a:t>Publicly recommend a recall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FDA’s powers were limited</a:t>
            </a:r>
            <a:endParaRPr lang="en-US" dirty="0"/>
          </a:p>
        </p:txBody>
      </p:sp>
      <p:sp>
        <p:nvSpPr>
          <p:cNvPr id="3" name="Content Placeholder 2"/>
          <p:cNvSpPr>
            <a:spLocks noGrp="1"/>
          </p:cNvSpPr>
          <p:nvPr>
            <p:ph idx="1"/>
          </p:nvPr>
        </p:nvSpPr>
        <p:spPr/>
        <p:txBody>
          <a:bodyPr/>
          <a:lstStyle/>
          <a:p>
            <a:r>
              <a:rPr lang="en-US" dirty="0" smtClean="0"/>
              <a:t>Mostly persuasive</a:t>
            </a:r>
          </a:p>
          <a:p>
            <a:endParaRPr lang="en-US" dirty="0" smtClean="0"/>
          </a:p>
          <a:p>
            <a:r>
              <a:rPr lang="en-US" dirty="0" smtClean="0"/>
              <a:t>Operators and hospital physicists worked to fill in the gap by assembling dispersed information on the operating history of Therac-25 and putting together a coherent story to explain the patient complaints.</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40" name="Group 32"/>
          <p:cNvGraphicFramePr>
            <a:graphicFrameLocks noGrp="1"/>
          </p:cNvGraphicFramePr>
          <p:nvPr>
            <p:ph type="tbl" idx="4294967295"/>
          </p:nvPr>
        </p:nvGraphicFramePr>
        <p:xfrm>
          <a:off x="304800" y="152400"/>
          <a:ext cx="8229600" cy="6413252"/>
        </p:xfrm>
        <a:graphic>
          <a:graphicData uri="http://schemas.openxmlformats.org/drawingml/2006/table">
            <a:tbl>
              <a:tblPr/>
              <a:tblGrid>
                <a:gridCol w="1066800"/>
                <a:gridCol w="7162800"/>
              </a:tblGrid>
              <a:tr h="87146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Event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933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May 1 1986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Second ETCC victim dies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46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May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FDA declares T-25 defective and their response (alterations) inadequate.  FDA demands a CAP from AECL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46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June 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AECL produces first CAP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46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July 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FDA requests more information from AECL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933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August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First </a:t>
                      </a:r>
                      <a:r>
                        <a:rPr kumimoji="0" lang="en-US" sz="2400" b="0" i="0" u="none" strike="noStrike" cap="none" normalizeH="0" baseline="0" dirty="0" err="1" smtClean="0">
                          <a:ln>
                            <a:noFill/>
                          </a:ln>
                          <a:solidFill>
                            <a:schemeClr val="tx1"/>
                          </a:solidFill>
                          <a:effectLst/>
                          <a:latin typeface="Arial" charset="0"/>
                        </a:rPr>
                        <a:t>Therac</a:t>
                      </a:r>
                      <a:r>
                        <a:rPr kumimoji="0" lang="en-US" sz="2400" b="0" i="0" u="none" strike="noStrike" cap="none" normalizeH="0" baseline="0" dirty="0" smtClean="0">
                          <a:ln>
                            <a:noFill/>
                          </a:ln>
                          <a:solidFill>
                            <a:schemeClr val="tx1"/>
                          </a:solidFill>
                          <a:effectLst/>
                          <a:latin typeface="Arial" charset="0"/>
                        </a:rPr>
                        <a:t> user group meeting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46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August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First ETCC victim dies and family files lawsuit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2898</TotalTime>
  <Words>1879</Words>
  <Application>Microsoft Office PowerPoint</Application>
  <PresentationFormat>On-screen Show (4:3)</PresentationFormat>
  <Paragraphs>230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Therac-24</vt:lpstr>
      <vt:lpstr>Summary/Overview</vt:lpstr>
      <vt:lpstr>Hager’s perspective</vt:lpstr>
      <vt:lpstr>The Problem</vt:lpstr>
      <vt:lpstr>Disseminating the results</vt:lpstr>
      <vt:lpstr>FDA Pre-Market Approval</vt:lpstr>
      <vt:lpstr>FDA couldn’t recall defective products</vt:lpstr>
      <vt:lpstr>FDA’s powers were limited</vt:lpstr>
      <vt:lpstr>Slide 9</vt:lpstr>
      <vt:lpstr>Slide 10</vt:lpstr>
      <vt:lpstr>Slide 11</vt:lpstr>
      <vt:lpstr>Slide 12</vt:lpstr>
      <vt:lpstr>Therac-25 Concepts</vt:lpstr>
      <vt:lpstr>Safety</vt:lpstr>
      <vt:lpstr>Public</vt:lpstr>
      <vt:lpstr>Risk</vt:lpstr>
      <vt:lpstr>Risk Assessment</vt:lpstr>
      <vt:lpstr>Risk Communication</vt:lpstr>
      <vt:lpstr>Risk Perception</vt:lpstr>
      <vt:lpstr>Risk Management</vt:lpstr>
      <vt:lpstr>Safety procedures to consider when developing systems dependent on software</vt:lpstr>
      <vt:lpstr>Lessons</vt:lpstr>
      <vt:lpstr>Lessons</vt:lpstr>
      <vt:lpstr>Lessons</vt:lpstr>
      <vt:lpstr>Sources</vt:lpstr>
    </vt:vector>
  </TitlesOfParts>
  <Company> University of Puerto Rico at Mayaguez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Therac-25 Case</dc:title>
  <dc:creator> </dc:creator>
  <cp:lastModifiedBy> </cp:lastModifiedBy>
  <cp:revision>78</cp:revision>
  <dcterms:created xsi:type="dcterms:W3CDTF">2004-06-07T12:18:31Z</dcterms:created>
  <dcterms:modified xsi:type="dcterms:W3CDTF">2010-11-13T12:16:39Z</dcterms:modified>
</cp:coreProperties>
</file>