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handoutMasterIdLst>
    <p:handoutMasterId r:id="rId33"/>
  </p:handoutMasterIdLst>
  <p:sldIdLst>
    <p:sldId id="256" r:id="rId2"/>
    <p:sldId id="332" r:id="rId3"/>
    <p:sldId id="271" r:id="rId4"/>
    <p:sldId id="268" r:id="rId5"/>
    <p:sldId id="299" r:id="rId6"/>
    <p:sldId id="264" r:id="rId7"/>
    <p:sldId id="265" r:id="rId8"/>
    <p:sldId id="328" r:id="rId9"/>
    <p:sldId id="319" r:id="rId10"/>
    <p:sldId id="314" r:id="rId11"/>
    <p:sldId id="320" r:id="rId12"/>
    <p:sldId id="281" r:id="rId13"/>
    <p:sldId id="263" r:id="rId14"/>
    <p:sldId id="274" r:id="rId15"/>
    <p:sldId id="316" r:id="rId16"/>
    <p:sldId id="294" r:id="rId17"/>
    <p:sldId id="339" r:id="rId18"/>
    <p:sldId id="266" r:id="rId19"/>
    <p:sldId id="267" r:id="rId20"/>
    <p:sldId id="269" r:id="rId21"/>
    <p:sldId id="272" r:id="rId22"/>
    <p:sldId id="259" r:id="rId23"/>
    <p:sldId id="270" r:id="rId24"/>
    <p:sldId id="323" r:id="rId25"/>
    <p:sldId id="324" r:id="rId26"/>
    <p:sldId id="331" r:id="rId27"/>
    <p:sldId id="313" r:id="rId28"/>
    <p:sldId id="334" r:id="rId29"/>
    <p:sldId id="335" r:id="rId30"/>
    <p:sldId id="336" r:id="rId31"/>
    <p:sldId id="303" r:id="rId32"/>
  </p:sldIdLst>
  <p:sldSz cx="9144000" cy="6858000" type="screen4x3"/>
  <p:notesSz cx="910748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8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6578" cy="3430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58802" y="0"/>
            <a:ext cx="3946578" cy="3430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D7E25-5CA5-4F56-8516-5D4D5A7DAA00}" type="datetimeFigureOut">
              <a:rPr lang="en-US" smtClean="0"/>
              <a:pPr/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725"/>
            <a:ext cx="3946578" cy="3430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58802" y="6513725"/>
            <a:ext cx="3946578" cy="3430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EC410-B82A-45F2-B194-9658700F0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FC26-3A8C-4A73-AFC8-DFBEB6B00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4A325-28A0-484F-B0C0-D31D11816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303C-530E-4883-8DBF-61C0ABDC6E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485D90-8740-43C8-902A-3B8E01FA2F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DDD-9315-4D3A-9CB4-2F79C60DDF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38F95-86C8-43F4-8A5E-403E8F8DA6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F950-CEC2-44F0-AC81-D3C2C1A85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4FB-FE76-4F35-B422-B1AFEB9B8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1E7E-3B22-4D8B-9E51-F7626961B2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3E79-9D18-422F-9541-6E997BEF9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D96-5921-4F91-A7E8-988CFE5E3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63165-5304-4BB9-8D3B-AA33A9DF13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06A3-06DD-4DDB-A997-A59518E0B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Therac-25 Case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Computingcases.org</a:t>
            </a:r>
          </a:p>
          <a:p>
            <a:r>
              <a:rPr lang="en-US"/>
              <a:t>Safeware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erac25_facility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8305800" cy="647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Components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Stored data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Calibration </a:t>
            </a:r>
            <a:r>
              <a:rPr lang="en-US" sz="2000" dirty="0"/>
              <a:t>parameters for accelerator setup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Patient treatment data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Scheduler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Controls </a:t>
            </a:r>
            <a:r>
              <a:rPr lang="en-US" sz="2000" dirty="0"/>
              <a:t>sequencing of all </a:t>
            </a:r>
            <a:r>
              <a:rPr lang="en-US" sz="2000" dirty="0" err="1"/>
              <a:t>noninterrupt</a:t>
            </a:r>
            <a:r>
              <a:rPr lang="en-US" sz="2000" dirty="0"/>
              <a:t> events and coordinates all concurrent processes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Set of critical and noncritical tasks</a:t>
            </a:r>
          </a:p>
          <a:p>
            <a:pPr lvl="1">
              <a:lnSpc>
                <a:spcPct val="80000"/>
              </a:lnSpc>
            </a:pPr>
            <a:r>
              <a:rPr lang="en-US" sz="2000" i="1" dirty="0" smtClean="0"/>
              <a:t>Critical</a:t>
            </a:r>
            <a:r>
              <a:rPr lang="en-US" sz="2000" dirty="0"/>
              <a:t>: treatment monitor, servo task (gun emission, dose rate, machine motions), housekeeper task (system status, interlocks, displays messages)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Noncritical</a:t>
            </a:r>
            <a:r>
              <a:rPr lang="en-US" sz="2000" dirty="0"/>
              <a:t>: checksum, treatment console keyboard processor, treatment console screen processor, service keyboard processor, snapshot, hand control processor, calibration processor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Interrupt </a:t>
            </a:r>
            <a:r>
              <a:rPr lang="en-US" sz="2400" dirty="0" smtClean="0"/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Issues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Real-time software</a:t>
            </a:r>
          </a:p>
          <a:p>
            <a:pPr lvl="1">
              <a:lnSpc>
                <a:spcPct val="80000"/>
              </a:lnSpc>
            </a:pPr>
            <a:r>
              <a:rPr lang="en-US" sz="2300" dirty="0"/>
              <a:t>“interacts with the world on the world’s schedule, not the software’s.”</a:t>
            </a:r>
          </a:p>
          <a:p>
            <a:pPr lvl="1">
              <a:lnSpc>
                <a:spcPct val="80000"/>
              </a:lnSpc>
            </a:pP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800" dirty="0"/>
              <a:t>Software is required to monitor several activities simultaneously in real time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Interaction with operator</a:t>
            </a:r>
          </a:p>
          <a:p>
            <a:pPr lvl="1">
              <a:lnSpc>
                <a:spcPct val="80000"/>
              </a:lnSpc>
            </a:pPr>
            <a:r>
              <a:rPr lang="en-US" sz="2300" dirty="0"/>
              <a:t>Monitoring input and editing changes from an operator</a:t>
            </a:r>
          </a:p>
          <a:p>
            <a:pPr lvl="1">
              <a:lnSpc>
                <a:spcPct val="80000"/>
              </a:lnSpc>
            </a:pPr>
            <a:r>
              <a:rPr lang="en-US" sz="2300" dirty="0"/>
              <a:t>Updating the screen to show the current status of machine</a:t>
            </a:r>
          </a:p>
          <a:p>
            <a:pPr lvl="1">
              <a:lnSpc>
                <a:spcPct val="80000"/>
              </a:lnSpc>
            </a:pPr>
            <a:r>
              <a:rPr lang="en-US" sz="2300" dirty="0"/>
              <a:t>Printing in response to an operator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Participant Profile: Patients</a:t>
            </a:r>
            <a:endParaRPr lang="en-US" sz="48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dirty="0" smtClean="0"/>
              <a:t>Receive </a:t>
            </a:r>
            <a:r>
              <a:rPr lang="en-US" sz="4000" dirty="0" smtClean="0"/>
              <a:t>radiation therapy</a:t>
            </a:r>
          </a:p>
          <a:p>
            <a:pPr>
              <a:lnSpc>
                <a:spcPct val="80000"/>
              </a:lnSpc>
            </a:pPr>
            <a:r>
              <a:rPr lang="en-US" sz="4000" dirty="0" smtClean="0"/>
              <a:t>Shallow tissue is treated with accelerated electrons</a:t>
            </a:r>
          </a:p>
          <a:p>
            <a:pPr>
              <a:lnSpc>
                <a:spcPct val="80000"/>
              </a:lnSpc>
            </a:pPr>
            <a:r>
              <a:rPr lang="en-US" sz="4000" dirty="0" smtClean="0"/>
              <a:t>Deeper tissue is treated with X-ray photons</a:t>
            </a:r>
            <a:endParaRPr lang="en-US" sz="4000" dirty="0"/>
          </a:p>
          <a:p>
            <a:pPr>
              <a:lnSpc>
                <a:spcPct val="90000"/>
              </a:lnSpc>
            </a:pPr>
            <a:r>
              <a:rPr lang="en-US" sz="4000" dirty="0" smtClean="0"/>
              <a:t>Interest</a:t>
            </a:r>
            <a:endParaRPr lang="en-US" sz="4000" dirty="0" smtClean="0"/>
          </a:p>
          <a:p>
            <a:pPr lvl="1">
              <a:lnSpc>
                <a:spcPct val="90000"/>
              </a:lnSpc>
            </a:pPr>
            <a:r>
              <a:rPr lang="en-US" sz="3600" dirty="0" smtClean="0"/>
              <a:t>Health and Well Being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Informed Consent</a:t>
            </a:r>
          </a:p>
          <a:p>
            <a:pPr lvl="2">
              <a:lnSpc>
                <a:spcPct val="90000"/>
              </a:lnSpc>
            </a:pPr>
            <a:r>
              <a:rPr lang="en-US" sz="3200" dirty="0" smtClean="0"/>
              <a:t>Conditions required for consent</a:t>
            </a:r>
          </a:p>
          <a:p>
            <a:pPr lvl="2">
              <a:lnSpc>
                <a:spcPct val="90000"/>
              </a:lnSpc>
            </a:pPr>
            <a:r>
              <a:rPr lang="en-US" sz="3200" dirty="0" smtClean="0"/>
              <a:t>Belmont Report: </a:t>
            </a:r>
          </a:p>
          <a:p>
            <a:pPr lvl="3">
              <a:lnSpc>
                <a:spcPct val="90000"/>
              </a:lnSpc>
            </a:pPr>
            <a:r>
              <a:rPr lang="en-US" sz="2800" dirty="0" smtClean="0"/>
              <a:t>Information </a:t>
            </a:r>
          </a:p>
          <a:p>
            <a:pPr lvl="3">
              <a:lnSpc>
                <a:spcPct val="90000"/>
              </a:lnSpc>
            </a:pPr>
            <a:r>
              <a:rPr lang="en-US" sz="2800" dirty="0" smtClean="0"/>
              <a:t>Comprehension </a:t>
            </a:r>
          </a:p>
          <a:p>
            <a:pPr lvl="3">
              <a:lnSpc>
                <a:spcPct val="90000"/>
              </a:lnSpc>
            </a:pPr>
            <a:r>
              <a:rPr lang="en-US" sz="2800" dirty="0" smtClean="0"/>
              <a:t>Voluntariness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Participant Profiles: Hospitals and Cancer Treatment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Hospitals</a:t>
            </a:r>
            <a:endParaRPr lang="en-US" sz="3600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Kennestone</a:t>
            </a:r>
            <a:r>
              <a:rPr lang="en-US" dirty="0" smtClean="0"/>
              <a:t> facility in Marietta, GA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(ETCC) East Texas Cancer Center, Tyler, TX (2)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Hamilton, Ontario Hospital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Yakima Valley Memorial Hospital (2)</a:t>
            </a:r>
          </a:p>
          <a:p>
            <a:r>
              <a:rPr lang="en-US" dirty="0" smtClean="0"/>
              <a:t>Interest</a:t>
            </a:r>
          </a:p>
          <a:p>
            <a:pPr lvl="1"/>
            <a:r>
              <a:rPr lang="en-US" dirty="0" smtClean="0"/>
              <a:t>Maintain good reputation; promote patient values of health and well being; maintain financial solvency</a:t>
            </a:r>
          </a:p>
          <a:p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Provide treatment options for patients; staff hospitals with doctors and nurses; equip with adequate medical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Participant Profiles: Users</a:t>
            </a:r>
            <a:endParaRPr lang="en-US" sz="360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User Groups (Operators)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Put out user group </a:t>
            </a:r>
            <a:r>
              <a:rPr lang="en-US" dirty="0" smtClean="0"/>
              <a:t>newsletters</a:t>
            </a:r>
          </a:p>
          <a:p>
            <a:pPr lvl="1"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dirty="0" smtClean="0"/>
              <a:t>Hospital Physicists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Tim Still (Physicist at </a:t>
            </a:r>
            <a:r>
              <a:rPr lang="en-US" dirty="0" err="1"/>
              <a:t>Kennestone</a:t>
            </a:r>
            <a:r>
              <a:rPr lang="en-US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Eight problems with Therac-25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Poor screen-refresh subroutines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“Is programming safety relying too much on the software interlock routines?” </a:t>
            </a:r>
            <a:r>
              <a:rPr lang="en-US" dirty="0" smtClean="0"/>
              <a:t> *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Fritz Hager (Physicist at ETCC)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Consulted with AECL on suspected overdoses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Helped operator reconstruct sequence that produced race condition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sz="900" b="1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Interest: job, reputation, professional dignity and integrity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Role: maintain treatment machines; supervise operators; respond to patient complaints</a:t>
            </a:r>
          </a:p>
          <a:p>
            <a:pPr>
              <a:lnSpc>
                <a:spcPct val="90000"/>
              </a:lnSpc>
            </a:pPr>
            <a:endParaRPr lang="en-US" sz="900" dirty="0" smtClean="0"/>
          </a:p>
          <a:p>
            <a:pPr marL="342900" lvl="2" indent="-342900">
              <a:lnSpc>
                <a:spcPct val="90000"/>
              </a:lnSpc>
            </a:pPr>
            <a:r>
              <a:rPr lang="en-US" sz="1700" b="1" dirty="0" smtClean="0"/>
              <a:t>* </a:t>
            </a:r>
            <a:r>
              <a:rPr lang="en-US" sz="1700" b="1" dirty="0" err="1" smtClean="0"/>
              <a:t>Leveson</a:t>
            </a:r>
            <a:r>
              <a:rPr lang="en-US" sz="1700" b="1" dirty="0" smtClean="0"/>
              <a:t>, p. 539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Operator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newest machine has replaced hardware safety controls with software controls. </a:t>
            </a:r>
          </a:p>
          <a:p>
            <a:pPr lvl="1"/>
            <a:r>
              <a:rPr lang="en-US" dirty="0" smtClean="0"/>
              <a:t> But operators find this deskilling objectionable  </a:t>
            </a:r>
          </a:p>
          <a:p>
            <a:endParaRPr lang="en-US" sz="1200" dirty="0" smtClean="0"/>
          </a:p>
          <a:p>
            <a:r>
              <a:rPr lang="en-US" dirty="0" smtClean="0"/>
              <a:t>Operator activates machine from another room.  But audio and video systems do not work yet they must continue to treat patients  </a:t>
            </a:r>
          </a:p>
          <a:p>
            <a:endParaRPr lang="en-US" sz="1200" dirty="0" smtClean="0"/>
          </a:p>
          <a:p>
            <a:r>
              <a:rPr lang="en-US" dirty="0" smtClean="0"/>
              <a:t>Software controls shorten time required for each treatment.  </a:t>
            </a:r>
          </a:p>
          <a:p>
            <a:pPr lvl="1"/>
            <a:r>
              <a:rPr lang="en-US" dirty="0" smtClean="0"/>
              <a:t>Operators feel pressured to treat more patients  </a:t>
            </a:r>
          </a:p>
          <a:p>
            <a:endParaRPr lang="en-US" sz="1100" dirty="0" smtClean="0"/>
          </a:p>
          <a:p>
            <a:r>
              <a:rPr lang="en-US" dirty="0" smtClean="0"/>
              <a:t>Error messages provided by Therac-25 monitor are not helpful to operators</a:t>
            </a:r>
          </a:p>
          <a:p>
            <a:pPr lvl="1"/>
            <a:r>
              <a:rPr lang="en-US" dirty="0" smtClean="0"/>
              <a:t>Machine pauses treatment but does not indicate reason why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Interview with Therac Unit Operator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Did not consider possibility of software bugs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dirty="0"/>
              <a:t>Appreciated added speed of operation (more patients, more time with patient)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dirty="0"/>
              <a:t>Unclear error messages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dirty="0"/>
              <a:t>No industry-wide standards on whether, how, and how many times operators could override error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Interview (Cont.)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Lack of industry-wide certification of radiation unit operators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ARRT provides test and licensing procedure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 many hospitals hire non-ARRT certified operators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Operators pressured by many hospital administrators to push through a large number of patients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Manufacturers charge large fees for…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Operator training sessions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Software upgrades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Machine maintenance contracts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case…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will practice decision-making from the participatory standpoint</a:t>
            </a:r>
          </a:p>
          <a:p>
            <a:endParaRPr lang="en-US" sz="1200" dirty="0" smtClean="0"/>
          </a:p>
          <a:p>
            <a:r>
              <a:rPr lang="en-US" dirty="0" smtClean="0"/>
              <a:t>learn how to make decisions in the face of uncertainty</a:t>
            </a:r>
          </a:p>
          <a:p>
            <a:pPr lvl="1"/>
            <a:r>
              <a:rPr lang="en-US" dirty="0" smtClean="0"/>
              <a:t>Uncertain whether the patient complaints indicate radiation overdoes</a:t>
            </a:r>
          </a:p>
          <a:p>
            <a:pPr lvl="1"/>
            <a:r>
              <a:rPr lang="en-US" dirty="0" smtClean="0"/>
              <a:t>Uncertain, if there is overdose, whether the cause if machine failure or operator error or something else.</a:t>
            </a:r>
          </a:p>
          <a:p>
            <a:endParaRPr lang="en-US" sz="1200" dirty="0" smtClean="0"/>
          </a:p>
          <a:p>
            <a:r>
              <a:rPr lang="en-US" dirty="0" smtClean="0"/>
              <a:t>these decisions involve risk (probability of harm) and you will learn about ethical issues associated with safety and risk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Participant Profile: Manufacturers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Interest</a:t>
            </a:r>
            <a:r>
              <a:rPr lang="en-US" dirty="0" smtClean="0"/>
              <a:t>: reputation, financial gain</a:t>
            </a:r>
          </a:p>
          <a:p>
            <a:r>
              <a:rPr lang="en-US" dirty="0" smtClean="0"/>
              <a:t>Role: Design, tested, prepared for approval, manufactured, sold </a:t>
            </a:r>
            <a:r>
              <a:rPr lang="en-US" dirty="0" err="1" smtClean="0"/>
              <a:t>Therac</a:t>
            </a:r>
            <a:r>
              <a:rPr lang="en-US" dirty="0" smtClean="0"/>
              <a:t> units</a:t>
            </a:r>
          </a:p>
          <a:p>
            <a:endParaRPr lang="en-US" sz="1100" dirty="0"/>
          </a:p>
          <a:p>
            <a:r>
              <a:rPr lang="en-US" dirty="0" smtClean="0"/>
              <a:t>Atomic </a:t>
            </a:r>
            <a:r>
              <a:rPr lang="en-US" dirty="0"/>
              <a:t>Energy of Canada Limited (AECL)</a:t>
            </a:r>
          </a:p>
          <a:p>
            <a:pPr lvl="1"/>
            <a:r>
              <a:rPr lang="en-US" dirty="0" smtClean="0"/>
              <a:t>Quality Assurance Manager</a:t>
            </a:r>
          </a:p>
          <a:p>
            <a:pPr lvl="1"/>
            <a:r>
              <a:rPr lang="en-US" dirty="0" smtClean="0"/>
              <a:t>Home office engineer</a:t>
            </a:r>
          </a:p>
          <a:p>
            <a:pPr lvl="1"/>
            <a:r>
              <a:rPr lang="en-US" dirty="0" smtClean="0"/>
              <a:t>Local (Tyler) engineer</a:t>
            </a:r>
          </a:p>
          <a:p>
            <a:pPr lvl="1"/>
            <a:r>
              <a:rPr lang="en-US" dirty="0" smtClean="0"/>
              <a:t>Software Programmer (licensed?)</a:t>
            </a:r>
          </a:p>
          <a:p>
            <a:endParaRPr lang="en-US" sz="1000" dirty="0"/>
          </a:p>
          <a:p>
            <a:r>
              <a:rPr lang="en-US" dirty="0"/>
              <a:t>CGR (France)</a:t>
            </a:r>
          </a:p>
          <a:p>
            <a:pPr lvl="1"/>
            <a:r>
              <a:rPr lang="en-US" dirty="0"/>
              <a:t>Dropped out after production of 20 unit in 1981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Participant Profile: Manufacturer’s Engineers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AECL </a:t>
            </a:r>
            <a:r>
              <a:rPr lang="en-US" sz="4000" dirty="0" smtClean="0"/>
              <a:t>engineers</a:t>
            </a:r>
          </a:p>
          <a:p>
            <a:pPr lvl="1"/>
            <a:r>
              <a:rPr lang="en-US" sz="3200" dirty="0" smtClean="0"/>
              <a:t>Designed and tested new units</a:t>
            </a:r>
          </a:p>
          <a:p>
            <a:pPr lvl="1"/>
            <a:r>
              <a:rPr lang="en-US" sz="3200" dirty="0" smtClean="0"/>
              <a:t>Not responsible for maintenance (This was performed by hospital physicists)</a:t>
            </a:r>
            <a:endParaRPr lang="en-US" sz="3200" dirty="0"/>
          </a:p>
          <a:p>
            <a:pPr lvl="1"/>
            <a:r>
              <a:rPr lang="en-US" sz="3200" dirty="0"/>
              <a:t>Sent to investigate complaints about units</a:t>
            </a:r>
          </a:p>
          <a:p>
            <a:pPr lvl="1"/>
            <a:r>
              <a:rPr lang="en-US" sz="3200" dirty="0"/>
              <a:t>Quality Assurance Manager</a:t>
            </a:r>
          </a:p>
          <a:p>
            <a:pPr lvl="1"/>
            <a:r>
              <a:rPr lang="en-US" sz="3200" dirty="0"/>
              <a:t>Software </a:t>
            </a:r>
            <a:r>
              <a:rPr lang="en-US" sz="3200" dirty="0" smtClean="0"/>
              <a:t>Programmer</a:t>
            </a:r>
          </a:p>
          <a:p>
            <a:pPr lvl="1"/>
            <a:endParaRPr lang="en-US" sz="3200" dirty="0"/>
          </a:p>
          <a:p>
            <a:r>
              <a:rPr lang="en-US" sz="3600" dirty="0" smtClean="0"/>
              <a:t>Are they responsible for collecting information on the use-history of the machines they designed?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the Machine for Safety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1983—Fault Tree Analysis</a:t>
            </a:r>
          </a:p>
          <a:p>
            <a:pPr>
              <a:lnSpc>
                <a:spcPct val="80000"/>
              </a:lnSpc>
              <a:buNone/>
            </a:pP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3600" dirty="0"/>
              <a:t>Specify hazards</a:t>
            </a:r>
          </a:p>
          <a:p>
            <a:pPr>
              <a:lnSpc>
                <a:spcPct val="80000"/>
              </a:lnSpc>
              <a:buNone/>
            </a:pP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3600" dirty="0"/>
              <a:t>Specify causal sequences to produce hazards</a:t>
            </a:r>
          </a:p>
          <a:p>
            <a:pPr>
              <a:lnSpc>
                <a:spcPct val="80000"/>
              </a:lnSpc>
              <a:buNone/>
            </a:pP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3600" dirty="0"/>
              <a:t>Software not included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Software </a:t>
            </a:r>
            <a:r>
              <a:rPr lang="en-US" sz="3200" dirty="0"/>
              <a:t>added onto existing software used in prior units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Since these did not fail, assumed software was not subject to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Participant Profiles: Regulatory Agencies</a:t>
            </a:r>
            <a:endParaRPr lang="en-US" sz="4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/>
              <a:t>FDA </a:t>
            </a:r>
            <a:r>
              <a:rPr lang="en-US" sz="4000" dirty="0"/>
              <a:t>(Food and Drug </a:t>
            </a:r>
            <a:r>
              <a:rPr lang="en-US" sz="4000" dirty="0" smtClean="0"/>
              <a:t>Administration) </a:t>
            </a:r>
            <a:endParaRPr lang="en-US" sz="4000" dirty="0"/>
          </a:p>
          <a:p>
            <a:pPr>
              <a:lnSpc>
                <a:spcPct val="90000"/>
              </a:lnSpc>
            </a:pPr>
            <a:r>
              <a:rPr lang="en-US" sz="4000" dirty="0"/>
              <a:t>CRPB (Canadian Radiation Protection Bureau)</a:t>
            </a:r>
          </a:p>
          <a:p>
            <a:pPr lvl="1">
              <a:lnSpc>
                <a:spcPct val="90000"/>
              </a:lnSpc>
            </a:pPr>
            <a:r>
              <a:rPr lang="en-US" sz="3600" dirty="0"/>
              <a:t>Gordon Symonds head of advanced X-ray </a:t>
            </a:r>
            <a:r>
              <a:rPr lang="en-US" sz="3600" dirty="0" smtClean="0"/>
              <a:t>Systems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Interest (Maintaining integrity in public eye)</a:t>
            </a:r>
          </a:p>
          <a:p>
            <a:pPr lvl="1">
              <a:lnSpc>
                <a:spcPct val="90000"/>
              </a:lnSpc>
            </a:pPr>
            <a:r>
              <a:rPr lang="en-US" sz="3600" dirty="0" smtClean="0"/>
              <a:t>Role (Regulate new products for safety)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FDA Pre-Market Approval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Class I</a:t>
            </a:r>
          </a:p>
          <a:p>
            <a:pPr lvl="1"/>
            <a:r>
              <a:rPr lang="en-US" dirty="0" smtClean="0"/>
              <a:t>“general controls provide reasonable reassurance of safety and effectiveness””</a:t>
            </a:r>
          </a:p>
          <a:p>
            <a:pPr lvl="1"/>
            <a:endParaRPr lang="en-US" sz="1400" dirty="0"/>
          </a:p>
          <a:p>
            <a:r>
              <a:rPr lang="en-US" dirty="0" smtClean="0"/>
              <a:t>Class II</a:t>
            </a:r>
          </a:p>
          <a:p>
            <a:pPr lvl="1"/>
            <a:r>
              <a:rPr lang="en-US" dirty="0" smtClean="0"/>
              <a:t>“require performance standards in addition to general controls”</a:t>
            </a:r>
          </a:p>
          <a:p>
            <a:endParaRPr lang="en-US" sz="1400" dirty="0" smtClean="0"/>
          </a:p>
          <a:p>
            <a:r>
              <a:rPr lang="en-US" dirty="0" smtClean="0"/>
              <a:t>Class III</a:t>
            </a:r>
          </a:p>
          <a:p>
            <a:pPr lvl="1"/>
            <a:r>
              <a:rPr lang="en-US" dirty="0" smtClean="0"/>
              <a:t>Undergo premarket approval as well as comply with general controls</a:t>
            </a:r>
          </a:p>
          <a:p>
            <a:pPr lvl="1"/>
            <a:endParaRPr lang="en-US" sz="1400" dirty="0"/>
          </a:p>
          <a:p>
            <a:r>
              <a:rPr lang="en-US" dirty="0" smtClean="0"/>
              <a:t>Used earlier </a:t>
            </a:r>
            <a:r>
              <a:rPr lang="en-US" dirty="0" err="1" smtClean="0"/>
              <a:t>Therac</a:t>
            </a:r>
            <a:r>
              <a:rPr lang="en-US" dirty="0" smtClean="0"/>
              <a:t> models to show “pre-market equivalence” </a:t>
            </a:r>
          </a:p>
          <a:p>
            <a:pPr lvl="1"/>
            <a:r>
              <a:rPr lang="en-US" dirty="0" smtClean="0"/>
              <a:t>But this covered over three key changes:</a:t>
            </a:r>
          </a:p>
          <a:p>
            <a:pPr lvl="2"/>
            <a:r>
              <a:rPr lang="en-US" dirty="0" smtClean="0"/>
              <a:t>removal of hardware safety controls, </a:t>
            </a:r>
          </a:p>
          <a:p>
            <a:pPr lvl="2"/>
            <a:r>
              <a:rPr lang="en-US" dirty="0" smtClean="0"/>
              <a:t>delegation of safety from hardware to software, </a:t>
            </a:r>
          </a:p>
          <a:p>
            <a:pPr lvl="2"/>
            <a:r>
              <a:rPr lang="en-US" dirty="0" smtClean="0"/>
              <a:t>No testing of additional programming for Therac-25 layered on programming for 6 and 20 units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FDA couldn’t recall defective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Ask for information from a manufacturer</a:t>
            </a:r>
          </a:p>
          <a:p>
            <a:pPr>
              <a:buNone/>
            </a:pPr>
            <a:endParaRPr lang="en-US" sz="1050" dirty="0"/>
          </a:p>
          <a:p>
            <a:r>
              <a:rPr lang="en-US" sz="3600" dirty="0" smtClean="0"/>
              <a:t>Require a report from the manufacturer</a:t>
            </a:r>
          </a:p>
          <a:p>
            <a:pPr>
              <a:buNone/>
            </a:pPr>
            <a:endParaRPr lang="en-US" sz="1050" dirty="0"/>
          </a:p>
          <a:p>
            <a:r>
              <a:rPr lang="en-US" sz="3600" dirty="0" smtClean="0"/>
              <a:t>Declare a product defective and require a corrective action plan (CAP)</a:t>
            </a:r>
          </a:p>
          <a:p>
            <a:pPr>
              <a:buNone/>
            </a:pPr>
            <a:endParaRPr lang="en-US" sz="1050" dirty="0"/>
          </a:p>
          <a:p>
            <a:r>
              <a:rPr lang="en-US" sz="3600" dirty="0" smtClean="0"/>
              <a:t>Publicly recommend that routine use of the system on patients be discontinued</a:t>
            </a:r>
          </a:p>
          <a:p>
            <a:pPr>
              <a:buNone/>
            </a:pPr>
            <a:endParaRPr lang="en-US" sz="1050" dirty="0"/>
          </a:p>
          <a:p>
            <a:r>
              <a:rPr lang="en-US" sz="3600" dirty="0" smtClean="0"/>
              <a:t>Publicly recommend a recall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not assigned to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Obligations that following from the social or professional role one occupies</a:t>
            </a:r>
          </a:p>
          <a:p>
            <a:endParaRPr lang="en-US" sz="1200" dirty="0" smtClean="0"/>
          </a:p>
          <a:p>
            <a:pPr lvl="1"/>
            <a:r>
              <a:rPr lang="en-US" dirty="0" smtClean="0"/>
              <a:t>Who is responsible for testing the software and hardware of the Therac-25 unit?  (Standards of due or reasonable care?)</a:t>
            </a:r>
            <a:endParaRPr lang="en-US" sz="1200" dirty="0" smtClean="0"/>
          </a:p>
          <a:p>
            <a:pPr lvl="1"/>
            <a:r>
              <a:rPr lang="en-US" dirty="0" smtClean="0"/>
              <a:t>Who is responsible for monitoring the operating history of these machines and collecting and coordinating possible complaints? </a:t>
            </a:r>
          </a:p>
          <a:p>
            <a:pPr lvl="2"/>
            <a:r>
              <a:rPr lang="en-US" dirty="0" smtClean="0"/>
              <a:t>(Designers?  Regulatory Agencies?)</a:t>
            </a:r>
            <a:endParaRPr lang="en-US" sz="600" dirty="0" smtClean="0"/>
          </a:p>
          <a:p>
            <a:pPr lvl="1"/>
            <a:r>
              <a:rPr lang="en-US" dirty="0" smtClean="0"/>
              <a:t>Who is responsible for regulating these machines and other devices?</a:t>
            </a:r>
            <a:endParaRPr lang="en-US" sz="1000" dirty="0" smtClean="0"/>
          </a:p>
          <a:p>
            <a:pPr lvl="1"/>
            <a:r>
              <a:rPr lang="en-US" dirty="0" smtClean="0"/>
              <a:t>Who is responsible for teaching operators how to use machines and maintenance?</a:t>
            </a:r>
          </a:p>
          <a:p>
            <a:pPr lvl="2"/>
            <a:r>
              <a:rPr lang="en-US" dirty="0" smtClean="0"/>
              <a:t>Expensive AECL training programs.  Limits of operator manuals </a:t>
            </a:r>
          </a:p>
          <a:p>
            <a:pPr lvl="1"/>
            <a:r>
              <a:rPr lang="en-US" dirty="0" smtClean="0"/>
              <a:t>How can machines be operated in an efficient way without sacrificing patient health, safety, and well being?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 from Computing Cases</a:t>
            </a:r>
          </a:p>
          <a:p>
            <a:endParaRPr lang="en-US" dirty="0" smtClean="0"/>
          </a:p>
          <a:p>
            <a:r>
              <a:rPr lang="en-US" dirty="0" smtClean="0"/>
              <a:t>Chronology to the point where Hager has to make a decision.</a:t>
            </a:r>
          </a:p>
          <a:p>
            <a:endParaRPr lang="en-US" dirty="0" smtClean="0"/>
          </a:p>
          <a:p>
            <a:r>
              <a:rPr lang="en-US" dirty="0" smtClean="0"/>
              <a:t>Chronology picked up at end of presentation.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05" name="Group 41"/>
          <p:cNvGraphicFramePr>
            <a:graphicFrameLocks noGrp="1"/>
          </p:cNvGraphicFramePr>
          <p:nvPr>
            <p:ph type="tbl" idx="4294967295"/>
          </p:nvPr>
        </p:nvGraphicFramePr>
        <p:xfrm>
          <a:off x="381000" y="381000"/>
          <a:ext cx="8229600" cy="6106210"/>
        </p:xfrm>
        <a:graphic>
          <a:graphicData uri="http://schemas.openxmlformats.org/drawingml/2006/table">
            <a:tbl>
              <a:tblPr/>
              <a:tblGrid>
                <a:gridCol w="1371600"/>
                <a:gridCol w="6858000"/>
              </a:tblGrid>
              <a:tr h="6533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Early 1970’s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AECL and a French Company (CGR) collaborate to build Medical Linear Accelerators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linacs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Therac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and 20.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AECL develops the revolutionary “double pass” accelerator the basis of theTherac-25 model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AECL and CGR end working relationship.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March 1983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AECL performs a safety analysis of Therac-25, excluding analysis of software.  (Software assumed safer than hardware so safety functions delegated to software and hardware controls removed)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July 29, 1983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Canadian Consulate General announces the introduction of the new Therac-25 machine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December 1984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Marietta Georgia,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Kennestone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Reginal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Oncology Center implements newT-25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45" name="Group 33"/>
          <p:cNvGraphicFramePr>
            <a:graphicFrameLocks noGrp="1"/>
          </p:cNvGraphicFramePr>
          <p:nvPr>
            <p:ph type="tbl" idx="4294967295"/>
          </p:nvPr>
        </p:nvGraphicFramePr>
        <p:xfrm>
          <a:off x="152400" y="304800"/>
          <a:ext cx="8839200" cy="6388201"/>
        </p:xfrm>
        <a:graphic>
          <a:graphicData uri="http://schemas.openxmlformats.org/drawingml/2006/table">
            <a:tbl>
              <a:tblPr/>
              <a:tblGrid>
                <a:gridCol w="1123627"/>
                <a:gridCol w="7715573"/>
              </a:tblGrid>
              <a:tr h="883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June 3, 1985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Marietta Georgia,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Kennestone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—Possible patient overdosed.  Tim Still, hospital physicist calls AECL (Is overdose possible?  AECL informs that it is not)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July 26, 1985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Hamilton, Ontario--possible patient overdose.  AECL is informed and sends service engineer to investigate.  No coordination between Georgia and Ontario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 3, 1985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Hamilton patient dies of cancer.  But burn received in treatment would have eventually required hip replacement.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7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 6, 1985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Letter from CRPB to AECL requesting hardware interlocks and software changes.  Letter also requested automatic treatment termination in event of malfunction with no option to proceed with single keystroke.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 18, 1985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Kennestone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(possible) overdose victim files suit against AECL and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Kennestone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 AECL informed officially of lawsuit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3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 1985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Yakima Hospital (Washington) patient develops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erythema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on hip after one of treatments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Machine: Therac-25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Medical linear accelerators (</a:t>
            </a:r>
            <a:r>
              <a:rPr lang="en-US" dirty="0" err="1"/>
              <a:t>linacs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Earlier Models: Therac-6 and 20</a:t>
            </a:r>
          </a:p>
          <a:p>
            <a:endParaRPr lang="en-US" dirty="0"/>
          </a:p>
          <a:p>
            <a:r>
              <a:rPr lang="en-US" dirty="0"/>
              <a:t>Therac-25</a:t>
            </a:r>
          </a:p>
          <a:p>
            <a:pPr lvl="1"/>
            <a:r>
              <a:rPr lang="en-US" dirty="0"/>
              <a:t>First prototype in 1976</a:t>
            </a:r>
          </a:p>
          <a:p>
            <a:pPr lvl="1"/>
            <a:r>
              <a:rPr lang="en-US" dirty="0"/>
              <a:t>Marketed in late 1982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98" name="Group 38"/>
          <p:cNvGraphicFramePr>
            <a:graphicFrameLocks noGrp="1"/>
          </p:cNvGraphicFramePr>
          <p:nvPr>
            <p:ph type="tbl" idx="4294967295"/>
          </p:nvPr>
        </p:nvGraphicFramePr>
        <p:xfrm>
          <a:off x="381000" y="304801"/>
          <a:ext cx="8229600" cy="6547888"/>
        </p:xfrm>
        <a:graphic>
          <a:graphicData uri="http://schemas.openxmlformats.org/drawingml/2006/table">
            <a:tbl>
              <a:tblPr/>
              <a:tblGrid>
                <a:gridCol w="990600"/>
                <a:gridCol w="7239000"/>
              </a:tblGrid>
              <a:tr h="818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 31, 1986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Yakima staff sends letter to AECL and speaks with AECL technical support advisor.  Still no coordination between different hospitals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8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Feb 24, 1986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AECL technical support supervisor sends written response to Yakima claiming that T-25 unit not responsible for patient injuries.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0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March 21-22, 1986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Patient at East Texas Cancer Center (Tyler) receives possible overdose.  Fritz Hager calls AECL and arranges for Randy Rhodes and Dave Nott to test T-25.  Nothing found.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8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April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T-25 put back into operation after ETCC finds no electrical 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6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April 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 possible overdose at ETCC. Operator reproduces Malfunction 54.  Hager informs AECL of results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0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April 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AECL files report with FDA.  Sends letter to T-25 users with suggestions including removal of up-arrow editing key and to cover contact with electrical tape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Nancy G. </a:t>
            </a:r>
            <a:r>
              <a:rPr lang="en-US" sz="2400" dirty="0" err="1"/>
              <a:t>Leveson</a:t>
            </a:r>
            <a:r>
              <a:rPr lang="en-US" sz="2400" dirty="0"/>
              <a:t>, </a:t>
            </a:r>
            <a:r>
              <a:rPr lang="en-US" sz="2400" i="1" dirty="0" err="1"/>
              <a:t>Safeware</a:t>
            </a:r>
            <a:r>
              <a:rPr lang="en-US" sz="2400" i="1" dirty="0"/>
              <a:t>: System Safety and Computers</a:t>
            </a:r>
            <a:r>
              <a:rPr lang="en-US" sz="2400" dirty="0"/>
              <a:t>, New York: Addison-Wesley Publishing Company, 515-553</a:t>
            </a:r>
          </a:p>
          <a:p>
            <a:pPr lvl="1">
              <a:lnSpc>
                <a:spcPct val="80000"/>
              </a:lnSpc>
            </a:pPr>
            <a:endParaRPr lang="en-US" sz="600" dirty="0"/>
          </a:p>
          <a:p>
            <a:pPr>
              <a:lnSpc>
                <a:spcPct val="80000"/>
              </a:lnSpc>
            </a:pPr>
            <a:r>
              <a:rPr lang="en-US" sz="2400" dirty="0"/>
              <a:t>Nancy G. </a:t>
            </a:r>
            <a:r>
              <a:rPr lang="en-US" sz="2400" dirty="0" err="1"/>
              <a:t>Leveson</a:t>
            </a:r>
            <a:r>
              <a:rPr lang="en-US" sz="2400" dirty="0"/>
              <a:t> &amp; Clark S. Turner, “An Investigation of the Therac-25 Accidents,” </a:t>
            </a:r>
            <a:r>
              <a:rPr lang="en-US" sz="2400" i="1" dirty="0"/>
              <a:t>IEEE Computer</a:t>
            </a:r>
            <a:r>
              <a:rPr lang="en-US" sz="2400" dirty="0"/>
              <a:t>, 26(7): 18-41, July 1993</a:t>
            </a:r>
          </a:p>
          <a:p>
            <a:pPr lvl="1">
              <a:lnSpc>
                <a:spcPct val="80000"/>
              </a:lnSpc>
            </a:pPr>
            <a:endParaRPr lang="en-US" sz="600" dirty="0"/>
          </a:p>
          <a:p>
            <a:pPr>
              <a:lnSpc>
                <a:spcPct val="80000"/>
              </a:lnSpc>
            </a:pPr>
            <a:r>
              <a:rPr lang="en-US" sz="2400" dirty="0"/>
              <a:t>www.computingcases.org </a:t>
            </a:r>
            <a:r>
              <a:rPr lang="en-US" sz="2400" dirty="0" smtClean="0"/>
              <a:t>(materials on case including interviews and supporting documents)</a:t>
            </a:r>
            <a:endParaRPr lang="en-US" sz="2400" dirty="0"/>
          </a:p>
          <a:p>
            <a:pPr lvl="1">
              <a:lnSpc>
                <a:spcPct val="80000"/>
              </a:lnSpc>
            </a:pPr>
            <a:endParaRPr lang="en-US" sz="600" dirty="0"/>
          </a:p>
          <a:p>
            <a:pPr>
              <a:lnSpc>
                <a:spcPct val="80000"/>
              </a:lnSpc>
            </a:pPr>
            <a:r>
              <a:rPr lang="en-US" sz="2400" dirty="0"/>
              <a:t>Sara </a:t>
            </a:r>
            <a:r>
              <a:rPr lang="en-US" sz="2400" dirty="0" err="1"/>
              <a:t>Baase</a:t>
            </a:r>
            <a:r>
              <a:rPr lang="en-US" sz="2400" dirty="0"/>
              <a:t>, </a:t>
            </a:r>
            <a:r>
              <a:rPr lang="en-US" sz="2400" i="1" dirty="0"/>
              <a:t>A Gift of Fire: Social, Legal, and Ethical Issues in Computing</a:t>
            </a:r>
            <a:r>
              <a:rPr lang="en-US" sz="2400" dirty="0"/>
              <a:t>, Upper Saddle River, NJ: Prentice-Hall, </a:t>
            </a:r>
            <a:r>
              <a:rPr lang="en-US" sz="2400" dirty="0" smtClean="0"/>
              <a:t>125-129</a:t>
            </a:r>
          </a:p>
          <a:p>
            <a:pPr lvl="1">
              <a:lnSpc>
                <a:spcPct val="80000"/>
              </a:lnSpc>
            </a:pPr>
            <a:endParaRPr lang="en-US" sz="600" dirty="0" smtClean="0"/>
          </a:p>
          <a:p>
            <a:r>
              <a:rPr lang="en-US" sz="2400" dirty="0" smtClean="0"/>
              <a:t>Chuck Huff,  Good Computing: A Virtue Approach to Computer Ethics, Draft for course CS-263. </a:t>
            </a:r>
            <a:r>
              <a:rPr lang="en-US" sz="2400" b="1" dirty="0" smtClean="0"/>
              <a:t>June 2005 </a:t>
            </a:r>
          </a:p>
          <a:p>
            <a:pPr lvl="1"/>
            <a:endParaRPr lang="en-US" sz="5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Chuck Huff and Richard Brown.  “Integrating Ethics into a Computing Curriculum: A Case Study of the Therac-25”  </a:t>
            </a:r>
          </a:p>
          <a:p>
            <a:pPr lvl="1">
              <a:lnSpc>
                <a:spcPct val="80000"/>
              </a:lnSpc>
            </a:pPr>
            <a:r>
              <a:rPr lang="en-US" sz="1400" b="1" dirty="0" smtClean="0"/>
              <a:t>Available at www.computingcases.org (http://computingcases.org/case_materials/therac/supporting_docs/Huff.Brown.pdf)  Accessed Nov 10, 2010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What it does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2800" dirty="0" err="1"/>
              <a:t>Leveson</a:t>
            </a:r>
            <a:r>
              <a:rPr lang="en-US" sz="2800" dirty="0"/>
              <a:t>: “Medical linear accelerators accelerate electrons to create high-energy beams that can destroy tumors with minimal impact on surrounding healthy tissue”  515 </a:t>
            </a:r>
          </a:p>
          <a:p>
            <a:pPr>
              <a:lnSpc>
                <a:spcPct val="80000"/>
              </a:lnSpc>
            </a:pP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2800" dirty="0"/>
              <a:t>Shallow tissue is treated with accelerated </a:t>
            </a:r>
            <a:r>
              <a:rPr lang="en-US" sz="2800" dirty="0" smtClean="0"/>
              <a:t>electrons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“the scanning magnets [were] placed in the way of the beam”  “The spread of the beam (and thus its power) could be controlled by the magnetic fields generated by these magnets” (Huff/Brown)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2800" dirty="0"/>
              <a:t>Deeper tissue is treated with X-ray </a:t>
            </a:r>
            <a:r>
              <a:rPr lang="en-US" sz="2800" dirty="0" smtClean="0"/>
              <a:t>photons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Huff: “The X-ray beam is then “flattened” by a device below the foil, and the ex-ray beam of an appropriate intensity is then directed to the patient.”  (requires foil and flattener)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1100" dirty="0"/>
          </a:p>
          <a:p>
            <a:pPr>
              <a:lnSpc>
                <a:spcPct val="80000"/>
              </a:lnSpc>
            </a:pPr>
            <a:r>
              <a:rPr lang="en-US" sz="2800" dirty="0"/>
              <a:t>Beams kill (or retard the growth of) the cancerous tissue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Therac-25 Hardware Features (</a:t>
            </a:r>
            <a:r>
              <a:rPr lang="en-US" sz="3400" dirty="0" err="1"/>
              <a:t>Leveson</a:t>
            </a:r>
            <a:r>
              <a:rPr lang="en-US" sz="3400" dirty="0"/>
              <a:t> 516-517)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Double Pass Electron Accelerator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“needs much less space to develop comparable energy levels”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“folds the long physical mechanism required to accelerate the electrons”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Dual Mode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Turntable allows aligning equipment/accessories in different ways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One alignment produces X-rays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Another alignment produces electrons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Third alignment (field light position) is used for targeting machine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More computer control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Speeds up alignment of turntable (equipment to accessories)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Speeds up data entry (patient/dose/data)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More patients/more time per patient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Therac-25: Hardware controls to software controls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552132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Machine functions that software had to </a:t>
            </a:r>
            <a:r>
              <a:rPr lang="en-US" sz="2800" dirty="0" smtClean="0"/>
              <a:t>monitor</a:t>
            </a:r>
          </a:p>
          <a:p>
            <a:pPr lvl="1"/>
            <a:endParaRPr lang="en-US" sz="600" dirty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Monitoring </a:t>
            </a:r>
            <a:r>
              <a:rPr lang="en-US" dirty="0">
                <a:solidFill>
                  <a:srgbClr val="C00000"/>
                </a:solidFill>
              </a:rPr>
              <a:t>the machine status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Placement of turntable</a:t>
            </a:r>
          </a:p>
          <a:p>
            <a:pPr lvl="1"/>
            <a:r>
              <a:rPr lang="en-US" dirty="0"/>
              <a:t>Strength and shape of beam</a:t>
            </a:r>
          </a:p>
          <a:p>
            <a:pPr lvl="1"/>
            <a:r>
              <a:rPr lang="en-US" dirty="0"/>
              <a:t>Operation of bending and scanning magnets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Setting the machine up for the specified treatment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Turning the beam 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Turning the beam off (after treatment, on operator command, or if a malfunction is detected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sz="2300" dirty="0" smtClean="0">
              <a:solidFill>
                <a:srgbClr val="C00000"/>
              </a:solidFill>
            </a:endParaRPr>
          </a:p>
          <a:p>
            <a:pPr lvl="2"/>
            <a:endParaRPr lang="en-US" sz="600" dirty="0" smtClean="0">
              <a:solidFill>
                <a:srgbClr val="C00000"/>
              </a:solidFill>
            </a:endParaRPr>
          </a:p>
          <a:p>
            <a:r>
              <a:rPr lang="en-US" sz="2200" b="1" dirty="0" smtClean="0"/>
              <a:t>(Huff, 2005)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Two features of Therac-25 to save time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Retry Facility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Controls pause treatment if there is a minor discrepancy between machine setting and dose entered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Up to 5 retries are allowed before machine completely shuts itself down (in event of small discrepancies)</a:t>
            </a:r>
          </a:p>
          <a:p>
            <a:pPr lvl="1">
              <a:lnSpc>
                <a:spcPct val="90000"/>
              </a:lnSpc>
            </a:pPr>
            <a:endParaRPr lang="en-US" sz="2100"/>
          </a:p>
          <a:p>
            <a:pPr>
              <a:lnSpc>
                <a:spcPct val="90000"/>
              </a:lnSpc>
            </a:pPr>
            <a:r>
              <a:rPr lang="en-US" sz="2400"/>
              <a:t>Shut Down Facility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If there is a major discrepancy, then the machine shuts itself down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To restart, the operator must reenter all the treatment parameters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Some operators used jumper cables to bypass this shutdown feature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400"/>
            <a:ext cx="495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739139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1981</Words>
  <Application>Microsoft Office PowerPoint</Application>
  <PresentationFormat>On-screen Show (4:3)</PresentationFormat>
  <Paragraphs>291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Therac-25 Case</vt:lpstr>
      <vt:lpstr>In this case…</vt:lpstr>
      <vt:lpstr>The Machine: Therac-25</vt:lpstr>
      <vt:lpstr>What it does</vt:lpstr>
      <vt:lpstr>Therac-25 Hardware Features (Leveson 516-517)</vt:lpstr>
      <vt:lpstr>Therac-25: Hardware controls to software controls</vt:lpstr>
      <vt:lpstr>Two features of Therac-25 to save time</vt:lpstr>
      <vt:lpstr>Slide 8</vt:lpstr>
      <vt:lpstr>Slide 9</vt:lpstr>
      <vt:lpstr>Slide 10</vt:lpstr>
      <vt:lpstr>Slide 11</vt:lpstr>
      <vt:lpstr>Software Components</vt:lpstr>
      <vt:lpstr>Programming Issues</vt:lpstr>
      <vt:lpstr>Participant Profile: Patients</vt:lpstr>
      <vt:lpstr>Participant Profiles: Hospitals and Cancer Treatment Centers</vt:lpstr>
      <vt:lpstr>Participant Profiles: Users</vt:lpstr>
      <vt:lpstr>Operator Perspective</vt:lpstr>
      <vt:lpstr>Interview with Therac Unit Operator</vt:lpstr>
      <vt:lpstr>Interview (Cont.)</vt:lpstr>
      <vt:lpstr>Participant Profile: Manufacturers</vt:lpstr>
      <vt:lpstr>Participant Profile: Manufacturer’s Engineers</vt:lpstr>
      <vt:lpstr>Testing the Machine for Safety</vt:lpstr>
      <vt:lpstr>Participant Profiles: Regulatory Agencies</vt:lpstr>
      <vt:lpstr>FDA Pre-Market Approval</vt:lpstr>
      <vt:lpstr>FDA couldn’t recall defective products</vt:lpstr>
      <vt:lpstr>Roles not assigned to participants</vt:lpstr>
      <vt:lpstr>Chronology</vt:lpstr>
      <vt:lpstr>Slide 28</vt:lpstr>
      <vt:lpstr>Slide 29</vt:lpstr>
      <vt:lpstr>Slide 30</vt:lpstr>
      <vt:lpstr>Sources</vt:lpstr>
    </vt:vector>
  </TitlesOfParts>
  <Company>University of Puerto Rico at Mayaguez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Therac-25 Case</dc:title>
  <dc:creator>Dr. William Frey</dc:creator>
  <cp:lastModifiedBy>frey.william</cp:lastModifiedBy>
  <cp:revision>86</cp:revision>
  <dcterms:created xsi:type="dcterms:W3CDTF">2004-06-07T12:18:31Z</dcterms:created>
  <dcterms:modified xsi:type="dcterms:W3CDTF">2011-10-10T11:39:51Z</dcterms:modified>
</cp:coreProperties>
</file>