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57" r:id="rId2"/>
    <p:sldId id="258" r:id="rId3"/>
    <p:sldId id="259" r:id="rId4"/>
    <p:sldId id="260" r:id="rId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D62DC6A-54B7-49D9-8AAD-41B6ED4FD6D6}" type="datetimeFigureOut">
              <a:rPr lang="en-US" smtClean="0"/>
              <a:t>10/5/2011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7586963-C339-473D-84D0-98A6058A8F3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D12054-26A7-48B7-9511-9C8F863FAD08}"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12054-26A7-48B7-9511-9C8F863FAD08}"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12054-26A7-48B7-9511-9C8F863FAD08}"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12054-26A7-48B7-9511-9C8F863FAD08}"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D12054-26A7-48B7-9511-9C8F863FAD08}"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D12054-26A7-48B7-9511-9C8F863FAD08}" type="datetimeFigureOut">
              <a:rPr lang="en-US" smtClean="0"/>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D12054-26A7-48B7-9511-9C8F863FAD08}" type="datetimeFigureOut">
              <a:rPr lang="en-US" smtClean="0"/>
              <a:t>10/5/2011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D12054-26A7-48B7-9511-9C8F863FAD08}" type="datetimeFigureOut">
              <a:rPr lang="en-US" smtClean="0"/>
              <a:t>10/5/2011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12054-26A7-48B7-9511-9C8F863FAD08}" type="datetimeFigureOut">
              <a:rPr lang="en-US" smtClean="0"/>
              <a:t>10/5/2011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12054-26A7-48B7-9511-9C8F863FAD08}" type="datetimeFigureOut">
              <a:rPr lang="en-US" smtClean="0"/>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12054-26A7-48B7-9511-9C8F863FAD08}" type="datetimeFigureOut">
              <a:rPr lang="en-US" smtClean="0"/>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7D5F1-869D-4292-A4F0-1469761194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12054-26A7-48B7-9511-9C8F863FAD08}" type="datetimeFigureOut">
              <a:rPr lang="en-US" smtClean="0"/>
              <a:t>10/5/2011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7D5F1-869D-4292-A4F0-1469761194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hhs.gov/ohrp/humansubjects/guidance/belmont.ht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 you know…</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r>
              <a:rPr lang="en-US" sz="2400" dirty="0" smtClean="0"/>
              <a:t>You work at the East Texas Cancer Center in Tyler, Texas as a physicist who “maintains and checks the machine regularly.” (Huff 2005)</a:t>
            </a:r>
          </a:p>
          <a:p>
            <a:pPr lvl="1"/>
            <a:endParaRPr lang="en-US" sz="800" dirty="0" smtClean="0"/>
          </a:p>
          <a:p>
            <a:r>
              <a:rPr lang="en-US" sz="2400" dirty="0" smtClean="0"/>
              <a:t>Patient complains of  “a bright flash of light, heard a frying, buzzing sound, and felt a thump and heat like an electric shock.” (Huff 2005)</a:t>
            </a:r>
          </a:p>
          <a:p>
            <a:pPr lvl="1"/>
            <a:endParaRPr lang="en-US" sz="800" dirty="0" smtClean="0"/>
          </a:p>
          <a:p>
            <a:r>
              <a:rPr lang="en-US" sz="2400" dirty="0" smtClean="0"/>
              <a:t>This indicates radiation overdose but  AECL engineers say, “the Therac-25 was unable to overdose a patient and also… that AECL had no knowledge of any overexposure accidents by [other] Therac-25 machines [in use].”</a:t>
            </a:r>
          </a:p>
          <a:p>
            <a:pPr lvl="1"/>
            <a:endParaRPr lang="en-US" sz="800" dirty="0" smtClean="0"/>
          </a:p>
          <a:p>
            <a:r>
              <a:rPr lang="en-US" sz="2400" dirty="0" smtClean="0"/>
              <a:t>A few days after the unit was put back into operation, another patient complained that his face felt like it was on fire (Huff 2005)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609600"/>
            <a:ext cx="7543800" cy="5943600"/>
          </a:xfrm>
        </p:spPr>
        <p:txBody>
          <a:bodyPr>
            <a:normAutofit fontScale="85000" lnSpcReduction="10000"/>
          </a:bodyPr>
          <a:lstStyle/>
          <a:p>
            <a:r>
              <a:rPr lang="en-US" dirty="0" smtClean="0"/>
              <a:t>Something is clearly wrong.  But you have no idea what it is.  You would like to investigate further to see whether…</a:t>
            </a:r>
          </a:p>
          <a:p>
            <a:pPr lvl="1"/>
            <a:r>
              <a:rPr lang="en-US" dirty="0" smtClean="0"/>
              <a:t>the patients’ complaints indicate radiation overdoses</a:t>
            </a:r>
          </a:p>
          <a:p>
            <a:pPr lvl="1"/>
            <a:r>
              <a:rPr lang="en-US" dirty="0" smtClean="0"/>
              <a:t>the overdoses were caused by a defect in the Therac-25 machine</a:t>
            </a:r>
          </a:p>
          <a:p>
            <a:pPr lvl="1"/>
            <a:r>
              <a:rPr lang="en-US" dirty="0" smtClean="0"/>
              <a:t>the overdoses were caused by operator error</a:t>
            </a:r>
          </a:p>
          <a:p>
            <a:pPr lvl="2"/>
            <a:endParaRPr lang="en-US" sz="1500" dirty="0" smtClean="0"/>
          </a:p>
          <a:p>
            <a:r>
              <a:rPr lang="en-US" dirty="0" smtClean="0"/>
              <a:t>Constraints</a:t>
            </a:r>
          </a:p>
          <a:p>
            <a:pPr lvl="1"/>
            <a:r>
              <a:rPr lang="en-US" dirty="0" smtClean="0"/>
              <a:t>AECL engineers state that there is no problem with the machine, and they have received no complaints about the other machines that are in operation</a:t>
            </a:r>
          </a:p>
          <a:p>
            <a:pPr lvl="1"/>
            <a:r>
              <a:rPr lang="en-US" dirty="0" smtClean="0"/>
              <a:t>ETCC administrators have told you that you cannot interview the two patients making the complaints</a:t>
            </a:r>
          </a:p>
          <a:p>
            <a:pPr lvl="1"/>
            <a:r>
              <a:rPr lang="en-US" dirty="0" smtClean="0"/>
              <a:t>Your job is on the line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Decision Point</a:t>
            </a:r>
            <a:endParaRPr lang="en-US"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i="1" dirty="0"/>
              <a:t>You supervise the radiation unit at your </a:t>
            </a:r>
            <a:r>
              <a:rPr lang="en-US" i="1" dirty="0" smtClean="0"/>
              <a:t>hospital.  </a:t>
            </a:r>
            <a:r>
              <a:rPr lang="en-US" i="1" dirty="0"/>
              <a:t>A patient has complained that he has received a radiation overdose during a treatment session caused by the </a:t>
            </a:r>
            <a:r>
              <a:rPr lang="en-US" i="1" dirty="0" smtClean="0"/>
              <a:t>malfunctioning </a:t>
            </a:r>
            <a:r>
              <a:rPr lang="en-US" i="1" dirty="0"/>
              <a:t>of the </a:t>
            </a:r>
            <a:r>
              <a:rPr lang="en-US" i="1" dirty="0" smtClean="0"/>
              <a:t>Therac-25 </a:t>
            </a:r>
            <a:r>
              <a:rPr lang="en-US" i="1" dirty="0"/>
              <a:t>unit.  </a:t>
            </a:r>
            <a:endParaRPr lang="en-US" i="1" dirty="0" smtClean="0"/>
          </a:p>
          <a:p>
            <a:endParaRPr lang="en-US" sz="1300" i="1" dirty="0"/>
          </a:p>
          <a:p>
            <a:r>
              <a:rPr lang="en-US" i="1" dirty="0" smtClean="0"/>
              <a:t>Construct </a:t>
            </a:r>
            <a:r>
              <a:rPr lang="en-US" i="1" dirty="0"/>
              <a:t>an argument for </a:t>
            </a:r>
            <a:r>
              <a:rPr lang="en-US" i="1" dirty="0" smtClean="0"/>
              <a:t>or against the continued </a:t>
            </a:r>
            <a:r>
              <a:rPr lang="en-US" i="1" dirty="0"/>
              <a:t>operation of the therac-25 units while investigating </a:t>
            </a:r>
            <a:r>
              <a:rPr lang="en-US" i="1" dirty="0" smtClean="0"/>
              <a:t>complaints.  </a:t>
            </a:r>
          </a:p>
          <a:p>
            <a:endParaRPr lang="en-US" sz="1200" i="1" dirty="0"/>
          </a:p>
          <a:p>
            <a:r>
              <a:rPr lang="en-US" i="1" dirty="0" smtClean="0"/>
              <a:t>Integrate </a:t>
            </a:r>
            <a:r>
              <a:rPr lang="en-US" i="1" dirty="0"/>
              <a:t>ethical, social and financial considerations into your argument.  </a:t>
            </a:r>
            <a:r>
              <a:rPr lang="en-US" i="1" dirty="0" smtClean="0"/>
              <a:t>How does the informed consent of the patients enter into this situation?  What role do safety and risk play?</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763000" cy="6713093"/>
        </p:xfrm>
        <a:graphic>
          <a:graphicData uri="http://schemas.openxmlformats.org/drawingml/2006/table">
            <a:tbl>
              <a:tblPr/>
              <a:tblGrid>
                <a:gridCol w="1365395"/>
                <a:gridCol w="1342781"/>
                <a:gridCol w="1519027"/>
                <a:gridCol w="3191684"/>
                <a:gridCol w="1344113"/>
              </a:tblGrid>
              <a:tr h="6477000">
                <a:tc>
                  <a:txBody>
                    <a:bodyPr/>
                    <a:lstStyle/>
                    <a:p>
                      <a:pPr marL="0" marR="0">
                        <a:lnSpc>
                          <a:spcPct val="115000"/>
                        </a:lnSpc>
                        <a:spcBef>
                          <a:spcPts val="0"/>
                        </a:spcBef>
                        <a:spcAft>
                          <a:spcPts val="0"/>
                        </a:spcAft>
                      </a:pPr>
                      <a:r>
                        <a:rPr lang="en-US" sz="1200" b="1" dirty="0">
                          <a:latin typeface="Times New Roman"/>
                          <a:ea typeface="Times New Roman"/>
                          <a:cs typeface="Times New Roman"/>
                        </a:rPr>
                        <a:t>Informed Consent</a:t>
                      </a:r>
                      <a:endParaRPr lang="en-US" sz="1600" dirty="0">
                        <a:latin typeface="Times New Roman"/>
                        <a:ea typeface="Times New Roman"/>
                        <a:cs typeface="Times New Roman"/>
                      </a:endParaRPr>
                    </a:p>
                    <a:p>
                      <a:pPr marL="342900" marR="0" lvl="0" indent="-342900">
                        <a:lnSpc>
                          <a:spcPct val="115000"/>
                        </a:lnSpc>
                        <a:spcBef>
                          <a:spcPts val="0"/>
                        </a:spcBef>
                        <a:spcAft>
                          <a:spcPts val="0"/>
                        </a:spcAft>
                        <a:buFont typeface="Symbol"/>
                        <a:buChar char=""/>
                      </a:pPr>
                      <a:r>
                        <a:rPr lang="en-US" sz="1200" dirty="0">
                          <a:latin typeface="Times New Roman"/>
                          <a:ea typeface="Times New Roman"/>
                          <a:cs typeface="Times New Roman"/>
                        </a:rPr>
                        <a:t>Consent of risk taker to understand the nature and breadth of the risk he or she is being asked to take.</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dirty="0">
                          <a:latin typeface="Times New Roman"/>
                          <a:ea typeface="Times New Roman"/>
                          <a:cs typeface="Times New Roman"/>
                        </a:rPr>
                        <a:t>Belmont Report:</a:t>
                      </a:r>
                      <a:endParaRPr lang="en-US" sz="1600" dirty="0">
                        <a:latin typeface="Times New Roman"/>
                        <a:ea typeface="Times New Roman"/>
                        <a:cs typeface="Times New Roman"/>
                      </a:endParaRPr>
                    </a:p>
                    <a:p>
                      <a:pPr marL="342900" marR="0" lvl="0" indent="-342900">
                        <a:lnSpc>
                          <a:spcPct val="115000"/>
                        </a:lnSpc>
                        <a:spcBef>
                          <a:spcPts val="0"/>
                        </a:spcBef>
                        <a:spcAft>
                          <a:spcPts val="0"/>
                        </a:spcAft>
                        <a:buFont typeface="Symbol"/>
                        <a:buChar char=""/>
                      </a:pPr>
                      <a:r>
                        <a:rPr lang="en-US" sz="1200" dirty="0">
                          <a:latin typeface="Times New Roman"/>
                          <a:ea typeface="Times New Roman"/>
                          <a:cs typeface="Times New Roman"/>
                        </a:rPr>
                        <a:t>“subjects, to the degree that they are capable, be given the opportunity to choose what shall or shall not happen to them. This opportunity is provided when adequate standards for informed consent are satisfied.”</a:t>
                      </a:r>
                      <a:endParaRPr lang="en-US" sz="1600" dirty="0">
                        <a:latin typeface="Times New Roman"/>
                        <a:ea typeface="Times New Roman"/>
                        <a:cs typeface="Times New Roman"/>
                      </a:endParaRP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Free and informed consent is </a:t>
                      </a:r>
                      <a:r>
                        <a:rPr lang="en-US" sz="1200" i="1" dirty="0">
                          <a:latin typeface="Times New Roman"/>
                          <a:ea typeface="Times New Roman"/>
                          <a:cs typeface="Times New Roman"/>
                        </a:rPr>
                        <a:t>essential</a:t>
                      </a:r>
                      <a:r>
                        <a:rPr lang="en-US" sz="1200" dirty="0">
                          <a:latin typeface="Times New Roman"/>
                          <a:ea typeface="Times New Roman"/>
                          <a:cs typeface="Times New Roman"/>
                        </a:rPr>
                        <a:t> to autonomy </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dirty="0">
                          <a:latin typeface="Times New Roman"/>
                          <a:ea typeface="Times New Roman"/>
                          <a:cs typeface="Times New Roman"/>
                        </a:rPr>
                        <a:t>The </a:t>
                      </a:r>
                      <a:r>
                        <a:rPr lang="en-US" sz="1200" i="1" dirty="0">
                          <a:latin typeface="Times New Roman"/>
                          <a:ea typeface="Times New Roman"/>
                          <a:cs typeface="Times New Roman"/>
                        </a:rPr>
                        <a:t>standard threat</a:t>
                      </a:r>
                      <a:r>
                        <a:rPr lang="en-US" sz="1200" dirty="0">
                          <a:latin typeface="Times New Roman"/>
                          <a:ea typeface="Times New Roman"/>
                          <a:cs typeface="Times New Roman"/>
                        </a:rPr>
                        <a:t> occurs when crucial risk information is not uncovered in risk assessment or is covered up by those who stand to lose due to its publication</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dirty="0">
                          <a:latin typeface="Times New Roman"/>
                          <a:ea typeface="Times New Roman"/>
                          <a:cs typeface="Times New Roman"/>
                        </a:rPr>
                        <a:t>Informed Consent does suffer limits in terms of its </a:t>
                      </a:r>
                      <a:r>
                        <a:rPr lang="en-US" sz="1200" i="1" dirty="0">
                          <a:latin typeface="Times New Roman"/>
                          <a:ea typeface="Times New Roman"/>
                          <a:cs typeface="Times New Roman"/>
                        </a:rPr>
                        <a:t>feasibility</a:t>
                      </a:r>
                      <a:r>
                        <a:rPr lang="en-US" sz="1200" dirty="0">
                          <a:latin typeface="Times New Roman"/>
                          <a:ea typeface="Times New Roman"/>
                          <a:cs typeface="Times New Roman"/>
                        </a:rPr>
                        <a:t>.  Do private </a:t>
                      </a:r>
                      <a:r>
                        <a:rPr lang="en-US" sz="1200" dirty="0" err="1">
                          <a:latin typeface="Times New Roman"/>
                          <a:ea typeface="Times New Roman"/>
                          <a:cs typeface="Times New Roman"/>
                        </a:rPr>
                        <a:t>indivuals</a:t>
                      </a:r>
                      <a:r>
                        <a:rPr lang="en-US" sz="1200" dirty="0">
                          <a:latin typeface="Times New Roman"/>
                          <a:ea typeface="Times New Roman"/>
                          <a:cs typeface="Times New Roman"/>
                        </a:rPr>
                        <a:t> have the right to veto large scale government projects?  (This is not just a utilitarian vs. deontological issue: it could also be framed as a conflict within deontology between different, conflicting rights and duties)</a:t>
                      </a:r>
                      <a:endParaRPr lang="en-US" sz="1600" dirty="0">
                        <a:latin typeface="Times New Roman"/>
                        <a:ea typeface="Times New Roman"/>
                        <a:cs typeface="Times New Roman"/>
                      </a:endParaRP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a:ea typeface="Times New Roman"/>
                          <a:cs typeface="Times New Roman"/>
                        </a:rPr>
                        <a:t>Belmont Report</a:t>
                      </a:r>
                      <a:r>
                        <a:rPr lang="en-US" sz="1200" dirty="0">
                          <a:latin typeface="Times New Roman"/>
                          <a:ea typeface="Times New Roman"/>
                          <a:cs typeface="Times New Roman"/>
                        </a:rPr>
                        <a:t>: </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dirty="0">
                          <a:latin typeface="Times New Roman"/>
                          <a:ea typeface="Times New Roman"/>
                          <a:cs typeface="Times New Roman"/>
                        </a:rPr>
                        <a:t>Conditions for Informed Consent</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b="1" dirty="0">
                          <a:latin typeface="Times New Roman"/>
                          <a:ea typeface="Times New Roman"/>
                          <a:cs typeface="Times New Roman"/>
                        </a:rPr>
                        <a:t>Information:</a:t>
                      </a:r>
                      <a:r>
                        <a:rPr lang="en-US" sz="1200" dirty="0">
                          <a:latin typeface="Times New Roman"/>
                          <a:ea typeface="Times New Roman"/>
                          <a:cs typeface="Times New Roman"/>
                        </a:rPr>
                        <a:t> research procedure, their purposes, risks and anticipated benefits, alternative procedures (where therapy is involved), and a statement offering the subject the opportunity to ask questions and to withdraw at any time from the research. </a:t>
                      </a:r>
                      <a:r>
                        <a:rPr lang="en-US" sz="1200" b="1" dirty="0">
                          <a:latin typeface="Times New Roman"/>
                          <a:ea typeface="Times New Roman"/>
                          <a:cs typeface="Times New Roman"/>
                        </a:rPr>
                        <a:t>Comprehension: </a:t>
                      </a:r>
                      <a:r>
                        <a:rPr lang="en-US" sz="1200" dirty="0">
                          <a:latin typeface="Times New Roman"/>
                          <a:ea typeface="Times New Roman"/>
                          <a:cs typeface="Times New Roman"/>
                        </a:rPr>
                        <a:t>manner and context in which information is conveyed is as important as the information itself. </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b="1" dirty="0">
                          <a:latin typeface="Times New Roman"/>
                          <a:ea typeface="Times New Roman"/>
                          <a:cs typeface="Times New Roman"/>
                        </a:rPr>
                        <a:t>Voluntariness: </a:t>
                      </a:r>
                      <a:r>
                        <a:rPr lang="en-US" sz="1200" dirty="0">
                          <a:latin typeface="Times New Roman"/>
                          <a:ea typeface="Times New Roman"/>
                          <a:cs typeface="Times New Roman"/>
                        </a:rPr>
                        <a:t>an agreement to participate in research constitutes a valid consent only if voluntarily given. This element of informed consent requires conditions free of coercion and undue influence. </a:t>
                      </a:r>
                      <a:endParaRPr lang="en-US" sz="1600" dirty="0">
                        <a:latin typeface="Times New Roman"/>
                        <a:ea typeface="Times New Roman"/>
                        <a:cs typeface="Times New Roman"/>
                      </a:endParaRP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Institutional Research Boards IRBs) now require documentation of informed consent on research projects carried out under that university’s auspices. This is in response to requirements by federal granting agencies such as the NIH and the NSF.</a:t>
                      </a:r>
                      <a:endParaRPr lang="en-US" sz="1600" dirty="0">
                        <a:latin typeface="Times New Roman"/>
                        <a:ea typeface="Times New Roman"/>
                        <a:cs typeface="Times New Roman"/>
                      </a:endParaRPr>
                    </a:p>
                    <a:p>
                      <a:pPr marL="0" marR="0">
                        <a:lnSpc>
                          <a:spcPct val="115000"/>
                        </a:lnSpc>
                        <a:spcBef>
                          <a:spcPts val="0"/>
                        </a:spcBef>
                        <a:spcAft>
                          <a:spcPts val="0"/>
                        </a:spcAft>
                      </a:pPr>
                      <a:r>
                        <a:rPr lang="en-US" sz="1100" b="1" u="sng" dirty="0">
                          <a:solidFill>
                            <a:srgbClr val="0000FF"/>
                          </a:solidFill>
                          <a:latin typeface="Times New Roman"/>
                          <a:ea typeface="Times New Roman"/>
                          <a:cs typeface="Times New Roman"/>
                          <a:hlinkClick r:id="rId2"/>
                        </a:rPr>
                        <a:t>http://www.hhs.gov/ohrp/humansubjects/guidance/belmont.htm</a:t>
                      </a:r>
                      <a:r>
                        <a:rPr lang="en-US" sz="1100" b="1" dirty="0">
                          <a:latin typeface="Times New Roman"/>
                          <a:ea typeface="Times New Roman"/>
                          <a:cs typeface="Times New Roman"/>
                        </a:rPr>
                        <a:t> (Accessed December 13, 2007)</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b="1" dirty="0">
                          <a:latin typeface="Times New Roman"/>
                          <a:ea typeface="Times New Roman"/>
                          <a:cs typeface="Times New Roman"/>
                        </a:rPr>
                        <a:t>Consenting to the transfer of PII (personal identifying information) online</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b="1" i="1" dirty="0">
                          <a:latin typeface="Times New Roman"/>
                          <a:ea typeface="Times New Roman"/>
                          <a:cs typeface="Times New Roman"/>
                        </a:rPr>
                        <a:t>Opt-in:</a:t>
                      </a:r>
                      <a:r>
                        <a:rPr lang="en-US" sz="1200" b="1" dirty="0">
                          <a:latin typeface="Times New Roman"/>
                          <a:ea typeface="Times New Roman"/>
                          <a:cs typeface="Times New Roman"/>
                        </a:rPr>
                        <a:t> </a:t>
                      </a:r>
                      <a:r>
                        <a:rPr lang="en-US" sz="1200" dirty="0">
                          <a:latin typeface="Times New Roman"/>
                          <a:ea typeface="Times New Roman"/>
                          <a:cs typeface="Times New Roman"/>
                        </a:rPr>
                        <a:t>information transferred only with express consent.  Default is not transferring information</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b="1" i="1" dirty="0">
                          <a:latin typeface="Times New Roman"/>
                          <a:ea typeface="Times New Roman"/>
                          <a:cs typeface="Times New Roman"/>
                        </a:rPr>
                        <a:t>Opt-out:</a:t>
                      </a:r>
                      <a:r>
                        <a:rPr lang="en-US" sz="1200" b="1" dirty="0">
                          <a:latin typeface="Times New Roman"/>
                          <a:ea typeface="Times New Roman"/>
                          <a:cs typeface="Times New Roman"/>
                        </a:rPr>
                        <a:t> </a:t>
                      </a:r>
                      <a:r>
                        <a:rPr lang="en-US" sz="1200" dirty="0">
                          <a:latin typeface="Times New Roman"/>
                          <a:ea typeface="Times New Roman"/>
                          <a:cs typeface="Times New Roman"/>
                        </a:rPr>
                        <a:t>information transfer is halted when person to whom PII refers does something positive.  Default is on transferring information</a:t>
                      </a:r>
                      <a:r>
                        <a:rPr lang="en-US" sz="1200" b="1" dirty="0">
                          <a:latin typeface="Times New Roman"/>
                          <a:ea typeface="Times New Roman"/>
                          <a:cs typeface="Times New Roman"/>
                        </a:rPr>
                        <a:t> </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b="1" dirty="0">
                          <a:latin typeface="Times New Roman"/>
                          <a:ea typeface="Times New Roman"/>
                          <a:cs typeface="Times New Roman"/>
                        </a:rPr>
                        <a:t>Liability Rules and Property Rules:</a:t>
                      </a:r>
                      <a:endParaRPr lang="en-US" sz="1600" dirty="0">
                        <a:latin typeface="Times New Roman"/>
                        <a:ea typeface="Times New Roman"/>
                        <a:cs typeface="Times New Roman"/>
                      </a:endParaRPr>
                    </a:p>
                    <a:p>
                      <a:pPr marL="0" marR="0">
                        <a:lnSpc>
                          <a:spcPct val="115000"/>
                        </a:lnSpc>
                        <a:spcBef>
                          <a:spcPts val="0"/>
                        </a:spcBef>
                        <a:spcAft>
                          <a:spcPts val="0"/>
                        </a:spcAft>
                      </a:pPr>
                      <a:r>
                        <a:rPr lang="en-US" sz="1200" dirty="0" err="1">
                          <a:latin typeface="Times New Roman"/>
                          <a:ea typeface="Times New Roman"/>
                          <a:cs typeface="Times New Roman"/>
                        </a:rPr>
                        <a:t>Sagoff</a:t>
                      </a:r>
                      <a:r>
                        <a:rPr lang="en-US" sz="1200" dirty="0">
                          <a:latin typeface="Times New Roman"/>
                          <a:ea typeface="Times New Roman"/>
                          <a:cs typeface="Times New Roman"/>
                        </a:rPr>
                        <a:t> makes this distinction with reference to activities that have an impact on the environment.  An injunction referring to liability rules stops the activity to protect the individual who proves impact.  Property rules require only that the producer of the environmental impact compensate the one who suffers the impact.</a:t>
                      </a:r>
                      <a:endParaRPr lang="en-US" sz="1600" dirty="0">
                        <a:latin typeface="Times New Roman"/>
                        <a:ea typeface="Times New Roman"/>
                        <a:cs typeface="Times New Roman"/>
                      </a:endParaRP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a:ea typeface="Times New Roman"/>
                          <a:cs typeface="Times New Roman"/>
                        </a:rPr>
                        <a:t>Therac-25 Case</a:t>
                      </a:r>
                      <a:endParaRPr lang="en-US" sz="1600" dirty="0">
                        <a:latin typeface="Times New Roman"/>
                        <a:ea typeface="Times New Roman"/>
                        <a:cs typeface="Times New Roman"/>
                      </a:endParaRPr>
                    </a:p>
                    <a:p>
                      <a:pPr marL="342900" marR="0" lvl="0" indent="-342900">
                        <a:lnSpc>
                          <a:spcPct val="115000"/>
                        </a:lnSpc>
                        <a:spcBef>
                          <a:spcPts val="0"/>
                        </a:spcBef>
                        <a:spcAft>
                          <a:spcPts val="0"/>
                        </a:spcAft>
                        <a:buFont typeface="Symbol"/>
                        <a:buChar char=""/>
                      </a:pPr>
                      <a:r>
                        <a:rPr lang="en-US" sz="1200" dirty="0">
                          <a:latin typeface="Times New Roman"/>
                          <a:ea typeface="Times New Roman"/>
                          <a:cs typeface="Times New Roman"/>
                        </a:rPr>
                        <a:t>Patients receiving radiation therapy should be made aware of the risks of this treatment including the possible malfunction of the machine or its software</a:t>
                      </a:r>
                      <a:endParaRPr lang="en-US" sz="1600" dirty="0">
                        <a:latin typeface="Times New Roman"/>
                        <a:ea typeface="Times New Roman"/>
                        <a:cs typeface="Times New Roman"/>
                      </a:endParaRP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747</Words>
  <Application>Microsoft Office PowerPoint</Application>
  <PresentationFormat>On-screen Show (4:3)</PresentationFormat>
  <Paragraphs>43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What you know…</vt:lpstr>
      <vt:lpstr>Slide 2</vt:lpstr>
      <vt:lpstr>Decision Point</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you know…</dc:title>
  <dc:creator>frey.william</dc:creator>
  <cp:lastModifiedBy>frey.william</cp:lastModifiedBy>
  <cp:revision>2</cp:revision>
  <dcterms:created xsi:type="dcterms:W3CDTF">2011-10-05T12:08:54Z</dcterms:created>
  <dcterms:modified xsi:type="dcterms:W3CDTF">2011-10-05T12:15:57Z</dcterms:modified>
</cp:coreProperties>
</file>