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32"/>
  </p:notesMasterIdLst>
  <p:sldIdLst>
    <p:sldId id="256" r:id="rId2"/>
    <p:sldId id="326" r:id="rId3"/>
    <p:sldId id="257" r:id="rId4"/>
    <p:sldId id="303" r:id="rId5"/>
    <p:sldId id="318" r:id="rId6"/>
    <p:sldId id="315" r:id="rId7"/>
    <p:sldId id="320" r:id="rId8"/>
    <p:sldId id="258" r:id="rId9"/>
    <p:sldId id="317" r:id="rId10"/>
    <p:sldId id="316" r:id="rId11"/>
    <p:sldId id="259" r:id="rId12"/>
    <p:sldId id="260" r:id="rId13"/>
    <p:sldId id="309" r:id="rId14"/>
    <p:sldId id="324" r:id="rId15"/>
    <p:sldId id="310" r:id="rId16"/>
    <p:sldId id="319" r:id="rId17"/>
    <p:sldId id="263" r:id="rId18"/>
    <p:sldId id="311" r:id="rId19"/>
    <p:sldId id="312" r:id="rId20"/>
    <p:sldId id="264" r:id="rId21"/>
    <p:sldId id="321" r:id="rId22"/>
    <p:sldId id="265" r:id="rId23"/>
    <p:sldId id="322" r:id="rId24"/>
    <p:sldId id="266" r:id="rId25"/>
    <p:sldId id="304" r:id="rId26"/>
    <p:sldId id="267" r:id="rId27"/>
    <p:sldId id="305" r:id="rId28"/>
    <p:sldId id="323" r:id="rId29"/>
    <p:sldId id="325" r:id="rId30"/>
    <p:sldId id="327" r:id="rId3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58" autoAdjust="0"/>
  </p:normalViewPr>
  <p:slideViewPr>
    <p:cSldViewPr>
      <p:cViewPr varScale="1">
        <p:scale>
          <a:sx n="70" d="100"/>
          <a:sy n="70" d="100"/>
        </p:scale>
        <p:origin x="-516" y="-9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808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4B4C3D-25E1-4852-81FE-70FC034C0313}" type="datetimeFigureOut">
              <a:rPr lang="en-US" smtClean="0"/>
              <a:t>2/10/2012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7A8100-300C-4529-9075-CDFF7C1D6929}" type="slidenum">
              <a:rPr lang="en-US" smtClean="0"/>
              <a:t>‹#›</a:t>
            </a:fld>
            <a:endParaRPr lang="en-US"/>
          </a:p>
        </p:txBody>
      </p:sp>
    </p:spTree>
    <p:extLst>
      <p:ext uri="{BB962C8B-B14F-4D97-AF65-F5344CB8AC3E}">
        <p14:creationId xmlns:p14="http://schemas.microsoft.com/office/powerpoint/2010/main" val="24684180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7A8100-300C-4529-9075-CDFF7C1D6929}" type="slidenum">
              <a:rPr lang="en-US" smtClean="0"/>
              <a:t>1</a:t>
            </a:fld>
            <a:endParaRPr lang="en-US"/>
          </a:p>
        </p:txBody>
      </p:sp>
    </p:spTree>
    <p:extLst>
      <p:ext uri="{BB962C8B-B14F-4D97-AF65-F5344CB8AC3E}">
        <p14:creationId xmlns:p14="http://schemas.microsoft.com/office/powerpoint/2010/main" val="20726326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7A8100-300C-4529-9075-CDFF7C1D6929}" type="slidenum">
              <a:rPr lang="en-US" smtClean="0"/>
              <a:t>10</a:t>
            </a:fld>
            <a:endParaRPr lang="en-US"/>
          </a:p>
        </p:txBody>
      </p:sp>
    </p:spTree>
    <p:extLst>
      <p:ext uri="{BB962C8B-B14F-4D97-AF65-F5344CB8AC3E}">
        <p14:creationId xmlns:p14="http://schemas.microsoft.com/office/powerpoint/2010/main" val="2761626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7A8100-300C-4529-9075-CDFF7C1D6929}" type="slidenum">
              <a:rPr lang="en-US" smtClean="0"/>
              <a:t>11</a:t>
            </a:fld>
            <a:endParaRPr lang="en-US"/>
          </a:p>
        </p:txBody>
      </p:sp>
    </p:spTree>
    <p:extLst>
      <p:ext uri="{BB962C8B-B14F-4D97-AF65-F5344CB8AC3E}">
        <p14:creationId xmlns:p14="http://schemas.microsoft.com/office/powerpoint/2010/main" val="9212826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7A8100-300C-4529-9075-CDFF7C1D6929}" type="slidenum">
              <a:rPr lang="en-US" smtClean="0"/>
              <a:t>12</a:t>
            </a:fld>
            <a:endParaRPr lang="en-US"/>
          </a:p>
        </p:txBody>
      </p:sp>
    </p:spTree>
    <p:extLst>
      <p:ext uri="{BB962C8B-B14F-4D97-AF65-F5344CB8AC3E}">
        <p14:creationId xmlns:p14="http://schemas.microsoft.com/office/powerpoint/2010/main" val="5443404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7A8100-300C-4529-9075-CDFF7C1D6929}" type="slidenum">
              <a:rPr lang="en-US" smtClean="0"/>
              <a:t>13</a:t>
            </a:fld>
            <a:endParaRPr lang="en-US"/>
          </a:p>
        </p:txBody>
      </p:sp>
    </p:spTree>
    <p:extLst>
      <p:ext uri="{BB962C8B-B14F-4D97-AF65-F5344CB8AC3E}">
        <p14:creationId xmlns:p14="http://schemas.microsoft.com/office/powerpoint/2010/main" val="8781387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7A8100-300C-4529-9075-CDFF7C1D6929}" type="slidenum">
              <a:rPr lang="en-US" smtClean="0"/>
              <a:t>14</a:t>
            </a:fld>
            <a:endParaRPr lang="en-US"/>
          </a:p>
        </p:txBody>
      </p:sp>
    </p:spTree>
    <p:extLst>
      <p:ext uri="{BB962C8B-B14F-4D97-AF65-F5344CB8AC3E}">
        <p14:creationId xmlns:p14="http://schemas.microsoft.com/office/powerpoint/2010/main" val="31761768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7A8100-300C-4529-9075-CDFF7C1D6929}" type="slidenum">
              <a:rPr lang="en-US" smtClean="0"/>
              <a:t>15</a:t>
            </a:fld>
            <a:endParaRPr lang="en-US"/>
          </a:p>
        </p:txBody>
      </p:sp>
    </p:spTree>
    <p:extLst>
      <p:ext uri="{BB962C8B-B14F-4D97-AF65-F5344CB8AC3E}">
        <p14:creationId xmlns:p14="http://schemas.microsoft.com/office/powerpoint/2010/main" val="2698633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7A8100-300C-4529-9075-CDFF7C1D6929}" type="slidenum">
              <a:rPr lang="en-US" smtClean="0"/>
              <a:t>16</a:t>
            </a:fld>
            <a:endParaRPr lang="en-US"/>
          </a:p>
        </p:txBody>
      </p:sp>
    </p:spTree>
    <p:extLst>
      <p:ext uri="{BB962C8B-B14F-4D97-AF65-F5344CB8AC3E}">
        <p14:creationId xmlns:p14="http://schemas.microsoft.com/office/powerpoint/2010/main" val="42135853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7A8100-300C-4529-9075-CDFF7C1D6929}" type="slidenum">
              <a:rPr lang="en-US" smtClean="0"/>
              <a:t>17</a:t>
            </a:fld>
            <a:endParaRPr lang="en-US"/>
          </a:p>
        </p:txBody>
      </p:sp>
    </p:spTree>
    <p:extLst>
      <p:ext uri="{BB962C8B-B14F-4D97-AF65-F5344CB8AC3E}">
        <p14:creationId xmlns:p14="http://schemas.microsoft.com/office/powerpoint/2010/main" val="5153607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7A8100-300C-4529-9075-CDFF7C1D6929}" type="slidenum">
              <a:rPr lang="en-US" smtClean="0"/>
              <a:t>18</a:t>
            </a:fld>
            <a:endParaRPr lang="en-US"/>
          </a:p>
        </p:txBody>
      </p:sp>
    </p:spTree>
    <p:extLst>
      <p:ext uri="{BB962C8B-B14F-4D97-AF65-F5344CB8AC3E}">
        <p14:creationId xmlns:p14="http://schemas.microsoft.com/office/powerpoint/2010/main" val="6122202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7A8100-300C-4529-9075-CDFF7C1D6929}" type="slidenum">
              <a:rPr lang="en-US" smtClean="0"/>
              <a:t>19</a:t>
            </a:fld>
            <a:endParaRPr lang="en-US"/>
          </a:p>
        </p:txBody>
      </p:sp>
    </p:spTree>
    <p:extLst>
      <p:ext uri="{BB962C8B-B14F-4D97-AF65-F5344CB8AC3E}">
        <p14:creationId xmlns:p14="http://schemas.microsoft.com/office/powerpoint/2010/main" val="2239310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7A8100-300C-4529-9075-CDFF7C1D6929}" type="slidenum">
              <a:rPr lang="en-US" smtClean="0"/>
              <a:t>2</a:t>
            </a:fld>
            <a:endParaRPr lang="en-US"/>
          </a:p>
        </p:txBody>
      </p:sp>
    </p:spTree>
    <p:extLst>
      <p:ext uri="{BB962C8B-B14F-4D97-AF65-F5344CB8AC3E}">
        <p14:creationId xmlns:p14="http://schemas.microsoft.com/office/powerpoint/2010/main" val="39581036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7A8100-300C-4529-9075-CDFF7C1D6929}" type="slidenum">
              <a:rPr lang="en-US" smtClean="0"/>
              <a:t>20</a:t>
            </a:fld>
            <a:endParaRPr lang="en-US"/>
          </a:p>
        </p:txBody>
      </p:sp>
    </p:spTree>
    <p:extLst>
      <p:ext uri="{BB962C8B-B14F-4D97-AF65-F5344CB8AC3E}">
        <p14:creationId xmlns:p14="http://schemas.microsoft.com/office/powerpoint/2010/main" val="40797165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7A8100-300C-4529-9075-CDFF7C1D6929}" type="slidenum">
              <a:rPr lang="en-US" smtClean="0"/>
              <a:t>21</a:t>
            </a:fld>
            <a:endParaRPr lang="en-US"/>
          </a:p>
        </p:txBody>
      </p:sp>
    </p:spTree>
    <p:extLst>
      <p:ext uri="{BB962C8B-B14F-4D97-AF65-F5344CB8AC3E}">
        <p14:creationId xmlns:p14="http://schemas.microsoft.com/office/powerpoint/2010/main" val="10892214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7A8100-300C-4529-9075-CDFF7C1D6929}" type="slidenum">
              <a:rPr lang="en-US" smtClean="0"/>
              <a:t>22</a:t>
            </a:fld>
            <a:endParaRPr lang="en-US"/>
          </a:p>
        </p:txBody>
      </p:sp>
    </p:spTree>
    <p:extLst>
      <p:ext uri="{BB962C8B-B14F-4D97-AF65-F5344CB8AC3E}">
        <p14:creationId xmlns:p14="http://schemas.microsoft.com/office/powerpoint/2010/main" val="19168607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7A8100-300C-4529-9075-CDFF7C1D6929}" type="slidenum">
              <a:rPr lang="en-US" smtClean="0"/>
              <a:t>23</a:t>
            </a:fld>
            <a:endParaRPr lang="en-US"/>
          </a:p>
        </p:txBody>
      </p:sp>
    </p:spTree>
    <p:extLst>
      <p:ext uri="{BB962C8B-B14F-4D97-AF65-F5344CB8AC3E}">
        <p14:creationId xmlns:p14="http://schemas.microsoft.com/office/powerpoint/2010/main" val="28055555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7A8100-300C-4529-9075-CDFF7C1D6929}" type="slidenum">
              <a:rPr lang="en-US" smtClean="0"/>
              <a:t>24</a:t>
            </a:fld>
            <a:endParaRPr lang="en-US"/>
          </a:p>
        </p:txBody>
      </p:sp>
    </p:spTree>
    <p:extLst>
      <p:ext uri="{BB962C8B-B14F-4D97-AF65-F5344CB8AC3E}">
        <p14:creationId xmlns:p14="http://schemas.microsoft.com/office/powerpoint/2010/main" val="42453111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7A8100-300C-4529-9075-CDFF7C1D6929}" type="slidenum">
              <a:rPr lang="en-US" smtClean="0"/>
              <a:t>25</a:t>
            </a:fld>
            <a:endParaRPr lang="en-US"/>
          </a:p>
        </p:txBody>
      </p:sp>
    </p:spTree>
    <p:extLst>
      <p:ext uri="{BB962C8B-B14F-4D97-AF65-F5344CB8AC3E}">
        <p14:creationId xmlns:p14="http://schemas.microsoft.com/office/powerpoint/2010/main" val="24128339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7A8100-300C-4529-9075-CDFF7C1D6929}" type="slidenum">
              <a:rPr lang="en-US" smtClean="0"/>
              <a:t>26</a:t>
            </a:fld>
            <a:endParaRPr lang="en-US"/>
          </a:p>
        </p:txBody>
      </p:sp>
    </p:spTree>
    <p:extLst>
      <p:ext uri="{BB962C8B-B14F-4D97-AF65-F5344CB8AC3E}">
        <p14:creationId xmlns:p14="http://schemas.microsoft.com/office/powerpoint/2010/main" val="15707227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7A8100-300C-4529-9075-CDFF7C1D6929}" type="slidenum">
              <a:rPr lang="en-US" smtClean="0"/>
              <a:t>27</a:t>
            </a:fld>
            <a:endParaRPr lang="en-US"/>
          </a:p>
        </p:txBody>
      </p:sp>
    </p:spTree>
    <p:extLst>
      <p:ext uri="{BB962C8B-B14F-4D97-AF65-F5344CB8AC3E}">
        <p14:creationId xmlns:p14="http://schemas.microsoft.com/office/powerpoint/2010/main" val="21184402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7A8100-300C-4529-9075-CDFF7C1D6929}" type="slidenum">
              <a:rPr lang="en-US" smtClean="0"/>
              <a:t>28</a:t>
            </a:fld>
            <a:endParaRPr lang="en-US"/>
          </a:p>
        </p:txBody>
      </p:sp>
    </p:spTree>
    <p:extLst>
      <p:ext uri="{BB962C8B-B14F-4D97-AF65-F5344CB8AC3E}">
        <p14:creationId xmlns:p14="http://schemas.microsoft.com/office/powerpoint/2010/main" val="29874973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7A8100-300C-4529-9075-CDFF7C1D6929}" type="slidenum">
              <a:rPr lang="en-US" smtClean="0"/>
              <a:t>29</a:t>
            </a:fld>
            <a:endParaRPr lang="en-US"/>
          </a:p>
        </p:txBody>
      </p:sp>
    </p:spTree>
    <p:extLst>
      <p:ext uri="{BB962C8B-B14F-4D97-AF65-F5344CB8AC3E}">
        <p14:creationId xmlns:p14="http://schemas.microsoft.com/office/powerpoint/2010/main" val="296568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7A8100-300C-4529-9075-CDFF7C1D6929}" type="slidenum">
              <a:rPr lang="en-US" smtClean="0"/>
              <a:t>3</a:t>
            </a:fld>
            <a:endParaRPr lang="en-US"/>
          </a:p>
        </p:txBody>
      </p:sp>
    </p:spTree>
    <p:extLst>
      <p:ext uri="{BB962C8B-B14F-4D97-AF65-F5344CB8AC3E}">
        <p14:creationId xmlns:p14="http://schemas.microsoft.com/office/powerpoint/2010/main" val="7162409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7A8100-300C-4529-9075-CDFF7C1D6929}" type="slidenum">
              <a:rPr lang="en-US" smtClean="0"/>
              <a:t>30</a:t>
            </a:fld>
            <a:endParaRPr lang="en-US"/>
          </a:p>
        </p:txBody>
      </p:sp>
    </p:spTree>
    <p:extLst>
      <p:ext uri="{BB962C8B-B14F-4D97-AF65-F5344CB8AC3E}">
        <p14:creationId xmlns:p14="http://schemas.microsoft.com/office/powerpoint/2010/main" val="3779644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7A8100-300C-4529-9075-CDFF7C1D6929}" type="slidenum">
              <a:rPr lang="en-US" smtClean="0"/>
              <a:t>4</a:t>
            </a:fld>
            <a:endParaRPr lang="en-US"/>
          </a:p>
        </p:txBody>
      </p:sp>
    </p:spTree>
    <p:extLst>
      <p:ext uri="{BB962C8B-B14F-4D97-AF65-F5344CB8AC3E}">
        <p14:creationId xmlns:p14="http://schemas.microsoft.com/office/powerpoint/2010/main" val="3629328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7A8100-300C-4529-9075-CDFF7C1D6929}" type="slidenum">
              <a:rPr lang="en-US" smtClean="0"/>
              <a:t>5</a:t>
            </a:fld>
            <a:endParaRPr lang="en-US"/>
          </a:p>
        </p:txBody>
      </p:sp>
    </p:spTree>
    <p:extLst>
      <p:ext uri="{BB962C8B-B14F-4D97-AF65-F5344CB8AC3E}">
        <p14:creationId xmlns:p14="http://schemas.microsoft.com/office/powerpoint/2010/main" val="941715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7A8100-300C-4529-9075-CDFF7C1D6929}" type="slidenum">
              <a:rPr lang="en-US" smtClean="0"/>
              <a:t>6</a:t>
            </a:fld>
            <a:endParaRPr lang="en-US"/>
          </a:p>
        </p:txBody>
      </p:sp>
    </p:spTree>
    <p:extLst>
      <p:ext uri="{BB962C8B-B14F-4D97-AF65-F5344CB8AC3E}">
        <p14:creationId xmlns:p14="http://schemas.microsoft.com/office/powerpoint/2010/main" val="10688820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7A8100-300C-4529-9075-CDFF7C1D6929}" type="slidenum">
              <a:rPr lang="en-US" smtClean="0"/>
              <a:t>7</a:t>
            </a:fld>
            <a:endParaRPr lang="en-US"/>
          </a:p>
        </p:txBody>
      </p:sp>
    </p:spTree>
    <p:extLst>
      <p:ext uri="{BB962C8B-B14F-4D97-AF65-F5344CB8AC3E}">
        <p14:creationId xmlns:p14="http://schemas.microsoft.com/office/powerpoint/2010/main" val="16089480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7A8100-300C-4529-9075-CDFF7C1D6929}" type="slidenum">
              <a:rPr lang="en-US" smtClean="0"/>
              <a:t>8</a:t>
            </a:fld>
            <a:endParaRPr lang="en-US"/>
          </a:p>
        </p:txBody>
      </p:sp>
    </p:spTree>
    <p:extLst>
      <p:ext uri="{BB962C8B-B14F-4D97-AF65-F5344CB8AC3E}">
        <p14:creationId xmlns:p14="http://schemas.microsoft.com/office/powerpoint/2010/main" val="31677097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7A8100-300C-4529-9075-CDFF7C1D6929}" type="slidenum">
              <a:rPr lang="en-US" smtClean="0"/>
              <a:t>9</a:t>
            </a:fld>
            <a:endParaRPr lang="en-US"/>
          </a:p>
        </p:txBody>
      </p:sp>
    </p:spTree>
    <p:extLst>
      <p:ext uri="{BB962C8B-B14F-4D97-AF65-F5344CB8AC3E}">
        <p14:creationId xmlns:p14="http://schemas.microsoft.com/office/powerpoint/2010/main" val="3864432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F7D1A-7C65-4429-8E7D-A8908B174CB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FBB97F-010A-410E-8565-FE90F3C3023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54681A-F391-489C-94A9-8778F683DEE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A1E883-E684-466B-8558-550D4B57572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11073C-2A4B-4401-9475-4AF0ABA823F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E82DD9-29E0-4D5F-826E-26859D17EBF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2EE04D-80F5-45C0-AD21-93F301F492C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96482B-55BD-4BE4-AA2C-2DA2A370EAA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14BF42-8C93-4964-BA7F-5726F587300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F6668-9EF0-48D1-A8E2-17BFC1A4187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3D849B-0ABF-4FB0-A940-CE4EB46405D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C17AAA-A426-4992-856E-2F63A19D3F3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normAutofit/>
          </a:bodyPr>
          <a:lstStyle/>
          <a:p>
            <a:r>
              <a:rPr lang="en-US" sz="4800" b="1" dirty="0" err="1"/>
              <a:t>Toysmart</a:t>
            </a:r>
            <a:endParaRPr lang="en-US" sz="4800" b="1" dirty="0"/>
          </a:p>
        </p:txBody>
      </p:sp>
      <p:sp>
        <p:nvSpPr>
          <p:cNvPr id="2051" name="Rectangle 3"/>
          <p:cNvSpPr>
            <a:spLocks noGrp="1" noChangeArrowheads="1"/>
          </p:cNvSpPr>
          <p:nvPr>
            <p:ph type="subTitle" idx="1"/>
          </p:nvPr>
        </p:nvSpPr>
        <p:spPr/>
        <p:txBody>
          <a:bodyPr/>
          <a:lstStyle/>
          <a:p>
            <a:r>
              <a:rPr lang="en-US" dirty="0"/>
              <a:t>William Frey</a:t>
            </a:r>
          </a:p>
          <a:p>
            <a:r>
              <a:rPr lang="en-US" dirty="0"/>
              <a:t>Chuck Huff</a:t>
            </a:r>
          </a:p>
          <a:p>
            <a:r>
              <a:rPr lang="en-US" dirty="0"/>
              <a:t>José A. Cruz-Cruz</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Gaining Customer Trust</a:t>
            </a:r>
            <a:endParaRPr lang="en-US" dirty="0"/>
          </a:p>
        </p:txBody>
      </p:sp>
      <p:sp>
        <p:nvSpPr>
          <p:cNvPr id="3" name="Content Placeholder 2"/>
          <p:cNvSpPr>
            <a:spLocks noGrp="1"/>
          </p:cNvSpPr>
          <p:nvPr>
            <p:ph idx="1"/>
          </p:nvPr>
        </p:nvSpPr>
        <p:spPr>
          <a:xfrm>
            <a:off x="457200" y="1600200"/>
            <a:ext cx="8229600" cy="5105400"/>
          </a:xfrm>
        </p:spPr>
        <p:txBody>
          <a:bodyPr>
            <a:normAutofit/>
          </a:bodyPr>
          <a:lstStyle/>
          <a:p>
            <a:r>
              <a:rPr lang="en-US" dirty="0" smtClean="0"/>
              <a:t>Potential customers stayed away for fear that their information would not be held secure</a:t>
            </a:r>
          </a:p>
          <a:p>
            <a:endParaRPr lang="en-US" sz="1100" dirty="0"/>
          </a:p>
          <a:p>
            <a:r>
              <a:rPr lang="en-US" dirty="0" smtClean="0"/>
              <a:t>How does </a:t>
            </a:r>
            <a:r>
              <a:rPr lang="en-US" dirty="0" err="1" smtClean="0"/>
              <a:t>Toysmart</a:t>
            </a:r>
            <a:r>
              <a:rPr lang="en-US" dirty="0" smtClean="0"/>
              <a:t> gain consumer trust?</a:t>
            </a:r>
          </a:p>
          <a:p>
            <a:pPr lvl="1"/>
            <a:r>
              <a:rPr lang="en-US" dirty="0" smtClean="0"/>
              <a:t>By promising strong privacy practices</a:t>
            </a:r>
          </a:p>
          <a:p>
            <a:pPr lvl="1"/>
            <a:r>
              <a:rPr lang="en-US" dirty="0" smtClean="0"/>
              <a:t>By posting a web certification seal such as </a:t>
            </a:r>
            <a:r>
              <a:rPr lang="en-US" dirty="0" err="1" smtClean="0"/>
              <a:t>TRUSTe</a:t>
            </a:r>
            <a:r>
              <a:rPr lang="en-US" dirty="0" smtClean="0"/>
              <a:t>® or VeriSign®</a:t>
            </a:r>
          </a:p>
          <a:p>
            <a:pPr lvl="1"/>
            <a:r>
              <a:rPr lang="en-US" dirty="0" smtClean="0"/>
              <a:t>By attesting to a strong set of core values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fontScale="90000"/>
          </a:bodyPr>
          <a:lstStyle/>
          <a:p>
            <a:r>
              <a:rPr lang="en-US" dirty="0" smtClean="0"/>
              <a:t>Privacy Guarantee </a:t>
            </a:r>
            <a:br>
              <a:rPr lang="en-US" dirty="0" smtClean="0"/>
            </a:br>
            <a:r>
              <a:rPr lang="en-US" sz="4000" dirty="0" smtClean="0"/>
              <a:t>(Promise Number 1)</a:t>
            </a:r>
            <a:endParaRPr lang="en-US" dirty="0"/>
          </a:p>
        </p:txBody>
      </p:sp>
      <p:sp>
        <p:nvSpPr>
          <p:cNvPr id="8195" name="Rectangle 3"/>
          <p:cNvSpPr>
            <a:spLocks noGrp="1" noChangeArrowheads="1"/>
          </p:cNvSpPr>
          <p:nvPr>
            <p:ph idx="1"/>
          </p:nvPr>
        </p:nvSpPr>
        <p:spPr>
          <a:xfrm>
            <a:off x="914400" y="1600200"/>
            <a:ext cx="7772400" cy="4953000"/>
          </a:xfrm>
        </p:spPr>
        <p:txBody>
          <a:bodyPr/>
          <a:lstStyle/>
          <a:p>
            <a:r>
              <a:rPr lang="en-US" sz="2400"/>
              <a:t>Toysmart Privacy Policy (since September 1999)</a:t>
            </a:r>
          </a:p>
          <a:p>
            <a:endParaRPr lang="en-US" sz="2400"/>
          </a:p>
          <a:p>
            <a:pPr lvl="1"/>
            <a:r>
              <a:rPr lang="en-US" sz="2200"/>
              <a:t>Personal information, voluntarily submitted by visitors to our site, such as name, address, billing information and shopping preferences, is never shared with a third party.</a:t>
            </a:r>
          </a:p>
          <a:p>
            <a:pPr lvl="1"/>
            <a:endParaRPr lang="en-US" sz="2200"/>
          </a:p>
          <a:p>
            <a:pPr lvl="1"/>
            <a:r>
              <a:rPr lang="en-US" sz="2200"/>
              <a:t>When you register with toysmart.com, you can rest assured that your information will never be shared with a third party.</a:t>
            </a:r>
          </a:p>
          <a:p>
            <a:pPr lvl="1"/>
            <a:endParaRPr lang="en-US" sz="2200"/>
          </a:p>
          <a:p>
            <a:pPr lvl="1"/>
            <a:r>
              <a:rPr lang="en-US" sz="1400" b="1"/>
              <a:t>FTC announcement of suit against Toysmart</a:t>
            </a:r>
          </a:p>
          <a:p>
            <a:pPr lvl="2"/>
            <a:r>
              <a:rPr lang="en-US" sz="1300" b="1"/>
              <a:t>www.ftc.gov/opa/2000/07/toysmart.htm</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fontScale="90000"/>
          </a:bodyPr>
          <a:lstStyle/>
          <a:p>
            <a:r>
              <a:rPr lang="en-US" dirty="0" err="1" smtClean="0"/>
              <a:t>TRUSTe</a:t>
            </a:r>
            <a:r>
              <a:rPr lang="en-US" dirty="0" smtClean="0"/>
              <a:t> Certification</a:t>
            </a:r>
            <a:br>
              <a:rPr lang="en-US" dirty="0" smtClean="0"/>
            </a:br>
            <a:r>
              <a:rPr lang="en-US" sz="4000" dirty="0" smtClean="0"/>
              <a:t>(Promise Number 2)</a:t>
            </a:r>
            <a:endParaRPr lang="en-US" dirty="0"/>
          </a:p>
        </p:txBody>
      </p:sp>
      <p:sp>
        <p:nvSpPr>
          <p:cNvPr id="9219" name="Rectangle 3"/>
          <p:cNvSpPr>
            <a:spLocks noGrp="1" noChangeArrowheads="1"/>
          </p:cNvSpPr>
          <p:nvPr>
            <p:ph idx="1"/>
          </p:nvPr>
        </p:nvSpPr>
        <p:spPr/>
        <p:txBody>
          <a:bodyPr/>
          <a:lstStyle/>
          <a:p>
            <a:r>
              <a:rPr lang="en-US" sz="2400"/>
              <a:t>toysmart.com was licensed by TRUSTe Privacy Program </a:t>
            </a:r>
          </a:p>
          <a:p>
            <a:endParaRPr lang="en-US" sz="2400"/>
          </a:p>
          <a:p>
            <a:r>
              <a:rPr lang="en-US" sz="2400"/>
              <a:t>Trusted Universal Standards in electronic Transactions </a:t>
            </a:r>
          </a:p>
          <a:p>
            <a:pPr lvl="1"/>
            <a:r>
              <a:rPr lang="en-US" sz="2200"/>
              <a:t>“independent, non-profit privacy initiative dedicated to building user’s trust and confidence on the Internet”</a:t>
            </a:r>
          </a:p>
          <a:p>
            <a:endParaRPr lang="en-US" sz="2400"/>
          </a:p>
          <a:p>
            <a:r>
              <a:rPr lang="en-US" sz="2400"/>
              <a:t>Toysmart displayed TRUSTe trademark on website</a:t>
            </a:r>
          </a:p>
          <a:p>
            <a:pPr lvl="1"/>
            <a:r>
              <a:rPr lang="en-US" sz="2200"/>
              <a:t>In addition to guarantees that customer personal information would be safe at toysmart.com</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sz="3800" dirty="0" err="1"/>
              <a:t>TRUSTe</a:t>
            </a:r>
            <a:r>
              <a:rPr lang="en-US" sz="3800"/>
              <a:t> Guidelines for PII transfer </a:t>
            </a:r>
            <a:r>
              <a:rPr lang="en-US" sz="2200" smtClean="0"/>
              <a:t>(White Paper from 4/11/01</a:t>
            </a:r>
            <a:r>
              <a:rPr lang="en-US" sz="2200"/>
              <a:t>)</a:t>
            </a:r>
          </a:p>
        </p:txBody>
      </p:sp>
      <p:sp>
        <p:nvSpPr>
          <p:cNvPr id="65539" name="Rectangle 3"/>
          <p:cNvSpPr>
            <a:spLocks noGrp="1" noChangeArrowheads="1"/>
          </p:cNvSpPr>
          <p:nvPr>
            <p:ph idx="1"/>
          </p:nvPr>
        </p:nvSpPr>
        <p:spPr>
          <a:xfrm>
            <a:off x="152400" y="1828800"/>
            <a:ext cx="8991600" cy="4876800"/>
          </a:xfrm>
        </p:spPr>
        <p:txBody>
          <a:bodyPr/>
          <a:lstStyle/>
          <a:p>
            <a:pPr>
              <a:lnSpc>
                <a:spcPct val="80000"/>
              </a:lnSpc>
            </a:pPr>
            <a:r>
              <a:rPr lang="en-US" sz="2400" dirty="0"/>
              <a:t>Specifically, these guidelines point to the following:</a:t>
            </a:r>
            <a:r>
              <a:rPr lang="en-US" sz="1800" dirty="0"/>
              <a:t> </a:t>
            </a:r>
          </a:p>
          <a:p>
            <a:pPr>
              <a:lnSpc>
                <a:spcPct val="80000"/>
              </a:lnSpc>
            </a:pPr>
            <a:endParaRPr lang="en-US" sz="1200" u="sng" dirty="0"/>
          </a:p>
          <a:p>
            <a:pPr lvl="1">
              <a:lnSpc>
                <a:spcPct val="80000"/>
              </a:lnSpc>
            </a:pPr>
            <a:r>
              <a:rPr lang="en-US" sz="1700" b="1" u="sng" dirty="0" smtClean="0"/>
              <a:t>“Mandated </a:t>
            </a:r>
            <a:r>
              <a:rPr lang="en-US" sz="1700" b="1" u="sng" dirty="0"/>
              <a:t>Third Party Oversight</a:t>
            </a:r>
          </a:p>
          <a:p>
            <a:pPr lvl="2">
              <a:lnSpc>
                <a:spcPct val="80000"/>
              </a:lnSpc>
            </a:pPr>
            <a:r>
              <a:rPr lang="en-US" sz="1600" dirty="0"/>
              <a:t>The critical point in these guidelines is that personal information transfer requires third party oversight as an important check against the singularly focused demands imposed by creditors. In an era marked by increasing consumer vigilance over privacy, third party oversight in data transfer is mandatory to the trust equation. </a:t>
            </a:r>
          </a:p>
          <a:p>
            <a:pPr lvl="1">
              <a:lnSpc>
                <a:spcPct val="80000"/>
              </a:lnSpc>
            </a:pPr>
            <a:endParaRPr lang="en-US" sz="1000" u="sng" dirty="0"/>
          </a:p>
          <a:p>
            <a:pPr lvl="1">
              <a:lnSpc>
                <a:spcPct val="80000"/>
              </a:lnSpc>
            </a:pPr>
            <a:r>
              <a:rPr lang="en-US" sz="1700" b="1" u="sng" dirty="0"/>
              <a:t>Consumer Notice and Choice</a:t>
            </a:r>
            <a:r>
              <a:rPr lang="en-US" sz="1700" dirty="0"/>
              <a:t> </a:t>
            </a:r>
          </a:p>
          <a:p>
            <a:pPr lvl="2">
              <a:lnSpc>
                <a:spcPct val="80000"/>
              </a:lnSpc>
            </a:pPr>
            <a:r>
              <a:rPr lang="en-US" sz="1600" dirty="0" err="1"/>
              <a:t>TRUSTe</a:t>
            </a:r>
            <a:r>
              <a:rPr lang="en-US" sz="1600" dirty="0"/>
              <a:t> recommends that giving customers opt-in is the best method to retain full value of a customer database and extend trust to new users. </a:t>
            </a:r>
            <a:r>
              <a:rPr lang="en-US" sz="1600" b="1" dirty="0">
                <a:solidFill>
                  <a:srgbClr val="FF0000"/>
                </a:solidFill>
              </a:rPr>
              <a:t>Indeed, if a company has made the promise to never share personal information, then a change in data handling and uses </a:t>
            </a:r>
            <a:r>
              <a:rPr lang="en-US" sz="1600" b="1" i="1" dirty="0">
                <a:solidFill>
                  <a:srgbClr val="FF0000"/>
                </a:solidFill>
              </a:rPr>
              <a:t>requires</a:t>
            </a:r>
            <a:r>
              <a:rPr lang="en-US" sz="1600" b="1" dirty="0">
                <a:solidFill>
                  <a:srgbClr val="FF0000"/>
                </a:solidFill>
              </a:rPr>
              <a:t> consumer opt-in. In other situations, providing both an opt-out option and public notice will be sufficient.</a:t>
            </a:r>
          </a:p>
          <a:p>
            <a:pPr lvl="1">
              <a:lnSpc>
                <a:spcPct val="80000"/>
              </a:lnSpc>
            </a:pPr>
            <a:endParaRPr lang="en-US" sz="1000" u="sng" dirty="0"/>
          </a:p>
          <a:p>
            <a:pPr lvl="1">
              <a:lnSpc>
                <a:spcPct val="80000"/>
              </a:lnSpc>
            </a:pPr>
            <a:r>
              <a:rPr lang="en-US" sz="1700" b="1" u="sng" dirty="0"/>
              <a:t>Privacy Policies Must Be Honored</a:t>
            </a:r>
          </a:p>
          <a:p>
            <a:pPr lvl="2">
              <a:lnSpc>
                <a:spcPct val="80000"/>
              </a:lnSpc>
            </a:pPr>
            <a:r>
              <a:rPr lang="en-US" sz="1600" dirty="0"/>
              <a:t>The same promises a company makes while in business, must be honored when going out of business. Given the current sensitivities towards privacy protection, consumer are beginning to understand that third parties exist – in the form of seal programs and government bodies – to ensure the integrity of privacy promises. To that end, both parties, the buyer and the seller, have an obligation to the consumer. </a:t>
            </a:r>
            <a:r>
              <a:rPr lang="en-US" sz="1600" dirty="0" smtClean="0"/>
              <a:t>”</a:t>
            </a:r>
            <a:endParaRPr lang="en-US" sz="16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Opt-in vs. Opt-out</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Out-out.</a:t>
            </a:r>
          </a:p>
          <a:p>
            <a:pPr lvl="1"/>
            <a:r>
              <a:rPr lang="en-US" dirty="0" smtClean="0"/>
              <a:t>Transferring the information is the default.  Your PII will be transferred unless to take positive action to prevent this.</a:t>
            </a:r>
          </a:p>
          <a:p>
            <a:pPr lvl="1"/>
            <a:r>
              <a:rPr lang="en-US" dirty="0" smtClean="0"/>
              <a:t>Usually a procedure that requires you to fill out a card and send it to the information holder</a:t>
            </a:r>
          </a:p>
          <a:p>
            <a:pPr lvl="1"/>
            <a:endParaRPr lang="en-US" dirty="0" smtClean="0"/>
          </a:p>
          <a:p>
            <a:r>
              <a:rPr lang="en-US" dirty="0" smtClean="0"/>
              <a:t>Opt-in</a:t>
            </a:r>
          </a:p>
          <a:p>
            <a:pPr lvl="1"/>
            <a:r>
              <a:rPr lang="en-US" dirty="0" smtClean="0"/>
              <a:t>The stronger privacy practice</a:t>
            </a:r>
          </a:p>
          <a:p>
            <a:pPr lvl="1"/>
            <a:r>
              <a:rPr lang="en-US" dirty="0" smtClean="0"/>
              <a:t>Your PII will not be sent unless you expressly consent.  Here not sending the information is the default.  </a:t>
            </a:r>
          </a:p>
          <a:p>
            <a:pPr lvl="1"/>
            <a:r>
              <a:rPr lang="en-US" dirty="0" smtClean="0"/>
              <a:t>To override you have to consent.</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dirty="0"/>
              <a:t>Obligations to </a:t>
            </a:r>
            <a:r>
              <a:rPr lang="en-US" dirty="0" err="1"/>
              <a:t>TRUSTe</a:t>
            </a:r>
            <a:endParaRPr lang="en-US" dirty="0"/>
          </a:p>
        </p:txBody>
      </p:sp>
      <p:sp>
        <p:nvSpPr>
          <p:cNvPr id="66563" name="Rectangle 3"/>
          <p:cNvSpPr>
            <a:spLocks noGrp="1" noChangeArrowheads="1"/>
          </p:cNvSpPr>
          <p:nvPr>
            <p:ph idx="1"/>
          </p:nvPr>
        </p:nvSpPr>
        <p:spPr>
          <a:xfrm>
            <a:off x="304800" y="1600200"/>
            <a:ext cx="8839200" cy="4953000"/>
          </a:xfrm>
        </p:spPr>
        <p:txBody>
          <a:bodyPr/>
          <a:lstStyle/>
          <a:p>
            <a:pPr>
              <a:lnSpc>
                <a:spcPct val="90000"/>
              </a:lnSpc>
            </a:pPr>
            <a:r>
              <a:rPr lang="en-US" sz="2000" dirty="0" smtClean="0"/>
              <a:t>“1</a:t>
            </a:r>
            <a:r>
              <a:rPr lang="en-US" sz="2000" dirty="0"/>
              <a:t>. Inform </a:t>
            </a:r>
            <a:r>
              <a:rPr lang="en-US" sz="2000" dirty="0" err="1"/>
              <a:t>TRUSTe</a:t>
            </a:r>
            <a:r>
              <a:rPr lang="en-US" sz="2000" dirty="0"/>
              <a:t> of impending business changes as they impact customers’ personally identifiable information and privacy practices.</a:t>
            </a:r>
          </a:p>
          <a:p>
            <a:pPr>
              <a:lnSpc>
                <a:spcPct val="90000"/>
              </a:lnSpc>
              <a:buFont typeface="Wingdings" pitchFamily="2" charset="2"/>
              <a:buNone/>
            </a:pPr>
            <a:endParaRPr lang="en-US" sz="1200" dirty="0"/>
          </a:p>
          <a:p>
            <a:pPr>
              <a:lnSpc>
                <a:spcPct val="90000"/>
              </a:lnSpc>
            </a:pPr>
            <a:r>
              <a:rPr lang="en-US" sz="2000" dirty="0"/>
              <a:t>2. Provide your customers and/or users with notice of the upcoming change.</a:t>
            </a:r>
          </a:p>
          <a:p>
            <a:pPr>
              <a:lnSpc>
                <a:spcPct val="90000"/>
              </a:lnSpc>
              <a:buFont typeface="Wingdings" pitchFamily="2" charset="2"/>
              <a:buNone/>
            </a:pPr>
            <a:endParaRPr lang="en-US" sz="1200" dirty="0"/>
          </a:p>
          <a:p>
            <a:pPr>
              <a:lnSpc>
                <a:spcPct val="90000"/>
              </a:lnSpc>
            </a:pPr>
            <a:r>
              <a:rPr lang="en-US" sz="2000" dirty="0"/>
              <a:t>3. If you have promised never to share personally identifiable information with a third party, at a minimum you must provide an opt-in before the information is shared with that third party.</a:t>
            </a:r>
          </a:p>
          <a:p>
            <a:pPr>
              <a:lnSpc>
                <a:spcPct val="90000"/>
              </a:lnSpc>
              <a:buFont typeface="Wingdings" pitchFamily="2" charset="2"/>
              <a:buNone/>
            </a:pPr>
            <a:endParaRPr lang="en-US" sz="1200" dirty="0"/>
          </a:p>
          <a:p>
            <a:pPr>
              <a:lnSpc>
                <a:spcPct val="90000"/>
              </a:lnSpc>
            </a:pPr>
            <a:r>
              <a:rPr lang="en-US" sz="2000" dirty="0"/>
              <a:t>4. If you have indicated in your privacy statement that you may share information with third parties, you should provide notice and an opt-out before sharing the personally identifiable information.</a:t>
            </a:r>
          </a:p>
          <a:p>
            <a:pPr>
              <a:lnSpc>
                <a:spcPct val="90000"/>
              </a:lnSpc>
              <a:buFont typeface="Wingdings" pitchFamily="2" charset="2"/>
              <a:buNone/>
            </a:pPr>
            <a:endParaRPr lang="en-US" sz="1200" dirty="0"/>
          </a:p>
          <a:p>
            <a:pPr>
              <a:lnSpc>
                <a:spcPct val="90000"/>
              </a:lnSpc>
            </a:pPr>
            <a:r>
              <a:rPr lang="en-US" sz="2000" dirty="0"/>
              <a:t>5. If the company will be sold in total to a company in a similar line of business with the same privacy policy, give notice to the customer</a:t>
            </a:r>
            <a:r>
              <a:rPr lang="en-US" sz="2000" dirty="0" smtClean="0"/>
              <a:t>.” </a:t>
            </a:r>
            <a:endParaRPr lang="en-US" sz="20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Disappointing Christmas</a:t>
            </a:r>
            <a:endParaRPr lang="en-US" dirty="0"/>
          </a:p>
        </p:txBody>
      </p:sp>
      <p:sp>
        <p:nvSpPr>
          <p:cNvPr id="3" name="Content Placeholder 2"/>
          <p:cNvSpPr>
            <a:spLocks noGrp="1"/>
          </p:cNvSpPr>
          <p:nvPr>
            <p:ph idx="1"/>
          </p:nvPr>
        </p:nvSpPr>
        <p:spPr/>
        <p:txBody>
          <a:bodyPr/>
          <a:lstStyle/>
          <a:p>
            <a:r>
              <a:rPr lang="en-US" dirty="0" err="1" smtClean="0"/>
              <a:t>Toysmart</a:t>
            </a:r>
            <a:r>
              <a:rPr lang="en-US" dirty="0" smtClean="0"/>
              <a:t> expected sales of 20 million fizzle out at 6 million. (December 1999)</a:t>
            </a:r>
          </a:p>
          <a:p>
            <a:endParaRPr lang="en-US" dirty="0" smtClean="0"/>
          </a:p>
          <a:p>
            <a:r>
              <a:rPr lang="en-US" dirty="0" smtClean="0"/>
              <a:t>Disney withdraws support</a:t>
            </a:r>
          </a:p>
          <a:p>
            <a:endParaRPr lang="en-US" dirty="0" smtClean="0"/>
          </a:p>
          <a:p>
            <a:r>
              <a:rPr lang="en-US" dirty="0" smtClean="0"/>
              <a:t>Will </a:t>
            </a:r>
            <a:r>
              <a:rPr lang="en-US" dirty="0" err="1" smtClean="0"/>
              <a:t>Toysmart</a:t>
            </a:r>
            <a:r>
              <a:rPr lang="en-US" dirty="0" smtClean="0"/>
              <a:t> follow other dot.com companies to bankruptcy?</a:t>
            </a:r>
          </a:p>
          <a:p>
            <a:pPr lvl="1"/>
            <a:r>
              <a:rPr lang="en-US" dirty="0" smtClean="0"/>
              <a:t>This was the period of the dot.com bust.</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dirty="0" err="1" smtClean="0"/>
              <a:t>Toysmart</a:t>
            </a:r>
            <a:r>
              <a:rPr lang="en-US" dirty="0" smtClean="0"/>
              <a:t> </a:t>
            </a:r>
            <a:r>
              <a:rPr lang="en-US" dirty="0"/>
              <a:t>goes bankrupt</a:t>
            </a:r>
          </a:p>
        </p:txBody>
      </p:sp>
      <p:sp>
        <p:nvSpPr>
          <p:cNvPr id="12291" name="Rectangle 3"/>
          <p:cNvSpPr>
            <a:spLocks noGrp="1" noChangeArrowheads="1"/>
          </p:cNvSpPr>
          <p:nvPr>
            <p:ph idx="1"/>
          </p:nvPr>
        </p:nvSpPr>
        <p:spPr>
          <a:xfrm>
            <a:off x="914400" y="1600200"/>
            <a:ext cx="7772400" cy="4953000"/>
          </a:xfrm>
        </p:spPr>
        <p:txBody>
          <a:bodyPr>
            <a:normAutofit lnSpcReduction="10000"/>
          </a:bodyPr>
          <a:lstStyle/>
          <a:p>
            <a:pPr>
              <a:lnSpc>
                <a:spcPct val="90000"/>
              </a:lnSpc>
            </a:pPr>
            <a:r>
              <a:rPr lang="en-US"/>
              <a:t>May 22, 2000:</a:t>
            </a:r>
          </a:p>
          <a:p>
            <a:pPr lvl="1">
              <a:lnSpc>
                <a:spcPct val="90000"/>
              </a:lnSpc>
            </a:pPr>
            <a:r>
              <a:rPr lang="en-US"/>
              <a:t>FTC: Toysmart “announced that it was closing its operations and selling its assets”</a:t>
            </a:r>
          </a:p>
          <a:p>
            <a:pPr lvl="1">
              <a:lnSpc>
                <a:spcPct val="90000"/>
              </a:lnSpc>
            </a:pPr>
            <a:r>
              <a:rPr lang="en-US"/>
              <a:t>Lets go of 170 employees</a:t>
            </a:r>
          </a:p>
          <a:p>
            <a:pPr lvl="1">
              <a:lnSpc>
                <a:spcPct val="90000"/>
              </a:lnSpc>
            </a:pPr>
            <a:r>
              <a:rPr lang="en-US"/>
              <a:t>Consults with </a:t>
            </a:r>
            <a:r>
              <a:rPr lang="en-US" b="1" i="1"/>
              <a:t>The Recovery Group</a:t>
            </a:r>
            <a:r>
              <a:rPr lang="en-US"/>
              <a:t> on evaluating assets</a:t>
            </a:r>
          </a:p>
          <a:p>
            <a:pPr lvl="1">
              <a:lnSpc>
                <a:spcPct val="90000"/>
              </a:lnSpc>
            </a:pPr>
            <a:endParaRPr lang="en-US" sz="1400"/>
          </a:p>
          <a:p>
            <a:pPr>
              <a:lnSpc>
                <a:spcPct val="90000"/>
              </a:lnSpc>
            </a:pPr>
            <a:r>
              <a:rPr lang="en-US"/>
              <a:t>Toysmart’s creditors filed involuntary bankruptcy petition on June 9, 2000</a:t>
            </a:r>
          </a:p>
          <a:p>
            <a:pPr>
              <a:lnSpc>
                <a:spcPct val="90000"/>
              </a:lnSpc>
            </a:pPr>
            <a:endParaRPr lang="en-US" sz="1200"/>
          </a:p>
          <a:p>
            <a:pPr>
              <a:lnSpc>
                <a:spcPct val="90000"/>
              </a:lnSpc>
            </a:pPr>
            <a:r>
              <a:rPr lang="en-US"/>
              <a:t>Toysmart files assent to bankruptcy petition June 23, 2000 (Chapter 11)</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a:t>Steps for Bankruptcies</a:t>
            </a:r>
          </a:p>
        </p:txBody>
      </p:sp>
      <p:sp>
        <p:nvSpPr>
          <p:cNvPr id="67587" name="Rectangle 3"/>
          <p:cNvSpPr>
            <a:spLocks noGrp="1" noChangeArrowheads="1"/>
          </p:cNvSpPr>
          <p:nvPr>
            <p:ph idx="1"/>
          </p:nvPr>
        </p:nvSpPr>
        <p:spPr>
          <a:xfrm>
            <a:off x="381000" y="1600200"/>
            <a:ext cx="8763000" cy="5105400"/>
          </a:xfrm>
        </p:spPr>
        <p:txBody>
          <a:bodyPr>
            <a:normAutofit/>
          </a:bodyPr>
          <a:lstStyle/>
          <a:p>
            <a:pPr>
              <a:lnSpc>
                <a:spcPct val="80000"/>
              </a:lnSpc>
            </a:pPr>
            <a:r>
              <a:rPr lang="en-US" sz="2000" b="1" dirty="0" smtClean="0"/>
              <a:t>“Review </a:t>
            </a:r>
            <a:r>
              <a:rPr lang="en-US" sz="2000" b="1" dirty="0"/>
              <a:t>the privacy statement to determine the promises made to Web site customers and users. The privacy statement will indicate the restrictions that will apply to the transfer of the personally identifiable information.</a:t>
            </a:r>
          </a:p>
          <a:p>
            <a:pPr>
              <a:lnSpc>
                <a:spcPct val="80000"/>
              </a:lnSpc>
            </a:pPr>
            <a:endParaRPr lang="en-US" sz="1000" b="1" dirty="0"/>
          </a:p>
          <a:p>
            <a:pPr>
              <a:lnSpc>
                <a:spcPct val="80000"/>
              </a:lnSpc>
            </a:pPr>
            <a:r>
              <a:rPr lang="en-US" sz="2000" b="1" dirty="0"/>
              <a:t>Inform </a:t>
            </a:r>
            <a:r>
              <a:rPr lang="en-US" sz="2000" b="1" dirty="0" err="1"/>
              <a:t>TRUSTe</a:t>
            </a:r>
            <a:r>
              <a:rPr lang="en-US" sz="2000" b="1" dirty="0"/>
              <a:t> of the company’s upcoming changes before filing for bankruptcy.</a:t>
            </a:r>
          </a:p>
          <a:p>
            <a:pPr>
              <a:lnSpc>
                <a:spcPct val="80000"/>
              </a:lnSpc>
            </a:pPr>
            <a:endParaRPr lang="en-US" sz="1000" dirty="0"/>
          </a:p>
          <a:p>
            <a:pPr>
              <a:lnSpc>
                <a:spcPct val="80000"/>
              </a:lnSpc>
            </a:pPr>
            <a:r>
              <a:rPr lang="en-US" sz="2000" b="1" dirty="0"/>
              <a:t>Companies selling customer information as part of the asset portfolio must give all consumers a reasonable opportunity to prevent the sale of their personally identifiable information, if</a:t>
            </a:r>
            <a:r>
              <a:rPr lang="en-US" sz="2000" b="1" dirty="0" smtClean="0"/>
              <a:t>:</a:t>
            </a:r>
          </a:p>
          <a:p>
            <a:pPr>
              <a:lnSpc>
                <a:spcPct val="80000"/>
              </a:lnSpc>
            </a:pPr>
            <a:endParaRPr lang="en-US" sz="1000" b="1" dirty="0"/>
          </a:p>
          <a:p>
            <a:pPr lvl="1">
              <a:lnSpc>
                <a:spcPct val="80000"/>
              </a:lnSpc>
            </a:pPr>
            <a:r>
              <a:rPr lang="en-US" sz="1800" b="1" dirty="0">
                <a:solidFill>
                  <a:srgbClr val="FF0000"/>
                </a:solidFill>
              </a:rPr>
              <a:t>The PII will be used or disclosed by the buyer for a purpose not outlined in the </a:t>
            </a:r>
            <a:r>
              <a:rPr lang="en-US" sz="1800" b="1" dirty="0" err="1">
                <a:solidFill>
                  <a:srgbClr val="FF0000"/>
                </a:solidFill>
              </a:rPr>
              <a:t>TRUSTe</a:t>
            </a:r>
            <a:r>
              <a:rPr lang="en-US" sz="1800" b="1" dirty="0">
                <a:solidFill>
                  <a:srgbClr val="FF0000"/>
                </a:solidFill>
              </a:rPr>
              <a:t> approved privacy statement,</a:t>
            </a:r>
          </a:p>
          <a:p>
            <a:pPr lvl="1">
              <a:lnSpc>
                <a:spcPct val="80000"/>
              </a:lnSpc>
            </a:pPr>
            <a:r>
              <a:rPr lang="en-US" sz="1800" b="1" dirty="0">
                <a:solidFill>
                  <a:srgbClr val="FF0000"/>
                </a:solidFill>
              </a:rPr>
              <a:t>The PII will be used for a purpose unrelated to the primary purpose for which it was collected, or </a:t>
            </a:r>
          </a:p>
          <a:p>
            <a:pPr lvl="1">
              <a:lnSpc>
                <a:spcPct val="80000"/>
              </a:lnSpc>
            </a:pPr>
            <a:r>
              <a:rPr lang="en-US" sz="1800" b="1" dirty="0">
                <a:solidFill>
                  <a:srgbClr val="FF0000"/>
                </a:solidFill>
              </a:rPr>
              <a:t>The company promised not to sell, rent, or share the personally identifiable information.</a:t>
            </a:r>
          </a:p>
          <a:p>
            <a:pPr lvl="1">
              <a:lnSpc>
                <a:spcPct val="80000"/>
              </a:lnSpc>
              <a:buFont typeface="Wingdings" pitchFamily="2" charset="2"/>
              <a:buNone/>
            </a:pPr>
            <a:endParaRPr lang="en-US" sz="1000" dirty="0"/>
          </a:p>
          <a:p>
            <a:pPr>
              <a:lnSpc>
                <a:spcPct val="80000"/>
              </a:lnSpc>
            </a:pPr>
            <a:r>
              <a:rPr lang="en-US" sz="2000" b="1" dirty="0"/>
              <a:t>Once a buyer of the database is identified, you must contact </a:t>
            </a:r>
            <a:r>
              <a:rPr lang="en-US" sz="2000" b="1" dirty="0" err="1"/>
              <a:t>TRUSTe</a:t>
            </a:r>
            <a:r>
              <a:rPr lang="en-US" sz="2000" b="1" dirty="0"/>
              <a:t> to determine the necessary level of notice and choice. </a:t>
            </a:r>
            <a:r>
              <a:rPr lang="en-US" sz="2000" b="1" dirty="0" smtClean="0"/>
              <a:t>”</a:t>
            </a:r>
            <a:endParaRPr lang="en-US" sz="2000"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t>More Steps for Bankruptcies</a:t>
            </a:r>
          </a:p>
        </p:txBody>
      </p:sp>
      <p:sp>
        <p:nvSpPr>
          <p:cNvPr id="68611" name="Rectangle 3"/>
          <p:cNvSpPr>
            <a:spLocks noGrp="1" noChangeArrowheads="1"/>
          </p:cNvSpPr>
          <p:nvPr>
            <p:ph idx="1"/>
          </p:nvPr>
        </p:nvSpPr>
        <p:spPr>
          <a:xfrm>
            <a:off x="914400" y="1600200"/>
            <a:ext cx="7772400" cy="5105400"/>
          </a:xfrm>
        </p:spPr>
        <p:txBody>
          <a:bodyPr/>
          <a:lstStyle/>
          <a:p>
            <a:pPr>
              <a:lnSpc>
                <a:spcPct val="90000"/>
              </a:lnSpc>
            </a:pPr>
            <a:r>
              <a:rPr lang="en-US" sz="2000" b="1" dirty="0" smtClean="0"/>
              <a:t>“</a:t>
            </a:r>
            <a:r>
              <a:rPr lang="en-US" sz="2000" b="1" dirty="0" err="1" smtClean="0"/>
              <a:t>TRUSTe</a:t>
            </a:r>
            <a:r>
              <a:rPr lang="en-US" sz="2000" b="1" dirty="0" smtClean="0"/>
              <a:t> </a:t>
            </a:r>
            <a:r>
              <a:rPr lang="en-US" sz="2000" b="1" dirty="0"/>
              <a:t>will need the following information to determine the required levels of notice and obtaining choice.</a:t>
            </a:r>
          </a:p>
          <a:p>
            <a:pPr>
              <a:lnSpc>
                <a:spcPct val="90000"/>
              </a:lnSpc>
            </a:pPr>
            <a:endParaRPr lang="en-US" sz="1200" b="1" dirty="0"/>
          </a:p>
          <a:p>
            <a:pPr lvl="1">
              <a:lnSpc>
                <a:spcPct val="90000"/>
              </a:lnSpc>
            </a:pPr>
            <a:r>
              <a:rPr lang="en-US" sz="1800" dirty="0"/>
              <a:t>the name of the company purchasing the assets, </a:t>
            </a:r>
          </a:p>
          <a:p>
            <a:pPr lvl="1">
              <a:lnSpc>
                <a:spcPct val="90000"/>
              </a:lnSpc>
            </a:pPr>
            <a:r>
              <a:rPr lang="en-US" sz="1800" dirty="0"/>
              <a:t>the effective date of the merger, </a:t>
            </a:r>
          </a:p>
          <a:p>
            <a:pPr lvl="1">
              <a:lnSpc>
                <a:spcPct val="90000"/>
              </a:lnSpc>
            </a:pPr>
            <a:r>
              <a:rPr lang="en-US" sz="1800" dirty="0"/>
              <a:t>how the new company intends to use the personally identifiable information in the customer database, </a:t>
            </a:r>
          </a:p>
          <a:p>
            <a:pPr lvl="1">
              <a:lnSpc>
                <a:spcPct val="90000"/>
              </a:lnSpc>
            </a:pPr>
            <a:r>
              <a:rPr lang="en-US" sz="1800" dirty="0"/>
              <a:t>whether the new company will be adopting the privacy policies of the licensee, or if it will have different privacy policies, and</a:t>
            </a:r>
          </a:p>
          <a:p>
            <a:pPr lvl="1">
              <a:lnSpc>
                <a:spcPct val="90000"/>
              </a:lnSpc>
            </a:pPr>
            <a:r>
              <a:rPr lang="en-US" sz="1800" dirty="0"/>
              <a:t>whether the new company intends to maintain a relationship with </a:t>
            </a:r>
            <a:r>
              <a:rPr lang="en-US" sz="1800" dirty="0" err="1"/>
              <a:t>TRUSTe</a:t>
            </a:r>
            <a:r>
              <a:rPr lang="en-US" sz="1800" dirty="0"/>
              <a:t>, (if not, you should follow the termination procedures of section 5 of License Agreement 6.0).</a:t>
            </a:r>
          </a:p>
          <a:p>
            <a:pPr lvl="1">
              <a:lnSpc>
                <a:spcPct val="90000"/>
              </a:lnSpc>
            </a:pPr>
            <a:endParaRPr lang="en-US" sz="1200" dirty="0"/>
          </a:p>
          <a:p>
            <a:pPr>
              <a:lnSpc>
                <a:spcPct val="90000"/>
              </a:lnSpc>
            </a:pPr>
            <a:r>
              <a:rPr lang="en-US" sz="2000" b="1" dirty="0"/>
              <a:t>Once you and your </a:t>
            </a:r>
            <a:r>
              <a:rPr lang="en-US" sz="2000" b="1" dirty="0" err="1"/>
              <a:t>TRUSTe</a:t>
            </a:r>
            <a:r>
              <a:rPr lang="en-US" sz="2000" b="1" dirty="0"/>
              <a:t> account manager determine how customers and/or users will be given notice and/or choice, provide </a:t>
            </a:r>
            <a:r>
              <a:rPr lang="en-US" sz="2000" b="1" dirty="0" err="1"/>
              <a:t>TRUSTe</a:t>
            </a:r>
            <a:r>
              <a:rPr lang="en-US" sz="2000" b="1" dirty="0"/>
              <a:t> with documentation of the notice and choice you intend to send to your customers prior to sending it</a:t>
            </a:r>
            <a:r>
              <a:rPr lang="en-US" sz="2000" b="1" dirty="0" smtClean="0"/>
              <a:t>.”</a:t>
            </a:r>
            <a:endParaRPr lang="en-US" sz="20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Analogy</a:t>
            </a:r>
            <a:endParaRPr lang="en-US" dirty="0"/>
          </a:p>
        </p:txBody>
      </p:sp>
      <p:sp>
        <p:nvSpPr>
          <p:cNvPr id="3" name="Content Placeholder 2"/>
          <p:cNvSpPr>
            <a:spLocks noGrp="1"/>
          </p:cNvSpPr>
          <p:nvPr>
            <p:ph idx="1"/>
          </p:nvPr>
        </p:nvSpPr>
        <p:spPr>
          <a:xfrm>
            <a:off x="457200" y="1600200"/>
            <a:ext cx="8229600" cy="5029200"/>
          </a:xfrm>
        </p:spPr>
        <p:txBody>
          <a:bodyPr>
            <a:normAutofit fontScale="85000" lnSpcReduction="20000"/>
          </a:bodyPr>
          <a:lstStyle/>
          <a:p>
            <a:r>
              <a:rPr lang="en-US" dirty="0" smtClean="0"/>
              <a:t>You visit a small village where the tribal leader is taken sick.  He gives you a thousand dollars and makes you promise that you will use it to build a statue of him after his death.  You take the money and make the promise.</a:t>
            </a:r>
          </a:p>
          <a:p>
            <a:endParaRPr lang="en-US" dirty="0" smtClean="0"/>
          </a:p>
          <a:p>
            <a:r>
              <a:rPr lang="en-US" dirty="0" smtClean="0"/>
              <a:t>After his death, a member of the village comes to you and asks that you use the money to buy the village children new shoes which they badly need.</a:t>
            </a:r>
          </a:p>
          <a:p>
            <a:endParaRPr lang="en-US" dirty="0" smtClean="0"/>
          </a:p>
          <a:p>
            <a:r>
              <a:rPr lang="en-US" dirty="0" smtClean="0"/>
              <a:t>What should you do?  Buy the new shoes for the shoeless children or keep your promise to the village chief and build the statue?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smtClean="0"/>
              <a:t>Procedure </a:t>
            </a:r>
            <a:r>
              <a:rPr lang="en-US" dirty="0"/>
              <a:t>on filing bankruptcy</a:t>
            </a:r>
          </a:p>
        </p:txBody>
      </p:sp>
      <p:sp>
        <p:nvSpPr>
          <p:cNvPr id="13315" name="Rectangle 3"/>
          <p:cNvSpPr>
            <a:spLocks noGrp="1" noChangeArrowheads="1"/>
          </p:cNvSpPr>
          <p:nvPr>
            <p:ph idx="1"/>
          </p:nvPr>
        </p:nvSpPr>
        <p:spPr/>
        <p:txBody>
          <a:bodyPr>
            <a:normAutofit lnSpcReduction="10000"/>
          </a:bodyPr>
          <a:lstStyle/>
          <a:p>
            <a:pPr>
              <a:lnSpc>
                <a:spcPct val="90000"/>
              </a:lnSpc>
            </a:pPr>
            <a:r>
              <a:rPr lang="en-US"/>
              <a:t>Receive Creditors’ Committee Solicitation Form from Office of United States Trustee (OUST)</a:t>
            </a:r>
          </a:p>
          <a:p>
            <a:pPr lvl="1">
              <a:lnSpc>
                <a:spcPct val="90000"/>
              </a:lnSpc>
            </a:pPr>
            <a:r>
              <a:rPr lang="en-US"/>
              <a:t>Form creditors’ committee</a:t>
            </a:r>
          </a:p>
          <a:p>
            <a:pPr lvl="1">
              <a:lnSpc>
                <a:spcPct val="90000"/>
              </a:lnSpc>
            </a:pPr>
            <a:endParaRPr lang="en-US"/>
          </a:p>
          <a:p>
            <a:pPr>
              <a:lnSpc>
                <a:spcPct val="90000"/>
              </a:lnSpc>
            </a:pPr>
            <a:r>
              <a:rPr lang="en-US"/>
              <a:t>Evaluate Assets</a:t>
            </a:r>
          </a:p>
          <a:p>
            <a:pPr>
              <a:lnSpc>
                <a:spcPct val="90000"/>
              </a:lnSpc>
            </a:pPr>
            <a:endParaRPr lang="en-US"/>
          </a:p>
          <a:p>
            <a:pPr>
              <a:lnSpc>
                <a:spcPct val="90000"/>
              </a:lnSpc>
            </a:pPr>
            <a:r>
              <a:rPr lang="en-US"/>
              <a:t>Creditors’ committee has a fiduciary duty to creditors (duty of trust or loyalty)</a:t>
            </a:r>
          </a:p>
          <a:p>
            <a:pPr lvl="1">
              <a:lnSpc>
                <a:spcPct val="90000"/>
              </a:lnSpc>
            </a:pPr>
            <a:r>
              <a:rPr lang="en-US"/>
              <a:t>Maximize value of debtor’s assets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Point</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You work for PAN Communications and have been providing advertising services for </a:t>
            </a:r>
            <a:r>
              <a:rPr lang="en-US" dirty="0" err="1" smtClean="0"/>
              <a:t>Toysmart</a:t>
            </a:r>
            <a:r>
              <a:rPr lang="en-US" dirty="0" smtClean="0"/>
              <a:t>. </a:t>
            </a:r>
          </a:p>
          <a:p>
            <a:endParaRPr lang="en-US" dirty="0" smtClean="0"/>
          </a:p>
          <a:p>
            <a:r>
              <a:rPr lang="en-US" dirty="0" smtClean="0"/>
              <a:t>Because of your knowledge of bankruptcy and accounting procedures, you have been asked to represent your company on this committee.  </a:t>
            </a:r>
          </a:p>
          <a:p>
            <a:endParaRPr lang="en-US" dirty="0" smtClean="0"/>
          </a:p>
          <a:p>
            <a:r>
              <a:rPr lang="en-US" dirty="0" err="1" smtClean="0"/>
              <a:t>Toysmart’s</a:t>
            </a:r>
            <a:r>
              <a:rPr lang="en-US" dirty="0" smtClean="0"/>
              <a:t> most valuable asset is its customer data base.  The 260,000 profiles could be sold for up to $500 a piece.  </a:t>
            </a:r>
          </a:p>
          <a:p>
            <a:endParaRPr lang="en-US" dirty="0" smtClean="0"/>
          </a:p>
          <a:p>
            <a:r>
              <a:rPr lang="en-US" dirty="0" smtClean="0"/>
              <a:t>But </a:t>
            </a:r>
            <a:r>
              <a:rPr lang="en-US" dirty="0" err="1" smtClean="0"/>
              <a:t>Toysmart</a:t>
            </a:r>
            <a:r>
              <a:rPr lang="en-US" dirty="0" smtClean="0"/>
              <a:t> has promised not to exchange this information with third parties.  It is also bound by the strong privacy standards of web certification company, </a:t>
            </a:r>
            <a:r>
              <a:rPr lang="en-US" dirty="0" err="1" smtClean="0"/>
              <a:t>TRUSTe</a:t>
            </a:r>
            <a:r>
              <a:rPr lang="en-US" dirty="0" smtClean="0"/>
              <a:t>.</a:t>
            </a:r>
          </a:p>
          <a:p>
            <a:endParaRPr lang="en-US" dirty="0" smtClean="0"/>
          </a:p>
          <a:p>
            <a:r>
              <a:rPr lang="en-US" dirty="0" smtClean="0"/>
              <a:t>How should you work to balance customer concerns about privacy , </a:t>
            </a:r>
            <a:r>
              <a:rPr lang="en-US" dirty="0" err="1" smtClean="0"/>
              <a:t>Toysmart</a:t>
            </a:r>
            <a:r>
              <a:rPr lang="en-US" dirty="0" smtClean="0"/>
              <a:t> promises, and the rights of creditors to recover their money through the bankruptcy process?</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err="1" smtClean="0"/>
              <a:t>Toysmart’s</a:t>
            </a:r>
            <a:r>
              <a:rPr lang="en-US" dirty="0" smtClean="0"/>
              <a:t> Assets</a:t>
            </a:r>
            <a:endParaRPr lang="en-US" dirty="0"/>
          </a:p>
        </p:txBody>
      </p:sp>
      <p:sp>
        <p:nvSpPr>
          <p:cNvPr id="14339" name="Rectangle 3"/>
          <p:cNvSpPr>
            <a:spLocks noGrp="1" noChangeArrowheads="1"/>
          </p:cNvSpPr>
          <p:nvPr>
            <p:ph idx="1"/>
          </p:nvPr>
        </p:nvSpPr>
        <p:spPr>
          <a:xfrm>
            <a:off x="914400" y="1600200"/>
            <a:ext cx="7772400" cy="4800600"/>
          </a:xfrm>
        </p:spPr>
        <p:txBody>
          <a:bodyPr/>
          <a:lstStyle/>
          <a:p>
            <a:pPr>
              <a:lnSpc>
                <a:spcPct val="90000"/>
              </a:lnSpc>
            </a:pPr>
            <a:r>
              <a:rPr lang="en-US" sz="2000" dirty="0"/>
              <a:t>Bankruptcy Schedules</a:t>
            </a:r>
          </a:p>
          <a:p>
            <a:pPr lvl="1">
              <a:lnSpc>
                <a:spcPct val="90000"/>
              </a:lnSpc>
            </a:pPr>
            <a:r>
              <a:rPr lang="en-US" sz="2000" dirty="0"/>
              <a:t>10.5 million in assets</a:t>
            </a:r>
          </a:p>
          <a:p>
            <a:pPr lvl="1">
              <a:lnSpc>
                <a:spcPct val="90000"/>
              </a:lnSpc>
            </a:pPr>
            <a:r>
              <a:rPr lang="en-US" sz="2000" dirty="0"/>
              <a:t>29 million in liabilities</a:t>
            </a:r>
          </a:p>
          <a:p>
            <a:pPr>
              <a:lnSpc>
                <a:spcPct val="90000"/>
              </a:lnSpc>
            </a:pPr>
            <a:endParaRPr lang="en-US" sz="2000" dirty="0"/>
          </a:p>
          <a:p>
            <a:pPr>
              <a:lnSpc>
                <a:spcPct val="90000"/>
              </a:lnSpc>
            </a:pPr>
            <a:r>
              <a:rPr lang="en-US" sz="2000" dirty="0" smtClean="0"/>
              <a:t>The Crown Jewells: </a:t>
            </a:r>
            <a:r>
              <a:rPr lang="en-US" sz="2000" dirty="0" err="1" smtClean="0"/>
              <a:t>Toysmart’s</a:t>
            </a:r>
            <a:r>
              <a:rPr lang="en-US" sz="2000" dirty="0" smtClean="0"/>
              <a:t> </a:t>
            </a:r>
            <a:r>
              <a:rPr lang="en-US" sz="2000" dirty="0"/>
              <a:t>customer data </a:t>
            </a:r>
            <a:r>
              <a:rPr lang="en-US" sz="2000" dirty="0" smtClean="0"/>
              <a:t>base</a:t>
            </a:r>
            <a:endParaRPr lang="en-US" sz="2000" dirty="0"/>
          </a:p>
          <a:p>
            <a:pPr lvl="1">
              <a:lnSpc>
                <a:spcPct val="90000"/>
              </a:lnSpc>
            </a:pPr>
            <a:r>
              <a:rPr lang="en-US" sz="2000" dirty="0"/>
              <a:t>260,000 customers</a:t>
            </a:r>
          </a:p>
          <a:p>
            <a:pPr lvl="1">
              <a:lnSpc>
                <a:spcPct val="90000"/>
              </a:lnSpc>
            </a:pPr>
            <a:r>
              <a:rPr lang="en-US" sz="2000" dirty="0"/>
              <a:t>Each customer worth “up to” $500</a:t>
            </a:r>
          </a:p>
          <a:p>
            <a:pPr lvl="1">
              <a:lnSpc>
                <a:spcPct val="90000"/>
              </a:lnSpc>
            </a:pPr>
            <a:endParaRPr lang="en-US" sz="2000" dirty="0"/>
          </a:p>
          <a:p>
            <a:pPr>
              <a:lnSpc>
                <a:spcPct val="90000"/>
              </a:lnSpc>
            </a:pPr>
            <a:r>
              <a:rPr lang="en-US" sz="2000" dirty="0"/>
              <a:t>In June 9, 2000, Disney places an ad in the Wall Street Journal offering </a:t>
            </a:r>
            <a:r>
              <a:rPr lang="en-US" sz="2000" dirty="0" err="1"/>
              <a:t>Toysmart’s</a:t>
            </a:r>
            <a:r>
              <a:rPr lang="en-US" sz="2000" dirty="0"/>
              <a:t> databases and customer lists for sale</a:t>
            </a:r>
          </a:p>
          <a:p>
            <a:pPr>
              <a:lnSpc>
                <a:spcPct val="90000"/>
              </a:lnSpc>
            </a:pPr>
            <a:endParaRPr lang="en-US" sz="2000" dirty="0"/>
          </a:p>
          <a:p>
            <a:pPr>
              <a:lnSpc>
                <a:spcPct val="90000"/>
              </a:lnSpc>
            </a:pPr>
            <a:r>
              <a:rPr lang="en-US" sz="2000" dirty="0"/>
              <a:t>FTC alerted to problem by </a:t>
            </a:r>
            <a:r>
              <a:rPr lang="en-US" sz="2000" dirty="0" err="1"/>
              <a:t>TRUSTe</a:t>
            </a:r>
            <a:r>
              <a:rPr lang="en-US" sz="2000" dirty="0"/>
              <a:t> </a:t>
            </a:r>
            <a:endParaRPr lang="en-US" sz="2000" dirty="0" smtClean="0"/>
          </a:p>
          <a:p>
            <a:pPr>
              <a:lnSpc>
                <a:spcPct val="90000"/>
              </a:lnSpc>
            </a:pPr>
            <a:endParaRPr lang="en-US" sz="2000" dirty="0" smtClean="0"/>
          </a:p>
          <a:p>
            <a:pPr>
              <a:lnSpc>
                <a:spcPct val="90000"/>
              </a:lnSpc>
            </a:pPr>
            <a:r>
              <a:rPr lang="en-US" sz="2000" dirty="0" smtClean="0"/>
              <a:t>Warning </a:t>
            </a:r>
            <a:r>
              <a:rPr lang="en-US" sz="2000" dirty="0"/>
              <a:t>issued late June 2000</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Data Base for Sale</a:t>
            </a:r>
            <a:endParaRPr lang="en-US" sz="5400" dirty="0"/>
          </a:p>
        </p:txBody>
      </p:sp>
      <p:sp>
        <p:nvSpPr>
          <p:cNvPr id="3" name="Content Placeholder 2"/>
          <p:cNvSpPr>
            <a:spLocks noGrp="1"/>
          </p:cNvSpPr>
          <p:nvPr>
            <p:ph idx="1"/>
          </p:nvPr>
        </p:nvSpPr>
        <p:spPr>
          <a:xfrm>
            <a:off x="457200" y="2362200"/>
            <a:ext cx="8229600" cy="3763963"/>
          </a:xfrm>
        </p:spPr>
        <p:txBody>
          <a:bodyPr>
            <a:normAutofit/>
          </a:bodyPr>
          <a:lstStyle/>
          <a:p>
            <a:r>
              <a:rPr lang="en-US" sz="4000" dirty="0" err="1" smtClean="0"/>
              <a:t>Toysmart</a:t>
            </a:r>
            <a:r>
              <a:rPr lang="en-US" sz="4000" dirty="0" smtClean="0"/>
              <a:t> creditors place ads in the Wall Street Journal and Boston Globe announcing the sale of its customer data base.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dirty="0" smtClean="0"/>
              <a:t>FTC </a:t>
            </a:r>
            <a:r>
              <a:rPr lang="en-US" dirty="0"/>
              <a:t>Files Complaint </a:t>
            </a:r>
          </a:p>
        </p:txBody>
      </p:sp>
      <p:sp>
        <p:nvSpPr>
          <p:cNvPr id="15363" name="Rectangle 3"/>
          <p:cNvSpPr>
            <a:spLocks noGrp="1" noChangeArrowheads="1"/>
          </p:cNvSpPr>
          <p:nvPr>
            <p:ph idx="1"/>
          </p:nvPr>
        </p:nvSpPr>
        <p:spPr/>
        <p:txBody>
          <a:bodyPr/>
          <a:lstStyle/>
          <a:p>
            <a:r>
              <a:rPr lang="en-US" sz="2400"/>
              <a:t>July 10, 2000</a:t>
            </a:r>
          </a:p>
          <a:p>
            <a:endParaRPr lang="en-US" sz="2400"/>
          </a:p>
          <a:p>
            <a:r>
              <a:rPr lang="en-US" sz="2400"/>
              <a:t>“seeking injunctive and declaratory relief to prevent the sale of confidential, personal customer information”</a:t>
            </a:r>
          </a:p>
          <a:p>
            <a:endParaRPr lang="en-US" sz="2400"/>
          </a:p>
          <a:p>
            <a:r>
              <a:rPr lang="en-US" sz="2400"/>
              <a:t>Toysmart “has violated Section 5 of the FTC Act by misrepresenting to customers that personal information would </a:t>
            </a:r>
            <a:r>
              <a:rPr lang="en-US" sz="2400" i="1"/>
              <a:t>never</a:t>
            </a:r>
            <a:r>
              <a:rPr lang="en-US" sz="2400"/>
              <a:t> be shared with third parties, then disclosing, selling, or offering that information for sale”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dirty="0" smtClean="0"/>
              <a:t>Framework </a:t>
            </a:r>
            <a:r>
              <a:rPr lang="en-US" dirty="0"/>
              <a:t>for FTC</a:t>
            </a:r>
          </a:p>
        </p:txBody>
      </p:sp>
      <p:sp>
        <p:nvSpPr>
          <p:cNvPr id="59395" name="Rectangle 3"/>
          <p:cNvSpPr>
            <a:spLocks noGrp="1" noChangeArrowheads="1"/>
          </p:cNvSpPr>
          <p:nvPr>
            <p:ph idx="1"/>
          </p:nvPr>
        </p:nvSpPr>
        <p:spPr/>
        <p:txBody>
          <a:bodyPr>
            <a:normAutofit lnSpcReduction="10000"/>
          </a:bodyPr>
          <a:lstStyle/>
          <a:p>
            <a:pPr>
              <a:lnSpc>
                <a:spcPct val="90000"/>
              </a:lnSpc>
            </a:pPr>
            <a:r>
              <a:rPr lang="en-US"/>
              <a:t>GeoCities Consent Order</a:t>
            </a:r>
          </a:p>
          <a:p>
            <a:pPr>
              <a:lnSpc>
                <a:spcPct val="90000"/>
              </a:lnSpc>
            </a:pPr>
            <a:endParaRPr lang="en-US" sz="1400"/>
          </a:p>
          <a:p>
            <a:pPr lvl="1">
              <a:lnSpc>
                <a:spcPct val="90000"/>
              </a:lnSpc>
            </a:pPr>
            <a:r>
              <a:rPr lang="en-US"/>
              <a:t>notice of the web site’s privacy policy;</a:t>
            </a:r>
          </a:p>
          <a:p>
            <a:pPr lvl="1">
              <a:lnSpc>
                <a:spcPct val="90000"/>
              </a:lnSpc>
            </a:pPr>
            <a:r>
              <a:rPr lang="en-US"/>
              <a:t>consumer choice regarding the use of the information collected;</a:t>
            </a:r>
          </a:p>
          <a:p>
            <a:pPr lvl="1">
              <a:lnSpc>
                <a:spcPct val="90000"/>
              </a:lnSpc>
            </a:pPr>
            <a:r>
              <a:rPr lang="en-US"/>
              <a:t>consumer access to correct and update information;</a:t>
            </a:r>
          </a:p>
          <a:p>
            <a:pPr lvl="1">
              <a:lnSpc>
                <a:spcPct val="90000"/>
              </a:lnSpc>
            </a:pPr>
            <a:r>
              <a:rPr lang="en-US"/>
              <a:t>safeguards securing the data;</a:t>
            </a:r>
          </a:p>
          <a:p>
            <a:pPr lvl="1">
              <a:lnSpc>
                <a:spcPct val="90000"/>
              </a:lnSpc>
            </a:pPr>
            <a:r>
              <a:rPr lang="en-US"/>
              <a:t>parental control when children’s information is involved; and</a:t>
            </a:r>
          </a:p>
          <a:p>
            <a:pPr lvl="1">
              <a:lnSpc>
                <a:spcPct val="90000"/>
              </a:lnSpc>
            </a:pPr>
            <a:r>
              <a:rPr lang="en-US"/>
              <a:t>some enforcement mechanism</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z="3800" dirty="0" smtClean="0"/>
              <a:t>Results </a:t>
            </a:r>
            <a:r>
              <a:rPr lang="en-US" sz="3800" dirty="0"/>
              <a:t>of FTC Legal Proceedings</a:t>
            </a:r>
          </a:p>
        </p:txBody>
      </p:sp>
      <p:sp>
        <p:nvSpPr>
          <p:cNvPr id="16387" name="Rectangle 3"/>
          <p:cNvSpPr>
            <a:spLocks noGrp="1" noChangeArrowheads="1"/>
          </p:cNvSpPr>
          <p:nvPr>
            <p:ph idx="1"/>
          </p:nvPr>
        </p:nvSpPr>
        <p:spPr/>
        <p:txBody>
          <a:bodyPr/>
          <a:lstStyle/>
          <a:p>
            <a:pPr>
              <a:lnSpc>
                <a:spcPct val="80000"/>
              </a:lnSpc>
            </a:pPr>
            <a:r>
              <a:rPr lang="en-US" sz="2800" dirty="0"/>
              <a:t>Late July 2000</a:t>
            </a:r>
          </a:p>
          <a:p>
            <a:pPr lvl="1">
              <a:lnSpc>
                <a:spcPct val="80000"/>
              </a:lnSpc>
            </a:pPr>
            <a:r>
              <a:rPr lang="en-US" dirty="0"/>
              <a:t>FTC and </a:t>
            </a:r>
            <a:r>
              <a:rPr lang="en-US" dirty="0" err="1"/>
              <a:t>Toysmart</a:t>
            </a:r>
            <a:r>
              <a:rPr lang="en-US" dirty="0"/>
              <a:t> reach settlement</a:t>
            </a:r>
          </a:p>
          <a:p>
            <a:pPr lvl="1">
              <a:lnSpc>
                <a:spcPct val="80000"/>
              </a:lnSpc>
            </a:pPr>
            <a:r>
              <a:rPr lang="en-US" dirty="0" err="1"/>
              <a:t>Toysmart</a:t>
            </a:r>
            <a:r>
              <a:rPr lang="en-US" dirty="0"/>
              <a:t> must “file an order in the bankruptcy court prohibiting the sale of its customer data as a “stand-alone asset.”</a:t>
            </a:r>
          </a:p>
          <a:p>
            <a:pPr lvl="1">
              <a:lnSpc>
                <a:spcPct val="80000"/>
              </a:lnSpc>
            </a:pPr>
            <a:r>
              <a:rPr lang="en-US" dirty="0" err="1"/>
              <a:t>Toysmart</a:t>
            </a:r>
            <a:r>
              <a:rPr lang="en-US" dirty="0"/>
              <a:t> creditors “can sell electronic assets only if the purchasing company abided by the same privacy policy”</a:t>
            </a:r>
          </a:p>
          <a:p>
            <a:pPr lvl="1">
              <a:lnSpc>
                <a:spcPct val="80000"/>
              </a:lnSpc>
            </a:pPr>
            <a:endParaRPr lang="en-US" sz="1600" dirty="0"/>
          </a:p>
          <a:p>
            <a:pPr>
              <a:lnSpc>
                <a:spcPct val="80000"/>
              </a:lnSpc>
            </a:pPr>
            <a:r>
              <a:rPr lang="en-US" sz="2800" dirty="0"/>
              <a:t>On August 17, 2000, the federal bankruptcy court declines to accept the </a:t>
            </a:r>
            <a:r>
              <a:rPr lang="en-US" sz="2800" dirty="0" err="1"/>
              <a:t>Toysmart</a:t>
            </a:r>
            <a:r>
              <a:rPr lang="en-US" sz="2800" dirty="0"/>
              <a:t>/FTC settlement</a:t>
            </a:r>
          </a:p>
          <a:p>
            <a:pPr lvl="1">
              <a:lnSpc>
                <a:spcPct val="80000"/>
              </a:lnSpc>
            </a:pPr>
            <a:r>
              <a:rPr lang="en-US" dirty="0"/>
              <a:t>Wait for buyers to come </a:t>
            </a:r>
            <a:r>
              <a:rPr lang="en-US" dirty="0" smtClean="0"/>
              <a:t>forward</a:t>
            </a:r>
            <a:endParaRPr lang="en-US" sz="20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dirty="0" smtClean="0"/>
              <a:t>Criticisms </a:t>
            </a:r>
            <a:r>
              <a:rPr lang="en-US" dirty="0"/>
              <a:t>of Resolution</a:t>
            </a:r>
          </a:p>
        </p:txBody>
      </p:sp>
      <p:sp>
        <p:nvSpPr>
          <p:cNvPr id="60419" name="Rectangle 3"/>
          <p:cNvSpPr>
            <a:spLocks noGrp="1" noChangeArrowheads="1"/>
          </p:cNvSpPr>
          <p:nvPr>
            <p:ph idx="1"/>
          </p:nvPr>
        </p:nvSpPr>
        <p:spPr/>
        <p:txBody>
          <a:bodyPr>
            <a:normAutofit lnSpcReduction="10000"/>
          </a:bodyPr>
          <a:lstStyle/>
          <a:p>
            <a:pPr>
              <a:lnSpc>
                <a:spcPct val="90000"/>
              </a:lnSpc>
            </a:pPr>
            <a:r>
              <a:rPr lang="en-US"/>
              <a:t>Amendment to Bankruptcy law has problems</a:t>
            </a:r>
          </a:p>
          <a:p>
            <a:pPr lvl="1">
              <a:lnSpc>
                <a:spcPct val="90000"/>
              </a:lnSpc>
            </a:pPr>
            <a:r>
              <a:rPr lang="en-US"/>
              <a:t>Ultimately prevents dot-coms from selling off their most valuable assets, information</a:t>
            </a:r>
          </a:p>
          <a:p>
            <a:pPr lvl="1">
              <a:lnSpc>
                <a:spcPct val="90000"/>
              </a:lnSpc>
            </a:pPr>
            <a:endParaRPr lang="en-US" sz="1400"/>
          </a:p>
          <a:p>
            <a:pPr>
              <a:lnSpc>
                <a:spcPct val="90000"/>
              </a:lnSpc>
            </a:pPr>
            <a:r>
              <a:rPr lang="en-US"/>
              <a:t>The FTC settlement appears as value integrative</a:t>
            </a:r>
          </a:p>
          <a:p>
            <a:pPr lvl="1">
              <a:lnSpc>
                <a:spcPct val="90000"/>
              </a:lnSpc>
            </a:pPr>
            <a:r>
              <a:rPr lang="en-US"/>
              <a:t>Sells off data base as asset</a:t>
            </a:r>
          </a:p>
          <a:p>
            <a:pPr lvl="1">
              <a:lnSpc>
                <a:spcPct val="90000"/>
              </a:lnSpc>
            </a:pPr>
            <a:r>
              <a:rPr lang="en-US"/>
              <a:t>But includes consumer consent including opt out procedures</a:t>
            </a:r>
          </a:p>
          <a:p>
            <a:pPr lvl="1">
              <a:lnSpc>
                <a:spcPct val="90000"/>
              </a:lnSpc>
            </a:pPr>
            <a:r>
              <a:rPr lang="en-US"/>
              <a:t>And commits buyer to privacy policy of original collector</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Final Curtain</a:t>
            </a:r>
            <a:endParaRPr lang="en-US" dirty="0"/>
          </a:p>
        </p:txBody>
      </p:sp>
      <p:sp>
        <p:nvSpPr>
          <p:cNvPr id="3" name="Content Placeholder 2"/>
          <p:cNvSpPr>
            <a:spLocks noGrp="1"/>
          </p:cNvSpPr>
          <p:nvPr>
            <p:ph idx="1"/>
          </p:nvPr>
        </p:nvSpPr>
        <p:spPr/>
        <p:txBody>
          <a:bodyPr/>
          <a:lstStyle/>
          <a:p>
            <a:r>
              <a:rPr lang="en-US" dirty="0" smtClean="0"/>
              <a:t>Disney Subsidiary, Buena Vista Toy Company buys data base for $50,000.</a:t>
            </a:r>
          </a:p>
          <a:p>
            <a:endParaRPr lang="en-US" dirty="0" smtClean="0"/>
          </a:p>
          <a:p>
            <a:r>
              <a:rPr lang="en-US" dirty="0" err="1" smtClean="0"/>
              <a:t>Toysmart</a:t>
            </a:r>
            <a:r>
              <a:rPr lang="en-US" dirty="0" smtClean="0"/>
              <a:t> does not transfer information but destroys it.</a:t>
            </a:r>
          </a:p>
          <a:p>
            <a:endParaRPr lang="en-US" dirty="0" smtClean="0"/>
          </a:p>
          <a:p>
            <a:r>
              <a:rPr lang="en-US" dirty="0" smtClean="0"/>
              <a:t>Provides affidavit to this effect.</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Thought Experiment</a:t>
            </a:r>
            <a:endParaRPr lang="en-US" dirty="0"/>
          </a:p>
        </p:txBody>
      </p:sp>
      <p:sp>
        <p:nvSpPr>
          <p:cNvPr id="3" name="Content Placeholder 2"/>
          <p:cNvSpPr>
            <a:spLocks noGrp="1"/>
          </p:cNvSpPr>
          <p:nvPr>
            <p:ph idx="1"/>
          </p:nvPr>
        </p:nvSpPr>
        <p:spPr/>
        <p:txBody>
          <a:bodyPr/>
          <a:lstStyle/>
          <a:p>
            <a:r>
              <a:rPr lang="en-US" dirty="0" smtClean="0"/>
              <a:t>Should creditors of bankrupt companies be subject to the privacy policies/promises of the bankrupt company?</a:t>
            </a:r>
          </a:p>
          <a:p>
            <a:endParaRPr lang="en-US" dirty="0" smtClean="0"/>
          </a:p>
          <a:p>
            <a:r>
              <a:rPr lang="en-US" dirty="0" smtClean="0"/>
              <a:t>In other words, do you take the money of the village chief and buy shoes or build the statue as you originally promised?</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dirty="0" err="1" smtClean="0"/>
              <a:t>Toysmart’s</a:t>
            </a:r>
            <a:r>
              <a:rPr lang="en-US" dirty="0" smtClean="0"/>
              <a:t> Beginnings</a:t>
            </a:r>
            <a:endParaRPr lang="en-US" dirty="0"/>
          </a:p>
        </p:txBody>
      </p:sp>
      <p:sp>
        <p:nvSpPr>
          <p:cNvPr id="6147" name="Rectangle 3"/>
          <p:cNvSpPr>
            <a:spLocks noGrp="1" noChangeArrowheads="1"/>
          </p:cNvSpPr>
          <p:nvPr>
            <p:ph idx="1"/>
          </p:nvPr>
        </p:nvSpPr>
        <p:spPr/>
        <p:txBody>
          <a:bodyPr/>
          <a:lstStyle/>
          <a:p>
            <a:r>
              <a:rPr lang="en-US" dirty="0"/>
              <a:t>Dot-Com (Online startup financed by venture capitalists)</a:t>
            </a:r>
          </a:p>
          <a:p>
            <a:pPr lvl="1"/>
            <a:r>
              <a:rPr lang="en-US" dirty="0"/>
              <a:t>Out of 10 companies funded:</a:t>
            </a:r>
          </a:p>
          <a:p>
            <a:pPr lvl="2"/>
            <a:r>
              <a:rPr lang="en-US" dirty="0"/>
              <a:t>Two make it big, two make it, and the rest go belly-up</a:t>
            </a:r>
          </a:p>
          <a:p>
            <a:endParaRPr lang="en-US" dirty="0"/>
          </a:p>
          <a:p>
            <a:r>
              <a:rPr lang="en-US" dirty="0"/>
              <a:t>Started in December 1998</a:t>
            </a:r>
          </a:p>
          <a:p>
            <a:endParaRPr lang="en-US" dirty="0"/>
          </a:p>
          <a:p>
            <a:r>
              <a:rPr lang="en-US" dirty="0"/>
              <a:t>Specializing in educational toys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rmAutofit/>
          </a:bodyPr>
          <a:lstStyle/>
          <a:p>
            <a:r>
              <a:rPr lang="en-US" dirty="0" smtClean="0"/>
              <a:t>Group Work</a:t>
            </a:r>
            <a:endParaRPr lang="en-US" dirty="0"/>
          </a:p>
        </p:txBody>
      </p:sp>
      <p:sp>
        <p:nvSpPr>
          <p:cNvPr id="3" name="Content Placeholder 2"/>
          <p:cNvSpPr>
            <a:spLocks noGrp="1"/>
          </p:cNvSpPr>
          <p:nvPr>
            <p:ph idx="1"/>
          </p:nvPr>
        </p:nvSpPr>
        <p:spPr>
          <a:xfrm>
            <a:off x="457200" y="1219200"/>
            <a:ext cx="8229600" cy="5257800"/>
          </a:xfrm>
        </p:spPr>
        <p:txBody>
          <a:bodyPr>
            <a:normAutofit fontScale="92500" lnSpcReduction="20000"/>
          </a:bodyPr>
          <a:lstStyle/>
          <a:p>
            <a:r>
              <a:rPr lang="en-US" dirty="0" smtClean="0"/>
              <a:t>Person Profiles: For each of the following participants identify the role each plays and key values at stake:</a:t>
            </a:r>
          </a:p>
          <a:p>
            <a:pPr lvl="1"/>
            <a:r>
              <a:rPr lang="en-US" dirty="0" smtClean="0"/>
              <a:t>David Lord (</a:t>
            </a:r>
            <a:r>
              <a:rPr lang="en-US" dirty="0" err="1" smtClean="0"/>
              <a:t>Toysmart</a:t>
            </a:r>
            <a:r>
              <a:rPr lang="en-US" dirty="0" smtClean="0"/>
              <a:t> directors/managers); Disney (as a venture capitalist); </a:t>
            </a:r>
            <a:r>
              <a:rPr lang="en-US" dirty="0" err="1" smtClean="0"/>
              <a:t>TRUSTe</a:t>
            </a:r>
            <a:r>
              <a:rPr lang="en-US" dirty="0" smtClean="0"/>
              <a:t> (see slide 11); </a:t>
            </a:r>
            <a:r>
              <a:rPr lang="en-US" dirty="0" err="1" smtClean="0"/>
              <a:t>Toysmart</a:t>
            </a:r>
            <a:r>
              <a:rPr lang="en-US" dirty="0" smtClean="0"/>
              <a:t> creditors (Pan Communications: see table in module); FTC (government agency); </a:t>
            </a:r>
            <a:r>
              <a:rPr lang="en-US" dirty="0" err="1" smtClean="0"/>
              <a:t>Toysmart</a:t>
            </a:r>
            <a:r>
              <a:rPr lang="en-US" dirty="0" smtClean="0"/>
              <a:t> Customers</a:t>
            </a:r>
          </a:p>
          <a:p>
            <a:pPr marL="0" indent="0">
              <a:buNone/>
            </a:pPr>
            <a:endParaRPr lang="en-US" sz="1200" dirty="0"/>
          </a:p>
          <a:p>
            <a:r>
              <a:rPr lang="en-US" dirty="0" err="1" smtClean="0"/>
              <a:t>Toysmart’s</a:t>
            </a:r>
            <a:r>
              <a:rPr lang="en-US" dirty="0" smtClean="0"/>
              <a:t> customer data base</a:t>
            </a:r>
          </a:p>
          <a:p>
            <a:pPr lvl="1"/>
            <a:r>
              <a:rPr lang="en-US" dirty="0" smtClean="0"/>
              <a:t>Should </a:t>
            </a:r>
            <a:r>
              <a:rPr lang="en-US" dirty="0" err="1" smtClean="0"/>
              <a:t>Toysmart</a:t>
            </a:r>
            <a:r>
              <a:rPr lang="en-US" dirty="0" smtClean="0"/>
              <a:t> creditors be allowed to sell the data base to third parties despite </a:t>
            </a:r>
            <a:r>
              <a:rPr lang="en-US" dirty="0" err="1" smtClean="0"/>
              <a:t>Toysmart’s</a:t>
            </a:r>
            <a:r>
              <a:rPr lang="en-US" dirty="0" smtClean="0"/>
              <a:t> promise?</a:t>
            </a:r>
          </a:p>
          <a:p>
            <a:pPr lvl="1"/>
            <a:r>
              <a:rPr lang="en-US" dirty="0" smtClean="0"/>
              <a:t>Assume that the data base can be sold if </a:t>
            </a:r>
            <a:r>
              <a:rPr lang="en-US" dirty="0" err="1" smtClean="0"/>
              <a:t>Toysmart</a:t>
            </a:r>
            <a:r>
              <a:rPr lang="en-US" dirty="0" smtClean="0"/>
              <a:t> customers consent.  How (=what procedure) should this consent be obtained and documented?</a:t>
            </a:r>
            <a:endParaRPr lang="en-US" dirty="0"/>
          </a:p>
        </p:txBody>
      </p:sp>
    </p:spTree>
    <p:extLst>
      <p:ext uri="{BB962C8B-B14F-4D97-AF65-F5344CB8AC3E}">
        <p14:creationId xmlns:p14="http://schemas.microsoft.com/office/powerpoint/2010/main" val="1958726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dirty="0" err="1" smtClean="0"/>
              <a:t>Toysmart</a:t>
            </a:r>
            <a:r>
              <a:rPr lang="en-US" dirty="0" smtClean="0"/>
              <a:t> </a:t>
            </a:r>
            <a:r>
              <a:rPr lang="en-US" dirty="0"/>
              <a:t>and Disney</a:t>
            </a:r>
          </a:p>
        </p:txBody>
      </p:sp>
      <p:sp>
        <p:nvSpPr>
          <p:cNvPr id="58371" name="Rectangle 3"/>
          <p:cNvSpPr>
            <a:spLocks noGrp="1" noChangeArrowheads="1"/>
          </p:cNvSpPr>
          <p:nvPr>
            <p:ph idx="1"/>
          </p:nvPr>
        </p:nvSpPr>
        <p:spPr>
          <a:xfrm>
            <a:off x="457200" y="1295400"/>
            <a:ext cx="8229600" cy="5410200"/>
          </a:xfrm>
        </p:spPr>
        <p:txBody>
          <a:bodyPr>
            <a:noAutofit/>
          </a:bodyPr>
          <a:lstStyle/>
          <a:p>
            <a:pPr>
              <a:lnSpc>
                <a:spcPct val="80000"/>
              </a:lnSpc>
            </a:pPr>
            <a:r>
              <a:rPr lang="en-US" sz="4000" dirty="0" smtClean="0"/>
              <a:t>Holt Educational Outlet: Brick and Mortar Toy Company in </a:t>
            </a:r>
            <a:r>
              <a:rPr lang="en-US" sz="4000" dirty="0"/>
              <a:t>Waltham, Mass</a:t>
            </a:r>
            <a:r>
              <a:rPr lang="en-US" sz="4000" dirty="0" smtClean="0"/>
              <a:t>)</a:t>
            </a:r>
          </a:p>
          <a:p>
            <a:pPr>
              <a:lnSpc>
                <a:spcPct val="80000"/>
              </a:lnSpc>
            </a:pPr>
            <a:endParaRPr lang="en-US" sz="1100" dirty="0"/>
          </a:p>
          <a:p>
            <a:pPr>
              <a:lnSpc>
                <a:spcPct val="80000"/>
              </a:lnSpc>
            </a:pPr>
            <a:r>
              <a:rPr lang="en-US" sz="4000" dirty="0" smtClean="0"/>
              <a:t>David Lord decides to create a dot.com</a:t>
            </a:r>
            <a:r>
              <a:rPr lang="en-US" sz="2800" dirty="0" smtClean="0"/>
              <a:t>.</a:t>
            </a:r>
            <a:endParaRPr lang="en-US" sz="2800" dirty="0"/>
          </a:p>
          <a:p>
            <a:pPr>
              <a:lnSpc>
                <a:spcPct val="80000"/>
              </a:lnSpc>
            </a:pPr>
            <a:endParaRPr lang="en-US" sz="1100" dirty="0"/>
          </a:p>
          <a:p>
            <a:pPr>
              <a:lnSpc>
                <a:spcPct val="80000"/>
              </a:lnSpc>
            </a:pPr>
            <a:r>
              <a:rPr lang="en-US" sz="4000" dirty="0" smtClean="0"/>
              <a:t>Two choices</a:t>
            </a:r>
          </a:p>
          <a:p>
            <a:pPr lvl="1">
              <a:lnSpc>
                <a:spcPct val="80000"/>
              </a:lnSpc>
            </a:pPr>
            <a:r>
              <a:rPr lang="en-US" sz="3600" dirty="0" smtClean="0"/>
              <a:t>One Venture Capitalist offers 20 million</a:t>
            </a:r>
            <a:endParaRPr lang="en-US" sz="3600" dirty="0"/>
          </a:p>
          <a:p>
            <a:pPr lvl="1">
              <a:lnSpc>
                <a:spcPct val="80000"/>
              </a:lnSpc>
            </a:pPr>
            <a:r>
              <a:rPr lang="en-US" sz="3600" dirty="0" smtClean="0"/>
              <a:t>Disney offered 20 </a:t>
            </a:r>
            <a:r>
              <a:rPr lang="en-US" sz="3600" dirty="0"/>
              <a:t>million in </a:t>
            </a:r>
            <a:r>
              <a:rPr lang="en-US" sz="3600" dirty="0" smtClean="0"/>
              <a:t>cash plus 25 </a:t>
            </a:r>
            <a:r>
              <a:rPr lang="en-US" sz="3600" dirty="0"/>
              <a:t>million in </a:t>
            </a:r>
            <a:r>
              <a:rPr lang="en-US" sz="3600" dirty="0" smtClean="0"/>
              <a:t>advertising</a:t>
            </a:r>
            <a:endParaRPr lang="en-US" sz="36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Point</a:t>
            </a:r>
            <a:endParaRPr lang="en-US" dirty="0"/>
          </a:p>
        </p:txBody>
      </p:sp>
      <p:sp>
        <p:nvSpPr>
          <p:cNvPr id="3" name="Content Placeholder 2"/>
          <p:cNvSpPr>
            <a:spLocks noGrp="1"/>
          </p:cNvSpPr>
          <p:nvPr>
            <p:ph idx="1"/>
          </p:nvPr>
        </p:nvSpPr>
        <p:spPr/>
        <p:txBody>
          <a:bodyPr>
            <a:normAutofit/>
          </a:bodyPr>
          <a:lstStyle/>
          <a:p>
            <a:r>
              <a:rPr lang="en-US" dirty="0" smtClean="0"/>
              <a:t>You are David Lord</a:t>
            </a:r>
          </a:p>
          <a:p>
            <a:endParaRPr lang="en-US" sz="1100" dirty="0"/>
          </a:p>
          <a:p>
            <a:r>
              <a:rPr lang="en-US" dirty="0" smtClean="0"/>
              <a:t>You have two offers for start-up financing</a:t>
            </a:r>
          </a:p>
          <a:p>
            <a:endParaRPr lang="en-US" sz="1000" dirty="0"/>
          </a:p>
          <a:p>
            <a:r>
              <a:rPr lang="en-US" dirty="0" smtClean="0"/>
              <a:t>Determine </a:t>
            </a:r>
            <a:r>
              <a:rPr lang="en-US" dirty="0" err="1" smtClean="0"/>
              <a:t>Toysmart</a:t>
            </a:r>
            <a:r>
              <a:rPr lang="en-US" dirty="0" smtClean="0"/>
              <a:t> values.  </a:t>
            </a:r>
          </a:p>
          <a:p>
            <a:pPr lvl="1"/>
            <a:r>
              <a:rPr lang="en-US" dirty="0" smtClean="0"/>
              <a:t>Hint: Educational  Toys</a:t>
            </a:r>
          </a:p>
          <a:p>
            <a:pPr lvl="1"/>
            <a:r>
              <a:rPr lang="en-US" dirty="0" smtClean="0"/>
              <a:t>Hint: Need to gain customer trust</a:t>
            </a:r>
          </a:p>
          <a:p>
            <a:endParaRPr lang="en-US" sz="1000" dirty="0"/>
          </a:p>
          <a:p>
            <a:r>
              <a:rPr lang="en-US" dirty="0" smtClean="0"/>
              <a:t>Are Disney values compatible with </a:t>
            </a:r>
            <a:r>
              <a:rPr lang="en-US" dirty="0" err="1" smtClean="0"/>
              <a:t>Toysmart</a:t>
            </a:r>
            <a:r>
              <a:rPr lang="en-US" dirty="0" smtClean="0"/>
              <a:t> Values?  What happens if these conflict</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on your child’s potential”</a:t>
            </a:r>
            <a:endParaRPr lang="en-US" dirty="0"/>
          </a:p>
        </p:txBody>
      </p:sp>
      <p:sp>
        <p:nvSpPr>
          <p:cNvPr id="3" name="Content Placeholder 2"/>
          <p:cNvSpPr>
            <a:spLocks noGrp="1"/>
          </p:cNvSpPr>
          <p:nvPr>
            <p:ph idx="1"/>
          </p:nvPr>
        </p:nvSpPr>
        <p:spPr>
          <a:xfrm>
            <a:off x="457200" y="1600200"/>
            <a:ext cx="8229600" cy="5029200"/>
          </a:xfrm>
        </p:spPr>
        <p:txBody>
          <a:bodyPr>
            <a:normAutofit lnSpcReduction="10000"/>
          </a:bodyPr>
          <a:lstStyle/>
          <a:p>
            <a:pPr>
              <a:lnSpc>
                <a:spcPct val="80000"/>
              </a:lnSpc>
            </a:pPr>
            <a:r>
              <a:rPr lang="en-US" sz="3600" dirty="0" smtClean="0"/>
              <a:t>Good toys</a:t>
            </a:r>
            <a:endParaRPr lang="en-US" sz="3200" dirty="0" smtClean="0"/>
          </a:p>
          <a:p>
            <a:pPr lvl="1">
              <a:lnSpc>
                <a:spcPct val="80000"/>
              </a:lnSpc>
            </a:pPr>
            <a:r>
              <a:rPr lang="en-US" sz="3200" dirty="0" err="1" smtClean="0"/>
              <a:t>Toysmart</a:t>
            </a:r>
            <a:r>
              <a:rPr lang="en-US" sz="3200" dirty="0" smtClean="0"/>
              <a:t> seeks to become an outlet to quality educational toys</a:t>
            </a:r>
          </a:p>
          <a:p>
            <a:pPr lvl="1">
              <a:lnSpc>
                <a:spcPct val="80000"/>
              </a:lnSpc>
            </a:pPr>
            <a:r>
              <a:rPr lang="en-US" sz="3200" dirty="0" smtClean="0"/>
              <a:t>Places before customers some 50,000 toys</a:t>
            </a:r>
          </a:p>
          <a:p>
            <a:pPr lvl="1">
              <a:lnSpc>
                <a:spcPct val="80000"/>
              </a:lnSpc>
            </a:pPr>
            <a:endParaRPr lang="en-US" sz="1100" dirty="0"/>
          </a:p>
          <a:p>
            <a:pPr>
              <a:lnSpc>
                <a:spcPct val="80000"/>
              </a:lnSpc>
            </a:pPr>
            <a:r>
              <a:rPr lang="en-US" dirty="0" smtClean="0"/>
              <a:t>One stop shopping</a:t>
            </a:r>
          </a:p>
          <a:p>
            <a:pPr lvl="1">
              <a:lnSpc>
                <a:spcPct val="80000"/>
              </a:lnSpc>
            </a:pPr>
            <a:r>
              <a:rPr lang="en-US" dirty="0" smtClean="0"/>
              <a:t>Customers come, search, buy</a:t>
            </a:r>
          </a:p>
          <a:p>
            <a:pPr lvl="1">
              <a:lnSpc>
                <a:spcPct val="80000"/>
              </a:lnSpc>
            </a:pPr>
            <a:endParaRPr lang="en-US" sz="1100" dirty="0"/>
          </a:p>
          <a:p>
            <a:pPr>
              <a:lnSpc>
                <a:spcPct val="80000"/>
              </a:lnSpc>
            </a:pPr>
            <a:r>
              <a:rPr lang="en-US" dirty="0" smtClean="0"/>
              <a:t>Transactions facilitated by exchanging PII and TGI</a:t>
            </a:r>
          </a:p>
          <a:p>
            <a:pPr lvl="1">
              <a:lnSpc>
                <a:spcPct val="80000"/>
              </a:lnSpc>
            </a:pPr>
            <a:r>
              <a:rPr lang="en-US" dirty="0" smtClean="0"/>
              <a:t>Personal Identifying Information</a:t>
            </a:r>
          </a:p>
          <a:p>
            <a:pPr lvl="2">
              <a:lnSpc>
                <a:spcPct val="80000"/>
              </a:lnSpc>
            </a:pPr>
            <a:r>
              <a:rPr lang="en-US" dirty="0" smtClean="0"/>
              <a:t>Information used to identify an individual (age, job)</a:t>
            </a:r>
          </a:p>
          <a:p>
            <a:pPr lvl="1">
              <a:lnSpc>
                <a:spcPct val="80000"/>
              </a:lnSpc>
            </a:pPr>
            <a:r>
              <a:rPr lang="en-US" dirty="0" smtClean="0"/>
              <a:t>Transaction Generated Information</a:t>
            </a:r>
          </a:p>
          <a:p>
            <a:pPr lvl="2">
              <a:lnSpc>
                <a:spcPct val="80000"/>
              </a:lnSpc>
            </a:pPr>
            <a:r>
              <a:rPr lang="en-US" dirty="0" smtClean="0"/>
              <a:t>address, credit card numbers, buying preferences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What?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When you go to the grocery store, you exchange PII and TGI</a:t>
            </a:r>
          </a:p>
          <a:p>
            <a:pPr lvl="1"/>
            <a:r>
              <a:rPr lang="en-US" dirty="0" smtClean="0"/>
              <a:t>People see you, how you look, how you dress, your age (roughly), and other identifying characteristics</a:t>
            </a:r>
          </a:p>
          <a:p>
            <a:pPr lvl="1"/>
            <a:r>
              <a:rPr lang="en-US" dirty="0" smtClean="0"/>
              <a:t>When you buy products, the cashier notices often remembering your buying patterns, preferences, dislikes</a:t>
            </a:r>
          </a:p>
          <a:p>
            <a:pPr lvl="1"/>
            <a:endParaRPr lang="en-US" dirty="0" smtClean="0"/>
          </a:p>
          <a:p>
            <a:r>
              <a:rPr lang="en-US" dirty="0" smtClean="0"/>
              <a:t>Why does digitalizing this information and placing it in cyberspace change things?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r>
              <a:rPr lang="en-US" sz="3800" dirty="0" smtClean="0"/>
              <a:t>PII and TGI Create Customer </a:t>
            </a:r>
            <a:r>
              <a:rPr lang="en-US" sz="3800" dirty="0"/>
              <a:t>Data Base</a:t>
            </a:r>
          </a:p>
        </p:txBody>
      </p:sp>
      <p:sp>
        <p:nvSpPr>
          <p:cNvPr id="7171" name="Rectangle 3"/>
          <p:cNvSpPr>
            <a:spLocks noGrp="1" noChangeArrowheads="1"/>
          </p:cNvSpPr>
          <p:nvPr>
            <p:ph idx="1"/>
          </p:nvPr>
        </p:nvSpPr>
        <p:spPr>
          <a:xfrm>
            <a:off x="914400" y="1371600"/>
            <a:ext cx="7772400" cy="5029200"/>
          </a:xfrm>
        </p:spPr>
        <p:txBody>
          <a:bodyPr>
            <a:noAutofit/>
          </a:bodyPr>
          <a:lstStyle/>
          <a:p>
            <a:pPr>
              <a:lnSpc>
                <a:spcPct val="80000"/>
              </a:lnSpc>
            </a:pPr>
            <a:r>
              <a:rPr lang="en-US" sz="2800" dirty="0" smtClean="0"/>
              <a:t>260,000 profiles worth up to $500 each: </a:t>
            </a:r>
            <a:endParaRPr lang="en-US" sz="2800" dirty="0"/>
          </a:p>
          <a:p>
            <a:pPr lvl="1">
              <a:lnSpc>
                <a:spcPct val="80000"/>
              </a:lnSpc>
            </a:pPr>
            <a:r>
              <a:rPr lang="en-US" sz="2400" dirty="0"/>
              <a:t>Name, address, billing information, shopping preferences, family profiles (including names and birthdates of children), and credit card numbers</a:t>
            </a:r>
          </a:p>
          <a:p>
            <a:pPr lvl="1">
              <a:lnSpc>
                <a:spcPct val="80000"/>
              </a:lnSpc>
            </a:pPr>
            <a:endParaRPr lang="en-US" sz="1100" dirty="0"/>
          </a:p>
          <a:p>
            <a:pPr>
              <a:lnSpc>
                <a:spcPct val="80000"/>
              </a:lnSpc>
            </a:pPr>
            <a:r>
              <a:rPr lang="en-US" sz="2800" dirty="0"/>
              <a:t>One method of collecting customer information: a contest</a:t>
            </a:r>
          </a:p>
          <a:p>
            <a:pPr lvl="1">
              <a:lnSpc>
                <a:spcPct val="80000"/>
              </a:lnSpc>
            </a:pPr>
            <a:r>
              <a:rPr lang="en-US" sz="2400" dirty="0"/>
              <a:t>Children entered contest at toysmart.com </a:t>
            </a:r>
            <a:r>
              <a:rPr lang="en-US" sz="2400" dirty="0" smtClean="0"/>
              <a:t>(= </a:t>
            </a:r>
            <a:r>
              <a:rPr lang="en-US" sz="2400" dirty="0"/>
              <a:t>data input)</a:t>
            </a:r>
          </a:p>
          <a:p>
            <a:pPr lvl="1">
              <a:lnSpc>
                <a:spcPct val="80000"/>
              </a:lnSpc>
            </a:pPr>
            <a:r>
              <a:rPr lang="en-US" sz="2400" dirty="0"/>
              <a:t>Parents </a:t>
            </a:r>
            <a:r>
              <a:rPr lang="en-US" sz="2400" dirty="0" smtClean="0"/>
              <a:t>sent </a:t>
            </a:r>
            <a:r>
              <a:rPr lang="en-US" sz="2400" dirty="0"/>
              <a:t>e-mail informing </a:t>
            </a:r>
            <a:r>
              <a:rPr lang="en-US" sz="2400" dirty="0" smtClean="0"/>
              <a:t>them </a:t>
            </a:r>
            <a:r>
              <a:rPr lang="en-US" sz="2400" dirty="0"/>
              <a:t>child had entered </a:t>
            </a:r>
          </a:p>
          <a:p>
            <a:pPr lvl="1">
              <a:lnSpc>
                <a:spcPct val="80000"/>
              </a:lnSpc>
            </a:pPr>
            <a:r>
              <a:rPr lang="en-US" sz="2400" dirty="0"/>
              <a:t>Winners’ parents </a:t>
            </a:r>
            <a:r>
              <a:rPr lang="en-US" sz="2400" dirty="0" smtClean="0"/>
              <a:t>give address </a:t>
            </a:r>
            <a:r>
              <a:rPr lang="en-US" sz="2400" dirty="0"/>
              <a:t>to receive prize (= data input)</a:t>
            </a:r>
          </a:p>
          <a:p>
            <a:pPr lvl="1">
              <a:lnSpc>
                <a:spcPct val="80000"/>
              </a:lnSpc>
            </a:pPr>
            <a:endParaRPr lang="en-US" sz="1100" dirty="0"/>
          </a:p>
          <a:p>
            <a:pPr>
              <a:lnSpc>
                <a:spcPct val="80000"/>
              </a:lnSpc>
            </a:pPr>
            <a:r>
              <a:rPr lang="en-US" sz="2800" dirty="0"/>
              <a:t>Information </a:t>
            </a:r>
            <a:r>
              <a:rPr lang="en-US" sz="2800" dirty="0" smtClean="0"/>
              <a:t>collected from </a:t>
            </a:r>
            <a:r>
              <a:rPr lang="en-US" sz="2800" dirty="0"/>
              <a:t>children under 13</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Point Two</a:t>
            </a:r>
            <a:endParaRPr lang="en-US" dirty="0"/>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dirty="0" smtClean="0"/>
              <a:t>You work for Blackstone, "an 18-person software business."  </a:t>
            </a:r>
          </a:p>
          <a:p>
            <a:endParaRPr lang="en-US" sz="1900" dirty="0" smtClean="0"/>
          </a:p>
          <a:p>
            <a:r>
              <a:rPr lang="en-US" dirty="0" smtClean="0"/>
              <a:t>Job:</a:t>
            </a:r>
          </a:p>
          <a:p>
            <a:pPr lvl="1"/>
            <a:r>
              <a:rPr lang="en-US" dirty="0" smtClean="0"/>
              <a:t>Design an attractive webpage </a:t>
            </a:r>
          </a:p>
          <a:p>
            <a:pPr lvl="1"/>
            <a:r>
              <a:rPr lang="en-US" dirty="0" smtClean="0"/>
              <a:t>Advise </a:t>
            </a:r>
            <a:r>
              <a:rPr lang="en-US" dirty="0" err="1" smtClean="0"/>
              <a:t>Toysmart</a:t>
            </a:r>
            <a:r>
              <a:rPr lang="en-US" dirty="0" smtClean="0"/>
              <a:t> on privacy and data security policy</a:t>
            </a:r>
          </a:p>
          <a:p>
            <a:pPr lvl="1"/>
            <a:r>
              <a:rPr lang="en-US" dirty="0" smtClean="0"/>
              <a:t>How should </a:t>
            </a:r>
            <a:r>
              <a:rPr lang="en-US" dirty="0" err="1" smtClean="0"/>
              <a:t>Toysmart</a:t>
            </a:r>
            <a:r>
              <a:rPr lang="en-US" dirty="0" smtClean="0"/>
              <a:t> balance privacy (secure customer information) and promote ease of Internet access (which requires information exchange)?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2750</TotalTime>
  <Words>2238</Words>
  <Application>Microsoft Office PowerPoint</Application>
  <PresentationFormat>On-screen Show (4:3)</PresentationFormat>
  <Paragraphs>276</Paragraphs>
  <Slides>30</Slides>
  <Notes>30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Toysmart</vt:lpstr>
      <vt:lpstr>An Analogy</vt:lpstr>
      <vt:lpstr>Toysmart’s Beginnings</vt:lpstr>
      <vt:lpstr>Toysmart and Disney</vt:lpstr>
      <vt:lpstr>Decision Point</vt:lpstr>
      <vt:lpstr>“Click on your child’s potential”</vt:lpstr>
      <vt:lpstr>So What?</vt:lpstr>
      <vt:lpstr>PII and TGI Create Customer Data Base</vt:lpstr>
      <vt:lpstr>Decision Point Two</vt:lpstr>
      <vt:lpstr>Gaining Customer Trust</vt:lpstr>
      <vt:lpstr>Privacy Guarantee  (Promise Number 1)</vt:lpstr>
      <vt:lpstr>TRUSTe Certification (Promise Number 2)</vt:lpstr>
      <vt:lpstr>TRUSTe Guidelines for PII transfer (White Paper from 4/11/01)</vt:lpstr>
      <vt:lpstr>Opt-in vs. Opt-out</vt:lpstr>
      <vt:lpstr>Obligations to TRUSTe</vt:lpstr>
      <vt:lpstr>The Disappointing Christmas</vt:lpstr>
      <vt:lpstr>Toysmart goes bankrupt</vt:lpstr>
      <vt:lpstr>Steps for Bankruptcies</vt:lpstr>
      <vt:lpstr>More Steps for Bankruptcies</vt:lpstr>
      <vt:lpstr>Procedure on filing bankruptcy</vt:lpstr>
      <vt:lpstr>Decision Point</vt:lpstr>
      <vt:lpstr>Toysmart’s Assets</vt:lpstr>
      <vt:lpstr>Data Base for Sale</vt:lpstr>
      <vt:lpstr>FTC Files Complaint </vt:lpstr>
      <vt:lpstr>Framework for FTC</vt:lpstr>
      <vt:lpstr>Results of FTC Legal Proceedings</vt:lpstr>
      <vt:lpstr>Criticisms of Resolution</vt:lpstr>
      <vt:lpstr>The Final Curtain</vt:lpstr>
      <vt:lpstr>Thought Experiment</vt:lpstr>
      <vt:lpstr>Group Work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Toysmart</dc:title>
  <dc:creator>Bill</dc:creator>
  <cp:lastModifiedBy>Dr. William Frey</cp:lastModifiedBy>
  <cp:revision>89</cp:revision>
  <dcterms:created xsi:type="dcterms:W3CDTF">2005-10-01T20:36:01Z</dcterms:created>
  <dcterms:modified xsi:type="dcterms:W3CDTF">2012-02-10T11:26:51Z</dcterms:modified>
</cp:coreProperties>
</file>