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783" r:id="rId2"/>
    <p:sldMasterId id="2147483795" r:id="rId3"/>
  </p:sldMasterIdLst>
  <p:notesMasterIdLst>
    <p:notesMasterId r:id="rId53"/>
  </p:notesMasterIdLst>
  <p:handoutMasterIdLst>
    <p:handoutMasterId r:id="rId54"/>
  </p:handoutMasterIdLst>
  <p:sldIdLst>
    <p:sldId id="335" r:id="rId4"/>
    <p:sldId id="411" r:id="rId5"/>
    <p:sldId id="412" r:id="rId6"/>
    <p:sldId id="413" r:id="rId7"/>
    <p:sldId id="414" r:id="rId8"/>
    <p:sldId id="371" r:id="rId9"/>
    <p:sldId id="415" r:id="rId10"/>
    <p:sldId id="416" r:id="rId11"/>
    <p:sldId id="417" r:id="rId12"/>
    <p:sldId id="418" r:id="rId13"/>
    <p:sldId id="419" r:id="rId14"/>
    <p:sldId id="420" r:id="rId15"/>
    <p:sldId id="421" r:id="rId16"/>
    <p:sldId id="426" r:id="rId17"/>
    <p:sldId id="427" r:id="rId18"/>
    <p:sldId id="422" r:id="rId19"/>
    <p:sldId id="424" r:id="rId20"/>
    <p:sldId id="423" r:id="rId21"/>
    <p:sldId id="425" r:id="rId22"/>
    <p:sldId id="381" r:id="rId23"/>
    <p:sldId id="428" r:id="rId24"/>
    <p:sldId id="392" r:id="rId25"/>
    <p:sldId id="379" r:id="rId26"/>
    <p:sldId id="389" r:id="rId27"/>
    <p:sldId id="391" r:id="rId28"/>
    <p:sldId id="395" r:id="rId29"/>
    <p:sldId id="390" r:id="rId30"/>
    <p:sldId id="394" r:id="rId31"/>
    <p:sldId id="435" r:id="rId32"/>
    <p:sldId id="333" r:id="rId33"/>
    <p:sldId id="295" r:id="rId34"/>
    <p:sldId id="367" r:id="rId35"/>
    <p:sldId id="368" r:id="rId36"/>
    <p:sldId id="369" r:id="rId37"/>
    <p:sldId id="370" r:id="rId38"/>
    <p:sldId id="397" r:id="rId39"/>
    <p:sldId id="396" r:id="rId40"/>
    <p:sldId id="398" r:id="rId41"/>
    <p:sldId id="436" r:id="rId42"/>
    <p:sldId id="429" r:id="rId43"/>
    <p:sldId id="402" r:id="rId44"/>
    <p:sldId id="399" r:id="rId45"/>
    <p:sldId id="430" r:id="rId46"/>
    <p:sldId id="431" r:id="rId47"/>
    <p:sldId id="432" r:id="rId48"/>
    <p:sldId id="433" r:id="rId49"/>
    <p:sldId id="400" r:id="rId50"/>
    <p:sldId id="438" r:id="rId51"/>
    <p:sldId id="289" r:id="rId52"/>
  </p:sldIdLst>
  <p:sldSz cx="9144000" cy="6858000" type="screen4x3"/>
  <p:notesSz cx="9309100" cy="6954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FFFF66"/>
    <a:srgbClr val="CC3300"/>
    <a:srgbClr val="0CA41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20" autoAdjust="0"/>
    <p:restoredTop sz="92833" autoAdjust="0"/>
  </p:normalViewPr>
  <p:slideViewPr>
    <p:cSldViewPr>
      <p:cViewPr>
        <p:scale>
          <a:sx n="70" d="100"/>
          <a:sy n="70" d="100"/>
        </p:scale>
        <p:origin x="-1140" y="-7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81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3022" cy="3475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73953" y="0"/>
            <a:ext cx="4033022" cy="347505"/>
          </a:xfrm>
          <a:prstGeom prst="rect">
            <a:avLst/>
          </a:prstGeom>
        </p:spPr>
        <p:txBody>
          <a:bodyPr vert="horz" lIns="91440" tIns="45720" rIns="91440" bIns="45720" rtlCol="0"/>
          <a:lstStyle>
            <a:lvl1pPr algn="r">
              <a:defRPr sz="1200"/>
            </a:lvl1pPr>
          </a:lstStyle>
          <a:p>
            <a:fld id="{E1134D95-4E73-403F-8387-678E60F25648}" type="datetimeFigureOut">
              <a:rPr lang="en-US" smtClean="0"/>
              <a:pPr/>
              <a:t>10/30/2013</a:t>
            </a:fld>
            <a:endParaRPr lang="en-US"/>
          </a:p>
        </p:txBody>
      </p:sp>
      <p:sp>
        <p:nvSpPr>
          <p:cNvPr id="4" name="Footer Placeholder 3"/>
          <p:cNvSpPr>
            <a:spLocks noGrp="1"/>
          </p:cNvSpPr>
          <p:nvPr>
            <p:ph type="ftr" sz="quarter" idx="2"/>
          </p:nvPr>
        </p:nvSpPr>
        <p:spPr>
          <a:xfrm>
            <a:off x="1" y="6606147"/>
            <a:ext cx="4033022" cy="34750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73953" y="6606147"/>
            <a:ext cx="4033022" cy="347505"/>
          </a:xfrm>
          <a:prstGeom prst="rect">
            <a:avLst/>
          </a:prstGeom>
        </p:spPr>
        <p:txBody>
          <a:bodyPr vert="horz" lIns="91440" tIns="45720" rIns="91440" bIns="45720" rtlCol="0" anchor="b"/>
          <a:lstStyle>
            <a:lvl1pPr algn="r">
              <a:defRPr sz="1200"/>
            </a:lvl1pPr>
          </a:lstStyle>
          <a:p>
            <a:fld id="{4D80C48A-DC25-468E-996C-38CDBE334A6F}" type="slidenum">
              <a:rPr lang="en-US" smtClean="0"/>
              <a:pPr/>
              <a:t>‹#›</a:t>
            </a:fld>
            <a:endParaRPr lang="en-US"/>
          </a:p>
        </p:txBody>
      </p:sp>
    </p:spTree>
    <p:extLst>
      <p:ext uri="{BB962C8B-B14F-4D97-AF65-F5344CB8AC3E}">
        <p14:creationId xmlns="" xmlns:p14="http://schemas.microsoft.com/office/powerpoint/2010/main" val="187387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3943" cy="34774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5273004" y="0"/>
            <a:ext cx="4033943" cy="347742"/>
          </a:xfrm>
          <a:prstGeom prst="rect">
            <a:avLst/>
          </a:prstGeom>
        </p:spPr>
        <p:txBody>
          <a:bodyPr vert="horz" lIns="92930" tIns="46465" rIns="92930" bIns="46465" rtlCol="0"/>
          <a:lstStyle>
            <a:lvl1pPr algn="r">
              <a:defRPr sz="1200"/>
            </a:lvl1pPr>
          </a:lstStyle>
          <a:p>
            <a:fld id="{176258FF-A17E-474A-838E-BA56AC9A961A}" type="datetimeFigureOut">
              <a:rPr lang="en-US" smtClean="0"/>
              <a:pPr/>
              <a:t>10/30/2013</a:t>
            </a:fld>
            <a:endParaRPr lang="en-US"/>
          </a:p>
        </p:txBody>
      </p:sp>
      <p:sp>
        <p:nvSpPr>
          <p:cNvPr id="4" name="Slide Image Placeholder 3"/>
          <p:cNvSpPr>
            <a:spLocks noGrp="1" noRot="1" noChangeAspect="1"/>
          </p:cNvSpPr>
          <p:nvPr>
            <p:ph type="sldImg" idx="2"/>
          </p:nvPr>
        </p:nvSpPr>
        <p:spPr>
          <a:xfrm>
            <a:off x="2916238" y="522288"/>
            <a:ext cx="3476625" cy="26082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930911" y="3303549"/>
            <a:ext cx="7447279" cy="3129677"/>
          </a:xfrm>
          <a:prstGeom prst="rect">
            <a:avLst/>
          </a:prstGeom>
        </p:spPr>
        <p:txBody>
          <a:bodyPr vert="horz" lIns="92930" tIns="46465" rIns="92930" bIns="4646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605889"/>
            <a:ext cx="4033943" cy="347742"/>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5273004" y="6605889"/>
            <a:ext cx="4033943" cy="347742"/>
          </a:xfrm>
          <a:prstGeom prst="rect">
            <a:avLst/>
          </a:prstGeom>
        </p:spPr>
        <p:txBody>
          <a:bodyPr vert="horz" lIns="92930" tIns="46465" rIns="92930" bIns="46465" rtlCol="0" anchor="b"/>
          <a:lstStyle>
            <a:lvl1pPr algn="r">
              <a:defRPr sz="1200"/>
            </a:lvl1pPr>
          </a:lstStyle>
          <a:p>
            <a:fld id="{C59A0C93-3865-4515-B278-BF0CF262AC8A}" type="slidenum">
              <a:rPr lang="en-US" smtClean="0"/>
              <a:pPr/>
              <a:t>‹#›</a:t>
            </a:fld>
            <a:endParaRPr lang="en-US"/>
          </a:p>
        </p:txBody>
      </p:sp>
    </p:spTree>
    <p:extLst>
      <p:ext uri="{BB962C8B-B14F-4D97-AF65-F5344CB8AC3E}">
        <p14:creationId xmlns="" xmlns:p14="http://schemas.microsoft.com/office/powerpoint/2010/main" val="4169967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12</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13</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14</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15</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16</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17</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18</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19</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20</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22</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23</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24</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25</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26</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27</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28</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29</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30</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9A0C93-3865-4515-B278-BF0CF262AC8A}" type="slidenum">
              <a:rPr lang="en-US" smtClean="0"/>
              <a:pPr/>
              <a:t>31</a:t>
            </a:fld>
            <a:endParaRPr lang="en-US"/>
          </a:p>
        </p:txBody>
      </p:sp>
    </p:spTree>
    <p:extLst>
      <p:ext uri="{BB962C8B-B14F-4D97-AF65-F5344CB8AC3E}">
        <p14:creationId xmlns="" xmlns:p14="http://schemas.microsoft.com/office/powerpoint/2010/main" val="3081239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CB0A1F-1EE4-406D-A5BA-A739B9CF5D31}" type="slidenum">
              <a:rPr lang="en-US" smtClean="0"/>
              <a:pPr/>
              <a:t>33</a:t>
            </a:fld>
            <a:endParaRPr lang="en-US"/>
          </a:p>
        </p:txBody>
      </p:sp>
    </p:spTree>
    <p:extLst>
      <p:ext uri="{BB962C8B-B14F-4D97-AF65-F5344CB8AC3E}">
        <p14:creationId xmlns="" xmlns:p14="http://schemas.microsoft.com/office/powerpoint/2010/main" val="917792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CB0A1F-1EE4-406D-A5BA-A739B9CF5D31}" type="slidenum">
              <a:rPr lang="en-US" smtClean="0"/>
              <a:pPr/>
              <a:t>34</a:t>
            </a:fld>
            <a:endParaRPr lang="en-US"/>
          </a:p>
        </p:txBody>
      </p:sp>
    </p:spTree>
    <p:extLst>
      <p:ext uri="{BB962C8B-B14F-4D97-AF65-F5344CB8AC3E}">
        <p14:creationId xmlns="" xmlns:p14="http://schemas.microsoft.com/office/powerpoint/2010/main" val="1565557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CB0A1F-1EE4-406D-A5BA-A739B9CF5D31}" type="slidenum">
              <a:rPr lang="en-US" smtClean="0"/>
              <a:pPr/>
              <a:t>35</a:t>
            </a:fld>
            <a:endParaRPr lang="en-US"/>
          </a:p>
        </p:txBody>
      </p:sp>
    </p:spTree>
    <p:extLst>
      <p:ext uri="{BB962C8B-B14F-4D97-AF65-F5344CB8AC3E}">
        <p14:creationId xmlns="" xmlns:p14="http://schemas.microsoft.com/office/powerpoint/2010/main" val="1656849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36</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solidFill>
                  <a:prstClr val="black"/>
                </a:solidFill>
              </a:rPr>
              <a:pPr/>
              <a:t>37</a:t>
            </a:fld>
            <a:endParaRPr lang="en-US" smtClean="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38</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39</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40</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41</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42</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p>
        </p:txBody>
      </p:sp>
      <p:sp>
        <p:nvSpPr>
          <p:cNvPr id="33796" name="Slide Number Placeholder 3"/>
          <p:cNvSpPr>
            <a:spLocks noGrp="1"/>
          </p:cNvSpPr>
          <p:nvPr>
            <p:ph type="sldNum" sz="quarter" idx="5"/>
          </p:nvPr>
        </p:nvSpPr>
        <p:spPr>
          <a:noFill/>
        </p:spPr>
        <p:txBody>
          <a:bodyPr/>
          <a:lstStyle/>
          <a:p>
            <a:fld id="{26C5AABA-0ACC-42BB-8851-E5C1F92B02AB}" type="slidenum">
              <a:rPr lang="en-US" smtClean="0"/>
              <a:pPr/>
              <a:t>43</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p>
        </p:txBody>
      </p:sp>
      <p:sp>
        <p:nvSpPr>
          <p:cNvPr id="33796" name="Slide Number Placeholder 3"/>
          <p:cNvSpPr>
            <a:spLocks noGrp="1"/>
          </p:cNvSpPr>
          <p:nvPr>
            <p:ph type="sldNum" sz="quarter" idx="5"/>
          </p:nvPr>
        </p:nvSpPr>
        <p:spPr>
          <a:noFill/>
        </p:spPr>
        <p:txBody>
          <a:bodyPr/>
          <a:lstStyle/>
          <a:p>
            <a:fld id="{26C5AABA-0ACC-42BB-8851-E5C1F92B02AB}" type="slidenum">
              <a:rPr lang="en-US" smtClean="0"/>
              <a:pPr/>
              <a:t>44</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p>
        </p:txBody>
      </p:sp>
      <p:sp>
        <p:nvSpPr>
          <p:cNvPr id="33796" name="Slide Number Placeholder 3"/>
          <p:cNvSpPr>
            <a:spLocks noGrp="1"/>
          </p:cNvSpPr>
          <p:nvPr>
            <p:ph type="sldNum" sz="quarter" idx="5"/>
          </p:nvPr>
        </p:nvSpPr>
        <p:spPr>
          <a:noFill/>
        </p:spPr>
        <p:txBody>
          <a:bodyPr/>
          <a:lstStyle/>
          <a:p>
            <a:fld id="{26C5AABA-0ACC-42BB-8851-E5C1F92B02AB}" type="slidenum">
              <a:rPr lang="en-US" smtClean="0"/>
              <a:pPr/>
              <a:t>45</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p>
        </p:txBody>
      </p:sp>
      <p:sp>
        <p:nvSpPr>
          <p:cNvPr id="34820" name="Slide Number Placeholder 3"/>
          <p:cNvSpPr>
            <a:spLocks noGrp="1"/>
          </p:cNvSpPr>
          <p:nvPr>
            <p:ph type="sldNum" sz="quarter" idx="5"/>
          </p:nvPr>
        </p:nvSpPr>
        <p:spPr>
          <a:noFill/>
        </p:spPr>
        <p:txBody>
          <a:bodyPr/>
          <a:lstStyle/>
          <a:p>
            <a:fld id="{5808D199-CDDB-42C5-B719-B254180FC272}" type="slidenum">
              <a:rPr lang="en-US" smtClean="0"/>
              <a:pPr/>
              <a:t>46</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47</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48</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9A0C93-3865-4515-B278-BF0CF262AC8A}" type="slidenum">
              <a:rPr lang="en-US" smtClean="0"/>
              <a:pPr/>
              <a:t>49</a:t>
            </a:fld>
            <a:endParaRPr lang="en-US"/>
          </a:p>
        </p:txBody>
      </p:sp>
    </p:spTree>
    <p:extLst>
      <p:ext uri="{BB962C8B-B14F-4D97-AF65-F5344CB8AC3E}">
        <p14:creationId xmlns="" xmlns:p14="http://schemas.microsoft.com/office/powerpoint/2010/main" val="3541611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A9AD94-E391-484E-8DD0-1328D18DBF71}" type="datetimeFigureOut">
              <a:rPr lang="en-US" smtClean="0"/>
              <a:pPr/>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354C0-241F-4359-A5F2-AACC2EE63A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A9AD94-E391-484E-8DD0-1328D18DBF71}" type="datetimeFigureOut">
              <a:rPr lang="en-US" smtClean="0"/>
              <a:pPr/>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354C0-241F-4359-A5F2-AACC2EE63A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A9AD94-E391-484E-8DD0-1328D18DBF71}" type="datetimeFigureOut">
              <a:rPr lang="en-US" smtClean="0"/>
              <a:pPr/>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354C0-241F-4359-A5F2-AACC2EE63A9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pPr>
              <a:defRPr/>
            </a:pPr>
            <a:endParaRPr lang="en-US">
              <a:solidFill>
                <a:srgbClr val="000000"/>
              </a:solidFill>
            </a:endParaRPr>
          </a:p>
        </p:txBody>
      </p:sp>
      <p:sp>
        <p:nvSpPr>
          <p:cNvPr id="17" name="Footer Placeholder 16"/>
          <p:cNvSpPr>
            <a:spLocks noGrp="1"/>
          </p:cNvSpPr>
          <p:nvPr>
            <p:ph type="ftr" sz="quarter" idx="11"/>
          </p:nvPr>
        </p:nvSpPr>
        <p:spPr/>
        <p:txBody>
          <a:bodyPr/>
          <a:lstStyle>
            <a:extLst/>
          </a:lstStyle>
          <a:p>
            <a:pPr>
              <a:defRPr/>
            </a:pPr>
            <a:endParaRPr lang="en-US">
              <a:solidFill>
                <a:srgbClr val="000000"/>
              </a:solidFill>
            </a:endParaRPr>
          </a:p>
        </p:txBody>
      </p:sp>
      <p:sp>
        <p:nvSpPr>
          <p:cNvPr id="29" name="Slide Number Placeholder 28"/>
          <p:cNvSpPr>
            <a:spLocks noGrp="1"/>
          </p:cNvSpPr>
          <p:nvPr>
            <p:ph type="sldNum" sz="quarter" idx="12"/>
          </p:nvPr>
        </p:nvSpPr>
        <p:spPr/>
        <p:txBody>
          <a:bodyPr/>
          <a:lstStyle>
            <a:extLst/>
          </a:lstStyle>
          <a:p>
            <a:pPr>
              <a:defRPr/>
            </a:pPr>
            <a:fld id="{60661310-7D8A-444A-AA8E-FD9C45E5C25E}" type="slidenum">
              <a:rPr lang="en-US" smtClean="0">
                <a:solidFill>
                  <a:srgbClr val="000000"/>
                </a:solidFill>
              </a:rPr>
              <a:pPr>
                <a:defRPr/>
              </a:pPr>
              <a:t>‹#›</a:t>
            </a:fld>
            <a:endParaRPr lang="en-US">
              <a:solidFill>
                <a:srgbClr val="000000"/>
              </a:solidFill>
            </a:endParaRPr>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srgbClr val="000000"/>
              </a:solidFill>
            </a:endParaRPr>
          </a:p>
        </p:txBody>
      </p:sp>
      <p:sp>
        <p:nvSpPr>
          <p:cNvPr id="5" name="Footer Placeholder 4"/>
          <p:cNvSpPr>
            <a:spLocks noGrp="1"/>
          </p:cNvSpPr>
          <p:nvPr>
            <p:ph type="ftr" sz="quarter" idx="11"/>
          </p:nvPr>
        </p:nvSpPr>
        <p:spPr/>
        <p:txBody>
          <a:bodyPr/>
          <a:lstStyle>
            <a:extLst/>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extLst/>
          </a:lstStyle>
          <a:p>
            <a:pPr>
              <a:defRPr/>
            </a:pPr>
            <a:fld id="{E3521B0E-7749-4F4D-8A27-E37BBE41C804}" type="slidenum">
              <a:rPr lang="en-US" smtClean="0">
                <a:solidFill>
                  <a:srgbClr val="000000"/>
                </a:solidFill>
              </a:rPr>
              <a:pPr>
                <a:defRPr/>
              </a:pPr>
              <a:t>‹#›</a:t>
            </a:fld>
            <a:endParaRPr lang="en-US">
              <a:solidFill>
                <a:srgbClr val="000000"/>
              </a:solidFill>
            </a:endParaRPr>
          </a:p>
        </p:txBody>
      </p:sp>
    </p:spTree>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solidFill>
                <a:srgbClr val="000000"/>
              </a:solidFill>
            </a:endParaRPr>
          </a:p>
        </p:txBody>
      </p:sp>
      <p:sp>
        <p:nvSpPr>
          <p:cNvPr id="5" name="Footer Placeholder 4"/>
          <p:cNvSpPr>
            <a:spLocks noGrp="1"/>
          </p:cNvSpPr>
          <p:nvPr>
            <p:ph type="ftr" sz="quarter" idx="11"/>
          </p:nvPr>
        </p:nvSpPr>
        <p:spPr/>
        <p:txBody>
          <a:bodyPr/>
          <a:lstStyle>
            <a:extLst/>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extLst/>
          </a:lstStyle>
          <a:p>
            <a:pPr>
              <a:defRPr/>
            </a:pPr>
            <a:fld id="{E766ADBB-A2C7-4D0F-B662-088F39C98364}" type="slidenum">
              <a:rPr lang="en-US" smtClean="0">
                <a:solidFill>
                  <a:srgbClr val="000000"/>
                </a:solidFill>
              </a:rPr>
              <a:pPr>
                <a:defRPr/>
              </a:pPr>
              <a:t>‹#›</a:t>
            </a:fld>
            <a:endParaRPr lang="en-US">
              <a:solidFill>
                <a:srgbClr val="000000"/>
              </a:solidFill>
            </a:endParaRPr>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solidFill>
                <a:srgbClr val="000000"/>
              </a:solidFill>
            </a:endParaRPr>
          </a:p>
        </p:txBody>
      </p:sp>
      <p:sp>
        <p:nvSpPr>
          <p:cNvPr id="6" name="Footer Placeholder 5"/>
          <p:cNvSpPr>
            <a:spLocks noGrp="1"/>
          </p:cNvSpPr>
          <p:nvPr>
            <p:ph type="ftr" sz="quarter" idx="11"/>
          </p:nvPr>
        </p:nvSpPr>
        <p:spPr/>
        <p:txBody>
          <a:bodyPr/>
          <a:lstStyle>
            <a:extLst/>
          </a:lstStyle>
          <a:p>
            <a:pPr>
              <a:defRPr/>
            </a:pPr>
            <a:endParaRPr lang="en-US">
              <a:solidFill>
                <a:srgbClr val="000000"/>
              </a:solidFill>
            </a:endParaRPr>
          </a:p>
        </p:txBody>
      </p:sp>
      <p:sp>
        <p:nvSpPr>
          <p:cNvPr id="7" name="Slide Number Placeholder 6"/>
          <p:cNvSpPr>
            <a:spLocks noGrp="1"/>
          </p:cNvSpPr>
          <p:nvPr>
            <p:ph type="sldNum" sz="quarter" idx="12"/>
          </p:nvPr>
        </p:nvSpPr>
        <p:spPr/>
        <p:txBody>
          <a:bodyPr/>
          <a:lstStyle>
            <a:extLst/>
          </a:lstStyle>
          <a:p>
            <a:pPr>
              <a:defRPr/>
            </a:pPr>
            <a:fld id="{2653BD73-AA09-4E35-891C-DA9A126D3F23}" type="slidenum">
              <a:rPr lang="en-US" smtClean="0">
                <a:solidFill>
                  <a:srgbClr val="000000"/>
                </a:solidFill>
              </a:rPr>
              <a:pPr>
                <a:defRPr/>
              </a:pPr>
              <a:t>‹#›</a:t>
            </a:fld>
            <a:endParaRPr lang="en-US">
              <a:solidFill>
                <a:srgbClr val="000000"/>
              </a:solidFill>
            </a:endParaRPr>
          </a:p>
        </p:txBody>
      </p:sp>
    </p:spTree>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solidFill>
                <a:srgbClr val="000000"/>
              </a:solidFill>
            </a:endParaRPr>
          </a:p>
        </p:txBody>
      </p:sp>
      <p:sp>
        <p:nvSpPr>
          <p:cNvPr id="8" name="Footer Placeholder 7"/>
          <p:cNvSpPr>
            <a:spLocks noGrp="1"/>
          </p:cNvSpPr>
          <p:nvPr>
            <p:ph type="ftr" sz="quarter" idx="11"/>
          </p:nvPr>
        </p:nvSpPr>
        <p:spPr/>
        <p:txBody>
          <a:bodyPr/>
          <a:lstStyle>
            <a:extLst/>
          </a:lstStyle>
          <a:p>
            <a:pPr>
              <a:defRPr/>
            </a:pPr>
            <a:endParaRPr lang="en-US">
              <a:solidFill>
                <a:srgbClr val="000000"/>
              </a:solidFill>
            </a:endParaRPr>
          </a:p>
        </p:txBody>
      </p:sp>
      <p:sp>
        <p:nvSpPr>
          <p:cNvPr id="9" name="Slide Number Placeholder 8"/>
          <p:cNvSpPr>
            <a:spLocks noGrp="1"/>
          </p:cNvSpPr>
          <p:nvPr>
            <p:ph type="sldNum" sz="quarter" idx="12"/>
          </p:nvPr>
        </p:nvSpPr>
        <p:spPr/>
        <p:txBody>
          <a:bodyPr/>
          <a:lstStyle>
            <a:extLst/>
          </a:lstStyle>
          <a:p>
            <a:pPr>
              <a:defRPr/>
            </a:pPr>
            <a:fld id="{C98858E3-8450-4059-9CAB-C48A9E349FFA}" type="slidenum">
              <a:rPr lang="en-US" smtClean="0">
                <a:solidFill>
                  <a:srgbClr val="000000"/>
                </a:solidFill>
              </a:rPr>
              <a:pPr>
                <a:defRPr/>
              </a:pPr>
              <a:t>‹#›</a:t>
            </a:fld>
            <a:endParaRPr lang="en-US">
              <a:solidFill>
                <a:srgbClr val="000000"/>
              </a:solidFill>
            </a:endParaRPr>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endParaRPr lang="en-US">
              <a:solidFill>
                <a:srgbClr val="000000"/>
              </a:solidFill>
            </a:endParaRPr>
          </a:p>
        </p:txBody>
      </p:sp>
      <p:sp>
        <p:nvSpPr>
          <p:cNvPr id="4" name="Footer Placeholder 3"/>
          <p:cNvSpPr>
            <a:spLocks noGrp="1"/>
          </p:cNvSpPr>
          <p:nvPr>
            <p:ph type="ftr" sz="quarter" idx="11"/>
          </p:nvPr>
        </p:nvSpPr>
        <p:spPr/>
        <p:txBody>
          <a:bodyPr/>
          <a:lstStyle>
            <a:extLst/>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extLst/>
          </a:lstStyle>
          <a:p>
            <a:pPr>
              <a:defRPr/>
            </a:pPr>
            <a:fld id="{CD658410-2C2B-43A7-B01A-407EA81FE4BB}" type="slidenum">
              <a:rPr lang="en-US" smtClean="0">
                <a:solidFill>
                  <a:srgbClr val="000000"/>
                </a:solidFill>
              </a:rPr>
              <a:pPr>
                <a:defRPr/>
              </a:pPr>
              <a:t>‹#›</a:t>
            </a:fld>
            <a:endParaRPr lang="en-US">
              <a:solidFill>
                <a:srgbClr val="000000"/>
              </a:solidFill>
            </a:endParaRPr>
          </a:p>
        </p:txBody>
      </p:sp>
    </p:spTree>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solidFill>
                <a:srgbClr val="000000"/>
              </a:solidFill>
            </a:endParaRPr>
          </a:p>
        </p:txBody>
      </p:sp>
      <p:sp>
        <p:nvSpPr>
          <p:cNvPr id="3" name="Footer Placeholder 2"/>
          <p:cNvSpPr>
            <a:spLocks noGrp="1"/>
          </p:cNvSpPr>
          <p:nvPr>
            <p:ph type="ftr" sz="quarter" idx="11"/>
          </p:nvPr>
        </p:nvSpPr>
        <p:spPr/>
        <p:txBody>
          <a:bodyPr/>
          <a:lstStyle>
            <a:extLst/>
          </a:lstStyle>
          <a:p>
            <a:pPr>
              <a:defRPr/>
            </a:pPr>
            <a:endParaRPr lang="en-US">
              <a:solidFill>
                <a:srgbClr val="000000"/>
              </a:solidFill>
            </a:endParaRPr>
          </a:p>
        </p:txBody>
      </p:sp>
      <p:sp>
        <p:nvSpPr>
          <p:cNvPr id="4" name="Slide Number Placeholder 3"/>
          <p:cNvSpPr>
            <a:spLocks noGrp="1"/>
          </p:cNvSpPr>
          <p:nvPr>
            <p:ph type="sldNum" sz="quarter" idx="12"/>
          </p:nvPr>
        </p:nvSpPr>
        <p:spPr/>
        <p:txBody>
          <a:bodyPr/>
          <a:lstStyle>
            <a:extLst/>
          </a:lstStyle>
          <a:p>
            <a:pPr>
              <a:defRPr/>
            </a:pPr>
            <a:fld id="{C4478FEB-1FED-47FD-AF1F-5BDCFD62EF82}" type="slidenum">
              <a:rPr lang="en-US" smtClean="0">
                <a:solidFill>
                  <a:srgbClr val="000000"/>
                </a:solidFill>
              </a:rPr>
              <a:pPr>
                <a:defRPr/>
              </a:pPr>
              <a:t>‹#›</a:t>
            </a:fld>
            <a:endParaRPr lang="en-US">
              <a:solidFill>
                <a:srgbClr val="000000"/>
              </a:solidFill>
            </a:endParaRPr>
          </a:p>
        </p:txBody>
      </p:sp>
    </p:spTree>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solidFill>
                <a:srgbClr val="000000"/>
              </a:solidFill>
            </a:endParaRPr>
          </a:p>
        </p:txBody>
      </p:sp>
      <p:sp>
        <p:nvSpPr>
          <p:cNvPr id="6" name="Footer Placeholder 5"/>
          <p:cNvSpPr>
            <a:spLocks noGrp="1"/>
          </p:cNvSpPr>
          <p:nvPr>
            <p:ph type="ftr" sz="quarter" idx="11"/>
          </p:nvPr>
        </p:nvSpPr>
        <p:spPr/>
        <p:txBody>
          <a:bodyPr/>
          <a:lstStyle>
            <a:extLst/>
          </a:lstStyle>
          <a:p>
            <a:pPr>
              <a:defRPr/>
            </a:pPr>
            <a:endParaRPr lang="en-US">
              <a:solidFill>
                <a:srgbClr val="000000"/>
              </a:solidFill>
            </a:endParaRPr>
          </a:p>
        </p:txBody>
      </p:sp>
      <p:sp>
        <p:nvSpPr>
          <p:cNvPr id="7" name="Slide Number Placeholder 6"/>
          <p:cNvSpPr>
            <a:spLocks noGrp="1"/>
          </p:cNvSpPr>
          <p:nvPr>
            <p:ph type="sldNum" sz="quarter" idx="12"/>
          </p:nvPr>
        </p:nvSpPr>
        <p:spPr/>
        <p:txBody>
          <a:bodyPr/>
          <a:lstStyle>
            <a:extLst/>
          </a:lstStyle>
          <a:p>
            <a:pPr>
              <a:defRPr/>
            </a:pPr>
            <a:fld id="{CB7C6808-E245-43E0-A11B-6F511FBE31B2}" type="slidenum">
              <a:rPr lang="en-US" smtClean="0">
                <a:solidFill>
                  <a:srgbClr val="000000"/>
                </a:solidFill>
              </a:rPr>
              <a:pPr>
                <a:defRPr/>
              </a:pPr>
              <a:t>‹#›</a:t>
            </a:fld>
            <a:endParaRPr lang="en-US">
              <a:solidFill>
                <a:srgbClr val="000000"/>
              </a:solidFill>
            </a:endParaRPr>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A9AD94-E391-484E-8DD0-1328D18DBF71}" type="datetimeFigureOut">
              <a:rPr lang="en-US" smtClean="0"/>
              <a:pPr/>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354C0-241F-4359-A5F2-AACC2EE63A97}"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pPr>
              <a:defRPr/>
            </a:pPr>
            <a:endParaRPr lang="en-US">
              <a:solidFill>
                <a:srgbClr val="000000"/>
              </a:solidFill>
            </a:endParaRPr>
          </a:p>
        </p:txBody>
      </p:sp>
      <p:sp>
        <p:nvSpPr>
          <p:cNvPr id="6" name="Footer Placeholder 5"/>
          <p:cNvSpPr>
            <a:spLocks noGrp="1"/>
          </p:cNvSpPr>
          <p:nvPr>
            <p:ph type="ftr" sz="quarter" idx="11"/>
          </p:nvPr>
        </p:nvSpPr>
        <p:spPr>
          <a:xfrm>
            <a:off x="914400" y="55499"/>
            <a:ext cx="5562600" cy="365125"/>
          </a:xfrm>
        </p:spPr>
        <p:txBody>
          <a:bodyPr/>
          <a:lstStyle>
            <a:extLst/>
          </a:lstStyle>
          <a:p>
            <a:pPr>
              <a:defRPr/>
            </a:pPr>
            <a:endParaRPr lang="en-US">
              <a:solidFill>
                <a:srgbClr val="000000"/>
              </a:solidFill>
            </a:endParaRPr>
          </a:p>
        </p:txBody>
      </p:sp>
      <p:sp>
        <p:nvSpPr>
          <p:cNvPr id="7" name="Slide Number Placeholder 6"/>
          <p:cNvSpPr>
            <a:spLocks noGrp="1"/>
          </p:cNvSpPr>
          <p:nvPr>
            <p:ph type="sldNum" sz="quarter" idx="12"/>
          </p:nvPr>
        </p:nvSpPr>
        <p:spPr>
          <a:xfrm>
            <a:off x="8610600" y="55499"/>
            <a:ext cx="457200" cy="365125"/>
          </a:xfrm>
        </p:spPr>
        <p:txBody>
          <a:bodyPr/>
          <a:lstStyle>
            <a:extLst/>
          </a:lstStyle>
          <a:p>
            <a:pPr>
              <a:defRPr/>
            </a:pPr>
            <a:fld id="{3581DC0D-DCA6-445A-BABB-8398274AD964}" type="slidenum">
              <a:rPr lang="en-US" smtClean="0">
                <a:solidFill>
                  <a:srgbClr val="000000"/>
                </a:solidFill>
              </a:rPr>
              <a:pPr>
                <a:defRPr/>
              </a:pPr>
              <a:t>‹#›</a:t>
            </a:fld>
            <a:endParaRPr lang="en-US">
              <a:solidFill>
                <a:srgbClr val="000000"/>
              </a:solidFill>
            </a:endParaRPr>
          </a:p>
        </p:txBody>
      </p:sp>
    </p:spTree>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srgbClr val="000000"/>
              </a:solidFill>
            </a:endParaRPr>
          </a:p>
        </p:txBody>
      </p:sp>
      <p:sp>
        <p:nvSpPr>
          <p:cNvPr id="5" name="Footer Placeholder 4"/>
          <p:cNvSpPr>
            <a:spLocks noGrp="1"/>
          </p:cNvSpPr>
          <p:nvPr>
            <p:ph type="ftr" sz="quarter" idx="11"/>
          </p:nvPr>
        </p:nvSpPr>
        <p:spPr/>
        <p:txBody>
          <a:bodyPr/>
          <a:lstStyle>
            <a:extLst/>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extLst/>
          </a:lstStyle>
          <a:p>
            <a:pPr>
              <a:defRPr/>
            </a:pPr>
            <a:fld id="{BC2D9D41-4F28-45E5-B65B-5F2732465382}" type="slidenum">
              <a:rPr lang="en-US" smtClean="0">
                <a:solidFill>
                  <a:srgbClr val="000000"/>
                </a:solidFill>
              </a:rPr>
              <a:pPr>
                <a:defRPr/>
              </a:pPr>
              <a:t>‹#›</a:t>
            </a:fld>
            <a:endParaRPr lang="en-US">
              <a:solidFill>
                <a:srgbClr val="000000"/>
              </a:solidFill>
            </a:endParaRPr>
          </a:p>
        </p:txBody>
      </p:sp>
    </p:spTree>
  </p:cSld>
  <p:clrMapOvr>
    <a:masterClrMapping/>
  </p:clrMapOvr>
  <p:transition spd="med">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srgbClr val="000000"/>
              </a:solidFill>
            </a:endParaRPr>
          </a:p>
        </p:txBody>
      </p:sp>
      <p:sp>
        <p:nvSpPr>
          <p:cNvPr id="5" name="Footer Placeholder 4"/>
          <p:cNvSpPr>
            <a:spLocks noGrp="1"/>
          </p:cNvSpPr>
          <p:nvPr>
            <p:ph type="ftr" sz="quarter" idx="11"/>
          </p:nvPr>
        </p:nvSpPr>
        <p:spPr/>
        <p:txBody>
          <a:bodyPr/>
          <a:lstStyle>
            <a:extLst/>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extLst/>
          </a:lstStyle>
          <a:p>
            <a:pPr>
              <a:defRPr/>
            </a:pPr>
            <a:fld id="{BD4CE0CD-99C5-4ADC-884C-E42C28F25BFE}" type="slidenum">
              <a:rPr lang="en-US" smtClean="0">
                <a:solidFill>
                  <a:srgbClr val="000000"/>
                </a:solidFill>
              </a:rPr>
              <a:pPr>
                <a:defRPr/>
              </a:pPr>
              <a:t>‹#›</a:t>
            </a:fld>
            <a:endParaRPr lang="en-US">
              <a:solidFill>
                <a:srgbClr val="000000"/>
              </a:solidFill>
            </a:endParaRPr>
          </a:p>
        </p:txBody>
      </p:sp>
    </p:spTree>
  </p:cSld>
  <p:clrMapOvr>
    <a:masterClrMapping/>
  </p:clrMapOvr>
  <p:transition spd="med">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A9AD94-E391-484E-8DD0-1328D18DBF71}" type="datetimeFigureOut">
              <a:rPr lang="en-US" smtClean="0">
                <a:solidFill>
                  <a:prstClr val="black">
                    <a:tint val="75000"/>
                  </a:prstClr>
                </a:solidFill>
              </a:rPr>
              <a:pPr/>
              <a:t>10/30/2013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7F354C0-241F-4359-A5F2-AACC2EE63A9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A9AD94-E391-484E-8DD0-1328D18DBF71}" type="datetimeFigureOut">
              <a:rPr lang="en-US" smtClean="0">
                <a:solidFill>
                  <a:prstClr val="black">
                    <a:tint val="75000"/>
                  </a:prstClr>
                </a:solidFill>
              </a:rPr>
              <a:pPr/>
              <a:t>10/30/2013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7F354C0-241F-4359-A5F2-AACC2EE63A9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A9AD94-E391-484E-8DD0-1328D18DBF71}" type="datetimeFigureOut">
              <a:rPr lang="en-US" smtClean="0">
                <a:solidFill>
                  <a:prstClr val="black">
                    <a:tint val="75000"/>
                  </a:prstClr>
                </a:solidFill>
              </a:rPr>
              <a:pPr/>
              <a:t>10/30/2013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7F354C0-241F-4359-A5F2-AACC2EE63A9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A9AD94-E391-484E-8DD0-1328D18DBF71}" type="datetimeFigureOut">
              <a:rPr lang="en-US" smtClean="0">
                <a:solidFill>
                  <a:prstClr val="black">
                    <a:tint val="75000"/>
                  </a:prstClr>
                </a:solidFill>
              </a:rPr>
              <a:pPr/>
              <a:t>10/30/2013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7F354C0-241F-4359-A5F2-AACC2EE63A9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A9AD94-E391-484E-8DD0-1328D18DBF71}" type="datetimeFigureOut">
              <a:rPr lang="en-US" smtClean="0">
                <a:solidFill>
                  <a:prstClr val="black">
                    <a:tint val="75000"/>
                  </a:prstClr>
                </a:solidFill>
              </a:rPr>
              <a:pPr/>
              <a:t>10/30/2013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7F354C0-241F-4359-A5F2-AACC2EE63A9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A9AD94-E391-484E-8DD0-1328D18DBF71}" type="datetimeFigureOut">
              <a:rPr lang="en-US" smtClean="0">
                <a:solidFill>
                  <a:prstClr val="black">
                    <a:tint val="75000"/>
                  </a:prstClr>
                </a:solidFill>
              </a:rPr>
              <a:pPr/>
              <a:t>10/30/2013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7F354C0-241F-4359-A5F2-AACC2EE63A9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9AD94-E391-484E-8DD0-1328D18DBF71}" type="datetimeFigureOut">
              <a:rPr lang="en-US" smtClean="0">
                <a:solidFill>
                  <a:prstClr val="black">
                    <a:tint val="75000"/>
                  </a:prstClr>
                </a:solidFill>
              </a:rPr>
              <a:pPr/>
              <a:t>10/30/2013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7F354C0-241F-4359-A5F2-AACC2EE63A9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A9AD94-E391-484E-8DD0-1328D18DBF71}" type="datetimeFigureOut">
              <a:rPr lang="en-US" smtClean="0"/>
              <a:pPr/>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354C0-241F-4359-A5F2-AACC2EE63A97}"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A9AD94-E391-484E-8DD0-1328D18DBF71}" type="datetimeFigureOut">
              <a:rPr lang="en-US" smtClean="0">
                <a:solidFill>
                  <a:prstClr val="black">
                    <a:tint val="75000"/>
                  </a:prstClr>
                </a:solidFill>
              </a:rPr>
              <a:pPr/>
              <a:t>10/30/2013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7F354C0-241F-4359-A5F2-AACC2EE63A9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A9AD94-E391-484E-8DD0-1328D18DBF71}" type="datetimeFigureOut">
              <a:rPr lang="en-US" smtClean="0">
                <a:solidFill>
                  <a:prstClr val="black">
                    <a:tint val="75000"/>
                  </a:prstClr>
                </a:solidFill>
              </a:rPr>
              <a:pPr/>
              <a:t>10/30/2013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7F354C0-241F-4359-A5F2-AACC2EE63A9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A9AD94-E391-484E-8DD0-1328D18DBF71}" type="datetimeFigureOut">
              <a:rPr lang="en-US" smtClean="0">
                <a:solidFill>
                  <a:prstClr val="black">
                    <a:tint val="75000"/>
                  </a:prstClr>
                </a:solidFill>
              </a:rPr>
              <a:pPr/>
              <a:t>10/30/2013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7F354C0-241F-4359-A5F2-AACC2EE63A9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A9AD94-E391-484E-8DD0-1328D18DBF71}" type="datetimeFigureOut">
              <a:rPr lang="en-US" smtClean="0">
                <a:solidFill>
                  <a:prstClr val="black">
                    <a:tint val="75000"/>
                  </a:prstClr>
                </a:solidFill>
              </a:rPr>
              <a:pPr/>
              <a:t>10/30/2013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7F354C0-241F-4359-A5F2-AACC2EE63A9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A9AD94-E391-484E-8DD0-1328D18DBF71}" type="datetimeFigureOut">
              <a:rPr lang="en-US" smtClean="0"/>
              <a:pPr/>
              <a:t>10/30/2013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F354C0-241F-4359-A5F2-AACC2EE63A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A9AD94-E391-484E-8DD0-1328D18DBF71}" type="datetimeFigureOut">
              <a:rPr lang="en-US" smtClean="0"/>
              <a:pPr/>
              <a:t>10/30/2013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F354C0-241F-4359-A5F2-AACC2EE63A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A9AD94-E391-484E-8DD0-1328D18DBF71}" type="datetimeFigureOut">
              <a:rPr lang="en-US" smtClean="0"/>
              <a:pPr/>
              <a:t>10/30/2013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F354C0-241F-4359-A5F2-AACC2EE63A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9AD94-E391-484E-8DD0-1328D18DBF71}" type="datetimeFigureOut">
              <a:rPr lang="en-US" smtClean="0"/>
              <a:pPr/>
              <a:t>10/30/2013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F354C0-241F-4359-A5F2-AACC2EE63A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A9AD94-E391-484E-8DD0-1328D18DBF71}" type="datetimeFigureOut">
              <a:rPr lang="en-US" smtClean="0"/>
              <a:pPr/>
              <a:t>10/30/2013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F354C0-241F-4359-A5F2-AACC2EE63A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A9AD94-E391-484E-8DD0-1328D18DBF71}" type="datetimeFigureOut">
              <a:rPr lang="en-US" smtClean="0"/>
              <a:pPr/>
              <a:t>10/30/2013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F354C0-241F-4359-A5F2-AACC2EE63A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9AD94-E391-484E-8DD0-1328D18DBF71}" type="datetimeFigureOut">
              <a:rPr lang="en-US" smtClean="0"/>
              <a:pPr/>
              <a:t>10/30/2013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354C0-241F-4359-A5F2-AACC2EE63A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65A9AD94-E391-484E-8DD0-1328D18DBF71}" type="datetimeFigureOut">
              <a:rPr lang="en-US" smtClean="0"/>
              <a:pPr/>
              <a:t>10/30/2013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67F354C0-241F-4359-A5F2-AACC2EE63A9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ransition spd="med">
    <p:fade/>
  </p:transition>
  <p:timing>
    <p:tnLst>
      <p:par>
        <p:cTn id="1" dur="indefinite" restart="never" nodeType="tmRoot"/>
      </p:par>
    </p:tnLst>
  </p:timing>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9AD94-E391-484E-8DD0-1328D18DBF71}" type="datetimeFigureOut">
              <a:rPr lang="en-US" smtClean="0">
                <a:solidFill>
                  <a:prstClr val="black">
                    <a:tint val="75000"/>
                  </a:prstClr>
                </a:solidFill>
              </a:rPr>
              <a:pPr/>
              <a:t>10/30/2013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354C0-241F-4359-A5F2-AACC2EE63A97}"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ctrTitle"/>
          </p:nvPr>
        </p:nvSpPr>
        <p:spPr>
          <a:xfrm>
            <a:off x="685800" y="1371600"/>
            <a:ext cx="7772400" cy="2228851"/>
          </a:xfrm>
          <a:solidFill>
            <a:srgbClr val="96B45A"/>
          </a:solidFill>
        </p:spPr>
        <p:txBody>
          <a:bodyPr>
            <a:normAutofit/>
          </a:bodyPr>
          <a:lstStyle/>
          <a:p>
            <a:r>
              <a:rPr lang="en-US" b="1" dirty="0" smtClean="0"/>
              <a:t>Writing and Analyzing Cases in Appropriate Technology</a:t>
            </a:r>
            <a:endParaRPr lang="en-US" sz="4800" b="1" dirty="0" smtClean="0">
              <a:solidFill>
                <a:schemeClr val="tx1"/>
              </a:solidFill>
              <a:latin typeface="Perpetua" pitchFamily="18" charset="0"/>
            </a:endParaRPr>
          </a:p>
        </p:txBody>
      </p:sp>
      <p:sp>
        <p:nvSpPr>
          <p:cNvPr id="3075" name="Content Placeholder 2"/>
          <p:cNvSpPr>
            <a:spLocks noGrp="1"/>
          </p:cNvSpPr>
          <p:nvPr>
            <p:ph type="subTitle" idx="1"/>
          </p:nvPr>
        </p:nvSpPr>
        <p:spPr>
          <a:xfrm>
            <a:off x="1371600" y="3886200"/>
            <a:ext cx="6400800" cy="2286000"/>
          </a:xfrm>
          <a:solidFill>
            <a:schemeClr val="tx1"/>
          </a:solidFill>
        </p:spPr>
        <p:txBody>
          <a:bodyPr>
            <a:normAutofit/>
          </a:bodyPr>
          <a:lstStyle/>
          <a:p>
            <a:r>
              <a:rPr lang="en-US" sz="2800" dirty="0" smtClean="0">
                <a:solidFill>
                  <a:schemeClr val="bg1"/>
                </a:solidFill>
                <a:latin typeface="Perpetua" pitchFamily="18" charset="0"/>
              </a:rPr>
              <a:t>William J. Frey</a:t>
            </a:r>
          </a:p>
          <a:p>
            <a:r>
              <a:rPr lang="en-US" sz="2800" dirty="0" smtClean="0">
                <a:solidFill>
                  <a:schemeClr val="bg1"/>
                </a:solidFill>
                <a:latin typeface="Perpetua" pitchFamily="18" charset="0"/>
              </a:rPr>
              <a:t>Professor of Business Ethics</a:t>
            </a:r>
          </a:p>
          <a:p>
            <a:r>
              <a:rPr lang="en-US" sz="2800" dirty="0" smtClean="0">
                <a:solidFill>
                  <a:schemeClr val="bg1"/>
                </a:solidFill>
                <a:latin typeface="Perpetua" pitchFamily="18" charset="0"/>
              </a:rPr>
              <a:t>College of Business Administration</a:t>
            </a:r>
          </a:p>
          <a:p>
            <a:r>
              <a:rPr lang="en-US" sz="2800" dirty="0" smtClean="0">
                <a:solidFill>
                  <a:schemeClr val="bg1"/>
                </a:solidFill>
                <a:latin typeface="Perpetua" pitchFamily="18" charset="0"/>
              </a:rPr>
              <a:t>University of Puerto Rico at Mayaguez</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latin typeface="Perpetua" pitchFamily="18" charset="0"/>
              </a:rPr>
              <a:t>Rights and Duties</a:t>
            </a:r>
            <a:endParaRPr lang="en-US" sz="4800" b="1" dirty="0" smtClean="0">
              <a:solidFill>
                <a:schemeClr val="tx1"/>
              </a:solidFill>
              <a:latin typeface="Perpetua" pitchFamily="18" charset="0"/>
            </a:endParaRPr>
          </a:p>
        </p:txBody>
      </p:sp>
      <p:sp>
        <p:nvSpPr>
          <p:cNvPr id="3075" name="Content Placeholder 2"/>
          <p:cNvSpPr>
            <a:spLocks noGrp="1"/>
          </p:cNvSpPr>
          <p:nvPr>
            <p:ph idx="1"/>
          </p:nvPr>
        </p:nvSpPr>
        <p:spPr>
          <a:xfrm>
            <a:off x="76200" y="838200"/>
            <a:ext cx="8991600" cy="5867400"/>
          </a:xfrm>
          <a:solidFill>
            <a:schemeClr val="tx1"/>
          </a:solidFill>
        </p:spPr>
        <p:txBody>
          <a:bodyPr>
            <a:noAutofit/>
          </a:bodyPr>
          <a:lstStyle/>
          <a:p>
            <a:pPr>
              <a:buNone/>
            </a:pPr>
            <a:endParaRPr lang="en-US" sz="2800" b="1" dirty="0" smtClean="0">
              <a:solidFill>
                <a:schemeClr val="bg1"/>
              </a:solidFill>
              <a:latin typeface="Perpetua" pitchFamily="18" charset="0"/>
            </a:endParaRPr>
          </a:p>
          <a:p>
            <a:r>
              <a:rPr lang="en-US" sz="2800" b="1" dirty="0" err="1" smtClean="0">
                <a:solidFill>
                  <a:schemeClr val="bg1"/>
                </a:solidFill>
                <a:latin typeface="Perpetua" pitchFamily="18" charset="0"/>
              </a:rPr>
              <a:t>Jayamma</a:t>
            </a:r>
            <a:r>
              <a:rPr lang="en-US" sz="2800" b="1" dirty="0" smtClean="0">
                <a:solidFill>
                  <a:schemeClr val="bg1"/>
                </a:solidFill>
                <a:latin typeface="Perpetua" pitchFamily="18" charset="0"/>
              </a:rPr>
              <a:t> carried bricks for a living in order to support her family.  Although her work was harder than that performed by men she was paid less than them.  When she became too old to continue with this arduous labor, she applied for relief.  The Indian government denied her relief because she had sons who were able to support her.  Yet her sons, for various reasons, were not willing to support her.  Her daughter, who was willing to support her, was a registered nurse.  Yet she was not able to practice because she could not pay the money necessary to bribe hospital officials to give her a job.</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533400"/>
            <a:ext cx="8229600" cy="6172200"/>
          </a:xfrm>
        </p:spPr>
        <p:txBody>
          <a:bodyPr>
            <a:normAutofit fontScale="77500" lnSpcReduction="20000"/>
          </a:bodyPr>
          <a:lstStyle/>
          <a:p>
            <a:r>
              <a:rPr lang="en-US" dirty="0" smtClean="0"/>
              <a:t>Does </a:t>
            </a:r>
            <a:r>
              <a:rPr lang="en-US" dirty="0" err="1" smtClean="0"/>
              <a:t>Jayamma</a:t>
            </a:r>
            <a:r>
              <a:rPr lang="en-US" dirty="0" smtClean="0"/>
              <a:t> have a right to fair pay and equal treatment in her employment?</a:t>
            </a:r>
          </a:p>
          <a:p>
            <a:pPr lvl="1"/>
            <a:r>
              <a:rPr lang="en-US" dirty="0" smtClean="0"/>
              <a:t>Right to equality—equal treatment </a:t>
            </a:r>
          </a:p>
          <a:p>
            <a:pPr lvl="1"/>
            <a:r>
              <a:rPr lang="en-US" dirty="0" smtClean="0"/>
              <a:t>Does this right exist in itself or must it be derived from another, more fundamental right?</a:t>
            </a:r>
          </a:p>
          <a:p>
            <a:pPr lvl="1"/>
            <a:r>
              <a:rPr lang="en-US" dirty="0" smtClean="0"/>
              <a:t>If </a:t>
            </a:r>
            <a:r>
              <a:rPr lang="en-US" dirty="0" err="1" smtClean="0"/>
              <a:t>Jayamma</a:t>
            </a:r>
            <a:r>
              <a:rPr lang="en-US" dirty="0" smtClean="0"/>
              <a:t> has such a right, how can her society aid her as one who has been deprived of this right?</a:t>
            </a:r>
          </a:p>
          <a:p>
            <a:r>
              <a:rPr lang="en-US" dirty="0" smtClean="0"/>
              <a:t>Do </a:t>
            </a:r>
            <a:r>
              <a:rPr lang="en-US" dirty="0" err="1" smtClean="0"/>
              <a:t>Jayamma’s</a:t>
            </a:r>
            <a:r>
              <a:rPr lang="en-US" dirty="0" smtClean="0"/>
              <a:t> sons have a duty to support her now that she is too old to work?  </a:t>
            </a:r>
          </a:p>
          <a:p>
            <a:pPr lvl="1"/>
            <a:r>
              <a:rPr lang="en-US" dirty="0" smtClean="0"/>
              <a:t>If so, to what right is this duty correlative? </a:t>
            </a:r>
          </a:p>
          <a:p>
            <a:r>
              <a:rPr lang="en-US" dirty="0" smtClean="0"/>
              <a:t>Does </a:t>
            </a:r>
            <a:r>
              <a:rPr lang="en-US" dirty="0" err="1" smtClean="0"/>
              <a:t>Jayamma’s</a:t>
            </a:r>
            <a:r>
              <a:rPr lang="en-US" dirty="0" smtClean="0"/>
              <a:t> daughter have a right to work in the profession (nursing) for which she is qualified?  </a:t>
            </a:r>
          </a:p>
          <a:p>
            <a:pPr lvl="1"/>
            <a:r>
              <a:rPr lang="en-US" dirty="0" smtClean="0"/>
              <a:t>If so, what is the standard threat present in this situation that must be addressed to protect her right to work?  </a:t>
            </a:r>
          </a:p>
          <a:p>
            <a:pPr lvl="1"/>
            <a:r>
              <a:rPr lang="en-US" dirty="0" smtClean="0"/>
              <a:t>How are the duties correlative to this right to work to be spelled out and distributed?  </a:t>
            </a:r>
          </a:p>
          <a:p>
            <a:pPr lvl="1"/>
            <a:r>
              <a:rPr lang="en-US" dirty="0" smtClean="0"/>
              <a:t>What individuals have which level of correlative duty?  </a:t>
            </a:r>
          </a:p>
          <a:p>
            <a:pPr lvl="1"/>
            <a:r>
              <a:rPr lang="en-US" dirty="0" smtClean="0"/>
              <a:t>What organizations exist or could be devised to carry out some or all of the correlative duties?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ctrTitle"/>
          </p:nvPr>
        </p:nvSpPr>
        <p:spPr>
          <a:solidFill>
            <a:srgbClr val="96B45A"/>
          </a:solidFill>
        </p:spPr>
        <p:txBody>
          <a:bodyPr/>
          <a:lstStyle/>
          <a:p>
            <a:pPr eaLnBrk="1" hangingPunct="1"/>
            <a:r>
              <a:rPr lang="en-US" sz="4800" b="1" dirty="0" smtClean="0">
                <a:latin typeface="Perpetua" pitchFamily="18" charset="0"/>
              </a:rPr>
              <a:t>From Rights and Duties…</a:t>
            </a:r>
            <a:endParaRPr lang="en-US" sz="4800" b="1" dirty="0" smtClean="0">
              <a:solidFill>
                <a:schemeClr val="tx1"/>
              </a:solidFill>
              <a:latin typeface="Perpetua" pitchFamily="18" charset="0"/>
            </a:endParaRPr>
          </a:p>
        </p:txBody>
      </p:sp>
      <p:sp>
        <p:nvSpPr>
          <p:cNvPr id="3075" name="Content Placeholder 2"/>
          <p:cNvSpPr>
            <a:spLocks noGrp="1"/>
          </p:cNvSpPr>
          <p:nvPr>
            <p:ph type="subTitle" idx="1"/>
          </p:nvPr>
        </p:nvSpPr>
        <p:spPr>
          <a:solidFill>
            <a:schemeClr val="tx1"/>
          </a:solidFill>
        </p:spPr>
        <p:txBody>
          <a:bodyPr>
            <a:noAutofit/>
          </a:bodyPr>
          <a:lstStyle/>
          <a:p>
            <a:pPr>
              <a:buNone/>
            </a:pPr>
            <a:r>
              <a:rPr lang="en-US" b="1" dirty="0" smtClean="0">
                <a:solidFill>
                  <a:schemeClr val="bg1"/>
                </a:solidFill>
                <a:latin typeface="Perpetua" pitchFamily="18" charset="0"/>
              </a:rPr>
              <a:t>To technology, technical artifacts, and appropriate technology</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latin typeface="Perpetua" pitchFamily="18" charset="0"/>
              </a:rPr>
              <a:t>Vocabulary</a:t>
            </a:r>
            <a:endParaRPr lang="en-US" sz="4800" b="1" dirty="0" smtClean="0">
              <a:solidFill>
                <a:schemeClr val="tx1"/>
              </a:solidFill>
              <a:latin typeface="Perpetua" pitchFamily="18" charset="0"/>
            </a:endParaRPr>
          </a:p>
        </p:txBody>
      </p:sp>
      <p:sp>
        <p:nvSpPr>
          <p:cNvPr id="3075" name="Content Placeholder 2"/>
          <p:cNvSpPr>
            <a:spLocks noGrp="1"/>
          </p:cNvSpPr>
          <p:nvPr>
            <p:ph idx="1"/>
          </p:nvPr>
        </p:nvSpPr>
        <p:spPr>
          <a:xfrm>
            <a:off x="76200" y="838200"/>
            <a:ext cx="8991600" cy="5867400"/>
          </a:xfrm>
          <a:solidFill>
            <a:schemeClr val="tx1"/>
          </a:solidFill>
        </p:spPr>
        <p:txBody>
          <a:bodyPr>
            <a:noAutofit/>
          </a:bodyPr>
          <a:lstStyle/>
          <a:p>
            <a:r>
              <a:rPr lang="en-US" sz="2000" b="1" dirty="0" smtClean="0">
                <a:solidFill>
                  <a:srgbClr val="92D050"/>
                </a:solidFill>
                <a:latin typeface="Perpetua" pitchFamily="18" charset="0"/>
              </a:rPr>
              <a:t>Artifacts</a:t>
            </a:r>
            <a:r>
              <a:rPr lang="en-US" sz="2000" b="1" dirty="0" smtClean="0">
                <a:solidFill>
                  <a:schemeClr val="bg1"/>
                </a:solidFill>
                <a:latin typeface="Perpetua" pitchFamily="18" charset="0"/>
              </a:rPr>
              <a:t>: objects that are not found in nature but are made, designed, and created by humans</a:t>
            </a:r>
          </a:p>
          <a:p>
            <a:r>
              <a:rPr lang="en-US" sz="2000" b="1" dirty="0" smtClean="0">
                <a:solidFill>
                  <a:srgbClr val="92D050"/>
                </a:solidFill>
                <a:latin typeface="Perpetua" pitchFamily="18" charset="0"/>
              </a:rPr>
              <a:t>Social Artifacts</a:t>
            </a:r>
            <a:r>
              <a:rPr lang="en-US" sz="2000" b="1" dirty="0" smtClean="0">
                <a:solidFill>
                  <a:schemeClr val="bg1"/>
                </a:solidFill>
                <a:latin typeface="Perpetua" pitchFamily="18" charset="0"/>
              </a:rPr>
              <a:t>: “play a role in ruling the behavior of humans, their natural cooperation and the relationships between humans and social institutions” </a:t>
            </a:r>
            <a:r>
              <a:rPr lang="en-US" sz="2000" b="1" dirty="0" err="1" smtClean="0">
                <a:solidFill>
                  <a:schemeClr val="bg1"/>
                </a:solidFill>
                <a:latin typeface="Perpetua" pitchFamily="18" charset="0"/>
              </a:rPr>
              <a:t>Vermaas</a:t>
            </a:r>
            <a:r>
              <a:rPr lang="en-US" sz="2000" b="1" dirty="0" smtClean="0">
                <a:solidFill>
                  <a:schemeClr val="bg1"/>
                </a:solidFill>
                <a:latin typeface="Perpetua" pitchFamily="18" charset="0"/>
              </a:rPr>
              <a:t> 11</a:t>
            </a:r>
          </a:p>
          <a:p>
            <a:pPr lvl="1"/>
            <a:r>
              <a:rPr lang="en-US" sz="1800" b="1" dirty="0" smtClean="0">
                <a:solidFill>
                  <a:schemeClr val="bg1"/>
                </a:solidFill>
                <a:latin typeface="Perpetua" pitchFamily="18" charset="0"/>
              </a:rPr>
              <a:t>laws, government, state, marriage, driving license, traffic laws, currency (money), organizations (corporations), contracts (including social contracts)</a:t>
            </a:r>
          </a:p>
          <a:p>
            <a:r>
              <a:rPr lang="en-US" sz="2000" b="1" dirty="0" smtClean="0">
                <a:solidFill>
                  <a:srgbClr val="92D050"/>
                </a:solidFill>
                <a:latin typeface="Perpetua" pitchFamily="18" charset="0"/>
              </a:rPr>
              <a:t>Artistic artifacts</a:t>
            </a:r>
            <a:r>
              <a:rPr lang="en-US" sz="2000" b="1" dirty="0" smtClean="0">
                <a:solidFill>
                  <a:schemeClr val="bg1"/>
                </a:solidFill>
                <a:latin typeface="Perpetua" pitchFamily="18" charset="0"/>
              </a:rPr>
              <a:t>: works of art created for enjoyment and beauty</a:t>
            </a:r>
          </a:p>
          <a:p>
            <a:r>
              <a:rPr lang="en-US" sz="2000" b="1" dirty="0" smtClean="0">
                <a:solidFill>
                  <a:srgbClr val="92D050"/>
                </a:solidFill>
                <a:latin typeface="Perpetua" pitchFamily="18" charset="0"/>
              </a:rPr>
              <a:t>Technical artifacts</a:t>
            </a:r>
            <a:r>
              <a:rPr lang="en-US" sz="2000" b="1" dirty="0" smtClean="0">
                <a:solidFill>
                  <a:schemeClr val="bg1"/>
                </a:solidFill>
                <a:latin typeface="Perpetua" pitchFamily="18" charset="0"/>
              </a:rPr>
              <a:t>: “material objects that have been deliberately produced by humans in order to fulfill some kind of practical function.” </a:t>
            </a:r>
            <a:r>
              <a:rPr lang="en-US" sz="2000" b="1" dirty="0" err="1" smtClean="0">
                <a:solidFill>
                  <a:schemeClr val="bg1"/>
                </a:solidFill>
                <a:latin typeface="Perpetua" pitchFamily="18" charset="0"/>
              </a:rPr>
              <a:t>Vermaas</a:t>
            </a:r>
            <a:r>
              <a:rPr lang="en-US" sz="2000" b="1" dirty="0" smtClean="0">
                <a:solidFill>
                  <a:schemeClr val="bg1"/>
                </a:solidFill>
                <a:latin typeface="Perpetua" pitchFamily="18" charset="0"/>
              </a:rPr>
              <a:t>, 5</a:t>
            </a:r>
          </a:p>
          <a:p>
            <a:pPr lvl="1"/>
            <a:r>
              <a:rPr lang="en-US" sz="1800" b="1" dirty="0" smtClean="0">
                <a:solidFill>
                  <a:schemeClr val="bg1"/>
                </a:solidFill>
                <a:latin typeface="Perpetua" pitchFamily="18" charset="0"/>
              </a:rPr>
              <a:t>technical function</a:t>
            </a:r>
          </a:p>
          <a:p>
            <a:pPr lvl="1"/>
            <a:r>
              <a:rPr lang="en-US" sz="1800" b="1" dirty="0" smtClean="0">
                <a:solidFill>
                  <a:schemeClr val="bg1"/>
                </a:solidFill>
                <a:latin typeface="Perpetua" pitchFamily="18" charset="0"/>
              </a:rPr>
              <a:t>physical composition</a:t>
            </a:r>
          </a:p>
          <a:p>
            <a:pPr lvl="1"/>
            <a:r>
              <a:rPr lang="en-US" sz="1800" b="1" dirty="0" smtClean="0">
                <a:solidFill>
                  <a:schemeClr val="bg1"/>
                </a:solidFill>
                <a:latin typeface="Perpetua" pitchFamily="18" charset="0"/>
              </a:rPr>
              <a:t>instructions for use (use or user guide)</a:t>
            </a:r>
          </a:p>
          <a:p>
            <a:r>
              <a:rPr lang="en-US" sz="2000" b="1" dirty="0" smtClean="0">
                <a:solidFill>
                  <a:srgbClr val="92D050"/>
                </a:solidFill>
                <a:latin typeface="Perpetua" pitchFamily="18" charset="0"/>
              </a:rPr>
              <a:t>Technology</a:t>
            </a:r>
            <a:r>
              <a:rPr lang="en-US" sz="2000" b="1" dirty="0" smtClean="0">
                <a:solidFill>
                  <a:schemeClr val="bg1"/>
                </a:solidFill>
                <a:latin typeface="Perpetua" pitchFamily="18" charset="0"/>
              </a:rPr>
              <a:t>: the knowledge and skill that goes into the making of technical artifacts</a:t>
            </a:r>
          </a:p>
          <a:p>
            <a:pPr lvl="1"/>
            <a:r>
              <a:rPr lang="en-US" sz="1600" b="1" dirty="0" smtClean="0">
                <a:solidFill>
                  <a:schemeClr val="bg1"/>
                </a:solidFill>
                <a:latin typeface="Perpetua" pitchFamily="18" charset="0"/>
              </a:rPr>
              <a:t>Applied science</a:t>
            </a:r>
          </a:p>
          <a:p>
            <a:pPr lvl="1"/>
            <a:r>
              <a:rPr lang="en-US" sz="1600" b="1" dirty="0" smtClean="0">
                <a:solidFill>
                  <a:schemeClr val="bg1"/>
                </a:solidFill>
                <a:latin typeface="Perpetua" pitchFamily="18" charset="0"/>
              </a:rPr>
              <a:t>Craft and skill (handed down from generation to generation)</a:t>
            </a:r>
          </a:p>
          <a:p>
            <a:pPr lvl="1"/>
            <a:r>
              <a:rPr lang="en-US" sz="1600" b="1" dirty="0" smtClean="0">
                <a:solidFill>
                  <a:schemeClr val="bg1"/>
                </a:solidFill>
                <a:latin typeface="Perpetua" pitchFamily="18" charset="0"/>
              </a:rPr>
              <a:t>Engineering?</a:t>
            </a:r>
            <a:endParaRPr lang="en-US" b="1"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latin typeface="Perpetua" pitchFamily="18" charset="0"/>
              </a:rPr>
              <a:t>Hypothesis 1</a:t>
            </a:r>
            <a:endParaRPr lang="en-US" sz="4800" b="1" dirty="0" smtClean="0">
              <a:solidFill>
                <a:schemeClr val="tx1"/>
              </a:solidFill>
              <a:latin typeface="Perpetua" pitchFamily="18" charset="0"/>
            </a:endParaRPr>
          </a:p>
        </p:txBody>
      </p:sp>
      <p:sp>
        <p:nvSpPr>
          <p:cNvPr id="3075" name="Content Placeholder 2"/>
          <p:cNvSpPr>
            <a:spLocks noGrp="1"/>
          </p:cNvSpPr>
          <p:nvPr>
            <p:ph idx="1"/>
          </p:nvPr>
        </p:nvSpPr>
        <p:spPr>
          <a:xfrm>
            <a:off x="76200" y="838200"/>
            <a:ext cx="8991600" cy="5867400"/>
          </a:xfrm>
          <a:solidFill>
            <a:schemeClr val="tx1"/>
          </a:solidFill>
        </p:spPr>
        <p:txBody>
          <a:bodyPr>
            <a:noAutofit/>
          </a:bodyPr>
          <a:lstStyle/>
          <a:p>
            <a:r>
              <a:rPr lang="en-US" sz="3600" b="1" dirty="0" smtClean="0">
                <a:solidFill>
                  <a:srgbClr val="92D050"/>
                </a:solidFill>
                <a:latin typeface="Perpetua" pitchFamily="18" charset="0"/>
              </a:rPr>
              <a:t>Society determines technology</a:t>
            </a:r>
          </a:p>
          <a:p>
            <a:pPr lvl="1"/>
            <a:r>
              <a:rPr lang="en-US" sz="3200" b="1" dirty="0" smtClean="0">
                <a:solidFill>
                  <a:schemeClr val="bg1"/>
                </a:solidFill>
                <a:latin typeface="Perpetua" pitchFamily="18" charset="0"/>
              </a:rPr>
              <a:t>SCOT argues that technologies pass through three stages: interpretive flexibility, closing of interpretive flexibility, and the emergence of the technical “black box.”</a:t>
            </a:r>
          </a:p>
          <a:p>
            <a:pPr lvl="1"/>
            <a:r>
              <a:rPr lang="en-US" b="1" dirty="0" smtClean="0">
                <a:solidFill>
                  <a:schemeClr val="bg1"/>
                </a:solidFill>
                <a:latin typeface="Perpetua" pitchFamily="18" charset="0"/>
              </a:rPr>
              <a:t>From Penny Farthing bicycle to modern design (based on Lawson bicycle)</a:t>
            </a:r>
          </a:p>
          <a:p>
            <a:pPr lvl="1"/>
            <a:r>
              <a:rPr lang="en-US" b="1" dirty="0" smtClean="0">
                <a:solidFill>
                  <a:schemeClr val="bg1"/>
                </a:solidFill>
                <a:latin typeface="Perpetua" pitchFamily="18" charset="0"/>
              </a:rPr>
              <a:t>Typewriter and the QWERTY keyboard</a:t>
            </a:r>
          </a:p>
          <a:p>
            <a:r>
              <a:rPr lang="en-US" sz="3600" b="1" dirty="0" smtClean="0">
                <a:solidFill>
                  <a:schemeClr val="bg1"/>
                </a:solidFill>
                <a:latin typeface="Perpetua" pitchFamily="18" charset="0"/>
              </a:rPr>
              <a:t>Pinch and </a:t>
            </a:r>
            <a:r>
              <a:rPr lang="en-US" sz="3600" b="1" dirty="0" err="1" smtClean="0">
                <a:solidFill>
                  <a:schemeClr val="bg1"/>
                </a:solidFill>
                <a:latin typeface="Perpetua" pitchFamily="18" charset="0"/>
              </a:rPr>
              <a:t>Bijker</a:t>
            </a:r>
            <a:r>
              <a:rPr lang="en-US" sz="3600" b="1" dirty="0" smtClean="0">
                <a:solidFill>
                  <a:schemeClr val="bg1"/>
                </a:solidFill>
                <a:latin typeface="Perpetua" pitchFamily="18" charset="0"/>
              </a:rPr>
              <a:t> (Social Construction of Technology)</a:t>
            </a:r>
            <a:endParaRPr lang="en-US" sz="3200" b="1"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latin typeface="Perpetua" pitchFamily="18" charset="0"/>
              </a:rPr>
              <a:t>Hypothesis 2</a:t>
            </a:r>
            <a:endParaRPr lang="en-US" sz="4800" b="1" dirty="0" smtClean="0">
              <a:solidFill>
                <a:schemeClr val="tx1"/>
              </a:solidFill>
              <a:latin typeface="Perpetua" pitchFamily="18" charset="0"/>
            </a:endParaRPr>
          </a:p>
        </p:txBody>
      </p:sp>
      <p:sp>
        <p:nvSpPr>
          <p:cNvPr id="3075" name="Content Placeholder 2"/>
          <p:cNvSpPr>
            <a:spLocks noGrp="1"/>
          </p:cNvSpPr>
          <p:nvPr>
            <p:ph idx="1"/>
          </p:nvPr>
        </p:nvSpPr>
        <p:spPr>
          <a:xfrm>
            <a:off x="76200" y="838200"/>
            <a:ext cx="8991600" cy="5867400"/>
          </a:xfrm>
          <a:solidFill>
            <a:schemeClr val="tx1"/>
          </a:solidFill>
        </p:spPr>
        <p:txBody>
          <a:bodyPr>
            <a:noAutofit/>
          </a:bodyPr>
          <a:lstStyle/>
          <a:p>
            <a:r>
              <a:rPr lang="en-US" b="1" dirty="0" smtClean="0">
                <a:solidFill>
                  <a:srgbClr val="92D050"/>
                </a:solidFill>
                <a:latin typeface="Perpetua" pitchFamily="18" charset="0"/>
              </a:rPr>
              <a:t>Technology determines society</a:t>
            </a:r>
          </a:p>
          <a:p>
            <a:r>
              <a:rPr lang="en-US" sz="2800" b="1" dirty="0" smtClean="0">
                <a:solidFill>
                  <a:schemeClr val="bg1"/>
                </a:solidFill>
                <a:latin typeface="Perpetua" pitchFamily="18" charset="0"/>
              </a:rPr>
              <a:t>Winner and </a:t>
            </a:r>
            <a:r>
              <a:rPr lang="en-US" sz="2800" b="1" dirty="0" err="1" smtClean="0">
                <a:solidFill>
                  <a:schemeClr val="bg1"/>
                </a:solidFill>
                <a:latin typeface="Perpetua" pitchFamily="18" charset="0"/>
              </a:rPr>
              <a:t>Perrow</a:t>
            </a:r>
            <a:endParaRPr lang="en-US" sz="2800" b="1" dirty="0" smtClean="0">
              <a:solidFill>
                <a:schemeClr val="bg1"/>
              </a:solidFill>
              <a:latin typeface="Perpetua" pitchFamily="18" charset="0"/>
            </a:endParaRPr>
          </a:p>
          <a:p>
            <a:pPr lvl="1"/>
            <a:r>
              <a:rPr lang="en-US" sz="2200" b="1" dirty="0" smtClean="0">
                <a:solidFill>
                  <a:srgbClr val="92D050"/>
                </a:solidFill>
                <a:latin typeface="Perpetua" pitchFamily="18" charset="0"/>
              </a:rPr>
              <a:t>Complexity</a:t>
            </a:r>
            <a:r>
              <a:rPr lang="en-US" sz="2200" b="1" dirty="0" smtClean="0">
                <a:solidFill>
                  <a:schemeClr val="bg1"/>
                </a:solidFill>
                <a:latin typeface="Perpetua" pitchFamily="18" charset="0"/>
              </a:rPr>
              <a:t> (manifest and latent)</a:t>
            </a:r>
          </a:p>
          <a:p>
            <a:pPr lvl="2"/>
            <a:r>
              <a:rPr lang="en-US" sz="2200" b="1" dirty="0" smtClean="0">
                <a:solidFill>
                  <a:schemeClr val="bg1"/>
                </a:solidFill>
                <a:latin typeface="Perpetua" pitchFamily="18" charset="0"/>
              </a:rPr>
              <a:t>tightly coupled systems—difficult to control because it is impossible to isolate failures</a:t>
            </a:r>
          </a:p>
          <a:p>
            <a:pPr lvl="2"/>
            <a:r>
              <a:rPr lang="en-US" sz="2200" b="1" dirty="0" smtClean="0">
                <a:solidFill>
                  <a:schemeClr val="bg1"/>
                </a:solidFill>
                <a:latin typeface="Perpetua" pitchFamily="18" charset="0"/>
              </a:rPr>
              <a:t>non-linear causality—effects of acts ripple throughout system; non-linearity makes it difficult to predict the consequences of actions</a:t>
            </a:r>
          </a:p>
          <a:p>
            <a:pPr lvl="1"/>
            <a:r>
              <a:rPr lang="en-US" sz="2200" b="1" dirty="0" smtClean="0">
                <a:solidFill>
                  <a:srgbClr val="92D050"/>
                </a:solidFill>
                <a:latin typeface="Perpetua" pitchFamily="18" charset="0"/>
              </a:rPr>
              <a:t>Reverse Adaptation</a:t>
            </a:r>
          </a:p>
          <a:p>
            <a:pPr lvl="2"/>
            <a:r>
              <a:rPr lang="en-US" sz="2200" b="1" dirty="0" smtClean="0">
                <a:solidFill>
                  <a:schemeClr val="bg1"/>
                </a:solidFill>
                <a:latin typeface="Perpetua" pitchFamily="18" charset="0"/>
              </a:rPr>
              <a:t> Because complex technologies redefine needs (and values), we are forced to adapt ourselves (and our needs) to them.</a:t>
            </a:r>
          </a:p>
          <a:p>
            <a:pPr lvl="1"/>
            <a:r>
              <a:rPr lang="en-US" sz="2200" b="1" dirty="0" smtClean="0">
                <a:solidFill>
                  <a:srgbClr val="92D050"/>
                </a:solidFill>
                <a:latin typeface="Perpetua" pitchFamily="18" charset="0"/>
              </a:rPr>
              <a:t>Technological Imperative</a:t>
            </a:r>
          </a:p>
          <a:p>
            <a:pPr lvl="2"/>
            <a:r>
              <a:rPr lang="en-US" sz="2200" b="1" dirty="0" smtClean="0">
                <a:solidFill>
                  <a:schemeClr val="bg1"/>
                </a:solidFill>
                <a:latin typeface="Perpetua" pitchFamily="18" charset="0"/>
              </a:rPr>
              <a:t>Technologies transform and redefine human needs.  Machine needs become imperative and trump human needs.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latin typeface="Perpetua" pitchFamily="18" charset="0"/>
              </a:rPr>
              <a:t>Hypothesis 3</a:t>
            </a:r>
            <a:endParaRPr lang="en-US" sz="4800" b="1" dirty="0" smtClean="0">
              <a:solidFill>
                <a:schemeClr val="tx1"/>
              </a:solidFill>
              <a:latin typeface="Perpetua" pitchFamily="18" charset="0"/>
            </a:endParaRPr>
          </a:p>
        </p:txBody>
      </p:sp>
      <p:sp>
        <p:nvSpPr>
          <p:cNvPr id="3075" name="Content Placeholder 2"/>
          <p:cNvSpPr>
            <a:spLocks noGrp="1"/>
          </p:cNvSpPr>
          <p:nvPr>
            <p:ph idx="1"/>
          </p:nvPr>
        </p:nvSpPr>
        <p:spPr>
          <a:xfrm>
            <a:off x="76200" y="838200"/>
            <a:ext cx="8991600" cy="5867400"/>
          </a:xfrm>
          <a:solidFill>
            <a:schemeClr val="tx1"/>
          </a:solidFill>
        </p:spPr>
        <p:txBody>
          <a:bodyPr>
            <a:noAutofit/>
          </a:bodyPr>
          <a:lstStyle/>
          <a:p>
            <a:r>
              <a:rPr lang="en-US" sz="3600" b="1" dirty="0" smtClean="0">
                <a:solidFill>
                  <a:srgbClr val="92D050"/>
                </a:solidFill>
                <a:latin typeface="Perpetua" pitchFamily="18" charset="0"/>
              </a:rPr>
              <a:t>Technology and society influence one another.</a:t>
            </a:r>
          </a:p>
          <a:p>
            <a:endParaRPr lang="en-US" b="1" dirty="0" smtClean="0">
              <a:solidFill>
                <a:schemeClr val="bg1"/>
              </a:solidFill>
              <a:latin typeface="Perpetua" pitchFamily="18" charset="0"/>
            </a:endParaRPr>
          </a:p>
          <a:p>
            <a:r>
              <a:rPr lang="en-US" b="1" dirty="0" smtClean="0">
                <a:solidFill>
                  <a:schemeClr val="bg1"/>
                </a:solidFill>
                <a:latin typeface="Perpetua" pitchFamily="18" charset="0"/>
              </a:rPr>
              <a:t>A technical artifact is enrolled into a socio-technical system</a:t>
            </a:r>
          </a:p>
          <a:p>
            <a:pPr lvl="1"/>
            <a:r>
              <a:rPr lang="en-US" b="1" dirty="0" smtClean="0">
                <a:solidFill>
                  <a:schemeClr val="bg1"/>
                </a:solidFill>
                <a:latin typeface="Perpetua" pitchFamily="18" charset="0"/>
              </a:rPr>
              <a:t>The artifact is modified to fit the existing STS</a:t>
            </a:r>
          </a:p>
          <a:p>
            <a:endParaRPr lang="en-US" b="1" dirty="0" smtClean="0">
              <a:solidFill>
                <a:schemeClr val="bg1"/>
              </a:solidFill>
              <a:latin typeface="Perpetua" pitchFamily="18" charset="0"/>
            </a:endParaRPr>
          </a:p>
          <a:p>
            <a:r>
              <a:rPr lang="en-US" b="1" dirty="0" smtClean="0">
                <a:solidFill>
                  <a:schemeClr val="bg1"/>
                </a:solidFill>
                <a:latin typeface="Perpetua" pitchFamily="18" charset="0"/>
              </a:rPr>
              <a:t>But often, technical artifacts stimulate changes in the surrounding STS</a:t>
            </a:r>
          </a:p>
          <a:p>
            <a:pPr lvl="1"/>
            <a:r>
              <a:rPr lang="en-US" b="1" dirty="0" smtClean="0">
                <a:solidFill>
                  <a:schemeClr val="bg1"/>
                </a:solidFill>
                <a:latin typeface="Perpetua" pitchFamily="18" charset="0"/>
              </a:rPr>
              <a:t>Computers, cars, cell phones</a:t>
            </a:r>
          </a:p>
          <a:p>
            <a:endParaRPr lang="en-US" sz="2800" b="1"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latin typeface="Perpetua" pitchFamily="18" charset="0"/>
              </a:rPr>
              <a:t>Neutrality Thesis</a:t>
            </a:r>
            <a:endParaRPr lang="en-US" sz="4800" b="1" dirty="0" smtClean="0">
              <a:solidFill>
                <a:schemeClr val="tx1"/>
              </a:solidFill>
              <a:latin typeface="Perpetua" pitchFamily="18" charset="0"/>
            </a:endParaRPr>
          </a:p>
        </p:txBody>
      </p:sp>
      <p:sp>
        <p:nvSpPr>
          <p:cNvPr id="3075" name="Content Placeholder 2"/>
          <p:cNvSpPr>
            <a:spLocks noGrp="1"/>
          </p:cNvSpPr>
          <p:nvPr>
            <p:ph idx="1"/>
          </p:nvPr>
        </p:nvSpPr>
        <p:spPr>
          <a:xfrm>
            <a:off x="76200" y="838200"/>
            <a:ext cx="8991600" cy="5867400"/>
          </a:xfrm>
          <a:solidFill>
            <a:schemeClr val="tx1"/>
          </a:solidFill>
        </p:spPr>
        <p:txBody>
          <a:bodyPr>
            <a:noAutofit/>
          </a:bodyPr>
          <a:lstStyle/>
          <a:p>
            <a:pPr>
              <a:buNone/>
            </a:pPr>
            <a:endParaRPr lang="en-US" sz="2400" b="1" dirty="0" smtClean="0">
              <a:solidFill>
                <a:schemeClr val="bg1"/>
              </a:solidFill>
              <a:latin typeface="Perpetua" pitchFamily="18" charset="0"/>
            </a:endParaRPr>
          </a:p>
          <a:p>
            <a:r>
              <a:rPr lang="en-US" sz="3600" b="1" dirty="0" smtClean="0">
                <a:solidFill>
                  <a:srgbClr val="92D050"/>
                </a:solidFill>
                <a:latin typeface="Perpetua" pitchFamily="18" charset="0"/>
              </a:rPr>
              <a:t>“from a moral point of view a technical artifact is a neutral instrument that can only be put to good or bad use…used for morally good or bad ends, when it falls into the hands of human beings.”  </a:t>
            </a:r>
            <a:r>
              <a:rPr lang="en-US" sz="3600" b="1" dirty="0" smtClean="0">
                <a:solidFill>
                  <a:schemeClr val="bg1"/>
                </a:solidFill>
                <a:latin typeface="Perpetua" pitchFamily="18" charset="0"/>
              </a:rPr>
              <a:t>(</a:t>
            </a:r>
            <a:r>
              <a:rPr lang="en-US" sz="3600" b="1" dirty="0" err="1" smtClean="0">
                <a:solidFill>
                  <a:schemeClr val="bg1"/>
                </a:solidFill>
                <a:latin typeface="Perpetua" pitchFamily="18" charset="0"/>
              </a:rPr>
              <a:t>Vermaas</a:t>
            </a:r>
            <a:r>
              <a:rPr lang="en-US" sz="3600" b="1" dirty="0" smtClean="0">
                <a:solidFill>
                  <a:schemeClr val="bg1"/>
                </a:solidFill>
                <a:latin typeface="Perpetua" pitchFamily="18" charset="0"/>
              </a:rPr>
              <a:t> 16)</a:t>
            </a:r>
          </a:p>
          <a:p>
            <a:pPr lvl="1"/>
            <a:r>
              <a:rPr lang="en-US" sz="3200" b="1" dirty="0" smtClean="0">
                <a:solidFill>
                  <a:schemeClr val="bg1"/>
                </a:solidFill>
                <a:latin typeface="Perpetua" pitchFamily="18" charset="0"/>
              </a:rPr>
              <a:t>Guns don’t kill people; people kill people.</a:t>
            </a:r>
          </a:p>
          <a:p>
            <a:pPr lvl="1"/>
            <a:r>
              <a:rPr lang="en-US" sz="3200" b="1" dirty="0" smtClean="0">
                <a:solidFill>
                  <a:schemeClr val="bg1"/>
                </a:solidFill>
                <a:latin typeface="Perpetua" pitchFamily="18" charset="0"/>
              </a:rPr>
              <a:t>At stake—Who is responsible for harms produced by the use or abuse of technology: the user or the designer?</a:t>
            </a:r>
          </a:p>
          <a:p>
            <a:endParaRPr lang="en-US" sz="2800" b="1"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solidFill>
                  <a:schemeClr val="tx1"/>
                </a:solidFill>
                <a:latin typeface="Perpetua" pitchFamily="18" charset="0"/>
              </a:rPr>
              <a:t>Value-Laden Thesis</a:t>
            </a:r>
          </a:p>
        </p:txBody>
      </p:sp>
      <p:sp>
        <p:nvSpPr>
          <p:cNvPr id="3075" name="Content Placeholder 2"/>
          <p:cNvSpPr>
            <a:spLocks noGrp="1"/>
          </p:cNvSpPr>
          <p:nvPr>
            <p:ph idx="1"/>
          </p:nvPr>
        </p:nvSpPr>
        <p:spPr>
          <a:xfrm>
            <a:off x="76200" y="838200"/>
            <a:ext cx="8991600" cy="5867400"/>
          </a:xfrm>
          <a:solidFill>
            <a:schemeClr val="tx1"/>
          </a:solidFill>
        </p:spPr>
        <p:txBody>
          <a:bodyPr>
            <a:noAutofit/>
          </a:bodyPr>
          <a:lstStyle/>
          <a:p>
            <a:r>
              <a:rPr lang="en-US" b="1" dirty="0" smtClean="0">
                <a:solidFill>
                  <a:schemeClr val="bg1"/>
                </a:solidFill>
              </a:rPr>
              <a:t>Values can be designed into technical artifacts</a:t>
            </a:r>
          </a:p>
          <a:p>
            <a:pPr lvl="1"/>
            <a:r>
              <a:rPr lang="en-US" sz="2400" b="1" dirty="0" smtClean="0">
                <a:solidFill>
                  <a:schemeClr val="bg1"/>
                </a:solidFill>
              </a:rPr>
              <a:t>Howe, Flanagan, </a:t>
            </a:r>
            <a:r>
              <a:rPr lang="en-US" sz="2400" b="1" dirty="0" err="1" smtClean="0">
                <a:solidFill>
                  <a:schemeClr val="bg1"/>
                </a:solidFill>
              </a:rPr>
              <a:t>Nissenbaum</a:t>
            </a:r>
            <a:endParaRPr lang="en-US" sz="2400" b="1" dirty="0" smtClean="0">
              <a:solidFill>
                <a:schemeClr val="bg1"/>
              </a:solidFill>
            </a:endParaRPr>
          </a:p>
          <a:p>
            <a:pPr lvl="1"/>
            <a:r>
              <a:rPr lang="en-US" sz="2400" b="1" dirty="0" smtClean="0">
                <a:solidFill>
                  <a:schemeClr val="bg1"/>
                </a:solidFill>
              </a:rPr>
              <a:t>Value Discovery, Value Translation (</a:t>
            </a:r>
            <a:r>
              <a:rPr lang="en-US" sz="2400" b="1" dirty="0" err="1" smtClean="0">
                <a:solidFill>
                  <a:schemeClr val="bg1"/>
                </a:solidFill>
              </a:rPr>
              <a:t>operationalization</a:t>
            </a:r>
            <a:r>
              <a:rPr lang="en-US" sz="2400" b="1" dirty="0" smtClean="0">
                <a:solidFill>
                  <a:schemeClr val="bg1"/>
                </a:solidFill>
              </a:rPr>
              <a:t> and implementation) and Value Verification</a:t>
            </a:r>
          </a:p>
          <a:p>
            <a:r>
              <a:rPr lang="en-US" b="1" dirty="0" smtClean="0">
                <a:solidFill>
                  <a:schemeClr val="bg1"/>
                </a:solidFill>
              </a:rPr>
              <a:t>Value Sensitive Design</a:t>
            </a:r>
          </a:p>
          <a:p>
            <a:r>
              <a:rPr lang="en-US" b="1" dirty="0" err="1" smtClean="0">
                <a:solidFill>
                  <a:schemeClr val="bg1"/>
                </a:solidFill>
              </a:rPr>
              <a:t>Oosterlaken</a:t>
            </a:r>
            <a:r>
              <a:rPr lang="en-US" b="1" dirty="0" smtClean="0">
                <a:solidFill>
                  <a:schemeClr val="bg1"/>
                </a:solidFill>
              </a:rPr>
              <a:t>: Zooming in and Zooming out</a:t>
            </a:r>
          </a:p>
          <a:p>
            <a:pPr lvl="1"/>
            <a:r>
              <a:rPr lang="en-US" sz="2400" b="1" dirty="0" smtClean="0">
                <a:solidFill>
                  <a:schemeClr val="bg1"/>
                </a:solidFill>
              </a:rPr>
              <a:t> “Zooming in…allows us to see the specific features or design details of technical artifacts; zooming out…allows us to see how exactly technical artifacts are embedded in broader socio-technical networks and practices.”</a:t>
            </a:r>
            <a:endParaRPr lang="en-US" sz="1400" b="1" dirty="0" smtClean="0">
              <a:solidFill>
                <a:schemeClr val="bg1"/>
              </a:solidFill>
            </a:endParaRPr>
          </a:p>
          <a:p>
            <a:r>
              <a:rPr lang="en-US" sz="1400" b="1" dirty="0" smtClean="0">
                <a:solidFill>
                  <a:schemeClr val="bg1"/>
                </a:solidFill>
              </a:rPr>
              <a:t>Flanagan, Howe, and </a:t>
            </a:r>
            <a:r>
              <a:rPr lang="en-US" sz="1400" b="1" dirty="0" err="1" smtClean="0">
                <a:solidFill>
                  <a:schemeClr val="bg1"/>
                </a:solidFill>
              </a:rPr>
              <a:t>Nissenbaum</a:t>
            </a:r>
            <a:r>
              <a:rPr lang="en-US" sz="1400" b="1" dirty="0" smtClean="0">
                <a:solidFill>
                  <a:schemeClr val="bg1"/>
                </a:solidFill>
              </a:rPr>
              <a:t>, “Embodying Values in Technology” in Information Technology and Moral Philosophy, van den </a:t>
            </a:r>
            <a:r>
              <a:rPr lang="en-US" sz="1400" b="1" dirty="0" err="1" smtClean="0">
                <a:solidFill>
                  <a:schemeClr val="bg1"/>
                </a:solidFill>
              </a:rPr>
              <a:t>Hoven</a:t>
            </a:r>
            <a:r>
              <a:rPr lang="en-US" sz="1400" b="1" dirty="0" smtClean="0">
                <a:solidFill>
                  <a:schemeClr val="bg1"/>
                </a:solidFill>
              </a:rPr>
              <a:t> and </a:t>
            </a:r>
            <a:r>
              <a:rPr lang="en-US" sz="1400" b="1" dirty="0" err="1" smtClean="0">
                <a:solidFill>
                  <a:schemeClr val="bg1"/>
                </a:solidFill>
              </a:rPr>
              <a:t>Weckert</a:t>
            </a:r>
            <a:r>
              <a:rPr lang="en-US" sz="1400" b="1" dirty="0" smtClean="0">
                <a:solidFill>
                  <a:schemeClr val="bg1"/>
                </a:solidFill>
              </a:rPr>
              <a:t>.</a:t>
            </a:r>
          </a:p>
          <a:p>
            <a:r>
              <a:rPr lang="en-US" sz="1400" b="1" dirty="0" smtClean="0">
                <a:solidFill>
                  <a:schemeClr val="bg1"/>
                </a:solidFill>
              </a:rPr>
              <a:t>(See Taking a Capability Approach to Technology and Its Design: A Philosophical Exploration, Introduction, 14.  Simon Stevin Series in the Ethics of Technology). (See Taking a Critical Approach to Technology and Its Design 13 (table) and 14.)</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normAutofit fontScale="90000"/>
          </a:bodyPr>
          <a:lstStyle/>
          <a:p>
            <a:pPr eaLnBrk="1" hangingPunct="1"/>
            <a:r>
              <a:rPr lang="en-US" sz="4800" b="1" dirty="0" smtClean="0">
                <a:latin typeface="Perpetua" pitchFamily="18" charset="0"/>
              </a:rPr>
              <a:t>The ontology of a technical artifact</a:t>
            </a:r>
            <a:endParaRPr lang="en-US" sz="4800" b="1" dirty="0" smtClean="0">
              <a:solidFill>
                <a:schemeClr val="tx1"/>
              </a:solidFill>
              <a:latin typeface="Perpetua" pitchFamily="18" charset="0"/>
            </a:endParaRPr>
          </a:p>
        </p:txBody>
      </p:sp>
      <p:sp>
        <p:nvSpPr>
          <p:cNvPr id="3075" name="Content Placeholder 2"/>
          <p:cNvSpPr>
            <a:spLocks noGrp="1"/>
          </p:cNvSpPr>
          <p:nvPr>
            <p:ph idx="1"/>
          </p:nvPr>
        </p:nvSpPr>
        <p:spPr>
          <a:xfrm>
            <a:off x="0" y="838200"/>
            <a:ext cx="9144000" cy="6019800"/>
          </a:xfrm>
          <a:solidFill>
            <a:schemeClr val="tx1"/>
          </a:solidFill>
        </p:spPr>
        <p:txBody>
          <a:bodyPr>
            <a:noAutofit/>
          </a:bodyPr>
          <a:lstStyle/>
          <a:p>
            <a:r>
              <a:rPr lang="en-US" sz="3600" b="1" dirty="0" smtClean="0">
                <a:solidFill>
                  <a:schemeClr val="bg1"/>
                </a:solidFill>
                <a:latin typeface="Perpetua" pitchFamily="18" charset="0"/>
              </a:rPr>
              <a:t>Technical artifacts are relational; they must be understood in relation to different contexts</a:t>
            </a:r>
          </a:p>
          <a:p>
            <a:pPr lvl="1"/>
            <a:r>
              <a:rPr lang="en-US" sz="3200" b="1" dirty="0" smtClean="0">
                <a:solidFill>
                  <a:schemeClr val="bg1"/>
                </a:solidFill>
                <a:latin typeface="Perpetua" pitchFamily="18" charset="0"/>
              </a:rPr>
              <a:t>Social context: technical artifact must be unpacked in terms of the use-guide</a:t>
            </a:r>
          </a:p>
          <a:p>
            <a:pPr lvl="1"/>
            <a:r>
              <a:rPr lang="en-US" sz="3200" b="1" dirty="0" smtClean="0">
                <a:solidFill>
                  <a:schemeClr val="bg1"/>
                </a:solidFill>
                <a:latin typeface="Perpetua" pitchFamily="18" charset="0"/>
              </a:rPr>
              <a:t>Users can always develop procedures that circumvent (work around) the use-guide</a:t>
            </a:r>
          </a:p>
          <a:p>
            <a:pPr lvl="1"/>
            <a:r>
              <a:rPr lang="en-US" sz="3200" b="1" dirty="0" smtClean="0">
                <a:solidFill>
                  <a:schemeClr val="bg1"/>
                </a:solidFill>
                <a:latin typeface="Perpetua" pitchFamily="18" charset="0"/>
              </a:rPr>
              <a:t>STS: </a:t>
            </a:r>
          </a:p>
          <a:p>
            <a:pPr lvl="2"/>
            <a:r>
              <a:rPr lang="en-US" b="1" dirty="0" smtClean="0">
                <a:solidFill>
                  <a:schemeClr val="bg1"/>
                </a:solidFill>
                <a:latin typeface="Perpetua" pitchFamily="18" charset="0"/>
              </a:rPr>
              <a:t>Hardware, software, physical surroundings, people/groups/roles, procedures, laws (statutes and regulations), markets, information systems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latin typeface="Perpetua" pitchFamily="18" charset="0"/>
              </a:rPr>
              <a:t>Kant</a:t>
            </a:r>
            <a:endParaRPr lang="en-US" sz="4800" b="1" dirty="0" smtClean="0">
              <a:solidFill>
                <a:schemeClr val="tx1"/>
              </a:solidFill>
              <a:latin typeface="Perpetua" pitchFamily="18" charset="0"/>
            </a:endParaRPr>
          </a:p>
        </p:txBody>
      </p:sp>
      <p:sp>
        <p:nvSpPr>
          <p:cNvPr id="3075" name="Content Placeholder 2"/>
          <p:cNvSpPr>
            <a:spLocks noGrp="1"/>
          </p:cNvSpPr>
          <p:nvPr>
            <p:ph idx="1"/>
          </p:nvPr>
        </p:nvSpPr>
        <p:spPr>
          <a:xfrm>
            <a:off x="76200" y="838200"/>
            <a:ext cx="8991600" cy="5867400"/>
          </a:xfrm>
          <a:solidFill>
            <a:schemeClr val="tx1"/>
          </a:solidFill>
        </p:spPr>
        <p:txBody>
          <a:bodyPr>
            <a:normAutofit/>
          </a:bodyPr>
          <a:lstStyle/>
          <a:p>
            <a:pPr>
              <a:buNone/>
            </a:pPr>
            <a:endParaRPr lang="en-US" sz="1200" b="1" dirty="0" smtClean="0">
              <a:solidFill>
                <a:schemeClr val="bg1"/>
              </a:solidFill>
              <a:latin typeface="Perpetua" pitchFamily="18" charset="0"/>
            </a:endParaRPr>
          </a:p>
          <a:p>
            <a:r>
              <a:rPr lang="en-US" b="1" dirty="0" smtClean="0">
                <a:solidFill>
                  <a:schemeClr val="bg1"/>
                </a:solidFill>
                <a:latin typeface="Perpetua" pitchFamily="18" charset="0"/>
              </a:rPr>
              <a:t>Duty for Duty’s Sake</a:t>
            </a:r>
          </a:p>
          <a:p>
            <a:pPr lvl="1"/>
            <a:r>
              <a:rPr lang="en-US" b="1" dirty="0" smtClean="0">
                <a:solidFill>
                  <a:schemeClr val="bg1"/>
                </a:solidFill>
                <a:latin typeface="Perpetua" pitchFamily="18" charset="0"/>
              </a:rPr>
              <a:t>Action conforms to duty</a:t>
            </a:r>
          </a:p>
          <a:p>
            <a:pPr lvl="1"/>
            <a:r>
              <a:rPr lang="en-US" b="1" dirty="0" smtClean="0">
                <a:solidFill>
                  <a:schemeClr val="bg1"/>
                </a:solidFill>
                <a:latin typeface="Perpetua" pitchFamily="18" charset="0"/>
              </a:rPr>
              <a:t>Motive = duty</a:t>
            </a:r>
          </a:p>
          <a:p>
            <a:pPr lvl="1"/>
            <a:endParaRPr lang="en-US" b="1" dirty="0" smtClean="0">
              <a:solidFill>
                <a:schemeClr val="bg1"/>
              </a:solidFill>
              <a:latin typeface="Perpetua" pitchFamily="18" charset="0"/>
            </a:endParaRPr>
          </a:p>
          <a:p>
            <a:r>
              <a:rPr lang="en-US" b="1" dirty="0" smtClean="0">
                <a:solidFill>
                  <a:schemeClr val="bg1"/>
                </a:solidFill>
                <a:latin typeface="Perpetua" pitchFamily="18" charset="0"/>
              </a:rPr>
              <a:t>Do I (a physician) perform an appendectomy</a:t>
            </a:r>
          </a:p>
          <a:p>
            <a:pPr lvl="1"/>
            <a:r>
              <a:rPr lang="en-US" b="1" dirty="0" smtClean="0">
                <a:solidFill>
                  <a:schemeClr val="bg1"/>
                </a:solidFill>
                <a:latin typeface="Perpetua" pitchFamily="18" charset="0"/>
              </a:rPr>
              <a:t>Because I will get paid</a:t>
            </a:r>
          </a:p>
          <a:p>
            <a:pPr lvl="1"/>
            <a:r>
              <a:rPr lang="en-US" b="1" dirty="0" smtClean="0">
                <a:solidFill>
                  <a:schemeClr val="bg1"/>
                </a:solidFill>
                <a:latin typeface="Perpetua" pitchFamily="18" charset="0"/>
              </a:rPr>
              <a:t>Because it is my duty</a:t>
            </a:r>
          </a:p>
          <a:p>
            <a:pPr lvl="1"/>
            <a:r>
              <a:rPr lang="en-US" b="1" dirty="0" smtClean="0">
                <a:solidFill>
                  <a:schemeClr val="bg1"/>
                </a:solidFill>
                <a:latin typeface="Perpetua" pitchFamily="18" charset="0"/>
              </a:rPr>
              <a:t>Even though it is on my mortal enemy</a:t>
            </a:r>
          </a:p>
          <a:p>
            <a:pPr lvl="1"/>
            <a:r>
              <a:rPr lang="en-US" b="1" dirty="0" smtClean="0">
                <a:solidFill>
                  <a:schemeClr val="bg1"/>
                </a:solidFill>
                <a:latin typeface="Perpetua" pitchFamily="18" charset="0"/>
              </a:rPr>
              <a:t>Even when I am tired</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1417638"/>
          </a:xfrm>
          <a:solidFill>
            <a:srgbClr val="96B45A"/>
          </a:solidFill>
        </p:spPr>
        <p:txBody>
          <a:bodyPr>
            <a:normAutofit fontScale="90000"/>
          </a:bodyPr>
          <a:lstStyle/>
          <a:p>
            <a:pPr eaLnBrk="1" hangingPunct="1"/>
            <a:r>
              <a:rPr lang="en-US" sz="4800" b="1" dirty="0" smtClean="0">
                <a:solidFill>
                  <a:schemeClr val="tx1"/>
                </a:solidFill>
                <a:latin typeface="Perpetua" pitchFamily="18" charset="0"/>
              </a:rPr>
              <a:t>Some criteria for appropriate technology</a:t>
            </a:r>
          </a:p>
        </p:txBody>
      </p:sp>
      <p:sp>
        <p:nvSpPr>
          <p:cNvPr id="3075" name="Content Placeholder 2"/>
          <p:cNvSpPr>
            <a:spLocks noGrp="1"/>
          </p:cNvSpPr>
          <p:nvPr>
            <p:ph sz="half" idx="1"/>
          </p:nvPr>
        </p:nvSpPr>
        <p:spPr>
          <a:xfrm>
            <a:off x="0" y="1447800"/>
            <a:ext cx="4648200" cy="5410200"/>
          </a:xfrm>
          <a:solidFill>
            <a:schemeClr val="tx1"/>
          </a:solidFill>
        </p:spPr>
        <p:txBody>
          <a:bodyPr>
            <a:normAutofit/>
          </a:bodyPr>
          <a:lstStyle/>
          <a:p>
            <a:pPr>
              <a:buNone/>
            </a:pPr>
            <a:endParaRPr lang="en-US" b="1" dirty="0" smtClean="0">
              <a:solidFill>
                <a:schemeClr val="bg1"/>
              </a:solidFill>
              <a:latin typeface="Perpetua" pitchFamily="18" charset="0"/>
            </a:endParaRPr>
          </a:p>
          <a:p>
            <a:r>
              <a:rPr lang="en-US" b="1" dirty="0" smtClean="0">
                <a:solidFill>
                  <a:schemeClr val="bg1"/>
                </a:solidFill>
                <a:latin typeface="Perpetua" pitchFamily="18" charset="0"/>
              </a:rPr>
              <a:t>Ecologically sound</a:t>
            </a:r>
          </a:p>
          <a:p>
            <a:r>
              <a:rPr lang="en-US" b="1" dirty="0" smtClean="0">
                <a:solidFill>
                  <a:schemeClr val="bg1"/>
                </a:solidFill>
                <a:latin typeface="Perpetua" pitchFamily="18" charset="0"/>
              </a:rPr>
              <a:t>Low-cost</a:t>
            </a:r>
          </a:p>
          <a:p>
            <a:r>
              <a:rPr lang="en-US" b="1" dirty="0" smtClean="0">
                <a:solidFill>
                  <a:schemeClr val="bg1"/>
                </a:solidFill>
                <a:latin typeface="Perpetua" pitchFamily="18" charset="0"/>
              </a:rPr>
              <a:t>Low-maintenance</a:t>
            </a:r>
          </a:p>
          <a:p>
            <a:r>
              <a:rPr lang="en-US" b="1" dirty="0" smtClean="0">
                <a:solidFill>
                  <a:schemeClr val="bg1"/>
                </a:solidFill>
                <a:latin typeface="Perpetua" pitchFamily="18" charset="0"/>
              </a:rPr>
              <a:t>Labor intensive</a:t>
            </a:r>
          </a:p>
          <a:p>
            <a:r>
              <a:rPr lang="en-US" b="1" dirty="0" smtClean="0">
                <a:solidFill>
                  <a:schemeClr val="bg1"/>
                </a:solidFill>
                <a:latin typeface="Perpetua" pitchFamily="18" charset="0"/>
              </a:rPr>
              <a:t>Energy efficient</a:t>
            </a:r>
            <a:endParaRPr lang="en-US" sz="1100" b="1" dirty="0" smtClean="0">
              <a:solidFill>
                <a:schemeClr val="bg1"/>
              </a:solidFill>
              <a:latin typeface="Perpetua" pitchFamily="18" charset="0"/>
            </a:endParaRPr>
          </a:p>
          <a:p>
            <a:r>
              <a:rPr lang="en-US" b="1" dirty="0" smtClean="0">
                <a:solidFill>
                  <a:schemeClr val="bg1"/>
                </a:solidFill>
                <a:latin typeface="Perpetua" pitchFamily="18" charset="0"/>
              </a:rPr>
              <a:t>Simple, efficient, non-violent</a:t>
            </a:r>
          </a:p>
          <a:p>
            <a:pPr>
              <a:buNone/>
            </a:pPr>
            <a:endParaRPr lang="en-US" sz="1050" b="1" dirty="0" smtClean="0">
              <a:solidFill>
                <a:schemeClr val="bg1"/>
              </a:solidFill>
              <a:latin typeface="Perpetua" pitchFamily="18" charset="0"/>
            </a:endParaRPr>
          </a:p>
          <a:p>
            <a:r>
              <a:rPr lang="en-US" sz="1800" b="1" dirty="0" err="1" smtClean="0">
                <a:solidFill>
                  <a:schemeClr val="bg1"/>
                </a:solidFill>
                <a:latin typeface="Perpetua" pitchFamily="18" charset="0"/>
              </a:rPr>
              <a:t>Oosterlaken</a:t>
            </a:r>
            <a:r>
              <a:rPr lang="en-US" sz="1800" b="1" dirty="0" smtClean="0">
                <a:solidFill>
                  <a:schemeClr val="bg1"/>
                </a:solidFill>
                <a:latin typeface="Perpetua" pitchFamily="18" charset="0"/>
              </a:rPr>
              <a:t> et al on Appropriate Technology</a:t>
            </a:r>
            <a:endParaRPr lang="en-US" sz="1050" b="1" dirty="0" smtClean="0">
              <a:solidFill>
                <a:schemeClr val="bg1"/>
              </a:solidFill>
              <a:latin typeface="Perpetua" pitchFamily="18" charset="0"/>
            </a:endParaRPr>
          </a:p>
          <a:p>
            <a:pPr>
              <a:buNone/>
            </a:pPr>
            <a:endParaRPr lang="en-US" sz="1200" b="1" dirty="0" smtClean="0">
              <a:solidFill>
                <a:schemeClr val="bg1"/>
              </a:solidFill>
              <a:latin typeface="Perpetua" pitchFamily="18" charset="0"/>
            </a:endParaRPr>
          </a:p>
        </p:txBody>
      </p:sp>
      <p:sp>
        <p:nvSpPr>
          <p:cNvPr id="4" name="Content Placeholder 3"/>
          <p:cNvSpPr>
            <a:spLocks noGrp="1"/>
          </p:cNvSpPr>
          <p:nvPr>
            <p:ph sz="half" idx="2"/>
          </p:nvPr>
        </p:nvSpPr>
        <p:spPr>
          <a:xfrm>
            <a:off x="4648200" y="1447800"/>
            <a:ext cx="4495800" cy="5410200"/>
          </a:xfrm>
        </p:spPr>
        <p:style>
          <a:lnRef idx="2">
            <a:schemeClr val="dk1">
              <a:shade val="50000"/>
            </a:schemeClr>
          </a:lnRef>
          <a:fillRef idx="1">
            <a:schemeClr val="dk1"/>
          </a:fillRef>
          <a:effectRef idx="0">
            <a:schemeClr val="dk1"/>
          </a:effectRef>
          <a:fontRef idx="minor">
            <a:schemeClr val="lt1"/>
          </a:fontRef>
        </p:style>
        <p:txBody>
          <a:bodyPr>
            <a:normAutofit/>
          </a:bodyPr>
          <a:lstStyle/>
          <a:p>
            <a:pPr>
              <a:buNone/>
            </a:pPr>
            <a:endParaRPr lang="en-US" sz="1600" dirty="0" smtClean="0"/>
          </a:p>
          <a:p>
            <a:r>
              <a:rPr lang="en-US" dirty="0" smtClean="0"/>
              <a:t>Conducive to decentralization</a:t>
            </a:r>
          </a:p>
          <a:p>
            <a:r>
              <a:rPr lang="en-US" dirty="0" smtClean="0"/>
              <a:t>Compatible with laws of ecology</a:t>
            </a:r>
          </a:p>
          <a:p>
            <a:r>
              <a:rPr lang="en-US" dirty="0" smtClean="0"/>
              <a:t>Makes use of modern knowledge</a:t>
            </a:r>
          </a:p>
          <a:p>
            <a:r>
              <a:rPr lang="en-US" dirty="0" smtClean="0"/>
              <a:t>Gentle in the use of resources</a:t>
            </a:r>
          </a:p>
          <a:p>
            <a:r>
              <a:rPr lang="en-US" dirty="0" smtClean="0"/>
              <a:t>Serves the human person</a:t>
            </a:r>
          </a:p>
          <a:p>
            <a:r>
              <a:rPr lang="en-US" dirty="0" smtClean="0"/>
              <a:t>Production by the masses</a:t>
            </a:r>
            <a:endParaRPr lang="en-US" b="1"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ctrTitle"/>
          </p:nvPr>
        </p:nvSpPr>
        <p:spPr>
          <a:xfrm>
            <a:off x="685800" y="1752601"/>
            <a:ext cx="7772400" cy="1847850"/>
          </a:xfrm>
          <a:solidFill>
            <a:srgbClr val="96B45A"/>
          </a:solidFill>
        </p:spPr>
        <p:txBody>
          <a:bodyPr>
            <a:normAutofit fontScale="90000"/>
          </a:bodyPr>
          <a:lstStyle/>
          <a:p>
            <a:r>
              <a:rPr lang="en-US" b="1" dirty="0" smtClean="0">
                <a:latin typeface="Perpetua" pitchFamily="18" charset="0"/>
              </a:rPr>
              <a:t>From technology, technical artifacts, and appropriate technology to…</a:t>
            </a:r>
            <a:endParaRPr lang="en-US" sz="4800" b="1" dirty="0" smtClean="0">
              <a:solidFill>
                <a:schemeClr val="tx1"/>
              </a:solidFill>
              <a:latin typeface="Perpetua" pitchFamily="18" charset="0"/>
            </a:endParaRPr>
          </a:p>
        </p:txBody>
      </p:sp>
      <p:sp>
        <p:nvSpPr>
          <p:cNvPr id="3075" name="Content Placeholder 2"/>
          <p:cNvSpPr>
            <a:spLocks noGrp="1"/>
          </p:cNvSpPr>
          <p:nvPr>
            <p:ph type="subTitle" idx="1"/>
          </p:nvPr>
        </p:nvSpPr>
        <p:spPr>
          <a:xfrm>
            <a:off x="1371600" y="4038600"/>
            <a:ext cx="6400800" cy="1600200"/>
          </a:xfrm>
          <a:solidFill>
            <a:schemeClr val="tx1"/>
          </a:solidFill>
        </p:spPr>
        <p:txBody>
          <a:bodyPr>
            <a:noAutofit/>
          </a:bodyPr>
          <a:lstStyle/>
          <a:p>
            <a:pPr>
              <a:buNone/>
            </a:pPr>
            <a:r>
              <a:rPr lang="en-US" sz="4400" b="1" dirty="0" smtClean="0">
                <a:solidFill>
                  <a:schemeClr val="bg1"/>
                </a:solidFill>
                <a:latin typeface="Perpetua" pitchFamily="18" charset="0"/>
              </a:rPr>
              <a:t>Socio-Technical Systems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solidFill>
                  <a:schemeClr val="tx1"/>
                </a:solidFill>
                <a:latin typeface="Perpetua" pitchFamily="18" charset="0"/>
              </a:rPr>
              <a:t>1. Socio-Technical System</a:t>
            </a:r>
          </a:p>
        </p:txBody>
      </p:sp>
      <p:sp>
        <p:nvSpPr>
          <p:cNvPr id="3075" name="Content Placeholder 2"/>
          <p:cNvSpPr>
            <a:spLocks noGrp="1"/>
          </p:cNvSpPr>
          <p:nvPr>
            <p:ph idx="1"/>
          </p:nvPr>
        </p:nvSpPr>
        <p:spPr>
          <a:xfrm>
            <a:off x="76200" y="838200"/>
            <a:ext cx="8991600" cy="5867400"/>
          </a:xfrm>
          <a:solidFill>
            <a:schemeClr val="tx1"/>
          </a:solidFill>
        </p:spPr>
        <p:txBody>
          <a:bodyPr>
            <a:normAutofit/>
          </a:bodyPr>
          <a:lstStyle/>
          <a:p>
            <a:pPr>
              <a:buNone/>
            </a:pPr>
            <a:endParaRPr lang="en-US" sz="1200" b="1" dirty="0" smtClean="0">
              <a:solidFill>
                <a:schemeClr val="bg1"/>
              </a:solidFill>
              <a:latin typeface="Perpetua" pitchFamily="18" charset="0"/>
            </a:endParaRPr>
          </a:p>
          <a:p>
            <a:r>
              <a:rPr lang="en-US" sz="3600" b="1" dirty="0" smtClean="0">
                <a:solidFill>
                  <a:schemeClr val="bg1"/>
                </a:solidFill>
                <a:latin typeface="Perpetua" pitchFamily="18" charset="0"/>
              </a:rPr>
              <a:t>Socio-Technical System</a:t>
            </a:r>
          </a:p>
          <a:p>
            <a:pPr marL="457200" lvl="1" indent="0">
              <a:buFontTx/>
              <a:buNone/>
            </a:pPr>
            <a:r>
              <a:rPr lang="en-US" sz="3600" dirty="0" smtClean="0">
                <a:solidFill>
                  <a:schemeClr val="bg1"/>
                </a:solidFill>
                <a:latin typeface="Perpetua" pitchFamily="18" charset="0"/>
              </a:rPr>
              <a:t>“an intellectual tool to help us recognize patterns in the way technology is used and produced” (Huff, “What is a Socio-Technical System?” from </a:t>
            </a:r>
            <a:r>
              <a:rPr lang="en-US" sz="3600" i="1" dirty="0" smtClean="0">
                <a:solidFill>
                  <a:schemeClr val="bg1"/>
                </a:solidFill>
                <a:latin typeface="Perpetua" pitchFamily="18" charset="0"/>
              </a:rPr>
              <a:t>Computing Cases</a:t>
            </a:r>
            <a:r>
              <a:rPr lang="en-US" sz="3600" dirty="0" smtClean="0">
                <a:solidFill>
                  <a:schemeClr val="bg1"/>
                </a:solidFill>
                <a:latin typeface="Perpetua" pitchFamily="18" charset="0"/>
              </a:rPr>
              <a:t>)</a:t>
            </a:r>
          </a:p>
          <a:p>
            <a:r>
              <a:rPr lang="en-US" sz="3600" dirty="0" smtClean="0">
                <a:solidFill>
                  <a:srgbClr val="92D050"/>
                </a:solidFill>
                <a:latin typeface="Perpetua" pitchFamily="18" charset="0"/>
              </a:rPr>
              <a:t>Socio-Technical systems provide a tool to uncover the different environments in which business activity takes place and to articulate how these constrain and enable different business practices.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solidFill>
                  <a:schemeClr val="tx1"/>
                </a:solidFill>
                <a:latin typeface="Perpetua" pitchFamily="18" charset="0"/>
              </a:rPr>
              <a:t>2. Socio-Technical System</a:t>
            </a:r>
          </a:p>
        </p:txBody>
      </p:sp>
      <p:sp>
        <p:nvSpPr>
          <p:cNvPr id="3075" name="Content Placeholder 2"/>
          <p:cNvSpPr>
            <a:spLocks noGrp="1"/>
          </p:cNvSpPr>
          <p:nvPr>
            <p:ph idx="1"/>
          </p:nvPr>
        </p:nvSpPr>
        <p:spPr>
          <a:xfrm>
            <a:off x="76200" y="838200"/>
            <a:ext cx="8991600" cy="5867400"/>
          </a:xfrm>
          <a:solidFill>
            <a:schemeClr val="tx1"/>
          </a:solidFill>
        </p:spPr>
        <p:txBody>
          <a:bodyPr>
            <a:normAutofit/>
          </a:bodyPr>
          <a:lstStyle/>
          <a:p>
            <a:r>
              <a:rPr lang="en-US" sz="3600" dirty="0" smtClean="0">
                <a:solidFill>
                  <a:srgbClr val="92D050"/>
                </a:solidFill>
                <a:latin typeface="Perpetua" pitchFamily="18" charset="0"/>
              </a:rPr>
              <a:t>A STS can be divided into different components such as hardware, software, physical surroundings, stakeholders, procedures, laws, and information systems</a:t>
            </a:r>
            <a:r>
              <a:rPr lang="en-US" sz="3600" b="1" dirty="0" smtClean="0">
                <a:solidFill>
                  <a:srgbClr val="92D050"/>
                </a:solidFill>
                <a:latin typeface="Perpetua" pitchFamily="18" charset="0"/>
              </a:rPr>
              <a:t>.  </a:t>
            </a:r>
          </a:p>
          <a:p>
            <a:endParaRPr lang="en-US" sz="3600" b="1" dirty="0" smtClean="0">
              <a:solidFill>
                <a:schemeClr val="bg1"/>
              </a:solidFill>
              <a:latin typeface="Perpetua" pitchFamily="18" charset="0"/>
            </a:endParaRPr>
          </a:p>
          <a:p>
            <a:pPr lvl="1"/>
            <a:r>
              <a:rPr lang="en-US" b="1" dirty="0" smtClean="0">
                <a:solidFill>
                  <a:schemeClr val="bg1"/>
                </a:solidFill>
                <a:latin typeface="Perpetua" pitchFamily="18" charset="0"/>
              </a:rPr>
              <a:t>These environments constrain and enable activities individually and collectively</a:t>
            </a:r>
          </a:p>
          <a:p>
            <a:pPr lvl="1"/>
            <a:r>
              <a:rPr lang="en-US" b="1" dirty="0" smtClean="0">
                <a:solidFill>
                  <a:schemeClr val="bg1"/>
                </a:solidFill>
                <a:latin typeface="Perpetua" pitchFamily="18" charset="0"/>
              </a:rPr>
              <a:t>Think about how the physical environment of the classroom embodies distinct pedagogical styles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solidFill>
                  <a:schemeClr val="tx1"/>
                </a:solidFill>
                <a:latin typeface="Perpetua" pitchFamily="18" charset="0"/>
              </a:rPr>
              <a:t>3. Socio-Technical System</a:t>
            </a:r>
          </a:p>
        </p:txBody>
      </p:sp>
      <p:sp>
        <p:nvSpPr>
          <p:cNvPr id="3075" name="Content Placeholder 2"/>
          <p:cNvSpPr>
            <a:spLocks noGrp="1"/>
          </p:cNvSpPr>
          <p:nvPr>
            <p:ph idx="1"/>
          </p:nvPr>
        </p:nvSpPr>
        <p:spPr>
          <a:xfrm>
            <a:off x="0" y="838200"/>
            <a:ext cx="9144000" cy="6019800"/>
          </a:xfrm>
          <a:solidFill>
            <a:schemeClr val="tx1"/>
          </a:solidFill>
        </p:spPr>
        <p:txBody>
          <a:bodyPr>
            <a:noAutofit/>
          </a:bodyPr>
          <a:lstStyle/>
          <a:p>
            <a:pPr>
              <a:buNone/>
            </a:pPr>
            <a:endParaRPr lang="en-US" sz="1200" dirty="0" smtClean="0">
              <a:solidFill>
                <a:srgbClr val="92D050"/>
              </a:solidFill>
              <a:latin typeface="Perpetua" pitchFamily="18" charset="0"/>
            </a:endParaRPr>
          </a:p>
          <a:p>
            <a:r>
              <a:rPr lang="en-US" sz="3600" dirty="0" smtClean="0">
                <a:solidFill>
                  <a:srgbClr val="92D050"/>
                </a:solidFill>
                <a:latin typeface="Perpetua" pitchFamily="18" charset="0"/>
              </a:rPr>
              <a:t>While different components can be distinguished these are inseparable.  STSs are systems composed of interrelated and interacting parts.</a:t>
            </a:r>
          </a:p>
          <a:p>
            <a:pPr>
              <a:buNone/>
            </a:pPr>
            <a:endParaRPr lang="en-US" sz="1200" dirty="0" smtClean="0">
              <a:solidFill>
                <a:schemeClr val="bg1"/>
              </a:solidFill>
              <a:latin typeface="Perpetua" pitchFamily="18" charset="0"/>
            </a:endParaRPr>
          </a:p>
          <a:p>
            <a:pPr lvl="1"/>
            <a:r>
              <a:rPr lang="en-US" sz="2600" dirty="0" smtClean="0">
                <a:solidFill>
                  <a:schemeClr val="bg1"/>
                </a:solidFill>
                <a:latin typeface="Perpetua" pitchFamily="18" charset="0"/>
              </a:rPr>
              <a:t>“A system is a complex environment of interacting components, together with the networks of relationships among them, that identifies an entity or a set of processes.” </a:t>
            </a:r>
            <a:r>
              <a:rPr lang="en-US" sz="2600" b="1" dirty="0" smtClean="0">
                <a:solidFill>
                  <a:schemeClr val="bg1"/>
                </a:solidFill>
                <a:latin typeface="Perpetua" pitchFamily="18" charset="0"/>
              </a:rPr>
              <a:t>(</a:t>
            </a:r>
            <a:r>
              <a:rPr lang="en-US" sz="2600" b="1" dirty="0" err="1" smtClean="0">
                <a:solidFill>
                  <a:schemeClr val="bg1"/>
                </a:solidFill>
                <a:latin typeface="Perpetua" pitchFamily="18" charset="0"/>
              </a:rPr>
              <a:t>Werhane</a:t>
            </a:r>
            <a:r>
              <a:rPr lang="en-US" sz="2600" b="1" dirty="0" smtClean="0">
                <a:solidFill>
                  <a:schemeClr val="bg1"/>
                </a:solidFill>
                <a:latin typeface="Perpetua" pitchFamily="18" charset="0"/>
              </a:rPr>
              <a:t>, </a:t>
            </a:r>
            <a:r>
              <a:rPr lang="en-US" sz="2600" b="1" i="1" dirty="0" smtClean="0">
                <a:solidFill>
                  <a:schemeClr val="bg1"/>
                </a:solidFill>
                <a:latin typeface="Perpetua" pitchFamily="18" charset="0"/>
              </a:rPr>
              <a:t>Alleviating Global Poverty </a:t>
            </a:r>
            <a:r>
              <a:rPr lang="en-US" sz="2600" b="1" dirty="0" smtClean="0">
                <a:solidFill>
                  <a:schemeClr val="bg1"/>
                </a:solidFill>
                <a:latin typeface="Perpetua" pitchFamily="18" charset="0"/>
              </a:rPr>
              <a:t>[21] referring to Laszlo &amp; </a:t>
            </a:r>
            <a:r>
              <a:rPr lang="en-US" sz="2600" b="1" dirty="0" err="1" smtClean="0">
                <a:solidFill>
                  <a:schemeClr val="bg1"/>
                </a:solidFill>
                <a:latin typeface="Perpetua" pitchFamily="18" charset="0"/>
              </a:rPr>
              <a:t>Krippner</a:t>
            </a:r>
            <a:r>
              <a:rPr lang="en-US" sz="2600" b="1" dirty="0" smtClean="0">
                <a:solidFill>
                  <a:schemeClr val="bg1"/>
                </a:solidFill>
                <a:latin typeface="Perpetua" pitchFamily="18" charset="0"/>
              </a:rPr>
              <a:t>)</a:t>
            </a:r>
          </a:p>
          <a:p>
            <a:pPr lvl="1"/>
            <a:r>
              <a:rPr lang="en-US" sz="2600" dirty="0" smtClean="0">
                <a:solidFill>
                  <a:schemeClr val="bg1"/>
                </a:solidFill>
                <a:latin typeface="Perpetua" pitchFamily="18" charset="0"/>
              </a:rPr>
              <a:t>“Systems thinking is the habit of mind that considers any social entity as a complex interaction of individual and institutional actors each with conflicting interests and goals and with a number of feedback loops”</a:t>
            </a:r>
            <a:r>
              <a:rPr lang="en-US" sz="2600" b="1" dirty="0" smtClean="0">
                <a:solidFill>
                  <a:schemeClr val="bg1"/>
                </a:solidFill>
                <a:latin typeface="Perpetua" pitchFamily="18" charset="0"/>
              </a:rPr>
              <a:t> (</a:t>
            </a:r>
            <a:r>
              <a:rPr lang="en-US" sz="2600" b="1" dirty="0" err="1" smtClean="0">
                <a:solidFill>
                  <a:schemeClr val="bg1"/>
                </a:solidFill>
                <a:latin typeface="Perpetua" pitchFamily="18" charset="0"/>
              </a:rPr>
              <a:t>Werhane</a:t>
            </a:r>
            <a:r>
              <a:rPr lang="en-US" sz="2600" b="1" dirty="0" smtClean="0">
                <a:solidFill>
                  <a:schemeClr val="bg1"/>
                </a:solidFill>
                <a:latin typeface="Perpetua" pitchFamily="18" charset="0"/>
              </a:rPr>
              <a:t> referring to Wolf 1999)</a:t>
            </a:r>
            <a:endParaRPr lang="en-US" sz="2600"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solidFill>
                  <a:schemeClr val="tx1"/>
                </a:solidFill>
                <a:latin typeface="Perpetua" pitchFamily="18" charset="0"/>
              </a:rPr>
              <a:t>4. Socio-Technical System</a:t>
            </a:r>
          </a:p>
        </p:txBody>
      </p:sp>
      <p:sp>
        <p:nvSpPr>
          <p:cNvPr id="3075" name="Content Placeholder 2"/>
          <p:cNvSpPr>
            <a:spLocks noGrp="1"/>
          </p:cNvSpPr>
          <p:nvPr>
            <p:ph idx="1"/>
          </p:nvPr>
        </p:nvSpPr>
        <p:spPr>
          <a:xfrm>
            <a:off x="76200" y="838200"/>
            <a:ext cx="8991600" cy="5867400"/>
          </a:xfrm>
          <a:solidFill>
            <a:schemeClr val="tx1"/>
          </a:solidFill>
        </p:spPr>
        <p:txBody>
          <a:bodyPr>
            <a:normAutofit/>
          </a:bodyPr>
          <a:lstStyle/>
          <a:p>
            <a:pPr>
              <a:buNone/>
            </a:pPr>
            <a:endParaRPr lang="en-US" sz="2000" dirty="0" smtClean="0">
              <a:solidFill>
                <a:schemeClr val="bg1"/>
              </a:solidFill>
              <a:latin typeface="Perpetua" pitchFamily="18" charset="0"/>
            </a:endParaRPr>
          </a:p>
          <a:p>
            <a:r>
              <a:rPr lang="en-US" sz="4000" dirty="0" smtClean="0">
                <a:solidFill>
                  <a:srgbClr val="92D050"/>
                </a:solidFill>
                <a:latin typeface="Perpetua" pitchFamily="18" charset="0"/>
              </a:rPr>
              <a:t>STSs also embody values</a:t>
            </a:r>
          </a:p>
          <a:p>
            <a:pPr lvl="1"/>
            <a:r>
              <a:rPr lang="en-US" dirty="0" smtClean="0">
                <a:solidFill>
                  <a:schemeClr val="bg1"/>
                </a:solidFill>
                <a:latin typeface="Perpetua" pitchFamily="18" charset="0"/>
              </a:rPr>
              <a:t>moral values (justice, responsibility, respect, trust, and  integrity) </a:t>
            </a:r>
          </a:p>
          <a:p>
            <a:pPr lvl="1"/>
            <a:r>
              <a:rPr lang="en-US" dirty="0" smtClean="0">
                <a:solidFill>
                  <a:schemeClr val="bg1"/>
                </a:solidFill>
                <a:latin typeface="Perpetua" pitchFamily="18" charset="0"/>
              </a:rPr>
              <a:t>non-moral values (efficiency, satisfaction, productivity, effectiveness, and profitability).  </a:t>
            </a:r>
          </a:p>
          <a:p>
            <a:pPr lvl="1"/>
            <a:r>
              <a:rPr lang="en-US" dirty="0" smtClean="0">
                <a:solidFill>
                  <a:schemeClr val="bg1"/>
                </a:solidFill>
                <a:latin typeface="Perpetua" pitchFamily="18" charset="0"/>
              </a:rPr>
              <a:t>Often these values can be located in one or more of the system components. </a:t>
            </a:r>
          </a:p>
          <a:p>
            <a:r>
              <a:rPr lang="en-US" dirty="0" smtClean="0">
                <a:solidFill>
                  <a:schemeClr val="bg1"/>
                </a:solidFill>
                <a:latin typeface="Perpetua" pitchFamily="18" charset="0"/>
              </a:rPr>
              <a:t>These values conflict with one another causing the system to change.</a:t>
            </a:r>
          </a:p>
          <a:p>
            <a:pPr lvl="1"/>
            <a:r>
              <a:rPr lang="en-US" dirty="0" smtClean="0">
                <a:solidFill>
                  <a:srgbClr val="92D050"/>
                </a:solidFill>
                <a:latin typeface="Perpetua" pitchFamily="18" charset="0"/>
              </a:rPr>
              <a:t>Value vulnerabilities.     Latent and Potential Harms</a:t>
            </a:r>
          </a:p>
          <a:p>
            <a:pPr>
              <a:buNone/>
            </a:pPr>
            <a:endParaRPr lang="en-US"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solidFill>
                  <a:schemeClr val="tx1"/>
                </a:solidFill>
                <a:latin typeface="Perpetua" pitchFamily="18" charset="0"/>
              </a:rPr>
              <a:t>Value Realization (Again)</a:t>
            </a:r>
          </a:p>
        </p:txBody>
      </p:sp>
      <p:sp>
        <p:nvSpPr>
          <p:cNvPr id="3075" name="Content Placeholder 2"/>
          <p:cNvSpPr>
            <a:spLocks noGrp="1"/>
          </p:cNvSpPr>
          <p:nvPr>
            <p:ph idx="1"/>
          </p:nvPr>
        </p:nvSpPr>
        <p:spPr>
          <a:xfrm>
            <a:off x="76200" y="838200"/>
            <a:ext cx="8991600" cy="6019800"/>
          </a:xfrm>
          <a:solidFill>
            <a:schemeClr val="tx1"/>
          </a:solidFill>
        </p:spPr>
        <p:txBody>
          <a:bodyPr>
            <a:normAutofit/>
          </a:bodyPr>
          <a:lstStyle/>
          <a:p>
            <a:r>
              <a:rPr lang="en-US" dirty="0" smtClean="0">
                <a:solidFill>
                  <a:schemeClr val="bg1"/>
                </a:solidFill>
              </a:rPr>
              <a:t>Values are designed into a STS through…</a:t>
            </a:r>
          </a:p>
          <a:p>
            <a:pPr lvl="1"/>
            <a:r>
              <a:rPr lang="en-US" dirty="0" smtClean="0">
                <a:solidFill>
                  <a:srgbClr val="92D050"/>
                </a:solidFill>
              </a:rPr>
              <a:t>Discovery</a:t>
            </a:r>
          </a:p>
          <a:p>
            <a:pPr lvl="1"/>
            <a:r>
              <a:rPr lang="en-US" dirty="0" smtClean="0">
                <a:solidFill>
                  <a:srgbClr val="92D050"/>
                </a:solidFill>
              </a:rPr>
              <a:t>Translation</a:t>
            </a:r>
          </a:p>
          <a:p>
            <a:pPr lvl="2"/>
            <a:r>
              <a:rPr lang="en-US" u="sng" dirty="0" err="1" smtClean="0">
                <a:solidFill>
                  <a:schemeClr val="bg1"/>
                </a:solidFill>
              </a:rPr>
              <a:t>Operationalization</a:t>
            </a:r>
            <a:endParaRPr lang="en-US" u="sng" dirty="0" smtClean="0">
              <a:solidFill>
                <a:schemeClr val="bg1"/>
              </a:solidFill>
            </a:endParaRPr>
          </a:p>
          <a:p>
            <a:pPr lvl="2"/>
            <a:r>
              <a:rPr lang="en-US" u="sng" dirty="0" smtClean="0">
                <a:solidFill>
                  <a:schemeClr val="bg1"/>
                </a:solidFill>
              </a:rPr>
              <a:t>Implementation</a:t>
            </a:r>
            <a:endParaRPr lang="en-US" dirty="0" smtClean="0">
              <a:solidFill>
                <a:schemeClr val="bg1"/>
              </a:solidFill>
            </a:endParaRPr>
          </a:p>
          <a:p>
            <a:pPr lvl="1"/>
            <a:r>
              <a:rPr lang="en-US" dirty="0" smtClean="0">
                <a:solidFill>
                  <a:srgbClr val="92D050"/>
                </a:solidFill>
              </a:rPr>
              <a:t>Verification</a:t>
            </a:r>
          </a:p>
          <a:p>
            <a:pPr lvl="2"/>
            <a:r>
              <a:rPr lang="en-US" dirty="0" smtClean="0">
                <a:solidFill>
                  <a:schemeClr val="bg1"/>
                </a:solidFill>
              </a:rPr>
              <a:t>internal testing, </a:t>
            </a:r>
          </a:p>
          <a:p>
            <a:pPr lvl="2"/>
            <a:r>
              <a:rPr lang="en-US" dirty="0" smtClean="0">
                <a:solidFill>
                  <a:schemeClr val="bg1"/>
                </a:solidFill>
              </a:rPr>
              <a:t>user testing in controlled environments, </a:t>
            </a:r>
          </a:p>
          <a:p>
            <a:pPr lvl="2"/>
            <a:r>
              <a:rPr lang="en-US" dirty="0" smtClean="0">
                <a:solidFill>
                  <a:schemeClr val="bg1"/>
                </a:solidFill>
              </a:rPr>
              <a:t>formal and informal interviews and surveys, </a:t>
            </a:r>
          </a:p>
          <a:p>
            <a:pPr lvl="2"/>
            <a:r>
              <a:rPr lang="en-US" dirty="0" smtClean="0">
                <a:solidFill>
                  <a:schemeClr val="bg1"/>
                </a:solidFill>
              </a:rPr>
              <a:t>prototypes, </a:t>
            </a:r>
          </a:p>
          <a:p>
            <a:pPr lvl="2"/>
            <a:r>
              <a:rPr lang="en-US" dirty="0" smtClean="0">
                <a:solidFill>
                  <a:schemeClr val="bg1"/>
                </a:solidFill>
              </a:rPr>
              <a:t>traditional quality assurance measures</a:t>
            </a:r>
          </a:p>
          <a:p>
            <a:r>
              <a:rPr lang="en-US" sz="1800" b="1" dirty="0" smtClean="0">
                <a:solidFill>
                  <a:schemeClr val="bg1"/>
                </a:solidFill>
                <a:latin typeface="Perpetua" pitchFamily="18" charset="0"/>
              </a:rPr>
              <a:t>Flanagan, Howe, and </a:t>
            </a:r>
            <a:r>
              <a:rPr lang="en-US" sz="1800" b="1" dirty="0" err="1" smtClean="0">
                <a:solidFill>
                  <a:schemeClr val="bg1"/>
                </a:solidFill>
                <a:latin typeface="Perpetua" pitchFamily="18" charset="0"/>
              </a:rPr>
              <a:t>Nissenbaum</a:t>
            </a:r>
            <a:r>
              <a:rPr lang="en-US" sz="1800" b="1" dirty="0" smtClean="0">
                <a:solidFill>
                  <a:schemeClr val="bg1"/>
                </a:solidFill>
                <a:latin typeface="Perpetua" pitchFamily="18" charset="0"/>
              </a:rPr>
              <a:t>, “Embodying Values in Technology” in Information Technology and Moral Philosophy, van den </a:t>
            </a:r>
            <a:r>
              <a:rPr lang="en-US" sz="1800" b="1" dirty="0" err="1" smtClean="0">
                <a:solidFill>
                  <a:schemeClr val="bg1"/>
                </a:solidFill>
                <a:latin typeface="Perpetua" pitchFamily="18" charset="0"/>
              </a:rPr>
              <a:t>Hoven</a:t>
            </a:r>
            <a:r>
              <a:rPr lang="en-US" sz="1800" b="1" dirty="0" smtClean="0">
                <a:solidFill>
                  <a:schemeClr val="bg1"/>
                </a:solidFill>
                <a:latin typeface="Perpetua" pitchFamily="18" charset="0"/>
              </a:rPr>
              <a:t> and </a:t>
            </a:r>
            <a:r>
              <a:rPr lang="en-US" sz="1800" b="1" dirty="0" err="1" smtClean="0">
                <a:solidFill>
                  <a:schemeClr val="bg1"/>
                </a:solidFill>
                <a:latin typeface="Perpetua" pitchFamily="18" charset="0"/>
              </a:rPr>
              <a:t>Weckert</a:t>
            </a:r>
            <a:r>
              <a:rPr lang="en-US" sz="2600" dirty="0" smtClean="0">
                <a:solidFill>
                  <a:schemeClr val="bg1"/>
                </a:solidFill>
                <a:latin typeface="Perpetua" pitchFamily="18" charset="0"/>
              </a:rPr>
              <a: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solidFill>
                  <a:schemeClr val="tx1"/>
                </a:solidFill>
                <a:latin typeface="Perpetua" pitchFamily="18" charset="0"/>
              </a:rPr>
              <a:t>5. Socio-Technical System</a:t>
            </a:r>
          </a:p>
        </p:txBody>
      </p:sp>
      <p:sp>
        <p:nvSpPr>
          <p:cNvPr id="3075" name="Content Placeholder 2"/>
          <p:cNvSpPr>
            <a:spLocks noGrp="1"/>
          </p:cNvSpPr>
          <p:nvPr>
            <p:ph idx="1"/>
          </p:nvPr>
        </p:nvSpPr>
        <p:spPr>
          <a:xfrm>
            <a:off x="76200" y="990600"/>
            <a:ext cx="8991600" cy="5715000"/>
          </a:xfrm>
          <a:solidFill>
            <a:schemeClr val="tx1"/>
          </a:solidFill>
        </p:spPr>
        <p:txBody>
          <a:bodyPr>
            <a:normAutofit/>
          </a:bodyPr>
          <a:lstStyle/>
          <a:p>
            <a:endParaRPr lang="en-US" sz="4400" dirty="0" smtClean="0">
              <a:solidFill>
                <a:schemeClr val="bg1"/>
              </a:solidFill>
              <a:latin typeface="Perpetua" pitchFamily="18" charset="0"/>
            </a:endParaRPr>
          </a:p>
          <a:p>
            <a:r>
              <a:rPr lang="en-US" sz="4800" dirty="0" smtClean="0">
                <a:solidFill>
                  <a:srgbClr val="92D050"/>
                </a:solidFill>
                <a:latin typeface="Perpetua" pitchFamily="18" charset="0"/>
              </a:rPr>
              <a:t>STSs change and this change traces out a path or trajectory.  </a:t>
            </a:r>
          </a:p>
          <a:p>
            <a:pPr lvl="1"/>
            <a:r>
              <a:rPr lang="en-US" sz="3600" dirty="0" smtClean="0">
                <a:solidFill>
                  <a:schemeClr val="bg1"/>
                </a:solidFill>
                <a:latin typeface="Perpetua" pitchFamily="18" charset="0"/>
              </a:rPr>
              <a:t>The normative challenge of STS analysis is to find the trajectory of STS change and work to make it as </a:t>
            </a:r>
            <a:r>
              <a:rPr lang="en-US" sz="3600" dirty="0" smtClean="0">
                <a:solidFill>
                  <a:srgbClr val="92D050"/>
                </a:solidFill>
                <a:latin typeface="Perpetua" pitchFamily="18" charset="0"/>
              </a:rPr>
              <a:t>value positive </a:t>
            </a:r>
            <a:r>
              <a:rPr lang="en-US" sz="3600" dirty="0" smtClean="0">
                <a:solidFill>
                  <a:schemeClr val="bg1"/>
                </a:solidFill>
                <a:latin typeface="Perpetua" pitchFamily="18" charset="0"/>
              </a:rPr>
              <a:t>and </a:t>
            </a:r>
            <a:r>
              <a:rPr lang="en-US" sz="3600" dirty="0" smtClean="0">
                <a:solidFill>
                  <a:srgbClr val="92D050"/>
                </a:solidFill>
                <a:latin typeface="Perpetua" pitchFamily="18" charset="0"/>
              </a:rPr>
              <a:t>value-realizing </a:t>
            </a:r>
            <a:r>
              <a:rPr lang="en-US" sz="3600" dirty="0" smtClean="0">
                <a:solidFill>
                  <a:schemeClr val="bg1"/>
                </a:solidFill>
                <a:latin typeface="Perpetua" pitchFamily="18" charset="0"/>
              </a:rPr>
              <a:t>as possible.</a:t>
            </a:r>
          </a:p>
          <a:p>
            <a:pPr>
              <a:buNone/>
            </a:pPr>
            <a:endParaRPr lang="en-US" sz="2800" b="1"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1524000"/>
          </a:xfrm>
          <a:solidFill>
            <a:srgbClr val="96B45A"/>
          </a:solidFill>
        </p:spPr>
        <p:txBody>
          <a:bodyPr>
            <a:normAutofit fontScale="90000"/>
          </a:bodyPr>
          <a:lstStyle/>
          <a:p>
            <a:pPr eaLnBrk="1" hangingPunct="1"/>
            <a:r>
              <a:rPr lang="en-US" sz="4800" b="1" dirty="0" smtClean="0">
                <a:solidFill>
                  <a:schemeClr val="tx1"/>
                </a:solidFill>
                <a:latin typeface="Perpetua" pitchFamily="18" charset="0"/>
              </a:rPr>
              <a:t>Example of a Socio-Technical System Table (ADMI 4016 in 236)</a:t>
            </a:r>
          </a:p>
        </p:txBody>
      </p:sp>
      <p:graphicFrame>
        <p:nvGraphicFramePr>
          <p:cNvPr id="4" name="Content Placeholder 3"/>
          <p:cNvGraphicFramePr>
            <a:graphicFrameLocks noGrp="1"/>
          </p:cNvGraphicFramePr>
          <p:nvPr>
            <p:ph idx="1"/>
          </p:nvPr>
        </p:nvGraphicFramePr>
        <p:xfrm>
          <a:off x="-2" y="1524000"/>
          <a:ext cx="9296402" cy="5303520"/>
        </p:xfrm>
        <a:graphic>
          <a:graphicData uri="http://schemas.openxmlformats.org/drawingml/2006/table">
            <a:tbl>
              <a:tblPr firstRow="1" bandRow="1">
                <a:tableStyleId>{AF606853-7671-496A-8E4F-DF71F8EC918B}</a:tableStyleId>
              </a:tblPr>
              <a:tblGrid>
                <a:gridCol w="1306286"/>
                <a:gridCol w="1306286"/>
                <a:gridCol w="1306286"/>
                <a:gridCol w="1306286"/>
                <a:gridCol w="1306286"/>
                <a:gridCol w="1306286"/>
                <a:gridCol w="1458686"/>
              </a:tblGrid>
              <a:tr h="1371600">
                <a:tc>
                  <a:txBody>
                    <a:bodyPr/>
                    <a:lstStyle/>
                    <a:p>
                      <a:r>
                        <a:rPr lang="en-US" sz="2000" dirty="0" err="1" smtClean="0"/>
                        <a:t>Technol-ogy</a:t>
                      </a:r>
                      <a:endParaRPr lang="en-US" sz="2000" dirty="0"/>
                    </a:p>
                  </a:txBody>
                  <a:tcPr/>
                </a:tc>
                <a:tc>
                  <a:txBody>
                    <a:bodyPr/>
                    <a:lstStyle/>
                    <a:p>
                      <a:r>
                        <a:rPr lang="en-US" sz="2000" dirty="0" smtClean="0"/>
                        <a:t>Software</a:t>
                      </a:r>
                      <a:endParaRPr lang="en-US" sz="2000" dirty="0"/>
                    </a:p>
                  </a:txBody>
                  <a:tcPr/>
                </a:tc>
                <a:tc>
                  <a:txBody>
                    <a:bodyPr/>
                    <a:lstStyle/>
                    <a:p>
                      <a:r>
                        <a:rPr lang="en-US" sz="2000" dirty="0" smtClean="0"/>
                        <a:t>Physical Surround-</a:t>
                      </a:r>
                      <a:r>
                        <a:rPr lang="en-US" sz="2000" dirty="0" err="1" smtClean="0"/>
                        <a:t>ngs</a:t>
                      </a:r>
                      <a:endParaRPr lang="en-US" sz="2000" dirty="0"/>
                    </a:p>
                  </a:txBody>
                  <a:tcPr/>
                </a:tc>
                <a:tc>
                  <a:txBody>
                    <a:bodyPr/>
                    <a:lstStyle/>
                    <a:p>
                      <a:r>
                        <a:rPr lang="en-US" sz="2000" dirty="0" smtClean="0"/>
                        <a:t>Stake-holders</a:t>
                      </a:r>
                      <a:endParaRPr lang="en-US" sz="2000" dirty="0"/>
                    </a:p>
                  </a:txBody>
                  <a:tcPr/>
                </a:tc>
                <a:tc>
                  <a:txBody>
                    <a:bodyPr/>
                    <a:lstStyle/>
                    <a:p>
                      <a:r>
                        <a:rPr lang="en-US" sz="2000" dirty="0" smtClean="0"/>
                        <a:t>Pro-</a:t>
                      </a:r>
                      <a:r>
                        <a:rPr lang="en-US" sz="2000" dirty="0" err="1" smtClean="0"/>
                        <a:t>cedures</a:t>
                      </a:r>
                      <a:endParaRPr lang="en-US" sz="2000" dirty="0"/>
                    </a:p>
                  </a:txBody>
                  <a:tcPr/>
                </a:tc>
                <a:tc>
                  <a:txBody>
                    <a:bodyPr/>
                    <a:lstStyle/>
                    <a:p>
                      <a:r>
                        <a:rPr lang="en-US" sz="2000" dirty="0" smtClean="0"/>
                        <a:t>Laws</a:t>
                      </a:r>
                      <a:r>
                        <a:rPr lang="en-US" sz="2000" baseline="0" dirty="0" smtClean="0"/>
                        <a:t> (</a:t>
                      </a:r>
                      <a:r>
                        <a:rPr lang="en-US" sz="2000" baseline="0" dirty="0" err="1" smtClean="0"/>
                        <a:t>univ</a:t>
                      </a:r>
                      <a:r>
                        <a:rPr lang="en-US" sz="2000" baseline="0" dirty="0" smtClean="0"/>
                        <a:t> </a:t>
                      </a:r>
                      <a:r>
                        <a:rPr lang="en-US" sz="2000" baseline="0" dirty="0" err="1" smtClean="0"/>
                        <a:t>regs</a:t>
                      </a:r>
                      <a:r>
                        <a:rPr lang="en-US" sz="2000" baseline="0" dirty="0" smtClean="0"/>
                        <a:t>)</a:t>
                      </a:r>
                      <a:endParaRPr lang="en-US" sz="2000" dirty="0"/>
                    </a:p>
                  </a:txBody>
                  <a:tcPr/>
                </a:tc>
                <a:tc>
                  <a:txBody>
                    <a:bodyPr/>
                    <a:lstStyle/>
                    <a:p>
                      <a:r>
                        <a:rPr lang="en-US" sz="2000" dirty="0" smtClean="0"/>
                        <a:t>Information systems</a:t>
                      </a:r>
                      <a:endParaRPr lang="en-US" sz="2000" dirty="0"/>
                    </a:p>
                  </a:txBody>
                  <a:tcPr/>
                </a:tc>
              </a:tr>
              <a:tr h="3791639">
                <a:tc>
                  <a:txBody>
                    <a:bodyPr/>
                    <a:lstStyle/>
                    <a:p>
                      <a:r>
                        <a:rPr lang="en-US" sz="1800" dirty="0" smtClean="0"/>
                        <a:t>Classroom Computers</a:t>
                      </a:r>
                    </a:p>
                    <a:p>
                      <a:endParaRPr lang="en-US" sz="1800" dirty="0" smtClean="0"/>
                    </a:p>
                    <a:p>
                      <a:r>
                        <a:rPr lang="en-US" sz="1800" dirty="0" smtClean="0"/>
                        <a:t>Smart Board</a:t>
                      </a:r>
                    </a:p>
                    <a:p>
                      <a:endParaRPr lang="en-US" sz="1800" dirty="0" smtClean="0"/>
                    </a:p>
                    <a:p>
                      <a:r>
                        <a:rPr lang="en-US" sz="1800" dirty="0" smtClean="0"/>
                        <a:t>Data Display Projector</a:t>
                      </a:r>
                    </a:p>
                    <a:p>
                      <a:endParaRPr lang="en-US" sz="1800" dirty="0" smtClean="0"/>
                    </a:p>
                    <a:p>
                      <a:r>
                        <a:rPr lang="en-US" sz="1800" dirty="0" smtClean="0"/>
                        <a:t>Internet Connection</a:t>
                      </a:r>
                      <a:endParaRPr lang="en-US" sz="1800" dirty="0"/>
                    </a:p>
                  </a:txBody>
                  <a:tcPr/>
                </a:tc>
                <a:tc>
                  <a:txBody>
                    <a:bodyPr/>
                    <a:lstStyle/>
                    <a:p>
                      <a:r>
                        <a:rPr lang="en-US" sz="1800" dirty="0" smtClean="0"/>
                        <a:t>Microsoft</a:t>
                      </a:r>
                      <a:r>
                        <a:rPr lang="en-US" sz="1800" baseline="0" dirty="0" smtClean="0"/>
                        <a:t> Office</a:t>
                      </a:r>
                    </a:p>
                    <a:p>
                      <a:r>
                        <a:rPr lang="en-US" sz="1800" baseline="0" dirty="0" smtClean="0"/>
                        <a:t>(Social Networking Media)</a:t>
                      </a:r>
                    </a:p>
                    <a:p>
                      <a:endParaRPr lang="en-US" sz="1800" baseline="0" dirty="0" smtClean="0"/>
                    </a:p>
                    <a:p>
                      <a:r>
                        <a:rPr lang="en-US" sz="1800" baseline="0" dirty="0" smtClean="0"/>
                        <a:t>Google Documents</a:t>
                      </a:r>
                    </a:p>
                    <a:p>
                      <a:endParaRPr lang="en-US" sz="1800" baseline="0" dirty="0" smtClean="0"/>
                    </a:p>
                    <a:p>
                      <a:r>
                        <a:rPr lang="en-US" sz="1800" baseline="0" dirty="0" smtClean="0"/>
                        <a:t>Gantt Charts</a:t>
                      </a:r>
                      <a:endParaRPr lang="en-US" sz="1800" dirty="0"/>
                    </a:p>
                  </a:txBody>
                  <a:tcPr/>
                </a:tc>
                <a:tc>
                  <a:txBody>
                    <a:bodyPr/>
                    <a:lstStyle/>
                    <a:p>
                      <a:r>
                        <a:rPr lang="en-US" sz="1800" dirty="0" smtClean="0"/>
                        <a:t>Describe classroom and show how constrains interaction</a:t>
                      </a:r>
                    </a:p>
                    <a:p>
                      <a:endParaRPr lang="en-US" sz="1800" dirty="0" smtClean="0"/>
                    </a:p>
                    <a:p>
                      <a:r>
                        <a:rPr lang="en-US" sz="1800" dirty="0" smtClean="0"/>
                        <a:t>(Holding discussions with more than three)</a:t>
                      </a:r>
                      <a:endParaRPr lang="en-US" sz="1800" dirty="0"/>
                    </a:p>
                  </a:txBody>
                  <a:tcPr/>
                </a:tc>
                <a:tc>
                  <a:txBody>
                    <a:bodyPr/>
                    <a:lstStyle/>
                    <a:p>
                      <a:r>
                        <a:rPr lang="en-US" sz="1800" dirty="0" smtClean="0"/>
                        <a:t>Teacher, your group members, you, other teachers, other classmates</a:t>
                      </a:r>
                    </a:p>
                    <a:p>
                      <a:endParaRPr lang="en-US" sz="1800" dirty="0" smtClean="0"/>
                    </a:p>
                    <a:p>
                      <a:r>
                        <a:rPr lang="en-US" sz="1800" dirty="0" smtClean="0"/>
                        <a:t>Your boss (if you have a job</a:t>
                      </a:r>
                      <a:r>
                        <a:rPr lang="en-US" sz="1800" baseline="0" dirty="0" smtClean="0"/>
                        <a:t> outside of the </a:t>
                      </a:r>
                      <a:r>
                        <a:rPr lang="en-US" sz="1800" baseline="0" dirty="0" err="1" smtClean="0"/>
                        <a:t>univ</a:t>
                      </a:r>
                      <a:r>
                        <a:rPr lang="en-US" sz="1800" baseline="0" dirty="0" smtClean="0"/>
                        <a:t>)</a:t>
                      </a:r>
                      <a:endParaRPr lang="en-US" sz="1800" dirty="0"/>
                    </a:p>
                  </a:txBody>
                  <a:tcPr/>
                </a:tc>
                <a:tc>
                  <a:txBody>
                    <a:bodyPr/>
                    <a:lstStyle/>
                    <a:p>
                      <a:r>
                        <a:rPr lang="en-US" sz="1800" dirty="0" smtClean="0"/>
                        <a:t>Give one of your procedures for value</a:t>
                      </a:r>
                      <a:r>
                        <a:rPr lang="en-US" sz="1800" baseline="0" dirty="0" smtClean="0"/>
                        <a:t> realization</a:t>
                      </a:r>
                    </a:p>
                    <a:p>
                      <a:endParaRPr lang="en-US" sz="1800" baseline="0" dirty="0" smtClean="0"/>
                    </a:p>
                    <a:p>
                      <a:r>
                        <a:rPr lang="en-US" sz="1800" baseline="0" dirty="0" err="1" smtClean="0"/>
                        <a:t>Matricula</a:t>
                      </a:r>
                      <a:endParaRPr lang="en-US" sz="1800" baseline="0" dirty="0" smtClean="0"/>
                    </a:p>
                    <a:p>
                      <a:r>
                        <a:rPr lang="en-US" sz="1800" baseline="0" dirty="0" smtClean="0"/>
                        <a:t>(Does this procedure embody or frustrate justice?)</a:t>
                      </a:r>
                      <a:endParaRPr lang="en-US" sz="1800" dirty="0"/>
                    </a:p>
                  </a:txBody>
                  <a:tcPr/>
                </a:tc>
                <a:tc>
                  <a:txBody>
                    <a:bodyPr/>
                    <a:lstStyle/>
                    <a:p>
                      <a:r>
                        <a:rPr lang="en-US" sz="1800" dirty="0" smtClean="0"/>
                        <a:t>Rules on research</a:t>
                      </a:r>
                      <a:r>
                        <a:rPr lang="en-US" sz="1800" baseline="0" dirty="0" smtClean="0"/>
                        <a:t> misconduct</a:t>
                      </a:r>
                    </a:p>
                    <a:p>
                      <a:endParaRPr lang="en-US" sz="1800" baseline="0" dirty="0" smtClean="0"/>
                    </a:p>
                    <a:p>
                      <a:r>
                        <a:rPr lang="en-US" sz="1800" baseline="0" dirty="0" smtClean="0"/>
                        <a:t>Crazy Calendar (changing MWF to </a:t>
                      </a:r>
                      <a:r>
                        <a:rPr lang="en-US" sz="1800" baseline="0" dirty="0" err="1" smtClean="0"/>
                        <a:t>TTh</a:t>
                      </a:r>
                      <a:r>
                        <a:rPr lang="en-US" sz="1800" baseline="0" dirty="0" smtClean="0"/>
                        <a:t>; No exams in last week)</a:t>
                      </a:r>
                      <a:endParaRPr lang="en-US" sz="1800" dirty="0"/>
                    </a:p>
                  </a:txBody>
                  <a:tcPr/>
                </a:tc>
                <a:tc>
                  <a:txBody>
                    <a:bodyPr/>
                    <a:lstStyle/>
                    <a:p>
                      <a:r>
                        <a:rPr lang="en-US" sz="1800" dirty="0" smtClean="0"/>
                        <a:t>How your group assembles dispersed information</a:t>
                      </a:r>
                    </a:p>
                    <a:p>
                      <a:endParaRPr lang="en-US" sz="1000" dirty="0" smtClean="0"/>
                    </a:p>
                    <a:p>
                      <a:r>
                        <a:rPr lang="en-US" sz="1800" dirty="0" smtClean="0"/>
                        <a:t>Transferring</a:t>
                      </a:r>
                      <a:r>
                        <a:rPr lang="en-US" sz="1800" baseline="0" dirty="0" smtClean="0"/>
                        <a:t> information across STSs</a:t>
                      </a:r>
                    </a:p>
                    <a:p>
                      <a:endParaRPr lang="en-US" sz="800" baseline="0" dirty="0" smtClean="0"/>
                    </a:p>
                    <a:p>
                      <a:r>
                        <a:rPr lang="en-US" sz="1800" baseline="0" dirty="0" smtClean="0"/>
                        <a:t>Informed Consent (providing info to others)</a:t>
                      </a:r>
                      <a:endParaRPr lang="en-US" sz="1800" dirty="0"/>
                    </a:p>
                  </a:txBody>
                  <a:tcPr/>
                </a:tc>
              </a:tr>
            </a:tbl>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normAutofit/>
          </a:bodyPr>
          <a:lstStyle/>
          <a:p>
            <a:pPr eaLnBrk="1" hangingPunct="1"/>
            <a:r>
              <a:rPr lang="en-US" sz="4800" b="1" dirty="0" smtClean="0">
                <a:latin typeface="Perpetua" pitchFamily="18" charset="0"/>
              </a:rPr>
              <a:t>STS Summary</a:t>
            </a:r>
            <a:endParaRPr lang="en-US" sz="4800" b="1" dirty="0" smtClean="0">
              <a:solidFill>
                <a:schemeClr val="tx1"/>
              </a:solidFill>
              <a:latin typeface="Perpetua" pitchFamily="18" charset="0"/>
            </a:endParaRPr>
          </a:p>
        </p:txBody>
      </p:sp>
      <p:sp>
        <p:nvSpPr>
          <p:cNvPr id="3075" name="Content Placeholder 2"/>
          <p:cNvSpPr>
            <a:spLocks noGrp="1"/>
          </p:cNvSpPr>
          <p:nvPr>
            <p:ph idx="1"/>
          </p:nvPr>
        </p:nvSpPr>
        <p:spPr>
          <a:xfrm>
            <a:off x="0" y="838200"/>
            <a:ext cx="9144000" cy="6019800"/>
          </a:xfrm>
          <a:solidFill>
            <a:schemeClr val="tx1"/>
          </a:solidFill>
        </p:spPr>
        <p:txBody>
          <a:bodyPr>
            <a:normAutofit fontScale="85000" lnSpcReduction="20000"/>
          </a:bodyPr>
          <a:lstStyle/>
          <a:p>
            <a:r>
              <a:rPr lang="en-US" sz="2800" b="1" dirty="0" smtClean="0">
                <a:solidFill>
                  <a:schemeClr val="bg1"/>
                </a:solidFill>
              </a:rPr>
              <a:t>Socio-Technical systems provide a tool to uncover the different environments in which business activity takes place and to articulate how these constrain and enable different business practices</a:t>
            </a:r>
          </a:p>
          <a:p>
            <a:r>
              <a:rPr lang="en-US" sz="2800" b="1" dirty="0" smtClean="0">
                <a:solidFill>
                  <a:schemeClr val="bg1"/>
                </a:solidFill>
              </a:rPr>
              <a:t>A STS can be divided into different components such as hardware, software, physical surroundings, stakeholders, procedures, laws, and information systems</a:t>
            </a:r>
            <a:endParaRPr lang="en-US" sz="2800" dirty="0" smtClean="0">
              <a:solidFill>
                <a:schemeClr val="bg1"/>
              </a:solidFill>
            </a:endParaRPr>
          </a:p>
          <a:p>
            <a:r>
              <a:rPr lang="en-US" sz="2800" b="1" dirty="0" smtClean="0">
                <a:solidFill>
                  <a:schemeClr val="bg1"/>
                </a:solidFill>
              </a:rPr>
              <a:t>But while different components can be distinguished these are, in the final analysis,  inseparable.  STSs are, first and foremost, systems composed of interrelated and interacting parts.</a:t>
            </a:r>
          </a:p>
          <a:p>
            <a:r>
              <a:rPr lang="en-US" sz="2800" b="1" dirty="0" smtClean="0">
                <a:solidFill>
                  <a:schemeClr val="bg1"/>
                </a:solidFill>
              </a:rPr>
              <a:t>STSs also embody values such as moral values (justice, responsibility, respect, trust, and integrity) and non-moral values (efficiency, satisfaction, productivity, effectiveness, and profitability).  Often these values can be located in one or more of the system components.</a:t>
            </a:r>
          </a:p>
          <a:p>
            <a:r>
              <a:rPr lang="en-US" sz="2800" b="1" dirty="0" smtClean="0">
                <a:solidFill>
                  <a:schemeClr val="bg1"/>
                </a:solidFill>
              </a:rPr>
              <a:t>STSs change and this change traces out a path or trajectory.  The normative challenge of STS analysis is to find the trajectory of STS change and work to make it as value positive and value realizing as possible.</a:t>
            </a:r>
            <a:endParaRPr lang="en-US" sz="1800" b="1"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normAutofit/>
          </a:bodyPr>
          <a:lstStyle/>
          <a:p>
            <a:pPr eaLnBrk="1" hangingPunct="1"/>
            <a:r>
              <a:rPr lang="en-US" sz="4000" b="1" dirty="0" smtClean="0">
                <a:latin typeface="Perpetua" pitchFamily="18" charset="0"/>
              </a:rPr>
              <a:t>Giving Content to Duty for Duty’s Sake</a:t>
            </a:r>
            <a:endParaRPr lang="en-US" sz="4000" b="1" dirty="0" smtClean="0">
              <a:solidFill>
                <a:schemeClr val="tx1"/>
              </a:solidFill>
              <a:latin typeface="Perpetua" pitchFamily="18" charset="0"/>
            </a:endParaRPr>
          </a:p>
        </p:txBody>
      </p:sp>
      <p:sp>
        <p:nvSpPr>
          <p:cNvPr id="3075" name="Content Placeholder 2"/>
          <p:cNvSpPr>
            <a:spLocks noGrp="1"/>
          </p:cNvSpPr>
          <p:nvPr>
            <p:ph idx="1"/>
          </p:nvPr>
        </p:nvSpPr>
        <p:spPr>
          <a:xfrm>
            <a:off x="76200" y="838200"/>
            <a:ext cx="8991600" cy="5867400"/>
          </a:xfrm>
          <a:solidFill>
            <a:schemeClr val="tx1"/>
          </a:solidFill>
        </p:spPr>
        <p:txBody>
          <a:bodyPr>
            <a:noAutofit/>
          </a:bodyPr>
          <a:lstStyle/>
          <a:p>
            <a:endParaRPr lang="en-US" b="1" dirty="0" smtClean="0">
              <a:solidFill>
                <a:schemeClr val="bg1"/>
              </a:solidFill>
              <a:latin typeface="Perpetua" pitchFamily="18" charset="0"/>
            </a:endParaRPr>
          </a:p>
          <a:p>
            <a:r>
              <a:rPr lang="en-US" b="1" dirty="0" smtClean="0">
                <a:solidFill>
                  <a:schemeClr val="bg1"/>
                </a:solidFill>
                <a:latin typeface="Perpetua" pitchFamily="18" charset="0"/>
              </a:rPr>
              <a:t>Categorical Imperative: </a:t>
            </a:r>
          </a:p>
          <a:p>
            <a:pPr lvl="1"/>
            <a:r>
              <a:rPr lang="en-US" sz="3200" b="1" dirty="0" smtClean="0">
                <a:solidFill>
                  <a:srgbClr val="92D050"/>
                </a:solidFill>
                <a:latin typeface="Perpetua" pitchFamily="18" charset="0"/>
              </a:rPr>
              <a:t>act only on that maxim (=personal rule or rule that I give to myself) that can be converted into a universal law (=a rule that applies to everybody without self-contradiction). </a:t>
            </a:r>
            <a:endParaRPr lang="en-US" sz="3200" b="1" dirty="0" smtClean="0">
              <a:solidFill>
                <a:schemeClr val="bg1"/>
              </a:solidFill>
              <a:latin typeface="Perpetua" pitchFamily="18" charset="0"/>
            </a:endParaRPr>
          </a:p>
          <a:p>
            <a:pPr lvl="1"/>
            <a:endParaRPr lang="en-US" sz="800" b="1" dirty="0" smtClean="0">
              <a:solidFill>
                <a:schemeClr val="bg1"/>
              </a:solidFill>
              <a:latin typeface="Perpetua" pitchFamily="18" charset="0"/>
            </a:endParaRPr>
          </a:p>
          <a:p>
            <a:r>
              <a:rPr lang="en-US" b="1" dirty="0" smtClean="0">
                <a:solidFill>
                  <a:schemeClr val="bg1"/>
                </a:solidFill>
                <a:latin typeface="Perpetua" pitchFamily="18" charset="0"/>
              </a:rPr>
              <a:t>Do I copy my neighbor’s exam</a:t>
            </a:r>
          </a:p>
          <a:p>
            <a:pPr lvl="1"/>
            <a:r>
              <a:rPr lang="en-US" b="1" dirty="0" smtClean="0">
                <a:solidFill>
                  <a:schemeClr val="bg1"/>
                </a:solidFill>
                <a:latin typeface="Perpetua" pitchFamily="18" charset="0"/>
              </a:rPr>
              <a:t>Categorical Imperative becomes a self-defeating test</a:t>
            </a:r>
          </a:p>
          <a:p>
            <a:pPr lvl="1"/>
            <a:r>
              <a:rPr lang="en-US" b="1" dirty="0" smtClean="0">
                <a:solidFill>
                  <a:schemeClr val="bg1"/>
                </a:solidFill>
                <a:latin typeface="Perpetua" pitchFamily="18" charset="0"/>
              </a:rPr>
              <a:t>The circle of copying</a:t>
            </a:r>
            <a:endParaRPr lang="en-US" b="1" dirty="0" smtClean="0">
              <a:solidFill>
                <a:srgbClr val="92D050"/>
              </a:solidFill>
              <a:latin typeface="Perpetua" pitchFamily="18"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normAutofit/>
          </a:bodyPr>
          <a:lstStyle/>
          <a:p>
            <a:pPr eaLnBrk="1" hangingPunct="1"/>
            <a:r>
              <a:rPr lang="en-US" sz="4800" b="1" dirty="0" smtClean="0">
                <a:solidFill>
                  <a:schemeClr val="tx1"/>
                </a:solidFill>
                <a:latin typeface="Perpetua" pitchFamily="18" charset="0"/>
              </a:rPr>
              <a:t>Techno-Socio Sensitivity</a:t>
            </a:r>
          </a:p>
        </p:txBody>
      </p:sp>
      <p:graphicFrame>
        <p:nvGraphicFramePr>
          <p:cNvPr id="4" name="Content Placeholder 3"/>
          <p:cNvGraphicFramePr>
            <a:graphicFrameLocks noGrp="1"/>
          </p:cNvGraphicFramePr>
          <p:nvPr>
            <p:ph idx="1"/>
          </p:nvPr>
        </p:nvGraphicFramePr>
        <p:xfrm>
          <a:off x="0" y="838200"/>
          <a:ext cx="9067800" cy="5852160"/>
        </p:xfrm>
        <a:graphic>
          <a:graphicData uri="http://schemas.openxmlformats.org/drawingml/2006/table">
            <a:tbl>
              <a:tblPr firstRow="1" bandRow="1">
                <a:tableStyleId>{AF606853-7671-496A-8E4F-DF71F8EC918B}</a:tableStyleId>
              </a:tblPr>
              <a:tblGrid>
                <a:gridCol w="1844298"/>
                <a:gridCol w="2228527"/>
                <a:gridCol w="2996985"/>
                <a:gridCol w="1997990"/>
              </a:tblGrid>
              <a:tr h="370840">
                <a:tc>
                  <a:txBody>
                    <a:bodyPr/>
                    <a:lstStyle/>
                    <a:p>
                      <a:pPr marL="0" marR="0">
                        <a:spcBef>
                          <a:spcPts val="0"/>
                        </a:spcBef>
                        <a:spcAft>
                          <a:spcPts val="0"/>
                        </a:spcAft>
                      </a:pPr>
                      <a:r>
                        <a:rPr lang="en-US" sz="2400" dirty="0" err="1" smtClean="0"/>
                        <a:t>Respon-sibility</a:t>
                      </a:r>
                      <a:r>
                        <a:rPr lang="en-US" sz="2400" dirty="0" smtClean="0"/>
                        <a:t> </a:t>
                      </a:r>
                      <a:r>
                        <a:rPr lang="en-US" sz="2400" dirty="0"/>
                        <a:t>Skill</a:t>
                      </a:r>
                      <a:endParaRPr lang="en-US" sz="2000" dirty="0">
                        <a:solidFill>
                          <a:schemeClr val="accent6">
                            <a:lumMod val="75000"/>
                          </a:schemeClr>
                        </a:solidFill>
                        <a:latin typeface="Calibri"/>
                        <a:ea typeface="Calibri"/>
                        <a:cs typeface="Times New Roman"/>
                      </a:endParaRPr>
                    </a:p>
                  </a:txBody>
                  <a:tcPr marL="49967" marR="49967" marT="0" marB="0"/>
                </a:tc>
                <a:tc>
                  <a:txBody>
                    <a:bodyPr/>
                    <a:lstStyle/>
                    <a:p>
                      <a:pPr marL="0" marR="0">
                        <a:spcBef>
                          <a:spcPts val="0"/>
                        </a:spcBef>
                        <a:spcAft>
                          <a:spcPts val="0"/>
                        </a:spcAft>
                      </a:pPr>
                      <a:r>
                        <a:rPr lang="en-US" sz="2400" dirty="0"/>
                        <a:t>Description</a:t>
                      </a:r>
                      <a:endParaRPr lang="en-US" sz="2400" dirty="0">
                        <a:solidFill>
                          <a:schemeClr val="accent6">
                            <a:lumMod val="75000"/>
                          </a:schemeClr>
                        </a:solidFill>
                        <a:latin typeface="Calibri"/>
                        <a:ea typeface="Calibri"/>
                        <a:cs typeface="Times New Roman"/>
                      </a:endParaRPr>
                    </a:p>
                  </a:txBody>
                  <a:tcPr marL="49967" marR="49967" marT="0" marB="0"/>
                </a:tc>
                <a:tc>
                  <a:txBody>
                    <a:bodyPr/>
                    <a:lstStyle/>
                    <a:p>
                      <a:pPr marL="0" marR="0">
                        <a:spcBef>
                          <a:spcPts val="0"/>
                        </a:spcBef>
                        <a:spcAft>
                          <a:spcPts val="0"/>
                        </a:spcAft>
                      </a:pPr>
                      <a:r>
                        <a:rPr lang="en-US" sz="2400" dirty="0"/>
                        <a:t>Module</a:t>
                      </a:r>
                      <a:endParaRPr lang="en-US" sz="2400" dirty="0">
                        <a:solidFill>
                          <a:schemeClr val="accent6">
                            <a:lumMod val="75000"/>
                          </a:schemeClr>
                        </a:solidFill>
                        <a:latin typeface="Calibri"/>
                        <a:ea typeface="Calibri"/>
                        <a:cs typeface="Times New Roman"/>
                      </a:endParaRPr>
                    </a:p>
                  </a:txBody>
                  <a:tcPr marL="49967" marR="49967" marT="0" marB="0"/>
                </a:tc>
                <a:tc>
                  <a:txBody>
                    <a:bodyPr/>
                    <a:lstStyle/>
                    <a:p>
                      <a:pPr marL="0" marR="0">
                        <a:spcBef>
                          <a:spcPts val="0"/>
                        </a:spcBef>
                        <a:spcAft>
                          <a:spcPts val="0"/>
                        </a:spcAft>
                      </a:pPr>
                      <a:r>
                        <a:rPr lang="en-US" sz="2400" dirty="0"/>
                        <a:t>Activities</a:t>
                      </a:r>
                      <a:endParaRPr lang="en-US" sz="2400" dirty="0">
                        <a:solidFill>
                          <a:schemeClr val="accent6">
                            <a:lumMod val="75000"/>
                          </a:schemeClr>
                        </a:solidFill>
                        <a:latin typeface="Calibri"/>
                        <a:ea typeface="Calibri"/>
                        <a:cs typeface="Times New Roman"/>
                      </a:endParaRPr>
                    </a:p>
                  </a:txBody>
                  <a:tcPr marL="49967" marR="49967" marT="0" marB="0"/>
                </a:tc>
              </a:tr>
              <a:tr h="370840">
                <a:tc>
                  <a:txBody>
                    <a:bodyPr/>
                    <a:lstStyle/>
                    <a:p>
                      <a:pPr marL="0" marR="0">
                        <a:spcBef>
                          <a:spcPts val="0"/>
                        </a:spcBef>
                        <a:spcAft>
                          <a:spcPts val="0"/>
                        </a:spcAft>
                      </a:pPr>
                      <a:r>
                        <a:rPr lang="en-US" sz="2400" dirty="0"/>
                        <a:t>Techno-socio </a:t>
                      </a:r>
                      <a:r>
                        <a:rPr lang="en-US" sz="2400" dirty="0" smtClean="0"/>
                        <a:t>sensitivity</a:t>
                      </a:r>
                    </a:p>
                    <a:p>
                      <a:pPr marL="0" marR="0">
                        <a:spcBef>
                          <a:spcPts val="0"/>
                        </a:spcBef>
                        <a:spcAft>
                          <a:spcPts val="0"/>
                        </a:spcAft>
                      </a:pPr>
                      <a:endParaRPr lang="en-US" sz="2400" dirty="0" smtClean="0"/>
                    </a:p>
                    <a:p>
                      <a:pPr marL="0" marR="0">
                        <a:spcBef>
                          <a:spcPts val="0"/>
                        </a:spcBef>
                        <a:spcAft>
                          <a:spcPts val="0"/>
                        </a:spcAft>
                      </a:pPr>
                      <a:r>
                        <a:rPr lang="en-US" sz="2000" dirty="0" smtClean="0"/>
                        <a:t>Socio-Technical Systems in Professional Decision Making</a:t>
                      </a:r>
                    </a:p>
                    <a:p>
                      <a:pPr marL="0" marR="0">
                        <a:spcBef>
                          <a:spcPts val="0"/>
                        </a:spcBef>
                        <a:spcAft>
                          <a:spcPts val="0"/>
                        </a:spcAft>
                      </a:pPr>
                      <a:r>
                        <a:rPr lang="en-US" sz="2000" dirty="0" smtClean="0"/>
                        <a:t>(m14025 from </a:t>
                      </a:r>
                      <a:r>
                        <a:rPr lang="en-US" sz="2000" dirty="0" err="1" smtClean="0"/>
                        <a:t>Connexions</a:t>
                      </a:r>
                      <a:r>
                        <a:rPr lang="en-US" sz="2000" dirty="0" smtClean="0"/>
                        <a:t>)</a:t>
                      </a:r>
                    </a:p>
                    <a:p>
                      <a:pPr marL="0" marR="0">
                        <a:spcBef>
                          <a:spcPts val="0"/>
                        </a:spcBef>
                        <a:spcAft>
                          <a:spcPts val="0"/>
                        </a:spcAft>
                      </a:pPr>
                      <a:endParaRPr lang="en-US" sz="2400" dirty="0" smtClean="0"/>
                    </a:p>
                    <a:p>
                      <a:pPr marL="0" marR="0">
                        <a:spcBef>
                          <a:spcPts val="0"/>
                        </a:spcBef>
                        <a:spcAft>
                          <a:spcPts val="0"/>
                        </a:spcAft>
                      </a:pPr>
                      <a:r>
                        <a:rPr lang="en-US" sz="2000" dirty="0" smtClean="0"/>
                        <a:t>Responsible Choice for Appropriate Technology (m43922)</a:t>
                      </a:r>
                      <a:endParaRPr lang="en-US" sz="1800" dirty="0">
                        <a:solidFill>
                          <a:srgbClr val="0CA41A"/>
                        </a:solidFill>
                        <a:latin typeface="Calibri"/>
                        <a:ea typeface="Calibri"/>
                        <a:cs typeface="Times New Roman"/>
                      </a:endParaRPr>
                    </a:p>
                  </a:txBody>
                  <a:tcPr marL="49967" marR="49967" marT="0" marB="0"/>
                </a:tc>
                <a:tc>
                  <a:txBody>
                    <a:bodyPr/>
                    <a:lstStyle/>
                    <a:p>
                      <a:pPr marL="0" marR="0">
                        <a:spcBef>
                          <a:spcPts val="0"/>
                        </a:spcBef>
                        <a:spcAft>
                          <a:spcPts val="0"/>
                        </a:spcAft>
                      </a:pPr>
                      <a:r>
                        <a:rPr lang="en-US" sz="2400" dirty="0"/>
                        <a:t>“critical awareness of the way technology affects society and the way social forces in turn affect the evolution of technology</a:t>
                      </a:r>
                      <a:r>
                        <a:rPr lang="en-US" sz="2400" dirty="0" smtClean="0"/>
                        <a:t>” </a:t>
                      </a:r>
                    </a:p>
                    <a:p>
                      <a:pPr marL="0" marR="0">
                        <a:spcBef>
                          <a:spcPts val="0"/>
                        </a:spcBef>
                        <a:spcAft>
                          <a:spcPts val="0"/>
                        </a:spcAft>
                      </a:pPr>
                      <a:endParaRPr lang="en-US" sz="2400" dirty="0" smtClean="0"/>
                    </a:p>
                    <a:p>
                      <a:pPr marL="0" marR="0">
                        <a:spcBef>
                          <a:spcPts val="0"/>
                        </a:spcBef>
                        <a:spcAft>
                          <a:spcPts val="0"/>
                        </a:spcAft>
                      </a:pPr>
                      <a:r>
                        <a:rPr lang="en-US" sz="1600" dirty="0" smtClean="0"/>
                        <a:t>CE Harris, (2008), “The good engineer: Giving virtue its due in engineering ethics,” Science and Engineering Ethics, 14(2): 153-164.</a:t>
                      </a:r>
                      <a:endParaRPr lang="en-US" sz="1400" dirty="0">
                        <a:solidFill>
                          <a:srgbClr val="993300"/>
                        </a:solidFill>
                        <a:latin typeface="Calibri"/>
                        <a:ea typeface="Calibri"/>
                        <a:cs typeface="Times New Roman"/>
                      </a:endParaRPr>
                    </a:p>
                  </a:txBody>
                  <a:tcPr marL="49967" marR="49967" marT="0" marB="0"/>
                </a:tc>
                <a:tc>
                  <a:txBody>
                    <a:bodyPr/>
                    <a:lstStyle/>
                    <a:p>
                      <a:pPr marL="0" marR="0">
                        <a:spcBef>
                          <a:spcPts val="0"/>
                        </a:spcBef>
                        <a:spcAft>
                          <a:spcPts val="0"/>
                        </a:spcAft>
                      </a:pPr>
                      <a:r>
                        <a:rPr lang="en-US" sz="2800" dirty="0"/>
                        <a:t>Socio-technical </a:t>
                      </a:r>
                      <a:r>
                        <a:rPr lang="en-US" sz="2800" dirty="0" smtClean="0"/>
                        <a:t>Systems</a:t>
                      </a:r>
                    </a:p>
                    <a:p>
                      <a:pPr marL="0" marR="0">
                        <a:spcBef>
                          <a:spcPts val="0"/>
                        </a:spcBef>
                        <a:spcAft>
                          <a:spcPts val="0"/>
                        </a:spcAft>
                      </a:pPr>
                      <a:endParaRPr lang="en-US" sz="900" dirty="0" smtClean="0"/>
                    </a:p>
                    <a:p>
                      <a:pPr marL="0" marR="0">
                        <a:spcBef>
                          <a:spcPts val="0"/>
                        </a:spcBef>
                        <a:spcAft>
                          <a:spcPts val="0"/>
                        </a:spcAft>
                      </a:pPr>
                      <a:r>
                        <a:rPr lang="en-US" sz="2000" dirty="0" smtClean="0"/>
                        <a:t>1. Different environments  constrain and enable</a:t>
                      </a:r>
                      <a:r>
                        <a:rPr lang="en-US" sz="2000" baseline="0" dirty="0" smtClean="0"/>
                        <a:t> activity</a:t>
                      </a:r>
                      <a:r>
                        <a:rPr lang="en-US" sz="2000" dirty="0" smtClean="0"/>
                        <a:t>.</a:t>
                      </a:r>
                    </a:p>
                    <a:p>
                      <a:pPr marL="0" marR="0">
                        <a:spcBef>
                          <a:spcPts val="0"/>
                        </a:spcBef>
                        <a:spcAft>
                          <a:spcPts val="0"/>
                        </a:spcAft>
                      </a:pPr>
                      <a:r>
                        <a:rPr lang="en-US" sz="2000" dirty="0" smtClean="0"/>
                        <a:t>2.System </a:t>
                      </a:r>
                      <a:r>
                        <a:rPr lang="en-US" sz="2000" dirty="0"/>
                        <a:t>of distinguishable but interrelated and interacting parts</a:t>
                      </a:r>
                      <a:r>
                        <a:rPr lang="en-US" sz="2000" dirty="0" smtClean="0"/>
                        <a:t>.</a:t>
                      </a:r>
                    </a:p>
                    <a:p>
                      <a:pPr marL="0" marR="0">
                        <a:spcBef>
                          <a:spcPts val="0"/>
                        </a:spcBef>
                        <a:spcAft>
                          <a:spcPts val="0"/>
                        </a:spcAft>
                      </a:pPr>
                      <a:r>
                        <a:rPr lang="en-US" sz="2000" dirty="0" smtClean="0"/>
                        <a:t>3</a:t>
                      </a:r>
                      <a:r>
                        <a:rPr lang="en-US" sz="2000" dirty="0"/>
                        <a:t>. </a:t>
                      </a:r>
                      <a:r>
                        <a:rPr lang="en-US" sz="2000" dirty="0" smtClean="0"/>
                        <a:t>Embody / express </a:t>
                      </a:r>
                      <a:r>
                        <a:rPr lang="en-US" sz="2000" dirty="0"/>
                        <a:t>moral and non-moral values.  </a:t>
                      </a:r>
                      <a:endParaRPr lang="en-US" sz="2000" dirty="0" smtClean="0"/>
                    </a:p>
                    <a:p>
                      <a:pPr marL="0" marR="0">
                        <a:spcBef>
                          <a:spcPts val="0"/>
                        </a:spcBef>
                        <a:spcAft>
                          <a:spcPts val="0"/>
                        </a:spcAft>
                      </a:pPr>
                      <a:r>
                        <a:rPr lang="en-US" sz="2000" dirty="0" smtClean="0"/>
                        <a:t>4</a:t>
                      </a:r>
                      <a:r>
                        <a:rPr lang="en-US" sz="2000" dirty="0"/>
                        <a:t>. </a:t>
                      </a:r>
                      <a:r>
                        <a:rPr lang="en-US" sz="2000" dirty="0" smtClean="0"/>
                        <a:t>Normative objective = tracing out a value positive path </a:t>
                      </a:r>
                      <a:r>
                        <a:rPr lang="en-US" sz="2000" dirty="0"/>
                        <a:t>or </a:t>
                      </a:r>
                      <a:r>
                        <a:rPr lang="en-US" sz="2000" dirty="0" smtClean="0"/>
                        <a:t>trajectory of change.</a:t>
                      </a:r>
                      <a:endParaRPr lang="en-US" sz="2400" dirty="0">
                        <a:latin typeface="Calibri"/>
                        <a:ea typeface="Calibri"/>
                        <a:cs typeface="Times New Roman"/>
                      </a:endParaRPr>
                    </a:p>
                  </a:txBody>
                  <a:tcPr marL="49967" marR="49967" marT="0" marB="0"/>
                </a:tc>
                <a:tc>
                  <a:txBody>
                    <a:bodyPr/>
                    <a:lstStyle/>
                    <a:p>
                      <a:pPr marL="342900" marR="0" lvl="0" indent="-342900">
                        <a:spcBef>
                          <a:spcPts val="0"/>
                        </a:spcBef>
                        <a:spcAft>
                          <a:spcPts val="0"/>
                        </a:spcAft>
                        <a:buFont typeface="Arial" pitchFamily="34" charset="0"/>
                        <a:buNone/>
                      </a:pPr>
                      <a:r>
                        <a:rPr lang="en-US" sz="2000" dirty="0"/>
                        <a:t>Identifying </a:t>
                      </a:r>
                      <a:r>
                        <a:rPr lang="en-US" sz="2000" dirty="0" smtClean="0"/>
                        <a:t>sub-environments</a:t>
                      </a:r>
                    </a:p>
                    <a:p>
                      <a:pPr marL="342900" marR="0" lvl="0" indent="-342900">
                        <a:spcBef>
                          <a:spcPts val="0"/>
                        </a:spcBef>
                        <a:spcAft>
                          <a:spcPts val="0"/>
                        </a:spcAft>
                        <a:buFont typeface="Symbol"/>
                        <a:buNone/>
                      </a:pPr>
                      <a:endParaRPr lang="en-US" sz="800" dirty="0"/>
                    </a:p>
                    <a:p>
                      <a:pPr marL="342900" marR="0" lvl="0" indent="-342900">
                        <a:spcBef>
                          <a:spcPts val="0"/>
                        </a:spcBef>
                        <a:spcAft>
                          <a:spcPts val="0"/>
                        </a:spcAft>
                        <a:buFont typeface="Symbol"/>
                        <a:buNone/>
                      </a:pPr>
                      <a:r>
                        <a:rPr lang="en-US" sz="2000" dirty="0" smtClean="0"/>
                        <a:t>How each constrains activity</a:t>
                      </a:r>
                    </a:p>
                    <a:p>
                      <a:pPr marL="342900" marR="0" lvl="0" indent="-342900">
                        <a:spcBef>
                          <a:spcPts val="0"/>
                        </a:spcBef>
                        <a:spcAft>
                          <a:spcPts val="0"/>
                        </a:spcAft>
                        <a:buFont typeface="Symbol"/>
                        <a:buNone/>
                      </a:pPr>
                      <a:endParaRPr lang="en-US" sz="800" dirty="0"/>
                    </a:p>
                    <a:p>
                      <a:pPr marL="342900" marR="0" lvl="0" indent="-342900">
                        <a:spcBef>
                          <a:spcPts val="0"/>
                        </a:spcBef>
                        <a:spcAft>
                          <a:spcPts val="0"/>
                        </a:spcAft>
                        <a:buFont typeface="Symbol"/>
                        <a:buNone/>
                      </a:pPr>
                      <a:r>
                        <a:rPr lang="en-US" sz="2000" dirty="0" smtClean="0"/>
                        <a:t>How each enables or instruments activity</a:t>
                      </a:r>
                    </a:p>
                    <a:p>
                      <a:pPr marL="342900" marR="0" lvl="0" indent="-342900">
                        <a:spcBef>
                          <a:spcPts val="0"/>
                        </a:spcBef>
                        <a:spcAft>
                          <a:spcPts val="0"/>
                        </a:spcAft>
                        <a:buFont typeface="Symbol"/>
                        <a:buNone/>
                      </a:pPr>
                      <a:endParaRPr lang="en-US" sz="800" dirty="0" smtClean="0"/>
                    </a:p>
                    <a:p>
                      <a:pPr marL="342900" marR="0" lvl="0" indent="-342900">
                        <a:spcBef>
                          <a:spcPts val="0"/>
                        </a:spcBef>
                        <a:spcAft>
                          <a:spcPts val="0"/>
                        </a:spcAft>
                        <a:buFont typeface="Symbol"/>
                        <a:buNone/>
                      </a:pPr>
                      <a:r>
                        <a:rPr lang="en-US" sz="2000" dirty="0" smtClean="0"/>
                        <a:t>Value vulnerabilities and conflicts</a:t>
                      </a:r>
                    </a:p>
                    <a:p>
                      <a:pPr marL="342900" marR="0" lvl="0" indent="-342900">
                        <a:spcBef>
                          <a:spcPts val="0"/>
                        </a:spcBef>
                        <a:spcAft>
                          <a:spcPts val="0"/>
                        </a:spcAft>
                        <a:buFont typeface="Symbol"/>
                        <a:buNone/>
                      </a:pPr>
                      <a:endParaRPr lang="en-US" sz="800" dirty="0" smtClean="0"/>
                    </a:p>
                    <a:p>
                      <a:pPr marL="342900" marR="0" lvl="0" indent="-342900">
                        <a:spcBef>
                          <a:spcPts val="0"/>
                        </a:spcBef>
                        <a:spcAft>
                          <a:spcPts val="0"/>
                        </a:spcAft>
                        <a:buFont typeface="Symbol"/>
                        <a:buNone/>
                      </a:pPr>
                      <a:r>
                        <a:rPr lang="en-US" sz="2000" dirty="0" smtClean="0"/>
                        <a:t>Plot out system trajectories or paths of change</a:t>
                      </a:r>
                      <a:endParaRPr lang="en-US" sz="1800" dirty="0">
                        <a:latin typeface="Calibri"/>
                        <a:ea typeface="Calibri"/>
                        <a:cs typeface="Times New Roman"/>
                      </a:endParaRPr>
                    </a:p>
                  </a:txBody>
                  <a:tcPr marL="49967" marR="49967" marT="0" marB="0"/>
                </a:tc>
              </a:tr>
            </a:tbl>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9144000" cy="1066800"/>
          </a:xfrm>
          <a:solidFill>
            <a:srgbClr val="92D050"/>
          </a:solidFill>
        </p:spPr>
        <p:txBody>
          <a:bodyPr>
            <a:normAutofit/>
            <a:scene3d>
              <a:camera prst="orthographicFront"/>
              <a:lightRig rig="balanced" dir="t">
                <a:rot lat="0" lon="0" rev="2100000"/>
              </a:lightRig>
            </a:scene3d>
            <a:sp3d extrusionH="57150" prstMaterial="metal">
              <a:bevelT w="38100" h="25400"/>
              <a:contourClr>
                <a:schemeClr val="bg2"/>
              </a:contourClr>
            </a:sp3d>
          </a:bodyPr>
          <a:lstStyle/>
          <a:p>
            <a:r>
              <a:rPr lang="en-US" sz="4800" b="1" dirty="0" smtClean="0">
                <a:solidFill>
                  <a:prstClr val="black"/>
                </a:solidFill>
                <a:latin typeface="Perpetua" pitchFamily="18" charset="0"/>
              </a:rPr>
              <a:t>Responsible Technological Choice</a:t>
            </a:r>
            <a:endParaRPr lang="en-US" b="1" dirty="0">
              <a:ln w="50800"/>
            </a:endParaRPr>
          </a:p>
        </p:txBody>
      </p:sp>
      <p:graphicFrame>
        <p:nvGraphicFramePr>
          <p:cNvPr id="9" name="Content Placeholder 8"/>
          <p:cNvGraphicFramePr>
            <a:graphicFrameLocks noGrp="1"/>
          </p:cNvGraphicFramePr>
          <p:nvPr>
            <p:ph idx="1"/>
          </p:nvPr>
        </p:nvGraphicFramePr>
        <p:xfrm>
          <a:off x="0" y="1066800"/>
          <a:ext cx="9144000" cy="5791200"/>
        </p:xfrm>
        <a:graphic>
          <a:graphicData uri="http://schemas.openxmlformats.org/drawingml/2006/table">
            <a:tbl>
              <a:tblPr firstRow="1" bandRow="1">
                <a:tableStyleId>{AF606853-7671-496A-8E4F-DF71F8EC918B}</a:tableStyleId>
              </a:tblPr>
              <a:tblGrid>
                <a:gridCol w="2794000"/>
                <a:gridCol w="2963334"/>
                <a:gridCol w="3386666"/>
              </a:tblGrid>
              <a:tr h="502127">
                <a:tc>
                  <a:txBody>
                    <a:bodyPr/>
                    <a:lstStyle/>
                    <a:p>
                      <a:r>
                        <a:rPr lang="en-US" sz="2400" dirty="0" smtClean="0"/>
                        <a:t>AT Case</a:t>
                      </a:r>
                      <a:endParaRPr lang="en-US" sz="2400" dirty="0"/>
                    </a:p>
                  </a:txBody>
                  <a:tcPr/>
                </a:tc>
                <a:tc>
                  <a:txBody>
                    <a:bodyPr/>
                    <a:lstStyle/>
                    <a:p>
                      <a:r>
                        <a:rPr lang="en-US" sz="2400" dirty="0" smtClean="0"/>
                        <a:t>Pivot</a:t>
                      </a:r>
                      <a:r>
                        <a:rPr lang="en-US" sz="2400" baseline="0" dirty="0" smtClean="0"/>
                        <a:t> to PR</a:t>
                      </a:r>
                      <a:endParaRPr lang="en-US" sz="2400" dirty="0"/>
                    </a:p>
                  </a:txBody>
                  <a:tcPr/>
                </a:tc>
                <a:tc>
                  <a:txBody>
                    <a:bodyPr/>
                    <a:lstStyle/>
                    <a:p>
                      <a:r>
                        <a:rPr lang="en-US" sz="2400" dirty="0" smtClean="0"/>
                        <a:t>Frameworks</a:t>
                      </a:r>
                      <a:endParaRPr lang="en-US" sz="2400" dirty="0"/>
                    </a:p>
                  </a:txBody>
                  <a:tcPr/>
                </a:tc>
              </a:tr>
              <a:tr h="407281">
                <a:tc>
                  <a:txBody>
                    <a:bodyPr/>
                    <a:lstStyle/>
                    <a:p>
                      <a:r>
                        <a:rPr lang="en-US" sz="1800" dirty="0" smtClean="0"/>
                        <a:t>One Laptop Per Child</a:t>
                      </a:r>
                      <a:endParaRPr lang="en-US" sz="1800" b="1" dirty="0">
                        <a:solidFill>
                          <a:srgbClr val="FF0000"/>
                        </a:solidFill>
                      </a:endParaRPr>
                    </a:p>
                  </a:txBody>
                  <a:tcPr/>
                </a:tc>
                <a:tc>
                  <a:txBody>
                    <a:bodyPr/>
                    <a:lstStyle/>
                    <a:p>
                      <a:r>
                        <a:rPr lang="en-US" sz="1800" dirty="0" smtClean="0"/>
                        <a:t>Laptops to Teachers</a:t>
                      </a:r>
                      <a:endParaRPr lang="en-US" sz="1800" dirty="0"/>
                    </a:p>
                  </a:txBody>
                  <a:tcPr/>
                </a:tc>
                <a:tc rowSpan="3">
                  <a:txBody>
                    <a:bodyPr/>
                    <a:lstStyle/>
                    <a:p>
                      <a:pPr marL="457200" indent="-457200">
                        <a:buFont typeface="+mj-lt"/>
                        <a:buAutoNum type="arabicPeriod"/>
                      </a:pPr>
                      <a:r>
                        <a:rPr lang="en-US" sz="2000" dirty="0" smtClean="0"/>
                        <a:t>Restore / Preserve interpretive flexibility</a:t>
                      </a:r>
                    </a:p>
                    <a:p>
                      <a:pPr marL="457200" indent="-457200">
                        <a:buFont typeface="+mj-lt"/>
                        <a:buAutoNum type="arabicPeriod"/>
                      </a:pPr>
                      <a:r>
                        <a:rPr lang="en-US" sz="2000" dirty="0" smtClean="0"/>
                        <a:t>Labor Intensive</a:t>
                      </a:r>
                    </a:p>
                    <a:p>
                      <a:pPr marL="457200" indent="-457200">
                        <a:buFont typeface="+mj-lt"/>
                        <a:buAutoNum type="arabicPeriod"/>
                      </a:pPr>
                      <a:r>
                        <a:rPr lang="en-US" sz="2000" dirty="0" smtClean="0"/>
                        <a:t>Simple</a:t>
                      </a:r>
                    </a:p>
                    <a:p>
                      <a:pPr marL="457200" indent="-457200">
                        <a:buFont typeface="+mj-lt"/>
                        <a:buAutoNum type="arabicPeriod"/>
                      </a:pPr>
                      <a:r>
                        <a:rPr lang="en-US" sz="2000" dirty="0" smtClean="0"/>
                        <a:t>De-centralized</a:t>
                      </a:r>
                      <a:endParaRPr lang="en-US" sz="2400" b="1" dirty="0">
                        <a:solidFill>
                          <a:schemeClr val="accent5">
                            <a:lumMod val="50000"/>
                          </a:schemeClr>
                        </a:solidFill>
                      </a:endParaRPr>
                    </a:p>
                  </a:txBody>
                  <a:tcPr/>
                </a:tc>
              </a:tr>
              <a:tr h="680661">
                <a:tc>
                  <a:txBody>
                    <a:bodyPr/>
                    <a:lstStyle/>
                    <a:p>
                      <a:r>
                        <a:rPr lang="en-US" sz="1600" dirty="0" smtClean="0"/>
                        <a:t>Removing gender bias from airplane cockpit design</a:t>
                      </a:r>
                      <a:endParaRPr lang="en-US" sz="1600" b="1" dirty="0">
                        <a:solidFill>
                          <a:srgbClr val="0CA41A"/>
                        </a:solidFill>
                      </a:endParaRPr>
                    </a:p>
                  </a:txBody>
                  <a:tcPr/>
                </a:tc>
                <a:tc>
                  <a:txBody>
                    <a:bodyPr/>
                    <a:lstStyle/>
                    <a:p>
                      <a:r>
                        <a:rPr lang="en-US" sz="1600" dirty="0" smtClean="0"/>
                        <a:t>Removing social injustice from gas pipeline design</a:t>
                      </a:r>
                      <a:endParaRPr lang="en-US" sz="1600" dirty="0"/>
                    </a:p>
                  </a:txBody>
                  <a:tcPr/>
                </a:tc>
                <a:tc vMerge="1">
                  <a:txBody>
                    <a:bodyPr/>
                    <a:lstStyle/>
                    <a:p>
                      <a:endParaRPr lang="en-US" sz="2400" dirty="0"/>
                    </a:p>
                  </a:txBody>
                  <a:tcPr/>
                </a:tc>
              </a:tr>
              <a:tr h="6862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Uchangi</a:t>
                      </a:r>
                      <a:r>
                        <a:rPr lang="en-US" sz="1600" dirty="0" smtClean="0"/>
                        <a:t> Dam (eng</a:t>
                      </a:r>
                      <a:r>
                        <a:rPr lang="en-US" sz="1600" baseline="0" dirty="0" smtClean="0"/>
                        <a:t> as honest broker)</a:t>
                      </a:r>
                      <a:endParaRPr lang="en-US" sz="1600" b="1" dirty="0">
                        <a:solidFill>
                          <a:srgbClr val="0CA41A"/>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Engineers as Honest Brokers in PR Energy Debates</a:t>
                      </a:r>
                      <a:endParaRPr lang="en-US" sz="1600" dirty="0"/>
                    </a:p>
                  </a:txBody>
                  <a:tcPr/>
                </a:tc>
                <a:tc vMerge="1">
                  <a:txBody>
                    <a:bodyPr/>
                    <a:lstStyle/>
                    <a:p>
                      <a:endParaRPr lang="en-US"/>
                    </a:p>
                  </a:txBody>
                  <a:tcPr/>
                </a:tc>
              </a:tr>
              <a:tr h="903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Amish (exercise of technological choice)</a:t>
                      </a:r>
                      <a:endParaRPr lang="en-US" sz="1600" b="1" dirty="0">
                        <a:solidFill>
                          <a:srgbClr val="9933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Vieques</a:t>
                      </a:r>
                      <a:r>
                        <a:rPr lang="en-US" sz="1600" dirty="0" smtClean="0"/>
                        <a:t>—Are windmills an appropriate or intermediate</a:t>
                      </a:r>
                      <a:r>
                        <a:rPr lang="en-US" sz="1600" baseline="0" dirty="0" smtClean="0"/>
                        <a:t> technology for </a:t>
                      </a:r>
                      <a:r>
                        <a:rPr lang="en-US" sz="1600" baseline="0" dirty="0" err="1" smtClean="0"/>
                        <a:t>Vieques</a:t>
                      </a:r>
                      <a:r>
                        <a:rPr lang="en-US" sz="1600" baseline="0" dirty="0" smtClean="0"/>
                        <a:t>?</a:t>
                      </a:r>
                      <a:endParaRPr lang="en-US" sz="1600" dirty="0"/>
                    </a:p>
                  </a:txBody>
                  <a:tcPr/>
                </a:tc>
                <a:tc>
                  <a:txBody>
                    <a:bodyPr/>
                    <a:lstStyle/>
                    <a:p>
                      <a:r>
                        <a:rPr lang="en-US" sz="2000" dirty="0" smtClean="0"/>
                        <a:t>Values in technology “fit” those embedded in STS</a:t>
                      </a:r>
                      <a:endParaRPr lang="en-US" sz="2000" b="1" dirty="0">
                        <a:solidFill>
                          <a:srgbClr val="993300"/>
                        </a:solidFill>
                      </a:endParaRPr>
                    </a:p>
                  </a:txBody>
                  <a:tcPr/>
                </a:tc>
              </a:tr>
              <a:tr h="1707232">
                <a:tc>
                  <a:txBody>
                    <a:bodyPr/>
                    <a:lstStyle/>
                    <a:p>
                      <a:r>
                        <a:rPr lang="en-US" sz="1600" dirty="0" err="1" smtClean="0"/>
                        <a:t>Aprovecho</a:t>
                      </a:r>
                      <a:r>
                        <a:rPr lang="en-US" sz="1600" dirty="0" smtClean="0"/>
                        <a:t> Case (NGO designs</a:t>
                      </a:r>
                      <a:r>
                        <a:rPr lang="en-US" sz="1600" baseline="0" dirty="0" smtClean="0"/>
                        <a:t> and tests wood-burning cooking stoves) </a:t>
                      </a:r>
                      <a:endParaRPr lang="en-US" sz="1600" b="1" dirty="0">
                        <a:solidFill>
                          <a:schemeClr val="accent5">
                            <a:lumMod val="50000"/>
                          </a:schemeClr>
                        </a:solidFill>
                      </a:endParaRPr>
                    </a:p>
                  </a:txBody>
                  <a:tcPr/>
                </a:tc>
                <a:tc>
                  <a:txBody>
                    <a:bodyPr/>
                    <a:lstStyle/>
                    <a:p>
                      <a:pPr>
                        <a:buFont typeface="Arial" pitchFamily="34" charset="0"/>
                        <a:buChar char="•"/>
                      </a:pPr>
                      <a:r>
                        <a:rPr lang="en-US" sz="1600" dirty="0" smtClean="0"/>
                        <a:t>Are wood-burning stoves an appropriate technology?</a:t>
                      </a:r>
                    </a:p>
                    <a:p>
                      <a:pPr>
                        <a:buFont typeface="Arial" pitchFamily="34" charset="0"/>
                        <a:buChar char="•"/>
                      </a:pPr>
                      <a:r>
                        <a:rPr lang="en-US" sz="1600" dirty="0" smtClean="0"/>
                        <a:t>Is there a need for these stoves in PR?</a:t>
                      </a:r>
                    </a:p>
                    <a:p>
                      <a:pPr>
                        <a:buFont typeface="Arial" pitchFamily="34" charset="0"/>
                        <a:buChar char="•"/>
                      </a:pPr>
                      <a:r>
                        <a:rPr lang="en-US" sz="1600" dirty="0" smtClean="0"/>
                        <a:t>Would PR be a good regional center for testing stoves?</a:t>
                      </a:r>
                      <a:endParaRPr lang="en-US" sz="1600" dirty="0"/>
                    </a:p>
                  </a:txBody>
                  <a:tcPr/>
                </a:tc>
                <a:tc rowSpan="2">
                  <a:txBody>
                    <a:bodyPr/>
                    <a:lstStyle/>
                    <a:p>
                      <a:r>
                        <a:rPr lang="en-US" sz="2000" dirty="0" smtClean="0"/>
                        <a:t>Technology serves</a:t>
                      </a:r>
                      <a:r>
                        <a:rPr lang="en-US" sz="2000" baseline="0" dirty="0" smtClean="0"/>
                        <a:t> as “conversion factor” in the conversion of capabilities into </a:t>
                      </a:r>
                      <a:r>
                        <a:rPr lang="en-US" sz="2000" baseline="0" dirty="0" err="1" smtClean="0"/>
                        <a:t>functionings</a:t>
                      </a:r>
                      <a:endParaRPr lang="en-US" sz="2000" b="1" dirty="0">
                        <a:solidFill>
                          <a:srgbClr val="FF0000"/>
                        </a:solidFill>
                      </a:endParaRPr>
                    </a:p>
                  </a:txBody>
                  <a:tcPr/>
                </a:tc>
              </a:tr>
              <a:tr h="903829">
                <a:tc>
                  <a:txBody>
                    <a:bodyPr/>
                    <a:lstStyle/>
                    <a:p>
                      <a:r>
                        <a:rPr lang="en-US" sz="1600" dirty="0" smtClean="0"/>
                        <a:t>Waste for Life (Press that makes building</a:t>
                      </a:r>
                      <a:r>
                        <a:rPr lang="en-US" sz="1600" baseline="0" dirty="0" smtClean="0"/>
                        <a:t> materials out of waste products)</a:t>
                      </a:r>
                      <a:endParaRPr lang="en-US" sz="1600" b="1" dirty="0">
                        <a:solidFill>
                          <a:schemeClr val="accent5">
                            <a:lumMod val="50000"/>
                          </a:schemeClr>
                        </a:solidFill>
                      </a:endParaRPr>
                    </a:p>
                  </a:txBody>
                  <a:tcPr/>
                </a:tc>
                <a:tc>
                  <a:txBody>
                    <a:bodyPr/>
                    <a:lstStyle/>
                    <a:p>
                      <a:r>
                        <a:rPr lang="en-US" sz="1600" dirty="0" smtClean="0"/>
                        <a:t>Using STS analysis to explain difference between Lesotho success and Buenos</a:t>
                      </a:r>
                      <a:r>
                        <a:rPr lang="en-US" sz="1600" baseline="0" dirty="0" smtClean="0"/>
                        <a:t> Aires failure</a:t>
                      </a:r>
                      <a:endParaRPr lang="en-US" sz="1600" dirty="0"/>
                    </a:p>
                  </a:txBody>
                  <a:tcPr/>
                </a:tc>
                <a:tc vMerge="1">
                  <a:txBody>
                    <a:bodyPr/>
                    <a:lstStyle/>
                    <a:p>
                      <a:endParaRPr lang="en-US"/>
                    </a:p>
                  </a:txBody>
                  <a:tcPr/>
                </a:tc>
              </a:tr>
            </a:tbl>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ncrypted-tbn0.gstatic.com/images?q=tbn:ANd9GcTUlxUxcMXqPPN2ctyfaguafGiEKJu1-ds4SikgP49NFVmxYbmz"/>
          <p:cNvPicPr>
            <a:picLocks noChangeAspect="1" noChangeArrowheads="1"/>
          </p:cNvPicPr>
          <p:nvPr/>
        </p:nvPicPr>
        <p:blipFill>
          <a:blip r:embed="rId2" cstate="print"/>
          <a:srcRect/>
          <a:stretch>
            <a:fillRect/>
          </a:stretch>
        </p:blipFill>
        <p:spPr bwMode="auto">
          <a:xfrm>
            <a:off x="381000" y="609600"/>
            <a:ext cx="3048000" cy="2286000"/>
          </a:xfrm>
          <a:prstGeom prst="rect">
            <a:avLst/>
          </a:prstGeom>
          <a:noFill/>
        </p:spPr>
      </p:pic>
      <p:sp>
        <p:nvSpPr>
          <p:cNvPr id="5" name="TextBox 4"/>
          <p:cNvSpPr txBox="1"/>
          <p:nvPr/>
        </p:nvSpPr>
        <p:spPr>
          <a:xfrm>
            <a:off x="228600" y="3048000"/>
            <a:ext cx="3989234" cy="369332"/>
          </a:xfrm>
          <a:prstGeom prst="rect">
            <a:avLst/>
          </a:prstGeom>
          <a:noFill/>
        </p:spPr>
        <p:txBody>
          <a:bodyPr wrap="none" rtlCol="0">
            <a:spAutoFit/>
          </a:bodyPr>
          <a:lstStyle/>
          <a:p>
            <a:r>
              <a:rPr lang="en-US" dirty="0" smtClean="0"/>
              <a:t>http://en.wikipedia.org/wiki/OLPC_XO-1</a:t>
            </a:r>
            <a:endParaRPr lang="en-US" dirty="0"/>
          </a:p>
        </p:txBody>
      </p:sp>
      <p:sp>
        <p:nvSpPr>
          <p:cNvPr id="6" name="TextBox 5"/>
          <p:cNvSpPr txBox="1"/>
          <p:nvPr/>
        </p:nvSpPr>
        <p:spPr>
          <a:xfrm>
            <a:off x="4114800" y="2971800"/>
            <a:ext cx="274434" cy="369332"/>
          </a:xfrm>
          <a:prstGeom prst="rect">
            <a:avLst/>
          </a:prstGeom>
          <a:noFill/>
        </p:spPr>
        <p:txBody>
          <a:bodyPr wrap="none" rtlCol="0">
            <a:spAutoFit/>
          </a:bodyPr>
          <a:lstStyle/>
          <a:p>
            <a:r>
              <a:rPr lang="en-US" dirty="0" smtClean="0"/>
              <a:t>/</a:t>
            </a:r>
            <a:endParaRPr lang="en-US" dirty="0"/>
          </a:p>
        </p:txBody>
      </p:sp>
      <p:pic>
        <p:nvPicPr>
          <p:cNvPr id="7" name="Picture 4" descr="https://encrypted-tbn3.gstatic.com/images?q=tbn:ANd9GcS-V8EQ7jqo8Axunbu9Jq82Ih6SAfauDsg12LP8oe7XN4ST_th6"/>
          <p:cNvPicPr>
            <a:picLocks noChangeAspect="1" noChangeArrowheads="1"/>
          </p:cNvPicPr>
          <p:nvPr/>
        </p:nvPicPr>
        <p:blipFill>
          <a:blip r:embed="rId3" cstate="print"/>
          <a:srcRect/>
          <a:stretch>
            <a:fillRect/>
          </a:stretch>
        </p:blipFill>
        <p:spPr bwMode="auto">
          <a:xfrm>
            <a:off x="4495800" y="2133600"/>
            <a:ext cx="4343400" cy="3152776"/>
          </a:xfrm>
          <a:prstGeom prst="rect">
            <a:avLst/>
          </a:prstGeom>
          <a:noFill/>
        </p:spPr>
      </p:pic>
      <p:sp>
        <p:nvSpPr>
          <p:cNvPr id="8" name="TextBox 7"/>
          <p:cNvSpPr txBox="1"/>
          <p:nvPr/>
        </p:nvSpPr>
        <p:spPr>
          <a:xfrm>
            <a:off x="4800600" y="5943600"/>
            <a:ext cx="3989234" cy="369332"/>
          </a:xfrm>
          <a:prstGeom prst="rect">
            <a:avLst/>
          </a:prstGeom>
          <a:noFill/>
        </p:spPr>
        <p:txBody>
          <a:bodyPr wrap="none" rtlCol="0">
            <a:spAutoFit/>
          </a:bodyPr>
          <a:lstStyle/>
          <a:p>
            <a:r>
              <a:rPr lang="en-US" dirty="0" smtClean="0"/>
              <a:t>http://en.wikipedia.org/wiki/OLPC_XO-1</a:t>
            </a:r>
            <a:endParaRPr lang="en-US" dirty="0"/>
          </a:p>
        </p:txBody>
      </p:sp>
      <p:sp>
        <p:nvSpPr>
          <p:cNvPr id="9" name="TextBox 8"/>
          <p:cNvSpPr txBox="1"/>
          <p:nvPr/>
        </p:nvSpPr>
        <p:spPr>
          <a:xfrm>
            <a:off x="3657600" y="457200"/>
            <a:ext cx="5106078" cy="954107"/>
          </a:xfrm>
          <a:prstGeom prst="rect">
            <a:avLst/>
          </a:prstGeom>
          <a:noFill/>
        </p:spPr>
        <p:txBody>
          <a:bodyPr wrap="none" rtlCol="0">
            <a:spAutoFit/>
          </a:bodyPr>
          <a:lstStyle/>
          <a:p>
            <a:r>
              <a:rPr lang="en-US" sz="2800" dirty="0" smtClean="0"/>
              <a:t>Responsive Technological Choice: </a:t>
            </a:r>
          </a:p>
          <a:p>
            <a:r>
              <a:rPr lang="en-US" sz="2800" dirty="0" smtClean="0"/>
              <a:t>One Laptop Per Child</a:t>
            </a:r>
            <a:endParaRPr lang="en-US" sz="2800" dirty="0"/>
          </a:p>
        </p:txBody>
      </p:sp>
      <p:sp>
        <p:nvSpPr>
          <p:cNvPr id="10" name="TextBox 9"/>
          <p:cNvSpPr txBox="1"/>
          <p:nvPr/>
        </p:nvSpPr>
        <p:spPr>
          <a:xfrm>
            <a:off x="228600" y="5486400"/>
            <a:ext cx="3617016" cy="830997"/>
          </a:xfrm>
          <a:prstGeom prst="rect">
            <a:avLst/>
          </a:prstGeom>
          <a:noFill/>
        </p:spPr>
        <p:txBody>
          <a:bodyPr wrap="none" rtlCol="0">
            <a:spAutoFit/>
          </a:bodyPr>
          <a:lstStyle/>
          <a:p>
            <a:r>
              <a:rPr lang="en-US" sz="1600" dirty="0" smtClean="0"/>
              <a:t>K. Kraemer, J. </a:t>
            </a:r>
            <a:r>
              <a:rPr lang="en-US" sz="1600" dirty="0" err="1" smtClean="0"/>
              <a:t>Dedrick</a:t>
            </a:r>
            <a:r>
              <a:rPr lang="en-US" sz="1600" dirty="0" smtClean="0"/>
              <a:t>, </a:t>
            </a:r>
            <a:r>
              <a:rPr lang="en-US" sz="1600" dirty="0" err="1" smtClean="0"/>
              <a:t>andP</a:t>
            </a:r>
            <a:r>
              <a:rPr lang="en-US" sz="1600" dirty="0" smtClean="0"/>
              <a:t>. Sharma</a:t>
            </a:r>
          </a:p>
          <a:p>
            <a:r>
              <a:rPr lang="en-US" sz="1600" dirty="0" smtClean="0"/>
              <a:t>“One Laptop Per Child: vision vs. Reality”</a:t>
            </a:r>
          </a:p>
          <a:p>
            <a:r>
              <a:rPr lang="en-US" sz="1600" i="1" dirty="0" smtClean="0"/>
              <a:t>Communications of the ACM </a:t>
            </a:r>
            <a:r>
              <a:rPr lang="en-US" sz="1600" dirty="0" smtClean="0"/>
              <a:t>52(6): 66-73</a:t>
            </a:r>
            <a:endParaRPr lang="en-US" sz="1600" dirty="0"/>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2971800"/>
            <a:ext cx="3289811" cy="1384995"/>
          </a:xfrm>
          <a:prstGeom prst="rect">
            <a:avLst/>
          </a:prstGeom>
          <a:noFill/>
        </p:spPr>
        <p:txBody>
          <a:bodyPr wrap="none" rtlCol="0">
            <a:spAutoFit/>
          </a:bodyPr>
          <a:lstStyle/>
          <a:p>
            <a:r>
              <a:rPr lang="en-US" sz="2800" dirty="0" smtClean="0"/>
              <a:t>Redesigning airplane </a:t>
            </a:r>
          </a:p>
          <a:p>
            <a:r>
              <a:rPr lang="en-US" sz="2800" dirty="0" smtClean="0"/>
              <a:t>cockpits to remove </a:t>
            </a:r>
          </a:p>
          <a:p>
            <a:r>
              <a:rPr lang="en-US" sz="2800" dirty="0" smtClean="0"/>
              <a:t>gender bias</a:t>
            </a:r>
          </a:p>
        </p:txBody>
      </p:sp>
      <p:sp>
        <p:nvSpPr>
          <p:cNvPr id="6" name="TextBox 5"/>
          <p:cNvSpPr txBox="1"/>
          <p:nvPr/>
        </p:nvSpPr>
        <p:spPr>
          <a:xfrm>
            <a:off x="2514600" y="457200"/>
            <a:ext cx="3966279" cy="954107"/>
          </a:xfrm>
          <a:prstGeom prst="rect">
            <a:avLst/>
          </a:prstGeom>
          <a:noFill/>
        </p:spPr>
        <p:txBody>
          <a:bodyPr wrap="square" rtlCol="0">
            <a:spAutoFit/>
          </a:bodyPr>
          <a:lstStyle/>
          <a:p>
            <a:r>
              <a:rPr lang="en-US" sz="2800" dirty="0" smtClean="0"/>
              <a:t>Responsive Technological Choice: Case 2</a:t>
            </a:r>
            <a:endParaRPr lang="en-US" sz="2800" dirty="0"/>
          </a:p>
        </p:txBody>
      </p:sp>
      <p:pic>
        <p:nvPicPr>
          <p:cNvPr id="1028" name="Picture 4"/>
          <p:cNvPicPr>
            <a:picLocks noChangeAspect="1" noChangeArrowheads="1"/>
          </p:cNvPicPr>
          <p:nvPr/>
        </p:nvPicPr>
        <p:blipFill>
          <a:blip r:embed="rId3" cstate="print"/>
          <a:srcRect/>
          <a:stretch>
            <a:fillRect/>
          </a:stretch>
        </p:blipFill>
        <p:spPr bwMode="auto">
          <a:xfrm>
            <a:off x="3962400" y="2362200"/>
            <a:ext cx="4705314" cy="2605088"/>
          </a:xfrm>
          <a:prstGeom prst="rect">
            <a:avLst/>
          </a:prstGeom>
          <a:noFill/>
          <a:ln w="9525">
            <a:noFill/>
            <a:miter lim="800000"/>
            <a:headEnd/>
            <a:tailEnd/>
          </a:ln>
        </p:spPr>
      </p:pic>
      <p:sp>
        <p:nvSpPr>
          <p:cNvPr id="13" name="TextBox 12"/>
          <p:cNvSpPr txBox="1"/>
          <p:nvPr/>
        </p:nvSpPr>
        <p:spPr>
          <a:xfrm>
            <a:off x="3886200" y="5181600"/>
            <a:ext cx="4864473" cy="369332"/>
          </a:xfrm>
          <a:prstGeom prst="rect">
            <a:avLst/>
          </a:prstGeom>
          <a:noFill/>
        </p:spPr>
        <p:txBody>
          <a:bodyPr wrap="none" rtlCol="0">
            <a:spAutoFit/>
          </a:bodyPr>
          <a:lstStyle/>
          <a:p>
            <a:r>
              <a:rPr lang="en-US" dirty="0" smtClean="0"/>
              <a:t>http://www.aviationexplorer.com/a350_facts.htm</a:t>
            </a:r>
            <a:endParaRPr lang="en-US" dirty="0"/>
          </a:p>
        </p:txBody>
      </p:sp>
      <p:sp>
        <p:nvSpPr>
          <p:cNvPr id="7" name="TextBox 6"/>
          <p:cNvSpPr txBox="1"/>
          <p:nvPr/>
        </p:nvSpPr>
        <p:spPr>
          <a:xfrm>
            <a:off x="228600" y="5791200"/>
            <a:ext cx="8610600" cy="830997"/>
          </a:xfrm>
          <a:prstGeom prst="rect">
            <a:avLst/>
          </a:prstGeom>
          <a:noFill/>
        </p:spPr>
        <p:txBody>
          <a:bodyPr wrap="square" rtlCol="0">
            <a:spAutoFit/>
          </a:bodyPr>
          <a:lstStyle/>
          <a:p>
            <a:r>
              <a:rPr lang="en-US" sz="1600" b="1" dirty="0" smtClean="0"/>
              <a:t>Manufacturing Gender in Commercial and Military Cockpit Design </a:t>
            </a:r>
            <a:r>
              <a:rPr lang="en-US" sz="1600" dirty="0" smtClean="0"/>
              <a:t>Rachel N. Weber </a:t>
            </a:r>
            <a:r>
              <a:rPr lang="en-US" sz="1600" i="1" dirty="0" smtClean="0"/>
              <a:t>Science, Technology, &amp; Human Values, Vol. 22, No. 2. (Spring, 1997), pp. 235-253.</a:t>
            </a:r>
            <a:r>
              <a:rPr lang="en-US" sz="1600" dirty="0" smtClean="0"/>
              <a:t>http://www.jstor.org Tue Jan 2 16:14:06 2007</a:t>
            </a:r>
            <a:endParaRPr lang="en-US" sz="1600" dirty="0"/>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4724400" y="2286000"/>
            <a:ext cx="3516564" cy="3505200"/>
          </a:xfrm>
          <a:prstGeom prst="rect">
            <a:avLst/>
          </a:prstGeom>
          <a:noFill/>
          <a:ln w="9525">
            <a:noFill/>
            <a:miter lim="800000"/>
            <a:headEnd/>
            <a:tailEnd/>
          </a:ln>
        </p:spPr>
      </p:pic>
      <p:sp>
        <p:nvSpPr>
          <p:cNvPr id="3" name="TextBox 2"/>
          <p:cNvSpPr txBox="1"/>
          <p:nvPr/>
        </p:nvSpPr>
        <p:spPr>
          <a:xfrm>
            <a:off x="609600" y="6019800"/>
            <a:ext cx="7624075" cy="553998"/>
          </a:xfrm>
          <a:prstGeom prst="rect">
            <a:avLst/>
          </a:prstGeom>
          <a:noFill/>
        </p:spPr>
        <p:txBody>
          <a:bodyPr wrap="none" rtlCol="0">
            <a:spAutoFit/>
          </a:bodyPr>
          <a:lstStyle/>
          <a:p>
            <a:r>
              <a:rPr lang="en-US" sz="1400" b="1" dirty="0" err="1" smtClean="0"/>
              <a:t>Roopali</a:t>
            </a:r>
            <a:r>
              <a:rPr lang="en-US" sz="1400" b="1" dirty="0" smtClean="0"/>
              <a:t> </a:t>
            </a:r>
            <a:r>
              <a:rPr lang="en-US" sz="1400" b="1" dirty="0" err="1" smtClean="0"/>
              <a:t>Phadke</a:t>
            </a:r>
            <a:r>
              <a:rPr lang="en-US" sz="1400" b="1" dirty="0" smtClean="0"/>
              <a:t>. “People’s Science in Action: The Politics of Protest and Knowledge</a:t>
            </a:r>
          </a:p>
          <a:p>
            <a:r>
              <a:rPr lang="en-US" sz="1400" b="1" dirty="0" smtClean="0"/>
              <a:t>Brokering in India.”  In </a:t>
            </a:r>
            <a:r>
              <a:rPr lang="en-US" sz="1400" b="1" i="1" dirty="0" err="1" smtClean="0"/>
              <a:t>Tecnology</a:t>
            </a:r>
            <a:r>
              <a:rPr lang="en-US" sz="1400" b="1" i="1" dirty="0" smtClean="0"/>
              <a:t> and Society</a:t>
            </a:r>
            <a:r>
              <a:rPr lang="en-US" sz="1400" b="1" dirty="0" smtClean="0"/>
              <a:t>, Johnson and Wetmore eds.  MIT Press, 2009, 499-513</a:t>
            </a:r>
            <a:r>
              <a:rPr lang="en-US" sz="1600" dirty="0" smtClean="0"/>
              <a:t>.</a:t>
            </a:r>
            <a:endParaRPr lang="en-US" sz="1600" dirty="0"/>
          </a:p>
        </p:txBody>
      </p:sp>
      <p:sp>
        <p:nvSpPr>
          <p:cNvPr id="4" name="TextBox 3"/>
          <p:cNvSpPr txBox="1"/>
          <p:nvPr/>
        </p:nvSpPr>
        <p:spPr>
          <a:xfrm>
            <a:off x="1447800" y="1143000"/>
            <a:ext cx="6051850" cy="523220"/>
          </a:xfrm>
          <a:prstGeom prst="rect">
            <a:avLst/>
          </a:prstGeom>
          <a:noFill/>
        </p:spPr>
        <p:txBody>
          <a:bodyPr wrap="none" rtlCol="0">
            <a:spAutoFit/>
          </a:bodyPr>
          <a:lstStyle/>
          <a:p>
            <a:r>
              <a:rPr lang="en-US" sz="2800" dirty="0" smtClean="0"/>
              <a:t>Responsive Technological Choice: Case 3</a:t>
            </a:r>
          </a:p>
        </p:txBody>
      </p:sp>
      <p:sp>
        <p:nvSpPr>
          <p:cNvPr id="5" name="TextBox 4"/>
          <p:cNvSpPr txBox="1"/>
          <p:nvPr/>
        </p:nvSpPr>
        <p:spPr>
          <a:xfrm>
            <a:off x="0" y="2438400"/>
            <a:ext cx="4828630" cy="2585323"/>
          </a:xfrm>
          <a:prstGeom prst="rect">
            <a:avLst/>
          </a:prstGeom>
          <a:noFill/>
        </p:spPr>
        <p:txBody>
          <a:bodyPr wrap="none" rtlCol="0">
            <a:spAutoFit/>
          </a:bodyPr>
          <a:lstStyle/>
          <a:p>
            <a:r>
              <a:rPr lang="en-US" dirty="0" smtClean="0"/>
              <a:t>Bridging the gap between government and local</a:t>
            </a:r>
          </a:p>
          <a:p>
            <a:r>
              <a:rPr lang="en-US" dirty="0" smtClean="0"/>
              <a:t> communities in the </a:t>
            </a:r>
            <a:r>
              <a:rPr lang="en-US" dirty="0" err="1" smtClean="0"/>
              <a:t>Uchangi</a:t>
            </a:r>
            <a:r>
              <a:rPr lang="en-US" dirty="0" smtClean="0"/>
              <a:t> Dam Project</a:t>
            </a:r>
          </a:p>
          <a:p>
            <a:endParaRPr lang="en-US" dirty="0" smtClean="0"/>
          </a:p>
          <a:p>
            <a:pPr lvl="1"/>
            <a:r>
              <a:rPr lang="en-US" dirty="0" smtClean="0"/>
              <a:t>How engineers and other professionals with </a:t>
            </a:r>
          </a:p>
          <a:p>
            <a:pPr lvl="1"/>
            <a:r>
              <a:rPr lang="en-US" dirty="0" smtClean="0"/>
              <a:t>NGOs can serve as mediators or honest </a:t>
            </a:r>
          </a:p>
          <a:p>
            <a:pPr lvl="1"/>
            <a:r>
              <a:rPr lang="en-US" dirty="0" smtClean="0"/>
              <a:t>brokers in disputes on technological choice</a:t>
            </a:r>
          </a:p>
          <a:p>
            <a:pPr lvl="1"/>
            <a:endParaRPr lang="en-US" dirty="0" smtClean="0"/>
          </a:p>
          <a:p>
            <a:pPr lvl="1"/>
            <a:r>
              <a:rPr lang="en-US" dirty="0" smtClean="0"/>
              <a:t>Professionals work with local </a:t>
            </a:r>
          </a:p>
          <a:p>
            <a:pPr lvl="1"/>
            <a:r>
              <a:rPr lang="en-US" dirty="0" smtClean="0"/>
              <a:t>communities to “give them voice.”</a:t>
            </a:r>
          </a:p>
        </p:txBody>
      </p:sp>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4267200" y="2057400"/>
            <a:ext cx="4432682" cy="2507071"/>
          </a:xfrm>
          <a:prstGeom prst="rect">
            <a:avLst/>
          </a:prstGeom>
          <a:noFill/>
          <a:ln w="9525">
            <a:noFill/>
            <a:miter lim="800000"/>
            <a:headEnd/>
            <a:tailEnd/>
          </a:ln>
        </p:spPr>
      </p:pic>
      <p:sp>
        <p:nvSpPr>
          <p:cNvPr id="5" name="TextBox 4"/>
          <p:cNvSpPr txBox="1"/>
          <p:nvPr/>
        </p:nvSpPr>
        <p:spPr>
          <a:xfrm>
            <a:off x="4724400" y="4800600"/>
            <a:ext cx="3373937" cy="369332"/>
          </a:xfrm>
          <a:prstGeom prst="rect">
            <a:avLst/>
          </a:prstGeom>
          <a:noFill/>
        </p:spPr>
        <p:txBody>
          <a:bodyPr wrap="none" rtlCol="0">
            <a:spAutoFit/>
          </a:bodyPr>
          <a:lstStyle/>
          <a:p>
            <a:r>
              <a:rPr lang="en-US" dirty="0" smtClean="0"/>
              <a:t>http://amishbeat.wordpress.com/</a:t>
            </a:r>
            <a:endParaRPr lang="en-US" dirty="0"/>
          </a:p>
        </p:txBody>
      </p:sp>
      <p:sp>
        <p:nvSpPr>
          <p:cNvPr id="6" name="TextBox 5"/>
          <p:cNvSpPr txBox="1"/>
          <p:nvPr/>
        </p:nvSpPr>
        <p:spPr>
          <a:xfrm>
            <a:off x="457200" y="5791200"/>
            <a:ext cx="7924800" cy="584775"/>
          </a:xfrm>
          <a:prstGeom prst="rect">
            <a:avLst/>
          </a:prstGeom>
          <a:noFill/>
        </p:spPr>
        <p:txBody>
          <a:bodyPr wrap="square" rtlCol="0">
            <a:spAutoFit/>
          </a:bodyPr>
          <a:lstStyle/>
          <a:p>
            <a:r>
              <a:rPr lang="en-US" sz="1600" dirty="0" smtClean="0"/>
              <a:t>Jamison Wetmore.  “Amish Technology: reinforcing Values and Building Community” in </a:t>
            </a:r>
            <a:r>
              <a:rPr lang="en-US" sz="1600" i="1" dirty="0" smtClean="0"/>
              <a:t>Technology and Society</a:t>
            </a:r>
            <a:r>
              <a:rPr lang="en-US" sz="1600" dirty="0" smtClean="0"/>
              <a:t>, eds. Johnson and Wetmore.  2009,  MIT Press: 298-318</a:t>
            </a:r>
            <a:endParaRPr lang="en-US" sz="1600" dirty="0"/>
          </a:p>
        </p:txBody>
      </p:sp>
      <p:sp>
        <p:nvSpPr>
          <p:cNvPr id="7" name="TextBox 6"/>
          <p:cNvSpPr txBox="1"/>
          <p:nvPr/>
        </p:nvSpPr>
        <p:spPr>
          <a:xfrm>
            <a:off x="0" y="2057400"/>
            <a:ext cx="4333109" cy="2616101"/>
          </a:xfrm>
          <a:prstGeom prst="rect">
            <a:avLst/>
          </a:prstGeom>
          <a:noFill/>
        </p:spPr>
        <p:txBody>
          <a:bodyPr wrap="none" rtlCol="0">
            <a:spAutoFit/>
          </a:bodyPr>
          <a:lstStyle/>
          <a:p>
            <a:r>
              <a:rPr lang="en-US" dirty="0" smtClean="0"/>
              <a:t>How the Amish adopt and adapt technology</a:t>
            </a:r>
          </a:p>
          <a:p>
            <a:endParaRPr lang="en-US" dirty="0" smtClean="0"/>
          </a:p>
          <a:p>
            <a:pPr lvl="1"/>
            <a:r>
              <a:rPr lang="en-US" sz="1600" dirty="0" smtClean="0"/>
              <a:t>Using technological choice to build a </a:t>
            </a:r>
          </a:p>
          <a:p>
            <a:pPr lvl="1"/>
            <a:r>
              <a:rPr lang="en-US" sz="1600" dirty="0" smtClean="0"/>
              <a:t>community’s identity</a:t>
            </a:r>
          </a:p>
          <a:p>
            <a:pPr lvl="1"/>
            <a:endParaRPr lang="en-US" sz="1600" dirty="0" smtClean="0"/>
          </a:p>
          <a:p>
            <a:pPr lvl="1"/>
            <a:r>
              <a:rPr lang="en-US" sz="1600" dirty="0" smtClean="0"/>
              <a:t>Assessing how a technology would impact a </a:t>
            </a:r>
          </a:p>
          <a:p>
            <a:pPr lvl="1"/>
            <a:r>
              <a:rPr lang="en-US" sz="1600" dirty="0" smtClean="0"/>
              <a:t>community’s core values</a:t>
            </a:r>
          </a:p>
          <a:p>
            <a:pPr lvl="1"/>
            <a:endParaRPr lang="en-US" sz="1600" dirty="0" smtClean="0"/>
          </a:p>
          <a:p>
            <a:pPr lvl="1"/>
            <a:r>
              <a:rPr lang="en-US" sz="1600" dirty="0" smtClean="0"/>
              <a:t>Modifying existing technology to minimize </a:t>
            </a:r>
          </a:p>
          <a:p>
            <a:pPr lvl="1"/>
            <a:r>
              <a:rPr lang="en-US" sz="1600" dirty="0" smtClean="0"/>
              <a:t>negative impact on a community’s values</a:t>
            </a:r>
          </a:p>
        </p:txBody>
      </p:sp>
      <p:sp>
        <p:nvSpPr>
          <p:cNvPr id="8" name="TextBox 7"/>
          <p:cNvSpPr txBox="1"/>
          <p:nvPr/>
        </p:nvSpPr>
        <p:spPr>
          <a:xfrm>
            <a:off x="1371600" y="609600"/>
            <a:ext cx="6051850" cy="523220"/>
          </a:xfrm>
          <a:prstGeom prst="rect">
            <a:avLst/>
          </a:prstGeom>
          <a:noFill/>
        </p:spPr>
        <p:txBody>
          <a:bodyPr wrap="none" rtlCol="0">
            <a:spAutoFit/>
          </a:bodyPr>
          <a:lstStyle/>
          <a:p>
            <a:r>
              <a:rPr lang="en-US" sz="2800" dirty="0" smtClean="0"/>
              <a:t>Responsive Technological Choice: Case 4</a:t>
            </a:r>
            <a:endParaRPr lang="en-US" sz="2800" dirty="0"/>
          </a:p>
        </p:txBody>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solidFill>
                  <a:schemeClr val="tx1"/>
                </a:solidFill>
                <a:latin typeface="Perpetua" pitchFamily="18" charset="0"/>
              </a:rPr>
              <a:t>Choosing Your Topic</a:t>
            </a:r>
          </a:p>
        </p:txBody>
      </p:sp>
      <p:sp>
        <p:nvSpPr>
          <p:cNvPr id="3075" name="Content Placeholder 2"/>
          <p:cNvSpPr>
            <a:spLocks noGrp="1"/>
          </p:cNvSpPr>
          <p:nvPr>
            <p:ph idx="1"/>
          </p:nvPr>
        </p:nvSpPr>
        <p:spPr>
          <a:xfrm>
            <a:off x="76200" y="990600"/>
            <a:ext cx="8991600" cy="5715000"/>
          </a:xfrm>
          <a:solidFill>
            <a:schemeClr val="tx1"/>
          </a:solidFill>
        </p:spPr>
        <p:txBody>
          <a:bodyPr>
            <a:normAutofit/>
          </a:bodyPr>
          <a:lstStyle/>
          <a:p>
            <a:r>
              <a:rPr lang="en-US" sz="2800" b="1" dirty="0" smtClean="0">
                <a:solidFill>
                  <a:schemeClr val="bg1"/>
                </a:solidFill>
                <a:latin typeface="Perpetua" pitchFamily="18" charset="0"/>
              </a:rPr>
              <a:t>Tie to your areas of interest and research</a:t>
            </a:r>
          </a:p>
          <a:p>
            <a:r>
              <a:rPr lang="en-US" sz="2800" b="1" dirty="0" smtClean="0">
                <a:solidFill>
                  <a:schemeClr val="bg1"/>
                </a:solidFill>
                <a:latin typeface="Perpetua" pitchFamily="18" charset="0"/>
              </a:rPr>
              <a:t>Look for issues such as…</a:t>
            </a:r>
          </a:p>
          <a:p>
            <a:pPr lvl="1"/>
            <a:r>
              <a:rPr lang="en-US" sz="2400" b="1" dirty="0" smtClean="0">
                <a:solidFill>
                  <a:schemeClr val="bg1"/>
                </a:solidFill>
                <a:latin typeface="Perpetua" pitchFamily="18" charset="0"/>
              </a:rPr>
              <a:t>Community Development Project</a:t>
            </a:r>
          </a:p>
          <a:p>
            <a:pPr lvl="1"/>
            <a:r>
              <a:rPr lang="en-US" sz="2400" b="1" dirty="0" smtClean="0">
                <a:solidFill>
                  <a:schemeClr val="bg1"/>
                </a:solidFill>
                <a:latin typeface="Perpetua" pitchFamily="18" charset="0"/>
              </a:rPr>
              <a:t>Technical Devices (in the widest sense) being deployed</a:t>
            </a:r>
          </a:p>
          <a:p>
            <a:pPr lvl="1"/>
            <a:r>
              <a:rPr lang="en-US" sz="2400" b="1" dirty="0" smtClean="0">
                <a:solidFill>
                  <a:schemeClr val="bg1"/>
                </a:solidFill>
                <a:latin typeface="Perpetua" pitchFamily="18" charset="0"/>
              </a:rPr>
              <a:t>Underlying Social, Physical, and Historical Context</a:t>
            </a:r>
          </a:p>
          <a:p>
            <a:pPr>
              <a:buNone/>
            </a:pPr>
            <a:endParaRPr lang="en-US" sz="1200" b="1" dirty="0" smtClean="0">
              <a:solidFill>
                <a:schemeClr val="bg1"/>
              </a:solidFill>
              <a:latin typeface="Perpetua" pitchFamily="18" charset="0"/>
            </a:endParaRPr>
          </a:p>
          <a:p>
            <a:r>
              <a:rPr lang="en-US" sz="2800" b="1" dirty="0" smtClean="0">
                <a:solidFill>
                  <a:schemeClr val="bg1"/>
                </a:solidFill>
                <a:latin typeface="Perpetua" pitchFamily="18" charset="0"/>
              </a:rPr>
              <a:t>Topic should be supported with reliable, accessible information</a:t>
            </a:r>
          </a:p>
          <a:p>
            <a:pPr>
              <a:buNone/>
            </a:pPr>
            <a:endParaRPr lang="en-US" sz="1200" b="1" dirty="0" smtClean="0">
              <a:solidFill>
                <a:schemeClr val="bg1"/>
              </a:solidFill>
              <a:latin typeface="Perpetua" pitchFamily="18" charset="0"/>
            </a:endParaRPr>
          </a:p>
          <a:p>
            <a:r>
              <a:rPr lang="en-US" sz="2800" b="1" dirty="0" smtClean="0">
                <a:solidFill>
                  <a:schemeClr val="bg1"/>
                </a:solidFill>
                <a:latin typeface="Perpetua" pitchFamily="18" charset="0"/>
              </a:rPr>
              <a:t>Look for information on its socio-technical system</a:t>
            </a:r>
          </a:p>
          <a:p>
            <a:pPr>
              <a:buNone/>
            </a:pPr>
            <a:endParaRPr lang="en-US" sz="1200" b="1" dirty="0" smtClean="0">
              <a:solidFill>
                <a:schemeClr val="bg1"/>
              </a:solidFill>
              <a:latin typeface="Perpetua" pitchFamily="18" charset="0"/>
            </a:endParaRPr>
          </a:p>
          <a:p>
            <a:r>
              <a:rPr lang="en-US" sz="2800" b="1" dirty="0" smtClean="0">
                <a:solidFill>
                  <a:schemeClr val="bg1"/>
                </a:solidFill>
                <a:latin typeface="Perpetua" pitchFamily="18" charset="0"/>
              </a:rPr>
              <a:t>Topic should be interesting and engaging.  The time you spend preparing it should be time well spent.</a:t>
            </a:r>
          </a:p>
          <a:p>
            <a:pPr>
              <a:buNone/>
            </a:pPr>
            <a:endParaRPr lang="en-US" sz="2800" b="1"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normAutofit/>
          </a:bodyPr>
          <a:lstStyle/>
          <a:p>
            <a:pPr eaLnBrk="1" hangingPunct="1"/>
            <a:r>
              <a:rPr lang="en-US" sz="4800" b="1" dirty="0" smtClean="0">
                <a:solidFill>
                  <a:schemeClr val="tx1"/>
                </a:solidFill>
                <a:latin typeface="Perpetua" pitchFamily="18" charset="0"/>
              </a:rPr>
              <a:t>1. </a:t>
            </a:r>
            <a:r>
              <a:rPr lang="en-US" sz="4800" b="1" dirty="0" smtClean="0">
                <a:latin typeface="Perpetua" pitchFamily="18" charset="0"/>
              </a:rPr>
              <a:t>Provide an Executive Summary</a:t>
            </a:r>
            <a:endParaRPr lang="en-US" sz="4800" b="1" dirty="0" smtClean="0">
              <a:solidFill>
                <a:schemeClr val="tx1"/>
              </a:solidFill>
              <a:latin typeface="Perpetua" pitchFamily="18" charset="0"/>
            </a:endParaRPr>
          </a:p>
        </p:txBody>
      </p:sp>
      <p:sp>
        <p:nvSpPr>
          <p:cNvPr id="3075" name="Content Placeholder 2"/>
          <p:cNvSpPr>
            <a:spLocks noGrp="1"/>
          </p:cNvSpPr>
          <p:nvPr>
            <p:ph idx="1"/>
          </p:nvPr>
        </p:nvSpPr>
        <p:spPr>
          <a:xfrm>
            <a:off x="76200" y="990600"/>
            <a:ext cx="8991600" cy="5715000"/>
          </a:xfrm>
          <a:solidFill>
            <a:schemeClr val="tx1"/>
          </a:solidFill>
        </p:spPr>
        <p:txBody>
          <a:bodyPr>
            <a:normAutofit/>
          </a:bodyPr>
          <a:lstStyle/>
          <a:p>
            <a:pPr>
              <a:buNone/>
            </a:pPr>
            <a:endParaRPr lang="en-US" sz="2800" b="1" dirty="0" smtClean="0">
              <a:solidFill>
                <a:schemeClr val="bg1"/>
              </a:solidFill>
              <a:latin typeface="Perpetua" pitchFamily="18" charset="0"/>
            </a:endParaRPr>
          </a:p>
          <a:p>
            <a:r>
              <a:rPr lang="en-US" sz="4000" b="1" dirty="0" smtClean="0">
                <a:solidFill>
                  <a:schemeClr val="bg1"/>
                </a:solidFill>
                <a:latin typeface="Perpetua" pitchFamily="18" charset="0"/>
              </a:rPr>
              <a:t>Acquaint the reader with highlights of your appropriate technology, the socio-technical system in which it functions, whether it is appropriate, and how it stands with human capabilities</a:t>
            </a:r>
            <a:endParaRPr lang="en-US" sz="3600" b="1"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990600"/>
          </a:xfrm>
          <a:solidFill>
            <a:srgbClr val="96B45A"/>
          </a:solidFill>
        </p:spPr>
        <p:txBody>
          <a:bodyPr>
            <a:noAutofit/>
          </a:bodyPr>
          <a:lstStyle/>
          <a:p>
            <a:pPr eaLnBrk="1" hangingPunct="1"/>
            <a:r>
              <a:rPr lang="en-US" sz="4000" b="1" dirty="0" smtClean="0">
                <a:solidFill>
                  <a:schemeClr val="tx1"/>
                </a:solidFill>
                <a:latin typeface="Perpetua" pitchFamily="18" charset="0"/>
              </a:rPr>
              <a:t>2. Zoom in on your case’s main technical artifact</a:t>
            </a:r>
          </a:p>
        </p:txBody>
      </p:sp>
      <p:sp>
        <p:nvSpPr>
          <p:cNvPr id="3075" name="Content Placeholder 2"/>
          <p:cNvSpPr>
            <a:spLocks noGrp="1"/>
          </p:cNvSpPr>
          <p:nvPr>
            <p:ph idx="1"/>
          </p:nvPr>
        </p:nvSpPr>
        <p:spPr>
          <a:xfrm>
            <a:off x="0" y="990600"/>
            <a:ext cx="9144000" cy="5867400"/>
          </a:xfrm>
          <a:solidFill>
            <a:schemeClr val="tx1"/>
          </a:solidFill>
        </p:spPr>
        <p:txBody>
          <a:bodyPr>
            <a:normAutofit fontScale="85000" lnSpcReduction="20000"/>
          </a:bodyPr>
          <a:lstStyle/>
          <a:p>
            <a:r>
              <a:rPr lang="en-US" sz="3600" b="1" dirty="0" smtClean="0">
                <a:solidFill>
                  <a:schemeClr val="bg1"/>
                </a:solidFill>
                <a:latin typeface="Perpetua" pitchFamily="18" charset="0"/>
              </a:rPr>
              <a:t>Classify the artifact</a:t>
            </a:r>
          </a:p>
          <a:p>
            <a:pPr lvl="1"/>
            <a:r>
              <a:rPr lang="en-US" dirty="0" smtClean="0">
                <a:solidFill>
                  <a:schemeClr val="bg1"/>
                </a:solidFill>
                <a:latin typeface="Perpetua" pitchFamily="18" charset="0"/>
              </a:rPr>
              <a:t>Social</a:t>
            </a:r>
          </a:p>
          <a:p>
            <a:pPr lvl="1"/>
            <a:r>
              <a:rPr lang="en-US" b="1" dirty="0" smtClean="0">
                <a:solidFill>
                  <a:schemeClr val="bg1"/>
                </a:solidFill>
                <a:latin typeface="Perpetua" pitchFamily="18" charset="0"/>
              </a:rPr>
              <a:t>Artistic</a:t>
            </a:r>
          </a:p>
          <a:p>
            <a:pPr lvl="1"/>
            <a:r>
              <a:rPr lang="en-US" b="1" dirty="0" smtClean="0">
                <a:solidFill>
                  <a:schemeClr val="bg1"/>
                </a:solidFill>
                <a:latin typeface="Perpetua" pitchFamily="18" charset="0"/>
              </a:rPr>
              <a:t>Technical</a:t>
            </a:r>
          </a:p>
          <a:p>
            <a:pPr>
              <a:buNone/>
            </a:pPr>
            <a:endParaRPr lang="en-US" sz="1000" b="1" dirty="0" smtClean="0">
              <a:solidFill>
                <a:schemeClr val="bg1"/>
              </a:solidFill>
              <a:latin typeface="Perpetua" pitchFamily="18" charset="0"/>
            </a:endParaRPr>
          </a:p>
          <a:p>
            <a:r>
              <a:rPr lang="en-US" sz="3600" b="1" dirty="0" smtClean="0">
                <a:solidFill>
                  <a:schemeClr val="bg1"/>
                </a:solidFill>
                <a:latin typeface="Perpetua" pitchFamily="18" charset="0"/>
              </a:rPr>
              <a:t>Describe its physical characteristics and how its parts fit together</a:t>
            </a:r>
          </a:p>
          <a:p>
            <a:pPr>
              <a:buNone/>
            </a:pPr>
            <a:endParaRPr lang="en-US" sz="1000" b="1" dirty="0" smtClean="0">
              <a:solidFill>
                <a:schemeClr val="bg1"/>
              </a:solidFill>
              <a:latin typeface="Perpetua" pitchFamily="18" charset="0"/>
            </a:endParaRPr>
          </a:p>
          <a:p>
            <a:r>
              <a:rPr lang="en-US" sz="3600" b="1" dirty="0" smtClean="0">
                <a:solidFill>
                  <a:schemeClr val="bg1"/>
                </a:solidFill>
                <a:latin typeface="Perpetua" pitchFamily="18" charset="0"/>
              </a:rPr>
              <a:t>Outline what the artifact is doing when it is functioning as it was designed to function</a:t>
            </a:r>
          </a:p>
          <a:p>
            <a:pPr lvl="1"/>
            <a:r>
              <a:rPr lang="en-US" b="1" dirty="0" smtClean="0">
                <a:solidFill>
                  <a:schemeClr val="bg1"/>
                </a:solidFill>
                <a:latin typeface="Perpetua" pitchFamily="18" charset="0"/>
              </a:rPr>
              <a:t>Are there any “work </a:t>
            </a:r>
            <a:r>
              <a:rPr lang="en-US" b="1" dirty="0" err="1" smtClean="0">
                <a:solidFill>
                  <a:schemeClr val="bg1"/>
                </a:solidFill>
                <a:latin typeface="Perpetua" pitchFamily="18" charset="0"/>
              </a:rPr>
              <a:t>arounds</a:t>
            </a:r>
            <a:r>
              <a:rPr lang="en-US" b="1" dirty="0" smtClean="0">
                <a:solidFill>
                  <a:schemeClr val="bg1"/>
                </a:solidFill>
                <a:latin typeface="Perpetua" pitchFamily="18" charset="0"/>
              </a:rPr>
              <a:t>” that is </a:t>
            </a:r>
            <a:r>
              <a:rPr lang="en-US" b="1" dirty="0" err="1" smtClean="0">
                <a:solidFill>
                  <a:schemeClr val="bg1"/>
                </a:solidFill>
                <a:latin typeface="Perpetua" pitchFamily="18" charset="0"/>
              </a:rPr>
              <a:t>functionings</a:t>
            </a:r>
            <a:r>
              <a:rPr lang="en-US" b="1" dirty="0" smtClean="0">
                <a:solidFill>
                  <a:schemeClr val="bg1"/>
                </a:solidFill>
                <a:latin typeface="Perpetua" pitchFamily="18" charset="0"/>
              </a:rPr>
              <a:t> that were discovered after the product left the designer’s laboratory?</a:t>
            </a:r>
          </a:p>
          <a:p>
            <a:pPr>
              <a:buNone/>
            </a:pPr>
            <a:endParaRPr lang="en-US" sz="1000" b="1" dirty="0" smtClean="0">
              <a:solidFill>
                <a:schemeClr val="bg1"/>
              </a:solidFill>
              <a:latin typeface="Perpetua" pitchFamily="18" charset="0"/>
            </a:endParaRPr>
          </a:p>
          <a:p>
            <a:r>
              <a:rPr lang="en-US" sz="3600" b="1" dirty="0" smtClean="0">
                <a:solidFill>
                  <a:schemeClr val="bg1"/>
                </a:solidFill>
                <a:latin typeface="Perpetua" pitchFamily="18" charset="0"/>
              </a:rPr>
              <a:t>Provide user instructions that help users deploy the technical artifact or release it for its proper functioning</a:t>
            </a:r>
            <a:endParaRPr lang="en-US" sz="1000" b="1"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990600"/>
          </a:xfrm>
          <a:solidFill>
            <a:srgbClr val="96B45A"/>
          </a:solidFill>
        </p:spPr>
        <p:txBody>
          <a:bodyPr>
            <a:noAutofit/>
          </a:bodyPr>
          <a:lstStyle/>
          <a:p>
            <a:pPr eaLnBrk="1" hangingPunct="1"/>
            <a:r>
              <a:rPr lang="en-US" sz="4000" b="1" dirty="0" smtClean="0">
                <a:solidFill>
                  <a:schemeClr val="tx1"/>
                </a:solidFill>
                <a:latin typeface="Perpetua" pitchFamily="18" charset="0"/>
              </a:rPr>
              <a:t>3. Zoom out by describing the socio-technical system</a:t>
            </a:r>
          </a:p>
        </p:txBody>
      </p:sp>
      <p:sp>
        <p:nvSpPr>
          <p:cNvPr id="3075" name="Content Placeholder 2"/>
          <p:cNvSpPr>
            <a:spLocks noGrp="1"/>
          </p:cNvSpPr>
          <p:nvPr>
            <p:ph idx="1"/>
          </p:nvPr>
        </p:nvSpPr>
        <p:spPr>
          <a:xfrm>
            <a:off x="0" y="990600"/>
            <a:ext cx="9144000" cy="5867400"/>
          </a:xfrm>
          <a:solidFill>
            <a:schemeClr val="tx1"/>
          </a:solidFill>
        </p:spPr>
        <p:txBody>
          <a:bodyPr>
            <a:normAutofit lnSpcReduction="10000"/>
          </a:bodyPr>
          <a:lstStyle/>
          <a:p>
            <a:r>
              <a:rPr lang="en-US" sz="3600" b="1" dirty="0" smtClean="0">
                <a:solidFill>
                  <a:schemeClr val="bg1"/>
                </a:solidFill>
                <a:latin typeface="Perpetua" pitchFamily="18" charset="0"/>
              </a:rPr>
              <a:t>Identify the key sub-environments like…</a:t>
            </a:r>
          </a:p>
          <a:p>
            <a:pPr lvl="1"/>
            <a:r>
              <a:rPr lang="en-US" b="1" dirty="0" smtClean="0">
                <a:solidFill>
                  <a:schemeClr val="bg1"/>
                </a:solidFill>
                <a:latin typeface="Perpetua" pitchFamily="18" charset="0"/>
              </a:rPr>
              <a:t>Hardware, software, physical surroundings, people/groups/roles, procedures, laws, information systems</a:t>
            </a:r>
          </a:p>
          <a:p>
            <a:pPr lvl="2"/>
            <a:r>
              <a:rPr lang="en-US" dirty="0" smtClean="0">
                <a:solidFill>
                  <a:schemeClr val="bg1"/>
                </a:solidFill>
                <a:latin typeface="Perpetua" pitchFamily="18" charset="0"/>
              </a:rPr>
              <a:t>How do these constrain the functioning of the artifact?</a:t>
            </a:r>
          </a:p>
          <a:p>
            <a:pPr lvl="2"/>
            <a:r>
              <a:rPr lang="en-US" b="1" dirty="0" smtClean="0">
                <a:solidFill>
                  <a:schemeClr val="bg1"/>
                </a:solidFill>
                <a:latin typeface="Perpetua" pitchFamily="18" charset="0"/>
              </a:rPr>
              <a:t>How do these enable the functioning of the artifact?</a:t>
            </a:r>
          </a:p>
          <a:p>
            <a:pPr>
              <a:buNone/>
            </a:pPr>
            <a:endParaRPr lang="en-US" sz="1000" b="1" dirty="0" smtClean="0">
              <a:solidFill>
                <a:schemeClr val="bg1"/>
              </a:solidFill>
              <a:latin typeface="Perpetua" pitchFamily="18" charset="0"/>
            </a:endParaRPr>
          </a:p>
          <a:p>
            <a:r>
              <a:rPr lang="en-US" sz="3600" b="1" dirty="0" smtClean="0">
                <a:solidFill>
                  <a:schemeClr val="bg1"/>
                </a:solidFill>
                <a:latin typeface="Perpetua" pitchFamily="18" charset="0"/>
              </a:rPr>
              <a:t>Prepare a socio-technical system to summarize the results of your STS description</a:t>
            </a:r>
          </a:p>
          <a:p>
            <a:pPr>
              <a:buNone/>
            </a:pPr>
            <a:endParaRPr lang="en-US" sz="1000" b="1" dirty="0" smtClean="0">
              <a:solidFill>
                <a:schemeClr val="bg1"/>
              </a:solidFill>
              <a:latin typeface="Perpetua" pitchFamily="18" charset="0"/>
            </a:endParaRPr>
          </a:p>
          <a:p>
            <a:r>
              <a:rPr lang="en-US" sz="3600" b="1" dirty="0" smtClean="0">
                <a:solidFill>
                  <a:schemeClr val="bg1"/>
                </a:solidFill>
                <a:latin typeface="Perpetua" pitchFamily="18" charset="0"/>
              </a:rPr>
              <a:t>What is the trajectory of the STS?  Is it value positive or negative?</a:t>
            </a:r>
            <a:endParaRPr lang="en-US" b="1"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normAutofit fontScale="90000"/>
          </a:bodyPr>
          <a:lstStyle/>
          <a:p>
            <a:pPr eaLnBrk="1" hangingPunct="1"/>
            <a:r>
              <a:rPr lang="en-US" sz="4800" b="1" dirty="0" smtClean="0">
                <a:solidFill>
                  <a:schemeClr val="tx1"/>
                </a:solidFill>
                <a:latin typeface="Perpetua" pitchFamily="18" charset="0"/>
              </a:rPr>
              <a:t>Categorical Imperative: Step by Step</a:t>
            </a:r>
          </a:p>
        </p:txBody>
      </p:sp>
      <p:graphicFrame>
        <p:nvGraphicFramePr>
          <p:cNvPr id="4" name="Content Placeholder 3"/>
          <p:cNvGraphicFramePr>
            <a:graphicFrameLocks noGrp="1"/>
          </p:cNvGraphicFramePr>
          <p:nvPr>
            <p:ph idx="1"/>
          </p:nvPr>
        </p:nvGraphicFramePr>
        <p:xfrm>
          <a:off x="152400" y="914399"/>
          <a:ext cx="8991600" cy="5935809"/>
        </p:xfrm>
        <a:graphic>
          <a:graphicData uri="http://schemas.openxmlformats.org/drawingml/2006/table">
            <a:tbl>
              <a:tblPr firstRow="1" bandRow="1">
                <a:tableStyleId>{5940675A-B579-460E-94D1-54222C63F5DA}</a:tableStyleId>
              </a:tblPr>
              <a:tblGrid>
                <a:gridCol w="4495800"/>
                <a:gridCol w="4495800"/>
              </a:tblGrid>
              <a:tr h="1480877">
                <a:tc>
                  <a:txBody>
                    <a:bodyPr/>
                    <a:lstStyle/>
                    <a:p>
                      <a:r>
                        <a:rPr lang="en-US" sz="3200" dirty="0" smtClean="0"/>
                        <a:t>1. Formulate your maxim (=personal rule)	</a:t>
                      </a:r>
                    </a:p>
                    <a:p>
                      <a:r>
                        <a:rPr lang="en-US" sz="3200" dirty="0" smtClean="0"/>
                        <a:t>			</a:t>
                      </a:r>
                      <a:endParaRPr lang="en-US" sz="3200" dirty="0"/>
                    </a:p>
                  </a:txBody>
                  <a:tcPr/>
                </a:tc>
                <a:tc>
                  <a:txBody>
                    <a:bodyPr/>
                    <a:lstStyle/>
                    <a:p>
                      <a:r>
                        <a:rPr lang="en-US" sz="3200" dirty="0" smtClean="0"/>
                        <a:t>Whenever I am in a difficult situation, I can copy</a:t>
                      </a:r>
                      <a:endParaRPr lang="en-US" sz="3200" dirty="0"/>
                    </a:p>
                  </a:txBody>
                  <a:tcPr/>
                </a:tc>
              </a:tr>
              <a:tr h="1480877">
                <a:tc>
                  <a:txBody>
                    <a:bodyPr/>
                    <a:lstStyle/>
                    <a:p>
                      <a:r>
                        <a:rPr lang="en-US" sz="3200" dirty="0" smtClean="0"/>
                        <a:t>2. Universalize your maxim (=universal</a:t>
                      </a:r>
                      <a:r>
                        <a:rPr lang="en-US" sz="3200" baseline="0" dirty="0" smtClean="0"/>
                        <a:t> law)</a:t>
                      </a:r>
                      <a:endParaRPr lang="en-US" sz="3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Whenever anybody is in a difficult situation, he or she should copy</a:t>
                      </a:r>
                      <a:endParaRPr lang="en-US" sz="3200" dirty="0"/>
                    </a:p>
                  </a:txBody>
                  <a:tcPr/>
                </a:tc>
              </a:tr>
              <a:tr h="1480877">
                <a:tc>
                  <a:txBody>
                    <a:bodyPr/>
                    <a:lstStyle/>
                    <a:p>
                      <a:r>
                        <a:rPr lang="en-US" sz="3200" dirty="0" smtClean="0"/>
                        <a:t>3. Check for a contradiction (logical or practical)</a:t>
                      </a:r>
                      <a:endParaRPr lang="en-US" sz="3200" dirty="0"/>
                    </a:p>
                  </a:txBody>
                  <a:tcPr/>
                </a:tc>
                <a:tc>
                  <a:txBody>
                    <a:bodyPr/>
                    <a:lstStyle/>
                    <a:p>
                      <a:r>
                        <a:rPr lang="en-US" sz="3200" dirty="0" smtClean="0"/>
                        <a:t>If everybody is a copier, then there is nobody</a:t>
                      </a:r>
                      <a:r>
                        <a:rPr lang="en-US" sz="3200" baseline="0" dirty="0" smtClean="0"/>
                        <a:t> to copy from</a:t>
                      </a:r>
                      <a:endParaRPr lang="en-US" sz="3200" dirty="0"/>
                    </a:p>
                  </a:txBody>
                  <a:tcPr/>
                </a:tc>
              </a:tr>
              <a:tr h="1272369">
                <a:tc gridSpan="2">
                  <a:txBody>
                    <a:bodyPr/>
                    <a:lstStyle/>
                    <a:p>
                      <a:r>
                        <a:rPr lang="en-US" sz="3200" dirty="0" smtClean="0"/>
                        <a:t>Cheater</a:t>
                      </a:r>
                      <a:r>
                        <a:rPr lang="en-US" sz="3200" baseline="0" dirty="0" smtClean="0"/>
                        <a:t> wills one thing for him/her self and the opposite for everyone else</a:t>
                      </a:r>
                      <a:endParaRPr lang="en-US" sz="3200" dirty="0"/>
                    </a:p>
                  </a:txBody>
                  <a:tcPr/>
                </a:tc>
                <a:tc hMerge="1">
                  <a:txBody>
                    <a:bodyPr/>
                    <a:lstStyle/>
                    <a:p>
                      <a:endParaRPr lang="en-US" sz="3200" dirty="0"/>
                    </a:p>
                  </a:txBody>
                  <a:tcPr/>
                </a:tc>
              </a:tr>
            </a:tbl>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1524000"/>
          </a:xfrm>
          <a:solidFill>
            <a:srgbClr val="96B45A"/>
          </a:solidFill>
        </p:spPr>
        <p:txBody>
          <a:bodyPr>
            <a:normAutofit/>
          </a:bodyPr>
          <a:lstStyle/>
          <a:p>
            <a:pPr eaLnBrk="1" hangingPunct="1"/>
            <a:r>
              <a:rPr lang="en-US" sz="4800" b="1" dirty="0" smtClean="0">
                <a:solidFill>
                  <a:schemeClr val="tx1"/>
                </a:solidFill>
                <a:latin typeface="Perpetua" pitchFamily="18" charset="0"/>
              </a:rPr>
              <a:t>Like this one…</a:t>
            </a:r>
          </a:p>
        </p:txBody>
      </p:sp>
      <p:graphicFrame>
        <p:nvGraphicFramePr>
          <p:cNvPr id="4" name="Content Placeholder 3"/>
          <p:cNvGraphicFramePr>
            <a:graphicFrameLocks noGrp="1"/>
          </p:cNvGraphicFramePr>
          <p:nvPr>
            <p:ph idx="1"/>
          </p:nvPr>
        </p:nvGraphicFramePr>
        <p:xfrm>
          <a:off x="-2" y="1524000"/>
          <a:ext cx="9296402" cy="5303520"/>
        </p:xfrm>
        <a:graphic>
          <a:graphicData uri="http://schemas.openxmlformats.org/drawingml/2006/table">
            <a:tbl>
              <a:tblPr firstRow="1" bandRow="1">
                <a:tableStyleId>{AF606853-7671-496A-8E4F-DF71F8EC918B}</a:tableStyleId>
              </a:tblPr>
              <a:tblGrid>
                <a:gridCol w="1306286"/>
                <a:gridCol w="1306286"/>
                <a:gridCol w="1306286"/>
                <a:gridCol w="1306286"/>
                <a:gridCol w="1306286"/>
                <a:gridCol w="1306286"/>
                <a:gridCol w="1458686"/>
              </a:tblGrid>
              <a:tr h="1371600">
                <a:tc>
                  <a:txBody>
                    <a:bodyPr/>
                    <a:lstStyle/>
                    <a:p>
                      <a:r>
                        <a:rPr lang="en-US" sz="2000" dirty="0" err="1" smtClean="0"/>
                        <a:t>Technol-ogy</a:t>
                      </a:r>
                      <a:endParaRPr lang="en-US" sz="2000" dirty="0"/>
                    </a:p>
                  </a:txBody>
                  <a:tcPr/>
                </a:tc>
                <a:tc>
                  <a:txBody>
                    <a:bodyPr/>
                    <a:lstStyle/>
                    <a:p>
                      <a:r>
                        <a:rPr lang="en-US" sz="2000" dirty="0" smtClean="0"/>
                        <a:t>Software</a:t>
                      </a:r>
                      <a:endParaRPr lang="en-US" sz="2000" dirty="0"/>
                    </a:p>
                  </a:txBody>
                  <a:tcPr/>
                </a:tc>
                <a:tc>
                  <a:txBody>
                    <a:bodyPr/>
                    <a:lstStyle/>
                    <a:p>
                      <a:r>
                        <a:rPr lang="en-US" sz="2000" dirty="0" smtClean="0"/>
                        <a:t>Physical Surround-</a:t>
                      </a:r>
                      <a:r>
                        <a:rPr lang="en-US" sz="2000" dirty="0" err="1" smtClean="0"/>
                        <a:t>ngs</a:t>
                      </a:r>
                      <a:endParaRPr lang="en-US" sz="2000" dirty="0"/>
                    </a:p>
                  </a:txBody>
                  <a:tcPr/>
                </a:tc>
                <a:tc>
                  <a:txBody>
                    <a:bodyPr/>
                    <a:lstStyle/>
                    <a:p>
                      <a:r>
                        <a:rPr lang="en-US" sz="2000" dirty="0" smtClean="0"/>
                        <a:t>Stake-holders</a:t>
                      </a:r>
                      <a:endParaRPr lang="en-US" sz="2000" dirty="0"/>
                    </a:p>
                  </a:txBody>
                  <a:tcPr/>
                </a:tc>
                <a:tc>
                  <a:txBody>
                    <a:bodyPr/>
                    <a:lstStyle/>
                    <a:p>
                      <a:r>
                        <a:rPr lang="en-US" sz="2000" dirty="0" smtClean="0"/>
                        <a:t>Pro-</a:t>
                      </a:r>
                      <a:r>
                        <a:rPr lang="en-US" sz="2000" dirty="0" err="1" smtClean="0"/>
                        <a:t>cedures</a:t>
                      </a:r>
                      <a:endParaRPr lang="en-US" sz="2000" dirty="0"/>
                    </a:p>
                  </a:txBody>
                  <a:tcPr/>
                </a:tc>
                <a:tc>
                  <a:txBody>
                    <a:bodyPr/>
                    <a:lstStyle/>
                    <a:p>
                      <a:r>
                        <a:rPr lang="en-US" sz="2000" dirty="0" smtClean="0"/>
                        <a:t>Laws</a:t>
                      </a:r>
                      <a:r>
                        <a:rPr lang="en-US" sz="2000" baseline="0" dirty="0" smtClean="0"/>
                        <a:t> (</a:t>
                      </a:r>
                      <a:r>
                        <a:rPr lang="en-US" sz="2000" baseline="0" dirty="0" err="1" smtClean="0"/>
                        <a:t>univ</a:t>
                      </a:r>
                      <a:r>
                        <a:rPr lang="en-US" sz="2000" baseline="0" dirty="0" smtClean="0"/>
                        <a:t> </a:t>
                      </a:r>
                      <a:r>
                        <a:rPr lang="en-US" sz="2000" baseline="0" dirty="0" err="1" smtClean="0"/>
                        <a:t>regs</a:t>
                      </a:r>
                      <a:r>
                        <a:rPr lang="en-US" sz="2000" baseline="0" dirty="0" smtClean="0"/>
                        <a:t>)</a:t>
                      </a:r>
                      <a:endParaRPr lang="en-US" sz="2000" dirty="0"/>
                    </a:p>
                  </a:txBody>
                  <a:tcPr/>
                </a:tc>
                <a:tc>
                  <a:txBody>
                    <a:bodyPr/>
                    <a:lstStyle/>
                    <a:p>
                      <a:r>
                        <a:rPr lang="en-US" sz="2000" dirty="0" smtClean="0"/>
                        <a:t>Information systems</a:t>
                      </a:r>
                      <a:endParaRPr lang="en-US" sz="2000" dirty="0"/>
                    </a:p>
                  </a:txBody>
                  <a:tcPr/>
                </a:tc>
              </a:tr>
              <a:tr h="3791639">
                <a:tc>
                  <a:txBody>
                    <a:bodyPr/>
                    <a:lstStyle/>
                    <a:p>
                      <a:r>
                        <a:rPr lang="en-US" sz="1800" dirty="0" smtClean="0"/>
                        <a:t>Classroom Computers</a:t>
                      </a:r>
                    </a:p>
                    <a:p>
                      <a:endParaRPr lang="en-US" sz="1800" dirty="0" smtClean="0"/>
                    </a:p>
                    <a:p>
                      <a:r>
                        <a:rPr lang="en-US" sz="1800" dirty="0" smtClean="0"/>
                        <a:t>Smart Board</a:t>
                      </a:r>
                    </a:p>
                    <a:p>
                      <a:endParaRPr lang="en-US" sz="1800" dirty="0" smtClean="0"/>
                    </a:p>
                    <a:p>
                      <a:r>
                        <a:rPr lang="en-US" sz="1800" dirty="0" smtClean="0"/>
                        <a:t>Data Display Projector</a:t>
                      </a:r>
                    </a:p>
                    <a:p>
                      <a:endParaRPr lang="en-US" sz="1800" dirty="0" smtClean="0"/>
                    </a:p>
                    <a:p>
                      <a:r>
                        <a:rPr lang="en-US" sz="1800" dirty="0" smtClean="0"/>
                        <a:t>Internet Connection</a:t>
                      </a:r>
                      <a:endParaRPr lang="en-US" sz="1800" dirty="0"/>
                    </a:p>
                  </a:txBody>
                  <a:tcPr/>
                </a:tc>
                <a:tc>
                  <a:txBody>
                    <a:bodyPr/>
                    <a:lstStyle/>
                    <a:p>
                      <a:r>
                        <a:rPr lang="en-US" sz="1800" dirty="0" smtClean="0"/>
                        <a:t>Microsoft</a:t>
                      </a:r>
                      <a:r>
                        <a:rPr lang="en-US" sz="1800" baseline="0" dirty="0" smtClean="0"/>
                        <a:t> Office</a:t>
                      </a:r>
                    </a:p>
                    <a:p>
                      <a:r>
                        <a:rPr lang="en-US" sz="1800" baseline="0" dirty="0" smtClean="0"/>
                        <a:t>(Social Networking Media)</a:t>
                      </a:r>
                    </a:p>
                    <a:p>
                      <a:endParaRPr lang="en-US" sz="1800" baseline="0" dirty="0" smtClean="0"/>
                    </a:p>
                    <a:p>
                      <a:r>
                        <a:rPr lang="en-US" sz="1800" baseline="0" dirty="0" smtClean="0"/>
                        <a:t>Google Documents</a:t>
                      </a:r>
                    </a:p>
                    <a:p>
                      <a:endParaRPr lang="en-US" sz="1800" baseline="0" dirty="0" smtClean="0"/>
                    </a:p>
                    <a:p>
                      <a:r>
                        <a:rPr lang="en-US" sz="1800" baseline="0" dirty="0" smtClean="0"/>
                        <a:t>Gantt Charts</a:t>
                      </a:r>
                      <a:endParaRPr lang="en-US" sz="1800" dirty="0"/>
                    </a:p>
                  </a:txBody>
                  <a:tcPr/>
                </a:tc>
                <a:tc>
                  <a:txBody>
                    <a:bodyPr/>
                    <a:lstStyle/>
                    <a:p>
                      <a:r>
                        <a:rPr lang="en-US" sz="1800" dirty="0" smtClean="0"/>
                        <a:t>Describe classroom and show how constrains interaction</a:t>
                      </a:r>
                    </a:p>
                    <a:p>
                      <a:endParaRPr lang="en-US" sz="1800" dirty="0" smtClean="0"/>
                    </a:p>
                    <a:p>
                      <a:r>
                        <a:rPr lang="en-US" sz="1800" dirty="0" smtClean="0"/>
                        <a:t>(Holding discussions with more than three)</a:t>
                      </a:r>
                      <a:endParaRPr lang="en-US" sz="1800" dirty="0"/>
                    </a:p>
                  </a:txBody>
                  <a:tcPr/>
                </a:tc>
                <a:tc>
                  <a:txBody>
                    <a:bodyPr/>
                    <a:lstStyle/>
                    <a:p>
                      <a:r>
                        <a:rPr lang="en-US" sz="1800" dirty="0" smtClean="0"/>
                        <a:t>Teacher, your group members, you, other teachers, other classmates</a:t>
                      </a:r>
                    </a:p>
                    <a:p>
                      <a:endParaRPr lang="en-US" sz="1800" dirty="0" smtClean="0"/>
                    </a:p>
                    <a:p>
                      <a:r>
                        <a:rPr lang="en-US" sz="1800" dirty="0" smtClean="0"/>
                        <a:t>Your boss (if you have a job</a:t>
                      </a:r>
                      <a:r>
                        <a:rPr lang="en-US" sz="1800" baseline="0" dirty="0" smtClean="0"/>
                        <a:t> outside of the </a:t>
                      </a:r>
                      <a:r>
                        <a:rPr lang="en-US" sz="1800" baseline="0" dirty="0" err="1" smtClean="0"/>
                        <a:t>univ</a:t>
                      </a:r>
                      <a:r>
                        <a:rPr lang="en-US" sz="1800" baseline="0" dirty="0" smtClean="0"/>
                        <a:t>)</a:t>
                      </a:r>
                      <a:endParaRPr lang="en-US" sz="1800" dirty="0"/>
                    </a:p>
                  </a:txBody>
                  <a:tcPr/>
                </a:tc>
                <a:tc>
                  <a:txBody>
                    <a:bodyPr/>
                    <a:lstStyle/>
                    <a:p>
                      <a:r>
                        <a:rPr lang="en-US" sz="1800" dirty="0" smtClean="0"/>
                        <a:t>Give one of your procedures for value</a:t>
                      </a:r>
                      <a:r>
                        <a:rPr lang="en-US" sz="1800" baseline="0" dirty="0" smtClean="0"/>
                        <a:t> realization</a:t>
                      </a:r>
                    </a:p>
                    <a:p>
                      <a:endParaRPr lang="en-US" sz="1800" baseline="0" dirty="0" smtClean="0"/>
                    </a:p>
                    <a:p>
                      <a:r>
                        <a:rPr lang="en-US" sz="1800" baseline="0" dirty="0" err="1" smtClean="0"/>
                        <a:t>Matricula</a:t>
                      </a:r>
                      <a:endParaRPr lang="en-US" sz="1800" baseline="0" dirty="0" smtClean="0"/>
                    </a:p>
                    <a:p>
                      <a:r>
                        <a:rPr lang="en-US" sz="1800" baseline="0" dirty="0" smtClean="0"/>
                        <a:t>(Does this procedure embody or frustrate justice?)</a:t>
                      </a:r>
                      <a:endParaRPr lang="en-US" sz="1800" dirty="0"/>
                    </a:p>
                  </a:txBody>
                  <a:tcPr/>
                </a:tc>
                <a:tc>
                  <a:txBody>
                    <a:bodyPr/>
                    <a:lstStyle/>
                    <a:p>
                      <a:r>
                        <a:rPr lang="en-US" sz="1800" dirty="0" smtClean="0"/>
                        <a:t>Rules on research</a:t>
                      </a:r>
                      <a:r>
                        <a:rPr lang="en-US" sz="1800" baseline="0" dirty="0" smtClean="0"/>
                        <a:t> misconduct</a:t>
                      </a:r>
                    </a:p>
                    <a:p>
                      <a:endParaRPr lang="en-US" sz="1800" baseline="0" dirty="0" smtClean="0"/>
                    </a:p>
                    <a:p>
                      <a:r>
                        <a:rPr lang="en-US" sz="1800" baseline="0" dirty="0" smtClean="0"/>
                        <a:t>Crazy Calendar (changing MWF to </a:t>
                      </a:r>
                      <a:r>
                        <a:rPr lang="en-US" sz="1800" baseline="0" dirty="0" err="1" smtClean="0"/>
                        <a:t>TTh</a:t>
                      </a:r>
                      <a:r>
                        <a:rPr lang="en-US" sz="1800" baseline="0" dirty="0" smtClean="0"/>
                        <a:t>; No exams in last week)</a:t>
                      </a:r>
                      <a:endParaRPr lang="en-US" sz="1800" dirty="0"/>
                    </a:p>
                  </a:txBody>
                  <a:tcPr/>
                </a:tc>
                <a:tc>
                  <a:txBody>
                    <a:bodyPr/>
                    <a:lstStyle/>
                    <a:p>
                      <a:r>
                        <a:rPr lang="en-US" sz="1800" dirty="0" smtClean="0"/>
                        <a:t>How your group assembles dispersed information</a:t>
                      </a:r>
                    </a:p>
                    <a:p>
                      <a:endParaRPr lang="en-US" sz="1000" dirty="0" smtClean="0"/>
                    </a:p>
                    <a:p>
                      <a:r>
                        <a:rPr lang="en-US" sz="1800" dirty="0" smtClean="0"/>
                        <a:t>Transferring</a:t>
                      </a:r>
                      <a:r>
                        <a:rPr lang="en-US" sz="1800" baseline="0" dirty="0" smtClean="0"/>
                        <a:t> information across STSs</a:t>
                      </a:r>
                    </a:p>
                    <a:p>
                      <a:endParaRPr lang="en-US" sz="800" baseline="0" dirty="0" smtClean="0"/>
                    </a:p>
                    <a:p>
                      <a:r>
                        <a:rPr lang="en-US" sz="1800" baseline="0" dirty="0" smtClean="0"/>
                        <a:t>Informed Consent (providing info to others)</a:t>
                      </a:r>
                      <a:endParaRPr lang="en-US" sz="1800" dirty="0"/>
                    </a:p>
                  </a:txBody>
                  <a:tcPr/>
                </a:tc>
              </a:tr>
            </a:tbl>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1417638"/>
          </a:xfrm>
          <a:solidFill>
            <a:srgbClr val="96B45A"/>
          </a:solidFill>
        </p:spPr>
        <p:txBody>
          <a:bodyPr>
            <a:noAutofit/>
          </a:bodyPr>
          <a:lstStyle/>
          <a:p>
            <a:pPr eaLnBrk="1" hangingPunct="1"/>
            <a:r>
              <a:rPr lang="en-US" sz="3600" b="1" dirty="0" smtClean="0">
                <a:solidFill>
                  <a:schemeClr val="tx1"/>
                </a:solidFill>
                <a:latin typeface="Perpetua" pitchFamily="18" charset="0"/>
              </a:rPr>
              <a:t>4. Discuss your technology and case using criteria of appropriate technology such as…</a:t>
            </a:r>
          </a:p>
        </p:txBody>
      </p:sp>
      <p:sp>
        <p:nvSpPr>
          <p:cNvPr id="3075" name="Content Placeholder 2"/>
          <p:cNvSpPr>
            <a:spLocks noGrp="1"/>
          </p:cNvSpPr>
          <p:nvPr>
            <p:ph sz="half" idx="1"/>
          </p:nvPr>
        </p:nvSpPr>
        <p:spPr>
          <a:xfrm>
            <a:off x="0" y="1447800"/>
            <a:ext cx="4648200" cy="5410200"/>
          </a:xfrm>
          <a:solidFill>
            <a:schemeClr val="tx1"/>
          </a:solidFill>
        </p:spPr>
        <p:txBody>
          <a:bodyPr>
            <a:normAutofit/>
          </a:bodyPr>
          <a:lstStyle/>
          <a:p>
            <a:r>
              <a:rPr lang="en-US" b="1" dirty="0" smtClean="0">
                <a:solidFill>
                  <a:schemeClr val="bg1"/>
                </a:solidFill>
                <a:latin typeface="Perpetua" pitchFamily="18" charset="0"/>
              </a:rPr>
              <a:t>Ecologically sound</a:t>
            </a:r>
          </a:p>
          <a:p>
            <a:r>
              <a:rPr lang="en-US" b="1" dirty="0" smtClean="0">
                <a:solidFill>
                  <a:schemeClr val="bg1"/>
                </a:solidFill>
                <a:latin typeface="Perpetua" pitchFamily="18" charset="0"/>
              </a:rPr>
              <a:t>Low-cost</a:t>
            </a:r>
          </a:p>
          <a:p>
            <a:r>
              <a:rPr lang="en-US" b="1" dirty="0" smtClean="0">
                <a:solidFill>
                  <a:schemeClr val="bg1"/>
                </a:solidFill>
                <a:latin typeface="Perpetua" pitchFamily="18" charset="0"/>
              </a:rPr>
              <a:t>Low-maintenance</a:t>
            </a:r>
          </a:p>
          <a:p>
            <a:r>
              <a:rPr lang="en-US" b="1" dirty="0" smtClean="0">
                <a:solidFill>
                  <a:schemeClr val="bg1"/>
                </a:solidFill>
                <a:latin typeface="Perpetua" pitchFamily="18" charset="0"/>
              </a:rPr>
              <a:t>Labor intensive</a:t>
            </a:r>
          </a:p>
          <a:p>
            <a:r>
              <a:rPr lang="en-US" b="1" dirty="0" smtClean="0">
                <a:solidFill>
                  <a:schemeClr val="bg1"/>
                </a:solidFill>
                <a:latin typeface="Perpetua" pitchFamily="18" charset="0"/>
              </a:rPr>
              <a:t>Energy efficient</a:t>
            </a:r>
            <a:endParaRPr lang="en-US" sz="700" b="1" dirty="0" smtClean="0">
              <a:solidFill>
                <a:schemeClr val="bg1"/>
              </a:solidFill>
              <a:latin typeface="Perpetua" pitchFamily="18" charset="0"/>
            </a:endParaRPr>
          </a:p>
          <a:p>
            <a:r>
              <a:rPr lang="en-US" b="1" dirty="0" smtClean="0">
                <a:solidFill>
                  <a:schemeClr val="bg1"/>
                </a:solidFill>
                <a:latin typeface="Perpetua" pitchFamily="18" charset="0"/>
              </a:rPr>
              <a:t>Simple, efficient, non-violent</a:t>
            </a:r>
          </a:p>
          <a:p>
            <a:pPr>
              <a:buNone/>
            </a:pPr>
            <a:endParaRPr lang="en-US" sz="1050" b="1" dirty="0" smtClean="0">
              <a:solidFill>
                <a:schemeClr val="bg1"/>
              </a:solidFill>
              <a:latin typeface="Perpetua" pitchFamily="18" charset="0"/>
            </a:endParaRPr>
          </a:p>
          <a:p>
            <a:r>
              <a:rPr lang="en-US" sz="1800" b="1" dirty="0" err="1" smtClean="0">
                <a:solidFill>
                  <a:schemeClr val="bg1"/>
                </a:solidFill>
                <a:latin typeface="Perpetua" pitchFamily="18" charset="0"/>
              </a:rPr>
              <a:t>Oosterlaken</a:t>
            </a:r>
            <a:r>
              <a:rPr lang="en-US" sz="1800" b="1" dirty="0" smtClean="0">
                <a:solidFill>
                  <a:schemeClr val="bg1"/>
                </a:solidFill>
                <a:latin typeface="Perpetua" pitchFamily="18" charset="0"/>
              </a:rPr>
              <a:t> et al on Appropriate Technology</a:t>
            </a:r>
            <a:endParaRPr lang="en-US" sz="1050" b="1" dirty="0" smtClean="0">
              <a:solidFill>
                <a:schemeClr val="bg1"/>
              </a:solidFill>
              <a:latin typeface="Perpetua" pitchFamily="18" charset="0"/>
            </a:endParaRPr>
          </a:p>
          <a:p>
            <a:pPr>
              <a:buNone/>
            </a:pPr>
            <a:endParaRPr lang="en-US" sz="1200" b="1" dirty="0" smtClean="0">
              <a:solidFill>
                <a:schemeClr val="bg1"/>
              </a:solidFill>
              <a:latin typeface="Perpetua" pitchFamily="18" charset="0"/>
            </a:endParaRPr>
          </a:p>
        </p:txBody>
      </p:sp>
      <p:sp>
        <p:nvSpPr>
          <p:cNvPr id="4" name="Content Placeholder 3"/>
          <p:cNvSpPr>
            <a:spLocks noGrp="1"/>
          </p:cNvSpPr>
          <p:nvPr>
            <p:ph sz="half" idx="2"/>
          </p:nvPr>
        </p:nvSpPr>
        <p:spPr>
          <a:xfrm>
            <a:off x="4648200" y="1447800"/>
            <a:ext cx="4495800" cy="54102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dirty="0" smtClean="0"/>
              <a:t>Conducive to decentralization</a:t>
            </a:r>
          </a:p>
          <a:p>
            <a:r>
              <a:rPr lang="en-US" dirty="0" smtClean="0"/>
              <a:t>Compatible with laws of ecology</a:t>
            </a:r>
          </a:p>
          <a:p>
            <a:r>
              <a:rPr lang="en-US" dirty="0" smtClean="0"/>
              <a:t>Makes use of modern knowledge</a:t>
            </a:r>
          </a:p>
          <a:p>
            <a:r>
              <a:rPr lang="en-US" dirty="0" smtClean="0"/>
              <a:t>Gentle in the use of resources</a:t>
            </a:r>
          </a:p>
          <a:p>
            <a:r>
              <a:rPr lang="en-US" dirty="0" smtClean="0"/>
              <a:t>Serves the human person</a:t>
            </a:r>
          </a:p>
          <a:p>
            <a:r>
              <a:rPr lang="en-US" dirty="0" smtClean="0"/>
              <a:t>Production by the masses</a:t>
            </a:r>
            <a:endParaRPr lang="en-US" b="1"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990600"/>
          </a:xfrm>
          <a:solidFill>
            <a:srgbClr val="96B45A"/>
          </a:solidFill>
        </p:spPr>
        <p:txBody>
          <a:bodyPr>
            <a:noAutofit/>
          </a:bodyPr>
          <a:lstStyle/>
          <a:p>
            <a:pPr eaLnBrk="1" hangingPunct="1"/>
            <a:r>
              <a:rPr lang="en-US" sz="3600" b="1" dirty="0" smtClean="0">
                <a:latin typeface="Perpetua" pitchFamily="18" charset="0"/>
              </a:rPr>
              <a:t>5. </a:t>
            </a:r>
            <a:r>
              <a:rPr lang="en-US" sz="3600" b="1" dirty="0" smtClean="0">
                <a:latin typeface="Perpetua" pitchFamily="18" charset="0"/>
              </a:rPr>
              <a:t>Evaluate your  technology using the Capability Approach</a:t>
            </a:r>
            <a:endParaRPr lang="en-US" sz="3600" b="1" dirty="0" smtClean="0">
              <a:solidFill>
                <a:schemeClr val="tx1"/>
              </a:solidFill>
              <a:latin typeface="Perpetua" pitchFamily="18" charset="0"/>
            </a:endParaRPr>
          </a:p>
        </p:txBody>
      </p:sp>
      <p:sp>
        <p:nvSpPr>
          <p:cNvPr id="3075" name="Content Placeholder 2"/>
          <p:cNvSpPr>
            <a:spLocks noGrp="1"/>
          </p:cNvSpPr>
          <p:nvPr>
            <p:ph idx="1"/>
          </p:nvPr>
        </p:nvSpPr>
        <p:spPr>
          <a:xfrm>
            <a:off x="76200" y="990600"/>
            <a:ext cx="8991600" cy="5867400"/>
          </a:xfrm>
          <a:solidFill>
            <a:schemeClr val="tx1"/>
          </a:solidFill>
        </p:spPr>
        <p:txBody>
          <a:bodyPr>
            <a:normAutofit lnSpcReduction="10000"/>
          </a:bodyPr>
          <a:lstStyle/>
          <a:p>
            <a:r>
              <a:rPr lang="en-US" sz="3600" dirty="0" smtClean="0">
                <a:solidFill>
                  <a:schemeClr val="bg1"/>
                </a:solidFill>
                <a:latin typeface="Perpetua" pitchFamily="18" charset="0"/>
              </a:rPr>
              <a:t>Does your technical artifact serve as a conversion factor that helps individuals turn capabilities into </a:t>
            </a:r>
            <a:r>
              <a:rPr lang="en-US" sz="3600" dirty="0" err="1" smtClean="0">
                <a:solidFill>
                  <a:schemeClr val="bg1"/>
                </a:solidFill>
                <a:latin typeface="Perpetua" pitchFamily="18" charset="0"/>
              </a:rPr>
              <a:t>functionings</a:t>
            </a:r>
            <a:r>
              <a:rPr lang="en-US" sz="3600" dirty="0" smtClean="0">
                <a:solidFill>
                  <a:schemeClr val="bg1"/>
                </a:solidFill>
                <a:latin typeface="Perpetua" pitchFamily="18" charset="0"/>
              </a:rPr>
              <a:t>? </a:t>
            </a:r>
          </a:p>
          <a:p>
            <a:endParaRPr lang="en-US" sz="3600" dirty="0" smtClean="0">
              <a:solidFill>
                <a:schemeClr val="bg1"/>
              </a:solidFill>
              <a:latin typeface="Perpetua" pitchFamily="18" charset="0"/>
            </a:endParaRPr>
          </a:p>
          <a:p>
            <a:r>
              <a:rPr lang="en-US" sz="3600" dirty="0" smtClean="0">
                <a:solidFill>
                  <a:schemeClr val="bg1"/>
                </a:solidFill>
                <a:latin typeface="Perpetua" pitchFamily="18" charset="0"/>
              </a:rPr>
              <a:t>What environmental/STS features stand in the way of the realization of the capabilities you have chosen? </a:t>
            </a:r>
          </a:p>
          <a:p>
            <a:endParaRPr lang="en-US" sz="3600" dirty="0" smtClean="0">
              <a:solidFill>
                <a:schemeClr val="bg1"/>
              </a:solidFill>
              <a:latin typeface="Perpetua" pitchFamily="18" charset="0"/>
            </a:endParaRPr>
          </a:p>
          <a:p>
            <a:r>
              <a:rPr lang="en-US" sz="3600" dirty="0" smtClean="0">
                <a:solidFill>
                  <a:schemeClr val="bg1"/>
                </a:solidFill>
                <a:latin typeface="Perpetua" pitchFamily="18" charset="0"/>
              </a:rPr>
              <a:t>Is your technical artifact a personal, social, or environmental conversion factor?</a:t>
            </a:r>
          </a:p>
          <a:p>
            <a:pPr>
              <a:buNone/>
            </a:pPr>
            <a:endParaRPr lang="en-US" sz="2800" b="1"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solidFill>
                  <a:schemeClr val="tx1"/>
                </a:solidFill>
                <a:latin typeface="Perpetua" pitchFamily="18" charset="0"/>
              </a:rPr>
              <a:t>Types of Capabilities</a:t>
            </a:r>
          </a:p>
        </p:txBody>
      </p:sp>
      <p:sp>
        <p:nvSpPr>
          <p:cNvPr id="6147" name="Content Placeholder 2"/>
          <p:cNvSpPr>
            <a:spLocks noGrp="1"/>
          </p:cNvSpPr>
          <p:nvPr>
            <p:ph idx="1"/>
          </p:nvPr>
        </p:nvSpPr>
        <p:spPr>
          <a:xfrm>
            <a:off x="0" y="838200"/>
            <a:ext cx="9144000" cy="6019800"/>
          </a:xfrm>
          <a:solidFill>
            <a:schemeClr val="tx1"/>
          </a:solidFill>
        </p:spPr>
        <p:txBody>
          <a:bodyPr>
            <a:normAutofit fontScale="92500" lnSpcReduction="20000"/>
          </a:bodyPr>
          <a:lstStyle/>
          <a:p>
            <a:pPr>
              <a:buNone/>
            </a:pPr>
            <a:endParaRPr lang="en-US" sz="1700" b="1" dirty="0" smtClean="0">
              <a:solidFill>
                <a:schemeClr val="bg1"/>
              </a:solidFill>
              <a:latin typeface="Perpetua" pitchFamily="18" charset="0"/>
            </a:endParaRPr>
          </a:p>
          <a:p>
            <a:r>
              <a:rPr lang="en-US" sz="4400" b="1" dirty="0" smtClean="0">
                <a:solidFill>
                  <a:schemeClr val="bg1"/>
                </a:solidFill>
                <a:latin typeface="Perpetua" pitchFamily="18" charset="0"/>
              </a:rPr>
              <a:t>Basic Capabilities</a:t>
            </a:r>
          </a:p>
          <a:p>
            <a:pPr marL="457200" lvl="1" indent="0">
              <a:buFontTx/>
              <a:buNone/>
            </a:pPr>
            <a:r>
              <a:rPr lang="en-US" sz="3600" dirty="0" smtClean="0">
                <a:solidFill>
                  <a:srgbClr val="92D050"/>
                </a:solidFill>
                <a:latin typeface="Perpetua" pitchFamily="18" charset="0"/>
              </a:rPr>
              <a:t>Life </a:t>
            </a:r>
          </a:p>
          <a:p>
            <a:pPr marL="457200" lvl="1" indent="0">
              <a:buFontTx/>
              <a:buNone/>
            </a:pPr>
            <a:r>
              <a:rPr lang="en-US" sz="3600" dirty="0" smtClean="0">
                <a:solidFill>
                  <a:srgbClr val="92D050"/>
                </a:solidFill>
                <a:latin typeface="Perpetua" pitchFamily="18" charset="0"/>
              </a:rPr>
              <a:t>Bodily health</a:t>
            </a:r>
          </a:p>
          <a:p>
            <a:pPr marL="457200" lvl="1" indent="0">
              <a:buFontTx/>
              <a:buNone/>
            </a:pPr>
            <a:r>
              <a:rPr lang="en-US" sz="3600" dirty="0" smtClean="0">
                <a:solidFill>
                  <a:srgbClr val="92D050"/>
                </a:solidFill>
                <a:latin typeface="Perpetua" pitchFamily="18" charset="0"/>
              </a:rPr>
              <a:t>Bodily integrity</a:t>
            </a:r>
            <a:r>
              <a:rPr lang="en-US" sz="3600" dirty="0" smtClean="0">
                <a:solidFill>
                  <a:schemeClr val="bg1"/>
                </a:solidFill>
                <a:latin typeface="Perpetua" pitchFamily="18" charset="0"/>
              </a:rPr>
              <a:t/>
            </a:r>
            <a:br>
              <a:rPr lang="en-US" sz="3600" dirty="0" smtClean="0">
                <a:solidFill>
                  <a:schemeClr val="bg1"/>
                </a:solidFill>
                <a:latin typeface="Perpetua" pitchFamily="18" charset="0"/>
              </a:rPr>
            </a:br>
            <a:endParaRPr lang="en-US" sz="3600" dirty="0" smtClean="0">
              <a:solidFill>
                <a:schemeClr val="bg1"/>
              </a:solidFill>
              <a:latin typeface="Perpetua" pitchFamily="18" charset="0"/>
            </a:endParaRPr>
          </a:p>
          <a:p>
            <a:r>
              <a:rPr lang="en-US" sz="4400" b="1" dirty="0" smtClean="0">
                <a:solidFill>
                  <a:schemeClr val="bg1"/>
                </a:solidFill>
                <a:latin typeface="Perpetua" pitchFamily="18" charset="0"/>
              </a:rPr>
              <a:t>Cognitive Capabilities</a:t>
            </a:r>
          </a:p>
          <a:p>
            <a:pPr marL="457200" lvl="1" indent="0">
              <a:buFontTx/>
              <a:buNone/>
            </a:pPr>
            <a:r>
              <a:rPr lang="en-US" sz="3600" dirty="0" smtClean="0">
                <a:solidFill>
                  <a:srgbClr val="92D050"/>
                </a:solidFill>
                <a:latin typeface="Perpetua" pitchFamily="18" charset="0"/>
              </a:rPr>
              <a:t>Senses / imagination / thought</a:t>
            </a:r>
          </a:p>
          <a:p>
            <a:pPr marL="457200" lvl="1" indent="0">
              <a:buFontTx/>
              <a:buNone/>
            </a:pPr>
            <a:r>
              <a:rPr lang="en-US" sz="3600" dirty="0" smtClean="0">
                <a:solidFill>
                  <a:srgbClr val="92D050"/>
                </a:solidFill>
                <a:latin typeface="Perpetua" pitchFamily="18" charset="0"/>
              </a:rPr>
              <a:t>Emotions </a:t>
            </a:r>
            <a:r>
              <a:rPr lang="en-US" sz="3600" dirty="0" smtClean="0">
                <a:solidFill>
                  <a:schemeClr val="bg1"/>
                </a:solidFill>
                <a:latin typeface="Perpetua" pitchFamily="18" charset="0"/>
              </a:rPr>
              <a:t>(“not having one’s emotional development blighted by fear and anxiety”) </a:t>
            </a:r>
          </a:p>
          <a:p>
            <a:pPr marL="457200" lvl="1" indent="0">
              <a:buFontTx/>
              <a:buNone/>
            </a:pPr>
            <a:r>
              <a:rPr lang="en-US" sz="3600" dirty="0" smtClean="0">
                <a:solidFill>
                  <a:srgbClr val="92D050"/>
                </a:solidFill>
                <a:latin typeface="Perpetua" pitchFamily="18" charset="0"/>
              </a:rPr>
              <a:t>practical reason </a:t>
            </a:r>
            <a:r>
              <a:rPr lang="en-US" sz="3600" dirty="0" smtClean="0">
                <a:solidFill>
                  <a:schemeClr val="bg1"/>
                </a:solidFill>
                <a:latin typeface="Perpetua" pitchFamily="18" charset="0"/>
              </a:rPr>
              <a:t>(liberty of conscience and religious observance)</a:t>
            </a:r>
            <a:endParaRPr lang="en-US" sz="2400"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solidFill>
                  <a:schemeClr val="tx1"/>
                </a:solidFill>
                <a:latin typeface="Perpetua" pitchFamily="18" charset="0"/>
              </a:rPr>
              <a:t>Types of Capabilities</a:t>
            </a:r>
          </a:p>
        </p:txBody>
      </p:sp>
      <p:sp>
        <p:nvSpPr>
          <p:cNvPr id="6147" name="Content Placeholder 2"/>
          <p:cNvSpPr>
            <a:spLocks noGrp="1"/>
          </p:cNvSpPr>
          <p:nvPr>
            <p:ph idx="1"/>
          </p:nvPr>
        </p:nvSpPr>
        <p:spPr>
          <a:xfrm>
            <a:off x="0" y="838200"/>
            <a:ext cx="9144000" cy="6019800"/>
          </a:xfrm>
          <a:solidFill>
            <a:schemeClr val="tx1"/>
          </a:solidFill>
        </p:spPr>
        <p:txBody>
          <a:bodyPr>
            <a:normAutofit fontScale="85000" lnSpcReduction="20000"/>
          </a:bodyPr>
          <a:lstStyle/>
          <a:p>
            <a:pPr>
              <a:buNone/>
            </a:pPr>
            <a:endParaRPr lang="en-US" sz="4100" b="1" dirty="0" smtClean="0">
              <a:solidFill>
                <a:schemeClr val="bg1"/>
              </a:solidFill>
              <a:latin typeface="Perpetua" pitchFamily="18" charset="0"/>
            </a:endParaRPr>
          </a:p>
          <a:p>
            <a:r>
              <a:rPr lang="en-US" sz="3900" b="1" dirty="0" smtClean="0">
                <a:solidFill>
                  <a:schemeClr val="bg1"/>
                </a:solidFill>
                <a:latin typeface="Perpetua" pitchFamily="18" charset="0"/>
              </a:rPr>
              <a:t>Social or Out-reaching Capabilities</a:t>
            </a:r>
          </a:p>
          <a:p>
            <a:pPr lvl="1"/>
            <a:r>
              <a:rPr lang="en-US" sz="3500" dirty="0" smtClean="0">
                <a:solidFill>
                  <a:srgbClr val="92D050"/>
                </a:solidFill>
                <a:latin typeface="Perpetua" pitchFamily="18" charset="0"/>
              </a:rPr>
              <a:t>Affiliations</a:t>
            </a:r>
          </a:p>
          <a:p>
            <a:pPr lvl="1"/>
            <a:r>
              <a:rPr lang="en-US" sz="3200" dirty="0" smtClean="0">
                <a:solidFill>
                  <a:schemeClr val="bg1"/>
                </a:solidFill>
                <a:latin typeface="Perpetua" pitchFamily="18" charset="0"/>
              </a:rPr>
              <a:t>“live with and toward others, to recognize and show concern for other human beings, to engage in various forms of social interaction; to be able to imagine the situation of another(freedom of assembly and speech)</a:t>
            </a:r>
          </a:p>
          <a:p>
            <a:pPr lvl="1"/>
            <a:r>
              <a:rPr lang="en-US" sz="3200" dirty="0" smtClean="0">
                <a:solidFill>
                  <a:schemeClr val="bg1"/>
                </a:solidFill>
                <a:latin typeface="Perpetua" pitchFamily="18" charset="0"/>
              </a:rPr>
              <a:t>“Having the social bases of self-respect and </a:t>
            </a:r>
            <a:r>
              <a:rPr lang="en-US" sz="3200" dirty="0" err="1" smtClean="0">
                <a:solidFill>
                  <a:schemeClr val="bg1"/>
                </a:solidFill>
                <a:latin typeface="Perpetua" pitchFamily="18" charset="0"/>
              </a:rPr>
              <a:t>nonhumiliation</a:t>
            </a:r>
            <a:r>
              <a:rPr lang="en-US" sz="3200" dirty="0" smtClean="0">
                <a:solidFill>
                  <a:schemeClr val="bg1"/>
                </a:solidFill>
                <a:latin typeface="Perpetua" pitchFamily="18" charset="0"/>
              </a:rPr>
              <a:t>; being able to be treated as a dignified being whose worth is equal to that of others (nondiscrimination)</a:t>
            </a:r>
          </a:p>
          <a:p>
            <a:pPr>
              <a:buNone/>
            </a:pPr>
            <a:endParaRPr lang="en-US" sz="1600" dirty="0" smtClean="0">
              <a:solidFill>
                <a:schemeClr val="bg1"/>
              </a:solidFill>
              <a:latin typeface="Perpetua" pitchFamily="18" charset="0"/>
            </a:endParaRPr>
          </a:p>
          <a:p>
            <a:pPr lvl="1"/>
            <a:r>
              <a:rPr lang="en-US" sz="3500" dirty="0" smtClean="0">
                <a:solidFill>
                  <a:srgbClr val="92D050"/>
                </a:solidFill>
                <a:latin typeface="Perpetua" pitchFamily="18" charset="0"/>
              </a:rPr>
              <a:t>Other Species</a:t>
            </a:r>
          </a:p>
          <a:p>
            <a:pPr lvl="1"/>
            <a:r>
              <a:rPr lang="en-US" sz="3000" dirty="0" smtClean="0">
                <a:solidFill>
                  <a:schemeClr val="bg1"/>
                </a:solidFill>
                <a:latin typeface="Perpetua" pitchFamily="18" charset="0"/>
              </a:rPr>
              <a:t>“Being able to live with concern for and in relation to animals, plants, and the world of nature.”</a:t>
            </a:r>
          </a:p>
          <a:p>
            <a:pPr marL="457200" lvl="1" indent="0">
              <a:buFontTx/>
              <a:buNone/>
            </a:pPr>
            <a:r>
              <a:rPr lang="en-US" sz="2400" dirty="0" smtClean="0">
                <a:solidFill>
                  <a:schemeClr val="bg1"/>
                </a:solidFill>
                <a:latin typeface="Perpetua" pitchFamily="18" charset="0"/>
              </a:rPr>
              <a:t/>
            </a:r>
            <a:br>
              <a:rPr lang="en-US" sz="2400" dirty="0" smtClean="0">
                <a:solidFill>
                  <a:schemeClr val="bg1"/>
                </a:solidFill>
                <a:latin typeface="Perpetua" pitchFamily="18" charset="0"/>
              </a:rPr>
            </a:br>
            <a:endParaRPr lang="en-US" sz="2400"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solidFill>
                  <a:schemeClr val="tx1"/>
                </a:solidFill>
                <a:latin typeface="Perpetua" pitchFamily="18" charset="0"/>
              </a:rPr>
              <a:t>Types of Capabilities</a:t>
            </a:r>
          </a:p>
        </p:txBody>
      </p:sp>
      <p:sp>
        <p:nvSpPr>
          <p:cNvPr id="6147" name="Content Placeholder 2"/>
          <p:cNvSpPr>
            <a:spLocks noGrp="1"/>
          </p:cNvSpPr>
          <p:nvPr>
            <p:ph idx="1"/>
          </p:nvPr>
        </p:nvSpPr>
        <p:spPr>
          <a:xfrm>
            <a:off x="0" y="838200"/>
            <a:ext cx="9144000" cy="6019800"/>
          </a:xfrm>
          <a:solidFill>
            <a:schemeClr val="tx1"/>
          </a:solidFill>
        </p:spPr>
        <p:txBody>
          <a:bodyPr>
            <a:normAutofit/>
          </a:bodyPr>
          <a:lstStyle/>
          <a:p>
            <a:r>
              <a:rPr lang="en-US" b="1" dirty="0" smtClean="0">
                <a:solidFill>
                  <a:schemeClr val="bg1"/>
                </a:solidFill>
                <a:latin typeface="Perpetua" pitchFamily="18" charset="0"/>
              </a:rPr>
              <a:t>Agent Capabilities</a:t>
            </a:r>
          </a:p>
          <a:p>
            <a:pPr marL="457200" lvl="1" indent="0"/>
            <a:r>
              <a:rPr lang="en-US" sz="3000" dirty="0" smtClean="0">
                <a:solidFill>
                  <a:srgbClr val="92D050"/>
                </a:solidFill>
                <a:latin typeface="Perpetua" pitchFamily="18" charset="0"/>
              </a:rPr>
              <a:t>Play</a:t>
            </a:r>
          </a:p>
          <a:p>
            <a:pPr marL="457200" lvl="1" indent="0"/>
            <a:r>
              <a:rPr lang="en-US" sz="3000" dirty="0" smtClean="0">
                <a:solidFill>
                  <a:srgbClr val="92D050"/>
                </a:solidFill>
                <a:latin typeface="Perpetua" pitchFamily="18" charset="0"/>
              </a:rPr>
              <a:t>Control over one’s environment</a:t>
            </a:r>
          </a:p>
          <a:p>
            <a:pPr marL="857250" lvl="2" indent="0"/>
            <a:r>
              <a:rPr lang="en-US" dirty="0" smtClean="0">
                <a:solidFill>
                  <a:schemeClr val="bg1"/>
                </a:solidFill>
                <a:latin typeface="Perpetua" pitchFamily="18" charset="0"/>
              </a:rPr>
              <a:t>“Political.  </a:t>
            </a:r>
          </a:p>
          <a:p>
            <a:pPr marL="1314450" lvl="3" indent="0"/>
            <a:r>
              <a:rPr lang="en-US" dirty="0" smtClean="0">
                <a:solidFill>
                  <a:schemeClr val="bg1"/>
                </a:solidFill>
                <a:latin typeface="Perpetua" pitchFamily="18" charset="0"/>
              </a:rPr>
              <a:t>Being able to participate effectively in political choices that govern one’s life; having the right of political participation, protections of free speech and association.”</a:t>
            </a:r>
          </a:p>
          <a:p>
            <a:pPr marL="857250" lvl="2" indent="0"/>
            <a:r>
              <a:rPr lang="en-US" dirty="0" smtClean="0">
                <a:solidFill>
                  <a:schemeClr val="bg1"/>
                </a:solidFill>
                <a:latin typeface="Perpetua" pitchFamily="18" charset="0"/>
              </a:rPr>
              <a:t>Material.  </a:t>
            </a:r>
          </a:p>
          <a:p>
            <a:pPr marL="1314450" lvl="3" indent="0"/>
            <a:r>
              <a:rPr lang="en-US" dirty="0" smtClean="0">
                <a:solidFill>
                  <a:schemeClr val="bg1"/>
                </a:solidFill>
                <a:latin typeface="Perpetua" pitchFamily="18" charset="0"/>
              </a:rPr>
              <a:t>Being able to hold property (both land and movable goods), and having property rights on an equal basis with others;</a:t>
            </a:r>
          </a:p>
          <a:p>
            <a:pPr marL="1314450" lvl="3" indent="0"/>
            <a:r>
              <a:rPr lang="en-US" dirty="0" smtClean="0">
                <a:solidFill>
                  <a:schemeClr val="bg1"/>
                </a:solidFill>
                <a:latin typeface="Perpetua" pitchFamily="18" charset="0"/>
              </a:rPr>
              <a:t> having the right to seek employment on an equal basis with others;</a:t>
            </a:r>
          </a:p>
          <a:p>
            <a:pPr marL="1314450" lvl="3" indent="0"/>
            <a:r>
              <a:rPr lang="en-US" dirty="0" smtClean="0">
                <a:solidFill>
                  <a:schemeClr val="bg1"/>
                </a:solidFill>
                <a:latin typeface="Perpetua" pitchFamily="18" charset="0"/>
              </a:rPr>
              <a:t> having the freedom from unwarranted search and seizure.</a:t>
            </a:r>
          </a:p>
          <a:p>
            <a:pPr marL="1314450" lvl="3" indent="0"/>
            <a:r>
              <a:rPr lang="en-US" dirty="0" smtClean="0">
                <a:solidFill>
                  <a:schemeClr val="bg1"/>
                </a:solidFill>
                <a:latin typeface="Perpetua" pitchFamily="18" charset="0"/>
              </a:rPr>
              <a:t>In work being able to work as a human being, exercising practical reason and entering into meaningful relationships of mutual recognition with other workers</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smtClean="0">
                <a:solidFill>
                  <a:schemeClr val="tx1"/>
                </a:solidFill>
                <a:latin typeface="Perpetua" pitchFamily="18" charset="0"/>
              </a:rPr>
              <a:t>Conversion Factors</a:t>
            </a:r>
          </a:p>
        </p:txBody>
      </p:sp>
      <p:sp>
        <p:nvSpPr>
          <p:cNvPr id="7171" name="Content Placeholder 2"/>
          <p:cNvSpPr>
            <a:spLocks noGrp="1"/>
          </p:cNvSpPr>
          <p:nvPr>
            <p:ph idx="1"/>
          </p:nvPr>
        </p:nvSpPr>
        <p:spPr>
          <a:xfrm>
            <a:off x="0" y="838200"/>
            <a:ext cx="9144000" cy="6019800"/>
          </a:xfrm>
          <a:solidFill>
            <a:schemeClr val="tx1"/>
          </a:solidFill>
        </p:spPr>
        <p:txBody>
          <a:bodyPr/>
          <a:lstStyle/>
          <a:p>
            <a:r>
              <a:rPr lang="en-US" b="1" dirty="0" smtClean="0">
                <a:solidFill>
                  <a:schemeClr val="bg1"/>
                </a:solidFill>
                <a:latin typeface="Perpetua" pitchFamily="18" charset="0"/>
              </a:rPr>
              <a:t>Means that realize capabilities into </a:t>
            </a:r>
            <a:r>
              <a:rPr lang="en-US" b="1" i="1" dirty="0" err="1" smtClean="0">
                <a:solidFill>
                  <a:schemeClr val="bg1"/>
                </a:solidFill>
                <a:latin typeface="Perpetua" pitchFamily="18" charset="0"/>
              </a:rPr>
              <a:t>functionings</a:t>
            </a:r>
            <a:endParaRPr lang="en-US" b="1" i="1" dirty="0" smtClean="0">
              <a:solidFill>
                <a:schemeClr val="bg1"/>
              </a:solidFill>
              <a:latin typeface="Perpetua" pitchFamily="18" charset="0"/>
            </a:endParaRPr>
          </a:p>
          <a:p>
            <a:pPr marL="457200" lvl="1" indent="0">
              <a:buFontTx/>
              <a:buNone/>
            </a:pPr>
            <a:r>
              <a:rPr lang="en-US" sz="2400" dirty="0" smtClean="0">
                <a:solidFill>
                  <a:schemeClr val="bg1"/>
                </a:solidFill>
                <a:latin typeface="Perpetua" pitchFamily="18" charset="0"/>
              </a:rPr>
              <a:t>Resources, tools, technologies</a:t>
            </a:r>
          </a:p>
          <a:p>
            <a:r>
              <a:rPr lang="en-US" b="1" dirty="0" smtClean="0">
                <a:solidFill>
                  <a:schemeClr val="bg1"/>
                </a:solidFill>
                <a:latin typeface="Perpetua" pitchFamily="18" charset="0"/>
              </a:rPr>
              <a:t>Personal</a:t>
            </a:r>
          </a:p>
          <a:p>
            <a:pPr marL="457200" lvl="1" indent="0">
              <a:buFontTx/>
              <a:buNone/>
            </a:pPr>
            <a:r>
              <a:rPr lang="en-US" sz="2400" dirty="0" smtClean="0">
                <a:solidFill>
                  <a:schemeClr val="bg1"/>
                </a:solidFill>
                <a:latin typeface="Perpetua" pitchFamily="18" charset="0"/>
              </a:rPr>
              <a:t>Metabolism, physical condition, sex, reading skills, gender, race, caste</a:t>
            </a:r>
          </a:p>
          <a:p>
            <a:r>
              <a:rPr lang="en-US" b="1" dirty="0" smtClean="0">
                <a:solidFill>
                  <a:schemeClr val="bg1"/>
                </a:solidFill>
                <a:latin typeface="Perpetua" pitchFamily="18" charset="0"/>
              </a:rPr>
              <a:t>Social</a:t>
            </a:r>
          </a:p>
          <a:p>
            <a:pPr marL="457200" lvl="1" indent="0">
              <a:buFontTx/>
              <a:buNone/>
            </a:pPr>
            <a:r>
              <a:rPr lang="en-US" sz="2400" dirty="0" smtClean="0">
                <a:solidFill>
                  <a:schemeClr val="bg1"/>
                </a:solidFill>
                <a:latin typeface="Perpetua" pitchFamily="18" charset="0"/>
              </a:rPr>
              <a:t>Public policies, social norms, practices that unfairly discriminate, societal hierarchies, power relations related to class or gender, race, caste. </a:t>
            </a:r>
          </a:p>
          <a:p>
            <a:r>
              <a:rPr lang="en-US" b="1" dirty="0" smtClean="0">
                <a:solidFill>
                  <a:schemeClr val="bg1"/>
                </a:solidFill>
                <a:latin typeface="Perpetua" pitchFamily="18" charset="0"/>
              </a:rPr>
              <a:t>Environmental</a:t>
            </a:r>
          </a:p>
          <a:p>
            <a:pPr marL="457200" lvl="1" indent="0">
              <a:buFontTx/>
              <a:buNone/>
            </a:pPr>
            <a:r>
              <a:rPr lang="en-US" sz="2400" dirty="0" smtClean="0">
                <a:solidFill>
                  <a:schemeClr val="bg1"/>
                </a:solidFill>
                <a:latin typeface="Perpetua" pitchFamily="18" charset="0"/>
              </a:rPr>
              <a:t>Physical or built environment, climate, pollution, proneness to earthquakes, presence or absence of seas or oceans</a:t>
            </a:r>
            <a:br>
              <a:rPr lang="en-US" sz="2400" dirty="0" smtClean="0">
                <a:solidFill>
                  <a:schemeClr val="bg1"/>
                </a:solidFill>
                <a:latin typeface="Perpetua" pitchFamily="18" charset="0"/>
              </a:rPr>
            </a:br>
            <a:r>
              <a:rPr lang="en-US" sz="2400" dirty="0" smtClean="0">
                <a:solidFill>
                  <a:schemeClr val="bg1"/>
                </a:solidFill>
                <a:latin typeface="Perpetua" pitchFamily="18" charset="0"/>
              </a:rPr>
              <a:t/>
            </a:r>
            <a:br>
              <a:rPr lang="en-US" sz="2400" dirty="0" smtClean="0">
                <a:solidFill>
                  <a:schemeClr val="bg1"/>
                </a:solidFill>
                <a:latin typeface="Perpetua" pitchFamily="18" charset="0"/>
              </a:rPr>
            </a:br>
            <a:r>
              <a:rPr lang="en-US" sz="2000" dirty="0" smtClean="0">
                <a:solidFill>
                  <a:schemeClr val="bg1"/>
                </a:solidFill>
                <a:latin typeface="Perpetua" pitchFamily="18" charset="0"/>
              </a:rPr>
              <a:t>Ingrid </a:t>
            </a:r>
            <a:r>
              <a:rPr lang="en-US" sz="1800" dirty="0" err="1" smtClean="0">
                <a:solidFill>
                  <a:schemeClr val="bg1"/>
                </a:solidFill>
                <a:latin typeface="Perpetua" pitchFamily="18" charset="0"/>
              </a:rPr>
              <a:t>Robeyns</a:t>
            </a:r>
            <a:r>
              <a:rPr lang="en-US" sz="1800" dirty="0" smtClean="0">
                <a:solidFill>
                  <a:schemeClr val="bg1"/>
                </a:solidFill>
                <a:latin typeface="Perpetua" pitchFamily="18" charset="0"/>
              </a:rPr>
              <a:t>, "The Capability Approach", </a:t>
            </a:r>
            <a:r>
              <a:rPr lang="en-US" sz="1800" i="1" dirty="0" smtClean="0">
                <a:solidFill>
                  <a:schemeClr val="bg1"/>
                </a:solidFill>
                <a:latin typeface="Perpetua" pitchFamily="18" charset="0"/>
              </a:rPr>
              <a:t>The Stanford Encyclopedia of Philosophy </a:t>
            </a:r>
            <a:r>
              <a:rPr lang="en-US" sz="1800" dirty="0" smtClean="0">
                <a:solidFill>
                  <a:schemeClr val="bg1"/>
                </a:solidFill>
                <a:latin typeface="Perpetua" pitchFamily="18" charset="0"/>
              </a:rPr>
              <a:t>(Summer 2011), Edward N. </a:t>
            </a:r>
            <a:r>
              <a:rPr lang="en-US" sz="1800" dirty="0" err="1" smtClean="0">
                <a:solidFill>
                  <a:schemeClr val="bg1"/>
                </a:solidFill>
                <a:latin typeface="Perpetua" pitchFamily="18" charset="0"/>
              </a:rPr>
              <a:t>Zalta</a:t>
            </a:r>
            <a:r>
              <a:rPr lang="en-US" sz="1800" dirty="0" smtClean="0">
                <a:solidFill>
                  <a:schemeClr val="bg1"/>
                </a:solidFill>
                <a:latin typeface="Perpetua" pitchFamily="18" charset="0"/>
              </a:rPr>
              <a:t> (ed.)</a:t>
            </a:r>
          </a:p>
          <a:p>
            <a:pPr marL="457200" lvl="1" indent="0">
              <a:buFontTx/>
              <a:buNone/>
            </a:pPr>
            <a:endParaRPr lang="en-US" sz="2400"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1143000"/>
          </a:xfrm>
          <a:solidFill>
            <a:srgbClr val="96B45A"/>
          </a:solidFill>
        </p:spPr>
        <p:txBody>
          <a:bodyPr>
            <a:noAutofit/>
          </a:bodyPr>
          <a:lstStyle/>
          <a:p>
            <a:pPr eaLnBrk="1" hangingPunct="1"/>
            <a:r>
              <a:rPr lang="en-US" sz="3600" b="1" dirty="0" smtClean="0">
                <a:solidFill>
                  <a:schemeClr val="tx1"/>
                </a:solidFill>
                <a:latin typeface="Perpetua" pitchFamily="18" charset="0"/>
              </a:rPr>
              <a:t>6. </a:t>
            </a:r>
            <a:r>
              <a:rPr lang="en-US" sz="3600" b="1" dirty="0" smtClean="0">
                <a:solidFill>
                  <a:schemeClr val="tx1"/>
                </a:solidFill>
                <a:latin typeface="Perpetua" pitchFamily="18" charset="0"/>
              </a:rPr>
              <a:t>Develop a poster (electronic) on your case for presenting to the class</a:t>
            </a:r>
          </a:p>
        </p:txBody>
      </p:sp>
      <p:sp>
        <p:nvSpPr>
          <p:cNvPr id="3075" name="Content Placeholder 2"/>
          <p:cNvSpPr>
            <a:spLocks noGrp="1"/>
          </p:cNvSpPr>
          <p:nvPr>
            <p:ph idx="1"/>
          </p:nvPr>
        </p:nvSpPr>
        <p:spPr>
          <a:xfrm>
            <a:off x="76200" y="1219200"/>
            <a:ext cx="8991600" cy="5486400"/>
          </a:xfrm>
          <a:solidFill>
            <a:schemeClr val="tx1"/>
          </a:solidFill>
        </p:spPr>
        <p:txBody>
          <a:bodyPr>
            <a:normAutofit/>
          </a:bodyPr>
          <a:lstStyle/>
          <a:p>
            <a:r>
              <a:rPr lang="en-US" sz="3600" b="1" dirty="0" smtClean="0">
                <a:solidFill>
                  <a:schemeClr val="bg1"/>
                </a:solidFill>
                <a:latin typeface="Perpetua" pitchFamily="18" charset="0"/>
              </a:rPr>
              <a:t>Summarize the previous  steps in a poster</a:t>
            </a:r>
          </a:p>
          <a:p>
            <a:pPr>
              <a:buNone/>
            </a:pPr>
            <a:endParaRPr lang="en-US" sz="3600" b="1" dirty="0" smtClean="0">
              <a:solidFill>
                <a:schemeClr val="bg1"/>
              </a:solidFill>
              <a:latin typeface="Perpetua" pitchFamily="18" charset="0"/>
            </a:endParaRPr>
          </a:p>
          <a:p>
            <a:r>
              <a:rPr lang="en-US" sz="3600" b="1" dirty="0" smtClean="0">
                <a:solidFill>
                  <a:schemeClr val="bg1"/>
                </a:solidFill>
                <a:latin typeface="Perpetua" pitchFamily="18" charset="0"/>
              </a:rPr>
              <a:t>Encapsulate your STS description in a table</a:t>
            </a:r>
          </a:p>
          <a:p>
            <a:pPr>
              <a:buNone/>
            </a:pPr>
            <a:endParaRPr lang="en-US" sz="3600" b="1" dirty="0" smtClean="0">
              <a:solidFill>
                <a:schemeClr val="bg1"/>
              </a:solidFill>
              <a:latin typeface="Perpetua" pitchFamily="18" charset="0"/>
            </a:endParaRPr>
          </a:p>
          <a:p>
            <a:r>
              <a:rPr lang="en-US" sz="3600" b="1" dirty="0" smtClean="0">
                <a:solidFill>
                  <a:schemeClr val="bg1"/>
                </a:solidFill>
                <a:latin typeface="Perpetua" pitchFamily="18" charset="0"/>
              </a:rPr>
              <a:t>Summarize strategically and use images to get your point across </a:t>
            </a:r>
          </a:p>
          <a:p>
            <a:pPr>
              <a:buNone/>
            </a:pPr>
            <a:endParaRPr lang="en-US" sz="3600" b="1" dirty="0" smtClean="0">
              <a:solidFill>
                <a:schemeClr val="bg1"/>
              </a:solidFill>
              <a:latin typeface="Perpetua" pitchFamily="18" charset="0"/>
            </a:endParaRPr>
          </a:p>
          <a:p>
            <a:r>
              <a:rPr lang="en-US" sz="3600" b="1" dirty="0" smtClean="0">
                <a:solidFill>
                  <a:schemeClr val="bg1"/>
                </a:solidFill>
                <a:latin typeface="Perpetua" pitchFamily="18" charset="0"/>
              </a:rPr>
              <a:t>Make it a conversation, not a presentation.</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1143000"/>
          </a:xfrm>
          <a:solidFill>
            <a:srgbClr val="96B45A"/>
          </a:solidFill>
        </p:spPr>
        <p:txBody>
          <a:bodyPr>
            <a:noAutofit/>
          </a:bodyPr>
          <a:lstStyle/>
          <a:p>
            <a:pPr eaLnBrk="1" hangingPunct="1"/>
            <a:r>
              <a:rPr lang="en-US" sz="3600" b="1" dirty="0" smtClean="0">
                <a:latin typeface="Perpetua" pitchFamily="18" charset="0"/>
              </a:rPr>
              <a:t>7. </a:t>
            </a:r>
            <a:r>
              <a:rPr lang="en-US" sz="3600" b="1" dirty="0" smtClean="0">
                <a:latin typeface="Perpetua" pitchFamily="18" charset="0"/>
              </a:rPr>
              <a:t>Import your report into </a:t>
            </a:r>
            <a:r>
              <a:rPr lang="en-US" sz="3600" b="1" dirty="0" err="1" smtClean="0">
                <a:latin typeface="Perpetua" pitchFamily="18" charset="0"/>
              </a:rPr>
              <a:t>Connexions</a:t>
            </a:r>
            <a:r>
              <a:rPr lang="en-US" sz="3600" b="1" dirty="0" smtClean="0">
                <a:latin typeface="Perpetua" pitchFamily="18" charset="0"/>
              </a:rPr>
              <a:t> for publication</a:t>
            </a:r>
            <a:endParaRPr lang="en-US" sz="3600" b="1" dirty="0" smtClean="0">
              <a:solidFill>
                <a:schemeClr val="tx1"/>
              </a:solidFill>
              <a:latin typeface="Perpetua" pitchFamily="18" charset="0"/>
            </a:endParaRPr>
          </a:p>
        </p:txBody>
      </p:sp>
      <p:sp>
        <p:nvSpPr>
          <p:cNvPr id="3075" name="Content Placeholder 2"/>
          <p:cNvSpPr>
            <a:spLocks noGrp="1"/>
          </p:cNvSpPr>
          <p:nvPr>
            <p:ph idx="1"/>
          </p:nvPr>
        </p:nvSpPr>
        <p:spPr>
          <a:xfrm>
            <a:off x="76200" y="1219200"/>
            <a:ext cx="8991600" cy="5486400"/>
          </a:xfrm>
          <a:solidFill>
            <a:schemeClr val="tx1"/>
          </a:solidFill>
        </p:spPr>
        <p:txBody>
          <a:bodyPr>
            <a:normAutofit fontScale="77500" lnSpcReduction="20000"/>
          </a:bodyPr>
          <a:lstStyle/>
          <a:p>
            <a:r>
              <a:rPr lang="en-US" sz="3600" b="1" dirty="0" smtClean="0">
                <a:solidFill>
                  <a:schemeClr val="bg1"/>
                </a:solidFill>
                <a:latin typeface="Perpetua" pitchFamily="18" charset="0"/>
              </a:rPr>
              <a:t>Create a module in our workgroup</a:t>
            </a:r>
          </a:p>
          <a:p>
            <a:pPr>
              <a:buNone/>
            </a:pPr>
            <a:endParaRPr lang="en-US" sz="3600" b="1" dirty="0" smtClean="0">
              <a:solidFill>
                <a:schemeClr val="bg1"/>
              </a:solidFill>
              <a:latin typeface="Perpetua" pitchFamily="18" charset="0"/>
            </a:endParaRPr>
          </a:p>
          <a:p>
            <a:r>
              <a:rPr lang="en-US" sz="3600" b="1" dirty="0" smtClean="0">
                <a:solidFill>
                  <a:schemeClr val="bg1"/>
                </a:solidFill>
                <a:latin typeface="Perpetua" pitchFamily="18" charset="0"/>
              </a:rPr>
              <a:t>Import your report and add your poster presentation as a media file</a:t>
            </a:r>
          </a:p>
          <a:p>
            <a:pPr>
              <a:buNone/>
            </a:pPr>
            <a:endParaRPr lang="en-US" sz="3600" b="1" dirty="0" smtClean="0">
              <a:solidFill>
                <a:schemeClr val="bg1"/>
              </a:solidFill>
              <a:latin typeface="Perpetua" pitchFamily="18" charset="0"/>
            </a:endParaRPr>
          </a:p>
          <a:p>
            <a:r>
              <a:rPr lang="en-US" sz="3600" b="1" dirty="0" smtClean="0">
                <a:solidFill>
                  <a:schemeClr val="bg1"/>
                </a:solidFill>
                <a:latin typeface="Perpetua" pitchFamily="18" charset="0"/>
              </a:rPr>
              <a:t>Assign and allocate authoring roles</a:t>
            </a:r>
          </a:p>
          <a:p>
            <a:pPr>
              <a:buNone/>
            </a:pPr>
            <a:endParaRPr lang="en-US" sz="3600" b="1" dirty="0" smtClean="0">
              <a:solidFill>
                <a:schemeClr val="bg1"/>
              </a:solidFill>
              <a:latin typeface="Perpetua" pitchFamily="18" charset="0"/>
            </a:endParaRPr>
          </a:p>
          <a:p>
            <a:r>
              <a:rPr lang="en-US" sz="3600" b="1" dirty="0" smtClean="0">
                <a:solidFill>
                  <a:schemeClr val="bg1"/>
                </a:solidFill>
                <a:latin typeface="Perpetua" pitchFamily="18" charset="0"/>
              </a:rPr>
              <a:t>Check and decide whether to consent to authoring roles and Creative Commons attribution license</a:t>
            </a:r>
          </a:p>
          <a:p>
            <a:endParaRPr lang="en-US" sz="3600" b="1" dirty="0" smtClean="0">
              <a:solidFill>
                <a:schemeClr val="bg1"/>
              </a:solidFill>
              <a:latin typeface="Perpetua" pitchFamily="18" charset="0"/>
            </a:endParaRPr>
          </a:p>
          <a:p>
            <a:r>
              <a:rPr lang="en-US" sz="3600" b="1" dirty="0" smtClean="0">
                <a:solidFill>
                  <a:schemeClr val="bg1"/>
                </a:solidFill>
                <a:latin typeface="Perpetua" pitchFamily="18" charset="0"/>
              </a:rPr>
              <a:t>Publish a version of your report that is “friendly” to undergraduate students; mentor them on your case and research</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TextBox 6"/>
          <p:cNvSpPr txBox="1"/>
          <p:nvPr/>
        </p:nvSpPr>
        <p:spPr>
          <a:xfrm>
            <a:off x="3810000" y="1524000"/>
            <a:ext cx="1913857" cy="369332"/>
          </a:xfrm>
          <a:prstGeom prst="rect">
            <a:avLst/>
          </a:prstGeom>
          <a:noFill/>
        </p:spPr>
        <p:txBody>
          <a:bodyPr wrap="none" rtlCol="0">
            <a:spAutoFit/>
          </a:bodyPr>
          <a:lstStyle/>
          <a:p>
            <a:r>
              <a:rPr lang="en-US" dirty="0" smtClean="0"/>
              <a:t>Moral Imagination</a:t>
            </a:r>
            <a:endParaRPr lang="en-US" dirty="0"/>
          </a:p>
        </p:txBody>
      </p:sp>
      <p:sp>
        <p:nvSpPr>
          <p:cNvPr id="8" name="TextBox 7"/>
          <p:cNvSpPr txBox="1"/>
          <p:nvPr/>
        </p:nvSpPr>
        <p:spPr>
          <a:xfrm>
            <a:off x="3810000" y="2057400"/>
            <a:ext cx="2119939" cy="369332"/>
          </a:xfrm>
          <a:prstGeom prst="rect">
            <a:avLst/>
          </a:prstGeom>
          <a:noFill/>
        </p:spPr>
        <p:txBody>
          <a:bodyPr wrap="none" rtlCol="0">
            <a:spAutoFit/>
          </a:bodyPr>
          <a:lstStyle/>
          <a:p>
            <a:r>
              <a:rPr lang="en-US" dirty="0" smtClean="0"/>
              <a:t>Realizing capabilities</a:t>
            </a:r>
            <a:endParaRPr lang="en-US" dirty="0"/>
          </a:p>
        </p:txBody>
      </p:sp>
      <p:sp>
        <p:nvSpPr>
          <p:cNvPr id="9" name="TextBox 8"/>
          <p:cNvSpPr txBox="1"/>
          <p:nvPr/>
        </p:nvSpPr>
        <p:spPr>
          <a:xfrm>
            <a:off x="1371600" y="6019800"/>
            <a:ext cx="3441327" cy="646331"/>
          </a:xfrm>
          <a:prstGeom prst="rect">
            <a:avLst/>
          </a:prstGeom>
          <a:noFill/>
        </p:spPr>
        <p:txBody>
          <a:bodyPr wrap="none" rtlCol="0">
            <a:spAutoFit/>
          </a:bodyPr>
          <a:lstStyle/>
          <a:p>
            <a:r>
              <a:rPr lang="en-US" dirty="0" smtClean="0"/>
              <a:t>Developing profitable partnerships</a:t>
            </a:r>
          </a:p>
          <a:p>
            <a:r>
              <a:rPr lang="en-US" dirty="0" smtClean="0"/>
              <a:t>to alleviate poverty</a:t>
            </a:r>
            <a:endParaRPr lang="en-US" dirty="0"/>
          </a:p>
        </p:txBody>
      </p:sp>
      <p:pic>
        <p:nvPicPr>
          <p:cNvPr id="10" name="Picture 4" descr="C:\Users\Owner\Pictures\2011_03_15\DSC_0084.JPG"/>
          <p:cNvPicPr>
            <a:picLocks noChangeAspect="1" noChangeArrowheads="1"/>
          </p:cNvPicPr>
          <p:nvPr/>
        </p:nvPicPr>
        <p:blipFill>
          <a:blip r:embed="rId3" cstate="print"/>
          <a:srcRect/>
          <a:stretch>
            <a:fillRect/>
          </a:stretch>
        </p:blipFill>
        <p:spPr bwMode="auto">
          <a:xfrm>
            <a:off x="228600" y="1600200"/>
            <a:ext cx="2819400" cy="1981200"/>
          </a:xfrm>
          <a:prstGeom prst="rect">
            <a:avLst/>
          </a:prstGeom>
          <a:noFill/>
          <a:ln w="9525">
            <a:noFill/>
            <a:miter lim="800000"/>
            <a:headEnd/>
            <a:tailEnd/>
          </a:ln>
        </p:spPr>
      </p:pic>
      <p:pic>
        <p:nvPicPr>
          <p:cNvPr id="11" name="Picture 7" descr="C:\Users\Owner\Pictures\2011_03_15\DSC_0390.JPG"/>
          <p:cNvPicPr>
            <a:picLocks noChangeAspect="1" noChangeArrowheads="1"/>
          </p:cNvPicPr>
          <p:nvPr/>
        </p:nvPicPr>
        <p:blipFill>
          <a:blip r:embed="rId4" cstate="print"/>
          <a:srcRect/>
          <a:stretch>
            <a:fillRect/>
          </a:stretch>
        </p:blipFill>
        <p:spPr bwMode="auto">
          <a:xfrm>
            <a:off x="6324600" y="3962400"/>
            <a:ext cx="2590800" cy="1981200"/>
          </a:xfrm>
          <a:prstGeom prst="rect">
            <a:avLst/>
          </a:prstGeom>
          <a:noFill/>
          <a:ln w="9525">
            <a:noFill/>
            <a:miter lim="800000"/>
            <a:headEnd/>
            <a:tailEnd/>
          </a:ln>
        </p:spPr>
      </p:pic>
      <p:sp>
        <p:nvSpPr>
          <p:cNvPr id="12" name="TextBox 11"/>
          <p:cNvSpPr txBox="1"/>
          <p:nvPr/>
        </p:nvSpPr>
        <p:spPr>
          <a:xfrm>
            <a:off x="304800" y="152400"/>
            <a:ext cx="5410200" cy="1323439"/>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Perpetua" pitchFamily="18" charset="0"/>
              </a:rPr>
              <a:t>Thank-You </a:t>
            </a:r>
          </a:p>
          <a:p>
            <a:r>
              <a:rPr lang="en-US" sz="2000" b="1" i="1" cap="all" dirty="0" smtClean="0">
                <a:ln/>
                <a:solidFill>
                  <a:srgbClr val="0CA41A"/>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Perpetua" pitchFamily="18" charset="0"/>
              </a:rPr>
              <a:t>William J. Frey, College of Business Administration, University of Puerto Rico at Mayaguez</a:t>
            </a:r>
            <a:endParaRPr lang="en-US" sz="2000" b="1" i="1" cap="all" dirty="0">
              <a:ln/>
              <a:solidFill>
                <a:srgbClr val="0CA41A"/>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Perpetua" pitchFamily="18" charset="0"/>
            </a:endParaRPr>
          </a:p>
        </p:txBody>
      </p:sp>
      <p:sp>
        <p:nvSpPr>
          <p:cNvPr id="15370" name="AutoShape 10" descr="EarthInHead_SmallTree_DarkerBigge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2" name="AutoShape 12" descr="EarthInHead_SmallTree_DarkerBigge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73" name="Picture 13" descr="C:\Users\FREY~1.WIL\AppData\Local\Temp\EarthInHead_SmallTree_DarkerBigger.png"/>
          <p:cNvPicPr>
            <a:picLocks noChangeAspect="1" noChangeArrowheads="1"/>
          </p:cNvPicPr>
          <p:nvPr/>
        </p:nvPicPr>
        <p:blipFill>
          <a:blip r:embed="rId5" cstate="print"/>
          <a:srcRect/>
          <a:stretch>
            <a:fillRect/>
          </a:stretch>
        </p:blipFill>
        <p:spPr bwMode="auto">
          <a:xfrm>
            <a:off x="3733800" y="2819400"/>
            <a:ext cx="2057400" cy="2057400"/>
          </a:xfrm>
          <a:prstGeom prst="rect">
            <a:avLst/>
          </a:prstGeom>
          <a:noFill/>
        </p:spPr>
      </p:pic>
      <p:sp>
        <p:nvSpPr>
          <p:cNvPr id="17" name="TextBox 16"/>
          <p:cNvSpPr txBox="1"/>
          <p:nvPr/>
        </p:nvSpPr>
        <p:spPr>
          <a:xfrm>
            <a:off x="3124200" y="5410200"/>
            <a:ext cx="3094437" cy="369332"/>
          </a:xfrm>
          <a:prstGeom prst="rect">
            <a:avLst/>
          </a:prstGeom>
          <a:noFill/>
        </p:spPr>
        <p:txBody>
          <a:bodyPr wrap="none" rtlCol="0">
            <a:spAutoFit/>
          </a:bodyPr>
          <a:lstStyle/>
          <a:p>
            <a:r>
              <a:rPr lang="en-US" dirty="0" smtClean="0"/>
              <a:t>Understanding Moral Expertise</a:t>
            </a:r>
            <a:endParaRPr lang="en-US" dirty="0"/>
          </a:p>
        </p:txBody>
      </p:sp>
      <p:pic>
        <p:nvPicPr>
          <p:cNvPr id="2050" name="Picture 2" descr="C:\Users\Dr-Cruz\Pictures\gerese.png"/>
          <p:cNvPicPr>
            <a:picLocks noChangeAspect="1" noChangeArrowheads="1"/>
          </p:cNvPicPr>
          <p:nvPr/>
        </p:nvPicPr>
        <p:blipFill>
          <a:blip r:embed="rId6" cstate="print"/>
          <a:srcRect/>
          <a:stretch>
            <a:fillRect/>
          </a:stretch>
        </p:blipFill>
        <p:spPr bwMode="auto">
          <a:xfrm>
            <a:off x="6172200" y="609600"/>
            <a:ext cx="2667000" cy="2438400"/>
          </a:xfrm>
          <a:prstGeom prst="rect">
            <a:avLst/>
          </a:prstGeom>
          <a:noFill/>
        </p:spPr>
      </p:pic>
      <p:pic>
        <p:nvPicPr>
          <p:cNvPr id="2051" name="Picture 3" descr="C:\Users\Dr-Cruz\Pictures\Picture1.png"/>
          <p:cNvPicPr>
            <a:picLocks noChangeAspect="1" noChangeArrowheads="1"/>
          </p:cNvPicPr>
          <p:nvPr/>
        </p:nvPicPr>
        <p:blipFill>
          <a:blip r:embed="rId7" cstate="print"/>
          <a:srcRect/>
          <a:stretch>
            <a:fillRect/>
          </a:stretch>
        </p:blipFill>
        <p:spPr bwMode="auto">
          <a:xfrm>
            <a:off x="228600" y="3886200"/>
            <a:ext cx="2743200" cy="1981200"/>
          </a:xfrm>
          <a:prstGeom prst="rect">
            <a:avLst/>
          </a:prstGeom>
          <a:noFill/>
        </p:spPr>
      </p:pic>
    </p:spTree>
  </p:cSld>
  <p:clrMapOvr>
    <a:overrideClrMapping bg1="dk1" tx1="lt1" bg2="dk2" tx2="lt2" accent1="accent1" accent2="accent2" accent3="accent3" accent4="accent4" accent5="accent5" accent6="accent6" hlink="hlink" folHlink="folHlink"/>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latin typeface="Perpetua" pitchFamily="18" charset="0"/>
              </a:rPr>
              <a:t>Formula of the End</a:t>
            </a:r>
            <a:endParaRPr lang="en-US" sz="4800" b="1" dirty="0" smtClean="0">
              <a:solidFill>
                <a:schemeClr val="tx1"/>
              </a:solidFill>
              <a:latin typeface="Perpetua" pitchFamily="18" charset="0"/>
            </a:endParaRPr>
          </a:p>
        </p:txBody>
      </p:sp>
      <p:sp>
        <p:nvSpPr>
          <p:cNvPr id="3075" name="Content Placeholder 2"/>
          <p:cNvSpPr>
            <a:spLocks noGrp="1"/>
          </p:cNvSpPr>
          <p:nvPr>
            <p:ph idx="1"/>
          </p:nvPr>
        </p:nvSpPr>
        <p:spPr>
          <a:xfrm>
            <a:off x="76200" y="838200"/>
            <a:ext cx="8991600" cy="6019800"/>
          </a:xfrm>
          <a:solidFill>
            <a:schemeClr val="tx1"/>
          </a:solidFill>
        </p:spPr>
        <p:txBody>
          <a:bodyPr>
            <a:normAutofit/>
          </a:bodyPr>
          <a:lstStyle/>
          <a:p>
            <a:r>
              <a:rPr lang="en-US" sz="3600" b="1" dirty="0" smtClean="0">
                <a:solidFill>
                  <a:srgbClr val="92D050"/>
                </a:solidFill>
                <a:latin typeface="Perpetua" pitchFamily="18" charset="0"/>
              </a:rPr>
              <a:t>I must treat you always as an end, never merely as a means</a:t>
            </a:r>
          </a:p>
          <a:p>
            <a:r>
              <a:rPr lang="en-US" b="1" dirty="0" smtClean="0">
                <a:solidFill>
                  <a:schemeClr val="bg1"/>
                </a:solidFill>
                <a:latin typeface="Perpetua" pitchFamily="18" charset="0"/>
              </a:rPr>
              <a:t>Treating as a means merely = circumventing someone’s autonomy</a:t>
            </a:r>
          </a:p>
          <a:p>
            <a:pPr lvl="1"/>
            <a:r>
              <a:rPr lang="en-US" sz="2400" b="1" dirty="0" smtClean="0">
                <a:solidFill>
                  <a:schemeClr val="bg1"/>
                </a:solidFill>
                <a:latin typeface="Perpetua" pitchFamily="18" charset="0"/>
              </a:rPr>
              <a:t>force</a:t>
            </a:r>
            <a:r>
              <a:rPr lang="en-US" sz="1800" b="1" dirty="0" smtClean="0">
                <a:solidFill>
                  <a:schemeClr val="bg1"/>
                </a:solidFill>
                <a:latin typeface="Perpetua" pitchFamily="18" charset="0"/>
              </a:rPr>
              <a:t>,  </a:t>
            </a:r>
            <a:r>
              <a:rPr lang="en-US" sz="2400" b="1" dirty="0" smtClean="0">
                <a:solidFill>
                  <a:schemeClr val="bg1"/>
                </a:solidFill>
                <a:latin typeface="Perpetua" pitchFamily="18" charset="0"/>
              </a:rPr>
              <a:t>fraud (often deception),  manipulation</a:t>
            </a:r>
            <a:r>
              <a:rPr lang="en-US" sz="1800" b="1" dirty="0" smtClean="0">
                <a:solidFill>
                  <a:schemeClr val="bg1"/>
                </a:solidFill>
                <a:latin typeface="Perpetua" pitchFamily="18" charset="0"/>
              </a:rPr>
              <a:t>.  </a:t>
            </a:r>
          </a:p>
          <a:p>
            <a:pPr>
              <a:buNone/>
            </a:pPr>
            <a:endParaRPr lang="en-US" sz="800" b="1" dirty="0" smtClean="0">
              <a:solidFill>
                <a:schemeClr val="bg1"/>
              </a:solidFill>
              <a:latin typeface="Perpetua" pitchFamily="18" charset="0"/>
            </a:endParaRPr>
          </a:p>
          <a:p>
            <a:r>
              <a:rPr lang="en-US" b="1" dirty="0" smtClean="0">
                <a:solidFill>
                  <a:schemeClr val="bg1"/>
                </a:solidFill>
                <a:latin typeface="Perpetua" pitchFamily="18" charset="0"/>
              </a:rPr>
              <a:t>I invite you out on a date to dinner</a:t>
            </a:r>
          </a:p>
          <a:p>
            <a:pPr lvl="1"/>
            <a:r>
              <a:rPr lang="en-US" sz="2000" b="1" dirty="0" smtClean="0">
                <a:solidFill>
                  <a:schemeClr val="bg1"/>
                </a:solidFill>
                <a:latin typeface="Perpetua" pitchFamily="18" charset="0"/>
              </a:rPr>
              <a:t>Because I like you</a:t>
            </a:r>
          </a:p>
          <a:p>
            <a:pPr lvl="1"/>
            <a:r>
              <a:rPr lang="en-US" sz="2000" b="1" dirty="0" smtClean="0">
                <a:solidFill>
                  <a:schemeClr val="bg1"/>
                </a:solidFill>
                <a:latin typeface="Perpetua" pitchFamily="18" charset="0"/>
              </a:rPr>
              <a:t>Because I want to make my ex-girlfriend jealous</a:t>
            </a:r>
          </a:p>
          <a:p>
            <a:pPr lvl="1"/>
            <a:r>
              <a:rPr lang="en-US" sz="2000" b="1" dirty="0" smtClean="0">
                <a:solidFill>
                  <a:schemeClr val="bg1"/>
                </a:solidFill>
                <a:latin typeface="Perpetua" pitchFamily="18" charset="0"/>
              </a:rPr>
              <a:t>Because  we can, together, make our ex-girl/ ex-boy friends jealous.</a:t>
            </a:r>
          </a:p>
          <a:p>
            <a:r>
              <a:rPr lang="en-US" b="1" dirty="0" smtClean="0">
                <a:solidFill>
                  <a:schemeClr val="bg1"/>
                </a:solidFill>
                <a:latin typeface="Perpetua" pitchFamily="18" charset="0"/>
              </a:rPr>
              <a:t>When do I treat you or someone else…</a:t>
            </a:r>
          </a:p>
          <a:p>
            <a:pPr lvl="1"/>
            <a:r>
              <a:rPr lang="en-US" b="1" dirty="0" smtClean="0">
                <a:solidFill>
                  <a:schemeClr val="bg1"/>
                </a:solidFill>
                <a:latin typeface="Perpetua" pitchFamily="18" charset="0"/>
              </a:rPr>
              <a:t>As an end?  As a means?  As a means merely?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latin typeface="Perpetua" pitchFamily="18" charset="0"/>
              </a:rPr>
              <a:t>Rights and Duties</a:t>
            </a:r>
            <a:endParaRPr lang="en-US" sz="4800" b="1" dirty="0" smtClean="0">
              <a:solidFill>
                <a:schemeClr val="tx1"/>
              </a:solidFill>
              <a:latin typeface="Perpetua" pitchFamily="18" charset="0"/>
            </a:endParaRPr>
          </a:p>
        </p:txBody>
      </p:sp>
      <p:sp>
        <p:nvSpPr>
          <p:cNvPr id="3075" name="Content Placeholder 2"/>
          <p:cNvSpPr>
            <a:spLocks noGrp="1"/>
          </p:cNvSpPr>
          <p:nvPr>
            <p:ph idx="1"/>
          </p:nvPr>
        </p:nvSpPr>
        <p:spPr>
          <a:xfrm>
            <a:off x="76200" y="838200"/>
            <a:ext cx="8991600" cy="6019800"/>
          </a:xfrm>
          <a:solidFill>
            <a:schemeClr val="tx1"/>
          </a:solidFill>
        </p:spPr>
        <p:txBody>
          <a:bodyPr>
            <a:noAutofit/>
          </a:bodyPr>
          <a:lstStyle/>
          <a:p>
            <a:pPr>
              <a:buNone/>
            </a:pPr>
            <a:r>
              <a:rPr lang="en-US" sz="2800" b="1" dirty="0" smtClean="0">
                <a:solidFill>
                  <a:schemeClr val="bg1"/>
                </a:solidFill>
                <a:latin typeface="Perpetua" pitchFamily="18" charset="0"/>
              </a:rPr>
              <a:t>1. A right is an essential capacity of action that others are obliged to recognize and respect.</a:t>
            </a:r>
          </a:p>
          <a:p>
            <a:pPr>
              <a:buNone/>
            </a:pPr>
            <a:r>
              <a:rPr lang="en-US" sz="2800" b="1" dirty="0" smtClean="0">
                <a:solidFill>
                  <a:schemeClr val="bg1"/>
                </a:solidFill>
                <a:latin typeface="Perpetua" pitchFamily="18" charset="0"/>
              </a:rPr>
              <a:t>2. A duty is a principle that obliges us to recognize and respect the autonomy of others (and of ourselves).   </a:t>
            </a:r>
          </a:p>
          <a:p>
            <a:pPr>
              <a:buNone/>
            </a:pPr>
            <a:r>
              <a:rPr lang="en-US" sz="2800" b="1" dirty="0" smtClean="0">
                <a:solidFill>
                  <a:schemeClr val="bg1"/>
                </a:solidFill>
                <a:latin typeface="Perpetua" pitchFamily="18" charset="0"/>
              </a:rPr>
              <a:t>3. Correlativity: For every right there exists a series of duties that spell out how to recognize and respect the corresponding right</a:t>
            </a:r>
          </a:p>
          <a:p>
            <a:pPr lvl="1"/>
            <a:r>
              <a:rPr lang="en-US" sz="2400" b="1" dirty="0" smtClean="0">
                <a:solidFill>
                  <a:schemeClr val="bg1"/>
                </a:solidFill>
                <a:latin typeface="Perpetua" pitchFamily="18" charset="0"/>
              </a:rPr>
              <a:t>Duties not to deprive, prevent deprivation, aid the deprived</a:t>
            </a:r>
          </a:p>
          <a:p>
            <a:pPr>
              <a:buNone/>
            </a:pPr>
            <a:r>
              <a:rPr lang="en-US" sz="2800" b="1" dirty="0" smtClean="0">
                <a:solidFill>
                  <a:schemeClr val="bg1"/>
                </a:solidFill>
                <a:latin typeface="Perpetua" pitchFamily="18" charset="0"/>
              </a:rPr>
              <a:t>4. A right claim can be justified if it can be shown to be…</a:t>
            </a:r>
          </a:p>
          <a:p>
            <a:pPr lvl="1"/>
            <a:r>
              <a:rPr lang="en-US" sz="2400" b="1" dirty="0" smtClean="0">
                <a:solidFill>
                  <a:schemeClr val="bg1"/>
                </a:solidFill>
                <a:latin typeface="Perpetua" pitchFamily="18" charset="0"/>
              </a:rPr>
              <a:t>Essential to autonomy</a:t>
            </a:r>
          </a:p>
          <a:p>
            <a:pPr lvl="1"/>
            <a:r>
              <a:rPr lang="en-US" sz="2400" b="1" dirty="0" smtClean="0">
                <a:solidFill>
                  <a:schemeClr val="bg1"/>
                </a:solidFill>
                <a:latin typeface="Perpetua" pitchFamily="18" charset="0"/>
              </a:rPr>
              <a:t>Vulnerable to a standard threat</a:t>
            </a:r>
          </a:p>
          <a:p>
            <a:pPr lvl="1"/>
            <a:r>
              <a:rPr lang="en-US" sz="2400" b="1" dirty="0" smtClean="0">
                <a:solidFill>
                  <a:schemeClr val="bg1"/>
                </a:solidFill>
                <a:latin typeface="Perpetua" pitchFamily="18" charset="0"/>
              </a:rPr>
              <a:t>Does not deprive correlative duty-holder of something essential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latin typeface="Perpetua" pitchFamily="18" charset="0"/>
              </a:rPr>
              <a:t>A Right Claim</a:t>
            </a:r>
            <a:endParaRPr lang="en-US" sz="4800" b="1" dirty="0" smtClean="0">
              <a:solidFill>
                <a:schemeClr val="tx1"/>
              </a:solidFill>
              <a:latin typeface="Perpetua" pitchFamily="18" charset="0"/>
            </a:endParaRPr>
          </a:p>
        </p:txBody>
      </p:sp>
      <p:sp>
        <p:nvSpPr>
          <p:cNvPr id="3075" name="Content Placeholder 2"/>
          <p:cNvSpPr>
            <a:spLocks noGrp="1"/>
          </p:cNvSpPr>
          <p:nvPr>
            <p:ph idx="1"/>
          </p:nvPr>
        </p:nvSpPr>
        <p:spPr>
          <a:xfrm>
            <a:off x="76200" y="838200"/>
            <a:ext cx="8991600" cy="5867400"/>
          </a:xfrm>
          <a:solidFill>
            <a:schemeClr val="tx1"/>
          </a:solidFill>
        </p:spPr>
        <p:txBody>
          <a:bodyPr>
            <a:noAutofit/>
          </a:bodyPr>
          <a:lstStyle/>
          <a:p>
            <a:pPr>
              <a:buNone/>
            </a:pPr>
            <a:endParaRPr lang="es-ES" sz="1800" b="1" dirty="0" smtClean="0">
              <a:solidFill>
                <a:schemeClr val="bg1"/>
              </a:solidFill>
              <a:latin typeface="Perpetua" pitchFamily="18" charset="0"/>
            </a:endParaRPr>
          </a:p>
          <a:p>
            <a:r>
              <a:rPr lang="es-ES" b="1" dirty="0" smtClean="0">
                <a:solidFill>
                  <a:schemeClr val="bg1"/>
                </a:solidFill>
                <a:latin typeface="Perpetua" pitchFamily="18" charset="0"/>
              </a:rPr>
              <a:t>El derecho a la lealtad corporativa y la libertad de que sea hecho un chivo expiatorio para catástrofes naturales, ineptitud de administración u otras fuerzas mas allá del control del ingeniero.</a:t>
            </a:r>
          </a:p>
          <a:p>
            <a:pPr>
              <a:buNone/>
            </a:pPr>
            <a:endParaRPr lang="es-ES" b="1" dirty="0" smtClean="0">
              <a:solidFill>
                <a:schemeClr val="bg1"/>
              </a:solidFill>
              <a:latin typeface="Perpetua" pitchFamily="18" charset="0"/>
            </a:endParaRPr>
          </a:p>
          <a:p>
            <a:pPr lvl="1"/>
            <a:r>
              <a:rPr lang="es-ES" b="1" dirty="0" smtClean="0">
                <a:solidFill>
                  <a:schemeClr val="bg1"/>
                </a:solidFill>
                <a:latin typeface="Perpetua" pitchFamily="18" charset="0"/>
              </a:rPr>
              <a:t>Can </a:t>
            </a:r>
            <a:r>
              <a:rPr lang="es-ES" b="1" dirty="0" err="1" smtClean="0">
                <a:solidFill>
                  <a:schemeClr val="bg1"/>
                </a:solidFill>
                <a:latin typeface="Perpetua" pitchFamily="18" charset="0"/>
              </a:rPr>
              <a:t>this</a:t>
            </a:r>
            <a:r>
              <a:rPr lang="es-ES" b="1" dirty="0" smtClean="0">
                <a:solidFill>
                  <a:schemeClr val="bg1"/>
                </a:solidFill>
                <a:latin typeface="Perpetua" pitchFamily="18" charset="0"/>
              </a:rPr>
              <a:t> </a:t>
            </a:r>
            <a:r>
              <a:rPr lang="es-ES" b="1" dirty="0" err="1" smtClean="0">
                <a:solidFill>
                  <a:schemeClr val="bg1"/>
                </a:solidFill>
                <a:latin typeface="Perpetua" pitchFamily="18" charset="0"/>
              </a:rPr>
              <a:t>be</a:t>
            </a:r>
            <a:r>
              <a:rPr lang="es-ES" b="1" dirty="0" smtClean="0">
                <a:solidFill>
                  <a:schemeClr val="bg1"/>
                </a:solidFill>
                <a:latin typeface="Perpetua" pitchFamily="18" charset="0"/>
              </a:rPr>
              <a:t> </a:t>
            </a:r>
            <a:r>
              <a:rPr lang="es-ES" b="1" dirty="0" err="1" smtClean="0">
                <a:solidFill>
                  <a:schemeClr val="bg1"/>
                </a:solidFill>
                <a:latin typeface="Perpetua" pitchFamily="18" charset="0"/>
              </a:rPr>
              <a:t>simplified</a:t>
            </a:r>
            <a:r>
              <a:rPr lang="es-ES" b="1" dirty="0" smtClean="0">
                <a:solidFill>
                  <a:schemeClr val="bg1"/>
                </a:solidFill>
                <a:latin typeface="Perpetua" pitchFamily="18" charset="0"/>
              </a:rPr>
              <a:t>?</a:t>
            </a:r>
          </a:p>
          <a:p>
            <a:pPr lvl="1"/>
            <a:r>
              <a:rPr lang="es-ES" b="1" dirty="0" err="1" smtClean="0">
                <a:solidFill>
                  <a:schemeClr val="bg1"/>
                </a:solidFill>
                <a:latin typeface="Perpetua" pitchFamily="18" charset="0"/>
              </a:rPr>
              <a:t>Is</a:t>
            </a:r>
            <a:r>
              <a:rPr lang="es-ES" b="1" dirty="0" smtClean="0">
                <a:solidFill>
                  <a:schemeClr val="bg1"/>
                </a:solidFill>
                <a:latin typeface="Perpetua" pitchFamily="18" charset="0"/>
              </a:rPr>
              <a:t> </a:t>
            </a:r>
            <a:r>
              <a:rPr lang="es-ES" b="1" dirty="0" err="1" smtClean="0">
                <a:solidFill>
                  <a:schemeClr val="bg1"/>
                </a:solidFill>
                <a:latin typeface="Perpetua" pitchFamily="18" charset="0"/>
              </a:rPr>
              <a:t>it</a:t>
            </a:r>
            <a:r>
              <a:rPr lang="es-ES" b="1" dirty="0" smtClean="0">
                <a:solidFill>
                  <a:schemeClr val="bg1"/>
                </a:solidFill>
                <a:latin typeface="Perpetua" pitchFamily="18" charset="0"/>
              </a:rPr>
              <a:t> </a:t>
            </a:r>
            <a:r>
              <a:rPr lang="es-ES" b="1" dirty="0" err="1" smtClean="0">
                <a:solidFill>
                  <a:schemeClr val="bg1"/>
                </a:solidFill>
                <a:latin typeface="Perpetua" pitchFamily="18" charset="0"/>
              </a:rPr>
              <a:t>essential</a:t>
            </a:r>
            <a:r>
              <a:rPr lang="es-ES" b="1" dirty="0" smtClean="0">
                <a:solidFill>
                  <a:schemeClr val="bg1"/>
                </a:solidFill>
                <a:latin typeface="Perpetua" pitchFamily="18" charset="0"/>
              </a:rPr>
              <a:t> </a:t>
            </a:r>
            <a:r>
              <a:rPr lang="es-ES" b="1" dirty="0" err="1" smtClean="0">
                <a:solidFill>
                  <a:schemeClr val="bg1"/>
                </a:solidFill>
                <a:latin typeface="Perpetua" pitchFamily="18" charset="0"/>
              </a:rPr>
              <a:t>to</a:t>
            </a:r>
            <a:r>
              <a:rPr lang="es-ES" b="1" dirty="0" smtClean="0">
                <a:solidFill>
                  <a:schemeClr val="bg1"/>
                </a:solidFill>
                <a:latin typeface="Perpetua" pitchFamily="18" charset="0"/>
              </a:rPr>
              <a:t> </a:t>
            </a:r>
            <a:r>
              <a:rPr lang="es-ES" b="1" dirty="0" err="1" smtClean="0">
                <a:solidFill>
                  <a:schemeClr val="bg1"/>
                </a:solidFill>
                <a:latin typeface="Perpetua" pitchFamily="18" charset="0"/>
              </a:rPr>
              <a:t>autonomy</a:t>
            </a:r>
            <a:r>
              <a:rPr lang="es-ES" b="1" dirty="0" smtClean="0">
                <a:solidFill>
                  <a:schemeClr val="bg1"/>
                </a:solidFill>
                <a:latin typeface="Perpetua" pitchFamily="18" charset="0"/>
              </a:rPr>
              <a:t>?</a:t>
            </a:r>
          </a:p>
          <a:p>
            <a:pPr lvl="1"/>
            <a:r>
              <a:rPr lang="es-ES" b="1" dirty="0" err="1" smtClean="0">
                <a:solidFill>
                  <a:schemeClr val="bg1"/>
                </a:solidFill>
                <a:latin typeface="Perpetua" pitchFamily="18" charset="0"/>
              </a:rPr>
              <a:t>Is</a:t>
            </a:r>
            <a:r>
              <a:rPr lang="es-ES" b="1" dirty="0" smtClean="0">
                <a:solidFill>
                  <a:schemeClr val="bg1"/>
                </a:solidFill>
                <a:latin typeface="Perpetua" pitchFamily="18" charset="0"/>
              </a:rPr>
              <a:t> </a:t>
            </a:r>
            <a:r>
              <a:rPr lang="es-ES" b="1" dirty="0" err="1" smtClean="0">
                <a:solidFill>
                  <a:schemeClr val="bg1"/>
                </a:solidFill>
                <a:latin typeface="Perpetua" pitchFamily="18" charset="0"/>
              </a:rPr>
              <a:t>it</a:t>
            </a:r>
            <a:r>
              <a:rPr lang="es-ES" b="1" dirty="0" smtClean="0">
                <a:solidFill>
                  <a:schemeClr val="bg1"/>
                </a:solidFill>
                <a:latin typeface="Perpetua" pitchFamily="18" charset="0"/>
              </a:rPr>
              <a:t> vulnerable?</a:t>
            </a:r>
          </a:p>
          <a:p>
            <a:pPr lvl="1"/>
            <a:r>
              <a:rPr lang="es-ES" b="1" dirty="0" err="1" smtClean="0">
                <a:solidFill>
                  <a:schemeClr val="bg1"/>
                </a:solidFill>
                <a:latin typeface="Perpetua" pitchFamily="18" charset="0"/>
              </a:rPr>
              <a:t>Is</a:t>
            </a:r>
            <a:r>
              <a:rPr lang="es-ES" b="1" dirty="0" smtClean="0">
                <a:solidFill>
                  <a:schemeClr val="bg1"/>
                </a:solidFill>
                <a:latin typeface="Perpetua" pitchFamily="18" charset="0"/>
              </a:rPr>
              <a:t> </a:t>
            </a:r>
            <a:r>
              <a:rPr lang="es-ES" b="1" dirty="0" err="1" smtClean="0">
                <a:solidFill>
                  <a:schemeClr val="bg1"/>
                </a:solidFill>
                <a:latin typeface="Perpetua" pitchFamily="18" charset="0"/>
              </a:rPr>
              <a:t>it</a:t>
            </a:r>
            <a:r>
              <a:rPr lang="es-ES" b="1" dirty="0" smtClean="0">
                <a:solidFill>
                  <a:schemeClr val="bg1"/>
                </a:solidFill>
                <a:latin typeface="Perpetua" pitchFamily="18" charset="0"/>
              </a:rPr>
              <a:t> </a:t>
            </a:r>
            <a:r>
              <a:rPr lang="es-ES" b="1" dirty="0" err="1" smtClean="0">
                <a:solidFill>
                  <a:schemeClr val="bg1"/>
                </a:solidFill>
                <a:latin typeface="Perpetua" pitchFamily="18" charset="0"/>
              </a:rPr>
              <a:t>feasible</a:t>
            </a:r>
            <a:r>
              <a:rPr lang="es-ES" b="1" dirty="0" smtClean="0">
                <a:solidFill>
                  <a:schemeClr val="bg1"/>
                </a:solidFill>
                <a:latin typeface="Perpetua" pitchFamily="18" charset="0"/>
              </a:rPr>
              <a:t> (are </a:t>
            </a:r>
            <a:r>
              <a:rPr lang="es-ES" b="1" dirty="0" err="1" smtClean="0">
                <a:solidFill>
                  <a:schemeClr val="bg1"/>
                </a:solidFill>
                <a:latin typeface="Perpetua" pitchFamily="18" charset="0"/>
              </a:rPr>
              <a:t>its</a:t>
            </a:r>
            <a:r>
              <a:rPr lang="es-ES" b="1" dirty="0" smtClean="0">
                <a:solidFill>
                  <a:schemeClr val="bg1"/>
                </a:solidFill>
                <a:latin typeface="Perpetua" pitchFamily="18" charset="0"/>
              </a:rPr>
              <a:t> </a:t>
            </a:r>
            <a:r>
              <a:rPr lang="es-ES" b="1" dirty="0" err="1" smtClean="0">
                <a:solidFill>
                  <a:schemeClr val="bg1"/>
                </a:solidFill>
                <a:latin typeface="Perpetua" pitchFamily="18" charset="0"/>
              </a:rPr>
              <a:t>correlative</a:t>
            </a:r>
            <a:r>
              <a:rPr lang="es-ES" b="1" dirty="0" smtClean="0">
                <a:solidFill>
                  <a:schemeClr val="bg1"/>
                </a:solidFill>
                <a:latin typeface="Perpetua" pitchFamily="18" charset="0"/>
              </a:rPr>
              <a:t> </a:t>
            </a:r>
            <a:r>
              <a:rPr lang="es-ES" b="1" dirty="0" err="1" smtClean="0">
                <a:solidFill>
                  <a:schemeClr val="bg1"/>
                </a:solidFill>
                <a:latin typeface="Perpetua" pitchFamily="18" charset="0"/>
              </a:rPr>
              <a:t>duties</a:t>
            </a:r>
            <a:r>
              <a:rPr lang="es-ES" b="1" dirty="0" smtClean="0">
                <a:solidFill>
                  <a:schemeClr val="bg1"/>
                </a:solidFill>
                <a:latin typeface="Perpetua" pitchFamily="18" charset="0"/>
              </a:rPr>
              <a:t> </a:t>
            </a:r>
            <a:r>
              <a:rPr lang="es-ES" b="1" dirty="0" err="1" smtClean="0">
                <a:solidFill>
                  <a:schemeClr val="bg1"/>
                </a:solidFill>
                <a:latin typeface="Perpetua" pitchFamily="18" charset="0"/>
              </a:rPr>
              <a:t>feasible</a:t>
            </a:r>
            <a:r>
              <a:rPr lang="es-ES" b="1" dirty="0" smtClean="0">
                <a:solidFill>
                  <a:schemeClr val="bg1"/>
                </a:solidFill>
                <a:latin typeface="Perpetua" pitchFamily="18" charset="0"/>
              </a:rPr>
              <a: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latin typeface="Perpetua" pitchFamily="18" charset="0"/>
              </a:rPr>
              <a:t>Rights and Duties</a:t>
            </a:r>
            <a:endParaRPr lang="en-US" sz="4800" b="1" dirty="0" smtClean="0">
              <a:solidFill>
                <a:schemeClr val="tx1"/>
              </a:solidFill>
              <a:latin typeface="Perpetua" pitchFamily="18" charset="0"/>
            </a:endParaRPr>
          </a:p>
        </p:txBody>
      </p:sp>
      <p:sp>
        <p:nvSpPr>
          <p:cNvPr id="3075" name="Content Placeholder 2"/>
          <p:cNvSpPr>
            <a:spLocks noGrp="1"/>
          </p:cNvSpPr>
          <p:nvPr>
            <p:ph idx="1"/>
          </p:nvPr>
        </p:nvSpPr>
        <p:spPr>
          <a:xfrm>
            <a:off x="76200" y="838200"/>
            <a:ext cx="8991600" cy="5867400"/>
          </a:xfrm>
          <a:solidFill>
            <a:schemeClr val="tx1"/>
          </a:solidFill>
        </p:spPr>
        <p:txBody>
          <a:bodyPr>
            <a:noAutofit/>
          </a:bodyPr>
          <a:lstStyle/>
          <a:p>
            <a:pPr>
              <a:buNone/>
            </a:pPr>
            <a:endParaRPr lang="en-US" sz="2000" b="1" dirty="0" smtClean="0">
              <a:solidFill>
                <a:schemeClr val="bg1"/>
              </a:solidFill>
              <a:latin typeface="Perpetua" pitchFamily="18" charset="0"/>
            </a:endParaRPr>
          </a:p>
          <a:p>
            <a:r>
              <a:rPr lang="en-US" sz="2800" b="1" dirty="0" err="1" smtClean="0">
                <a:solidFill>
                  <a:schemeClr val="bg1"/>
                </a:solidFill>
                <a:latin typeface="Perpetua" pitchFamily="18" charset="0"/>
              </a:rPr>
              <a:t>Vasanti</a:t>
            </a:r>
            <a:r>
              <a:rPr lang="en-US" sz="2800" b="1" dirty="0" smtClean="0">
                <a:solidFill>
                  <a:schemeClr val="bg1"/>
                </a:solidFill>
                <a:latin typeface="Perpetua" pitchFamily="18" charset="0"/>
              </a:rPr>
              <a:t> was compelled to marry at a young age.  In her caste, women are generally treated as property; she went from the family in which she was raised to the family of her husband.  Like property, her husband was free to dispose of her as he saw fit.  He beat her, forced her to work, and took the wages she earned through work and spent them on his leisure and on alcohol.  In order to fund his alcohol habit, he had a vasectomy for which he received payment from the government.  This ensured that he and </a:t>
            </a:r>
            <a:r>
              <a:rPr lang="en-US" sz="2800" b="1" dirty="0" err="1" smtClean="0">
                <a:solidFill>
                  <a:schemeClr val="bg1"/>
                </a:solidFill>
                <a:latin typeface="Perpetua" pitchFamily="18" charset="0"/>
              </a:rPr>
              <a:t>Vasanti</a:t>
            </a:r>
            <a:r>
              <a:rPr lang="en-US" sz="2800" b="1" dirty="0" smtClean="0">
                <a:solidFill>
                  <a:schemeClr val="bg1"/>
                </a:solidFill>
                <a:latin typeface="Perpetua" pitchFamily="18" charset="0"/>
              </a:rPr>
              <a:t> would not have children, something </a:t>
            </a:r>
            <a:r>
              <a:rPr lang="en-US" sz="2800" b="1" dirty="0" err="1" smtClean="0">
                <a:solidFill>
                  <a:schemeClr val="bg1"/>
                </a:solidFill>
                <a:latin typeface="Perpetua" pitchFamily="18" charset="0"/>
              </a:rPr>
              <a:t>Vasanti</a:t>
            </a:r>
            <a:r>
              <a:rPr lang="en-US" sz="2800" b="1" dirty="0" smtClean="0">
                <a:solidFill>
                  <a:schemeClr val="bg1"/>
                </a:solidFill>
                <a:latin typeface="Perpetua" pitchFamily="18" charset="0"/>
              </a:rPr>
              <a:t> wanted for her emotional fulfillment and economic security.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6096000"/>
          </a:xfrm>
        </p:spPr>
        <p:txBody>
          <a:bodyPr>
            <a:normAutofit/>
          </a:bodyPr>
          <a:lstStyle/>
          <a:p>
            <a:r>
              <a:rPr lang="en-US" dirty="0" smtClean="0"/>
              <a:t>Does </a:t>
            </a:r>
            <a:r>
              <a:rPr lang="en-US" dirty="0" err="1" smtClean="0"/>
              <a:t>Vasanti</a:t>
            </a:r>
            <a:r>
              <a:rPr lang="en-US" dirty="0" smtClean="0"/>
              <a:t> have the right not to be treated as property? </a:t>
            </a:r>
          </a:p>
          <a:p>
            <a:r>
              <a:rPr lang="en-US" dirty="0" smtClean="0"/>
              <a:t>How would this right be formulated?  What does it include?  (For example, does it include the right not to be beaten or the right to be protected from forced, conjugal sex?) </a:t>
            </a:r>
          </a:p>
          <a:p>
            <a:r>
              <a:rPr lang="en-US" dirty="0" smtClean="0"/>
              <a:t>What essential capacities of action would this right protect? </a:t>
            </a:r>
          </a:p>
          <a:p>
            <a:r>
              <a:rPr lang="en-US" dirty="0" smtClean="0"/>
              <a:t>Do women like </a:t>
            </a:r>
            <a:r>
              <a:rPr lang="en-US" dirty="0" err="1" smtClean="0"/>
              <a:t>Vasanti</a:t>
            </a:r>
            <a:r>
              <a:rPr lang="en-US" dirty="0" smtClean="0"/>
              <a:t> have this right even though they may not be aware of it due to what is termed "preference deformation?”</a:t>
            </a:r>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25661</TotalTime>
  <Words>4018</Words>
  <Application>Microsoft Office PowerPoint</Application>
  <PresentationFormat>On-screen Show (4:3)</PresentationFormat>
  <Paragraphs>545</Paragraphs>
  <Slides>49</Slides>
  <Notes>46</Notes>
  <HiddenSlides>0</HiddenSlides>
  <MMClips>0</MMClips>
  <ScaleCrop>false</ScaleCrop>
  <HeadingPairs>
    <vt:vector size="4" baseType="variant">
      <vt:variant>
        <vt:lpstr>Theme</vt:lpstr>
      </vt:variant>
      <vt:variant>
        <vt:i4>3</vt:i4>
      </vt:variant>
      <vt:variant>
        <vt:lpstr>Slide Titles</vt:lpstr>
      </vt:variant>
      <vt:variant>
        <vt:i4>49</vt:i4>
      </vt:variant>
    </vt:vector>
  </HeadingPairs>
  <TitlesOfParts>
    <vt:vector size="52" baseType="lpstr">
      <vt:lpstr>Office Theme</vt:lpstr>
      <vt:lpstr>Metro</vt:lpstr>
      <vt:lpstr>1_Office Theme</vt:lpstr>
      <vt:lpstr>Writing and Analyzing Cases in Appropriate Technology</vt:lpstr>
      <vt:lpstr>Kant</vt:lpstr>
      <vt:lpstr>Giving Content to Duty for Duty’s Sake</vt:lpstr>
      <vt:lpstr>Categorical Imperative: Step by Step</vt:lpstr>
      <vt:lpstr>Formula of the End</vt:lpstr>
      <vt:lpstr>Rights and Duties</vt:lpstr>
      <vt:lpstr>A Right Claim</vt:lpstr>
      <vt:lpstr>Rights and Duties</vt:lpstr>
      <vt:lpstr>Slide 9</vt:lpstr>
      <vt:lpstr>Rights and Duties</vt:lpstr>
      <vt:lpstr>Slide 11</vt:lpstr>
      <vt:lpstr>From Rights and Duties…</vt:lpstr>
      <vt:lpstr>Vocabulary</vt:lpstr>
      <vt:lpstr>Hypothesis 1</vt:lpstr>
      <vt:lpstr>Hypothesis 2</vt:lpstr>
      <vt:lpstr>Hypothesis 3</vt:lpstr>
      <vt:lpstr>Neutrality Thesis</vt:lpstr>
      <vt:lpstr>Value-Laden Thesis</vt:lpstr>
      <vt:lpstr>The ontology of a technical artifact</vt:lpstr>
      <vt:lpstr>Some criteria for appropriate technology</vt:lpstr>
      <vt:lpstr>From technology, technical artifacts, and appropriate technology to…</vt:lpstr>
      <vt:lpstr>1. Socio-Technical System</vt:lpstr>
      <vt:lpstr>2. Socio-Technical System</vt:lpstr>
      <vt:lpstr>3. Socio-Technical System</vt:lpstr>
      <vt:lpstr>4. Socio-Technical System</vt:lpstr>
      <vt:lpstr>Value Realization (Again)</vt:lpstr>
      <vt:lpstr>5. Socio-Technical System</vt:lpstr>
      <vt:lpstr>Example of a Socio-Technical System Table (ADMI 4016 in 236)</vt:lpstr>
      <vt:lpstr>STS Summary</vt:lpstr>
      <vt:lpstr>Techno-Socio Sensitivity</vt:lpstr>
      <vt:lpstr>Responsible Technological Choice</vt:lpstr>
      <vt:lpstr>Slide 32</vt:lpstr>
      <vt:lpstr>Slide 33</vt:lpstr>
      <vt:lpstr>Slide 34</vt:lpstr>
      <vt:lpstr>Slide 35</vt:lpstr>
      <vt:lpstr>Choosing Your Topic</vt:lpstr>
      <vt:lpstr>1. Provide an Executive Summary</vt:lpstr>
      <vt:lpstr>2. Zoom in on your case’s main technical artifact</vt:lpstr>
      <vt:lpstr>3. Zoom out by describing the socio-technical system</vt:lpstr>
      <vt:lpstr>Like this one…</vt:lpstr>
      <vt:lpstr>4. Discuss your technology and case using criteria of appropriate technology such as…</vt:lpstr>
      <vt:lpstr>5. Evaluate your  technology using the Capability Approach</vt:lpstr>
      <vt:lpstr>Types of Capabilities</vt:lpstr>
      <vt:lpstr>Types of Capabilities</vt:lpstr>
      <vt:lpstr>Types of Capabilities</vt:lpstr>
      <vt:lpstr>Conversion Factors</vt:lpstr>
      <vt:lpstr>6. Develop a poster (electronic) on your case for presenting to the class</vt:lpstr>
      <vt:lpstr>7. Import your report into Connexions for publication</vt:lpstr>
      <vt:lpstr>Slide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Dr-Cruz</dc:creator>
  <cp:lastModifiedBy>frey.william</cp:lastModifiedBy>
  <cp:revision>631</cp:revision>
  <dcterms:created xsi:type="dcterms:W3CDTF">2012-09-11T10:37:09Z</dcterms:created>
  <dcterms:modified xsi:type="dcterms:W3CDTF">2013-10-30T20:29:34Z</dcterms:modified>
</cp:coreProperties>
</file>