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sldIdLst>
    <p:sldId id="256" r:id="rId2"/>
    <p:sldId id="286" r:id="rId3"/>
    <p:sldId id="318" r:id="rId4"/>
    <p:sldId id="264" r:id="rId5"/>
    <p:sldId id="319" r:id="rId6"/>
    <p:sldId id="336" r:id="rId7"/>
    <p:sldId id="320" r:id="rId8"/>
    <p:sldId id="292" r:id="rId9"/>
    <p:sldId id="306" r:id="rId10"/>
    <p:sldId id="346" r:id="rId11"/>
    <p:sldId id="347" r:id="rId12"/>
    <p:sldId id="338" r:id="rId13"/>
    <p:sldId id="339" r:id="rId14"/>
    <p:sldId id="340" r:id="rId15"/>
    <p:sldId id="341" r:id="rId16"/>
    <p:sldId id="342" r:id="rId17"/>
    <p:sldId id="343" r:id="rId18"/>
    <p:sldId id="345" r:id="rId19"/>
    <p:sldId id="307" r:id="rId20"/>
    <p:sldId id="311" r:id="rId21"/>
    <p:sldId id="330" r:id="rId22"/>
    <p:sldId id="322" r:id="rId23"/>
    <p:sldId id="328" r:id="rId24"/>
    <p:sldId id="323" r:id="rId25"/>
    <p:sldId id="333" r:id="rId26"/>
    <p:sldId id="329" r:id="rId27"/>
    <p:sldId id="313" r:id="rId28"/>
    <p:sldId id="314" r:id="rId29"/>
    <p:sldId id="324" r:id="rId30"/>
    <p:sldId id="325" r:id="rId31"/>
    <p:sldId id="326" r:id="rId32"/>
    <p:sldId id="327" r:id="rId33"/>
    <p:sldId id="331" r:id="rId34"/>
    <p:sldId id="316" r:id="rId35"/>
    <p:sldId id="317" r:id="rId36"/>
    <p:sldId id="332" r:id="rId37"/>
    <p:sldId id="297" r:id="rId38"/>
    <p:sldId id="337"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775" autoAdjust="0"/>
  </p:normalViewPr>
  <p:slideViewPr>
    <p:cSldViewPr>
      <p:cViewPr>
        <p:scale>
          <a:sx n="100" d="100"/>
          <a:sy n="100" d="100"/>
        </p:scale>
        <p:origin x="-288" y="-15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3A4B5-F03F-450E-8CB4-212868637DA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9AC7A-A812-4A52-BE84-E1D81D76DF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5A078-6458-4E5C-90B0-7C261B73BF4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4400" y="1600200"/>
            <a:ext cx="7772400" cy="4530725"/>
          </a:xfrm>
        </p:spPr>
        <p:txBody>
          <a:bodyPr/>
          <a:lstStyle/>
          <a:p>
            <a:endParaRPr lang="en-US"/>
          </a:p>
        </p:txBody>
      </p:sp>
      <p:sp>
        <p:nvSpPr>
          <p:cNvPr id="4" name="Date Placeholder 3"/>
          <p:cNvSpPr>
            <a:spLocks noGrp="1"/>
          </p:cNvSpPr>
          <p:nvPr>
            <p:ph type="dt" sz="half" idx="10"/>
          </p:nvPr>
        </p:nvSpPr>
        <p:spPr>
          <a:xfrm>
            <a:off x="914400" y="6251575"/>
            <a:ext cx="1981200" cy="457200"/>
          </a:xfrm>
        </p:spPr>
        <p:txBody>
          <a:bodyPr/>
          <a:lstStyle>
            <a:lvl1pPr>
              <a:defRPr/>
            </a:lvl1pPr>
          </a:lstStyle>
          <a:p>
            <a:endParaRPr lang="en-US"/>
          </a:p>
        </p:txBody>
      </p:sp>
      <p:sp>
        <p:nvSpPr>
          <p:cNvPr id="5" name="Footer Placeholder 4"/>
          <p:cNvSpPr>
            <a:spLocks noGrp="1"/>
          </p:cNvSpPr>
          <p:nvPr>
            <p:ph type="ftr" sz="quarter" idx="11"/>
          </p:nvPr>
        </p:nvSpPr>
        <p:spPr>
          <a:xfrm>
            <a:off x="3352800" y="6248400"/>
            <a:ext cx="29718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781800" y="6248400"/>
            <a:ext cx="1905000" cy="457200"/>
          </a:xfrm>
        </p:spPr>
        <p:txBody>
          <a:bodyPr/>
          <a:lstStyle>
            <a:lvl1pPr>
              <a:defRPr/>
            </a:lvl1pPr>
          </a:lstStyle>
          <a:p>
            <a:fld id="{5C6959F2-20BD-465D-8C14-C1D16FF6533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C93EA-BC13-4E5C-803B-1665D4806EC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D0FFC2-1A1B-4363-AA33-9E06743161C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AFD6D4-7E25-4B07-81A4-57363102369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725D86-0005-4B0D-B661-5FBB263B2BC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CCCEC3-A5A2-4BA5-9520-4A0470ECAD8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02ED19-EE3F-4E63-9227-B82ADBBF621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B3895-A2B8-4B0E-832F-26EB4205A55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DC1ED-5E9A-414B-B5D0-324261C8E8B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53ECC0-C547-4160-A866-49DEB8C4ED8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fontScale="90000"/>
          </a:bodyPr>
          <a:lstStyle/>
          <a:p>
            <a:r>
              <a:rPr lang="en-US" sz="4400"/>
              <a:t>Decision Making Manual: A Toolkit for Making Moral Decisions</a:t>
            </a:r>
          </a:p>
        </p:txBody>
      </p:sp>
      <p:sp>
        <p:nvSpPr>
          <p:cNvPr id="2051" name="Rectangle 3"/>
          <p:cNvSpPr>
            <a:spLocks noGrp="1" noChangeArrowheads="1"/>
          </p:cNvSpPr>
          <p:nvPr>
            <p:ph type="subTitle" idx="1"/>
          </p:nvPr>
        </p:nvSpPr>
        <p:spPr/>
        <p:txBody>
          <a:bodyPr/>
          <a:lstStyle/>
          <a:p>
            <a:r>
              <a:rPr lang="en-US"/>
              <a:t>William J. Frey (UPRM)</a:t>
            </a:r>
          </a:p>
          <a:p>
            <a:r>
              <a:rPr lang="en-US"/>
              <a:t>José A. Cruz-Cruz (UPRM)</a:t>
            </a:r>
          </a:p>
          <a:p>
            <a:r>
              <a:rPr lang="en-US"/>
              <a:t>Chuck Huff (St. Olaf)</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Steps to a STS analysis</a:t>
            </a:r>
            <a:endParaRPr lang="en-US" dirty="0"/>
          </a:p>
        </p:txBody>
      </p:sp>
      <p:sp>
        <p:nvSpPr>
          <p:cNvPr id="4" name="Content Placeholder 3"/>
          <p:cNvSpPr>
            <a:spLocks noGrp="1"/>
          </p:cNvSpPr>
          <p:nvPr>
            <p:ph idx="1"/>
          </p:nvPr>
        </p:nvSpPr>
        <p:spPr>
          <a:xfrm>
            <a:off x="457200" y="1219200"/>
            <a:ext cx="8229600" cy="5410200"/>
          </a:xfrm>
        </p:spPr>
        <p:txBody>
          <a:bodyPr>
            <a:normAutofit fontScale="77500" lnSpcReduction="20000"/>
          </a:bodyPr>
          <a:lstStyle/>
          <a:p>
            <a:r>
              <a:rPr lang="en-US" b="1" dirty="0" smtClean="0">
                <a:solidFill>
                  <a:srgbClr val="FF0000"/>
                </a:solidFill>
              </a:rPr>
              <a:t>1. Describe the software and hardware components of the socio-technical system.</a:t>
            </a:r>
          </a:p>
          <a:p>
            <a:endParaRPr lang="en-US" sz="1400" b="1" dirty="0" smtClean="0">
              <a:solidFill>
                <a:srgbClr val="FF0000"/>
              </a:solidFill>
            </a:endParaRPr>
          </a:p>
          <a:p>
            <a:r>
              <a:rPr lang="en-US" b="1" dirty="0" smtClean="0">
                <a:solidFill>
                  <a:srgbClr val="FF0000"/>
                </a:solidFill>
              </a:rPr>
              <a:t>2. Describe the physical environment(s) in the socio-technical system.</a:t>
            </a:r>
          </a:p>
          <a:p>
            <a:endParaRPr lang="en-US" sz="1400" b="1" dirty="0" smtClean="0">
              <a:solidFill>
                <a:srgbClr val="FF0000"/>
              </a:solidFill>
            </a:endParaRPr>
          </a:p>
          <a:p>
            <a:r>
              <a:rPr lang="en-US" b="1" dirty="0" smtClean="0">
                <a:solidFill>
                  <a:srgbClr val="FF0000"/>
                </a:solidFill>
              </a:rPr>
              <a:t>3. Who are the key stakeholders in the STS?  What are their stakes?  What are their roles?</a:t>
            </a:r>
          </a:p>
          <a:p>
            <a:endParaRPr lang="en-US" sz="1400" b="1" dirty="0" smtClean="0">
              <a:solidFill>
                <a:srgbClr val="FF0000"/>
              </a:solidFill>
            </a:endParaRPr>
          </a:p>
          <a:p>
            <a:r>
              <a:rPr lang="en-US" b="1" dirty="0" smtClean="0">
                <a:solidFill>
                  <a:srgbClr val="FF0000"/>
                </a:solidFill>
              </a:rPr>
              <a:t>4. Outline important procedures in the STS?  Describe them step-by-step.</a:t>
            </a:r>
          </a:p>
          <a:p>
            <a:endParaRPr lang="en-US" sz="1400" b="1" dirty="0" smtClean="0">
              <a:solidFill>
                <a:srgbClr val="FF0000"/>
              </a:solidFill>
            </a:endParaRPr>
          </a:p>
          <a:p>
            <a:r>
              <a:rPr lang="en-US" b="1" dirty="0" smtClean="0">
                <a:solidFill>
                  <a:srgbClr val="FF0000"/>
                </a:solidFill>
              </a:rPr>
              <a:t>5. Describe the legal environment of the STS including general branches of the law, key laws, important regulations, and statutes.</a:t>
            </a:r>
          </a:p>
          <a:p>
            <a:endParaRPr lang="en-US" sz="1400" b="1" dirty="0" smtClean="0">
              <a:solidFill>
                <a:srgbClr val="FF0000"/>
              </a:solidFill>
            </a:endParaRPr>
          </a:p>
          <a:p>
            <a:r>
              <a:rPr lang="en-US" b="1" dirty="0" smtClean="0">
                <a:solidFill>
                  <a:srgbClr val="FF0000"/>
                </a:solidFill>
              </a:rPr>
              <a:t>6. How is information collected, stored, and disseminated in the STS?</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More Steps</a:t>
            </a:r>
            <a:endParaRPr lang="en-US" dirty="0"/>
          </a:p>
        </p:txBody>
      </p:sp>
      <p:sp>
        <p:nvSpPr>
          <p:cNvPr id="3" name="Content Placeholder 2"/>
          <p:cNvSpPr>
            <a:spLocks noGrp="1"/>
          </p:cNvSpPr>
          <p:nvPr>
            <p:ph idx="1"/>
          </p:nvPr>
        </p:nvSpPr>
        <p:spPr>
          <a:xfrm>
            <a:off x="457200" y="1219200"/>
            <a:ext cx="8229600" cy="5486400"/>
          </a:xfrm>
        </p:spPr>
        <p:txBody>
          <a:bodyPr>
            <a:normAutofit fontScale="85000" lnSpcReduction="20000"/>
          </a:bodyPr>
          <a:lstStyle/>
          <a:p>
            <a:r>
              <a:rPr lang="en-US" b="1" dirty="0" smtClean="0">
                <a:solidFill>
                  <a:srgbClr val="FF0000"/>
                </a:solidFill>
              </a:rPr>
              <a:t>Are there any value conflicts in the STS?</a:t>
            </a:r>
          </a:p>
          <a:p>
            <a:pPr lvl="1"/>
            <a:r>
              <a:rPr lang="en-US" dirty="0" smtClean="0"/>
              <a:t>What are the values?</a:t>
            </a:r>
          </a:p>
          <a:p>
            <a:pPr lvl="1"/>
            <a:r>
              <a:rPr lang="en-US" dirty="0" smtClean="0"/>
              <a:t>Where are they located?  (Under which components?)</a:t>
            </a:r>
          </a:p>
          <a:p>
            <a:pPr lvl="1"/>
            <a:r>
              <a:rPr lang="en-US" dirty="0" smtClean="0"/>
              <a:t>Moral versus Moral?  Moral versus Non-Moral?  Non-moral versus Non-moral?</a:t>
            </a:r>
          </a:p>
          <a:p>
            <a:pPr lvl="1"/>
            <a:endParaRPr lang="en-US" sz="1100" dirty="0" smtClean="0"/>
          </a:p>
          <a:p>
            <a:r>
              <a:rPr lang="en-US" b="1" dirty="0" smtClean="0">
                <a:solidFill>
                  <a:srgbClr val="FF0000"/>
                </a:solidFill>
              </a:rPr>
              <a:t>Are there any value vulnerabilities in the STS</a:t>
            </a:r>
          </a:p>
          <a:p>
            <a:pPr lvl="1"/>
            <a:r>
              <a:rPr lang="en-US" dirty="0" smtClean="0"/>
              <a:t>What values are under threat?</a:t>
            </a:r>
          </a:p>
          <a:p>
            <a:pPr lvl="1"/>
            <a:r>
              <a:rPr lang="en-US" dirty="0" smtClean="0"/>
              <a:t>Where are they located?  (Under which components?)</a:t>
            </a:r>
          </a:p>
          <a:p>
            <a:pPr lvl="1"/>
            <a:endParaRPr lang="en-US" sz="1100" dirty="0" smtClean="0"/>
          </a:p>
          <a:p>
            <a:r>
              <a:rPr lang="en-US" b="1" dirty="0" smtClean="0">
                <a:solidFill>
                  <a:srgbClr val="FF0000"/>
                </a:solidFill>
              </a:rPr>
              <a:t>Are there any harms latent or potential in the STS?</a:t>
            </a:r>
          </a:p>
          <a:p>
            <a:pPr lvl="1"/>
            <a:r>
              <a:rPr lang="en-US" dirty="0" smtClean="0"/>
              <a:t>What is their magnitude?  (Catastrophic or trivial?)</a:t>
            </a:r>
          </a:p>
          <a:p>
            <a:pPr lvl="1"/>
            <a:r>
              <a:rPr lang="en-US" dirty="0" smtClean="0"/>
              <a:t>What is their likelihood or probability</a:t>
            </a:r>
          </a:p>
          <a:p>
            <a:endParaRPr lang="en-US" sz="1200" dirty="0" smtClean="0"/>
          </a:p>
          <a:p>
            <a:r>
              <a:rPr lang="en-US" b="1" dirty="0" smtClean="0">
                <a:solidFill>
                  <a:srgbClr val="FF0000"/>
                </a:solidFill>
              </a:rPr>
              <a:t>What is the trajectory or path of change in the STS?</a:t>
            </a:r>
          </a:p>
          <a:p>
            <a:pPr lvl="1"/>
            <a:r>
              <a:rPr lang="en-US" dirty="0" smtClean="0"/>
              <a:t>Is it positive or negative?</a:t>
            </a:r>
          </a:p>
          <a:p>
            <a:pPr lvl="1"/>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Technology: Hardware and Software</a:t>
            </a:r>
            <a:endParaRPr lang="en-US" dirty="0"/>
          </a:p>
        </p:txBody>
      </p:sp>
      <p:sp>
        <p:nvSpPr>
          <p:cNvPr id="4" name="Content Placeholder 3"/>
          <p:cNvSpPr>
            <a:spLocks noGrp="1"/>
          </p:cNvSpPr>
          <p:nvPr>
            <p:ph idx="1"/>
          </p:nvPr>
        </p:nvSpPr>
        <p:spPr>
          <a:xfrm>
            <a:off x="457200" y="1600200"/>
            <a:ext cx="8229600" cy="4953000"/>
          </a:xfrm>
        </p:spPr>
        <p:txBody>
          <a:bodyPr>
            <a:normAutofit fontScale="85000" lnSpcReduction="20000"/>
          </a:bodyPr>
          <a:lstStyle/>
          <a:p>
            <a:r>
              <a:rPr lang="en-US" dirty="0" smtClean="0"/>
              <a:t>Technology includes hardware, software, designs, prototypes, products, or services.</a:t>
            </a:r>
          </a:p>
          <a:p>
            <a:pPr lvl="1"/>
            <a:r>
              <a:rPr lang="en-US" dirty="0" smtClean="0"/>
              <a:t>Hardware in classroom 236 includes computer, data display projector, smart board.</a:t>
            </a:r>
          </a:p>
          <a:p>
            <a:pPr lvl="1"/>
            <a:r>
              <a:rPr lang="en-US" dirty="0" smtClean="0"/>
              <a:t>Software would include PowerPoint, Word (Microsoft features) as well as software that runs smart board.</a:t>
            </a:r>
          </a:p>
          <a:p>
            <a:pPr lvl="1"/>
            <a:endParaRPr lang="en-US" sz="1100" dirty="0" smtClean="0"/>
          </a:p>
          <a:p>
            <a:r>
              <a:rPr lang="en-US" dirty="0" smtClean="0"/>
              <a:t>Technologies enable and constrain action</a:t>
            </a:r>
          </a:p>
          <a:p>
            <a:pPr lvl="1"/>
            <a:r>
              <a:rPr lang="en-US" dirty="0" smtClean="0"/>
              <a:t>PowerPoint allows for picturing ideas</a:t>
            </a:r>
          </a:p>
          <a:p>
            <a:pPr lvl="1"/>
            <a:r>
              <a:rPr lang="en-US" dirty="0" smtClean="0"/>
              <a:t>But it tempts us to read off the slides instead of talking with our audience</a:t>
            </a:r>
          </a:p>
          <a:p>
            <a:pPr lvl="1"/>
            <a:endParaRPr lang="en-US" sz="1300" dirty="0" smtClean="0"/>
          </a:p>
          <a:p>
            <a:r>
              <a:rPr lang="en-US" b="1" dirty="0" smtClean="0">
                <a:solidFill>
                  <a:srgbClr val="FF0000"/>
                </a:solidFill>
              </a:rPr>
              <a:t>1. Describe the software and hardware components of the socio-technical system</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Surroundings</a:t>
            </a:r>
            <a:endParaRPr lang="en-US" dirty="0"/>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r>
              <a:rPr lang="en-US" dirty="0" smtClean="0"/>
              <a:t>Describe the physical environment in a given STS</a:t>
            </a:r>
          </a:p>
          <a:p>
            <a:pPr lvl="1"/>
            <a:r>
              <a:rPr lang="en-US" dirty="0" smtClean="0"/>
              <a:t>Geography, weather, landscape, flora, fauna, cities, forests, etc.</a:t>
            </a:r>
          </a:p>
          <a:p>
            <a:endParaRPr lang="en-US" sz="1600" dirty="0" smtClean="0"/>
          </a:p>
          <a:p>
            <a:r>
              <a:rPr lang="en-US" dirty="0" smtClean="0"/>
              <a:t> Physical surroundings embed values.  </a:t>
            </a:r>
          </a:p>
          <a:p>
            <a:pPr lvl="1"/>
            <a:r>
              <a:rPr lang="en-US" dirty="0" smtClean="0"/>
              <a:t>Fixed tables in 236 constrain group work while enabling listening.</a:t>
            </a:r>
          </a:p>
          <a:p>
            <a:pPr lvl="1"/>
            <a:r>
              <a:rPr lang="en-US" dirty="0" smtClean="0"/>
              <a:t>236 clearly separates presenting (active) area from listening (passive) area.</a:t>
            </a:r>
          </a:p>
          <a:p>
            <a:pPr lvl="1"/>
            <a:r>
              <a:rPr lang="en-US" dirty="0" smtClean="0"/>
              <a:t>Doors, by their weight, strength, material, size, and attachments (such as locks) can promote values such as security.  </a:t>
            </a:r>
          </a:p>
          <a:p>
            <a:pPr lvl="1"/>
            <a:r>
              <a:rPr lang="en-US" dirty="0" smtClean="0"/>
              <a:t>Physical surroundings promote, maintain, or diminish other values in that they can permit or deny access, facilitate or hinder speech, promote privacy or transparency, isolate or disseminate property, and promote equality or privilege. </a:t>
            </a:r>
          </a:p>
          <a:p>
            <a:pPr lvl="1"/>
            <a:endParaRPr lang="en-US" sz="1600" dirty="0" smtClean="0"/>
          </a:p>
          <a:p>
            <a:r>
              <a:rPr lang="en-US" dirty="0" smtClean="0"/>
              <a:t>Think about how the mountains in the center of Puerto Rico have shaped the community life of the pueblos located there</a:t>
            </a:r>
          </a:p>
          <a:p>
            <a:endParaRPr lang="en-US" sz="1600" dirty="0" smtClean="0"/>
          </a:p>
          <a:p>
            <a:r>
              <a:rPr lang="en-US" b="1" dirty="0" smtClean="0">
                <a:solidFill>
                  <a:srgbClr val="FF0000"/>
                </a:solidFill>
              </a:rPr>
              <a:t>2. Describe the physical environment(s) in the socio-technical system</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People, Groups, and Roles</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r>
              <a:rPr lang="en-US" dirty="0" smtClean="0"/>
              <a:t>These are often characterized as “</a:t>
            </a:r>
            <a:r>
              <a:rPr lang="en-US" dirty="0" err="1" smtClean="0"/>
              <a:t>constituyentes</a:t>
            </a:r>
            <a:r>
              <a:rPr lang="en-US" dirty="0" smtClean="0"/>
              <a:t>” or stakeholders</a:t>
            </a:r>
          </a:p>
          <a:p>
            <a:pPr lvl="1"/>
            <a:r>
              <a:rPr lang="en-US" dirty="0" smtClean="0"/>
              <a:t>Any group or person with an essential interest at risk (at stake) in the situation at hand</a:t>
            </a:r>
          </a:p>
          <a:p>
            <a:pPr lvl="1"/>
            <a:endParaRPr lang="en-US" sz="1000" dirty="0" smtClean="0"/>
          </a:p>
          <a:p>
            <a:r>
              <a:rPr lang="en-US" dirty="0" smtClean="0"/>
              <a:t>Teachers, administrators, technical staff, and, of course, students are stakeholders of 236</a:t>
            </a:r>
          </a:p>
          <a:p>
            <a:pPr lvl="1"/>
            <a:r>
              <a:rPr lang="en-US" dirty="0" smtClean="0"/>
              <a:t>What are their interests?</a:t>
            </a:r>
          </a:p>
          <a:p>
            <a:pPr lvl="1"/>
            <a:r>
              <a:rPr lang="en-US" dirty="0" smtClean="0"/>
              <a:t>What are their roles?</a:t>
            </a:r>
          </a:p>
          <a:p>
            <a:pPr lvl="1"/>
            <a:r>
              <a:rPr lang="en-US" dirty="0" smtClean="0"/>
              <a:t>How does these interest and role sets interact?</a:t>
            </a:r>
          </a:p>
          <a:p>
            <a:pPr lvl="1"/>
            <a:endParaRPr lang="en-US" sz="1100" dirty="0" smtClean="0"/>
          </a:p>
          <a:p>
            <a:r>
              <a:rPr lang="en-US" b="1" dirty="0" smtClean="0">
                <a:solidFill>
                  <a:srgbClr val="FF0000"/>
                </a:solidFill>
              </a:rPr>
              <a:t>3. Who are the key stakeholders in the STS?  What are their stakes?  What are their roles?</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Procedures</a:t>
            </a:r>
            <a:endParaRPr lang="en-US" dirty="0"/>
          </a:p>
        </p:txBody>
      </p:sp>
      <p:sp>
        <p:nvSpPr>
          <p:cNvPr id="3" name="Content Placeholder 2"/>
          <p:cNvSpPr>
            <a:spLocks noGrp="1"/>
          </p:cNvSpPr>
          <p:nvPr>
            <p:ph idx="1"/>
          </p:nvPr>
        </p:nvSpPr>
        <p:spPr>
          <a:xfrm>
            <a:off x="457200" y="1066800"/>
            <a:ext cx="8229600" cy="5638800"/>
          </a:xfrm>
        </p:spPr>
        <p:txBody>
          <a:bodyPr>
            <a:normAutofit fontScale="85000" lnSpcReduction="20000"/>
          </a:bodyPr>
          <a:lstStyle/>
          <a:p>
            <a:r>
              <a:rPr lang="en-US" dirty="0" smtClean="0"/>
              <a:t>Relevant procedures to room 236</a:t>
            </a:r>
          </a:p>
          <a:p>
            <a:pPr lvl="1"/>
            <a:r>
              <a:rPr lang="en-US" dirty="0" smtClean="0"/>
              <a:t>Setting up the class (turning on the equipment, setting the lights, positioning the podium, etc.)</a:t>
            </a:r>
          </a:p>
          <a:p>
            <a:pPr lvl="1"/>
            <a:r>
              <a:rPr lang="en-US" dirty="0" smtClean="0"/>
              <a:t>Lecturing, discussing, taking exams, reading, are all pedagogical procedures that take place in room 236</a:t>
            </a:r>
          </a:p>
          <a:p>
            <a:pPr lvl="1"/>
            <a:endParaRPr lang="en-US" sz="1200" dirty="0" smtClean="0"/>
          </a:p>
          <a:p>
            <a:r>
              <a:rPr lang="en-US" dirty="0" smtClean="0"/>
              <a:t>Procedures can promote values or they can display value vulnerabilities</a:t>
            </a:r>
          </a:p>
          <a:p>
            <a:pPr lvl="1"/>
            <a:r>
              <a:rPr lang="en-US" dirty="0" smtClean="0"/>
              <a:t>Recording grades online may place privacy in jeopardy if the storage place is not protected by encryption.</a:t>
            </a:r>
          </a:p>
          <a:p>
            <a:pPr lvl="1"/>
            <a:r>
              <a:rPr lang="en-US" dirty="0" smtClean="0"/>
              <a:t>A grievance procedure may undermine due process rights if there are unreasonable time delays between steps in the procedure</a:t>
            </a:r>
          </a:p>
          <a:p>
            <a:pPr lvl="1"/>
            <a:endParaRPr lang="en-US" sz="1400" dirty="0" smtClean="0"/>
          </a:p>
          <a:p>
            <a:r>
              <a:rPr lang="en-US" b="1" dirty="0" smtClean="0">
                <a:solidFill>
                  <a:srgbClr val="FF0000"/>
                </a:solidFill>
              </a:rPr>
              <a:t>4. Outline important procedures in the STS?  Describe them step-by-step.</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Laws, Statutes, and Regulations</a:t>
            </a:r>
            <a:endParaRPr lang="en-US" dirty="0"/>
          </a:p>
        </p:txBody>
      </p:sp>
      <p:sp>
        <p:nvSpPr>
          <p:cNvPr id="3" name="Content Placeholder 2"/>
          <p:cNvSpPr>
            <a:spLocks noGrp="1"/>
          </p:cNvSpPr>
          <p:nvPr>
            <p:ph idx="1"/>
          </p:nvPr>
        </p:nvSpPr>
        <p:spPr>
          <a:xfrm>
            <a:off x="457200" y="1600200"/>
            <a:ext cx="8229600" cy="4953000"/>
          </a:xfrm>
        </p:spPr>
        <p:txBody>
          <a:bodyPr>
            <a:normAutofit fontScale="62500" lnSpcReduction="20000"/>
          </a:bodyPr>
          <a:lstStyle/>
          <a:p>
            <a:r>
              <a:rPr lang="en-US" dirty="0" smtClean="0"/>
              <a:t>Class attendance is required in the University’s </a:t>
            </a:r>
            <a:r>
              <a:rPr lang="en-US" i="1" dirty="0" err="1" smtClean="0"/>
              <a:t>Reglemento</a:t>
            </a:r>
            <a:r>
              <a:rPr lang="en-US" dirty="0" smtClean="0"/>
              <a:t>; faculty are required to hold a certain number of office hours per credit hour of teaching</a:t>
            </a:r>
          </a:p>
          <a:p>
            <a:endParaRPr lang="en-US" sz="1100" dirty="0" smtClean="0"/>
          </a:p>
          <a:p>
            <a:r>
              <a:rPr lang="en-US" dirty="0" smtClean="0"/>
              <a:t>Business (such as restaurants) are subject to safety regulations (OSHA), food preparation regulations (FDA), and legal regulations governing employee treatment (overtime requirements, minimum wage, maximum hours of work per week, minimum age requirements)</a:t>
            </a:r>
          </a:p>
          <a:p>
            <a:pPr lvl="1"/>
            <a:r>
              <a:rPr lang="en-US" dirty="0" smtClean="0"/>
              <a:t>How these differ from one nation to another creates many problems for multinational corporations</a:t>
            </a:r>
          </a:p>
          <a:p>
            <a:endParaRPr lang="en-US" sz="1600" dirty="0" smtClean="0"/>
          </a:p>
          <a:p>
            <a:r>
              <a:rPr lang="en-US" dirty="0" smtClean="0"/>
              <a:t>Corporations are considered legal persons and have certain legal rights such as free commercial and non-commercial speech</a:t>
            </a:r>
          </a:p>
          <a:p>
            <a:endParaRPr lang="en-US" sz="1400" dirty="0" smtClean="0"/>
          </a:p>
          <a:p>
            <a:r>
              <a:rPr lang="en-US" dirty="0" smtClean="0"/>
              <a:t>Bankruptcy laws and legally mandated procedures</a:t>
            </a:r>
          </a:p>
          <a:p>
            <a:pPr lvl="1"/>
            <a:r>
              <a:rPr lang="en-US" dirty="0" smtClean="0"/>
              <a:t>Legal requirement to form a bankruptcy committee composed of representative of creditors</a:t>
            </a:r>
          </a:p>
          <a:p>
            <a:pPr lvl="1"/>
            <a:endParaRPr lang="en-US" dirty="0" smtClean="0"/>
          </a:p>
          <a:p>
            <a:r>
              <a:rPr lang="en-US" b="1" dirty="0" smtClean="0">
                <a:solidFill>
                  <a:srgbClr val="FF0000"/>
                </a:solidFill>
              </a:rPr>
              <a:t>5. Describe the legal environment of the STS including general branches of the law, key laws, important regulations, and statutes.</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Information gathering, storage, and dissemination</a:t>
            </a:r>
            <a:endParaRPr lang="en-US" dirty="0"/>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r>
              <a:rPr lang="en-US" dirty="0" smtClean="0"/>
              <a:t>Key issue in businesses that rely on computer technology</a:t>
            </a:r>
          </a:p>
          <a:p>
            <a:endParaRPr lang="en-US" sz="1300" dirty="0" smtClean="0"/>
          </a:p>
          <a:p>
            <a:r>
              <a:rPr lang="en-US" dirty="0" smtClean="0"/>
              <a:t>How does a company gather information on market conditions, suppliers, customers, competitors?</a:t>
            </a:r>
          </a:p>
          <a:p>
            <a:endParaRPr lang="en-US" sz="1200" dirty="0" smtClean="0"/>
          </a:p>
          <a:p>
            <a:r>
              <a:rPr lang="en-US" dirty="0" smtClean="0"/>
              <a:t>How does it store this information (In file cabinets behind locked doors?)</a:t>
            </a:r>
          </a:p>
          <a:p>
            <a:endParaRPr lang="en-US" sz="1200" dirty="0" smtClean="0"/>
          </a:p>
          <a:p>
            <a:r>
              <a:rPr lang="en-US" dirty="0" smtClean="0"/>
              <a:t>How does it transfer this information, to whom, and on what occasions?</a:t>
            </a:r>
          </a:p>
          <a:p>
            <a:pPr lvl="1"/>
            <a:r>
              <a:rPr lang="en-US" dirty="0" err="1" smtClean="0"/>
              <a:t>Toysmart</a:t>
            </a:r>
            <a:r>
              <a:rPr lang="en-US" dirty="0" smtClean="0"/>
              <a:t> guaranteed that it would not transfer customer financial information to third parties.  This promise aided it in collecting this information.  They promised secure (say encrypted) methods for storing this information</a:t>
            </a:r>
          </a:p>
          <a:p>
            <a:pPr lvl="1"/>
            <a:endParaRPr lang="en-US" sz="1400" dirty="0" smtClean="0"/>
          </a:p>
          <a:p>
            <a:r>
              <a:rPr lang="en-US" b="1" dirty="0" smtClean="0">
                <a:solidFill>
                  <a:srgbClr val="FF0000"/>
                </a:solidFill>
              </a:rPr>
              <a:t>6. How is information collected, stored, and disseminated in the STS?</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STS and Problem Specification</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r>
              <a:rPr lang="en-US" dirty="0" smtClean="0"/>
              <a:t>Having a good STS description, highlighting its key values, and locating these values in components of the STS provide set the stage for problem specification</a:t>
            </a:r>
          </a:p>
          <a:p>
            <a:endParaRPr lang="en-US" sz="1000" dirty="0" smtClean="0"/>
          </a:p>
          <a:p>
            <a:r>
              <a:rPr lang="en-US" dirty="0" smtClean="0"/>
              <a:t>Identifying value conflicts, potential or latent harms, and negative trajectories in STS document and validate problem specification</a:t>
            </a:r>
          </a:p>
          <a:p>
            <a:endParaRPr lang="en-US" sz="1300" dirty="0" smtClean="0"/>
          </a:p>
          <a:p>
            <a:r>
              <a:rPr lang="en-US" dirty="0" smtClean="0"/>
              <a:t>In many cases, specifying the problem in reference to the STS also outlines potential solutions</a:t>
            </a:r>
          </a:p>
          <a:p>
            <a:pPr lvl="1"/>
            <a:r>
              <a:rPr lang="en-US" dirty="0" smtClean="0"/>
              <a:t>A security vulnerability can be addressed by holistically adjusting elements of the STS; strengthening physical barriers, securing data, refining procedures and lobbying for new laws could represent adjustments to strengthen the security of a STS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dirty="0" smtClean="0"/>
              <a:t>Classify </a:t>
            </a:r>
            <a:r>
              <a:rPr lang="en-US" dirty="0"/>
              <a:t>the problem:</a:t>
            </a:r>
          </a:p>
        </p:txBody>
      </p:sp>
      <p:sp>
        <p:nvSpPr>
          <p:cNvPr id="88067" name="Rectangle 3"/>
          <p:cNvSpPr>
            <a:spLocks noGrp="1" noChangeArrowheads="1"/>
          </p:cNvSpPr>
          <p:nvPr>
            <p:ph idx="1"/>
          </p:nvPr>
        </p:nvSpPr>
        <p:spPr>
          <a:xfrm>
            <a:off x="228600" y="1447800"/>
            <a:ext cx="8763000" cy="5029200"/>
          </a:xfrm>
        </p:spPr>
        <p:txBody>
          <a:bodyPr>
            <a:noAutofit/>
          </a:bodyPr>
          <a:lstStyle/>
          <a:p>
            <a:pPr>
              <a:lnSpc>
                <a:spcPct val="80000"/>
              </a:lnSpc>
            </a:pPr>
            <a:r>
              <a:rPr lang="en-US" sz="2400" dirty="0" smtClean="0"/>
              <a:t>Disagreement on Facts</a:t>
            </a:r>
          </a:p>
          <a:p>
            <a:pPr lvl="1">
              <a:lnSpc>
                <a:spcPct val="80000"/>
              </a:lnSpc>
            </a:pPr>
            <a:r>
              <a:rPr lang="en-US" sz="1600" dirty="0" smtClean="0"/>
              <a:t>Did the supervisor sexually harass the employee?  (What happened—there are two different versions)</a:t>
            </a:r>
          </a:p>
          <a:p>
            <a:pPr lvl="1">
              <a:lnSpc>
                <a:spcPct val="80000"/>
              </a:lnSpc>
            </a:pPr>
            <a:endParaRPr lang="en-US" sz="1000" dirty="0" smtClean="0"/>
          </a:p>
          <a:p>
            <a:pPr>
              <a:lnSpc>
                <a:spcPct val="80000"/>
              </a:lnSpc>
            </a:pPr>
            <a:r>
              <a:rPr lang="en-US" sz="2400" dirty="0" smtClean="0"/>
              <a:t>Disagreement on Concepts</a:t>
            </a:r>
          </a:p>
          <a:p>
            <a:pPr lvl="1">
              <a:lnSpc>
                <a:spcPct val="80000"/>
              </a:lnSpc>
            </a:pPr>
            <a:r>
              <a:rPr lang="en-US" sz="1600" dirty="0" smtClean="0"/>
              <a:t>Has the supervisor created a hostile environment?  (Meaning of hostile environment?)</a:t>
            </a:r>
          </a:p>
          <a:p>
            <a:pPr lvl="1">
              <a:lnSpc>
                <a:spcPct val="80000"/>
              </a:lnSpc>
            </a:pPr>
            <a:endParaRPr lang="en-US" sz="1000" dirty="0" smtClean="0"/>
          </a:p>
          <a:p>
            <a:pPr>
              <a:lnSpc>
                <a:spcPct val="80000"/>
              </a:lnSpc>
            </a:pPr>
            <a:r>
              <a:rPr lang="en-US" sz="2400" dirty="0" smtClean="0"/>
              <a:t>Conflicts</a:t>
            </a:r>
          </a:p>
          <a:p>
            <a:pPr lvl="1">
              <a:lnSpc>
                <a:spcPct val="80000"/>
              </a:lnSpc>
            </a:pPr>
            <a:r>
              <a:rPr lang="en-US" sz="1600" dirty="0" smtClean="0"/>
              <a:t>Conflict between moral values (</a:t>
            </a:r>
            <a:r>
              <a:rPr lang="en-US" sz="1600" dirty="0" err="1" smtClean="0"/>
              <a:t>Toysmart</a:t>
            </a:r>
            <a:r>
              <a:rPr lang="en-US" sz="1600" dirty="0" smtClean="0"/>
              <a:t> either honors property claims of creditors or privacy rights of customers)</a:t>
            </a:r>
          </a:p>
          <a:p>
            <a:pPr lvl="1">
              <a:lnSpc>
                <a:spcPct val="80000"/>
              </a:lnSpc>
            </a:pPr>
            <a:r>
              <a:rPr lang="en-US" sz="1600" dirty="0" smtClean="0"/>
              <a:t>Conflicts between moral and non-moral values (In order to get the chips to clients on time, </a:t>
            </a:r>
            <a:r>
              <a:rPr lang="en-US" sz="1600" dirty="0" err="1" smtClean="0"/>
              <a:t>LaRue</a:t>
            </a:r>
            <a:r>
              <a:rPr lang="en-US" sz="1600" dirty="0" smtClean="0"/>
              <a:t> has told the quality control team to skip environmental tests and falsify results)</a:t>
            </a:r>
          </a:p>
          <a:p>
            <a:pPr lvl="1">
              <a:lnSpc>
                <a:spcPct val="80000"/>
              </a:lnSpc>
            </a:pPr>
            <a:endParaRPr lang="en-US" sz="1000" dirty="0" smtClean="0"/>
          </a:p>
          <a:p>
            <a:pPr>
              <a:lnSpc>
                <a:spcPct val="80000"/>
              </a:lnSpc>
            </a:pPr>
            <a:r>
              <a:rPr lang="en-US" sz="2400" dirty="0" smtClean="0"/>
              <a:t>A key value becomes vulnerable</a:t>
            </a:r>
          </a:p>
          <a:p>
            <a:pPr lvl="1">
              <a:lnSpc>
                <a:spcPct val="80000"/>
              </a:lnSpc>
            </a:pPr>
            <a:r>
              <a:rPr lang="en-US" sz="1600" dirty="0" smtClean="0"/>
              <a:t>Online activity has magnified the potential harms of </a:t>
            </a:r>
            <a:r>
              <a:rPr lang="en-US" sz="1600" dirty="0" err="1" smtClean="0"/>
              <a:t>cyberslander</a:t>
            </a:r>
            <a:r>
              <a:rPr lang="en-US" sz="1600" dirty="0" smtClean="0"/>
              <a:t> against companies like </a:t>
            </a:r>
            <a:r>
              <a:rPr lang="en-US" sz="1600" dirty="0" err="1" smtClean="0"/>
              <a:t>Biomatrix</a:t>
            </a:r>
            <a:endParaRPr lang="en-US" sz="1600" dirty="0" smtClean="0"/>
          </a:p>
          <a:p>
            <a:pPr lvl="1">
              <a:lnSpc>
                <a:spcPct val="80000"/>
              </a:lnSpc>
            </a:pPr>
            <a:endParaRPr lang="en-US" sz="1000" dirty="0" smtClean="0"/>
          </a:p>
          <a:p>
            <a:pPr>
              <a:lnSpc>
                <a:spcPct val="80000"/>
              </a:lnSpc>
            </a:pPr>
            <a:r>
              <a:rPr lang="en-US" sz="2400" dirty="0" smtClean="0"/>
              <a:t>Immediate, Midterm, or Remote Harms</a:t>
            </a:r>
          </a:p>
          <a:p>
            <a:pPr lvl="1">
              <a:lnSpc>
                <a:spcPct val="80000"/>
              </a:lnSpc>
            </a:pPr>
            <a:r>
              <a:rPr lang="en-US" sz="1600" dirty="0" smtClean="0"/>
              <a:t>Is it the case that Therac-25 patients are receiving radiation overdoses?</a:t>
            </a:r>
            <a:endParaRPr lang="en-US" sz="1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p:cNvSpPr>
            <a:spLocks noGrp="1" noChangeArrowheads="1"/>
          </p:cNvSpPr>
          <p:nvPr>
            <p:ph type="title"/>
          </p:nvPr>
        </p:nvSpPr>
        <p:spPr>
          <a:xfrm>
            <a:off x="914400" y="152400"/>
            <a:ext cx="7772400" cy="1169988"/>
          </a:xfrm>
        </p:spPr>
        <p:txBody>
          <a:bodyPr>
            <a:normAutofit fontScale="90000"/>
          </a:bodyPr>
          <a:lstStyle/>
          <a:p>
            <a:r>
              <a:rPr lang="en-US" sz="3800"/>
              <a:t>There is an analogy between design problems and ethical problems</a:t>
            </a:r>
          </a:p>
        </p:txBody>
      </p:sp>
      <p:graphicFrame>
        <p:nvGraphicFramePr>
          <p:cNvPr id="56363" name="Group 43"/>
          <p:cNvGraphicFramePr>
            <a:graphicFrameLocks noGrp="1"/>
          </p:cNvGraphicFramePr>
          <p:nvPr>
            <p:ph type="tbl" idx="1"/>
          </p:nvPr>
        </p:nvGraphicFramePr>
        <p:xfrm>
          <a:off x="762000" y="1562100"/>
          <a:ext cx="8077200" cy="4965383"/>
        </p:xfrm>
        <a:graphic>
          <a:graphicData uri="http://schemas.openxmlformats.org/drawingml/2006/table">
            <a:tbl>
              <a:tblPr/>
              <a:tblGrid>
                <a:gridCol w="4000500"/>
                <a:gridCol w="4076700"/>
              </a:tblGrid>
              <a:tr h="4635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200" b="1" i="0" u="none" strike="noStrike" cap="none" normalizeH="0" baseline="0" dirty="0" smtClean="0">
                          <a:ln>
                            <a:noFill/>
                          </a:ln>
                          <a:solidFill>
                            <a:schemeClr val="tx1"/>
                          </a:solidFill>
                          <a:effectLst/>
                          <a:latin typeface="Arial" charset="0"/>
                        </a:rPr>
                        <a:t>Design Problem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200" b="1" i="0" u="none" strike="noStrike" cap="none" normalizeH="0" baseline="0" smtClean="0">
                          <a:ln>
                            <a:noFill/>
                          </a:ln>
                          <a:solidFill>
                            <a:schemeClr val="tx1"/>
                          </a:solidFill>
                          <a:effectLst/>
                          <a:latin typeface="Arial" charset="0"/>
                        </a:rPr>
                        <a:t>Ethical Problem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652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200" b="0" i="0" u="none" strike="noStrike" cap="none" normalizeH="0" baseline="0" smtClean="0">
                          <a:ln>
                            <a:noFill/>
                          </a:ln>
                          <a:solidFill>
                            <a:schemeClr val="tx1"/>
                          </a:solidFill>
                          <a:effectLst/>
                          <a:latin typeface="Arial" charset="0"/>
                        </a:rPr>
                        <a:t>Construct a prototype that optimizes (or satisfices) designated specifications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200" b="0" i="0" u="none" strike="noStrike" cap="none" normalizeH="0" baseline="0" smtClean="0">
                          <a:ln>
                            <a:noFill/>
                          </a:ln>
                          <a:solidFill>
                            <a:schemeClr val="tx1"/>
                          </a:solidFill>
                          <a:effectLst/>
                          <a:latin typeface="Arial" charset="0"/>
                        </a:rPr>
                        <a:t>Construct a solution that realizes </a:t>
                      </a:r>
                      <a:r>
                        <a:rPr kumimoji="0" lang="en-US" sz="2200" b="0" i="1" u="sng" strike="noStrike" cap="none" normalizeH="0" baseline="0" smtClean="0">
                          <a:ln>
                            <a:noFill/>
                          </a:ln>
                          <a:solidFill>
                            <a:schemeClr val="tx1"/>
                          </a:solidFill>
                          <a:effectLst/>
                          <a:latin typeface="Arial" charset="0"/>
                        </a:rPr>
                        <a:t>ethical</a:t>
                      </a:r>
                      <a:r>
                        <a:rPr kumimoji="0" lang="en-US" sz="2200" b="0" i="0" u="none" strike="noStrike" cap="none" normalizeH="0" baseline="0" smtClean="0">
                          <a:ln>
                            <a:noFill/>
                          </a:ln>
                          <a:solidFill>
                            <a:schemeClr val="tx1"/>
                          </a:solidFill>
                          <a:effectLst/>
                          <a:latin typeface="Arial" charset="0"/>
                        </a:rPr>
                        <a:t> values (justice, responsibility, reasonableness, respect, and safety)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985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200" b="0" i="0" u="none" strike="noStrike" cap="none" normalizeH="0" baseline="0" smtClean="0">
                          <a:ln>
                            <a:noFill/>
                          </a:ln>
                          <a:solidFill>
                            <a:schemeClr val="tx1"/>
                          </a:solidFill>
                          <a:effectLst/>
                          <a:latin typeface="Arial" charset="0"/>
                        </a:rPr>
                        <a:t>Conflicts between specifications are resolved through integration of specifications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200" b="0" i="0" u="none" strike="noStrike" cap="none" normalizeH="0" baseline="0" smtClean="0">
                          <a:ln>
                            <a:noFill/>
                          </a:ln>
                          <a:solidFill>
                            <a:schemeClr val="tx1"/>
                          </a:solidFill>
                          <a:effectLst/>
                          <a:latin typeface="Arial" charset="0"/>
                        </a:rPr>
                        <a:t>Resolve conflicts between  values (moral vs. moral or moral vs. non-moral) by integration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367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200" b="0" i="0" u="none" strike="noStrike" cap="none" normalizeH="0" baseline="0" smtClean="0">
                          <a:ln>
                            <a:noFill/>
                          </a:ln>
                          <a:solidFill>
                            <a:schemeClr val="tx1"/>
                          </a:solidFill>
                          <a:effectLst/>
                          <a:latin typeface="Arial" charset="0"/>
                        </a:rPr>
                        <a:t>Prototype must be implemented over background constraints</a:t>
                      </a: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200" b="0" i="0" u="none" strike="noStrike" cap="none" normalizeH="0" baseline="0" dirty="0" smtClean="0">
                          <a:ln>
                            <a:noFill/>
                          </a:ln>
                          <a:solidFill>
                            <a:schemeClr val="tx1"/>
                          </a:solidFill>
                          <a:effectLst/>
                          <a:latin typeface="Arial" charset="0"/>
                        </a:rPr>
                        <a:t>Implement solution over resource, technical, and interest constraints</a:t>
                      </a: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normAutofit fontScale="90000"/>
          </a:bodyPr>
          <a:lstStyle/>
          <a:p>
            <a:r>
              <a:rPr lang="en-US" sz="3800" dirty="0" smtClean="0"/>
              <a:t>Table summarizing problem classification (With Generic Solutions)</a:t>
            </a:r>
            <a:endParaRPr lang="en-US" sz="3800" dirty="0"/>
          </a:p>
        </p:txBody>
      </p:sp>
      <p:graphicFrame>
        <p:nvGraphicFramePr>
          <p:cNvPr id="92163" name="Group 3"/>
          <p:cNvGraphicFramePr>
            <a:graphicFrameLocks noGrp="1"/>
          </p:cNvGraphicFramePr>
          <p:nvPr>
            <p:ph type="tbl" idx="1"/>
          </p:nvPr>
        </p:nvGraphicFramePr>
        <p:xfrm>
          <a:off x="228600" y="1676400"/>
          <a:ext cx="8534400" cy="4983510"/>
        </p:xfrm>
        <a:graphic>
          <a:graphicData uri="http://schemas.openxmlformats.org/drawingml/2006/table">
            <a:tbl>
              <a:tblPr/>
              <a:tblGrid>
                <a:gridCol w="1219200"/>
                <a:gridCol w="1219200"/>
                <a:gridCol w="1219200"/>
                <a:gridCol w="1143000"/>
                <a:gridCol w="1295400"/>
                <a:gridCol w="1219200"/>
                <a:gridCol w="1219200"/>
              </a:tblGrid>
              <a:tr h="762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1" i="0" u="none" strike="noStrike" cap="none" normalizeH="0" baseline="0" dirty="0" smtClean="0">
                          <a:ln>
                            <a:noFill/>
                          </a:ln>
                          <a:solidFill>
                            <a:srgbClr val="FF0000"/>
                          </a:solidFill>
                          <a:effectLst/>
                          <a:latin typeface="Times New Roman" pitchFamily="18" charset="0"/>
                          <a:cs typeface="Times New Roman" pitchFamily="18" charset="0"/>
                        </a:rPr>
                        <a:t>Problem / Solution Strategy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1" i="0" u="none" strike="noStrike" cap="none" normalizeH="0" baseline="0" dirty="0" smtClean="0">
                          <a:ln>
                            <a:noFill/>
                          </a:ln>
                          <a:solidFill>
                            <a:srgbClr val="FF0000"/>
                          </a:solidFill>
                          <a:effectLst/>
                          <a:latin typeface="Times New Roman" pitchFamily="18" charset="0"/>
                          <a:cs typeface="Times New Roman" pitchFamily="18" charset="0"/>
                        </a:rPr>
                        <a:t>Disagreement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1" i="0" u="none" strike="noStrike" cap="none" normalizeH="0" baseline="0" dirty="0" smtClean="0">
                          <a:ln>
                            <a:noFill/>
                          </a:ln>
                          <a:solidFill>
                            <a:srgbClr val="FF0000"/>
                          </a:solidFill>
                          <a:effectLst/>
                          <a:latin typeface="Times New Roman" pitchFamily="18" charset="0"/>
                          <a:cs typeface="Times New Roman" pitchFamily="18" charset="0"/>
                        </a:rPr>
                        <a:t>Value Conflict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1" i="0" u="none" strike="noStrike" cap="none" normalizeH="0" baseline="0" dirty="0" smtClean="0">
                          <a:ln>
                            <a:noFill/>
                          </a:ln>
                          <a:solidFill>
                            <a:srgbClr val="FF0000"/>
                          </a:solidFill>
                          <a:effectLst/>
                          <a:latin typeface="Times New Roman" pitchFamily="18" charset="0"/>
                          <a:cs typeface="Times New Roman" pitchFamily="18" charset="0"/>
                        </a:rPr>
                        <a:t>Value Vulnerability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1" i="0" u="none" strike="noStrike" cap="none" normalizeH="0" baseline="0" dirty="0" smtClean="0">
                          <a:ln>
                            <a:noFill/>
                          </a:ln>
                          <a:solidFill>
                            <a:srgbClr val="FF0000"/>
                          </a:solidFill>
                          <a:effectLst/>
                          <a:latin typeface="Times New Roman" pitchFamily="18" charset="0"/>
                          <a:cs typeface="Times New Roman" pitchFamily="18" charset="0"/>
                        </a:rPr>
                        <a:t>Impending harm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1" i="0" u="none" strike="noStrike" cap="none" normalizeH="0" baseline="0" dirty="0" smtClean="0">
                          <a:ln>
                            <a:noFill/>
                          </a:ln>
                          <a:solidFill>
                            <a:srgbClr val="FF0000"/>
                          </a:solidFill>
                          <a:effectLst/>
                          <a:latin typeface="Times New Roman" pitchFamily="18" charset="0"/>
                          <a:cs typeface="Times New Roman" pitchFamily="18" charset="0"/>
                        </a:rPr>
                        <a:t>Situational Constraints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9110">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1" i="0" u="none" strike="noStrike" cap="none" normalizeH="0" baseline="0" dirty="0" smtClean="0">
                          <a:ln>
                            <a:noFill/>
                          </a:ln>
                          <a:solidFill>
                            <a:srgbClr val="FF0000"/>
                          </a:solidFill>
                          <a:effectLst/>
                          <a:latin typeface="Times New Roman" pitchFamily="18" charset="0"/>
                          <a:cs typeface="Times New Roman" pitchFamily="18" charset="0"/>
                        </a:rPr>
                        <a:t>Factual</a:t>
                      </a:r>
                      <a:endParaRPr kumimoji="0" lang="en-US" sz="1400" b="1" i="0" u="none" strike="noStrike" cap="none" normalizeH="0" baseline="0" dirty="0" smtClean="0">
                        <a:ln>
                          <a:noFill/>
                        </a:ln>
                        <a:solidFill>
                          <a:srgbClr val="FF0000"/>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1" i="0" u="none" strike="noStrike" cap="none" normalizeH="0" baseline="0" dirty="0" smtClean="0">
                          <a:ln>
                            <a:noFill/>
                          </a:ln>
                          <a:solidFill>
                            <a:srgbClr val="FF0000"/>
                          </a:solidFill>
                          <a:effectLst/>
                          <a:latin typeface="Times New Roman" pitchFamily="18" charset="0"/>
                          <a:cs typeface="Times New Roman" pitchFamily="18" charset="0"/>
                        </a:rPr>
                        <a:t>Conceptual</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400" b="1" i="0" u="none" strike="noStrike" cap="none" normalizeH="0" baseline="0" dirty="0" smtClean="0">
                        <a:ln>
                          <a:noFill/>
                        </a:ln>
                        <a:solidFill>
                          <a:srgbClr val="FF0000"/>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1" i="0" u="none" strike="noStrike" cap="none" normalizeH="0" baseline="0" dirty="0" smtClean="0">
                          <a:ln>
                            <a:noFill/>
                          </a:ln>
                          <a:solidFill>
                            <a:srgbClr val="FF0000"/>
                          </a:solidFill>
                          <a:effectLst/>
                          <a:latin typeface="Times New Roman" pitchFamily="18" charset="0"/>
                          <a:cs typeface="Times New Roman" pitchFamily="18" charset="0"/>
                        </a:rPr>
                        <a:t>Values exclusive</a:t>
                      </a:r>
                      <a:endParaRPr kumimoji="0" lang="en-US" sz="1400" b="1" i="0" u="none" strike="noStrike" cap="none" normalizeH="0" baseline="0" dirty="0" smtClean="0">
                        <a:ln>
                          <a:noFill/>
                        </a:ln>
                        <a:solidFill>
                          <a:srgbClr val="FF0000"/>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1400" b="1" dirty="0" smtClean="0">
                          <a:solidFill>
                            <a:srgbClr val="FF0000"/>
                          </a:solidFill>
                          <a:latin typeface="Times New Roman" pitchFamily="18" charset="0"/>
                          <a:cs typeface="Times New Roman" pitchFamily="18" charset="0"/>
                        </a:rPr>
                        <a:t>A value is vulnerable</a:t>
                      </a:r>
                      <a:endParaRPr lang="en-US" sz="1400" b="1" dirty="0">
                        <a:solidFill>
                          <a:srgbClr val="FF0000"/>
                        </a:solidFill>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1400" b="1" dirty="0" smtClean="0">
                          <a:solidFill>
                            <a:srgbClr val="FF0000"/>
                          </a:solidFill>
                          <a:latin typeface="Times New Roman" pitchFamily="18" charset="0"/>
                          <a:cs typeface="Times New Roman" pitchFamily="18" charset="0"/>
                        </a:rPr>
                        <a:t>Harm is possible</a:t>
                      </a:r>
                      <a:endParaRPr lang="en-US" sz="1400" b="1" dirty="0">
                        <a:solidFill>
                          <a:srgbClr val="FF0000"/>
                        </a:solidFill>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1400" b="1" dirty="0" smtClean="0">
                          <a:solidFill>
                            <a:srgbClr val="FF0000"/>
                          </a:solidFill>
                          <a:latin typeface="Times New Roman" pitchFamily="18" charset="0"/>
                          <a:cs typeface="Times New Roman" pitchFamily="18" charset="0"/>
                        </a:rPr>
                        <a:t>Limits</a:t>
                      </a:r>
                      <a:endParaRPr lang="en-US" sz="1400" b="1" dirty="0">
                        <a:solidFill>
                          <a:srgbClr val="FF0000"/>
                        </a:solidFill>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067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Collect information</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Weigh competing witness accounts</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Perform controlled experiments</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(Use Authority such as law or regulation)</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Conceptual analysis (criticize competing definitions)</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Draw analogies with past cases</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Fully integrate conflicting values?</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endParaRPr kumimoji="0" lang="en-US" sz="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Partially realize and integrate conflicting values?</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endParaRPr kumimoji="0" lang="en-US" sz="7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Keep one value, drop others (Tradeoff)?</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Strengthen </a:t>
                      </a: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value in its current location </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Adjust STS so that different parts </a:t>
                      </a:r>
                      <a:r>
                        <a:rPr kumimoji="0" lang="en-US" sz="1500" b="0" i="0" u="none" strike="noStrike" cap="none" normalizeH="0" baseline="0" dirty="0" err="1" smtClean="0">
                          <a:ln>
                            <a:noFill/>
                          </a:ln>
                          <a:solidFill>
                            <a:schemeClr val="tx1"/>
                          </a:solidFill>
                          <a:effectLst/>
                          <a:latin typeface="Times New Roman" pitchFamily="18" charset="0"/>
                          <a:cs typeface="Times New Roman" pitchFamily="18" charset="0"/>
                        </a:rPr>
                        <a:t>comple-ment</a:t>
                      </a: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 one another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Take </a:t>
                      </a: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action to prevent harm</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Notify potential victims</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Make sure risk is acceptable to all parties involved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Resource</a:t>
                      </a: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Technical?</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Interest?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Problem Solving</a:t>
            </a:r>
            <a:endParaRPr lang="en-US" dirty="0"/>
          </a:p>
        </p:txBody>
      </p:sp>
      <p:sp>
        <p:nvSpPr>
          <p:cNvPr id="5" name="Subtitle 4"/>
          <p:cNvSpPr>
            <a:spLocks noGrp="1"/>
          </p:cNvSpPr>
          <p:nvPr>
            <p:ph type="subTitle" idx="1"/>
          </p:nvPr>
        </p:nvSpPr>
        <p:spPr/>
        <p:txBody>
          <a:bodyPr/>
          <a:lstStyle/>
          <a:p>
            <a:r>
              <a:rPr lang="en-US" dirty="0" smtClean="0"/>
              <a:t>Solution Generation</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Generation</a:t>
            </a:r>
            <a:endParaRPr lang="en-US" dirty="0"/>
          </a:p>
        </p:txBody>
      </p:sp>
      <p:sp>
        <p:nvSpPr>
          <p:cNvPr id="4" name="Content Placeholder 3"/>
          <p:cNvSpPr>
            <a:spLocks noGrp="1"/>
          </p:cNvSpPr>
          <p:nvPr>
            <p:ph idx="1"/>
          </p:nvPr>
        </p:nvSpPr>
        <p:spPr>
          <a:xfrm>
            <a:off x="457200" y="1371600"/>
            <a:ext cx="8229600" cy="5257800"/>
          </a:xfrm>
        </p:spPr>
        <p:txBody>
          <a:bodyPr>
            <a:normAutofit fontScale="85000" lnSpcReduction="20000"/>
          </a:bodyPr>
          <a:lstStyle/>
          <a:p>
            <a:r>
              <a:rPr lang="en-US" dirty="0" smtClean="0"/>
              <a:t>Don’t fall into the dilemma trap</a:t>
            </a:r>
          </a:p>
          <a:p>
            <a:pPr lvl="1"/>
            <a:r>
              <a:rPr lang="en-US" dirty="0" smtClean="0"/>
              <a:t>Assumption that all ethical problems in business offer only two solution forms: do the right thing financially or do the right thing ethically</a:t>
            </a:r>
          </a:p>
          <a:p>
            <a:pPr lvl="1"/>
            <a:endParaRPr lang="en-US" dirty="0" smtClean="0"/>
          </a:p>
          <a:p>
            <a:r>
              <a:rPr lang="en-US" dirty="0" smtClean="0"/>
              <a:t>Brainstorm</a:t>
            </a:r>
          </a:p>
          <a:p>
            <a:pPr lvl="1"/>
            <a:r>
              <a:rPr lang="en-US" dirty="0" smtClean="0"/>
              <a:t>Do exercises to unlock creative thought</a:t>
            </a:r>
          </a:p>
          <a:p>
            <a:pPr lvl="1"/>
            <a:r>
              <a:rPr lang="en-US" dirty="0" smtClean="0"/>
              <a:t>Start with an individual list</a:t>
            </a:r>
          </a:p>
          <a:p>
            <a:pPr lvl="1"/>
            <a:r>
              <a:rPr lang="en-US" dirty="0" smtClean="0"/>
              <a:t>Share your list with others while suspending criticism</a:t>
            </a:r>
          </a:p>
          <a:p>
            <a:pPr lvl="1"/>
            <a:r>
              <a:rPr lang="en-US" dirty="0" smtClean="0"/>
              <a:t>Once you have a preliminary list (set a quota) refine it</a:t>
            </a:r>
          </a:p>
          <a:p>
            <a:pPr lvl="2"/>
            <a:r>
              <a:rPr lang="en-US" dirty="0" smtClean="0"/>
              <a:t>Eliminate solutions that are impractical</a:t>
            </a:r>
          </a:p>
          <a:p>
            <a:pPr lvl="2"/>
            <a:r>
              <a:rPr lang="en-US" dirty="0" smtClean="0"/>
              <a:t>Combine solutions  (one is part of another; one is plan A, the other plan B)</a:t>
            </a:r>
          </a:p>
          <a:p>
            <a:pPr lvl="2"/>
            <a:r>
              <a:rPr lang="en-US" dirty="0" smtClean="0"/>
              <a:t>Test solutions globally and quickly to trim them down to a manageable list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 more than one frame when generating solutions</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r>
              <a:rPr lang="en-US" dirty="0" smtClean="0"/>
              <a:t>How would an engineer specify the problem?</a:t>
            </a:r>
          </a:p>
          <a:p>
            <a:endParaRPr lang="en-US" dirty="0" smtClean="0"/>
          </a:p>
          <a:p>
            <a:r>
              <a:rPr lang="en-US" dirty="0" smtClean="0"/>
              <a:t>How would a lawyer specify the problem?</a:t>
            </a:r>
          </a:p>
          <a:p>
            <a:endParaRPr lang="en-US" dirty="0" smtClean="0"/>
          </a:p>
          <a:p>
            <a:r>
              <a:rPr lang="en-US" dirty="0" smtClean="0"/>
              <a:t>How would a manager characterize the problem?</a:t>
            </a:r>
          </a:p>
          <a:p>
            <a:endParaRPr lang="en-US" dirty="0" smtClean="0"/>
          </a:p>
          <a:p>
            <a:r>
              <a:rPr lang="en-US" dirty="0" smtClean="0"/>
              <a:t>How would a politician specify the problem?</a:t>
            </a:r>
          </a:p>
          <a:p>
            <a:endParaRPr lang="en-US" dirty="0" smtClean="0"/>
          </a:p>
          <a:p>
            <a:r>
              <a:rPr lang="en-US" dirty="0" smtClean="0"/>
              <a:t>How would a financial expert or economist specify the problem?</a:t>
            </a:r>
          </a:p>
          <a:p>
            <a:endParaRPr lang="en-US" dirty="0" smtClean="0"/>
          </a:p>
          <a:p>
            <a:r>
              <a:rPr lang="en-US" dirty="0" smtClean="0"/>
              <a:t>Try to integrate these different framings.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Refined Solution List</a:t>
            </a:r>
            <a:endParaRPr lang="en-US" dirty="0"/>
          </a:p>
        </p:txBody>
      </p:sp>
      <p:graphicFrame>
        <p:nvGraphicFramePr>
          <p:cNvPr id="4" name="Content Placeholder 3"/>
          <p:cNvGraphicFramePr>
            <a:graphicFrameLocks noGrp="1"/>
          </p:cNvGraphicFramePr>
          <p:nvPr>
            <p:ph idx="1"/>
          </p:nvPr>
        </p:nvGraphicFramePr>
        <p:xfrm>
          <a:off x="457200" y="1600200"/>
          <a:ext cx="8229600" cy="4648200"/>
        </p:xfrm>
        <a:graphic>
          <a:graphicData uri="http://schemas.openxmlformats.org/drawingml/2006/table">
            <a:tbl>
              <a:tblPr firstRow="1" bandRow="1">
                <a:tableStyleId>{5940675A-B579-460E-94D1-54222C63F5DA}</a:tableStyleId>
              </a:tblPr>
              <a:tblGrid>
                <a:gridCol w="2057400"/>
                <a:gridCol w="2057400"/>
                <a:gridCol w="2057400"/>
                <a:gridCol w="2057400"/>
              </a:tblGrid>
              <a:tr h="1162050">
                <a:tc>
                  <a:txBody>
                    <a:bodyPr/>
                    <a:lstStyle/>
                    <a:p>
                      <a:r>
                        <a:rPr lang="en-US" dirty="0" smtClean="0"/>
                        <a:t>Alternatives / Criteria</a:t>
                      </a:r>
                      <a:endParaRPr lang="en-US" i="1" dirty="0"/>
                    </a:p>
                  </a:txBody>
                  <a:tcPr/>
                </a:tc>
                <a:tc>
                  <a:txBody>
                    <a:bodyPr/>
                    <a:lstStyle/>
                    <a:p>
                      <a:r>
                        <a:rPr lang="en-US" dirty="0" smtClean="0"/>
                        <a:t>Responsiveness</a:t>
                      </a:r>
                      <a:r>
                        <a:rPr lang="en-US" baseline="0" dirty="0" smtClean="0"/>
                        <a:t> to Problem</a:t>
                      </a:r>
                      <a:endParaRPr lang="en-US" dirty="0"/>
                    </a:p>
                  </a:txBody>
                  <a:tcPr/>
                </a:tc>
                <a:tc>
                  <a:txBody>
                    <a:bodyPr/>
                    <a:lstStyle/>
                    <a:p>
                      <a:r>
                        <a:rPr lang="en-US" dirty="0" smtClean="0"/>
                        <a:t>Global Ethical Test</a:t>
                      </a:r>
                      <a:endParaRPr lang="en-US" dirty="0"/>
                    </a:p>
                  </a:txBody>
                  <a:tcPr/>
                </a:tc>
                <a:tc>
                  <a:txBody>
                    <a:bodyPr/>
                    <a:lstStyle/>
                    <a:p>
                      <a:r>
                        <a:rPr lang="en-US" dirty="0" smtClean="0"/>
                        <a:t>Global Feasibility</a:t>
                      </a:r>
                      <a:endParaRPr lang="en-US" dirty="0"/>
                    </a:p>
                  </a:txBody>
                  <a:tcPr/>
                </a:tc>
              </a:tr>
              <a:tr h="1162050">
                <a:tc>
                  <a:txBody>
                    <a:bodyPr/>
                    <a:lstStyle/>
                    <a:p>
                      <a:r>
                        <a:rPr lang="en-US" dirty="0" smtClean="0"/>
                        <a:t>Alternative 1</a:t>
                      </a:r>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r>
              <a:tr h="1162050">
                <a:tc>
                  <a:txBody>
                    <a:bodyPr/>
                    <a:lstStyle/>
                    <a:p>
                      <a:r>
                        <a:rPr lang="en-US" dirty="0" smtClean="0"/>
                        <a:t>Alternative 2</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1162050">
                <a:tc>
                  <a:txBody>
                    <a:bodyPr/>
                    <a:lstStyle/>
                    <a:p>
                      <a:r>
                        <a:rPr lang="en-US" dirty="0" smtClean="0"/>
                        <a:t>Alternative 3</a:t>
                      </a:r>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Generic Solutions (For every occasion)</a:t>
            </a:r>
            <a:endParaRPr lang="en-US" dirty="0"/>
          </a:p>
        </p:txBody>
      </p:sp>
      <p:sp>
        <p:nvSpPr>
          <p:cNvPr id="3" name="Content Placeholder 2"/>
          <p:cNvSpPr>
            <a:spLocks noGrp="1"/>
          </p:cNvSpPr>
          <p:nvPr>
            <p:ph idx="1"/>
          </p:nvPr>
        </p:nvSpPr>
        <p:spPr>
          <a:xfrm>
            <a:off x="457200" y="1600200"/>
            <a:ext cx="8229600" cy="4953000"/>
          </a:xfrm>
        </p:spPr>
        <p:txBody>
          <a:bodyPr>
            <a:normAutofit fontScale="70000" lnSpcReduction="20000"/>
          </a:bodyPr>
          <a:lstStyle/>
          <a:p>
            <a:r>
              <a:rPr lang="en-US" dirty="0" smtClean="0"/>
              <a:t>Gather more information</a:t>
            </a:r>
          </a:p>
          <a:p>
            <a:endParaRPr lang="en-US" dirty="0" smtClean="0"/>
          </a:p>
          <a:p>
            <a:r>
              <a:rPr lang="en-US" dirty="0" err="1" smtClean="0"/>
              <a:t>Nolo</a:t>
            </a:r>
            <a:r>
              <a:rPr lang="en-US" dirty="0" smtClean="0"/>
              <a:t> </a:t>
            </a:r>
            <a:r>
              <a:rPr lang="en-US" dirty="0" err="1" smtClean="0"/>
              <a:t>Contendere</a:t>
            </a:r>
            <a:endParaRPr lang="en-US" dirty="0" smtClean="0"/>
          </a:p>
          <a:p>
            <a:endParaRPr lang="en-US" dirty="0" smtClean="0"/>
          </a:p>
          <a:p>
            <a:r>
              <a:rPr lang="en-US" dirty="0" smtClean="0"/>
              <a:t>Be diplomatic.  Negotiate with the different parties.  Look for a “win-win” solution</a:t>
            </a:r>
          </a:p>
          <a:p>
            <a:endParaRPr lang="en-US" dirty="0" smtClean="0"/>
          </a:p>
          <a:p>
            <a:r>
              <a:rPr lang="en-US" dirty="0" smtClean="0"/>
              <a:t>Oppose.  Stand up to authority.  Organize opposition.  Document and publicize the wrong</a:t>
            </a:r>
          </a:p>
          <a:p>
            <a:endParaRPr lang="en-US" dirty="0" smtClean="0"/>
          </a:p>
          <a:p>
            <a:r>
              <a:rPr lang="en-US" dirty="0" smtClean="0"/>
              <a:t>Exit (Get a transfer.  Look for another job.  Live to fight another time)</a:t>
            </a:r>
          </a:p>
          <a:p>
            <a:endParaRPr lang="en-US" dirty="0" smtClean="0"/>
          </a:p>
          <a:p>
            <a:r>
              <a:rPr lang="en-US" dirty="0" smtClean="0"/>
              <a:t>Organize these as plans A, B, C, etc.  (Try one, then the other if the first doesn’t work.)</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Solution Testing</a:t>
            </a:r>
            <a:endParaRPr lang="en-US" dirty="0"/>
          </a:p>
        </p:txBody>
      </p:sp>
      <p:sp>
        <p:nvSpPr>
          <p:cNvPr id="5" name="Subtitle 4"/>
          <p:cNvSpPr>
            <a:spLocks noGrp="1"/>
          </p:cNvSpPr>
          <p:nvPr>
            <p:ph type="subTitle" idx="1"/>
          </p:nvPr>
        </p:nvSpPr>
        <p:spPr/>
        <p:txBody>
          <a:bodyPr/>
          <a:lstStyle/>
          <a:p>
            <a:r>
              <a:rPr lang="en-US" dirty="0" smtClean="0"/>
              <a:t>Reversibility, Harm/Benefits, Publicity</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dirty="0" smtClean="0"/>
              <a:t>Test </a:t>
            </a:r>
            <a:r>
              <a:rPr lang="en-US" dirty="0"/>
              <a:t>Solutions</a:t>
            </a:r>
          </a:p>
        </p:txBody>
      </p:sp>
      <p:sp>
        <p:nvSpPr>
          <p:cNvPr id="94211" name="Rectangle 3"/>
          <p:cNvSpPr>
            <a:spLocks noGrp="1" noChangeArrowheads="1"/>
          </p:cNvSpPr>
          <p:nvPr>
            <p:ph idx="1"/>
          </p:nvPr>
        </p:nvSpPr>
        <p:spPr/>
        <p:txBody>
          <a:bodyPr/>
          <a:lstStyle/>
          <a:p>
            <a:pPr>
              <a:lnSpc>
                <a:spcPct val="90000"/>
              </a:lnSpc>
            </a:pPr>
            <a:r>
              <a:rPr lang="en-US" sz="2400" dirty="0"/>
              <a:t>Develop a solution evaluation matrix</a:t>
            </a:r>
          </a:p>
          <a:p>
            <a:pPr>
              <a:lnSpc>
                <a:spcPct val="90000"/>
              </a:lnSpc>
            </a:pPr>
            <a:endParaRPr lang="en-US" sz="2400" dirty="0"/>
          </a:p>
          <a:p>
            <a:pPr>
              <a:lnSpc>
                <a:spcPct val="90000"/>
              </a:lnSpc>
            </a:pPr>
            <a:r>
              <a:rPr lang="en-US" sz="2400" dirty="0"/>
              <a:t>Test the ethical implications of each solution</a:t>
            </a:r>
          </a:p>
          <a:p>
            <a:pPr>
              <a:lnSpc>
                <a:spcPct val="90000"/>
              </a:lnSpc>
            </a:pPr>
            <a:endParaRPr lang="en-US" sz="2400" dirty="0"/>
          </a:p>
          <a:p>
            <a:pPr>
              <a:lnSpc>
                <a:spcPct val="90000"/>
              </a:lnSpc>
            </a:pPr>
            <a:r>
              <a:rPr lang="en-US" sz="2400" dirty="0"/>
              <a:t>See if the solution violates the code</a:t>
            </a:r>
          </a:p>
          <a:p>
            <a:pPr>
              <a:lnSpc>
                <a:spcPct val="90000"/>
              </a:lnSpc>
            </a:pPr>
            <a:endParaRPr lang="en-US" sz="2400" dirty="0"/>
          </a:p>
          <a:p>
            <a:pPr>
              <a:lnSpc>
                <a:spcPct val="90000"/>
              </a:lnSpc>
            </a:pPr>
            <a:r>
              <a:rPr lang="en-US" sz="2400" dirty="0"/>
              <a:t>Carry out a global feasibility assessment of the solution.</a:t>
            </a:r>
          </a:p>
          <a:p>
            <a:pPr lvl="1">
              <a:lnSpc>
                <a:spcPct val="90000"/>
              </a:lnSpc>
            </a:pPr>
            <a:r>
              <a:rPr lang="en-US" sz="2200" dirty="0"/>
              <a:t>What are the situational constraints?</a:t>
            </a:r>
          </a:p>
          <a:p>
            <a:pPr lvl="1">
              <a:lnSpc>
                <a:spcPct val="90000"/>
              </a:lnSpc>
            </a:pPr>
            <a:r>
              <a:rPr lang="en-US" sz="2200" dirty="0"/>
              <a:t>Will these constraints block implementation?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t>Solution Evaluation Matrix</a:t>
            </a:r>
          </a:p>
        </p:txBody>
      </p:sp>
      <p:graphicFrame>
        <p:nvGraphicFramePr>
          <p:cNvPr id="95235" name="Group 3"/>
          <p:cNvGraphicFramePr>
            <a:graphicFrameLocks noGrp="1"/>
          </p:cNvGraphicFramePr>
          <p:nvPr>
            <p:ph type="tbl" idx="1"/>
          </p:nvPr>
        </p:nvGraphicFramePr>
        <p:xfrm>
          <a:off x="152400" y="1600200"/>
          <a:ext cx="8534400" cy="4530726"/>
        </p:xfrm>
        <a:graphic>
          <a:graphicData uri="http://schemas.openxmlformats.org/drawingml/2006/table">
            <a:tbl>
              <a:tblPr/>
              <a:tblGrid>
                <a:gridCol w="1450338"/>
                <a:gridCol w="1448516"/>
                <a:gridCol w="1450338"/>
                <a:gridCol w="1510464"/>
                <a:gridCol w="1224406"/>
                <a:gridCol w="1450338"/>
              </a:tblGrid>
              <a:tr h="11334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Alternative / Test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200" b="1" i="0" u="none" strike="noStrike" cap="none" normalizeH="0" baseline="0" smtClean="0">
                          <a:ln>
                            <a:noFill/>
                          </a:ln>
                          <a:solidFill>
                            <a:schemeClr val="tx1"/>
                          </a:solidFill>
                          <a:effectLst/>
                          <a:latin typeface="Arial" charset="0"/>
                        </a:rPr>
                        <a:t>Reversibility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Harm / Benefits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Publicity (Values Test)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Code (Corporate or Professional Code of Ethics)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Will it Work? (Feasibility)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318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200" b="1" i="0" u="none" strike="noStrike" cap="none" normalizeH="0" baseline="0" smtClean="0">
                          <a:ln>
                            <a:noFill/>
                          </a:ln>
                          <a:solidFill>
                            <a:schemeClr val="tx1"/>
                          </a:solidFill>
                          <a:effectLst/>
                          <a:latin typeface="Arial" charset="0"/>
                        </a:rPr>
                        <a:t>Alternative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334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200" b="1" i="0" u="none" strike="noStrike" cap="none" normalizeH="0" baseline="0" smtClean="0">
                          <a:ln>
                            <a:noFill/>
                          </a:ln>
                          <a:solidFill>
                            <a:schemeClr val="tx1"/>
                          </a:solidFill>
                          <a:effectLst/>
                          <a:latin typeface="Arial" charset="0"/>
                        </a:rPr>
                        <a:t>Alternative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318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200" b="1" i="0" u="none" strike="noStrike" cap="none" normalizeH="0" baseline="0" smtClean="0">
                          <a:ln>
                            <a:noFill/>
                          </a:ln>
                          <a:solidFill>
                            <a:schemeClr val="tx1"/>
                          </a:solidFill>
                          <a:effectLst/>
                          <a:latin typeface="Arial" charset="0"/>
                        </a:rPr>
                        <a:t>Alternative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2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Reversibility</a:t>
            </a:r>
            <a:endParaRPr lang="en-US" dirty="0"/>
          </a:p>
        </p:txBody>
      </p:sp>
      <p:sp>
        <p:nvSpPr>
          <p:cNvPr id="4" name="Content Placeholder 3"/>
          <p:cNvSpPr>
            <a:spLocks noGrp="1"/>
          </p:cNvSpPr>
          <p:nvPr>
            <p:ph idx="1"/>
          </p:nvPr>
        </p:nvSpPr>
        <p:spPr/>
        <p:txBody>
          <a:bodyPr>
            <a:normAutofit fontScale="92500" lnSpcReduction="20000"/>
          </a:bodyPr>
          <a:lstStyle/>
          <a:p>
            <a:r>
              <a:rPr lang="en-US" dirty="0" smtClean="0"/>
              <a:t>Does the action still look good when viewed from the standpoint of key stakeholders?</a:t>
            </a:r>
          </a:p>
          <a:p>
            <a:endParaRPr lang="en-US" dirty="0" smtClean="0"/>
          </a:p>
          <a:p>
            <a:r>
              <a:rPr lang="en-US" dirty="0" smtClean="0"/>
              <a:t>Agent projects into standpoint of those targeted by the action and views it through their eyes</a:t>
            </a:r>
          </a:p>
          <a:p>
            <a:endParaRPr lang="en-US" dirty="0" smtClean="0"/>
          </a:p>
          <a:p>
            <a:r>
              <a:rPr lang="en-US" dirty="0" smtClean="0"/>
              <a:t>Avoid extremes of too little and too much identification with stakeholder (go beyond your egocentric standpoint but don’t become lost in the perspective of the other)</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Decision-Making in Business</a:t>
            </a:r>
            <a:endParaRPr lang="en-US" dirty="0"/>
          </a:p>
        </p:txBody>
      </p:sp>
      <p:sp>
        <p:nvSpPr>
          <p:cNvPr id="4" name="Content Placeholder 3"/>
          <p:cNvSpPr>
            <a:spLocks noGrp="1"/>
          </p:cNvSpPr>
          <p:nvPr>
            <p:ph idx="1"/>
          </p:nvPr>
        </p:nvSpPr>
        <p:spPr>
          <a:xfrm>
            <a:off x="457200" y="1600200"/>
            <a:ext cx="8229600" cy="4953000"/>
          </a:xfrm>
        </p:spPr>
        <p:txBody>
          <a:bodyPr>
            <a:normAutofit fontScale="92500" lnSpcReduction="10000"/>
          </a:bodyPr>
          <a:lstStyle/>
          <a:p>
            <a:r>
              <a:rPr lang="en-US" dirty="0" smtClean="0"/>
              <a:t>Rational Choice Method: Textbook (Lawrence and Weber)</a:t>
            </a:r>
          </a:p>
          <a:p>
            <a:r>
              <a:rPr lang="en-US" dirty="0" smtClean="0"/>
              <a:t>Issue Management Process (32)</a:t>
            </a:r>
          </a:p>
          <a:p>
            <a:pPr lvl="1"/>
            <a:r>
              <a:rPr lang="en-US" dirty="0" smtClean="0"/>
              <a:t>Identify Issue</a:t>
            </a:r>
          </a:p>
          <a:p>
            <a:pPr lvl="1"/>
            <a:r>
              <a:rPr lang="en-US" dirty="0" smtClean="0"/>
              <a:t>Analyze Issue</a:t>
            </a:r>
          </a:p>
          <a:p>
            <a:pPr lvl="1"/>
            <a:r>
              <a:rPr lang="en-US" dirty="0" smtClean="0"/>
              <a:t>Generate Options</a:t>
            </a:r>
          </a:p>
          <a:p>
            <a:pPr lvl="1"/>
            <a:r>
              <a:rPr lang="en-US" dirty="0" smtClean="0"/>
              <a:t>Take Action</a:t>
            </a:r>
          </a:p>
          <a:p>
            <a:pPr lvl="1"/>
            <a:r>
              <a:rPr lang="en-US" dirty="0" smtClean="0"/>
              <a:t>Evaluate Results</a:t>
            </a:r>
          </a:p>
          <a:p>
            <a:r>
              <a:rPr lang="en-US" dirty="0" smtClean="0"/>
              <a:t>Evaluating and ranking given results</a:t>
            </a:r>
          </a:p>
          <a:p>
            <a:pPr lvl="1"/>
            <a:r>
              <a:rPr lang="en-US" dirty="0" smtClean="0"/>
              <a:t>Like a multiple choice test—choose the best answer from the given options</a:t>
            </a:r>
          </a:p>
          <a:p>
            <a:pPr lvl="1"/>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Harm / Benefits</a:t>
            </a:r>
            <a:endParaRPr lang="en-US" dirty="0"/>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r>
              <a:rPr lang="en-US" dirty="0" smtClean="0"/>
              <a:t>What are the likely harms and benefits that will follow from the action under consideration?</a:t>
            </a:r>
          </a:p>
          <a:p>
            <a:endParaRPr lang="en-US" dirty="0" smtClean="0"/>
          </a:p>
          <a:p>
            <a:r>
              <a:rPr lang="en-US" dirty="0" smtClean="0"/>
              <a:t>What is their magnitude and range?</a:t>
            </a:r>
          </a:p>
          <a:p>
            <a:endParaRPr lang="en-US" dirty="0" smtClean="0"/>
          </a:p>
          <a:p>
            <a:r>
              <a:rPr lang="en-US" dirty="0" smtClean="0"/>
              <a:t>How are they distributed?</a:t>
            </a:r>
          </a:p>
          <a:p>
            <a:endParaRPr lang="en-US" dirty="0" smtClean="0"/>
          </a:p>
          <a:p>
            <a:r>
              <a:rPr lang="en-US" dirty="0" smtClean="0"/>
              <a:t>Which alternative produces the most benefits coupled with the least harms?</a:t>
            </a:r>
          </a:p>
          <a:p>
            <a:endParaRPr lang="en-US" dirty="0" smtClean="0"/>
          </a:p>
          <a:p>
            <a:r>
              <a:rPr lang="en-US" dirty="0" smtClean="0"/>
              <a:t>Avoid too much (trying to factor in all consequences) and too little (leaving out significant consequences)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Publicity Test</a:t>
            </a:r>
            <a:endParaRPr lang="en-US" dirty="0"/>
          </a:p>
        </p:txBody>
      </p:sp>
      <p:sp>
        <p:nvSpPr>
          <p:cNvPr id="3" name="Content Placeholder 2"/>
          <p:cNvSpPr>
            <a:spLocks noGrp="1"/>
          </p:cNvSpPr>
          <p:nvPr>
            <p:ph idx="1"/>
          </p:nvPr>
        </p:nvSpPr>
        <p:spPr>
          <a:xfrm>
            <a:off x="457200" y="1600200"/>
            <a:ext cx="8229600" cy="4876800"/>
          </a:xfrm>
        </p:spPr>
        <p:txBody>
          <a:bodyPr>
            <a:normAutofit lnSpcReduction="10000"/>
          </a:bodyPr>
          <a:lstStyle/>
          <a:p>
            <a:r>
              <a:rPr lang="en-US" dirty="0" smtClean="0"/>
              <a:t>What are the values embedded in the action you are considering?</a:t>
            </a:r>
          </a:p>
          <a:p>
            <a:pPr lvl="1"/>
            <a:r>
              <a:rPr lang="en-US" dirty="0" smtClean="0"/>
              <a:t>Is it responsible or irresponsible?  Just or unfair?  Respectful or disrespectful?</a:t>
            </a:r>
          </a:p>
          <a:p>
            <a:pPr lvl="1"/>
            <a:endParaRPr lang="en-US" dirty="0" smtClean="0"/>
          </a:p>
          <a:p>
            <a:r>
              <a:rPr lang="en-US" dirty="0" smtClean="0"/>
              <a:t>Would you want to be publically associated with this action given the values it embodies?</a:t>
            </a:r>
          </a:p>
          <a:p>
            <a:pPr lvl="1"/>
            <a:r>
              <a:rPr lang="en-US" dirty="0" smtClean="0"/>
              <a:t>People would view you as responsible, just, or respectful; irresponsible, unjust (biased?), disrespectful</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of Ethics Test</a:t>
            </a:r>
            <a:endParaRPr lang="en-US" dirty="0"/>
          </a:p>
        </p:txBody>
      </p:sp>
      <p:sp>
        <p:nvSpPr>
          <p:cNvPr id="3" name="Content Placeholder 2"/>
          <p:cNvSpPr>
            <a:spLocks noGrp="1"/>
          </p:cNvSpPr>
          <p:nvPr>
            <p:ph idx="1"/>
          </p:nvPr>
        </p:nvSpPr>
        <p:spPr/>
        <p:txBody>
          <a:bodyPr/>
          <a:lstStyle/>
          <a:p>
            <a:r>
              <a:rPr lang="en-US" dirty="0" smtClean="0"/>
              <a:t>How does the action accord with your profession’s or company’s code of ethics?</a:t>
            </a:r>
          </a:p>
          <a:p>
            <a:endParaRPr lang="en-US" dirty="0" smtClean="0"/>
          </a:p>
          <a:p>
            <a:r>
              <a:rPr lang="en-US" dirty="0" smtClean="0"/>
              <a:t>How does the action accord with the key values professed by your company or profession?</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Solution Implementation</a:t>
            </a:r>
            <a:endParaRPr lang="en-US" dirty="0"/>
          </a:p>
        </p:txBody>
      </p:sp>
      <p:sp>
        <p:nvSpPr>
          <p:cNvPr id="5" name="Subtitle 4"/>
          <p:cNvSpPr>
            <a:spLocks noGrp="1"/>
          </p:cNvSpPr>
          <p:nvPr>
            <p:ph type="subTitle" idx="1"/>
          </p:nvPr>
        </p:nvSpPr>
        <p:spPr/>
        <p:txBody>
          <a:bodyPr/>
          <a:lstStyle/>
          <a:p>
            <a:r>
              <a:rPr lang="en-US" dirty="0" smtClean="0"/>
              <a:t>Will it work given the background constraints?</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a:bodyPr>
          <a:lstStyle/>
          <a:p>
            <a:r>
              <a:rPr lang="en-US" sz="3800" dirty="0" smtClean="0"/>
              <a:t>A Feasibility Test—Will it Work?</a:t>
            </a:r>
            <a:endParaRPr lang="en-US" sz="3800" dirty="0"/>
          </a:p>
        </p:txBody>
      </p:sp>
      <p:sp>
        <p:nvSpPr>
          <p:cNvPr id="97283" name="Rectangle 3"/>
          <p:cNvSpPr>
            <a:spLocks noGrp="1" noChangeArrowheads="1"/>
          </p:cNvSpPr>
          <p:nvPr>
            <p:ph idx="1"/>
          </p:nvPr>
        </p:nvSpPr>
        <p:spPr/>
        <p:txBody>
          <a:bodyPr>
            <a:normAutofit fontScale="92500" lnSpcReduction="10000"/>
          </a:bodyPr>
          <a:lstStyle/>
          <a:p>
            <a:pPr>
              <a:lnSpc>
                <a:spcPct val="90000"/>
              </a:lnSpc>
            </a:pPr>
            <a:r>
              <a:rPr lang="en-US" dirty="0"/>
              <a:t>Restate your global feasibility analysis</a:t>
            </a:r>
          </a:p>
          <a:p>
            <a:pPr>
              <a:lnSpc>
                <a:spcPct val="90000"/>
              </a:lnSpc>
            </a:pPr>
            <a:endParaRPr lang="en-US" dirty="0"/>
          </a:p>
          <a:p>
            <a:pPr>
              <a:lnSpc>
                <a:spcPct val="90000"/>
              </a:lnSpc>
            </a:pPr>
            <a:r>
              <a:rPr lang="en-US" dirty="0"/>
              <a:t>Are there resource constraints</a:t>
            </a:r>
            <a:r>
              <a:rPr lang="en-US" dirty="0" smtClean="0"/>
              <a:t>?</a:t>
            </a:r>
          </a:p>
          <a:p>
            <a:pPr lvl="1">
              <a:lnSpc>
                <a:spcPct val="90000"/>
              </a:lnSpc>
            </a:pPr>
            <a:r>
              <a:rPr lang="en-US" dirty="0" smtClean="0"/>
              <a:t>Are these fixed or negotiable?</a:t>
            </a:r>
            <a:endParaRPr lang="en-US" dirty="0"/>
          </a:p>
          <a:p>
            <a:pPr>
              <a:lnSpc>
                <a:spcPct val="90000"/>
              </a:lnSpc>
            </a:pPr>
            <a:endParaRPr lang="en-US" dirty="0"/>
          </a:p>
          <a:p>
            <a:pPr>
              <a:lnSpc>
                <a:spcPct val="90000"/>
              </a:lnSpc>
            </a:pPr>
            <a:r>
              <a:rPr lang="en-US" dirty="0"/>
              <a:t>Are there technical or manufacturing constraints</a:t>
            </a:r>
            <a:r>
              <a:rPr lang="en-US" dirty="0" smtClean="0"/>
              <a:t>?</a:t>
            </a:r>
          </a:p>
          <a:p>
            <a:pPr lvl="1">
              <a:lnSpc>
                <a:spcPct val="90000"/>
              </a:lnSpc>
            </a:pPr>
            <a:r>
              <a:rPr lang="en-US" dirty="0" smtClean="0"/>
              <a:t>Are these fixed or negotiable?</a:t>
            </a:r>
            <a:endParaRPr lang="en-US" dirty="0"/>
          </a:p>
          <a:p>
            <a:pPr>
              <a:lnSpc>
                <a:spcPct val="90000"/>
              </a:lnSpc>
            </a:pPr>
            <a:endParaRPr lang="en-US" dirty="0"/>
          </a:p>
          <a:p>
            <a:pPr>
              <a:lnSpc>
                <a:spcPct val="90000"/>
              </a:lnSpc>
            </a:pPr>
            <a:r>
              <a:rPr lang="en-US" dirty="0"/>
              <a:t>Are there interest constraints</a:t>
            </a:r>
            <a:r>
              <a:rPr lang="en-US" dirty="0" smtClean="0"/>
              <a:t>?</a:t>
            </a:r>
          </a:p>
          <a:p>
            <a:pPr lvl="1">
              <a:lnSpc>
                <a:spcPct val="90000"/>
              </a:lnSpc>
            </a:pPr>
            <a:r>
              <a:rPr lang="en-US" dirty="0" smtClean="0"/>
              <a:t>Are these fixed or negotiable?</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dirty="0" smtClean="0"/>
              <a:t>Feasibility </a:t>
            </a:r>
            <a:r>
              <a:rPr lang="en-US" dirty="0"/>
              <a:t>Matrix</a:t>
            </a:r>
          </a:p>
        </p:txBody>
      </p:sp>
      <p:graphicFrame>
        <p:nvGraphicFramePr>
          <p:cNvPr id="98307" name="Group 3"/>
          <p:cNvGraphicFramePr>
            <a:graphicFrameLocks noGrp="1"/>
          </p:cNvGraphicFramePr>
          <p:nvPr>
            <p:ph type="tbl" idx="1"/>
          </p:nvPr>
        </p:nvGraphicFramePr>
        <p:xfrm>
          <a:off x="228600" y="1600200"/>
          <a:ext cx="8763000" cy="4530727"/>
        </p:xfrm>
        <a:graphic>
          <a:graphicData uri="http://schemas.openxmlformats.org/drawingml/2006/table">
            <a:tbl>
              <a:tblPr/>
              <a:tblGrid>
                <a:gridCol w="1219200"/>
                <a:gridCol w="971550"/>
                <a:gridCol w="1095375"/>
                <a:gridCol w="1095375"/>
                <a:gridCol w="1230313"/>
                <a:gridCol w="788987"/>
                <a:gridCol w="990600"/>
                <a:gridCol w="1371600"/>
              </a:tblGrid>
              <a:tr h="906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Alternative/ Constraint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200" b="1" i="0" u="none" strike="noStrike" cap="none" normalizeH="0" baseline="0" dirty="0" smtClean="0">
                          <a:ln>
                            <a:noFill/>
                          </a:ln>
                          <a:solidFill>
                            <a:schemeClr val="tx1"/>
                          </a:solidFill>
                          <a:effectLst/>
                          <a:latin typeface="Arial" charset="0"/>
                        </a:rPr>
                        <a:t>Resource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200" b="1" i="0" u="none" strike="noStrike" cap="none" normalizeH="0" baseline="0" smtClean="0">
                          <a:ln>
                            <a:noFill/>
                          </a:ln>
                          <a:solidFill>
                            <a:schemeClr val="tx1"/>
                          </a:solidFill>
                          <a:effectLst/>
                          <a:latin typeface="Arial" charset="0"/>
                        </a:rPr>
                        <a:t>Interest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200" b="1" i="0" u="none" strike="noStrike" cap="none" normalizeH="0" baseline="0" smtClean="0">
                          <a:ln>
                            <a:noFill/>
                          </a:ln>
                          <a:solidFill>
                            <a:schemeClr val="tx1"/>
                          </a:solidFill>
                          <a:effectLst/>
                          <a:latin typeface="Arial" charset="0"/>
                        </a:rPr>
                        <a:t>Technical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906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000" b="0" i="1" u="none" strike="noStrike" cap="none" normalizeH="0" baseline="0" smtClean="0">
                          <a:ln>
                            <a:noFill/>
                          </a:ln>
                          <a:solidFill>
                            <a:schemeClr val="tx1"/>
                          </a:solidFill>
                          <a:effectLst/>
                          <a:latin typeface="Arial" charset="0"/>
                        </a:rPr>
                        <a:t>Time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000" b="0" i="1" u="none" strike="noStrike" cap="none" normalizeH="0" baseline="0" smtClean="0">
                          <a:ln>
                            <a:noFill/>
                          </a:ln>
                          <a:solidFill>
                            <a:schemeClr val="tx1"/>
                          </a:solidFill>
                          <a:effectLst/>
                          <a:latin typeface="Arial" charset="0"/>
                        </a:rPr>
                        <a:t>Cost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000" b="0" i="1" u="none" strike="noStrike" cap="none" normalizeH="0" baseline="0" smtClean="0">
                          <a:ln>
                            <a:noFill/>
                          </a:ln>
                          <a:solidFill>
                            <a:schemeClr val="tx1"/>
                          </a:solidFill>
                          <a:effectLst/>
                          <a:latin typeface="Arial" charset="0"/>
                        </a:rPr>
                        <a:t>Individual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000" b="0" i="1" u="none" strike="noStrike" cap="none" normalizeH="0" baseline="0" smtClean="0">
                          <a:ln>
                            <a:noFill/>
                          </a:ln>
                          <a:solidFill>
                            <a:schemeClr val="tx1"/>
                          </a:solidFill>
                          <a:effectLst/>
                          <a:latin typeface="Arial" charset="0"/>
                        </a:rPr>
                        <a:t>Organizational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000" b="0" i="1" u="none" strike="noStrike" cap="none" normalizeH="0" baseline="0" smtClean="0">
                          <a:ln>
                            <a:noFill/>
                          </a:ln>
                          <a:solidFill>
                            <a:schemeClr val="tx1"/>
                          </a:solidFill>
                          <a:effectLst/>
                          <a:latin typeface="Arial" charset="0"/>
                        </a:rPr>
                        <a:t>Legal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000" b="0" i="1" u="none" strike="noStrike" cap="none" normalizeH="0" baseline="0" smtClean="0">
                          <a:ln>
                            <a:noFill/>
                          </a:ln>
                          <a:solidFill>
                            <a:schemeClr val="tx1"/>
                          </a:solidFill>
                          <a:effectLst/>
                          <a:latin typeface="Arial" charset="0"/>
                        </a:rPr>
                        <a:t>Available Technology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000" b="0" i="1" u="none" strike="noStrike" cap="none" normalizeH="0" baseline="0" smtClean="0">
                          <a:ln>
                            <a:noFill/>
                          </a:ln>
                          <a:solidFill>
                            <a:schemeClr val="tx1"/>
                          </a:solidFill>
                          <a:effectLst/>
                          <a:latin typeface="Arial" charset="0"/>
                        </a:rPr>
                        <a:t>Manufacturability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4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000" b="1" i="0" u="none" strike="noStrike" cap="none" normalizeH="0" baseline="0" smtClean="0">
                          <a:ln>
                            <a:noFill/>
                          </a:ln>
                          <a:solidFill>
                            <a:schemeClr val="tx1"/>
                          </a:solidFill>
                          <a:effectLst/>
                          <a:latin typeface="Arial" charset="0"/>
                        </a:rPr>
                        <a:t>Alternative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6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000" b="1" i="0" u="none" strike="noStrike" cap="none" normalizeH="0" baseline="0" smtClean="0">
                          <a:ln>
                            <a:noFill/>
                          </a:ln>
                          <a:solidFill>
                            <a:schemeClr val="tx1"/>
                          </a:solidFill>
                          <a:effectLst/>
                          <a:latin typeface="Arial" charset="0"/>
                        </a:rPr>
                        <a:t>Alternative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6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000" b="1" i="0" u="none" strike="noStrike" cap="none" normalizeH="0" baseline="0" smtClean="0">
                          <a:ln>
                            <a:noFill/>
                          </a:ln>
                          <a:solidFill>
                            <a:schemeClr val="tx1"/>
                          </a:solidFill>
                          <a:effectLst/>
                          <a:latin typeface="Arial" charset="0"/>
                        </a:rPr>
                        <a:t>Alternative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What if there are major constraints?</a:t>
            </a:r>
            <a:endParaRPr lang="en-US" dirty="0"/>
          </a:p>
        </p:txBody>
      </p:sp>
      <p:sp>
        <p:nvSpPr>
          <p:cNvPr id="8" name="Content Placeholder 7"/>
          <p:cNvSpPr>
            <a:spLocks noGrp="1"/>
          </p:cNvSpPr>
          <p:nvPr>
            <p:ph idx="1"/>
          </p:nvPr>
        </p:nvSpPr>
        <p:spPr/>
        <p:txBody>
          <a:bodyPr>
            <a:normAutofit fontScale="92500" lnSpcReduction="10000"/>
          </a:bodyPr>
          <a:lstStyle/>
          <a:p>
            <a:r>
              <a:rPr lang="en-US" dirty="0" smtClean="0"/>
              <a:t>Try out what Westin calls the “intermediate impossible” (Practical Companion, 38)</a:t>
            </a:r>
          </a:p>
          <a:p>
            <a:endParaRPr lang="en-US" dirty="0" smtClean="0"/>
          </a:p>
          <a:p>
            <a:pPr lvl="1"/>
            <a:r>
              <a:rPr lang="en-US" dirty="0" smtClean="0"/>
              <a:t>Take your ethically, financially, technically ideal solution</a:t>
            </a:r>
          </a:p>
          <a:p>
            <a:pPr lvl="1"/>
            <a:endParaRPr lang="en-US" dirty="0" smtClean="0"/>
          </a:p>
          <a:p>
            <a:pPr lvl="1"/>
            <a:r>
              <a:rPr lang="en-US" dirty="0" smtClean="0"/>
              <a:t>Test its feasibility.  If it is lacking…</a:t>
            </a:r>
          </a:p>
          <a:p>
            <a:pPr lvl="1"/>
            <a:endParaRPr lang="en-US" dirty="0" smtClean="0"/>
          </a:p>
          <a:p>
            <a:pPr lvl="1"/>
            <a:r>
              <a:rPr lang="en-US" dirty="0" smtClean="0"/>
              <a:t>Modify it as little as possible until it becomes feasible.  Then implement the “intermediate impossible.”</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dirty="0" smtClean="0"/>
              <a:t>Final Considerations</a:t>
            </a:r>
            <a:endParaRPr lang="en-US" dirty="0"/>
          </a:p>
        </p:txBody>
      </p:sp>
      <p:sp>
        <p:nvSpPr>
          <p:cNvPr id="4" name="Content Placeholder 3"/>
          <p:cNvSpPr>
            <a:spLocks noGrp="1"/>
          </p:cNvSpPr>
          <p:nvPr>
            <p:ph idx="1"/>
          </p:nvPr>
        </p:nvSpPr>
        <p:spPr/>
        <p:txBody>
          <a:bodyPr/>
          <a:lstStyle/>
          <a:p>
            <a:r>
              <a:rPr lang="en-US" dirty="0" smtClean="0"/>
              <a:t>Has your problem shifted?</a:t>
            </a:r>
          </a:p>
          <a:p>
            <a:pPr lvl="1"/>
            <a:r>
              <a:rPr lang="en-US" dirty="0" smtClean="0"/>
              <a:t>Check over your refined solution list and your final solution.  Sometimes the process moves from one problem to another.  If so, re-specify your problem given what you have learned.</a:t>
            </a:r>
          </a:p>
          <a:p>
            <a:pPr lvl="1"/>
            <a:endParaRPr lang="en-US" sz="900" dirty="0" smtClean="0"/>
          </a:p>
          <a:p>
            <a:r>
              <a:rPr lang="en-US" dirty="0" smtClean="0"/>
              <a:t>Have you opened all possible doors to solving your problem?</a:t>
            </a:r>
          </a:p>
          <a:p>
            <a:pPr lvl="1"/>
            <a:r>
              <a:rPr lang="en-US" dirty="0" smtClean="0"/>
              <a:t>Multiple framings.  Resisting dilemma trap</a:t>
            </a:r>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Readings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Anthony Weston.  (2002).  </a:t>
            </a:r>
            <a:r>
              <a:rPr lang="en-US" i="1" dirty="0" smtClean="0"/>
              <a:t>A Practical Companion to Ethics: Second Edition</a:t>
            </a:r>
            <a:r>
              <a:rPr lang="en-US" dirty="0" smtClean="0"/>
              <a:t>.  Oxford, UK: Oxford University Press.</a:t>
            </a:r>
          </a:p>
          <a:p>
            <a:pPr lvl="1"/>
            <a:r>
              <a:rPr lang="en-US" dirty="0" smtClean="0"/>
              <a:t>Weston has several excellent suggestions for brainstorming solutions to ethical problems.  He also discusses how to avoid the dilemma trap.</a:t>
            </a:r>
          </a:p>
          <a:p>
            <a:endParaRPr lang="en-US" dirty="0" smtClean="0"/>
          </a:p>
          <a:p>
            <a:r>
              <a:rPr lang="en-US" i="1" dirty="0" smtClean="0"/>
              <a:t>Good Computing</a:t>
            </a:r>
            <a:r>
              <a:rPr lang="en-US" dirty="0" smtClean="0"/>
              <a:t>.  (Book under development through Jones and Bartlett)  (Huff, Frey, Cruz)</a:t>
            </a:r>
          </a:p>
          <a:p>
            <a:pPr lvl="1"/>
            <a:r>
              <a:rPr lang="en-US" dirty="0" smtClean="0"/>
              <a:t>The manuscript describes the four-stage software development cycle that is used as a model here for problem-solving.</a:t>
            </a:r>
          </a:p>
          <a:p>
            <a:endParaRPr lang="en-US" dirty="0" smtClean="0"/>
          </a:p>
          <a:p>
            <a:r>
              <a:rPr lang="en-US" dirty="0" smtClean="0"/>
              <a:t>Carolyn </a:t>
            </a:r>
            <a:r>
              <a:rPr lang="en-US" dirty="0" err="1" smtClean="0"/>
              <a:t>Whitbeck</a:t>
            </a:r>
            <a:r>
              <a:rPr lang="en-US" dirty="0" smtClean="0"/>
              <a:t>.  (1998).  </a:t>
            </a:r>
            <a:r>
              <a:rPr lang="en-US" i="1" dirty="0" smtClean="0"/>
              <a:t>Ethics in engineering practice and research</a:t>
            </a:r>
            <a:r>
              <a:rPr lang="en-US" dirty="0" smtClean="0"/>
              <a:t>.  Cambridge, UK: Cambridge University Press.</a:t>
            </a:r>
          </a:p>
          <a:p>
            <a:pPr lvl="1"/>
            <a:r>
              <a:rPr lang="en-US" dirty="0" err="1" smtClean="0"/>
              <a:t>Whitbeck</a:t>
            </a:r>
            <a:r>
              <a:rPr lang="en-US" dirty="0" smtClean="0"/>
              <a:t> provides an illuminating discussion of the analogy between ethics and design problems.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fontScale="90000"/>
          </a:bodyPr>
          <a:lstStyle/>
          <a:p>
            <a:r>
              <a:rPr lang="en-US" sz="3800"/>
              <a:t>Problem-solving in computing can be modeled on software design</a:t>
            </a:r>
          </a:p>
        </p:txBody>
      </p:sp>
      <p:sp>
        <p:nvSpPr>
          <p:cNvPr id="17411" name="Rectangle 3"/>
          <p:cNvSpPr>
            <a:spLocks noGrp="1" noChangeArrowheads="1"/>
          </p:cNvSpPr>
          <p:nvPr>
            <p:ph idx="1"/>
          </p:nvPr>
        </p:nvSpPr>
        <p:spPr>
          <a:xfrm>
            <a:off x="914400" y="1676400"/>
            <a:ext cx="7772400" cy="4800600"/>
          </a:xfrm>
        </p:spPr>
        <p:txBody>
          <a:bodyPr>
            <a:normAutofit fontScale="85000" lnSpcReduction="20000"/>
          </a:bodyPr>
          <a:lstStyle/>
          <a:p>
            <a:pPr marL="533400" indent="-533400"/>
            <a:r>
              <a:rPr lang="en-US" sz="3200" dirty="0"/>
              <a:t>The software development cycle can be presented in terms of four stages:</a:t>
            </a:r>
          </a:p>
          <a:p>
            <a:pPr marL="533400" indent="-533400"/>
            <a:endParaRPr lang="en-US" sz="1400" dirty="0"/>
          </a:p>
          <a:p>
            <a:pPr marL="952500" lvl="1" indent="-495300">
              <a:buFont typeface="Wingdings" pitchFamily="2" charset="2"/>
              <a:buAutoNum type="arabicPeriod"/>
            </a:pPr>
            <a:r>
              <a:rPr lang="en-US" sz="3000" dirty="0"/>
              <a:t>Problem Specification</a:t>
            </a:r>
          </a:p>
          <a:p>
            <a:pPr marL="952500" lvl="1" indent="-495300">
              <a:buFont typeface="Wingdings" pitchFamily="2" charset="2"/>
              <a:buAutoNum type="arabicPeriod"/>
            </a:pPr>
            <a:endParaRPr lang="en-US" sz="1200" dirty="0"/>
          </a:p>
          <a:p>
            <a:pPr marL="952500" lvl="1" indent="-495300">
              <a:buFont typeface="Wingdings" pitchFamily="2" charset="2"/>
              <a:buAutoNum type="arabicPeriod"/>
            </a:pPr>
            <a:r>
              <a:rPr lang="en-US" sz="3000" dirty="0"/>
              <a:t>Solution Generation</a:t>
            </a:r>
          </a:p>
          <a:p>
            <a:pPr marL="952500" lvl="1" indent="-495300">
              <a:buFont typeface="Wingdings" pitchFamily="2" charset="2"/>
              <a:buAutoNum type="arabicPeriod"/>
            </a:pPr>
            <a:endParaRPr lang="en-US" sz="1200" dirty="0"/>
          </a:p>
          <a:p>
            <a:pPr marL="952500" lvl="1" indent="-495300">
              <a:buFont typeface="Wingdings" pitchFamily="2" charset="2"/>
              <a:buAutoNum type="arabicPeriod"/>
            </a:pPr>
            <a:r>
              <a:rPr lang="en-US" sz="3000" dirty="0"/>
              <a:t>Solution Testing</a:t>
            </a:r>
          </a:p>
          <a:p>
            <a:pPr marL="952500" lvl="1" indent="-495300">
              <a:buFont typeface="Wingdings" pitchFamily="2" charset="2"/>
              <a:buAutoNum type="arabicPeriod"/>
            </a:pPr>
            <a:endParaRPr lang="en-US" sz="1200" dirty="0"/>
          </a:p>
          <a:p>
            <a:pPr marL="952500" lvl="1" indent="-495300">
              <a:buFont typeface="Wingdings" pitchFamily="2" charset="2"/>
              <a:buAutoNum type="arabicPeriod"/>
            </a:pPr>
            <a:r>
              <a:rPr lang="en-US" sz="3000" dirty="0"/>
              <a:t>Solution </a:t>
            </a:r>
            <a:r>
              <a:rPr lang="en-US" sz="3000" dirty="0" smtClean="0"/>
              <a:t>Implementation</a:t>
            </a:r>
          </a:p>
          <a:p>
            <a:pPr marL="952500" lvl="1" indent="-495300">
              <a:buFont typeface="Wingdings" pitchFamily="2" charset="2"/>
              <a:buAutoNum type="arabicPeriod"/>
            </a:pPr>
            <a:endParaRPr lang="en-US" sz="3000" dirty="0" smtClean="0"/>
          </a:p>
          <a:p>
            <a:pPr marL="552450" indent="-495300"/>
            <a:r>
              <a:rPr lang="en-US" sz="3400" dirty="0" smtClean="0"/>
              <a:t>Generate or create options that embody or realize ethical value or worth</a:t>
            </a:r>
          </a:p>
          <a:p>
            <a:pPr marL="952500" lvl="1" indent="-495300"/>
            <a:r>
              <a:rPr lang="en-US" sz="3000" dirty="0" smtClean="0"/>
              <a:t>We don’t find them, we make them</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Difference between choice and problem-solving?</a:t>
            </a:r>
            <a:endParaRPr lang="en-US" dirty="0"/>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US" dirty="0" smtClean="0"/>
              <a:t>In choice, one chooses among existing options by applying different frameworks such as ethical frameworks (Text 86)</a:t>
            </a:r>
          </a:p>
          <a:p>
            <a:pPr lvl="1"/>
            <a:r>
              <a:rPr lang="en-US" dirty="0" smtClean="0"/>
              <a:t>Virtues: An action is ethical when it aligns with good character</a:t>
            </a:r>
          </a:p>
          <a:p>
            <a:pPr lvl="1"/>
            <a:r>
              <a:rPr lang="en-US" dirty="0" smtClean="0"/>
              <a:t>Utilitarian: An action is ethical when net benefits exceed net costs</a:t>
            </a:r>
          </a:p>
          <a:p>
            <a:pPr lvl="1"/>
            <a:r>
              <a:rPr lang="en-US" dirty="0" smtClean="0"/>
              <a:t>Rights: An action is ethical when basic human rights are respected</a:t>
            </a:r>
          </a:p>
          <a:p>
            <a:pPr lvl="1"/>
            <a:r>
              <a:rPr lang="en-US" dirty="0" smtClean="0"/>
              <a:t>Justice: An action is ethical when benefits and costs are fairly distributed</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a:t>
            </a:r>
            <a:endParaRPr lang="en-US" dirty="0"/>
          </a:p>
        </p:txBody>
      </p:sp>
      <p:sp>
        <p:nvSpPr>
          <p:cNvPr id="3" name="Content Placeholder 2"/>
          <p:cNvSpPr>
            <a:spLocks noGrp="1"/>
          </p:cNvSpPr>
          <p:nvPr>
            <p:ph idx="1"/>
          </p:nvPr>
        </p:nvSpPr>
        <p:spPr/>
        <p:txBody>
          <a:bodyPr>
            <a:normAutofit lnSpcReduction="10000"/>
          </a:bodyPr>
          <a:lstStyle/>
          <a:p>
            <a:r>
              <a:rPr lang="en-US" dirty="0" smtClean="0"/>
              <a:t>We do not find a solution but create one</a:t>
            </a:r>
          </a:p>
          <a:p>
            <a:endParaRPr lang="en-US" dirty="0" smtClean="0"/>
          </a:p>
          <a:p>
            <a:r>
              <a:rPr lang="en-US" dirty="0" smtClean="0"/>
              <a:t>We do not evaluate existing choices in terms of standards</a:t>
            </a:r>
          </a:p>
          <a:p>
            <a:endParaRPr lang="en-US" dirty="0" smtClean="0"/>
          </a:p>
          <a:p>
            <a:r>
              <a:rPr lang="en-US" dirty="0" smtClean="0"/>
              <a:t>Instead we use the standards to guide the imagination in brainstorming and designing solutions that respond concretely to the situation in question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Problem Solving</a:t>
            </a:r>
            <a:endParaRPr lang="en-US" dirty="0"/>
          </a:p>
        </p:txBody>
      </p:sp>
      <p:sp>
        <p:nvSpPr>
          <p:cNvPr id="5" name="Subtitle 4"/>
          <p:cNvSpPr>
            <a:spLocks noGrp="1"/>
          </p:cNvSpPr>
          <p:nvPr>
            <p:ph type="subTitle" idx="1"/>
          </p:nvPr>
        </p:nvSpPr>
        <p:spPr/>
        <p:txBody>
          <a:bodyPr/>
          <a:lstStyle/>
          <a:p>
            <a:r>
              <a:rPr lang="en-US" dirty="0" smtClean="0"/>
              <a:t>Specifying the Problem</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normAutofit fontScale="90000"/>
          </a:bodyPr>
          <a:lstStyle/>
          <a:p>
            <a:r>
              <a:rPr lang="en-US" sz="3800" dirty="0" smtClean="0"/>
              <a:t>Prepare a Socio-Technical </a:t>
            </a:r>
            <a:r>
              <a:rPr lang="en-US" sz="3800" dirty="0"/>
              <a:t>System (STS</a:t>
            </a:r>
            <a:r>
              <a:rPr lang="en-US" sz="3800" dirty="0" smtClean="0"/>
              <a:t>) table</a:t>
            </a:r>
            <a:endParaRPr lang="en-US" sz="3800" dirty="0"/>
          </a:p>
        </p:txBody>
      </p:sp>
      <p:sp>
        <p:nvSpPr>
          <p:cNvPr id="67587" name="Rectangle 3"/>
          <p:cNvSpPr>
            <a:spLocks noGrp="1" noChangeArrowheads="1"/>
          </p:cNvSpPr>
          <p:nvPr>
            <p:ph idx="1"/>
          </p:nvPr>
        </p:nvSpPr>
        <p:spPr>
          <a:xfrm>
            <a:off x="457200" y="1295400"/>
            <a:ext cx="8229600" cy="5410200"/>
          </a:xfrm>
        </p:spPr>
        <p:txBody>
          <a:bodyPr>
            <a:normAutofit lnSpcReduction="10000"/>
          </a:bodyPr>
          <a:lstStyle/>
          <a:p>
            <a:pPr>
              <a:lnSpc>
                <a:spcPct val="80000"/>
              </a:lnSpc>
            </a:pPr>
            <a:r>
              <a:rPr lang="en-US" sz="2800" dirty="0"/>
              <a:t>“an intellectual tool to help us recognize patterns in the way technology is used and produced</a:t>
            </a:r>
            <a:r>
              <a:rPr lang="en-US" sz="2800" dirty="0" smtClean="0"/>
              <a:t>”</a:t>
            </a:r>
          </a:p>
          <a:p>
            <a:pPr>
              <a:lnSpc>
                <a:spcPct val="80000"/>
              </a:lnSpc>
            </a:pPr>
            <a:endParaRPr lang="en-US" sz="900" dirty="0" smtClean="0"/>
          </a:p>
          <a:p>
            <a:pPr lvl="1">
              <a:lnSpc>
                <a:spcPct val="80000"/>
              </a:lnSpc>
            </a:pPr>
            <a:r>
              <a:rPr lang="en-US" sz="2000" dirty="0" smtClean="0"/>
              <a:t>Components: Hardware, Software, Physical Surroundings, Stakeholders (people, groups, &amp; roles), Procedures</a:t>
            </a:r>
            <a:r>
              <a:rPr lang="en-US" sz="2000" dirty="0"/>
              <a:t>, </a:t>
            </a:r>
            <a:r>
              <a:rPr lang="en-US" sz="2000" dirty="0" smtClean="0"/>
              <a:t>Laws (Criminal Law, Civil Law, Statutes &amp; Regulations), Information Systems (collecting, storing, transferring)</a:t>
            </a:r>
          </a:p>
          <a:p>
            <a:pPr lvl="1">
              <a:lnSpc>
                <a:spcPct val="80000"/>
              </a:lnSpc>
            </a:pPr>
            <a:endParaRPr lang="en-US" sz="900" dirty="0" smtClean="0"/>
          </a:p>
          <a:p>
            <a:pPr lvl="1">
              <a:lnSpc>
                <a:spcPct val="80000"/>
              </a:lnSpc>
            </a:pPr>
            <a:r>
              <a:rPr lang="en-US" sz="2000" dirty="0" smtClean="0"/>
              <a:t>Other Components: Financial Markets, Rate Structure (Power Systems), Environment, Technological Context, Supply Chain</a:t>
            </a:r>
            <a:endParaRPr lang="en-US" sz="2000" dirty="0"/>
          </a:p>
          <a:p>
            <a:pPr>
              <a:lnSpc>
                <a:spcPct val="80000"/>
              </a:lnSpc>
            </a:pPr>
            <a:endParaRPr lang="en-US" sz="900" dirty="0"/>
          </a:p>
          <a:p>
            <a:pPr>
              <a:lnSpc>
                <a:spcPct val="80000"/>
              </a:lnSpc>
            </a:pPr>
            <a:r>
              <a:rPr lang="en-US" sz="2800" dirty="0"/>
              <a:t>A STS is a </a:t>
            </a:r>
            <a:r>
              <a:rPr lang="en-US" sz="2800" dirty="0" smtClean="0"/>
              <a:t>system.  The components are related and interact.</a:t>
            </a:r>
            <a:endParaRPr lang="en-US" sz="2800" dirty="0"/>
          </a:p>
          <a:p>
            <a:pPr>
              <a:lnSpc>
                <a:spcPct val="80000"/>
              </a:lnSpc>
            </a:pPr>
            <a:endParaRPr lang="en-US" sz="900" dirty="0"/>
          </a:p>
          <a:p>
            <a:pPr>
              <a:lnSpc>
                <a:spcPct val="80000"/>
              </a:lnSpc>
            </a:pPr>
            <a:r>
              <a:rPr lang="en-US" sz="2800" dirty="0"/>
              <a:t>STSs embody </a:t>
            </a:r>
            <a:r>
              <a:rPr lang="en-US" sz="2800" dirty="0" smtClean="0"/>
              <a:t>values</a:t>
            </a:r>
          </a:p>
          <a:p>
            <a:pPr lvl="1">
              <a:lnSpc>
                <a:spcPct val="80000"/>
              </a:lnSpc>
            </a:pPr>
            <a:r>
              <a:rPr lang="en-US" sz="1600" dirty="0" smtClean="0"/>
              <a:t>Moral: Justice, Respect, Responsibility, Trust, Integrity</a:t>
            </a:r>
          </a:p>
          <a:p>
            <a:pPr lvl="1">
              <a:lnSpc>
                <a:spcPct val="80000"/>
              </a:lnSpc>
            </a:pPr>
            <a:r>
              <a:rPr lang="en-US" sz="1600" dirty="0" smtClean="0"/>
              <a:t>Non-Moral: Financial, Efficiency, Sustainability</a:t>
            </a:r>
            <a:endParaRPr lang="en-US" sz="1600" dirty="0"/>
          </a:p>
          <a:p>
            <a:pPr>
              <a:lnSpc>
                <a:spcPct val="80000"/>
              </a:lnSpc>
            </a:pPr>
            <a:endParaRPr lang="en-US" sz="900" dirty="0"/>
          </a:p>
          <a:p>
            <a:pPr>
              <a:lnSpc>
                <a:spcPct val="80000"/>
              </a:lnSpc>
            </a:pPr>
            <a:r>
              <a:rPr lang="en-US" sz="2800" dirty="0"/>
              <a:t>STSs exhibit trajectories i.e., coordinated </a:t>
            </a:r>
            <a:r>
              <a:rPr lang="en-US" sz="2800" dirty="0" smtClean="0"/>
              <a:t>paths of change</a:t>
            </a:r>
            <a:endParaRPr 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sz="3800"/>
              <a:t>1. Identify key components of the STS</a:t>
            </a:r>
          </a:p>
        </p:txBody>
      </p:sp>
      <p:graphicFrame>
        <p:nvGraphicFramePr>
          <p:cNvPr id="87095" name="Group 55"/>
          <p:cNvGraphicFramePr>
            <a:graphicFrameLocks noGrp="1"/>
          </p:cNvGraphicFramePr>
          <p:nvPr>
            <p:ph type="tbl" idx="1"/>
          </p:nvPr>
        </p:nvGraphicFramePr>
        <p:xfrm>
          <a:off x="0" y="1371599"/>
          <a:ext cx="8991599" cy="5257801"/>
        </p:xfrm>
        <a:graphic>
          <a:graphicData uri="http://schemas.openxmlformats.org/drawingml/2006/table">
            <a:tbl>
              <a:tblPr/>
              <a:tblGrid>
                <a:gridCol w="1143000"/>
                <a:gridCol w="1295400"/>
                <a:gridCol w="1272419"/>
                <a:gridCol w="1521687"/>
                <a:gridCol w="1190065"/>
                <a:gridCol w="1197429"/>
                <a:gridCol w="1371599"/>
              </a:tblGrid>
              <a:tr h="133350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Hardware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Software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Physical Surround-</a:t>
                      </a:r>
                      <a:r>
                        <a:rPr kumimoji="0" lang="en-US" sz="1400" b="1" i="0" u="none" strike="noStrike" cap="none" normalizeH="0" baseline="0" dirty="0" err="1" smtClean="0">
                          <a:ln>
                            <a:noFill/>
                          </a:ln>
                          <a:solidFill>
                            <a:schemeClr val="tx1"/>
                          </a:solidFill>
                          <a:effectLst/>
                          <a:latin typeface="Arial" charset="0"/>
                        </a:rPr>
                        <a:t>ings</a:t>
                      </a: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Stakeholders (People, Groups, and Roles)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Procedures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Laws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Information Collection and Storage Structures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43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1032</TotalTime>
  <Words>2654</Words>
  <Application>Microsoft Office PowerPoint</Application>
  <PresentationFormat>On-screen Show (4:3)</PresentationFormat>
  <Paragraphs>373</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Decision Making Manual: A Toolkit for Making Moral Decisions</vt:lpstr>
      <vt:lpstr>There is an analogy between design problems and ethical problems</vt:lpstr>
      <vt:lpstr>Decision-Making in Business</vt:lpstr>
      <vt:lpstr>Problem-solving in computing can be modeled on software design</vt:lpstr>
      <vt:lpstr>The Difference between choice and problem-solving?</vt:lpstr>
      <vt:lpstr>Problem Solving</vt:lpstr>
      <vt:lpstr>Problem Solving</vt:lpstr>
      <vt:lpstr>Prepare a Socio-Technical System (STS) table</vt:lpstr>
      <vt:lpstr>1. Identify key components of the STS</vt:lpstr>
      <vt:lpstr>Steps to a STS analysis</vt:lpstr>
      <vt:lpstr>More Steps</vt:lpstr>
      <vt:lpstr>Technology: Hardware and Software</vt:lpstr>
      <vt:lpstr>Physical Surroundings</vt:lpstr>
      <vt:lpstr>People, Groups, and Roles</vt:lpstr>
      <vt:lpstr>Procedures</vt:lpstr>
      <vt:lpstr>Laws, Statutes, and Regulations</vt:lpstr>
      <vt:lpstr>Information gathering, storage, and dissemination</vt:lpstr>
      <vt:lpstr>STS and Problem Specification</vt:lpstr>
      <vt:lpstr>Classify the problem:</vt:lpstr>
      <vt:lpstr>Table summarizing problem classification (With Generic Solutions)</vt:lpstr>
      <vt:lpstr>Problem Solving</vt:lpstr>
      <vt:lpstr>Solution Generation</vt:lpstr>
      <vt:lpstr>Use more than one frame when generating solutions</vt:lpstr>
      <vt:lpstr>Refined Solution List</vt:lpstr>
      <vt:lpstr>Generic Solutions (For every occasion)</vt:lpstr>
      <vt:lpstr>Solution Testing</vt:lpstr>
      <vt:lpstr>Test Solutions</vt:lpstr>
      <vt:lpstr>Solution Evaluation Matrix</vt:lpstr>
      <vt:lpstr>Reversibility</vt:lpstr>
      <vt:lpstr>Harm / Benefits</vt:lpstr>
      <vt:lpstr>Publicity Test</vt:lpstr>
      <vt:lpstr>Code of Ethics Test</vt:lpstr>
      <vt:lpstr>Solution Implementation</vt:lpstr>
      <vt:lpstr>A Feasibility Test—Will it Work?</vt:lpstr>
      <vt:lpstr>Feasibility Matrix</vt:lpstr>
      <vt:lpstr>What if there are major constraints?</vt:lpstr>
      <vt:lpstr>Final Considerations</vt:lpstr>
      <vt:lpstr>Some Readings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Making Manual: A Toolkit for Making Moral Decisions</dc:title>
  <dc:creator>Bill</dc:creator>
  <cp:lastModifiedBy>frey.william</cp:lastModifiedBy>
  <cp:revision>128</cp:revision>
  <dcterms:created xsi:type="dcterms:W3CDTF">2005-10-06T18:57:00Z</dcterms:created>
  <dcterms:modified xsi:type="dcterms:W3CDTF">2011-02-09T11:02:46Z</dcterms:modified>
</cp:coreProperties>
</file>