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68" r:id="rId28"/>
    <p:sldId id="269" r:id="rId29"/>
    <p:sldId id="270" r:id="rId30"/>
    <p:sldId id="271" r:id="rId31"/>
    <p:sldId id="272"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20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D29F743-B2FB-47A8-BF34-806E146F53B0}" type="datetimeFigureOut">
              <a:rPr lang="en-US" smtClean="0"/>
              <a:pPr/>
              <a:t>2/16/2011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1FAF0-34A0-4998-AB99-35F224E148F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29F743-B2FB-47A8-BF34-806E146F53B0}" type="datetimeFigureOut">
              <a:rPr lang="en-US" smtClean="0"/>
              <a:pPr/>
              <a:t>2/16/2011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1FAF0-34A0-4998-AB99-35F224E148F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29F743-B2FB-47A8-BF34-806E146F53B0}" type="datetimeFigureOut">
              <a:rPr lang="en-US" smtClean="0"/>
              <a:pPr/>
              <a:t>2/16/2011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1FAF0-34A0-4998-AB99-35F224E148F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29F743-B2FB-47A8-BF34-806E146F53B0}" type="datetimeFigureOut">
              <a:rPr lang="en-US" smtClean="0"/>
              <a:pPr/>
              <a:t>2/16/2011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1FAF0-34A0-4998-AB99-35F224E148F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29F743-B2FB-47A8-BF34-806E146F53B0}" type="datetimeFigureOut">
              <a:rPr lang="en-US" smtClean="0"/>
              <a:pPr/>
              <a:t>2/16/2011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1FAF0-34A0-4998-AB99-35F224E148F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D29F743-B2FB-47A8-BF34-806E146F53B0}" type="datetimeFigureOut">
              <a:rPr lang="en-US" smtClean="0"/>
              <a:pPr/>
              <a:t>2/16/2011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61FAF0-34A0-4998-AB99-35F224E148F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D29F743-B2FB-47A8-BF34-806E146F53B0}" type="datetimeFigureOut">
              <a:rPr lang="en-US" smtClean="0"/>
              <a:pPr/>
              <a:t>2/16/2011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61FAF0-34A0-4998-AB99-35F224E148F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D29F743-B2FB-47A8-BF34-806E146F53B0}" type="datetimeFigureOut">
              <a:rPr lang="en-US" smtClean="0"/>
              <a:pPr/>
              <a:t>2/16/2011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61FAF0-34A0-4998-AB99-35F224E148F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29F743-B2FB-47A8-BF34-806E146F53B0}" type="datetimeFigureOut">
              <a:rPr lang="en-US" smtClean="0"/>
              <a:pPr/>
              <a:t>2/16/2011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61FAF0-34A0-4998-AB99-35F224E148F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29F743-B2FB-47A8-BF34-806E146F53B0}" type="datetimeFigureOut">
              <a:rPr lang="en-US" smtClean="0"/>
              <a:pPr/>
              <a:t>2/16/2011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61FAF0-34A0-4998-AB99-35F224E148F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29F743-B2FB-47A8-BF34-806E146F53B0}" type="datetimeFigureOut">
              <a:rPr lang="en-US" smtClean="0"/>
              <a:pPr/>
              <a:t>2/16/2011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61FAF0-34A0-4998-AB99-35F224E148F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29F743-B2FB-47A8-BF34-806E146F53B0}" type="datetimeFigureOut">
              <a:rPr lang="en-US" smtClean="0"/>
              <a:pPr/>
              <a:t>2/16/2011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61FAF0-34A0-4998-AB99-35F224E148F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Ethics of Team Work</a:t>
            </a:r>
            <a:endParaRPr lang="en-US" dirty="0"/>
          </a:p>
        </p:txBody>
      </p:sp>
      <p:sp>
        <p:nvSpPr>
          <p:cNvPr id="3" name="Subtitle 2"/>
          <p:cNvSpPr>
            <a:spLocks noGrp="1"/>
          </p:cNvSpPr>
          <p:nvPr>
            <p:ph type="subTitle" idx="1"/>
          </p:nvPr>
        </p:nvSpPr>
        <p:spPr/>
        <p:txBody>
          <a:bodyPr/>
          <a:lstStyle/>
          <a:p>
            <a:r>
              <a:rPr lang="en-US" dirty="0" smtClean="0"/>
              <a:t>William J. Frey</a:t>
            </a:r>
          </a:p>
          <a:p>
            <a:r>
              <a:rPr lang="en-US" dirty="0" smtClean="0"/>
              <a:t>College of Business Administration</a:t>
            </a:r>
          </a:p>
          <a:p>
            <a:r>
              <a:rPr lang="en-US" dirty="0" smtClean="0"/>
              <a:t>University of Puerto Rico - Mayaguez</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Trust</a:t>
            </a:r>
            <a:endParaRPr lang="en-US" dirty="0"/>
          </a:p>
        </p:txBody>
      </p:sp>
      <p:sp>
        <p:nvSpPr>
          <p:cNvPr id="3" name="Content Placeholder 2"/>
          <p:cNvSpPr>
            <a:spLocks noGrp="1"/>
          </p:cNvSpPr>
          <p:nvPr>
            <p:ph idx="1"/>
          </p:nvPr>
        </p:nvSpPr>
        <p:spPr>
          <a:xfrm>
            <a:off x="457200" y="1600200"/>
            <a:ext cx="8229600" cy="4876800"/>
          </a:xfrm>
        </p:spPr>
        <p:txBody>
          <a:bodyPr>
            <a:normAutofit fontScale="92500" lnSpcReduction="20000"/>
          </a:bodyPr>
          <a:lstStyle/>
          <a:p>
            <a:r>
              <a:rPr lang="en-US" dirty="0" smtClean="0"/>
              <a:t>Solomon: The expectation of moral behavior from others</a:t>
            </a:r>
          </a:p>
          <a:p>
            <a:endParaRPr lang="en-US" dirty="0"/>
          </a:p>
          <a:p>
            <a:r>
              <a:rPr lang="en-US" dirty="0" smtClean="0"/>
              <a:t>Urban-Walker: The expectation that others may be relied upon to behave in an acceptable and unthreatening manner (Moral Repair, 84)</a:t>
            </a:r>
          </a:p>
          <a:p>
            <a:endParaRPr lang="en-US" dirty="0"/>
          </a:p>
          <a:p>
            <a:r>
              <a:rPr lang="en-US" dirty="0" smtClean="0"/>
              <a:t>How do you propose to go about gaining one another’s trust?  What do you do to “repair” this moral relation if it has been broken?  (What breaks trust?)</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Integrity</a:t>
            </a:r>
            <a:endParaRPr lang="en-US" dirty="0"/>
          </a:p>
        </p:txBody>
      </p:sp>
      <p:sp>
        <p:nvSpPr>
          <p:cNvPr id="3" name="Content Placeholder 2"/>
          <p:cNvSpPr>
            <a:spLocks noGrp="1"/>
          </p:cNvSpPr>
          <p:nvPr>
            <p:ph idx="1"/>
          </p:nvPr>
        </p:nvSpPr>
        <p:spPr>
          <a:xfrm>
            <a:off x="457200" y="1371600"/>
            <a:ext cx="8229600" cy="5181600"/>
          </a:xfrm>
        </p:spPr>
        <p:txBody>
          <a:bodyPr>
            <a:normAutofit fontScale="85000" lnSpcReduction="20000"/>
          </a:bodyPr>
          <a:lstStyle/>
          <a:p>
            <a:r>
              <a:rPr lang="en-US" dirty="0" smtClean="0"/>
              <a:t>Integrity may be a “meta-value” that refers to the relation between particular values.  If these other values cohere to form an internally consistent and externally integral whole, then this manifests integrity.</a:t>
            </a:r>
          </a:p>
          <a:p>
            <a:endParaRPr lang="en-US" dirty="0"/>
          </a:p>
          <a:p>
            <a:r>
              <a:rPr lang="en-US" dirty="0" smtClean="0"/>
              <a:t>How can group values conflict with one another?  (Can justice conflict with friendship?  How?)</a:t>
            </a:r>
          </a:p>
          <a:p>
            <a:endParaRPr lang="en-US" dirty="0"/>
          </a:p>
          <a:p>
            <a:r>
              <a:rPr lang="en-US" dirty="0" smtClean="0"/>
              <a:t>What kind of pressures from the outside can threaten group cohesiveness and integrity?</a:t>
            </a:r>
          </a:p>
          <a:p>
            <a:endParaRPr lang="en-US" dirty="0"/>
          </a:p>
          <a:p>
            <a:r>
              <a:rPr lang="en-US" dirty="0" smtClean="0"/>
              <a:t>How can a group maintain integrity in relation to external pressures without falling into groupthink?</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 need to do</a:t>
            </a:r>
            <a:endParaRPr lang="en-US" dirty="0"/>
          </a:p>
        </p:txBody>
      </p:sp>
      <p:sp>
        <p:nvSpPr>
          <p:cNvPr id="3" name="Content Placeholder 2"/>
          <p:cNvSpPr>
            <a:spLocks noGrp="1"/>
          </p:cNvSpPr>
          <p:nvPr>
            <p:ph idx="1"/>
          </p:nvPr>
        </p:nvSpPr>
        <p:spPr/>
        <p:txBody>
          <a:bodyPr/>
          <a:lstStyle/>
          <a:p>
            <a:r>
              <a:rPr lang="en-US" dirty="0" smtClean="0"/>
              <a:t>Identify values that you wish to realize through your group activities this semester</a:t>
            </a:r>
          </a:p>
          <a:p>
            <a:endParaRPr lang="en-US" dirty="0"/>
          </a:p>
          <a:p>
            <a:r>
              <a:rPr lang="en-US" dirty="0" smtClean="0"/>
              <a:t>Keep your list manageable.</a:t>
            </a:r>
          </a:p>
          <a:p>
            <a:endParaRPr lang="en-US" dirty="0"/>
          </a:p>
          <a:p>
            <a:r>
              <a:rPr lang="en-US" dirty="0" smtClean="0"/>
              <a:t>Take the time to rethink and redefine these values as a group.  They should have special meaning to you.</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Pitfalls to Avoid in Group Work</a:t>
            </a:r>
            <a:endParaRPr lang="en-US" dirty="0"/>
          </a:p>
        </p:txBody>
      </p:sp>
      <p:sp>
        <p:nvSpPr>
          <p:cNvPr id="3" name="Subtitle 2"/>
          <p:cNvSpPr>
            <a:spLocks noGrp="1"/>
          </p:cNvSpPr>
          <p:nvPr>
            <p:ph type="subTitle" idx="1"/>
          </p:nvPr>
        </p:nvSpPr>
        <p:spPr/>
        <p:txBody>
          <a:bodyPr/>
          <a:lstStyle/>
          <a:p>
            <a:r>
              <a:rPr lang="en-US" dirty="0" smtClean="0"/>
              <a:t>William J. Frey</a:t>
            </a:r>
            <a:endParaRPr lang="en-US" dirty="0"/>
          </a:p>
          <a:p>
            <a:r>
              <a:rPr lang="en-US" dirty="0" smtClean="0"/>
              <a:t>ADEM </a:t>
            </a:r>
          </a:p>
          <a:p>
            <a:r>
              <a:rPr lang="en-US" dirty="0" smtClean="0"/>
              <a:t>University of PR - Mayaguez</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tasks</a:t>
            </a:r>
            <a:endParaRPr lang="en-US" dirty="0"/>
          </a:p>
        </p:txBody>
      </p:sp>
      <p:sp>
        <p:nvSpPr>
          <p:cNvPr id="3" name="Content Placeholder 2"/>
          <p:cNvSpPr>
            <a:spLocks noGrp="1"/>
          </p:cNvSpPr>
          <p:nvPr>
            <p:ph idx="1"/>
          </p:nvPr>
        </p:nvSpPr>
        <p:spPr>
          <a:xfrm>
            <a:off x="457200" y="1600200"/>
            <a:ext cx="8229600" cy="4953000"/>
          </a:xfrm>
        </p:spPr>
        <p:txBody>
          <a:bodyPr>
            <a:normAutofit fontScale="62500" lnSpcReduction="20000"/>
          </a:bodyPr>
          <a:lstStyle/>
          <a:p>
            <a:r>
              <a:rPr lang="en-US" dirty="0" smtClean="0"/>
              <a:t>Exercise 1</a:t>
            </a:r>
          </a:p>
          <a:p>
            <a:pPr lvl="1"/>
            <a:r>
              <a:rPr lang="en-US" dirty="0" smtClean="0"/>
              <a:t>Identify 3 to 5 value goals for your group for this semester.</a:t>
            </a:r>
          </a:p>
          <a:p>
            <a:pPr lvl="1"/>
            <a:r>
              <a:rPr lang="en-US" dirty="0" smtClean="0"/>
              <a:t>Outline strategies that describe in detail how you are going to realize these values.</a:t>
            </a:r>
          </a:p>
          <a:p>
            <a:pPr lvl="1"/>
            <a:endParaRPr lang="en-US" sz="1500" dirty="0"/>
          </a:p>
          <a:p>
            <a:r>
              <a:rPr lang="en-US" dirty="0" smtClean="0"/>
              <a:t>Exercise 2</a:t>
            </a:r>
          </a:p>
          <a:p>
            <a:pPr lvl="1"/>
            <a:r>
              <a:rPr lang="en-US" dirty="0" smtClean="0"/>
              <a:t>Describe briefly your understanding of the group pitfalls outlined in this presentation</a:t>
            </a:r>
          </a:p>
          <a:p>
            <a:pPr lvl="1"/>
            <a:r>
              <a:rPr lang="en-US" dirty="0" smtClean="0"/>
              <a:t>Develop plans or strategies for avoiding them</a:t>
            </a:r>
          </a:p>
          <a:p>
            <a:pPr lvl="1"/>
            <a:r>
              <a:rPr lang="en-US" dirty="0" smtClean="0"/>
              <a:t>You plan should be specific enough to serve as a scientific hypothesis; as the semester unfolds and challenges emerge, you should be able to confirm or reject your strategies in terms of whether they work, i.e., prevent or minimize the </a:t>
            </a:r>
            <a:r>
              <a:rPr lang="en-US" dirty="0" smtClean="0"/>
              <a:t>pitfall</a:t>
            </a:r>
          </a:p>
          <a:p>
            <a:pPr lvl="1"/>
            <a:endParaRPr lang="en-US" sz="1500" dirty="0" smtClean="0"/>
          </a:p>
          <a:p>
            <a:r>
              <a:rPr lang="en-US" dirty="0" smtClean="0"/>
              <a:t>Exercise 2a</a:t>
            </a:r>
          </a:p>
          <a:p>
            <a:pPr lvl="1"/>
            <a:r>
              <a:rPr lang="en-US" dirty="0" smtClean="0"/>
              <a:t>Develop a STS table for your group that describes the following components: hardware/software (how you share documents, stay in touch); physical surroundings; stakeholders (other groups, professor, other classes); procedures; university regulations; information collecting and dissemination systems</a:t>
            </a:r>
            <a:endParaRPr 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Scientific Method</a:t>
            </a:r>
            <a:endParaRPr lang="en-US" dirty="0"/>
          </a:p>
        </p:txBody>
      </p:sp>
      <p:sp>
        <p:nvSpPr>
          <p:cNvPr id="3" name="Content Placeholder 2"/>
          <p:cNvSpPr>
            <a:spLocks noGrp="1"/>
          </p:cNvSpPr>
          <p:nvPr>
            <p:ph idx="1"/>
          </p:nvPr>
        </p:nvSpPr>
        <p:spPr>
          <a:xfrm>
            <a:off x="457200" y="1600200"/>
            <a:ext cx="8229600" cy="4800600"/>
          </a:xfrm>
        </p:spPr>
        <p:txBody>
          <a:bodyPr>
            <a:normAutofit fontScale="85000" lnSpcReduction="20000"/>
          </a:bodyPr>
          <a:lstStyle/>
          <a:p>
            <a:r>
              <a:rPr lang="en-US" dirty="0" smtClean="0"/>
              <a:t>The scientific method has you establish the problem, develop hypotheses to solve the problem, test these hypotheses, and confirm or reject them on the basis of the results.</a:t>
            </a:r>
          </a:p>
          <a:p>
            <a:endParaRPr lang="en-US" sz="900" dirty="0" smtClean="0"/>
          </a:p>
          <a:p>
            <a:r>
              <a:rPr lang="en-US" dirty="0" smtClean="0"/>
              <a:t>Your problem</a:t>
            </a:r>
          </a:p>
          <a:p>
            <a:pPr lvl="1"/>
            <a:r>
              <a:rPr lang="en-US" dirty="0" smtClean="0"/>
              <a:t>What procedures will realize your value goals?</a:t>
            </a:r>
          </a:p>
          <a:p>
            <a:pPr lvl="1"/>
            <a:r>
              <a:rPr lang="en-US" dirty="0" smtClean="0"/>
              <a:t>What strategies will prevent the three group pitfalls?</a:t>
            </a:r>
          </a:p>
          <a:p>
            <a:pPr lvl="1"/>
            <a:endParaRPr lang="en-US" sz="900" dirty="0"/>
          </a:p>
          <a:p>
            <a:r>
              <a:rPr lang="en-US" dirty="0" smtClean="0"/>
              <a:t>Formulate your value procedures and pitfall prevention strategies as scientific hypotheses that are testable in the context of classroom </a:t>
            </a:r>
            <a:r>
              <a:rPr lang="en-US" dirty="0" smtClean="0"/>
              <a:t>experience</a:t>
            </a:r>
          </a:p>
          <a:p>
            <a:pPr lvl="1"/>
            <a:r>
              <a:rPr lang="en-US" dirty="0" smtClean="0"/>
              <a:t>At the end of the semester, you will verify or falsified these “hypotheses”</a:t>
            </a:r>
            <a:endParaRPr 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Preliminary Self-Evaluation</a:t>
            </a:r>
            <a:endParaRPr lang="en-US" dirty="0"/>
          </a:p>
        </p:txBody>
      </p:sp>
      <p:sp>
        <p:nvSpPr>
          <p:cNvPr id="3" name="Content Placeholder 2"/>
          <p:cNvSpPr>
            <a:spLocks noGrp="1"/>
          </p:cNvSpPr>
          <p:nvPr>
            <p:ph idx="1"/>
          </p:nvPr>
        </p:nvSpPr>
        <p:spPr>
          <a:xfrm>
            <a:off x="457200" y="1447800"/>
            <a:ext cx="8229600" cy="5181600"/>
          </a:xfrm>
        </p:spPr>
        <p:txBody>
          <a:bodyPr>
            <a:normAutofit fontScale="92500" lnSpcReduction="10000"/>
          </a:bodyPr>
          <a:lstStyle/>
          <a:p>
            <a:r>
              <a:rPr lang="en-US" dirty="0" smtClean="0"/>
              <a:t>Describe </a:t>
            </a:r>
            <a:r>
              <a:rPr lang="en-US" dirty="0" smtClean="0"/>
              <a:t>your procedures for realizing value through your group work.  Use the suggestions in the module to get started. </a:t>
            </a:r>
          </a:p>
          <a:p>
            <a:endParaRPr lang="en-US" sz="900" dirty="0" smtClean="0"/>
          </a:p>
          <a:p>
            <a:r>
              <a:rPr lang="en-US" dirty="0" smtClean="0"/>
              <a:t>Describe </a:t>
            </a:r>
            <a:r>
              <a:rPr lang="en-US" dirty="0" smtClean="0"/>
              <a:t>your strategies for avoiding groupthink, group polarization, and going to Abilene.  Use the suggestions provided in the module to get started</a:t>
            </a:r>
          </a:p>
          <a:p>
            <a:endParaRPr lang="en-US" sz="900" dirty="0" smtClean="0"/>
          </a:p>
          <a:p>
            <a:r>
              <a:rPr lang="en-US" dirty="0" smtClean="0"/>
              <a:t>In the mid-semester audit, you will assess the effectiveness of your procedures and strategies</a:t>
            </a:r>
          </a:p>
          <a:p>
            <a:pPr lvl="1"/>
            <a:r>
              <a:rPr lang="en-US" dirty="0" smtClean="0"/>
              <a:t>If they work, describe in detail how they work</a:t>
            </a:r>
          </a:p>
          <a:p>
            <a:pPr lvl="1"/>
            <a:r>
              <a:rPr lang="en-US" dirty="0" smtClean="0"/>
              <a:t>If they fail, reformulate them.  Then test the new versions as hypotheses </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Groupthink</a:t>
            </a:r>
            <a:endParaRPr lang="en-US" dirty="0"/>
          </a:p>
        </p:txBody>
      </p:sp>
      <p:sp>
        <p:nvSpPr>
          <p:cNvPr id="3" name="Content Placeholder 2"/>
          <p:cNvSpPr>
            <a:spLocks noGrp="1"/>
          </p:cNvSpPr>
          <p:nvPr>
            <p:ph idx="1"/>
          </p:nvPr>
        </p:nvSpPr>
        <p:spPr>
          <a:xfrm>
            <a:off x="457200" y="1600200"/>
            <a:ext cx="8229600" cy="4876800"/>
          </a:xfrm>
        </p:spPr>
        <p:txBody>
          <a:bodyPr>
            <a:normAutofit fontScale="77500" lnSpcReduction="20000"/>
          </a:bodyPr>
          <a:lstStyle/>
          <a:p>
            <a:r>
              <a:rPr lang="en-US" dirty="0" smtClean="0"/>
              <a:t>Groupthink = “a situation in which groups come to agreement at the expense of critical thinking.”</a:t>
            </a:r>
          </a:p>
          <a:p>
            <a:pPr lvl="1"/>
            <a:r>
              <a:rPr lang="en-US" sz="1800" b="1" dirty="0" smtClean="0"/>
              <a:t>Harris, Pritchard, </a:t>
            </a:r>
            <a:r>
              <a:rPr lang="en-US" sz="1800" b="1" dirty="0" err="1" smtClean="0"/>
              <a:t>Rabins</a:t>
            </a:r>
            <a:r>
              <a:rPr lang="en-US" sz="1800" b="1" dirty="0" smtClean="0"/>
              <a:t>.  Engineering Ethics: Concepts and Cases, 112-113.</a:t>
            </a:r>
          </a:p>
          <a:p>
            <a:pPr lvl="1"/>
            <a:r>
              <a:rPr lang="en-US" sz="1800" b="1" dirty="0" smtClean="0"/>
              <a:t>Irving Janis.  Groupthink: Psychological Studies of Policy Decisions and Fiascoes, 2</a:t>
            </a:r>
            <a:r>
              <a:rPr lang="en-US" sz="1800" b="1" baseline="30000" dirty="0" smtClean="0"/>
              <a:t>nd</a:t>
            </a:r>
            <a:r>
              <a:rPr lang="en-US" sz="1800" b="1" dirty="0" smtClean="0"/>
              <a:t> Ed.  (Boston, Houghton Mifflin, 1982).</a:t>
            </a:r>
          </a:p>
          <a:p>
            <a:pPr lvl="1"/>
            <a:endParaRPr lang="en-US" dirty="0"/>
          </a:p>
          <a:p>
            <a:r>
              <a:rPr lang="en-US" dirty="0" smtClean="0"/>
              <a:t>Eight signs of groupthink (quoted from Harris et al):</a:t>
            </a:r>
          </a:p>
          <a:p>
            <a:pPr lvl="1"/>
            <a:r>
              <a:rPr lang="en-US" dirty="0" smtClean="0"/>
              <a:t>“(1) an illusion of invulnerability, (2) a strong ‘we feeling’ that views outsiders as adversaries or enemies, (3) rationalizations that tend to shift responsibility to others, (4) an illusion of morality that assumes the inherent morality of the group, (5) a tendency of individual members toward self-censorship, (6) an illusion of unanimity, construing silence of a group member as consent, (7) an application of direct pressure on those who show signs of disagreement, and (8) </a:t>
            </a:r>
            <a:r>
              <a:rPr lang="en-US" dirty="0" err="1" smtClean="0"/>
              <a:t>mindguarding</a:t>
            </a:r>
            <a:r>
              <a:rPr lang="en-US" dirty="0" smtClean="0"/>
              <a:t>, protecting the group from dissenting views.” Quoted with some omissions from Harris et al 113.</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avoid groupthink…</a:t>
            </a:r>
            <a:endParaRPr lang="en-US" dirty="0"/>
          </a:p>
        </p:txBody>
      </p:sp>
      <p:sp>
        <p:nvSpPr>
          <p:cNvPr id="3" name="Content Placeholder 2"/>
          <p:cNvSpPr>
            <a:spLocks noGrp="1"/>
          </p:cNvSpPr>
          <p:nvPr>
            <p:ph idx="1"/>
          </p:nvPr>
        </p:nvSpPr>
        <p:spPr>
          <a:xfrm>
            <a:off x="457200" y="1371600"/>
            <a:ext cx="8229600" cy="5257800"/>
          </a:xfrm>
        </p:spPr>
        <p:txBody>
          <a:bodyPr>
            <a:normAutofit fontScale="62500" lnSpcReduction="20000"/>
          </a:bodyPr>
          <a:lstStyle/>
          <a:p>
            <a:r>
              <a:rPr lang="en-US" dirty="0" smtClean="0"/>
              <a:t>"The leader of a policy-forming group should assign the </a:t>
            </a:r>
            <a:r>
              <a:rPr lang="en-US" b="1" dirty="0" smtClean="0"/>
              <a:t>role of critical evaluator</a:t>
            </a:r>
            <a:r>
              <a:rPr lang="en-US" dirty="0" smtClean="0"/>
              <a:t> to each member, encouraging the group to give high priority to airing objections and doubts." </a:t>
            </a:r>
          </a:p>
          <a:p>
            <a:endParaRPr lang="en-US" sz="1800" dirty="0" smtClean="0"/>
          </a:p>
          <a:p>
            <a:r>
              <a:rPr lang="en-US" dirty="0" smtClean="0"/>
              <a:t>"The leaders in an organization's hierarchy, when assigning a policy-planning mission to a group, should be </a:t>
            </a:r>
            <a:r>
              <a:rPr lang="en-US" b="1" dirty="0" smtClean="0"/>
              <a:t>impartial instead of stating preferences </a:t>
            </a:r>
            <a:r>
              <a:rPr lang="en-US" dirty="0" smtClean="0"/>
              <a:t>and expectations at the outset." </a:t>
            </a:r>
          </a:p>
          <a:p>
            <a:endParaRPr lang="en-US" sz="1800" dirty="0" smtClean="0"/>
          </a:p>
          <a:p>
            <a:r>
              <a:rPr lang="en-US" dirty="0" smtClean="0"/>
              <a:t>"Throughout the period when the feasibility and effectiveness of policy alternatives are being surveyed, the policy-making group should from time to time divide into two or more </a:t>
            </a:r>
            <a:r>
              <a:rPr lang="en-US" b="1" dirty="0" smtClean="0"/>
              <a:t>subgroups to meet separately</a:t>
            </a:r>
            <a:r>
              <a:rPr lang="en-US" dirty="0" smtClean="0"/>
              <a:t>...." </a:t>
            </a:r>
          </a:p>
          <a:p>
            <a:endParaRPr lang="en-US" sz="1600" dirty="0" smtClean="0"/>
          </a:p>
          <a:p>
            <a:r>
              <a:rPr lang="en-US" dirty="0" smtClean="0"/>
              <a:t>“One or more </a:t>
            </a:r>
            <a:r>
              <a:rPr lang="en-US" b="1" dirty="0" smtClean="0"/>
              <a:t>outside experts or qualified colleagues </a:t>
            </a:r>
            <a:r>
              <a:rPr lang="en-US" dirty="0" smtClean="0"/>
              <a:t>within the organization who are not core members of the policy-making group should be invited to each meeting ...and should be encouraged to challenge the views of the core members." </a:t>
            </a:r>
          </a:p>
          <a:p>
            <a:endParaRPr lang="en-US" sz="1600" dirty="0" smtClean="0"/>
          </a:p>
          <a:p>
            <a:r>
              <a:rPr lang="en-US" dirty="0" smtClean="0"/>
              <a:t>"At every meeting devoted to evaluating policy alternatives, at least one member should be assigned the </a:t>
            </a:r>
            <a:r>
              <a:rPr lang="en-US" b="1" dirty="0" smtClean="0"/>
              <a:t>role of devil's advocate</a:t>
            </a:r>
            <a:r>
              <a:rPr lang="en-US" dirty="0" smtClean="0"/>
              <a:t>.“</a:t>
            </a:r>
          </a:p>
          <a:p>
            <a:endParaRPr lang="en-US" dirty="0"/>
          </a:p>
          <a:p>
            <a:r>
              <a:rPr lang="en-US" sz="2200" b="1" dirty="0" smtClean="0"/>
              <a:t>Janis, Groupthink: Psychological Studies of Policy Decisions and Fiascoes, 2</a:t>
            </a:r>
            <a:r>
              <a:rPr lang="en-US" sz="2200" b="1" baseline="30000" dirty="0" smtClean="0"/>
              <a:t>nd</a:t>
            </a:r>
            <a:r>
              <a:rPr lang="en-US" sz="2200" b="1" dirty="0" smtClean="0"/>
              <a:t> Ed., 262-271</a:t>
            </a:r>
            <a:endParaRPr lang="en-US" sz="2200"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Polarization</a:t>
            </a:r>
            <a:endParaRPr lang="en-US" dirty="0"/>
          </a:p>
        </p:txBody>
      </p:sp>
      <p:sp>
        <p:nvSpPr>
          <p:cNvPr id="3" name="Content Placeholder 2"/>
          <p:cNvSpPr>
            <a:spLocks noGrp="1"/>
          </p:cNvSpPr>
          <p:nvPr>
            <p:ph idx="1"/>
          </p:nvPr>
        </p:nvSpPr>
        <p:spPr>
          <a:xfrm>
            <a:off x="457200" y="1600200"/>
            <a:ext cx="8229600" cy="4953000"/>
          </a:xfrm>
        </p:spPr>
        <p:txBody>
          <a:bodyPr>
            <a:normAutofit fontScale="62500" lnSpcReduction="20000"/>
          </a:bodyPr>
          <a:lstStyle/>
          <a:p>
            <a:r>
              <a:rPr lang="en-US" dirty="0" smtClean="0"/>
              <a:t>A lot of people in Puerto Rico oppose the </a:t>
            </a:r>
            <a:r>
              <a:rPr lang="en-US" i="1" dirty="0" smtClean="0"/>
              <a:t>Via Verde</a:t>
            </a:r>
            <a:r>
              <a:rPr lang="en-US" dirty="0" smtClean="0"/>
              <a:t>, a proposed gas pipeline from Ponce to San Juan via Arecibo.</a:t>
            </a:r>
          </a:p>
          <a:p>
            <a:pPr lvl="1"/>
            <a:r>
              <a:rPr lang="en-US" dirty="0" smtClean="0"/>
              <a:t>There are good arguments for this</a:t>
            </a:r>
          </a:p>
          <a:p>
            <a:pPr lvl="1"/>
            <a:r>
              <a:rPr lang="en-US" dirty="0" smtClean="0"/>
              <a:t>But those opposing have characterized the </a:t>
            </a:r>
            <a:r>
              <a:rPr lang="en-US" i="1" dirty="0" smtClean="0"/>
              <a:t>Via Verde</a:t>
            </a:r>
            <a:r>
              <a:rPr lang="en-US" dirty="0" smtClean="0"/>
              <a:t> as a </a:t>
            </a:r>
            <a:r>
              <a:rPr lang="en-US" b="1" dirty="0" smtClean="0"/>
              <a:t>fraud</a:t>
            </a:r>
            <a:r>
              <a:rPr lang="en-US" dirty="0" smtClean="0"/>
              <a:t> and a </a:t>
            </a:r>
            <a:r>
              <a:rPr lang="en-US" b="1" dirty="0" smtClean="0"/>
              <a:t>deception</a:t>
            </a:r>
            <a:r>
              <a:rPr lang="en-US" dirty="0" smtClean="0"/>
              <a:t>.</a:t>
            </a:r>
          </a:p>
          <a:p>
            <a:pPr lvl="1"/>
            <a:r>
              <a:rPr lang="en-US" dirty="0" smtClean="0"/>
              <a:t>This is an example of polarization.</a:t>
            </a:r>
          </a:p>
          <a:p>
            <a:pPr lvl="1"/>
            <a:endParaRPr lang="en-US" dirty="0"/>
          </a:p>
          <a:p>
            <a:r>
              <a:rPr lang="en-US" dirty="0" smtClean="0"/>
              <a:t>Weston: “Our moral values often diverge….We need to decide how to go on when we ourselves feel divided, and we need to be able to go on together when our values diverge.</a:t>
            </a:r>
          </a:p>
          <a:p>
            <a:endParaRPr lang="en-US" dirty="0"/>
          </a:p>
          <a:p>
            <a:r>
              <a:rPr lang="en-US" dirty="0" smtClean="0"/>
              <a:t>“One </a:t>
            </a:r>
            <a:r>
              <a:rPr lang="en-US" dirty="0" smtClean="0"/>
              <a:t>problem is that we often exaggerate our divergences, making them much worse than they might be.  We </a:t>
            </a:r>
            <a:r>
              <a:rPr lang="en-US" i="1" dirty="0" smtClean="0"/>
              <a:t>polarize</a:t>
            </a:r>
            <a:r>
              <a:rPr lang="en-US" dirty="0" smtClean="0"/>
              <a:t> values</a:t>
            </a:r>
            <a:r>
              <a:rPr lang="en-US" dirty="0" smtClean="0"/>
              <a:t>.”</a:t>
            </a:r>
            <a:endParaRPr lang="en-US" dirty="0" smtClean="0"/>
          </a:p>
          <a:p>
            <a:pPr lvl="1"/>
            <a:endParaRPr lang="en-US" dirty="0" smtClean="0"/>
          </a:p>
          <a:p>
            <a:r>
              <a:rPr lang="en-US" dirty="0" smtClean="0"/>
              <a:t>Group polarization occurs when members exaggerate non-agreement (brought about by different values or different views of given values) and convert it into disagreement and opposition.</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Team Work?</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AACSB accreditation standards place emphasis on teaching skills relevant to team work</a:t>
            </a:r>
          </a:p>
          <a:p>
            <a:endParaRPr lang="en-US" dirty="0"/>
          </a:p>
          <a:p>
            <a:r>
              <a:rPr lang="en-US" dirty="0" smtClean="0"/>
              <a:t>Companies that recruit at UPRM place the ability to work effectively on teams at top of list of required skills</a:t>
            </a:r>
          </a:p>
          <a:p>
            <a:endParaRPr lang="en-US" dirty="0"/>
          </a:p>
          <a:p>
            <a:r>
              <a:rPr lang="en-US" dirty="0" smtClean="0"/>
              <a:t>Companies are changing their organizational structures and placing more responsibility on relatively autonomous work groups</a:t>
            </a:r>
          </a:p>
          <a:p>
            <a:pPr lvl="1"/>
            <a:r>
              <a:rPr lang="en-US" dirty="0" smtClean="0"/>
              <a:t>See Davis on the Hitachi Report in Thinking Like an Engineer</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Signs of Group Polarization</a:t>
            </a:r>
            <a:endParaRPr lang="en-US" dirty="0"/>
          </a:p>
        </p:txBody>
      </p:sp>
      <p:sp>
        <p:nvSpPr>
          <p:cNvPr id="3" name="Content Placeholder 2"/>
          <p:cNvSpPr>
            <a:spLocks noGrp="1"/>
          </p:cNvSpPr>
          <p:nvPr>
            <p:ph idx="1"/>
          </p:nvPr>
        </p:nvSpPr>
        <p:spPr>
          <a:xfrm>
            <a:off x="457200" y="1600200"/>
            <a:ext cx="8229600" cy="4800600"/>
          </a:xfrm>
        </p:spPr>
        <p:txBody>
          <a:bodyPr>
            <a:normAutofit fontScale="92500"/>
          </a:bodyPr>
          <a:lstStyle/>
          <a:p>
            <a:r>
              <a:rPr lang="en-US" dirty="0" smtClean="0"/>
              <a:t>One side is right, the other wrong</a:t>
            </a:r>
          </a:p>
          <a:p>
            <a:endParaRPr lang="en-US" dirty="0"/>
          </a:p>
          <a:p>
            <a:r>
              <a:rPr lang="en-US" dirty="0" smtClean="0"/>
              <a:t>One side is good, the other evil.</a:t>
            </a:r>
          </a:p>
          <a:p>
            <a:endParaRPr lang="en-US" dirty="0"/>
          </a:p>
          <a:p>
            <a:r>
              <a:rPr lang="en-US" dirty="0" smtClean="0"/>
              <a:t>One side propounds the truth, the other is mired in falsity</a:t>
            </a:r>
          </a:p>
          <a:p>
            <a:endParaRPr lang="en-US" dirty="0"/>
          </a:p>
          <a:p>
            <a:r>
              <a:rPr lang="en-US" dirty="0" smtClean="0"/>
              <a:t>One side proceeds morally, the other by means of force, fraud, deception, or manipulation</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is group polarization an unsuccessful strategy</a:t>
            </a:r>
            <a:endParaRPr lang="en-US" dirty="0"/>
          </a:p>
        </p:txBody>
      </p:sp>
      <p:sp>
        <p:nvSpPr>
          <p:cNvPr id="3" name="Content Placeholder 2"/>
          <p:cNvSpPr>
            <a:spLocks noGrp="1"/>
          </p:cNvSpPr>
          <p:nvPr>
            <p:ph idx="1"/>
          </p:nvPr>
        </p:nvSpPr>
        <p:spPr>
          <a:xfrm>
            <a:off x="457200" y="1600200"/>
            <a:ext cx="8229600" cy="4953000"/>
          </a:xfrm>
        </p:spPr>
        <p:txBody>
          <a:bodyPr>
            <a:normAutofit fontScale="92500" lnSpcReduction="20000"/>
          </a:bodyPr>
          <a:lstStyle/>
          <a:p>
            <a:r>
              <a:rPr lang="en-US" dirty="0" smtClean="0"/>
              <a:t>By presenting non-agreement as opposition, group polarization converts it into a zero sum game: one side (hopefully ours) must win, the other must lose.</a:t>
            </a:r>
          </a:p>
          <a:p>
            <a:endParaRPr lang="en-US" sz="900" dirty="0"/>
          </a:p>
          <a:p>
            <a:r>
              <a:rPr lang="en-US" dirty="0" smtClean="0"/>
              <a:t>This rules out full integration (solution where everybody wins) and partial integration (compromises where each party gives a bit) as solution routes.</a:t>
            </a:r>
          </a:p>
          <a:p>
            <a:endParaRPr lang="en-US" sz="900" dirty="0"/>
          </a:p>
          <a:p>
            <a:r>
              <a:rPr lang="en-US" dirty="0" smtClean="0"/>
              <a:t>All conflicts are framed as </a:t>
            </a:r>
            <a:r>
              <a:rPr lang="en-US" b="1" dirty="0" smtClean="0"/>
              <a:t>trade offs </a:t>
            </a:r>
            <a:r>
              <a:rPr lang="en-US" dirty="0" smtClean="0"/>
              <a:t>where the views of one’s side are pitted in a competition against those of the other.  The victory of one side is the defeat of the other</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r>
              <a:rPr lang="en-US" dirty="0" smtClean="0"/>
              <a:t>Successful strategies for Compromise</a:t>
            </a:r>
            <a:endParaRPr lang="en-US" dirty="0"/>
          </a:p>
        </p:txBody>
      </p:sp>
      <p:sp>
        <p:nvSpPr>
          <p:cNvPr id="3" name="Content Placeholder 2"/>
          <p:cNvSpPr>
            <a:spLocks noGrp="1"/>
          </p:cNvSpPr>
          <p:nvPr>
            <p:ph idx="1"/>
          </p:nvPr>
        </p:nvSpPr>
        <p:spPr>
          <a:xfrm>
            <a:off x="457200" y="1143000"/>
            <a:ext cx="8229600" cy="5715000"/>
          </a:xfrm>
        </p:spPr>
        <p:txBody>
          <a:bodyPr>
            <a:normAutofit fontScale="55000" lnSpcReduction="20000"/>
          </a:bodyPr>
          <a:lstStyle/>
          <a:p>
            <a:r>
              <a:rPr lang="en-US" b="1" dirty="0" smtClean="0"/>
              <a:t>Negotiate Interests, not Positions</a:t>
            </a:r>
            <a:r>
              <a:rPr lang="en-US" dirty="0" smtClean="0"/>
              <a:t>. </a:t>
            </a:r>
          </a:p>
          <a:p>
            <a:pPr lvl="1"/>
            <a:r>
              <a:rPr lang="en-US" dirty="0" smtClean="0"/>
              <a:t>It is usually easier to integrate basic interests than specific positions.  Reframing non-agreements this way unlocks integrations and compromises. </a:t>
            </a:r>
          </a:p>
          <a:p>
            <a:endParaRPr lang="en-US" sz="1700" dirty="0" smtClean="0"/>
          </a:p>
          <a:p>
            <a:r>
              <a:rPr lang="en-US" b="1" dirty="0" smtClean="0"/>
              <a:t>Expanding the Pie</a:t>
            </a:r>
            <a:r>
              <a:rPr lang="en-US" dirty="0" smtClean="0"/>
              <a:t>.  </a:t>
            </a:r>
          </a:p>
          <a:p>
            <a:pPr lvl="1"/>
            <a:r>
              <a:rPr lang="en-US" dirty="0" smtClean="0"/>
              <a:t>Many times constraints bounding a situation can be pushed back through negotiation or innovation.</a:t>
            </a:r>
          </a:p>
          <a:p>
            <a:endParaRPr lang="en-US" sz="1700" dirty="0" smtClean="0"/>
          </a:p>
          <a:p>
            <a:r>
              <a:rPr lang="en-US" b="1" dirty="0" smtClean="0"/>
              <a:t>Nonspecific Compensation</a:t>
            </a:r>
            <a:r>
              <a:rPr lang="en-US" dirty="0" smtClean="0"/>
              <a:t>.  </a:t>
            </a:r>
          </a:p>
          <a:p>
            <a:pPr lvl="1"/>
            <a:r>
              <a:rPr lang="en-US" dirty="0" smtClean="0"/>
              <a:t>One side makes a concession to the other but is compensated in another round by a corresponding concession from the other players.  (I lose this time, but I can call the shots in the next round.) </a:t>
            </a:r>
          </a:p>
          <a:p>
            <a:endParaRPr lang="en-US" sz="1700" dirty="0" smtClean="0"/>
          </a:p>
          <a:p>
            <a:r>
              <a:rPr lang="en-US" b="1" dirty="0" smtClean="0"/>
              <a:t>Logrolling</a:t>
            </a:r>
            <a:r>
              <a:rPr lang="en-US" dirty="0" smtClean="0"/>
              <a:t>.  </a:t>
            </a:r>
          </a:p>
          <a:p>
            <a:pPr lvl="1"/>
            <a:r>
              <a:rPr lang="en-US" dirty="0" smtClean="0"/>
              <a:t>Each party lowers their aspirations on items that are of less interest to them and trade off a concession on a less important item for a concession on a more important item. </a:t>
            </a:r>
          </a:p>
          <a:p>
            <a:endParaRPr lang="en-US" sz="1700" dirty="0" smtClean="0"/>
          </a:p>
          <a:p>
            <a:r>
              <a:rPr lang="en-US" b="1" dirty="0" smtClean="0"/>
              <a:t>Cost-Cutting</a:t>
            </a:r>
            <a:r>
              <a:rPr lang="en-US" dirty="0" smtClean="0"/>
              <a:t>.  </a:t>
            </a:r>
          </a:p>
          <a:p>
            <a:pPr lvl="1"/>
            <a:r>
              <a:rPr lang="en-US" dirty="0" smtClean="0"/>
              <a:t>One party agrees to reduce its aspirations on a particular thing.  The other party agrees to compensate the first for the costs created by the reduction. </a:t>
            </a:r>
          </a:p>
          <a:p>
            <a:pPr lvl="1"/>
            <a:endParaRPr lang="en-US" sz="1700" dirty="0" smtClean="0"/>
          </a:p>
          <a:p>
            <a:r>
              <a:rPr lang="en-US" b="1" dirty="0" smtClean="0"/>
              <a:t>Bridging</a:t>
            </a:r>
            <a:r>
              <a:rPr lang="en-US" dirty="0" smtClean="0"/>
              <a:t>.  </a:t>
            </a:r>
          </a:p>
          <a:p>
            <a:pPr lvl="1"/>
            <a:r>
              <a:rPr lang="en-US" dirty="0" smtClean="0"/>
              <a:t>Finding a higher order interest on which both parties agree, and then constructing a solution that serves that agreed-upon interest.</a:t>
            </a:r>
          </a:p>
          <a:p>
            <a:endParaRPr lang="en-US" sz="1700" dirty="0"/>
          </a:p>
          <a:p>
            <a:r>
              <a:rPr lang="en-US" sz="2500" b="1" dirty="0" smtClean="0"/>
              <a:t>Taken from Good Computing.  Textbook manuscript developed by Chuck Huff, William Frey, and Jose Cruz.</a:t>
            </a:r>
            <a:endParaRPr lang="en-US" sz="2500"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Three guidelines for dealing with disagreement</a:t>
            </a:r>
            <a:endParaRPr lang="en-US" dirty="0"/>
          </a:p>
        </p:txBody>
      </p:sp>
      <p:sp>
        <p:nvSpPr>
          <p:cNvPr id="3" name="Content Placeholder 2"/>
          <p:cNvSpPr>
            <a:spLocks noGrp="1"/>
          </p:cNvSpPr>
          <p:nvPr>
            <p:ph idx="1"/>
          </p:nvPr>
        </p:nvSpPr>
        <p:spPr>
          <a:xfrm>
            <a:off x="457200" y="1828800"/>
            <a:ext cx="8229600" cy="4648200"/>
          </a:xfrm>
        </p:spPr>
        <p:txBody>
          <a:bodyPr>
            <a:normAutofit fontScale="92500"/>
          </a:bodyPr>
          <a:lstStyle/>
          <a:p>
            <a:r>
              <a:rPr lang="en-US" dirty="0" smtClean="0"/>
              <a:t>Always aim first for a value-integrative, win/win solution.</a:t>
            </a:r>
          </a:p>
          <a:p>
            <a:endParaRPr lang="en-US" sz="900" dirty="0"/>
          </a:p>
          <a:p>
            <a:r>
              <a:rPr lang="en-US" dirty="0" smtClean="0"/>
              <a:t>If this doesn’t work look for ways to compromise.  Use the ideas suggested on the previous </a:t>
            </a:r>
            <a:r>
              <a:rPr lang="en-US" dirty="0" smtClean="0"/>
              <a:t>slide</a:t>
            </a:r>
          </a:p>
          <a:p>
            <a:endParaRPr lang="en-US" sz="900" dirty="0" smtClean="0"/>
          </a:p>
          <a:p>
            <a:r>
              <a:rPr lang="en-US" dirty="0" smtClean="0"/>
              <a:t>Only as a last resort should you trade off interests or proposals.  And this should be done with the commitment that the loser stays in the game and will prevail in the next no-win situation</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Going to Abilene</a:t>
            </a:r>
            <a:endParaRPr lang="en-US" dirty="0"/>
          </a:p>
        </p:txBody>
      </p:sp>
      <p:sp>
        <p:nvSpPr>
          <p:cNvPr id="3" name="Content Placeholder 2"/>
          <p:cNvSpPr>
            <a:spLocks noGrp="1"/>
          </p:cNvSpPr>
          <p:nvPr>
            <p:ph idx="1"/>
          </p:nvPr>
        </p:nvSpPr>
        <p:spPr>
          <a:xfrm>
            <a:off x="457200" y="1371600"/>
            <a:ext cx="8229600" cy="5486400"/>
          </a:xfrm>
        </p:spPr>
        <p:txBody>
          <a:bodyPr>
            <a:normAutofit fontScale="77500" lnSpcReduction="20000"/>
          </a:bodyPr>
          <a:lstStyle/>
          <a:p>
            <a:r>
              <a:rPr lang="en-US" dirty="0" smtClean="0"/>
              <a:t>The story of a family who would all rather have stayed at home on a hot, summer Texas day.</a:t>
            </a:r>
          </a:p>
          <a:p>
            <a:endParaRPr lang="en-US" sz="1600" dirty="0" smtClean="0"/>
          </a:p>
          <a:p>
            <a:r>
              <a:rPr lang="en-US" dirty="0" smtClean="0"/>
              <a:t>Instead, they wound up traveling 100 miles to and from Abilene to have lunch at a cafeteria none of them liked.</a:t>
            </a:r>
          </a:p>
          <a:p>
            <a:endParaRPr lang="en-US" sz="1600" dirty="0" smtClean="0"/>
          </a:p>
          <a:p>
            <a:r>
              <a:rPr lang="en-US" dirty="0" smtClean="0"/>
              <a:t>When they returned, they realized that none of them wanted to go to Abilene.</a:t>
            </a:r>
          </a:p>
          <a:p>
            <a:endParaRPr lang="en-US" sz="1600" dirty="0" smtClean="0"/>
          </a:p>
          <a:p>
            <a:r>
              <a:rPr lang="en-US" dirty="0" smtClean="0"/>
              <a:t>Because of </a:t>
            </a:r>
            <a:r>
              <a:rPr lang="en-US" b="1" dirty="0" smtClean="0"/>
              <a:t>faulty communication</a:t>
            </a:r>
            <a:r>
              <a:rPr lang="en-US" dirty="0" smtClean="0"/>
              <a:t>, the group wound up doing what nobody wanted to do.</a:t>
            </a:r>
          </a:p>
          <a:p>
            <a:endParaRPr lang="en-US" sz="1400" dirty="0" smtClean="0"/>
          </a:p>
          <a:p>
            <a:r>
              <a:rPr lang="en-US" dirty="0" smtClean="0"/>
              <a:t>Each conceded because he or she mistakenly thought everybody else wanted to do this.</a:t>
            </a:r>
          </a:p>
          <a:p>
            <a:endParaRPr lang="en-US" sz="1400" dirty="0" smtClean="0"/>
          </a:p>
          <a:p>
            <a:r>
              <a:rPr lang="en-US" dirty="0" smtClean="0"/>
              <a:t>Going to Abilene consists of making unnecessary compromises or concessions because of a breakdown in group communication.</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Strategies for Avoiding Abilene</a:t>
            </a:r>
            <a:endParaRPr lang="en-US" dirty="0"/>
          </a:p>
        </p:txBody>
      </p:sp>
      <p:sp>
        <p:nvSpPr>
          <p:cNvPr id="3" name="Content Placeholder 2"/>
          <p:cNvSpPr>
            <a:spLocks noGrp="1"/>
          </p:cNvSpPr>
          <p:nvPr>
            <p:ph idx="1"/>
          </p:nvPr>
        </p:nvSpPr>
        <p:spPr>
          <a:xfrm>
            <a:off x="457200" y="1600200"/>
            <a:ext cx="8229600" cy="4876800"/>
          </a:xfrm>
        </p:spPr>
        <p:txBody>
          <a:bodyPr>
            <a:normAutofit fontScale="85000" lnSpcReduction="20000"/>
          </a:bodyPr>
          <a:lstStyle/>
          <a:p>
            <a:r>
              <a:rPr lang="en-US" dirty="0" smtClean="0"/>
              <a:t>At the end of the group decision-making process, carry out an </a:t>
            </a:r>
            <a:r>
              <a:rPr lang="en-US" b="1" dirty="0" smtClean="0"/>
              <a:t>anonymous survey </a:t>
            </a:r>
            <a:r>
              <a:rPr lang="en-US" dirty="0" smtClean="0"/>
              <a:t>asking participants if anything was left out that they were reluctant to put before the group.</a:t>
            </a:r>
          </a:p>
          <a:p>
            <a:endParaRPr lang="en-US" sz="1300" dirty="0"/>
          </a:p>
          <a:p>
            <a:r>
              <a:rPr lang="en-US" dirty="0" smtClean="0"/>
              <a:t>Or conduct this anonymous survey individually before discussion begins.  After the discussion concludes, consult the survey and see if there are any “hidden profiles.”  (Unexpressed interests or ideas.)</a:t>
            </a:r>
          </a:p>
          <a:p>
            <a:endParaRPr lang="en-US" sz="1300" dirty="0"/>
          </a:p>
          <a:p>
            <a:r>
              <a:rPr lang="en-US" dirty="0" smtClean="0"/>
              <a:t>Designate one member a </a:t>
            </a:r>
            <a:r>
              <a:rPr lang="en-US" b="1" dirty="0" smtClean="0"/>
              <a:t>devil’s advocate </a:t>
            </a:r>
            <a:r>
              <a:rPr lang="en-US" dirty="0" smtClean="0"/>
              <a:t>who is responsible for criticizing the group’s decision, no matter what.  Choose someone creative who can view a situation from different frames.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groups </a:t>
            </a:r>
            <a:r>
              <a:rPr lang="en-US" b="1" dirty="0" smtClean="0"/>
              <a:t>can</a:t>
            </a:r>
            <a:r>
              <a:rPr lang="en-US" dirty="0" smtClean="0"/>
              <a:t> do well</a:t>
            </a:r>
            <a:endParaRPr lang="en-US" dirty="0"/>
          </a:p>
        </p:txBody>
      </p:sp>
      <p:sp>
        <p:nvSpPr>
          <p:cNvPr id="3" name="Content Placeholder 2"/>
          <p:cNvSpPr>
            <a:spLocks noGrp="1"/>
          </p:cNvSpPr>
          <p:nvPr>
            <p:ph idx="1"/>
          </p:nvPr>
        </p:nvSpPr>
        <p:spPr>
          <a:xfrm>
            <a:off x="457200" y="1447800"/>
            <a:ext cx="8229600" cy="5257800"/>
          </a:xfrm>
        </p:spPr>
        <p:txBody>
          <a:bodyPr>
            <a:normAutofit fontScale="85000" lnSpcReduction="20000"/>
          </a:bodyPr>
          <a:lstStyle/>
          <a:p>
            <a:r>
              <a:rPr lang="en-US" dirty="0" smtClean="0"/>
              <a:t>They introduce </a:t>
            </a:r>
            <a:r>
              <a:rPr lang="en-US" b="1" dirty="0" smtClean="0"/>
              <a:t>creativity</a:t>
            </a:r>
          </a:p>
          <a:p>
            <a:pPr lvl="1"/>
            <a:r>
              <a:rPr lang="en-US" dirty="0" smtClean="0"/>
              <a:t>Different members frame a given situation differently</a:t>
            </a:r>
          </a:p>
          <a:p>
            <a:pPr lvl="1"/>
            <a:endParaRPr lang="en-US" sz="1000" dirty="0"/>
          </a:p>
          <a:p>
            <a:r>
              <a:rPr lang="en-US" dirty="0" smtClean="0"/>
              <a:t>They assemble </a:t>
            </a:r>
            <a:r>
              <a:rPr lang="en-US" b="1" dirty="0" smtClean="0"/>
              <a:t>dispersed knowledge and </a:t>
            </a:r>
            <a:r>
              <a:rPr lang="en-US" b="1" dirty="0" smtClean="0"/>
              <a:t>expertise</a:t>
            </a:r>
          </a:p>
          <a:p>
            <a:pPr>
              <a:buNone/>
            </a:pPr>
            <a:endParaRPr lang="en-US" sz="900" dirty="0"/>
          </a:p>
          <a:p>
            <a:r>
              <a:rPr lang="en-US" dirty="0" smtClean="0"/>
              <a:t>They can generate mutual support and solidarity</a:t>
            </a:r>
          </a:p>
          <a:p>
            <a:endParaRPr lang="en-US" sz="1000" dirty="0"/>
          </a:p>
          <a:p>
            <a:r>
              <a:rPr lang="en-US" dirty="0" smtClean="0"/>
              <a:t>But this assumes a basis of </a:t>
            </a:r>
            <a:r>
              <a:rPr lang="en-US" b="1" dirty="0" smtClean="0"/>
              <a:t>trust and reasonableness </a:t>
            </a:r>
            <a:r>
              <a:rPr lang="en-US" dirty="0" smtClean="0"/>
              <a:t>as well as carefully developed procedures of open communication </a:t>
            </a:r>
          </a:p>
          <a:p>
            <a:endParaRPr lang="en-US" sz="1100" dirty="0"/>
          </a:p>
          <a:p>
            <a:r>
              <a:rPr lang="en-US" b="1" dirty="0" smtClean="0"/>
              <a:t>Good communication </a:t>
            </a:r>
            <a:r>
              <a:rPr lang="en-US" dirty="0" smtClean="0"/>
              <a:t>is the best remedy to the three pitfalls of group work: groupthink, group polarization, and going to </a:t>
            </a:r>
            <a:r>
              <a:rPr lang="en-US" dirty="0" smtClean="0"/>
              <a:t>Abilene</a:t>
            </a:r>
          </a:p>
          <a:p>
            <a:pPr lvl="1"/>
            <a:r>
              <a:rPr lang="en-US" dirty="0" smtClean="0"/>
              <a:t>Take measures to avoid “</a:t>
            </a:r>
            <a:r>
              <a:rPr lang="en-US" b="1" dirty="0" smtClean="0"/>
              <a:t>hidden agendas</a:t>
            </a:r>
            <a:r>
              <a:rPr lang="en-US" dirty="0" smtClean="0"/>
              <a:t>” where members of the group have value contributions to make but decline to do so</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Thought </a:t>
            </a:r>
            <a:r>
              <a:rPr lang="en-US" dirty="0" smtClean="0"/>
              <a:t>Experiment 1</a:t>
            </a:r>
            <a:endParaRPr lang="en-US" dirty="0"/>
          </a:p>
        </p:txBody>
      </p:sp>
      <p:sp>
        <p:nvSpPr>
          <p:cNvPr id="3" name="Content Placeholder 2"/>
          <p:cNvSpPr>
            <a:spLocks noGrp="1"/>
          </p:cNvSpPr>
          <p:nvPr>
            <p:ph idx="1"/>
          </p:nvPr>
        </p:nvSpPr>
        <p:spPr>
          <a:xfrm>
            <a:off x="457200" y="1600200"/>
            <a:ext cx="8229600" cy="4953000"/>
          </a:xfrm>
        </p:spPr>
        <p:txBody>
          <a:bodyPr>
            <a:normAutofit fontScale="92500" lnSpcReduction="10000"/>
          </a:bodyPr>
          <a:lstStyle/>
          <a:p>
            <a:r>
              <a:rPr lang="en-US" dirty="0" smtClean="0"/>
              <a:t>Marie becomes ill during the semester and misses several classes.  </a:t>
            </a:r>
          </a:p>
          <a:p>
            <a:endParaRPr lang="en-US" dirty="0"/>
          </a:p>
          <a:p>
            <a:r>
              <a:rPr lang="en-US" dirty="0" smtClean="0"/>
              <a:t>How can your group use this obstacle as an occasion to realize the values of responsibility and justice?</a:t>
            </a:r>
          </a:p>
          <a:p>
            <a:endParaRPr lang="en-US" dirty="0"/>
          </a:p>
          <a:p>
            <a:r>
              <a:rPr lang="en-US" dirty="0" smtClean="0"/>
              <a:t>What, in these circumstances, are Maria’s responsibilities to the group?  The group’s to Maria?  The group to the teacher?</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Thought </a:t>
            </a:r>
            <a:r>
              <a:rPr lang="en-US" dirty="0" smtClean="0"/>
              <a:t>Experiment 2</a:t>
            </a:r>
            <a:endParaRPr lang="en-US" dirty="0"/>
          </a:p>
        </p:txBody>
      </p:sp>
      <p:sp>
        <p:nvSpPr>
          <p:cNvPr id="3" name="Content Placeholder 2"/>
          <p:cNvSpPr>
            <a:spLocks noGrp="1"/>
          </p:cNvSpPr>
          <p:nvPr>
            <p:ph idx="1"/>
          </p:nvPr>
        </p:nvSpPr>
        <p:spPr>
          <a:xfrm>
            <a:off x="457200" y="1600200"/>
            <a:ext cx="8229600" cy="5029200"/>
          </a:xfrm>
        </p:spPr>
        <p:txBody>
          <a:bodyPr>
            <a:normAutofit fontScale="77500" lnSpcReduction="20000"/>
          </a:bodyPr>
          <a:lstStyle/>
          <a:p>
            <a:r>
              <a:rPr lang="en-US" dirty="0" smtClean="0"/>
              <a:t>Two members of your group with especially strong personalities develop immediate and strong dislikes for one another.</a:t>
            </a:r>
          </a:p>
          <a:p>
            <a:endParaRPr lang="en-US" dirty="0"/>
          </a:p>
          <a:p>
            <a:r>
              <a:rPr lang="en-US" dirty="0" smtClean="0"/>
              <a:t>In preparing for a class assignment, one individual insists on several group meetings outside of class.  The other member says he is unable to attend these because he has other commitments.</a:t>
            </a:r>
          </a:p>
          <a:p>
            <a:endParaRPr lang="en-US" dirty="0"/>
          </a:p>
          <a:p>
            <a:r>
              <a:rPr lang="en-US" dirty="0" smtClean="0"/>
              <a:t>On the day of the presentation, both have an argument and seem unable to focus for the presentation.</a:t>
            </a:r>
          </a:p>
          <a:p>
            <a:endParaRPr lang="en-US" dirty="0"/>
          </a:p>
          <a:p>
            <a:r>
              <a:rPr lang="en-US" dirty="0" smtClean="0"/>
              <a:t>What values are at stake here?  What can the group and its members do to bring about a value-realizing solution?</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Thought </a:t>
            </a:r>
            <a:r>
              <a:rPr lang="en-US" dirty="0" smtClean="0"/>
              <a:t>Experiment 3</a:t>
            </a:r>
            <a:endParaRPr lang="en-US" dirty="0"/>
          </a:p>
        </p:txBody>
      </p:sp>
      <p:sp>
        <p:nvSpPr>
          <p:cNvPr id="3" name="Content Placeholder 2"/>
          <p:cNvSpPr>
            <a:spLocks noGrp="1"/>
          </p:cNvSpPr>
          <p:nvPr>
            <p:ph idx="1"/>
          </p:nvPr>
        </p:nvSpPr>
        <p:spPr/>
        <p:txBody>
          <a:bodyPr>
            <a:normAutofit lnSpcReduction="10000"/>
          </a:bodyPr>
          <a:lstStyle/>
          <a:p>
            <a:r>
              <a:rPr lang="en-US" dirty="0" smtClean="0"/>
              <a:t>A group of four individuals turns in an essay.  Two worked on the first part which is well prepared.  The other two postponed the assignment until the last minute and plagiarized a large portion.  The professor identifies the plagiarized part and holds the whole group responsible.  The first two individuals who did their share disclaim responsibility</a:t>
            </a:r>
            <a:r>
              <a:rPr lang="en-US" dirty="0" smtClean="0"/>
              <a:t>?  Should the teacher let them off the hook?</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 will do</a:t>
            </a:r>
            <a:endParaRPr lang="en-US" dirty="0"/>
          </a:p>
        </p:txBody>
      </p:sp>
      <p:sp>
        <p:nvSpPr>
          <p:cNvPr id="3" name="Content Placeholder 2"/>
          <p:cNvSpPr>
            <a:spLocks noGrp="1"/>
          </p:cNvSpPr>
          <p:nvPr>
            <p:ph idx="1"/>
          </p:nvPr>
        </p:nvSpPr>
        <p:spPr>
          <a:xfrm>
            <a:off x="457200" y="1600200"/>
            <a:ext cx="8229600" cy="4876800"/>
          </a:xfrm>
        </p:spPr>
        <p:txBody>
          <a:bodyPr>
            <a:normAutofit fontScale="70000" lnSpcReduction="20000"/>
          </a:bodyPr>
          <a:lstStyle/>
          <a:p>
            <a:r>
              <a:rPr lang="en-US" dirty="0" smtClean="0"/>
              <a:t>You will be divided into teams of 4 or 5 individuals</a:t>
            </a:r>
          </a:p>
          <a:p>
            <a:endParaRPr lang="en-US" dirty="0"/>
          </a:p>
          <a:p>
            <a:r>
              <a:rPr lang="en-US" dirty="0" smtClean="0"/>
              <a:t>Each team will held responsible as…</a:t>
            </a:r>
          </a:p>
          <a:p>
            <a:pPr lvl="1"/>
            <a:r>
              <a:rPr lang="en-US" dirty="0" smtClean="0"/>
              <a:t>A learning team </a:t>
            </a:r>
          </a:p>
          <a:p>
            <a:pPr lvl="1"/>
            <a:r>
              <a:rPr lang="en-US" dirty="0" smtClean="0"/>
              <a:t>Carrying out group activities inside class</a:t>
            </a:r>
          </a:p>
          <a:p>
            <a:pPr lvl="1"/>
            <a:r>
              <a:rPr lang="en-US" dirty="0" smtClean="0"/>
              <a:t>Preparing STS descriptions and Decision Point analyses on the cases used in class</a:t>
            </a:r>
          </a:p>
          <a:p>
            <a:pPr lvl="1"/>
            <a:r>
              <a:rPr lang="en-US" dirty="0" smtClean="0"/>
              <a:t>Participating in decision point debates</a:t>
            </a:r>
          </a:p>
          <a:p>
            <a:pPr lvl="1"/>
            <a:r>
              <a:rPr lang="en-US" dirty="0" smtClean="0"/>
              <a:t>Preparing and acting out dramatic rehearsals</a:t>
            </a:r>
          </a:p>
          <a:p>
            <a:pPr lvl="1"/>
            <a:r>
              <a:rPr lang="en-US" dirty="0" smtClean="0"/>
              <a:t>Preparing preliminary and final group self-evaluations as well as carrying out a mid-semester audit</a:t>
            </a:r>
            <a:endParaRPr lang="en-US" dirty="0" smtClean="0"/>
          </a:p>
          <a:p>
            <a:pPr lvl="1"/>
            <a:endParaRPr lang="en-US" dirty="0"/>
          </a:p>
          <a:p>
            <a:r>
              <a:rPr lang="en-US" dirty="0" smtClean="0"/>
              <a:t>For these tasks each group will be assigned a grade which will be distributed to each individual unless there is evidence that someone attempted to free ride on group work</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Thought </a:t>
            </a:r>
            <a:r>
              <a:rPr lang="en-US" dirty="0" smtClean="0"/>
              <a:t>Experiment 4</a:t>
            </a:r>
            <a:endParaRPr lang="en-US" dirty="0"/>
          </a:p>
        </p:txBody>
      </p:sp>
      <p:sp>
        <p:nvSpPr>
          <p:cNvPr id="3" name="Content Placeholder 2"/>
          <p:cNvSpPr>
            <a:spLocks noGrp="1"/>
          </p:cNvSpPr>
          <p:nvPr>
            <p:ph idx="1"/>
          </p:nvPr>
        </p:nvSpPr>
        <p:spPr>
          <a:xfrm>
            <a:off x="457200" y="1600200"/>
            <a:ext cx="8229600" cy="5029200"/>
          </a:xfrm>
        </p:spPr>
        <p:txBody>
          <a:bodyPr>
            <a:normAutofit fontScale="85000" lnSpcReduction="20000"/>
          </a:bodyPr>
          <a:lstStyle/>
          <a:p>
            <a:r>
              <a:rPr lang="en-US" dirty="0" smtClean="0"/>
              <a:t>The biggest two value challenges to group work are </a:t>
            </a:r>
            <a:r>
              <a:rPr lang="en-US" b="1" dirty="0" smtClean="0">
                <a:solidFill>
                  <a:srgbClr val="FF0000"/>
                </a:solidFill>
              </a:rPr>
              <a:t>free riders </a:t>
            </a:r>
            <a:r>
              <a:rPr lang="en-US" dirty="0" smtClean="0"/>
              <a:t>and </a:t>
            </a:r>
            <a:r>
              <a:rPr lang="en-US" b="1" dirty="0" smtClean="0">
                <a:solidFill>
                  <a:srgbClr val="FF0000"/>
                </a:solidFill>
              </a:rPr>
              <a:t>crowded schedules</a:t>
            </a:r>
            <a:r>
              <a:rPr lang="en-US" dirty="0" smtClean="0"/>
              <a:t>.</a:t>
            </a:r>
          </a:p>
          <a:p>
            <a:pPr lvl="1"/>
            <a:r>
              <a:rPr lang="en-US" dirty="0" smtClean="0"/>
              <a:t>Free riders seek to reap the benefits of a cooperative, collective activity without bearing any of the burdens or without, themselves, contributing to the work.</a:t>
            </a:r>
          </a:p>
          <a:p>
            <a:pPr lvl="1"/>
            <a:r>
              <a:rPr lang="en-US" dirty="0" smtClean="0"/>
              <a:t>A group is unable to get together outside of class because of conflicting work schedules.  When one member goes to class and gets an assignment, he is unable to contact the others by phone or email.  (They never respond.)  Group members frequently miss class so they fail to coordinate during this time.  (Other classes and activities, apparently, take priority.)  They grow resentful of one another and of the teacher who holds them responsible in spite of their problems coordinating.  What is the problem?  What can be done to resolve it?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Thought </a:t>
            </a:r>
            <a:r>
              <a:rPr lang="en-US" dirty="0" smtClean="0"/>
              <a:t>Experiment 5</a:t>
            </a:r>
            <a:endParaRPr lang="en-US" dirty="0"/>
          </a:p>
        </p:txBody>
      </p:sp>
      <p:sp>
        <p:nvSpPr>
          <p:cNvPr id="3" name="Content Placeholder 2"/>
          <p:cNvSpPr>
            <a:spLocks noGrp="1"/>
          </p:cNvSpPr>
          <p:nvPr>
            <p:ph idx="1"/>
          </p:nvPr>
        </p:nvSpPr>
        <p:spPr>
          <a:xfrm>
            <a:off x="457200" y="1600200"/>
            <a:ext cx="8229600" cy="4876800"/>
          </a:xfrm>
        </p:spPr>
        <p:txBody>
          <a:bodyPr>
            <a:normAutofit fontScale="85000" lnSpcReduction="20000"/>
          </a:bodyPr>
          <a:lstStyle/>
          <a:p>
            <a:r>
              <a:rPr lang="en-US" dirty="0" smtClean="0"/>
              <a:t>A group consists four members from business administration.  They all know one another and two are even dating.  A fifth member comes from political science.  The political science student was, essentially, an </a:t>
            </a:r>
            <a:r>
              <a:rPr lang="en-US" b="1" dirty="0" smtClean="0"/>
              <a:t>outlier</a:t>
            </a:r>
            <a:r>
              <a:rPr lang="en-US" dirty="0" smtClean="0"/>
              <a:t>.  He went to a couple of group meetings outside of class but then stopped.  He relayed to the professor that nothing was done at these meetings. They seemed more an occasion for the other members to socialize.  He felt that his time would be better spent receiving an assignment from the group and doing it on his own.  The other members resented his not going to meetings but did acknowledge that he carried out his commitments and did good work.</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 will do in this module</a:t>
            </a:r>
            <a:endParaRPr lang="en-US" dirty="0"/>
          </a:p>
        </p:txBody>
      </p:sp>
      <p:sp>
        <p:nvSpPr>
          <p:cNvPr id="3" name="Content Placeholder 2"/>
          <p:cNvSpPr>
            <a:spLocks noGrp="1"/>
          </p:cNvSpPr>
          <p:nvPr>
            <p:ph idx="1"/>
          </p:nvPr>
        </p:nvSpPr>
        <p:spPr>
          <a:xfrm>
            <a:off x="457200" y="1600200"/>
            <a:ext cx="8229600" cy="4953000"/>
          </a:xfrm>
        </p:spPr>
        <p:txBody>
          <a:bodyPr>
            <a:normAutofit fontScale="77500" lnSpcReduction="20000"/>
          </a:bodyPr>
          <a:lstStyle/>
          <a:p>
            <a:r>
              <a:rPr lang="en-US" dirty="0" smtClean="0"/>
              <a:t>Develop, in class, a preliminary group self-evaluation that…</a:t>
            </a:r>
          </a:p>
          <a:p>
            <a:pPr lvl="1"/>
            <a:r>
              <a:rPr lang="en-US" dirty="0" smtClean="0"/>
              <a:t>Identifies key group values and outlines strategies for realizing them in group work</a:t>
            </a:r>
          </a:p>
          <a:p>
            <a:pPr lvl="1"/>
            <a:r>
              <a:rPr lang="en-US" dirty="0" smtClean="0"/>
              <a:t>Outlines strategies for avoiding the key pitfalls of group work</a:t>
            </a:r>
          </a:p>
          <a:p>
            <a:pPr lvl="1"/>
            <a:endParaRPr lang="en-US" dirty="0"/>
          </a:p>
          <a:p>
            <a:r>
              <a:rPr lang="en-US" dirty="0" smtClean="0"/>
              <a:t>Carries out a mid-semester audit that describes obstacles to group work and evaluates value and pitfall strategies on how effectively they respond to obstacles</a:t>
            </a:r>
          </a:p>
          <a:p>
            <a:endParaRPr lang="en-US" dirty="0"/>
          </a:p>
          <a:p>
            <a:r>
              <a:rPr lang="en-US" dirty="0" smtClean="0"/>
              <a:t>As a final exam project, each group review values and strategies in light of work this semester.</a:t>
            </a:r>
          </a:p>
          <a:p>
            <a:pPr lvl="1"/>
            <a:r>
              <a:rPr lang="en-US" dirty="0" smtClean="0"/>
              <a:t>Strategies are honestly assessed in terms of how they worked in the fact of obstacles</a:t>
            </a:r>
          </a:p>
          <a:p>
            <a:pPr lvl="1"/>
            <a:r>
              <a:rPr lang="en-US" dirty="0" smtClean="0"/>
              <a:t>Participants outline the lessons they have learned that can be carried beyond class to help them in group work in the future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Values</a:t>
            </a:r>
            <a:endParaRPr lang="en-US" dirty="0"/>
          </a:p>
        </p:txBody>
      </p:sp>
      <p:sp>
        <p:nvSpPr>
          <p:cNvPr id="3" name="Content Placeholder 2"/>
          <p:cNvSpPr>
            <a:spLocks noGrp="1"/>
          </p:cNvSpPr>
          <p:nvPr>
            <p:ph idx="1"/>
          </p:nvPr>
        </p:nvSpPr>
        <p:spPr>
          <a:xfrm>
            <a:off x="457200" y="1295400"/>
            <a:ext cx="8229600" cy="5410200"/>
          </a:xfrm>
        </p:spPr>
        <p:txBody>
          <a:bodyPr>
            <a:normAutofit fontScale="92500" lnSpcReduction="20000"/>
          </a:bodyPr>
          <a:lstStyle/>
          <a:p>
            <a:r>
              <a:rPr lang="en-US" dirty="0" smtClean="0"/>
              <a:t>A value “refers to a claim about what is worthwhile, what is good.  A value is a single word or phrase that identifies something as being desirable for human beings.” </a:t>
            </a:r>
          </a:p>
          <a:p>
            <a:pPr lvl="1"/>
            <a:r>
              <a:rPr lang="en-US" sz="2000" b="1" dirty="0" err="1" smtClean="0"/>
              <a:t>Brincat</a:t>
            </a:r>
            <a:r>
              <a:rPr lang="en-US" sz="2000" b="1" dirty="0" smtClean="0"/>
              <a:t> and </a:t>
            </a:r>
            <a:r>
              <a:rPr lang="en-US" sz="2000" b="1" dirty="0" err="1" smtClean="0"/>
              <a:t>Wike</a:t>
            </a:r>
            <a:r>
              <a:rPr lang="en-US" sz="2000" b="1" dirty="0" smtClean="0"/>
              <a:t>, Morality and the Professional Life: Values at Work</a:t>
            </a:r>
          </a:p>
          <a:p>
            <a:pPr lvl="1"/>
            <a:endParaRPr lang="en-US" sz="1000" b="1" dirty="0" smtClean="0"/>
          </a:p>
          <a:p>
            <a:r>
              <a:rPr lang="en-US" sz="2400" dirty="0" smtClean="0"/>
              <a:t>Values are structures enacted as individuals interact with their social, technical, and natural surrounding environments</a:t>
            </a:r>
          </a:p>
          <a:p>
            <a:pPr lvl="1"/>
            <a:r>
              <a:rPr lang="en-US" sz="2000" dirty="0" smtClean="0"/>
              <a:t>They are neither in the environment nor in the individuals but result from the interaction of these two components</a:t>
            </a:r>
            <a:endParaRPr lang="en-US" sz="2000" dirty="0" smtClean="0"/>
          </a:p>
          <a:p>
            <a:pPr lvl="1"/>
            <a:endParaRPr lang="en-US" sz="1000" b="1" dirty="0"/>
          </a:p>
          <a:p>
            <a:r>
              <a:rPr lang="en-US" dirty="0" smtClean="0"/>
              <a:t>Values outline key goods that we seek to realize in our actions and policies</a:t>
            </a:r>
          </a:p>
          <a:p>
            <a:endParaRPr lang="en-US" sz="1000" dirty="0"/>
          </a:p>
          <a:p>
            <a:r>
              <a:rPr lang="en-US" dirty="0" smtClean="0"/>
              <a:t>Moral and Non-moral values</a:t>
            </a:r>
          </a:p>
          <a:p>
            <a:pPr lvl="1"/>
            <a:r>
              <a:rPr lang="en-US" dirty="0" smtClean="0"/>
              <a:t>Justice and efficiency</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Reasonableness</a:t>
            </a:r>
            <a:endParaRPr lang="en-US" dirty="0"/>
          </a:p>
        </p:txBody>
      </p:sp>
      <p:sp>
        <p:nvSpPr>
          <p:cNvPr id="3" name="Content Placeholder 2"/>
          <p:cNvSpPr>
            <a:spLocks noGrp="1"/>
          </p:cNvSpPr>
          <p:nvPr>
            <p:ph idx="1"/>
          </p:nvPr>
        </p:nvSpPr>
        <p:spPr>
          <a:xfrm>
            <a:off x="457200" y="1524000"/>
            <a:ext cx="8229600" cy="5181600"/>
          </a:xfrm>
        </p:spPr>
        <p:txBody>
          <a:bodyPr>
            <a:normAutofit fontScale="77500" lnSpcReduction="20000"/>
          </a:bodyPr>
          <a:lstStyle/>
          <a:p>
            <a:r>
              <a:rPr lang="en-US" dirty="0" smtClean="0"/>
              <a:t>Defusing disagreement and resolving conflicts through integration.</a:t>
            </a:r>
          </a:p>
          <a:p>
            <a:pPr lvl="1"/>
            <a:r>
              <a:rPr lang="en-US" dirty="0" smtClean="0"/>
              <a:t>(1) seeking relevant information, (2) listening and responding thoughtfully to others, (3) being open to new ideas, (4) giving reasons for views held, and (5) acknowledging mistakes and misunderstandings</a:t>
            </a:r>
          </a:p>
          <a:p>
            <a:pPr lvl="1"/>
            <a:r>
              <a:rPr lang="en-US" sz="2200" b="1" dirty="0" smtClean="0"/>
              <a:t>Pritchard, Reasonable Children, p. </a:t>
            </a:r>
            <a:r>
              <a:rPr lang="en-US" sz="2200" b="1" dirty="0" smtClean="0"/>
              <a:t>11</a:t>
            </a:r>
          </a:p>
          <a:p>
            <a:pPr lvl="1"/>
            <a:endParaRPr lang="en-US" sz="1100" b="1" dirty="0" smtClean="0"/>
          </a:p>
          <a:p>
            <a:r>
              <a:rPr lang="en-US" sz="2600" dirty="0" smtClean="0"/>
              <a:t>Every virtue has two corresponding vices, one of excess, the other of defect</a:t>
            </a:r>
          </a:p>
          <a:p>
            <a:pPr lvl="1"/>
            <a:r>
              <a:rPr lang="en-US" sz="2200" dirty="0" smtClean="0"/>
              <a:t>Excess of reasonableness </a:t>
            </a:r>
            <a:r>
              <a:rPr lang="en-US" sz="2200" dirty="0" smtClean="0"/>
              <a:t>results in the inability to take a stand; one always goes along with the group</a:t>
            </a:r>
          </a:p>
          <a:p>
            <a:pPr lvl="1"/>
            <a:r>
              <a:rPr lang="en-US" sz="2200" dirty="0" smtClean="0"/>
              <a:t>Defect of reasonableness results in rigidity, inflexibility, and dogmatism; one sticks to one’s ideas (prejudices) no matter what</a:t>
            </a:r>
            <a:endParaRPr lang="en-US" sz="2200" dirty="0" smtClean="0"/>
          </a:p>
          <a:p>
            <a:pPr lvl="1"/>
            <a:endParaRPr lang="en-US" sz="1100" dirty="0"/>
          </a:p>
          <a:p>
            <a:r>
              <a:rPr lang="en-US" dirty="0" smtClean="0"/>
              <a:t>What will you do as a group to ensure that your discussion, debates, and decisions as a group will realize the value of reasonableness?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Respect</a:t>
            </a:r>
            <a:endParaRPr lang="en-US" dirty="0"/>
          </a:p>
        </p:txBody>
      </p:sp>
      <p:sp>
        <p:nvSpPr>
          <p:cNvPr id="3" name="Content Placeholder 2"/>
          <p:cNvSpPr>
            <a:spLocks noGrp="1"/>
          </p:cNvSpPr>
          <p:nvPr>
            <p:ph idx="1"/>
          </p:nvPr>
        </p:nvSpPr>
        <p:spPr>
          <a:xfrm>
            <a:off x="457200" y="1295400"/>
            <a:ext cx="8229600" cy="5562600"/>
          </a:xfrm>
        </p:spPr>
        <p:txBody>
          <a:bodyPr>
            <a:normAutofit fontScale="85000" lnSpcReduction="20000"/>
          </a:bodyPr>
          <a:lstStyle/>
          <a:p>
            <a:r>
              <a:rPr lang="en-US" dirty="0" smtClean="0"/>
              <a:t>According to Kant, respect involves treating others as ends and never merely as </a:t>
            </a:r>
            <a:r>
              <a:rPr lang="en-US" dirty="0" smtClean="0"/>
              <a:t>means</a:t>
            </a:r>
          </a:p>
          <a:p>
            <a:pPr lvl="1"/>
            <a:r>
              <a:rPr lang="en-US" dirty="0" smtClean="0"/>
              <a:t>Resembles the Golden Rule</a:t>
            </a:r>
            <a:endParaRPr lang="en-US" dirty="0" smtClean="0"/>
          </a:p>
          <a:p>
            <a:endParaRPr lang="en-US" sz="900" dirty="0"/>
          </a:p>
          <a:p>
            <a:r>
              <a:rPr lang="en-US" dirty="0" smtClean="0"/>
              <a:t>Recognizing and working not to circumvent the capacity of autonomy in each individual.  </a:t>
            </a:r>
            <a:endParaRPr lang="en-US" dirty="0" smtClean="0"/>
          </a:p>
          <a:p>
            <a:pPr lvl="1"/>
            <a:r>
              <a:rPr lang="en-US" dirty="0" smtClean="0"/>
              <a:t>Respecting rights: free </a:t>
            </a:r>
            <a:r>
              <a:rPr lang="en-US" dirty="0" smtClean="0"/>
              <a:t>and informed consent, privacy, property, free speech, due process, and participation.  </a:t>
            </a:r>
          </a:p>
          <a:p>
            <a:endParaRPr lang="en-US" sz="900" dirty="0"/>
          </a:p>
          <a:p>
            <a:r>
              <a:rPr lang="en-US" dirty="0" smtClean="0"/>
              <a:t>Disrespect circumscribes autonomy (and respect) by means of deception, force, and manipulation</a:t>
            </a:r>
          </a:p>
          <a:p>
            <a:endParaRPr lang="en-US" sz="900" dirty="0"/>
          </a:p>
          <a:p>
            <a:r>
              <a:rPr lang="en-US" dirty="0" smtClean="0"/>
              <a:t>What will you and your group do to realize respect in relation to (1) your group members, (2) other groups and their members, and (3) your teacher?  How will you respond when others fail to treat you with respect?</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Justice</a:t>
            </a:r>
            <a:endParaRPr lang="en-US" dirty="0"/>
          </a:p>
        </p:txBody>
      </p:sp>
      <p:sp>
        <p:nvSpPr>
          <p:cNvPr id="3" name="Content Placeholder 2"/>
          <p:cNvSpPr>
            <a:spLocks noGrp="1"/>
          </p:cNvSpPr>
          <p:nvPr>
            <p:ph idx="1"/>
          </p:nvPr>
        </p:nvSpPr>
        <p:spPr>
          <a:xfrm>
            <a:off x="457200" y="1295400"/>
            <a:ext cx="8229600" cy="5410200"/>
          </a:xfrm>
        </p:spPr>
        <p:txBody>
          <a:bodyPr>
            <a:normAutofit fontScale="92500" lnSpcReduction="20000"/>
          </a:bodyPr>
          <a:lstStyle/>
          <a:p>
            <a:r>
              <a:rPr lang="en-US" dirty="0" smtClean="0"/>
              <a:t>Giving to each what is due.  </a:t>
            </a:r>
          </a:p>
          <a:p>
            <a:pPr lvl="1"/>
            <a:r>
              <a:rPr lang="en-US" b="1" dirty="0" smtClean="0"/>
              <a:t>Distributive</a:t>
            </a:r>
            <a:r>
              <a:rPr lang="en-US" dirty="0" smtClean="0"/>
              <a:t>: fair distribution of benefits and burdens</a:t>
            </a:r>
          </a:p>
          <a:p>
            <a:pPr lvl="1"/>
            <a:r>
              <a:rPr lang="en-US" b="1" dirty="0" smtClean="0"/>
              <a:t>Retributive</a:t>
            </a:r>
            <a:r>
              <a:rPr lang="en-US" dirty="0" smtClean="0"/>
              <a:t>: fair and impartial administration of punishments</a:t>
            </a:r>
          </a:p>
          <a:p>
            <a:pPr lvl="1"/>
            <a:r>
              <a:rPr lang="en-US" b="1" dirty="0" smtClean="0"/>
              <a:t>Compensatory</a:t>
            </a:r>
            <a:r>
              <a:rPr lang="en-US" dirty="0" smtClean="0"/>
              <a:t>: fairly recompensing those who have been wrongfully harmed</a:t>
            </a:r>
          </a:p>
          <a:p>
            <a:pPr lvl="1"/>
            <a:endParaRPr lang="en-US" sz="900" dirty="0"/>
          </a:p>
          <a:p>
            <a:r>
              <a:rPr lang="en-US" dirty="0" smtClean="0"/>
              <a:t>How are you going to realize justice in your group?</a:t>
            </a:r>
          </a:p>
          <a:p>
            <a:pPr lvl="1"/>
            <a:r>
              <a:rPr lang="en-US" dirty="0" smtClean="0"/>
              <a:t>Equal distribution of tasks?</a:t>
            </a:r>
          </a:p>
          <a:p>
            <a:pPr lvl="1"/>
            <a:endParaRPr lang="en-US" sz="900" dirty="0"/>
          </a:p>
          <a:p>
            <a:r>
              <a:rPr lang="en-US" dirty="0" smtClean="0"/>
              <a:t>How will you respond to those in your group who do not do their fair share?</a:t>
            </a:r>
          </a:p>
          <a:p>
            <a:pPr lvl="1"/>
            <a:r>
              <a:rPr lang="en-US" dirty="0" smtClean="0"/>
              <a:t>Punishment as in the compliance mode</a:t>
            </a:r>
          </a:p>
          <a:p>
            <a:pPr lvl="1"/>
            <a:r>
              <a:rPr lang="en-US" dirty="0" smtClean="0"/>
              <a:t>Moral support </a:t>
            </a:r>
            <a:r>
              <a:rPr lang="en-US" dirty="0" smtClean="0"/>
              <a:t>as in the integrity mode</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Responsibility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Moral response to moral relevance</a:t>
            </a:r>
          </a:p>
          <a:p>
            <a:pPr lvl="1"/>
            <a:r>
              <a:rPr lang="en-US" dirty="0" smtClean="0"/>
              <a:t>Includes sensitivity to the moral </a:t>
            </a:r>
            <a:r>
              <a:rPr lang="en-US" dirty="0" smtClean="0"/>
              <a:t>components present in a </a:t>
            </a:r>
            <a:r>
              <a:rPr lang="en-US" dirty="0" smtClean="0"/>
              <a:t>given situation</a:t>
            </a:r>
          </a:p>
          <a:p>
            <a:pPr lvl="1"/>
            <a:r>
              <a:rPr lang="en-US" dirty="0" smtClean="0"/>
              <a:t>Includes the ability to </a:t>
            </a:r>
            <a:r>
              <a:rPr lang="en-US" dirty="0" smtClean="0"/>
              <a:t>design actions that respond to the moral components of the situation</a:t>
            </a:r>
            <a:endParaRPr lang="en-US" dirty="0" smtClean="0"/>
          </a:p>
          <a:p>
            <a:pPr lvl="1"/>
            <a:endParaRPr lang="en-US" dirty="0"/>
          </a:p>
          <a:p>
            <a:r>
              <a:rPr lang="en-US" dirty="0" smtClean="0"/>
              <a:t>How will you assign responsibilities for tasks within your group?</a:t>
            </a:r>
          </a:p>
          <a:p>
            <a:endParaRPr lang="en-US" dirty="0"/>
          </a:p>
          <a:p>
            <a:r>
              <a:rPr lang="en-US" dirty="0" smtClean="0"/>
              <a:t>What will you do to hold one another accountable?</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TotalTime>
  <Words>3079</Words>
  <Application>Microsoft Office PowerPoint</Application>
  <PresentationFormat>On-screen Show (4:3)</PresentationFormat>
  <Paragraphs>259</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Ethics of Team Work</vt:lpstr>
      <vt:lpstr>Why Team Work?</vt:lpstr>
      <vt:lpstr>What you will do</vt:lpstr>
      <vt:lpstr>What you will do in this module</vt:lpstr>
      <vt:lpstr>Values</vt:lpstr>
      <vt:lpstr>Reasonableness</vt:lpstr>
      <vt:lpstr>Respect</vt:lpstr>
      <vt:lpstr>Justice</vt:lpstr>
      <vt:lpstr>Responsibility</vt:lpstr>
      <vt:lpstr>Trust</vt:lpstr>
      <vt:lpstr>Integrity</vt:lpstr>
      <vt:lpstr>What you need to do</vt:lpstr>
      <vt:lpstr>Pitfalls to Avoid in Group Work</vt:lpstr>
      <vt:lpstr>Your tasks</vt:lpstr>
      <vt:lpstr>Scientific Method</vt:lpstr>
      <vt:lpstr>Preliminary Self-Evaluation</vt:lpstr>
      <vt:lpstr>Groupthink</vt:lpstr>
      <vt:lpstr>To avoid groupthink…</vt:lpstr>
      <vt:lpstr>Group Polarization</vt:lpstr>
      <vt:lpstr>Signs of Group Polarization</vt:lpstr>
      <vt:lpstr>Why is group polarization an unsuccessful strategy</vt:lpstr>
      <vt:lpstr>Successful strategies for Compromise</vt:lpstr>
      <vt:lpstr>Three guidelines for dealing with disagreement</vt:lpstr>
      <vt:lpstr>Going to Abilene</vt:lpstr>
      <vt:lpstr>Strategies for Avoiding Abilene</vt:lpstr>
      <vt:lpstr>What groups can do well</vt:lpstr>
      <vt:lpstr>Thought Experiment 1</vt:lpstr>
      <vt:lpstr>Thought Experiment 2</vt:lpstr>
      <vt:lpstr>Thought Experiment 3</vt:lpstr>
      <vt:lpstr>Thought Experiment 4</vt:lpstr>
      <vt:lpstr>Thought Experiment 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Ethics of Team Work</dc:title>
  <dc:creator>Dr. William Frey</dc:creator>
  <cp:lastModifiedBy>frey.william</cp:lastModifiedBy>
  <cp:revision>21</cp:revision>
  <dcterms:created xsi:type="dcterms:W3CDTF">2010-09-27T10:45:13Z</dcterms:created>
  <dcterms:modified xsi:type="dcterms:W3CDTF">2011-02-16T11:00:51Z</dcterms:modified>
</cp:coreProperties>
</file>