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2"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7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D2DE1-689A-428C-9862-A7DA846C2142}" type="datetimeFigureOut">
              <a:rPr lang="en-US" smtClean="0"/>
              <a:pPr/>
              <a:t>9/12/2012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CCCCE-001A-4354-9897-683EFEDB18F7}" type="slidenum">
              <a:rPr lang="en-US" smtClean="0"/>
              <a:pPr/>
              <a:t>‹#›</a:t>
            </a:fld>
            <a:endParaRPr lang="en-US"/>
          </a:p>
        </p:txBody>
      </p:sp>
    </p:spTree>
    <p:extLst>
      <p:ext uri="{BB962C8B-B14F-4D97-AF65-F5344CB8AC3E}">
        <p14:creationId xmlns:p14="http://schemas.microsoft.com/office/powerpoint/2010/main" xmlns="" val="3059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9CCCCE-001A-4354-9897-683EFEDB18F7}" type="slidenum">
              <a:rPr lang="en-US" smtClean="0"/>
              <a:pPr/>
              <a:t>1</a:t>
            </a:fld>
            <a:endParaRPr lang="en-US"/>
          </a:p>
        </p:txBody>
      </p:sp>
    </p:spTree>
    <p:extLst>
      <p:ext uri="{BB962C8B-B14F-4D97-AF65-F5344CB8AC3E}">
        <p14:creationId xmlns:p14="http://schemas.microsoft.com/office/powerpoint/2010/main" xmlns="" val="143665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9F4734-74E4-4DB7-9364-0553C607F8C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62EC4-B59B-41BE-9E45-D6DA73EC59A0}"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62EC4-B59B-41BE-9E45-D6DA73EC59A0}"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62EC4-B59B-41BE-9E45-D6DA73EC59A0}"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62EC4-B59B-41BE-9E45-D6DA73EC59A0}"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F62EC4-B59B-41BE-9E45-D6DA73EC59A0}" type="datetimeFigureOut">
              <a:rPr lang="en-US" smtClean="0"/>
              <a:pPr/>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F62EC4-B59B-41BE-9E45-D6DA73EC59A0}"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F62EC4-B59B-41BE-9E45-D6DA73EC59A0}" type="datetimeFigureOut">
              <a:rPr lang="en-US" smtClean="0"/>
              <a:pPr/>
              <a:t>9/12/2012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F62EC4-B59B-41BE-9E45-D6DA73EC59A0}" type="datetimeFigureOut">
              <a:rPr lang="en-US" smtClean="0"/>
              <a:pPr/>
              <a:t>9/12/2012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62EC4-B59B-41BE-9E45-D6DA73EC59A0}" type="datetimeFigureOut">
              <a:rPr lang="en-US" smtClean="0"/>
              <a:pPr/>
              <a:t>9/12/2012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62EC4-B59B-41BE-9E45-D6DA73EC59A0}"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62EC4-B59B-41BE-9E45-D6DA73EC59A0}" type="datetimeFigureOut">
              <a:rPr lang="en-US" smtClean="0"/>
              <a:pPr/>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CF94F-EB5C-40BF-9429-1ED6B65B4D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62EC4-B59B-41BE-9E45-D6DA73EC59A0}" type="datetimeFigureOut">
              <a:rPr lang="en-US" smtClean="0"/>
              <a:pPr/>
              <a:t>9/12/2012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CF94F-EB5C-40BF-9429-1ED6B65B4D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of Teamwork</a:t>
            </a:r>
            <a:endParaRPr lang="en-US" dirty="0"/>
          </a:p>
        </p:txBody>
      </p:sp>
      <p:sp>
        <p:nvSpPr>
          <p:cNvPr id="3" name="Subtitle 2"/>
          <p:cNvSpPr>
            <a:spLocks noGrp="1"/>
          </p:cNvSpPr>
          <p:nvPr>
            <p:ph type="subTitle" idx="1"/>
          </p:nvPr>
        </p:nvSpPr>
        <p:spPr/>
        <p:txBody>
          <a:bodyPr/>
          <a:lstStyle/>
          <a:p>
            <a:r>
              <a:rPr lang="en-US" dirty="0" smtClean="0"/>
              <a:t>William Frey</a:t>
            </a:r>
          </a:p>
          <a:p>
            <a:r>
              <a:rPr lang="en-US" dirty="0" smtClean="0"/>
              <a:t>College of Business Administration </a:t>
            </a:r>
          </a:p>
          <a:p>
            <a:r>
              <a:rPr lang="en-US" dirty="0" smtClean="0"/>
              <a:t>UPRM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Profiles</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smtClean="0"/>
              <a:t>Value</a:t>
            </a:r>
            <a:r>
              <a:rPr lang="en-US" dirty="0" smtClean="0"/>
              <a:t>: “a claim about what is worthwhile.  [A] single word or phrase that identifies something as being desirable.”</a:t>
            </a:r>
          </a:p>
          <a:p>
            <a:r>
              <a:rPr lang="en-US" b="1" dirty="0" smtClean="0"/>
              <a:t>Reasonableness</a:t>
            </a:r>
            <a:r>
              <a:rPr lang="en-US" dirty="0" smtClean="0"/>
              <a:t>: Resolving differences and disagreements with civility and respect.  Avoids extremes of giving in and holding on.  Openness to arguments of others and willingness to validate one’s own arguments</a:t>
            </a:r>
          </a:p>
          <a:p>
            <a:r>
              <a:rPr lang="en-US" b="1" dirty="0" smtClean="0"/>
              <a:t>Responsibility</a:t>
            </a:r>
            <a:r>
              <a:rPr lang="en-US" dirty="0" smtClean="0"/>
              <a:t>: To stand committed to carrying out the tasks associated with one’s social and professional role.  (Being a good leader, devil’s advocate, recorder….Seeing through on one’s commitments)</a:t>
            </a:r>
            <a:endParaRPr lang="en-US" dirty="0"/>
          </a:p>
          <a:p>
            <a:r>
              <a:rPr lang="en-US" b="1" dirty="0" smtClean="0"/>
              <a:t>Respect</a:t>
            </a:r>
            <a:r>
              <a:rPr lang="en-US" dirty="0" smtClean="0"/>
              <a:t>: To treat each individual (including oneself) always as an end and never merely as a means to an end.</a:t>
            </a:r>
          </a:p>
          <a:p>
            <a:r>
              <a:rPr lang="en-US" b="1" dirty="0" smtClean="0"/>
              <a:t>Trust</a:t>
            </a:r>
            <a:r>
              <a:rPr lang="en-US" dirty="0" smtClean="0"/>
              <a:t>: According to Solomon, it is the expectation of moral conduct from others, especially one’s group members</a:t>
            </a:r>
            <a:endParaRPr lang="en-US" dirty="0"/>
          </a:p>
          <a:p>
            <a:r>
              <a:rPr lang="en-US" dirty="0" smtClean="0"/>
              <a:t>  </a:t>
            </a:r>
            <a:r>
              <a:rPr lang="en-US" sz="1200" b="1" dirty="0" err="1" smtClean="0"/>
              <a:t>Brincat</a:t>
            </a:r>
            <a:r>
              <a:rPr lang="en-US" sz="1200" b="1" dirty="0" smtClean="0"/>
              <a:t> and </a:t>
            </a:r>
            <a:r>
              <a:rPr lang="en-US" sz="1200" b="1" dirty="0" err="1" smtClean="0"/>
              <a:t>Wike</a:t>
            </a:r>
            <a:r>
              <a:rPr lang="en-US" sz="1200" b="1" dirty="0" smtClean="0"/>
              <a:t>, Morality and the Professional Life: Values at Work</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Profiles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smtClean="0"/>
              <a:t>Justice</a:t>
            </a:r>
            <a:r>
              <a:rPr lang="en-US" dirty="0" smtClean="0"/>
              <a:t>: Giving to each his or her due.  A just or fair distribution of work and responsibility integrates equality, need, and merit.  You and your group need to think carefully about how you will distribute the benefits and burdens of group work</a:t>
            </a:r>
          </a:p>
          <a:p>
            <a:r>
              <a:rPr lang="en-US" b="1" dirty="0" smtClean="0"/>
              <a:t>Honesty</a:t>
            </a:r>
            <a:r>
              <a:rPr lang="en-US" dirty="0" smtClean="0"/>
              <a:t>: disclosing the truth while avoiding the extremes of brutal indifference (making the truth hurt) and dishonesty (deception or withholding of vital information)</a:t>
            </a:r>
          </a:p>
          <a:p>
            <a:r>
              <a:rPr lang="en-US" b="1" dirty="0" smtClean="0"/>
              <a:t>Integrity</a:t>
            </a:r>
            <a:r>
              <a:rPr lang="en-US" dirty="0" smtClean="0"/>
              <a:t>: This meta-value sheds light on the overall coherence of the other values as they are expressed in character and action.  The opposite of integrity is corruption where there is a breakdown at an individual or organizational level or both.</a:t>
            </a:r>
          </a:p>
          <a:p>
            <a:pPr lvl="1"/>
            <a:r>
              <a:rPr lang="en-US" dirty="0" smtClean="0"/>
              <a:t>See Robert Bolt’s play, “A Man For All Seasons”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do now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Preliminary Self-Evaluation</a:t>
            </a:r>
          </a:p>
          <a:p>
            <a:r>
              <a:rPr lang="en-US" dirty="0" smtClean="0"/>
              <a:t>Exercises 1, 2, and 2a in Ethics of Team Work Module</a:t>
            </a:r>
          </a:p>
          <a:p>
            <a:r>
              <a:rPr lang="en-US" dirty="0" smtClean="0"/>
              <a:t>Identify value goals, profile these, and describe procedures to realize them</a:t>
            </a:r>
          </a:p>
          <a:p>
            <a:r>
              <a:rPr lang="en-US" dirty="0" smtClean="0"/>
              <a:t>Identify strategies your group will use to avoid group pitfalls and problems</a:t>
            </a:r>
          </a:p>
          <a:p>
            <a:r>
              <a:rPr lang="en-US" dirty="0" smtClean="0"/>
              <a:t>Develop, briefly, a STS table to describe the different interacting environments in which you will be working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38400" y="304800"/>
            <a:ext cx="4217950" cy="584775"/>
          </a:xfrm>
          <a:prstGeom prst="rect">
            <a:avLst/>
          </a:prstGeom>
          <a:noFill/>
        </p:spPr>
        <p:txBody>
          <a:bodyPr wrap="none" rtlCol="0">
            <a:spAutoFit/>
          </a:bodyPr>
          <a:lstStyle/>
          <a:p>
            <a:r>
              <a:rPr lang="en-US" sz="3200" b="1" dirty="0" smtClean="0"/>
              <a:t>Socio Technical Systems</a:t>
            </a:r>
            <a:endParaRPr lang="en-US" sz="3200" b="1" dirty="0"/>
          </a:p>
        </p:txBody>
      </p:sp>
      <p:sp>
        <p:nvSpPr>
          <p:cNvPr id="8" name="TextBox 7"/>
          <p:cNvSpPr txBox="1"/>
          <p:nvPr/>
        </p:nvSpPr>
        <p:spPr>
          <a:xfrm>
            <a:off x="228600" y="990600"/>
            <a:ext cx="8590813" cy="923330"/>
          </a:xfrm>
          <a:prstGeom prst="rect">
            <a:avLst/>
          </a:prstGeom>
          <a:noFill/>
        </p:spPr>
        <p:txBody>
          <a:bodyPr wrap="none" rtlCol="0">
            <a:spAutoFit/>
          </a:bodyPr>
          <a:lstStyle/>
          <a:p>
            <a:r>
              <a:rPr lang="en-US" b="1" dirty="0" smtClean="0">
                <a:solidFill>
                  <a:schemeClr val="accent3">
                    <a:lumMod val="50000"/>
                  </a:schemeClr>
                </a:solidFill>
              </a:rPr>
              <a:t>Socio-Technical systems provide a tool to uncover the different environments in which</a:t>
            </a:r>
          </a:p>
          <a:p>
            <a:r>
              <a:rPr lang="en-US" b="1" dirty="0" smtClean="0">
                <a:solidFill>
                  <a:schemeClr val="accent3">
                    <a:lumMod val="50000"/>
                  </a:schemeClr>
                </a:solidFill>
              </a:rPr>
              <a:t> business activity takes place and to articulate how these constrain and enable different </a:t>
            </a:r>
          </a:p>
          <a:p>
            <a:r>
              <a:rPr lang="en-US" b="1" dirty="0" smtClean="0">
                <a:solidFill>
                  <a:schemeClr val="accent3">
                    <a:lumMod val="50000"/>
                  </a:schemeClr>
                </a:solidFill>
              </a:rPr>
              <a:t>business practices.</a:t>
            </a:r>
            <a:endParaRPr lang="en-US" b="1" dirty="0">
              <a:solidFill>
                <a:schemeClr val="accent3">
                  <a:lumMod val="50000"/>
                </a:schemeClr>
              </a:solidFill>
            </a:endParaRPr>
          </a:p>
        </p:txBody>
      </p:sp>
      <p:sp>
        <p:nvSpPr>
          <p:cNvPr id="9" name="TextBox 8"/>
          <p:cNvSpPr txBox="1"/>
          <p:nvPr/>
        </p:nvSpPr>
        <p:spPr>
          <a:xfrm>
            <a:off x="152400" y="1981200"/>
            <a:ext cx="8229600" cy="646331"/>
          </a:xfrm>
          <a:prstGeom prst="rect">
            <a:avLst/>
          </a:prstGeom>
          <a:noFill/>
        </p:spPr>
        <p:txBody>
          <a:bodyPr wrap="square" rtlCol="0">
            <a:spAutoFit/>
          </a:bodyPr>
          <a:lstStyle/>
          <a:p>
            <a:r>
              <a:rPr lang="en-US" b="1" dirty="0" smtClean="0">
                <a:solidFill>
                  <a:srgbClr val="FF0000"/>
                </a:solidFill>
              </a:rPr>
              <a:t>A STS can be divided into different components such as hardware, software, physical surroundings, stakeholders, procedures, laws, and information systems</a:t>
            </a:r>
            <a:r>
              <a:rPr lang="en-US" dirty="0" smtClean="0"/>
              <a:t>.  </a:t>
            </a:r>
            <a:endParaRPr lang="en-US" dirty="0"/>
          </a:p>
        </p:txBody>
      </p:sp>
      <p:sp>
        <p:nvSpPr>
          <p:cNvPr id="10" name="TextBox 9"/>
          <p:cNvSpPr txBox="1"/>
          <p:nvPr/>
        </p:nvSpPr>
        <p:spPr>
          <a:xfrm>
            <a:off x="152400" y="2819400"/>
            <a:ext cx="8392682" cy="923330"/>
          </a:xfrm>
          <a:prstGeom prst="rect">
            <a:avLst/>
          </a:prstGeom>
          <a:noFill/>
        </p:spPr>
        <p:txBody>
          <a:bodyPr wrap="none" rtlCol="0">
            <a:spAutoFit/>
          </a:bodyPr>
          <a:lstStyle/>
          <a:p>
            <a:r>
              <a:rPr lang="en-US" b="1" dirty="0" smtClean="0">
                <a:solidFill>
                  <a:schemeClr val="accent6">
                    <a:lumMod val="50000"/>
                  </a:schemeClr>
                </a:solidFill>
              </a:rPr>
              <a:t>But while different components can be distinguished these are, in the final analysis, </a:t>
            </a:r>
          </a:p>
          <a:p>
            <a:r>
              <a:rPr lang="en-US" b="1" dirty="0" smtClean="0">
                <a:solidFill>
                  <a:schemeClr val="accent6">
                    <a:lumMod val="50000"/>
                  </a:schemeClr>
                </a:solidFill>
              </a:rPr>
              <a:t>inseparable.  STSs are, first and foremost, systems composed of interrelated and inter-</a:t>
            </a:r>
          </a:p>
          <a:p>
            <a:r>
              <a:rPr lang="en-US" b="1" dirty="0" smtClean="0">
                <a:solidFill>
                  <a:schemeClr val="accent6">
                    <a:lumMod val="50000"/>
                  </a:schemeClr>
                </a:solidFill>
              </a:rPr>
              <a:t>acting parts.</a:t>
            </a:r>
            <a:endParaRPr lang="en-US" b="1" dirty="0">
              <a:solidFill>
                <a:schemeClr val="accent6">
                  <a:lumMod val="50000"/>
                </a:schemeClr>
              </a:solidFill>
            </a:endParaRPr>
          </a:p>
        </p:txBody>
      </p:sp>
      <p:sp>
        <p:nvSpPr>
          <p:cNvPr id="11" name="TextBox 10"/>
          <p:cNvSpPr txBox="1"/>
          <p:nvPr/>
        </p:nvSpPr>
        <p:spPr>
          <a:xfrm>
            <a:off x="228600" y="3962400"/>
            <a:ext cx="8868325" cy="1200329"/>
          </a:xfrm>
          <a:prstGeom prst="rect">
            <a:avLst/>
          </a:prstGeom>
          <a:noFill/>
        </p:spPr>
        <p:txBody>
          <a:bodyPr wrap="none" rtlCol="0">
            <a:spAutoFit/>
          </a:bodyPr>
          <a:lstStyle/>
          <a:p>
            <a:r>
              <a:rPr lang="en-US" b="1" dirty="0" smtClean="0">
                <a:solidFill>
                  <a:schemeClr val="accent3">
                    <a:lumMod val="50000"/>
                  </a:schemeClr>
                </a:solidFill>
              </a:rPr>
              <a:t>STSs also embody values such as moral values (justice, responsibility, respect, trust, and </a:t>
            </a:r>
          </a:p>
          <a:p>
            <a:r>
              <a:rPr lang="en-US" b="1" dirty="0" smtClean="0">
                <a:solidFill>
                  <a:schemeClr val="accent3">
                    <a:lumMod val="50000"/>
                  </a:schemeClr>
                </a:solidFill>
              </a:rPr>
              <a:t>integrity) and non-moral values (efficiency, satisfaction, productivity, effectiveness, and </a:t>
            </a:r>
          </a:p>
          <a:p>
            <a:r>
              <a:rPr lang="en-US" b="1" dirty="0" smtClean="0">
                <a:solidFill>
                  <a:schemeClr val="accent3">
                    <a:lumMod val="50000"/>
                  </a:schemeClr>
                </a:solidFill>
              </a:rPr>
              <a:t>profitability).  Often these values can be located in one or more of the system components.</a:t>
            </a:r>
          </a:p>
          <a:p>
            <a:r>
              <a:rPr lang="en-US" b="1" dirty="0" smtClean="0">
                <a:solidFill>
                  <a:schemeClr val="accent3">
                    <a:lumMod val="50000"/>
                  </a:schemeClr>
                </a:solidFill>
              </a:rPr>
              <a:t>Often these values conflict with one another causing the system to change.</a:t>
            </a:r>
            <a:endParaRPr lang="en-US" b="1" dirty="0">
              <a:solidFill>
                <a:schemeClr val="accent3">
                  <a:lumMod val="50000"/>
                </a:schemeClr>
              </a:solidFill>
            </a:endParaRPr>
          </a:p>
        </p:txBody>
      </p:sp>
      <p:sp>
        <p:nvSpPr>
          <p:cNvPr id="12" name="TextBox 11"/>
          <p:cNvSpPr txBox="1"/>
          <p:nvPr/>
        </p:nvSpPr>
        <p:spPr>
          <a:xfrm>
            <a:off x="304800" y="5562600"/>
            <a:ext cx="8299644" cy="923330"/>
          </a:xfrm>
          <a:prstGeom prst="rect">
            <a:avLst/>
          </a:prstGeom>
          <a:noFill/>
        </p:spPr>
        <p:txBody>
          <a:bodyPr wrap="none" rtlCol="0">
            <a:spAutoFit/>
          </a:bodyPr>
          <a:lstStyle/>
          <a:p>
            <a:r>
              <a:rPr lang="en-US" b="1" dirty="0" smtClean="0">
                <a:solidFill>
                  <a:schemeClr val="accent6">
                    <a:lumMod val="50000"/>
                  </a:schemeClr>
                </a:solidFill>
              </a:rPr>
              <a:t>STSs change and this change traces out a path or trajectory.  The normative challenge</a:t>
            </a:r>
          </a:p>
          <a:p>
            <a:r>
              <a:rPr lang="en-US" b="1" dirty="0" smtClean="0">
                <a:solidFill>
                  <a:schemeClr val="accent6">
                    <a:lumMod val="50000"/>
                  </a:schemeClr>
                </a:solidFill>
              </a:rPr>
              <a:t>of STS analysis is to find the trajectory of STS change and work to make it as value </a:t>
            </a:r>
          </a:p>
          <a:p>
            <a:r>
              <a:rPr lang="en-US" b="1" dirty="0" smtClean="0">
                <a:solidFill>
                  <a:schemeClr val="accent6">
                    <a:lumMod val="50000"/>
                  </a:schemeClr>
                </a:solidFill>
              </a:rPr>
              <a:t>positive and value realizing as possible.</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STS Table</a:t>
            </a:r>
            <a:endParaRPr lang="en-US" dirty="0"/>
          </a:p>
        </p:txBody>
      </p:sp>
      <p:graphicFrame>
        <p:nvGraphicFramePr>
          <p:cNvPr id="4" name="Content Placeholder 3"/>
          <p:cNvGraphicFramePr>
            <a:graphicFrameLocks noGrp="1"/>
          </p:cNvGraphicFramePr>
          <p:nvPr>
            <p:ph idx="1"/>
          </p:nvPr>
        </p:nvGraphicFramePr>
        <p:xfrm>
          <a:off x="457200" y="2133600"/>
          <a:ext cx="8229599" cy="2529840"/>
        </p:xfrm>
        <a:graphic>
          <a:graphicData uri="http://schemas.openxmlformats.org/drawingml/2006/table">
            <a:tbl>
              <a:tblPr firstRow="1" bandRow="1">
                <a:tableStyleId>{616DA210-FB5B-4158-B5E0-FEB733F419BA}</a:tableStyleId>
              </a:tblPr>
              <a:tblGrid>
                <a:gridCol w="1175657"/>
                <a:gridCol w="1175657"/>
                <a:gridCol w="1175657"/>
                <a:gridCol w="1175657"/>
                <a:gridCol w="1175657"/>
                <a:gridCol w="1175657"/>
                <a:gridCol w="1175657"/>
              </a:tblGrid>
              <a:tr h="370840">
                <a:tc>
                  <a:txBody>
                    <a:bodyPr/>
                    <a:lstStyle/>
                    <a:p>
                      <a:r>
                        <a:rPr lang="en-US" sz="1400" dirty="0" smtClean="0"/>
                        <a:t>Technology</a:t>
                      </a:r>
                      <a:endParaRPr lang="en-US" sz="1400" dirty="0"/>
                    </a:p>
                  </a:txBody>
                  <a:tcPr/>
                </a:tc>
                <a:tc>
                  <a:txBody>
                    <a:bodyPr/>
                    <a:lstStyle/>
                    <a:p>
                      <a:r>
                        <a:rPr lang="en-US" sz="1400" dirty="0" smtClean="0"/>
                        <a:t>Software</a:t>
                      </a:r>
                      <a:endParaRPr lang="en-US" sz="1400" dirty="0"/>
                    </a:p>
                  </a:txBody>
                  <a:tcPr/>
                </a:tc>
                <a:tc>
                  <a:txBody>
                    <a:bodyPr/>
                    <a:lstStyle/>
                    <a:p>
                      <a:r>
                        <a:rPr lang="en-US" sz="1400" dirty="0" smtClean="0"/>
                        <a:t>Physical Surroundings</a:t>
                      </a:r>
                      <a:endParaRPr lang="en-US" sz="1400" dirty="0"/>
                    </a:p>
                  </a:txBody>
                  <a:tcPr/>
                </a:tc>
                <a:tc>
                  <a:txBody>
                    <a:bodyPr/>
                    <a:lstStyle/>
                    <a:p>
                      <a:r>
                        <a:rPr lang="en-US" sz="1400" dirty="0" smtClean="0"/>
                        <a:t>Stakeholders</a:t>
                      </a:r>
                      <a:endParaRPr lang="en-US" sz="1400" dirty="0"/>
                    </a:p>
                  </a:txBody>
                  <a:tcPr/>
                </a:tc>
                <a:tc>
                  <a:txBody>
                    <a:bodyPr/>
                    <a:lstStyle/>
                    <a:p>
                      <a:r>
                        <a:rPr lang="en-US" sz="1400" dirty="0" smtClean="0"/>
                        <a:t>Procedures</a:t>
                      </a:r>
                      <a:endParaRPr lang="en-US" sz="1400" dirty="0"/>
                    </a:p>
                  </a:txBody>
                  <a:tcPr/>
                </a:tc>
                <a:tc>
                  <a:txBody>
                    <a:bodyPr/>
                    <a:lstStyle/>
                    <a:p>
                      <a:r>
                        <a:rPr lang="en-US" sz="1400" dirty="0" smtClean="0"/>
                        <a:t>Laws</a:t>
                      </a:r>
                      <a:r>
                        <a:rPr lang="en-US" sz="1400" baseline="0" dirty="0" smtClean="0"/>
                        <a:t> (university regulations</a:t>
                      </a:r>
                      <a:endParaRPr lang="en-US" sz="1400" dirty="0"/>
                    </a:p>
                  </a:txBody>
                  <a:tcPr/>
                </a:tc>
                <a:tc>
                  <a:txBody>
                    <a:bodyPr/>
                    <a:lstStyle/>
                    <a:p>
                      <a:r>
                        <a:rPr lang="en-US" sz="1400" dirty="0" smtClean="0"/>
                        <a:t>Information systems</a:t>
                      </a:r>
                      <a:endParaRPr lang="en-US" sz="1400" dirty="0"/>
                    </a:p>
                  </a:txBody>
                  <a:tcPr/>
                </a:tc>
              </a:tr>
              <a:tr h="370840">
                <a:tc>
                  <a:txBody>
                    <a:bodyPr/>
                    <a:lstStyle/>
                    <a:p>
                      <a:r>
                        <a:rPr lang="en-US" sz="1600" dirty="0" smtClean="0"/>
                        <a:t>Classroom Computers</a:t>
                      </a:r>
                      <a:endParaRPr lang="en-US" sz="1600" dirty="0"/>
                    </a:p>
                  </a:txBody>
                  <a:tcPr/>
                </a:tc>
                <a:tc>
                  <a:txBody>
                    <a:bodyPr/>
                    <a:lstStyle/>
                    <a:p>
                      <a:r>
                        <a:rPr lang="en-US" sz="1600" dirty="0" smtClean="0"/>
                        <a:t>Microsoft</a:t>
                      </a:r>
                      <a:r>
                        <a:rPr lang="en-US" sz="1600" baseline="0" dirty="0" smtClean="0"/>
                        <a:t> Office</a:t>
                      </a:r>
                    </a:p>
                    <a:p>
                      <a:r>
                        <a:rPr lang="en-US" sz="1600" baseline="0" dirty="0" smtClean="0"/>
                        <a:t>(Social Networking Media)</a:t>
                      </a:r>
                      <a:endParaRPr lang="en-US" sz="1600" dirty="0"/>
                    </a:p>
                  </a:txBody>
                  <a:tcPr/>
                </a:tc>
                <a:tc>
                  <a:txBody>
                    <a:bodyPr/>
                    <a:lstStyle/>
                    <a:p>
                      <a:r>
                        <a:rPr lang="en-US" sz="1600" dirty="0" smtClean="0"/>
                        <a:t>Describe classroom and show how constrains interaction</a:t>
                      </a:r>
                      <a:endParaRPr lang="en-US" sz="1600" dirty="0"/>
                    </a:p>
                  </a:txBody>
                  <a:tcPr/>
                </a:tc>
                <a:tc>
                  <a:txBody>
                    <a:bodyPr/>
                    <a:lstStyle/>
                    <a:p>
                      <a:r>
                        <a:rPr lang="en-US" sz="1600" dirty="0" smtClean="0"/>
                        <a:t>Teacher, your group members, you, other teachers, other classmates</a:t>
                      </a:r>
                      <a:endParaRPr lang="en-US" sz="1600" dirty="0"/>
                    </a:p>
                  </a:txBody>
                  <a:tcPr/>
                </a:tc>
                <a:tc>
                  <a:txBody>
                    <a:bodyPr/>
                    <a:lstStyle/>
                    <a:p>
                      <a:r>
                        <a:rPr lang="en-US" sz="1600" dirty="0" smtClean="0"/>
                        <a:t>Give one of your procedures for value</a:t>
                      </a:r>
                      <a:r>
                        <a:rPr lang="en-US" sz="1600" baseline="0" dirty="0" smtClean="0"/>
                        <a:t> realization</a:t>
                      </a:r>
                      <a:endParaRPr lang="en-US" sz="1600" dirty="0"/>
                    </a:p>
                  </a:txBody>
                  <a:tcPr/>
                </a:tc>
                <a:tc>
                  <a:txBody>
                    <a:bodyPr/>
                    <a:lstStyle/>
                    <a:p>
                      <a:r>
                        <a:rPr lang="en-US" sz="1600" dirty="0" smtClean="0"/>
                        <a:t>Rules on research</a:t>
                      </a:r>
                      <a:r>
                        <a:rPr lang="en-US" sz="1600" baseline="0" dirty="0" smtClean="0"/>
                        <a:t> misconduct</a:t>
                      </a:r>
                      <a:endParaRPr lang="en-US" sz="1600" dirty="0"/>
                    </a:p>
                  </a:txBody>
                  <a:tcPr/>
                </a:tc>
                <a:tc>
                  <a:txBody>
                    <a:bodyPr/>
                    <a:lstStyle/>
                    <a:p>
                      <a:r>
                        <a:rPr lang="en-US" sz="1600" dirty="0" smtClean="0"/>
                        <a:t>How your group assembles information scattered throughout group</a:t>
                      </a:r>
                      <a:endParaRPr lang="en-US" sz="16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sz="4000" dirty="0" smtClean="0"/>
              <a:t>Today: Orientation to module and division of class into work groups</a:t>
            </a:r>
          </a:p>
          <a:p>
            <a:pPr>
              <a:buNone/>
            </a:pPr>
            <a:endParaRPr lang="en-US" sz="1000" dirty="0"/>
          </a:p>
          <a:p>
            <a:r>
              <a:rPr lang="en-US" sz="4000" dirty="0" smtClean="0"/>
              <a:t>Next Class: Classroom laboratory time for groups to work on module </a:t>
            </a:r>
          </a:p>
          <a:p>
            <a:pPr>
              <a:buNone/>
            </a:pPr>
            <a:endParaRPr lang="en-US" sz="1000" dirty="0"/>
          </a:p>
          <a:p>
            <a:r>
              <a:rPr lang="en-US" sz="4000" dirty="0" smtClean="0"/>
              <a:t>Next Class: Preliminary self-evaluations due.  (One from each group)</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Overall Task in Module</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10000"/>
          </a:bodyPr>
          <a:lstStyle/>
          <a:p>
            <a:r>
              <a:rPr lang="en-US" dirty="0" smtClean="0"/>
              <a:t>Realize Values through…</a:t>
            </a:r>
          </a:p>
          <a:p>
            <a:pPr lvl="1"/>
            <a:r>
              <a:rPr lang="en-US" dirty="0" smtClean="0"/>
              <a:t>Discovery</a:t>
            </a:r>
          </a:p>
          <a:p>
            <a:pPr lvl="2"/>
            <a:r>
              <a:rPr lang="en-US" dirty="0" smtClean="0">
                <a:solidFill>
                  <a:srgbClr val="FF0000"/>
                </a:solidFill>
              </a:rPr>
              <a:t>discover’ the values that are relevant to, inspire, or inform a given design project</a:t>
            </a:r>
            <a:endParaRPr lang="en-US" dirty="0" smtClean="0"/>
          </a:p>
          <a:p>
            <a:pPr lvl="1"/>
            <a:r>
              <a:rPr lang="en-US" dirty="0" smtClean="0"/>
              <a:t>Translation</a:t>
            </a:r>
          </a:p>
          <a:p>
            <a:pPr lvl="2"/>
            <a:r>
              <a:rPr lang="en-US" dirty="0" smtClean="0">
                <a:solidFill>
                  <a:srgbClr val="FF0000"/>
                </a:solidFill>
              </a:rPr>
              <a:t>embodying or expressing…values in system design.  Translation is further divided into </a:t>
            </a:r>
            <a:r>
              <a:rPr lang="en-US" u="sng" dirty="0" err="1" smtClean="0">
                <a:solidFill>
                  <a:srgbClr val="FF0000"/>
                </a:solidFill>
              </a:rPr>
              <a:t>operationalization</a:t>
            </a:r>
            <a:r>
              <a:rPr lang="en-US" dirty="0" smtClean="0">
                <a:solidFill>
                  <a:srgbClr val="FF0000"/>
                </a:solidFill>
              </a:rPr>
              <a:t>, which involves defining or articulating values in concrete terms, and </a:t>
            </a:r>
            <a:r>
              <a:rPr lang="en-US" u="sng" dirty="0" smtClean="0">
                <a:solidFill>
                  <a:srgbClr val="FF0000"/>
                </a:solidFill>
              </a:rPr>
              <a:t>implementation</a:t>
            </a:r>
            <a:r>
              <a:rPr lang="en-US" dirty="0" smtClean="0">
                <a:solidFill>
                  <a:srgbClr val="FF0000"/>
                </a:solidFill>
              </a:rPr>
              <a:t> which involves specifying corresponding design features</a:t>
            </a:r>
            <a:endParaRPr lang="en-US" dirty="0" smtClean="0"/>
          </a:p>
          <a:p>
            <a:pPr lvl="1"/>
            <a:r>
              <a:rPr lang="en-US" dirty="0" smtClean="0"/>
              <a:t>Verification</a:t>
            </a:r>
          </a:p>
          <a:p>
            <a:pPr lvl="2"/>
            <a:r>
              <a:rPr lang="en-US" dirty="0" smtClean="0">
                <a:solidFill>
                  <a:srgbClr val="FF0000"/>
                </a:solidFill>
              </a:rPr>
              <a:t>designers assess to what extent they have implemented target values in a given system…. [M]ay include internal testing among the design team, user testing in controlled environments, formal and informal interviews and surveys, the use of prototypes, traditional quality assurance measures such as automated and regression-oriented testing, and more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8686800" cy="6096000"/>
          </a:xfrm>
        </p:spPr>
        <p:txBody>
          <a:bodyPr>
            <a:normAutofit lnSpcReduction="10000"/>
          </a:bodyPr>
          <a:lstStyle/>
          <a:p>
            <a:r>
              <a:rPr lang="en-US" sz="4000" dirty="0" smtClean="0"/>
              <a:t>In Software Engineering…</a:t>
            </a:r>
          </a:p>
          <a:p>
            <a:pPr lvl="1"/>
            <a:r>
              <a:rPr lang="en-US" sz="3600" dirty="0" smtClean="0">
                <a:solidFill>
                  <a:srgbClr val="FF0000"/>
                </a:solidFill>
              </a:rPr>
              <a:t>“‘discover’ the values that are relevant to, inspire, or inform a given design project” </a:t>
            </a:r>
            <a:r>
              <a:rPr lang="en-US" sz="3600" dirty="0" smtClean="0"/>
              <a:t> </a:t>
            </a:r>
            <a:r>
              <a:rPr lang="en-US" sz="2000" b="1" dirty="0" smtClean="0"/>
              <a:t>(Flanagan et. al., 334) </a:t>
            </a:r>
            <a:endParaRPr lang="en-US" sz="2400" b="1" dirty="0" smtClean="0"/>
          </a:p>
          <a:p>
            <a:pPr>
              <a:buNone/>
            </a:pPr>
            <a:endParaRPr lang="en-US" sz="1000" b="1" dirty="0" smtClean="0"/>
          </a:p>
          <a:p>
            <a:r>
              <a:rPr lang="en-US" sz="4000" dirty="0" smtClean="0"/>
              <a:t>Ethics of Teamwork</a:t>
            </a:r>
          </a:p>
          <a:p>
            <a:pPr lvl="1"/>
            <a:r>
              <a:rPr lang="en-US" sz="3600" dirty="0" smtClean="0"/>
              <a:t>discover values that help define your group</a:t>
            </a:r>
          </a:p>
          <a:p>
            <a:pPr lvl="2"/>
            <a:r>
              <a:rPr lang="en-US" sz="3200" dirty="0" smtClean="0"/>
              <a:t>Constructing a socio-technical table (Exercise 2a)</a:t>
            </a:r>
          </a:p>
          <a:p>
            <a:pPr lvl="2"/>
            <a:r>
              <a:rPr lang="en-US" sz="3200" dirty="0" smtClean="0"/>
              <a:t>Setting value goals in Preliminary self-evaluation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04800"/>
            <a:ext cx="8686800" cy="6400800"/>
          </a:xfrm>
        </p:spPr>
        <p:txBody>
          <a:bodyPr>
            <a:normAutofit fontScale="85000" lnSpcReduction="20000"/>
          </a:bodyPr>
          <a:lstStyle/>
          <a:p>
            <a:r>
              <a:rPr lang="en-US" dirty="0" smtClean="0"/>
              <a:t>In software engineering…</a:t>
            </a:r>
          </a:p>
          <a:p>
            <a:pPr lvl="1"/>
            <a:r>
              <a:rPr lang="en-US" dirty="0" smtClean="0">
                <a:solidFill>
                  <a:srgbClr val="FF0000"/>
                </a:solidFill>
              </a:rPr>
              <a:t>“embodying or expressing…values in system design.  Translation is further divided into </a:t>
            </a:r>
            <a:r>
              <a:rPr lang="en-US" u="sng" dirty="0" err="1" smtClean="0">
                <a:solidFill>
                  <a:srgbClr val="FF0000"/>
                </a:solidFill>
              </a:rPr>
              <a:t>operationalization</a:t>
            </a:r>
            <a:r>
              <a:rPr lang="en-US" dirty="0" smtClean="0">
                <a:solidFill>
                  <a:srgbClr val="FF0000"/>
                </a:solidFill>
              </a:rPr>
              <a:t>, which involves defining or articulating values in concrete terms, and </a:t>
            </a:r>
            <a:r>
              <a:rPr lang="en-US" u="sng" dirty="0" smtClean="0">
                <a:solidFill>
                  <a:srgbClr val="FF0000"/>
                </a:solidFill>
              </a:rPr>
              <a:t>implementation</a:t>
            </a:r>
            <a:r>
              <a:rPr lang="en-US" dirty="0" smtClean="0">
                <a:solidFill>
                  <a:srgbClr val="FF0000"/>
                </a:solidFill>
              </a:rPr>
              <a:t> which involves specifying corresponding design features.”</a:t>
            </a:r>
            <a:r>
              <a:rPr lang="en-US" dirty="0" smtClean="0"/>
              <a:t>  </a:t>
            </a:r>
            <a:r>
              <a:rPr lang="en-US" sz="2300" b="1" dirty="0" smtClean="0"/>
              <a:t>(Flanagan et. al., 339) </a:t>
            </a:r>
          </a:p>
          <a:p>
            <a:pPr lvl="1"/>
            <a:endParaRPr lang="en-US" sz="1300" b="1" dirty="0" smtClean="0"/>
          </a:p>
          <a:p>
            <a:r>
              <a:rPr lang="en-US" dirty="0" smtClean="0"/>
              <a:t>In group work…</a:t>
            </a:r>
          </a:p>
          <a:p>
            <a:pPr lvl="1"/>
            <a:r>
              <a:rPr lang="en-US" dirty="0" smtClean="0"/>
              <a:t>Values are </a:t>
            </a:r>
            <a:r>
              <a:rPr lang="en-US" dirty="0" err="1" smtClean="0">
                <a:solidFill>
                  <a:srgbClr val="FF0000"/>
                </a:solidFill>
              </a:rPr>
              <a:t>operationalized</a:t>
            </a:r>
            <a:r>
              <a:rPr lang="en-US" dirty="0" smtClean="0">
                <a:solidFill>
                  <a:srgbClr val="C00000"/>
                </a:solidFill>
              </a:rPr>
              <a:t> </a:t>
            </a:r>
            <a:r>
              <a:rPr lang="en-US" dirty="0" smtClean="0"/>
              <a:t>by developing value profiles in Preliminary Self-Evaluation </a:t>
            </a:r>
          </a:p>
          <a:p>
            <a:pPr lvl="2"/>
            <a:r>
              <a:rPr lang="en-US" dirty="0" smtClean="0"/>
              <a:t>Using SOV to broadly characterize group’s values</a:t>
            </a:r>
          </a:p>
          <a:p>
            <a:pPr lvl="2"/>
            <a:r>
              <a:rPr lang="en-US" dirty="0" smtClean="0"/>
              <a:t>Developing procedures (how you divide group work) to realize values</a:t>
            </a:r>
          </a:p>
          <a:p>
            <a:pPr lvl="2"/>
            <a:endParaRPr lang="en-US" sz="1300" dirty="0" smtClean="0"/>
          </a:p>
          <a:p>
            <a:pPr lvl="1"/>
            <a:r>
              <a:rPr lang="en-US" dirty="0" smtClean="0"/>
              <a:t>Values are </a:t>
            </a:r>
            <a:r>
              <a:rPr lang="en-US" dirty="0" smtClean="0">
                <a:solidFill>
                  <a:srgbClr val="FF0000"/>
                </a:solidFill>
              </a:rPr>
              <a:t>implemented </a:t>
            </a:r>
            <a:r>
              <a:rPr lang="en-US" dirty="0" smtClean="0"/>
              <a:t>by using procedures in class to carry out group assignments and reporting on these in mid-semester audit</a:t>
            </a:r>
          </a:p>
          <a:p>
            <a:pPr lvl="2"/>
            <a:r>
              <a:rPr lang="en-US" dirty="0" smtClean="0"/>
              <a:t>Preparing assignments and recording what your group’s procedures are and how well they work</a:t>
            </a:r>
          </a:p>
          <a:p>
            <a:pPr lvl="2"/>
            <a:r>
              <a:rPr lang="en-US" dirty="0" smtClean="0"/>
              <a:t>Identifying challenges and recording how your group responded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8686800" cy="6400800"/>
          </a:xfrm>
        </p:spPr>
        <p:txBody>
          <a:bodyPr>
            <a:normAutofit fontScale="85000" lnSpcReduction="20000"/>
          </a:bodyPr>
          <a:lstStyle/>
          <a:p>
            <a:r>
              <a:rPr lang="en-US" dirty="0" smtClean="0"/>
              <a:t>In software engineering…</a:t>
            </a:r>
          </a:p>
          <a:p>
            <a:pPr lvl="1"/>
            <a:r>
              <a:rPr lang="en-US" dirty="0" smtClean="0">
                <a:solidFill>
                  <a:srgbClr val="FF0000"/>
                </a:solidFill>
              </a:rPr>
              <a:t>“designers assess to what extent they have implemented target values in a given system…. [M]ay include internal testing among the design team, user testing in controlled environments, formal and informal interviews and surveys, the use of prototypes, traditional quality assurance measures such as automated and regression-oriented testing, and more.”  </a:t>
            </a:r>
            <a:r>
              <a:rPr lang="en-US" sz="2300" b="1" dirty="0" smtClean="0"/>
              <a:t>(Flanagan et. al., 344-5) </a:t>
            </a:r>
          </a:p>
          <a:p>
            <a:pPr lvl="1"/>
            <a:endParaRPr lang="en-US" sz="1200" b="1" dirty="0" smtClean="0"/>
          </a:p>
          <a:p>
            <a:r>
              <a:rPr lang="en-US" dirty="0" smtClean="0"/>
              <a:t>In Ethics of Teamwork you will validate your values in your final group self-evaluation</a:t>
            </a:r>
          </a:p>
          <a:p>
            <a:pPr lvl="1"/>
            <a:r>
              <a:rPr lang="en-US" dirty="0" smtClean="0"/>
              <a:t>Repeat the values and strategies you developed in the Preliminary self-evaluation</a:t>
            </a:r>
          </a:p>
          <a:p>
            <a:pPr lvl="1"/>
            <a:r>
              <a:rPr lang="en-US" dirty="0" smtClean="0"/>
              <a:t>Describe the procedures your group used to realize values and document how well they worked</a:t>
            </a:r>
          </a:p>
          <a:p>
            <a:pPr lvl="1"/>
            <a:r>
              <a:rPr lang="en-US" dirty="0" smtClean="0"/>
              <a:t>Identify challenges faced by group, responses, and how well the responses worked</a:t>
            </a:r>
          </a:p>
          <a:p>
            <a:pPr lvl="1"/>
            <a:r>
              <a:rPr lang="en-US" dirty="0" smtClean="0"/>
              <a:t>What were the lessons you and your group learned through your work this semester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of group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Groupthink</a:t>
            </a:r>
          </a:p>
          <a:p>
            <a:pPr lvl="1"/>
            <a:r>
              <a:rPr lang="en-US" dirty="0" smtClean="0"/>
              <a:t>Your group fails to process and respond to critical information.  (Setting up filters to “delete” critical information)</a:t>
            </a:r>
          </a:p>
          <a:p>
            <a:pPr lvl="1"/>
            <a:endParaRPr lang="en-US" dirty="0"/>
          </a:p>
          <a:p>
            <a:r>
              <a:rPr lang="en-US" dirty="0" smtClean="0"/>
              <a:t>Polarization</a:t>
            </a:r>
          </a:p>
          <a:p>
            <a:pPr lvl="1"/>
            <a:r>
              <a:rPr lang="en-US" dirty="0" smtClean="0"/>
              <a:t>Differences between group members harden into opposition that paralyzes group deliberation and action</a:t>
            </a:r>
          </a:p>
          <a:p>
            <a:pPr lvl="1"/>
            <a:endParaRPr lang="en-US" dirty="0"/>
          </a:p>
          <a:p>
            <a:r>
              <a:rPr lang="en-US" dirty="0" smtClean="0"/>
              <a:t>Going to Abilene</a:t>
            </a:r>
          </a:p>
          <a:p>
            <a:pPr lvl="1"/>
            <a:r>
              <a:rPr lang="en-US" dirty="0" smtClean="0"/>
              <a:t>Group reaches a consensus—each member gives way to the consensus because they think the other members want it.  But the consensus is embraced by nobody.  Group deliberation and action breaks down because of a failure in communication.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pitfalls and problems</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smtClean="0"/>
              <a:t>Free Riders</a:t>
            </a:r>
          </a:p>
          <a:p>
            <a:pPr lvl="1"/>
            <a:r>
              <a:rPr lang="en-US" dirty="0" smtClean="0"/>
              <a:t>A group member benefits from the work done by others but fails to contribute.  He or she rides along for free</a:t>
            </a:r>
          </a:p>
          <a:p>
            <a:pPr lvl="1"/>
            <a:endParaRPr lang="en-US" dirty="0"/>
          </a:p>
          <a:p>
            <a:r>
              <a:rPr lang="en-US" dirty="0" smtClean="0"/>
              <a:t>Outliers</a:t>
            </a:r>
          </a:p>
          <a:p>
            <a:pPr lvl="1"/>
            <a:r>
              <a:rPr lang="en-US" dirty="0" smtClean="0"/>
              <a:t>A group member tries to participate but fails to penetrate the clicks that exist within a group</a:t>
            </a:r>
          </a:p>
          <a:p>
            <a:pPr lvl="1"/>
            <a:endParaRPr lang="en-US" dirty="0"/>
          </a:p>
          <a:p>
            <a:r>
              <a:rPr lang="en-US" dirty="0" smtClean="0"/>
              <a:t>Hidden Agendas</a:t>
            </a:r>
          </a:p>
          <a:p>
            <a:pPr lvl="1"/>
            <a:r>
              <a:rPr lang="en-US" dirty="0" smtClean="0"/>
              <a:t>A group member withholds his or her views and solutions because they seem to be “at odd” with the majority view of the group</a:t>
            </a:r>
          </a:p>
          <a:p>
            <a:pPr lvl="1"/>
            <a:endParaRPr lang="en-US" dirty="0"/>
          </a:p>
          <a:p>
            <a:r>
              <a:rPr lang="en-US" dirty="0" smtClean="0"/>
              <a:t>Conflict of Effort</a:t>
            </a:r>
          </a:p>
          <a:p>
            <a:pPr lvl="1"/>
            <a:r>
              <a:rPr lang="en-US" dirty="0" smtClean="0"/>
              <a:t>Each group member is over-committed.  Group never has time to work together because of conflicting schedules and winds up producing fragmented work (Each individually does something which is never integrated with the work of others)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Exercise 2</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t>Develop strategies to avoid group pitfalls</a:t>
            </a:r>
          </a:p>
          <a:p>
            <a:pPr>
              <a:buNone/>
            </a:pPr>
            <a:endParaRPr lang="en-US" sz="900" dirty="0" smtClean="0"/>
          </a:p>
          <a:p>
            <a:r>
              <a:rPr lang="en-US" dirty="0" smtClean="0"/>
              <a:t>Strategies from Module</a:t>
            </a:r>
          </a:p>
          <a:p>
            <a:pPr lvl="1"/>
            <a:r>
              <a:rPr lang="en-US" dirty="0" smtClean="0"/>
              <a:t>negotiate interests instead of positions</a:t>
            </a:r>
          </a:p>
          <a:p>
            <a:pPr lvl="1"/>
            <a:r>
              <a:rPr lang="en-US" dirty="0" smtClean="0"/>
              <a:t>expand the pie</a:t>
            </a:r>
          </a:p>
          <a:p>
            <a:pPr lvl="1"/>
            <a:r>
              <a:rPr lang="en-US" dirty="0" smtClean="0"/>
              <a:t>nonspecific compensation</a:t>
            </a:r>
          </a:p>
          <a:p>
            <a:pPr lvl="1"/>
            <a:r>
              <a:rPr lang="en-US" dirty="0" smtClean="0"/>
              <a:t>logrolling</a:t>
            </a:r>
          </a:p>
          <a:p>
            <a:pPr lvl="1"/>
            <a:r>
              <a:rPr lang="en-US" dirty="0" smtClean="0"/>
              <a:t>cost-cutting</a:t>
            </a:r>
          </a:p>
          <a:p>
            <a:pPr lvl="1"/>
            <a:r>
              <a:rPr lang="en-US" dirty="0" smtClean="0"/>
              <a:t>bridging</a:t>
            </a:r>
          </a:p>
          <a:p>
            <a:pPr>
              <a:buNone/>
            </a:pPr>
            <a:endParaRPr lang="en-US" sz="1000" dirty="0" smtClean="0"/>
          </a:p>
          <a:p>
            <a:r>
              <a:rPr lang="en-US" dirty="0" smtClean="0"/>
              <a:t>See also strategies from Irving Janis on avoiding groupthink</a:t>
            </a:r>
          </a:p>
          <a:p>
            <a:pPr lvl="1"/>
            <a:r>
              <a:rPr lang="en-US" dirty="0" smtClean="0"/>
              <a:t>devil’s advocate</a:t>
            </a:r>
          </a:p>
          <a:p>
            <a:pPr lvl="1"/>
            <a:r>
              <a:rPr lang="en-US" dirty="0" smtClean="0"/>
              <a:t>outside respondent</a:t>
            </a:r>
          </a:p>
          <a:p>
            <a:pPr lvl="1"/>
            <a:r>
              <a:rPr lang="en-US" dirty="0" smtClean="0"/>
              <a:t>techniques for avoiding  “hidden agendas”</a:t>
            </a:r>
          </a:p>
          <a:p>
            <a:pPr>
              <a:buNone/>
            </a:pPr>
            <a:endParaRPr lang="en-US" sz="900" dirty="0"/>
          </a:p>
          <a:p>
            <a:r>
              <a:rPr lang="en-US" dirty="0" smtClean="0"/>
              <a:t>These, in general, realize the value of reasonableness (See 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roles to realize values and avoid pitfalls</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r>
              <a:rPr lang="en-US" dirty="0" smtClean="0"/>
              <a:t>Leader</a:t>
            </a:r>
          </a:p>
          <a:p>
            <a:pPr lvl="1"/>
            <a:r>
              <a:rPr lang="en-US" dirty="0" smtClean="0"/>
              <a:t>There are different kinds of leader.  Rotate this role and experiment with these</a:t>
            </a:r>
          </a:p>
          <a:p>
            <a:pPr>
              <a:buNone/>
            </a:pPr>
            <a:endParaRPr lang="en-US" sz="2000" dirty="0"/>
          </a:p>
          <a:p>
            <a:r>
              <a:rPr lang="en-US" dirty="0" smtClean="0"/>
              <a:t>Spokesperson</a:t>
            </a:r>
          </a:p>
          <a:p>
            <a:pPr lvl="1"/>
            <a:r>
              <a:rPr lang="en-US" dirty="0" smtClean="0"/>
              <a:t>This individual communicates group concerns, interests, and contributions to the teacher and the rest of the class</a:t>
            </a:r>
          </a:p>
          <a:p>
            <a:pPr>
              <a:buNone/>
            </a:pPr>
            <a:endParaRPr lang="en-US" sz="2000" dirty="0"/>
          </a:p>
          <a:p>
            <a:r>
              <a:rPr lang="en-US" dirty="0" smtClean="0"/>
              <a:t>Independent outside observer</a:t>
            </a:r>
          </a:p>
          <a:p>
            <a:pPr lvl="1"/>
            <a:r>
              <a:rPr lang="en-US" dirty="0" smtClean="0"/>
              <a:t>Have somebody outside of group respond to procedures, practices, and habits.  Listen, don’t defend.</a:t>
            </a:r>
          </a:p>
          <a:p>
            <a:pPr>
              <a:buNone/>
            </a:pPr>
            <a:endParaRPr lang="en-US" sz="2000" dirty="0"/>
          </a:p>
          <a:p>
            <a:r>
              <a:rPr lang="en-US" dirty="0" smtClean="0"/>
              <a:t>Recorder</a:t>
            </a:r>
          </a:p>
          <a:p>
            <a:pPr lvl="1"/>
            <a:r>
              <a:rPr lang="en-US" dirty="0" smtClean="0"/>
              <a:t>This person participates but also records and documents the group’s procedures.  How did the group prepare its first assignment?  What challenges did the group face?  How did it respond and how successful was this </a:t>
            </a:r>
            <a:r>
              <a:rPr lang="en-US" dirty="0" err="1" smtClean="0"/>
              <a:t>repsonse</a:t>
            </a:r>
            <a:r>
              <a:rPr lang="en-US" dirty="0" smtClean="0"/>
              <a:t>?</a:t>
            </a:r>
          </a:p>
          <a:p>
            <a:pPr>
              <a:buNone/>
            </a:pPr>
            <a:endParaRPr lang="en-US" sz="2000" dirty="0"/>
          </a:p>
          <a:p>
            <a:r>
              <a:rPr lang="en-US" dirty="0" smtClean="0"/>
              <a:t>Devil’s Advocate</a:t>
            </a:r>
          </a:p>
          <a:p>
            <a:pPr lvl="1"/>
            <a:r>
              <a:rPr lang="en-US" dirty="0" smtClean="0"/>
              <a:t>This person criticizes the group’s consensus.  This should be a rotating position so that no individual gets labeled as a trouble-maker.</a:t>
            </a:r>
          </a:p>
          <a:p>
            <a:pPr>
              <a:buNone/>
            </a:pPr>
            <a:endParaRPr lang="en-US" sz="2000" dirty="0"/>
          </a:p>
          <a:p>
            <a:r>
              <a:rPr lang="en-US" dirty="0" smtClean="0"/>
              <a:t>Mediator</a:t>
            </a:r>
          </a:p>
          <a:p>
            <a:pPr lvl="1"/>
            <a:r>
              <a:rPr lang="en-US" dirty="0" smtClean="0"/>
              <a:t>This individual is especially adept at empathy, compassion, and role taking.  Bridges the gap between differing individual and prevents difference from hardening into opposition</a:t>
            </a:r>
          </a:p>
          <a:p>
            <a:pPr>
              <a:buNone/>
            </a:pPr>
            <a:endParaRPr lang="en-US" sz="2000" dirty="0"/>
          </a:p>
          <a:p>
            <a:r>
              <a:rPr lang="en-US" dirty="0" smtClean="0"/>
              <a:t>Sub-Groups</a:t>
            </a:r>
          </a:p>
          <a:p>
            <a:pPr lvl="1"/>
            <a:r>
              <a:rPr lang="en-US" dirty="0" smtClean="0"/>
              <a:t>If the group has a difficult reaching a consensus, divide into sub-groups charged with exploring the differing points of view.  At the very least, this guarantees a voice for dissenting views.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1539</Words>
  <Application>Microsoft Office PowerPoint</Application>
  <PresentationFormat>On-screen Show (4:3)</PresentationFormat>
  <Paragraphs>154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Ethics of Teamwork</vt:lpstr>
      <vt:lpstr>Overall Task in Module</vt:lpstr>
      <vt:lpstr>Slide 3</vt:lpstr>
      <vt:lpstr>Slide 4</vt:lpstr>
      <vt:lpstr>Slide 5</vt:lpstr>
      <vt:lpstr>Pitfalls of group work</vt:lpstr>
      <vt:lpstr>Some more pitfalls and problems</vt:lpstr>
      <vt:lpstr>Exercise 2</vt:lpstr>
      <vt:lpstr>Design roles to realize values and avoid pitfalls</vt:lpstr>
      <vt:lpstr>Value Profiles</vt:lpstr>
      <vt:lpstr>Value Profiles</vt:lpstr>
      <vt:lpstr>What you will do now</vt:lpstr>
      <vt:lpstr>Slide 13</vt:lpstr>
      <vt:lpstr>Example of STS Table</vt:lpstr>
      <vt:lpstr>Timeline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Teamwork</dc:title>
  <dc:creator>frey.william</dc:creator>
  <cp:lastModifiedBy>frey.william</cp:lastModifiedBy>
  <cp:revision>7</cp:revision>
  <dcterms:created xsi:type="dcterms:W3CDTF">2012-02-06T11:04:18Z</dcterms:created>
  <dcterms:modified xsi:type="dcterms:W3CDTF">2012-09-12T15:19:04Z</dcterms:modified>
</cp:coreProperties>
</file>