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media/audio2" ContentType="audio/x-wav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Identify issue, analyze issue</a:t>
            </a:r>
          </a:p>
          <a:p>
            <a:r>
              <a:rPr lang="en-US" sz="4000" b="1" dirty="0" smtClean="0"/>
              <a:t>generate options, take action</a:t>
            </a:r>
          </a:p>
          <a:p>
            <a:r>
              <a:rPr lang="en-US" sz="4000" b="1" dirty="0" smtClean="0"/>
              <a:t>and evaluate results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five steps or stages of issue management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 group makes </a:t>
            </a:r>
            <a:r>
              <a:rPr lang="en-US" sz="4000" dirty="0" smtClean="0"/>
              <a:t>unnecessary </a:t>
            </a:r>
            <a:endParaRPr lang="en-US" sz="4000" dirty="0" smtClean="0"/>
          </a:p>
          <a:p>
            <a:r>
              <a:rPr lang="en-US" sz="4000" dirty="0" smtClean="0"/>
              <a:t>compromises because </a:t>
            </a:r>
            <a:r>
              <a:rPr lang="en-US" sz="4000" dirty="0" smtClean="0"/>
              <a:t>of a </a:t>
            </a:r>
            <a:endParaRPr lang="en-US" sz="4000" dirty="0" smtClean="0"/>
          </a:p>
          <a:p>
            <a:r>
              <a:rPr lang="en-US" sz="4000" dirty="0" smtClean="0"/>
              <a:t>breakdown </a:t>
            </a:r>
            <a:r>
              <a:rPr lang="en-US" sz="4000" dirty="0" smtClean="0"/>
              <a:t>in group </a:t>
            </a:r>
            <a:endParaRPr lang="en-US" sz="4000" dirty="0" smtClean="0"/>
          </a:p>
          <a:p>
            <a:r>
              <a:rPr lang="en-US" sz="4000" dirty="0" smtClean="0"/>
              <a:t>communication.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Going to Abilene?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Be impartial, objective and </a:t>
            </a:r>
          </a:p>
          <a:p>
            <a:r>
              <a:rPr lang="en-US" sz="4000" b="1" dirty="0" smtClean="0"/>
              <a:t>refrain f</a:t>
            </a:r>
            <a:r>
              <a:rPr lang="en-US" sz="4000" b="1" dirty="0" smtClean="0"/>
              <a:t>rom discrimination</a:t>
            </a:r>
          </a:p>
          <a:p>
            <a:r>
              <a:rPr lang="en-US" sz="4000" b="1" dirty="0" smtClean="0"/>
              <a:t>or preferential </a:t>
            </a:r>
            <a:r>
              <a:rPr lang="en-US" sz="4000" b="1" dirty="0" smtClean="0"/>
              <a:t>t</a:t>
            </a:r>
            <a:r>
              <a:rPr lang="en-US" sz="4000" b="1" dirty="0" smtClean="0"/>
              <a:t>reatment </a:t>
            </a:r>
          </a:p>
          <a:p>
            <a:r>
              <a:rPr lang="en-US" sz="4000" b="1" dirty="0" smtClean="0"/>
              <a:t>in the administration</a:t>
            </a:r>
          </a:p>
          <a:p>
            <a:r>
              <a:rPr lang="en-US" sz="4000" b="1" dirty="0" smtClean="0"/>
              <a:t>of rules and policies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</a:t>
            </a:r>
            <a:r>
              <a:rPr lang="en-US" dirty="0" smtClean="0"/>
              <a:t>justice / fairness?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theory argues that</a:t>
            </a:r>
          </a:p>
          <a:p>
            <a:r>
              <a:rPr lang="en-US" sz="4000" b="1" dirty="0" smtClean="0"/>
              <a:t>corporations serve a broad </a:t>
            </a:r>
          </a:p>
          <a:p>
            <a:r>
              <a:rPr lang="en-US" sz="4000" b="1" dirty="0" smtClean="0"/>
              <a:t>public purpose: </a:t>
            </a:r>
          </a:p>
          <a:p>
            <a:r>
              <a:rPr lang="en-US" sz="4000" b="1" dirty="0" smtClean="0"/>
              <a:t>to create value for society.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stakeholder theory of the firm?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600" b="1" dirty="0" smtClean="0"/>
          </a:p>
          <a:p>
            <a:r>
              <a:rPr lang="en-US" sz="3600" b="1" dirty="0" smtClean="0"/>
              <a:t>A corporation should act in a </a:t>
            </a:r>
          </a:p>
          <a:p>
            <a:r>
              <a:rPr lang="en-US" sz="3600" b="1" dirty="0" smtClean="0"/>
              <a:t>way that enhances society and</a:t>
            </a:r>
          </a:p>
          <a:p>
            <a:r>
              <a:rPr lang="en-US" sz="3600" b="1" dirty="0" smtClean="0"/>
              <a:t>i</a:t>
            </a:r>
            <a:r>
              <a:rPr lang="en-US" sz="3600" b="1" dirty="0" smtClean="0"/>
              <a:t>ts inhabitants and be held</a:t>
            </a:r>
          </a:p>
          <a:p>
            <a:r>
              <a:rPr lang="en-US" sz="3600" b="1" dirty="0" smtClean="0"/>
              <a:t>accountable for any of its </a:t>
            </a:r>
          </a:p>
          <a:p>
            <a:r>
              <a:rPr lang="en-US" sz="3600" b="1" dirty="0" smtClean="0"/>
              <a:t>actions that affect people, their</a:t>
            </a:r>
          </a:p>
          <a:p>
            <a:r>
              <a:rPr lang="en-US" sz="3600" b="1" dirty="0" smtClean="0"/>
              <a:t>communities and </a:t>
            </a:r>
          </a:p>
          <a:p>
            <a:r>
              <a:rPr lang="en-US" sz="3600" b="1" dirty="0" smtClean="0"/>
              <a:t>the environment.</a:t>
            </a:r>
            <a:endParaRPr lang="en-US" sz="3600" b="1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corporate social responsibility or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>Designate </a:t>
            </a:r>
            <a:r>
              <a:rPr lang="en-US" sz="4000" dirty="0" smtClean="0"/>
              <a:t>one </a:t>
            </a:r>
            <a:r>
              <a:rPr lang="en-US" sz="4000" dirty="0" smtClean="0"/>
              <a:t>member a </a:t>
            </a:r>
            <a:endParaRPr lang="en-US" sz="4000" dirty="0" smtClean="0"/>
          </a:p>
          <a:p>
            <a:r>
              <a:rPr lang="en-US" sz="4000" dirty="0" smtClean="0"/>
              <a:t>devil’s </a:t>
            </a:r>
            <a:r>
              <a:rPr lang="en-US" sz="4000" dirty="0" smtClean="0"/>
              <a:t>advocate who is </a:t>
            </a:r>
            <a:endParaRPr lang="en-US" sz="4000" dirty="0" smtClean="0"/>
          </a:p>
          <a:p>
            <a:r>
              <a:rPr lang="en-US" sz="4000" dirty="0" smtClean="0"/>
              <a:t>responsible </a:t>
            </a:r>
            <a:r>
              <a:rPr lang="en-US" sz="4000" dirty="0" smtClean="0"/>
              <a:t>for </a:t>
            </a:r>
            <a:r>
              <a:rPr lang="en-US" sz="4000" dirty="0" smtClean="0"/>
              <a:t>criticizing</a:t>
            </a:r>
          </a:p>
          <a:p>
            <a:r>
              <a:rPr lang="en-US" sz="4000" dirty="0" smtClean="0"/>
              <a:t> </a:t>
            </a:r>
            <a:r>
              <a:rPr lang="en-US" sz="4000" dirty="0" smtClean="0"/>
              <a:t>the group’s decision, </a:t>
            </a:r>
            <a:endParaRPr lang="en-US" sz="4000" dirty="0" smtClean="0"/>
          </a:p>
          <a:p>
            <a:r>
              <a:rPr lang="en-US" sz="4000" dirty="0" smtClean="0"/>
              <a:t>no </a:t>
            </a:r>
            <a:r>
              <a:rPr lang="en-US" sz="4000" dirty="0" smtClean="0"/>
              <a:t>matter what </a:t>
            </a:r>
            <a:endParaRPr lang="en-US" sz="40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 smtClean="0"/>
              <a:t>does one avoid groupthink and going to Abilene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Characterized by sincerity, </a:t>
            </a:r>
          </a:p>
          <a:p>
            <a:r>
              <a:rPr lang="en-US" sz="4000" b="1" dirty="0" smtClean="0"/>
              <a:t>honesty, authenticity, and </a:t>
            </a:r>
          </a:p>
          <a:p>
            <a:r>
              <a:rPr lang="en-US" sz="4000" b="1" dirty="0" smtClean="0"/>
              <a:t>the pursuit of excellence</a:t>
            </a:r>
            <a:r>
              <a:rPr lang="en-US" sz="4000" b="1" dirty="0" smtClean="0"/>
              <a:t>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integrity?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term refers to individuals </a:t>
            </a:r>
          </a:p>
          <a:p>
            <a:r>
              <a:rPr lang="en-US" sz="4000" b="1" dirty="0" smtClean="0"/>
              <a:t>that own shares o</a:t>
            </a:r>
            <a:r>
              <a:rPr lang="en-US" sz="4000" b="1" dirty="0" smtClean="0"/>
              <a:t>f a </a:t>
            </a:r>
          </a:p>
          <a:p>
            <a:r>
              <a:rPr lang="en-US" sz="4000" b="1" dirty="0" smtClean="0"/>
              <a:t>company’s stock.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stockholder?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idea that the wealthiest</a:t>
            </a:r>
          </a:p>
          <a:p>
            <a:r>
              <a:rPr lang="en-US" sz="4000" b="1" dirty="0" smtClean="0"/>
              <a:t>members of society should</a:t>
            </a:r>
          </a:p>
          <a:p>
            <a:r>
              <a:rPr lang="en-US" sz="4000" b="1" dirty="0" smtClean="0"/>
              <a:t>be charitable toward those less</a:t>
            </a:r>
          </a:p>
          <a:p>
            <a:r>
              <a:rPr lang="en-US" sz="4000" b="1" dirty="0" smtClean="0"/>
              <a:t>fortunate.</a:t>
            </a:r>
            <a:endParaRPr lang="en-US" sz="4000" b="1" dirty="0" smtClean="0"/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charity principle?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Finding a higher order interest </a:t>
            </a:r>
            <a:endParaRPr lang="en-US" sz="4000" dirty="0" smtClean="0"/>
          </a:p>
          <a:p>
            <a:r>
              <a:rPr lang="en-US" sz="4000" dirty="0" smtClean="0"/>
              <a:t>on which both </a:t>
            </a:r>
            <a:r>
              <a:rPr lang="en-US" sz="4000" dirty="0" smtClean="0"/>
              <a:t>parties agree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 </a:t>
            </a:r>
            <a:r>
              <a:rPr lang="en-US" sz="4000" dirty="0" smtClean="0"/>
              <a:t>and then constructing </a:t>
            </a:r>
            <a:r>
              <a:rPr lang="en-US" sz="4000" dirty="0" smtClean="0"/>
              <a:t>a solution </a:t>
            </a:r>
          </a:p>
          <a:p>
            <a:r>
              <a:rPr lang="en-US" sz="4000" dirty="0" smtClean="0"/>
              <a:t>that </a:t>
            </a:r>
            <a:r>
              <a:rPr lang="en-US" sz="4000" dirty="0" smtClean="0"/>
              <a:t>serves that </a:t>
            </a:r>
            <a:r>
              <a:rPr lang="en-US" sz="4000" dirty="0" smtClean="0"/>
              <a:t>agreed-upon </a:t>
            </a:r>
          </a:p>
          <a:p>
            <a:r>
              <a:rPr lang="en-US" sz="4000" dirty="0" smtClean="0"/>
              <a:t>interest.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Bridging?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 dirty="0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Team Work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58477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ADEM Statement of Values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Stakeholders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Public Issues and CSR</a:t>
            </a:r>
            <a:endParaRPr lang="en-US" sz="18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Solidifies communities by </a:t>
            </a:r>
          </a:p>
          <a:p>
            <a:r>
              <a:rPr lang="en-US" sz="4000" b="1" dirty="0" smtClean="0"/>
              <a:t>creating a</a:t>
            </a:r>
            <a:r>
              <a:rPr lang="en-US" sz="4000" b="1" dirty="0" smtClean="0"/>
              <a:t>n environment </a:t>
            </a:r>
          </a:p>
          <a:p>
            <a:r>
              <a:rPr lang="en-US" sz="4000" b="1" dirty="0" smtClean="0"/>
              <a:t>where each can e</a:t>
            </a:r>
            <a:r>
              <a:rPr lang="en-US" sz="4000" b="1" dirty="0" smtClean="0"/>
              <a:t>xpect </a:t>
            </a:r>
          </a:p>
          <a:p>
            <a:r>
              <a:rPr lang="en-US" sz="4000" b="1" dirty="0" smtClean="0"/>
              <a:t>ethically justifiable </a:t>
            </a:r>
            <a:r>
              <a:rPr lang="en-US" sz="4000" b="1" dirty="0" smtClean="0"/>
              <a:t>behavior </a:t>
            </a:r>
          </a:p>
          <a:p>
            <a:r>
              <a:rPr lang="en-US" sz="4000" b="1" dirty="0" smtClean="0"/>
              <a:t>from all others.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a </a:t>
            </a:r>
            <a:r>
              <a:rPr lang="en-US" dirty="0" smtClean="0"/>
              <a:t>trust?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People &amp; groups who—although </a:t>
            </a:r>
          </a:p>
          <a:p>
            <a:r>
              <a:rPr lang="en-US" sz="4000" b="1" dirty="0" smtClean="0"/>
              <a:t>they do not engage i</a:t>
            </a:r>
            <a:r>
              <a:rPr lang="en-US" sz="4000" b="1" dirty="0" smtClean="0"/>
              <a:t>n direct </a:t>
            </a:r>
          </a:p>
          <a:p>
            <a:r>
              <a:rPr lang="en-US" sz="4000" b="1" dirty="0" smtClean="0"/>
              <a:t>economic e</a:t>
            </a:r>
            <a:r>
              <a:rPr lang="en-US" sz="4000" b="1" dirty="0" smtClean="0"/>
              <a:t>xchange with </a:t>
            </a:r>
          </a:p>
          <a:p>
            <a:r>
              <a:rPr lang="en-US" sz="4000" b="1" dirty="0" smtClean="0"/>
              <a:t>the firm—are n</a:t>
            </a:r>
            <a:r>
              <a:rPr lang="en-US" sz="4000" b="1" dirty="0" smtClean="0"/>
              <a:t>onetheless </a:t>
            </a:r>
          </a:p>
          <a:p>
            <a:r>
              <a:rPr lang="en-US" sz="4000" b="1" dirty="0" smtClean="0"/>
              <a:t>affected by or c</a:t>
            </a:r>
            <a:r>
              <a:rPr lang="en-US" sz="4000" b="1" dirty="0" smtClean="0"/>
              <a:t>an </a:t>
            </a:r>
          </a:p>
          <a:p>
            <a:r>
              <a:rPr lang="en-US" sz="4000" b="1" dirty="0" smtClean="0"/>
              <a:t>affect its actions.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nonmarket stakeholders?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Corporate managers have an </a:t>
            </a:r>
          </a:p>
          <a:p>
            <a:r>
              <a:rPr lang="en-US" sz="4000" b="1" dirty="0" smtClean="0"/>
              <a:t>obligation t</a:t>
            </a:r>
            <a:r>
              <a:rPr lang="en-US" sz="4000" b="1" dirty="0" smtClean="0"/>
              <a:t>o see that </a:t>
            </a:r>
          </a:p>
          <a:p>
            <a:r>
              <a:rPr lang="en-US" sz="4000" b="1" dirty="0" smtClean="0"/>
              <a:t>everyone—particularly t</a:t>
            </a:r>
            <a:r>
              <a:rPr lang="en-US" sz="4000" b="1" dirty="0" smtClean="0"/>
              <a:t>hose in </a:t>
            </a:r>
          </a:p>
          <a:p>
            <a:r>
              <a:rPr lang="en-US" sz="4000" b="1" dirty="0" smtClean="0"/>
              <a:t>need or at risk—benefits </a:t>
            </a:r>
          </a:p>
          <a:p>
            <a:r>
              <a:rPr lang="en-US" sz="4000" b="1" dirty="0" smtClean="0"/>
              <a:t>from their firms’ actions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stewardship principle?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dirty="0" smtClean="0"/>
              <a:t>a situation in which groups </a:t>
            </a:r>
            <a:endParaRPr lang="en-US" sz="4000" dirty="0" smtClean="0"/>
          </a:p>
          <a:p>
            <a:r>
              <a:rPr lang="en-US" sz="4000" dirty="0" smtClean="0"/>
              <a:t>come </a:t>
            </a:r>
            <a:r>
              <a:rPr lang="en-US" sz="4000" dirty="0" smtClean="0"/>
              <a:t>to agreement at </a:t>
            </a:r>
            <a:r>
              <a:rPr lang="en-US" sz="4000" dirty="0" smtClean="0"/>
              <a:t>the</a:t>
            </a:r>
          </a:p>
          <a:p>
            <a:r>
              <a:rPr lang="en-US" sz="4000" dirty="0" smtClean="0"/>
              <a:t> </a:t>
            </a:r>
            <a:r>
              <a:rPr lang="en-US" sz="4000" dirty="0" smtClean="0"/>
              <a:t>expense of critical thinking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Groupthink?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Acknowledge the inherent dignity </a:t>
            </a:r>
          </a:p>
          <a:p>
            <a:r>
              <a:rPr lang="en-US" sz="4000" dirty="0" smtClean="0"/>
              <a:t>present in diverse constituents </a:t>
            </a:r>
          </a:p>
          <a:p>
            <a:r>
              <a:rPr lang="en-US" sz="4000" dirty="0" smtClean="0"/>
              <a:t>by recognizing and respecting </a:t>
            </a:r>
          </a:p>
          <a:p>
            <a:r>
              <a:rPr lang="en-US" sz="4000" dirty="0" smtClean="0"/>
              <a:t>their fundamental rights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respect?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An interest in—or a </a:t>
            </a:r>
          </a:p>
          <a:p>
            <a:r>
              <a:rPr lang="en-US" sz="4000" dirty="0" smtClean="0"/>
              <a:t>claim on—a business enterprise.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a stake?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 gained by </a:t>
            </a:r>
          </a:p>
          <a:p>
            <a:r>
              <a:rPr lang="en-US" sz="4000" b="1" dirty="0" smtClean="0"/>
              <a:t>analyzing customer, competitor</a:t>
            </a:r>
          </a:p>
          <a:p>
            <a:r>
              <a:rPr lang="en-US" sz="4000" b="1" dirty="0" smtClean="0"/>
              <a:t>economic, technological, social, </a:t>
            </a:r>
          </a:p>
          <a:p>
            <a:r>
              <a:rPr lang="en-US" sz="4000" b="1" dirty="0" smtClean="0"/>
              <a:t>political, legal, and geophysical</a:t>
            </a:r>
          </a:p>
          <a:p>
            <a:r>
              <a:rPr lang="en-US" sz="4000" b="1" dirty="0" smtClean="0"/>
              <a:t>environments surrounding a </a:t>
            </a:r>
          </a:p>
          <a:p>
            <a:r>
              <a:rPr lang="en-US" sz="4000" b="1" dirty="0" smtClean="0"/>
              <a:t>firm.</a:t>
            </a:r>
          </a:p>
          <a:p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environmental intelligence?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phenomenon </a:t>
            </a:r>
            <a:r>
              <a:rPr lang="en-US" sz="4000" dirty="0" smtClean="0"/>
              <a:t>occurs when </a:t>
            </a:r>
            <a:endParaRPr lang="en-US" sz="4000" dirty="0" smtClean="0"/>
          </a:p>
          <a:p>
            <a:r>
              <a:rPr lang="en-US" sz="4000" dirty="0" smtClean="0"/>
              <a:t>members exaggerate </a:t>
            </a:r>
          </a:p>
          <a:p>
            <a:r>
              <a:rPr lang="en-US" sz="4000" dirty="0" smtClean="0"/>
              <a:t>non-agreement and convert </a:t>
            </a:r>
          </a:p>
          <a:p>
            <a:r>
              <a:rPr lang="en-US" sz="4000" dirty="0" smtClean="0"/>
              <a:t>it </a:t>
            </a:r>
            <a:r>
              <a:rPr lang="en-US" sz="4000" dirty="0" smtClean="0"/>
              <a:t>into disagreement </a:t>
            </a:r>
            <a:endParaRPr lang="en-US" sz="4000" dirty="0" smtClean="0"/>
          </a:p>
          <a:p>
            <a:r>
              <a:rPr lang="en-US" sz="4000" dirty="0" smtClean="0"/>
              <a:t>and </a:t>
            </a:r>
            <a:r>
              <a:rPr lang="en-US" sz="4000" dirty="0" smtClean="0"/>
              <a:t>opposition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Group Polarization?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9144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Recognize and fulfill obligations </a:t>
            </a:r>
          </a:p>
          <a:p>
            <a:r>
              <a:rPr lang="en-US" sz="4000" dirty="0" smtClean="0"/>
              <a:t>to constituents by caring for </a:t>
            </a:r>
          </a:p>
          <a:p>
            <a:r>
              <a:rPr lang="en-US" sz="4000" dirty="0" smtClean="0"/>
              <a:t>their essential interests, honoring </a:t>
            </a:r>
          </a:p>
          <a:p>
            <a:r>
              <a:rPr lang="en-US" sz="4000" dirty="0" smtClean="0"/>
              <a:t>commitments and balancing </a:t>
            </a:r>
          </a:p>
          <a:p>
            <a:r>
              <a:rPr lang="en-US" sz="4000" dirty="0" smtClean="0"/>
              <a:t>and integrating conflicting interests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responsibility?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theory sees the firm as </a:t>
            </a:r>
          </a:p>
          <a:p>
            <a:r>
              <a:rPr lang="en-US" sz="4000" b="1" dirty="0" smtClean="0"/>
              <a:t>the property of its owners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ownership theory of the firm?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543</Words>
  <Application>Microsoft Office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111</cp:revision>
  <cp:lastPrinted>2001-01-31T16:21:13Z</cp:lastPrinted>
  <dcterms:created xsi:type="dcterms:W3CDTF">1998-08-03T22:24:04Z</dcterms:created>
  <dcterms:modified xsi:type="dcterms:W3CDTF">2010-09-29T19:29:53Z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