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corporate office or position</a:t>
            </a:r>
          </a:p>
          <a:p>
            <a:r>
              <a:rPr lang="en-US" sz="4000" b="1" dirty="0" smtClean="0"/>
              <a:t>was created in the 1990s to </a:t>
            </a:r>
          </a:p>
          <a:p>
            <a:r>
              <a:rPr lang="en-US" sz="4000" b="1" dirty="0" smtClean="0"/>
              <a:t>respond to the requirements</a:t>
            </a:r>
          </a:p>
          <a:p>
            <a:r>
              <a:rPr lang="en-US" sz="4000" b="1" dirty="0" smtClean="0"/>
              <a:t>of the U.S. Corporate</a:t>
            </a:r>
          </a:p>
          <a:p>
            <a:r>
              <a:rPr lang="en-US" sz="4000" b="1" dirty="0" smtClean="0"/>
              <a:t>Sentencing Guidelines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office of CECO, Chief Ethics Compliance Officer?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We are entitled to those goods</a:t>
            </a:r>
          </a:p>
          <a:p>
            <a:r>
              <a:rPr lang="en-US" sz="4000" b="1" dirty="0" smtClean="0"/>
              <a:t>distributed by repeated </a:t>
            </a:r>
          </a:p>
          <a:p>
            <a:r>
              <a:rPr lang="en-US" sz="4000" b="1" dirty="0" smtClean="0"/>
              <a:t>applications of justice in </a:t>
            </a:r>
          </a:p>
          <a:p>
            <a:r>
              <a:rPr lang="en-US" sz="4000" b="1" dirty="0" smtClean="0"/>
              <a:t>acquisition and justice in </a:t>
            </a:r>
          </a:p>
          <a:p>
            <a:r>
              <a:rPr lang="en-US" sz="4000" b="1" dirty="0" smtClean="0"/>
              <a:t>transfer.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Entitlement Theory of Justice?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 about costs, prices,</a:t>
            </a:r>
          </a:p>
          <a:p>
            <a:r>
              <a:rPr lang="en-US" sz="4000" b="1" dirty="0" smtClean="0"/>
              <a:t>international trade, and market</a:t>
            </a:r>
          </a:p>
          <a:p>
            <a:r>
              <a:rPr lang="en-US" sz="4000" b="1" dirty="0" smtClean="0"/>
              <a:t>structures.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Economic Environment of the Organization?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Bring about the greatest good</a:t>
            </a:r>
          </a:p>
          <a:p>
            <a:r>
              <a:rPr lang="en-US" sz="4000" b="1" dirty="0" smtClean="0"/>
              <a:t>for the greatest number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utilitarianism?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Practice in which firms assess</a:t>
            </a:r>
          </a:p>
          <a:p>
            <a:r>
              <a:rPr lang="en-US" sz="4000" b="1" dirty="0" smtClean="0"/>
              <a:t>the effectiveness of ethical</a:t>
            </a:r>
          </a:p>
          <a:p>
            <a:r>
              <a:rPr lang="en-US" sz="4000" b="1" dirty="0" smtClean="0"/>
              <a:t>safeguards by documenting</a:t>
            </a:r>
          </a:p>
          <a:p>
            <a:r>
              <a:rPr lang="en-US" sz="4000" b="1" dirty="0" smtClean="0"/>
              <a:t>evidence of increased ethical</a:t>
            </a:r>
          </a:p>
          <a:p>
            <a:r>
              <a:rPr lang="en-US" sz="4000" b="1" dirty="0" smtClean="0"/>
              <a:t>employee behavior.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an ethics audit?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Under this approach to distributive</a:t>
            </a:r>
          </a:p>
          <a:p>
            <a:r>
              <a:rPr lang="en-US" sz="4000" dirty="0" smtClean="0"/>
              <a:t>justice we would continually </a:t>
            </a:r>
          </a:p>
          <a:p>
            <a:r>
              <a:rPr lang="en-US" sz="4000" dirty="0" smtClean="0"/>
              <a:t>have to take back those resource</a:t>
            </a:r>
          </a:p>
          <a:p>
            <a:r>
              <a:rPr lang="en-US" sz="4000" dirty="0" smtClean="0"/>
              <a:t>we have voluntarily transferred</a:t>
            </a:r>
          </a:p>
          <a:p>
            <a:r>
              <a:rPr lang="en-US" sz="4000" dirty="0" smtClean="0"/>
              <a:t>to Michael Jordan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Pattern-based approaches to Distributive Justice?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295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Cultural patterns, values, beliefs, </a:t>
            </a:r>
          </a:p>
          <a:p>
            <a:r>
              <a:rPr lang="en-US" sz="4000" b="1" dirty="0" smtClean="0"/>
              <a:t>trends, and conflicts among the </a:t>
            </a:r>
          </a:p>
          <a:p>
            <a:r>
              <a:rPr lang="en-US" sz="4000" b="1" dirty="0" smtClean="0"/>
              <a:t>people in the societies where </a:t>
            </a:r>
          </a:p>
          <a:p>
            <a:r>
              <a:rPr lang="en-US" sz="4000" b="1" dirty="0" smtClean="0"/>
              <a:t>the organization conducts its </a:t>
            </a:r>
          </a:p>
          <a:p>
            <a:r>
              <a:rPr lang="en-US" sz="4000" b="1" dirty="0" smtClean="0"/>
              <a:t>business.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Social Environment of the Organization?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066800"/>
            <a:ext cx="7696200" cy="4572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ethical theory,</a:t>
            </a:r>
          </a:p>
          <a:p>
            <a:r>
              <a:rPr lang="en-US" sz="4000" b="1" dirty="0" smtClean="0"/>
              <a:t>our actions must align with</a:t>
            </a:r>
          </a:p>
          <a:p>
            <a:r>
              <a:rPr lang="en-US" sz="4000" b="1" dirty="0" smtClean="0"/>
              <a:t>good character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virtue ethics?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rules formalize—that is </a:t>
            </a:r>
          </a:p>
          <a:p>
            <a:r>
              <a:rPr lang="en-US" sz="4000" b="1" dirty="0" smtClean="0"/>
              <a:t>reduce to written rules—the</a:t>
            </a:r>
          </a:p>
          <a:p>
            <a:r>
              <a:rPr lang="en-US" sz="4000" b="1" dirty="0" smtClean="0"/>
              <a:t>general public’s ideas about</a:t>
            </a:r>
          </a:p>
          <a:p>
            <a:r>
              <a:rPr lang="en-US" sz="4000" b="1" dirty="0" smtClean="0"/>
              <a:t>what constitutes right and wrong</a:t>
            </a:r>
          </a:p>
          <a:p>
            <a:r>
              <a:rPr lang="en-US" sz="4000" b="1" dirty="0" smtClean="0"/>
              <a:t>conduct in various spheres of life.</a:t>
            </a:r>
          </a:p>
          <a:p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laws?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“Social and economic inequalities</a:t>
            </a:r>
          </a:p>
          <a:p>
            <a:r>
              <a:rPr lang="en-US" sz="4000" dirty="0" smtClean="0"/>
              <a:t>are to be arranged so that they </a:t>
            </a:r>
          </a:p>
          <a:p>
            <a:r>
              <a:rPr lang="en-US" sz="4000" dirty="0" smtClean="0"/>
              <a:t>are both (a) reasonably expected </a:t>
            </a:r>
          </a:p>
          <a:p>
            <a:r>
              <a:rPr lang="en-US" sz="4000" dirty="0" smtClean="0"/>
              <a:t>to be to everyone’s advantage </a:t>
            </a:r>
          </a:p>
          <a:p>
            <a:r>
              <a:rPr lang="en-US" sz="4000" dirty="0" smtClean="0"/>
              <a:t>and (b) attached to positions and </a:t>
            </a:r>
          </a:p>
          <a:p>
            <a:r>
              <a:rPr lang="en-US" sz="4000" dirty="0" smtClean="0"/>
              <a:t>offices open to all.</a:t>
            </a:r>
            <a:r>
              <a:rPr lang="en-US" sz="4000" b="1" dirty="0" smtClean="0"/>
              <a:t>”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Rawls’s Difference Principle?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6166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Justice</a:t>
            </a:r>
            <a:endParaRPr lang="en-US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8477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Environments of the Organization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Ethics and St. of Values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Org Et and Law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This includes the development of new </a:t>
            </a:r>
          </a:p>
          <a:p>
            <a:r>
              <a:rPr lang="en-US" sz="3200" b="1" dirty="0" smtClean="0"/>
              <a:t>technologies and their applications affecting</a:t>
            </a:r>
          </a:p>
          <a:p>
            <a:r>
              <a:rPr lang="en-US" sz="3200" b="1" dirty="0" smtClean="0"/>
              <a:t>the organization, its customers, and other </a:t>
            </a:r>
          </a:p>
          <a:p>
            <a:r>
              <a:rPr lang="en-US" sz="3200" b="1" dirty="0" smtClean="0"/>
              <a:t>stakeholder groups.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Technological Environment of the Organization?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219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value is characterized by </a:t>
            </a:r>
          </a:p>
          <a:p>
            <a:r>
              <a:rPr lang="en-US" sz="4000" b="1" dirty="0" smtClean="0"/>
              <a:t>sincerity, honesty, authenticity, and </a:t>
            </a:r>
          </a:p>
          <a:p>
            <a:r>
              <a:rPr lang="en-US" sz="4000" b="1" dirty="0" smtClean="0"/>
              <a:t>the pursuit of excellence.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integrity?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unethical practice consists of </a:t>
            </a:r>
          </a:p>
          <a:p>
            <a:r>
              <a:rPr lang="en-US" sz="4000" b="1" dirty="0" smtClean="0"/>
              <a:t>a questionable or unjust payment</a:t>
            </a:r>
          </a:p>
          <a:p>
            <a:r>
              <a:rPr lang="en-US" sz="4000" b="1" dirty="0" smtClean="0"/>
              <a:t>often to a government official</a:t>
            </a:r>
          </a:p>
          <a:p>
            <a:r>
              <a:rPr lang="en-US" sz="4000" b="1" dirty="0" smtClean="0"/>
              <a:t>to ensure or facilitate a </a:t>
            </a:r>
          </a:p>
          <a:p>
            <a:r>
              <a:rPr lang="en-US" sz="4000" b="1" dirty="0" smtClean="0"/>
              <a:t>business transaction.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bribery”?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This form of justice seeks</a:t>
            </a:r>
          </a:p>
          <a:p>
            <a:r>
              <a:rPr lang="en-US" sz="4000" b="1" dirty="0" smtClean="0"/>
              <a:t>to divide </a:t>
            </a:r>
            <a:r>
              <a:rPr lang="en-US" sz="4000" b="1" u="sng" dirty="0" smtClean="0"/>
              <a:t>fairly</a:t>
            </a:r>
            <a:r>
              <a:rPr lang="en-US" sz="4000" b="1" dirty="0" smtClean="0"/>
              <a:t> the benefits and </a:t>
            </a:r>
          </a:p>
          <a:p>
            <a:r>
              <a:rPr lang="en-US" sz="4000" b="1" dirty="0" smtClean="0"/>
              <a:t>burdens of social cooperation.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Distributive Justice?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parable that freedom exercised </a:t>
            </a:r>
          </a:p>
          <a:p>
            <a:r>
              <a:rPr lang="en-US" sz="4000" dirty="0" smtClean="0"/>
              <a:t>in the context of shared property </a:t>
            </a:r>
          </a:p>
          <a:p>
            <a:r>
              <a:rPr lang="en-US" sz="4000" dirty="0" smtClean="0"/>
              <a:t>or holdings brings ruin to all.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Tragedy of the Commons?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Acknowledge the inherent dignity </a:t>
            </a:r>
          </a:p>
          <a:p>
            <a:r>
              <a:rPr lang="en-US" sz="4000" dirty="0" smtClean="0"/>
              <a:t>present in diverse constituents by</a:t>
            </a:r>
          </a:p>
          <a:p>
            <a:r>
              <a:rPr lang="en-US" sz="4000" dirty="0" smtClean="0"/>
              <a:t>recognizing and respecting their</a:t>
            </a:r>
          </a:p>
          <a:p>
            <a:r>
              <a:rPr lang="en-US" sz="4000" dirty="0" smtClean="0"/>
              <a:t>fundamental rights. 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respect?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10668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documents provide guidance</a:t>
            </a:r>
          </a:p>
          <a:p>
            <a:r>
              <a:rPr lang="en-US" sz="4000" b="1" dirty="0" smtClean="0"/>
              <a:t>to managers and employees when </a:t>
            </a:r>
          </a:p>
          <a:p>
            <a:r>
              <a:rPr lang="en-US" sz="4000" b="1" dirty="0" smtClean="0"/>
              <a:t>they encounter an ethical dilemma.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corporate or organizational codes of ethics?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greatest shares go to</a:t>
            </a:r>
          </a:p>
          <a:p>
            <a:r>
              <a:rPr lang="en-US" sz="4000" b="1" dirty="0" smtClean="0"/>
              <a:t>those with the greatest needs.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need-based pattern of Distributive Justice?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0668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Information such as demographic</a:t>
            </a:r>
          </a:p>
          <a:p>
            <a:r>
              <a:rPr lang="en-US" sz="4000" dirty="0" smtClean="0"/>
              <a:t>factors (gender, age, marital status)</a:t>
            </a:r>
          </a:p>
          <a:p>
            <a:r>
              <a:rPr lang="en-US" sz="4000" dirty="0" smtClean="0"/>
              <a:t>and the social values or preferences </a:t>
            </a:r>
          </a:p>
          <a:p>
            <a:r>
              <a:rPr lang="en-US" sz="4000" dirty="0" smtClean="0"/>
              <a:t>of an organization’s customers.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customer environment? (Text 29)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Recognize and fulfill obligations to </a:t>
            </a:r>
          </a:p>
          <a:p>
            <a:r>
              <a:rPr lang="en-US" sz="4000" b="1" dirty="0" smtClean="0"/>
              <a:t>constituents by caring for</a:t>
            </a:r>
          </a:p>
          <a:p>
            <a:r>
              <a:rPr lang="en-US" sz="4000" b="1" dirty="0" smtClean="0"/>
              <a:t>their essential interests, honoring</a:t>
            </a:r>
          </a:p>
          <a:p>
            <a:r>
              <a:rPr lang="en-US" sz="4000" b="1" dirty="0" smtClean="0"/>
              <a:t>commitments, and balancing</a:t>
            </a:r>
          </a:p>
          <a:p>
            <a:r>
              <a:rPr lang="en-US" sz="4000" b="1" dirty="0" smtClean="0"/>
              <a:t>and integrating conflicting interests.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596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112</cp:revision>
  <cp:lastPrinted>2001-01-31T16:21:13Z</cp:lastPrinted>
  <dcterms:created xsi:type="dcterms:W3CDTF">1998-08-03T22:24:04Z</dcterms:created>
  <dcterms:modified xsi:type="dcterms:W3CDTF">2010-11-19T14:11:56Z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