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 race condition produced </a:t>
            </a:r>
          </a:p>
          <a:p>
            <a:r>
              <a:rPr lang="en-US" sz="4000" b="1" dirty="0" smtClean="0"/>
              <a:t>demands which exceeded the</a:t>
            </a:r>
          </a:p>
          <a:p>
            <a:r>
              <a:rPr lang="en-US" sz="4000" b="1" dirty="0" smtClean="0"/>
              <a:t>memory and processing capacities</a:t>
            </a:r>
          </a:p>
          <a:p>
            <a:r>
              <a:rPr lang="en-US" sz="4000" b="1" dirty="0" smtClean="0"/>
              <a:t>of the computer controls.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was the central flaw in the design of the software controls developed for the Therac-25 machine?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How people view risk depends</a:t>
            </a:r>
          </a:p>
          <a:p>
            <a:r>
              <a:rPr lang="en-US" sz="4000" b="1" dirty="0" smtClean="0"/>
              <a:t>on its voluntariness, the control</a:t>
            </a:r>
          </a:p>
          <a:p>
            <a:r>
              <a:rPr lang="en-US" sz="4000" b="1" dirty="0" smtClean="0"/>
              <a:t>they have over it, certain dread, </a:t>
            </a:r>
          </a:p>
          <a:p>
            <a:r>
              <a:rPr lang="en-US" sz="4000" b="1" dirty="0" smtClean="0"/>
              <a:t>and unknown factors, and the</a:t>
            </a:r>
          </a:p>
          <a:p>
            <a:r>
              <a:rPr lang="en-US" sz="4000" b="1" dirty="0" smtClean="0"/>
              <a:t>benefits they expect from it.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smtClean="0"/>
              <a:t>Risk Perception?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court decision found the</a:t>
            </a:r>
          </a:p>
          <a:p>
            <a:r>
              <a:rPr lang="en-US" sz="4000" b="1" dirty="0" smtClean="0"/>
              <a:t>state of Texas guilty of</a:t>
            </a:r>
          </a:p>
          <a:p>
            <a:r>
              <a:rPr lang="en-US" sz="4000" b="1" dirty="0" smtClean="0"/>
              <a:t>inequitable education funding.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Edgewood Decision of 1967?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view, the world’s </a:t>
            </a:r>
          </a:p>
          <a:p>
            <a:r>
              <a:rPr lang="en-US" sz="4000" b="1" dirty="0" smtClean="0"/>
              <a:t>resource base, the air, soil,</a:t>
            </a:r>
          </a:p>
          <a:p>
            <a:r>
              <a:rPr lang="en-US" sz="4000" b="1" dirty="0" smtClean="0"/>
              <a:t>minerals, and so forth, is</a:t>
            </a:r>
          </a:p>
          <a:p>
            <a:r>
              <a:rPr lang="en-US" sz="4000" b="1" dirty="0" smtClean="0"/>
              <a:t>essentially finite, or bounded.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set forth by the notion of limited carrying capacity?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Double </a:t>
            </a:r>
            <a:r>
              <a:rPr lang="en-US" sz="4000" dirty="0" smtClean="0"/>
              <a:t>pass electron accelerator, </a:t>
            </a:r>
          </a:p>
          <a:p>
            <a:r>
              <a:rPr lang="en-US" sz="4000" dirty="0" smtClean="0"/>
              <a:t>dual mode, and more computer</a:t>
            </a:r>
          </a:p>
          <a:p>
            <a:r>
              <a:rPr lang="en-US" sz="4000" dirty="0" smtClean="0"/>
              <a:t>control.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three new features offered by the Therac-25 units over the previous 20 and 6 models?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>The potential that something </a:t>
            </a:r>
          </a:p>
          <a:p>
            <a:r>
              <a:rPr lang="en-US" sz="4000" dirty="0" smtClean="0"/>
              <a:t>unwanted and harmful may </a:t>
            </a:r>
          </a:p>
          <a:p>
            <a:r>
              <a:rPr lang="en-US" sz="4000" dirty="0" smtClean="0"/>
              <a:t>occur.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risk?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Laptops allow for digitalizing </a:t>
            </a:r>
          </a:p>
          <a:p>
            <a:r>
              <a:rPr lang="en-US" sz="4000" b="1" dirty="0" smtClean="0"/>
              <a:t>textbooks, graduating </a:t>
            </a:r>
          </a:p>
          <a:p>
            <a:r>
              <a:rPr lang="en-US" sz="4000" b="1" dirty="0" smtClean="0"/>
              <a:t>computer-literate students, </a:t>
            </a:r>
          </a:p>
          <a:p>
            <a:r>
              <a:rPr lang="en-US" sz="4000" b="1" dirty="0" smtClean="0"/>
              <a:t>and solving the digital-divide.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were advantages cited for the Texas Laptop project?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066800"/>
            <a:ext cx="7696200" cy="4572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term refers to the amount of </a:t>
            </a:r>
          </a:p>
          <a:p>
            <a:r>
              <a:rPr lang="en-US" sz="4000" b="1" dirty="0" smtClean="0"/>
              <a:t>land </a:t>
            </a:r>
            <a:r>
              <a:rPr lang="en-US" sz="4000" b="1" dirty="0" smtClean="0"/>
              <a:t>and water a human </a:t>
            </a:r>
          </a:p>
          <a:p>
            <a:r>
              <a:rPr lang="en-US" sz="4000" b="1" dirty="0" smtClean="0"/>
              <a:t>population needs </a:t>
            </a:r>
            <a:r>
              <a:rPr lang="en-US" sz="4000" b="1" dirty="0" smtClean="0"/>
              <a:t>to produce the </a:t>
            </a:r>
          </a:p>
          <a:p>
            <a:r>
              <a:rPr lang="en-US" sz="4000" b="1" dirty="0" smtClean="0"/>
              <a:t>resources it </a:t>
            </a:r>
            <a:r>
              <a:rPr lang="en-US" sz="4000" b="1" dirty="0" smtClean="0"/>
              <a:t>consumes and to absorb </a:t>
            </a:r>
          </a:p>
          <a:p>
            <a:r>
              <a:rPr lang="en-US" sz="4000" b="1" dirty="0" smtClean="0"/>
              <a:t>its wastes, </a:t>
            </a:r>
            <a:r>
              <a:rPr lang="en-US" sz="4000" b="1" dirty="0" smtClean="0"/>
              <a:t>given prevailing </a:t>
            </a:r>
          </a:p>
          <a:p>
            <a:r>
              <a:rPr lang="en-US" sz="4000" b="1" dirty="0" smtClean="0"/>
              <a:t>technology.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ecological footprint?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</a:t>
            </a:r>
            <a:r>
              <a:rPr lang="en-US" sz="4000" b="1" dirty="0" smtClean="0"/>
              <a:t> presented a serious obstacle</a:t>
            </a:r>
          </a:p>
          <a:p>
            <a:r>
              <a:rPr lang="en-US" sz="4000" b="1" dirty="0" smtClean="0"/>
              <a:t>to identifying and solving the</a:t>
            </a:r>
          </a:p>
          <a:p>
            <a:r>
              <a:rPr lang="en-US" sz="4000" b="1" dirty="0" smtClean="0"/>
              <a:t>central problem in the </a:t>
            </a:r>
          </a:p>
          <a:p>
            <a:r>
              <a:rPr lang="en-US" sz="4000" b="1" dirty="0" smtClean="0"/>
              <a:t>Therac-25 Case.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lack of communication between stakeholders </a:t>
            </a:r>
            <a:r>
              <a:rPr lang="en-US" dirty="0" smtClean="0"/>
              <a:t>on the operational history of the Therac-25 unit?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“</a:t>
            </a:r>
            <a:r>
              <a:rPr lang="en-US" sz="4000" dirty="0" smtClean="0"/>
              <a:t>Subjects, to the degree that they are </a:t>
            </a:r>
          </a:p>
          <a:p>
            <a:r>
              <a:rPr lang="en-US" sz="4000" dirty="0" smtClean="0"/>
              <a:t>capable, [should] be given the </a:t>
            </a:r>
          </a:p>
          <a:p>
            <a:r>
              <a:rPr lang="en-US" sz="4000" dirty="0" smtClean="0"/>
              <a:t>opportunity </a:t>
            </a:r>
            <a:r>
              <a:rPr lang="en-US" sz="4000" dirty="0" smtClean="0"/>
              <a:t>to choose what shall </a:t>
            </a:r>
          </a:p>
          <a:p>
            <a:r>
              <a:rPr lang="en-US" sz="4000" dirty="0" smtClean="0"/>
              <a:t>or shall not </a:t>
            </a:r>
            <a:r>
              <a:rPr lang="en-US" sz="4000" dirty="0" smtClean="0"/>
              <a:t>happen to them.”</a:t>
            </a:r>
            <a:endParaRPr lang="en-US" sz="40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What, according to the Belmont Report, is informed consent?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 dirty="0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830997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Safety and Risk</a:t>
            </a:r>
            <a:endParaRPr lang="en-US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Educational Laptops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Bus and Nat </a:t>
            </a:r>
            <a:r>
              <a:rPr lang="en-US" sz="2000" b="1" dirty="0" err="1" smtClean="0"/>
              <a:t>Env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Therac-25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143000"/>
            <a:ext cx="80010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Instead of properly disposing of spent laptop </a:t>
            </a:r>
          </a:p>
          <a:p>
            <a:r>
              <a:rPr lang="en-US" sz="3200" b="1" dirty="0" smtClean="0"/>
              <a:t>and desktop computers, many so-called re-</a:t>
            </a:r>
          </a:p>
          <a:p>
            <a:r>
              <a:rPr lang="en-US" sz="3200" b="1" dirty="0" smtClean="0"/>
              <a:t>cycling companies send these parts to </a:t>
            </a:r>
          </a:p>
          <a:p>
            <a:r>
              <a:rPr lang="en-US" sz="3200" b="1" dirty="0" smtClean="0"/>
              <a:t>developing nations where valuable metals </a:t>
            </a:r>
          </a:p>
          <a:p>
            <a:r>
              <a:rPr lang="en-US" sz="3200" b="1" dirty="0" smtClean="0"/>
              <a:t>are mined and the other parts carelessly cast </a:t>
            </a:r>
          </a:p>
          <a:p>
            <a:r>
              <a:rPr lang="en-US" sz="3200" b="1" dirty="0" smtClean="0"/>
              <a:t>into dumps, irrigation canals, and rivers.</a:t>
            </a:r>
            <a:endParaRPr lang="en-US" sz="32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exporting harm?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219200"/>
            <a:ext cx="7924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Three hundred million of these</a:t>
            </a:r>
          </a:p>
          <a:p>
            <a:r>
              <a:rPr lang="en-US" sz="4000" b="1" dirty="0" smtClean="0"/>
              <a:t>become obsolete every year, making</a:t>
            </a:r>
          </a:p>
          <a:p>
            <a:r>
              <a:rPr lang="en-US" sz="4000" b="1" dirty="0" smtClean="0"/>
              <a:t>this </a:t>
            </a:r>
            <a:r>
              <a:rPr lang="en-US" sz="4000" b="1" dirty="0" smtClean="0"/>
              <a:t>the fastest-growing part of</a:t>
            </a:r>
          </a:p>
          <a:p>
            <a:r>
              <a:rPr lang="en-US" sz="4000" b="1" dirty="0" smtClean="0"/>
              <a:t>the waste stream.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electronic waste?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New responsibilities delegated to</a:t>
            </a:r>
          </a:p>
          <a:p>
            <a:r>
              <a:rPr lang="en-US" sz="4000" b="1" dirty="0" smtClean="0"/>
              <a:t>the software controls in the</a:t>
            </a:r>
          </a:p>
          <a:p>
            <a:r>
              <a:rPr lang="en-US" sz="4000" b="1" dirty="0" smtClean="0"/>
              <a:t>Therac-25 model.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monitoring machine status, accepting treatment input, and setting up machine for treatment?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A thing’s risks are fully known </a:t>
            </a:r>
          </a:p>
          <a:p>
            <a:r>
              <a:rPr lang="en-US" sz="4000" b="1" dirty="0" smtClean="0"/>
              <a:t>and </a:t>
            </a:r>
            <a:r>
              <a:rPr lang="en-US" sz="4000" b="1" dirty="0" smtClean="0"/>
              <a:t>judged acceptable in </a:t>
            </a:r>
            <a:r>
              <a:rPr lang="en-US" sz="4000" b="1" dirty="0" smtClean="0"/>
              <a:t>light </a:t>
            </a:r>
          </a:p>
          <a:p>
            <a:r>
              <a:rPr lang="en-US" sz="4000" b="1" dirty="0" smtClean="0"/>
              <a:t>of accepted value </a:t>
            </a:r>
            <a:r>
              <a:rPr lang="en-US" sz="4000" b="1" dirty="0" smtClean="0"/>
              <a:t>principals.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safety?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laptops are designed for use </a:t>
            </a:r>
          </a:p>
          <a:p>
            <a:r>
              <a:rPr lang="en-US" sz="4000" dirty="0" smtClean="0"/>
              <a:t>by children in developing nations.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MIT </a:t>
            </a:r>
            <a:r>
              <a:rPr lang="en-US" dirty="0" err="1" smtClean="0"/>
              <a:t>latops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09600" y="9144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study of how living </a:t>
            </a:r>
          </a:p>
          <a:p>
            <a:r>
              <a:rPr lang="en-US" sz="4000" dirty="0" smtClean="0"/>
              <a:t>things—plants </a:t>
            </a:r>
            <a:r>
              <a:rPr lang="en-US" sz="4000" dirty="0" smtClean="0"/>
              <a:t>and animals—interact </a:t>
            </a:r>
          </a:p>
          <a:p>
            <a:r>
              <a:rPr lang="en-US" sz="4000" dirty="0" smtClean="0"/>
              <a:t>with one </a:t>
            </a:r>
            <a:r>
              <a:rPr lang="en-US" sz="4000" dirty="0" smtClean="0"/>
              <a:t>another in the Earth’s </a:t>
            </a:r>
          </a:p>
          <a:p>
            <a:r>
              <a:rPr lang="en-US" sz="4000" dirty="0" smtClean="0"/>
              <a:t>unified natural system, or </a:t>
            </a:r>
            <a:r>
              <a:rPr lang="en-US" sz="4000" dirty="0" smtClean="0"/>
              <a:t>ecosystem. 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ecology?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Therac-25 machine at this</a:t>
            </a:r>
          </a:p>
          <a:p>
            <a:r>
              <a:rPr lang="en-US" sz="4000" b="1" dirty="0" smtClean="0"/>
              <a:t>institution was put back into </a:t>
            </a:r>
          </a:p>
          <a:p>
            <a:r>
              <a:rPr lang="en-US" sz="4000" b="1" dirty="0" smtClean="0"/>
              <a:t>operation on April 7, 1986.  Four </a:t>
            </a:r>
          </a:p>
          <a:p>
            <a:r>
              <a:rPr lang="en-US" sz="4000" b="1" dirty="0" smtClean="0"/>
              <a:t>days later, another patient com-</a:t>
            </a:r>
          </a:p>
          <a:p>
            <a:r>
              <a:rPr lang="en-US" sz="4000" b="1" dirty="0" err="1" smtClean="0"/>
              <a:t>plained</a:t>
            </a:r>
            <a:r>
              <a:rPr lang="en-US" sz="4000" b="1" dirty="0" smtClean="0"/>
              <a:t> of burns. 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ETCC or the East Texas Cancer Center?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</a:t>
            </a:r>
            <a:r>
              <a:rPr lang="en-US" sz="4000" b="1" dirty="0" smtClean="0"/>
              <a:t>scientific and exact process of</a:t>
            </a:r>
          </a:p>
          <a:p>
            <a:r>
              <a:rPr lang="en-US" sz="4000" b="1" dirty="0" smtClean="0"/>
              <a:t>determining the degree of risk.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</a:t>
            </a:r>
            <a:r>
              <a:rPr lang="en-US" dirty="0" smtClean="0"/>
              <a:t>risk assessment?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Physical surroundings (like a </a:t>
            </a:r>
          </a:p>
          <a:p>
            <a:r>
              <a:rPr lang="en-US" sz="4000" dirty="0" smtClean="0"/>
              <a:t>classroom) enable or </a:t>
            </a:r>
          </a:p>
          <a:p>
            <a:r>
              <a:rPr lang="en-US" sz="4000" dirty="0" smtClean="0"/>
              <a:t>instrument certain kinds of actions</a:t>
            </a:r>
          </a:p>
          <a:p>
            <a:r>
              <a:rPr lang="en-US" sz="4000" dirty="0" smtClean="0"/>
              <a:t>while they block or constrain </a:t>
            </a:r>
          </a:p>
          <a:p>
            <a:r>
              <a:rPr lang="en-US" sz="4000" dirty="0" smtClean="0"/>
              <a:t>other kinds.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one way Socio-Technical Systems embody values?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066800"/>
            <a:ext cx="8229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Development that “meets the </a:t>
            </a:r>
            <a:r>
              <a:rPr lang="en-US" sz="4000" b="1" dirty="0" smtClean="0"/>
              <a:t>needs </a:t>
            </a:r>
          </a:p>
          <a:p>
            <a:r>
              <a:rPr lang="en-US" sz="4000" b="1" dirty="0" smtClean="0"/>
              <a:t>of the present [generation] without </a:t>
            </a:r>
          </a:p>
          <a:p>
            <a:r>
              <a:rPr lang="en-US" sz="4000" b="1" dirty="0" smtClean="0"/>
              <a:t>compromising the ability of future</a:t>
            </a:r>
          </a:p>
          <a:p>
            <a:r>
              <a:rPr lang="en-US" sz="4000" b="1" dirty="0" smtClean="0"/>
              <a:t>generations to meet their own needs.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sustainable development?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664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 </cp:lastModifiedBy>
  <cp:revision>109</cp:revision>
  <cp:lastPrinted>2001-01-31T16:21:13Z</cp:lastPrinted>
  <dcterms:created xsi:type="dcterms:W3CDTF">1998-08-03T22:24:04Z</dcterms:created>
  <dcterms:modified xsi:type="dcterms:W3CDTF">2010-11-12T14:45:05Z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