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media/audio2" ContentType="audio/x-wav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audio1" ContentType="audio/x-wav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Dr. William J. Frey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/>
            <a:r>
              <a:rPr lang="en-US" sz="3600" b="1" dirty="0" smtClean="0"/>
              <a:t>To show someone that you </a:t>
            </a:r>
            <a:endParaRPr lang="en-US" sz="3600" b="1" dirty="0" smtClean="0"/>
          </a:p>
          <a:p>
            <a:pPr lvl="1"/>
            <a:r>
              <a:rPr lang="en-US" sz="3600" b="1" dirty="0" smtClean="0"/>
              <a:t>will </a:t>
            </a:r>
            <a:r>
              <a:rPr lang="en-US" sz="3600" b="1" dirty="0" smtClean="0"/>
              <a:t>not be </a:t>
            </a:r>
            <a:r>
              <a:rPr lang="en-US" sz="3600" b="1" dirty="0" smtClean="0"/>
              <a:t>ignored</a:t>
            </a:r>
          </a:p>
          <a:p>
            <a:pPr lvl="1"/>
            <a:endParaRPr lang="en-US" sz="3600" b="1" dirty="0" smtClean="0"/>
          </a:p>
          <a:p>
            <a:pPr lvl="1"/>
            <a:r>
              <a:rPr lang="en-US" sz="3600" b="1" dirty="0" smtClean="0"/>
              <a:t>To </a:t>
            </a:r>
            <a:r>
              <a:rPr lang="en-US" sz="3600" b="1" dirty="0" smtClean="0"/>
              <a:t>punish someone for </a:t>
            </a:r>
            <a:endParaRPr lang="en-US" sz="3600" b="1" dirty="0" smtClean="0"/>
          </a:p>
          <a:p>
            <a:pPr lvl="1"/>
            <a:r>
              <a:rPr lang="en-US" sz="3600" b="1" dirty="0" smtClean="0"/>
              <a:t>their </a:t>
            </a:r>
            <a:r>
              <a:rPr lang="en-US" sz="3600" b="1" dirty="0" smtClean="0"/>
              <a:t>behavior toward </a:t>
            </a:r>
            <a:r>
              <a:rPr lang="en-US" sz="3600" b="1" dirty="0" smtClean="0"/>
              <a:t>you</a:t>
            </a:r>
            <a:endParaRPr lang="en-US" sz="4000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are bad motives for whistle blowing or for </a:t>
            </a:r>
            <a:r>
              <a:rPr lang="en-US" dirty="0" smtClean="0"/>
              <a:t>organizational dissent in general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447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Value Integration</a:t>
            </a:r>
          </a:p>
          <a:p>
            <a:r>
              <a:rPr lang="en-US" sz="4000" b="1" dirty="0" smtClean="0"/>
              <a:t>C</a:t>
            </a:r>
            <a:r>
              <a:rPr lang="en-US" sz="4000" b="1" dirty="0" smtClean="0"/>
              <a:t>ompromise</a:t>
            </a:r>
          </a:p>
          <a:p>
            <a:r>
              <a:rPr lang="en-US" sz="4000" b="1" dirty="0" smtClean="0"/>
              <a:t>Trade Offs.</a:t>
            </a:r>
            <a:endParaRPr lang="en-US" sz="40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What </a:t>
            </a:r>
            <a:r>
              <a:rPr lang="en-US" sz="2800" dirty="0" smtClean="0"/>
              <a:t>are three ways of addressing value conflicts?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Different participants have </a:t>
            </a:r>
          </a:p>
          <a:p>
            <a:r>
              <a:rPr lang="en-US" sz="4000" b="1" dirty="0" smtClean="0"/>
              <a:t>different, incompatible </a:t>
            </a:r>
          </a:p>
          <a:p>
            <a:r>
              <a:rPr lang="en-US" sz="4000" b="1" dirty="0" smtClean="0"/>
              <a:t>information sets </a:t>
            </a:r>
          </a:p>
          <a:p>
            <a:r>
              <a:rPr lang="en-US" sz="4000" b="1" dirty="0" smtClean="0"/>
              <a:t>pertinent to the situation.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a Factual Disagreement?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457200" y="1676400"/>
            <a:ext cx="85344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1. Lost of job</a:t>
            </a:r>
            <a:endParaRPr lang="en-US" sz="2800" b="1" dirty="0" smtClean="0"/>
          </a:p>
          <a:p>
            <a:pPr eaLnBrk="1" hangingPunct="1"/>
            <a:r>
              <a:rPr 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2. Negative </a:t>
            </a:r>
            <a:r>
              <a:rPr 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job performance </a:t>
            </a:r>
            <a:r>
              <a:rPr 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evaluations</a:t>
            </a:r>
            <a:endParaRPr lang="en-US" sz="2800" b="1" dirty="0" smtClean="0"/>
          </a:p>
          <a:p>
            <a:pPr eaLnBrk="1" hangingPunct="1"/>
            <a:r>
              <a:rPr 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3. Having work more closely monitored </a:t>
            </a:r>
            <a:r>
              <a:rPr 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</a:t>
            </a:r>
            <a:r>
              <a:rPr 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supervisors</a:t>
            </a:r>
            <a:endParaRPr lang="en-US" sz="2800" b="1" dirty="0" smtClean="0"/>
          </a:p>
          <a:p>
            <a:pPr eaLnBrk="1" hangingPunct="1"/>
            <a:r>
              <a:rPr 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4. Being criticized or avoided  by coworkers</a:t>
            </a:r>
            <a:endParaRPr lang="en-US" sz="2800" b="1" dirty="0" smtClean="0"/>
          </a:p>
          <a:p>
            <a:pPr eaLnBrk="1" hangingPunct="1"/>
            <a:r>
              <a:rPr 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5. Being blacklisted </a:t>
            </a:r>
            <a:r>
              <a:rPr 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from getting </a:t>
            </a:r>
            <a:r>
              <a:rPr 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another job.</a:t>
            </a:r>
            <a:endParaRPr lang="en-US" sz="2800" b="1" dirty="0" smtClean="0"/>
          </a:p>
          <a:p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are some of the consequences suffered by whistle blowers?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447800"/>
            <a:ext cx="7162800" cy="42672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An agency of the government</a:t>
            </a:r>
          </a:p>
          <a:p>
            <a:r>
              <a:rPr lang="en-US" sz="4000" dirty="0" smtClean="0"/>
              <a:t>A non-government organization </a:t>
            </a:r>
          </a:p>
          <a:p>
            <a:r>
              <a:rPr lang="en-US" sz="4000" dirty="0" smtClean="0"/>
              <a:t>(NGO)</a:t>
            </a:r>
          </a:p>
          <a:p>
            <a:r>
              <a:rPr lang="en-US" sz="4000" dirty="0" smtClean="0"/>
              <a:t>The press or mass media</a:t>
            </a:r>
          </a:p>
          <a:p>
            <a:r>
              <a:rPr lang="en-US" sz="4000" dirty="0" smtClean="0"/>
              <a:t>An ethics hotline</a:t>
            </a:r>
          </a:p>
          <a:p>
            <a:r>
              <a:rPr lang="en-US" sz="4000" dirty="0" smtClean="0"/>
              <a:t>Your company’s board of directors</a:t>
            </a:r>
          </a:p>
          <a:p>
            <a:r>
              <a:rPr lang="en-US" sz="4000" dirty="0" smtClean="0"/>
              <a:t>A professional society</a:t>
            </a:r>
            <a:endParaRPr lang="en-US" sz="4000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</a:t>
            </a:r>
            <a:r>
              <a:rPr lang="en-US" sz="2800" b="1" dirty="0" smtClean="0"/>
              <a:t>are parties to whom you can blow the whistle as a last resort in responsible dissent?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609600" y="1143000"/>
            <a:ext cx="7772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A form of </a:t>
            </a:r>
            <a:r>
              <a:rPr lang="en-US" sz="4000" b="1" dirty="0" smtClean="0"/>
              <a:t>responsible dissent that </a:t>
            </a:r>
          </a:p>
          <a:p>
            <a:r>
              <a:rPr lang="en-US" sz="4000" b="1" dirty="0" smtClean="0"/>
              <a:t>opposes </a:t>
            </a:r>
            <a:r>
              <a:rPr lang="en-US" sz="4000" b="1" dirty="0" smtClean="0"/>
              <a:t>without blowing the whistle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is leading an Organizational Charge?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219200"/>
            <a:ext cx="7162800" cy="4419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>
              <a:lnSpc>
                <a:spcPct val="80000"/>
              </a:lnSpc>
            </a:pPr>
            <a:r>
              <a:rPr lang="en-US" sz="3600" b="1" dirty="0" smtClean="0"/>
              <a:t>Factual </a:t>
            </a:r>
            <a:r>
              <a:rPr lang="en-US" sz="3600" b="1" dirty="0" smtClean="0"/>
              <a:t>uncertainty</a:t>
            </a:r>
          </a:p>
          <a:p>
            <a:pPr lvl="1">
              <a:lnSpc>
                <a:spcPct val="80000"/>
              </a:lnSpc>
            </a:pPr>
            <a:endParaRPr lang="en-US" sz="3600" b="1" dirty="0" smtClean="0"/>
          </a:p>
          <a:p>
            <a:pPr lvl="1">
              <a:lnSpc>
                <a:spcPct val="80000"/>
              </a:lnSpc>
            </a:pPr>
            <a:r>
              <a:rPr lang="en-US" sz="3600" b="1" dirty="0" smtClean="0"/>
              <a:t>Moral </a:t>
            </a:r>
            <a:r>
              <a:rPr lang="en-US" sz="3600" b="1" dirty="0" smtClean="0"/>
              <a:t>complexity</a:t>
            </a:r>
          </a:p>
          <a:p>
            <a:pPr lvl="1">
              <a:lnSpc>
                <a:spcPct val="80000"/>
              </a:lnSpc>
            </a:pPr>
            <a:endParaRPr lang="en-US" sz="3600" b="1" dirty="0" smtClean="0"/>
          </a:p>
          <a:p>
            <a:pPr lvl="1">
              <a:lnSpc>
                <a:spcPct val="80000"/>
              </a:lnSpc>
            </a:pPr>
            <a:r>
              <a:rPr lang="en-US" sz="3600" b="1" dirty="0" smtClean="0"/>
              <a:t>Continuing cooperative </a:t>
            </a:r>
            <a:r>
              <a:rPr lang="en-US" sz="3600" b="1" dirty="0" smtClean="0"/>
              <a:t>relationship</a:t>
            </a:r>
          </a:p>
          <a:p>
            <a:pPr lvl="1">
              <a:lnSpc>
                <a:spcPct val="80000"/>
              </a:lnSpc>
            </a:pPr>
            <a:endParaRPr lang="en-US" sz="3600" b="1" dirty="0" smtClean="0"/>
          </a:p>
          <a:p>
            <a:pPr lvl="1">
              <a:lnSpc>
                <a:spcPct val="80000"/>
              </a:lnSpc>
            </a:pPr>
            <a:r>
              <a:rPr lang="en-US" sz="3600" b="1" dirty="0" smtClean="0"/>
              <a:t>Decision cannot be </a:t>
            </a:r>
            <a:r>
              <a:rPr lang="en-US" sz="3600" b="1" dirty="0" smtClean="0"/>
              <a:t>deferred</a:t>
            </a:r>
          </a:p>
          <a:p>
            <a:pPr lvl="1">
              <a:lnSpc>
                <a:spcPct val="80000"/>
              </a:lnSpc>
            </a:pPr>
            <a:endParaRPr lang="en-US" sz="3600" b="1" dirty="0" smtClean="0"/>
          </a:p>
          <a:p>
            <a:pPr lvl="1">
              <a:lnSpc>
                <a:spcPct val="80000"/>
              </a:lnSpc>
            </a:pPr>
            <a:r>
              <a:rPr lang="en-US" sz="3600" b="1" dirty="0" smtClean="0"/>
              <a:t>Scarcity of </a:t>
            </a:r>
            <a:r>
              <a:rPr lang="en-US" sz="3600" b="1" dirty="0" smtClean="0"/>
              <a:t>resources</a:t>
            </a:r>
            <a:endParaRPr lang="en-US" sz="4000" b="1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What is </a:t>
            </a:r>
            <a:r>
              <a:rPr lang="en-US" b="1" dirty="0" smtClean="0"/>
              <a:t>“circumstances of compromise”?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990600" y="1447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1) Severe depression or anxiety</a:t>
            </a:r>
            <a:endParaRPr lang="en-US" sz="3600" dirty="0" smtClean="0"/>
          </a:p>
          <a:p>
            <a:pPr eaLnBrk="1" hangingPunct="1"/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2) Feelings of isolation or powerlessness</a:t>
            </a:r>
            <a:endParaRPr lang="en-US" sz="3600" dirty="0" smtClean="0"/>
          </a:p>
          <a:p>
            <a:pPr eaLnBrk="1" hangingPunct="1"/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3) Distrust of others</a:t>
            </a:r>
            <a:endParaRPr lang="en-US" sz="3600" dirty="0" smtClean="0"/>
          </a:p>
          <a:p>
            <a:pPr eaLnBrk="1" hangingPunct="1"/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4) Declining physical health</a:t>
            </a:r>
            <a:endParaRPr lang="en-US" sz="3600" dirty="0" smtClean="0"/>
          </a:p>
          <a:p>
            <a:pPr eaLnBrk="1" hangingPunct="1"/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5) Severe financial decline</a:t>
            </a:r>
            <a:endParaRPr lang="en-US" sz="3600" dirty="0" smtClean="0"/>
          </a:p>
          <a:p>
            <a:pPr eaLnBrk="1" hangingPunct="1"/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6) Problems with family relations</a:t>
            </a:r>
            <a:endParaRPr lang="en-US" sz="3600" dirty="0" smtClean="0"/>
          </a:p>
          <a:p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are the more personal costs of whistle blowing?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533400" y="1219200"/>
            <a:ext cx="76962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b="1" dirty="0" smtClean="0"/>
              <a:t>Anonymously or publicly</a:t>
            </a:r>
          </a:p>
          <a:p>
            <a:r>
              <a:rPr lang="en-US" sz="3600" b="1" dirty="0" smtClean="0"/>
              <a:t>Inside the organization or outside</a:t>
            </a:r>
          </a:p>
          <a:p>
            <a:r>
              <a:rPr lang="en-US" sz="3600" b="1" dirty="0" smtClean="0"/>
              <a:t>Alone or as part of an organizational</a:t>
            </a:r>
          </a:p>
          <a:p>
            <a:r>
              <a:rPr lang="en-US" sz="3600" b="1" dirty="0" smtClean="0"/>
              <a:t>charge</a:t>
            </a:r>
          </a:p>
          <a:p>
            <a:r>
              <a:rPr lang="en-US" sz="3600" b="1" dirty="0" smtClean="0"/>
              <a:t>With or without documented evidence</a:t>
            </a:r>
          </a:p>
          <a:p>
            <a:r>
              <a:rPr lang="en-US" sz="3600" b="1" dirty="0" smtClean="0"/>
              <a:t>With or without resigning from your </a:t>
            </a:r>
          </a:p>
          <a:p>
            <a:r>
              <a:rPr lang="en-US" sz="3600" b="1" dirty="0" smtClean="0"/>
              <a:t>office or job</a:t>
            </a:r>
            <a:endParaRPr lang="en-US" sz="4000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different ways of blowing the whistle?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2057400"/>
            <a:ext cx="7162800" cy="33528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Things to do before blowing</a:t>
            </a:r>
            <a:endParaRPr lang="en-US" sz="4000" b="1" dirty="0" smtClean="0"/>
          </a:p>
          <a:p>
            <a:r>
              <a:rPr lang="en-US" sz="4000" b="1" dirty="0" smtClean="0"/>
              <a:t>the whistle</a:t>
            </a:r>
            <a:endParaRPr lang="en-US" sz="4000" b="1" dirty="0" smtClean="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138499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What </a:t>
            </a:r>
            <a:r>
              <a:rPr lang="en-US" sz="2800" dirty="0" smtClean="0"/>
              <a:t>are establishing a clear foundation,  keeping arguments on a professional plane, and catching problems early?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Responsible Dissent</a:t>
            </a:r>
            <a:endParaRPr lang="en-US" sz="1800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Responsible Dissent</a:t>
            </a:r>
            <a:endParaRPr lang="en-US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81000"/>
            <a:ext cx="16002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Responsible Dissent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Responsible Dissent</a:t>
            </a:r>
            <a:endParaRPr lang="en-US" sz="20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 dirty="0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457200" y="1143000"/>
            <a:ext cx="80772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b="1" dirty="0" smtClean="0"/>
              <a:t>A decision which “splits the difference” </a:t>
            </a:r>
            <a:endParaRPr lang="en-US" sz="3600" b="1" dirty="0" smtClean="0"/>
          </a:p>
          <a:p>
            <a:r>
              <a:rPr lang="en-US" sz="3600" b="1" dirty="0" smtClean="0"/>
              <a:t>between </a:t>
            </a:r>
            <a:r>
              <a:rPr lang="en-US" sz="3600" b="1" dirty="0" smtClean="0"/>
              <a:t>the </a:t>
            </a:r>
            <a:r>
              <a:rPr lang="en-US" sz="3600" b="1" dirty="0" smtClean="0"/>
              <a:t>disputants.  (Each </a:t>
            </a:r>
            <a:r>
              <a:rPr lang="en-US" sz="3600" b="1" dirty="0" smtClean="0"/>
              <a:t>side </a:t>
            </a:r>
            <a:r>
              <a:rPr lang="en-US" sz="3600" b="1" dirty="0" smtClean="0"/>
              <a:t>gives</a:t>
            </a:r>
          </a:p>
          <a:p>
            <a:r>
              <a:rPr lang="en-US" sz="3600" b="1" dirty="0" smtClean="0"/>
              <a:t>in </a:t>
            </a:r>
            <a:r>
              <a:rPr lang="en-US" sz="3600" b="1" dirty="0" smtClean="0"/>
              <a:t>so that the result is not the </a:t>
            </a:r>
            <a:endParaRPr lang="en-US" sz="3600" b="1" dirty="0" smtClean="0"/>
          </a:p>
          <a:p>
            <a:r>
              <a:rPr lang="en-US" sz="3600" b="1" dirty="0" smtClean="0"/>
              <a:t>first </a:t>
            </a:r>
            <a:r>
              <a:rPr lang="en-US" sz="3600" b="1" dirty="0" smtClean="0"/>
              <a:t>choice of </a:t>
            </a:r>
            <a:r>
              <a:rPr lang="en-US" sz="3600" b="1" dirty="0" smtClean="0"/>
              <a:t>either)</a:t>
            </a:r>
            <a:endParaRPr lang="en-US" sz="3600" b="1" dirty="0" smtClean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a </a:t>
            </a:r>
            <a:r>
              <a:rPr lang="en-US" sz="3200" b="1" dirty="0" smtClean="0"/>
              <a:t>compromise?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990600" y="1447800"/>
            <a:ext cx="7162800" cy="4419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b="1" dirty="0" smtClean="0"/>
              <a:t>1. Risk </a:t>
            </a:r>
            <a:r>
              <a:rPr lang="en-US" sz="3200" b="1" dirty="0" smtClean="0"/>
              <a:t>of a </a:t>
            </a:r>
            <a:endParaRPr lang="en-US" sz="3200" b="1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b="1" dirty="0" smtClean="0"/>
              <a:t>“</a:t>
            </a:r>
            <a:r>
              <a:rPr lang="en-US" sz="3200" b="1" dirty="0" smtClean="0"/>
              <a:t>serious and considerable harm</a:t>
            </a:r>
            <a:r>
              <a:rPr lang="en-US" sz="3200" b="1" dirty="0" smtClean="0"/>
              <a:t>”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3200" b="1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000" b="1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b="1" dirty="0" smtClean="0"/>
              <a:t>2. Notification of immediate supervisor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3200" b="1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000" b="1" dirty="0" smtClean="0">
              <a:solidFill>
                <a:srgbClr val="99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b="1" dirty="0" smtClean="0"/>
              <a:t>3. Supervisor </a:t>
            </a:r>
            <a:r>
              <a:rPr lang="en-US" sz="3200" b="1" dirty="0" smtClean="0"/>
              <a:t>has not </a:t>
            </a:r>
            <a:r>
              <a:rPr lang="en-US" sz="3200" b="1" dirty="0" smtClean="0"/>
              <a:t>responded and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b="1" dirty="0" smtClean="0"/>
              <a:t>matter has been raised before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b="1" dirty="0" smtClean="0"/>
              <a:t> </a:t>
            </a:r>
            <a:r>
              <a:rPr lang="en-US" sz="3200" b="1" dirty="0" smtClean="0"/>
              <a:t>three additional </a:t>
            </a:r>
            <a:r>
              <a:rPr lang="en-US" sz="3200" b="1" dirty="0" smtClean="0"/>
              <a:t>internal </a:t>
            </a:r>
            <a:r>
              <a:rPr lang="en-US" sz="3200" b="1" dirty="0" smtClean="0"/>
              <a:t>levels</a:t>
            </a:r>
          </a:p>
          <a:p>
            <a:endParaRPr lang="en-US" sz="40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When is whistle-blowing morally permissible?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828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Includes steps such as multiple</a:t>
            </a:r>
          </a:p>
          <a:p>
            <a:r>
              <a:rPr lang="en-US" sz="4000" b="1" dirty="0" smtClean="0"/>
              <a:t>levels of hearing, investigation by</a:t>
            </a:r>
          </a:p>
          <a:p>
            <a:r>
              <a:rPr lang="en-US" sz="4000" b="1" dirty="0" smtClean="0"/>
              <a:t>an independent committee that</a:t>
            </a:r>
          </a:p>
          <a:p>
            <a:r>
              <a:rPr lang="en-US" sz="4000" b="1" dirty="0" smtClean="0"/>
              <a:t>includes peer review</a:t>
            </a:r>
            <a:r>
              <a:rPr lang="en-US" sz="4000" b="1" dirty="0" smtClean="0"/>
              <a:t>, and filing</a:t>
            </a:r>
          </a:p>
          <a:p>
            <a:r>
              <a:rPr lang="en-US" sz="4000" b="1" dirty="0" smtClean="0"/>
              <a:t>the message in a publicly </a:t>
            </a:r>
          </a:p>
          <a:p>
            <a:r>
              <a:rPr lang="en-US" sz="4000" b="1" dirty="0" smtClean="0"/>
              <a:t>accessible archive 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are the some of the requirements of a DPO or dissenting professional opinion procedure?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838200" y="1295400"/>
            <a:ext cx="7772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dirty="0" smtClean="0"/>
              <a:t>It is often treated as the only form of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dirty="0" smtClean="0"/>
              <a:t>organizational dissent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1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dirty="0" smtClean="0"/>
              <a:t>It always produces harm.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1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dirty="0" smtClean="0"/>
              <a:t>The </a:t>
            </a:r>
            <a:r>
              <a:rPr lang="en-US" sz="4000" dirty="0" smtClean="0"/>
              <a:t>moral question </a:t>
            </a:r>
            <a:r>
              <a:rPr lang="en-US" sz="4000" dirty="0" smtClean="0"/>
              <a:t>is whether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dirty="0" smtClean="0"/>
              <a:t> </a:t>
            </a:r>
            <a:r>
              <a:rPr lang="en-US" sz="4000" dirty="0" smtClean="0"/>
              <a:t>the harms </a:t>
            </a:r>
            <a:r>
              <a:rPr lang="en-US" sz="4000" dirty="0" smtClean="0"/>
              <a:t>it avoids compensates for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dirty="0" smtClean="0"/>
              <a:t>the harms it produces.</a:t>
            </a:r>
            <a:endParaRPr lang="en-US" sz="4000" dirty="0" smtClean="0"/>
          </a:p>
          <a:p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Whistle Blowing?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17526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More things to do before blowing</a:t>
            </a:r>
          </a:p>
          <a:p>
            <a:r>
              <a:rPr lang="en-US" sz="4000" dirty="0" smtClean="0"/>
              <a:t>the whistle.</a:t>
            </a:r>
            <a:endParaRPr lang="en-US" sz="40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</a:t>
            </a:r>
            <a:r>
              <a:rPr lang="en-US" dirty="0" smtClean="0"/>
              <a:t>making sure the issue is important, making use of dispute resolution methods, and </a:t>
            </a:r>
            <a:r>
              <a:rPr lang="en-US" dirty="0" smtClean="0"/>
              <a:t>collecting documented evidence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81000" y="1828800"/>
            <a:ext cx="8153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“Diversity naturally arises from our </a:t>
            </a:r>
            <a:endParaRPr lang="en-US" sz="4000" b="1" dirty="0" smtClean="0"/>
          </a:p>
          <a:p>
            <a:r>
              <a:rPr lang="en-US" sz="4000" b="1" dirty="0" smtClean="0"/>
              <a:t>limited powers </a:t>
            </a:r>
            <a:r>
              <a:rPr lang="en-US" sz="4000" b="1" dirty="0" smtClean="0"/>
              <a:t>and distinct </a:t>
            </a:r>
            <a:endParaRPr lang="en-US" sz="4000" b="1" dirty="0" smtClean="0"/>
          </a:p>
          <a:p>
            <a:r>
              <a:rPr lang="en-US" sz="4000" b="1" dirty="0" smtClean="0"/>
              <a:t>perspectives</a:t>
            </a:r>
            <a:r>
              <a:rPr lang="en-US" sz="4000" b="1" dirty="0" smtClean="0"/>
              <a:t>; it is unrealistic </a:t>
            </a:r>
            <a:endParaRPr lang="en-US" sz="4000" b="1" dirty="0" smtClean="0"/>
          </a:p>
          <a:p>
            <a:r>
              <a:rPr lang="en-US" sz="4000" b="1" dirty="0" smtClean="0"/>
              <a:t>to </a:t>
            </a:r>
            <a:r>
              <a:rPr lang="en-US" sz="4000" b="1" dirty="0" smtClean="0"/>
              <a:t>suppose that all our differences </a:t>
            </a:r>
            <a:endParaRPr lang="en-US" sz="4000" b="1" dirty="0" smtClean="0"/>
          </a:p>
          <a:p>
            <a:r>
              <a:rPr lang="en-US" sz="4000" b="1" dirty="0" smtClean="0"/>
              <a:t>are </a:t>
            </a:r>
            <a:r>
              <a:rPr lang="en-US" sz="4000" b="1" dirty="0" smtClean="0"/>
              <a:t>rooted in ignorance and </a:t>
            </a:r>
            <a:endParaRPr lang="en-US" sz="4000" b="1" dirty="0" smtClean="0"/>
          </a:p>
          <a:p>
            <a:r>
              <a:rPr lang="en-US" sz="4000" b="1" dirty="0" smtClean="0"/>
              <a:t>perversity….”</a:t>
            </a:r>
            <a:endParaRPr lang="en-US" sz="4000" b="1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</a:t>
            </a:r>
            <a:r>
              <a:rPr lang="en-US" sz="2800" b="1" dirty="0" smtClean="0"/>
              <a:t> is th</a:t>
            </a:r>
            <a:r>
              <a:rPr lang="en-US" sz="2800" b="1" dirty="0" smtClean="0"/>
              <a:t>e circumstance of compromise called moral complexity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8382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1-3. There is a serious and considerable harm,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immediate supervisor has been notified,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and chain of command has been exhausted.</a:t>
            </a:r>
            <a:endParaRPr lang="en-US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4. There is documented evidence that would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convince a third party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5. There is reasonable evidence that the </a:t>
            </a:r>
            <a:r>
              <a:rPr lang="en-US" sz="2800" dirty="0" smtClean="0"/>
              <a:t>harm </a:t>
            </a:r>
            <a:endParaRPr lang="en-US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prevented will be greater than the harm caused</a:t>
            </a:r>
            <a:endParaRPr lang="en-US" sz="3600" dirty="0" smtClean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When does whistle blowing become a moral obligation?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Gather information</a:t>
            </a:r>
          </a:p>
          <a:p>
            <a:r>
              <a:rPr lang="en-US" sz="4000" dirty="0" err="1" smtClean="0"/>
              <a:t>Nolo</a:t>
            </a:r>
            <a:r>
              <a:rPr lang="en-US" sz="4000" dirty="0" smtClean="0"/>
              <a:t> </a:t>
            </a:r>
            <a:r>
              <a:rPr lang="en-US" sz="4000" dirty="0" err="1" smtClean="0"/>
              <a:t>contendere</a:t>
            </a:r>
            <a:endParaRPr lang="en-US" sz="4000" dirty="0" smtClean="0"/>
          </a:p>
          <a:p>
            <a:r>
              <a:rPr lang="en-US" sz="4000" dirty="0" smtClean="0"/>
              <a:t>Negotiate</a:t>
            </a:r>
          </a:p>
          <a:p>
            <a:r>
              <a:rPr lang="en-US" sz="4000" dirty="0" smtClean="0"/>
              <a:t>Oppose</a:t>
            </a:r>
          </a:p>
          <a:p>
            <a:r>
              <a:rPr lang="en-US" sz="4000" dirty="0" smtClean="0"/>
              <a:t>Distance yourself</a:t>
            </a:r>
          </a:p>
          <a:p>
            <a:r>
              <a:rPr lang="en-US" sz="4000" dirty="0" smtClean="0"/>
              <a:t>Exit </a:t>
            </a:r>
            <a:endParaRPr lang="en-US" sz="4000" dirty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are generic forms of ethical dissent?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228600" y="1676400"/>
            <a:ext cx="8610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/>
            <a:r>
              <a:rPr lang="en-US" sz="3600" dirty="0" smtClean="0"/>
              <a:t>Maintaining your </a:t>
            </a:r>
            <a:r>
              <a:rPr lang="en-US" sz="3600" dirty="0" smtClean="0"/>
              <a:t>personal </a:t>
            </a:r>
            <a:r>
              <a:rPr lang="en-US" sz="3600" dirty="0" smtClean="0"/>
              <a:t>integrity</a:t>
            </a:r>
          </a:p>
          <a:p>
            <a:pPr lvl="1"/>
            <a:endParaRPr lang="en-US" sz="3600" dirty="0" smtClean="0"/>
          </a:p>
          <a:p>
            <a:pPr lvl="1"/>
            <a:r>
              <a:rPr lang="en-US" sz="3600" dirty="0" smtClean="0"/>
              <a:t>Protecting </a:t>
            </a:r>
            <a:r>
              <a:rPr lang="en-US" sz="3600" dirty="0" smtClean="0"/>
              <a:t>your organization’s reputation </a:t>
            </a:r>
            <a:endParaRPr lang="en-US" sz="3600" dirty="0" smtClean="0"/>
          </a:p>
          <a:p>
            <a:pPr lvl="1"/>
            <a:r>
              <a:rPr lang="en-US" sz="3600" dirty="0" smtClean="0"/>
              <a:t>or finances</a:t>
            </a:r>
          </a:p>
          <a:p>
            <a:pPr lvl="1"/>
            <a:endParaRPr lang="en-US" sz="3600" dirty="0" smtClean="0"/>
          </a:p>
          <a:p>
            <a:pPr lvl="1"/>
            <a:r>
              <a:rPr lang="en-US" sz="3600" dirty="0" smtClean="0"/>
              <a:t>Reducing </a:t>
            </a:r>
            <a:r>
              <a:rPr lang="en-US" sz="3600" dirty="0" smtClean="0"/>
              <a:t>threats to public safety and health</a:t>
            </a:r>
          </a:p>
          <a:p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What are </a:t>
            </a:r>
            <a:r>
              <a:rPr lang="en-US" sz="2800" dirty="0" smtClean="0"/>
              <a:t>good reasons or motives to blow the whistle?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81000" y="1752600"/>
            <a:ext cx="80772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“The desirability of preserving </a:t>
            </a:r>
            <a:endParaRPr lang="en-US" sz="4000" b="1" dirty="0" smtClean="0"/>
          </a:p>
          <a:p>
            <a:r>
              <a:rPr lang="en-US" sz="4000" b="1" dirty="0" smtClean="0"/>
              <a:t>continuing, cooperative </a:t>
            </a:r>
          </a:p>
          <a:p>
            <a:r>
              <a:rPr lang="en-US" sz="4000" b="1" dirty="0" smtClean="0"/>
              <a:t>relationships among members</a:t>
            </a:r>
          </a:p>
          <a:p>
            <a:r>
              <a:rPr lang="en-US" sz="4000" b="1" dirty="0" smtClean="0"/>
              <a:t>of a </a:t>
            </a:r>
            <a:r>
              <a:rPr lang="en-US" sz="4000" b="1" dirty="0" smtClean="0"/>
              <a:t>family </a:t>
            </a:r>
            <a:r>
              <a:rPr lang="en-US" sz="4000" b="1" dirty="0" smtClean="0"/>
              <a:t>or </a:t>
            </a:r>
            <a:r>
              <a:rPr lang="en-US" sz="4000" b="1" dirty="0" smtClean="0"/>
              <a:t>citizens of a </a:t>
            </a:r>
            <a:r>
              <a:rPr lang="en-US" sz="4000" b="1" dirty="0" smtClean="0"/>
              <a:t>nation”</a:t>
            </a:r>
            <a:endParaRPr 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is another circumstance </a:t>
            </a:r>
            <a:r>
              <a:rPr lang="en-US" sz="2800" b="1" dirty="0" smtClean="0"/>
              <a:t>in disagreement that recommends moral compromise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731</Words>
  <Application>Microsoft Office PowerPoint</Application>
  <PresentationFormat>On-screen Show (4:3)</PresentationFormat>
  <Paragraphs>179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frey.william</cp:lastModifiedBy>
  <cp:revision>95</cp:revision>
  <cp:lastPrinted>2001-01-31T16:21:13Z</cp:lastPrinted>
  <dcterms:created xsi:type="dcterms:W3CDTF">1998-08-03T22:24:04Z</dcterms:created>
  <dcterms:modified xsi:type="dcterms:W3CDTF">2010-12-03T12:14:30Z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