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57200" y="1143000"/>
            <a:ext cx="80772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4000" dirty="0" smtClean="0"/>
              <a:t>The strategy of this government </a:t>
            </a:r>
          </a:p>
          <a:p>
            <a:pPr lvl="1"/>
            <a:r>
              <a:rPr lang="en-US" sz="4000" dirty="0" smtClean="0"/>
              <a:t>approach to law breaking is to </a:t>
            </a:r>
          </a:p>
          <a:p>
            <a:pPr lvl="1"/>
            <a:r>
              <a:rPr lang="en-US" sz="4000" dirty="0" smtClean="0"/>
              <a:t>provide incentives for corporations</a:t>
            </a:r>
          </a:p>
          <a:p>
            <a:pPr lvl="1"/>
            <a:r>
              <a:rPr lang="en-US" sz="4000" dirty="0" smtClean="0"/>
              <a:t>to have in place serious and effective</a:t>
            </a:r>
          </a:p>
          <a:p>
            <a:pPr lvl="1"/>
            <a:r>
              <a:rPr lang="en-US" sz="4000" dirty="0" smtClean="0"/>
              <a:t>compliance procedures.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the Federal Sentencing Guidelines?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HP board member was </a:t>
            </a:r>
          </a:p>
          <a:p>
            <a:r>
              <a:rPr lang="en-US" sz="4000" b="1" dirty="0" smtClean="0"/>
              <a:t>found to have leaked information</a:t>
            </a:r>
          </a:p>
          <a:p>
            <a:r>
              <a:rPr lang="en-US" sz="4000" b="1" dirty="0" smtClean="0"/>
              <a:t>about board proceedings to the</a:t>
            </a:r>
          </a:p>
          <a:p>
            <a:r>
              <a:rPr lang="en-US" sz="4000" b="1" dirty="0" smtClean="0"/>
              <a:t>press and asked to step down </a:t>
            </a:r>
          </a:p>
          <a:p>
            <a:r>
              <a:rPr lang="en-US" sz="4000" b="1" dirty="0" smtClean="0"/>
              <a:t>from his position.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Who is Jay </a:t>
            </a:r>
            <a:r>
              <a:rPr lang="en-US" sz="2800" dirty="0" err="1" smtClean="0"/>
              <a:t>Keyworth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tests </a:t>
            </a:r>
            <a:r>
              <a:rPr lang="en-US" sz="4000" b="1" dirty="0" smtClean="0"/>
              <a:t>carried out by Hughes</a:t>
            </a:r>
          </a:p>
          <a:p>
            <a:r>
              <a:rPr lang="en-US" sz="4000" b="1" dirty="0" smtClean="0"/>
              <a:t>test operators </a:t>
            </a:r>
            <a:r>
              <a:rPr lang="en-US" sz="4000" b="1" dirty="0" smtClean="0"/>
              <a:t>were </a:t>
            </a:r>
            <a:r>
              <a:rPr lang="en-US" sz="4000" b="1" dirty="0" smtClean="0"/>
              <a:t>necessary to </a:t>
            </a:r>
          </a:p>
          <a:p>
            <a:r>
              <a:rPr lang="en-US" sz="4000" b="1" dirty="0" smtClean="0"/>
              <a:t>ensure that the chips could </a:t>
            </a:r>
          </a:p>
          <a:p>
            <a:r>
              <a:rPr lang="en-US" sz="4000" b="1" dirty="0" smtClean="0"/>
              <a:t>operate effectively under </a:t>
            </a:r>
          </a:p>
          <a:p>
            <a:r>
              <a:rPr lang="en-US" sz="4000" b="1" dirty="0" smtClean="0"/>
              <a:t>battle conditions.</a:t>
            </a:r>
          </a:p>
          <a:p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dirty="0" smtClean="0"/>
              <a:t>the Temperature </a:t>
            </a:r>
            <a:r>
              <a:rPr lang="en-US" dirty="0" smtClean="0"/>
              <a:t>Cycle, Constant </a:t>
            </a:r>
            <a:r>
              <a:rPr lang="en-US" dirty="0" smtClean="0"/>
              <a:t>Acceleration, </a:t>
            </a:r>
            <a:r>
              <a:rPr lang="en-US" dirty="0" smtClean="0"/>
              <a:t>Mechanical Shock, </a:t>
            </a:r>
            <a:r>
              <a:rPr lang="en-US" dirty="0" smtClean="0"/>
              <a:t>and </a:t>
            </a:r>
            <a:r>
              <a:rPr lang="en-US" dirty="0" err="1" smtClean="0"/>
              <a:t>Hermeticity</a:t>
            </a:r>
            <a:r>
              <a:rPr lang="en-US" dirty="0" smtClean="0"/>
              <a:t> tests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57200" y="1676400"/>
            <a:ext cx="8534400" cy="3962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approach assumes that managers</a:t>
            </a:r>
          </a:p>
          <a:p>
            <a:r>
              <a:rPr lang="en-US" sz="4000" b="1" dirty="0" smtClean="0"/>
              <a:t>can be altruistic and therefore that</a:t>
            </a:r>
          </a:p>
          <a:p>
            <a:r>
              <a:rPr lang="en-US" sz="4000" b="1" dirty="0" smtClean="0"/>
              <a:t>the central problem in corporate</a:t>
            </a:r>
          </a:p>
          <a:p>
            <a:r>
              <a:rPr lang="en-US" sz="4000" b="1" dirty="0" smtClean="0"/>
              <a:t>governance is to create an environment</a:t>
            </a:r>
          </a:p>
          <a:p>
            <a:r>
              <a:rPr lang="en-US" sz="4000" b="1" dirty="0" smtClean="0"/>
              <a:t>in which managers find work </a:t>
            </a:r>
          </a:p>
          <a:p>
            <a:r>
              <a:rPr lang="en-US" sz="4000" b="1" dirty="0" smtClean="0"/>
              <a:t>meaningful and fulfilling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</a:t>
            </a:r>
            <a:r>
              <a:rPr lang="en-US" sz="2800" b="1" dirty="0" smtClean="0"/>
              <a:t>is the stewardship approach to corporate governance?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447800"/>
            <a:ext cx="71628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1. Identifying minimum levels of </a:t>
            </a:r>
          </a:p>
          <a:p>
            <a:r>
              <a:rPr lang="en-US" sz="4000" dirty="0" smtClean="0"/>
              <a:t>acceptable conduct and codifying </a:t>
            </a:r>
          </a:p>
          <a:p>
            <a:r>
              <a:rPr lang="en-US" sz="4000" dirty="0" smtClean="0"/>
              <a:t>these into rules.</a:t>
            </a:r>
          </a:p>
          <a:p>
            <a:r>
              <a:rPr lang="en-US" sz="4000" dirty="0" smtClean="0"/>
              <a:t>2. Putting into place systems to </a:t>
            </a:r>
          </a:p>
          <a:p>
            <a:r>
              <a:rPr lang="en-US" sz="4000" dirty="0" smtClean="0"/>
              <a:t>monitor behavior.</a:t>
            </a:r>
          </a:p>
          <a:p>
            <a:r>
              <a:rPr lang="en-US" sz="4000" dirty="0" smtClean="0"/>
              <a:t>3. Administering punishments to</a:t>
            </a:r>
          </a:p>
          <a:p>
            <a:r>
              <a:rPr lang="en-US" sz="4000" dirty="0" smtClean="0"/>
              <a:t>those not in compliance.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are </a:t>
            </a:r>
            <a:r>
              <a:rPr lang="en-US" sz="2800" b="1" dirty="0" smtClean="0"/>
              <a:t>the three parts to a compliance approach to ethical behavior?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09600" y="11430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board member resigned in protest</a:t>
            </a:r>
          </a:p>
          <a:p>
            <a:r>
              <a:rPr lang="en-US" sz="4000" dirty="0" smtClean="0"/>
              <a:t>of the board deciding to fire </a:t>
            </a:r>
            <a:r>
              <a:rPr lang="en-US" sz="4000" dirty="0" err="1" smtClean="0"/>
              <a:t>Keyworth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Later he claimed that he also resigned</a:t>
            </a:r>
          </a:p>
          <a:p>
            <a:r>
              <a:rPr lang="en-US" sz="4000" dirty="0" smtClean="0"/>
              <a:t>because his privacy was invaded by</a:t>
            </a:r>
          </a:p>
          <a:p>
            <a:r>
              <a:rPr lang="en-US" sz="4000" dirty="0" err="1" smtClean="0"/>
              <a:t>pretexting</a:t>
            </a:r>
            <a:r>
              <a:rPr lang="en-US" sz="4000" dirty="0" smtClean="0"/>
              <a:t> during the Kona II</a:t>
            </a:r>
          </a:p>
          <a:p>
            <a:r>
              <a:rPr lang="en-US" sz="4000" dirty="0" smtClean="0"/>
              <a:t>investigations. 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Tom Perkins?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lnSpc>
                <a:spcPct val="80000"/>
              </a:lnSpc>
            </a:pPr>
            <a:r>
              <a:rPr lang="en-US" sz="3600" b="1" dirty="0" smtClean="0"/>
              <a:t>Margaret </a:t>
            </a:r>
            <a:r>
              <a:rPr lang="en-US" sz="3600" b="1" dirty="0" err="1" smtClean="0"/>
              <a:t>Goodearl</a:t>
            </a:r>
            <a:r>
              <a:rPr lang="en-US" sz="3600" b="1" dirty="0" smtClean="0"/>
              <a:t> and Ruth 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Ibarra brought documented evidence</a:t>
            </a:r>
          </a:p>
          <a:p>
            <a:pPr lvl="1">
              <a:lnSpc>
                <a:spcPct val="80000"/>
              </a:lnSpc>
            </a:pPr>
            <a:r>
              <a:rPr lang="en-US" sz="3600" b="1" dirty="0" smtClean="0"/>
              <a:t>of Hughes test skipping here</a:t>
            </a:r>
            <a:r>
              <a:rPr lang="en-US" sz="3600" b="1" dirty="0" smtClean="0"/>
              <a:t>.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What is the </a:t>
            </a:r>
            <a:r>
              <a:rPr lang="en-US" b="1" dirty="0" smtClean="0"/>
              <a:t>Inspector General Office of the US Department of Defense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According to agency theory, an </a:t>
            </a:r>
          </a:p>
          <a:p>
            <a:r>
              <a:rPr lang="en-US" sz="4000" b="1" dirty="0" smtClean="0"/>
              <a:t>action breaks down into</a:t>
            </a:r>
          </a:p>
          <a:p>
            <a:r>
              <a:rPr lang="en-US" sz="4000" b="1" dirty="0" smtClean="0"/>
              <a:t>these two dimensions.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principal or originator of the action and the agent or executor of the action?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219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According to Dunn, </a:t>
            </a:r>
            <a:r>
              <a:rPr lang="en-US" sz="4000" dirty="0" smtClean="0"/>
              <a:t>the </a:t>
            </a:r>
            <a:r>
              <a:rPr lang="en-US" sz="4000" dirty="0" smtClean="0"/>
              <a:t>most </a:t>
            </a:r>
            <a:endParaRPr lang="en-US" sz="4000" dirty="0" smtClean="0"/>
          </a:p>
          <a:p>
            <a:r>
              <a:rPr lang="en-US" sz="4000" dirty="0" smtClean="0"/>
              <a:t>fundamental duties </a:t>
            </a:r>
            <a:r>
              <a:rPr lang="en-US" sz="4000" dirty="0" smtClean="0"/>
              <a:t>of a </a:t>
            </a:r>
            <a:r>
              <a:rPr lang="en-US" sz="4000" dirty="0" smtClean="0"/>
              <a:t>director rely </a:t>
            </a:r>
          </a:p>
          <a:p>
            <a:r>
              <a:rPr lang="en-US" sz="4000" dirty="0" smtClean="0"/>
              <a:t>entirely </a:t>
            </a:r>
            <a:r>
              <a:rPr lang="en-US" sz="4000" dirty="0" smtClean="0"/>
              <a:t>upon </a:t>
            </a:r>
            <a:r>
              <a:rPr lang="en-US" sz="4000" dirty="0" smtClean="0"/>
              <a:t>the </a:t>
            </a:r>
            <a:r>
              <a:rPr lang="en-US" sz="4000" dirty="0" smtClean="0"/>
              <a:t>absolute </a:t>
            </a:r>
            <a:r>
              <a:rPr lang="en-US" sz="4000" dirty="0" smtClean="0"/>
              <a:t>trust </a:t>
            </a:r>
          </a:p>
          <a:p>
            <a:r>
              <a:rPr lang="en-US" sz="4000" dirty="0" smtClean="0"/>
              <a:t>that </a:t>
            </a:r>
            <a:r>
              <a:rPr lang="en-US" sz="4000" dirty="0" smtClean="0"/>
              <a:t>each </a:t>
            </a:r>
            <a:r>
              <a:rPr lang="en-US" sz="4000" dirty="0" smtClean="0"/>
              <a:t>director must have</a:t>
            </a:r>
          </a:p>
          <a:p>
            <a:r>
              <a:rPr lang="en-US" sz="4000" dirty="0" smtClean="0"/>
              <a:t>in </a:t>
            </a:r>
            <a:r>
              <a:rPr lang="en-US" sz="4000" dirty="0" smtClean="0"/>
              <a:t>one another’s </a:t>
            </a:r>
            <a:r>
              <a:rPr lang="en-US" sz="4000" dirty="0" smtClean="0"/>
              <a:t>confidentiality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the duties of deliberation and candor?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228600" y="1143000"/>
            <a:ext cx="8686800" cy="4572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These two HP board members </a:t>
            </a:r>
            <a:r>
              <a:rPr lang="en-US" sz="3200" b="1" dirty="0" smtClean="0"/>
              <a:t>were initially </a:t>
            </a:r>
          </a:p>
          <a:p>
            <a:r>
              <a:rPr lang="en-US" sz="3200" b="1" dirty="0" smtClean="0"/>
              <a:t>allies but became </a:t>
            </a:r>
            <a:r>
              <a:rPr lang="en-US" sz="3200" b="1" dirty="0" smtClean="0"/>
              <a:t>bitter enemies as a result </a:t>
            </a:r>
          </a:p>
          <a:p>
            <a:r>
              <a:rPr lang="en-US" sz="3200" b="1" dirty="0" smtClean="0"/>
              <a:t>of the </a:t>
            </a:r>
            <a:r>
              <a:rPr lang="en-US" sz="3200" b="1" dirty="0" smtClean="0"/>
              <a:t>leak investigation.  One </a:t>
            </a:r>
            <a:r>
              <a:rPr lang="en-US" sz="3200" b="1" dirty="0" smtClean="0"/>
              <a:t>represents </a:t>
            </a:r>
          </a:p>
          <a:p>
            <a:r>
              <a:rPr lang="en-US" sz="3200" b="1" dirty="0" smtClean="0"/>
              <a:t>the agency approach to corporate governance </a:t>
            </a:r>
          </a:p>
          <a:p>
            <a:r>
              <a:rPr lang="en-US" sz="3200" b="1" dirty="0" smtClean="0"/>
              <a:t>while the other leans more toward the </a:t>
            </a:r>
            <a:r>
              <a:rPr lang="en-US" sz="3200" b="1" dirty="0" smtClean="0"/>
              <a:t>stewardship</a:t>
            </a:r>
          </a:p>
          <a:p>
            <a:r>
              <a:rPr lang="en-US" sz="3200" b="1" dirty="0" smtClean="0"/>
              <a:t> approach</a:t>
            </a:r>
            <a:endParaRPr lang="en-US" sz="32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Who are Patricia Dunn and Tom Perkins?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Hewlett-Packard Case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Hughes Case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Corporate Governance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Corporate Governance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7200" y="1295400"/>
            <a:ext cx="80772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What is the name of the lawsuit </a:t>
            </a:r>
          </a:p>
          <a:p>
            <a:r>
              <a:rPr lang="en-US" sz="3600" b="1" dirty="0" smtClean="0"/>
              <a:t>initiated by </a:t>
            </a:r>
            <a:r>
              <a:rPr lang="en-US" sz="3600" b="1" dirty="0" err="1" smtClean="0"/>
              <a:t>Goodearl</a:t>
            </a:r>
            <a:r>
              <a:rPr lang="en-US" sz="3600" b="1" dirty="0" smtClean="0"/>
              <a:t> and Ibarra to </a:t>
            </a:r>
          </a:p>
          <a:p>
            <a:r>
              <a:rPr lang="en-US" sz="3600" b="1" dirty="0" smtClean="0"/>
              <a:t>bring to the attention of the government</a:t>
            </a:r>
          </a:p>
          <a:p>
            <a:r>
              <a:rPr lang="en-US" sz="3600" b="1" dirty="0" smtClean="0"/>
              <a:t>Hughes’s wrongdoing? </a:t>
            </a:r>
            <a:endParaRPr lang="en-US" sz="3600" b="1" dirty="0" smtClean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85800" y="304800"/>
            <a:ext cx="78486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a </a:t>
            </a:r>
            <a:r>
              <a:rPr lang="en-US" sz="3200" b="1" dirty="0" smtClean="0"/>
              <a:t>qui tam (on behalf of) </a:t>
            </a:r>
            <a:r>
              <a:rPr lang="en-US" sz="3200" b="1" dirty="0" smtClean="0"/>
              <a:t>lawsuit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require </a:t>
            </a:r>
            <a:r>
              <a:rPr lang="en-US" sz="4000" dirty="0" smtClean="0"/>
              <a:t>“exercising </a:t>
            </a:r>
            <a:r>
              <a:rPr lang="en-US" sz="4000" b="1" dirty="0" smtClean="0"/>
              <a:t>due </a:t>
            </a:r>
            <a:endParaRPr lang="en-US" sz="4000" b="1" dirty="0" smtClean="0"/>
          </a:p>
          <a:p>
            <a:r>
              <a:rPr lang="en-US" sz="4000" b="1" dirty="0" smtClean="0"/>
              <a:t>diligence</a:t>
            </a:r>
            <a:r>
              <a:rPr lang="en-US" sz="4000" dirty="0" smtClean="0"/>
              <a:t> </a:t>
            </a:r>
            <a:r>
              <a:rPr lang="en-US" sz="4000" dirty="0" smtClean="0"/>
              <a:t>in </a:t>
            </a:r>
            <a:r>
              <a:rPr lang="en-US" sz="4000" dirty="0" smtClean="0"/>
              <a:t>hiring </a:t>
            </a:r>
            <a:r>
              <a:rPr lang="en-US" sz="4000" dirty="0" smtClean="0"/>
              <a:t>and </a:t>
            </a:r>
            <a:r>
              <a:rPr lang="en-US" sz="4000" dirty="0" smtClean="0"/>
              <a:t>assigning </a:t>
            </a:r>
          </a:p>
          <a:p>
            <a:r>
              <a:rPr lang="en-US" sz="4000" dirty="0" smtClean="0"/>
              <a:t>personnel </a:t>
            </a:r>
            <a:r>
              <a:rPr lang="en-US" sz="4000" dirty="0" smtClean="0"/>
              <a:t>to positions with </a:t>
            </a:r>
            <a:endParaRPr lang="en-US" sz="4000" dirty="0" smtClean="0"/>
          </a:p>
          <a:p>
            <a:r>
              <a:rPr lang="en-US" sz="4000" dirty="0" smtClean="0"/>
              <a:t>substantial </a:t>
            </a:r>
            <a:r>
              <a:rPr lang="en-US" sz="4000" dirty="0" smtClean="0"/>
              <a:t>authority </a:t>
            </a:r>
          </a:p>
          <a:p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the Federal Sentencing Guidelines?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09600" y="1828800"/>
            <a:ext cx="7924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200" dirty="0" smtClean="0"/>
              <a:t>(1) identify and formulate </a:t>
            </a:r>
            <a:r>
              <a:rPr lang="en-US" sz="3200" dirty="0" smtClean="0"/>
              <a:t>values. </a:t>
            </a:r>
            <a:endParaRPr lang="en-US" sz="3200" dirty="0" smtClean="0"/>
          </a:p>
          <a:p>
            <a:pPr lvl="1"/>
            <a:r>
              <a:rPr lang="en-US" sz="3200" dirty="0" smtClean="0"/>
              <a:t>(2) encourage employees to adopt values as </a:t>
            </a:r>
            <a:endParaRPr lang="en-US" sz="3200" dirty="0" smtClean="0"/>
          </a:p>
          <a:p>
            <a:pPr lvl="1"/>
            <a:r>
              <a:rPr lang="en-US" sz="3200" dirty="0" smtClean="0"/>
              <a:t>core commitments </a:t>
            </a:r>
            <a:r>
              <a:rPr lang="en-US" sz="3200" dirty="0" smtClean="0"/>
              <a:t>through training </a:t>
            </a:r>
            <a:endParaRPr lang="en-US" sz="3200" dirty="0" smtClean="0"/>
          </a:p>
          <a:p>
            <a:pPr lvl="1"/>
            <a:r>
              <a:rPr lang="en-US" sz="3200" dirty="0" smtClean="0"/>
              <a:t>programs</a:t>
            </a:r>
            <a:r>
              <a:rPr lang="en-US" sz="3200" dirty="0" smtClean="0"/>
              <a:t>, </a:t>
            </a:r>
            <a:r>
              <a:rPr lang="en-US" sz="3200" dirty="0" smtClean="0"/>
              <a:t>ethics </a:t>
            </a:r>
            <a:r>
              <a:rPr lang="en-US" sz="3200" dirty="0" smtClean="0"/>
              <a:t>audits, </a:t>
            </a:r>
            <a:r>
              <a:rPr lang="en-US" sz="3200" dirty="0" smtClean="0"/>
              <a:t>and corporate codes.</a:t>
            </a:r>
            <a:endParaRPr lang="en-US" sz="3200" dirty="0" smtClean="0"/>
          </a:p>
          <a:p>
            <a:pPr lvl="1"/>
            <a:r>
              <a:rPr lang="en-US" sz="3200" dirty="0" smtClean="0"/>
              <a:t>(3) respond to values "gaps“ </a:t>
            </a:r>
            <a:r>
              <a:rPr lang="en-US" sz="3200" dirty="0" smtClean="0"/>
              <a:t>or challenges by </a:t>
            </a:r>
          </a:p>
          <a:p>
            <a:pPr lvl="1"/>
            <a:r>
              <a:rPr lang="en-US" sz="3200" dirty="0" smtClean="0"/>
              <a:t>means </a:t>
            </a:r>
            <a:r>
              <a:rPr lang="en-US" sz="3200" dirty="0" smtClean="0"/>
              <a:t>of </a:t>
            </a:r>
            <a:r>
              <a:rPr lang="en-US" sz="3200" dirty="0" smtClean="0"/>
              <a:t>moral support.</a:t>
            </a:r>
            <a:endParaRPr lang="en-US" sz="48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the components of a </a:t>
            </a:r>
            <a:r>
              <a:rPr lang="en-US" b="1" dirty="0" smtClean="0"/>
              <a:t>values-based approach </a:t>
            </a:r>
            <a:r>
              <a:rPr lang="en-US" dirty="0" smtClean="0"/>
              <a:t>to corporate conduct?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838200" y="1295400"/>
            <a:ext cx="7772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CEO of Hewlett-Packard from </a:t>
            </a:r>
          </a:p>
          <a:p>
            <a:r>
              <a:rPr lang="en-US" sz="4000" b="1" dirty="0" smtClean="0"/>
              <a:t>1999 until February 2005, this</a:t>
            </a:r>
          </a:p>
          <a:p>
            <a:r>
              <a:rPr lang="en-US" sz="4000" b="1" dirty="0" smtClean="0"/>
              <a:t>individual also ran for senate in</a:t>
            </a:r>
          </a:p>
          <a:p>
            <a:r>
              <a:rPr lang="en-US" sz="4000" b="1" dirty="0" smtClean="0"/>
              <a:t>California in 2010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</a:t>
            </a:r>
            <a:r>
              <a:rPr lang="en-US" dirty="0" err="1" smtClean="0"/>
              <a:t>Carly</a:t>
            </a:r>
            <a:r>
              <a:rPr lang="en-US" dirty="0" smtClean="0"/>
              <a:t> </a:t>
            </a:r>
            <a:r>
              <a:rPr lang="en-US" dirty="0" err="1" smtClean="0"/>
              <a:t>Fiorina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Hughes Aircraft was responsible </a:t>
            </a:r>
          </a:p>
          <a:p>
            <a:r>
              <a:rPr lang="en-US" sz="4000" dirty="0" smtClean="0"/>
              <a:t>for manufacturing these for use</a:t>
            </a:r>
          </a:p>
          <a:p>
            <a:r>
              <a:rPr lang="en-US" sz="4000" dirty="0" smtClean="0"/>
              <a:t>in military hardware.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</a:t>
            </a:r>
            <a:r>
              <a:rPr lang="en-US" dirty="0" smtClean="0"/>
              <a:t>analogue to digital computer chips?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18288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“The </a:t>
            </a:r>
            <a:r>
              <a:rPr lang="en-US" sz="4000" dirty="0" smtClean="0"/>
              <a:t>system of allocating power in a </a:t>
            </a:r>
            <a:endParaRPr lang="en-US" sz="4000" dirty="0" smtClean="0"/>
          </a:p>
          <a:p>
            <a:r>
              <a:rPr lang="en-US" sz="4000" dirty="0" smtClean="0"/>
              <a:t>corporation </a:t>
            </a:r>
            <a:r>
              <a:rPr lang="en-US" sz="4000" dirty="0" smtClean="0"/>
              <a:t>that determines </a:t>
            </a:r>
            <a:r>
              <a:rPr lang="en-US" sz="4000" dirty="0" smtClean="0"/>
              <a:t>how </a:t>
            </a:r>
            <a:r>
              <a:rPr lang="en-US" sz="4000" dirty="0" smtClean="0"/>
              <a:t>and </a:t>
            </a:r>
            <a:endParaRPr lang="en-US" sz="4000" dirty="0" smtClean="0"/>
          </a:p>
          <a:p>
            <a:r>
              <a:rPr lang="en-US" sz="4000" dirty="0" smtClean="0"/>
              <a:t>by </a:t>
            </a:r>
            <a:r>
              <a:rPr lang="en-US" sz="4000" dirty="0" smtClean="0"/>
              <a:t>whom the company is to be </a:t>
            </a:r>
            <a:r>
              <a:rPr lang="en-US" sz="4000" dirty="0" smtClean="0"/>
              <a:t>directed.”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 is </a:t>
            </a:r>
            <a:r>
              <a:rPr lang="en-US" sz="2800" b="1" dirty="0" smtClean="0"/>
              <a:t>corporate governance?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28600" y="1524000"/>
            <a:ext cx="86106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1. Provide increased protection to whistle-blowers </a:t>
            </a:r>
            <a:endParaRPr lang="en-US" sz="2800" dirty="0" smtClean="0"/>
          </a:p>
          <a:p>
            <a:r>
              <a:rPr lang="en-US" sz="2800" dirty="0" smtClean="0"/>
              <a:t>2.  Require adherence </a:t>
            </a:r>
            <a:r>
              <a:rPr lang="en-US" sz="2800" dirty="0" smtClean="0"/>
              <a:t>to an established code of </a:t>
            </a:r>
            <a:r>
              <a:rPr lang="en-US" sz="2800" dirty="0" smtClean="0"/>
              <a:t>ethics</a:t>
            </a:r>
          </a:p>
          <a:p>
            <a:r>
              <a:rPr lang="en-US" sz="2800" dirty="0" smtClean="0"/>
              <a:t>3. Provide "full</a:t>
            </a:r>
            <a:r>
              <a:rPr lang="en-US" sz="2800" dirty="0" smtClean="0"/>
              <a:t>, fair, timely and understandable </a:t>
            </a:r>
            <a:endParaRPr lang="en-US" sz="2800" dirty="0" smtClean="0"/>
          </a:p>
          <a:p>
            <a:r>
              <a:rPr lang="en-US" sz="2800" dirty="0" smtClean="0"/>
              <a:t>disclosure</a:t>
            </a:r>
            <a:r>
              <a:rPr lang="en-US" sz="2800" dirty="0" smtClean="0"/>
              <a:t>" </a:t>
            </a:r>
          </a:p>
          <a:p>
            <a:r>
              <a:rPr lang="en-US" sz="2800" dirty="0" smtClean="0"/>
              <a:t>4. Require maintenance of “ </a:t>
            </a:r>
            <a:r>
              <a:rPr lang="en-US" sz="2800" dirty="0" smtClean="0"/>
              <a:t>honest and ethical" behavior. </a:t>
            </a:r>
          </a:p>
          <a:p>
            <a:r>
              <a:rPr lang="en-US" sz="2800" dirty="0" smtClean="0"/>
              <a:t>5. Mandate reporting </a:t>
            </a:r>
            <a:r>
              <a:rPr lang="en-US" sz="2800" dirty="0" smtClean="0"/>
              <a:t>ethics violations promptly </a:t>
            </a:r>
          </a:p>
          <a:p>
            <a:r>
              <a:rPr lang="en-US" sz="2800" dirty="0" smtClean="0"/>
              <a:t>6. Insist on compliance </a:t>
            </a:r>
            <a:r>
              <a:rPr lang="en-US" sz="2800" dirty="0" smtClean="0"/>
              <a:t>with "applicable governmental </a:t>
            </a:r>
            <a:r>
              <a:rPr lang="en-US" sz="2800" dirty="0" smtClean="0"/>
              <a:t>laws,</a:t>
            </a:r>
          </a:p>
          <a:p>
            <a:r>
              <a:rPr lang="en-US" sz="2800" dirty="0" smtClean="0"/>
              <a:t>rules</a:t>
            </a:r>
            <a:r>
              <a:rPr lang="en-US" sz="2800" dirty="0" smtClean="0"/>
              <a:t>, and regulations"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600" dirty="0" smtClean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some of the provisions of Sarbanes-Oxley?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method of investigation </a:t>
            </a:r>
          </a:p>
          <a:p>
            <a:r>
              <a:rPr lang="en-US" sz="4000" dirty="0" smtClean="0"/>
              <a:t>involved investigators </a:t>
            </a:r>
            <a:r>
              <a:rPr lang="en-US" sz="4000" dirty="0" smtClean="0"/>
              <a:t>requesting </a:t>
            </a:r>
            <a:endParaRPr lang="en-US" sz="4000" dirty="0" smtClean="0"/>
          </a:p>
          <a:p>
            <a:r>
              <a:rPr lang="en-US" sz="4000" dirty="0" smtClean="0"/>
              <a:t>information </a:t>
            </a:r>
            <a:r>
              <a:rPr lang="en-US" sz="4000" dirty="0" smtClean="0"/>
              <a:t>from operators orally, </a:t>
            </a:r>
            <a:endParaRPr lang="en-US" sz="4000" dirty="0" smtClean="0"/>
          </a:p>
          <a:p>
            <a:r>
              <a:rPr lang="en-US" sz="4000" dirty="0" smtClean="0"/>
              <a:t>over the </a:t>
            </a:r>
            <a:r>
              <a:rPr lang="en-US" sz="4000" dirty="0" smtClean="0"/>
              <a:t>phone, pretending </a:t>
            </a:r>
            <a:r>
              <a:rPr lang="en-US" sz="4000" dirty="0" smtClean="0"/>
              <a:t>to </a:t>
            </a:r>
            <a:r>
              <a:rPr lang="en-US" sz="4000" dirty="0" smtClean="0"/>
              <a:t>be </a:t>
            </a:r>
            <a:endParaRPr lang="en-US" sz="4000" dirty="0" smtClean="0"/>
          </a:p>
          <a:p>
            <a:r>
              <a:rPr lang="en-US" sz="4000" dirty="0" smtClean="0"/>
              <a:t>someone </a:t>
            </a:r>
            <a:r>
              <a:rPr lang="en-US" sz="4000" dirty="0" smtClean="0"/>
              <a:t>else if necessary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pretexting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8600" y="1676400"/>
            <a:ext cx="8610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Hughes official, manager of micro-</a:t>
            </a:r>
          </a:p>
          <a:p>
            <a:r>
              <a:rPr lang="en-US" sz="4000" dirty="0" smtClean="0"/>
              <a:t>circuit manufacturing, threw his glasses</a:t>
            </a:r>
          </a:p>
          <a:p>
            <a:r>
              <a:rPr lang="en-US" sz="4000" dirty="0" smtClean="0"/>
              <a:t>at Margaret </a:t>
            </a:r>
            <a:r>
              <a:rPr lang="en-US" sz="4000" dirty="0" err="1" smtClean="0"/>
              <a:t>Goodearl</a:t>
            </a:r>
            <a:r>
              <a:rPr lang="en-US" sz="4000" dirty="0" smtClean="0"/>
              <a:t> when told that</a:t>
            </a:r>
          </a:p>
          <a:p>
            <a:r>
              <a:rPr lang="en-US" sz="4000" dirty="0" smtClean="0"/>
              <a:t>she was considering initiating a harassment</a:t>
            </a:r>
          </a:p>
          <a:p>
            <a:r>
              <a:rPr lang="en-US" sz="4000" dirty="0" smtClean="0"/>
              <a:t>complaint against him.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2322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Who was Frank Saia?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7526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Because this approach assumes that </a:t>
            </a:r>
          </a:p>
          <a:p>
            <a:r>
              <a:rPr lang="en-US" sz="4000" b="1" dirty="0" smtClean="0"/>
              <a:t>manager and owner interests diverge </a:t>
            </a:r>
          </a:p>
          <a:p>
            <a:r>
              <a:rPr lang="en-US" sz="4000" b="1" dirty="0" smtClean="0"/>
              <a:t>it sets as the central problem keeping </a:t>
            </a:r>
          </a:p>
          <a:p>
            <a:r>
              <a:rPr lang="en-US" sz="4000" b="1" dirty="0" smtClean="0"/>
              <a:t>managers faithful to owner directives.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</a:t>
            </a:r>
            <a:r>
              <a:rPr lang="en-US" sz="2800" b="1" dirty="0" smtClean="0"/>
              <a:t>the agency approach to corporate governance?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782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124</cp:revision>
  <cp:lastPrinted>2001-01-31T16:21:13Z</cp:lastPrinted>
  <dcterms:created xsi:type="dcterms:W3CDTF">1998-08-03T22:24:04Z</dcterms:created>
  <dcterms:modified xsi:type="dcterms:W3CDTF">2010-12-18T15:25:25Z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