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24"/>
  </p:handoutMasterIdLst>
  <p:sldIdLst>
    <p:sldId id="280" r:id="rId2"/>
    <p:sldId id="256" r:id="rId3"/>
    <p:sldId id="257" r:id="rId4"/>
    <p:sldId id="260" r:id="rId5"/>
    <p:sldId id="261" r:id="rId6"/>
    <p:sldId id="262" r:id="rId7"/>
    <p:sldId id="264" r:id="rId8"/>
    <p:sldId id="263" r:id="rId9"/>
    <p:sldId id="266" r:id="rId10"/>
    <p:sldId id="267" r:id="rId11"/>
    <p:sldId id="268" r:id="rId12"/>
    <p:sldId id="273" r:id="rId13"/>
    <p:sldId id="272" r:id="rId14"/>
    <p:sldId id="271" r:id="rId15"/>
    <p:sldId id="274" r:id="rId16"/>
    <p:sldId id="270" r:id="rId17"/>
    <p:sldId id="269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custShowLst>
    <p:custShow name="(1.1)" id="0">
      <p:sldLst>
        <p:sld r:id="rId4"/>
      </p:sldLst>
    </p:custShow>
  </p:custShow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99"/>
    <a:srgbClr val="33CCFF"/>
    <a:srgbClr val="FFFFCC"/>
    <a:srgbClr val="FF6600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C7D66E-D13C-414F-A9D3-0692EB385D2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CDD24-6FD5-48BA-8D6D-25C8876EFB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A398B2-22AA-4CC6-A6E5-F91FA0F44A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31F7F6-CCBE-46B9-905F-5966DB3AAE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F9204-B0B5-4979-A7FC-38C50728C6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76788-6CD8-4FFC-BF12-91E98E70DA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854AF-CB76-4424-AC77-60CE364B02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6CD5C4-8838-42E6-BDC4-CE9ABB25ED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708A2-0FB8-473C-BD44-C1D7FC7B96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41B22-980F-4D16-9112-211EC71F2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B879C-1202-4813-982C-40A28063AF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F54E4C-F7C5-4699-894C-0607CD3E54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1B72C62-24D5-4DC9-919C-F89938E5AFC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12.xml"/><Relationship Id="rId18" Type="http://schemas.openxmlformats.org/officeDocument/2006/relationships/slide" Target="slide6.xml"/><Relationship Id="rId3" Type="http://schemas.openxmlformats.org/officeDocument/2006/relationships/slide" Target="slide8.xml"/><Relationship Id="rId21" Type="http://schemas.openxmlformats.org/officeDocument/2006/relationships/slide" Target="slide20.xml"/><Relationship Id="rId7" Type="http://schemas.openxmlformats.org/officeDocument/2006/relationships/slide" Target="slide15.xml"/><Relationship Id="rId12" Type="http://schemas.openxmlformats.org/officeDocument/2006/relationships/slide" Target="slide11.xml"/><Relationship Id="rId17" Type="http://schemas.openxmlformats.org/officeDocument/2006/relationships/slide" Target="slide7.xml"/><Relationship Id="rId25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6" Type="http://schemas.openxmlformats.org/officeDocument/2006/relationships/slide" Target="slide17.xml"/><Relationship Id="rId20" Type="http://schemas.openxmlformats.org/officeDocument/2006/relationships/slide" Target="slide19.xml"/><Relationship Id="rId1" Type="http://schemas.openxmlformats.org/officeDocument/2006/relationships/vmlDrawing" Target="../drawings/vmlDrawing1.vml"/><Relationship Id="rId6" Type="http://schemas.openxmlformats.org/officeDocument/2006/relationships/slide" Target="slide10.xml"/><Relationship Id="rId11" Type="http://schemas.openxmlformats.org/officeDocument/2006/relationships/slide" Target="slide3.xml"/><Relationship Id="rId24" Type="http://schemas.openxmlformats.org/officeDocument/2006/relationships/oleObject" Target="../embeddings/oleObject1.bin"/><Relationship Id="rId5" Type="http://schemas.openxmlformats.org/officeDocument/2006/relationships/slide" Target="slide5.xml"/><Relationship Id="rId15" Type="http://schemas.openxmlformats.org/officeDocument/2006/relationships/slide" Target="slide9.xml"/><Relationship Id="rId23" Type="http://schemas.openxmlformats.org/officeDocument/2006/relationships/slide" Target="slide22.xml"/><Relationship Id="rId10" Type="http://schemas.openxmlformats.org/officeDocument/2006/relationships/slide" Target="slide18.xml"/><Relationship Id="rId19" Type="http://schemas.openxmlformats.org/officeDocument/2006/relationships/audio" Target="../media/audio1.wav"/><Relationship Id="rId4" Type="http://schemas.openxmlformats.org/officeDocument/2006/relationships/slide" Target="slide4.xml"/><Relationship Id="rId9" Type="http://schemas.openxmlformats.org/officeDocument/2006/relationships/slide" Target="slide14.xml"/><Relationship Id="rId14" Type="http://schemas.openxmlformats.org/officeDocument/2006/relationships/slide" Target="slide13.xml"/><Relationship Id="rId22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724400"/>
            <a:ext cx="6400800" cy="1752600"/>
          </a:xfrm>
        </p:spPr>
        <p:txBody>
          <a:bodyPr/>
          <a:lstStyle/>
          <a:p>
            <a:r>
              <a:rPr lang="en-US" dirty="0"/>
              <a:t>Hosted</a:t>
            </a:r>
          </a:p>
          <a:p>
            <a:r>
              <a:rPr lang="en-US" dirty="0"/>
              <a:t>by</a:t>
            </a:r>
          </a:p>
          <a:p>
            <a:r>
              <a:rPr lang="en-US" dirty="0" smtClean="0"/>
              <a:t>Dr. William J. Frey</a:t>
            </a:r>
            <a:endParaRPr lang="en-US" dirty="0"/>
          </a:p>
        </p:txBody>
      </p:sp>
      <p:sp>
        <p:nvSpPr>
          <p:cNvPr id="74759" name="WordArt 7"/>
          <p:cNvSpPr>
            <a:spLocks noChangeArrowheads="1" noChangeShapeType="1" noTextEdit="1"/>
          </p:cNvSpPr>
          <p:nvPr/>
        </p:nvSpPr>
        <p:spPr bwMode="auto">
          <a:xfrm>
            <a:off x="1676400" y="838200"/>
            <a:ext cx="5867400" cy="3276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 dirty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9933"/>
                    </a:gs>
                    <a:gs pos="100000">
                      <a:srgbClr val="FFFFCC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Jeopardy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943600"/>
            <a:ext cx="1905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2,4</a:t>
            </a:r>
          </a:p>
        </p:txBody>
      </p:sp>
      <p:sp>
        <p:nvSpPr>
          <p:cNvPr id="1638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8382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These conditions allow us to </a:t>
            </a:r>
          </a:p>
          <a:p>
            <a:r>
              <a:rPr lang="en-US" sz="4000" dirty="0" smtClean="0"/>
              <a:t>associate an agent with an action</a:t>
            </a:r>
          </a:p>
          <a:p>
            <a:r>
              <a:rPr lang="en-US" sz="4000" dirty="0" smtClean="0"/>
              <a:t>for purposes of moral evaluation. </a:t>
            </a:r>
            <a:endParaRPr lang="en-US" sz="4000" dirty="0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990600" y="152400"/>
            <a:ext cx="71628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are the </a:t>
            </a:r>
            <a:r>
              <a:rPr lang="en-US" dirty="0" smtClean="0"/>
              <a:t>conditions of </a:t>
            </a:r>
            <a:r>
              <a:rPr lang="en-US" dirty="0" err="1" smtClean="0"/>
              <a:t>imputability</a:t>
            </a:r>
            <a:r>
              <a:rPr lang="en-US" dirty="0" smtClean="0"/>
              <a:t> of capacity responsibility?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91400" y="5943600"/>
            <a:ext cx="17526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3,1</a:t>
            </a:r>
          </a:p>
        </p:txBody>
      </p:sp>
      <p:sp>
        <p:nvSpPr>
          <p:cNvPr id="1741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9906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If you make a telephone call </a:t>
            </a:r>
          </a:p>
          <a:p>
            <a:r>
              <a:rPr lang="en-US" sz="4000" dirty="0" smtClean="0"/>
              <a:t>from a phone booth and close the</a:t>
            </a:r>
          </a:p>
          <a:p>
            <a:r>
              <a:rPr lang="en-US" sz="4000" dirty="0" smtClean="0"/>
              <a:t>door, this test can be used</a:t>
            </a:r>
          </a:p>
          <a:p>
            <a:r>
              <a:rPr lang="en-US" sz="4000" dirty="0" smtClean="0"/>
              <a:t>to protect you from wire tapping.</a:t>
            </a:r>
            <a:endParaRPr lang="en-US" sz="4000" dirty="0" smtClean="0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</a:t>
            </a:r>
            <a:r>
              <a:rPr lang="en-US" dirty="0" smtClean="0"/>
              <a:t>a “reasonable expectation” of privacy?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543800" y="6172200"/>
            <a:ext cx="1600200" cy="685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3,2</a:t>
            </a:r>
          </a:p>
        </p:txBody>
      </p:sp>
      <p:sp>
        <p:nvSpPr>
          <p:cNvPr id="2253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990600" y="1219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Thomas Jefferson claims that </a:t>
            </a:r>
          </a:p>
          <a:p>
            <a:r>
              <a:rPr lang="en-US" sz="4000" b="1" dirty="0" smtClean="0"/>
              <a:t>these are two characteristics</a:t>
            </a:r>
          </a:p>
          <a:p>
            <a:r>
              <a:rPr lang="en-US" sz="4000" b="1" dirty="0" smtClean="0"/>
              <a:t>of intellectual property or ideas.</a:t>
            </a:r>
            <a:endParaRPr lang="en-US" sz="4000" b="1" dirty="0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</a:t>
            </a:r>
            <a:r>
              <a:rPr lang="en-US" dirty="0" smtClean="0"/>
              <a:t>are non-</a:t>
            </a:r>
            <a:r>
              <a:rPr lang="en-US" dirty="0" err="1" smtClean="0"/>
              <a:t>rivalrous</a:t>
            </a:r>
            <a:r>
              <a:rPr lang="en-US" dirty="0" smtClean="0"/>
              <a:t> and non-exclusive?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867400"/>
            <a:ext cx="1905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3,3</a:t>
            </a:r>
          </a:p>
        </p:txBody>
      </p:sp>
      <p:sp>
        <p:nvSpPr>
          <p:cNvPr id="2150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685800" y="1143000"/>
            <a:ext cx="76200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lvl="1"/>
            <a:r>
              <a:rPr lang="en-US" sz="4000" dirty="0" smtClean="0"/>
              <a:t>This new </a:t>
            </a:r>
            <a:r>
              <a:rPr lang="en-US" sz="4000" dirty="0" smtClean="0"/>
              <a:t>Internet business </a:t>
            </a:r>
            <a:r>
              <a:rPr lang="en-US" sz="4000" dirty="0" smtClean="0"/>
              <a:t>searches </a:t>
            </a:r>
          </a:p>
          <a:p>
            <a:pPr marL="0" lvl="1"/>
            <a:r>
              <a:rPr lang="en-US" sz="4000" dirty="0" smtClean="0"/>
              <a:t>online </a:t>
            </a:r>
            <a:r>
              <a:rPr lang="en-US" sz="4000" dirty="0" smtClean="0"/>
              <a:t>for </a:t>
            </a:r>
            <a:r>
              <a:rPr lang="en-US" sz="4000" dirty="0" smtClean="0"/>
              <a:t>defamatory </a:t>
            </a:r>
            <a:r>
              <a:rPr lang="en-US" sz="4000" dirty="0" smtClean="0"/>
              <a:t>and </a:t>
            </a:r>
            <a:endParaRPr lang="en-US" sz="4000" dirty="0" smtClean="0"/>
          </a:p>
          <a:p>
            <a:pPr marL="0" lvl="1"/>
            <a:r>
              <a:rPr lang="en-US" sz="4000" dirty="0" smtClean="0"/>
              <a:t>derogatory </a:t>
            </a:r>
            <a:r>
              <a:rPr lang="en-US" sz="4000" dirty="0" smtClean="0"/>
              <a:t>comments .  Then they </a:t>
            </a:r>
            <a:endParaRPr lang="en-US" sz="4000" dirty="0" smtClean="0"/>
          </a:p>
          <a:p>
            <a:pPr marL="0" lvl="1"/>
            <a:r>
              <a:rPr lang="en-US" sz="4000" dirty="0" smtClean="0"/>
              <a:t>take </a:t>
            </a:r>
            <a:r>
              <a:rPr lang="en-US" sz="4000" dirty="0" smtClean="0"/>
              <a:t>measures to get it removed.</a:t>
            </a:r>
          </a:p>
          <a:p>
            <a:endParaRPr lang="en-US" sz="4000" dirty="0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</a:t>
            </a:r>
            <a:r>
              <a:rPr lang="en-US" dirty="0" smtClean="0"/>
              <a:t>Reputation Defender?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791200"/>
            <a:ext cx="19050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3,4</a:t>
            </a:r>
          </a:p>
        </p:txBody>
      </p:sp>
      <p:sp>
        <p:nvSpPr>
          <p:cNvPr id="2048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838200" y="1066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600" b="1" dirty="0" smtClean="0"/>
          </a:p>
          <a:p>
            <a:r>
              <a:rPr lang="en-US" sz="3600" b="1" dirty="0" smtClean="0"/>
              <a:t>To prove this kind of responsibility,</a:t>
            </a:r>
          </a:p>
          <a:p>
            <a:r>
              <a:rPr lang="en-US" sz="3600" b="1" dirty="0" smtClean="0"/>
              <a:t>the prosecution must prove </a:t>
            </a:r>
            <a:r>
              <a:rPr lang="en-US" sz="3600" b="1" i="1" dirty="0" err="1" smtClean="0"/>
              <a:t>mens</a:t>
            </a:r>
            <a:r>
              <a:rPr lang="en-US" sz="3600" b="1" i="1" dirty="0" smtClean="0"/>
              <a:t> </a:t>
            </a:r>
          </a:p>
          <a:p>
            <a:r>
              <a:rPr lang="en-US" sz="3600" b="1" i="1" dirty="0" err="1" smtClean="0"/>
              <a:t>rea</a:t>
            </a:r>
            <a:r>
              <a:rPr lang="en-US" sz="3600" b="1" dirty="0" smtClean="0"/>
              <a:t> (guilty mind) and </a:t>
            </a:r>
            <a:r>
              <a:rPr lang="en-US" sz="3600" b="1" i="1" dirty="0" err="1" smtClean="0"/>
              <a:t>actus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reus</a:t>
            </a:r>
            <a:r>
              <a:rPr lang="en-US" sz="3600" b="1" i="1" dirty="0" smtClean="0"/>
              <a:t> </a:t>
            </a:r>
          </a:p>
          <a:p>
            <a:r>
              <a:rPr lang="en-US" sz="3600" b="1" dirty="0" smtClean="0"/>
              <a:t>(guilty action)</a:t>
            </a:r>
            <a:endParaRPr lang="en-US" sz="4000" dirty="0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8382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</a:t>
            </a:r>
            <a:r>
              <a:rPr lang="en-US" dirty="0" smtClean="0"/>
              <a:t>criminal responsibility?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0" y="5867400"/>
            <a:ext cx="1524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4,1</a:t>
            </a:r>
          </a:p>
        </p:txBody>
      </p:sp>
      <p:sp>
        <p:nvSpPr>
          <p:cNvPr id="2355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6482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533400" y="1143000"/>
            <a:ext cx="78486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lvl="1"/>
            <a:r>
              <a:rPr lang="en-US" sz="4000" dirty="0"/>
              <a:t> </a:t>
            </a:r>
            <a:r>
              <a:rPr lang="en-US" sz="4000" dirty="0" smtClean="0"/>
              <a:t>What you buy at the supermarket is </a:t>
            </a:r>
            <a:endParaRPr lang="en-US" sz="4000" dirty="0" smtClean="0"/>
          </a:p>
          <a:p>
            <a:pPr marL="0" lvl="1"/>
            <a:r>
              <a:rPr lang="en-US" sz="4000" dirty="0" smtClean="0"/>
              <a:t>public</a:t>
            </a:r>
            <a:r>
              <a:rPr lang="en-US" sz="4000" dirty="0" smtClean="0"/>
              <a:t>, but we have </a:t>
            </a:r>
            <a:r>
              <a:rPr lang="en-US" sz="4000" dirty="0" smtClean="0"/>
              <a:t>some </a:t>
            </a:r>
            <a:r>
              <a:rPr lang="en-US" sz="4000" dirty="0" smtClean="0"/>
              <a:t>expectation </a:t>
            </a:r>
            <a:endParaRPr lang="en-US" sz="4000" dirty="0" smtClean="0"/>
          </a:p>
          <a:p>
            <a:pPr marL="0" lvl="1"/>
            <a:r>
              <a:rPr lang="en-US" sz="4000" dirty="0" smtClean="0"/>
              <a:t>of </a:t>
            </a:r>
            <a:r>
              <a:rPr lang="en-US" sz="4000" dirty="0" smtClean="0"/>
              <a:t>privacy about it</a:t>
            </a:r>
          </a:p>
          <a:p>
            <a:endParaRPr lang="en-US" sz="4000" dirty="0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990600" y="1524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public-private information?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467600" y="6019800"/>
            <a:ext cx="1676400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4,2</a:t>
            </a:r>
          </a:p>
        </p:txBody>
      </p:sp>
      <p:sp>
        <p:nvSpPr>
          <p:cNvPr id="1946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685800" y="1066800"/>
            <a:ext cx="76200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Legal right (usually of the author or </a:t>
            </a:r>
            <a:endParaRPr lang="en-US" sz="4000" dirty="0" smtClean="0"/>
          </a:p>
          <a:p>
            <a:r>
              <a:rPr lang="en-US" sz="4000" dirty="0" smtClean="0"/>
              <a:t>composer </a:t>
            </a:r>
            <a:r>
              <a:rPr lang="en-US" sz="4000" dirty="0" smtClean="0"/>
              <a:t>or publisher of a work) </a:t>
            </a:r>
            <a:endParaRPr lang="en-US" sz="4000" dirty="0" smtClean="0"/>
          </a:p>
          <a:p>
            <a:r>
              <a:rPr lang="en-US" sz="4000" dirty="0" smtClean="0"/>
              <a:t>to </a:t>
            </a:r>
            <a:r>
              <a:rPr lang="en-US" sz="4000" dirty="0" smtClean="0"/>
              <a:t>the exclusive publication, </a:t>
            </a:r>
            <a:endParaRPr lang="en-US" sz="4000" dirty="0" smtClean="0"/>
          </a:p>
          <a:p>
            <a:r>
              <a:rPr lang="en-US" sz="4000" dirty="0" smtClean="0"/>
              <a:t>production</a:t>
            </a:r>
            <a:r>
              <a:rPr lang="en-US" sz="4000" dirty="0" smtClean="0"/>
              <a:t>, sale, or distribution of </a:t>
            </a:r>
            <a:endParaRPr lang="en-US" sz="4000" dirty="0" smtClean="0"/>
          </a:p>
          <a:p>
            <a:r>
              <a:rPr lang="en-US" sz="4000" dirty="0" smtClean="0"/>
              <a:t>some </a:t>
            </a:r>
            <a:r>
              <a:rPr lang="en-US" sz="4000" dirty="0" smtClean="0"/>
              <a:t>work for a specified period</a:t>
            </a:r>
            <a:endParaRPr lang="en-US" sz="4000" dirty="0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</a:t>
            </a:r>
            <a:r>
              <a:rPr lang="en-US" dirty="0" smtClean="0"/>
              <a:t>copyright?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0" y="5867400"/>
            <a:ext cx="1524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4,3</a:t>
            </a:r>
          </a:p>
        </p:txBody>
      </p:sp>
      <p:sp>
        <p:nvSpPr>
          <p:cNvPr id="1843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3434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990600" y="1066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</a:t>
            </a:r>
            <a:r>
              <a:rPr lang="en-US" sz="4000" b="1" dirty="0" smtClean="0"/>
              <a:t>legal strategy is used to </a:t>
            </a:r>
          </a:p>
          <a:p>
            <a:r>
              <a:rPr lang="en-US" sz="4000" b="1" dirty="0" smtClean="0"/>
              <a:t>uncover the real identities of </a:t>
            </a:r>
          </a:p>
          <a:p>
            <a:r>
              <a:rPr lang="en-US" sz="4000" b="1" dirty="0" smtClean="0"/>
              <a:t>individuals operating online </a:t>
            </a:r>
          </a:p>
          <a:p>
            <a:r>
              <a:rPr lang="en-US" sz="4000" b="1" dirty="0" smtClean="0"/>
              <a:t>under </a:t>
            </a:r>
            <a:r>
              <a:rPr lang="en-US" sz="4000" b="1" dirty="0" smtClean="0"/>
              <a:t>pseudonyms</a:t>
            </a:r>
            <a:endParaRPr lang="en-US" sz="4000" b="1" dirty="0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</a:t>
            </a:r>
            <a:r>
              <a:rPr lang="en-US" dirty="0" smtClean="0"/>
              <a:t>a John Doe lawsuit?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934200" y="5867400"/>
            <a:ext cx="22098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4,4</a:t>
            </a:r>
          </a:p>
        </p:txBody>
      </p:sp>
      <p:sp>
        <p:nvSpPr>
          <p:cNvPr id="2458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5720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381000" y="1219200"/>
            <a:ext cx="8001000" cy="43434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BXM Police used these techniques</a:t>
            </a:r>
          </a:p>
          <a:p>
            <a:r>
              <a:rPr lang="en-US" sz="4000" b="1" dirty="0" smtClean="0"/>
              <a:t>which included </a:t>
            </a:r>
            <a:r>
              <a:rPr lang="en-US" sz="4000" b="1" dirty="0" smtClean="0"/>
              <a:t>euphemistic </a:t>
            </a:r>
          </a:p>
          <a:p>
            <a:r>
              <a:rPr lang="en-US" sz="4000" b="1" dirty="0" smtClean="0"/>
              <a:t>labeling, moral justification</a:t>
            </a:r>
          </a:p>
          <a:p>
            <a:r>
              <a:rPr lang="en-US" sz="4000" b="1" dirty="0" smtClean="0"/>
              <a:t>and blaming the victim when </a:t>
            </a:r>
          </a:p>
          <a:p>
            <a:r>
              <a:rPr lang="en-US" sz="4000" b="1" dirty="0" smtClean="0"/>
              <a:t>deposed by </a:t>
            </a:r>
            <a:r>
              <a:rPr lang="en-US" sz="4000" b="1" dirty="0" err="1" smtClean="0"/>
              <a:t>Biomatrix</a:t>
            </a:r>
            <a:r>
              <a:rPr lang="en-US" sz="4000" b="1" dirty="0" smtClean="0"/>
              <a:t> lawyer</a:t>
            </a:r>
          </a:p>
          <a:p>
            <a:r>
              <a:rPr lang="en-US" sz="4000" b="1" dirty="0" smtClean="0"/>
              <a:t>in the trial for defamation</a:t>
            </a:r>
            <a:r>
              <a:rPr lang="en-US" sz="4000" b="1" dirty="0" smtClean="0"/>
              <a:t>.</a:t>
            </a:r>
            <a:endParaRPr lang="en-US" sz="4000" b="1" dirty="0" smtClean="0"/>
          </a:p>
          <a:p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</a:t>
            </a:r>
            <a:r>
              <a:rPr lang="en-US" dirty="0" smtClean="0"/>
              <a:t>are techniques for displacing or defusing moral responsibility?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91400" y="6096000"/>
            <a:ext cx="17526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5,1</a:t>
            </a:r>
          </a:p>
        </p:txBody>
      </p:sp>
      <p:sp>
        <p:nvSpPr>
          <p:cNvPr id="2560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533400" y="1143000"/>
            <a:ext cx="7848600" cy="44958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lvl="1"/>
            <a:r>
              <a:rPr lang="en-US" sz="3600" dirty="0" smtClean="0"/>
              <a:t>This model supposes that privacy </a:t>
            </a:r>
            <a:r>
              <a:rPr lang="en-US" sz="3600" dirty="0" smtClean="0"/>
              <a:t>is a </a:t>
            </a:r>
            <a:endParaRPr lang="en-US" sz="3600" dirty="0" smtClean="0"/>
          </a:p>
          <a:p>
            <a:pPr marL="0" lvl="1"/>
            <a:r>
              <a:rPr lang="en-US" sz="3600" dirty="0" smtClean="0"/>
              <a:t>transferable </a:t>
            </a:r>
            <a:r>
              <a:rPr lang="en-US" sz="3600" dirty="0" smtClean="0"/>
              <a:t>product.  Commercial entitles </a:t>
            </a:r>
            <a:endParaRPr lang="en-US" sz="3600" dirty="0" smtClean="0"/>
          </a:p>
          <a:p>
            <a:pPr marL="0" lvl="1"/>
            <a:r>
              <a:rPr lang="en-US" sz="3600" dirty="0" smtClean="0"/>
              <a:t>want </a:t>
            </a:r>
            <a:r>
              <a:rPr lang="en-US" sz="3600" dirty="0" smtClean="0"/>
              <a:t>to treat information you give </a:t>
            </a:r>
            <a:endParaRPr lang="en-US" sz="3600" dirty="0" smtClean="0"/>
          </a:p>
          <a:p>
            <a:pPr marL="0" lvl="1"/>
            <a:r>
              <a:rPr lang="en-US" sz="3600" dirty="0" smtClean="0"/>
              <a:t>them </a:t>
            </a:r>
            <a:r>
              <a:rPr lang="en-US" sz="3600" dirty="0" smtClean="0"/>
              <a:t>as </a:t>
            </a:r>
            <a:r>
              <a:rPr lang="en-US" sz="3600" dirty="0" smtClean="0"/>
              <a:t>a </a:t>
            </a:r>
            <a:r>
              <a:rPr lang="en-US" sz="3600" dirty="0" smtClean="0"/>
              <a:t>product with first sale </a:t>
            </a:r>
            <a:r>
              <a:rPr lang="en-US" sz="3600" dirty="0" smtClean="0"/>
              <a:t>rights; </a:t>
            </a:r>
          </a:p>
          <a:p>
            <a:pPr marL="0" lvl="1"/>
            <a:r>
              <a:rPr lang="en-US" sz="3600" dirty="0" smtClean="0"/>
              <a:t>then they want </a:t>
            </a:r>
            <a:r>
              <a:rPr lang="en-US" sz="3600" dirty="0" smtClean="0"/>
              <a:t>to license that </a:t>
            </a:r>
            <a:endParaRPr lang="en-US" sz="3600" dirty="0" smtClean="0"/>
          </a:p>
          <a:p>
            <a:pPr marL="0" lvl="1"/>
            <a:r>
              <a:rPr lang="en-US" sz="3600" dirty="0" smtClean="0"/>
              <a:t>information </a:t>
            </a:r>
            <a:r>
              <a:rPr lang="en-US" sz="3600" dirty="0" smtClean="0"/>
              <a:t>to others</a:t>
            </a:r>
          </a:p>
          <a:p>
            <a:endParaRPr lang="en-US" sz="4000" dirty="0" smtClean="0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</a:t>
            </a:r>
            <a:r>
              <a:rPr lang="en-US" dirty="0" smtClean="0"/>
              <a:t>the property model of privacy?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33CCFF"/>
            </a:gs>
            <a:gs pos="100000">
              <a:srgbClr val="175E7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1143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hlinkClick r:id="rId4" action="ppaction://hlinksldjump"/>
              </a:rPr>
              <a:t>100</a:t>
            </a:r>
            <a:endParaRPr lang="en-US" b="1" dirty="0"/>
          </a:p>
        </p:txBody>
      </p:sp>
      <p:sp>
        <p:nvSpPr>
          <p:cNvPr id="2053" name="AutoShape 5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11430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hlinkClick r:id="rId5" action="ppaction://hlinksldjump"/>
              </a:rPr>
              <a:t>100</a:t>
            </a:r>
            <a:endParaRPr lang="en-US" b="1" dirty="0">
              <a:hlinkClick r:id="rId5" action="ppaction://hlinksldjump"/>
            </a:endParaRPr>
          </a:p>
        </p:txBody>
      </p:sp>
      <p:sp>
        <p:nvSpPr>
          <p:cNvPr id="2056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2286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3" action="ppaction://hlinksldjump"/>
              </a:rPr>
              <a:t>200</a:t>
            </a:r>
            <a:endParaRPr lang="en-US" b="1"/>
          </a:p>
        </p:txBody>
      </p:sp>
      <p:sp>
        <p:nvSpPr>
          <p:cNvPr id="2058" name="AutoShape 10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2209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6" action="ppaction://hlinksldjump"/>
              </a:rPr>
              <a:t>200</a:t>
            </a:r>
            <a:endParaRPr lang="en-US" b="1"/>
          </a:p>
        </p:txBody>
      </p:sp>
      <p:sp>
        <p:nvSpPr>
          <p:cNvPr id="2060" name="AutoShape 12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4495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7" action="ppaction://hlinksldjump"/>
              </a:rPr>
              <a:t>400</a:t>
            </a:r>
            <a:endParaRPr lang="en-US" b="1"/>
          </a:p>
        </p:txBody>
      </p:sp>
      <p:sp>
        <p:nvSpPr>
          <p:cNvPr id="2062" name="AutoShape 14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44958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8" action="ppaction://hlinksldjump"/>
              </a:rPr>
              <a:t>400</a:t>
            </a:r>
            <a:endParaRPr lang="en-US" b="1" dirty="0"/>
          </a:p>
        </p:txBody>
      </p:sp>
      <p:sp>
        <p:nvSpPr>
          <p:cNvPr id="2064" name="AutoShape 16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3352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9" action="ppaction://hlinksldjump"/>
              </a:rPr>
              <a:t>300</a:t>
            </a:r>
            <a:endParaRPr lang="en-US" b="1"/>
          </a:p>
        </p:txBody>
      </p:sp>
      <p:sp>
        <p:nvSpPr>
          <p:cNvPr id="2066" name="AutoShape 18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4495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0" action="ppaction://hlinksldjump"/>
              </a:rPr>
              <a:t>400</a:t>
            </a:r>
            <a:endParaRPr lang="en-US" b="1"/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228600" y="381000"/>
            <a:ext cx="1600200" cy="400110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Privacy</a:t>
            </a:r>
            <a:endParaRPr lang="en-US" sz="1800" dirty="0"/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2362200" y="381000"/>
            <a:ext cx="1752600" cy="646331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 smtClean="0"/>
              <a:t>Intellectual Property</a:t>
            </a:r>
            <a:endParaRPr lang="en-US" sz="1800" b="1" dirty="0"/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4876800" y="381000"/>
            <a:ext cx="1600200" cy="400110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Free Speech</a:t>
            </a:r>
            <a:endParaRPr lang="en-US" sz="2000" b="1" dirty="0"/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7010400" y="381000"/>
            <a:ext cx="1752600" cy="369332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 smtClean="0"/>
              <a:t>Responsibilities</a:t>
            </a:r>
            <a:endParaRPr lang="en-US" sz="1800" b="1" dirty="0"/>
          </a:p>
        </p:txBody>
      </p:sp>
      <p:sp>
        <p:nvSpPr>
          <p:cNvPr id="2075" name="AutoShape 27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11430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6" name="AutoShape 28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3352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2" action="ppaction://hlinksldjump"/>
              </a:rPr>
              <a:t>300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8" name="AutoShape 30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3429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3" action="ppaction://hlinksldjump"/>
              </a:rPr>
              <a:t>300</a:t>
            </a:r>
            <a:endParaRPr lang="en-US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9" name="AutoShape 31">
            <a:hlinkClick r:id="rId1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3352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4" action="ppaction://hlinksldjump"/>
              </a:rPr>
              <a:t>300</a:t>
            </a:r>
            <a:endParaRPr lang="en-US" b="1"/>
          </a:p>
        </p:txBody>
      </p:sp>
      <p:sp>
        <p:nvSpPr>
          <p:cNvPr id="2080" name="AutoShape 32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2209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5" action="ppaction://hlinksldjump"/>
              </a:rPr>
              <a:t>200</a:t>
            </a:r>
            <a:endParaRPr lang="en-US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1" name="AutoShape 33">
            <a:hlinkClick r:id="rId1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4495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6" action="ppaction://hlinksldjump"/>
              </a:rPr>
              <a:t>400</a:t>
            </a:r>
          </a:p>
        </p:txBody>
      </p:sp>
      <p:sp>
        <p:nvSpPr>
          <p:cNvPr id="2083" name="AutoShape 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22860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hlinkClick r:id="rId17" action="ppaction://hlinksldjump"/>
              </a:rPr>
              <a:t>200</a:t>
            </a:r>
            <a:endParaRPr lang="en-US" b="1" dirty="0"/>
          </a:p>
        </p:txBody>
      </p:sp>
      <p:sp>
        <p:nvSpPr>
          <p:cNvPr id="2084" name="AutoShape 36">
            <a:hlinkClick r:id="rId18" action="ppaction://hlinksldjump" highlightClick="1">
              <a:snd r:embed="rId19" name="WHOOSH.WAV"/>
            </a:hlinkClick>
          </p:cNvPr>
          <p:cNvSpPr>
            <a:spLocks noChangeArrowheads="1"/>
          </p:cNvSpPr>
          <p:nvPr/>
        </p:nvSpPr>
        <p:spPr bwMode="auto">
          <a:xfrm>
            <a:off x="7162800" y="1066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18" action="ppaction://hlinksldjump"/>
              </a:rPr>
              <a:t>100</a:t>
            </a:r>
          </a:p>
        </p:txBody>
      </p:sp>
      <p:sp>
        <p:nvSpPr>
          <p:cNvPr id="2085" name="AutoShape 37">
            <a:hlinkClick r:id="rId2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5638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20" action="ppaction://hlinksldjump"/>
              </a:rPr>
              <a:t>500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086" name="AutoShape 38">
            <a:hlinkClick r:id="rId2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56388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21" action="ppaction://hlinksldjump"/>
              </a:rPr>
              <a:t>500</a:t>
            </a:r>
            <a:endParaRPr lang="en-US" sz="3200" b="1" dirty="0">
              <a:solidFill>
                <a:srgbClr val="99CC00"/>
              </a:solidFill>
              <a:effectDag name="">
                <a:cont type="tree" name="">
                  <a:effect ref="fillLine"/>
                  <a:outerShdw dist="38100" dir="13500000" algn="br">
                    <a:srgbClr val="D5FF55"/>
                  </a:outerShdw>
                </a:cont>
                <a:cont type="tree" name="">
                  <a:effect ref="fillLine"/>
                  <a:outerShdw dist="38100" dir="2700000" algn="tl">
                    <a:srgbClr val="5B7A00"/>
                  </a:outerShdw>
                </a:cont>
                <a:effect ref="fillLine"/>
              </a:effectDag>
            </a:endParaRPr>
          </a:p>
        </p:txBody>
      </p:sp>
      <p:sp>
        <p:nvSpPr>
          <p:cNvPr id="2087" name="AutoShape 39">
            <a:hlinkClick r:id="rId2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5638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2" action="ppaction://hlinksldjump"/>
              </a:rPr>
              <a:t>500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8" name="AutoShape 40">
            <a:hlinkClick r:id="rId2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5638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3" action="ppaction://hlinksldjump"/>
              </a:rPr>
              <a:t>500</a:t>
            </a:r>
            <a:endParaRPr lang="en-US" b="1"/>
          </a:p>
        </p:txBody>
      </p:sp>
      <p:graphicFrame>
        <p:nvGraphicFramePr>
          <p:cNvPr id="2089" name="Rectangle 4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2089" name="Clip" r:id="rId24" imgW="0" imgH="0" progId="">
              <p:embed/>
            </p:oleObj>
          </a:graphicData>
        </a:graphic>
      </p:graphicFrame>
      <p:graphicFrame>
        <p:nvGraphicFramePr>
          <p:cNvPr id="2092" name="Rectangle 44"/>
          <p:cNvGraphicFramePr>
            <a:graphicFrameLocks/>
          </p:cNvGraphicFramePr>
          <p:nvPr/>
        </p:nvGraphicFramePr>
        <p:xfrm>
          <a:off x="2057400" y="1447800"/>
          <a:ext cx="6096000" cy="4064000"/>
        </p:xfrm>
        <a:graphic>
          <a:graphicData uri="http://schemas.openxmlformats.org/presentationml/2006/ole">
            <p:oleObj spid="_x0000_s2092" name="Clip" r:id="rId25" imgW="0" imgH="0" progId="">
              <p:embed/>
            </p:oleObj>
          </a:graphicData>
        </a:graphic>
      </p:graphicFrame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609600" y="13716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 dirty="0">
                <a:solidFill>
                  <a:schemeClr val="bg1"/>
                </a:solidFill>
                <a:hlinkClick r:id="" action="ppaction://customshow?id=0&amp;return=true"/>
              </a:rPr>
              <a:t>100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1" grpId="0" animBg="1" autoUpdateAnimBg="0"/>
      <p:bldP spid="2072" grpId="0" animBg="1" autoUpdateAnimBg="0"/>
      <p:bldP spid="2073" grpId="0" animBg="1" autoUpdateAnimBg="0"/>
      <p:bldP spid="2074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467600" y="5791200"/>
            <a:ext cx="16764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5,2</a:t>
            </a:r>
          </a:p>
        </p:txBody>
      </p:sp>
      <p:sp>
        <p:nvSpPr>
          <p:cNvPr id="2662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8674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9906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A common virtual space where </a:t>
            </a:r>
          </a:p>
          <a:p>
            <a:r>
              <a:rPr lang="en-US" sz="4000" dirty="0" smtClean="0"/>
              <a:t>information is freely accessible</a:t>
            </a:r>
          </a:p>
          <a:p>
            <a:r>
              <a:rPr lang="en-US" sz="4000" dirty="0" smtClean="0"/>
              <a:t>for those interested in </a:t>
            </a:r>
          </a:p>
          <a:p>
            <a:r>
              <a:rPr lang="en-US" sz="4000" dirty="0" smtClean="0"/>
              <a:t>transmitting and creating culture</a:t>
            </a:r>
            <a:endParaRPr lang="en-US" sz="4000" dirty="0"/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</a:t>
            </a:r>
            <a:r>
              <a:rPr lang="en-US" dirty="0" smtClean="0"/>
              <a:t>the intellectual commons?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15200" y="5867400"/>
            <a:ext cx="18288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5,3</a:t>
            </a:r>
          </a:p>
        </p:txBody>
      </p:sp>
      <p:sp>
        <p:nvSpPr>
          <p:cNvPr id="2765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990600" y="1219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This individual argues that </a:t>
            </a:r>
          </a:p>
          <a:p>
            <a:r>
              <a:rPr lang="en-US" sz="4000" dirty="0" smtClean="0"/>
              <a:t>censorship is wrong even if the </a:t>
            </a:r>
          </a:p>
          <a:p>
            <a:r>
              <a:rPr lang="en-US" sz="4000" dirty="0" smtClean="0"/>
              <a:t>opinion is false because censorship</a:t>
            </a:r>
          </a:p>
          <a:p>
            <a:r>
              <a:rPr lang="en-US" sz="4000" dirty="0" smtClean="0"/>
              <a:t>deprives the truth of clarity and</a:t>
            </a:r>
          </a:p>
          <a:p>
            <a:r>
              <a:rPr lang="en-US" sz="4000" dirty="0" smtClean="0"/>
              <a:t>vigor purchased in defending itself.</a:t>
            </a:r>
            <a:endParaRPr lang="en-US" sz="4000" dirty="0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Who is John Stuart Mill?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772400" y="5867400"/>
            <a:ext cx="13716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5,4</a:t>
            </a:r>
          </a:p>
        </p:txBody>
      </p:sp>
      <p:sp>
        <p:nvSpPr>
          <p:cNvPr id="286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9906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Agent does not intend the harm </a:t>
            </a:r>
            <a:endParaRPr lang="en-US" sz="4000" dirty="0" smtClean="0"/>
          </a:p>
          <a:p>
            <a:r>
              <a:rPr lang="en-US" sz="4000" dirty="0" smtClean="0"/>
              <a:t>but </a:t>
            </a:r>
            <a:r>
              <a:rPr lang="en-US" sz="4000" dirty="0" smtClean="0"/>
              <a:t>foresaw it </a:t>
            </a:r>
            <a:r>
              <a:rPr lang="en-US" sz="4000" dirty="0" smtClean="0"/>
              <a:t>and </a:t>
            </a:r>
            <a:r>
              <a:rPr lang="en-US" sz="4000" dirty="0" smtClean="0"/>
              <a:t>was willing </a:t>
            </a:r>
            <a:endParaRPr lang="en-US" sz="4000" dirty="0" smtClean="0"/>
          </a:p>
          <a:p>
            <a:r>
              <a:rPr lang="en-US" sz="4000" dirty="0" smtClean="0"/>
              <a:t>to </a:t>
            </a:r>
            <a:r>
              <a:rPr lang="en-US" sz="4000" dirty="0" smtClean="0"/>
              <a:t>risk it in pursuit of </a:t>
            </a:r>
            <a:endParaRPr lang="en-US" sz="4000" dirty="0" smtClean="0"/>
          </a:p>
          <a:p>
            <a:r>
              <a:rPr lang="en-US" sz="4000" dirty="0" smtClean="0"/>
              <a:t>another </a:t>
            </a:r>
            <a:r>
              <a:rPr lang="en-US" sz="4000" dirty="0" smtClean="0"/>
              <a:t>intention</a:t>
            </a:r>
          </a:p>
          <a:p>
            <a:endParaRPr lang="en-US" sz="4000" b="1" dirty="0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</a:t>
            </a:r>
            <a:r>
              <a:rPr lang="en-US" dirty="0" smtClean="0"/>
              <a:t>recklessness?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553200" y="6096000"/>
            <a:ext cx="25908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Row 1, Col 1</a:t>
            </a:r>
          </a:p>
        </p:txBody>
      </p:sp>
      <p:sp>
        <p:nvSpPr>
          <p:cNvPr id="30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1219200" y="9144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400" b="1" dirty="0" smtClean="0"/>
              <a:t>This dimension of privacy</a:t>
            </a:r>
          </a:p>
          <a:p>
            <a:pPr marL="0" lvl="1"/>
            <a:r>
              <a:rPr lang="en-US" sz="4400" b="1" dirty="0" smtClean="0"/>
              <a:t>concerns control </a:t>
            </a:r>
            <a:r>
              <a:rPr lang="en-US" sz="4400" b="1" dirty="0" smtClean="0"/>
              <a:t>over </a:t>
            </a:r>
            <a:endParaRPr lang="en-US" sz="4400" b="1" dirty="0" smtClean="0"/>
          </a:p>
          <a:p>
            <a:pPr marL="0" lvl="1"/>
            <a:r>
              <a:rPr lang="en-US" sz="4400" b="1" dirty="0" smtClean="0"/>
              <a:t>data </a:t>
            </a:r>
            <a:r>
              <a:rPr lang="en-US" sz="4400" b="1" dirty="0" smtClean="0"/>
              <a:t>about the person</a:t>
            </a:r>
          </a:p>
          <a:p>
            <a:endParaRPr lang="en-US" sz="4000" b="1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219200" y="2286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</a:t>
            </a:r>
            <a:r>
              <a:rPr lang="en-US" dirty="0" smtClean="0"/>
              <a:t>information privacy?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705600" y="6096000"/>
            <a:ext cx="24384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1,2</a:t>
            </a:r>
          </a:p>
        </p:txBody>
      </p:sp>
      <p:sp>
        <p:nvSpPr>
          <p:cNvPr id="717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990600" y="9144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An individual owns that with </a:t>
            </a:r>
          </a:p>
          <a:p>
            <a:r>
              <a:rPr lang="en-US" sz="4000" dirty="0" smtClean="0"/>
              <a:t>which </a:t>
            </a:r>
            <a:r>
              <a:rPr lang="en-US" sz="4000" dirty="0" smtClean="0"/>
              <a:t>she mixes her labor.</a:t>
            </a:r>
            <a:endParaRPr lang="en-US" sz="4000" dirty="0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066800" y="1524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</a:t>
            </a:r>
            <a:r>
              <a:rPr lang="en-US" dirty="0" smtClean="0"/>
              <a:t>the labor theory of property?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943600"/>
            <a:ext cx="1905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1,3</a:t>
            </a:r>
          </a:p>
        </p:txBody>
      </p:sp>
      <p:sp>
        <p:nvSpPr>
          <p:cNvPr id="10244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990600" y="9144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Communication </a:t>
            </a:r>
            <a:r>
              <a:rPr lang="en-US" sz="4000" dirty="0" smtClean="0"/>
              <a:t>that harms the </a:t>
            </a:r>
            <a:endParaRPr lang="en-US" sz="4000" dirty="0" smtClean="0"/>
          </a:p>
          <a:p>
            <a:r>
              <a:rPr lang="en-US" sz="4000" dirty="0" smtClean="0"/>
              <a:t>reputation </a:t>
            </a:r>
            <a:r>
              <a:rPr lang="en-US" sz="4000" dirty="0" smtClean="0"/>
              <a:t>of another and </a:t>
            </a:r>
            <a:endParaRPr lang="en-US" sz="4000" dirty="0" smtClean="0"/>
          </a:p>
          <a:p>
            <a:r>
              <a:rPr lang="en-US" sz="4000" dirty="0" smtClean="0"/>
              <a:t>lowers </a:t>
            </a:r>
            <a:r>
              <a:rPr lang="en-US" sz="4000" dirty="0" smtClean="0"/>
              <a:t>that person’s esteem </a:t>
            </a:r>
            <a:endParaRPr lang="en-US" sz="4000" dirty="0" smtClean="0"/>
          </a:p>
          <a:p>
            <a:r>
              <a:rPr lang="en-US" sz="4000" dirty="0" smtClean="0"/>
              <a:t>in </a:t>
            </a:r>
            <a:r>
              <a:rPr lang="en-US" sz="4000" dirty="0" smtClean="0"/>
              <a:t>the eyes of the community</a:t>
            </a:r>
            <a:endParaRPr lang="en-US" sz="4000" dirty="0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066800" y="1524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a </a:t>
            </a:r>
            <a:r>
              <a:rPr lang="en-US" dirty="0" smtClean="0"/>
              <a:t>defamation?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15200" y="5943600"/>
            <a:ext cx="18288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1,4</a:t>
            </a:r>
          </a:p>
        </p:txBody>
      </p:sp>
      <p:sp>
        <p:nvSpPr>
          <p:cNvPr id="1126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914400" y="1066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sense of responsibility</a:t>
            </a:r>
          </a:p>
          <a:p>
            <a:r>
              <a:rPr lang="en-US" sz="4000" b="1" dirty="0" smtClean="0"/>
              <a:t>merely refers to physical events</a:t>
            </a:r>
          </a:p>
          <a:p>
            <a:r>
              <a:rPr lang="en-US" sz="4000" b="1" dirty="0" smtClean="0"/>
              <a:t>that produce or prevent other</a:t>
            </a:r>
          </a:p>
          <a:p>
            <a:r>
              <a:rPr lang="en-US" sz="4000" b="1" dirty="0" smtClean="0"/>
              <a:t>physical events</a:t>
            </a:r>
            <a:r>
              <a:rPr lang="en-US" sz="4000" b="1" dirty="0" smtClean="0"/>
              <a:t>.</a:t>
            </a:r>
            <a:endParaRPr lang="en-US" sz="4000" b="1" dirty="0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990600" y="228600"/>
            <a:ext cx="72390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</a:t>
            </a:r>
            <a:r>
              <a:rPr lang="en-US" dirty="0" smtClean="0"/>
              <a:t>causal responsibility?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086600" y="5943600"/>
            <a:ext cx="20574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2,1</a:t>
            </a:r>
          </a:p>
        </p:txBody>
      </p:sp>
      <p:sp>
        <p:nvSpPr>
          <p:cNvPr id="13316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148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990600" y="1143000"/>
            <a:ext cx="7315200" cy="4419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This </a:t>
            </a:r>
            <a:r>
              <a:rPr lang="en-US" sz="4000" dirty="0" smtClean="0"/>
              <a:t>model of privacy concerns </a:t>
            </a:r>
          </a:p>
          <a:p>
            <a:r>
              <a:rPr lang="en-US" sz="4000" dirty="0" smtClean="0"/>
              <a:t>t</a:t>
            </a:r>
            <a:r>
              <a:rPr lang="en-US" sz="4000" dirty="0" smtClean="0"/>
              <a:t>he relation between individuals </a:t>
            </a:r>
          </a:p>
          <a:p>
            <a:r>
              <a:rPr lang="en-US" sz="4000" dirty="0" smtClean="0"/>
              <a:t>and information.  </a:t>
            </a:r>
            <a:r>
              <a:rPr lang="en-US" sz="4000" dirty="0" smtClean="0"/>
              <a:t>If the information </a:t>
            </a:r>
          </a:p>
          <a:p>
            <a:r>
              <a:rPr lang="en-US" sz="4000" dirty="0" smtClean="0"/>
              <a:t>is directly  relevant t</a:t>
            </a:r>
            <a:r>
              <a:rPr lang="en-US" sz="4000" dirty="0" smtClean="0"/>
              <a:t>o the relation </a:t>
            </a:r>
          </a:p>
          <a:p>
            <a:r>
              <a:rPr lang="en-US" sz="4000" dirty="0" smtClean="0"/>
              <a:t>between these individuals, then </a:t>
            </a:r>
          </a:p>
          <a:p>
            <a:r>
              <a:rPr lang="en-US" sz="4000" dirty="0" smtClean="0"/>
              <a:t>it is not private. </a:t>
            </a:r>
            <a:r>
              <a:rPr lang="en-US" sz="4000" dirty="0" smtClean="0"/>
              <a:t>Otherwise </a:t>
            </a:r>
          </a:p>
          <a:p>
            <a:r>
              <a:rPr lang="en-US" sz="4000" dirty="0" smtClean="0"/>
              <a:t>it is private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graphicFrame>
        <p:nvGraphicFramePr>
          <p:cNvPr id="13319" name="Rectangle 7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3319" name="Clip" r:id="rId4" imgW="0" imgH="0" progId="">
              <p:embed/>
            </p:oleObj>
          </a:graphicData>
        </a:graphic>
      </p:graphicFrame>
      <p:graphicFrame>
        <p:nvGraphicFramePr>
          <p:cNvPr id="13320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3320" name="Clip" r:id="rId5" imgW="0" imgH="0" progId="">
              <p:embed/>
            </p:oleObj>
          </a:graphicData>
        </a:graphic>
      </p:graphicFrame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533400" y="228600"/>
            <a:ext cx="8229600" cy="1077218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/>
              <a:t>What is </a:t>
            </a:r>
            <a:r>
              <a:rPr lang="en-US" sz="3200" dirty="0" smtClean="0"/>
              <a:t>the triangle or relational model of privacy?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96200" y="5638800"/>
            <a:ext cx="1447800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2,2</a:t>
            </a:r>
          </a:p>
        </p:txBody>
      </p:sp>
      <p:sp>
        <p:nvSpPr>
          <p:cNvPr id="1229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914400" y="1066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According to this theory, property </a:t>
            </a:r>
          </a:p>
          <a:p>
            <a:r>
              <a:rPr lang="en-US" sz="4000" dirty="0" smtClean="0"/>
              <a:t>is not </a:t>
            </a:r>
            <a:r>
              <a:rPr lang="en-US" sz="4000" dirty="0" smtClean="0"/>
              <a:t>a single right but a whole </a:t>
            </a:r>
          </a:p>
          <a:p>
            <a:r>
              <a:rPr lang="en-US" sz="4000" dirty="0" smtClean="0"/>
              <a:t>collection of a</a:t>
            </a:r>
            <a:r>
              <a:rPr lang="en-US" sz="4000" dirty="0" smtClean="0"/>
              <a:t>ssociated rights.</a:t>
            </a:r>
            <a:endParaRPr lang="en-US" sz="4000" dirty="0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</a:t>
            </a:r>
            <a:r>
              <a:rPr lang="en-US" dirty="0" smtClean="0"/>
              <a:t>the bundle theory of property?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010400" y="5791200"/>
            <a:ext cx="21336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2,3</a:t>
            </a:r>
          </a:p>
        </p:txBody>
      </p:sp>
      <p:sp>
        <p:nvSpPr>
          <p:cNvPr id="1536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838200" y="1066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This analogy holds that an </a:t>
            </a:r>
          </a:p>
          <a:p>
            <a:r>
              <a:rPr lang="en-US" sz="4000" dirty="0" smtClean="0"/>
              <a:t>ISP is not </a:t>
            </a:r>
            <a:r>
              <a:rPr lang="en-US" sz="4000" dirty="0" smtClean="0"/>
              <a:t>responsible unless </a:t>
            </a:r>
            <a:r>
              <a:rPr lang="en-US" sz="4000" dirty="0" smtClean="0"/>
              <a:t>it </a:t>
            </a:r>
          </a:p>
          <a:p>
            <a:r>
              <a:rPr lang="en-US" sz="4000" dirty="0" smtClean="0"/>
              <a:t>is </a:t>
            </a:r>
            <a:r>
              <a:rPr lang="en-US" sz="4000" dirty="0" smtClean="0"/>
              <a:t>notified of defamatory </a:t>
            </a:r>
            <a:endParaRPr lang="en-US" sz="4000" dirty="0" smtClean="0"/>
          </a:p>
          <a:p>
            <a:r>
              <a:rPr lang="en-US" sz="4000" dirty="0" smtClean="0"/>
              <a:t>speech </a:t>
            </a:r>
            <a:r>
              <a:rPr lang="en-US" sz="4000" dirty="0" smtClean="0"/>
              <a:t>and </a:t>
            </a:r>
            <a:r>
              <a:rPr lang="en-US" sz="4000" dirty="0" smtClean="0"/>
              <a:t>fails </a:t>
            </a:r>
            <a:r>
              <a:rPr lang="en-US" sz="4000" dirty="0" smtClean="0"/>
              <a:t>to remove </a:t>
            </a:r>
            <a:endParaRPr lang="en-US" sz="4000" dirty="0" smtClean="0"/>
          </a:p>
          <a:p>
            <a:r>
              <a:rPr lang="en-US" sz="4000" dirty="0" smtClean="0"/>
              <a:t>it </a:t>
            </a:r>
            <a:r>
              <a:rPr lang="en-US" sz="4000" dirty="0" smtClean="0"/>
              <a:t>in a timely fashion?</a:t>
            </a:r>
            <a:r>
              <a:rPr lang="en-US" sz="4000" b="1" dirty="0" smtClean="0"/>
              <a:t>.</a:t>
            </a:r>
            <a:endParaRPr lang="en-US" sz="4000" b="1" dirty="0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838200" y="228600"/>
            <a:ext cx="72390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the </a:t>
            </a:r>
            <a:r>
              <a:rPr lang="en-US" dirty="0" smtClean="0"/>
              <a:t>analogy between ISPs and distributers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E2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00"/>
      </a:hlink>
      <a:folHlink>
        <a:srgbClr val="FFFFCC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4934</TotalTime>
  <Words>632</Words>
  <Application>Microsoft Office PowerPoint</Application>
  <PresentationFormat>On-screen Show (4:3)</PresentationFormat>
  <Paragraphs>153</Paragraphs>
  <Slides>22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Office Theme</vt:lpstr>
      <vt:lpstr>Clip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(1.1)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Jeopardy</dc:title>
  <dc:creator>Jerry Myers</dc:creator>
  <dc:description>Created by Jerry Myers is 1998 for a class.</dc:description>
  <cp:lastModifiedBy> </cp:lastModifiedBy>
  <cp:revision>119</cp:revision>
  <cp:lastPrinted>2001-01-31T16:21:13Z</cp:lastPrinted>
  <dcterms:created xsi:type="dcterms:W3CDTF">1998-08-03T22:24:04Z</dcterms:created>
  <dcterms:modified xsi:type="dcterms:W3CDTF">2010-10-20T23:26:36Z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 completed">
    <vt:lpwstr>1998</vt:lpwstr>
  </property>
</Properties>
</file>