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handoutMasterIdLst>
    <p:handoutMasterId r:id="rId32"/>
  </p:handoutMasterIdLst>
  <p:sldIdLst>
    <p:sldId id="280" r:id="rId2"/>
    <p:sldId id="256" r:id="rId3"/>
    <p:sldId id="257" r:id="rId4"/>
    <p:sldId id="260" r:id="rId5"/>
    <p:sldId id="261" r:id="rId6"/>
    <p:sldId id="262" r:id="rId7"/>
    <p:sldId id="264" r:id="rId8"/>
    <p:sldId id="263" r:id="rId9"/>
    <p:sldId id="266" r:id="rId10"/>
    <p:sldId id="267" r:id="rId11"/>
    <p:sldId id="268" r:id="rId12"/>
    <p:sldId id="273" r:id="rId13"/>
    <p:sldId id="272" r:id="rId14"/>
    <p:sldId id="271" r:id="rId15"/>
    <p:sldId id="274" r:id="rId16"/>
    <p:sldId id="270" r:id="rId17"/>
    <p:sldId id="269" r:id="rId18"/>
    <p:sldId id="275" r:id="rId19"/>
    <p:sldId id="276" r:id="rId20"/>
    <p:sldId id="277" r:id="rId21"/>
    <p:sldId id="278" r:id="rId22"/>
    <p:sldId id="279" r:id="rId23"/>
    <p:sldId id="281" r:id="rId24"/>
    <p:sldId id="282" r:id="rId25"/>
    <p:sldId id="283" r:id="rId26"/>
    <p:sldId id="284" r:id="rId27"/>
    <p:sldId id="285" r:id="rId28"/>
    <p:sldId id="286" r:id="rId29"/>
    <p:sldId id="287" r:id="rId30"/>
    <p:sldId id="288" r:id="rId31"/>
  </p:sldIdLst>
  <p:sldSz cx="9144000" cy="6858000" type="screen4x3"/>
  <p:notesSz cx="6858000" cy="9144000"/>
  <p:custShowLst>
    <p:custShow name="(1.1)" id="0">
      <p:sldLst>
        <p:sld r:id="rId4"/>
      </p:sldLst>
    </p:custShow>
  </p:custShowLst>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33CCFF"/>
    <a:srgbClr val="FFFFCC"/>
    <a:srgbClr val="FF6600"/>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757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57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757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5C7D66E-D13C-414F-A9D3-0692EB385D2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5CDD24-6FD5-48BA-8D6D-25C8876EFBD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BA398B2-22AA-4CC6-A6E5-F91FA0F44A2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31F7F6-CCBE-46B9-905F-5966DB3AAE0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4F9204-B0B5-4979-A7FC-38C50728C63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0E76788-6CD8-4FFC-BF12-91E98E70DA7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E7854AF-CB76-4424-AC77-60CE364B027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96CD5C4-8838-42E6-BDC4-CE9ABB25ED6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82708A2-0FB8-473C-BD44-C1D7FC7B96E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C641B22-980F-4D16-9112-211EC71F267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BB879C-1202-4813-982C-40A28063AF2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8F54E4C-F7C5-4699-894C-0607CD3E543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1B72C62-24D5-4DC9-919C-F89938E5AFC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12.xml"/><Relationship Id="rId18" Type="http://schemas.openxmlformats.org/officeDocument/2006/relationships/slide" Target="slide6.xml"/><Relationship Id="rId3" Type="http://schemas.openxmlformats.org/officeDocument/2006/relationships/slide" Target="slide8.xml"/><Relationship Id="rId21" Type="http://schemas.openxmlformats.org/officeDocument/2006/relationships/slide" Target="slide20.xml"/><Relationship Id="rId7" Type="http://schemas.openxmlformats.org/officeDocument/2006/relationships/slide" Target="slide15.xml"/><Relationship Id="rId12" Type="http://schemas.openxmlformats.org/officeDocument/2006/relationships/slide" Target="slide11.xml"/><Relationship Id="rId17" Type="http://schemas.openxmlformats.org/officeDocument/2006/relationships/slide" Target="slide7.xml"/><Relationship Id="rId25" Type="http://schemas.openxmlformats.org/officeDocument/2006/relationships/oleObject" Target="../embeddings/oleObject2.bin"/><Relationship Id="rId2" Type="http://schemas.openxmlformats.org/officeDocument/2006/relationships/slideLayout" Target="../slideLayouts/slideLayout7.xml"/><Relationship Id="rId16" Type="http://schemas.openxmlformats.org/officeDocument/2006/relationships/slide" Target="slide17.xml"/><Relationship Id="rId20" Type="http://schemas.openxmlformats.org/officeDocument/2006/relationships/slide" Target="slide19.xml"/><Relationship Id="rId1" Type="http://schemas.openxmlformats.org/officeDocument/2006/relationships/vmlDrawing" Target="../drawings/vmlDrawing1.vml"/><Relationship Id="rId6" Type="http://schemas.openxmlformats.org/officeDocument/2006/relationships/slide" Target="slide10.xml"/><Relationship Id="rId11" Type="http://schemas.openxmlformats.org/officeDocument/2006/relationships/slide" Target="slide3.xml"/><Relationship Id="rId24" Type="http://schemas.openxmlformats.org/officeDocument/2006/relationships/oleObject" Target="../embeddings/oleObject1.bin"/><Relationship Id="rId5" Type="http://schemas.openxmlformats.org/officeDocument/2006/relationships/slide" Target="slide5.xml"/><Relationship Id="rId15" Type="http://schemas.openxmlformats.org/officeDocument/2006/relationships/slide" Target="slide9.xml"/><Relationship Id="rId23" Type="http://schemas.openxmlformats.org/officeDocument/2006/relationships/slide" Target="slide22.xml"/><Relationship Id="rId10" Type="http://schemas.openxmlformats.org/officeDocument/2006/relationships/slide" Target="slide18.xml"/><Relationship Id="rId19" Type="http://schemas.openxmlformats.org/officeDocument/2006/relationships/audio" Target="../media/audio1.wav"/><Relationship Id="rId4" Type="http://schemas.openxmlformats.org/officeDocument/2006/relationships/slide" Target="slide4.xml"/><Relationship Id="rId9" Type="http://schemas.openxmlformats.org/officeDocument/2006/relationships/slide" Target="slide14.xml"/><Relationship Id="rId14" Type="http://schemas.openxmlformats.org/officeDocument/2006/relationships/slide" Target="slide13.xml"/><Relationship Id="rId22" Type="http://schemas.openxmlformats.org/officeDocument/2006/relationships/slide" Target="slide21.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slide" Target="slide25.xml"/></Relationships>
</file>

<file path=ppt/slides/_rels/slide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slide" Target="slide27.x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5E9EFF"/>
            </a:gs>
            <a:gs pos="39999">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sp>
        <p:nvSpPr>
          <p:cNvPr id="74755" name="Rectangle 3"/>
          <p:cNvSpPr>
            <a:spLocks noGrp="1" noChangeArrowheads="1"/>
          </p:cNvSpPr>
          <p:nvPr>
            <p:ph type="subTitle" idx="1"/>
          </p:nvPr>
        </p:nvSpPr>
        <p:spPr>
          <a:xfrm>
            <a:off x="1524000" y="4724400"/>
            <a:ext cx="6400800" cy="1752600"/>
          </a:xfrm>
        </p:spPr>
        <p:txBody>
          <a:bodyPr/>
          <a:lstStyle/>
          <a:p>
            <a:r>
              <a:rPr lang="en-US" dirty="0" smtClean="0"/>
              <a:t>Ethics of Teamwork</a:t>
            </a:r>
            <a:endParaRPr lang="en-US" dirty="0"/>
          </a:p>
          <a:p>
            <a:r>
              <a:rPr lang="en-US" dirty="0"/>
              <a:t>by</a:t>
            </a:r>
          </a:p>
          <a:p>
            <a:r>
              <a:rPr lang="en-US" dirty="0" smtClean="0"/>
              <a:t>Dr. William J. Frey</a:t>
            </a:r>
            <a:endParaRPr lang="en-US" dirty="0"/>
          </a:p>
        </p:txBody>
      </p:sp>
      <p:sp>
        <p:nvSpPr>
          <p:cNvPr id="74759" name="WordArt 7"/>
          <p:cNvSpPr>
            <a:spLocks noChangeArrowheads="1" noChangeShapeType="1" noTextEdit="1"/>
          </p:cNvSpPr>
          <p:nvPr/>
        </p:nvSpPr>
        <p:spPr bwMode="auto">
          <a:xfrm>
            <a:off x="1676400" y="838200"/>
            <a:ext cx="5867400" cy="3276600"/>
          </a:xfrm>
          <a:prstGeom prst="rect">
            <a:avLst/>
          </a:prstGeom>
        </p:spPr>
        <p:txBody>
          <a:bodyPr wrap="none" fromWordArt="1">
            <a:prstTxWarp prst="textPlain">
              <a:avLst>
                <a:gd name="adj" fmla="val 50000"/>
              </a:avLst>
            </a:prstTxWarp>
          </a:bodyPr>
          <a:lstStyle/>
          <a:p>
            <a:r>
              <a:rPr lang="en-US" sz="3600" kern="10">
                <a:ln w="9525">
                  <a:noFill/>
                  <a:round/>
                  <a:headEnd/>
                  <a:tailEnd/>
                </a:ln>
                <a:gradFill rotWithShape="0">
                  <a:gsLst>
                    <a:gs pos="0">
                      <a:srgbClr val="FF9933"/>
                    </a:gs>
                    <a:gs pos="100000">
                      <a:srgbClr val="FFFFCC"/>
                    </a:gs>
                  </a:gsLst>
                  <a:path path="rect">
                    <a:fillToRect l="50000" t="50000" r="50000" b="50000"/>
                  </a:path>
                </a:gradFill>
                <a:effectLst>
                  <a:outerShdw dist="35921" dir="2700000" algn="ctr" rotWithShape="0">
                    <a:srgbClr val="C0C0C0"/>
                  </a:outerShdw>
                </a:effectLst>
                <a:latin typeface="Impact"/>
              </a:rPr>
              <a:t>Jeopardy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2000"/>
                                  </p:stCondLst>
                                  <p:childTnLst>
                                    <p:set>
                                      <p:cBhvr>
                                        <p:cTn id="6" dur="1" fill="hold">
                                          <p:stCondLst>
                                            <p:cond delay="0"/>
                                          </p:stCondLst>
                                        </p:cTn>
                                        <p:tgtEl>
                                          <p:spTgt spid="74755"/>
                                        </p:tgtEl>
                                        <p:attrNameLst>
                                          <p:attrName>style.visibility</p:attrName>
                                        </p:attrNameLst>
                                      </p:cBhvr>
                                      <p:to>
                                        <p:strVal val="visible"/>
                                      </p:to>
                                    </p:set>
                                    <p:anim calcmode="lin" valueType="num">
                                      <p:cBhvr>
                                        <p:cTn id="7" dur="500" fill="hold"/>
                                        <p:tgtEl>
                                          <p:spTgt spid="74755"/>
                                        </p:tgtEl>
                                        <p:attrNameLst>
                                          <p:attrName>ppt_w</p:attrName>
                                        </p:attrNameLst>
                                      </p:cBhvr>
                                      <p:tavLst>
                                        <p:tav tm="0">
                                          <p:val>
                                            <p:fltVal val="0"/>
                                          </p:val>
                                        </p:tav>
                                        <p:tav tm="100000">
                                          <p:val>
                                            <p:strVal val="#ppt_w"/>
                                          </p:val>
                                        </p:tav>
                                      </p:tavLst>
                                    </p:anim>
                                    <p:anim calcmode="lin" valueType="num">
                                      <p:cBhvr>
                                        <p:cTn id="8" dur="500" fill="hold"/>
                                        <p:tgtEl>
                                          <p:spTgt spid="74755"/>
                                        </p:tgtEl>
                                        <p:attrNameLst>
                                          <p:attrName>ppt_h</p:attrName>
                                        </p:attrNameLst>
                                      </p:cBhvr>
                                      <p:tavLst>
                                        <p:tav tm="0">
                                          <p:val>
                                            <p:fltVal val="0"/>
                                          </p:val>
                                        </p:tav>
                                        <p:tav tm="100000">
                                          <p:val>
                                            <p:strVal val="#ppt_h"/>
                                          </p:val>
                                        </p:tav>
                                      </p:tavLst>
                                    </p:anim>
                                    <p:anim calcmode="lin" valueType="num">
                                      <p:cBhvr>
                                        <p:cTn id="9" dur="500" fill="hold"/>
                                        <p:tgtEl>
                                          <p:spTgt spid="74755"/>
                                        </p:tgtEl>
                                        <p:attrNameLst>
                                          <p:attrName>ppt_x</p:attrName>
                                        </p:attrNameLst>
                                      </p:cBhvr>
                                      <p:tavLst>
                                        <p:tav tm="0">
                                          <p:val>
                                            <p:fltVal val="0.5"/>
                                          </p:val>
                                        </p:tav>
                                        <p:tav tm="100000">
                                          <p:val>
                                            <p:strVal val="#ppt_x"/>
                                          </p:val>
                                        </p:tav>
                                      </p:tavLst>
                                    </p:anim>
                                    <p:anim calcmode="lin" valueType="num">
                                      <p:cBhvr>
                                        <p:cTn id="10" dur="500" fill="hold"/>
                                        <p:tgtEl>
                                          <p:spTgt spid="7475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subTitle" idx="4294967295"/>
          </p:nvPr>
        </p:nvSpPr>
        <p:spPr>
          <a:xfrm>
            <a:off x="7239000" y="5943600"/>
            <a:ext cx="1905000" cy="914400"/>
          </a:xfrm>
        </p:spPr>
        <p:txBody>
          <a:bodyPr/>
          <a:lstStyle/>
          <a:p>
            <a:pPr marL="0" indent="0" algn="ctr">
              <a:buFontTx/>
              <a:buNone/>
            </a:pPr>
            <a:r>
              <a:rPr lang="en-US"/>
              <a:t>2,4</a:t>
            </a:r>
          </a:p>
        </p:txBody>
      </p:sp>
      <p:sp>
        <p:nvSpPr>
          <p:cNvPr id="16388" name="AutoShape 4">
            <a:hlinkClick r:id="rId2"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6390" name="AutoShape 6"/>
          <p:cNvSpPr>
            <a:spLocks noChangeArrowheads="1"/>
          </p:cNvSpPr>
          <p:nvPr/>
        </p:nvSpPr>
        <p:spPr bwMode="auto">
          <a:xfrm>
            <a:off x="838200" y="15240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dirty="0" smtClean="0"/>
              <a:t>This phase of the value integration</a:t>
            </a:r>
          </a:p>
          <a:p>
            <a:r>
              <a:rPr lang="en-US" sz="4000" dirty="0" smtClean="0"/>
              <a:t>process focuses on the </a:t>
            </a:r>
          </a:p>
          <a:p>
            <a:r>
              <a:rPr lang="en-US" sz="4000" b="1" dirty="0" err="1" smtClean="0"/>
              <a:t>operationalization</a:t>
            </a:r>
            <a:r>
              <a:rPr lang="en-US" sz="4000" dirty="0" smtClean="0"/>
              <a:t> of values (by</a:t>
            </a:r>
          </a:p>
          <a:p>
            <a:r>
              <a:rPr lang="en-US" sz="4000" dirty="0" smtClean="0"/>
              <a:t>developing procedures) and the</a:t>
            </a:r>
          </a:p>
          <a:p>
            <a:r>
              <a:rPr lang="en-US" sz="4000" b="1" dirty="0" smtClean="0"/>
              <a:t>implementation</a:t>
            </a:r>
            <a:r>
              <a:rPr lang="en-US" sz="4000" dirty="0" smtClean="0"/>
              <a:t> of values (by </a:t>
            </a:r>
          </a:p>
          <a:p>
            <a:r>
              <a:rPr lang="en-US" sz="4000" dirty="0" smtClean="0"/>
              <a:t>carrying out these procedures).</a:t>
            </a:r>
            <a:endParaRPr lang="en-US" sz="4000" dirty="0"/>
          </a:p>
        </p:txBody>
      </p:sp>
      <p:sp>
        <p:nvSpPr>
          <p:cNvPr id="16391" name="Text Box 7"/>
          <p:cNvSpPr txBox="1">
            <a:spLocks noChangeArrowheads="1"/>
          </p:cNvSpPr>
          <p:nvPr/>
        </p:nvSpPr>
        <p:spPr bwMode="auto">
          <a:xfrm>
            <a:off x="990600" y="152400"/>
            <a:ext cx="7162800" cy="707886"/>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4000" dirty="0" smtClean="0"/>
              <a:t>What is value </a:t>
            </a:r>
            <a:r>
              <a:rPr lang="en-US" sz="4000" b="1" dirty="0" smtClean="0"/>
              <a:t>translation</a:t>
            </a:r>
            <a:r>
              <a:rPr lang="en-US" sz="4000" dirty="0" smtClean="0"/>
              <a:t>?</a:t>
            </a:r>
            <a:endParaRPr lang="en-US" sz="4000" dirty="0"/>
          </a:p>
        </p:txBody>
      </p:sp>
      <p:sp>
        <p:nvSpPr>
          <p:cNvPr id="6" name="Action Button: Information 5">
            <a:hlinkClick r:id="rId3" action="ppaction://hlinksldjump" highlightClick="1"/>
          </p:cNvPr>
          <p:cNvSpPr/>
          <p:nvPr/>
        </p:nvSpPr>
        <p:spPr bwMode="auto">
          <a:xfrm>
            <a:off x="2438400" y="6019800"/>
            <a:ext cx="685800" cy="6614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wipe(down)">
                                      <p:cBhvr>
                                        <p:cTn id="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4294967295"/>
          </p:nvPr>
        </p:nvSpPr>
        <p:spPr>
          <a:xfrm>
            <a:off x="7391400" y="5943600"/>
            <a:ext cx="1752600" cy="914400"/>
          </a:xfrm>
        </p:spPr>
        <p:txBody>
          <a:bodyPr/>
          <a:lstStyle/>
          <a:p>
            <a:pPr marL="0" indent="0" algn="ctr">
              <a:buFontTx/>
              <a:buNone/>
            </a:pPr>
            <a:r>
              <a:rPr lang="en-US"/>
              <a:t>3,1</a:t>
            </a:r>
          </a:p>
        </p:txBody>
      </p:sp>
      <p:sp>
        <p:nvSpPr>
          <p:cNvPr id="17412" name="AutoShape 4">
            <a:hlinkClick r:id="rId2" action="ppaction://hlinksldjump" highlightClick="1"/>
          </p:cNvPr>
          <p:cNvSpPr>
            <a:spLocks noChangeArrowheads="1"/>
          </p:cNvSpPr>
          <p:nvPr/>
        </p:nvSpPr>
        <p:spPr bwMode="auto">
          <a:xfrm>
            <a:off x="44196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7414" name="AutoShape 6"/>
          <p:cNvSpPr>
            <a:spLocks noChangeArrowheads="1"/>
          </p:cNvSpPr>
          <p:nvPr/>
        </p:nvSpPr>
        <p:spPr bwMode="auto">
          <a:xfrm>
            <a:off x="1066800" y="15240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dirty="0" smtClean="0"/>
              <a:t>A group makes unnecessary </a:t>
            </a:r>
          </a:p>
          <a:p>
            <a:r>
              <a:rPr lang="en-US" sz="4000" dirty="0" smtClean="0"/>
              <a:t>compromises because of a </a:t>
            </a:r>
          </a:p>
          <a:p>
            <a:r>
              <a:rPr lang="en-US" sz="4000" dirty="0" smtClean="0"/>
              <a:t>breakdown in group </a:t>
            </a:r>
          </a:p>
          <a:p>
            <a:r>
              <a:rPr lang="en-US" sz="4000" dirty="0" smtClean="0"/>
              <a:t>communication.</a:t>
            </a:r>
          </a:p>
        </p:txBody>
      </p:sp>
      <p:sp>
        <p:nvSpPr>
          <p:cNvPr id="17415" name="Text Box 7"/>
          <p:cNvSpPr txBox="1">
            <a:spLocks noChangeArrowheads="1"/>
          </p:cNvSpPr>
          <p:nvPr/>
        </p:nvSpPr>
        <p:spPr bwMode="auto">
          <a:xfrm>
            <a:off x="1066800" y="228600"/>
            <a:ext cx="71628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is </a:t>
            </a:r>
            <a:r>
              <a:rPr lang="en-US" sz="3600" b="1" dirty="0" smtClean="0"/>
              <a:t>Going to Abilene</a:t>
            </a:r>
            <a:r>
              <a:rPr lang="en-US" sz="3600" dirty="0" smtClean="0"/>
              <a:t>?</a:t>
            </a:r>
            <a:endParaRPr lang="en-US" sz="3600" dirty="0"/>
          </a:p>
        </p:txBody>
      </p:sp>
      <p:sp>
        <p:nvSpPr>
          <p:cNvPr id="6" name="Action Button: Information 5">
            <a:hlinkClick r:id="rId3" action="ppaction://hlinksldjump" highlightClick="1"/>
          </p:cNvPr>
          <p:cNvSpPr/>
          <p:nvPr/>
        </p:nvSpPr>
        <p:spPr bwMode="auto">
          <a:xfrm>
            <a:off x="2819400" y="6019800"/>
            <a:ext cx="762000" cy="6858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wipe(down)">
                                      <p:cBhvr>
                                        <p:cTn id="7"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subTitle" idx="4294967295"/>
          </p:nvPr>
        </p:nvSpPr>
        <p:spPr>
          <a:xfrm>
            <a:off x="7543800" y="6172200"/>
            <a:ext cx="1600200" cy="685800"/>
          </a:xfrm>
        </p:spPr>
        <p:txBody>
          <a:bodyPr/>
          <a:lstStyle/>
          <a:p>
            <a:pPr marL="0" indent="0" algn="ctr">
              <a:buFontTx/>
              <a:buNone/>
            </a:pPr>
            <a:r>
              <a:rPr lang="en-US"/>
              <a:t>3,2</a:t>
            </a:r>
          </a:p>
        </p:txBody>
      </p:sp>
      <p:sp>
        <p:nvSpPr>
          <p:cNvPr id="22532" name="AutoShape 4">
            <a:hlinkClick r:id="rId2" action="ppaction://hlinksldjump" highlightClick="1"/>
          </p:cNvPr>
          <p:cNvSpPr>
            <a:spLocks noChangeArrowheads="1"/>
          </p:cNvSpPr>
          <p:nvPr/>
        </p:nvSpPr>
        <p:spPr bwMode="auto">
          <a:xfrm>
            <a:off x="44196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2534" name="AutoShape 6"/>
          <p:cNvSpPr>
            <a:spLocks noChangeArrowheads="1"/>
          </p:cNvSpPr>
          <p:nvPr/>
        </p:nvSpPr>
        <p:spPr bwMode="auto">
          <a:xfrm>
            <a:off x="990600" y="15240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b="1" dirty="0" smtClean="0"/>
              <a:t>These individuals attempt to </a:t>
            </a:r>
          </a:p>
          <a:p>
            <a:r>
              <a:rPr lang="en-US" sz="4000" b="1" dirty="0" smtClean="0"/>
              <a:t>benefit from the other members</a:t>
            </a:r>
          </a:p>
          <a:p>
            <a:r>
              <a:rPr lang="en-US" sz="4000" b="1" dirty="0" smtClean="0"/>
              <a:t>of the group without contributing</a:t>
            </a:r>
          </a:p>
          <a:p>
            <a:r>
              <a:rPr lang="en-US" sz="4000" b="1" dirty="0" smtClean="0"/>
              <a:t>anything themselves.</a:t>
            </a:r>
            <a:endParaRPr lang="en-US" sz="4000" b="1" dirty="0"/>
          </a:p>
        </p:txBody>
      </p:sp>
      <p:sp>
        <p:nvSpPr>
          <p:cNvPr id="22535" name="Text Box 7"/>
          <p:cNvSpPr txBox="1">
            <a:spLocks noChangeArrowheads="1"/>
          </p:cNvSpPr>
          <p:nvPr/>
        </p:nvSpPr>
        <p:spPr bwMode="auto">
          <a:xfrm>
            <a:off x="1066800" y="304800"/>
            <a:ext cx="7162800" cy="707886"/>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4000" dirty="0" smtClean="0"/>
              <a:t>Who are </a:t>
            </a:r>
            <a:r>
              <a:rPr lang="en-US" sz="4000" b="1" dirty="0" smtClean="0"/>
              <a:t>Free Riders</a:t>
            </a:r>
            <a:r>
              <a:rPr lang="en-US" sz="4000" dirty="0" smtClean="0"/>
              <a:t>?</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wipe(down)">
                                      <p:cBhvr>
                                        <p:cTn id="7"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subTitle" idx="4294967295"/>
          </p:nvPr>
        </p:nvSpPr>
        <p:spPr>
          <a:xfrm>
            <a:off x="7239000" y="5867400"/>
            <a:ext cx="1905000" cy="990600"/>
          </a:xfrm>
        </p:spPr>
        <p:txBody>
          <a:bodyPr/>
          <a:lstStyle/>
          <a:p>
            <a:pPr marL="0" indent="0" algn="ctr">
              <a:buFontTx/>
              <a:buNone/>
            </a:pPr>
            <a:r>
              <a:rPr lang="en-US"/>
              <a:t>3,3</a:t>
            </a:r>
          </a:p>
        </p:txBody>
      </p:sp>
      <p:sp>
        <p:nvSpPr>
          <p:cNvPr id="21508" name="AutoShape 4">
            <a:hlinkClick r:id="rId2" action="ppaction://hlinksldjump" highlightClick="1"/>
          </p:cNvPr>
          <p:cNvSpPr>
            <a:spLocks noChangeArrowheads="1"/>
          </p:cNvSpPr>
          <p:nvPr/>
        </p:nvSpPr>
        <p:spPr bwMode="auto">
          <a:xfrm>
            <a:off x="44958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1510" name="AutoShape 6"/>
          <p:cNvSpPr>
            <a:spLocks noChangeArrowheads="1"/>
          </p:cNvSpPr>
          <p:nvPr/>
        </p:nvSpPr>
        <p:spPr bwMode="auto">
          <a:xfrm>
            <a:off x="914400" y="14478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dirty="0" smtClean="0"/>
              <a:t>One side makes a concession</a:t>
            </a:r>
          </a:p>
          <a:p>
            <a:r>
              <a:rPr lang="en-US" sz="4000" dirty="0" smtClean="0"/>
              <a:t>to the other but is compensated</a:t>
            </a:r>
          </a:p>
          <a:p>
            <a:r>
              <a:rPr lang="en-US" sz="4000" dirty="0" smtClean="0"/>
              <a:t>for that concession in some other</a:t>
            </a:r>
          </a:p>
          <a:p>
            <a:r>
              <a:rPr lang="en-US" sz="4000" dirty="0" smtClean="0"/>
              <a:t>way.</a:t>
            </a:r>
            <a:endParaRPr lang="en-US" sz="4000" dirty="0"/>
          </a:p>
        </p:txBody>
      </p:sp>
      <p:sp>
        <p:nvSpPr>
          <p:cNvPr id="21511" name="Text Box 7"/>
          <p:cNvSpPr txBox="1">
            <a:spLocks noChangeArrowheads="1"/>
          </p:cNvSpPr>
          <p:nvPr/>
        </p:nvSpPr>
        <p:spPr bwMode="auto">
          <a:xfrm>
            <a:off x="990600" y="228600"/>
            <a:ext cx="71628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is </a:t>
            </a:r>
            <a:r>
              <a:rPr lang="en-US" sz="3600" b="1" dirty="0" smtClean="0"/>
              <a:t>Nonspecific Compensation</a:t>
            </a:r>
            <a:r>
              <a:rPr lang="en-US" sz="3600" dirty="0" smtClean="0"/>
              <a:t>?</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wipe(down)">
                                      <p:cBhvr>
                                        <p:cTn id="7"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subTitle" idx="4294967295"/>
          </p:nvPr>
        </p:nvSpPr>
        <p:spPr>
          <a:xfrm>
            <a:off x="7239000" y="5791200"/>
            <a:ext cx="1905000" cy="1066800"/>
          </a:xfrm>
        </p:spPr>
        <p:txBody>
          <a:bodyPr/>
          <a:lstStyle/>
          <a:p>
            <a:pPr marL="0" indent="0" algn="ctr">
              <a:buFontTx/>
              <a:buNone/>
            </a:pPr>
            <a:r>
              <a:rPr lang="en-US"/>
              <a:t>3,4</a:t>
            </a:r>
          </a:p>
        </p:txBody>
      </p:sp>
      <p:sp>
        <p:nvSpPr>
          <p:cNvPr id="20484" name="AutoShape 4">
            <a:hlinkClick r:id="rId2" action="ppaction://hlinksldjump" highlightClick="1"/>
          </p:cNvPr>
          <p:cNvSpPr>
            <a:spLocks noChangeArrowheads="1"/>
          </p:cNvSpPr>
          <p:nvPr/>
        </p:nvSpPr>
        <p:spPr bwMode="auto">
          <a:xfrm>
            <a:off x="44196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0486" name="AutoShape 6"/>
          <p:cNvSpPr>
            <a:spLocks noChangeArrowheads="1"/>
          </p:cNvSpPr>
          <p:nvPr/>
        </p:nvSpPr>
        <p:spPr bwMode="auto">
          <a:xfrm>
            <a:off x="838200" y="14478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3600" b="1" dirty="0" smtClean="0"/>
              <a:t>In this phase of value integration,</a:t>
            </a:r>
          </a:p>
          <a:p>
            <a:r>
              <a:rPr lang="en-US" sz="3600" b="1" dirty="0" smtClean="0"/>
              <a:t>groups develop assessment strategies</a:t>
            </a:r>
          </a:p>
          <a:p>
            <a:r>
              <a:rPr lang="en-US" sz="3600" b="1" dirty="0" smtClean="0"/>
              <a:t>to confirm that value goals have</a:t>
            </a:r>
          </a:p>
          <a:p>
            <a:r>
              <a:rPr lang="en-US" sz="3600" b="1" dirty="0" smtClean="0"/>
              <a:t>been realized.</a:t>
            </a:r>
            <a:endParaRPr lang="en-US" sz="4000" dirty="0"/>
          </a:p>
        </p:txBody>
      </p:sp>
      <p:sp>
        <p:nvSpPr>
          <p:cNvPr id="20488" name="Text Box 8"/>
          <p:cNvSpPr txBox="1">
            <a:spLocks noChangeArrowheads="1"/>
          </p:cNvSpPr>
          <p:nvPr/>
        </p:nvSpPr>
        <p:spPr bwMode="auto">
          <a:xfrm>
            <a:off x="838200" y="228600"/>
            <a:ext cx="7162800" cy="707886"/>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4000" dirty="0" smtClean="0"/>
              <a:t>What is value </a:t>
            </a:r>
            <a:r>
              <a:rPr lang="en-US" sz="4000" b="1" dirty="0" smtClean="0"/>
              <a:t>verification</a:t>
            </a:r>
            <a:r>
              <a:rPr lang="en-US" sz="4000" dirty="0" smtClean="0"/>
              <a:t>?</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8"/>
                                        </p:tgtEl>
                                        <p:attrNameLst>
                                          <p:attrName>style.visibility</p:attrName>
                                        </p:attrNameLst>
                                      </p:cBhvr>
                                      <p:to>
                                        <p:strVal val="visible"/>
                                      </p:to>
                                    </p:set>
                                    <p:animEffect transition="in" filter="wipe(down)">
                                      <p:cBhvr>
                                        <p:cTn id="7"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subTitle" idx="4294967295"/>
          </p:nvPr>
        </p:nvSpPr>
        <p:spPr>
          <a:xfrm>
            <a:off x="7620000" y="5867400"/>
            <a:ext cx="1524000" cy="990600"/>
          </a:xfrm>
        </p:spPr>
        <p:txBody>
          <a:bodyPr/>
          <a:lstStyle/>
          <a:p>
            <a:pPr marL="0" indent="0" algn="ctr">
              <a:buFontTx/>
              <a:buNone/>
            </a:pPr>
            <a:r>
              <a:rPr lang="en-US"/>
              <a:t>4,1</a:t>
            </a:r>
          </a:p>
        </p:txBody>
      </p:sp>
      <p:sp>
        <p:nvSpPr>
          <p:cNvPr id="23556" name="AutoShape 4">
            <a:hlinkClick r:id="rId2" action="ppaction://hlinksldjump" highlightClick="1"/>
          </p:cNvPr>
          <p:cNvSpPr>
            <a:spLocks noChangeArrowheads="1"/>
          </p:cNvSpPr>
          <p:nvPr/>
        </p:nvSpPr>
        <p:spPr bwMode="auto">
          <a:xfrm>
            <a:off x="46482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3558" name="AutoShape 6"/>
          <p:cNvSpPr>
            <a:spLocks noChangeArrowheads="1"/>
          </p:cNvSpPr>
          <p:nvPr/>
        </p:nvSpPr>
        <p:spPr bwMode="auto">
          <a:xfrm>
            <a:off x="990600" y="15240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dirty="0"/>
              <a:t> </a:t>
            </a:r>
            <a:r>
              <a:rPr lang="en-US" sz="4000" dirty="0" smtClean="0"/>
              <a:t>Designate one member a </a:t>
            </a:r>
          </a:p>
          <a:p>
            <a:r>
              <a:rPr lang="en-US" sz="4000" dirty="0" smtClean="0"/>
              <a:t>devil’s advocate who is </a:t>
            </a:r>
          </a:p>
          <a:p>
            <a:r>
              <a:rPr lang="en-US" sz="4000" dirty="0" smtClean="0"/>
              <a:t>responsible for criticizing</a:t>
            </a:r>
          </a:p>
          <a:p>
            <a:r>
              <a:rPr lang="en-US" sz="4000" dirty="0" smtClean="0"/>
              <a:t> the group’s decision. </a:t>
            </a:r>
            <a:endParaRPr lang="en-US" sz="4000" dirty="0"/>
          </a:p>
        </p:txBody>
      </p:sp>
      <p:sp>
        <p:nvSpPr>
          <p:cNvPr id="23559" name="Text Box 7"/>
          <p:cNvSpPr txBox="1">
            <a:spLocks noChangeArrowheads="1"/>
          </p:cNvSpPr>
          <p:nvPr/>
        </p:nvSpPr>
        <p:spPr bwMode="auto">
          <a:xfrm>
            <a:off x="990600" y="152400"/>
            <a:ext cx="7086600" cy="1077218"/>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dirty="0" smtClean="0"/>
              <a:t>How does one avoid </a:t>
            </a:r>
            <a:r>
              <a:rPr lang="en-US" sz="3200" b="1" dirty="0" smtClean="0"/>
              <a:t>groupthink</a:t>
            </a:r>
            <a:r>
              <a:rPr lang="en-US" sz="3200" dirty="0" smtClean="0"/>
              <a:t> and </a:t>
            </a:r>
            <a:r>
              <a:rPr lang="en-US" sz="3200" b="1" dirty="0" smtClean="0"/>
              <a:t>going to Abilene</a:t>
            </a:r>
            <a:r>
              <a:rPr lang="en-US" sz="3200" dirty="0" smtClean="0"/>
              <a:t>?</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wipe(down)">
                                      <p:cBhvr>
                                        <p:cTn id="7"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subTitle" idx="4294967295"/>
          </p:nvPr>
        </p:nvSpPr>
        <p:spPr>
          <a:xfrm>
            <a:off x="7467600" y="6019800"/>
            <a:ext cx="1676400" cy="838200"/>
          </a:xfrm>
        </p:spPr>
        <p:txBody>
          <a:bodyPr/>
          <a:lstStyle/>
          <a:p>
            <a:pPr marL="0" indent="0" algn="ctr">
              <a:buFontTx/>
              <a:buNone/>
            </a:pPr>
            <a:r>
              <a:rPr lang="en-US"/>
              <a:t>4,2</a:t>
            </a:r>
          </a:p>
        </p:txBody>
      </p:sp>
      <p:sp>
        <p:nvSpPr>
          <p:cNvPr id="19460" name="AutoShape 4">
            <a:hlinkClick r:id="rId2"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9462" name="AutoShape 6"/>
          <p:cNvSpPr>
            <a:spLocks noChangeArrowheads="1"/>
          </p:cNvSpPr>
          <p:nvPr/>
        </p:nvSpPr>
        <p:spPr bwMode="auto">
          <a:xfrm>
            <a:off x="990600" y="15240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These are good ideas that group </a:t>
            </a:r>
          </a:p>
          <a:p>
            <a:r>
              <a:rPr lang="en-US" sz="4000" dirty="0" smtClean="0"/>
              <a:t>members keep to themselves and</a:t>
            </a:r>
          </a:p>
          <a:p>
            <a:r>
              <a:rPr lang="en-US" sz="4000" dirty="0" smtClean="0"/>
              <a:t>do not share with the rest of </a:t>
            </a:r>
          </a:p>
          <a:p>
            <a:r>
              <a:rPr lang="en-US" sz="4000" dirty="0" smtClean="0"/>
              <a:t>the group. </a:t>
            </a:r>
            <a:endParaRPr lang="en-US" sz="4000" dirty="0"/>
          </a:p>
        </p:txBody>
      </p:sp>
      <p:sp>
        <p:nvSpPr>
          <p:cNvPr id="19463" name="Text Box 7"/>
          <p:cNvSpPr txBox="1">
            <a:spLocks noChangeArrowheads="1"/>
          </p:cNvSpPr>
          <p:nvPr/>
        </p:nvSpPr>
        <p:spPr bwMode="auto">
          <a:xfrm>
            <a:off x="1066800" y="457200"/>
            <a:ext cx="71628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are </a:t>
            </a:r>
            <a:r>
              <a:rPr lang="en-US" sz="3600" b="1" dirty="0" smtClean="0"/>
              <a:t>Hidden Agendas</a:t>
            </a:r>
            <a:r>
              <a:rPr lang="en-US" sz="3600" dirty="0" smtClean="0"/>
              <a:t>?</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wipe(down)">
                                      <p:cBhvr>
                                        <p:cTn id="7"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subTitle" idx="4294967295"/>
          </p:nvPr>
        </p:nvSpPr>
        <p:spPr>
          <a:xfrm>
            <a:off x="7620000" y="5867400"/>
            <a:ext cx="1524000" cy="990600"/>
          </a:xfrm>
        </p:spPr>
        <p:txBody>
          <a:bodyPr/>
          <a:lstStyle/>
          <a:p>
            <a:pPr marL="0" indent="0" algn="ctr">
              <a:buFontTx/>
              <a:buNone/>
            </a:pPr>
            <a:r>
              <a:rPr lang="en-US"/>
              <a:t>4,3</a:t>
            </a:r>
          </a:p>
        </p:txBody>
      </p:sp>
      <p:sp>
        <p:nvSpPr>
          <p:cNvPr id="18436" name="AutoShape 4">
            <a:hlinkClick r:id="rId2" action="ppaction://hlinksldjump" highlightClick="1"/>
          </p:cNvPr>
          <p:cNvSpPr>
            <a:spLocks noChangeArrowheads="1"/>
          </p:cNvSpPr>
          <p:nvPr/>
        </p:nvSpPr>
        <p:spPr bwMode="auto">
          <a:xfrm>
            <a:off x="43434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8438" name="AutoShape 6"/>
          <p:cNvSpPr>
            <a:spLocks noChangeArrowheads="1"/>
          </p:cNvSpPr>
          <p:nvPr/>
        </p:nvSpPr>
        <p:spPr bwMode="auto">
          <a:xfrm>
            <a:off x="990600" y="16002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3600" b="1" dirty="0" smtClean="0"/>
              <a:t>Each party lowers their </a:t>
            </a:r>
          </a:p>
          <a:p>
            <a:r>
              <a:rPr lang="en-US" sz="3600" b="1" dirty="0" smtClean="0"/>
              <a:t>aspirations on terms that are of </a:t>
            </a:r>
          </a:p>
          <a:p>
            <a:r>
              <a:rPr lang="en-US" sz="3600" b="1" dirty="0" smtClean="0"/>
              <a:t>less interest to them, thus trading</a:t>
            </a:r>
          </a:p>
          <a:p>
            <a:r>
              <a:rPr lang="en-US" sz="3600" b="1" dirty="0" smtClean="0"/>
              <a:t>off a concession on a less </a:t>
            </a:r>
          </a:p>
          <a:p>
            <a:r>
              <a:rPr lang="en-US" sz="3600" b="1" dirty="0" smtClean="0"/>
              <a:t>important item for a concession </a:t>
            </a:r>
          </a:p>
          <a:p>
            <a:r>
              <a:rPr lang="en-US" sz="3600" b="1" dirty="0" smtClean="0"/>
              <a:t>from the other on a more important</a:t>
            </a:r>
          </a:p>
          <a:p>
            <a:r>
              <a:rPr lang="en-US" sz="3600" b="1" dirty="0" smtClean="0"/>
              <a:t>item.</a:t>
            </a:r>
            <a:endParaRPr lang="en-US" sz="3600" b="1" dirty="0"/>
          </a:p>
        </p:txBody>
      </p:sp>
      <p:sp>
        <p:nvSpPr>
          <p:cNvPr id="18439" name="Text Box 7"/>
          <p:cNvSpPr txBox="1">
            <a:spLocks noChangeArrowheads="1"/>
          </p:cNvSpPr>
          <p:nvPr/>
        </p:nvSpPr>
        <p:spPr bwMode="auto">
          <a:xfrm>
            <a:off x="1066800" y="228600"/>
            <a:ext cx="7162800" cy="58477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dirty="0" smtClean="0"/>
              <a:t>What is </a:t>
            </a:r>
            <a:r>
              <a:rPr lang="en-US" sz="3200" b="1" dirty="0" smtClean="0"/>
              <a:t>Logrolling</a:t>
            </a:r>
            <a:r>
              <a:rPr lang="en-US" sz="3200" dirty="0" smtClean="0"/>
              <a:t>?</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subTitle" idx="4294967295"/>
          </p:nvPr>
        </p:nvSpPr>
        <p:spPr>
          <a:xfrm>
            <a:off x="6934200" y="5867400"/>
            <a:ext cx="2209800" cy="990600"/>
          </a:xfrm>
        </p:spPr>
        <p:txBody>
          <a:bodyPr/>
          <a:lstStyle/>
          <a:p>
            <a:pPr marL="0" indent="0" algn="ctr">
              <a:buFontTx/>
              <a:buNone/>
            </a:pPr>
            <a:r>
              <a:rPr lang="en-US"/>
              <a:t>4,4</a:t>
            </a:r>
          </a:p>
        </p:txBody>
      </p:sp>
      <p:sp>
        <p:nvSpPr>
          <p:cNvPr id="24580" name="AutoShape 4">
            <a:hlinkClick r:id="rId2" action="ppaction://hlinksldjump" highlightClick="1"/>
          </p:cNvPr>
          <p:cNvSpPr>
            <a:spLocks noChangeArrowheads="1"/>
          </p:cNvSpPr>
          <p:nvPr/>
        </p:nvSpPr>
        <p:spPr bwMode="auto">
          <a:xfrm>
            <a:off x="45720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4582" name="AutoShape 6"/>
          <p:cNvSpPr>
            <a:spLocks noChangeArrowheads="1"/>
          </p:cNvSpPr>
          <p:nvPr/>
        </p:nvSpPr>
        <p:spPr bwMode="auto">
          <a:xfrm>
            <a:off x="914400" y="16002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This is a sequence of actions</a:t>
            </a:r>
          </a:p>
          <a:p>
            <a:r>
              <a:rPr lang="en-US" sz="4000" b="1" dirty="0" smtClean="0"/>
              <a:t>that, carried out in proper </a:t>
            </a:r>
          </a:p>
          <a:p>
            <a:r>
              <a:rPr lang="en-US" sz="4000" b="1" dirty="0" smtClean="0"/>
              <a:t>order, facilitate the integration</a:t>
            </a:r>
          </a:p>
          <a:p>
            <a:r>
              <a:rPr lang="en-US" sz="4000" b="1" dirty="0" smtClean="0"/>
              <a:t>of a given value into a specific</a:t>
            </a:r>
          </a:p>
          <a:p>
            <a:r>
              <a:rPr lang="en-US" sz="4000" b="1" dirty="0" smtClean="0"/>
              <a:t>situation.</a:t>
            </a:r>
            <a:endParaRPr lang="en-US" sz="4000" dirty="0"/>
          </a:p>
        </p:txBody>
      </p:sp>
      <p:sp>
        <p:nvSpPr>
          <p:cNvPr id="24583" name="Text Box 7"/>
          <p:cNvSpPr txBox="1">
            <a:spLocks noChangeArrowheads="1"/>
          </p:cNvSpPr>
          <p:nvPr/>
        </p:nvSpPr>
        <p:spPr bwMode="auto">
          <a:xfrm>
            <a:off x="1066800" y="228600"/>
            <a:ext cx="7162800" cy="1200329"/>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is a value realization </a:t>
            </a:r>
            <a:r>
              <a:rPr lang="en-US" sz="3600" b="1" dirty="0" smtClean="0"/>
              <a:t>procedure</a:t>
            </a:r>
            <a:r>
              <a:rPr lang="en-US" sz="3600" dirty="0" smtClean="0"/>
              <a:t>?</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wipe(down)">
                                      <p:cBhvr>
                                        <p:cTn id="7"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subTitle" idx="4294967295"/>
          </p:nvPr>
        </p:nvSpPr>
        <p:spPr>
          <a:xfrm>
            <a:off x="7391400" y="6096000"/>
            <a:ext cx="1752600" cy="762000"/>
          </a:xfrm>
        </p:spPr>
        <p:txBody>
          <a:bodyPr/>
          <a:lstStyle/>
          <a:p>
            <a:pPr marL="0" indent="0" algn="ctr">
              <a:buFontTx/>
              <a:buNone/>
            </a:pPr>
            <a:r>
              <a:rPr lang="en-US"/>
              <a:t>5,1</a:t>
            </a:r>
          </a:p>
        </p:txBody>
      </p:sp>
      <p:sp>
        <p:nvSpPr>
          <p:cNvPr id="25604" name="AutoShape 4">
            <a:hlinkClick r:id="rId2"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5606" name="AutoShape 6"/>
          <p:cNvSpPr>
            <a:spLocks noChangeArrowheads="1"/>
          </p:cNvSpPr>
          <p:nvPr/>
        </p:nvSpPr>
        <p:spPr bwMode="auto">
          <a:xfrm>
            <a:off x="914400" y="17526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dirty="0" smtClean="0"/>
              <a:t>"The leaders in an organization's </a:t>
            </a:r>
          </a:p>
          <a:p>
            <a:r>
              <a:rPr lang="en-US" sz="4000" dirty="0" smtClean="0"/>
              <a:t>hierarchy, when assigning a policy-</a:t>
            </a:r>
          </a:p>
          <a:p>
            <a:r>
              <a:rPr lang="en-US" sz="4000" dirty="0" smtClean="0"/>
              <a:t>planning mission to a group, </a:t>
            </a:r>
          </a:p>
          <a:p>
            <a:r>
              <a:rPr lang="en-US" sz="4000" dirty="0" smtClean="0"/>
              <a:t>should be impartial instead </a:t>
            </a:r>
          </a:p>
          <a:p>
            <a:r>
              <a:rPr lang="en-US" sz="4000" dirty="0" smtClean="0"/>
              <a:t>of stating preferences and </a:t>
            </a:r>
          </a:p>
          <a:p>
            <a:r>
              <a:rPr lang="en-US" sz="4000" dirty="0" smtClean="0"/>
              <a:t>expectations at the outset." </a:t>
            </a:r>
          </a:p>
        </p:txBody>
      </p:sp>
      <p:sp>
        <p:nvSpPr>
          <p:cNvPr id="25607" name="Text Box 7"/>
          <p:cNvSpPr txBox="1">
            <a:spLocks noChangeArrowheads="1"/>
          </p:cNvSpPr>
          <p:nvPr/>
        </p:nvSpPr>
        <p:spPr bwMode="auto">
          <a:xfrm>
            <a:off x="990600" y="228600"/>
            <a:ext cx="7086600" cy="1200329"/>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is a strategy for avoiding </a:t>
            </a:r>
            <a:r>
              <a:rPr lang="en-US" sz="3600" b="1" dirty="0" smtClean="0"/>
              <a:t>Groupthink</a:t>
            </a:r>
            <a:r>
              <a:rPr lang="en-US" sz="3600" dirty="0" smtClean="0"/>
              <a:t>?</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wipe(down)">
                                      <p:cBhvr>
                                        <p:cTn id="7"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33CCFF"/>
            </a:gs>
            <a:gs pos="100000">
              <a:srgbClr val="175E76"/>
            </a:gs>
          </a:gsLst>
          <a:path path="shape">
            <a:fillToRect l="50000" t="50000" r="50000" b="50000"/>
          </a:path>
        </a:gradFill>
        <a:effectLst/>
      </p:bgPr>
    </p:bg>
    <p:spTree>
      <p:nvGrpSpPr>
        <p:cNvPr id="1" name=""/>
        <p:cNvGrpSpPr/>
        <p:nvPr/>
      </p:nvGrpSpPr>
      <p:grpSpPr>
        <a:xfrm>
          <a:off x="0" y="0"/>
          <a:ext cx="0" cy="0"/>
          <a:chOff x="0" y="0"/>
          <a:chExt cx="0" cy="0"/>
        </a:xfrm>
      </p:grpSpPr>
      <p:sp>
        <p:nvSpPr>
          <p:cNvPr id="2052" name="AutoShape 4">
            <a:hlinkClick r:id="rId3" action="ppaction://hlinksldjump" highlightClick="1"/>
          </p:cNvPr>
          <p:cNvSpPr>
            <a:spLocks noChangeArrowheads="1"/>
          </p:cNvSpPr>
          <p:nvPr/>
        </p:nvSpPr>
        <p:spPr bwMode="auto">
          <a:xfrm>
            <a:off x="2590800" y="1143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dirty="0" smtClean="0">
                <a:effectLst>
                  <a:outerShdw blurRad="38100" dist="38100" dir="2700000" algn="tl">
                    <a:srgbClr val="FFFFFF"/>
                  </a:outerShdw>
                </a:effectLst>
                <a:hlinkClick r:id="rId4" action="ppaction://hlinksldjump"/>
              </a:rPr>
              <a:t>100</a:t>
            </a:r>
            <a:endParaRPr lang="en-US" b="1" dirty="0"/>
          </a:p>
        </p:txBody>
      </p:sp>
      <p:sp>
        <p:nvSpPr>
          <p:cNvPr id="2053" name="AutoShape 5">
            <a:hlinkClick r:id="rId5" action="ppaction://hlinksldjump" highlightClick="1"/>
          </p:cNvPr>
          <p:cNvSpPr>
            <a:spLocks noChangeArrowheads="1"/>
          </p:cNvSpPr>
          <p:nvPr/>
        </p:nvSpPr>
        <p:spPr bwMode="auto">
          <a:xfrm>
            <a:off x="4953000" y="11430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dirty="0" smtClean="0">
                <a:effectLst>
                  <a:outerShdw blurRad="38100" dist="38100" dir="2700000" algn="tl">
                    <a:srgbClr val="FFFFFF"/>
                  </a:outerShdw>
                </a:effectLst>
                <a:hlinkClick r:id="rId5" action="ppaction://hlinksldjump"/>
              </a:rPr>
              <a:t>100</a:t>
            </a:r>
            <a:endParaRPr lang="en-US" b="1" dirty="0">
              <a:hlinkClick r:id="rId5" action="ppaction://hlinksldjump"/>
            </a:endParaRPr>
          </a:p>
        </p:txBody>
      </p:sp>
      <p:sp>
        <p:nvSpPr>
          <p:cNvPr id="2056" name="AutoShape 8">
            <a:hlinkClick r:id="rId3" action="ppaction://hlinksldjump" highlightClick="1"/>
          </p:cNvPr>
          <p:cNvSpPr>
            <a:spLocks noChangeArrowheads="1"/>
          </p:cNvSpPr>
          <p:nvPr/>
        </p:nvSpPr>
        <p:spPr bwMode="auto">
          <a:xfrm>
            <a:off x="2590800" y="2286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3" action="ppaction://hlinksldjump"/>
              </a:rPr>
              <a:t>200</a:t>
            </a:r>
            <a:endParaRPr lang="en-US" b="1"/>
          </a:p>
        </p:txBody>
      </p:sp>
      <p:sp>
        <p:nvSpPr>
          <p:cNvPr id="2058" name="AutoShape 10">
            <a:hlinkClick r:id="rId6" action="ppaction://hlinksldjump" highlightClick="1"/>
          </p:cNvPr>
          <p:cNvSpPr>
            <a:spLocks noChangeArrowheads="1"/>
          </p:cNvSpPr>
          <p:nvPr/>
        </p:nvSpPr>
        <p:spPr bwMode="auto">
          <a:xfrm>
            <a:off x="7162800" y="2209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6" action="ppaction://hlinksldjump"/>
              </a:rPr>
              <a:t>200</a:t>
            </a:r>
            <a:endParaRPr lang="en-US" b="1"/>
          </a:p>
        </p:txBody>
      </p:sp>
      <p:sp>
        <p:nvSpPr>
          <p:cNvPr id="2060" name="AutoShape 12">
            <a:hlinkClick r:id="rId7" action="ppaction://hlinksldjump" highlightClick="1"/>
          </p:cNvPr>
          <p:cNvSpPr>
            <a:spLocks noChangeArrowheads="1"/>
          </p:cNvSpPr>
          <p:nvPr/>
        </p:nvSpPr>
        <p:spPr bwMode="auto">
          <a:xfrm>
            <a:off x="381000" y="4495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7" action="ppaction://hlinksldjump"/>
              </a:rPr>
              <a:t>400</a:t>
            </a:r>
            <a:endParaRPr lang="en-US" b="1"/>
          </a:p>
        </p:txBody>
      </p:sp>
      <p:sp>
        <p:nvSpPr>
          <p:cNvPr id="2062" name="AutoShape 14">
            <a:hlinkClick r:id="rId8" action="ppaction://hlinksldjump" highlightClick="1"/>
          </p:cNvPr>
          <p:cNvSpPr>
            <a:spLocks noChangeArrowheads="1"/>
          </p:cNvSpPr>
          <p:nvPr/>
        </p:nvSpPr>
        <p:spPr bwMode="auto">
          <a:xfrm>
            <a:off x="2590800" y="44958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dirty="0">
                <a:effectLst>
                  <a:outerShdw blurRad="38100" dist="38100" dir="2700000" algn="tl">
                    <a:srgbClr val="FFFFFF"/>
                  </a:outerShdw>
                </a:effectLst>
                <a:hlinkClick r:id="rId8" action="ppaction://hlinksldjump"/>
              </a:rPr>
              <a:t>400</a:t>
            </a:r>
            <a:endParaRPr lang="en-US" b="1" dirty="0"/>
          </a:p>
        </p:txBody>
      </p:sp>
      <p:sp>
        <p:nvSpPr>
          <p:cNvPr id="2064" name="AutoShape 16">
            <a:hlinkClick r:id="rId9" action="ppaction://hlinksldjump" highlightClick="1"/>
          </p:cNvPr>
          <p:cNvSpPr>
            <a:spLocks noChangeArrowheads="1"/>
          </p:cNvSpPr>
          <p:nvPr/>
        </p:nvSpPr>
        <p:spPr bwMode="auto">
          <a:xfrm>
            <a:off x="7162800" y="3352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9" action="ppaction://hlinksldjump"/>
              </a:rPr>
              <a:t>300</a:t>
            </a:r>
            <a:endParaRPr lang="en-US" b="1"/>
          </a:p>
        </p:txBody>
      </p:sp>
      <p:sp>
        <p:nvSpPr>
          <p:cNvPr id="2066" name="AutoShape 18">
            <a:hlinkClick r:id="rId10" action="ppaction://hlinksldjump" highlightClick="1"/>
          </p:cNvPr>
          <p:cNvSpPr>
            <a:spLocks noChangeArrowheads="1"/>
          </p:cNvSpPr>
          <p:nvPr/>
        </p:nvSpPr>
        <p:spPr bwMode="auto">
          <a:xfrm>
            <a:off x="7162800" y="4495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0" action="ppaction://hlinksldjump"/>
              </a:rPr>
              <a:t>400</a:t>
            </a:r>
            <a:endParaRPr lang="en-US" b="1"/>
          </a:p>
        </p:txBody>
      </p:sp>
      <p:sp>
        <p:nvSpPr>
          <p:cNvPr id="2071" name="Text Box 23"/>
          <p:cNvSpPr txBox="1">
            <a:spLocks noChangeArrowheads="1"/>
          </p:cNvSpPr>
          <p:nvPr/>
        </p:nvSpPr>
        <p:spPr bwMode="auto">
          <a:xfrm>
            <a:off x="228600" y="152400"/>
            <a:ext cx="1600200" cy="923330"/>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1800" b="1" dirty="0" smtClean="0"/>
              <a:t>Group Pitfalls: The Big Three</a:t>
            </a:r>
            <a:endParaRPr lang="en-US" sz="1600" dirty="0"/>
          </a:p>
        </p:txBody>
      </p:sp>
      <p:sp>
        <p:nvSpPr>
          <p:cNvPr id="2072" name="Text Box 24"/>
          <p:cNvSpPr txBox="1">
            <a:spLocks noChangeArrowheads="1"/>
          </p:cNvSpPr>
          <p:nvPr/>
        </p:nvSpPr>
        <p:spPr bwMode="auto">
          <a:xfrm>
            <a:off x="2362200" y="381000"/>
            <a:ext cx="1752600" cy="646331"/>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1800" b="1" dirty="0" smtClean="0"/>
              <a:t>More Group Pitfalls</a:t>
            </a:r>
            <a:endParaRPr lang="en-US" sz="1800" b="1" dirty="0"/>
          </a:p>
        </p:txBody>
      </p:sp>
      <p:sp>
        <p:nvSpPr>
          <p:cNvPr id="2073" name="Text Box 25"/>
          <p:cNvSpPr txBox="1">
            <a:spLocks noChangeArrowheads="1"/>
          </p:cNvSpPr>
          <p:nvPr/>
        </p:nvSpPr>
        <p:spPr bwMode="auto">
          <a:xfrm>
            <a:off x="4876800" y="381000"/>
            <a:ext cx="1600200" cy="707886"/>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2000" b="1" dirty="0" smtClean="0"/>
              <a:t>Negotiating Strategies</a:t>
            </a:r>
            <a:endParaRPr lang="en-US" sz="2000" b="1" dirty="0"/>
          </a:p>
        </p:txBody>
      </p:sp>
      <p:sp>
        <p:nvSpPr>
          <p:cNvPr id="2074" name="Text Box 26"/>
          <p:cNvSpPr txBox="1">
            <a:spLocks noChangeArrowheads="1"/>
          </p:cNvSpPr>
          <p:nvPr/>
        </p:nvSpPr>
        <p:spPr bwMode="auto">
          <a:xfrm>
            <a:off x="7010400" y="381000"/>
            <a:ext cx="1752600" cy="646331"/>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1800" b="1" dirty="0" smtClean="0"/>
              <a:t>Value Realization</a:t>
            </a:r>
            <a:endParaRPr lang="en-US" sz="1800" b="1" dirty="0"/>
          </a:p>
        </p:txBody>
      </p:sp>
      <p:sp>
        <p:nvSpPr>
          <p:cNvPr id="2075" name="AutoShape 27">
            <a:hlinkClick r:id="rId11" action="ppaction://hlinksldjump" highlightClick="1"/>
          </p:cNvPr>
          <p:cNvSpPr>
            <a:spLocks noChangeArrowheads="1"/>
          </p:cNvSpPr>
          <p:nvPr/>
        </p:nvSpPr>
        <p:spPr bwMode="auto">
          <a:xfrm>
            <a:off x="381000" y="1143000"/>
            <a:ext cx="1371600" cy="914400"/>
          </a:xfrm>
          <a:prstGeom prst="actionButtonBlank">
            <a:avLst/>
          </a:prstGeom>
          <a:solidFill>
            <a:srgbClr val="FF9900"/>
          </a:solidFill>
          <a:ln w="9525">
            <a:solidFill>
              <a:schemeClr val="tx1"/>
            </a:solidFill>
            <a:miter lim="800000"/>
            <a:headEnd/>
            <a:tailEnd/>
          </a:ln>
          <a:effectLst/>
        </p:spPr>
        <p:txBody>
          <a:bodyPr wrap="none" anchor="ctr"/>
          <a:lstStyle/>
          <a:p>
            <a:endParaRPr lang="en-US" b="1">
              <a:effectLst>
                <a:outerShdw blurRad="38100" dist="38100" dir="2700000" algn="tl">
                  <a:srgbClr val="FFFFFF"/>
                </a:outerShdw>
              </a:effectLst>
            </a:endParaRPr>
          </a:p>
        </p:txBody>
      </p:sp>
      <p:sp>
        <p:nvSpPr>
          <p:cNvPr id="2076" name="AutoShape 28">
            <a:hlinkClick r:id="rId12" action="ppaction://hlinksldjump" highlightClick="1"/>
          </p:cNvPr>
          <p:cNvSpPr>
            <a:spLocks noChangeArrowheads="1"/>
          </p:cNvSpPr>
          <p:nvPr/>
        </p:nvSpPr>
        <p:spPr bwMode="auto">
          <a:xfrm>
            <a:off x="381000" y="3352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2" action="ppaction://hlinksldjump"/>
              </a:rPr>
              <a:t>300</a:t>
            </a:r>
            <a:endParaRPr lang="en-US" b="1">
              <a:effectLst>
                <a:outerShdw blurRad="38100" dist="38100" dir="2700000" algn="tl">
                  <a:srgbClr val="FFFFFF"/>
                </a:outerShdw>
              </a:effectLst>
            </a:endParaRPr>
          </a:p>
        </p:txBody>
      </p:sp>
      <p:sp>
        <p:nvSpPr>
          <p:cNvPr id="2078" name="AutoShape 30">
            <a:hlinkClick r:id="rId13" action="ppaction://hlinksldjump" highlightClick="1"/>
          </p:cNvPr>
          <p:cNvSpPr>
            <a:spLocks noChangeArrowheads="1"/>
          </p:cNvSpPr>
          <p:nvPr/>
        </p:nvSpPr>
        <p:spPr bwMode="auto">
          <a:xfrm>
            <a:off x="2590800" y="3429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3" action="ppaction://hlinksldjump"/>
              </a:rPr>
              <a:t>300</a:t>
            </a:r>
            <a:endParaRPr lang="en-US" sz="3200" b="1">
              <a:effectLst>
                <a:outerShdw blurRad="38100" dist="38100" dir="2700000" algn="tl">
                  <a:srgbClr val="FFFFFF"/>
                </a:outerShdw>
              </a:effectLst>
            </a:endParaRPr>
          </a:p>
        </p:txBody>
      </p:sp>
      <p:sp>
        <p:nvSpPr>
          <p:cNvPr id="2079" name="AutoShape 31">
            <a:hlinkClick r:id="rId14" action="ppaction://hlinksldjump" highlightClick="1"/>
          </p:cNvPr>
          <p:cNvSpPr>
            <a:spLocks noChangeArrowheads="1"/>
          </p:cNvSpPr>
          <p:nvPr/>
        </p:nvSpPr>
        <p:spPr bwMode="auto">
          <a:xfrm>
            <a:off x="4953000" y="3352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4" action="ppaction://hlinksldjump"/>
              </a:rPr>
              <a:t>300</a:t>
            </a:r>
            <a:endParaRPr lang="en-US" b="1"/>
          </a:p>
        </p:txBody>
      </p:sp>
      <p:sp>
        <p:nvSpPr>
          <p:cNvPr id="2080" name="AutoShape 32">
            <a:hlinkClick r:id="rId15" action="ppaction://hlinksldjump" highlightClick="1"/>
          </p:cNvPr>
          <p:cNvSpPr>
            <a:spLocks noChangeArrowheads="1"/>
          </p:cNvSpPr>
          <p:nvPr/>
        </p:nvSpPr>
        <p:spPr bwMode="auto">
          <a:xfrm>
            <a:off x="4953000" y="2209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5" action="ppaction://hlinksldjump"/>
              </a:rPr>
              <a:t>200</a:t>
            </a:r>
            <a:endParaRPr lang="en-US" sz="3200" b="1">
              <a:effectLst>
                <a:outerShdw blurRad="38100" dist="38100" dir="2700000" algn="tl">
                  <a:srgbClr val="FFFFFF"/>
                </a:outerShdw>
              </a:effectLst>
            </a:endParaRPr>
          </a:p>
        </p:txBody>
      </p:sp>
      <p:sp>
        <p:nvSpPr>
          <p:cNvPr id="2081" name="AutoShape 33">
            <a:hlinkClick r:id="rId16" action="ppaction://hlinksldjump" highlightClick="1"/>
          </p:cNvPr>
          <p:cNvSpPr>
            <a:spLocks noChangeArrowheads="1"/>
          </p:cNvSpPr>
          <p:nvPr/>
        </p:nvSpPr>
        <p:spPr bwMode="auto">
          <a:xfrm>
            <a:off x="4953000" y="4495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6" action="ppaction://hlinksldjump"/>
              </a:rPr>
              <a:t>400</a:t>
            </a:r>
          </a:p>
        </p:txBody>
      </p:sp>
      <p:sp>
        <p:nvSpPr>
          <p:cNvPr id="2083" name="AutoShape 35">
            <a:hlinkClick r:id="rId3" action="ppaction://hlinksldjump" highlightClick="1"/>
          </p:cNvPr>
          <p:cNvSpPr>
            <a:spLocks noChangeArrowheads="1"/>
          </p:cNvSpPr>
          <p:nvPr/>
        </p:nvSpPr>
        <p:spPr bwMode="auto">
          <a:xfrm>
            <a:off x="381000" y="22860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dirty="0" smtClean="0">
                <a:effectLst>
                  <a:outerShdw blurRad="38100" dist="38100" dir="2700000" algn="tl">
                    <a:srgbClr val="FFFFFF"/>
                  </a:outerShdw>
                </a:effectLst>
                <a:hlinkClick r:id="rId17" action="ppaction://hlinksldjump"/>
              </a:rPr>
              <a:t>200</a:t>
            </a:r>
            <a:endParaRPr lang="en-US" b="1" dirty="0"/>
          </a:p>
        </p:txBody>
      </p:sp>
      <p:sp>
        <p:nvSpPr>
          <p:cNvPr id="2084" name="AutoShape 36">
            <a:hlinkClick r:id="rId18" action="ppaction://hlinksldjump" highlightClick="1">
              <a:snd r:embed="rId19" name="WHOOSH.WAV"/>
            </a:hlinkClick>
          </p:cNvPr>
          <p:cNvSpPr>
            <a:spLocks noChangeArrowheads="1"/>
          </p:cNvSpPr>
          <p:nvPr/>
        </p:nvSpPr>
        <p:spPr bwMode="auto">
          <a:xfrm>
            <a:off x="7162800" y="1066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dirty="0">
                <a:effectLst>
                  <a:outerShdw blurRad="38100" dist="38100" dir="2700000" algn="tl">
                    <a:srgbClr val="FFFFFF"/>
                  </a:outerShdw>
                </a:effectLst>
                <a:hlinkClick r:id="rId18" action="ppaction://hlinksldjump"/>
              </a:rPr>
              <a:t>100</a:t>
            </a:r>
          </a:p>
        </p:txBody>
      </p:sp>
      <p:sp>
        <p:nvSpPr>
          <p:cNvPr id="2085" name="AutoShape 37">
            <a:hlinkClick r:id="rId20" action="ppaction://hlinksldjump" highlightClick="1"/>
          </p:cNvPr>
          <p:cNvSpPr>
            <a:spLocks noChangeArrowheads="1"/>
          </p:cNvSpPr>
          <p:nvPr/>
        </p:nvSpPr>
        <p:spPr bwMode="auto">
          <a:xfrm>
            <a:off x="381000" y="5638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dirty="0">
                <a:effectLst>
                  <a:outerShdw blurRad="38100" dist="38100" dir="2700000" algn="tl">
                    <a:srgbClr val="FFFFFF"/>
                  </a:outerShdw>
                </a:effectLst>
                <a:hlinkClick r:id="rId20" action="ppaction://hlinksldjump"/>
              </a:rPr>
              <a:t>500</a:t>
            </a:r>
            <a:endParaRPr lang="en-US" sz="3200" b="1" dirty="0">
              <a:solidFill>
                <a:schemeClr val="bg1"/>
              </a:solidFill>
            </a:endParaRPr>
          </a:p>
        </p:txBody>
      </p:sp>
      <p:sp>
        <p:nvSpPr>
          <p:cNvPr id="2086" name="AutoShape 38">
            <a:hlinkClick r:id="rId21" action="ppaction://hlinksldjump" highlightClick="1"/>
          </p:cNvPr>
          <p:cNvSpPr>
            <a:spLocks noChangeArrowheads="1"/>
          </p:cNvSpPr>
          <p:nvPr/>
        </p:nvSpPr>
        <p:spPr bwMode="auto">
          <a:xfrm>
            <a:off x="2590800" y="56388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1" action="ppaction://hlinksldjump"/>
              </a:rPr>
              <a:t>500</a:t>
            </a:r>
            <a:endParaRPr lang="en-US" sz="3200" b="1">
              <a:solidFill>
                <a:srgbClr val="99CC00"/>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2087" name="AutoShape 39">
            <a:hlinkClick r:id="rId22" action="ppaction://hlinksldjump" highlightClick="1"/>
          </p:cNvPr>
          <p:cNvSpPr>
            <a:spLocks noChangeArrowheads="1"/>
          </p:cNvSpPr>
          <p:nvPr/>
        </p:nvSpPr>
        <p:spPr bwMode="auto">
          <a:xfrm>
            <a:off x="4953000" y="5638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2" action="ppaction://hlinksldjump"/>
              </a:rPr>
              <a:t>500</a:t>
            </a:r>
            <a:endParaRPr lang="en-US" b="1">
              <a:effectLst>
                <a:outerShdw blurRad="38100" dist="38100" dir="2700000" algn="tl">
                  <a:srgbClr val="FFFFFF"/>
                </a:outerShdw>
              </a:effectLst>
            </a:endParaRPr>
          </a:p>
        </p:txBody>
      </p:sp>
      <p:sp>
        <p:nvSpPr>
          <p:cNvPr id="2088" name="AutoShape 40">
            <a:hlinkClick r:id="rId23" action="ppaction://hlinksldjump" highlightClick="1"/>
          </p:cNvPr>
          <p:cNvSpPr>
            <a:spLocks noChangeArrowheads="1"/>
          </p:cNvSpPr>
          <p:nvPr/>
        </p:nvSpPr>
        <p:spPr bwMode="auto">
          <a:xfrm>
            <a:off x="7162800" y="5638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3" action="ppaction://hlinksldjump"/>
              </a:rPr>
              <a:t>500</a:t>
            </a:r>
            <a:endParaRPr lang="en-US" b="1"/>
          </a:p>
        </p:txBody>
      </p:sp>
      <p:graphicFrame>
        <p:nvGraphicFramePr>
          <p:cNvPr id="2089" name="Rectangle 41"/>
          <p:cNvGraphicFramePr>
            <a:graphicFrameLocks/>
          </p:cNvGraphicFramePr>
          <p:nvPr/>
        </p:nvGraphicFramePr>
        <p:xfrm>
          <a:off x="1524000" y="1397000"/>
          <a:ext cx="6096000" cy="4064000"/>
        </p:xfrm>
        <a:graphic>
          <a:graphicData uri="http://schemas.openxmlformats.org/presentationml/2006/ole">
            <p:oleObj spid="_x0000_s2089" name="Clip" r:id="rId24" imgW="0" imgH="0" progId="">
              <p:embed/>
            </p:oleObj>
          </a:graphicData>
        </a:graphic>
      </p:graphicFrame>
      <p:graphicFrame>
        <p:nvGraphicFramePr>
          <p:cNvPr id="2092" name="Rectangle 44"/>
          <p:cNvGraphicFramePr>
            <a:graphicFrameLocks/>
          </p:cNvGraphicFramePr>
          <p:nvPr/>
        </p:nvGraphicFramePr>
        <p:xfrm>
          <a:off x="2057400" y="1447800"/>
          <a:ext cx="6096000" cy="4064000"/>
        </p:xfrm>
        <a:graphic>
          <a:graphicData uri="http://schemas.openxmlformats.org/presentationml/2006/ole">
            <p:oleObj spid="_x0000_s2092" name="Clip" r:id="rId25" imgW="0" imgH="0" progId="">
              <p:embed/>
            </p:oleObj>
          </a:graphicData>
        </a:graphic>
      </p:graphicFrame>
      <p:sp>
        <p:nvSpPr>
          <p:cNvPr id="2094" name="Text Box 46"/>
          <p:cNvSpPr txBox="1">
            <a:spLocks noChangeArrowheads="1"/>
          </p:cNvSpPr>
          <p:nvPr/>
        </p:nvSpPr>
        <p:spPr bwMode="auto">
          <a:xfrm>
            <a:off x="609600" y="1371600"/>
            <a:ext cx="838200" cy="579438"/>
          </a:xfrm>
          <a:prstGeom prst="rect">
            <a:avLst/>
          </a:prstGeom>
          <a:noFill/>
          <a:ln w="9525">
            <a:noFill/>
            <a:miter lim="800000"/>
            <a:headEnd/>
            <a:tailEnd/>
          </a:ln>
          <a:effectLst/>
        </p:spPr>
        <p:txBody>
          <a:bodyPr>
            <a:spAutoFit/>
          </a:bodyPr>
          <a:lstStyle/>
          <a:p>
            <a:pPr algn="l">
              <a:spcBef>
                <a:spcPct val="50000"/>
              </a:spcBef>
            </a:pPr>
            <a:r>
              <a:rPr lang="en-US" sz="3200" b="1" dirty="0">
                <a:solidFill>
                  <a:schemeClr val="bg1"/>
                </a:solidFill>
                <a:hlinkClick r:id="" action="ppaction://customshow?id=0&amp;return=true"/>
              </a:rPr>
              <a:t>100</a:t>
            </a:r>
            <a:endParaRPr lang="en-US"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71"/>
                                        </p:tgtEl>
                                        <p:attrNameLst>
                                          <p:attrName>style.visibility</p:attrName>
                                        </p:attrNameLst>
                                      </p:cBhvr>
                                      <p:to>
                                        <p:strVal val="visible"/>
                                      </p:to>
                                    </p:set>
                                    <p:anim calcmode="lin" valueType="num">
                                      <p:cBhvr additive="base">
                                        <p:cTn id="7" dur="500" fill="hold"/>
                                        <p:tgtEl>
                                          <p:spTgt spid="2071"/>
                                        </p:tgtEl>
                                        <p:attrNameLst>
                                          <p:attrName>ppt_x</p:attrName>
                                        </p:attrNameLst>
                                      </p:cBhvr>
                                      <p:tavLst>
                                        <p:tav tm="0">
                                          <p:val>
                                            <p:strVal val="#ppt_x"/>
                                          </p:val>
                                        </p:tav>
                                        <p:tav tm="100000">
                                          <p:val>
                                            <p:strVal val="#ppt_x"/>
                                          </p:val>
                                        </p:tav>
                                      </p:tavLst>
                                    </p:anim>
                                    <p:anim calcmode="lin" valueType="num">
                                      <p:cBhvr additive="base">
                                        <p:cTn id="8" dur="500" fill="hold"/>
                                        <p:tgtEl>
                                          <p:spTgt spid="207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2072"/>
                                        </p:tgtEl>
                                        <p:attrNameLst>
                                          <p:attrName>style.visibility</p:attrName>
                                        </p:attrNameLst>
                                      </p:cBhvr>
                                      <p:to>
                                        <p:strVal val="visible"/>
                                      </p:to>
                                    </p:set>
                                    <p:anim calcmode="lin" valueType="num">
                                      <p:cBhvr additive="base">
                                        <p:cTn id="12" dur="500" fill="hold"/>
                                        <p:tgtEl>
                                          <p:spTgt spid="2072"/>
                                        </p:tgtEl>
                                        <p:attrNameLst>
                                          <p:attrName>ppt_x</p:attrName>
                                        </p:attrNameLst>
                                      </p:cBhvr>
                                      <p:tavLst>
                                        <p:tav tm="0">
                                          <p:val>
                                            <p:strVal val="#ppt_x"/>
                                          </p:val>
                                        </p:tav>
                                        <p:tav tm="100000">
                                          <p:val>
                                            <p:strVal val="#ppt_x"/>
                                          </p:val>
                                        </p:tav>
                                      </p:tavLst>
                                    </p:anim>
                                    <p:anim calcmode="lin" valueType="num">
                                      <p:cBhvr additive="base">
                                        <p:cTn id="13" dur="500" fill="hold"/>
                                        <p:tgtEl>
                                          <p:spTgt spid="207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2073"/>
                                        </p:tgtEl>
                                        <p:attrNameLst>
                                          <p:attrName>style.visibility</p:attrName>
                                        </p:attrNameLst>
                                      </p:cBhvr>
                                      <p:to>
                                        <p:strVal val="visible"/>
                                      </p:to>
                                    </p:set>
                                    <p:anim calcmode="lin" valueType="num">
                                      <p:cBhvr additive="base">
                                        <p:cTn id="17" dur="500" fill="hold"/>
                                        <p:tgtEl>
                                          <p:spTgt spid="2073"/>
                                        </p:tgtEl>
                                        <p:attrNameLst>
                                          <p:attrName>ppt_x</p:attrName>
                                        </p:attrNameLst>
                                      </p:cBhvr>
                                      <p:tavLst>
                                        <p:tav tm="0">
                                          <p:val>
                                            <p:strVal val="#ppt_x"/>
                                          </p:val>
                                        </p:tav>
                                        <p:tav tm="100000">
                                          <p:val>
                                            <p:strVal val="#ppt_x"/>
                                          </p:val>
                                        </p:tav>
                                      </p:tavLst>
                                    </p:anim>
                                    <p:anim calcmode="lin" valueType="num">
                                      <p:cBhvr additive="base">
                                        <p:cTn id="18" dur="500" fill="hold"/>
                                        <p:tgtEl>
                                          <p:spTgt spid="2073"/>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2074"/>
                                        </p:tgtEl>
                                        <p:attrNameLst>
                                          <p:attrName>style.visibility</p:attrName>
                                        </p:attrNameLst>
                                      </p:cBhvr>
                                      <p:to>
                                        <p:strVal val="visible"/>
                                      </p:to>
                                    </p:set>
                                    <p:anim calcmode="lin" valueType="num">
                                      <p:cBhvr additive="base">
                                        <p:cTn id="22" dur="500" fill="hold"/>
                                        <p:tgtEl>
                                          <p:spTgt spid="2074"/>
                                        </p:tgtEl>
                                        <p:attrNameLst>
                                          <p:attrName>ppt_x</p:attrName>
                                        </p:attrNameLst>
                                      </p:cBhvr>
                                      <p:tavLst>
                                        <p:tav tm="0">
                                          <p:val>
                                            <p:strVal val="#ppt_x"/>
                                          </p:val>
                                        </p:tav>
                                        <p:tav tm="100000">
                                          <p:val>
                                            <p:strVal val="#ppt_x"/>
                                          </p:val>
                                        </p:tav>
                                      </p:tavLst>
                                    </p:anim>
                                    <p:anim calcmode="lin" valueType="num">
                                      <p:cBhvr additive="base">
                                        <p:cTn id="23" dur="500" fill="hold"/>
                                        <p:tgtEl>
                                          <p:spTgt spid="20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1" grpId="0" animBg="1" autoUpdateAnimBg="0"/>
      <p:bldP spid="2072" grpId="0" animBg="1" autoUpdateAnimBg="0"/>
      <p:bldP spid="2073" grpId="0" animBg="1" autoUpdateAnimBg="0"/>
      <p:bldP spid="2074"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subTitle" idx="4294967295"/>
          </p:nvPr>
        </p:nvSpPr>
        <p:spPr>
          <a:xfrm>
            <a:off x="7467600" y="5791200"/>
            <a:ext cx="1676400" cy="1066800"/>
          </a:xfrm>
        </p:spPr>
        <p:txBody>
          <a:bodyPr/>
          <a:lstStyle/>
          <a:p>
            <a:pPr marL="0" indent="0" algn="ctr">
              <a:buFontTx/>
              <a:buNone/>
            </a:pPr>
            <a:r>
              <a:rPr lang="en-US"/>
              <a:t>5,2</a:t>
            </a:r>
          </a:p>
        </p:txBody>
      </p:sp>
      <p:sp>
        <p:nvSpPr>
          <p:cNvPr id="26628" name="AutoShape 4">
            <a:hlinkClick r:id="rId2" action="ppaction://hlinksldjump" highlightClick="1"/>
          </p:cNvPr>
          <p:cNvSpPr>
            <a:spLocks noChangeArrowheads="1"/>
          </p:cNvSpPr>
          <p:nvPr/>
        </p:nvSpPr>
        <p:spPr bwMode="auto">
          <a:xfrm>
            <a:off x="4495800" y="58674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6630" name="AutoShape 6"/>
          <p:cNvSpPr>
            <a:spLocks noChangeArrowheads="1"/>
          </p:cNvSpPr>
          <p:nvPr/>
        </p:nvSpPr>
        <p:spPr bwMode="auto">
          <a:xfrm>
            <a:off x="914400" y="1981200"/>
            <a:ext cx="7162800" cy="3657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b="1" dirty="0" smtClean="0"/>
              <a:t>When caught in a strong</a:t>
            </a:r>
          </a:p>
          <a:p>
            <a:r>
              <a:rPr lang="en-US" sz="4000" b="1" dirty="0" smtClean="0"/>
              <a:t>disagreement with another </a:t>
            </a:r>
          </a:p>
          <a:p>
            <a:r>
              <a:rPr lang="en-US" sz="4000" b="1" dirty="0" smtClean="0"/>
              <a:t>individual, this strategy often</a:t>
            </a:r>
          </a:p>
          <a:p>
            <a:r>
              <a:rPr lang="en-US" sz="4000" b="1" dirty="0" smtClean="0"/>
              <a:t>helps to move things forward.</a:t>
            </a:r>
            <a:endParaRPr lang="en-US" sz="4000" dirty="0"/>
          </a:p>
        </p:txBody>
      </p:sp>
      <p:sp>
        <p:nvSpPr>
          <p:cNvPr id="26631" name="Text Box 7"/>
          <p:cNvSpPr txBox="1">
            <a:spLocks noChangeArrowheads="1"/>
          </p:cNvSpPr>
          <p:nvPr/>
        </p:nvSpPr>
        <p:spPr bwMode="auto">
          <a:xfrm>
            <a:off x="1066800" y="304800"/>
            <a:ext cx="7162800" cy="1323439"/>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4000" dirty="0" smtClean="0"/>
              <a:t>What is negotiate </a:t>
            </a:r>
            <a:r>
              <a:rPr lang="en-US" sz="4000" b="1" dirty="0" smtClean="0"/>
              <a:t>interests</a:t>
            </a:r>
            <a:r>
              <a:rPr lang="en-US" sz="4000" dirty="0" smtClean="0"/>
              <a:t>, not </a:t>
            </a:r>
            <a:r>
              <a:rPr lang="en-US" sz="4000" b="1" dirty="0" smtClean="0"/>
              <a:t>positions</a:t>
            </a:r>
            <a:r>
              <a:rPr lang="en-US" sz="4000" dirty="0" smtClean="0"/>
              <a:t>?</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31"/>
                                        </p:tgtEl>
                                        <p:attrNameLst>
                                          <p:attrName>style.visibility</p:attrName>
                                        </p:attrNameLst>
                                      </p:cBhvr>
                                      <p:to>
                                        <p:strVal val="visible"/>
                                      </p:to>
                                    </p:set>
                                    <p:animEffect transition="in" filter="wipe(down)">
                                      <p:cBhvr>
                                        <p:cTn id="7"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subTitle" idx="4294967295"/>
          </p:nvPr>
        </p:nvSpPr>
        <p:spPr>
          <a:xfrm>
            <a:off x="7315200" y="5867400"/>
            <a:ext cx="1828800" cy="990600"/>
          </a:xfrm>
        </p:spPr>
        <p:txBody>
          <a:bodyPr/>
          <a:lstStyle/>
          <a:p>
            <a:pPr marL="0" indent="0" algn="ctr">
              <a:buFontTx/>
              <a:buNone/>
            </a:pPr>
            <a:r>
              <a:rPr lang="en-US"/>
              <a:t>5,3</a:t>
            </a:r>
          </a:p>
        </p:txBody>
      </p:sp>
      <p:sp>
        <p:nvSpPr>
          <p:cNvPr id="27652" name="AutoShape 4">
            <a:hlinkClick r:id="rId2"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7654" name="AutoShape 6"/>
          <p:cNvSpPr>
            <a:spLocks noChangeArrowheads="1"/>
          </p:cNvSpPr>
          <p:nvPr/>
        </p:nvSpPr>
        <p:spPr bwMode="auto">
          <a:xfrm>
            <a:off x="914400" y="16002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3600" dirty="0" smtClean="0"/>
              <a:t>One party makes an agreement to </a:t>
            </a:r>
          </a:p>
          <a:p>
            <a:r>
              <a:rPr lang="en-US" sz="3600" dirty="0" smtClean="0"/>
              <a:t>reduce its aspirations on a particular </a:t>
            </a:r>
          </a:p>
          <a:p>
            <a:r>
              <a:rPr lang="en-US" sz="3600" dirty="0" smtClean="0"/>
              <a:t>thing, and the other party agrees to </a:t>
            </a:r>
          </a:p>
          <a:p>
            <a:r>
              <a:rPr lang="en-US" sz="3600" dirty="0" smtClean="0"/>
              <a:t>compensate the party for the specific </a:t>
            </a:r>
          </a:p>
          <a:p>
            <a:r>
              <a:rPr lang="en-US" sz="3600" dirty="0" smtClean="0"/>
              <a:t>costs that reduction in aspirations </a:t>
            </a:r>
          </a:p>
          <a:p>
            <a:r>
              <a:rPr lang="en-US" sz="3600" dirty="0" smtClean="0"/>
              <a:t>involves</a:t>
            </a:r>
            <a:endParaRPr lang="en-US" sz="3600" dirty="0"/>
          </a:p>
        </p:txBody>
      </p:sp>
      <p:sp>
        <p:nvSpPr>
          <p:cNvPr id="27655" name="Text Box 7"/>
          <p:cNvSpPr txBox="1">
            <a:spLocks noChangeArrowheads="1"/>
          </p:cNvSpPr>
          <p:nvPr/>
        </p:nvSpPr>
        <p:spPr bwMode="auto">
          <a:xfrm>
            <a:off x="1066800" y="228600"/>
            <a:ext cx="70866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is </a:t>
            </a:r>
            <a:r>
              <a:rPr lang="en-US" sz="3600" b="1" dirty="0" smtClean="0"/>
              <a:t>Cost-Cutting</a:t>
            </a:r>
            <a:r>
              <a:rPr lang="en-US" sz="3600" dirty="0" smtClean="0"/>
              <a:t>?</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wipe(down)">
                                      <p:cBhvr>
                                        <p:cTn id="7"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subTitle" idx="4294967295"/>
          </p:nvPr>
        </p:nvSpPr>
        <p:spPr>
          <a:xfrm>
            <a:off x="7772400" y="5867400"/>
            <a:ext cx="1371600" cy="990600"/>
          </a:xfrm>
        </p:spPr>
        <p:txBody>
          <a:bodyPr/>
          <a:lstStyle/>
          <a:p>
            <a:pPr marL="0" indent="0" algn="ctr">
              <a:buFontTx/>
              <a:buNone/>
            </a:pPr>
            <a:r>
              <a:rPr lang="en-US"/>
              <a:t>5,4</a:t>
            </a:r>
          </a:p>
        </p:txBody>
      </p:sp>
      <p:sp>
        <p:nvSpPr>
          <p:cNvPr id="28676" name="AutoShape 4">
            <a:hlinkClick r:id="rId2" action="ppaction://hlinksldjump" highlightClick="1"/>
          </p:cNvPr>
          <p:cNvSpPr>
            <a:spLocks noChangeArrowheads="1"/>
          </p:cNvSpPr>
          <p:nvPr/>
        </p:nvSpPr>
        <p:spPr bwMode="auto">
          <a:xfrm>
            <a:off x="44196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8678" name="AutoShape 6"/>
          <p:cNvSpPr>
            <a:spLocks noChangeArrowheads="1"/>
          </p:cNvSpPr>
          <p:nvPr/>
        </p:nvSpPr>
        <p:spPr bwMode="auto">
          <a:xfrm>
            <a:off x="990600" y="16002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“A claim about what is </a:t>
            </a:r>
          </a:p>
          <a:p>
            <a:r>
              <a:rPr lang="en-US" sz="4000" b="1" dirty="0" smtClean="0"/>
              <a:t>worthwhile, what is good.  [This]</a:t>
            </a:r>
          </a:p>
          <a:p>
            <a:r>
              <a:rPr lang="en-US" sz="4000" b="1" dirty="0" smtClean="0"/>
              <a:t>is a single word or phrase that</a:t>
            </a:r>
          </a:p>
          <a:p>
            <a:r>
              <a:rPr lang="en-US" sz="4000" b="1" dirty="0" smtClean="0"/>
              <a:t>identifies something as being </a:t>
            </a:r>
          </a:p>
          <a:p>
            <a:r>
              <a:rPr lang="en-US" sz="4000" b="1" dirty="0" smtClean="0"/>
              <a:t>desirable for human beings.” </a:t>
            </a:r>
            <a:endParaRPr lang="en-US" sz="4000" b="1" dirty="0"/>
          </a:p>
        </p:txBody>
      </p:sp>
      <p:sp>
        <p:nvSpPr>
          <p:cNvPr id="28679" name="Text Box 7"/>
          <p:cNvSpPr txBox="1">
            <a:spLocks noChangeArrowheads="1"/>
          </p:cNvSpPr>
          <p:nvPr/>
        </p:nvSpPr>
        <p:spPr bwMode="auto">
          <a:xfrm>
            <a:off x="1066800" y="304800"/>
            <a:ext cx="7162800" cy="707886"/>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4000" dirty="0" smtClean="0"/>
              <a:t>What is a </a:t>
            </a:r>
            <a:r>
              <a:rPr lang="en-US" sz="4000" b="1" dirty="0" smtClean="0"/>
              <a:t>Value</a:t>
            </a:r>
            <a:r>
              <a:rPr lang="en-US" sz="4000" dirty="0" smtClean="0"/>
              <a:t>?</a:t>
            </a:r>
            <a:endParaRPr lang="en-US" sz="4000" dirty="0"/>
          </a:p>
        </p:txBody>
      </p:sp>
      <p:sp>
        <p:nvSpPr>
          <p:cNvPr id="6" name="Action Button: Information 5">
            <a:hlinkClick r:id="rId3" action="ppaction://hlinksldjump" highlightClick="1"/>
          </p:cNvPr>
          <p:cNvSpPr/>
          <p:nvPr/>
        </p:nvSpPr>
        <p:spPr bwMode="auto">
          <a:xfrm>
            <a:off x="2819400" y="6096000"/>
            <a:ext cx="685800" cy="4572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79"/>
                                        </p:tgtEl>
                                        <p:attrNameLst>
                                          <p:attrName>style.visibility</p:attrName>
                                        </p:attrNameLst>
                                      </p:cBhvr>
                                      <p:to>
                                        <p:strVal val="visible"/>
                                      </p:to>
                                    </p:set>
                                    <p:animEffect transition="in" filter="wipe(down)">
                                      <p:cBhvr>
                                        <p:cTn id="7"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990600"/>
          </a:xfrm>
        </p:spPr>
        <p:txBody>
          <a:bodyPr/>
          <a:lstStyle/>
          <a:p>
            <a:r>
              <a:rPr lang="en-US" b="1" i="1" dirty="0" smtClean="0"/>
              <a:t>Groupthink</a:t>
            </a:r>
            <a:r>
              <a:rPr lang="en-US" dirty="0" smtClean="0"/>
              <a:t> by Irving Janis</a:t>
            </a:r>
            <a:endParaRPr lang="en-US" dirty="0"/>
          </a:p>
        </p:txBody>
      </p:sp>
      <p:sp>
        <p:nvSpPr>
          <p:cNvPr id="3" name="Content Placeholder 2"/>
          <p:cNvSpPr>
            <a:spLocks noGrp="1"/>
          </p:cNvSpPr>
          <p:nvPr>
            <p:ph idx="1"/>
          </p:nvPr>
        </p:nvSpPr>
        <p:spPr>
          <a:xfrm>
            <a:off x="685800" y="1371600"/>
            <a:ext cx="7772400" cy="4572000"/>
          </a:xfrm>
        </p:spPr>
        <p:txBody>
          <a:bodyPr/>
          <a:lstStyle/>
          <a:p>
            <a:r>
              <a:rPr lang="en-US" dirty="0" smtClean="0"/>
              <a:t>Defects in decision-making that contribute to groupthink (10):</a:t>
            </a:r>
          </a:p>
          <a:p>
            <a:pPr lvl="1"/>
            <a:r>
              <a:rPr lang="en-US" sz="2400" dirty="0" smtClean="0"/>
              <a:t>group fails to consider “enough” alternatives</a:t>
            </a:r>
          </a:p>
          <a:p>
            <a:pPr lvl="1"/>
            <a:r>
              <a:rPr lang="en-US" sz="2400" dirty="0" smtClean="0"/>
              <a:t>group does not identify goals and values of action</a:t>
            </a:r>
          </a:p>
          <a:p>
            <a:pPr lvl="1"/>
            <a:r>
              <a:rPr lang="en-US" sz="2400" dirty="0" smtClean="0"/>
              <a:t>group fails to criticize course favored by majority or by leader</a:t>
            </a:r>
          </a:p>
          <a:p>
            <a:pPr lvl="1"/>
            <a:r>
              <a:rPr lang="en-US" sz="2400" dirty="0" smtClean="0"/>
              <a:t>groups do not consult experts or get outside view</a:t>
            </a:r>
          </a:p>
          <a:p>
            <a:pPr lvl="1"/>
            <a:r>
              <a:rPr lang="en-US" sz="2400" dirty="0" smtClean="0"/>
              <a:t>groups show “selective bias” regarding information they in</a:t>
            </a:r>
          </a:p>
          <a:p>
            <a:pPr lvl="1"/>
            <a:r>
              <a:rPr lang="en-US" sz="2400" dirty="0" smtClean="0"/>
              <a:t>groups fail to identify obstacles to implementation of decision</a:t>
            </a:r>
            <a:endParaRPr lang="en-US" sz="2400" dirty="0"/>
          </a:p>
        </p:txBody>
      </p:sp>
      <p:sp>
        <p:nvSpPr>
          <p:cNvPr id="4" name="Action Button: Return 3">
            <a:hlinkClick r:id="" action="ppaction://hlinkshowjump?jump=lastslideviewed" highlightClick="1"/>
          </p:cNvPr>
          <p:cNvSpPr/>
          <p:nvPr/>
        </p:nvSpPr>
        <p:spPr bwMode="auto">
          <a:xfrm>
            <a:off x="4495800" y="6096000"/>
            <a:ext cx="762000" cy="7620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dirty="0" smtClean="0"/>
              <a:t>Schedules and Normal Accidents</a:t>
            </a:r>
            <a:endParaRPr lang="en-US" dirty="0"/>
          </a:p>
        </p:txBody>
      </p:sp>
      <p:sp>
        <p:nvSpPr>
          <p:cNvPr id="3" name="Content Placeholder 2"/>
          <p:cNvSpPr>
            <a:spLocks noGrp="1"/>
          </p:cNvSpPr>
          <p:nvPr>
            <p:ph idx="1"/>
          </p:nvPr>
        </p:nvSpPr>
        <p:spPr>
          <a:xfrm>
            <a:off x="685800" y="1295400"/>
            <a:ext cx="7772400" cy="5181600"/>
          </a:xfrm>
        </p:spPr>
        <p:txBody>
          <a:bodyPr/>
          <a:lstStyle/>
          <a:p>
            <a:r>
              <a:rPr lang="en-US" sz="2400" dirty="0" smtClean="0"/>
              <a:t>Charles </a:t>
            </a:r>
            <a:r>
              <a:rPr lang="en-US" sz="2400" dirty="0" err="1" smtClean="0"/>
              <a:t>Perrow</a:t>
            </a:r>
            <a:r>
              <a:rPr lang="en-US" sz="2400" dirty="0" smtClean="0"/>
              <a:t> in his book, Normal Accidents, points out the dangers of systems that are “tightly coupled” and exhibit “non-linear causality.”</a:t>
            </a:r>
          </a:p>
          <a:p>
            <a:r>
              <a:rPr lang="en-US" sz="2400" dirty="0" smtClean="0"/>
              <a:t>Schedules with no flexibility can be described as tightly coupled.</a:t>
            </a:r>
          </a:p>
          <a:p>
            <a:r>
              <a:rPr lang="en-US" sz="2400" dirty="0" smtClean="0"/>
              <a:t>Hence a breakdown in one part of the schedule (your boss asks you to work extra hours) “spills over” into other areas (you miss class and fall behind).  </a:t>
            </a:r>
          </a:p>
          <a:p>
            <a:r>
              <a:rPr lang="en-US" sz="2400" dirty="0" smtClean="0"/>
              <a:t>In this way, small failures—because they cannot be isolated—turn into system breakdowns</a:t>
            </a:r>
          </a:p>
          <a:p>
            <a:r>
              <a:rPr lang="en-US" sz="2400" dirty="0" smtClean="0"/>
              <a:t>Solution: when you set up your schedules at the beginning of the semester, leave flexibility that can absorb isolated, unexpected, events.</a:t>
            </a:r>
            <a:endParaRPr lang="en-US" sz="2400" dirty="0"/>
          </a:p>
        </p:txBody>
      </p:sp>
      <p:sp>
        <p:nvSpPr>
          <p:cNvPr id="5" name="Action Button: Return 4">
            <a:hlinkClick r:id="" action="ppaction://hlinkshowjump?jump=lastslideviewed" highlightClick="1"/>
          </p:cNvPr>
          <p:cNvSpPr/>
          <p:nvPr/>
        </p:nvSpPr>
        <p:spPr bwMode="auto">
          <a:xfrm>
            <a:off x="4114800" y="6172200"/>
            <a:ext cx="685800" cy="509016"/>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838200"/>
          </a:xfrm>
        </p:spPr>
        <p:txBody>
          <a:bodyPr/>
          <a:lstStyle/>
          <a:p>
            <a:r>
              <a:rPr lang="en-US" dirty="0" smtClean="0"/>
              <a:t>Negotiation</a:t>
            </a:r>
            <a:endParaRPr lang="en-US" dirty="0"/>
          </a:p>
        </p:txBody>
      </p:sp>
      <p:sp>
        <p:nvSpPr>
          <p:cNvPr id="3" name="Content Placeholder 2"/>
          <p:cNvSpPr>
            <a:spLocks noGrp="1"/>
          </p:cNvSpPr>
          <p:nvPr>
            <p:ph idx="1"/>
          </p:nvPr>
        </p:nvSpPr>
        <p:spPr>
          <a:xfrm>
            <a:off x="685800" y="1295400"/>
            <a:ext cx="8229600" cy="5410200"/>
          </a:xfrm>
        </p:spPr>
        <p:txBody>
          <a:bodyPr/>
          <a:lstStyle/>
          <a:p>
            <a:r>
              <a:rPr lang="en-US" dirty="0" smtClean="0"/>
              <a:t>In negotiation, you try to find ways of exiting from a conflict that benefit both parties.</a:t>
            </a:r>
          </a:p>
          <a:p>
            <a:r>
              <a:rPr lang="en-US" dirty="0" err="1" smtClean="0"/>
              <a:t>Gunsalus</a:t>
            </a:r>
            <a:r>
              <a:rPr lang="en-US" dirty="0" smtClean="0"/>
              <a:t> (</a:t>
            </a:r>
            <a:r>
              <a:rPr lang="en-US" i="1" dirty="0" smtClean="0"/>
              <a:t>The College Administrator’s Survival Guide</a:t>
            </a:r>
            <a:r>
              <a:rPr lang="en-US" dirty="0" smtClean="0"/>
              <a:t>) devotes a chapter to negotiation.  She identifies several steps </a:t>
            </a:r>
            <a:r>
              <a:rPr lang="en-US" sz="2000" b="1" dirty="0" smtClean="0"/>
              <a:t>(82-91)</a:t>
            </a:r>
            <a:endParaRPr lang="en-US" b="1" dirty="0" smtClean="0"/>
          </a:p>
          <a:p>
            <a:pPr lvl="1"/>
            <a:r>
              <a:rPr lang="en-US" dirty="0" smtClean="0"/>
              <a:t>opening stage, collecting information, identifying values important to both parties, “horse trading,” and confirming the agreement.</a:t>
            </a:r>
          </a:p>
          <a:p>
            <a:pPr lvl="1"/>
            <a:r>
              <a:rPr lang="en-US" dirty="0" smtClean="0"/>
              <a:t>one useful suggestion: multiply interests by “expanding the pie”</a:t>
            </a:r>
            <a:endParaRPr lang="en-US" dirty="0"/>
          </a:p>
        </p:txBody>
      </p:sp>
      <p:sp>
        <p:nvSpPr>
          <p:cNvPr id="4" name="Action Button: Return 3">
            <a:hlinkClick r:id="" action="ppaction://hlinkshowjump?jump=lastslideviewed" highlightClick="1"/>
          </p:cNvPr>
          <p:cNvSpPr/>
          <p:nvPr/>
        </p:nvSpPr>
        <p:spPr bwMode="auto">
          <a:xfrm>
            <a:off x="6172200" y="6172200"/>
            <a:ext cx="609600" cy="5334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r>
              <a:rPr lang="en-US" dirty="0" smtClean="0"/>
              <a:t>Weston on integrating values</a:t>
            </a:r>
            <a:endParaRPr lang="en-US" dirty="0"/>
          </a:p>
        </p:txBody>
      </p:sp>
      <p:sp>
        <p:nvSpPr>
          <p:cNvPr id="3" name="Content Placeholder 2"/>
          <p:cNvSpPr>
            <a:spLocks noGrp="1"/>
          </p:cNvSpPr>
          <p:nvPr>
            <p:ph idx="1"/>
          </p:nvPr>
        </p:nvSpPr>
        <p:spPr>
          <a:xfrm>
            <a:off x="685800" y="1219200"/>
            <a:ext cx="7772400" cy="5410200"/>
          </a:xfrm>
        </p:spPr>
        <p:txBody>
          <a:bodyPr/>
          <a:lstStyle/>
          <a:p>
            <a:r>
              <a:rPr lang="en-US" dirty="0" smtClean="0"/>
              <a:t>Weston discusses integrating values in </a:t>
            </a:r>
            <a:r>
              <a:rPr lang="en-US" i="1" dirty="0" smtClean="0"/>
              <a:t>A Practical Companion to Ethics </a:t>
            </a:r>
            <a:r>
              <a:rPr lang="en-US" dirty="0" smtClean="0"/>
              <a:t>56-60.  His examples are quite illuminating</a:t>
            </a:r>
          </a:p>
          <a:p>
            <a:pPr lvl="1"/>
            <a:r>
              <a:rPr lang="en-US" sz="2400" dirty="0" smtClean="0"/>
              <a:t>“If both sides (or all sides) are to some extent right, then we need to try to honor what is right in each of them.  We need to take account of all the important values at stake, rather than just a few.: 56</a:t>
            </a:r>
          </a:p>
          <a:p>
            <a:pPr lvl="1"/>
            <a:r>
              <a:rPr lang="en-US" sz="2400" dirty="0" smtClean="0"/>
              <a:t>“integrating values calls upon problem-solving skills: generating new options and reframing problems.</a:t>
            </a:r>
          </a:p>
          <a:p>
            <a:pPr lvl="1"/>
            <a:r>
              <a:rPr lang="en-US" sz="2400" dirty="0" smtClean="0"/>
              <a:t>We are concerned to identify the compatibility of seemingly incompatible values, to find ways to achieve or to honor both (all) of them.”57  </a:t>
            </a:r>
            <a:endParaRPr lang="en-US" sz="2400" dirty="0"/>
          </a:p>
        </p:txBody>
      </p:sp>
      <p:sp>
        <p:nvSpPr>
          <p:cNvPr id="4" name="Action Button: Return 3">
            <a:hlinkClick r:id="" action="ppaction://hlinkshowjump?jump=lastslideviewed" highlightClick="1"/>
          </p:cNvPr>
          <p:cNvSpPr/>
          <p:nvPr/>
        </p:nvSpPr>
        <p:spPr bwMode="auto">
          <a:xfrm>
            <a:off x="7239000" y="6096000"/>
            <a:ext cx="533400" cy="5334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t>Value Polarization</a:t>
            </a:r>
            <a:endParaRPr lang="en-US" dirty="0"/>
          </a:p>
        </p:txBody>
      </p:sp>
      <p:sp>
        <p:nvSpPr>
          <p:cNvPr id="3" name="Content Placeholder 2"/>
          <p:cNvSpPr>
            <a:spLocks noGrp="1"/>
          </p:cNvSpPr>
          <p:nvPr>
            <p:ph idx="1"/>
          </p:nvPr>
        </p:nvSpPr>
        <p:spPr>
          <a:xfrm>
            <a:off x="685800" y="990600"/>
            <a:ext cx="7772400" cy="5410200"/>
          </a:xfrm>
        </p:spPr>
        <p:txBody>
          <a:bodyPr/>
          <a:lstStyle/>
          <a:p>
            <a:r>
              <a:rPr lang="en-US" dirty="0" smtClean="0"/>
              <a:t>Weston identifies two aspects of value polarization  (</a:t>
            </a:r>
            <a:r>
              <a:rPr lang="en-US" i="1" dirty="0" smtClean="0"/>
              <a:t>Companion</a:t>
            </a:r>
            <a:r>
              <a:rPr lang="en-US" dirty="0" smtClean="0"/>
              <a:t>, 50-51)</a:t>
            </a:r>
          </a:p>
          <a:p>
            <a:pPr lvl="1"/>
            <a:r>
              <a:rPr lang="en-US" dirty="0" smtClean="0"/>
              <a:t>First, we reduce an issue to a choice between polar opposites.</a:t>
            </a:r>
          </a:p>
          <a:p>
            <a:pPr lvl="1"/>
            <a:r>
              <a:rPr lang="en-US" dirty="0" smtClean="0"/>
              <a:t>Second, we choose one of these opposites over the other, labeling it right, the other wrong and good while the other is bad or evil.</a:t>
            </a:r>
          </a:p>
          <a:p>
            <a:r>
              <a:rPr lang="en-US" dirty="0" smtClean="0"/>
              <a:t>We respond to value polarization, according to Weston, by generating more options and reframing the situation </a:t>
            </a:r>
          </a:p>
          <a:p>
            <a:pPr lvl="1"/>
            <a:r>
              <a:rPr lang="en-US" dirty="0" smtClean="0"/>
              <a:t>Win-win rather than win-lose</a:t>
            </a:r>
            <a:endParaRPr lang="en-US" dirty="0"/>
          </a:p>
        </p:txBody>
      </p:sp>
      <p:sp>
        <p:nvSpPr>
          <p:cNvPr id="4" name="Action Button: Return 3">
            <a:hlinkClick r:id="" action="ppaction://hlinkshowjump?jump=lastslideviewed" highlightClick="1"/>
          </p:cNvPr>
          <p:cNvSpPr/>
          <p:nvPr/>
        </p:nvSpPr>
        <p:spPr bwMode="auto">
          <a:xfrm>
            <a:off x="6553200" y="5943600"/>
            <a:ext cx="762000"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914400"/>
          </a:xfrm>
        </p:spPr>
        <p:txBody>
          <a:bodyPr/>
          <a:lstStyle/>
          <a:p>
            <a:r>
              <a:rPr lang="en-US" dirty="0" smtClean="0"/>
              <a:t>Value-Integration</a:t>
            </a:r>
            <a:endParaRPr lang="en-US" dirty="0"/>
          </a:p>
        </p:txBody>
      </p:sp>
      <p:sp>
        <p:nvSpPr>
          <p:cNvPr id="3" name="Content Placeholder 2"/>
          <p:cNvSpPr>
            <a:spLocks noGrp="1"/>
          </p:cNvSpPr>
          <p:nvPr>
            <p:ph idx="1"/>
          </p:nvPr>
        </p:nvSpPr>
        <p:spPr>
          <a:xfrm>
            <a:off x="685800" y="1219200"/>
            <a:ext cx="7772400" cy="5181600"/>
          </a:xfrm>
        </p:spPr>
        <p:txBody>
          <a:bodyPr/>
          <a:lstStyle/>
          <a:p>
            <a:r>
              <a:rPr lang="en-US" sz="2400" dirty="0" smtClean="0"/>
              <a:t>From: </a:t>
            </a:r>
          </a:p>
          <a:p>
            <a:pPr lvl="1"/>
            <a:r>
              <a:rPr lang="en-US" sz="2000" dirty="0" smtClean="0"/>
              <a:t>M. Flanagan, D. Howe, and H. </a:t>
            </a:r>
            <a:r>
              <a:rPr lang="en-US" sz="2000" dirty="0" err="1" smtClean="0"/>
              <a:t>Nissenbaum</a:t>
            </a:r>
            <a:r>
              <a:rPr lang="en-US" sz="2000" dirty="0" smtClean="0"/>
              <a:t>, “Embodying Values in Technology: Theory and Practice,” in </a:t>
            </a:r>
            <a:r>
              <a:rPr lang="en-US" sz="2000" i="1" dirty="0" smtClean="0"/>
              <a:t>Information Technology and Moral Philosophy</a:t>
            </a:r>
            <a:r>
              <a:rPr lang="en-US" sz="2000" dirty="0" smtClean="0"/>
              <a:t>, </a:t>
            </a:r>
            <a:r>
              <a:rPr lang="en-US" sz="2000" dirty="0" err="1" smtClean="0"/>
              <a:t>Jeroen</a:t>
            </a:r>
            <a:r>
              <a:rPr lang="en-US" sz="2000" dirty="0" smtClean="0"/>
              <a:t> van den </a:t>
            </a:r>
            <a:r>
              <a:rPr lang="en-US" sz="2000" dirty="0" err="1" smtClean="0"/>
              <a:t>Hoven</a:t>
            </a:r>
            <a:r>
              <a:rPr lang="en-US" sz="2000" dirty="0" smtClean="0"/>
              <a:t> &amp; John </a:t>
            </a:r>
            <a:r>
              <a:rPr lang="en-US" sz="2000" dirty="0" err="1" smtClean="0"/>
              <a:t>Weckert</a:t>
            </a:r>
            <a:r>
              <a:rPr lang="en-US" sz="2000" dirty="0" smtClean="0"/>
              <a:t>, Eds. Cambridge, UK: Cambridge University Press, 2008, pp. 322-353.</a:t>
            </a:r>
          </a:p>
          <a:p>
            <a:pPr>
              <a:buNone/>
            </a:pPr>
            <a:endParaRPr lang="en-US" sz="800" dirty="0" smtClean="0"/>
          </a:p>
          <a:p>
            <a:r>
              <a:rPr lang="en-US" sz="2400" dirty="0" smtClean="0"/>
              <a:t>“Translation is further divided into </a:t>
            </a:r>
            <a:r>
              <a:rPr lang="en-US" sz="2400" b="1" dirty="0" err="1" smtClean="0"/>
              <a:t>operationalization</a:t>
            </a:r>
            <a:r>
              <a:rPr lang="en-US" sz="2400" dirty="0" smtClean="0"/>
              <a:t>, which involves defining or articulating values in concrete terms, and </a:t>
            </a:r>
            <a:r>
              <a:rPr lang="en-US" sz="2400" b="1" dirty="0" smtClean="0"/>
              <a:t>implementation</a:t>
            </a:r>
            <a:r>
              <a:rPr lang="en-US" sz="2400" dirty="0" smtClean="0"/>
              <a:t> which involves specifying corresponding design features” [4, pp. 338]. </a:t>
            </a:r>
          </a:p>
          <a:p>
            <a:endParaRPr lang="en-US" sz="800" dirty="0" smtClean="0"/>
          </a:p>
          <a:p>
            <a:r>
              <a:rPr lang="en-US" sz="2400" dirty="0" smtClean="0"/>
              <a:t>Ethics of Teamwork transfers this framework from software development to teamwork</a:t>
            </a:r>
            <a:endParaRPr lang="en-US" sz="2400" dirty="0"/>
          </a:p>
        </p:txBody>
      </p:sp>
      <p:sp>
        <p:nvSpPr>
          <p:cNvPr id="4" name="Action Button: Return 3">
            <a:hlinkClick r:id="" action="ppaction://hlinkshowjump?jump=lastslideviewed" highlightClick="1"/>
          </p:cNvPr>
          <p:cNvSpPr/>
          <p:nvPr/>
        </p:nvSpPr>
        <p:spPr bwMode="auto">
          <a:xfrm>
            <a:off x="6705600" y="5791200"/>
            <a:ext cx="914400" cy="813816"/>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dirty="0" smtClean="0"/>
              <a:t>Going to Abilene: The Story</a:t>
            </a:r>
            <a:endParaRPr lang="en-US" dirty="0"/>
          </a:p>
        </p:txBody>
      </p:sp>
      <p:sp>
        <p:nvSpPr>
          <p:cNvPr id="3" name="Content Placeholder 2"/>
          <p:cNvSpPr>
            <a:spLocks noGrp="1"/>
          </p:cNvSpPr>
          <p:nvPr>
            <p:ph idx="1"/>
          </p:nvPr>
        </p:nvSpPr>
        <p:spPr>
          <a:xfrm>
            <a:off x="685800" y="1219200"/>
            <a:ext cx="7772400" cy="5334000"/>
          </a:xfrm>
        </p:spPr>
        <p:txBody>
          <a:bodyPr/>
          <a:lstStyle/>
          <a:p>
            <a:r>
              <a:rPr lang="en-US" dirty="0" smtClean="0"/>
              <a:t>Four people, a married couple and the wife’s parents, decide to go to Abilene and eat at a cafeteria there.</a:t>
            </a:r>
          </a:p>
          <a:p>
            <a:r>
              <a:rPr lang="en-US" dirty="0" smtClean="0"/>
              <a:t>When they return home after a long hot ride, they find out that no one really wanted to go to the cafeteria.  It seems the food is really lousy.</a:t>
            </a:r>
          </a:p>
          <a:p>
            <a:r>
              <a:rPr lang="en-US" dirty="0" smtClean="0"/>
              <a:t>But each conceded because he or she (mistakenly) thought this is what the others wanted.</a:t>
            </a:r>
            <a:endParaRPr lang="en-US" dirty="0"/>
          </a:p>
        </p:txBody>
      </p:sp>
      <p:sp>
        <p:nvSpPr>
          <p:cNvPr id="4" name="Action Button: Return 3">
            <a:hlinkClick r:id="" action="ppaction://hlinkshowjump?jump=lastslideviewed" highlightClick="1"/>
          </p:cNvPr>
          <p:cNvSpPr/>
          <p:nvPr/>
        </p:nvSpPr>
        <p:spPr bwMode="auto">
          <a:xfrm>
            <a:off x="6248400" y="6019800"/>
            <a:ext cx="685800"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4294967295"/>
          </p:nvPr>
        </p:nvSpPr>
        <p:spPr>
          <a:xfrm>
            <a:off x="6553200" y="6096000"/>
            <a:ext cx="2590800" cy="762000"/>
          </a:xfrm>
        </p:spPr>
        <p:txBody>
          <a:bodyPr/>
          <a:lstStyle/>
          <a:p>
            <a:pPr marL="0" indent="0" algn="ctr">
              <a:buFontTx/>
              <a:buNone/>
            </a:pPr>
            <a:r>
              <a:rPr lang="en-US"/>
              <a:t>Row 1, Col 1</a:t>
            </a:r>
          </a:p>
        </p:txBody>
      </p:sp>
      <p:sp>
        <p:nvSpPr>
          <p:cNvPr id="3076" name="AutoShape 4">
            <a:hlinkClick r:id="rId2" action="ppaction://hlinksldjump" highlightClick="1"/>
          </p:cNvPr>
          <p:cNvSpPr>
            <a:spLocks noChangeArrowheads="1"/>
          </p:cNvSpPr>
          <p:nvPr/>
        </p:nvSpPr>
        <p:spPr bwMode="auto">
          <a:xfrm>
            <a:off x="42672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3077" name="AutoShape 5"/>
          <p:cNvSpPr>
            <a:spLocks noChangeArrowheads="1"/>
          </p:cNvSpPr>
          <p:nvPr/>
        </p:nvSpPr>
        <p:spPr bwMode="auto">
          <a:xfrm>
            <a:off x="1219200" y="15240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dirty="0" smtClean="0"/>
              <a:t>A situation in which groups </a:t>
            </a:r>
          </a:p>
          <a:p>
            <a:r>
              <a:rPr lang="en-US" sz="4000" dirty="0" smtClean="0"/>
              <a:t>come to agreement at the</a:t>
            </a:r>
          </a:p>
          <a:p>
            <a:r>
              <a:rPr lang="en-US" sz="4000" dirty="0" smtClean="0"/>
              <a:t> expense of critical thinking</a:t>
            </a:r>
            <a:endParaRPr lang="en-US" sz="4000" b="1" dirty="0"/>
          </a:p>
        </p:txBody>
      </p:sp>
      <p:sp>
        <p:nvSpPr>
          <p:cNvPr id="3078" name="Text Box 6"/>
          <p:cNvSpPr txBox="1">
            <a:spLocks noChangeArrowheads="1"/>
          </p:cNvSpPr>
          <p:nvPr/>
        </p:nvSpPr>
        <p:spPr bwMode="auto">
          <a:xfrm>
            <a:off x="1219200" y="228600"/>
            <a:ext cx="7086600" cy="707886"/>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4000" dirty="0" smtClean="0"/>
              <a:t>What is </a:t>
            </a:r>
            <a:r>
              <a:rPr lang="en-US" sz="4000" b="1" dirty="0" smtClean="0"/>
              <a:t>Groupthink</a:t>
            </a:r>
            <a:r>
              <a:rPr lang="en-US" sz="4000" dirty="0" smtClean="0"/>
              <a:t>?</a:t>
            </a:r>
            <a:endParaRPr lang="en-US" sz="4000" dirty="0"/>
          </a:p>
        </p:txBody>
      </p:sp>
      <p:sp>
        <p:nvSpPr>
          <p:cNvPr id="6" name="Action Button: Information 5">
            <a:hlinkClick r:id="rId3" action="ppaction://hlinksldjump" highlightClick="1"/>
          </p:cNvPr>
          <p:cNvSpPr/>
          <p:nvPr/>
        </p:nvSpPr>
        <p:spPr bwMode="auto">
          <a:xfrm>
            <a:off x="2971800" y="6019800"/>
            <a:ext cx="685800" cy="6614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wipe(down)">
                                      <p:cBhvr>
                                        <p:cTn id="7"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066800"/>
          </a:xfrm>
        </p:spPr>
        <p:txBody>
          <a:bodyPr/>
          <a:lstStyle/>
          <a:p>
            <a:r>
              <a:rPr lang="en-US" dirty="0" smtClean="0"/>
              <a:t>Sources on Values</a:t>
            </a:r>
            <a:endParaRPr lang="en-US" dirty="0"/>
          </a:p>
        </p:txBody>
      </p:sp>
      <p:sp>
        <p:nvSpPr>
          <p:cNvPr id="3" name="Content Placeholder 2"/>
          <p:cNvSpPr>
            <a:spLocks noGrp="1"/>
          </p:cNvSpPr>
          <p:nvPr>
            <p:ph idx="1"/>
          </p:nvPr>
        </p:nvSpPr>
        <p:spPr>
          <a:xfrm>
            <a:off x="685800" y="1981200"/>
            <a:ext cx="7772400" cy="4724400"/>
          </a:xfrm>
        </p:spPr>
        <p:txBody>
          <a:bodyPr/>
          <a:lstStyle/>
          <a:p>
            <a:r>
              <a:rPr lang="en-US" dirty="0" smtClean="0"/>
              <a:t> </a:t>
            </a:r>
            <a:r>
              <a:rPr lang="en-US" dirty="0" err="1" smtClean="0"/>
              <a:t>Brincat</a:t>
            </a:r>
            <a:r>
              <a:rPr lang="en-US" dirty="0" smtClean="0"/>
              <a:t> and </a:t>
            </a:r>
            <a:r>
              <a:rPr lang="en-US" dirty="0" err="1" smtClean="0"/>
              <a:t>Wike</a:t>
            </a:r>
            <a:r>
              <a:rPr lang="en-US" dirty="0" smtClean="0"/>
              <a:t>, </a:t>
            </a:r>
            <a:r>
              <a:rPr lang="en-US" b="1" dirty="0" smtClean="0"/>
              <a:t>Morality and the Professional Life: Values at Work, </a:t>
            </a:r>
            <a:r>
              <a:rPr lang="en-US" dirty="0" smtClean="0"/>
              <a:t>Prentice-Hall, 2000, 141.</a:t>
            </a:r>
          </a:p>
          <a:p>
            <a:r>
              <a:rPr lang="en-US" dirty="0" smtClean="0"/>
              <a:t>See also, Victoria S. </a:t>
            </a:r>
            <a:r>
              <a:rPr lang="en-US" dirty="0" err="1" smtClean="0"/>
              <a:t>Wike</a:t>
            </a:r>
            <a:r>
              <a:rPr lang="en-US" dirty="0" smtClean="0"/>
              <a:t>, “Professional Engineering Ethical Behavior: A Values-based Approach,” </a:t>
            </a:r>
            <a:r>
              <a:rPr lang="en-US" i="1" dirty="0" smtClean="0"/>
              <a:t>Proceedings of the 2001 American Society for Engineering Education Annual Conference and Exposition.</a:t>
            </a:r>
            <a:endParaRPr lang="en-US" i="1" dirty="0"/>
          </a:p>
        </p:txBody>
      </p:sp>
      <p:sp>
        <p:nvSpPr>
          <p:cNvPr id="4" name="Action Button: Return 3">
            <a:hlinkClick r:id="" action="ppaction://hlinkshowjump?jump=lastslideviewed" highlightClick="1"/>
          </p:cNvPr>
          <p:cNvSpPr/>
          <p:nvPr/>
        </p:nvSpPr>
        <p:spPr bwMode="auto">
          <a:xfrm>
            <a:off x="7772400" y="5943600"/>
            <a:ext cx="762000"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subTitle" idx="4294967295"/>
          </p:nvPr>
        </p:nvSpPr>
        <p:spPr>
          <a:xfrm>
            <a:off x="6705600" y="6096000"/>
            <a:ext cx="2438400" cy="762000"/>
          </a:xfrm>
        </p:spPr>
        <p:txBody>
          <a:bodyPr/>
          <a:lstStyle/>
          <a:p>
            <a:pPr marL="0" indent="0" algn="ctr">
              <a:buFontTx/>
              <a:buNone/>
            </a:pPr>
            <a:r>
              <a:rPr lang="en-US"/>
              <a:t>1,2</a:t>
            </a:r>
          </a:p>
        </p:txBody>
      </p:sp>
      <p:sp>
        <p:nvSpPr>
          <p:cNvPr id="7172" name="AutoShape 4">
            <a:hlinkClick r:id="rId2" action="ppaction://hlinksldjump" highlightClick="1"/>
          </p:cNvPr>
          <p:cNvSpPr>
            <a:spLocks noChangeArrowheads="1"/>
          </p:cNvSpPr>
          <p:nvPr/>
        </p:nvSpPr>
        <p:spPr bwMode="auto">
          <a:xfrm>
            <a:off x="41910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7173" name="AutoShape 5"/>
          <p:cNvSpPr>
            <a:spLocks noChangeArrowheads="1"/>
          </p:cNvSpPr>
          <p:nvPr/>
        </p:nvSpPr>
        <p:spPr bwMode="auto">
          <a:xfrm>
            <a:off x="990600" y="14478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An individual has too many </a:t>
            </a:r>
          </a:p>
          <a:p>
            <a:r>
              <a:rPr lang="en-US" sz="4000" dirty="0" smtClean="0"/>
              <a:t>commitments and has trouble </a:t>
            </a:r>
          </a:p>
          <a:p>
            <a:r>
              <a:rPr lang="en-US" sz="4000" dirty="0" smtClean="0"/>
              <a:t>participating in group work due</a:t>
            </a:r>
          </a:p>
          <a:p>
            <a:r>
              <a:rPr lang="en-US" sz="4000" dirty="0" smtClean="0"/>
              <a:t>to these conflicting commitments.</a:t>
            </a:r>
            <a:endParaRPr lang="en-US" sz="4000" dirty="0"/>
          </a:p>
        </p:txBody>
      </p:sp>
      <p:sp>
        <p:nvSpPr>
          <p:cNvPr id="7175" name="Text Box 7"/>
          <p:cNvSpPr txBox="1">
            <a:spLocks noChangeArrowheads="1"/>
          </p:cNvSpPr>
          <p:nvPr/>
        </p:nvSpPr>
        <p:spPr bwMode="auto">
          <a:xfrm>
            <a:off x="1066800" y="152400"/>
            <a:ext cx="70866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is </a:t>
            </a:r>
            <a:r>
              <a:rPr lang="en-US" sz="3600" b="1" dirty="0" smtClean="0"/>
              <a:t>Conflict of Effort</a:t>
            </a:r>
            <a:r>
              <a:rPr lang="en-US" sz="3600" dirty="0" smtClean="0"/>
              <a:t>?</a:t>
            </a:r>
            <a:endParaRPr lang="en-US" sz="3600" dirty="0"/>
          </a:p>
        </p:txBody>
      </p:sp>
      <p:sp>
        <p:nvSpPr>
          <p:cNvPr id="6" name="Action Button: Information 5">
            <a:hlinkClick r:id="rId3" action="ppaction://hlinksldjump" highlightClick="1"/>
          </p:cNvPr>
          <p:cNvSpPr/>
          <p:nvPr/>
        </p:nvSpPr>
        <p:spPr bwMode="auto">
          <a:xfrm>
            <a:off x="2895600" y="6096000"/>
            <a:ext cx="609600" cy="5852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5"/>
                                        </p:tgtEl>
                                        <p:attrNameLst>
                                          <p:attrName>style.visibility</p:attrName>
                                        </p:attrNameLst>
                                      </p:cBhvr>
                                      <p:to>
                                        <p:strVal val="visible"/>
                                      </p:to>
                                    </p:set>
                                    <p:animEffect transition="in" filter="wipe(down)">
                                      <p:cBhvr>
                                        <p:cTn id="7"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subTitle" idx="4294967295"/>
          </p:nvPr>
        </p:nvSpPr>
        <p:spPr>
          <a:xfrm>
            <a:off x="7239000" y="5943600"/>
            <a:ext cx="1905000" cy="914400"/>
          </a:xfrm>
        </p:spPr>
        <p:txBody>
          <a:bodyPr/>
          <a:lstStyle/>
          <a:p>
            <a:pPr marL="0" indent="0" algn="ctr">
              <a:buFontTx/>
              <a:buNone/>
            </a:pPr>
            <a:r>
              <a:rPr lang="en-US"/>
              <a:t>1,3</a:t>
            </a:r>
          </a:p>
        </p:txBody>
      </p:sp>
      <p:sp>
        <p:nvSpPr>
          <p:cNvPr id="10244" name="AutoShape 4">
            <a:hlinkClick r:id="rId3" action="ppaction://hlinksldjump" highlightClick="1"/>
          </p:cNvPr>
          <p:cNvSpPr>
            <a:spLocks noChangeArrowheads="1"/>
          </p:cNvSpPr>
          <p:nvPr/>
        </p:nvSpPr>
        <p:spPr bwMode="auto">
          <a:xfrm>
            <a:off x="41910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0246" name="AutoShape 6"/>
          <p:cNvSpPr>
            <a:spLocks noChangeArrowheads="1"/>
          </p:cNvSpPr>
          <p:nvPr/>
        </p:nvSpPr>
        <p:spPr bwMode="auto">
          <a:xfrm>
            <a:off x="990600" y="13716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dirty="0" smtClean="0"/>
              <a:t>Conflicts that arise from situational</a:t>
            </a:r>
          </a:p>
          <a:p>
            <a:r>
              <a:rPr lang="en-US" sz="4000" dirty="0" smtClean="0"/>
              <a:t>constraints can be resolved by </a:t>
            </a:r>
          </a:p>
          <a:p>
            <a:r>
              <a:rPr lang="en-US" sz="4000" dirty="0" smtClean="0"/>
              <a:t>pushing back those constraints </a:t>
            </a:r>
          </a:p>
          <a:p>
            <a:r>
              <a:rPr lang="en-US" sz="4000" dirty="0" smtClean="0"/>
              <a:t>through negotiation or innovation.</a:t>
            </a:r>
            <a:endParaRPr lang="en-US" sz="4000" dirty="0"/>
          </a:p>
        </p:txBody>
      </p:sp>
      <p:sp>
        <p:nvSpPr>
          <p:cNvPr id="10247" name="Text Box 7"/>
          <p:cNvSpPr txBox="1">
            <a:spLocks noChangeArrowheads="1"/>
          </p:cNvSpPr>
          <p:nvPr/>
        </p:nvSpPr>
        <p:spPr bwMode="auto">
          <a:xfrm>
            <a:off x="1066800" y="152400"/>
            <a:ext cx="70866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is </a:t>
            </a:r>
            <a:r>
              <a:rPr lang="en-US" sz="3600" b="1" dirty="0" smtClean="0"/>
              <a:t>Expanding the Pie</a:t>
            </a:r>
            <a:r>
              <a:rPr lang="en-US" sz="3600" dirty="0" smtClean="0"/>
              <a:t>?</a:t>
            </a:r>
            <a:endParaRPr lang="en-US" sz="3600" dirty="0"/>
          </a:p>
        </p:txBody>
      </p:sp>
      <p:sp>
        <p:nvSpPr>
          <p:cNvPr id="7" name="Action Button: Information 6">
            <a:hlinkClick r:id="rId4" action="ppaction://hlinksldjump" highlightClick="1"/>
          </p:cNvPr>
          <p:cNvSpPr/>
          <p:nvPr/>
        </p:nvSpPr>
        <p:spPr bwMode="auto">
          <a:xfrm>
            <a:off x="2590800" y="6019800"/>
            <a:ext cx="685800" cy="5852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47"/>
                                        </p:tgtEl>
                                        <p:attrNameLst>
                                          <p:attrName>style.visibility</p:attrName>
                                        </p:attrNameLst>
                                      </p:cBhvr>
                                      <p:to>
                                        <p:strVal val="visible"/>
                                      </p:to>
                                    </p:set>
                                    <p:animEffect transition="in" filter="wipe(down)">
                                      <p:cBhvr>
                                        <p:cTn id="7" dur="500"/>
                                        <p:tgtEl>
                                          <p:spTgt spid="10247"/>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4294967295"/>
          </p:nvPr>
        </p:nvSpPr>
        <p:spPr>
          <a:xfrm>
            <a:off x="7315200" y="5943600"/>
            <a:ext cx="1828800" cy="914400"/>
          </a:xfrm>
        </p:spPr>
        <p:txBody>
          <a:bodyPr/>
          <a:lstStyle/>
          <a:p>
            <a:pPr marL="0" indent="0" algn="ctr">
              <a:buFontTx/>
              <a:buNone/>
            </a:pPr>
            <a:r>
              <a:rPr lang="en-US"/>
              <a:t>1,4</a:t>
            </a:r>
          </a:p>
        </p:txBody>
      </p:sp>
      <p:sp>
        <p:nvSpPr>
          <p:cNvPr id="11268" name="AutoShape 4">
            <a:hlinkClick r:id="rId2" action="ppaction://hlinksldjump" highlightClick="1"/>
          </p:cNvPr>
          <p:cNvSpPr>
            <a:spLocks noChangeArrowheads="1"/>
          </p:cNvSpPr>
          <p:nvPr/>
        </p:nvSpPr>
        <p:spPr bwMode="auto">
          <a:xfrm>
            <a:off x="41910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1270" name="AutoShape 6"/>
          <p:cNvSpPr>
            <a:spLocks noChangeArrowheads="1"/>
          </p:cNvSpPr>
          <p:nvPr/>
        </p:nvSpPr>
        <p:spPr bwMode="auto">
          <a:xfrm>
            <a:off x="1066800" y="16002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“The goal of this activity is to </a:t>
            </a:r>
          </a:p>
          <a:p>
            <a:r>
              <a:rPr lang="en-US" sz="4000" b="1" dirty="0" smtClean="0"/>
              <a:t>[identify] the values that are </a:t>
            </a:r>
          </a:p>
          <a:p>
            <a:r>
              <a:rPr lang="en-US" sz="4000" b="1" dirty="0" smtClean="0"/>
              <a:t>relevant to, inspire, or inform the</a:t>
            </a:r>
          </a:p>
          <a:p>
            <a:r>
              <a:rPr lang="en-US" sz="4000" b="1" dirty="0" smtClean="0"/>
              <a:t>work of a given group.”</a:t>
            </a:r>
            <a:endParaRPr lang="en-US" sz="4000" b="1" dirty="0"/>
          </a:p>
        </p:txBody>
      </p:sp>
      <p:sp>
        <p:nvSpPr>
          <p:cNvPr id="11272" name="Text Box 8"/>
          <p:cNvSpPr txBox="1">
            <a:spLocks noChangeArrowheads="1"/>
          </p:cNvSpPr>
          <p:nvPr/>
        </p:nvSpPr>
        <p:spPr bwMode="auto">
          <a:xfrm>
            <a:off x="990600" y="228600"/>
            <a:ext cx="7239000" cy="707886"/>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4000" dirty="0" smtClean="0"/>
              <a:t>What is value </a:t>
            </a:r>
            <a:r>
              <a:rPr lang="en-US" sz="4000" b="1" dirty="0" smtClean="0"/>
              <a:t>discovery</a:t>
            </a:r>
            <a:r>
              <a:rPr lang="en-US" sz="4000" dirty="0" smtClean="0"/>
              <a:t>?</a:t>
            </a:r>
            <a:endParaRPr lang="en-US" sz="4000" dirty="0"/>
          </a:p>
        </p:txBody>
      </p:sp>
      <p:sp>
        <p:nvSpPr>
          <p:cNvPr id="6" name="Action Button: Information 5">
            <a:hlinkClick r:id="rId3" action="ppaction://hlinksldjump" highlightClick="1"/>
          </p:cNvPr>
          <p:cNvSpPr/>
          <p:nvPr/>
        </p:nvSpPr>
        <p:spPr bwMode="auto">
          <a:xfrm>
            <a:off x="2743200" y="6172200"/>
            <a:ext cx="457200" cy="4572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wipe(down)">
                                      <p:cBhvr>
                                        <p:cTn id="7" dur="5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subTitle" idx="4294967295"/>
          </p:nvPr>
        </p:nvSpPr>
        <p:spPr>
          <a:xfrm>
            <a:off x="7086600" y="5943600"/>
            <a:ext cx="2057400" cy="914400"/>
          </a:xfrm>
        </p:spPr>
        <p:txBody>
          <a:bodyPr/>
          <a:lstStyle/>
          <a:p>
            <a:pPr marL="0" indent="0" algn="ctr">
              <a:buFontTx/>
              <a:buNone/>
            </a:pPr>
            <a:r>
              <a:rPr lang="en-US"/>
              <a:t>2,1</a:t>
            </a:r>
          </a:p>
        </p:txBody>
      </p:sp>
      <p:sp>
        <p:nvSpPr>
          <p:cNvPr id="13316" name="AutoShape 4">
            <a:hlinkClick r:id="rId3" action="ppaction://hlinksldjump" highlightClick="1"/>
          </p:cNvPr>
          <p:cNvSpPr>
            <a:spLocks noChangeArrowheads="1"/>
          </p:cNvSpPr>
          <p:nvPr/>
        </p:nvSpPr>
        <p:spPr bwMode="auto">
          <a:xfrm>
            <a:off x="41148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3318" name="AutoShape 6"/>
          <p:cNvSpPr>
            <a:spLocks noChangeArrowheads="1"/>
          </p:cNvSpPr>
          <p:nvPr/>
        </p:nvSpPr>
        <p:spPr bwMode="auto">
          <a:xfrm>
            <a:off x="1066800" y="16002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dirty="0" smtClean="0"/>
              <a:t>This phenomenon occurs when </a:t>
            </a:r>
          </a:p>
          <a:p>
            <a:r>
              <a:rPr lang="en-US" sz="4000" dirty="0" smtClean="0"/>
              <a:t>members magnify and exaggerate </a:t>
            </a:r>
          </a:p>
          <a:p>
            <a:r>
              <a:rPr lang="en-US" sz="4000" dirty="0" smtClean="0"/>
              <a:t>non-agreement and convert </a:t>
            </a:r>
          </a:p>
          <a:p>
            <a:r>
              <a:rPr lang="en-US" sz="4000" dirty="0" smtClean="0"/>
              <a:t>it into disagreement </a:t>
            </a:r>
          </a:p>
          <a:p>
            <a:r>
              <a:rPr lang="en-US" sz="4000" dirty="0" smtClean="0"/>
              <a:t>and opposition</a:t>
            </a:r>
            <a:endParaRPr lang="en-US" sz="4000" dirty="0"/>
          </a:p>
        </p:txBody>
      </p:sp>
      <p:graphicFrame>
        <p:nvGraphicFramePr>
          <p:cNvPr id="13319" name="Rectangle 7"/>
          <p:cNvGraphicFramePr>
            <a:graphicFrameLocks/>
          </p:cNvGraphicFramePr>
          <p:nvPr/>
        </p:nvGraphicFramePr>
        <p:xfrm>
          <a:off x="1524000" y="1397000"/>
          <a:ext cx="6096000" cy="4064000"/>
        </p:xfrm>
        <a:graphic>
          <a:graphicData uri="http://schemas.openxmlformats.org/presentationml/2006/ole">
            <p:oleObj spid="_x0000_s13319" name="Clip" r:id="rId4" imgW="0" imgH="0" progId="">
              <p:embed/>
            </p:oleObj>
          </a:graphicData>
        </a:graphic>
      </p:graphicFrame>
      <p:graphicFrame>
        <p:nvGraphicFramePr>
          <p:cNvPr id="13320" name="Rectangle 8"/>
          <p:cNvGraphicFramePr>
            <a:graphicFrameLocks/>
          </p:cNvGraphicFramePr>
          <p:nvPr/>
        </p:nvGraphicFramePr>
        <p:xfrm>
          <a:off x="1524000" y="1397000"/>
          <a:ext cx="6096000" cy="4064000"/>
        </p:xfrm>
        <a:graphic>
          <a:graphicData uri="http://schemas.openxmlformats.org/presentationml/2006/ole">
            <p:oleObj spid="_x0000_s13320" name="Clip" r:id="rId5" imgW="0" imgH="0" progId="">
              <p:embed/>
            </p:oleObj>
          </a:graphicData>
        </a:graphic>
      </p:graphicFrame>
      <p:sp>
        <p:nvSpPr>
          <p:cNvPr id="13321" name="Text Box 9"/>
          <p:cNvSpPr txBox="1">
            <a:spLocks noChangeArrowheads="1"/>
          </p:cNvSpPr>
          <p:nvPr/>
        </p:nvSpPr>
        <p:spPr bwMode="auto">
          <a:xfrm>
            <a:off x="1066800" y="228600"/>
            <a:ext cx="71628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is </a:t>
            </a:r>
            <a:r>
              <a:rPr lang="en-US" sz="3600" b="1" dirty="0" smtClean="0"/>
              <a:t>Group Polarization</a:t>
            </a:r>
            <a:r>
              <a:rPr lang="en-US" sz="3600" dirty="0" smtClean="0"/>
              <a:t>?</a:t>
            </a:r>
            <a:endParaRPr lang="en-US" sz="3600" dirty="0"/>
          </a:p>
        </p:txBody>
      </p:sp>
      <p:sp>
        <p:nvSpPr>
          <p:cNvPr id="8" name="Action Button: Information 7">
            <a:hlinkClick r:id="rId6" action="ppaction://hlinksldjump" highlightClick="1"/>
          </p:cNvPr>
          <p:cNvSpPr/>
          <p:nvPr/>
        </p:nvSpPr>
        <p:spPr bwMode="auto">
          <a:xfrm>
            <a:off x="2895600" y="6019800"/>
            <a:ext cx="609600" cy="6858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321"/>
                                        </p:tgtEl>
                                        <p:attrNameLst>
                                          <p:attrName>style.visibility</p:attrName>
                                        </p:attrNameLst>
                                      </p:cBhvr>
                                      <p:to>
                                        <p:strVal val="visible"/>
                                      </p:to>
                                    </p:set>
                                    <p:animEffect transition="in" filter="wipe(down)">
                                      <p:cBhvr>
                                        <p:cTn id="7" dur="500"/>
                                        <p:tgtEl>
                                          <p:spTgt spid="13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subTitle" idx="4294967295"/>
          </p:nvPr>
        </p:nvSpPr>
        <p:spPr>
          <a:xfrm>
            <a:off x="7696200" y="5638800"/>
            <a:ext cx="1447800" cy="838200"/>
          </a:xfrm>
        </p:spPr>
        <p:txBody>
          <a:bodyPr/>
          <a:lstStyle/>
          <a:p>
            <a:pPr marL="0" indent="0" algn="ctr">
              <a:buFontTx/>
              <a:buNone/>
            </a:pPr>
            <a:r>
              <a:rPr lang="en-US"/>
              <a:t>2,2</a:t>
            </a:r>
          </a:p>
        </p:txBody>
      </p:sp>
      <p:sp>
        <p:nvSpPr>
          <p:cNvPr id="12292" name="AutoShape 4">
            <a:hlinkClick r:id="rId2" action="ppaction://hlinksldjump" highlightClick="1"/>
          </p:cNvPr>
          <p:cNvSpPr>
            <a:spLocks noChangeArrowheads="1"/>
          </p:cNvSpPr>
          <p:nvPr/>
        </p:nvSpPr>
        <p:spPr bwMode="auto">
          <a:xfrm>
            <a:off x="42672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2294" name="AutoShape 6"/>
          <p:cNvSpPr>
            <a:spLocks noChangeArrowheads="1"/>
          </p:cNvSpPr>
          <p:nvPr/>
        </p:nvSpPr>
        <p:spPr bwMode="auto">
          <a:xfrm>
            <a:off x="609600" y="1295400"/>
            <a:ext cx="8001000" cy="42672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Often mistaken for free riders, </a:t>
            </a:r>
          </a:p>
          <a:p>
            <a:r>
              <a:rPr lang="en-US" sz="4000" dirty="0" smtClean="0"/>
              <a:t>these individuals have trouble </a:t>
            </a:r>
          </a:p>
          <a:p>
            <a:r>
              <a:rPr lang="en-US" sz="4000" dirty="0" smtClean="0"/>
              <a:t>integrating into group</a:t>
            </a:r>
          </a:p>
          <a:p>
            <a:r>
              <a:rPr lang="en-US" sz="4000" dirty="0" smtClean="0"/>
              <a:t>activities because other members </a:t>
            </a:r>
          </a:p>
          <a:p>
            <a:r>
              <a:rPr lang="en-US" sz="4000" dirty="0" smtClean="0"/>
              <a:t>are closely related and share</a:t>
            </a:r>
          </a:p>
          <a:p>
            <a:r>
              <a:rPr lang="en-US" sz="4000" dirty="0" smtClean="0"/>
              <a:t>many experiences and understandings.</a:t>
            </a:r>
            <a:endParaRPr lang="en-US" sz="4000" dirty="0"/>
          </a:p>
        </p:txBody>
      </p:sp>
      <p:sp>
        <p:nvSpPr>
          <p:cNvPr id="12295" name="Text Box 7"/>
          <p:cNvSpPr txBox="1">
            <a:spLocks noChangeArrowheads="1"/>
          </p:cNvSpPr>
          <p:nvPr/>
        </p:nvSpPr>
        <p:spPr bwMode="auto">
          <a:xfrm>
            <a:off x="990600" y="228600"/>
            <a:ext cx="7162800" cy="707886"/>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4000" dirty="0" smtClean="0"/>
              <a:t>Who are </a:t>
            </a:r>
            <a:r>
              <a:rPr lang="en-US" sz="4000" b="1" dirty="0" smtClean="0"/>
              <a:t>Outliers</a:t>
            </a:r>
            <a:r>
              <a:rPr lang="en-US" sz="4000" dirty="0" smtClean="0"/>
              <a:t>?</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animEffect transition="in" filter="wipe(down)">
                                      <p:cBhvr>
                                        <p:cTn id="7"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subTitle" idx="4294967295"/>
          </p:nvPr>
        </p:nvSpPr>
        <p:spPr>
          <a:xfrm>
            <a:off x="7010400" y="5791200"/>
            <a:ext cx="2133600" cy="1066800"/>
          </a:xfrm>
        </p:spPr>
        <p:txBody>
          <a:bodyPr/>
          <a:lstStyle/>
          <a:p>
            <a:pPr marL="0" indent="0" algn="ctr">
              <a:buFontTx/>
              <a:buNone/>
            </a:pPr>
            <a:r>
              <a:rPr lang="en-US"/>
              <a:t>2,3</a:t>
            </a:r>
          </a:p>
        </p:txBody>
      </p:sp>
      <p:sp>
        <p:nvSpPr>
          <p:cNvPr id="15364" name="AutoShape 4">
            <a:hlinkClick r:id="rId2" action="ppaction://hlinksldjump" highlightClick="1"/>
          </p:cNvPr>
          <p:cNvSpPr>
            <a:spLocks noChangeArrowheads="1"/>
          </p:cNvSpPr>
          <p:nvPr/>
        </p:nvSpPr>
        <p:spPr bwMode="auto">
          <a:xfrm>
            <a:off x="41910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5366" name="AutoShape 6"/>
          <p:cNvSpPr>
            <a:spLocks noChangeArrowheads="1"/>
          </p:cNvSpPr>
          <p:nvPr/>
        </p:nvSpPr>
        <p:spPr bwMode="auto">
          <a:xfrm>
            <a:off x="838200" y="15240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b="1" dirty="0" smtClean="0"/>
              <a:t>Finding a higher order interest </a:t>
            </a:r>
          </a:p>
          <a:p>
            <a:r>
              <a:rPr lang="en-US" sz="4000" b="1" dirty="0" smtClean="0"/>
              <a:t>on which both parties agree, and</a:t>
            </a:r>
          </a:p>
          <a:p>
            <a:r>
              <a:rPr lang="en-US" sz="4000" b="1" dirty="0" smtClean="0"/>
              <a:t>then constructing a solution that</a:t>
            </a:r>
          </a:p>
          <a:p>
            <a:r>
              <a:rPr lang="en-US" sz="4000" b="1" dirty="0" smtClean="0"/>
              <a:t>serves that agreed-upon interest.</a:t>
            </a:r>
            <a:endParaRPr lang="en-US" sz="4000" b="1" dirty="0"/>
          </a:p>
        </p:txBody>
      </p:sp>
      <p:sp>
        <p:nvSpPr>
          <p:cNvPr id="15367" name="Text Box 7"/>
          <p:cNvSpPr txBox="1">
            <a:spLocks noChangeArrowheads="1"/>
          </p:cNvSpPr>
          <p:nvPr/>
        </p:nvSpPr>
        <p:spPr bwMode="auto">
          <a:xfrm>
            <a:off x="838200" y="228600"/>
            <a:ext cx="72390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is </a:t>
            </a:r>
            <a:r>
              <a:rPr lang="en-US" sz="3600" b="1" dirty="0" smtClean="0"/>
              <a:t>Bridging</a:t>
            </a:r>
            <a:r>
              <a:rPr lang="en-US" sz="3600" dirty="0" smtClean="0"/>
              <a:t>?</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67"/>
                                        </p:tgtEl>
                                        <p:attrNameLst>
                                          <p:attrName>style.visibility</p:attrName>
                                        </p:attrNameLst>
                                      </p:cBhvr>
                                      <p:to>
                                        <p:strVal val="visible"/>
                                      </p:to>
                                    </p:set>
                                    <p:animEffect transition="in" filter="wipe(down)">
                                      <p:cBhvr>
                                        <p:cTn id="7"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animBg="1" autoUpdateAnimBg="0"/>
    </p:bldLst>
  </p:timing>
</p:sld>
</file>

<file path=ppt/theme/theme1.xml><?xml version="1.0" encoding="utf-8"?>
<a:theme xmlns:a="http://schemas.openxmlformats.org/drawingml/2006/main" name="Office Theme">
  <a:themeElements>
    <a:clrScheme name="">
      <a:dk1>
        <a:srgbClr val="000000"/>
      </a:dk1>
      <a:lt1>
        <a:srgbClr val="FFFFCC"/>
      </a:lt1>
      <a:dk2>
        <a:srgbClr val="000000"/>
      </a:dk2>
      <a:lt2>
        <a:srgbClr val="808080"/>
      </a:lt2>
      <a:accent1>
        <a:srgbClr val="00CC99"/>
      </a:accent1>
      <a:accent2>
        <a:srgbClr val="3333CC"/>
      </a:accent2>
      <a:accent3>
        <a:srgbClr val="FFFFE2"/>
      </a:accent3>
      <a:accent4>
        <a:srgbClr val="000000"/>
      </a:accent4>
      <a:accent5>
        <a:srgbClr val="AAE2CA"/>
      </a:accent5>
      <a:accent6>
        <a:srgbClr val="2D2DB9"/>
      </a:accent6>
      <a:hlink>
        <a:srgbClr val="003300"/>
      </a:hlink>
      <a:folHlink>
        <a:srgbClr val="FFFFCC"/>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7294</TotalTime>
  <Words>1327</Words>
  <Application>Microsoft Office PowerPoint</Application>
  <PresentationFormat>On-screen Show (4:3)</PresentationFormat>
  <Paragraphs>205</Paragraphs>
  <Slides>30</Slides>
  <Notes>0</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30</vt:i4>
      </vt:variant>
      <vt:variant>
        <vt:lpstr>Custom Shows</vt:lpstr>
      </vt:variant>
      <vt:variant>
        <vt:i4>1</vt:i4>
      </vt:variant>
    </vt:vector>
  </HeadingPairs>
  <TitlesOfParts>
    <vt:vector size="33" baseType="lpstr">
      <vt:lpstr>Office Theme</vt:lpstr>
      <vt:lpstr>Clip</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Groupthink by Irving Janis</vt:lpstr>
      <vt:lpstr>Schedules and Normal Accidents</vt:lpstr>
      <vt:lpstr>Negotiation</vt:lpstr>
      <vt:lpstr>Weston on integrating values</vt:lpstr>
      <vt:lpstr>Value Polarization</vt:lpstr>
      <vt:lpstr>Value-Integration</vt:lpstr>
      <vt:lpstr>Going to Abilene: The Story</vt:lpstr>
      <vt:lpstr>Sources on Values</vt:lpstr>
      <vt:lpstr>(1.1)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Jeopardy</dc:title>
  <dc:creator>Jerry Myers</dc:creator>
  <dc:description>Created by Jerry Myers is 1998 for a class.</dc:description>
  <cp:lastModifiedBy>frey.william</cp:lastModifiedBy>
  <cp:revision>178</cp:revision>
  <cp:lastPrinted>2001-01-31T16:21:13Z</cp:lastPrinted>
  <dcterms:created xsi:type="dcterms:W3CDTF">1998-08-03T22:24:04Z</dcterms:created>
  <dcterms:modified xsi:type="dcterms:W3CDTF">2012-09-16T11:04:15Z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completed">
    <vt:lpwstr>1998</vt:lpwstr>
  </property>
</Properties>
</file>