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6"/>
  </p:notesMasterIdLst>
  <p:sldIdLst>
    <p:sldId id="256" r:id="rId3"/>
    <p:sldId id="257" r:id="rId4"/>
    <p:sldId id="312" r:id="rId5"/>
    <p:sldId id="313" r:id="rId6"/>
    <p:sldId id="314" r:id="rId7"/>
    <p:sldId id="258" r:id="rId8"/>
    <p:sldId id="259" r:id="rId9"/>
    <p:sldId id="292" r:id="rId10"/>
    <p:sldId id="315" r:id="rId11"/>
    <p:sldId id="316" r:id="rId12"/>
    <p:sldId id="318" r:id="rId13"/>
    <p:sldId id="317" r:id="rId14"/>
    <p:sldId id="270" r:id="rId15"/>
    <p:sldId id="303" r:id="rId16"/>
    <p:sldId id="289" r:id="rId17"/>
    <p:sldId id="299" r:id="rId18"/>
    <p:sldId id="300" r:id="rId19"/>
    <p:sldId id="301" r:id="rId20"/>
    <p:sldId id="302" r:id="rId21"/>
    <p:sldId id="308" r:id="rId22"/>
    <p:sldId id="298" r:id="rId23"/>
    <p:sldId id="288" r:id="rId24"/>
    <p:sldId id="319" r:id="rId25"/>
    <p:sldId id="296" r:id="rId26"/>
    <p:sldId id="293" r:id="rId27"/>
    <p:sldId id="294" r:id="rId28"/>
    <p:sldId id="290" r:id="rId29"/>
    <p:sldId id="291" r:id="rId30"/>
    <p:sldId id="295" r:id="rId31"/>
    <p:sldId id="304" r:id="rId32"/>
    <p:sldId id="310" r:id="rId33"/>
    <p:sldId id="311" r:id="rId34"/>
    <p:sldId id="287"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6"/>
    <p:restoredTop sz="94693"/>
  </p:normalViewPr>
  <p:slideViewPr>
    <p:cSldViewPr snapToGrid="0">
      <p:cViewPr varScale="1">
        <p:scale>
          <a:sx n="106" d="100"/>
          <a:sy n="106" d="100"/>
        </p:scale>
        <p:origin x="90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427F2C-8466-49E7-B04D-E18940C3A031}" type="datetimeFigureOut">
              <a:rPr lang="zh-CN" altLang="en-US" smtClean="0"/>
              <a:t>2024/12/9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5617B9-4000-411F-8917-3BCB72A4AF1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5617B9-4000-411F-8917-3BCB72A4AF10}"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9D088-6EF6-9854-31E9-8A1E72A572D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027EA24-AB6D-EE7A-49C6-6AA500B7A6C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D784BFA-46BB-DFD4-DEBB-5A937EA0940D}"/>
              </a:ext>
            </a:extLst>
          </p:cNvPr>
          <p:cNvSpPr>
            <a:spLocks noGrp="1"/>
          </p:cNvSpPr>
          <p:nvPr>
            <p:ph type="body" idx="1"/>
          </p:nvPr>
        </p:nvSpPr>
        <p:spPr/>
        <p:txBody>
          <a:bodyPr/>
          <a:lstStyle/>
          <a:p>
            <a:r>
              <a:rPr lang="zh-CN" altLang="en-US" dirty="0"/>
              <a:t>第</a:t>
            </a:r>
            <a:r>
              <a:rPr lang="en-US" altLang="zh-CN" dirty="0"/>
              <a:t>2</a:t>
            </a:r>
            <a:r>
              <a:rPr lang="zh-CN" altLang="en-US" dirty="0"/>
              <a:t>章 线性表</a:t>
            </a:r>
          </a:p>
        </p:txBody>
      </p:sp>
      <p:sp>
        <p:nvSpPr>
          <p:cNvPr id="4" name="灯片编号占位符 3">
            <a:extLst>
              <a:ext uri="{FF2B5EF4-FFF2-40B4-BE49-F238E27FC236}">
                <a16:creationId xmlns:a16="http://schemas.microsoft.com/office/drawing/2014/main" id="{771900BC-15D0-7C60-7C68-C1B5AC5DC85E}"/>
              </a:ext>
            </a:extLst>
          </p:cNvPr>
          <p:cNvSpPr>
            <a:spLocks noGrp="1"/>
          </p:cNvSpPr>
          <p:nvPr>
            <p:ph type="sldNum" sz="quarter" idx="5"/>
          </p:nvPr>
        </p:nvSpPr>
        <p:spPr/>
        <p:txBody>
          <a:bodyPr/>
          <a:lstStyle/>
          <a:p>
            <a:fld id="{0E5617B9-4000-411F-8917-3BCB72A4AF10}" type="slidenum">
              <a:rPr lang="zh-CN" altLang="en-US" smtClean="0"/>
              <a:t>11</a:t>
            </a:fld>
            <a:endParaRPr lang="zh-CN" altLang="en-US"/>
          </a:p>
        </p:txBody>
      </p:sp>
    </p:spTree>
    <p:extLst>
      <p:ext uri="{BB962C8B-B14F-4D97-AF65-F5344CB8AC3E}">
        <p14:creationId xmlns:p14="http://schemas.microsoft.com/office/powerpoint/2010/main" val="2726230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主定理</a:t>
            </a:r>
          </a:p>
        </p:txBody>
      </p:sp>
      <p:sp>
        <p:nvSpPr>
          <p:cNvPr id="4" name="灯片编号占位符 3"/>
          <p:cNvSpPr>
            <a:spLocks noGrp="1"/>
          </p:cNvSpPr>
          <p:nvPr>
            <p:ph type="sldNum" sz="quarter" idx="5"/>
          </p:nvPr>
        </p:nvSpPr>
        <p:spPr/>
        <p:txBody>
          <a:bodyPr/>
          <a:lstStyle/>
          <a:p>
            <a:fld id="{0E5617B9-4000-411F-8917-3BCB72A4AF10}"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相同字符取相同的</a:t>
            </a:r>
            <a:r>
              <a:rPr lang="en-US" altLang="zh-CN" dirty="0"/>
              <a:t>next</a:t>
            </a:r>
            <a:r>
              <a:rPr lang="zh-CN" altLang="en-US" dirty="0"/>
              <a:t>值</a:t>
            </a:r>
          </a:p>
        </p:txBody>
      </p:sp>
      <p:sp>
        <p:nvSpPr>
          <p:cNvPr id="4" name="灯片编号占位符 3"/>
          <p:cNvSpPr>
            <a:spLocks noGrp="1"/>
          </p:cNvSpPr>
          <p:nvPr>
            <p:ph type="sldNum" sz="quarter" idx="5"/>
          </p:nvPr>
        </p:nvSpPr>
        <p:spPr/>
        <p:txBody>
          <a:bodyPr/>
          <a:lstStyle/>
          <a:p>
            <a:fld id="{0E5617B9-4000-411F-8917-3BCB72A4AF10}"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相同字符取相同的</a:t>
            </a:r>
            <a:r>
              <a:rPr lang="en-US" altLang="zh-CN" dirty="0"/>
              <a:t>next</a:t>
            </a:r>
            <a:r>
              <a:rPr lang="zh-CN" altLang="en-US" dirty="0"/>
              <a:t>值</a:t>
            </a:r>
          </a:p>
        </p:txBody>
      </p:sp>
      <p:sp>
        <p:nvSpPr>
          <p:cNvPr id="4" name="灯片编号占位符 3"/>
          <p:cNvSpPr>
            <a:spLocks noGrp="1"/>
          </p:cNvSpPr>
          <p:nvPr>
            <p:ph type="sldNum" sz="quarter" idx="5"/>
          </p:nvPr>
        </p:nvSpPr>
        <p:spPr/>
        <p:txBody>
          <a:bodyPr/>
          <a:lstStyle/>
          <a:p>
            <a:fld id="{0E5617B9-4000-411F-8917-3BCB72A4AF10}" type="slidenum">
              <a:rPr lang="zh-CN" altLang="en-US" smtClean="0"/>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相同字符取相同的</a:t>
            </a:r>
            <a:r>
              <a:rPr lang="en-US" altLang="zh-CN" dirty="0"/>
              <a:t>next</a:t>
            </a:r>
            <a:r>
              <a:rPr lang="zh-CN" altLang="en-US" dirty="0"/>
              <a:t>值</a:t>
            </a:r>
          </a:p>
        </p:txBody>
      </p:sp>
      <p:sp>
        <p:nvSpPr>
          <p:cNvPr id="4" name="灯片编号占位符 3"/>
          <p:cNvSpPr>
            <a:spLocks noGrp="1"/>
          </p:cNvSpPr>
          <p:nvPr>
            <p:ph type="sldNum" sz="quarter" idx="5"/>
          </p:nvPr>
        </p:nvSpPr>
        <p:spPr/>
        <p:txBody>
          <a:bodyPr/>
          <a:lstStyle/>
          <a:p>
            <a:fld id="{0E5617B9-4000-411F-8917-3BCB72A4AF10}" type="slidenum">
              <a:rPr lang="zh-CN" altLang="en-US" smtClean="0"/>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相同字符取相同的</a:t>
            </a:r>
            <a:r>
              <a:rPr lang="en-US" altLang="zh-CN" dirty="0"/>
              <a:t>next</a:t>
            </a:r>
            <a:r>
              <a:rPr lang="zh-CN" altLang="en-US" dirty="0"/>
              <a:t>值</a:t>
            </a:r>
          </a:p>
        </p:txBody>
      </p:sp>
      <p:sp>
        <p:nvSpPr>
          <p:cNvPr id="4" name="灯片编号占位符 3"/>
          <p:cNvSpPr>
            <a:spLocks noGrp="1"/>
          </p:cNvSpPr>
          <p:nvPr>
            <p:ph type="sldNum" sz="quarter" idx="5"/>
          </p:nvPr>
        </p:nvSpPr>
        <p:spPr/>
        <p:txBody>
          <a:bodyPr/>
          <a:lstStyle/>
          <a:p>
            <a:fld id="{0E5617B9-4000-411F-8917-3BCB72A4AF10}" type="slidenum">
              <a:rPr lang="zh-CN" altLang="en-US" smtClean="0"/>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相同字符取相同的</a:t>
            </a:r>
            <a:r>
              <a:rPr lang="en-US" altLang="zh-CN" dirty="0"/>
              <a:t>next</a:t>
            </a:r>
            <a:r>
              <a:rPr lang="zh-CN" altLang="en-US" dirty="0"/>
              <a:t>值</a:t>
            </a:r>
          </a:p>
        </p:txBody>
      </p:sp>
      <p:sp>
        <p:nvSpPr>
          <p:cNvPr id="4" name="灯片编号占位符 3"/>
          <p:cNvSpPr>
            <a:spLocks noGrp="1"/>
          </p:cNvSpPr>
          <p:nvPr>
            <p:ph type="sldNum" sz="quarter" idx="5"/>
          </p:nvPr>
        </p:nvSpPr>
        <p:spPr/>
        <p:txBody>
          <a:bodyPr/>
          <a:lstStyle/>
          <a:p>
            <a:fld id="{0E5617B9-4000-411F-8917-3BCB72A4AF10}" type="slidenum">
              <a:rPr lang="zh-CN" altLang="en-US" smtClean="0"/>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相同字符取相同的</a:t>
            </a:r>
            <a:r>
              <a:rPr lang="en-US" altLang="zh-CN" dirty="0"/>
              <a:t>next</a:t>
            </a:r>
            <a:r>
              <a:rPr lang="zh-CN" altLang="en-US" dirty="0"/>
              <a:t>值</a:t>
            </a:r>
          </a:p>
        </p:txBody>
      </p:sp>
      <p:sp>
        <p:nvSpPr>
          <p:cNvPr id="4" name="灯片编号占位符 3"/>
          <p:cNvSpPr>
            <a:spLocks noGrp="1"/>
          </p:cNvSpPr>
          <p:nvPr>
            <p:ph type="sldNum" sz="quarter" idx="5"/>
          </p:nvPr>
        </p:nvSpPr>
        <p:spPr/>
        <p:txBody>
          <a:bodyPr/>
          <a:lstStyle/>
          <a:p>
            <a:fld id="{0E5617B9-4000-411F-8917-3BCB72A4AF10}" type="slidenum">
              <a:rPr lang="zh-CN" altLang="en-US" smtClean="0"/>
              <a:t>21</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相同字符取相同的</a:t>
            </a:r>
            <a:r>
              <a:rPr lang="en-US" altLang="zh-CN" dirty="0"/>
              <a:t>next</a:t>
            </a:r>
            <a:r>
              <a:rPr lang="zh-CN" altLang="en-US" dirty="0"/>
              <a:t>值</a:t>
            </a:r>
          </a:p>
        </p:txBody>
      </p:sp>
      <p:sp>
        <p:nvSpPr>
          <p:cNvPr id="4" name="灯片编号占位符 3"/>
          <p:cNvSpPr>
            <a:spLocks noGrp="1"/>
          </p:cNvSpPr>
          <p:nvPr>
            <p:ph type="sldNum" sz="quarter" idx="5"/>
          </p:nvPr>
        </p:nvSpPr>
        <p:spPr/>
        <p:txBody>
          <a:bodyPr/>
          <a:lstStyle/>
          <a:p>
            <a:fld id="{0E5617B9-4000-411F-8917-3BCB72A4AF10}" type="slidenum">
              <a:rPr lang="zh-CN" altLang="en-US" smtClean="0"/>
              <a:t>22</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相同字符取相同的</a:t>
            </a:r>
            <a:r>
              <a:rPr lang="en-US" altLang="zh-CN" dirty="0"/>
              <a:t>next</a:t>
            </a:r>
            <a:r>
              <a:rPr lang="zh-CN" altLang="en-US" dirty="0"/>
              <a:t>值</a:t>
            </a:r>
          </a:p>
        </p:txBody>
      </p:sp>
      <p:sp>
        <p:nvSpPr>
          <p:cNvPr id="4" name="灯片编号占位符 3"/>
          <p:cNvSpPr>
            <a:spLocks noGrp="1"/>
          </p:cNvSpPr>
          <p:nvPr>
            <p:ph type="sldNum" sz="quarter" idx="5"/>
          </p:nvPr>
        </p:nvSpPr>
        <p:spPr/>
        <p:txBody>
          <a:bodyPr/>
          <a:lstStyle/>
          <a:p>
            <a:fld id="{0E5617B9-4000-411F-8917-3BCB72A4AF10}" type="slidenum">
              <a:rPr lang="zh-CN" altLang="en-US" smtClean="0"/>
              <a:t>25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4</a:t>
            </a:r>
            <a:r>
              <a:rPr lang="zh-CN" altLang="en-US" dirty="0"/>
              <a:t>章 数组、串与广义表</a:t>
            </a:r>
            <a:endParaRPr lang="en-US" altLang="zh-CN" dirty="0"/>
          </a:p>
        </p:txBody>
      </p:sp>
      <p:sp>
        <p:nvSpPr>
          <p:cNvPr id="4" name="灯片编号占位符 3"/>
          <p:cNvSpPr>
            <a:spLocks noGrp="1"/>
          </p:cNvSpPr>
          <p:nvPr>
            <p:ph type="sldNum" sz="quarter" idx="5"/>
          </p:nvPr>
        </p:nvSpPr>
        <p:spPr/>
        <p:txBody>
          <a:bodyPr/>
          <a:lstStyle/>
          <a:p>
            <a:fld id="{0E5617B9-4000-411F-8917-3BCB72A4AF10}" type="slidenum">
              <a:rPr lang="zh-CN" altLang="en-US" smtClean="0"/>
              <a:t>3</a:t>
            </a:fld>
            <a:endParaRPr lang="zh-CN" altLang="en-US"/>
          </a:p>
        </p:txBody>
      </p:sp>
    </p:spTree>
    <p:extLst>
      <p:ext uri="{BB962C8B-B14F-4D97-AF65-F5344CB8AC3E}">
        <p14:creationId xmlns:p14="http://schemas.microsoft.com/office/powerpoint/2010/main" val="27796154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相同字符取相同的</a:t>
            </a:r>
            <a:r>
              <a:rPr lang="en-US" altLang="zh-CN" dirty="0"/>
              <a:t>next</a:t>
            </a:r>
            <a:r>
              <a:rPr lang="zh-CN" altLang="en-US" dirty="0"/>
              <a:t>值</a:t>
            </a:r>
          </a:p>
        </p:txBody>
      </p:sp>
      <p:sp>
        <p:nvSpPr>
          <p:cNvPr id="4" name="灯片编号占位符 3"/>
          <p:cNvSpPr>
            <a:spLocks noGrp="1"/>
          </p:cNvSpPr>
          <p:nvPr>
            <p:ph type="sldNum" sz="quarter" idx="5"/>
          </p:nvPr>
        </p:nvSpPr>
        <p:spPr/>
        <p:txBody>
          <a:bodyPr/>
          <a:lstStyle/>
          <a:p>
            <a:fld id="{0E5617B9-4000-411F-8917-3BCB72A4AF10}" type="slidenum">
              <a:rPr lang="zh-CN" altLang="en-US" smtClean="0"/>
              <a:t>26</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相同字符取相同的</a:t>
            </a:r>
            <a:r>
              <a:rPr lang="en-US" altLang="zh-CN" dirty="0"/>
              <a:t>next</a:t>
            </a:r>
            <a:r>
              <a:rPr lang="zh-CN" altLang="en-US" dirty="0"/>
              <a:t>值</a:t>
            </a:r>
          </a:p>
        </p:txBody>
      </p:sp>
      <p:sp>
        <p:nvSpPr>
          <p:cNvPr id="4" name="灯片编号占位符 3"/>
          <p:cNvSpPr>
            <a:spLocks noGrp="1"/>
          </p:cNvSpPr>
          <p:nvPr>
            <p:ph type="sldNum" sz="quarter" idx="5"/>
          </p:nvPr>
        </p:nvSpPr>
        <p:spPr/>
        <p:txBody>
          <a:bodyPr/>
          <a:lstStyle/>
          <a:p>
            <a:fld id="{0E5617B9-4000-411F-8917-3BCB72A4AF10}" type="slidenum">
              <a:rPr lang="zh-CN" altLang="en-US" smtClean="0"/>
              <a:t>27</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相同字符取相同的</a:t>
            </a:r>
            <a:r>
              <a:rPr lang="en-US" altLang="zh-CN" dirty="0"/>
              <a:t>next</a:t>
            </a:r>
            <a:r>
              <a:rPr lang="zh-CN" altLang="en-US" dirty="0"/>
              <a:t>值</a:t>
            </a:r>
          </a:p>
        </p:txBody>
      </p:sp>
      <p:sp>
        <p:nvSpPr>
          <p:cNvPr id="4" name="灯片编号占位符 3"/>
          <p:cNvSpPr>
            <a:spLocks noGrp="1"/>
          </p:cNvSpPr>
          <p:nvPr>
            <p:ph type="sldNum" sz="quarter" idx="5"/>
          </p:nvPr>
        </p:nvSpPr>
        <p:spPr/>
        <p:txBody>
          <a:bodyPr/>
          <a:lstStyle/>
          <a:p>
            <a:fld id="{0E5617B9-4000-411F-8917-3BCB72A4AF10}" type="slidenum">
              <a:rPr lang="zh-CN" altLang="en-US" smtClean="0"/>
              <a:t>28</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相同字符取相同的</a:t>
            </a:r>
            <a:r>
              <a:rPr lang="en-US" altLang="zh-CN" dirty="0"/>
              <a:t>next</a:t>
            </a:r>
            <a:r>
              <a:rPr lang="zh-CN" altLang="en-US" dirty="0"/>
              <a:t>值</a:t>
            </a:r>
          </a:p>
        </p:txBody>
      </p:sp>
      <p:sp>
        <p:nvSpPr>
          <p:cNvPr id="4" name="灯片编号占位符 3"/>
          <p:cNvSpPr>
            <a:spLocks noGrp="1"/>
          </p:cNvSpPr>
          <p:nvPr>
            <p:ph type="sldNum" sz="quarter" idx="5"/>
          </p:nvPr>
        </p:nvSpPr>
        <p:spPr/>
        <p:txBody>
          <a:bodyPr/>
          <a:lstStyle/>
          <a:p>
            <a:fld id="{0E5617B9-4000-411F-8917-3BCB72A4AF10}"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5966C-281D-0AF7-4640-2D0726140DC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0E0A326-6061-6C74-7C96-B3400783014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1BA4959-0ADA-DF12-53C9-FE1F2ED636F1}"/>
              </a:ext>
            </a:extLst>
          </p:cNvPr>
          <p:cNvSpPr>
            <a:spLocks noGrp="1"/>
          </p:cNvSpPr>
          <p:nvPr>
            <p:ph type="body" idx="1"/>
          </p:nvPr>
        </p:nvSpPr>
        <p:spPr/>
        <p:txBody>
          <a:bodyPr/>
          <a:lstStyle/>
          <a:p>
            <a:r>
              <a:rPr lang="zh-CN" altLang="en-US" dirty="0"/>
              <a:t>第</a:t>
            </a:r>
            <a:r>
              <a:rPr lang="en-US" altLang="zh-CN" dirty="0"/>
              <a:t>4</a:t>
            </a:r>
            <a:r>
              <a:rPr lang="zh-CN" altLang="en-US" dirty="0"/>
              <a:t>章 数组、串与广义表</a:t>
            </a:r>
            <a:endParaRPr lang="en-US" altLang="zh-CN" dirty="0"/>
          </a:p>
        </p:txBody>
      </p:sp>
      <p:sp>
        <p:nvSpPr>
          <p:cNvPr id="4" name="灯片编号占位符 3">
            <a:extLst>
              <a:ext uri="{FF2B5EF4-FFF2-40B4-BE49-F238E27FC236}">
                <a16:creationId xmlns:a16="http://schemas.microsoft.com/office/drawing/2014/main" id="{60AA4CFA-D827-DA8B-CF90-65D43F2D72AC}"/>
              </a:ext>
            </a:extLst>
          </p:cNvPr>
          <p:cNvSpPr>
            <a:spLocks noGrp="1"/>
          </p:cNvSpPr>
          <p:nvPr>
            <p:ph type="sldNum" sz="quarter" idx="5"/>
          </p:nvPr>
        </p:nvSpPr>
        <p:spPr/>
        <p:txBody>
          <a:bodyPr/>
          <a:lstStyle/>
          <a:p>
            <a:fld id="{0E5617B9-4000-411F-8917-3BCB72A4AF10}" type="slidenum">
              <a:rPr lang="zh-CN" altLang="en-US" smtClean="0"/>
              <a:t>4</a:t>
            </a:fld>
            <a:endParaRPr lang="zh-CN" altLang="en-US"/>
          </a:p>
        </p:txBody>
      </p:sp>
    </p:spTree>
    <p:extLst>
      <p:ext uri="{BB962C8B-B14F-4D97-AF65-F5344CB8AC3E}">
        <p14:creationId xmlns:p14="http://schemas.microsoft.com/office/powerpoint/2010/main" val="2584124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73707-D24F-9A0A-21B4-8CD1525F831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33723FD-BF9A-EB1D-84CB-009B448954D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F14C12B-EFA6-1E86-3EF6-48D2D2A99439}"/>
              </a:ext>
            </a:extLst>
          </p:cNvPr>
          <p:cNvSpPr>
            <a:spLocks noGrp="1"/>
          </p:cNvSpPr>
          <p:nvPr>
            <p:ph type="body" idx="1"/>
          </p:nvPr>
        </p:nvSpPr>
        <p:spPr/>
        <p:txBody>
          <a:bodyPr/>
          <a:lstStyle/>
          <a:p>
            <a:r>
              <a:rPr lang="zh-CN" altLang="en-US" dirty="0"/>
              <a:t>第</a:t>
            </a:r>
            <a:r>
              <a:rPr lang="en-US" altLang="zh-CN" dirty="0"/>
              <a:t>4</a:t>
            </a:r>
            <a:r>
              <a:rPr lang="zh-CN" altLang="en-US" dirty="0"/>
              <a:t>章 数组、串与广义表</a:t>
            </a:r>
            <a:endParaRPr lang="en-US" altLang="zh-CN" dirty="0"/>
          </a:p>
        </p:txBody>
      </p:sp>
      <p:sp>
        <p:nvSpPr>
          <p:cNvPr id="4" name="灯片编号占位符 3">
            <a:extLst>
              <a:ext uri="{FF2B5EF4-FFF2-40B4-BE49-F238E27FC236}">
                <a16:creationId xmlns:a16="http://schemas.microsoft.com/office/drawing/2014/main" id="{5038E28C-641F-0AB3-DFD1-1435E0FC46F5}"/>
              </a:ext>
            </a:extLst>
          </p:cNvPr>
          <p:cNvSpPr>
            <a:spLocks noGrp="1"/>
          </p:cNvSpPr>
          <p:nvPr>
            <p:ph type="sldNum" sz="quarter" idx="5"/>
          </p:nvPr>
        </p:nvSpPr>
        <p:spPr/>
        <p:txBody>
          <a:bodyPr/>
          <a:lstStyle/>
          <a:p>
            <a:fld id="{0E5617B9-4000-411F-8917-3BCB72A4AF10}" type="slidenum">
              <a:rPr lang="zh-CN" altLang="en-US" smtClean="0"/>
              <a:t>5</a:t>
            </a:fld>
            <a:endParaRPr lang="zh-CN" altLang="en-US"/>
          </a:p>
        </p:txBody>
      </p:sp>
    </p:spTree>
    <p:extLst>
      <p:ext uri="{BB962C8B-B14F-4D97-AF65-F5344CB8AC3E}">
        <p14:creationId xmlns:p14="http://schemas.microsoft.com/office/powerpoint/2010/main" val="2690726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4</a:t>
            </a:r>
            <a:r>
              <a:rPr lang="zh-CN" altLang="en-US" dirty="0"/>
              <a:t>章 数组、串与广义表</a:t>
            </a:r>
            <a:endParaRPr lang="en-US" altLang="zh-CN" dirty="0"/>
          </a:p>
        </p:txBody>
      </p:sp>
      <p:sp>
        <p:nvSpPr>
          <p:cNvPr id="4" name="灯片编号占位符 3"/>
          <p:cNvSpPr>
            <a:spLocks noGrp="1"/>
          </p:cNvSpPr>
          <p:nvPr>
            <p:ph type="sldNum" sz="quarter" idx="5"/>
          </p:nvPr>
        </p:nvSpPr>
        <p:spPr/>
        <p:txBody>
          <a:bodyPr/>
          <a:lstStyle/>
          <a:p>
            <a:fld id="{0E5617B9-4000-411F-8917-3BCB72A4AF10}"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2</a:t>
            </a:r>
            <a:r>
              <a:rPr lang="zh-CN" altLang="en-US" dirty="0"/>
              <a:t>章 线性表</a:t>
            </a:r>
          </a:p>
        </p:txBody>
      </p:sp>
      <p:sp>
        <p:nvSpPr>
          <p:cNvPr id="4" name="灯片编号占位符 3"/>
          <p:cNvSpPr>
            <a:spLocks noGrp="1"/>
          </p:cNvSpPr>
          <p:nvPr>
            <p:ph type="sldNum" sz="quarter" idx="5"/>
          </p:nvPr>
        </p:nvSpPr>
        <p:spPr/>
        <p:txBody>
          <a:bodyPr/>
          <a:lstStyle/>
          <a:p>
            <a:fld id="{0E5617B9-4000-411F-8917-3BCB72A4AF10}"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6905C6-D535-03A3-C656-7D5DF85343E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D389D48-5A5C-BF58-FA5B-1485D0AD201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234D069-C2AE-E6CB-D9D6-FB1D3EA31BBC}"/>
              </a:ext>
            </a:extLst>
          </p:cNvPr>
          <p:cNvSpPr>
            <a:spLocks noGrp="1"/>
          </p:cNvSpPr>
          <p:nvPr>
            <p:ph type="body" idx="1"/>
          </p:nvPr>
        </p:nvSpPr>
        <p:spPr/>
        <p:txBody>
          <a:bodyPr/>
          <a:lstStyle/>
          <a:p>
            <a:r>
              <a:rPr lang="zh-CN" altLang="en-US" dirty="0"/>
              <a:t>第</a:t>
            </a:r>
            <a:r>
              <a:rPr lang="en-US" altLang="zh-CN" dirty="0"/>
              <a:t>2</a:t>
            </a:r>
            <a:r>
              <a:rPr lang="zh-CN" altLang="en-US" dirty="0"/>
              <a:t>章 线性表</a:t>
            </a:r>
          </a:p>
        </p:txBody>
      </p:sp>
      <p:sp>
        <p:nvSpPr>
          <p:cNvPr id="4" name="灯片编号占位符 3">
            <a:extLst>
              <a:ext uri="{FF2B5EF4-FFF2-40B4-BE49-F238E27FC236}">
                <a16:creationId xmlns:a16="http://schemas.microsoft.com/office/drawing/2014/main" id="{0BAC8883-17FF-7ECD-171E-072A4B48D330}"/>
              </a:ext>
            </a:extLst>
          </p:cNvPr>
          <p:cNvSpPr>
            <a:spLocks noGrp="1"/>
          </p:cNvSpPr>
          <p:nvPr>
            <p:ph type="sldNum" sz="quarter" idx="5"/>
          </p:nvPr>
        </p:nvSpPr>
        <p:spPr/>
        <p:txBody>
          <a:bodyPr/>
          <a:lstStyle/>
          <a:p>
            <a:fld id="{0E5617B9-4000-411F-8917-3BCB72A4AF10}" type="slidenum">
              <a:rPr lang="zh-CN" altLang="en-US" smtClean="0"/>
              <a:t>8</a:t>
            </a:fld>
            <a:endParaRPr lang="zh-CN" altLang="en-US"/>
          </a:p>
        </p:txBody>
      </p:sp>
    </p:spTree>
    <p:extLst>
      <p:ext uri="{BB962C8B-B14F-4D97-AF65-F5344CB8AC3E}">
        <p14:creationId xmlns:p14="http://schemas.microsoft.com/office/powerpoint/2010/main" val="2728361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95CE6F-93F1-7A8D-B4AF-A9959E9DA0F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BD5FDCD-3721-9BF0-7914-07226154EB1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DA08135-8BBD-50B6-5B79-E58C8B8397E3}"/>
              </a:ext>
            </a:extLst>
          </p:cNvPr>
          <p:cNvSpPr>
            <a:spLocks noGrp="1"/>
          </p:cNvSpPr>
          <p:nvPr>
            <p:ph type="body" idx="1"/>
          </p:nvPr>
        </p:nvSpPr>
        <p:spPr/>
        <p:txBody>
          <a:bodyPr/>
          <a:lstStyle/>
          <a:p>
            <a:r>
              <a:rPr lang="zh-CN" altLang="en-US" dirty="0"/>
              <a:t>第</a:t>
            </a:r>
            <a:r>
              <a:rPr lang="en-US" altLang="zh-CN" dirty="0"/>
              <a:t>2</a:t>
            </a:r>
            <a:r>
              <a:rPr lang="zh-CN" altLang="en-US" dirty="0"/>
              <a:t>章 线性表</a:t>
            </a:r>
          </a:p>
        </p:txBody>
      </p:sp>
      <p:sp>
        <p:nvSpPr>
          <p:cNvPr id="4" name="灯片编号占位符 3">
            <a:extLst>
              <a:ext uri="{FF2B5EF4-FFF2-40B4-BE49-F238E27FC236}">
                <a16:creationId xmlns:a16="http://schemas.microsoft.com/office/drawing/2014/main" id="{C14120A3-FC3C-9D4E-1649-F1BC884097B0}"/>
              </a:ext>
            </a:extLst>
          </p:cNvPr>
          <p:cNvSpPr>
            <a:spLocks noGrp="1"/>
          </p:cNvSpPr>
          <p:nvPr>
            <p:ph type="sldNum" sz="quarter" idx="5"/>
          </p:nvPr>
        </p:nvSpPr>
        <p:spPr/>
        <p:txBody>
          <a:bodyPr/>
          <a:lstStyle/>
          <a:p>
            <a:fld id="{0E5617B9-4000-411F-8917-3BCB72A4AF10}" type="slidenum">
              <a:rPr lang="zh-CN" altLang="en-US" smtClean="0"/>
              <a:t>9</a:t>
            </a:fld>
            <a:endParaRPr lang="zh-CN" altLang="en-US"/>
          </a:p>
        </p:txBody>
      </p:sp>
    </p:spTree>
    <p:extLst>
      <p:ext uri="{BB962C8B-B14F-4D97-AF65-F5344CB8AC3E}">
        <p14:creationId xmlns:p14="http://schemas.microsoft.com/office/powerpoint/2010/main" val="1254586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DE3A3B-C228-6D0F-8C67-76D835A4EB0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F5922C0-EB00-DB7A-E99A-696983E5D8F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B17A957-E45C-5327-40BE-456F7DFD23C5}"/>
              </a:ext>
            </a:extLst>
          </p:cNvPr>
          <p:cNvSpPr>
            <a:spLocks noGrp="1"/>
          </p:cNvSpPr>
          <p:nvPr>
            <p:ph type="body" idx="1"/>
          </p:nvPr>
        </p:nvSpPr>
        <p:spPr/>
        <p:txBody>
          <a:bodyPr/>
          <a:lstStyle/>
          <a:p>
            <a:r>
              <a:rPr lang="zh-CN" altLang="en-US" dirty="0"/>
              <a:t>第</a:t>
            </a:r>
            <a:r>
              <a:rPr lang="en-US" altLang="zh-CN" dirty="0"/>
              <a:t>2</a:t>
            </a:r>
            <a:r>
              <a:rPr lang="zh-CN" altLang="en-US" dirty="0"/>
              <a:t>章 线性表</a:t>
            </a:r>
          </a:p>
        </p:txBody>
      </p:sp>
      <p:sp>
        <p:nvSpPr>
          <p:cNvPr id="4" name="灯片编号占位符 3">
            <a:extLst>
              <a:ext uri="{FF2B5EF4-FFF2-40B4-BE49-F238E27FC236}">
                <a16:creationId xmlns:a16="http://schemas.microsoft.com/office/drawing/2014/main" id="{5FBBDC74-F6AD-BF6D-3112-CEC716F29281}"/>
              </a:ext>
            </a:extLst>
          </p:cNvPr>
          <p:cNvSpPr>
            <a:spLocks noGrp="1"/>
          </p:cNvSpPr>
          <p:nvPr>
            <p:ph type="sldNum" sz="quarter" idx="5"/>
          </p:nvPr>
        </p:nvSpPr>
        <p:spPr/>
        <p:txBody>
          <a:bodyPr/>
          <a:lstStyle/>
          <a:p>
            <a:fld id="{0E5617B9-4000-411F-8917-3BCB72A4AF10}" type="slidenum">
              <a:rPr lang="zh-CN" altLang="en-US" smtClean="0"/>
              <a:t>10</a:t>
            </a:fld>
            <a:endParaRPr lang="zh-CN" altLang="en-US"/>
          </a:p>
        </p:txBody>
      </p:sp>
    </p:spTree>
    <p:extLst>
      <p:ext uri="{BB962C8B-B14F-4D97-AF65-F5344CB8AC3E}">
        <p14:creationId xmlns:p14="http://schemas.microsoft.com/office/powerpoint/2010/main" val="3530523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48E286F-43B7-4A0F-8B79-68B3D53A3AF7}" type="datetimeFigureOut">
              <a:rPr lang="zh-CN" altLang="en-US" smtClean="0"/>
              <a:t>2024/12/9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7E08DB-5D11-4DB9-A8FB-2157932CD96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48E286F-43B7-4A0F-8B79-68B3D53A3AF7}" type="datetimeFigureOut">
              <a:rPr lang="zh-CN" altLang="en-US" smtClean="0"/>
              <a:t>2024/12/9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7E08DB-5D11-4DB9-A8FB-2157932CD96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48E286F-43B7-4A0F-8B79-68B3D53A3AF7}" type="datetimeFigureOut">
              <a:rPr lang="zh-CN" altLang="en-US" smtClean="0"/>
              <a:t>2024/12/9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7E08DB-5D11-4DB9-A8FB-2157932CD96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48E286F-43B7-4A0F-8B79-68B3D53A3AF7}" type="datetimeFigureOut">
              <a:rPr lang="zh-CN" altLang="en-US" smtClean="0"/>
              <a:t>2024/12/9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7E08DB-5D11-4DB9-A8FB-2157932CD96F}"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normAutofit/>
          </a:bodyPr>
          <a:lstStyle>
            <a:lvl1pPr>
              <a:defRPr sz="2000">
                <a:latin typeface="Times New Roman" panose="02020603050405020304" pitchFamily="18" charset="0"/>
                <a:ea typeface="宋体" panose="02010600030101010101" pitchFamily="2" charset="-122"/>
                <a:cs typeface="Times New Roman" panose="02020603050405020304" pitchFamily="18" charset="0"/>
              </a:defRPr>
            </a:lvl1pPr>
            <a:lvl2pPr>
              <a:defRPr sz="1800">
                <a:latin typeface="Times New Roman" panose="02020603050405020304" pitchFamily="18" charset="0"/>
                <a:ea typeface="宋体" panose="02010600030101010101" pitchFamily="2" charset="-122"/>
                <a:cs typeface="Times New Roman" panose="02020603050405020304" pitchFamily="18" charset="0"/>
              </a:defRPr>
            </a:lvl2pPr>
            <a:lvl3pPr>
              <a:defRPr sz="1600">
                <a:latin typeface="Times New Roman" panose="02020603050405020304" pitchFamily="18" charset="0"/>
                <a:ea typeface="宋体" panose="02010600030101010101" pitchFamily="2" charset="-122"/>
                <a:cs typeface="Times New Roman" panose="02020603050405020304" pitchFamily="18" charset="0"/>
              </a:defRPr>
            </a:lvl3pPr>
            <a:lvl4pPr>
              <a:defRPr sz="1400">
                <a:latin typeface="Times New Roman" panose="02020603050405020304" pitchFamily="18" charset="0"/>
                <a:ea typeface="宋体" panose="02010600030101010101" pitchFamily="2" charset="-122"/>
                <a:cs typeface="Times New Roman" panose="02020603050405020304" pitchFamily="18" charset="0"/>
              </a:defRPr>
            </a:lvl4pPr>
            <a:lvl5pPr>
              <a:defRPr sz="1400">
                <a:latin typeface="Times New Roman" panose="02020603050405020304" pitchFamily="18" charset="0"/>
                <a:ea typeface="宋体" panose="02010600030101010101" pitchFamily="2" charset="-122"/>
                <a:cs typeface="Times New Roman" panose="02020603050405020304" pitchFamily="18"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fld id="{248E286F-43B7-4A0F-8B79-68B3D53A3AF7}" type="datetimeFigureOut">
              <a:rPr lang="zh-CN" altLang="en-US" smtClean="0"/>
              <a:t>2024/12/9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7E08DB-5D11-4DB9-A8FB-2157932CD96F}"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48E286F-43B7-4A0F-8B79-68B3D53A3AF7}" type="datetimeFigureOut">
              <a:rPr lang="zh-CN" altLang="en-US" smtClean="0"/>
              <a:t>2024/12/9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7E08DB-5D11-4DB9-A8FB-2157932CD96F}"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248E286F-43B7-4A0F-8B79-68B3D53A3AF7}" type="datetimeFigureOut">
              <a:rPr lang="zh-CN" altLang="en-US" smtClean="0"/>
              <a:t>2024/12/9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7E08DB-5D11-4DB9-A8FB-2157932CD96F}"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48E286F-43B7-4A0F-8B79-68B3D53A3AF7}"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97E08DB-5D11-4DB9-A8FB-2157932CD96F}"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48E286F-43B7-4A0F-8B79-68B3D53A3AF7}" type="datetimeFigureOut">
              <a:rPr lang="zh-CN" altLang="en-US" smtClean="0"/>
              <a:t>2024/12/9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97E08DB-5D11-4DB9-A8FB-2157932CD96F}"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8E286F-43B7-4A0F-8B79-68B3D53A3AF7}" type="datetimeFigureOut">
              <a:rPr lang="zh-CN" altLang="en-US" smtClean="0"/>
              <a:t>2024/12/9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97E08DB-5D11-4DB9-A8FB-2157932CD96F}"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48E286F-43B7-4A0F-8B79-68B3D53A3AF7}" type="datetimeFigureOut">
              <a:rPr lang="zh-CN" altLang="en-US" smtClean="0"/>
              <a:t>2024/12/9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7E08DB-5D11-4DB9-A8FB-2157932CD96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normAutofit/>
          </a:bodyPr>
          <a:lstStyle>
            <a:lvl1pPr>
              <a:defRPr sz="2000">
                <a:latin typeface="Times New Roman" panose="02020603050405020304" pitchFamily="18" charset="0"/>
                <a:ea typeface="宋体" panose="02010600030101010101" pitchFamily="2" charset="-122"/>
                <a:cs typeface="Times New Roman" panose="02020603050405020304" pitchFamily="18" charset="0"/>
              </a:defRPr>
            </a:lvl1pPr>
            <a:lvl2pPr>
              <a:defRPr sz="1800">
                <a:latin typeface="Times New Roman" panose="02020603050405020304" pitchFamily="18" charset="0"/>
                <a:ea typeface="宋体" panose="02010600030101010101" pitchFamily="2" charset="-122"/>
                <a:cs typeface="Times New Roman" panose="02020603050405020304" pitchFamily="18" charset="0"/>
              </a:defRPr>
            </a:lvl2pPr>
            <a:lvl3pPr>
              <a:defRPr sz="1600">
                <a:latin typeface="Times New Roman" panose="02020603050405020304" pitchFamily="18" charset="0"/>
                <a:ea typeface="宋体" panose="02010600030101010101" pitchFamily="2" charset="-122"/>
                <a:cs typeface="Times New Roman" panose="02020603050405020304" pitchFamily="18" charset="0"/>
              </a:defRPr>
            </a:lvl3pPr>
            <a:lvl4pPr>
              <a:defRPr sz="1400">
                <a:latin typeface="Times New Roman" panose="02020603050405020304" pitchFamily="18" charset="0"/>
                <a:ea typeface="宋体" panose="02010600030101010101" pitchFamily="2" charset="-122"/>
                <a:cs typeface="Times New Roman" panose="02020603050405020304" pitchFamily="18" charset="0"/>
              </a:defRPr>
            </a:lvl4pPr>
            <a:lvl5pPr>
              <a:defRPr sz="1400">
                <a:latin typeface="Times New Roman" panose="02020603050405020304" pitchFamily="18" charset="0"/>
                <a:ea typeface="宋体" panose="02010600030101010101" pitchFamily="2" charset="-122"/>
                <a:cs typeface="Times New Roman" panose="02020603050405020304" pitchFamily="18"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fld id="{248E286F-43B7-4A0F-8B79-68B3D53A3AF7}" type="datetimeFigureOut">
              <a:rPr lang="zh-CN" altLang="en-US" smtClean="0"/>
              <a:t>2024/12/9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7E08DB-5D11-4DB9-A8FB-2157932CD96F}"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48E286F-43B7-4A0F-8B79-68B3D53A3AF7}" type="datetimeFigureOut">
              <a:rPr lang="zh-CN" altLang="en-US" smtClean="0"/>
              <a:t>2024/12/9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7E08DB-5D11-4DB9-A8FB-2157932CD96F}"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48E286F-43B7-4A0F-8B79-68B3D53A3AF7}" type="datetimeFigureOut">
              <a:rPr lang="zh-CN" altLang="en-US" smtClean="0"/>
              <a:t>2024/12/9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7E08DB-5D11-4DB9-A8FB-2157932CD96F}"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48E286F-43B7-4A0F-8B79-68B3D53A3AF7}" type="datetimeFigureOut">
              <a:rPr lang="zh-CN" altLang="en-US" smtClean="0"/>
              <a:t>2024/12/9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7E08DB-5D11-4DB9-A8FB-2157932CD96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48E286F-43B7-4A0F-8B79-68B3D53A3AF7}" type="datetimeFigureOut">
              <a:rPr lang="zh-CN" altLang="en-US" smtClean="0"/>
              <a:t>2024/12/9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7E08DB-5D11-4DB9-A8FB-2157932CD96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248E286F-43B7-4A0F-8B79-68B3D53A3AF7}" type="datetimeFigureOut">
              <a:rPr lang="zh-CN" altLang="en-US" smtClean="0"/>
              <a:t>2024/12/9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7E08DB-5D11-4DB9-A8FB-2157932CD96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48E286F-43B7-4A0F-8B79-68B3D53A3AF7}"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97E08DB-5D11-4DB9-A8FB-2157932CD96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48E286F-43B7-4A0F-8B79-68B3D53A3AF7}" type="datetimeFigureOut">
              <a:rPr lang="zh-CN" altLang="en-US" smtClean="0"/>
              <a:t>2024/12/9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97E08DB-5D11-4DB9-A8FB-2157932CD96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8E286F-43B7-4A0F-8B79-68B3D53A3AF7}" type="datetimeFigureOut">
              <a:rPr lang="zh-CN" altLang="en-US" smtClean="0"/>
              <a:t>2024/12/9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97E08DB-5D11-4DB9-A8FB-2157932CD96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48E286F-43B7-4A0F-8B79-68B3D53A3AF7}" type="datetimeFigureOut">
              <a:rPr lang="zh-CN" altLang="en-US" smtClean="0"/>
              <a:t>2024/12/9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7E08DB-5D11-4DB9-A8FB-2157932CD96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48E286F-43B7-4A0F-8B79-68B3D53A3AF7}" type="datetimeFigureOut">
              <a:rPr lang="zh-CN" altLang="en-US" smtClean="0"/>
              <a:t>2024/12/9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7E08DB-5D11-4DB9-A8FB-2157932CD96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8E286F-43B7-4A0F-8B79-68B3D53A3AF7}" type="datetimeFigureOut">
              <a:rPr lang="zh-CN" altLang="en-US" smtClean="0"/>
              <a:t>2024/12/9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E08DB-5D11-4DB9-A8FB-2157932CD96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8E286F-43B7-4A0F-8B79-68B3D53A3AF7}" type="datetimeFigureOut">
              <a:rPr lang="zh-CN" altLang="en-US" smtClean="0"/>
              <a:t>2024/12/9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E08DB-5D11-4DB9-A8FB-2157932CD96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宋体" panose="02010600030101010101" pitchFamily="2" charset="-122"/>
                <a:ea typeface="宋体" panose="02010600030101010101" pitchFamily="2" charset="-122"/>
              </a:rPr>
              <a:t>期中试卷讲解</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D8EAC-5A5A-3A67-B364-FB028D340FBF}"/>
            </a:ext>
          </a:extLst>
        </p:cNvPr>
        <p:cNvGrpSpPr/>
        <p:nvPr/>
      </p:nvGrpSpPr>
      <p:grpSpPr>
        <a:xfrm>
          <a:off x="0" y="0"/>
          <a:ext cx="0" cy="0"/>
          <a:chOff x="0" y="0"/>
          <a:chExt cx="0" cy="0"/>
        </a:xfrm>
      </p:grpSpPr>
      <p:sp>
        <p:nvSpPr>
          <p:cNvPr id="6" name="标题 5">
            <a:extLst>
              <a:ext uri="{FF2B5EF4-FFF2-40B4-BE49-F238E27FC236}">
                <a16:creationId xmlns:a16="http://schemas.microsoft.com/office/drawing/2014/main" id="{F732BE84-9275-1186-0FCA-9D93854A4FF1}"/>
              </a:ext>
            </a:extLst>
          </p:cNvPr>
          <p:cNvSpPr>
            <a:spLocks noGrp="1"/>
          </p:cNvSpPr>
          <p:nvPr>
            <p:ph type="title"/>
          </p:nvPr>
        </p:nvSpPr>
        <p:spPr>
          <a:xfrm>
            <a:off x="838200" y="365125"/>
            <a:ext cx="10515600" cy="1873039"/>
          </a:xfrm>
        </p:spPr>
        <p:txBody>
          <a:bodyPr>
            <a:normAutofit fontScale="90000"/>
          </a:bodyPr>
          <a:lstStyle/>
          <a:p>
            <a:pPr marL="342900" indent="-342900">
              <a:lnSpc>
                <a:spcPct val="150000"/>
              </a:lnSpc>
              <a:tabLst>
                <a:tab pos="266700" algn="l"/>
              </a:tabLst>
            </a:pPr>
            <a:r>
              <a:rPr lang="zh-CN" altLang="en-US" sz="2400" b="1"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填空题</a:t>
            </a:r>
            <a:r>
              <a:rPr lang="en-US" altLang="zh-CN" sz="2400" b="1"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9</a:t>
            </a:r>
            <a:r>
              <a:rPr lang="zh-CN" altLang="en-US"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下面编号为</a:t>
            </a:r>
            <a:r>
              <a:rPr lang="en-US"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___________</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的关键码序列是堆。</a:t>
            </a:r>
            <a:br>
              <a:rPr lang="en-US"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br>
            <a:r>
              <a:rPr lang="en-US"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①{16, 72, 94, 23, 31, 53}</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 </a:t>
            </a:r>
            <a:r>
              <a:rPr lang="en-US"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②{94, 53, 31, 72, 16, 23}</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 </a:t>
            </a:r>
            <a:r>
              <a:rPr lang="en-US"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③{16, 53, 23, 94, 31, 72} </a:t>
            </a:r>
            <a:br>
              <a:rPr lang="en-US"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br>
            <a:r>
              <a:rPr lang="en-US"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④{16, 94, 23, 31, 53, 72}</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 </a:t>
            </a:r>
            <a:r>
              <a:rPr lang="en-US"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⑤{94, 31,53, 23, 16, 72}</a:t>
            </a:r>
            <a:b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b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答：无</a:t>
            </a:r>
            <a:endParaRPr lang="zh-CN" altLang="en-US" sz="2400" kern="100" baseline="300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endParaRPr>
          </a:p>
        </p:txBody>
      </p:sp>
      <p:sp>
        <p:nvSpPr>
          <p:cNvPr id="8" name="椭圆 7">
            <a:extLst>
              <a:ext uri="{FF2B5EF4-FFF2-40B4-BE49-F238E27FC236}">
                <a16:creationId xmlns:a16="http://schemas.microsoft.com/office/drawing/2014/main" id="{ED469B1A-AF2E-4D65-D900-1A8C18E7B058}"/>
              </a:ext>
            </a:extLst>
          </p:cNvPr>
          <p:cNvSpPr/>
          <p:nvPr/>
        </p:nvSpPr>
        <p:spPr>
          <a:xfrm>
            <a:off x="2201232" y="2831219"/>
            <a:ext cx="629928" cy="62992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16</a:t>
            </a:r>
            <a:endParaRPr kumimoji="1" lang="zh-CN" altLang="en-US" dirty="0"/>
          </a:p>
        </p:txBody>
      </p:sp>
      <p:cxnSp>
        <p:nvCxnSpPr>
          <p:cNvPr id="9" name="直线连接符 8">
            <a:extLst>
              <a:ext uri="{FF2B5EF4-FFF2-40B4-BE49-F238E27FC236}">
                <a16:creationId xmlns:a16="http://schemas.microsoft.com/office/drawing/2014/main" id="{815A9BBD-DC2A-5BA5-3C80-7559AD0DB893}"/>
              </a:ext>
            </a:extLst>
          </p:cNvPr>
          <p:cNvCxnSpPr>
            <a:cxnSpLocks/>
            <a:stCxn id="8" idx="3"/>
            <a:endCxn id="10" idx="7"/>
          </p:cNvCxnSpPr>
          <p:nvPr/>
        </p:nvCxnSpPr>
        <p:spPr>
          <a:xfrm flipH="1">
            <a:off x="1684194" y="3368896"/>
            <a:ext cx="609289" cy="388954"/>
          </a:xfrm>
          <a:prstGeom prst="line">
            <a:avLst/>
          </a:prstGeom>
          <a:ln w="28575"/>
        </p:spPr>
        <p:style>
          <a:lnRef idx="1">
            <a:schemeClr val="dk1"/>
          </a:lnRef>
          <a:fillRef idx="0">
            <a:schemeClr val="dk1"/>
          </a:fillRef>
          <a:effectRef idx="0">
            <a:schemeClr val="dk1"/>
          </a:effectRef>
          <a:fontRef idx="minor">
            <a:schemeClr val="tx1"/>
          </a:fontRef>
        </p:style>
      </p:cxnSp>
      <p:sp>
        <p:nvSpPr>
          <p:cNvPr id="10" name="椭圆 9">
            <a:extLst>
              <a:ext uri="{FF2B5EF4-FFF2-40B4-BE49-F238E27FC236}">
                <a16:creationId xmlns:a16="http://schemas.microsoft.com/office/drawing/2014/main" id="{4DC8B9D5-2570-C43B-5D46-B1BB79238F12}"/>
              </a:ext>
            </a:extLst>
          </p:cNvPr>
          <p:cNvSpPr/>
          <p:nvPr/>
        </p:nvSpPr>
        <p:spPr>
          <a:xfrm>
            <a:off x="1126745" y="3662207"/>
            <a:ext cx="653092" cy="65309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72</a:t>
            </a:r>
            <a:endParaRPr kumimoji="1" lang="zh-CN" altLang="en-US" dirty="0"/>
          </a:p>
        </p:txBody>
      </p:sp>
      <p:cxnSp>
        <p:nvCxnSpPr>
          <p:cNvPr id="11" name="直线连接符 10">
            <a:extLst>
              <a:ext uri="{FF2B5EF4-FFF2-40B4-BE49-F238E27FC236}">
                <a16:creationId xmlns:a16="http://schemas.microsoft.com/office/drawing/2014/main" id="{92CC9DB2-0EDD-D12D-A70E-FF6CBCA03BAD}"/>
              </a:ext>
            </a:extLst>
          </p:cNvPr>
          <p:cNvCxnSpPr>
            <a:cxnSpLocks/>
            <a:stCxn id="12" idx="3"/>
            <a:endCxn id="15" idx="7"/>
          </p:cNvCxnSpPr>
          <p:nvPr/>
        </p:nvCxnSpPr>
        <p:spPr>
          <a:xfrm flipH="1">
            <a:off x="3187299" y="4226070"/>
            <a:ext cx="226880" cy="532244"/>
          </a:xfrm>
          <a:prstGeom prst="line">
            <a:avLst/>
          </a:prstGeom>
          <a:ln w="28575"/>
        </p:spPr>
        <p:style>
          <a:lnRef idx="1">
            <a:schemeClr val="dk1"/>
          </a:lnRef>
          <a:fillRef idx="0">
            <a:schemeClr val="dk1"/>
          </a:fillRef>
          <a:effectRef idx="0">
            <a:schemeClr val="dk1"/>
          </a:effectRef>
          <a:fontRef idx="minor">
            <a:schemeClr val="tx1"/>
          </a:fontRef>
        </p:style>
      </p:cxnSp>
      <p:sp>
        <p:nvSpPr>
          <p:cNvPr id="12" name="椭圆 11">
            <a:extLst>
              <a:ext uri="{FF2B5EF4-FFF2-40B4-BE49-F238E27FC236}">
                <a16:creationId xmlns:a16="http://schemas.microsoft.com/office/drawing/2014/main" id="{6B1F6E72-561A-4F57-6D42-A4937345A42E}"/>
              </a:ext>
            </a:extLst>
          </p:cNvPr>
          <p:cNvSpPr/>
          <p:nvPr/>
        </p:nvSpPr>
        <p:spPr>
          <a:xfrm>
            <a:off x="3324951" y="3706009"/>
            <a:ext cx="609289" cy="60928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94</a:t>
            </a:r>
            <a:endParaRPr kumimoji="1" lang="zh-CN" altLang="en-US" dirty="0"/>
          </a:p>
        </p:txBody>
      </p:sp>
      <p:cxnSp>
        <p:nvCxnSpPr>
          <p:cNvPr id="13" name="直线连接符 12">
            <a:extLst>
              <a:ext uri="{FF2B5EF4-FFF2-40B4-BE49-F238E27FC236}">
                <a16:creationId xmlns:a16="http://schemas.microsoft.com/office/drawing/2014/main" id="{961BC6CC-8A41-DAD4-7906-C28F1F77145C}"/>
              </a:ext>
            </a:extLst>
          </p:cNvPr>
          <p:cNvCxnSpPr>
            <a:cxnSpLocks/>
            <a:stCxn id="8" idx="5"/>
            <a:endCxn id="12" idx="1"/>
          </p:cNvCxnSpPr>
          <p:nvPr/>
        </p:nvCxnSpPr>
        <p:spPr>
          <a:xfrm>
            <a:off x="2738909" y="3368896"/>
            <a:ext cx="675270" cy="426341"/>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线连接符 13">
            <a:extLst>
              <a:ext uri="{FF2B5EF4-FFF2-40B4-BE49-F238E27FC236}">
                <a16:creationId xmlns:a16="http://schemas.microsoft.com/office/drawing/2014/main" id="{D834939E-F431-EB47-47B4-281C99514AFB}"/>
              </a:ext>
            </a:extLst>
          </p:cNvPr>
          <p:cNvCxnSpPr>
            <a:cxnSpLocks/>
            <a:stCxn id="10" idx="5"/>
            <a:endCxn id="16" idx="1"/>
          </p:cNvCxnSpPr>
          <p:nvPr/>
        </p:nvCxnSpPr>
        <p:spPr>
          <a:xfrm>
            <a:off x="1684194" y="4219656"/>
            <a:ext cx="186854" cy="538658"/>
          </a:xfrm>
          <a:prstGeom prst="line">
            <a:avLst/>
          </a:prstGeom>
          <a:ln w="28575"/>
        </p:spPr>
        <p:style>
          <a:lnRef idx="1">
            <a:schemeClr val="dk1"/>
          </a:lnRef>
          <a:fillRef idx="0">
            <a:schemeClr val="dk1"/>
          </a:fillRef>
          <a:effectRef idx="0">
            <a:schemeClr val="dk1"/>
          </a:effectRef>
          <a:fontRef idx="minor">
            <a:schemeClr val="tx1"/>
          </a:fontRef>
        </p:style>
      </p:cxnSp>
      <p:sp>
        <p:nvSpPr>
          <p:cNvPr id="15" name="椭圆 14">
            <a:extLst>
              <a:ext uri="{FF2B5EF4-FFF2-40B4-BE49-F238E27FC236}">
                <a16:creationId xmlns:a16="http://schemas.microsoft.com/office/drawing/2014/main" id="{6E4B84B6-533E-FE21-9762-6666E1FF38FD}"/>
              </a:ext>
            </a:extLst>
          </p:cNvPr>
          <p:cNvSpPr/>
          <p:nvPr/>
        </p:nvSpPr>
        <p:spPr>
          <a:xfrm>
            <a:off x="2655674" y="4667102"/>
            <a:ext cx="622837" cy="622837"/>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53</a:t>
            </a:r>
            <a:endParaRPr kumimoji="1" lang="zh-CN" altLang="en-US" dirty="0"/>
          </a:p>
        </p:txBody>
      </p:sp>
      <p:sp>
        <p:nvSpPr>
          <p:cNvPr id="16" name="椭圆 15">
            <a:extLst>
              <a:ext uri="{FF2B5EF4-FFF2-40B4-BE49-F238E27FC236}">
                <a16:creationId xmlns:a16="http://schemas.microsoft.com/office/drawing/2014/main" id="{CF5E654A-87C9-721F-CC44-A96042780588}"/>
              </a:ext>
            </a:extLst>
          </p:cNvPr>
          <p:cNvSpPr/>
          <p:nvPr/>
        </p:nvSpPr>
        <p:spPr>
          <a:xfrm>
            <a:off x="1779836" y="4667102"/>
            <a:ext cx="622837" cy="622837"/>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31</a:t>
            </a:r>
            <a:endParaRPr kumimoji="1" lang="zh-CN" altLang="en-US" dirty="0"/>
          </a:p>
        </p:txBody>
      </p:sp>
      <p:cxnSp>
        <p:nvCxnSpPr>
          <p:cNvPr id="17" name="直线连接符 16">
            <a:extLst>
              <a:ext uri="{FF2B5EF4-FFF2-40B4-BE49-F238E27FC236}">
                <a16:creationId xmlns:a16="http://schemas.microsoft.com/office/drawing/2014/main" id="{29510DD5-5075-C233-AD39-EE23E5E5AD7F}"/>
              </a:ext>
            </a:extLst>
          </p:cNvPr>
          <p:cNvCxnSpPr>
            <a:cxnSpLocks/>
            <a:stCxn id="10" idx="3"/>
            <a:endCxn id="18" idx="7"/>
          </p:cNvCxnSpPr>
          <p:nvPr/>
        </p:nvCxnSpPr>
        <p:spPr>
          <a:xfrm flipH="1">
            <a:off x="886119" y="4219656"/>
            <a:ext cx="336269" cy="541915"/>
          </a:xfrm>
          <a:prstGeom prst="line">
            <a:avLst/>
          </a:prstGeom>
          <a:ln w="28575"/>
        </p:spPr>
        <p:style>
          <a:lnRef idx="1">
            <a:schemeClr val="dk1"/>
          </a:lnRef>
          <a:fillRef idx="0">
            <a:schemeClr val="dk1"/>
          </a:fillRef>
          <a:effectRef idx="0">
            <a:schemeClr val="dk1"/>
          </a:effectRef>
          <a:fontRef idx="minor">
            <a:schemeClr val="tx1"/>
          </a:fontRef>
        </p:style>
      </p:cxnSp>
      <p:sp>
        <p:nvSpPr>
          <p:cNvPr id="18" name="椭圆 17">
            <a:extLst>
              <a:ext uri="{FF2B5EF4-FFF2-40B4-BE49-F238E27FC236}">
                <a16:creationId xmlns:a16="http://schemas.microsoft.com/office/drawing/2014/main" id="{207E113A-DA68-84C5-F368-926A44285F25}"/>
              </a:ext>
            </a:extLst>
          </p:cNvPr>
          <p:cNvSpPr/>
          <p:nvPr/>
        </p:nvSpPr>
        <p:spPr>
          <a:xfrm>
            <a:off x="335512" y="4667102"/>
            <a:ext cx="645076" cy="645076"/>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23</a:t>
            </a:r>
            <a:endParaRPr kumimoji="1" lang="zh-CN" altLang="en-US" dirty="0"/>
          </a:p>
        </p:txBody>
      </p:sp>
      <p:sp>
        <p:nvSpPr>
          <p:cNvPr id="2" name="椭圆 1">
            <a:extLst>
              <a:ext uri="{FF2B5EF4-FFF2-40B4-BE49-F238E27FC236}">
                <a16:creationId xmlns:a16="http://schemas.microsoft.com/office/drawing/2014/main" id="{618400B1-8DC1-8512-7273-7F302B18B229}"/>
              </a:ext>
            </a:extLst>
          </p:cNvPr>
          <p:cNvSpPr/>
          <p:nvPr/>
        </p:nvSpPr>
        <p:spPr>
          <a:xfrm>
            <a:off x="6182567" y="2995714"/>
            <a:ext cx="629928" cy="62992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94</a:t>
            </a:r>
            <a:endParaRPr kumimoji="1" lang="zh-CN" altLang="en-US" dirty="0"/>
          </a:p>
        </p:txBody>
      </p:sp>
      <p:cxnSp>
        <p:nvCxnSpPr>
          <p:cNvPr id="3" name="直线连接符 2">
            <a:extLst>
              <a:ext uri="{FF2B5EF4-FFF2-40B4-BE49-F238E27FC236}">
                <a16:creationId xmlns:a16="http://schemas.microsoft.com/office/drawing/2014/main" id="{9B811BC7-2C2D-9120-BADF-C060358C9C69}"/>
              </a:ext>
            </a:extLst>
          </p:cNvPr>
          <p:cNvCxnSpPr>
            <a:cxnSpLocks/>
            <a:stCxn id="2" idx="3"/>
            <a:endCxn id="4" idx="7"/>
          </p:cNvCxnSpPr>
          <p:nvPr/>
        </p:nvCxnSpPr>
        <p:spPr>
          <a:xfrm flipH="1">
            <a:off x="5665529" y="3533391"/>
            <a:ext cx="609289" cy="388954"/>
          </a:xfrm>
          <a:prstGeom prst="line">
            <a:avLst/>
          </a:prstGeom>
          <a:ln w="28575"/>
        </p:spPr>
        <p:style>
          <a:lnRef idx="1">
            <a:schemeClr val="dk1"/>
          </a:lnRef>
          <a:fillRef idx="0">
            <a:schemeClr val="dk1"/>
          </a:fillRef>
          <a:effectRef idx="0">
            <a:schemeClr val="dk1"/>
          </a:effectRef>
          <a:fontRef idx="minor">
            <a:schemeClr val="tx1"/>
          </a:fontRef>
        </p:style>
      </p:cxnSp>
      <p:sp>
        <p:nvSpPr>
          <p:cNvPr id="4" name="椭圆 3">
            <a:extLst>
              <a:ext uri="{FF2B5EF4-FFF2-40B4-BE49-F238E27FC236}">
                <a16:creationId xmlns:a16="http://schemas.microsoft.com/office/drawing/2014/main" id="{C1301FEB-E64F-9D10-0E2F-2BF7557057DE}"/>
              </a:ext>
            </a:extLst>
          </p:cNvPr>
          <p:cNvSpPr/>
          <p:nvPr/>
        </p:nvSpPr>
        <p:spPr>
          <a:xfrm>
            <a:off x="5108080" y="3826702"/>
            <a:ext cx="653092" cy="65309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53</a:t>
            </a:r>
            <a:endParaRPr kumimoji="1" lang="zh-CN" altLang="en-US" dirty="0"/>
          </a:p>
        </p:txBody>
      </p:sp>
      <p:cxnSp>
        <p:nvCxnSpPr>
          <p:cNvPr id="5" name="直线连接符 4">
            <a:extLst>
              <a:ext uri="{FF2B5EF4-FFF2-40B4-BE49-F238E27FC236}">
                <a16:creationId xmlns:a16="http://schemas.microsoft.com/office/drawing/2014/main" id="{CF3D2824-A1F4-3FC2-C2B7-D219C30F41F0}"/>
              </a:ext>
            </a:extLst>
          </p:cNvPr>
          <p:cNvCxnSpPr>
            <a:cxnSpLocks/>
            <a:stCxn id="7" idx="3"/>
            <a:endCxn id="21" idx="7"/>
          </p:cNvCxnSpPr>
          <p:nvPr/>
        </p:nvCxnSpPr>
        <p:spPr>
          <a:xfrm flipH="1">
            <a:off x="7168634" y="4390565"/>
            <a:ext cx="226880" cy="532244"/>
          </a:xfrm>
          <a:prstGeom prst="line">
            <a:avLst/>
          </a:prstGeom>
          <a:ln w="28575"/>
        </p:spPr>
        <p:style>
          <a:lnRef idx="1">
            <a:schemeClr val="dk1"/>
          </a:lnRef>
          <a:fillRef idx="0">
            <a:schemeClr val="dk1"/>
          </a:fillRef>
          <a:effectRef idx="0">
            <a:schemeClr val="dk1"/>
          </a:effectRef>
          <a:fontRef idx="minor">
            <a:schemeClr val="tx1"/>
          </a:fontRef>
        </p:style>
      </p:cxnSp>
      <p:sp>
        <p:nvSpPr>
          <p:cNvPr id="7" name="椭圆 6">
            <a:extLst>
              <a:ext uri="{FF2B5EF4-FFF2-40B4-BE49-F238E27FC236}">
                <a16:creationId xmlns:a16="http://schemas.microsoft.com/office/drawing/2014/main" id="{2BE0BFA0-E91E-B02E-C6B4-1A12E8B614FB}"/>
              </a:ext>
            </a:extLst>
          </p:cNvPr>
          <p:cNvSpPr/>
          <p:nvPr/>
        </p:nvSpPr>
        <p:spPr>
          <a:xfrm>
            <a:off x="7306286" y="3870504"/>
            <a:ext cx="609289" cy="60928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31</a:t>
            </a:r>
            <a:endParaRPr kumimoji="1" lang="zh-CN" altLang="en-US" dirty="0"/>
          </a:p>
        </p:txBody>
      </p:sp>
      <p:cxnSp>
        <p:nvCxnSpPr>
          <p:cNvPr id="19" name="直线连接符 18">
            <a:extLst>
              <a:ext uri="{FF2B5EF4-FFF2-40B4-BE49-F238E27FC236}">
                <a16:creationId xmlns:a16="http://schemas.microsoft.com/office/drawing/2014/main" id="{61289357-7946-4612-75D3-55833994F004}"/>
              </a:ext>
            </a:extLst>
          </p:cNvPr>
          <p:cNvCxnSpPr>
            <a:cxnSpLocks/>
            <a:stCxn id="2" idx="5"/>
            <a:endCxn id="7" idx="1"/>
          </p:cNvCxnSpPr>
          <p:nvPr/>
        </p:nvCxnSpPr>
        <p:spPr>
          <a:xfrm>
            <a:off x="6720244" y="3533391"/>
            <a:ext cx="675270" cy="426341"/>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直线连接符 19">
            <a:extLst>
              <a:ext uri="{FF2B5EF4-FFF2-40B4-BE49-F238E27FC236}">
                <a16:creationId xmlns:a16="http://schemas.microsoft.com/office/drawing/2014/main" id="{1F5663A2-571C-20A6-AB9C-E11953888793}"/>
              </a:ext>
            </a:extLst>
          </p:cNvPr>
          <p:cNvCxnSpPr>
            <a:cxnSpLocks/>
            <a:stCxn id="4" idx="5"/>
            <a:endCxn id="22" idx="1"/>
          </p:cNvCxnSpPr>
          <p:nvPr/>
        </p:nvCxnSpPr>
        <p:spPr>
          <a:xfrm>
            <a:off x="5665529" y="4384151"/>
            <a:ext cx="186854" cy="538658"/>
          </a:xfrm>
          <a:prstGeom prst="line">
            <a:avLst/>
          </a:prstGeom>
          <a:ln w="28575"/>
        </p:spPr>
        <p:style>
          <a:lnRef idx="1">
            <a:schemeClr val="dk1"/>
          </a:lnRef>
          <a:fillRef idx="0">
            <a:schemeClr val="dk1"/>
          </a:fillRef>
          <a:effectRef idx="0">
            <a:schemeClr val="dk1"/>
          </a:effectRef>
          <a:fontRef idx="minor">
            <a:schemeClr val="tx1"/>
          </a:fontRef>
        </p:style>
      </p:cxnSp>
      <p:sp>
        <p:nvSpPr>
          <p:cNvPr id="21" name="椭圆 20">
            <a:extLst>
              <a:ext uri="{FF2B5EF4-FFF2-40B4-BE49-F238E27FC236}">
                <a16:creationId xmlns:a16="http://schemas.microsoft.com/office/drawing/2014/main" id="{EE666DE2-8826-3C0D-C15E-23EDB6951D3B}"/>
              </a:ext>
            </a:extLst>
          </p:cNvPr>
          <p:cNvSpPr/>
          <p:nvPr/>
        </p:nvSpPr>
        <p:spPr>
          <a:xfrm>
            <a:off x="6637009" y="4831597"/>
            <a:ext cx="622837" cy="622837"/>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23</a:t>
            </a:r>
            <a:endParaRPr kumimoji="1" lang="zh-CN" altLang="en-US" dirty="0"/>
          </a:p>
        </p:txBody>
      </p:sp>
      <p:sp>
        <p:nvSpPr>
          <p:cNvPr id="22" name="椭圆 21">
            <a:extLst>
              <a:ext uri="{FF2B5EF4-FFF2-40B4-BE49-F238E27FC236}">
                <a16:creationId xmlns:a16="http://schemas.microsoft.com/office/drawing/2014/main" id="{91EACB02-A429-FDE5-84F4-D0C2E91E6242}"/>
              </a:ext>
            </a:extLst>
          </p:cNvPr>
          <p:cNvSpPr/>
          <p:nvPr/>
        </p:nvSpPr>
        <p:spPr>
          <a:xfrm>
            <a:off x="5761171" y="4831597"/>
            <a:ext cx="622837" cy="622837"/>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16</a:t>
            </a:r>
            <a:endParaRPr kumimoji="1" lang="zh-CN" altLang="en-US" dirty="0"/>
          </a:p>
        </p:txBody>
      </p:sp>
      <p:cxnSp>
        <p:nvCxnSpPr>
          <p:cNvPr id="23" name="直线连接符 22">
            <a:extLst>
              <a:ext uri="{FF2B5EF4-FFF2-40B4-BE49-F238E27FC236}">
                <a16:creationId xmlns:a16="http://schemas.microsoft.com/office/drawing/2014/main" id="{9AFB0594-C18E-591D-7190-C07510886EA2}"/>
              </a:ext>
            </a:extLst>
          </p:cNvPr>
          <p:cNvCxnSpPr>
            <a:cxnSpLocks/>
            <a:stCxn id="4" idx="3"/>
            <a:endCxn id="24" idx="7"/>
          </p:cNvCxnSpPr>
          <p:nvPr/>
        </p:nvCxnSpPr>
        <p:spPr>
          <a:xfrm flipH="1">
            <a:off x="4867454" y="4384151"/>
            <a:ext cx="336269" cy="541915"/>
          </a:xfrm>
          <a:prstGeom prst="line">
            <a:avLst/>
          </a:prstGeom>
          <a:ln w="28575"/>
        </p:spPr>
        <p:style>
          <a:lnRef idx="1">
            <a:schemeClr val="dk1"/>
          </a:lnRef>
          <a:fillRef idx="0">
            <a:schemeClr val="dk1"/>
          </a:fillRef>
          <a:effectRef idx="0">
            <a:schemeClr val="dk1"/>
          </a:effectRef>
          <a:fontRef idx="minor">
            <a:schemeClr val="tx1"/>
          </a:fontRef>
        </p:style>
      </p:cxnSp>
      <p:sp>
        <p:nvSpPr>
          <p:cNvPr id="24" name="椭圆 23">
            <a:extLst>
              <a:ext uri="{FF2B5EF4-FFF2-40B4-BE49-F238E27FC236}">
                <a16:creationId xmlns:a16="http://schemas.microsoft.com/office/drawing/2014/main" id="{06C6C09D-D316-8D58-0E4B-6A2D8020B440}"/>
              </a:ext>
            </a:extLst>
          </p:cNvPr>
          <p:cNvSpPr/>
          <p:nvPr/>
        </p:nvSpPr>
        <p:spPr>
          <a:xfrm>
            <a:off x="4316847" y="4831597"/>
            <a:ext cx="645076" cy="645076"/>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72</a:t>
            </a:r>
            <a:endParaRPr kumimoji="1" lang="zh-CN" altLang="en-US" dirty="0"/>
          </a:p>
        </p:txBody>
      </p:sp>
      <p:sp>
        <p:nvSpPr>
          <p:cNvPr id="26" name="文本框 25">
            <a:extLst>
              <a:ext uri="{FF2B5EF4-FFF2-40B4-BE49-F238E27FC236}">
                <a16:creationId xmlns:a16="http://schemas.microsoft.com/office/drawing/2014/main" id="{A4FD36B9-682C-9295-D43B-5E2DBAE6CC52}"/>
              </a:ext>
            </a:extLst>
          </p:cNvPr>
          <p:cNvSpPr txBox="1"/>
          <p:nvPr/>
        </p:nvSpPr>
        <p:spPr>
          <a:xfrm>
            <a:off x="478228" y="3021883"/>
            <a:ext cx="502360" cy="369332"/>
          </a:xfrm>
          <a:prstGeom prst="rect">
            <a:avLst/>
          </a:prstGeom>
          <a:noFill/>
        </p:spPr>
        <p:txBody>
          <a:bodyPr wrap="square">
            <a:spAutoFit/>
          </a:bodyPr>
          <a:lstStyle/>
          <a:p>
            <a:r>
              <a:rPr lang="en-US" altLang="zh-CN" sz="18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①</a:t>
            </a:r>
            <a:endParaRPr lang="zh-CN" altLang="en-US" dirty="0"/>
          </a:p>
        </p:txBody>
      </p:sp>
      <p:sp>
        <p:nvSpPr>
          <p:cNvPr id="27" name="文本框 26">
            <a:extLst>
              <a:ext uri="{FF2B5EF4-FFF2-40B4-BE49-F238E27FC236}">
                <a16:creationId xmlns:a16="http://schemas.microsoft.com/office/drawing/2014/main" id="{2681C3DA-74EE-484D-BE01-48254D58655A}"/>
              </a:ext>
            </a:extLst>
          </p:cNvPr>
          <p:cNvSpPr txBox="1"/>
          <p:nvPr/>
        </p:nvSpPr>
        <p:spPr>
          <a:xfrm>
            <a:off x="4388205" y="2980882"/>
            <a:ext cx="502360" cy="369332"/>
          </a:xfrm>
          <a:prstGeom prst="rect">
            <a:avLst/>
          </a:prstGeom>
          <a:noFill/>
        </p:spPr>
        <p:txBody>
          <a:bodyPr wrap="square">
            <a:spAutoFit/>
          </a:bodyPr>
          <a:lstStyle/>
          <a:p>
            <a:r>
              <a:rPr lang="en-US" altLang="zh-CN" sz="18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②</a:t>
            </a:r>
            <a:endParaRPr lang="zh-CN" altLang="en-US" dirty="0"/>
          </a:p>
        </p:txBody>
      </p:sp>
      <p:sp>
        <p:nvSpPr>
          <p:cNvPr id="28" name="椭圆 27">
            <a:extLst>
              <a:ext uri="{FF2B5EF4-FFF2-40B4-BE49-F238E27FC236}">
                <a16:creationId xmlns:a16="http://schemas.microsoft.com/office/drawing/2014/main" id="{2D3FA8DA-CF06-5703-B4D8-E916B32FF623}"/>
              </a:ext>
            </a:extLst>
          </p:cNvPr>
          <p:cNvSpPr/>
          <p:nvPr/>
        </p:nvSpPr>
        <p:spPr>
          <a:xfrm>
            <a:off x="10309553" y="2903463"/>
            <a:ext cx="629928" cy="62992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16</a:t>
            </a:r>
            <a:endParaRPr kumimoji="1" lang="zh-CN" altLang="en-US" dirty="0"/>
          </a:p>
        </p:txBody>
      </p:sp>
      <p:cxnSp>
        <p:nvCxnSpPr>
          <p:cNvPr id="29" name="直线连接符 28">
            <a:extLst>
              <a:ext uri="{FF2B5EF4-FFF2-40B4-BE49-F238E27FC236}">
                <a16:creationId xmlns:a16="http://schemas.microsoft.com/office/drawing/2014/main" id="{4420CF85-6102-7CC6-3D77-22BB3795A06C}"/>
              </a:ext>
            </a:extLst>
          </p:cNvPr>
          <p:cNvCxnSpPr>
            <a:cxnSpLocks/>
            <a:stCxn id="28" idx="3"/>
            <a:endCxn id="30" idx="7"/>
          </p:cNvCxnSpPr>
          <p:nvPr/>
        </p:nvCxnSpPr>
        <p:spPr>
          <a:xfrm flipH="1">
            <a:off x="9792515" y="3441140"/>
            <a:ext cx="609289" cy="388954"/>
          </a:xfrm>
          <a:prstGeom prst="line">
            <a:avLst/>
          </a:prstGeom>
          <a:ln w="28575"/>
        </p:spPr>
        <p:style>
          <a:lnRef idx="1">
            <a:schemeClr val="dk1"/>
          </a:lnRef>
          <a:fillRef idx="0">
            <a:schemeClr val="dk1"/>
          </a:fillRef>
          <a:effectRef idx="0">
            <a:schemeClr val="dk1"/>
          </a:effectRef>
          <a:fontRef idx="minor">
            <a:schemeClr val="tx1"/>
          </a:fontRef>
        </p:style>
      </p:cxnSp>
      <p:sp>
        <p:nvSpPr>
          <p:cNvPr id="30" name="椭圆 29">
            <a:extLst>
              <a:ext uri="{FF2B5EF4-FFF2-40B4-BE49-F238E27FC236}">
                <a16:creationId xmlns:a16="http://schemas.microsoft.com/office/drawing/2014/main" id="{B4D4BDD7-A697-F88E-9E72-E5FCEB02039C}"/>
              </a:ext>
            </a:extLst>
          </p:cNvPr>
          <p:cNvSpPr/>
          <p:nvPr/>
        </p:nvSpPr>
        <p:spPr>
          <a:xfrm>
            <a:off x="9235066" y="3734451"/>
            <a:ext cx="653092" cy="65309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53</a:t>
            </a:r>
            <a:endParaRPr kumimoji="1" lang="zh-CN" altLang="en-US" dirty="0"/>
          </a:p>
        </p:txBody>
      </p:sp>
      <p:cxnSp>
        <p:nvCxnSpPr>
          <p:cNvPr id="31" name="直线连接符 30">
            <a:extLst>
              <a:ext uri="{FF2B5EF4-FFF2-40B4-BE49-F238E27FC236}">
                <a16:creationId xmlns:a16="http://schemas.microsoft.com/office/drawing/2014/main" id="{D31C1EC6-6B37-AAF4-2F5B-C9CCB2CD8AAF}"/>
              </a:ext>
            </a:extLst>
          </p:cNvPr>
          <p:cNvCxnSpPr>
            <a:cxnSpLocks/>
            <a:stCxn id="32" idx="3"/>
            <a:endCxn id="35" idx="7"/>
          </p:cNvCxnSpPr>
          <p:nvPr/>
        </p:nvCxnSpPr>
        <p:spPr>
          <a:xfrm flipH="1">
            <a:off x="11295620" y="4298314"/>
            <a:ext cx="226880" cy="532244"/>
          </a:xfrm>
          <a:prstGeom prst="line">
            <a:avLst/>
          </a:prstGeom>
          <a:ln w="28575"/>
        </p:spPr>
        <p:style>
          <a:lnRef idx="1">
            <a:schemeClr val="dk1"/>
          </a:lnRef>
          <a:fillRef idx="0">
            <a:schemeClr val="dk1"/>
          </a:fillRef>
          <a:effectRef idx="0">
            <a:schemeClr val="dk1"/>
          </a:effectRef>
          <a:fontRef idx="minor">
            <a:schemeClr val="tx1"/>
          </a:fontRef>
        </p:style>
      </p:cxnSp>
      <p:sp>
        <p:nvSpPr>
          <p:cNvPr id="32" name="椭圆 31">
            <a:extLst>
              <a:ext uri="{FF2B5EF4-FFF2-40B4-BE49-F238E27FC236}">
                <a16:creationId xmlns:a16="http://schemas.microsoft.com/office/drawing/2014/main" id="{406FD471-653C-B0C2-5140-4E7ABA44E7EB}"/>
              </a:ext>
            </a:extLst>
          </p:cNvPr>
          <p:cNvSpPr/>
          <p:nvPr/>
        </p:nvSpPr>
        <p:spPr>
          <a:xfrm>
            <a:off x="11433272" y="3778253"/>
            <a:ext cx="609289" cy="60928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23</a:t>
            </a:r>
            <a:endParaRPr kumimoji="1" lang="zh-CN" altLang="en-US" dirty="0"/>
          </a:p>
        </p:txBody>
      </p:sp>
      <p:cxnSp>
        <p:nvCxnSpPr>
          <p:cNvPr id="33" name="直线连接符 32">
            <a:extLst>
              <a:ext uri="{FF2B5EF4-FFF2-40B4-BE49-F238E27FC236}">
                <a16:creationId xmlns:a16="http://schemas.microsoft.com/office/drawing/2014/main" id="{C9A791FD-02E5-21C8-5739-DCDCAF748FAE}"/>
              </a:ext>
            </a:extLst>
          </p:cNvPr>
          <p:cNvCxnSpPr>
            <a:cxnSpLocks/>
            <a:stCxn id="28" idx="5"/>
            <a:endCxn id="32" idx="1"/>
          </p:cNvCxnSpPr>
          <p:nvPr/>
        </p:nvCxnSpPr>
        <p:spPr>
          <a:xfrm>
            <a:off x="10847230" y="3441140"/>
            <a:ext cx="675270" cy="426341"/>
          </a:xfrm>
          <a:prstGeom prst="line">
            <a:avLst/>
          </a:prstGeom>
          <a:ln w="28575"/>
        </p:spPr>
        <p:style>
          <a:lnRef idx="1">
            <a:schemeClr val="dk1"/>
          </a:lnRef>
          <a:fillRef idx="0">
            <a:schemeClr val="dk1"/>
          </a:fillRef>
          <a:effectRef idx="0">
            <a:schemeClr val="dk1"/>
          </a:effectRef>
          <a:fontRef idx="minor">
            <a:schemeClr val="tx1"/>
          </a:fontRef>
        </p:style>
      </p:cxnSp>
      <p:cxnSp>
        <p:nvCxnSpPr>
          <p:cNvPr id="34" name="直线连接符 33">
            <a:extLst>
              <a:ext uri="{FF2B5EF4-FFF2-40B4-BE49-F238E27FC236}">
                <a16:creationId xmlns:a16="http://schemas.microsoft.com/office/drawing/2014/main" id="{BA82A1E6-5243-3059-39C8-D4437FC8C845}"/>
              </a:ext>
            </a:extLst>
          </p:cNvPr>
          <p:cNvCxnSpPr>
            <a:cxnSpLocks/>
            <a:stCxn id="30" idx="5"/>
            <a:endCxn id="36" idx="1"/>
          </p:cNvCxnSpPr>
          <p:nvPr/>
        </p:nvCxnSpPr>
        <p:spPr>
          <a:xfrm>
            <a:off x="9792515" y="4291900"/>
            <a:ext cx="186854" cy="538658"/>
          </a:xfrm>
          <a:prstGeom prst="line">
            <a:avLst/>
          </a:prstGeom>
          <a:ln w="28575"/>
        </p:spPr>
        <p:style>
          <a:lnRef idx="1">
            <a:schemeClr val="dk1"/>
          </a:lnRef>
          <a:fillRef idx="0">
            <a:schemeClr val="dk1"/>
          </a:fillRef>
          <a:effectRef idx="0">
            <a:schemeClr val="dk1"/>
          </a:effectRef>
          <a:fontRef idx="minor">
            <a:schemeClr val="tx1"/>
          </a:fontRef>
        </p:style>
      </p:cxnSp>
      <p:sp>
        <p:nvSpPr>
          <p:cNvPr id="35" name="椭圆 34">
            <a:extLst>
              <a:ext uri="{FF2B5EF4-FFF2-40B4-BE49-F238E27FC236}">
                <a16:creationId xmlns:a16="http://schemas.microsoft.com/office/drawing/2014/main" id="{E01F7304-598D-F07A-C900-5DAB4FA64F9D}"/>
              </a:ext>
            </a:extLst>
          </p:cNvPr>
          <p:cNvSpPr/>
          <p:nvPr/>
        </p:nvSpPr>
        <p:spPr>
          <a:xfrm>
            <a:off x="10763995" y="4739346"/>
            <a:ext cx="622837" cy="622837"/>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72</a:t>
            </a:r>
            <a:endParaRPr kumimoji="1" lang="zh-CN" altLang="en-US" dirty="0"/>
          </a:p>
        </p:txBody>
      </p:sp>
      <p:sp>
        <p:nvSpPr>
          <p:cNvPr id="36" name="椭圆 35">
            <a:extLst>
              <a:ext uri="{FF2B5EF4-FFF2-40B4-BE49-F238E27FC236}">
                <a16:creationId xmlns:a16="http://schemas.microsoft.com/office/drawing/2014/main" id="{6EECAC76-70DE-8F5D-786C-6DA66AA3B62F}"/>
              </a:ext>
            </a:extLst>
          </p:cNvPr>
          <p:cNvSpPr/>
          <p:nvPr/>
        </p:nvSpPr>
        <p:spPr>
          <a:xfrm>
            <a:off x="9888157" y="4739346"/>
            <a:ext cx="622837" cy="622837"/>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31</a:t>
            </a:r>
            <a:endParaRPr kumimoji="1" lang="zh-CN" altLang="en-US" dirty="0"/>
          </a:p>
        </p:txBody>
      </p:sp>
      <p:cxnSp>
        <p:nvCxnSpPr>
          <p:cNvPr id="37" name="直线连接符 36">
            <a:extLst>
              <a:ext uri="{FF2B5EF4-FFF2-40B4-BE49-F238E27FC236}">
                <a16:creationId xmlns:a16="http://schemas.microsoft.com/office/drawing/2014/main" id="{9FE4ED68-B1A6-A95B-ACCF-B6D54B203EEF}"/>
              </a:ext>
            </a:extLst>
          </p:cNvPr>
          <p:cNvCxnSpPr>
            <a:cxnSpLocks/>
            <a:stCxn id="30" idx="3"/>
            <a:endCxn id="38" idx="7"/>
          </p:cNvCxnSpPr>
          <p:nvPr/>
        </p:nvCxnSpPr>
        <p:spPr>
          <a:xfrm flipH="1">
            <a:off x="8994440" y="4291900"/>
            <a:ext cx="336269" cy="541915"/>
          </a:xfrm>
          <a:prstGeom prst="line">
            <a:avLst/>
          </a:prstGeom>
          <a:ln w="28575"/>
        </p:spPr>
        <p:style>
          <a:lnRef idx="1">
            <a:schemeClr val="dk1"/>
          </a:lnRef>
          <a:fillRef idx="0">
            <a:schemeClr val="dk1"/>
          </a:fillRef>
          <a:effectRef idx="0">
            <a:schemeClr val="dk1"/>
          </a:effectRef>
          <a:fontRef idx="minor">
            <a:schemeClr val="tx1"/>
          </a:fontRef>
        </p:style>
      </p:cxnSp>
      <p:sp>
        <p:nvSpPr>
          <p:cNvPr id="38" name="椭圆 37">
            <a:extLst>
              <a:ext uri="{FF2B5EF4-FFF2-40B4-BE49-F238E27FC236}">
                <a16:creationId xmlns:a16="http://schemas.microsoft.com/office/drawing/2014/main" id="{4E759C82-5868-C6B4-C3B2-5313AAA199FA}"/>
              </a:ext>
            </a:extLst>
          </p:cNvPr>
          <p:cNvSpPr/>
          <p:nvPr/>
        </p:nvSpPr>
        <p:spPr>
          <a:xfrm>
            <a:off x="8443833" y="4739346"/>
            <a:ext cx="645076" cy="645076"/>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94</a:t>
            </a:r>
            <a:endParaRPr kumimoji="1" lang="zh-CN" altLang="en-US" dirty="0"/>
          </a:p>
        </p:txBody>
      </p:sp>
      <p:sp>
        <p:nvSpPr>
          <p:cNvPr id="39" name="文本框 38">
            <a:extLst>
              <a:ext uri="{FF2B5EF4-FFF2-40B4-BE49-F238E27FC236}">
                <a16:creationId xmlns:a16="http://schemas.microsoft.com/office/drawing/2014/main" id="{CEE62F7C-1D72-D727-D1F4-8B6E935AA1B4}"/>
              </a:ext>
            </a:extLst>
          </p:cNvPr>
          <p:cNvSpPr txBox="1"/>
          <p:nvPr/>
        </p:nvSpPr>
        <p:spPr>
          <a:xfrm>
            <a:off x="8515191" y="2888631"/>
            <a:ext cx="502360" cy="369332"/>
          </a:xfrm>
          <a:prstGeom prst="rect">
            <a:avLst/>
          </a:prstGeom>
          <a:noFill/>
        </p:spPr>
        <p:txBody>
          <a:bodyPr wrap="square">
            <a:spAutoFit/>
          </a:bodyPr>
          <a:lstStyle/>
          <a:p>
            <a:r>
              <a:rPr lang="en-US" altLang="zh-CN" sz="18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③</a:t>
            </a:r>
            <a:endParaRPr lang="zh-CN" altLang="en-US" dirty="0"/>
          </a:p>
        </p:txBody>
      </p:sp>
    </p:spTree>
    <p:extLst>
      <p:ext uri="{BB962C8B-B14F-4D97-AF65-F5344CB8AC3E}">
        <p14:creationId xmlns:p14="http://schemas.microsoft.com/office/powerpoint/2010/main" val="3202046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D0D0A-8512-DAE7-80FB-05410351B3FF}"/>
            </a:ext>
          </a:extLst>
        </p:cNvPr>
        <p:cNvGrpSpPr/>
        <p:nvPr/>
      </p:nvGrpSpPr>
      <p:grpSpPr>
        <a:xfrm>
          <a:off x="0" y="0"/>
          <a:ext cx="0" cy="0"/>
          <a:chOff x="0" y="0"/>
          <a:chExt cx="0" cy="0"/>
        </a:xfrm>
      </p:grpSpPr>
      <p:sp>
        <p:nvSpPr>
          <p:cNvPr id="6" name="标题 5">
            <a:extLst>
              <a:ext uri="{FF2B5EF4-FFF2-40B4-BE49-F238E27FC236}">
                <a16:creationId xmlns:a16="http://schemas.microsoft.com/office/drawing/2014/main" id="{4CB0BD8F-589C-4B76-D1FC-5686B3218E20}"/>
              </a:ext>
            </a:extLst>
          </p:cNvPr>
          <p:cNvSpPr>
            <a:spLocks noGrp="1"/>
          </p:cNvSpPr>
          <p:nvPr>
            <p:ph type="title"/>
          </p:nvPr>
        </p:nvSpPr>
        <p:spPr>
          <a:xfrm>
            <a:off x="838200" y="365125"/>
            <a:ext cx="10515600" cy="1873039"/>
          </a:xfrm>
        </p:spPr>
        <p:txBody>
          <a:bodyPr>
            <a:normAutofit fontScale="90000"/>
          </a:bodyPr>
          <a:lstStyle/>
          <a:p>
            <a:pPr marL="342900" indent="-342900">
              <a:lnSpc>
                <a:spcPct val="150000"/>
              </a:lnSpc>
              <a:tabLst>
                <a:tab pos="266700" algn="l"/>
              </a:tabLst>
            </a:pPr>
            <a:r>
              <a:rPr lang="zh-CN" altLang="en-US" sz="2400" b="1"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填空题</a:t>
            </a:r>
            <a:r>
              <a:rPr lang="en-US" altLang="zh-CN" sz="2400" b="1"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9</a:t>
            </a:r>
            <a:r>
              <a:rPr lang="zh-CN" altLang="en-US"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下面编号为</a:t>
            </a:r>
            <a:r>
              <a:rPr lang="en-US"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___________</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的关键码序列是堆。</a:t>
            </a:r>
            <a:br>
              <a:rPr lang="en-US"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br>
            <a:r>
              <a:rPr lang="en-US"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①{16, 72, 94, 23, 31, 53}</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 </a:t>
            </a:r>
            <a:r>
              <a:rPr lang="en-US"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②{94, 53, 31, 72, 16, 23}</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 </a:t>
            </a:r>
            <a:r>
              <a:rPr lang="en-US"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③{16, 53, 23, 94, 31, 72} </a:t>
            </a:r>
            <a:br>
              <a:rPr lang="en-US"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br>
            <a:r>
              <a:rPr lang="en-US"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④{16, 94, 23, 31, 53, 72}</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 </a:t>
            </a:r>
            <a:r>
              <a:rPr lang="en-US"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⑤{94, 31,53, 23, 16, 72}</a:t>
            </a:r>
            <a:b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b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答：无</a:t>
            </a:r>
            <a:endParaRPr lang="zh-CN" altLang="en-US" sz="2400" kern="100" baseline="300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endParaRPr>
          </a:p>
        </p:txBody>
      </p:sp>
      <p:sp>
        <p:nvSpPr>
          <p:cNvPr id="8" name="椭圆 7">
            <a:extLst>
              <a:ext uri="{FF2B5EF4-FFF2-40B4-BE49-F238E27FC236}">
                <a16:creationId xmlns:a16="http://schemas.microsoft.com/office/drawing/2014/main" id="{6E1BBB22-A8C1-DAB5-8E5A-F1CE17039543}"/>
              </a:ext>
            </a:extLst>
          </p:cNvPr>
          <p:cNvSpPr/>
          <p:nvPr/>
        </p:nvSpPr>
        <p:spPr>
          <a:xfrm>
            <a:off x="3660304" y="2693211"/>
            <a:ext cx="629928" cy="62992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16</a:t>
            </a:r>
            <a:endParaRPr kumimoji="1" lang="zh-CN" altLang="en-US" dirty="0"/>
          </a:p>
        </p:txBody>
      </p:sp>
      <p:cxnSp>
        <p:nvCxnSpPr>
          <p:cNvPr id="9" name="直线连接符 8">
            <a:extLst>
              <a:ext uri="{FF2B5EF4-FFF2-40B4-BE49-F238E27FC236}">
                <a16:creationId xmlns:a16="http://schemas.microsoft.com/office/drawing/2014/main" id="{17AB6476-72B2-3FBF-9D78-773BCD8F9E0B}"/>
              </a:ext>
            </a:extLst>
          </p:cNvPr>
          <p:cNvCxnSpPr>
            <a:cxnSpLocks/>
            <a:stCxn id="8" idx="3"/>
            <a:endCxn id="10" idx="7"/>
          </p:cNvCxnSpPr>
          <p:nvPr/>
        </p:nvCxnSpPr>
        <p:spPr>
          <a:xfrm flipH="1">
            <a:off x="3143266" y="3230888"/>
            <a:ext cx="609289" cy="388954"/>
          </a:xfrm>
          <a:prstGeom prst="line">
            <a:avLst/>
          </a:prstGeom>
          <a:ln w="28575"/>
        </p:spPr>
        <p:style>
          <a:lnRef idx="1">
            <a:schemeClr val="dk1"/>
          </a:lnRef>
          <a:fillRef idx="0">
            <a:schemeClr val="dk1"/>
          </a:fillRef>
          <a:effectRef idx="0">
            <a:schemeClr val="dk1"/>
          </a:effectRef>
          <a:fontRef idx="minor">
            <a:schemeClr val="tx1"/>
          </a:fontRef>
        </p:style>
      </p:cxnSp>
      <p:sp>
        <p:nvSpPr>
          <p:cNvPr id="10" name="椭圆 9">
            <a:extLst>
              <a:ext uri="{FF2B5EF4-FFF2-40B4-BE49-F238E27FC236}">
                <a16:creationId xmlns:a16="http://schemas.microsoft.com/office/drawing/2014/main" id="{E045CE65-9D26-DC75-F38C-BE7D6C83FEFB}"/>
              </a:ext>
            </a:extLst>
          </p:cNvPr>
          <p:cNvSpPr/>
          <p:nvPr/>
        </p:nvSpPr>
        <p:spPr>
          <a:xfrm>
            <a:off x="2585817" y="3524199"/>
            <a:ext cx="653092" cy="65309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94</a:t>
            </a:r>
            <a:endParaRPr kumimoji="1" lang="zh-CN" altLang="en-US" dirty="0"/>
          </a:p>
        </p:txBody>
      </p:sp>
      <p:cxnSp>
        <p:nvCxnSpPr>
          <p:cNvPr id="11" name="直线连接符 10">
            <a:extLst>
              <a:ext uri="{FF2B5EF4-FFF2-40B4-BE49-F238E27FC236}">
                <a16:creationId xmlns:a16="http://schemas.microsoft.com/office/drawing/2014/main" id="{F9C55910-58A5-4E9A-9BEB-966618DBFC73}"/>
              </a:ext>
            </a:extLst>
          </p:cNvPr>
          <p:cNvCxnSpPr>
            <a:cxnSpLocks/>
            <a:stCxn id="12" idx="3"/>
            <a:endCxn id="15" idx="7"/>
          </p:cNvCxnSpPr>
          <p:nvPr/>
        </p:nvCxnSpPr>
        <p:spPr>
          <a:xfrm flipH="1">
            <a:off x="4646371" y="4088062"/>
            <a:ext cx="226880" cy="532244"/>
          </a:xfrm>
          <a:prstGeom prst="line">
            <a:avLst/>
          </a:prstGeom>
          <a:ln w="28575"/>
        </p:spPr>
        <p:style>
          <a:lnRef idx="1">
            <a:schemeClr val="dk1"/>
          </a:lnRef>
          <a:fillRef idx="0">
            <a:schemeClr val="dk1"/>
          </a:fillRef>
          <a:effectRef idx="0">
            <a:schemeClr val="dk1"/>
          </a:effectRef>
          <a:fontRef idx="minor">
            <a:schemeClr val="tx1"/>
          </a:fontRef>
        </p:style>
      </p:cxnSp>
      <p:sp>
        <p:nvSpPr>
          <p:cNvPr id="12" name="椭圆 11">
            <a:extLst>
              <a:ext uri="{FF2B5EF4-FFF2-40B4-BE49-F238E27FC236}">
                <a16:creationId xmlns:a16="http://schemas.microsoft.com/office/drawing/2014/main" id="{273E5A25-25EA-3DF4-BB8E-8E3631019CD5}"/>
              </a:ext>
            </a:extLst>
          </p:cNvPr>
          <p:cNvSpPr/>
          <p:nvPr/>
        </p:nvSpPr>
        <p:spPr>
          <a:xfrm>
            <a:off x="4784023" y="3568001"/>
            <a:ext cx="609289" cy="60928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23</a:t>
            </a:r>
            <a:endParaRPr kumimoji="1" lang="zh-CN" altLang="en-US" dirty="0"/>
          </a:p>
        </p:txBody>
      </p:sp>
      <p:cxnSp>
        <p:nvCxnSpPr>
          <p:cNvPr id="13" name="直线连接符 12">
            <a:extLst>
              <a:ext uri="{FF2B5EF4-FFF2-40B4-BE49-F238E27FC236}">
                <a16:creationId xmlns:a16="http://schemas.microsoft.com/office/drawing/2014/main" id="{41DFE8CF-260F-E605-5A68-825CD9548D72}"/>
              </a:ext>
            </a:extLst>
          </p:cNvPr>
          <p:cNvCxnSpPr>
            <a:cxnSpLocks/>
            <a:stCxn id="8" idx="5"/>
            <a:endCxn id="12" idx="1"/>
          </p:cNvCxnSpPr>
          <p:nvPr/>
        </p:nvCxnSpPr>
        <p:spPr>
          <a:xfrm>
            <a:off x="4197981" y="3230888"/>
            <a:ext cx="675270" cy="426341"/>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线连接符 13">
            <a:extLst>
              <a:ext uri="{FF2B5EF4-FFF2-40B4-BE49-F238E27FC236}">
                <a16:creationId xmlns:a16="http://schemas.microsoft.com/office/drawing/2014/main" id="{27BDC90D-13E4-B7C7-92D6-2B40881F1AA9}"/>
              </a:ext>
            </a:extLst>
          </p:cNvPr>
          <p:cNvCxnSpPr>
            <a:cxnSpLocks/>
            <a:stCxn id="10" idx="5"/>
            <a:endCxn id="16" idx="1"/>
          </p:cNvCxnSpPr>
          <p:nvPr/>
        </p:nvCxnSpPr>
        <p:spPr>
          <a:xfrm>
            <a:off x="3143266" y="4081648"/>
            <a:ext cx="186854" cy="538658"/>
          </a:xfrm>
          <a:prstGeom prst="line">
            <a:avLst/>
          </a:prstGeom>
          <a:ln w="28575"/>
        </p:spPr>
        <p:style>
          <a:lnRef idx="1">
            <a:schemeClr val="dk1"/>
          </a:lnRef>
          <a:fillRef idx="0">
            <a:schemeClr val="dk1"/>
          </a:fillRef>
          <a:effectRef idx="0">
            <a:schemeClr val="dk1"/>
          </a:effectRef>
          <a:fontRef idx="minor">
            <a:schemeClr val="tx1"/>
          </a:fontRef>
        </p:style>
      </p:cxnSp>
      <p:sp>
        <p:nvSpPr>
          <p:cNvPr id="15" name="椭圆 14">
            <a:extLst>
              <a:ext uri="{FF2B5EF4-FFF2-40B4-BE49-F238E27FC236}">
                <a16:creationId xmlns:a16="http://schemas.microsoft.com/office/drawing/2014/main" id="{EFE28F8A-874D-021F-9D67-D2304ADA070F}"/>
              </a:ext>
            </a:extLst>
          </p:cNvPr>
          <p:cNvSpPr/>
          <p:nvPr/>
        </p:nvSpPr>
        <p:spPr>
          <a:xfrm>
            <a:off x="4114746" y="4529094"/>
            <a:ext cx="622837" cy="622837"/>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72</a:t>
            </a:r>
            <a:endParaRPr kumimoji="1" lang="zh-CN" altLang="en-US" dirty="0"/>
          </a:p>
        </p:txBody>
      </p:sp>
      <p:sp>
        <p:nvSpPr>
          <p:cNvPr id="16" name="椭圆 15">
            <a:extLst>
              <a:ext uri="{FF2B5EF4-FFF2-40B4-BE49-F238E27FC236}">
                <a16:creationId xmlns:a16="http://schemas.microsoft.com/office/drawing/2014/main" id="{E1925DED-4CA7-71B8-CAAE-48AF435B2171}"/>
              </a:ext>
            </a:extLst>
          </p:cNvPr>
          <p:cNvSpPr/>
          <p:nvPr/>
        </p:nvSpPr>
        <p:spPr>
          <a:xfrm>
            <a:off x="3238908" y="4529094"/>
            <a:ext cx="622837" cy="622837"/>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53</a:t>
            </a:r>
            <a:endParaRPr kumimoji="1" lang="zh-CN" altLang="en-US" dirty="0"/>
          </a:p>
        </p:txBody>
      </p:sp>
      <p:cxnSp>
        <p:nvCxnSpPr>
          <p:cNvPr id="17" name="直线连接符 16">
            <a:extLst>
              <a:ext uri="{FF2B5EF4-FFF2-40B4-BE49-F238E27FC236}">
                <a16:creationId xmlns:a16="http://schemas.microsoft.com/office/drawing/2014/main" id="{AE17C3D6-6A64-2381-5D79-284989F6E007}"/>
              </a:ext>
            </a:extLst>
          </p:cNvPr>
          <p:cNvCxnSpPr>
            <a:cxnSpLocks/>
            <a:stCxn id="10" idx="3"/>
            <a:endCxn id="18" idx="7"/>
          </p:cNvCxnSpPr>
          <p:nvPr/>
        </p:nvCxnSpPr>
        <p:spPr>
          <a:xfrm flipH="1">
            <a:off x="2345191" y="4081648"/>
            <a:ext cx="336269" cy="541915"/>
          </a:xfrm>
          <a:prstGeom prst="line">
            <a:avLst/>
          </a:prstGeom>
          <a:ln w="28575"/>
        </p:spPr>
        <p:style>
          <a:lnRef idx="1">
            <a:schemeClr val="dk1"/>
          </a:lnRef>
          <a:fillRef idx="0">
            <a:schemeClr val="dk1"/>
          </a:fillRef>
          <a:effectRef idx="0">
            <a:schemeClr val="dk1"/>
          </a:effectRef>
          <a:fontRef idx="minor">
            <a:schemeClr val="tx1"/>
          </a:fontRef>
        </p:style>
      </p:cxnSp>
      <p:sp>
        <p:nvSpPr>
          <p:cNvPr id="18" name="椭圆 17">
            <a:extLst>
              <a:ext uri="{FF2B5EF4-FFF2-40B4-BE49-F238E27FC236}">
                <a16:creationId xmlns:a16="http://schemas.microsoft.com/office/drawing/2014/main" id="{E6E43556-AB36-F2A9-97F2-33F72B953A77}"/>
              </a:ext>
            </a:extLst>
          </p:cNvPr>
          <p:cNvSpPr/>
          <p:nvPr/>
        </p:nvSpPr>
        <p:spPr>
          <a:xfrm>
            <a:off x="1794584" y="4529094"/>
            <a:ext cx="645076" cy="645076"/>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31</a:t>
            </a:r>
            <a:endParaRPr kumimoji="1" lang="zh-CN" altLang="en-US" dirty="0"/>
          </a:p>
        </p:txBody>
      </p:sp>
      <p:sp>
        <p:nvSpPr>
          <p:cNvPr id="2" name="椭圆 1">
            <a:extLst>
              <a:ext uri="{FF2B5EF4-FFF2-40B4-BE49-F238E27FC236}">
                <a16:creationId xmlns:a16="http://schemas.microsoft.com/office/drawing/2014/main" id="{C44D4436-3749-9101-5986-C752B8D923AD}"/>
              </a:ext>
            </a:extLst>
          </p:cNvPr>
          <p:cNvSpPr/>
          <p:nvPr/>
        </p:nvSpPr>
        <p:spPr>
          <a:xfrm>
            <a:off x="8521692" y="2883875"/>
            <a:ext cx="629928" cy="62992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94</a:t>
            </a:r>
            <a:endParaRPr kumimoji="1" lang="zh-CN" altLang="en-US" dirty="0"/>
          </a:p>
        </p:txBody>
      </p:sp>
      <p:cxnSp>
        <p:nvCxnSpPr>
          <p:cNvPr id="3" name="直线连接符 2">
            <a:extLst>
              <a:ext uri="{FF2B5EF4-FFF2-40B4-BE49-F238E27FC236}">
                <a16:creationId xmlns:a16="http://schemas.microsoft.com/office/drawing/2014/main" id="{4DD27FDA-63D2-37C4-AE5C-F56AE9B0DE0B}"/>
              </a:ext>
            </a:extLst>
          </p:cNvPr>
          <p:cNvCxnSpPr>
            <a:cxnSpLocks/>
            <a:stCxn id="2" idx="3"/>
            <a:endCxn id="4" idx="7"/>
          </p:cNvCxnSpPr>
          <p:nvPr/>
        </p:nvCxnSpPr>
        <p:spPr>
          <a:xfrm flipH="1">
            <a:off x="8004654" y="3421552"/>
            <a:ext cx="609289" cy="388954"/>
          </a:xfrm>
          <a:prstGeom prst="line">
            <a:avLst/>
          </a:prstGeom>
          <a:ln w="28575"/>
        </p:spPr>
        <p:style>
          <a:lnRef idx="1">
            <a:schemeClr val="dk1"/>
          </a:lnRef>
          <a:fillRef idx="0">
            <a:schemeClr val="dk1"/>
          </a:fillRef>
          <a:effectRef idx="0">
            <a:schemeClr val="dk1"/>
          </a:effectRef>
          <a:fontRef idx="minor">
            <a:schemeClr val="tx1"/>
          </a:fontRef>
        </p:style>
      </p:cxnSp>
      <p:sp>
        <p:nvSpPr>
          <p:cNvPr id="4" name="椭圆 3">
            <a:extLst>
              <a:ext uri="{FF2B5EF4-FFF2-40B4-BE49-F238E27FC236}">
                <a16:creationId xmlns:a16="http://schemas.microsoft.com/office/drawing/2014/main" id="{04B520F9-310B-4785-67F6-B5A48CAA1D0A}"/>
              </a:ext>
            </a:extLst>
          </p:cNvPr>
          <p:cNvSpPr/>
          <p:nvPr/>
        </p:nvSpPr>
        <p:spPr>
          <a:xfrm>
            <a:off x="7447205" y="3714863"/>
            <a:ext cx="653092" cy="65309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31</a:t>
            </a:r>
            <a:endParaRPr kumimoji="1" lang="zh-CN" altLang="en-US" dirty="0"/>
          </a:p>
        </p:txBody>
      </p:sp>
      <p:cxnSp>
        <p:nvCxnSpPr>
          <p:cNvPr id="5" name="直线连接符 4">
            <a:extLst>
              <a:ext uri="{FF2B5EF4-FFF2-40B4-BE49-F238E27FC236}">
                <a16:creationId xmlns:a16="http://schemas.microsoft.com/office/drawing/2014/main" id="{17963CD8-09A7-39E8-EC74-1F02FEFCC78E}"/>
              </a:ext>
            </a:extLst>
          </p:cNvPr>
          <p:cNvCxnSpPr>
            <a:cxnSpLocks/>
            <a:stCxn id="7" idx="3"/>
            <a:endCxn id="21" idx="7"/>
          </p:cNvCxnSpPr>
          <p:nvPr/>
        </p:nvCxnSpPr>
        <p:spPr>
          <a:xfrm flipH="1">
            <a:off x="9507759" y="4278726"/>
            <a:ext cx="226880" cy="532244"/>
          </a:xfrm>
          <a:prstGeom prst="line">
            <a:avLst/>
          </a:prstGeom>
          <a:ln w="28575"/>
        </p:spPr>
        <p:style>
          <a:lnRef idx="1">
            <a:schemeClr val="dk1"/>
          </a:lnRef>
          <a:fillRef idx="0">
            <a:schemeClr val="dk1"/>
          </a:fillRef>
          <a:effectRef idx="0">
            <a:schemeClr val="dk1"/>
          </a:effectRef>
          <a:fontRef idx="minor">
            <a:schemeClr val="tx1"/>
          </a:fontRef>
        </p:style>
      </p:cxnSp>
      <p:sp>
        <p:nvSpPr>
          <p:cNvPr id="7" name="椭圆 6">
            <a:extLst>
              <a:ext uri="{FF2B5EF4-FFF2-40B4-BE49-F238E27FC236}">
                <a16:creationId xmlns:a16="http://schemas.microsoft.com/office/drawing/2014/main" id="{0D50954E-CDD0-CDCA-5D5E-7106C1FF8277}"/>
              </a:ext>
            </a:extLst>
          </p:cNvPr>
          <p:cNvSpPr/>
          <p:nvPr/>
        </p:nvSpPr>
        <p:spPr>
          <a:xfrm>
            <a:off x="9645411" y="3758665"/>
            <a:ext cx="609289" cy="60928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53</a:t>
            </a:r>
            <a:endParaRPr kumimoji="1" lang="zh-CN" altLang="en-US" dirty="0"/>
          </a:p>
        </p:txBody>
      </p:sp>
      <p:cxnSp>
        <p:nvCxnSpPr>
          <p:cNvPr id="19" name="直线连接符 18">
            <a:extLst>
              <a:ext uri="{FF2B5EF4-FFF2-40B4-BE49-F238E27FC236}">
                <a16:creationId xmlns:a16="http://schemas.microsoft.com/office/drawing/2014/main" id="{E1AFD59D-71B1-B03A-FD69-E8E9B30E3271}"/>
              </a:ext>
            </a:extLst>
          </p:cNvPr>
          <p:cNvCxnSpPr>
            <a:cxnSpLocks/>
            <a:stCxn id="2" idx="5"/>
            <a:endCxn id="7" idx="1"/>
          </p:cNvCxnSpPr>
          <p:nvPr/>
        </p:nvCxnSpPr>
        <p:spPr>
          <a:xfrm>
            <a:off x="9059369" y="3421552"/>
            <a:ext cx="675270" cy="426341"/>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直线连接符 19">
            <a:extLst>
              <a:ext uri="{FF2B5EF4-FFF2-40B4-BE49-F238E27FC236}">
                <a16:creationId xmlns:a16="http://schemas.microsoft.com/office/drawing/2014/main" id="{E327E7C6-0FE0-2E27-B910-80A9B7689C25}"/>
              </a:ext>
            </a:extLst>
          </p:cNvPr>
          <p:cNvCxnSpPr>
            <a:cxnSpLocks/>
            <a:stCxn id="4" idx="5"/>
            <a:endCxn id="22" idx="1"/>
          </p:cNvCxnSpPr>
          <p:nvPr/>
        </p:nvCxnSpPr>
        <p:spPr>
          <a:xfrm>
            <a:off x="8004654" y="4272312"/>
            <a:ext cx="186854" cy="538658"/>
          </a:xfrm>
          <a:prstGeom prst="line">
            <a:avLst/>
          </a:prstGeom>
          <a:ln w="28575"/>
        </p:spPr>
        <p:style>
          <a:lnRef idx="1">
            <a:schemeClr val="dk1"/>
          </a:lnRef>
          <a:fillRef idx="0">
            <a:schemeClr val="dk1"/>
          </a:fillRef>
          <a:effectRef idx="0">
            <a:schemeClr val="dk1"/>
          </a:effectRef>
          <a:fontRef idx="minor">
            <a:schemeClr val="tx1"/>
          </a:fontRef>
        </p:style>
      </p:cxnSp>
      <p:sp>
        <p:nvSpPr>
          <p:cNvPr id="21" name="椭圆 20">
            <a:extLst>
              <a:ext uri="{FF2B5EF4-FFF2-40B4-BE49-F238E27FC236}">
                <a16:creationId xmlns:a16="http://schemas.microsoft.com/office/drawing/2014/main" id="{3626DF9F-2FC7-02E2-1B29-451068BC7113}"/>
              </a:ext>
            </a:extLst>
          </p:cNvPr>
          <p:cNvSpPr/>
          <p:nvPr/>
        </p:nvSpPr>
        <p:spPr>
          <a:xfrm>
            <a:off x="8976134" y="4719758"/>
            <a:ext cx="622837" cy="622837"/>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72</a:t>
            </a:r>
            <a:endParaRPr kumimoji="1" lang="zh-CN" altLang="en-US" dirty="0"/>
          </a:p>
        </p:txBody>
      </p:sp>
      <p:sp>
        <p:nvSpPr>
          <p:cNvPr id="22" name="椭圆 21">
            <a:extLst>
              <a:ext uri="{FF2B5EF4-FFF2-40B4-BE49-F238E27FC236}">
                <a16:creationId xmlns:a16="http://schemas.microsoft.com/office/drawing/2014/main" id="{9C4DDB67-E1CF-29C6-D787-2E8D30EF3B6C}"/>
              </a:ext>
            </a:extLst>
          </p:cNvPr>
          <p:cNvSpPr/>
          <p:nvPr/>
        </p:nvSpPr>
        <p:spPr>
          <a:xfrm>
            <a:off x="8100296" y="4719758"/>
            <a:ext cx="622837" cy="622837"/>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16</a:t>
            </a:r>
            <a:endParaRPr kumimoji="1" lang="zh-CN" altLang="en-US" dirty="0"/>
          </a:p>
        </p:txBody>
      </p:sp>
      <p:cxnSp>
        <p:nvCxnSpPr>
          <p:cNvPr id="23" name="直线连接符 22">
            <a:extLst>
              <a:ext uri="{FF2B5EF4-FFF2-40B4-BE49-F238E27FC236}">
                <a16:creationId xmlns:a16="http://schemas.microsoft.com/office/drawing/2014/main" id="{892F048B-00CB-8015-5B02-247A7EF9208D}"/>
              </a:ext>
            </a:extLst>
          </p:cNvPr>
          <p:cNvCxnSpPr>
            <a:cxnSpLocks/>
            <a:stCxn id="4" idx="3"/>
            <a:endCxn id="24" idx="7"/>
          </p:cNvCxnSpPr>
          <p:nvPr/>
        </p:nvCxnSpPr>
        <p:spPr>
          <a:xfrm flipH="1">
            <a:off x="7206579" y="4272312"/>
            <a:ext cx="336269" cy="541915"/>
          </a:xfrm>
          <a:prstGeom prst="line">
            <a:avLst/>
          </a:prstGeom>
          <a:ln w="28575"/>
        </p:spPr>
        <p:style>
          <a:lnRef idx="1">
            <a:schemeClr val="dk1"/>
          </a:lnRef>
          <a:fillRef idx="0">
            <a:schemeClr val="dk1"/>
          </a:fillRef>
          <a:effectRef idx="0">
            <a:schemeClr val="dk1"/>
          </a:effectRef>
          <a:fontRef idx="minor">
            <a:schemeClr val="tx1"/>
          </a:fontRef>
        </p:style>
      </p:cxnSp>
      <p:sp>
        <p:nvSpPr>
          <p:cNvPr id="24" name="椭圆 23">
            <a:extLst>
              <a:ext uri="{FF2B5EF4-FFF2-40B4-BE49-F238E27FC236}">
                <a16:creationId xmlns:a16="http://schemas.microsoft.com/office/drawing/2014/main" id="{6AB0B6DC-7E1F-E8AC-0673-3126AE6E8BF5}"/>
              </a:ext>
            </a:extLst>
          </p:cNvPr>
          <p:cNvSpPr/>
          <p:nvPr/>
        </p:nvSpPr>
        <p:spPr>
          <a:xfrm>
            <a:off x="6655972" y="4719758"/>
            <a:ext cx="645076" cy="645076"/>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23</a:t>
            </a:r>
            <a:endParaRPr kumimoji="1" lang="zh-CN" altLang="en-US" dirty="0"/>
          </a:p>
        </p:txBody>
      </p:sp>
      <p:sp>
        <p:nvSpPr>
          <p:cNvPr id="26" name="文本框 25">
            <a:extLst>
              <a:ext uri="{FF2B5EF4-FFF2-40B4-BE49-F238E27FC236}">
                <a16:creationId xmlns:a16="http://schemas.microsoft.com/office/drawing/2014/main" id="{39587D97-C5ED-D6CD-BEBF-C1676697D406}"/>
              </a:ext>
            </a:extLst>
          </p:cNvPr>
          <p:cNvSpPr txBox="1"/>
          <p:nvPr/>
        </p:nvSpPr>
        <p:spPr>
          <a:xfrm>
            <a:off x="1937300" y="2883875"/>
            <a:ext cx="502360" cy="369332"/>
          </a:xfrm>
          <a:prstGeom prst="rect">
            <a:avLst/>
          </a:prstGeom>
          <a:noFill/>
        </p:spPr>
        <p:txBody>
          <a:bodyPr wrap="square">
            <a:spAutoFit/>
          </a:bodyPr>
          <a:lstStyle/>
          <a:p>
            <a:r>
              <a:rPr lang="en-US" altLang="zh-CN" sz="18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④</a:t>
            </a:r>
            <a:endParaRPr lang="zh-CN" altLang="en-US" dirty="0"/>
          </a:p>
        </p:txBody>
      </p:sp>
      <p:sp>
        <p:nvSpPr>
          <p:cNvPr id="27" name="文本框 26">
            <a:extLst>
              <a:ext uri="{FF2B5EF4-FFF2-40B4-BE49-F238E27FC236}">
                <a16:creationId xmlns:a16="http://schemas.microsoft.com/office/drawing/2014/main" id="{F8AA4315-55F8-1DDF-96F9-7358B116D954}"/>
              </a:ext>
            </a:extLst>
          </p:cNvPr>
          <p:cNvSpPr txBox="1"/>
          <p:nvPr/>
        </p:nvSpPr>
        <p:spPr>
          <a:xfrm>
            <a:off x="6727330" y="2869043"/>
            <a:ext cx="502360" cy="369332"/>
          </a:xfrm>
          <a:prstGeom prst="rect">
            <a:avLst/>
          </a:prstGeom>
          <a:noFill/>
        </p:spPr>
        <p:txBody>
          <a:bodyPr wrap="square">
            <a:spAutoFit/>
          </a:bodyPr>
          <a:lstStyle/>
          <a:p>
            <a:r>
              <a:rPr lang="en-US" altLang="zh-CN" sz="18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⑤</a:t>
            </a:r>
            <a:endParaRPr lang="zh-CN" altLang="en-US" dirty="0"/>
          </a:p>
        </p:txBody>
      </p:sp>
    </p:spTree>
    <p:extLst>
      <p:ext uri="{BB962C8B-B14F-4D97-AF65-F5344CB8AC3E}">
        <p14:creationId xmlns:p14="http://schemas.microsoft.com/office/powerpoint/2010/main" val="3919425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38200" y="365125"/>
            <a:ext cx="10515600" cy="2049601"/>
          </a:xfrm>
        </p:spPr>
        <p:txBody>
          <a:bodyPr>
            <a:normAutofit/>
          </a:bodyPr>
          <a:lstStyle/>
          <a:p>
            <a:pPr marL="342900" indent="-342900">
              <a:lnSpc>
                <a:spcPct val="150000"/>
              </a:lnSpc>
              <a:tabLst>
                <a:tab pos="266700" algn="l"/>
              </a:tabLst>
            </a:pPr>
            <a:r>
              <a:rPr lang="zh-CN" altLang="en-US" sz="2200" b="1"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问答题</a:t>
            </a:r>
            <a:r>
              <a:rPr lang="en-US" altLang="zh-CN" sz="2200" b="1"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1</a:t>
            </a:r>
            <a:r>
              <a:rPr lang="zh-CN" altLang="en-US" sz="22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a:t>
            </a:r>
            <a:r>
              <a:rPr lang="zh-CN" altLang="en-US" sz="22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某算法时间复杂度的递推关系如下，其中 </a:t>
            </a:r>
            <a:r>
              <a:rPr lang="en" altLang="zh-CN" sz="22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n </a:t>
            </a:r>
            <a:r>
              <a:rPr lang="zh-CN" altLang="en-US" sz="22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为求解问题的规模，设 </a:t>
            </a:r>
            <a:r>
              <a:rPr lang="en" altLang="zh-CN" sz="22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n </a:t>
            </a:r>
            <a:r>
              <a:rPr lang="zh-CN" altLang="en-US" sz="22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是 </a:t>
            </a:r>
            <a:r>
              <a:rPr lang="en-US" altLang="zh-CN" sz="22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6 </a:t>
            </a:r>
            <a:r>
              <a:rPr lang="zh-CN" altLang="en-US" sz="22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的正整数幂。请给出该算法时间复杂度的大 </a:t>
            </a:r>
            <a:r>
              <a:rPr lang="en" altLang="zh-CN" sz="22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O </a:t>
            </a:r>
            <a:r>
              <a:rPr lang="zh-CN" altLang="en-US" sz="22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表示法及推导过程。</a:t>
            </a:r>
            <a:br>
              <a:rPr lang="en-US" altLang="zh-CN" sz="22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br>
            <a:endParaRPr lang="en-US" altLang="zh-CN" sz="22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endParaRPr>
          </a:p>
        </p:txBody>
      </p:sp>
      <mc:AlternateContent xmlns:mc="http://schemas.openxmlformats.org/markup-compatibility/2006" xmlns:a14="http://schemas.microsoft.com/office/drawing/2010/main">
        <mc:Choice Requires="a14">
          <p:sp>
            <p:nvSpPr>
              <p:cNvPr id="7" name="内容占位符 6"/>
              <p:cNvSpPr>
                <a:spLocks noGrp="1"/>
              </p:cNvSpPr>
              <p:nvPr>
                <p:ph idx="1"/>
              </p:nvPr>
            </p:nvSpPr>
            <p:spPr>
              <a:xfrm>
                <a:off x="838200" y="2640875"/>
                <a:ext cx="10515600" cy="3910195"/>
              </a:xfrm>
            </p:spPr>
            <p:txBody>
              <a:bodyPr>
                <a:normAutofit lnSpcReduction="10000"/>
              </a:bodyPr>
              <a:lstStyle/>
              <a:p>
                <a:pPr marL="0" indent="0">
                  <a:buNone/>
                </a:pPr>
                <a:endParaRPr lang="en-US" altLang="zh-CN" sz="1800" kern="100" dirty="0">
                  <a:solidFill>
                    <a:srgbClr val="000000"/>
                  </a:solidFill>
                  <a:effectLst/>
                  <a:latin typeface="Times New Roman" panose="02020503050405090304" pitchFamily="18" charset="0"/>
                  <a:ea typeface="宋体" panose="02010600030101010101" pitchFamily="2" charset="-122"/>
                </a:endParaRPr>
              </a:p>
              <a:p>
                <a14:m>
                  <m:oMath xmlns:m="http://schemas.openxmlformats.org/officeDocument/2006/math">
                    <m:r>
                      <a:rPr lang="en" altLang="zh-CN" i="1" dirty="0" smtClean="0">
                        <a:solidFill>
                          <a:srgbClr val="000000"/>
                        </a:solidFill>
                        <a:effectLst/>
                        <a:latin typeface="Cambria Math" panose="02040503050406030204" pitchFamily="18" charset="0"/>
                      </a:rPr>
                      <m:t>𝑇</m:t>
                    </m:r>
                    <m:d>
                      <m:dPr>
                        <m:ctrlPr>
                          <a:rPr lang="en" altLang="zh-CN" i="1" dirty="0" smtClean="0">
                            <a:solidFill>
                              <a:srgbClr val="000000"/>
                            </a:solidFill>
                            <a:effectLst/>
                            <a:latin typeface="Cambria Math" panose="02040503050406030204" pitchFamily="18" charset="0"/>
                          </a:rPr>
                        </m:ctrlPr>
                      </m:dPr>
                      <m:e>
                        <m:r>
                          <a:rPr lang="en" altLang="zh-CN" i="1" dirty="0" smtClean="0">
                            <a:solidFill>
                              <a:srgbClr val="000000"/>
                            </a:solidFill>
                            <a:effectLst/>
                            <a:latin typeface="Cambria Math" panose="02040503050406030204" pitchFamily="18" charset="0"/>
                          </a:rPr>
                          <m:t>𝑛</m:t>
                        </m:r>
                      </m:e>
                    </m:d>
                    <m:r>
                      <a:rPr lang="en" altLang="zh-CN" i="1" dirty="0" smtClean="0">
                        <a:solidFill>
                          <a:srgbClr val="000000"/>
                        </a:solidFill>
                        <a:effectLst/>
                        <a:latin typeface="Cambria Math" panose="02040503050406030204" pitchFamily="18" charset="0"/>
                      </a:rPr>
                      <m:t>= 5</m:t>
                    </m:r>
                    <m:r>
                      <a:rPr lang="en" altLang="zh-CN" i="1" dirty="0" smtClean="0">
                        <a:solidFill>
                          <a:srgbClr val="000000"/>
                        </a:solidFill>
                        <a:effectLst/>
                        <a:latin typeface="Cambria Math" panose="02040503050406030204" pitchFamily="18" charset="0"/>
                      </a:rPr>
                      <m:t>𝑇</m:t>
                    </m:r>
                    <m:d>
                      <m:dPr>
                        <m:ctrlPr>
                          <a:rPr lang="en" altLang="zh-CN" i="1" dirty="0" smtClean="0">
                            <a:solidFill>
                              <a:srgbClr val="000000"/>
                            </a:solidFill>
                            <a:effectLst/>
                            <a:latin typeface="Cambria Math" panose="02040503050406030204" pitchFamily="18" charset="0"/>
                          </a:rPr>
                        </m:ctrlPr>
                      </m:dPr>
                      <m:e>
                        <m:f>
                          <m:fPr>
                            <m:ctrlPr>
                              <a:rPr lang="en" altLang="zh-CN" i="1" dirty="0" smtClean="0">
                                <a:solidFill>
                                  <a:srgbClr val="000000"/>
                                </a:solidFill>
                                <a:effectLst/>
                                <a:latin typeface="Cambria Math" panose="02040503050406030204" pitchFamily="18" charset="0"/>
                              </a:rPr>
                            </m:ctrlPr>
                          </m:fPr>
                          <m:num>
                            <m:r>
                              <a:rPr lang="en" altLang="zh-CN" i="1" dirty="0" smtClean="0">
                                <a:solidFill>
                                  <a:srgbClr val="000000"/>
                                </a:solidFill>
                                <a:effectLst/>
                                <a:latin typeface="Cambria Math" panose="02040503050406030204" pitchFamily="18" charset="0"/>
                              </a:rPr>
                              <m:t>𝑛</m:t>
                            </m:r>
                          </m:num>
                          <m:den>
                            <m:r>
                              <a:rPr lang="en" altLang="zh-CN" i="1" dirty="0" smtClean="0">
                                <a:solidFill>
                                  <a:srgbClr val="000000"/>
                                </a:solidFill>
                                <a:effectLst/>
                                <a:latin typeface="Cambria Math" panose="02040503050406030204" pitchFamily="18" charset="0"/>
                              </a:rPr>
                              <m:t>6</m:t>
                            </m:r>
                          </m:den>
                        </m:f>
                      </m:e>
                    </m:d>
                    <m:r>
                      <a:rPr lang="en" altLang="zh-CN" i="1" dirty="0" smtClean="0">
                        <a:solidFill>
                          <a:srgbClr val="000000"/>
                        </a:solidFill>
                        <a:effectLst/>
                        <a:latin typeface="Cambria Math" panose="02040503050406030204" pitchFamily="18" charset="0"/>
                      </a:rPr>
                      <m:t>+</m:t>
                    </m:r>
                    <m:r>
                      <a:rPr lang="en" altLang="zh-CN" i="1" dirty="0" smtClean="0">
                        <a:solidFill>
                          <a:srgbClr val="000000"/>
                        </a:solidFill>
                        <a:effectLst/>
                        <a:latin typeface="Cambria Math" panose="02040503050406030204" pitchFamily="18" charset="0"/>
                      </a:rPr>
                      <m:t>𝑛</m:t>
                    </m:r>
                    <m:r>
                      <a:rPr lang="en" altLang="zh-CN" i="1" dirty="0" smtClean="0">
                        <a:solidFill>
                          <a:srgbClr val="000000"/>
                        </a:solidFill>
                        <a:effectLst/>
                        <a:latin typeface="Cambria Math" panose="02040503050406030204" pitchFamily="18" charset="0"/>
                      </a:rPr>
                      <m:t>=5</m:t>
                    </m:r>
                    <m:d>
                      <m:dPr>
                        <m:ctrlPr>
                          <a:rPr lang="en" altLang="zh-CN" i="1" dirty="0" smtClean="0">
                            <a:solidFill>
                              <a:srgbClr val="000000"/>
                            </a:solidFill>
                            <a:effectLst/>
                            <a:latin typeface="Cambria Math" panose="02040503050406030204" pitchFamily="18" charset="0"/>
                          </a:rPr>
                        </m:ctrlPr>
                      </m:dPr>
                      <m:e>
                        <m:r>
                          <a:rPr lang="en" altLang="zh-CN" i="1" dirty="0" smtClean="0">
                            <a:solidFill>
                              <a:srgbClr val="000000"/>
                            </a:solidFill>
                            <a:effectLst/>
                            <a:latin typeface="Cambria Math" panose="02040503050406030204" pitchFamily="18" charset="0"/>
                          </a:rPr>
                          <m:t>5</m:t>
                        </m:r>
                        <m:r>
                          <a:rPr lang="en" altLang="zh-CN" i="1" dirty="0" smtClean="0">
                            <a:solidFill>
                              <a:srgbClr val="000000"/>
                            </a:solidFill>
                            <a:effectLst/>
                            <a:latin typeface="Cambria Math" panose="02040503050406030204" pitchFamily="18" charset="0"/>
                          </a:rPr>
                          <m:t>𝑇</m:t>
                        </m:r>
                        <m:d>
                          <m:dPr>
                            <m:ctrlPr>
                              <a:rPr lang="en" altLang="zh-CN" i="1" dirty="0" smtClean="0">
                                <a:solidFill>
                                  <a:srgbClr val="000000"/>
                                </a:solidFill>
                                <a:effectLst/>
                                <a:latin typeface="Cambria Math" panose="02040503050406030204" pitchFamily="18" charset="0"/>
                              </a:rPr>
                            </m:ctrlPr>
                          </m:dPr>
                          <m:e>
                            <m:f>
                              <m:fPr>
                                <m:ctrlPr>
                                  <a:rPr lang="en" altLang="zh-CN" i="1" dirty="0" smtClean="0">
                                    <a:solidFill>
                                      <a:srgbClr val="000000"/>
                                    </a:solidFill>
                                    <a:effectLst/>
                                    <a:latin typeface="Cambria Math" panose="02040503050406030204" pitchFamily="18" charset="0"/>
                                  </a:rPr>
                                </m:ctrlPr>
                              </m:fPr>
                              <m:num>
                                <m:r>
                                  <a:rPr lang="en" altLang="zh-CN" i="1" dirty="0" smtClean="0">
                                    <a:solidFill>
                                      <a:srgbClr val="000000"/>
                                    </a:solidFill>
                                    <a:effectLst/>
                                    <a:latin typeface="Cambria Math" panose="02040503050406030204" pitchFamily="18" charset="0"/>
                                  </a:rPr>
                                  <m:t>𝑛</m:t>
                                </m:r>
                              </m:num>
                              <m:den>
                                <m:r>
                                  <a:rPr lang="en" altLang="zh-CN" i="1" dirty="0" smtClean="0">
                                    <a:solidFill>
                                      <a:srgbClr val="000000"/>
                                    </a:solidFill>
                                    <a:effectLst/>
                                    <a:latin typeface="Cambria Math" panose="02040503050406030204" pitchFamily="18" charset="0"/>
                                  </a:rPr>
                                  <m:t>36</m:t>
                                </m:r>
                              </m:den>
                            </m:f>
                          </m:e>
                        </m:d>
                        <m:r>
                          <a:rPr lang="en" altLang="zh-CN" i="1" dirty="0" smtClean="0">
                            <a:solidFill>
                              <a:srgbClr val="000000"/>
                            </a:solidFill>
                            <a:effectLst/>
                            <a:latin typeface="Cambria Math" panose="02040503050406030204" pitchFamily="18" charset="0"/>
                          </a:rPr>
                          <m:t>+</m:t>
                        </m:r>
                        <m:f>
                          <m:fPr>
                            <m:ctrlPr>
                              <a:rPr lang="en" altLang="zh-CN" i="1" dirty="0" smtClean="0">
                                <a:solidFill>
                                  <a:srgbClr val="000000"/>
                                </a:solidFill>
                                <a:effectLst/>
                                <a:latin typeface="Cambria Math" panose="02040503050406030204" pitchFamily="18" charset="0"/>
                              </a:rPr>
                            </m:ctrlPr>
                          </m:fPr>
                          <m:num>
                            <m:r>
                              <a:rPr lang="en" altLang="zh-CN" i="1" dirty="0" smtClean="0">
                                <a:solidFill>
                                  <a:srgbClr val="000000"/>
                                </a:solidFill>
                                <a:effectLst/>
                                <a:latin typeface="Cambria Math" panose="02040503050406030204" pitchFamily="18" charset="0"/>
                              </a:rPr>
                              <m:t>𝑛</m:t>
                            </m:r>
                          </m:num>
                          <m:den>
                            <m:r>
                              <a:rPr lang="en" altLang="zh-CN" i="1" dirty="0" smtClean="0">
                                <a:solidFill>
                                  <a:srgbClr val="000000"/>
                                </a:solidFill>
                                <a:effectLst/>
                                <a:latin typeface="Cambria Math" panose="02040503050406030204" pitchFamily="18" charset="0"/>
                              </a:rPr>
                              <m:t>6</m:t>
                            </m:r>
                          </m:den>
                        </m:f>
                      </m:e>
                    </m:d>
                    <m:r>
                      <a:rPr lang="en" altLang="zh-CN" i="1" dirty="0" smtClean="0">
                        <a:solidFill>
                          <a:srgbClr val="000000"/>
                        </a:solidFill>
                        <a:effectLst/>
                        <a:latin typeface="Cambria Math" panose="02040503050406030204" pitchFamily="18" charset="0"/>
                      </a:rPr>
                      <m:t>+</m:t>
                    </m:r>
                    <m:r>
                      <a:rPr lang="en" altLang="zh-CN" i="1" dirty="0" smtClean="0">
                        <a:solidFill>
                          <a:srgbClr val="000000"/>
                        </a:solidFill>
                        <a:effectLst/>
                        <a:latin typeface="Cambria Math" panose="02040503050406030204" pitchFamily="18" charset="0"/>
                      </a:rPr>
                      <m:t>𝑛</m:t>
                    </m:r>
                    <m:r>
                      <a:rPr lang="en" altLang="zh-CN" i="1" dirty="0" smtClean="0">
                        <a:solidFill>
                          <a:srgbClr val="000000"/>
                        </a:solidFill>
                        <a:effectLst/>
                        <a:latin typeface="Cambria Math" panose="02040503050406030204" pitchFamily="18" charset="0"/>
                      </a:rPr>
                      <m:t>=…</m:t>
                    </m:r>
                  </m:oMath>
                </a14:m>
                <a:endParaRPr lang="en-US" altLang="zh-CN" i="1" dirty="0">
                  <a:solidFill>
                    <a:srgbClr val="000000"/>
                  </a:solidFill>
                  <a:effectLst/>
                  <a:latin typeface="Cambria Math" panose="02040503050406030204" pitchFamily="18" charset="0"/>
                </a:endParaRPr>
              </a:p>
              <a:p>
                <a:pPr marL="0" indent="0">
                  <a:buNone/>
                </a:pPr>
                <a:r>
                  <a:rPr lang="en" altLang="zh-CN" dirty="0">
                    <a:solidFill>
                      <a:srgbClr val="000000"/>
                    </a:solidFill>
                  </a:rPr>
                  <a:t>	</a:t>
                </a:r>
                <a14:m>
                  <m:oMath xmlns:m="http://schemas.openxmlformats.org/officeDocument/2006/math">
                    <m:r>
                      <a:rPr lang="en" altLang="zh-CN" i="1" dirty="0" smtClean="0">
                        <a:solidFill>
                          <a:srgbClr val="000000"/>
                        </a:solidFill>
                        <a:latin typeface="Cambria Math" panose="02040503050406030204" pitchFamily="18" charset="0"/>
                      </a:rPr>
                      <m:t>	</m:t>
                    </m:r>
                    <m:r>
                      <a:rPr lang="en" altLang="zh-CN" i="1" dirty="0" smtClean="0">
                        <a:solidFill>
                          <a:srgbClr val="000000"/>
                        </a:solidFill>
                        <a:effectLst/>
                        <a:latin typeface="Cambria Math" panose="02040503050406030204" pitchFamily="18" charset="0"/>
                      </a:rPr>
                      <m:t>=</m:t>
                    </m:r>
                    <m:sSup>
                      <m:sSupPr>
                        <m:ctrlPr>
                          <a:rPr lang="en" altLang="zh-CN" i="1" dirty="0" smtClean="0">
                            <a:solidFill>
                              <a:srgbClr val="000000"/>
                            </a:solidFill>
                            <a:effectLst/>
                            <a:latin typeface="Cambria Math" panose="02040503050406030204" pitchFamily="18" charset="0"/>
                          </a:rPr>
                        </m:ctrlPr>
                      </m:sSupPr>
                      <m:e>
                        <m:r>
                          <a:rPr lang="en" altLang="zh-CN" i="1" dirty="0">
                            <a:solidFill>
                              <a:srgbClr val="000000"/>
                            </a:solidFill>
                            <a:latin typeface="Cambria Math" panose="02040503050406030204" pitchFamily="18" charset="0"/>
                          </a:rPr>
                          <m:t>5</m:t>
                        </m:r>
                      </m:e>
                      <m:sup>
                        <m:func>
                          <m:funcPr>
                            <m:ctrlPr>
                              <a:rPr lang="en" altLang="zh-CN" i="1" dirty="0" smtClean="0">
                                <a:solidFill>
                                  <a:srgbClr val="000000"/>
                                </a:solidFill>
                                <a:effectLst/>
                                <a:latin typeface="Cambria Math" panose="02040503050406030204" pitchFamily="18" charset="0"/>
                              </a:rPr>
                            </m:ctrlPr>
                          </m:funcPr>
                          <m:fName>
                            <m:sSub>
                              <m:sSubPr>
                                <m:ctrlPr>
                                  <a:rPr lang="en" altLang="zh-CN" i="1" dirty="0" smtClean="0">
                                    <a:solidFill>
                                      <a:srgbClr val="000000"/>
                                    </a:solidFill>
                                    <a:effectLst/>
                                    <a:latin typeface="Cambria Math" panose="02040503050406030204" pitchFamily="18" charset="0"/>
                                  </a:rPr>
                                </m:ctrlPr>
                              </m:sSubPr>
                              <m:e>
                                <m:r>
                                  <m:rPr>
                                    <m:sty m:val="p"/>
                                  </m:rPr>
                                  <a:rPr lang="en" altLang="zh-CN" i="0" dirty="0" smtClean="0">
                                    <a:solidFill>
                                      <a:srgbClr val="000000"/>
                                    </a:solidFill>
                                    <a:effectLst/>
                                    <a:latin typeface="Cambria Math" panose="02040503050406030204" pitchFamily="18" charset="0"/>
                                  </a:rPr>
                                  <m:t>log</m:t>
                                </m:r>
                              </m:e>
                              <m:sub>
                                <m:r>
                                  <a:rPr lang="en-US" altLang="zh-CN" b="0" i="1" dirty="0" smtClean="0">
                                    <a:solidFill>
                                      <a:srgbClr val="000000"/>
                                    </a:solidFill>
                                    <a:effectLst/>
                                    <a:latin typeface="Cambria Math" panose="02040503050406030204" pitchFamily="18" charset="0"/>
                                  </a:rPr>
                                  <m:t>6</m:t>
                                </m:r>
                              </m:sub>
                            </m:sSub>
                          </m:fName>
                          <m:e>
                            <m:r>
                              <m:rPr>
                                <m:sty m:val="p"/>
                              </m:rPr>
                              <a:rPr lang="en" altLang="zh-CN" i="1" dirty="0">
                                <a:solidFill>
                                  <a:srgbClr val="000000"/>
                                </a:solidFill>
                                <a:latin typeface="Cambria Math" panose="02040503050406030204" pitchFamily="18" charset="0"/>
                              </a:rPr>
                              <m:t>n</m:t>
                            </m:r>
                          </m:e>
                        </m:func>
                      </m:sup>
                    </m:sSup>
                    <m:r>
                      <a:rPr lang="en" altLang="zh-CN" i="1" dirty="0" smtClean="0">
                        <a:solidFill>
                          <a:srgbClr val="000000"/>
                        </a:solidFill>
                        <a:effectLst/>
                        <a:latin typeface="Cambria Math" panose="02040503050406030204" pitchFamily="18" charset="0"/>
                      </a:rPr>
                      <m:t>+</m:t>
                    </m:r>
                    <m:sSup>
                      <m:sSupPr>
                        <m:ctrlPr>
                          <a:rPr lang="en" altLang="zh-CN" i="1" dirty="0">
                            <a:solidFill>
                              <a:srgbClr val="000000"/>
                            </a:solidFill>
                            <a:latin typeface="Cambria Math" panose="02040503050406030204" pitchFamily="18" charset="0"/>
                          </a:rPr>
                        </m:ctrlPr>
                      </m:sSupPr>
                      <m:e>
                        <m:r>
                          <a:rPr lang="en" altLang="zh-CN" i="1" dirty="0">
                            <a:solidFill>
                              <a:srgbClr val="000000"/>
                            </a:solidFill>
                            <a:latin typeface="Cambria Math" panose="02040503050406030204" pitchFamily="18" charset="0"/>
                          </a:rPr>
                          <m:t>5</m:t>
                        </m:r>
                      </m:e>
                      <m:sup>
                        <m:func>
                          <m:funcPr>
                            <m:ctrlPr>
                              <a:rPr lang="en" altLang="zh-CN" i="1" dirty="0">
                                <a:solidFill>
                                  <a:srgbClr val="000000"/>
                                </a:solidFill>
                                <a:latin typeface="Cambria Math" panose="02040503050406030204" pitchFamily="18" charset="0"/>
                              </a:rPr>
                            </m:ctrlPr>
                          </m:funcPr>
                          <m:fName>
                            <m:sSub>
                              <m:sSubPr>
                                <m:ctrlPr>
                                  <a:rPr lang="en" altLang="zh-CN" i="1" dirty="0">
                                    <a:solidFill>
                                      <a:srgbClr val="000000"/>
                                    </a:solidFill>
                                    <a:latin typeface="Cambria Math" panose="02040503050406030204" pitchFamily="18" charset="0"/>
                                  </a:rPr>
                                </m:ctrlPr>
                              </m:sSubPr>
                              <m:e>
                                <m:r>
                                  <m:rPr>
                                    <m:sty m:val="p"/>
                                  </m:rPr>
                                  <a:rPr lang="en" altLang="zh-CN" dirty="0">
                                    <a:solidFill>
                                      <a:srgbClr val="000000"/>
                                    </a:solidFill>
                                    <a:latin typeface="Cambria Math" panose="02040503050406030204" pitchFamily="18" charset="0"/>
                                  </a:rPr>
                                  <m:t>log</m:t>
                                </m:r>
                              </m:e>
                              <m:sub>
                                <m:r>
                                  <a:rPr lang="en-US" altLang="zh-CN" i="1" dirty="0">
                                    <a:solidFill>
                                      <a:srgbClr val="000000"/>
                                    </a:solidFill>
                                    <a:latin typeface="Cambria Math" panose="02040503050406030204" pitchFamily="18" charset="0"/>
                                  </a:rPr>
                                  <m:t>6</m:t>
                                </m:r>
                              </m:sub>
                            </m:sSub>
                          </m:fName>
                          <m:e>
                            <m:r>
                              <m:rPr>
                                <m:sty m:val="p"/>
                              </m:rPr>
                              <a:rPr lang="en" altLang="zh-CN" i="1" dirty="0">
                                <a:solidFill>
                                  <a:srgbClr val="000000"/>
                                </a:solidFill>
                                <a:latin typeface="Cambria Math" panose="02040503050406030204" pitchFamily="18" charset="0"/>
                              </a:rPr>
                              <m:t>n</m:t>
                            </m:r>
                          </m:e>
                        </m:func>
                        <m:r>
                          <a:rPr lang="en-US" altLang="zh-CN" b="0" i="1" dirty="0" smtClean="0">
                            <a:solidFill>
                              <a:srgbClr val="000000"/>
                            </a:solidFill>
                            <a:latin typeface="Cambria Math" panose="02040503050406030204" pitchFamily="18" charset="0"/>
                          </a:rPr>
                          <m:t>−1</m:t>
                        </m:r>
                      </m:sup>
                    </m:sSup>
                    <m:r>
                      <a:rPr lang="en" altLang="zh-CN" i="1" dirty="0">
                        <a:solidFill>
                          <a:srgbClr val="000000"/>
                        </a:solidFill>
                        <a:latin typeface="Cambria Math" panose="02040503050406030204" pitchFamily="18" charset="0"/>
                        <a:ea typeface="Cambria Math" panose="02040503050406030204" pitchFamily="18" charset="0"/>
                      </a:rPr>
                      <m:t>×</m:t>
                    </m:r>
                    <m:r>
                      <a:rPr lang="en-US" altLang="zh-CN" b="0" i="1" dirty="0" smtClean="0">
                        <a:solidFill>
                          <a:srgbClr val="000000"/>
                        </a:solidFill>
                        <a:latin typeface="Cambria Math" panose="02040503050406030204" pitchFamily="18" charset="0"/>
                        <a:ea typeface="Cambria Math" panose="02040503050406030204" pitchFamily="18" charset="0"/>
                      </a:rPr>
                      <m:t> </m:t>
                    </m:r>
                    <m:r>
                      <a:rPr lang="en" altLang="zh-CN" i="1" dirty="0" smtClean="0">
                        <a:solidFill>
                          <a:srgbClr val="000000"/>
                        </a:solidFill>
                        <a:effectLst/>
                        <a:latin typeface="Cambria Math" panose="02040503050406030204" pitchFamily="18" charset="0"/>
                      </a:rPr>
                      <m:t>6+</m:t>
                    </m:r>
                    <m:sSup>
                      <m:sSupPr>
                        <m:ctrlPr>
                          <a:rPr lang="en" altLang="zh-CN" i="1" dirty="0">
                            <a:solidFill>
                              <a:srgbClr val="000000"/>
                            </a:solidFill>
                            <a:latin typeface="Cambria Math" panose="02040503050406030204" pitchFamily="18" charset="0"/>
                          </a:rPr>
                        </m:ctrlPr>
                      </m:sSupPr>
                      <m:e>
                        <m:r>
                          <a:rPr lang="en" altLang="zh-CN" i="1" dirty="0">
                            <a:solidFill>
                              <a:srgbClr val="000000"/>
                            </a:solidFill>
                            <a:latin typeface="Cambria Math" panose="02040503050406030204" pitchFamily="18" charset="0"/>
                          </a:rPr>
                          <m:t>5</m:t>
                        </m:r>
                      </m:e>
                      <m:sup>
                        <m:func>
                          <m:funcPr>
                            <m:ctrlPr>
                              <a:rPr lang="en" altLang="zh-CN" i="1" dirty="0">
                                <a:solidFill>
                                  <a:srgbClr val="000000"/>
                                </a:solidFill>
                                <a:latin typeface="Cambria Math" panose="02040503050406030204" pitchFamily="18" charset="0"/>
                              </a:rPr>
                            </m:ctrlPr>
                          </m:funcPr>
                          <m:fName>
                            <m:sSub>
                              <m:sSubPr>
                                <m:ctrlPr>
                                  <a:rPr lang="en" altLang="zh-CN" i="1" dirty="0">
                                    <a:solidFill>
                                      <a:srgbClr val="000000"/>
                                    </a:solidFill>
                                    <a:latin typeface="Cambria Math" panose="02040503050406030204" pitchFamily="18" charset="0"/>
                                  </a:rPr>
                                </m:ctrlPr>
                              </m:sSubPr>
                              <m:e>
                                <m:r>
                                  <m:rPr>
                                    <m:sty m:val="p"/>
                                  </m:rPr>
                                  <a:rPr lang="en" altLang="zh-CN" dirty="0">
                                    <a:solidFill>
                                      <a:srgbClr val="000000"/>
                                    </a:solidFill>
                                    <a:latin typeface="Cambria Math" panose="02040503050406030204" pitchFamily="18" charset="0"/>
                                  </a:rPr>
                                  <m:t>log</m:t>
                                </m:r>
                              </m:e>
                              <m:sub>
                                <m:r>
                                  <a:rPr lang="en-US" altLang="zh-CN" i="1" dirty="0">
                                    <a:solidFill>
                                      <a:srgbClr val="000000"/>
                                    </a:solidFill>
                                    <a:latin typeface="Cambria Math" panose="02040503050406030204" pitchFamily="18" charset="0"/>
                                  </a:rPr>
                                  <m:t>6</m:t>
                                </m:r>
                              </m:sub>
                            </m:sSub>
                          </m:fName>
                          <m:e>
                            <m:r>
                              <m:rPr>
                                <m:sty m:val="p"/>
                              </m:rPr>
                              <a:rPr lang="en" altLang="zh-CN" i="1" dirty="0">
                                <a:solidFill>
                                  <a:srgbClr val="000000"/>
                                </a:solidFill>
                                <a:latin typeface="Cambria Math" panose="02040503050406030204" pitchFamily="18" charset="0"/>
                              </a:rPr>
                              <m:t>n</m:t>
                            </m:r>
                          </m:e>
                        </m:func>
                        <m:r>
                          <a:rPr lang="en-US" altLang="zh-CN" i="1" dirty="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2</m:t>
                        </m:r>
                      </m:sup>
                    </m:sSup>
                    <m:r>
                      <a:rPr lang="en-US" altLang="zh-CN" b="0" i="1" dirty="0" smtClean="0">
                        <a:solidFill>
                          <a:srgbClr val="000000"/>
                        </a:solidFill>
                        <a:latin typeface="Cambria Math" panose="02040503050406030204" pitchFamily="18" charset="0"/>
                      </a:rPr>
                      <m:t> </m:t>
                    </m:r>
                    <m:r>
                      <a:rPr lang="en" altLang="zh-CN" i="1" dirty="0">
                        <a:solidFill>
                          <a:srgbClr val="000000"/>
                        </a:solidFill>
                        <a:latin typeface="Cambria Math" panose="02040503050406030204" pitchFamily="18" charset="0"/>
                        <a:ea typeface="Cambria Math" panose="02040503050406030204" pitchFamily="18" charset="0"/>
                      </a:rPr>
                      <m:t>×</m:t>
                    </m:r>
                    <m:r>
                      <a:rPr lang="en-US" altLang="zh-CN" b="0" i="1" dirty="0" smtClean="0">
                        <a:solidFill>
                          <a:srgbClr val="000000"/>
                        </a:solidFill>
                        <a:latin typeface="Cambria Math" panose="02040503050406030204" pitchFamily="18" charset="0"/>
                        <a:ea typeface="Cambria Math" panose="02040503050406030204" pitchFamily="18" charset="0"/>
                      </a:rPr>
                      <m:t> </m:t>
                    </m:r>
                    <m:r>
                      <a:rPr lang="en" altLang="zh-CN" i="1" dirty="0" smtClean="0">
                        <a:solidFill>
                          <a:srgbClr val="000000"/>
                        </a:solidFill>
                        <a:effectLst/>
                        <a:latin typeface="Cambria Math" panose="02040503050406030204" pitchFamily="18" charset="0"/>
                      </a:rPr>
                      <m:t>6</m:t>
                    </m:r>
                    <m:r>
                      <a:rPr lang="en" altLang="zh-CN" i="1" baseline="30000" dirty="0" smtClean="0">
                        <a:solidFill>
                          <a:srgbClr val="000000"/>
                        </a:solidFill>
                        <a:effectLst/>
                        <a:latin typeface="Cambria Math" panose="02040503050406030204" pitchFamily="18" charset="0"/>
                      </a:rPr>
                      <m:t>2</m:t>
                    </m:r>
                    <m:r>
                      <a:rPr lang="en" altLang="zh-CN" i="1" dirty="0" smtClean="0">
                        <a:solidFill>
                          <a:srgbClr val="000000"/>
                        </a:solidFill>
                        <a:effectLst/>
                        <a:latin typeface="Cambria Math" panose="02040503050406030204" pitchFamily="18" charset="0"/>
                      </a:rPr>
                      <m:t>+…+5</m:t>
                    </m:r>
                    <m:r>
                      <a:rPr lang="en" altLang="zh-CN" i="1" dirty="0">
                        <a:solidFill>
                          <a:srgbClr val="000000"/>
                        </a:solidFill>
                        <a:latin typeface="Cambria Math" panose="02040503050406030204" pitchFamily="18" charset="0"/>
                        <a:ea typeface="Cambria Math" panose="02040503050406030204" pitchFamily="18" charset="0"/>
                      </a:rPr>
                      <m:t>×</m:t>
                    </m:r>
                    <m:f>
                      <m:fPr>
                        <m:ctrlPr>
                          <a:rPr lang="en" altLang="zh-CN" i="1" dirty="0">
                            <a:solidFill>
                              <a:srgbClr val="000000"/>
                            </a:solidFill>
                            <a:latin typeface="Cambria Math" panose="02040503050406030204" pitchFamily="18" charset="0"/>
                          </a:rPr>
                        </m:ctrlPr>
                      </m:fPr>
                      <m:num>
                        <m:r>
                          <a:rPr lang="en" altLang="zh-CN" i="1" dirty="0">
                            <a:solidFill>
                              <a:srgbClr val="000000"/>
                            </a:solidFill>
                            <a:latin typeface="Cambria Math" panose="02040503050406030204" pitchFamily="18" charset="0"/>
                          </a:rPr>
                          <m:t>𝑛</m:t>
                        </m:r>
                      </m:num>
                      <m:den>
                        <m:r>
                          <a:rPr lang="en" altLang="zh-CN" i="1" dirty="0">
                            <a:solidFill>
                              <a:srgbClr val="000000"/>
                            </a:solidFill>
                            <a:latin typeface="Cambria Math" panose="02040503050406030204" pitchFamily="18" charset="0"/>
                          </a:rPr>
                          <m:t>6</m:t>
                        </m:r>
                      </m:den>
                    </m:f>
                    <m:r>
                      <a:rPr lang="en" altLang="zh-CN" i="1" dirty="0" smtClean="0">
                        <a:solidFill>
                          <a:srgbClr val="000000"/>
                        </a:solidFill>
                        <a:effectLst/>
                        <a:latin typeface="Cambria Math" panose="02040503050406030204" pitchFamily="18" charset="0"/>
                      </a:rPr>
                      <m:t>+</m:t>
                    </m:r>
                    <m:r>
                      <a:rPr lang="en" altLang="zh-CN" i="1" dirty="0" smtClean="0">
                        <a:solidFill>
                          <a:srgbClr val="000000"/>
                        </a:solidFill>
                        <a:effectLst/>
                        <a:latin typeface="Cambria Math" panose="02040503050406030204" pitchFamily="18" charset="0"/>
                      </a:rPr>
                      <m:t>𝑛</m:t>
                    </m:r>
                  </m:oMath>
                </a14:m>
                <a:r>
                  <a:rPr lang="zh-CN" altLang="en-US" kern="100" dirty="0">
                    <a:solidFill>
                      <a:srgbClr val="000000"/>
                    </a:solidFill>
                    <a:latin typeface="Times New Roman" panose="02020503050405090304" pitchFamily="18" charset="0"/>
                    <a:cs typeface="Times New Roman" panose="02020503050405090304" pitchFamily="18" charset="0"/>
                  </a:rPr>
                  <a:t>      </a:t>
                </a:r>
                <a:r>
                  <a:rPr lang="en-US" altLang="zh-CN" kern="100" dirty="0">
                    <a:solidFill>
                      <a:srgbClr val="000000"/>
                    </a:solidFill>
                    <a:latin typeface="Times New Roman" panose="02020503050405090304" pitchFamily="18" charset="0"/>
                    <a:cs typeface="Times New Roman" panose="02020503050405090304" pitchFamily="18" charset="0"/>
                  </a:rPr>
                  <a:t>①</a:t>
                </a:r>
                <a:endParaRPr lang="en" altLang="zh-CN" dirty="0">
                  <a:solidFill>
                    <a:srgbClr val="000000"/>
                  </a:solidFill>
                  <a:effectLst/>
                  <a:latin typeface="Times New Roman" panose="02020603050405020304" pitchFamily="18" charset="0"/>
                </a:endParaRPr>
              </a:p>
              <a:p>
                <a14:m>
                  <m:oMath xmlns:m="http://schemas.openxmlformats.org/officeDocument/2006/math">
                    <m:r>
                      <a:rPr lang="en" altLang="zh-CN" i="1" dirty="0" smtClean="0">
                        <a:solidFill>
                          <a:srgbClr val="000000"/>
                        </a:solidFill>
                        <a:effectLst/>
                        <a:latin typeface="Cambria Math" panose="02040503050406030204" pitchFamily="18" charset="0"/>
                      </a:rPr>
                      <m:t>𝑇</m:t>
                    </m:r>
                    <m:r>
                      <a:rPr lang="en" altLang="zh-CN" i="1" dirty="0" smtClean="0">
                        <a:solidFill>
                          <a:srgbClr val="000000"/>
                        </a:solidFill>
                        <a:effectLst/>
                        <a:latin typeface="Cambria Math" panose="02040503050406030204" pitchFamily="18" charset="0"/>
                      </a:rPr>
                      <m:t>(</m:t>
                    </m:r>
                    <m:r>
                      <a:rPr lang="en" altLang="zh-CN" i="1" dirty="0" smtClean="0">
                        <a:solidFill>
                          <a:srgbClr val="000000"/>
                        </a:solidFill>
                        <a:effectLst/>
                        <a:latin typeface="Cambria Math" panose="02040503050406030204" pitchFamily="18" charset="0"/>
                      </a:rPr>
                      <m:t>𝑛</m:t>
                    </m:r>
                    <m:r>
                      <a:rPr lang="en" altLang="zh-CN" i="1" dirty="0" smtClean="0">
                        <a:solidFill>
                          <a:srgbClr val="000000"/>
                        </a:solidFill>
                        <a:effectLst/>
                        <a:latin typeface="Cambria Math" panose="02040503050406030204" pitchFamily="18" charset="0"/>
                      </a:rPr>
                      <m:t>)×</m:t>
                    </m:r>
                    <m:f>
                      <m:fPr>
                        <m:ctrlPr>
                          <a:rPr lang="en" altLang="zh-CN" i="1" dirty="0" smtClean="0">
                            <a:solidFill>
                              <a:srgbClr val="000000"/>
                            </a:solidFill>
                            <a:effectLst/>
                            <a:latin typeface="Cambria Math" panose="02040503050406030204" pitchFamily="18" charset="0"/>
                          </a:rPr>
                        </m:ctrlPr>
                      </m:fPr>
                      <m:num>
                        <m:r>
                          <a:rPr lang="en-US" altLang="zh-CN" b="0" i="1" dirty="0" smtClean="0">
                            <a:solidFill>
                              <a:srgbClr val="000000"/>
                            </a:solidFill>
                            <a:effectLst/>
                            <a:latin typeface="Cambria Math" panose="02040503050406030204" pitchFamily="18" charset="0"/>
                          </a:rPr>
                          <m:t>5</m:t>
                        </m:r>
                      </m:num>
                      <m:den>
                        <m:r>
                          <a:rPr lang="en-US" altLang="zh-CN" b="0" i="1" dirty="0" smtClean="0">
                            <a:solidFill>
                              <a:srgbClr val="000000"/>
                            </a:solidFill>
                            <a:effectLst/>
                            <a:latin typeface="Cambria Math" panose="02040503050406030204" pitchFamily="18" charset="0"/>
                          </a:rPr>
                          <m:t>6</m:t>
                        </m:r>
                      </m:den>
                    </m:f>
                    <m:r>
                      <a:rPr lang="en" altLang="zh-CN" i="1" dirty="0" smtClean="0">
                        <a:solidFill>
                          <a:srgbClr val="000000"/>
                        </a:solidFill>
                        <a:effectLst/>
                        <a:latin typeface="Cambria Math" panose="02040503050406030204" pitchFamily="18" charset="0"/>
                      </a:rPr>
                      <m:t> =</m:t>
                    </m:r>
                    <m:f>
                      <m:fPr>
                        <m:ctrlPr>
                          <a:rPr lang="en" altLang="zh-CN" i="1" dirty="0">
                            <a:solidFill>
                              <a:srgbClr val="000000"/>
                            </a:solidFill>
                            <a:latin typeface="Cambria Math" panose="02040503050406030204" pitchFamily="18" charset="0"/>
                          </a:rPr>
                        </m:ctrlPr>
                      </m:fPr>
                      <m:num>
                        <m:r>
                          <a:rPr lang="en-US" altLang="zh-CN" i="1" dirty="0">
                            <a:solidFill>
                              <a:srgbClr val="000000"/>
                            </a:solidFill>
                            <a:latin typeface="Cambria Math" panose="02040503050406030204" pitchFamily="18" charset="0"/>
                          </a:rPr>
                          <m:t>5</m:t>
                        </m:r>
                      </m:num>
                      <m:den>
                        <m:r>
                          <a:rPr lang="en-US" altLang="zh-CN" i="1" dirty="0">
                            <a:solidFill>
                              <a:srgbClr val="000000"/>
                            </a:solidFill>
                            <a:latin typeface="Cambria Math" panose="02040503050406030204" pitchFamily="18" charset="0"/>
                          </a:rPr>
                          <m:t>6</m:t>
                        </m:r>
                      </m:den>
                    </m:f>
                    <m:r>
                      <a:rPr lang="en" altLang="zh-CN" i="1" dirty="0">
                        <a:solidFill>
                          <a:srgbClr val="000000"/>
                        </a:solidFill>
                        <a:latin typeface="Cambria Math" panose="02040503050406030204" pitchFamily="18" charset="0"/>
                        <a:ea typeface="Cambria Math" panose="02040503050406030204" pitchFamily="18" charset="0"/>
                      </a:rPr>
                      <m:t>×</m:t>
                    </m:r>
                    <m:sSup>
                      <m:sSupPr>
                        <m:ctrlPr>
                          <a:rPr lang="en" altLang="zh-CN" i="1" dirty="0">
                            <a:solidFill>
                              <a:srgbClr val="000000"/>
                            </a:solidFill>
                            <a:latin typeface="Cambria Math" panose="02040503050406030204" pitchFamily="18" charset="0"/>
                          </a:rPr>
                        </m:ctrlPr>
                      </m:sSupPr>
                      <m:e>
                        <m:r>
                          <a:rPr lang="en" altLang="zh-CN" i="1" dirty="0">
                            <a:solidFill>
                              <a:srgbClr val="000000"/>
                            </a:solidFill>
                            <a:latin typeface="Cambria Math" panose="02040503050406030204" pitchFamily="18" charset="0"/>
                          </a:rPr>
                          <m:t>5</m:t>
                        </m:r>
                      </m:e>
                      <m:sup>
                        <m:func>
                          <m:funcPr>
                            <m:ctrlPr>
                              <a:rPr lang="en" altLang="zh-CN" i="1" dirty="0">
                                <a:solidFill>
                                  <a:srgbClr val="000000"/>
                                </a:solidFill>
                                <a:latin typeface="Cambria Math" panose="02040503050406030204" pitchFamily="18" charset="0"/>
                              </a:rPr>
                            </m:ctrlPr>
                          </m:funcPr>
                          <m:fName>
                            <m:sSub>
                              <m:sSubPr>
                                <m:ctrlPr>
                                  <a:rPr lang="en" altLang="zh-CN" i="1" dirty="0">
                                    <a:solidFill>
                                      <a:srgbClr val="000000"/>
                                    </a:solidFill>
                                    <a:latin typeface="Cambria Math" panose="02040503050406030204" pitchFamily="18" charset="0"/>
                                  </a:rPr>
                                </m:ctrlPr>
                              </m:sSubPr>
                              <m:e>
                                <m:r>
                                  <m:rPr>
                                    <m:sty m:val="p"/>
                                  </m:rPr>
                                  <a:rPr lang="en" altLang="zh-CN" dirty="0">
                                    <a:solidFill>
                                      <a:srgbClr val="000000"/>
                                    </a:solidFill>
                                    <a:latin typeface="Cambria Math" panose="02040503050406030204" pitchFamily="18" charset="0"/>
                                  </a:rPr>
                                  <m:t>log</m:t>
                                </m:r>
                              </m:e>
                              <m:sub>
                                <m:r>
                                  <a:rPr lang="en-US" altLang="zh-CN" i="1" dirty="0">
                                    <a:solidFill>
                                      <a:srgbClr val="000000"/>
                                    </a:solidFill>
                                    <a:latin typeface="Cambria Math" panose="02040503050406030204" pitchFamily="18" charset="0"/>
                                  </a:rPr>
                                  <m:t>6</m:t>
                                </m:r>
                              </m:sub>
                            </m:sSub>
                          </m:fName>
                          <m:e>
                            <m:r>
                              <m:rPr>
                                <m:sty m:val="p"/>
                              </m:rPr>
                              <a:rPr lang="en" altLang="zh-CN" i="1" dirty="0">
                                <a:solidFill>
                                  <a:srgbClr val="000000"/>
                                </a:solidFill>
                                <a:latin typeface="Cambria Math" panose="02040503050406030204" pitchFamily="18" charset="0"/>
                              </a:rPr>
                              <m:t>n</m:t>
                            </m:r>
                          </m:e>
                        </m:func>
                      </m:sup>
                    </m:sSup>
                    <m:r>
                      <a:rPr lang="en" altLang="zh-CN" i="1" dirty="0" smtClean="0">
                        <a:solidFill>
                          <a:srgbClr val="000000"/>
                        </a:solidFill>
                        <a:effectLst/>
                        <a:latin typeface="Cambria Math" panose="02040503050406030204" pitchFamily="18" charset="0"/>
                      </a:rPr>
                      <m:t>+</m:t>
                    </m:r>
                    <m:sSup>
                      <m:sSupPr>
                        <m:ctrlPr>
                          <a:rPr lang="en" altLang="zh-CN" i="1" dirty="0">
                            <a:solidFill>
                              <a:srgbClr val="000000"/>
                            </a:solidFill>
                            <a:latin typeface="Cambria Math" panose="02040503050406030204" pitchFamily="18" charset="0"/>
                          </a:rPr>
                        </m:ctrlPr>
                      </m:sSupPr>
                      <m:e>
                        <m:r>
                          <a:rPr lang="en" altLang="zh-CN" i="1" dirty="0">
                            <a:solidFill>
                              <a:srgbClr val="000000"/>
                            </a:solidFill>
                            <a:latin typeface="Cambria Math" panose="02040503050406030204" pitchFamily="18" charset="0"/>
                          </a:rPr>
                          <m:t>5</m:t>
                        </m:r>
                      </m:e>
                      <m:sup>
                        <m:func>
                          <m:funcPr>
                            <m:ctrlPr>
                              <a:rPr lang="en" altLang="zh-CN" i="1" dirty="0">
                                <a:solidFill>
                                  <a:srgbClr val="000000"/>
                                </a:solidFill>
                                <a:latin typeface="Cambria Math" panose="02040503050406030204" pitchFamily="18" charset="0"/>
                              </a:rPr>
                            </m:ctrlPr>
                          </m:funcPr>
                          <m:fName>
                            <m:sSub>
                              <m:sSubPr>
                                <m:ctrlPr>
                                  <a:rPr lang="en" altLang="zh-CN" i="1" dirty="0">
                                    <a:solidFill>
                                      <a:srgbClr val="000000"/>
                                    </a:solidFill>
                                    <a:latin typeface="Cambria Math" panose="02040503050406030204" pitchFamily="18" charset="0"/>
                                  </a:rPr>
                                </m:ctrlPr>
                              </m:sSubPr>
                              <m:e>
                                <m:r>
                                  <m:rPr>
                                    <m:sty m:val="p"/>
                                  </m:rPr>
                                  <a:rPr lang="en" altLang="zh-CN" dirty="0">
                                    <a:solidFill>
                                      <a:srgbClr val="000000"/>
                                    </a:solidFill>
                                    <a:latin typeface="Cambria Math" panose="02040503050406030204" pitchFamily="18" charset="0"/>
                                  </a:rPr>
                                  <m:t>log</m:t>
                                </m:r>
                              </m:e>
                              <m:sub>
                                <m:r>
                                  <a:rPr lang="en-US" altLang="zh-CN" i="1" dirty="0">
                                    <a:solidFill>
                                      <a:srgbClr val="000000"/>
                                    </a:solidFill>
                                    <a:latin typeface="Cambria Math" panose="02040503050406030204" pitchFamily="18" charset="0"/>
                                  </a:rPr>
                                  <m:t>6</m:t>
                                </m:r>
                              </m:sub>
                            </m:sSub>
                          </m:fName>
                          <m:e>
                            <m:r>
                              <m:rPr>
                                <m:sty m:val="p"/>
                              </m:rPr>
                              <a:rPr lang="en" altLang="zh-CN" i="1" dirty="0">
                                <a:solidFill>
                                  <a:srgbClr val="000000"/>
                                </a:solidFill>
                                <a:latin typeface="Cambria Math" panose="02040503050406030204" pitchFamily="18" charset="0"/>
                              </a:rPr>
                              <m:t>n</m:t>
                            </m:r>
                          </m:e>
                        </m:func>
                      </m:sup>
                    </m:sSup>
                    <m:r>
                      <a:rPr lang="en" altLang="zh-CN" i="1" dirty="0" smtClean="0">
                        <a:solidFill>
                          <a:srgbClr val="000000"/>
                        </a:solidFill>
                        <a:effectLst/>
                        <a:latin typeface="Cambria Math" panose="02040503050406030204" pitchFamily="18" charset="0"/>
                      </a:rPr>
                      <m:t>+</m:t>
                    </m:r>
                    <m:sSup>
                      <m:sSupPr>
                        <m:ctrlPr>
                          <a:rPr lang="en" altLang="zh-CN" i="1" dirty="0">
                            <a:solidFill>
                              <a:srgbClr val="000000"/>
                            </a:solidFill>
                            <a:latin typeface="Cambria Math" panose="02040503050406030204" pitchFamily="18" charset="0"/>
                          </a:rPr>
                        </m:ctrlPr>
                      </m:sSupPr>
                      <m:e>
                        <m:r>
                          <a:rPr lang="en" altLang="zh-CN" i="1" dirty="0">
                            <a:solidFill>
                              <a:srgbClr val="000000"/>
                            </a:solidFill>
                            <a:latin typeface="Cambria Math" panose="02040503050406030204" pitchFamily="18" charset="0"/>
                          </a:rPr>
                          <m:t>5</m:t>
                        </m:r>
                      </m:e>
                      <m:sup>
                        <m:func>
                          <m:funcPr>
                            <m:ctrlPr>
                              <a:rPr lang="en" altLang="zh-CN" i="1" dirty="0">
                                <a:solidFill>
                                  <a:srgbClr val="000000"/>
                                </a:solidFill>
                                <a:latin typeface="Cambria Math" panose="02040503050406030204" pitchFamily="18" charset="0"/>
                              </a:rPr>
                            </m:ctrlPr>
                          </m:funcPr>
                          <m:fName>
                            <m:sSub>
                              <m:sSubPr>
                                <m:ctrlPr>
                                  <a:rPr lang="en" altLang="zh-CN" i="1" dirty="0">
                                    <a:solidFill>
                                      <a:srgbClr val="000000"/>
                                    </a:solidFill>
                                    <a:latin typeface="Cambria Math" panose="02040503050406030204" pitchFamily="18" charset="0"/>
                                  </a:rPr>
                                </m:ctrlPr>
                              </m:sSubPr>
                              <m:e>
                                <m:r>
                                  <m:rPr>
                                    <m:sty m:val="p"/>
                                  </m:rPr>
                                  <a:rPr lang="en" altLang="zh-CN" dirty="0">
                                    <a:solidFill>
                                      <a:srgbClr val="000000"/>
                                    </a:solidFill>
                                    <a:latin typeface="Cambria Math" panose="02040503050406030204" pitchFamily="18" charset="0"/>
                                  </a:rPr>
                                  <m:t>log</m:t>
                                </m:r>
                              </m:e>
                              <m:sub>
                                <m:r>
                                  <a:rPr lang="en-US" altLang="zh-CN" i="1" dirty="0">
                                    <a:solidFill>
                                      <a:srgbClr val="000000"/>
                                    </a:solidFill>
                                    <a:latin typeface="Cambria Math" panose="02040503050406030204" pitchFamily="18" charset="0"/>
                                  </a:rPr>
                                  <m:t>6</m:t>
                                </m:r>
                              </m:sub>
                            </m:sSub>
                          </m:fName>
                          <m:e>
                            <m:r>
                              <m:rPr>
                                <m:sty m:val="p"/>
                              </m:rPr>
                              <a:rPr lang="en" altLang="zh-CN" i="1" dirty="0">
                                <a:solidFill>
                                  <a:srgbClr val="000000"/>
                                </a:solidFill>
                                <a:latin typeface="Cambria Math" panose="02040503050406030204" pitchFamily="18" charset="0"/>
                              </a:rPr>
                              <m:t>n</m:t>
                            </m:r>
                          </m:e>
                        </m:func>
                        <m:r>
                          <a:rPr lang="en-US" altLang="zh-CN" b="0" i="1" dirty="0" smtClean="0">
                            <a:solidFill>
                              <a:srgbClr val="000000"/>
                            </a:solidFill>
                            <a:latin typeface="Cambria Math" panose="02040503050406030204" pitchFamily="18" charset="0"/>
                          </a:rPr>
                          <m:t>−1</m:t>
                        </m:r>
                      </m:sup>
                    </m:sSup>
                    <m:r>
                      <a:rPr lang="en" altLang="zh-CN" i="1" dirty="0">
                        <a:solidFill>
                          <a:srgbClr val="000000"/>
                        </a:solidFill>
                        <a:latin typeface="Cambria Math" panose="02040503050406030204" pitchFamily="18" charset="0"/>
                        <a:ea typeface="Cambria Math" panose="02040503050406030204" pitchFamily="18" charset="0"/>
                      </a:rPr>
                      <m:t>×</m:t>
                    </m:r>
                    <m:r>
                      <a:rPr lang="en" altLang="zh-CN" i="1" dirty="0" smtClean="0">
                        <a:solidFill>
                          <a:srgbClr val="000000"/>
                        </a:solidFill>
                        <a:effectLst/>
                        <a:latin typeface="Cambria Math" panose="02040503050406030204" pitchFamily="18" charset="0"/>
                      </a:rPr>
                      <m:t>6 + …+5</m:t>
                    </m:r>
                    <m:r>
                      <a:rPr lang="en" altLang="zh-CN" i="1" dirty="0">
                        <a:solidFill>
                          <a:srgbClr val="000000"/>
                        </a:solidFill>
                        <a:latin typeface="Cambria Math" panose="02040503050406030204" pitchFamily="18" charset="0"/>
                        <a:ea typeface="Cambria Math" panose="02040503050406030204" pitchFamily="18" charset="0"/>
                      </a:rPr>
                      <m:t>×</m:t>
                    </m:r>
                    <m:f>
                      <m:fPr>
                        <m:ctrlPr>
                          <a:rPr lang="en" altLang="zh-CN" i="1" dirty="0">
                            <a:solidFill>
                              <a:srgbClr val="000000"/>
                            </a:solidFill>
                            <a:latin typeface="Cambria Math" panose="02040503050406030204" pitchFamily="18" charset="0"/>
                          </a:rPr>
                        </m:ctrlPr>
                      </m:fPr>
                      <m:num>
                        <m:r>
                          <a:rPr lang="en" altLang="zh-CN" i="1" dirty="0">
                            <a:solidFill>
                              <a:srgbClr val="000000"/>
                            </a:solidFill>
                            <a:latin typeface="Cambria Math" panose="02040503050406030204" pitchFamily="18" charset="0"/>
                          </a:rPr>
                          <m:t>𝑛</m:t>
                        </m:r>
                      </m:num>
                      <m:den>
                        <m:r>
                          <a:rPr lang="en" altLang="zh-CN" i="1" dirty="0">
                            <a:solidFill>
                              <a:srgbClr val="000000"/>
                            </a:solidFill>
                            <a:latin typeface="Cambria Math" panose="02040503050406030204" pitchFamily="18" charset="0"/>
                          </a:rPr>
                          <m:t>6</m:t>
                        </m:r>
                      </m:den>
                    </m:f>
                  </m:oMath>
                </a14:m>
                <a:r>
                  <a:rPr lang="zh-CN" altLang="en-US" dirty="0">
                    <a:solidFill>
                      <a:srgbClr val="000000"/>
                    </a:solidFill>
                    <a:effectLst/>
                    <a:latin typeface="Times New Roman" panose="02020603050405020304" pitchFamily="18" charset="0"/>
                  </a:rPr>
                  <a:t>       </a:t>
                </a:r>
                <a:r>
                  <a:rPr lang="en-US" altLang="zh-CN" kern="100" dirty="0">
                    <a:solidFill>
                      <a:srgbClr val="000000"/>
                    </a:solidFill>
                    <a:latin typeface="Times New Roman" panose="02020503050405090304" pitchFamily="18" charset="0"/>
                    <a:cs typeface="Times New Roman" panose="02020503050405090304" pitchFamily="18" charset="0"/>
                  </a:rPr>
                  <a:t>②</a:t>
                </a:r>
                <a:endParaRPr lang="en" altLang="zh-CN" dirty="0">
                  <a:solidFill>
                    <a:srgbClr val="000000"/>
                  </a:solidFill>
                  <a:effectLst/>
                  <a:latin typeface="Times New Roman" panose="02020603050405020304" pitchFamily="18" charset="0"/>
                </a:endParaRPr>
              </a:p>
              <a:p>
                <a:endParaRPr lang="en" altLang="zh-CN" dirty="0">
                  <a:solidFill>
                    <a:srgbClr val="000000"/>
                  </a:solidFill>
                  <a:effectLst/>
                  <a:latin typeface="Times New Roman" panose="02020603050405020304" pitchFamily="18" charset="0"/>
                </a:endParaRPr>
              </a:p>
              <a:p>
                <a:endParaRPr lang="en" altLang="zh-CN" dirty="0">
                  <a:solidFill>
                    <a:srgbClr val="000000"/>
                  </a:solidFill>
                  <a:effectLst/>
                  <a:latin typeface="Times New Roman" panose="02020603050405020304" pitchFamily="18" charset="0"/>
                </a:endParaRPr>
              </a:p>
              <a:p>
                <a14:m>
                  <m:oMath xmlns:m="http://schemas.openxmlformats.org/officeDocument/2006/math">
                    <m:r>
                      <a:rPr lang="en" altLang="zh-CN" i="1" dirty="0" smtClean="0">
                        <a:solidFill>
                          <a:srgbClr val="000000"/>
                        </a:solidFill>
                        <a:effectLst/>
                        <a:latin typeface="Cambria Math" panose="02040503050406030204" pitchFamily="18" charset="0"/>
                      </a:rPr>
                      <m:t>𝑇</m:t>
                    </m:r>
                    <m:r>
                      <a:rPr lang="en" altLang="zh-CN" i="1" dirty="0" smtClean="0">
                        <a:solidFill>
                          <a:srgbClr val="000000"/>
                        </a:solidFill>
                        <a:effectLst/>
                        <a:latin typeface="Cambria Math" panose="02040503050406030204" pitchFamily="18" charset="0"/>
                      </a:rPr>
                      <m:t>(</m:t>
                    </m:r>
                    <m:r>
                      <a:rPr lang="en" altLang="zh-CN" i="1" dirty="0" smtClean="0">
                        <a:solidFill>
                          <a:srgbClr val="000000"/>
                        </a:solidFill>
                        <a:effectLst/>
                        <a:latin typeface="Cambria Math" panose="02040503050406030204" pitchFamily="18" charset="0"/>
                      </a:rPr>
                      <m:t>𝑛</m:t>
                    </m:r>
                    <m:r>
                      <a:rPr lang="en" altLang="zh-CN" i="1" dirty="0" smtClean="0">
                        <a:solidFill>
                          <a:srgbClr val="000000"/>
                        </a:solidFill>
                        <a:effectLst/>
                        <a:latin typeface="Cambria Math" panose="02040503050406030204" pitchFamily="18" charset="0"/>
                      </a:rPr>
                      <m:t>) = 6</m:t>
                    </m:r>
                    <m:r>
                      <a:rPr lang="en" altLang="zh-CN" i="1" dirty="0" smtClean="0">
                        <a:solidFill>
                          <a:srgbClr val="000000"/>
                        </a:solidFill>
                        <a:effectLst/>
                        <a:latin typeface="Cambria Math" panose="02040503050406030204" pitchFamily="18" charset="0"/>
                      </a:rPr>
                      <m:t>𝑛</m:t>
                    </m:r>
                    <m:r>
                      <a:rPr lang="en" altLang="zh-CN" i="1" dirty="0" smtClean="0">
                        <a:solidFill>
                          <a:srgbClr val="000000"/>
                        </a:solidFill>
                        <a:effectLst/>
                        <a:latin typeface="Cambria Math" panose="02040503050406030204" pitchFamily="18" charset="0"/>
                      </a:rPr>
                      <m:t> −</m:t>
                    </m:r>
                    <m:sSup>
                      <m:sSupPr>
                        <m:ctrlPr>
                          <a:rPr lang="en" altLang="zh-CN" i="1" dirty="0">
                            <a:solidFill>
                              <a:srgbClr val="000000"/>
                            </a:solidFill>
                            <a:latin typeface="Cambria Math" panose="02040503050406030204" pitchFamily="18" charset="0"/>
                          </a:rPr>
                        </m:ctrlPr>
                      </m:sSupPr>
                      <m:e>
                        <m:r>
                          <a:rPr lang="en" altLang="zh-CN" i="1" dirty="0">
                            <a:solidFill>
                              <a:srgbClr val="000000"/>
                            </a:solidFill>
                            <a:latin typeface="Cambria Math" panose="02040503050406030204" pitchFamily="18" charset="0"/>
                          </a:rPr>
                          <m:t>5</m:t>
                        </m:r>
                      </m:e>
                      <m:sup>
                        <m:func>
                          <m:funcPr>
                            <m:ctrlPr>
                              <a:rPr lang="en" altLang="zh-CN" i="1" dirty="0">
                                <a:solidFill>
                                  <a:srgbClr val="000000"/>
                                </a:solidFill>
                                <a:latin typeface="Cambria Math" panose="02040503050406030204" pitchFamily="18" charset="0"/>
                              </a:rPr>
                            </m:ctrlPr>
                          </m:funcPr>
                          <m:fName>
                            <m:sSub>
                              <m:sSubPr>
                                <m:ctrlPr>
                                  <a:rPr lang="en" altLang="zh-CN" i="1" dirty="0">
                                    <a:solidFill>
                                      <a:srgbClr val="000000"/>
                                    </a:solidFill>
                                    <a:latin typeface="Cambria Math" panose="02040503050406030204" pitchFamily="18" charset="0"/>
                                  </a:rPr>
                                </m:ctrlPr>
                              </m:sSubPr>
                              <m:e>
                                <m:r>
                                  <m:rPr>
                                    <m:sty m:val="p"/>
                                  </m:rPr>
                                  <a:rPr lang="en" altLang="zh-CN" dirty="0">
                                    <a:solidFill>
                                      <a:srgbClr val="000000"/>
                                    </a:solidFill>
                                    <a:latin typeface="Cambria Math" panose="02040503050406030204" pitchFamily="18" charset="0"/>
                                  </a:rPr>
                                  <m:t>log</m:t>
                                </m:r>
                              </m:e>
                              <m:sub>
                                <m:r>
                                  <a:rPr lang="en-US" altLang="zh-CN" i="1" dirty="0">
                                    <a:solidFill>
                                      <a:srgbClr val="000000"/>
                                    </a:solidFill>
                                    <a:latin typeface="Cambria Math" panose="02040503050406030204" pitchFamily="18" charset="0"/>
                                  </a:rPr>
                                  <m:t>6</m:t>
                                </m:r>
                              </m:sub>
                            </m:sSub>
                          </m:fName>
                          <m:e>
                            <m:r>
                              <m:rPr>
                                <m:sty m:val="p"/>
                              </m:rPr>
                              <a:rPr lang="en" altLang="zh-CN" i="1" dirty="0">
                                <a:solidFill>
                                  <a:srgbClr val="000000"/>
                                </a:solidFill>
                                <a:latin typeface="Cambria Math" panose="02040503050406030204" pitchFamily="18" charset="0"/>
                              </a:rPr>
                              <m:t>n</m:t>
                            </m:r>
                          </m:e>
                        </m:func>
                        <m:r>
                          <a:rPr lang="en-US" altLang="zh-CN" b="0" i="1" dirty="0" smtClean="0">
                            <a:solidFill>
                              <a:srgbClr val="000000"/>
                            </a:solidFill>
                            <a:latin typeface="Cambria Math" panose="02040503050406030204" pitchFamily="18" charset="0"/>
                          </a:rPr>
                          <m:t>+1</m:t>
                        </m:r>
                      </m:sup>
                    </m:sSup>
                  </m:oMath>
                </a14:m>
                <a:endParaRPr lang="en-US" altLang="zh-CN" kern="100" dirty="0">
                  <a:solidFill>
                    <a:srgbClr val="000000"/>
                  </a:solidFill>
                </a:endParaRPr>
              </a:p>
              <a:p>
                <a:endParaRPr lang="en-US" altLang="zh-CN" sz="20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endParaRPr>
              </a:p>
              <a:p>
                <a:r>
                  <a:rPr lang="zh-CN" altLang="en-US" sz="20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时间复杂度</a:t>
                </a:r>
                <a:r>
                  <a:rPr lang="zh-CN" altLang="en-US" kern="100" dirty="0">
                    <a:solidFill>
                      <a:srgbClr val="000000"/>
                    </a:solidFill>
                  </a:rPr>
                  <a:t>为</a:t>
                </a:r>
                <a:r>
                  <a:rPr lang="en-US" altLang="zh-CN" kern="100" dirty="0">
                    <a:solidFill>
                      <a:srgbClr val="000000"/>
                    </a:solidFill>
                  </a:rPr>
                  <a:t>O(n)</a:t>
                </a:r>
                <a:endParaRPr lang="en" altLang="zh-CN" dirty="0">
                  <a:solidFill>
                    <a:srgbClr val="000000"/>
                  </a:solidFill>
                  <a:effectLst/>
                  <a:latin typeface="Times New Roman" panose="02020603050405020304" pitchFamily="18" charset="0"/>
                </a:endParaRPr>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xfrm>
                <a:off x="838200" y="2640875"/>
                <a:ext cx="10515600" cy="3910195"/>
              </a:xfrm>
              <a:blipFill>
                <a:blip r:embed="rId3"/>
                <a:stretch>
                  <a:fillRect l="-603" b="-647"/>
                </a:stretch>
              </a:blipFill>
            </p:spPr>
            <p:txBody>
              <a:bodyPr/>
              <a:lstStyle/>
              <a:p>
                <a:r>
                  <a:rPr lang="zh-CN" altLang="en-US">
                    <a:noFill/>
                  </a:rPr>
                  <a:t> </a:t>
                </a:r>
              </a:p>
            </p:txBody>
          </p:sp>
        </mc:Fallback>
      </mc:AlternateContent>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mc:AlternateContent xmlns:mc="http://schemas.openxmlformats.org/markup-compatibility/2006" xmlns:a14="http://schemas.microsoft.com/office/drawing/2010/main">
        <mc:Choice Requires="a14">
          <p:sp>
            <p:nvSpPr>
              <p:cNvPr id="3" name="标题 5">
                <a:extLst>
                  <a:ext uri="{FF2B5EF4-FFF2-40B4-BE49-F238E27FC236}">
                    <a16:creationId xmlns:a16="http://schemas.microsoft.com/office/drawing/2014/main" id="{9C535CF1-E5F0-573F-BA3B-18E878603649}"/>
                  </a:ext>
                </a:extLst>
              </p:cNvPr>
              <p:cNvSpPr txBox="1">
                <a:spLocks/>
              </p:cNvSpPr>
              <p:nvPr/>
            </p:nvSpPr>
            <p:spPr>
              <a:xfrm>
                <a:off x="838200" y="1295400"/>
                <a:ext cx="4332514" cy="1345475"/>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50000"/>
                  </a:lnSpc>
                  <a:tabLst>
                    <a:tab pos="266700" algn="l"/>
                  </a:tabLst>
                </a:pPr>
                <a14:m>
                  <m:oMathPara xmlns:m="http://schemas.openxmlformats.org/officeDocument/2006/math">
                    <m:oMathParaPr>
                      <m:jc m:val="center"/>
                    </m:oMathParaPr>
                    <m:oMath xmlns:m="http://schemas.openxmlformats.org/officeDocument/2006/math">
                      <m:r>
                        <a:rPr lang="en-US" altLang="zh-CN" sz="2200" b="0" i="1" kern="100" smtClean="0">
                          <a:solidFill>
                            <a:srgbClr val="000000"/>
                          </a:solidFill>
                          <a:latin typeface="Cambria Math" panose="02040503050406030204" pitchFamily="18" charset="0"/>
                          <a:ea typeface="宋体" panose="02010600030101010101" pitchFamily="2" charset="-122"/>
                          <a:cs typeface="Times New Roman" panose="02020503050405090304" pitchFamily="18" charset="0"/>
                        </a:rPr>
                        <m:t>𝑇</m:t>
                      </m:r>
                      <m:d>
                        <m:dPr>
                          <m:ctrlPr>
                            <a:rPr lang="en-US" altLang="zh-CN" sz="2200" b="0" i="1" kern="100" smtClean="0">
                              <a:solidFill>
                                <a:srgbClr val="000000"/>
                              </a:solidFill>
                              <a:latin typeface="Cambria Math" panose="02040503050406030204" pitchFamily="18" charset="0"/>
                              <a:ea typeface="宋体" panose="02010600030101010101" pitchFamily="2" charset="-122"/>
                              <a:cs typeface="Times New Roman" panose="02020503050405090304" pitchFamily="18" charset="0"/>
                            </a:rPr>
                          </m:ctrlPr>
                        </m:dPr>
                        <m:e>
                          <m:r>
                            <a:rPr lang="en-US" altLang="zh-CN" sz="2200" b="0" i="1" kern="100" smtClean="0">
                              <a:solidFill>
                                <a:srgbClr val="000000"/>
                              </a:solidFill>
                              <a:latin typeface="Cambria Math" panose="02040503050406030204" pitchFamily="18" charset="0"/>
                              <a:ea typeface="宋体" panose="02010600030101010101" pitchFamily="2" charset="-122"/>
                              <a:cs typeface="Times New Roman" panose="02020503050405090304" pitchFamily="18" charset="0"/>
                            </a:rPr>
                            <m:t>𝑛</m:t>
                          </m:r>
                        </m:e>
                      </m:d>
                      <m:r>
                        <a:rPr lang="en-US" altLang="zh-CN" sz="2200" b="0" i="1" kern="100" smtClean="0">
                          <a:solidFill>
                            <a:srgbClr val="000000"/>
                          </a:solidFill>
                          <a:latin typeface="Cambria Math" panose="02040503050406030204" pitchFamily="18" charset="0"/>
                          <a:ea typeface="宋体" panose="02010600030101010101" pitchFamily="2" charset="-122"/>
                          <a:cs typeface="Times New Roman" panose="02020503050405090304" pitchFamily="18" charset="0"/>
                        </a:rPr>
                        <m:t>=</m:t>
                      </m:r>
                      <m:d>
                        <m:dPr>
                          <m:begChr m:val="{"/>
                          <m:endChr m:val=""/>
                          <m:ctrlPr>
                            <a:rPr lang="en-US" altLang="zh-CN" sz="2200" b="0" i="1" kern="100" smtClean="0">
                              <a:solidFill>
                                <a:srgbClr val="000000"/>
                              </a:solidFill>
                              <a:latin typeface="Cambria Math" panose="02040503050406030204" pitchFamily="18" charset="0"/>
                              <a:ea typeface="宋体" panose="02010600030101010101" pitchFamily="2" charset="-122"/>
                              <a:cs typeface="Times New Roman" panose="02020503050405090304" pitchFamily="18" charset="0"/>
                            </a:rPr>
                          </m:ctrlPr>
                        </m:dPr>
                        <m:e>
                          <m:eqArr>
                            <m:eqArrPr>
                              <m:ctrlPr>
                                <a:rPr lang="en-US" altLang="zh-CN" sz="2200" b="0" i="1" kern="100" smtClean="0">
                                  <a:solidFill>
                                    <a:srgbClr val="000000"/>
                                  </a:solidFill>
                                  <a:latin typeface="Cambria Math" panose="02040503050406030204" pitchFamily="18" charset="0"/>
                                  <a:ea typeface="宋体" panose="02010600030101010101" pitchFamily="2" charset="-122"/>
                                  <a:cs typeface="Times New Roman" panose="02020503050405090304" pitchFamily="18" charset="0"/>
                                </a:rPr>
                              </m:ctrlPr>
                            </m:eqArrPr>
                            <m:e>
                              <m:r>
                                <a:rPr lang="en-US" altLang="zh-CN" sz="2200" b="0" i="1" kern="100" smtClean="0">
                                  <a:solidFill>
                                    <a:srgbClr val="000000"/>
                                  </a:solidFill>
                                  <a:latin typeface="Cambria Math" panose="02040503050406030204" pitchFamily="18" charset="0"/>
                                  <a:ea typeface="宋体" panose="02010600030101010101" pitchFamily="2" charset="-122"/>
                                  <a:cs typeface="Times New Roman" panose="02020503050405090304" pitchFamily="18" charset="0"/>
                                </a:rPr>
                                <m:t>&amp;1 &amp;</m:t>
                              </m:r>
                              <m:r>
                                <a:rPr lang="zh-CN" altLang="en-US" sz="2200" b="0" i="1" kern="100" smtClean="0">
                                  <a:solidFill>
                                    <a:srgbClr val="000000"/>
                                  </a:solidFill>
                                  <a:latin typeface="Cambria Math" panose="02040503050406030204" pitchFamily="18" charset="0"/>
                                  <a:ea typeface="宋体" panose="02010600030101010101" pitchFamily="2" charset="-122"/>
                                  <a:cs typeface="Times New Roman" panose="02020503050405090304" pitchFamily="18" charset="0"/>
                                </a:rPr>
                                <m:t>      </m:t>
                              </m:r>
                              <m:r>
                                <a:rPr lang="en-US" altLang="zh-CN" sz="2200" b="0" i="1" kern="100" smtClean="0">
                                  <a:solidFill>
                                    <a:srgbClr val="000000"/>
                                  </a:solidFill>
                                  <a:latin typeface="Cambria Math" panose="02040503050406030204" pitchFamily="18" charset="0"/>
                                  <a:ea typeface="宋体" panose="02010600030101010101" pitchFamily="2" charset="-122"/>
                                  <a:cs typeface="Times New Roman" panose="02020503050405090304" pitchFamily="18" charset="0"/>
                                </a:rPr>
                                <m:t>(</m:t>
                              </m:r>
                              <m:r>
                                <a:rPr lang="en-US" altLang="zh-CN" sz="2200" b="0" i="1" kern="100" smtClean="0">
                                  <a:solidFill>
                                    <a:srgbClr val="000000"/>
                                  </a:solidFill>
                                  <a:latin typeface="Cambria Math" panose="02040503050406030204" pitchFamily="18" charset="0"/>
                                  <a:ea typeface="宋体" panose="02010600030101010101" pitchFamily="2" charset="-122"/>
                                  <a:cs typeface="Times New Roman" panose="02020503050405090304" pitchFamily="18" charset="0"/>
                                </a:rPr>
                                <m:t>𝑛</m:t>
                              </m:r>
                              <m:r>
                                <a:rPr lang="en-US" altLang="zh-CN" sz="2200" b="0" i="1" kern="100" smtClean="0">
                                  <a:solidFill>
                                    <a:srgbClr val="000000"/>
                                  </a:solidFill>
                                  <a:latin typeface="Cambria Math" panose="02040503050406030204" pitchFamily="18" charset="0"/>
                                  <a:ea typeface="宋体" panose="02010600030101010101" pitchFamily="2" charset="-122"/>
                                  <a:cs typeface="Times New Roman" panose="02020503050405090304" pitchFamily="18" charset="0"/>
                                </a:rPr>
                                <m:t>=1)</m:t>
                              </m:r>
                            </m:e>
                            <m:e>
                              <m:r>
                                <a:rPr lang="en-US" altLang="zh-CN" sz="2200" b="0" i="1" kern="100" smtClean="0">
                                  <a:solidFill>
                                    <a:srgbClr val="000000"/>
                                  </a:solidFill>
                                  <a:latin typeface="Cambria Math" panose="02040503050406030204" pitchFamily="18" charset="0"/>
                                  <a:ea typeface="宋体" panose="02010600030101010101" pitchFamily="2" charset="-122"/>
                                  <a:cs typeface="Times New Roman" panose="02020503050405090304" pitchFamily="18" charset="0"/>
                                </a:rPr>
                                <m:t>5</m:t>
                              </m:r>
                              <m:r>
                                <a:rPr lang="en-US" altLang="zh-CN" sz="2200" b="0" i="1" kern="100" smtClean="0">
                                  <a:solidFill>
                                    <a:srgbClr val="000000"/>
                                  </a:solidFill>
                                  <a:latin typeface="Cambria Math" panose="02040503050406030204" pitchFamily="18" charset="0"/>
                                  <a:ea typeface="宋体" panose="02010600030101010101" pitchFamily="2" charset="-122"/>
                                  <a:cs typeface="Times New Roman" panose="02020503050405090304" pitchFamily="18" charset="0"/>
                                </a:rPr>
                                <m:t>𝑇</m:t>
                              </m:r>
                              <m:d>
                                <m:dPr>
                                  <m:ctrlPr>
                                    <a:rPr lang="en-US" altLang="zh-CN" sz="2200" b="0" i="1" kern="100" smtClean="0">
                                      <a:solidFill>
                                        <a:srgbClr val="000000"/>
                                      </a:solidFill>
                                      <a:latin typeface="Cambria Math" panose="02040503050406030204" pitchFamily="18" charset="0"/>
                                      <a:ea typeface="宋体" panose="02010600030101010101" pitchFamily="2" charset="-122"/>
                                      <a:cs typeface="Times New Roman" panose="02020503050405090304" pitchFamily="18" charset="0"/>
                                    </a:rPr>
                                  </m:ctrlPr>
                                </m:dPr>
                                <m:e>
                                  <m:f>
                                    <m:fPr>
                                      <m:ctrlPr>
                                        <a:rPr lang="en-US" altLang="zh-CN" sz="2200" b="0" i="1" kern="100" smtClean="0">
                                          <a:solidFill>
                                            <a:srgbClr val="000000"/>
                                          </a:solidFill>
                                          <a:latin typeface="Cambria Math" panose="02040503050406030204" pitchFamily="18" charset="0"/>
                                          <a:ea typeface="宋体" panose="02010600030101010101" pitchFamily="2" charset="-122"/>
                                          <a:cs typeface="Times New Roman" panose="02020503050405090304" pitchFamily="18" charset="0"/>
                                        </a:rPr>
                                      </m:ctrlPr>
                                    </m:fPr>
                                    <m:num>
                                      <m:r>
                                        <a:rPr lang="en-US" altLang="zh-CN" sz="2200" b="0" i="1" kern="100" smtClean="0">
                                          <a:solidFill>
                                            <a:srgbClr val="000000"/>
                                          </a:solidFill>
                                          <a:latin typeface="Cambria Math" panose="02040503050406030204" pitchFamily="18" charset="0"/>
                                          <a:ea typeface="宋体" panose="02010600030101010101" pitchFamily="2" charset="-122"/>
                                          <a:cs typeface="Times New Roman" panose="02020503050405090304" pitchFamily="18" charset="0"/>
                                        </a:rPr>
                                        <m:t>𝑛</m:t>
                                      </m:r>
                                    </m:num>
                                    <m:den>
                                      <m:r>
                                        <a:rPr lang="en-US" altLang="zh-CN" sz="2200" b="0" i="1" kern="100" smtClean="0">
                                          <a:solidFill>
                                            <a:srgbClr val="000000"/>
                                          </a:solidFill>
                                          <a:latin typeface="Cambria Math" panose="02040503050406030204" pitchFamily="18" charset="0"/>
                                          <a:ea typeface="宋体" panose="02010600030101010101" pitchFamily="2" charset="-122"/>
                                          <a:cs typeface="Times New Roman" panose="02020503050405090304" pitchFamily="18" charset="0"/>
                                        </a:rPr>
                                        <m:t>6</m:t>
                                      </m:r>
                                    </m:den>
                                  </m:f>
                                  <m:r>
                                    <a:rPr lang="en-US" altLang="zh-CN" sz="2200" b="0" i="1" kern="100" smtClean="0">
                                      <a:solidFill>
                                        <a:srgbClr val="000000"/>
                                      </a:solidFill>
                                      <a:latin typeface="Cambria Math" panose="02040503050406030204" pitchFamily="18" charset="0"/>
                                      <a:ea typeface="宋体" panose="02010600030101010101" pitchFamily="2" charset="-122"/>
                                      <a:cs typeface="Times New Roman" panose="02020503050405090304" pitchFamily="18" charset="0"/>
                                    </a:rPr>
                                    <m:t>&amp;</m:t>
                                  </m:r>
                                </m:e>
                              </m:d>
                              <m:r>
                                <a:rPr lang="en-US" altLang="zh-CN" sz="2200" b="0" i="1" kern="100" smtClean="0">
                                  <a:solidFill>
                                    <a:srgbClr val="000000"/>
                                  </a:solidFill>
                                  <a:latin typeface="Cambria Math" panose="02040503050406030204" pitchFamily="18" charset="0"/>
                                  <a:ea typeface="宋体" panose="02010600030101010101" pitchFamily="2" charset="-122"/>
                                  <a:cs typeface="Times New Roman" panose="02020503050405090304" pitchFamily="18" charset="0"/>
                                </a:rPr>
                                <m:t>+</m:t>
                              </m:r>
                              <m:r>
                                <a:rPr lang="en-US" altLang="zh-CN" sz="2200" b="0" i="1" kern="100" smtClean="0">
                                  <a:solidFill>
                                    <a:srgbClr val="000000"/>
                                  </a:solidFill>
                                  <a:latin typeface="Cambria Math" panose="02040503050406030204" pitchFamily="18" charset="0"/>
                                  <a:ea typeface="宋体" panose="02010600030101010101" pitchFamily="2" charset="-122"/>
                                  <a:cs typeface="Times New Roman" panose="02020503050405090304" pitchFamily="18" charset="0"/>
                                </a:rPr>
                                <m:t>𝑛</m:t>
                              </m:r>
                              <m:r>
                                <a:rPr lang="en-US" altLang="zh-CN" sz="2200" b="0" i="1" kern="100" smtClean="0">
                                  <a:solidFill>
                                    <a:srgbClr val="000000"/>
                                  </a:solidFill>
                                  <a:latin typeface="Cambria Math" panose="02040503050406030204" pitchFamily="18" charset="0"/>
                                  <a:ea typeface="宋体" panose="02010600030101010101" pitchFamily="2" charset="-122"/>
                                  <a:cs typeface="Times New Roman" panose="02020503050405090304" pitchFamily="18" charset="0"/>
                                </a:rPr>
                                <m:t>&amp;      </m:t>
                              </m:r>
                              <m:r>
                                <a:rPr lang="en-US" altLang="zh-CN" sz="2200" i="1" kern="100">
                                  <a:solidFill>
                                    <a:srgbClr val="000000"/>
                                  </a:solidFill>
                                  <a:latin typeface="Cambria Math" panose="02040503050406030204" pitchFamily="18" charset="0"/>
                                  <a:ea typeface="宋体" panose="02010600030101010101" pitchFamily="2" charset="-122"/>
                                  <a:cs typeface="Times New Roman" panose="02020503050405090304" pitchFamily="18" charset="0"/>
                                </a:rPr>
                                <m:t>(</m:t>
                              </m:r>
                              <m:r>
                                <a:rPr lang="en-US" altLang="zh-CN" sz="2200" i="1" kern="100">
                                  <a:solidFill>
                                    <a:srgbClr val="000000"/>
                                  </a:solidFill>
                                  <a:latin typeface="Cambria Math" panose="02040503050406030204" pitchFamily="18" charset="0"/>
                                  <a:ea typeface="宋体" panose="02010600030101010101" pitchFamily="2" charset="-122"/>
                                  <a:cs typeface="Times New Roman" panose="02020503050405090304" pitchFamily="18" charset="0"/>
                                </a:rPr>
                                <m:t>𝑛</m:t>
                              </m:r>
                              <m:r>
                                <a:rPr lang="en-US" altLang="zh-CN" sz="2200" b="0" i="1" kern="100" smtClean="0">
                                  <a:solidFill>
                                    <a:srgbClr val="000000"/>
                                  </a:solidFill>
                                  <a:latin typeface="Cambria Math" panose="02040503050406030204" pitchFamily="18" charset="0"/>
                                  <a:ea typeface="宋体" panose="02010600030101010101" pitchFamily="2" charset="-122"/>
                                  <a:cs typeface="Times New Roman" panose="02020503050405090304" pitchFamily="18" charset="0"/>
                                </a:rPr>
                                <m:t>&gt;</m:t>
                              </m:r>
                              <m:r>
                                <a:rPr lang="en-US" altLang="zh-CN" sz="2200" i="1" kern="100">
                                  <a:solidFill>
                                    <a:srgbClr val="000000"/>
                                  </a:solidFill>
                                  <a:latin typeface="Cambria Math" panose="02040503050406030204" pitchFamily="18" charset="0"/>
                                  <a:ea typeface="宋体" panose="02010600030101010101" pitchFamily="2" charset="-122"/>
                                  <a:cs typeface="Times New Roman" panose="02020503050405090304" pitchFamily="18" charset="0"/>
                                </a:rPr>
                                <m:t>1)</m:t>
                              </m:r>
                            </m:e>
                          </m:eqArr>
                        </m:e>
                      </m:d>
                    </m:oMath>
                  </m:oMathPara>
                </a14:m>
                <a:endParaRPr lang="en-US" altLang="zh-CN" sz="22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endParaRPr>
              </a:p>
            </p:txBody>
          </p:sp>
        </mc:Choice>
        <mc:Fallback xmlns="">
          <p:sp>
            <p:nvSpPr>
              <p:cNvPr id="3" name="标题 5">
                <a:extLst>
                  <a:ext uri="{FF2B5EF4-FFF2-40B4-BE49-F238E27FC236}">
                    <a16:creationId xmlns:a16="http://schemas.microsoft.com/office/drawing/2014/main" id="{9C535CF1-E5F0-573F-BA3B-18E878603649}"/>
                  </a:ext>
                </a:extLst>
              </p:cNvPr>
              <p:cNvSpPr txBox="1">
                <a:spLocks noRot="1" noChangeAspect="1" noMove="1" noResize="1" noEditPoints="1" noAdjustHandles="1" noChangeArrowheads="1" noChangeShapeType="1" noTextEdit="1"/>
              </p:cNvSpPr>
              <p:nvPr/>
            </p:nvSpPr>
            <p:spPr>
              <a:xfrm>
                <a:off x="838200" y="1295400"/>
                <a:ext cx="4332514" cy="1345475"/>
              </a:xfrm>
              <a:prstGeom prst="rect">
                <a:avLst/>
              </a:prstGeom>
              <a:blipFill>
                <a:blip r:embed="rId4"/>
                <a:stretch>
                  <a:fillRect l="-3509" t="-112264" b="-205660"/>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921158" y="2431691"/>
          <a:ext cx="1763352" cy="1028883"/>
        </p:xfrm>
        <a:graphic>
          <a:graphicData uri="http://schemas.openxmlformats.org/drawingml/2006/table">
            <a:tbl>
              <a:tblPr firstRow="1" firstCol="1" bandRow="1"/>
              <a:tblGrid>
                <a:gridCol w="354747">
                  <a:extLst>
                    <a:ext uri="{9D8B030D-6E8A-4147-A177-3AD203B41FA5}">
                      <a16:colId xmlns:a16="http://schemas.microsoft.com/office/drawing/2014/main" val="20000"/>
                    </a:ext>
                  </a:extLst>
                </a:gridCol>
                <a:gridCol w="351286">
                  <a:extLst>
                    <a:ext uri="{9D8B030D-6E8A-4147-A177-3AD203B41FA5}">
                      <a16:colId xmlns:a16="http://schemas.microsoft.com/office/drawing/2014/main" val="20001"/>
                    </a:ext>
                  </a:extLst>
                </a:gridCol>
                <a:gridCol w="351286">
                  <a:extLst>
                    <a:ext uri="{9D8B030D-6E8A-4147-A177-3AD203B41FA5}">
                      <a16:colId xmlns:a16="http://schemas.microsoft.com/office/drawing/2014/main" val="20002"/>
                    </a:ext>
                  </a:extLst>
                </a:gridCol>
                <a:gridCol w="354747">
                  <a:extLst>
                    <a:ext uri="{9D8B030D-6E8A-4147-A177-3AD203B41FA5}">
                      <a16:colId xmlns:a16="http://schemas.microsoft.com/office/drawing/2014/main" val="20003"/>
                    </a:ext>
                  </a:extLst>
                </a:gridCol>
                <a:gridCol w="351286">
                  <a:extLst>
                    <a:ext uri="{9D8B030D-6E8A-4147-A177-3AD203B41FA5}">
                      <a16:colId xmlns:a16="http://schemas.microsoft.com/office/drawing/2014/main" val="20004"/>
                    </a:ext>
                  </a:extLst>
                </a:gridCol>
              </a:tblGrid>
              <a:tr h="342961">
                <a:tc>
                  <a:txBody>
                    <a:bodyPr/>
                    <a:lstStyle/>
                    <a:p>
                      <a:pPr algn="just">
                        <a:lnSpc>
                          <a:spcPct val="115000"/>
                        </a:lnSpc>
                      </a:pPr>
                      <a:r>
                        <a:rPr 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pPr>
                      <a:r>
                        <a:rPr 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2961">
                <a:tc>
                  <a:txBody>
                    <a:bodyPr/>
                    <a:lstStyle/>
                    <a:p>
                      <a:pPr algn="just">
                        <a:lnSpc>
                          <a:spcPct val="115000"/>
                        </a:lnSpc>
                      </a:pP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pP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pP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pP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pP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2961">
                <a:tc>
                  <a:txBody>
                    <a:bodyPr/>
                    <a:lstStyle/>
                    <a:p>
                      <a:pPr algn="just">
                        <a:lnSpc>
                          <a:spcPct val="115000"/>
                        </a:lnSpc>
                      </a:pPr>
                      <a:r>
                        <a:rPr 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pP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pP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pP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pP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8" name="内容占位符 6"/>
          <p:cNvSpPr txBox="1"/>
          <p:nvPr/>
        </p:nvSpPr>
        <p:spPr>
          <a:xfrm>
            <a:off x="838200" y="1623308"/>
            <a:ext cx="5894772" cy="479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kern="100" dirty="0">
                <a:solidFill>
                  <a:srgbClr val="000000"/>
                </a:solidFill>
              </a:rPr>
              <a:t>1) KMP</a:t>
            </a:r>
            <a:r>
              <a:rPr lang="zh-CN" altLang="en-US" sz="1800" kern="100" dirty="0">
                <a:solidFill>
                  <a:srgbClr val="000000"/>
                </a:solidFill>
              </a:rPr>
              <a:t>算法</a:t>
            </a:r>
            <a:endParaRPr lang="en-US" altLang="zh-CN" sz="1800" kern="100" dirty="0">
              <a:solidFill>
                <a:srgbClr val="000000"/>
              </a:solidFill>
            </a:endParaRPr>
          </a:p>
          <a:p>
            <a:pPr marL="0" indent="0">
              <a:buNone/>
            </a:pPr>
            <a:r>
              <a:rPr lang="en-US" altLang="zh-CN" sz="1800" kern="100" dirty="0">
                <a:solidFill>
                  <a:srgbClr val="000000"/>
                </a:solidFill>
                <a:effectLst/>
                <a:latin typeface="Times New Roman" panose="02020603050405020304" pitchFamily="18" charset="0"/>
                <a:ea typeface="宋体" panose="02010600030101010101" pitchFamily="2" charset="-122"/>
              </a:rPr>
              <a:t>Next</a:t>
            </a:r>
            <a:r>
              <a:rPr lang="zh-CN" altLang="en-US" sz="1800" kern="100" dirty="0">
                <a:solidFill>
                  <a:srgbClr val="000000"/>
                </a:solidFill>
                <a:effectLst/>
                <a:latin typeface="Times New Roman" panose="02020603050405020304" pitchFamily="18" charset="0"/>
                <a:ea typeface="宋体" panose="02010600030101010101" pitchFamily="2" charset="-122"/>
              </a:rPr>
              <a:t>数组</a:t>
            </a:r>
            <a:r>
              <a:rPr lang="zh-CN" altLang="en-US" sz="1800" kern="100" dirty="0">
                <a:solidFill>
                  <a:srgbClr val="000000"/>
                </a:solidFill>
              </a:rPr>
              <a:t>：</a:t>
            </a:r>
            <a:endParaRPr lang="en-US" altLang="zh-CN" sz="1800" kern="100" dirty="0">
              <a:solidFill>
                <a:srgbClr val="000000"/>
              </a:solidFill>
            </a:endParaRPr>
          </a:p>
          <a:p>
            <a:pPr marL="0" indent="0">
              <a:buNone/>
            </a:pPr>
            <a:endParaRPr lang="en-US" altLang="zh-CN" sz="1800" kern="100" dirty="0">
              <a:solidFill>
                <a:srgbClr val="000000"/>
              </a:solidFill>
            </a:endParaRPr>
          </a:p>
          <a:p>
            <a:pPr marL="0" indent="0">
              <a:buNone/>
            </a:pPr>
            <a:endParaRPr lang="en-US" altLang="zh-CN" sz="1800" kern="100" dirty="0">
              <a:solidFill>
                <a:srgbClr val="000000"/>
              </a:solidFill>
            </a:endParaRPr>
          </a:p>
          <a:p>
            <a:pPr marL="0" indent="0">
              <a:buNone/>
            </a:pPr>
            <a:endParaRPr lang="en-US" altLang="zh-CN" sz="1800" kern="100" dirty="0">
              <a:solidFill>
                <a:srgbClr val="000000"/>
              </a:solidFill>
            </a:endParaRPr>
          </a:p>
          <a:p>
            <a:pPr marL="0" indent="0">
              <a:buNone/>
            </a:pPr>
            <a:endParaRPr lang="en-US" altLang="zh-CN" sz="1800" kern="100" dirty="0">
              <a:solidFill>
                <a:srgbClr val="000000"/>
              </a:solidFill>
            </a:endParaRPr>
          </a:p>
          <a:p>
            <a:pPr marL="0" indent="0">
              <a:buNone/>
            </a:pPr>
            <a:r>
              <a:rPr lang="zh-CN" altLang="en-US" sz="1800" kern="100" dirty="0">
                <a:solidFill>
                  <a:srgbClr val="000000"/>
                </a:solidFill>
              </a:rPr>
              <a:t>正确写出</a:t>
            </a:r>
            <a:r>
              <a:rPr lang="en-US" altLang="zh-CN" sz="1800" kern="100" dirty="0">
                <a:solidFill>
                  <a:srgbClr val="000000"/>
                </a:solidFill>
              </a:rPr>
              <a:t>Next</a:t>
            </a:r>
            <a:r>
              <a:rPr lang="zh-CN" altLang="en-US" sz="1800" kern="100" dirty="0">
                <a:solidFill>
                  <a:srgbClr val="000000"/>
                </a:solidFill>
              </a:rPr>
              <a:t>数组：</a:t>
            </a:r>
            <a:r>
              <a:rPr lang="en-US" altLang="zh-CN" sz="1800" kern="100" dirty="0">
                <a:solidFill>
                  <a:srgbClr val="000000"/>
                </a:solidFill>
              </a:rPr>
              <a:t>3</a:t>
            </a:r>
            <a:r>
              <a:rPr lang="zh-CN" altLang="en-US" sz="1800" kern="100" dirty="0">
                <a:solidFill>
                  <a:srgbClr val="000000"/>
                </a:solidFill>
              </a:rPr>
              <a:t>分</a:t>
            </a:r>
            <a:endParaRPr lang="en-US" altLang="zh-CN" sz="1800" kern="100" dirty="0">
              <a:solidFill>
                <a:srgbClr val="000000"/>
              </a:solidFill>
            </a:endParaRPr>
          </a:p>
          <a:p>
            <a:pPr marL="0" indent="0">
              <a:buNone/>
            </a:pPr>
            <a:r>
              <a:rPr lang="zh-CN" altLang="en-US" sz="1800" kern="100" dirty="0">
                <a:solidFill>
                  <a:srgbClr val="000000"/>
                </a:solidFill>
              </a:rPr>
              <a:t>正确分析匹配过程：</a:t>
            </a:r>
            <a:r>
              <a:rPr lang="en-US" altLang="zh-CN" sz="1800" kern="100" dirty="0">
                <a:solidFill>
                  <a:srgbClr val="000000"/>
                </a:solidFill>
              </a:rPr>
              <a:t>4</a:t>
            </a:r>
            <a:r>
              <a:rPr lang="zh-CN" altLang="en-US" sz="1800" kern="100" dirty="0">
                <a:solidFill>
                  <a:srgbClr val="000000"/>
                </a:solidFill>
              </a:rPr>
              <a:t>分</a:t>
            </a:r>
            <a:endParaRPr lang="en-US" altLang="zh-CN" sz="1800" kern="100" dirty="0">
              <a:solidFill>
                <a:srgbClr val="000000"/>
              </a:solidFill>
            </a:endParaRPr>
          </a:p>
          <a:p>
            <a:pPr marL="0" indent="0">
              <a:buNone/>
            </a:pPr>
            <a:endParaRPr lang="en-US" altLang="zh-CN" sz="1800" kern="100" dirty="0">
              <a:solidFill>
                <a:srgbClr val="000000"/>
              </a:solidFill>
            </a:endParaRPr>
          </a:p>
          <a:p>
            <a:pPr marL="0" indent="0">
              <a:buNone/>
            </a:pPr>
            <a:r>
              <a:rPr lang="zh-CN" altLang="en-US" sz="1800" kern="100" dirty="0">
                <a:solidFill>
                  <a:srgbClr val="000000"/>
                </a:solidFill>
              </a:rPr>
              <a:t>常见错误：</a:t>
            </a:r>
            <a:endParaRPr lang="en-US" altLang="zh-CN" sz="1800" kern="100" dirty="0">
              <a:solidFill>
                <a:srgbClr val="000000"/>
              </a:solidFill>
            </a:endParaRPr>
          </a:p>
          <a:p>
            <a:pPr marL="342900" indent="-342900">
              <a:buAutoNum type="arabicPeriod"/>
            </a:pPr>
            <a:r>
              <a:rPr lang="zh-CN" altLang="en-US" sz="1800" kern="100" dirty="0">
                <a:solidFill>
                  <a:srgbClr val="000000"/>
                </a:solidFill>
              </a:rPr>
              <a:t>比较</a:t>
            </a:r>
            <a:r>
              <a:rPr lang="en-US" altLang="zh-CN" sz="1800" kern="100" dirty="0">
                <a:solidFill>
                  <a:srgbClr val="000000"/>
                </a:solidFill>
              </a:rPr>
              <a:t>6</a:t>
            </a:r>
            <a:r>
              <a:rPr lang="zh-CN" altLang="en-US" sz="1800" kern="100" dirty="0">
                <a:solidFill>
                  <a:srgbClr val="000000"/>
                </a:solidFill>
              </a:rPr>
              <a:t>次</a:t>
            </a:r>
            <a:endParaRPr lang="en-US" altLang="zh-CN" sz="1800" kern="100" dirty="0">
              <a:solidFill>
                <a:srgbClr val="000000"/>
              </a:solidFill>
            </a:endParaRPr>
          </a:p>
          <a:p>
            <a:pPr marL="342900" indent="-342900">
              <a:buAutoNum type="arabicPeriod"/>
            </a:pPr>
            <a:r>
              <a:rPr lang="zh-CN" altLang="en-US" sz="1800" kern="100" dirty="0">
                <a:solidFill>
                  <a:srgbClr val="000000"/>
                </a:solidFill>
              </a:rPr>
              <a:t>少看一个</a:t>
            </a:r>
            <a:r>
              <a:rPr lang="en-US" altLang="zh-CN" sz="1800" kern="100" dirty="0">
                <a:solidFill>
                  <a:srgbClr val="000000"/>
                </a:solidFill>
              </a:rPr>
              <a:t>x</a:t>
            </a:r>
            <a:r>
              <a:rPr lang="zh-CN" altLang="en-US" sz="1800" kern="100" dirty="0">
                <a:solidFill>
                  <a:srgbClr val="000000"/>
                </a:solidFill>
              </a:rPr>
              <a:t>：</a:t>
            </a:r>
            <a:r>
              <a:rPr lang="en-US" altLang="zh-CN" sz="1800" kern="100" dirty="0">
                <a:solidFill>
                  <a:srgbClr val="000000"/>
                </a:solidFill>
              </a:rPr>
              <a:t>17</a:t>
            </a:r>
            <a:r>
              <a:rPr lang="zh-CN" altLang="en-US" sz="1800" kern="100" dirty="0">
                <a:solidFill>
                  <a:srgbClr val="000000"/>
                </a:solidFill>
              </a:rPr>
              <a:t>次</a:t>
            </a:r>
            <a:endParaRPr lang="en-US" altLang="zh-CN" sz="1800" kern="100" dirty="0">
              <a:solidFill>
                <a:srgbClr val="000000"/>
              </a:solidFill>
            </a:endParaRPr>
          </a:p>
        </p:txBody>
      </p:sp>
      <p:sp>
        <p:nvSpPr>
          <p:cNvPr id="9" name="Rectangle 9"/>
          <p:cNvSpPr>
            <a:spLocks noChangeArrowheads="1"/>
          </p:cNvSpPr>
          <p:nvPr/>
        </p:nvSpPr>
        <p:spPr bwMode="auto">
          <a:xfrm>
            <a:off x="3123376" y="1687478"/>
            <a:ext cx="2661403" cy="379473"/>
          </a:xfrm>
          <a:prstGeom prst="rect">
            <a:avLst/>
          </a:prstGeom>
          <a:solidFill>
            <a:schemeClr val="accent6">
              <a:lumMod val="60000"/>
              <a:lumOff val="40000"/>
            </a:schemeClr>
          </a:solidFill>
          <a:ln w="9525">
            <a:solidFill>
              <a:schemeClr val="tx1"/>
            </a:solidFill>
            <a:miter lim="800000"/>
          </a:ln>
          <a:effectLst>
            <a:outerShdw dist="107763" dir="2700000" algn="ctr" rotWithShape="0">
              <a:schemeClr val="bg2"/>
            </a:outerShdw>
          </a:effec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pPr eaLnBrk="1" hangingPunct="1"/>
            <a:endParaRPr lang="zh-CN" altLang="en-US" dirty="0"/>
          </a:p>
        </p:txBody>
      </p:sp>
      <p:sp>
        <p:nvSpPr>
          <p:cNvPr id="23" name="文本框 22"/>
          <p:cNvSpPr txBox="1"/>
          <p:nvPr/>
        </p:nvSpPr>
        <p:spPr>
          <a:xfrm>
            <a:off x="3061386" y="1670364"/>
            <a:ext cx="2932008" cy="369332"/>
          </a:xfrm>
          <a:prstGeom prst="rect">
            <a:avLst/>
          </a:prstGeom>
          <a:noFill/>
          <a:ln>
            <a:noFill/>
          </a:ln>
        </p:spPr>
        <p:txBody>
          <a:bodyPr wrap="square">
            <a:spAutoFit/>
          </a:bodyPr>
          <a:lstStyle/>
          <a:p>
            <a:r>
              <a:rPr kumimoji="0" lang="en-US" altLang="zh-CN"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 </a:t>
            </a:r>
            <a:r>
              <a:rPr kumimoji="0" lang="en-US" altLang="zh-CN"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y x </a:t>
            </a:r>
            <a:r>
              <a:rPr kumimoji="0" lang="en-US" altLang="zh-CN"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y x </a:t>
            </a:r>
            <a:r>
              <a:rPr kumimoji="0" lang="en-US" altLang="zh-CN"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y x y x</a:t>
            </a:r>
            <a:endParaRPr lang="zh-CN" altLang="en-US" dirty="0"/>
          </a:p>
        </p:txBody>
      </p:sp>
      <p:grpSp>
        <p:nvGrpSpPr>
          <p:cNvPr id="37" name="组合 36"/>
          <p:cNvGrpSpPr/>
          <p:nvPr/>
        </p:nvGrpSpPr>
        <p:grpSpPr>
          <a:xfrm>
            <a:off x="3053098" y="2280295"/>
            <a:ext cx="996195" cy="388351"/>
            <a:chOff x="3053098" y="2280295"/>
            <a:chExt cx="996195" cy="388351"/>
          </a:xfrm>
        </p:grpSpPr>
        <p:sp>
          <p:nvSpPr>
            <p:cNvPr id="27" name="Rectangle 9"/>
            <p:cNvSpPr>
              <a:spLocks noChangeArrowheads="1"/>
            </p:cNvSpPr>
            <p:nvPr/>
          </p:nvSpPr>
          <p:spPr bwMode="auto">
            <a:xfrm>
              <a:off x="3109700" y="2289173"/>
              <a:ext cx="891488" cy="379473"/>
            </a:xfrm>
            <a:prstGeom prst="rect">
              <a:avLst/>
            </a:prstGeom>
            <a:solidFill>
              <a:schemeClr val="accent1"/>
            </a:solidFill>
            <a:ln w="9525">
              <a:solidFill>
                <a:schemeClr val="tx1"/>
              </a:solidFill>
              <a:miter lim="800000"/>
            </a:ln>
            <a:effectLst>
              <a:outerShdw dist="107763" dir="2700000" algn="ctr" rotWithShape="0">
                <a:schemeClr val="bg2"/>
              </a:outerShdw>
            </a:effec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pPr eaLnBrk="1" hangingPunct="1"/>
              <a:endParaRPr lang="zh-CN" altLang="en-US" dirty="0"/>
            </a:p>
          </p:txBody>
        </p:sp>
        <p:sp>
          <p:nvSpPr>
            <p:cNvPr id="28" name="Line 11"/>
            <p:cNvSpPr>
              <a:spLocks noChangeShapeType="1"/>
            </p:cNvSpPr>
            <p:nvPr/>
          </p:nvSpPr>
          <p:spPr bwMode="auto">
            <a:xfrm>
              <a:off x="3277873" y="2289173"/>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29" name="Line 12"/>
            <p:cNvSpPr>
              <a:spLocks noChangeShapeType="1"/>
            </p:cNvSpPr>
            <p:nvPr/>
          </p:nvSpPr>
          <p:spPr bwMode="auto">
            <a:xfrm>
              <a:off x="3452475" y="2289173"/>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32" name="Line 15"/>
            <p:cNvSpPr>
              <a:spLocks noChangeShapeType="1"/>
            </p:cNvSpPr>
            <p:nvPr/>
          </p:nvSpPr>
          <p:spPr bwMode="auto">
            <a:xfrm>
              <a:off x="3630024" y="2289173"/>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33" name="Line 16"/>
            <p:cNvSpPr>
              <a:spLocks noChangeShapeType="1"/>
            </p:cNvSpPr>
            <p:nvPr/>
          </p:nvSpPr>
          <p:spPr bwMode="auto">
            <a:xfrm>
              <a:off x="3804617" y="2289173"/>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38" name="文本框 37"/>
            <p:cNvSpPr txBox="1"/>
            <p:nvPr/>
          </p:nvSpPr>
          <p:spPr>
            <a:xfrm>
              <a:off x="3053098" y="2280295"/>
              <a:ext cx="996195" cy="369332"/>
            </a:xfrm>
            <a:prstGeom prst="rect">
              <a:avLst/>
            </a:prstGeom>
            <a:noFill/>
          </p:spPr>
          <p:txBody>
            <a:bodyPr wrap="square">
              <a:spAutoFit/>
            </a:bodyPr>
            <a:lstStyle/>
            <a:p>
              <a:r>
                <a:rPr lang="en-US"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x </a:t>
              </a:r>
              <a:r>
                <a:rPr lang="en-US" altLang="zh-CN" kern="10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y x y</a:t>
              </a:r>
              <a:endParaRPr lang="zh-CN" altLang="en-US" dirty="0">
                <a:solidFill>
                  <a:srgbClr val="FF0000"/>
                </a:solidFill>
              </a:endParaRPr>
            </a:p>
          </p:txBody>
        </p:sp>
      </p:grpSp>
      <p:cxnSp>
        <p:nvCxnSpPr>
          <p:cNvPr id="43" name="直接箭头连接符 42"/>
          <p:cNvCxnSpPr/>
          <p:nvPr/>
        </p:nvCxnSpPr>
        <p:spPr>
          <a:xfrm>
            <a:off x="3908460" y="2064042"/>
            <a:ext cx="0" cy="22513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 name="Line 11"/>
          <p:cNvSpPr>
            <a:spLocks noChangeShapeType="1"/>
          </p:cNvSpPr>
          <p:nvPr/>
        </p:nvSpPr>
        <p:spPr bwMode="auto">
          <a:xfrm>
            <a:off x="3289091" y="1684569"/>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2" name="Line 12"/>
          <p:cNvSpPr>
            <a:spLocks noChangeShapeType="1"/>
          </p:cNvSpPr>
          <p:nvPr/>
        </p:nvSpPr>
        <p:spPr bwMode="auto">
          <a:xfrm>
            <a:off x="3467115" y="1684569"/>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3" name="Line 13"/>
          <p:cNvSpPr>
            <a:spLocks noChangeShapeType="1"/>
          </p:cNvSpPr>
          <p:nvPr/>
        </p:nvSpPr>
        <p:spPr bwMode="auto">
          <a:xfrm>
            <a:off x="4891307" y="1684569"/>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4" name="Line 14"/>
          <p:cNvSpPr>
            <a:spLocks noChangeShapeType="1"/>
          </p:cNvSpPr>
          <p:nvPr/>
        </p:nvSpPr>
        <p:spPr bwMode="auto">
          <a:xfrm>
            <a:off x="5425379" y="1684569"/>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5" name="Line 15"/>
          <p:cNvSpPr>
            <a:spLocks noChangeShapeType="1"/>
          </p:cNvSpPr>
          <p:nvPr/>
        </p:nvSpPr>
        <p:spPr bwMode="auto">
          <a:xfrm>
            <a:off x="3645139" y="1684569"/>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6" name="Line 16"/>
          <p:cNvSpPr>
            <a:spLocks noChangeShapeType="1"/>
          </p:cNvSpPr>
          <p:nvPr/>
        </p:nvSpPr>
        <p:spPr bwMode="auto">
          <a:xfrm>
            <a:off x="3823163" y="1684569"/>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7" name="Line 17"/>
          <p:cNvSpPr>
            <a:spLocks noChangeShapeType="1"/>
          </p:cNvSpPr>
          <p:nvPr/>
        </p:nvSpPr>
        <p:spPr bwMode="auto">
          <a:xfrm>
            <a:off x="4001187" y="1684569"/>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8" name="Line 18"/>
          <p:cNvSpPr>
            <a:spLocks noChangeShapeType="1"/>
          </p:cNvSpPr>
          <p:nvPr/>
        </p:nvSpPr>
        <p:spPr bwMode="auto">
          <a:xfrm>
            <a:off x="4179211" y="1684569"/>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9" name="Line 19"/>
          <p:cNvSpPr>
            <a:spLocks noChangeShapeType="1"/>
          </p:cNvSpPr>
          <p:nvPr/>
        </p:nvSpPr>
        <p:spPr bwMode="auto">
          <a:xfrm>
            <a:off x="4357235" y="1684569"/>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20" name="Line 20"/>
          <p:cNvSpPr>
            <a:spLocks noChangeShapeType="1"/>
          </p:cNvSpPr>
          <p:nvPr/>
        </p:nvSpPr>
        <p:spPr bwMode="auto">
          <a:xfrm>
            <a:off x="4535259" y="1684569"/>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24" name="Line 14"/>
          <p:cNvSpPr>
            <a:spLocks noChangeShapeType="1"/>
          </p:cNvSpPr>
          <p:nvPr/>
        </p:nvSpPr>
        <p:spPr bwMode="auto">
          <a:xfrm>
            <a:off x="4713283" y="1684569"/>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25" name="Line 14"/>
          <p:cNvSpPr>
            <a:spLocks noChangeShapeType="1"/>
          </p:cNvSpPr>
          <p:nvPr/>
        </p:nvSpPr>
        <p:spPr bwMode="auto">
          <a:xfrm>
            <a:off x="5069331" y="1684569"/>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26" name="Line 14"/>
          <p:cNvSpPr>
            <a:spLocks noChangeShapeType="1"/>
          </p:cNvSpPr>
          <p:nvPr/>
        </p:nvSpPr>
        <p:spPr bwMode="auto">
          <a:xfrm>
            <a:off x="5247355" y="1684569"/>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97" name="文本框 96"/>
          <p:cNvSpPr txBox="1"/>
          <p:nvPr/>
        </p:nvSpPr>
        <p:spPr>
          <a:xfrm>
            <a:off x="5702764" y="2289173"/>
            <a:ext cx="734258" cy="400110"/>
          </a:xfrm>
          <a:prstGeom prst="rect">
            <a:avLst/>
          </a:prstGeom>
          <a:noFill/>
        </p:spPr>
        <p:txBody>
          <a:bodyPr wrap="square">
            <a:spAutoFit/>
          </a:bodyPr>
          <a:lstStyle/>
          <a:p>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次</a:t>
            </a:r>
            <a:endParaRPr lang="zh-CN" altLang="en-US" dirty="0"/>
          </a:p>
        </p:txBody>
      </p:sp>
      <p:sp>
        <p:nvSpPr>
          <p:cNvPr id="99" name="文本框 98"/>
          <p:cNvSpPr txBox="1"/>
          <p:nvPr/>
        </p:nvSpPr>
        <p:spPr>
          <a:xfrm>
            <a:off x="5702764" y="3448188"/>
            <a:ext cx="734258" cy="400110"/>
          </a:xfrm>
          <a:prstGeom prst="rect">
            <a:avLst/>
          </a:prstGeom>
          <a:noFill/>
        </p:spPr>
        <p:txBody>
          <a:bodyPr wrap="square">
            <a:spAutoFit/>
          </a:bodyPr>
          <a:lstStyle/>
          <a:p>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次</a:t>
            </a:r>
            <a:endParaRPr lang="zh-CN" altLang="en-US" dirty="0"/>
          </a:p>
        </p:txBody>
      </p:sp>
      <p:sp>
        <p:nvSpPr>
          <p:cNvPr id="100" name="文本框 99"/>
          <p:cNvSpPr txBox="1"/>
          <p:nvPr/>
        </p:nvSpPr>
        <p:spPr>
          <a:xfrm>
            <a:off x="3756140" y="5999982"/>
            <a:ext cx="2590337" cy="400110"/>
          </a:xfrm>
          <a:prstGeom prst="rect">
            <a:avLst/>
          </a:prstGeom>
          <a:noFill/>
        </p:spPr>
        <p:txBody>
          <a:bodyPr wrap="square">
            <a:spAutoFit/>
          </a:bodyPr>
          <a:lstStyle/>
          <a:p>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5+2+4+2+2+4</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19 </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次 </a:t>
            </a:r>
            <a:endParaRPr lang="zh-CN" altLang="en-US" dirty="0"/>
          </a:p>
        </p:txBody>
      </p:sp>
      <p:sp>
        <p:nvSpPr>
          <p:cNvPr id="7" name="文本框 6"/>
          <p:cNvSpPr txBox="1"/>
          <p:nvPr/>
        </p:nvSpPr>
        <p:spPr>
          <a:xfrm>
            <a:off x="5702764" y="2869636"/>
            <a:ext cx="734258" cy="400110"/>
          </a:xfrm>
          <a:prstGeom prst="rect">
            <a:avLst/>
          </a:prstGeom>
          <a:noFill/>
        </p:spPr>
        <p:txBody>
          <a:bodyPr wrap="square">
            <a:spAutoFit/>
          </a:bodyPr>
          <a:lstStyle/>
          <a:p>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次</a:t>
            </a:r>
            <a:endParaRPr lang="zh-CN" altLang="en-US" dirty="0"/>
          </a:p>
        </p:txBody>
      </p:sp>
      <p:sp>
        <p:nvSpPr>
          <p:cNvPr id="10" name="标题 9"/>
          <p:cNvSpPr>
            <a:spLocks noGrp="1"/>
          </p:cNvSpPr>
          <p:nvPr>
            <p:ph type="title"/>
          </p:nvPr>
        </p:nvSpPr>
        <p:spPr/>
        <p:txBody>
          <a:bodyPr>
            <a:normAutofit/>
          </a:bodyPr>
          <a:lstStyle/>
          <a:p>
            <a:pPr algn="just">
              <a:lnSpc>
                <a:spcPct val="150000"/>
              </a:lnSpc>
            </a:pPr>
            <a:r>
              <a:rPr kumimoji="0" lang="zh-CN" altLang="en-US"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问答题</a:t>
            </a: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设目标串</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000"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xxyxxxyxxxxyxyx</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，模式串 </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000"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xxyxy</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。如何用最少的比较次数找到</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在 </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中第一次出现的位置？相应的比较次数是多少？请给出具体的分析过程。（</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7</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分）</a:t>
            </a:r>
            <a:endParaRPr lang="zh-CN" altLang="en-US" dirty="0"/>
          </a:p>
        </p:txBody>
      </p:sp>
      <p:sp>
        <p:nvSpPr>
          <p:cNvPr id="54" name="Line 12"/>
          <p:cNvSpPr>
            <a:spLocks noChangeShapeType="1"/>
          </p:cNvSpPr>
          <p:nvPr/>
        </p:nvSpPr>
        <p:spPr bwMode="auto">
          <a:xfrm>
            <a:off x="5603408" y="1684569"/>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grpSp>
        <p:nvGrpSpPr>
          <p:cNvPr id="39" name="组合 38"/>
          <p:cNvGrpSpPr/>
          <p:nvPr/>
        </p:nvGrpSpPr>
        <p:grpSpPr>
          <a:xfrm>
            <a:off x="3578354" y="2876408"/>
            <a:ext cx="996195" cy="388351"/>
            <a:chOff x="3578354" y="2876333"/>
            <a:chExt cx="996195" cy="388351"/>
          </a:xfrm>
        </p:grpSpPr>
        <p:sp>
          <p:nvSpPr>
            <p:cNvPr id="55" name="Rectangle 9"/>
            <p:cNvSpPr>
              <a:spLocks noChangeArrowheads="1"/>
            </p:cNvSpPr>
            <p:nvPr/>
          </p:nvSpPr>
          <p:spPr bwMode="auto">
            <a:xfrm>
              <a:off x="3634956" y="2885211"/>
              <a:ext cx="891488" cy="379473"/>
            </a:xfrm>
            <a:prstGeom prst="rect">
              <a:avLst/>
            </a:prstGeom>
            <a:solidFill>
              <a:schemeClr val="accent1"/>
            </a:solidFill>
            <a:ln w="9525">
              <a:solidFill>
                <a:schemeClr val="tx1"/>
              </a:solidFill>
              <a:miter lim="800000"/>
            </a:ln>
            <a:effectLst>
              <a:outerShdw dist="107763" dir="2700000" algn="ctr" rotWithShape="0">
                <a:schemeClr val="bg2"/>
              </a:outerShdw>
            </a:effec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pPr eaLnBrk="1" hangingPunct="1"/>
              <a:endParaRPr lang="zh-CN" altLang="en-US" dirty="0"/>
            </a:p>
          </p:txBody>
        </p:sp>
        <p:sp>
          <p:nvSpPr>
            <p:cNvPr id="56" name="Line 11"/>
            <p:cNvSpPr>
              <a:spLocks noChangeShapeType="1"/>
            </p:cNvSpPr>
            <p:nvPr/>
          </p:nvSpPr>
          <p:spPr bwMode="auto">
            <a:xfrm>
              <a:off x="3803129" y="2885211"/>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57" name="Line 12"/>
            <p:cNvSpPr>
              <a:spLocks noChangeShapeType="1"/>
            </p:cNvSpPr>
            <p:nvPr/>
          </p:nvSpPr>
          <p:spPr bwMode="auto">
            <a:xfrm>
              <a:off x="3977731" y="2885211"/>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58" name="Line 15"/>
            <p:cNvSpPr>
              <a:spLocks noChangeShapeType="1"/>
            </p:cNvSpPr>
            <p:nvPr/>
          </p:nvSpPr>
          <p:spPr bwMode="auto">
            <a:xfrm>
              <a:off x="4155280" y="2885211"/>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59" name="Line 16"/>
            <p:cNvSpPr>
              <a:spLocks noChangeShapeType="1"/>
            </p:cNvSpPr>
            <p:nvPr/>
          </p:nvSpPr>
          <p:spPr bwMode="auto">
            <a:xfrm>
              <a:off x="4329873" y="2885211"/>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60" name="文本框 59"/>
            <p:cNvSpPr txBox="1"/>
            <p:nvPr/>
          </p:nvSpPr>
          <p:spPr>
            <a:xfrm>
              <a:off x="3578354" y="2876333"/>
              <a:ext cx="996195" cy="369332"/>
            </a:xfrm>
            <a:prstGeom prst="rect">
              <a:avLst/>
            </a:prstGeom>
            <a:noFill/>
          </p:spPr>
          <p:txBody>
            <a:bodyPr wrap="square">
              <a:spAutoFit/>
            </a:bodyPr>
            <a:lstStyle/>
            <a:p>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 </a:t>
              </a:r>
              <a:r>
                <a:rPr lang="en-US" altLang="zh-CN" kern="10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y</a:t>
              </a:r>
              <a:endParaRPr lang="zh-CN" altLang="en-US" dirty="0">
                <a:solidFill>
                  <a:srgbClr val="FF0000"/>
                </a:solidFill>
              </a:endParaRPr>
            </a:p>
          </p:txBody>
        </p:sp>
      </p:grpSp>
      <p:cxnSp>
        <p:nvCxnSpPr>
          <p:cNvPr id="61" name="直接箭头连接符 60"/>
          <p:cNvCxnSpPr/>
          <p:nvPr/>
        </p:nvCxnSpPr>
        <p:spPr>
          <a:xfrm>
            <a:off x="4076452" y="2060807"/>
            <a:ext cx="0" cy="80654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nvGrpSpPr>
          <p:cNvPr id="40" name="组合 39"/>
          <p:cNvGrpSpPr/>
          <p:nvPr/>
        </p:nvGrpSpPr>
        <p:grpSpPr>
          <a:xfrm>
            <a:off x="3756140" y="3472521"/>
            <a:ext cx="996195" cy="388351"/>
            <a:chOff x="3756140" y="3453984"/>
            <a:chExt cx="996195" cy="388351"/>
          </a:xfrm>
        </p:grpSpPr>
        <p:sp>
          <p:nvSpPr>
            <p:cNvPr id="66" name="Rectangle 9"/>
            <p:cNvSpPr>
              <a:spLocks noChangeArrowheads="1"/>
            </p:cNvSpPr>
            <p:nvPr/>
          </p:nvSpPr>
          <p:spPr bwMode="auto">
            <a:xfrm>
              <a:off x="3812742" y="3462862"/>
              <a:ext cx="891488" cy="379473"/>
            </a:xfrm>
            <a:prstGeom prst="rect">
              <a:avLst/>
            </a:prstGeom>
            <a:solidFill>
              <a:schemeClr val="accent1"/>
            </a:solidFill>
            <a:ln w="9525">
              <a:solidFill>
                <a:schemeClr val="tx1"/>
              </a:solidFill>
              <a:miter lim="800000"/>
            </a:ln>
            <a:effectLst>
              <a:outerShdw dist="107763" dir="2700000" algn="ctr" rotWithShape="0">
                <a:schemeClr val="bg2"/>
              </a:outerShdw>
            </a:effec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pPr eaLnBrk="1" hangingPunct="1"/>
              <a:endParaRPr lang="zh-CN" altLang="en-US" dirty="0"/>
            </a:p>
          </p:txBody>
        </p:sp>
        <p:sp>
          <p:nvSpPr>
            <p:cNvPr id="67" name="Line 11"/>
            <p:cNvSpPr>
              <a:spLocks noChangeShapeType="1"/>
            </p:cNvSpPr>
            <p:nvPr/>
          </p:nvSpPr>
          <p:spPr bwMode="auto">
            <a:xfrm>
              <a:off x="3980915" y="3462862"/>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68" name="Line 12"/>
            <p:cNvSpPr>
              <a:spLocks noChangeShapeType="1"/>
            </p:cNvSpPr>
            <p:nvPr/>
          </p:nvSpPr>
          <p:spPr bwMode="auto">
            <a:xfrm>
              <a:off x="4155517" y="3462862"/>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69" name="Line 15"/>
            <p:cNvSpPr>
              <a:spLocks noChangeShapeType="1"/>
            </p:cNvSpPr>
            <p:nvPr/>
          </p:nvSpPr>
          <p:spPr bwMode="auto">
            <a:xfrm>
              <a:off x="4333066" y="3462862"/>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70" name="Line 16"/>
            <p:cNvSpPr>
              <a:spLocks noChangeShapeType="1"/>
            </p:cNvSpPr>
            <p:nvPr/>
          </p:nvSpPr>
          <p:spPr bwMode="auto">
            <a:xfrm>
              <a:off x="4507659" y="3462862"/>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71" name="文本框 70"/>
            <p:cNvSpPr txBox="1"/>
            <p:nvPr/>
          </p:nvSpPr>
          <p:spPr>
            <a:xfrm>
              <a:off x="3756140" y="3453984"/>
              <a:ext cx="996195" cy="369332"/>
            </a:xfrm>
            <a:prstGeom prst="rect">
              <a:avLst/>
            </a:prstGeom>
            <a:noFill/>
          </p:spPr>
          <p:txBody>
            <a:bodyPr wrap="square">
              <a:spAutoFit/>
            </a:bodyPr>
            <a:lstStyle/>
            <a:p>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 </a:t>
              </a:r>
              <a:r>
                <a:rPr lang="en-US" altLang="zh-CN" kern="10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y x y</a:t>
              </a:r>
              <a:endParaRPr lang="zh-CN" altLang="en-US" dirty="0">
                <a:solidFill>
                  <a:srgbClr val="FF0000"/>
                </a:solidFill>
              </a:endParaRPr>
            </a:p>
          </p:txBody>
        </p:sp>
      </p:grpSp>
      <p:cxnSp>
        <p:nvCxnSpPr>
          <p:cNvPr id="72" name="直接箭头连接符 71"/>
          <p:cNvCxnSpPr/>
          <p:nvPr/>
        </p:nvCxnSpPr>
        <p:spPr>
          <a:xfrm>
            <a:off x="4620698" y="2063163"/>
            <a:ext cx="0" cy="139741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nvGrpSpPr>
          <p:cNvPr id="77" name="组合 76"/>
          <p:cNvGrpSpPr/>
          <p:nvPr/>
        </p:nvGrpSpPr>
        <p:grpSpPr>
          <a:xfrm>
            <a:off x="4293661" y="4068635"/>
            <a:ext cx="996195" cy="388351"/>
            <a:chOff x="3756140" y="3453984"/>
            <a:chExt cx="996195" cy="388351"/>
          </a:xfrm>
        </p:grpSpPr>
        <p:sp>
          <p:nvSpPr>
            <p:cNvPr id="78" name="Rectangle 9"/>
            <p:cNvSpPr>
              <a:spLocks noChangeArrowheads="1"/>
            </p:cNvSpPr>
            <p:nvPr/>
          </p:nvSpPr>
          <p:spPr bwMode="auto">
            <a:xfrm>
              <a:off x="3812742" y="3462862"/>
              <a:ext cx="891488" cy="379473"/>
            </a:xfrm>
            <a:prstGeom prst="rect">
              <a:avLst/>
            </a:prstGeom>
            <a:solidFill>
              <a:schemeClr val="accent1"/>
            </a:solidFill>
            <a:ln w="9525">
              <a:solidFill>
                <a:schemeClr val="tx1"/>
              </a:solidFill>
              <a:miter lim="800000"/>
            </a:ln>
            <a:effectLst>
              <a:outerShdw dist="107763" dir="2700000" algn="ctr" rotWithShape="0">
                <a:schemeClr val="bg2"/>
              </a:outerShdw>
            </a:effec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pPr eaLnBrk="1" hangingPunct="1"/>
              <a:endParaRPr lang="zh-CN" altLang="en-US" dirty="0"/>
            </a:p>
          </p:txBody>
        </p:sp>
        <p:sp>
          <p:nvSpPr>
            <p:cNvPr id="79" name="Line 11"/>
            <p:cNvSpPr>
              <a:spLocks noChangeShapeType="1"/>
            </p:cNvSpPr>
            <p:nvPr/>
          </p:nvSpPr>
          <p:spPr bwMode="auto">
            <a:xfrm>
              <a:off x="3980915" y="3462862"/>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80" name="Line 12"/>
            <p:cNvSpPr>
              <a:spLocks noChangeShapeType="1"/>
            </p:cNvSpPr>
            <p:nvPr/>
          </p:nvSpPr>
          <p:spPr bwMode="auto">
            <a:xfrm>
              <a:off x="4155517" y="3462862"/>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81" name="Line 15"/>
            <p:cNvSpPr>
              <a:spLocks noChangeShapeType="1"/>
            </p:cNvSpPr>
            <p:nvPr/>
          </p:nvSpPr>
          <p:spPr bwMode="auto">
            <a:xfrm>
              <a:off x="4333066" y="3462862"/>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82" name="Line 16"/>
            <p:cNvSpPr>
              <a:spLocks noChangeShapeType="1"/>
            </p:cNvSpPr>
            <p:nvPr/>
          </p:nvSpPr>
          <p:spPr bwMode="auto">
            <a:xfrm>
              <a:off x="4507659" y="3462862"/>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83" name="文本框 82"/>
            <p:cNvSpPr txBox="1"/>
            <p:nvPr/>
          </p:nvSpPr>
          <p:spPr>
            <a:xfrm>
              <a:off x="3756140" y="3453984"/>
              <a:ext cx="996195" cy="369332"/>
            </a:xfrm>
            <a:prstGeom prst="rect">
              <a:avLst/>
            </a:prstGeom>
            <a:noFill/>
          </p:spPr>
          <p:txBody>
            <a:bodyPr wrap="square">
              <a:spAutoFit/>
            </a:bodyPr>
            <a:lstStyle/>
            <a:p>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 </a:t>
              </a:r>
              <a:r>
                <a:rPr lang="en-US" altLang="zh-CN" kern="10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y</a:t>
              </a:r>
              <a:endParaRPr lang="zh-CN" altLang="en-US" dirty="0">
                <a:solidFill>
                  <a:srgbClr val="FF0000"/>
                </a:solidFill>
              </a:endParaRPr>
            </a:p>
          </p:txBody>
        </p:sp>
      </p:grpSp>
      <p:cxnSp>
        <p:nvCxnSpPr>
          <p:cNvPr id="92" name="直接箭头连接符 91"/>
          <p:cNvCxnSpPr/>
          <p:nvPr/>
        </p:nvCxnSpPr>
        <p:spPr>
          <a:xfrm>
            <a:off x="4800811" y="2065959"/>
            <a:ext cx="1" cy="198457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3" name="文本框 92"/>
          <p:cNvSpPr txBox="1"/>
          <p:nvPr/>
        </p:nvSpPr>
        <p:spPr>
          <a:xfrm>
            <a:off x="5702764" y="4065291"/>
            <a:ext cx="734258" cy="400110"/>
          </a:xfrm>
          <a:prstGeom prst="rect">
            <a:avLst/>
          </a:prstGeom>
          <a:noFill/>
        </p:spPr>
        <p:txBody>
          <a:bodyPr wrap="square">
            <a:spAutoFit/>
          </a:bodyPr>
          <a:lstStyle/>
          <a:p>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次</a:t>
            </a:r>
            <a:endParaRPr lang="zh-CN" altLang="en-US" dirty="0"/>
          </a:p>
        </p:txBody>
      </p:sp>
      <p:grpSp>
        <p:nvGrpSpPr>
          <p:cNvPr id="94" name="组合 93"/>
          <p:cNvGrpSpPr/>
          <p:nvPr/>
        </p:nvGrpSpPr>
        <p:grpSpPr>
          <a:xfrm>
            <a:off x="4462835" y="4665810"/>
            <a:ext cx="996195" cy="388351"/>
            <a:chOff x="3756140" y="3453984"/>
            <a:chExt cx="996195" cy="388351"/>
          </a:xfrm>
        </p:grpSpPr>
        <p:sp>
          <p:nvSpPr>
            <p:cNvPr id="95" name="Rectangle 9"/>
            <p:cNvSpPr>
              <a:spLocks noChangeArrowheads="1"/>
            </p:cNvSpPr>
            <p:nvPr/>
          </p:nvSpPr>
          <p:spPr bwMode="auto">
            <a:xfrm>
              <a:off x="3812742" y="3462862"/>
              <a:ext cx="891488" cy="379473"/>
            </a:xfrm>
            <a:prstGeom prst="rect">
              <a:avLst/>
            </a:prstGeom>
            <a:solidFill>
              <a:schemeClr val="accent1"/>
            </a:solidFill>
            <a:ln w="9525">
              <a:solidFill>
                <a:schemeClr val="tx1"/>
              </a:solidFill>
              <a:miter lim="800000"/>
            </a:ln>
            <a:effectLst>
              <a:outerShdw dist="107763" dir="2700000" algn="ctr" rotWithShape="0">
                <a:schemeClr val="bg2"/>
              </a:outerShdw>
            </a:effec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pPr eaLnBrk="1" hangingPunct="1"/>
              <a:endParaRPr lang="zh-CN" altLang="en-US" dirty="0"/>
            </a:p>
          </p:txBody>
        </p:sp>
        <p:sp>
          <p:nvSpPr>
            <p:cNvPr id="96" name="Line 11"/>
            <p:cNvSpPr>
              <a:spLocks noChangeShapeType="1"/>
            </p:cNvSpPr>
            <p:nvPr/>
          </p:nvSpPr>
          <p:spPr bwMode="auto">
            <a:xfrm>
              <a:off x="3980915" y="3462862"/>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98" name="Line 12"/>
            <p:cNvSpPr>
              <a:spLocks noChangeShapeType="1"/>
            </p:cNvSpPr>
            <p:nvPr/>
          </p:nvSpPr>
          <p:spPr bwMode="auto">
            <a:xfrm>
              <a:off x="4155517" y="3462862"/>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01" name="Line 15"/>
            <p:cNvSpPr>
              <a:spLocks noChangeShapeType="1"/>
            </p:cNvSpPr>
            <p:nvPr/>
          </p:nvSpPr>
          <p:spPr bwMode="auto">
            <a:xfrm>
              <a:off x="4333066" y="3462862"/>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02" name="Line 16"/>
            <p:cNvSpPr>
              <a:spLocks noChangeShapeType="1"/>
            </p:cNvSpPr>
            <p:nvPr/>
          </p:nvSpPr>
          <p:spPr bwMode="auto">
            <a:xfrm>
              <a:off x="4507659" y="3462862"/>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03" name="文本框 102"/>
            <p:cNvSpPr txBox="1"/>
            <p:nvPr/>
          </p:nvSpPr>
          <p:spPr>
            <a:xfrm>
              <a:off x="3756140" y="3453984"/>
              <a:ext cx="996195" cy="369332"/>
            </a:xfrm>
            <a:prstGeom prst="rect">
              <a:avLst/>
            </a:prstGeom>
            <a:noFill/>
          </p:spPr>
          <p:txBody>
            <a:bodyPr wrap="square">
              <a:spAutoFit/>
            </a:bodyPr>
            <a:lstStyle/>
            <a:p>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 </a:t>
              </a:r>
              <a:r>
                <a:rPr lang="en-US" altLang="zh-CN" kern="10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y</a:t>
              </a: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p>
          </p:txBody>
        </p:sp>
      </p:grpSp>
      <p:sp>
        <p:nvSpPr>
          <p:cNvPr id="104" name="文本框 103"/>
          <p:cNvSpPr txBox="1"/>
          <p:nvPr/>
        </p:nvSpPr>
        <p:spPr>
          <a:xfrm>
            <a:off x="5702764" y="4696123"/>
            <a:ext cx="734258" cy="400110"/>
          </a:xfrm>
          <a:prstGeom prst="rect">
            <a:avLst/>
          </a:prstGeom>
          <a:noFill/>
        </p:spPr>
        <p:txBody>
          <a:bodyPr wrap="square">
            <a:spAutoFit/>
          </a:bodyPr>
          <a:lstStyle/>
          <a:p>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次</a:t>
            </a:r>
            <a:endParaRPr lang="zh-CN" altLang="en-US" dirty="0"/>
          </a:p>
        </p:txBody>
      </p:sp>
      <p:grpSp>
        <p:nvGrpSpPr>
          <p:cNvPr id="105" name="组合 104"/>
          <p:cNvGrpSpPr/>
          <p:nvPr/>
        </p:nvGrpSpPr>
        <p:grpSpPr>
          <a:xfrm>
            <a:off x="4635920" y="5262203"/>
            <a:ext cx="996195" cy="388351"/>
            <a:chOff x="3756140" y="3453984"/>
            <a:chExt cx="996195" cy="388351"/>
          </a:xfrm>
        </p:grpSpPr>
        <p:sp>
          <p:nvSpPr>
            <p:cNvPr id="106" name="Rectangle 9"/>
            <p:cNvSpPr>
              <a:spLocks noChangeArrowheads="1"/>
            </p:cNvSpPr>
            <p:nvPr/>
          </p:nvSpPr>
          <p:spPr bwMode="auto">
            <a:xfrm>
              <a:off x="3812742" y="3462862"/>
              <a:ext cx="891488" cy="379473"/>
            </a:xfrm>
            <a:prstGeom prst="rect">
              <a:avLst/>
            </a:prstGeom>
            <a:solidFill>
              <a:schemeClr val="accent1"/>
            </a:solidFill>
            <a:ln w="9525">
              <a:solidFill>
                <a:schemeClr val="tx1"/>
              </a:solidFill>
              <a:miter lim="800000"/>
            </a:ln>
            <a:effectLst>
              <a:outerShdw dist="107763" dir="2700000" algn="ctr" rotWithShape="0">
                <a:schemeClr val="bg2"/>
              </a:outerShdw>
            </a:effec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pPr eaLnBrk="1" hangingPunct="1"/>
              <a:endParaRPr lang="zh-CN" altLang="en-US" dirty="0"/>
            </a:p>
          </p:txBody>
        </p:sp>
        <p:sp>
          <p:nvSpPr>
            <p:cNvPr id="107" name="Line 11"/>
            <p:cNvSpPr>
              <a:spLocks noChangeShapeType="1"/>
            </p:cNvSpPr>
            <p:nvPr/>
          </p:nvSpPr>
          <p:spPr bwMode="auto">
            <a:xfrm>
              <a:off x="3980915" y="3462862"/>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08" name="Line 12"/>
            <p:cNvSpPr>
              <a:spLocks noChangeShapeType="1"/>
            </p:cNvSpPr>
            <p:nvPr/>
          </p:nvSpPr>
          <p:spPr bwMode="auto">
            <a:xfrm>
              <a:off x="4155517" y="3462862"/>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09" name="Line 15"/>
            <p:cNvSpPr>
              <a:spLocks noChangeShapeType="1"/>
            </p:cNvSpPr>
            <p:nvPr/>
          </p:nvSpPr>
          <p:spPr bwMode="auto">
            <a:xfrm>
              <a:off x="4333066" y="3462862"/>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10" name="Line 16"/>
            <p:cNvSpPr>
              <a:spLocks noChangeShapeType="1"/>
            </p:cNvSpPr>
            <p:nvPr/>
          </p:nvSpPr>
          <p:spPr bwMode="auto">
            <a:xfrm>
              <a:off x="4507659" y="3462862"/>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11" name="文本框 110"/>
            <p:cNvSpPr txBox="1"/>
            <p:nvPr/>
          </p:nvSpPr>
          <p:spPr>
            <a:xfrm>
              <a:off x="3756140" y="3453984"/>
              <a:ext cx="996195" cy="369332"/>
            </a:xfrm>
            <a:prstGeom prst="rect">
              <a:avLst/>
            </a:prstGeom>
            <a:noFill/>
          </p:spPr>
          <p:txBody>
            <a:bodyPr wrap="square">
              <a:spAutoFit/>
            </a:bodyPr>
            <a:lstStyle/>
            <a:p>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 </a:t>
              </a:r>
              <a:r>
                <a:rPr lang="en-US" altLang="zh-CN" kern="10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y x y</a:t>
              </a:r>
              <a:endParaRPr lang="zh-CN" altLang="en-US" dirty="0">
                <a:solidFill>
                  <a:srgbClr val="FF0000"/>
                </a:solidFill>
              </a:endParaRPr>
            </a:p>
          </p:txBody>
        </p:sp>
      </p:grpSp>
      <p:cxnSp>
        <p:nvCxnSpPr>
          <p:cNvPr id="112" name="直接箭头连接符 111"/>
          <p:cNvCxnSpPr/>
          <p:nvPr/>
        </p:nvCxnSpPr>
        <p:spPr>
          <a:xfrm>
            <a:off x="4971366" y="2064631"/>
            <a:ext cx="0" cy="259775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3" name="文本框 112"/>
          <p:cNvSpPr txBox="1"/>
          <p:nvPr/>
        </p:nvSpPr>
        <p:spPr>
          <a:xfrm>
            <a:off x="5702764" y="5283874"/>
            <a:ext cx="734258" cy="400110"/>
          </a:xfrm>
          <a:prstGeom prst="rect">
            <a:avLst/>
          </a:prstGeom>
          <a:noFill/>
        </p:spPr>
        <p:txBody>
          <a:bodyPr wrap="square">
            <a:spAutoFit/>
          </a:bodyPr>
          <a:lstStyle/>
          <a:p>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次</a:t>
            </a:r>
            <a:endParaRPr lang="zh-CN" altLang="en-US" dirty="0"/>
          </a:p>
        </p:txBody>
      </p:sp>
      <p:cxnSp>
        <p:nvCxnSpPr>
          <p:cNvPr id="65" name="直接箭头连接符 64"/>
          <p:cNvCxnSpPr>
            <a:endCxn id="103" idx="1"/>
          </p:cNvCxnSpPr>
          <p:nvPr/>
        </p:nvCxnSpPr>
        <p:spPr>
          <a:xfrm flipV="1">
            <a:off x="3109700" y="4850476"/>
            <a:ext cx="1353135" cy="10120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4" name="内容占位符 6"/>
          <p:cNvSpPr txBox="1"/>
          <p:nvPr/>
        </p:nvSpPr>
        <p:spPr>
          <a:xfrm>
            <a:off x="6975730" y="1623307"/>
            <a:ext cx="3890408" cy="479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kern="100" dirty="0">
                <a:solidFill>
                  <a:srgbClr val="000000"/>
                </a:solidFill>
              </a:rPr>
              <a:t>2) </a:t>
            </a:r>
            <a:r>
              <a:rPr lang="zh-CN" altLang="en-US" sz="1800" kern="100" dirty="0">
                <a:solidFill>
                  <a:srgbClr val="000000"/>
                </a:solidFill>
              </a:rPr>
              <a:t>从右向左扫描：</a:t>
            </a:r>
            <a:r>
              <a:rPr lang="en-US" altLang="zh-CN" sz="1800" kern="100" dirty="0">
                <a:solidFill>
                  <a:srgbClr val="000000"/>
                </a:solidFill>
              </a:rPr>
              <a:t>6</a:t>
            </a:r>
            <a:r>
              <a:rPr lang="zh-CN" altLang="en-US" sz="1800" kern="100" dirty="0">
                <a:solidFill>
                  <a:srgbClr val="000000"/>
                </a:solidFill>
              </a:rPr>
              <a:t>次</a:t>
            </a:r>
            <a:endParaRPr lang="en-US" altLang="zh-CN" sz="1800" kern="100" dirty="0">
              <a:solidFill>
                <a:srgbClr val="000000"/>
              </a:solidFill>
            </a:endParaRPr>
          </a:p>
          <a:p>
            <a:pPr marL="0" indent="0">
              <a:buNone/>
            </a:pPr>
            <a:endParaRPr lang="en-US" altLang="zh-CN" sz="1800" kern="100" dirty="0">
              <a:solidFill>
                <a:srgbClr val="000000"/>
              </a:solidFill>
            </a:endParaRPr>
          </a:p>
          <a:p>
            <a:pPr marL="0" indent="0">
              <a:buNone/>
            </a:pPr>
            <a:endParaRPr lang="en-US" altLang="zh-CN" sz="1800" kern="100" dirty="0">
              <a:solidFill>
                <a:srgbClr val="000000"/>
              </a:solidFill>
            </a:endParaRPr>
          </a:p>
          <a:p>
            <a:pPr marL="0" indent="0">
              <a:buNone/>
            </a:pPr>
            <a:endParaRPr lang="en-US" altLang="zh-CN" sz="1800" kern="100" dirty="0">
              <a:solidFill>
                <a:srgbClr val="000000"/>
              </a:solidFill>
            </a:endParaRPr>
          </a:p>
          <a:p>
            <a:pPr marL="0" indent="0">
              <a:buNone/>
            </a:pPr>
            <a:endParaRPr lang="en-US" altLang="zh-CN" sz="1800" kern="100" dirty="0">
              <a:solidFill>
                <a:srgbClr val="000000"/>
              </a:solidFill>
            </a:endParaRPr>
          </a:p>
          <a:p>
            <a:pPr marL="0" indent="0">
              <a:buNone/>
            </a:pPr>
            <a:endParaRPr lang="en-US" altLang="zh-CN" sz="1800" kern="100" dirty="0">
              <a:solidFill>
                <a:srgbClr val="000000"/>
              </a:solidFill>
            </a:endParaRPr>
          </a:p>
          <a:p>
            <a:pPr marL="0" indent="0">
              <a:buNone/>
            </a:pPr>
            <a:endParaRPr lang="en-US" altLang="zh-CN" sz="1800" kern="100" dirty="0">
              <a:solidFill>
                <a:srgbClr val="000000"/>
              </a:solidFill>
            </a:endParaRPr>
          </a:p>
          <a:p>
            <a:pPr marL="0" indent="0">
              <a:buNone/>
            </a:pPr>
            <a:r>
              <a:rPr lang="en-US" altLang="zh-CN" sz="1800" kern="100" dirty="0">
                <a:solidFill>
                  <a:srgbClr val="000000"/>
                </a:solidFill>
              </a:rPr>
              <a:t>3)</a:t>
            </a:r>
            <a:r>
              <a:rPr lang="zh-CN" altLang="en-US" sz="1800" kern="100" dirty="0">
                <a:solidFill>
                  <a:srgbClr val="000000"/>
                </a:solidFill>
              </a:rPr>
              <a:t> 其他</a:t>
            </a:r>
            <a:endParaRPr lang="en-US" altLang="zh-CN" sz="1800" kern="100" dirty="0">
              <a:solidFill>
                <a:srgbClr val="000000"/>
              </a:solidFill>
            </a:endParaRPr>
          </a:p>
          <a:p>
            <a:pPr marL="0" indent="0">
              <a:buNone/>
            </a:pPr>
            <a:r>
              <a:rPr lang="zh-CN" altLang="en-US" sz="1800" kern="100" dirty="0">
                <a:solidFill>
                  <a:srgbClr val="000000"/>
                </a:solidFill>
              </a:rPr>
              <a:t>先比较</a:t>
            </a:r>
            <a:r>
              <a:rPr lang="en-US" altLang="zh-CN" sz="1800" kern="100" dirty="0" err="1">
                <a:solidFill>
                  <a:srgbClr val="000000"/>
                </a:solidFill>
              </a:rPr>
              <a:t>xxy</a:t>
            </a:r>
            <a:endParaRPr lang="en-US" altLang="zh-CN" sz="1800" kern="100" dirty="0">
              <a:solidFill>
                <a:srgbClr val="000000"/>
              </a:solidFill>
            </a:endParaRPr>
          </a:p>
          <a:p>
            <a:pPr marL="0" indent="0">
              <a:buNone/>
            </a:pPr>
            <a:r>
              <a:rPr lang="zh-CN" altLang="en-US" sz="1800" kern="100" dirty="0">
                <a:solidFill>
                  <a:srgbClr val="000000"/>
                </a:solidFill>
              </a:rPr>
              <a:t>比较头和尾</a:t>
            </a:r>
            <a:endParaRPr lang="en-US" altLang="zh-CN" sz="1800" kern="100" dirty="0">
              <a:solidFill>
                <a:srgbClr val="000000"/>
              </a:solidFill>
            </a:endParaRPr>
          </a:p>
          <a:p>
            <a:pPr marL="0" indent="0">
              <a:buNone/>
            </a:pPr>
            <a:r>
              <a:rPr lang="en-US" altLang="zh-CN" sz="1800" kern="100" dirty="0">
                <a:solidFill>
                  <a:srgbClr val="000000"/>
                </a:solidFill>
              </a:rPr>
              <a:t>……</a:t>
            </a:r>
          </a:p>
        </p:txBody>
      </p:sp>
      <p:sp>
        <p:nvSpPr>
          <p:cNvPr id="115" name="Rectangle 9"/>
          <p:cNvSpPr>
            <a:spLocks noChangeArrowheads="1"/>
          </p:cNvSpPr>
          <p:nvPr/>
        </p:nvSpPr>
        <p:spPr bwMode="auto">
          <a:xfrm>
            <a:off x="7043781" y="2077009"/>
            <a:ext cx="2661403" cy="379473"/>
          </a:xfrm>
          <a:prstGeom prst="rect">
            <a:avLst/>
          </a:prstGeom>
          <a:solidFill>
            <a:schemeClr val="accent6">
              <a:lumMod val="60000"/>
              <a:lumOff val="40000"/>
            </a:schemeClr>
          </a:solidFill>
          <a:ln w="9525">
            <a:solidFill>
              <a:schemeClr val="tx1"/>
            </a:solidFill>
            <a:miter lim="800000"/>
          </a:ln>
          <a:effectLst>
            <a:outerShdw dist="107763" dir="2700000" algn="ctr" rotWithShape="0">
              <a:schemeClr val="bg2"/>
            </a:outerShdw>
          </a:effec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pPr eaLnBrk="1" hangingPunct="1"/>
            <a:endParaRPr lang="zh-CN" altLang="en-US" dirty="0"/>
          </a:p>
        </p:txBody>
      </p:sp>
      <p:sp>
        <p:nvSpPr>
          <p:cNvPr id="116" name="文本框 115"/>
          <p:cNvSpPr txBox="1"/>
          <p:nvPr/>
        </p:nvSpPr>
        <p:spPr>
          <a:xfrm>
            <a:off x="6981791" y="2059895"/>
            <a:ext cx="2932008" cy="369332"/>
          </a:xfrm>
          <a:prstGeom prst="rect">
            <a:avLst/>
          </a:prstGeom>
          <a:noFill/>
          <a:ln>
            <a:noFill/>
          </a:ln>
        </p:spPr>
        <p:txBody>
          <a:bodyPr wrap="square">
            <a:spAutoFit/>
          </a:bodyPr>
          <a:lstStyle/>
          <a:p>
            <a:r>
              <a:rPr kumimoji="0" lang="en-US" altLang="zh-CN"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 </a:t>
            </a:r>
            <a:r>
              <a:rPr kumimoji="0" lang="en-US" altLang="zh-CN"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y x </a:t>
            </a:r>
            <a:r>
              <a:rPr kumimoji="0" lang="en-US" altLang="zh-CN"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y x </a:t>
            </a:r>
            <a:r>
              <a:rPr kumimoji="0" lang="en-US" altLang="zh-CN"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y x y x</a:t>
            </a:r>
            <a:endParaRPr lang="zh-CN" altLang="en-US" dirty="0"/>
          </a:p>
        </p:txBody>
      </p:sp>
      <p:sp>
        <p:nvSpPr>
          <p:cNvPr id="117" name="Line 11"/>
          <p:cNvSpPr>
            <a:spLocks noChangeShapeType="1"/>
          </p:cNvSpPr>
          <p:nvPr/>
        </p:nvSpPr>
        <p:spPr bwMode="auto">
          <a:xfrm>
            <a:off x="7209496" y="2074100"/>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18" name="Line 12"/>
          <p:cNvSpPr>
            <a:spLocks noChangeShapeType="1"/>
          </p:cNvSpPr>
          <p:nvPr/>
        </p:nvSpPr>
        <p:spPr bwMode="auto">
          <a:xfrm>
            <a:off x="7387520" y="2074100"/>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19" name="Line 13"/>
          <p:cNvSpPr>
            <a:spLocks noChangeShapeType="1"/>
          </p:cNvSpPr>
          <p:nvPr/>
        </p:nvSpPr>
        <p:spPr bwMode="auto">
          <a:xfrm>
            <a:off x="8811712" y="2074100"/>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20" name="Line 14"/>
          <p:cNvSpPr>
            <a:spLocks noChangeShapeType="1"/>
          </p:cNvSpPr>
          <p:nvPr/>
        </p:nvSpPr>
        <p:spPr bwMode="auto">
          <a:xfrm>
            <a:off x="9345784" y="2074100"/>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21" name="Line 15"/>
          <p:cNvSpPr>
            <a:spLocks noChangeShapeType="1"/>
          </p:cNvSpPr>
          <p:nvPr/>
        </p:nvSpPr>
        <p:spPr bwMode="auto">
          <a:xfrm>
            <a:off x="7565544" y="2074100"/>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22" name="Line 16"/>
          <p:cNvSpPr>
            <a:spLocks noChangeShapeType="1"/>
          </p:cNvSpPr>
          <p:nvPr/>
        </p:nvSpPr>
        <p:spPr bwMode="auto">
          <a:xfrm>
            <a:off x="7743568" y="2074100"/>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23" name="Line 17"/>
          <p:cNvSpPr>
            <a:spLocks noChangeShapeType="1"/>
          </p:cNvSpPr>
          <p:nvPr/>
        </p:nvSpPr>
        <p:spPr bwMode="auto">
          <a:xfrm>
            <a:off x="7921592" y="2074100"/>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24" name="Line 18"/>
          <p:cNvSpPr>
            <a:spLocks noChangeShapeType="1"/>
          </p:cNvSpPr>
          <p:nvPr/>
        </p:nvSpPr>
        <p:spPr bwMode="auto">
          <a:xfrm>
            <a:off x="8099616" y="2074100"/>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25" name="Line 19"/>
          <p:cNvSpPr>
            <a:spLocks noChangeShapeType="1"/>
          </p:cNvSpPr>
          <p:nvPr/>
        </p:nvSpPr>
        <p:spPr bwMode="auto">
          <a:xfrm>
            <a:off x="8277640" y="2074100"/>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26" name="Line 20"/>
          <p:cNvSpPr>
            <a:spLocks noChangeShapeType="1"/>
          </p:cNvSpPr>
          <p:nvPr/>
        </p:nvSpPr>
        <p:spPr bwMode="auto">
          <a:xfrm>
            <a:off x="8455664" y="2074100"/>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27" name="Line 14"/>
          <p:cNvSpPr>
            <a:spLocks noChangeShapeType="1"/>
          </p:cNvSpPr>
          <p:nvPr/>
        </p:nvSpPr>
        <p:spPr bwMode="auto">
          <a:xfrm>
            <a:off x="8633688" y="2074100"/>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28" name="Line 14"/>
          <p:cNvSpPr>
            <a:spLocks noChangeShapeType="1"/>
          </p:cNvSpPr>
          <p:nvPr/>
        </p:nvSpPr>
        <p:spPr bwMode="auto">
          <a:xfrm>
            <a:off x="8989736" y="2074100"/>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29" name="Line 14"/>
          <p:cNvSpPr>
            <a:spLocks noChangeShapeType="1"/>
          </p:cNvSpPr>
          <p:nvPr/>
        </p:nvSpPr>
        <p:spPr bwMode="auto">
          <a:xfrm>
            <a:off x="9167760" y="2074100"/>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30" name="Line 12"/>
          <p:cNvSpPr>
            <a:spLocks noChangeShapeType="1"/>
          </p:cNvSpPr>
          <p:nvPr/>
        </p:nvSpPr>
        <p:spPr bwMode="auto">
          <a:xfrm>
            <a:off x="9523813" y="2074100"/>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grpSp>
        <p:nvGrpSpPr>
          <p:cNvPr id="131" name="组合 130"/>
          <p:cNvGrpSpPr/>
          <p:nvPr/>
        </p:nvGrpSpPr>
        <p:grpSpPr>
          <a:xfrm>
            <a:off x="8774506" y="2665877"/>
            <a:ext cx="996195" cy="388351"/>
            <a:chOff x="3053098" y="2280295"/>
            <a:chExt cx="996195" cy="388351"/>
          </a:xfrm>
        </p:grpSpPr>
        <p:sp>
          <p:nvSpPr>
            <p:cNvPr id="132" name="Rectangle 9"/>
            <p:cNvSpPr>
              <a:spLocks noChangeArrowheads="1"/>
            </p:cNvSpPr>
            <p:nvPr/>
          </p:nvSpPr>
          <p:spPr bwMode="auto">
            <a:xfrm>
              <a:off x="3109700" y="2289173"/>
              <a:ext cx="891488" cy="379473"/>
            </a:xfrm>
            <a:prstGeom prst="rect">
              <a:avLst/>
            </a:prstGeom>
            <a:solidFill>
              <a:schemeClr val="accent1"/>
            </a:solidFill>
            <a:ln w="9525">
              <a:solidFill>
                <a:schemeClr val="tx1"/>
              </a:solidFill>
              <a:miter lim="800000"/>
            </a:ln>
            <a:effectLst>
              <a:outerShdw dist="107763" dir="2700000" algn="ctr" rotWithShape="0">
                <a:schemeClr val="bg2"/>
              </a:outerShdw>
            </a:effec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pPr eaLnBrk="1" hangingPunct="1"/>
              <a:endParaRPr lang="zh-CN" altLang="en-US" dirty="0"/>
            </a:p>
          </p:txBody>
        </p:sp>
        <p:sp>
          <p:nvSpPr>
            <p:cNvPr id="133" name="Line 11"/>
            <p:cNvSpPr>
              <a:spLocks noChangeShapeType="1"/>
            </p:cNvSpPr>
            <p:nvPr/>
          </p:nvSpPr>
          <p:spPr bwMode="auto">
            <a:xfrm>
              <a:off x="3277873" y="2289173"/>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34" name="Line 12"/>
            <p:cNvSpPr>
              <a:spLocks noChangeShapeType="1"/>
            </p:cNvSpPr>
            <p:nvPr/>
          </p:nvSpPr>
          <p:spPr bwMode="auto">
            <a:xfrm>
              <a:off x="3452475" y="2289173"/>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35" name="Line 15"/>
            <p:cNvSpPr>
              <a:spLocks noChangeShapeType="1"/>
            </p:cNvSpPr>
            <p:nvPr/>
          </p:nvSpPr>
          <p:spPr bwMode="auto">
            <a:xfrm>
              <a:off x="3630024" y="2289173"/>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36" name="Line 16"/>
            <p:cNvSpPr>
              <a:spLocks noChangeShapeType="1"/>
            </p:cNvSpPr>
            <p:nvPr/>
          </p:nvSpPr>
          <p:spPr bwMode="auto">
            <a:xfrm>
              <a:off x="3804617" y="2289173"/>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37" name="文本框 136"/>
            <p:cNvSpPr txBox="1"/>
            <p:nvPr/>
          </p:nvSpPr>
          <p:spPr>
            <a:xfrm>
              <a:off x="3053098" y="2280295"/>
              <a:ext cx="996195" cy="369332"/>
            </a:xfrm>
            <a:prstGeom prst="rect">
              <a:avLst/>
            </a:prstGeom>
            <a:noFill/>
          </p:spPr>
          <p:txBody>
            <a:bodyPr wrap="square">
              <a:spAutoFit/>
            </a:bodyPr>
            <a:lstStyle/>
            <a:p>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x </a:t>
              </a:r>
              <a:r>
                <a:rPr lang="en-US" altLang="zh-CN" kern="100" dirty="0" err="1">
                  <a:effectLst/>
                  <a:latin typeface="Times New Roman" panose="02020603050405020304" pitchFamily="18" charset="0"/>
                  <a:ea typeface="宋体" panose="02010600030101010101" pitchFamily="2" charset="-122"/>
                  <a:cs typeface="Times New Roman" panose="02020603050405020304" pitchFamily="18" charset="0"/>
                </a:rPr>
                <a:t>x</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 y x </a:t>
              </a:r>
              <a:r>
                <a:rPr lang="en-US"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lang="zh-CN" altLang="en-US" dirty="0">
                <a:solidFill>
                  <a:srgbClr val="FF0000"/>
                </a:solidFill>
              </a:endParaRPr>
            </a:p>
          </p:txBody>
        </p:sp>
      </p:grpSp>
      <p:grpSp>
        <p:nvGrpSpPr>
          <p:cNvPr id="138" name="组合 137"/>
          <p:cNvGrpSpPr/>
          <p:nvPr/>
        </p:nvGrpSpPr>
        <p:grpSpPr>
          <a:xfrm>
            <a:off x="8601416" y="3234824"/>
            <a:ext cx="996195" cy="388351"/>
            <a:chOff x="3053098" y="2280295"/>
            <a:chExt cx="996195" cy="388351"/>
          </a:xfrm>
        </p:grpSpPr>
        <p:sp>
          <p:nvSpPr>
            <p:cNvPr id="139" name="Rectangle 9"/>
            <p:cNvSpPr>
              <a:spLocks noChangeArrowheads="1"/>
            </p:cNvSpPr>
            <p:nvPr/>
          </p:nvSpPr>
          <p:spPr bwMode="auto">
            <a:xfrm>
              <a:off x="3109700" y="2289173"/>
              <a:ext cx="891488" cy="379473"/>
            </a:xfrm>
            <a:prstGeom prst="rect">
              <a:avLst/>
            </a:prstGeom>
            <a:solidFill>
              <a:schemeClr val="accent1"/>
            </a:solidFill>
            <a:ln w="9525">
              <a:solidFill>
                <a:schemeClr val="tx1"/>
              </a:solidFill>
              <a:miter lim="800000"/>
            </a:ln>
            <a:effectLst>
              <a:outerShdw dist="107763" dir="2700000" algn="ctr" rotWithShape="0">
                <a:schemeClr val="bg2"/>
              </a:outerShdw>
            </a:effec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pPr eaLnBrk="1" hangingPunct="1"/>
              <a:endParaRPr lang="zh-CN" altLang="en-US" dirty="0"/>
            </a:p>
          </p:txBody>
        </p:sp>
        <p:sp>
          <p:nvSpPr>
            <p:cNvPr id="140" name="Line 11"/>
            <p:cNvSpPr>
              <a:spLocks noChangeShapeType="1"/>
            </p:cNvSpPr>
            <p:nvPr/>
          </p:nvSpPr>
          <p:spPr bwMode="auto">
            <a:xfrm>
              <a:off x="3277873" y="2289173"/>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41" name="Line 12"/>
            <p:cNvSpPr>
              <a:spLocks noChangeShapeType="1"/>
            </p:cNvSpPr>
            <p:nvPr/>
          </p:nvSpPr>
          <p:spPr bwMode="auto">
            <a:xfrm>
              <a:off x="3452475" y="2289173"/>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42" name="Line 15"/>
            <p:cNvSpPr>
              <a:spLocks noChangeShapeType="1"/>
            </p:cNvSpPr>
            <p:nvPr/>
          </p:nvSpPr>
          <p:spPr bwMode="auto">
            <a:xfrm>
              <a:off x="3630024" y="2289173"/>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43" name="Line 16"/>
            <p:cNvSpPr>
              <a:spLocks noChangeShapeType="1"/>
            </p:cNvSpPr>
            <p:nvPr/>
          </p:nvSpPr>
          <p:spPr bwMode="auto">
            <a:xfrm>
              <a:off x="3804617" y="2289173"/>
              <a:ext cx="0" cy="3794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44" name="文本框 143"/>
            <p:cNvSpPr txBox="1"/>
            <p:nvPr/>
          </p:nvSpPr>
          <p:spPr>
            <a:xfrm>
              <a:off x="3053098" y="2280295"/>
              <a:ext cx="996195" cy="369332"/>
            </a:xfrm>
            <a:prstGeom prst="rect">
              <a:avLst/>
            </a:prstGeom>
            <a:noFill/>
          </p:spPr>
          <p:txBody>
            <a:bodyPr wrap="square">
              <a:spAutoFit/>
            </a:bodyPr>
            <a:lstStyle/>
            <a:p>
              <a:r>
                <a:rPr lang="en-US"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x </a:t>
              </a:r>
              <a:r>
                <a:rPr lang="en-US" altLang="zh-CN" kern="10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y x y</a:t>
              </a:r>
              <a:endParaRPr lang="zh-CN" altLang="en-US" dirty="0">
                <a:solidFill>
                  <a:srgbClr val="FF0000"/>
                </a:solidFill>
              </a:endParaRPr>
            </a:p>
          </p:txBody>
        </p:sp>
      </p:grpSp>
      <p:sp>
        <p:nvSpPr>
          <p:cNvPr id="145" name="文本框 144"/>
          <p:cNvSpPr txBox="1"/>
          <p:nvPr/>
        </p:nvSpPr>
        <p:spPr>
          <a:xfrm>
            <a:off x="9938874" y="2676353"/>
            <a:ext cx="734258" cy="400110"/>
          </a:xfrm>
          <a:prstGeom prst="rect">
            <a:avLst/>
          </a:prstGeom>
          <a:noFill/>
        </p:spPr>
        <p:txBody>
          <a:bodyPr wrap="square">
            <a:spAutoFit/>
          </a:bodyPr>
          <a:lstStyle/>
          <a:p>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次</a:t>
            </a:r>
            <a:endParaRPr lang="zh-CN" altLang="en-US" dirty="0"/>
          </a:p>
        </p:txBody>
      </p:sp>
      <p:sp>
        <p:nvSpPr>
          <p:cNvPr id="146" name="文本框 145"/>
          <p:cNvSpPr txBox="1"/>
          <p:nvPr/>
        </p:nvSpPr>
        <p:spPr>
          <a:xfrm>
            <a:off x="9938874" y="3207113"/>
            <a:ext cx="734258" cy="400110"/>
          </a:xfrm>
          <a:prstGeom prst="rect">
            <a:avLst/>
          </a:prstGeom>
          <a:noFill/>
        </p:spPr>
        <p:txBody>
          <a:bodyPr wrap="square">
            <a:spAutoFit/>
          </a:bodyPr>
          <a:lstStyle/>
          <a:p>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5</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次</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533390" y="2390775"/>
            <a:ext cx="5824220" cy="1249680"/>
          </a:xfrm>
          <a:prstGeom prst="roundRect">
            <a:avLst>
              <a:gd name="adj" fmla="val 7317"/>
            </a:avLst>
          </a:prstGeom>
          <a:solidFill>
            <a:schemeClr val="accent1">
              <a:lumMod val="20000"/>
              <a:lumOff val="80000"/>
            </a:schemeClr>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600710" y="2396490"/>
            <a:ext cx="5408930" cy="2846070"/>
          </a:xfrm>
          <a:prstGeom prst="rect">
            <a:avLst/>
          </a:prstGeom>
        </p:spPr>
        <p:txBody>
          <a:bodyPr wrap="square">
            <a:spAutoFit/>
          </a:bodyPr>
          <a:lstStyle/>
          <a:p>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en-US" sz="1600" b="1">
                <a:solidFill>
                  <a:srgbClr val="000000"/>
                </a:solidFill>
                <a:latin typeface="宋体" panose="02010600030101010101" pitchFamily="2" charset="-122"/>
                <a:ea typeface="宋体" panose="02010600030101010101" pitchFamily="2" charset="-122"/>
              </a:rPr>
              <a:t>可以唯一确定</a:t>
            </a:r>
            <a:r>
              <a:rPr lang="zh-CN" altLang="en-US" sz="1600">
                <a:solidFill>
                  <a:srgbClr val="000000"/>
                </a:solidFill>
                <a:latin typeface="宋体" panose="02010600030101010101" pitchFamily="2" charset="-122"/>
                <a:ea typeface="宋体" panose="02010600030101010101" pitchFamily="2" charset="-122"/>
              </a:rPr>
              <a:t>一棵二叉树形态的序列组合： </a:t>
            </a:r>
          </a:p>
          <a:p>
            <a:pPr marL="285750" indent="-285750">
              <a:lnSpc>
                <a:spcPct val="120000"/>
              </a:lnSpc>
              <a:buFont typeface="Arial" panose="020B0604020202020204" pitchFamily="34" charset="0"/>
              <a:buChar char="•"/>
            </a:pPr>
            <a:r>
              <a:rPr lang="zh-CN" altLang="en-US" sz="1600">
                <a:solidFill>
                  <a:srgbClr val="000000"/>
                </a:solidFill>
                <a:latin typeface="宋体" panose="02010600030101010101" pitchFamily="2" charset="-122"/>
                <a:ea typeface="宋体" panose="02010600030101010101" pitchFamily="2" charset="-122"/>
              </a:rPr>
              <a:t>前序遍历序列</a:t>
            </a:r>
            <a:r>
              <a:rPr lang="en-US" altLang="zh-CN" sz="1600">
                <a:solidFill>
                  <a:srgbClr val="000000"/>
                </a:solidFill>
                <a:latin typeface="Times New Roman" panose="02020603050405020304"/>
                <a:ea typeface="Times New Roman" panose="02020603050405020304"/>
              </a:rPr>
              <a:t>+</a:t>
            </a:r>
            <a:r>
              <a:rPr lang="zh-CN" altLang="en-US" sz="1600" b="1" u="sng">
                <a:solidFill>
                  <a:srgbClr val="000000"/>
                </a:solidFill>
                <a:latin typeface="宋体" panose="02010600030101010101" pitchFamily="2" charset="-122"/>
                <a:ea typeface="宋体" panose="02010600030101010101" pitchFamily="2" charset="-122"/>
              </a:rPr>
              <a:t>中序</a:t>
            </a:r>
            <a:r>
              <a:rPr lang="zh-CN" altLang="en-US" sz="1600">
                <a:solidFill>
                  <a:srgbClr val="000000"/>
                </a:solidFill>
                <a:latin typeface="宋体" panose="02010600030101010101" pitchFamily="2" charset="-122"/>
                <a:ea typeface="宋体" panose="02010600030101010101" pitchFamily="2" charset="-122"/>
              </a:rPr>
              <a:t>遍历序列 </a:t>
            </a:r>
          </a:p>
          <a:p>
            <a:pPr marL="285750" indent="-285750">
              <a:lnSpc>
                <a:spcPct val="120000"/>
              </a:lnSpc>
              <a:buFont typeface="Arial" panose="020B0604020202020204" pitchFamily="34" charset="0"/>
              <a:buChar char="•"/>
            </a:pPr>
            <a:r>
              <a:rPr lang="zh-CN" altLang="en-US" sz="1600">
                <a:solidFill>
                  <a:srgbClr val="000000"/>
                </a:solidFill>
                <a:latin typeface="宋体" panose="02010600030101010101" pitchFamily="2" charset="-122"/>
                <a:ea typeface="宋体" panose="02010600030101010101" pitchFamily="2" charset="-122"/>
              </a:rPr>
              <a:t>后序遍历序列</a:t>
            </a:r>
            <a:r>
              <a:rPr lang="en-US" altLang="zh-CN" sz="1600">
                <a:solidFill>
                  <a:srgbClr val="000000"/>
                </a:solidFill>
                <a:latin typeface="Times New Roman" panose="02020603050405020304"/>
                <a:ea typeface="Times New Roman" panose="02020603050405020304"/>
              </a:rPr>
              <a:t>+</a:t>
            </a:r>
            <a:r>
              <a:rPr lang="zh-CN" altLang="en-US" sz="1600" b="1" u="sng">
                <a:solidFill>
                  <a:srgbClr val="000000"/>
                </a:solidFill>
                <a:latin typeface="宋体" panose="02010600030101010101" pitchFamily="2" charset="-122"/>
                <a:ea typeface="宋体" panose="02010600030101010101" pitchFamily="2" charset="-122"/>
              </a:rPr>
              <a:t>中序</a:t>
            </a:r>
            <a:r>
              <a:rPr lang="zh-CN" altLang="en-US" sz="1600">
                <a:solidFill>
                  <a:srgbClr val="000000"/>
                </a:solidFill>
                <a:latin typeface="宋体" panose="02010600030101010101" pitchFamily="2" charset="-122"/>
                <a:ea typeface="宋体" panose="02010600030101010101" pitchFamily="2" charset="-122"/>
              </a:rPr>
              <a:t>遍历序列 </a:t>
            </a:r>
          </a:p>
          <a:p>
            <a:pPr marL="285750" indent="-285750">
              <a:lnSpc>
                <a:spcPct val="120000"/>
              </a:lnSpc>
              <a:buFont typeface="Arial" panose="020B0604020202020204" pitchFamily="34" charset="0"/>
              <a:buChar char="•"/>
            </a:pPr>
            <a:r>
              <a:rPr lang="zh-CN" altLang="en-US" sz="1600">
                <a:solidFill>
                  <a:srgbClr val="000000"/>
                </a:solidFill>
                <a:latin typeface="宋体" panose="02010600030101010101" pitchFamily="2" charset="-122"/>
                <a:ea typeface="宋体" panose="02010600030101010101" pitchFamily="2" charset="-122"/>
              </a:rPr>
              <a:t>层次序遍历序列</a:t>
            </a:r>
            <a:r>
              <a:rPr lang="en-US" altLang="zh-CN" sz="1600">
                <a:solidFill>
                  <a:srgbClr val="000000"/>
                </a:solidFill>
                <a:latin typeface="Times New Roman" panose="02020603050405020304"/>
                <a:ea typeface="Times New Roman" panose="02020603050405020304"/>
              </a:rPr>
              <a:t>+</a:t>
            </a:r>
            <a:r>
              <a:rPr lang="zh-CN" altLang="en-US" sz="1600" b="1" u="sng">
                <a:solidFill>
                  <a:srgbClr val="000000"/>
                </a:solidFill>
                <a:latin typeface="宋体" panose="02010600030101010101" pitchFamily="2" charset="-122"/>
                <a:ea typeface="宋体" panose="02010600030101010101" pitchFamily="2" charset="-122"/>
              </a:rPr>
              <a:t>中序</a:t>
            </a:r>
            <a:r>
              <a:rPr lang="zh-CN" altLang="en-US" sz="1600">
                <a:solidFill>
                  <a:srgbClr val="000000"/>
                </a:solidFill>
                <a:latin typeface="宋体" panose="02010600030101010101" pitchFamily="2" charset="-122"/>
                <a:ea typeface="宋体" panose="02010600030101010101" pitchFamily="2" charset="-122"/>
              </a:rPr>
              <a:t>遍历序列 </a:t>
            </a:r>
          </a:p>
          <a:p>
            <a:endParaRPr lang="zh-CN" altLang="en-US" sz="1600">
              <a:solidFill>
                <a:srgbClr val="000000"/>
              </a:solidFill>
              <a:latin typeface="宋体" panose="02010600030101010101" pitchFamily="2" charset="-122"/>
              <a:ea typeface="宋体" panose="02010600030101010101" pitchFamily="2" charset="-122"/>
            </a:endParaRPr>
          </a:p>
          <a:p>
            <a:endParaRPr lang="zh-CN" altLang="en-US" sz="1600">
              <a:solidFill>
                <a:srgbClr val="000000"/>
              </a:solidFill>
              <a:latin typeface="宋体" panose="02010600030101010101" pitchFamily="2" charset="-122"/>
              <a:ea typeface="宋体" panose="02010600030101010101" pitchFamily="2" charset="-122"/>
            </a:endParaRPr>
          </a:p>
          <a:p>
            <a:r>
              <a:rPr lang="zh-CN" altLang="en-US" sz="1600" b="1">
                <a:solidFill>
                  <a:srgbClr val="000000"/>
                </a:solidFill>
                <a:latin typeface="宋体" panose="02010600030101010101" pitchFamily="2" charset="-122"/>
                <a:ea typeface="宋体" panose="02010600030101010101" pitchFamily="2" charset="-122"/>
              </a:rPr>
              <a:t>不可以唯一确定</a:t>
            </a:r>
            <a:r>
              <a:rPr lang="zh-CN" altLang="en-US" sz="1600">
                <a:solidFill>
                  <a:srgbClr val="000000"/>
                </a:solidFill>
                <a:latin typeface="宋体" panose="02010600030101010101" pitchFamily="2" charset="-122"/>
                <a:ea typeface="宋体" panose="02010600030101010101" pitchFamily="2" charset="-122"/>
              </a:rPr>
              <a:t>一棵二叉树的形态的序列组合： </a:t>
            </a:r>
          </a:p>
          <a:p>
            <a:pPr marL="285750" indent="-285750">
              <a:lnSpc>
                <a:spcPct val="120000"/>
              </a:lnSpc>
              <a:buFont typeface="Arial" panose="020B0604020202020204" pitchFamily="34" charset="0"/>
              <a:buChar char="•"/>
            </a:pPr>
            <a:r>
              <a:rPr lang="zh-CN" altLang="en-US" sz="1600">
                <a:solidFill>
                  <a:srgbClr val="000000"/>
                </a:solidFill>
                <a:latin typeface="宋体" panose="02010600030101010101" pitchFamily="2" charset="-122"/>
                <a:ea typeface="宋体" panose="02010600030101010101" pitchFamily="2" charset="-122"/>
              </a:rPr>
              <a:t>前序遍历序列</a:t>
            </a:r>
            <a:r>
              <a:rPr lang="en-US" altLang="zh-CN" sz="1600">
                <a:solidFill>
                  <a:srgbClr val="000000"/>
                </a:solidFill>
                <a:latin typeface="Times New Roman" panose="02020603050405020304"/>
                <a:ea typeface="Times New Roman" panose="02020603050405020304"/>
              </a:rPr>
              <a:t>+</a:t>
            </a:r>
            <a:r>
              <a:rPr lang="zh-CN" altLang="en-US" sz="1600">
                <a:solidFill>
                  <a:srgbClr val="000000"/>
                </a:solidFill>
                <a:latin typeface="宋体" panose="02010600030101010101" pitchFamily="2" charset="-122"/>
                <a:ea typeface="宋体" panose="02010600030101010101" pitchFamily="2" charset="-122"/>
              </a:rPr>
              <a:t>后序遍历序列 </a:t>
            </a:r>
          </a:p>
          <a:p>
            <a:pPr marL="285750" indent="-285750">
              <a:lnSpc>
                <a:spcPct val="120000"/>
              </a:lnSpc>
              <a:buFont typeface="Arial" panose="020B0604020202020204" pitchFamily="34" charset="0"/>
              <a:buChar char="•"/>
            </a:pPr>
            <a:r>
              <a:rPr lang="zh-CN" altLang="en-US" sz="1600">
                <a:solidFill>
                  <a:srgbClr val="000000"/>
                </a:solidFill>
                <a:latin typeface="宋体" panose="02010600030101010101" pitchFamily="2" charset="-122"/>
                <a:ea typeface="宋体" panose="02010600030101010101" pitchFamily="2" charset="-122"/>
              </a:rPr>
              <a:t>层次序遍历序列</a:t>
            </a:r>
            <a:r>
              <a:rPr lang="en-US" altLang="zh-CN" sz="1600">
                <a:solidFill>
                  <a:srgbClr val="000000"/>
                </a:solidFill>
                <a:latin typeface="Times New Roman" panose="02020603050405020304"/>
                <a:ea typeface="Times New Roman" panose="02020603050405020304"/>
              </a:rPr>
              <a:t>+</a:t>
            </a:r>
            <a:r>
              <a:rPr lang="zh-CN" altLang="en-US" sz="1600">
                <a:solidFill>
                  <a:srgbClr val="000000"/>
                </a:solidFill>
                <a:latin typeface="宋体" panose="02010600030101010101" pitchFamily="2" charset="-122"/>
                <a:ea typeface="宋体" panose="02010600030101010101" pitchFamily="2" charset="-122"/>
              </a:rPr>
              <a:t>前序遍历序列 </a:t>
            </a:r>
          </a:p>
          <a:p>
            <a:pPr marL="285750" indent="-285750">
              <a:lnSpc>
                <a:spcPct val="120000"/>
              </a:lnSpc>
              <a:buFont typeface="Arial" panose="020B0604020202020204" pitchFamily="34" charset="0"/>
              <a:buChar char="•"/>
            </a:pPr>
            <a:r>
              <a:rPr lang="zh-CN" altLang="en-US" sz="1600">
                <a:solidFill>
                  <a:srgbClr val="000000"/>
                </a:solidFill>
                <a:latin typeface="宋体" panose="02010600030101010101" pitchFamily="2" charset="-122"/>
                <a:ea typeface="宋体" panose="02010600030101010101" pitchFamily="2" charset="-122"/>
              </a:rPr>
              <a:t>层次序遍历序列</a:t>
            </a:r>
            <a:r>
              <a:rPr lang="en-US" altLang="zh-CN" sz="1600">
                <a:solidFill>
                  <a:srgbClr val="000000"/>
                </a:solidFill>
                <a:latin typeface="Times New Roman" panose="02020603050405020304"/>
                <a:ea typeface="Times New Roman" panose="02020603050405020304"/>
              </a:rPr>
              <a:t>+</a:t>
            </a:r>
            <a:r>
              <a:rPr lang="zh-CN" altLang="en-US" sz="1600">
                <a:solidFill>
                  <a:srgbClr val="000000"/>
                </a:solidFill>
                <a:latin typeface="宋体" panose="02010600030101010101" pitchFamily="2" charset="-122"/>
                <a:ea typeface="宋体" panose="02010600030101010101" pitchFamily="2" charset="-122"/>
              </a:rPr>
              <a:t>后序遍历序列</a:t>
            </a:r>
          </a:p>
        </p:txBody>
      </p:sp>
      <p:sp>
        <p:nvSpPr>
          <p:cNvPr id="3" name="文本框 2"/>
          <p:cNvSpPr txBox="1"/>
          <p:nvPr/>
        </p:nvSpPr>
        <p:spPr>
          <a:xfrm>
            <a:off x="541655" y="246380"/>
            <a:ext cx="11379200" cy="1614170"/>
          </a:xfrm>
          <a:prstGeom prst="rect">
            <a:avLst/>
          </a:prstGeom>
        </p:spPr>
        <p:txBody>
          <a:bodyPr wrap="square">
            <a:spAutoFit/>
          </a:bodyPr>
          <a:lstStyle/>
          <a:p>
            <a:pPr>
              <a:lnSpc>
                <a:spcPct val="110000"/>
              </a:lnSpc>
            </a:pPr>
            <a:r>
              <a:rPr lang="zh-CN" altLang="en-US" b="1">
                <a:solidFill>
                  <a:srgbClr val="000000"/>
                </a:solidFill>
                <a:latin typeface="Times New Roman" panose="02020603050405020304"/>
                <a:ea typeface="Times New Roman" panose="02020603050405020304"/>
              </a:rPr>
              <a:t>问答题</a:t>
            </a:r>
            <a:r>
              <a:rPr lang="en-US" altLang="zh-CN" b="1">
                <a:solidFill>
                  <a:srgbClr val="000000"/>
                </a:solidFill>
                <a:latin typeface="Times New Roman" panose="02020603050405020304"/>
                <a:ea typeface="Times New Roman" panose="02020603050405020304"/>
              </a:rPr>
              <a:t> 3</a:t>
            </a:r>
            <a:r>
              <a:rPr lang="zh-CN" altLang="en-US" b="1">
                <a:solidFill>
                  <a:srgbClr val="000000"/>
                </a:solidFill>
                <a:latin typeface="宋体" panose="02010600030101010101" pitchFamily="2" charset="-122"/>
                <a:ea typeface="宋体" panose="02010600030101010101" pitchFamily="2" charset="-122"/>
              </a:rPr>
              <a:t>、</a:t>
            </a:r>
            <a:r>
              <a:rPr lang="zh-CN" altLang="en-US">
                <a:solidFill>
                  <a:srgbClr val="000000"/>
                </a:solidFill>
                <a:latin typeface="宋体" panose="02010600030101010101" pitchFamily="2" charset="-122"/>
                <a:ea typeface="宋体" panose="02010600030101010101" pitchFamily="2" charset="-122"/>
              </a:rPr>
              <a:t> 请分析并回答以下问题： </a:t>
            </a:r>
          </a:p>
          <a:p>
            <a:pPr>
              <a:lnSpc>
                <a:spcPct val="110000"/>
              </a:lnSpc>
            </a:pPr>
            <a:r>
              <a:rPr lang="en-US" altLang="zh-CN">
                <a:solidFill>
                  <a:srgbClr val="000000"/>
                </a:solidFill>
                <a:latin typeface="Times New Roman" panose="02020603050405020304"/>
                <a:ea typeface="Times New Roman" panose="02020603050405020304"/>
              </a:rPr>
              <a:t>(1) </a:t>
            </a:r>
            <a:r>
              <a:rPr lang="zh-CN" altLang="en-US">
                <a:solidFill>
                  <a:srgbClr val="000000"/>
                </a:solidFill>
                <a:latin typeface="宋体" panose="02010600030101010101" pitchFamily="2" charset="-122"/>
                <a:ea typeface="宋体" panose="02010600030101010101" pitchFamily="2" charset="-122"/>
              </a:rPr>
              <a:t>在一棵二叉树的前序遍历序列、中序遍历序列、后序遍历序列和层次序遍历序列中，任意两种序列的组合可以唯一地确定这棵二叉树吗？若不可以，有哪些组合。请说明理由。 </a:t>
            </a:r>
          </a:p>
          <a:p>
            <a:pPr>
              <a:lnSpc>
                <a:spcPct val="110000"/>
              </a:lnSpc>
            </a:pPr>
            <a:r>
              <a:rPr lang="en-US" altLang="zh-CN">
                <a:solidFill>
                  <a:srgbClr val="000000"/>
                </a:solidFill>
                <a:latin typeface="Times New Roman" panose="02020603050405020304"/>
                <a:ea typeface="Times New Roman" panose="02020603050405020304"/>
              </a:rPr>
              <a:t>(2) </a:t>
            </a:r>
            <a:r>
              <a:rPr lang="zh-CN" altLang="en-US">
                <a:solidFill>
                  <a:srgbClr val="000000"/>
                </a:solidFill>
                <a:latin typeface="宋体" panose="02010600030101010101" pitchFamily="2" charset="-122"/>
                <a:ea typeface="宋体" panose="02010600030101010101" pitchFamily="2" charset="-122"/>
              </a:rPr>
              <a:t>已知一个森林的先根次序遍历序列和后根次序遍历序列分别为 </a:t>
            </a:r>
            <a:r>
              <a:rPr lang="en-US" altLang="zh-CN">
                <a:solidFill>
                  <a:srgbClr val="000000"/>
                </a:solidFill>
                <a:latin typeface="Times New Roman" panose="02020603050405020304"/>
                <a:ea typeface="Times New Roman" panose="02020603050405020304"/>
              </a:rPr>
              <a:t>ABCDEFGHIJKLMNO </a:t>
            </a:r>
            <a:r>
              <a:rPr lang="zh-CN" altLang="en-US">
                <a:solidFill>
                  <a:srgbClr val="000000"/>
                </a:solidFill>
                <a:latin typeface="宋体" panose="02010600030101010101" pitchFamily="2" charset="-122"/>
                <a:ea typeface="宋体" panose="02010600030101010101" pitchFamily="2" charset="-122"/>
              </a:rPr>
              <a:t>和</a:t>
            </a:r>
            <a:r>
              <a:rPr lang="en-US" altLang="zh-CN">
                <a:solidFill>
                  <a:srgbClr val="000000"/>
                </a:solidFill>
                <a:latin typeface="宋体" panose="02010600030101010101" pitchFamily="2" charset="-122"/>
                <a:ea typeface="宋体" panose="02010600030101010101" pitchFamily="2" charset="-122"/>
              </a:rPr>
              <a:t> </a:t>
            </a:r>
            <a:r>
              <a:rPr lang="en-US" altLang="zh-CN">
                <a:solidFill>
                  <a:srgbClr val="000000"/>
                </a:solidFill>
                <a:latin typeface="Times New Roman" panose="02020603050405020304"/>
                <a:ea typeface="Times New Roman" panose="02020603050405020304"/>
              </a:rPr>
              <a:t>CDEBFHIJGAMLONK</a:t>
            </a:r>
            <a:r>
              <a:rPr lang="zh-CN" altLang="en-US">
                <a:solidFill>
                  <a:srgbClr val="000000"/>
                </a:solidFill>
                <a:latin typeface="宋体" panose="02010600030101010101" pitchFamily="2" charset="-122"/>
                <a:ea typeface="宋体" panose="02010600030101010101" pitchFamily="2" charset="-122"/>
              </a:rPr>
              <a:t>，</a:t>
            </a:r>
            <a:r>
              <a:rPr lang="en-US" altLang="zh-CN">
                <a:solidFill>
                  <a:srgbClr val="000000"/>
                </a:solidFill>
                <a:latin typeface="宋体" panose="02010600030101010101" pitchFamily="2" charset="-122"/>
                <a:ea typeface="宋体" panose="02010600030101010101" pitchFamily="2" charset="-122"/>
              </a:rPr>
              <a:t> </a:t>
            </a:r>
            <a:r>
              <a:rPr lang="zh-CN" altLang="en-US">
                <a:solidFill>
                  <a:srgbClr val="000000"/>
                </a:solidFill>
                <a:latin typeface="宋体" panose="02010600030101010101" pitchFamily="2" charset="-122"/>
                <a:ea typeface="宋体" panose="02010600030101010101" pitchFamily="2" charset="-122"/>
              </a:rPr>
              <a:t>请构造出该森林。</a:t>
            </a:r>
          </a:p>
        </p:txBody>
      </p:sp>
      <p:sp>
        <p:nvSpPr>
          <p:cNvPr id="8" name="文本框 7"/>
          <p:cNvSpPr txBox="1"/>
          <p:nvPr/>
        </p:nvSpPr>
        <p:spPr>
          <a:xfrm>
            <a:off x="5658485" y="2501265"/>
            <a:ext cx="5584190" cy="1076325"/>
          </a:xfrm>
          <a:prstGeom prst="rect">
            <a:avLst/>
          </a:prstGeom>
        </p:spPr>
        <p:txBody>
          <a:bodyPr wrap="square">
            <a:spAutoFit/>
          </a:bodyPr>
          <a:lstStyle/>
          <a:p>
            <a:r>
              <a:rPr lang="zh-CN" altLang="en-US" sz="1600" b="1">
                <a:solidFill>
                  <a:schemeClr val="tx1"/>
                </a:solidFill>
                <a:latin typeface="宋体" panose="02010600030101010101" pitchFamily="2" charset="-122"/>
                <a:ea typeface="宋体" panose="02010600030101010101" pitchFamily="2" charset="-122"/>
              </a:rPr>
              <a:t>中序遍历</a:t>
            </a:r>
            <a:r>
              <a:rPr lang="zh-CN" altLang="en-US" sz="1600">
                <a:latin typeface="宋体" panose="02010600030101010101" pitchFamily="2" charset="-122"/>
                <a:ea typeface="宋体" panose="02010600030101010101" pitchFamily="2" charset="-122"/>
              </a:rPr>
              <a:t>按照</a:t>
            </a:r>
            <a:r>
              <a:rPr lang="zh-CN" altLang="en-US" sz="1600" b="1" u="sng">
                <a:latin typeface="宋体" panose="02010600030101010101" pitchFamily="2" charset="-122"/>
                <a:ea typeface="宋体" panose="02010600030101010101" pitchFamily="2" charset="-122"/>
              </a:rPr>
              <a:t>左子树、根节点、右子树</a:t>
            </a:r>
            <a:r>
              <a:rPr lang="zh-CN" altLang="en-US" sz="1600">
                <a:latin typeface="宋体" panose="02010600030101010101" pitchFamily="2" charset="-122"/>
                <a:ea typeface="宋体" panose="02010600030101010101" pitchFamily="2" charset="-122"/>
              </a:rPr>
              <a:t>的顺序遍历二叉树。因此，中序遍历可以帮助我们在树中找出每个结点的左右子树的结构。</a:t>
            </a:r>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中序遍历提供了关于树</a:t>
            </a:r>
            <a:r>
              <a:rPr lang="zh-CN" altLang="en-US" sz="1600">
                <a:latin typeface="宋体" panose="02010600030101010101" pitchFamily="2" charset="-122"/>
                <a:ea typeface="宋体" panose="02010600030101010101" pitchFamily="2" charset="-122"/>
                <a:sym typeface="+mn-ea"/>
              </a:rPr>
              <a:t>结点</a:t>
            </a:r>
            <a:r>
              <a:rPr lang="zh-CN" altLang="en-US" sz="1600">
                <a:latin typeface="宋体" panose="02010600030101010101" pitchFamily="2" charset="-122"/>
                <a:ea typeface="宋体" panose="02010600030101010101" pitchFamily="2" charset="-122"/>
              </a:rPr>
              <a:t>之间相对顺序的关键信息，并且能够明确划分每个</a:t>
            </a:r>
            <a:r>
              <a:rPr lang="zh-CN" altLang="en-US" sz="1600">
                <a:latin typeface="宋体" panose="02010600030101010101" pitchFamily="2" charset="-122"/>
                <a:ea typeface="宋体" panose="02010600030101010101" pitchFamily="2" charset="-122"/>
                <a:sym typeface="+mn-ea"/>
              </a:rPr>
              <a:t>结点</a:t>
            </a:r>
            <a:r>
              <a:rPr lang="zh-CN" altLang="en-US" sz="1600">
                <a:latin typeface="宋体" panose="02010600030101010101" pitchFamily="2" charset="-122"/>
                <a:ea typeface="宋体" panose="02010600030101010101" pitchFamily="2" charset="-122"/>
              </a:rPr>
              <a:t>的左右子树。</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4975" y="423545"/>
            <a:ext cx="10952480" cy="1547495"/>
          </a:xfrm>
          <a:prstGeom prst="rect">
            <a:avLst/>
          </a:prstGeom>
        </p:spPr>
        <p:txBody>
          <a:bodyPr wrap="square">
            <a:noAutofit/>
          </a:bodyPr>
          <a:lstStyle/>
          <a:p>
            <a:pPr>
              <a:spcAft>
                <a:spcPct val="60000"/>
              </a:spcAft>
            </a:pPr>
            <a:r>
              <a:rPr lang="zh-CN" altLang="en-US" sz="2000" b="1">
                <a:latin typeface="宋体" panose="02010600030101010101" pitchFamily="2" charset="-122"/>
                <a:ea typeface="宋体" panose="02010600030101010101" pitchFamily="2" charset="-122"/>
                <a:cs typeface="宋体" panose="02010600030101010101" pitchFamily="2" charset="-122"/>
              </a:rPr>
              <a:t>前序遍历 </a:t>
            </a:r>
            <a:r>
              <a:rPr lang="en-US" altLang="zh-CN" sz="2000" b="1">
                <a:latin typeface="宋体" panose="02010600030101010101" pitchFamily="2" charset="-122"/>
                <a:ea typeface="宋体" panose="02010600030101010101" pitchFamily="2" charset="-122"/>
                <a:cs typeface="宋体" panose="02010600030101010101" pitchFamily="2" charset="-122"/>
              </a:rPr>
              <a:t>+ </a:t>
            </a:r>
            <a:r>
              <a:rPr lang="zh-CN" altLang="en-US" sz="2000" b="1">
                <a:latin typeface="宋体" panose="02010600030101010101" pitchFamily="2" charset="-122"/>
                <a:ea typeface="宋体" panose="02010600030101010101" pitchFamily="2" charset="-122"/>
                <a:cs typeface="宋体" panose="02010600030101010101" pitchFamily="2" charset="-122"/>
              </a:rPr>
              <a:t>中序遍历</a:t>
            </a:r>
          </a:p>
          <a:p>
            <a:pPr>
              <a:lnSpc>
                <a:spcPct val="110000"/>
              </a:lnSpc>
              <a:buFont typeface="Arial" panose="020B0604020202020204"/>
              <a:buChar char="•"/>
            </a:pPr>
            <a:r>
              <a:rPr lang="zh-CN" altLang="en-US" sz="1600">
                <a:latin typeface="宋体" panose="02010600030101010101" pitchFamily="2" charset="-122"/>
                <a:ea typeface="宋体" panose="02010600030101010101" pitchFamily="2" charset="-122"/>
                <a:cs typeface="宋体" panose="02010600030101010101" pitchFamily="2" charset="-122"/>
              </a:rPr>
              <a:t>前序遍历的顺序是根结点 </a:t>
            </a:r>
            <a:r>
              <a:rPr lang="en-US" altLang="zh-CN" sz="1600">
                <a:latin typeface="Arial" panose="020B0604020202020204" pitchFamily="34" charset="0"/>
                <a:ea typeface="宋体" panose="02010600030101010101" pitchFamily="2" charset="-122"/>
                <a:cs typeface="Arial" panose="020B0604020202020204" pitchFamily="34" charset="0"/>
              </a:rPr>
              <a:t>→</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左子树 </a:t>
            </a:r>
            <a:r>
              <a:rPr lang="en-US" altLang="zh-CN" sz="1600">
                <a:latin typeface="Arial" panose="020B0604020202020204" pitchFamily="34" charset="0"/>
                <a:ea typeface="宋体" panose="02010600030101010101" pitchFamily="2" charset="-122"/>
                <a:cs typeface="Arial" panose="020B0604020202020204" pitchFamily="34" charset="0"/>
              </a:rPr>
              <a:t>→</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右子树，我们可以</a:t>
            </a:r>
            <a:r>
              <a:rPr lang="zh-CN" altLang="en-US" sz="1600" b="1">
                <a:latin typeface="宋体" panose="02010600030101010101" pitchFamily="2" charset="-122"/>
                <a:ea typeface="宋体" panose="02010600030101010101" pitchFamily="2" charset="-122"/>
                <a:cs typeface="宋体" panose="02010600030101010101" pitchFamily="2" charset="-122"/>
              </a:rPr>
              <a:t>从前序遍历中直接获取根结点</a:t>
            </a:r>
            <a:r>
              <a:rPr lang="zh-CN" altLang="en-US" sz="1600">
                <a:latin typeface="宋体" panose="02010600030101010101" pitchFamily="2" charset="-122"/>
                <a:ea typeface="宋体" panose="02010600030101010101" pitchFamily="2" charset="-122"/>
                <a:cs typeface="宋体" panose="02010600030101010101" pitchFamily="2" charset="-122"/>
              </a:rPr>
              <a:t>。</a:t>
            </a:r>
          </a:p>
          <a:p>
            <a:pPr>
              <a:lnSpc>
                <a:spcPct val="110000"/>
              </a:lnSpc>
              <a:buFont typeface="Arial" panose="020B0604020202020204"/>
              <a:buChar char="•"/>
            </a:pPr>
            <a:r>
              <a:rPr lang="zh-CN" altLang="en-US" sz="1600">
                <a:latin typeface="宋体" panose="02010600030101010101" pitchFamily="2" charset="-122"/>
                <a:ea typeface="宋体" panose="02010600030101010101" pitchFamily="2" charset="-122"/>
                <a:cs typeface="宋体" panose="02010600030101010101" pitchFamily="2" charset="-122"/>
              </a:rPr>
              <a:t>结合中序遍历，我们知道该根</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结点</a:t>
            </a:r>
            <a:r>
              <a:rPr lang="zh-CN" altLang="en-US" sz="1600">
                <a:latin typeface="宋体" panose="02010600030101010101" pitchFamily="2" charset="-122"/>
                <a:ea typeface="宋体" panose="02010600030101010101" pitchFamily="2" charset="-122"/>
                <a:cs typeface="宋体" panose="02010600030101010101" pitchFamily="2" charset="-122"/>
              </a:rPr>
              <a:t>在中序遍历中的位置，进而可以通过</a:t>
            </a:r>
            <a:r>
              <a:rPr lang="zh-CN" altLang="en-US" sz="1600" b="1">
                <a:latin typeface="宋体" panose="02010600030101010101" pitchFamily="2" charset="-122"/>
                <a:ea typeface="宋体" panose="02010600030101010101" pitchFamily="2" charset="-122"/>
                <a:cs typeface="宋体" panose="02010600030101010101" pitchFamily="2" charset="-122"/>
              </a:rPr>
              <a:t>分割中序遍历得到左子树和右子树的</a:t>
            </a:r>
            <a:r>
              <a:rPr lang="zh-CN" altLang="en-US" sz="1600" b="1">
                <a:latin typeface="宋体" panose="02010600030101010101" pitchFamily="2" charset="-122"/>
                <a:ea typeface="宋体" panose="02010600030101010101" pitchFamily="2" charset="-122"/>
                <a:cs typeface="宋体" panose="02010600030101010101" pitchFamily="2" charset="-122"/>
                <a:sym typeface="+mn-ea"/>
              </a:rPr>
              <a:t>结点</a:t>
            </a:r>
            <a:r>
              <a:rPr lang="zh-CN" altLang="en-US" sz="1600">
                <a:latin typeface="宋体" panose="02010600030101010101" pitchFamily="2" charset="-122"/>
                <a:ea typeface="宋体" panose="02010600030101010101" pitchFamily="2" charset="-122"/>
                <a:cs typeface="宋体" panose="02010600030101010101" pitchFamily="2" charset="-122"/>
              </a:rPr>
              <a:t>。</a:t>
            </a:r>
          </a:p>
          <a:p>
            <a:pPr>
              <a:lnSpc>
                <a:spcPct val="110000"/>
              </a:lnSpc>
              <a:buFont typeface="Arial" panose="020B0604020202020204"/>
              <a:buChar char="•"/>
            </a:pPr>
            <a:r>
              <a:rPr lang="zh-CN" altLang="en-US" sz="1600">
                <a:latin typeface="宋体" panose="02010600030101010101" pitchFamily="2" charset="-122"/>
                <a:ea typeface="宋体" panose="02010600030101010101" pitchFamily="2" charset="-122"/>
                <a:cs typeface="宋体" panose="02010600030101010101" pitchFamily="2" charset="-122"/>
              </a:rPr>
              <a:t>递归构建路径：一旦知道根节点，剩下的树就是左右子树的问题，而中序遍历清晰地标明了左子树和右子树的节点。</a:t>
            </a:r>
          </a:p>
        </p:txBody>
      </p:sp>
      <p:sp>
        <p:nvSpPr>
          <p:cNvPr id="6" name="文本框 5"/>
          <p:cNvSpPr txBox="1"/>
          <p:nvPr/>
        </p:nvSpPr>
        <p:spPr>
          <a:xfrm>
            <a:off x="551180" y="1971357"/>
            <a:ext cx="5080000" cy="583565"/>
          </a:xfrm>
          <a:prstGeom prst="rect">
            <a:avLst/>
          </a:prstGeom>
        </p:spPr>
        <p:txBody>
          <a:bodyPr>
            <a:spAutoFit/>
          </a:bodyPr>
          <a:lstStyle/>
          <a:p>
            <a:r>
              <a:rPr lang="zh-CN" altLang="en-US" sz="1600">
                <a:latin typeface="Times New Roman" panose="02020603050405020304" pitchFamily="18" charset="0"/>
                <a:ea typeface="宋体" panose="02010600030101010101" pitchFamily="2" charset="-122"/>
                <a:cs typeface="Times New Roman" panose="02020603050405020304" pitchFamily="18" charset="0"/>
              </a:rPr>
              <a:t>中序遍历：</a:t>
            </a:r>
            <a:r>
              <a:rPr lang="en-US" altLang="zh-CN" sz="1600">
                <a:latin typeface="Times New Roman" panose="02020603050405020304" pitchFamily="18" charset="0"/>
                <a:ea typeface="宋体" panose="02010600030101010101" pitchFamily="2" charset="-122"/>
                <a:cs typeface="Times New Roman" panose="02020603050405020304" pitchFamily="18" charset="0"/>
              </a:rPr>
              <a:t>D B E </a:t>
            </a:r>
            <a:r>
              <a:rPr lang="en-US" altLang="zh-CN" sz="16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a:latin typeface="Times New Roman" panose="02020603050405020304" pitchFamily="18" charset="0"/>
                <a:ea typeface="宋体" panose="02010600030101010101" pitchFamily="2" charset="-122"/>
                <a:cs typeface="Times New Roman" panose="02020603050405020304" pitchFamily="18" charset="0"/>
              </a:rPr>
              <a:t> F C</a:t>
            </a:r>
          </a:p>
          <a:p>
            <a:r>
              <a:rPr lang="zh-CN" altLang="en-US" sz="1600">
                <a:latin typeface="Times New Roman" panose="02020603050405020304" pitchFamily="18" charset="0"/>
                <a:ea typeface="宋体" panose="02010600030101010101" pitchFamily="2" charset="-122"/>
                <a:cs typeface="Times New Roman" panose="02020603050405020304" pitchFamily="18" charset="0"/>
              </a:rPr>
              <a:t>前序遍历：</a:t>
            </a:r>
            <a:r>
              <a:rPr lang="en-US" altLang="zh-CN" sz="16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a:latin typeface="Times New Roman" panose="02020603050405020304" pitchFamily="18" charset="0"/>
                <a:ea typeface="宋体" panose="02010600030101010101" pitchFamily="2" charset="-122"/>
                <a:cs typeface="Times New Roman" panose="02020603050405020304" pitchFamily="18" charset="0"/>
              </a:rPr>
              <a:t> B D E C F</a:t>
            </a:r>
          </a:p>
        </p:txBody>
      </p:sp>
      <p:sp>
        <p:nvSpPr>
          <p:cNvPr id="8" name="文本框 7"/>
          <p:cNvSpPr txBox="1"/>
          <p:nvPr/>
        </p:nvSpPr>
        <p:spPr>
          <a:xfrm>
            <a:off x="539115" y="2809240"/>
            <a:ext cx="10129520" cy="1173480"/>
          </a:xfrm>
          <a:prstGeom prst="rect">
            <a:avLst/>
          </a:prstGeom>
        </p:spPr>
        <p:txBody>
          <a:bodyPr wrap="square">
            <a:spAutoFit/>
          </a:bodyPr>
          <a:lstStyle/>
          <a:p>
            <a:pPr>
              <a:lnSpc>
                <a:spcPct val="110000"/>
              </a:lnSpc>
            </a:pPr>
            <a:r>
              <a:rPr lang="zh-CN" altLang="en-US" sz="1600">
                <a:latin typeface="Times New Roman" panose="02020603050405020304" pitchFamily="18" charset="0"/>
                <a:ea typeface="宋体" panose="02010600030101010101" pitchFamily="2" charset="-122"/>
                <a:cs typeface="Times New Roman" panose="02020603050405020304" pitchFamily="18" charset="0"/>
              </a:rPr>
              <a:t>步骤 </a:t>
            </a:r>
            <a:r>
              <a:rPr lang="en-US" altLang="zh-CN" sz="160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a:latin typeface="Times New Roman" panose="02020603050405020304" pitchFamily="18" charset="0"/>
                <a:ea typeface="宋体" panose="02010600030101010101" pitchFamily="2" charset="-122"/>
                <a:cs typeface="Times New Roman" panose="02020603050405020304" pitchFamily="18" charset="0"/>
              </a:rPr>
              <a:t>：前序遍历的第一个节点是 </a:t>
            </a:r>
            <a:r>
              <a:rPr lang="en-US" altLang="zh-CN" sz="1600">
                <a:latin typeface="Times New Roman" panose="02020603050405020304" pitchFamily="18" charset="0"/>
                <a:ea typeface="宋体" panose="02010600030101010101" pitchFamily="2" charset="-122"/>
                <a:cs typeface="Times New Roman" panose="02020603050405020304" pitchFamily="18" charset="0"/>
              </a:rPr>
              <a:t>A</a:t>
            </a:r>
            <a:r>
              <a:rPr lang="zh-CN" altLang="en-US" sz="1600">
                <a:latin typeface="Times New Roman" panose="02020603050405020304" pitchFamily="18" charset="0"/>
                <a:ea typeface="宋体" panose="02010600030101010101" pitchFamily="2" charset="-122"/>
                <a:cs typeface="Times New Roman" panose="02020603050405020304" pitchFamily="18" charset="0"/>
              </a:rPr>
              <a:t>，所以 </a:t>
            </a:r>
            <a:r>
              <a:rPr lang="en-US" altLang="zh-CN" sz="1600">
                <a:latin typeface="Times New Roman" panose="02020603050405020304" pitchFamily="18" charset="0"/>
                <a:ea typeface="宋体" panose="02010600030101010101" pitchFamily="2" charset="-122"/>
                <a:cs typeface="Times New Roman" panose="02020603050405020304" pitchFamily="18" charset="0"/>
              </a:rPr>
              <a:t>A </a:t>
            </a:r>
            <a:r>
              <a:rPr lang="zh-CN" altLang="en-US" sz="1600">
                <a:latin typeface="Times New Roman" panose="02020603050405020304" pitchFamily="18" charset="0"/>
                <a:ea typeface="宋体" panose="02010600030101010101" pitchFamily="2" charset="-122"/>
                <a:cs typeface="Times New Roman" panose="02020603050405020304" pitchFamily="18" charset="0"/>
              </a:rPr>
              <a:t>是根节点。</a:t>
            </a:r>
          </a:p>
          <a:p>
            <a:pPr>
              <a:lnSpc>
                <a:spcPct val="110000"/>
              </a:lnSpc>
            </a:pPr>
            <a:r>
              <a:rPr lang="zh-CN" altLang="en-US" sz="1600">
                <a:latin typeface="Times New Roman" panose="02020603050405020304" pitchFamily="18" charset="0"/>
                <a:ea typeface="宋体" panose="02010600030101010101" pitchFamily="2" charset="-122"/>
                <a:cs typeface="Times New Roman" panose="02020603050405020304" pitchFamily="18" charset="0"/>
              </a:rPr>
              <a:t>步骤 </a:t>
            </a:r>
            <a:r>
              <a:rPr lang="en-US" altLang="zh-CN" sz="160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a:latin typeface="Times New Roman" panose="02020603050405020304" pitchFamily="18" charset="0"/>
                <a:ea typeface="宋体" panose="02010600030101010101" pitchFamily="2" charset="-122"/>
                <a:cs typeface="Times New Roman" panose="02020603050405020304" pitchFamily="18" charset="0"/>
              </a:rPr>
              <a:t>：在中序遍历中，</a:t>
            </a:r>
            <a:r>
              <a:rPr lang="en-US" altLang="zh-CN" sz="1600">
                <a:latin typeface="Times New Roman" panose="02020603050405020304" pitchFamily="18" charset="0"/>
                <a:ea typeface="宋体" panose="02010600030101010101" pitchFamily="2" charset="-122"/>
                <a:cs typeface="Times New Roman" panose="02020603050405020304" pitchFamily="18" charset="0"/>
              </a:rPr>
              <a:t>A </a:t>
            </a:r>
            <a:r>
              <a:rPr lang="zh-CN" altLang="en-US" sz="1600">
                <a:latin typeface="Times New Roman" panose="02020603050405020304" pitchFamily="18" charset="0"/>
                <a:ea typeface="宋体" panose="02010600030101010101" pitchFamily="2" charset="-122"/>
                <a:cs typeface="Times New Roman" panose="02020603050405020304" pitchFamily="18" charset="0"/>
              </a:rPr>
              <a:t>的左子树是 </a:t>
            </a:r>
            <a:r>
              <a:rPr lang="en-US" altLang="zh-CN" sz="1600">
                <a:latin typeface="Times New Roman" panose="02020603050405020304" pitchFamily="18" charset="0"/>
                <a:ea typeface="宋体" panose="02010600030101010101" pitchFamily="2" charset="-122"/>
                <a:cs typeface="Times New Roman" panose="02020603050405020304" pitchFamily="18" charset="0"/>
              </a:rPr>
              <a:t>{D, B, E}</a:t>
            </a:r>
            <a:r>
              <a:rPr lang="zh-CN" altLang="en-US" sz="1600">
                <a:latin typeface="Times New Roman" panose="02020603050405020304" pitchFamily="18" charset="0"/>
                <a:ea typeface="宋体" panose="02010600030101010101" pitchFamily="2" charset="-122"/>
                <a:cs typeface="Times New Roman" panose="02020603050405020304" pitchFamily="18" charset="0"/>
              </a:rPr>
              <a:t>，右子树是 </a:t>
            </a:r>
            <a:r>
              <a:rPr lang="en-US" altLang="zh-CN" sz="1600">
                <a:latin typeface="Times New Roman" panose="02020603050405020304" pitchFamily="18" charset="0"/>
                <a:ea typeface="宋体" panose="02010600030101010101" pitchFamily="2" charset="-122"/>
                <a:cs typeface="Times New Roman" panose="02020603050405020304" pitchFamily="18" charset="0"/>
              </a:rPr>
              <a:t>{F, C}</a:t>
            </a:r>
            <a:r>
              <a:rPr lang="zh-CN" altLang="en-US" sz="1600">
                <a:latin typeface="Times New Roman" panose="02020603050405020304" pitchFamily="18" charset="0"/>
                <a:ea typeface="宋体" panose="02010600030101010101" pitchFamily="2" charset="-122"/>
                <a:cs typeface="Times New Roman" panose="02020603050405020304" pitchFamily="18" charset="0"/>
              </a:rPr>
              <a:t>。</a:t>
            </a:r>
          </a:p>
          <a:p>
            <a:pPr>
              <a:lnSpc>
                <a:spcPct val="110000"/>
              </a:lnSpc>
            </a:pPr>
            <a:r>
              <a:rPr lang="zh-CN" altLang="en-US" sz="1600">
                <a:latin typeface="Times New Roman" panose="02020603050405020304" pitchFamily="18" charset="0"/>
                <a:ea typeface="宋体" panose="02010600030101010101" pitchFamily="2" charset="-122"/>
                <a:cs typeface="Times New Roman" panose="02020603050405020304" pitchFamily="18" charset="0"/>
              </a:rPr>
              <a:t>步骤 </a:t>
            </a:r>
            <a:r>
              <a:rPr lang="en-US" altLang="zh-CN" sz="1600">
                <a:latin typeface="Times New Roman" panose="02020603050405020304" pitchFamily="18" charset="0"/>
                <a:ea typeface="宋体" panose="02010600030101010101" pitchFamily="2" charset="-122"/>
                <a:cs typeface="Times New Roman" panose="02020603050405020304" pitchFamily="18" charset="0"/>
              </a:rPr>
              <a:t>3</a:t>
            </a:r>
            <a:r>
              <a:rPr lang="zh-CN" altLang="en-US" sz="1600">
                <a:latin typeface="Times New Roman" panose="02020603050405020304" pitchFamily="18" charset="0"/>
                <a:ea typeface="宋体" panose="02010600030101010101" pitchFamily="2" charset="-122"/>
                <a:cs typeface="Times New Roman" panose="02020603050405020304" pitchFamily="18" charset="0"/>
              </a:rPr>
              <a:t>：在前序遍历中，接下来的节点 </a:t>
            </a:r>
            <a:r>
              <a:rPr lang="en-US" altLang="zh-CN" sz="1600">
                <a:latin typeface="Times New Roman" panose="02020603050405020304" pitchFamily="18" charset="0"/>
                <a:ea typeface="宋体" panose="02010600030101010101" pitchFamily="2" charset="-122"/>
                <a:cs typeface="Times New Roman" panose="02020603050405020304" pitchFamily="18" charset="0"/>
              </a:rPr>
              <a:t>B </a:t>
            </a:r>
            <a:r>
              <a:rPr lang="zh-CN" altLang="en-US" sz="1600">
                <a:latin typeface="Times New Roman" panose="02020603050405020304" pitchFamily="18" charset="0"/>
                <a:ea typeface="宋体" panose="02010600030101010101" pitchFamily="2" charset="-122"/>
                <a:cs typeface="Times New Roman" panose="02020603050405020304" pitchFamily="18" charset="0"/>
              </a:rPr>
              <a:t>是左子树的根节点，</a:t>
            </a:r>
            <a:r>
              <a:rPr lang="en-US" altLang="zh-CN" sz="1600">
                <a:latin typeface="Times New Roman" panose="02020603050405020304" pitchFamily="18" charset="0"/>
                <a:ea typeface="宋体" panose="02010600030101010101" pitchFamily="2" charset="-122"/>
                <a:cs typeface="Times New Roman" panose="02020603050405020304" pitchFamily="18" charset="0"/>
              </a:rPr>
              <a:t>C </a:t>
            </a:r>
            <a:r>
              <a:rPr lang="zh-CN" altLang="en-US" sz="1600">
                <a:latin typeface="Times New Roman" panose="02020603050405020304" pitchFamily="18" charset="0"/>
                <a:ea typeface="宋体" panose="02010600030101010101" pitchFamily="2" charset="-122"/>
                <a:cs typeface="Times New Roman" panose="02020603050405020304" pitchFamily="18" charset="0"/>
              </a:rPr>
              <a:t>是右子树的根节点，进一步递归下去，直到整个树的结构完整。</a:t>
            </a:r>
          </a:p>
        </p:txBody>
      </p:sp>
      <p:cxnSp>
        <p:nvCxnSpPr>
          <p:cNvPr id="14" name="直线箭头连接符 11"/>
          <p:cNvCxnSpPr>
            <a:stCxn id="18" idx="4"/>
            <a:endCxn id="22" idx="7"/>
          </p:cNvCxnSpPr>
          <p:nvPr/>
        </p:nvCxnSpPr>
        <p:spPr>
          <a:xfrm flipH="1">
            <a:off x="5653532" y="4809122"/>
            <a:ext cx="631190" cy="259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6066155" y="4373245"/>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A</a:t>
            </a:r>
          </a:p>
        </p:txBody>
      </p:sp>
      <p:sp>
        <p:nvSpPr>
          <p:cNvPr id="22" name="椭圆 21"/>
          <p:cNvSpPr/>
          <p:nvPr/>
        </p:nvSpPr>
        <p:spPr>
          <a:xfrm>
            <a:off x="5281295" y="5004435"/>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B</a:t>
            </a:r>
          </a:p>
        </p:txBody>
      </p:sp>
      <p:sp>
        <p:nvSpPr>
          <p:cNvPr id="23" name="椭圆 22"/>
          <p:cNvSpPr/>
          <p:nvPr/>
        </p:nvSpPr>
        <p:spPr>
          <a:xfrm>
            <a:off x="6764020" y="5004435"/>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C</a:t>
            </a:r>
          </a:p>
        </p:txBody>
      </p:sp>
      <p:sp>
        <p:nvSpPr>
          <p:cNvPr id="24" name="椭圆 23"/>
          <p:cNvSpPr/>
          <p:nvPr/>
        </p:nvSpPr>
        <p:spPr>
          <a:xfrm>
            <a:off x="4845050" y="5682615"/>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D</a:t>
            </a:r>
          </a:p>
        </p:txBody>
      </p:sp>
      <p:sp>
        <p:nvSpPr>
          <p:cNvPr id="25" name="椭圆 24"/>
          <p:cNvSpPr/>
          <p:nvPr/>
        </p:nvSpPr>
        <p:spPr>
          <a:xfrm>
            <a:off x="5629910" y="5692775"/>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E</a:t>
            </a:r>
          </a:p>
        </p:txBody>
      </p:sp>
      <p:sp>
        <p:nvSpPr>
          <p:cNvPr id="26" name="椭圆 25"/>
          <p:cNvSpPr/>
          <p:nvPr/>
        </p:nvSpPr>
        <p:spPr>
          <a:xfrm>
            <a:off x="6327775" y="5692775"/>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F</a:t>
            </a:r>
          </a:p>
        </p:txBody>
      </p:sp>
      <p:cxnSp>
        <p:nvCxnSpPr>
          <p:cNvPr id="29" name="直线箭头连接符 11"/>
          <p:cNvCxnSpPr>
            <a:endCxn id="23" idx="1"/>
          </p:cNvCxnSpPr>
          <p:nvPr/>
        </p:nvCxnSpPr>
        <p:spPr>
          <a:xfrm>
            <a:off x="6308852" y="4809122"/>
            <a:ext cx="519430" cy="259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11"/>
          <p:cNvCxnSpPr>
            <a:stCxn id="22" idx="4"/>
            <a:endCxn id="24" idx="7"/>
          </p:cNvCxnSpPr>
          <p:nvPr/>
        </p:nvCxnSpPr>
        <p:spPr>
          <a:xfrm flipH="1">
            <a:off x="5217287" y="5440312"/>
            <a:ext cx="282575" cy="3060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11"/>
          <p:cNvCxnSpPr>
            <a:stCxn id="22" idx="4"/>
            <a:endCxn id="25" idx="1"/>
          </p:cNvCxnSpPr>
          <p:nvPr/>
        </p:nvCxnSpPr>
        <p:spPr>
          <a:xfrm>
            <a:off x="5499862" y="5440312"/>
            <a:ext cx="194310" cy="3162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11"/>
          <p:cNvCxnSpPr>
            <a:stCxn id="23" idx="4"/>
            <a:endCxn id="26" idx="7"/>
          </p:cNvCxnSpPr>
          <p:nvPr/>
        </p:nvCxnSpPr>
        <p:spPr>
          <a:xfrm flipH="1">
            <a:off x="6700012" y="5440312"/>
            <a:ext cx="282575" cy="3162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1775" y="363855"/>
            <a:ext cx="10923905" cy="3065145"/>
          </a:xfrm>
          <a:prstGeom prst="rect">
            <a:avLst/>
          </a:prstGeom>
        </p:spPr>
        <p:txBody>
          <a:bodyPr wrap="square">
            <a:spAutoFit/>
          </a:bodyPr>
          <a:lstStyle/>
          <a:p>
            <a:pPr>
              <a:spcAft>
                <a:spcPct val="60000"/>
              </a:spcAft>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后序遍历 </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中序遍历</a:t>
            </a:r>
          </a:p>
          <a:p>
            <a:pPr>
              <a:buFont typeface="Arial" panose="020B0604020202020204"/>
              <a:buChar char="•"/>
            </a:pPr>
            <a:r>
              <a:rPr lang="zh-CN" altLang="en-US" sz="1600">
                <a:latin typeface="Times New Roman" panose="02020603050405020304" pitchFamily="18" charset="0"/>
                <a:ea typeface="宋体" panose="02010600030101010101" pitchFamily="2" charset="-122"/>
                <a:cs typeface="Times New Roman" panose="02020603050405020304" pitchFamily="18" charset="0"/>
              </a:rPr>
              <a:t>后序遍历的顺序是左子树 </a:t>
            </a:r>
            <a:r>
              <a:rPr lang="en-US" altLang="zh-CN" sz="1600">
                <a:latin typeface="Times New Roman" panose="02020603050405020304" pitchFamily="18" charset="0"/>
                <a:ea typeface="宋体" panose="02010600030101010101" pitchFamily="2" charset="-122"/>
                <a:cs typeface="Times New Roman" panose="02020603050405020304" pitchFamily="18" charset="0"/>
              </a:rPr>
              <a:t>-&gt; </a:t>
            </a:r>
            <a:r>
              <a:rPr lang="zh-CN" altLang="en-US" sz="1600">
                <a:latin typeface="Times New Roman" panose="02020603050405020304" pitchFamily="18" charset="0"/>
                <a:ea typeface="宋体" panose="02010600030101010101" pitchFamily="2" charset="-122"/>
                <a:cs typeface="Times New Roman" panose="02020603050405020304" pitchFamily="18" charset="0"/>
              </a:rPr>
              <a:t>右子树 </a:t>
            </a:r>
            <a:r>
              <a:rPr lang="en-US" altLang="zh-CN" sz="1600">
                <a:latin typeface="Times New Roman" panose="02020603050405020304" pitchFamily="18" charset="0"/>
                <a:ea typeface="宋体" panose="02010600030101010101" pitchFamily="2" charset="-122"/>
                <a:cs typeface="Times New Roman" panose="02020603050405020304" pitchFamily="18" charset="0"/>
              </a:rPr>
              <a:t>-&gt; </a:t>
            </a:r>
            <a:r>
              <a:rPr lang="zh-CN" altLang="en-US" sz="1600">
                <a:latin typeface="Times New Roman" panose="02020603050405020304" pitchFamily="18" charset="0"/>
                <a:ea typeface="宋体" panose="02010600030101010101" pitchFamily="2" charset="-122"/>
                <a:cs typeface="Times New Roman" panose="02020603050405020304" pitchFamily="18" charset="0"/>
              </a:rPr>
              <a:t>根节点，这意味着我们可以通过后序遍历的最后一个节点来确定根节点。</a:t>
            </a:r>
          </a:p>
          <a:p>
            <a:pPr>
              <a:buFont typeface="Arial" panose="020B0604020202020204"/>
              <a:buChar char="•"/>
            </a:pPr>
            <a:r>
              <a:rPr lang="zh-CN" altLang="en-US" sz="1600">
                <a:latin typeface="Times New Roman" panose="02020603050405020304" pitchFamily="18" charset="0"/>
                <a:ea typeface="宋体" panose="02010600030101010101" pitchFamily="2" charset="-122"/>
                <a:cs typeface="Times New Roman" panose="02020603050405020304" pitchFamily="18" charset="0"/>
              </a:rPr>
              <a:t>结合中序遍历，我们同样可以通过根节点在中序遍历中的位置来分割树，进一步递归地确定左右子树。</a:t>
            </a:r>
          </a:p>
          <a:p>
            <a:pPr>
              <a:buFont typeface="Arial" panose="020B0604020202020204"/>
              <a:buChar char="•"/>
            </a:pP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a:p>
            <a:pPr>
              <a:buFont typeface="Arial" panose="020B0604020202020204"/>
              <a:buChar char="•"/>
            </a:pP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a:p>
            <a:pPr indent="0">
              <a:buNone/>
            </a:pPr>
            <a:r>
              <a:rPr lang="zh-CN" altLang="en-US" sz="1600">
                <a:latin typeface="Times New Roman" panose="02020603050405020304" pitchFamily="18" charset="0"/>
                <a:ea typeface="宋体" panose="02010600030101010101" pitchFamily="2" charset="-122"/>
                <a:cs typeface="Times New Roman" panose="02020603050405020304" pitchFamily="18" charset="0"/>
              </a:rPr>
              <a:t>中序遍历：</a:t>
            </a:r>
            <a:r>
              <a:rPr lang="en-US" altLang="zh-CN" sz="1600">
                <a:latin typeface="Times New Roman" panose="02020603050405020304" pitchFamily="18" charset="0"/>
                <a:ea typeface="宋体" panose="02010600030101010101" pitchFamily="2" charset="-122"/>
                <a:cs typeface="Times New Roman" panose="02020603050405020304" pitchFamily="18" charset="0"/>
              </a:rPr>
              <a:t>D B E </a:t>
            </a:r>
            <a:r>
              <a:rPr lang="en-US" altLang="zh-CN" sz="16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a:latin typeface="Times New Roman" panose="02020603050405020304" pitchFamily="18" charset="0"/>
                <a:ea typeface="宋体" panose="02010600030101010101" pitchFamily="2" charset="-122"/>
                <a:cs typeface="Times New Roman" panose="02020603050405020304" pitchFamily="18" charset="0"/>
              </a:rPr>
              <a:t> F C</a:t>
            </a:r>
          </a:p>
          <a:p>
            <a:pPr indent="0">
              <a:buNone/>
            </a:pPr>
            <a:r>
              <a:rPr lang="zh-CN" altLang="en-US" sz="1600">
                <a:latin typeface="Times New Roman" panose="02020603050405020304" pitchFamily="18" charset="0"/>
                <a:ea typeface="宋体" panose="02010600030101010101" pitchFamily="2" charset="-122"/>
                <a:cs typeface="Times New Roman" panose="02020603050405020304" pitchFamily="18" charset="0"/>
              </a:rPr>
              <a:t>后序遍历：</a:t>
            </a:r>
            <a:r>
              <a:rPr lang="en-US" altLang="zh-CN" sz="1600">
                <a:latin typeface="Times New Roman" panose="02020603050405020304" pitchFamily="18" charset="0"/>
                <a:ea typeface="宋体" panose="02010600030101010101" pitchFamily="2" charset="-122"/>
                <a:cs typeface="Times New Roman" panose="02020603050405020304" pitchFamily="18" charset="0"/>
              </a:rPr>
              <a:t>D E B F C </a:t>
            </a:r>
            <a:r>
              <a:rPr lang="en-US" altLang="zh-CN" sz="16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t>
            </a:r>
          </a:p>
          <a:p>
            <a:pPr>
              <a:buFont typeface="Arial" panose="020B0604020202020204"/>
              <a:buChar char="•"/>
            </a:pP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a:latin typeface="Times New Roman" panose="02020603050405020304" pitchFamily="18" charset="0"/>
                <a:ea typeface="宋体" panose="02010600030101010101" pitchFamily="2" charset="-122"/>
                <a:cs typeface="Times New Roman" panose="02020603050405020304" pitchFamily="18" charset="0"/>
              </a:rPr>
              <a:t>步骤 </a:t>
            </a:r>
            <a:r>
              <a:rPr lang="en-US" altLang="zh-CN" sz="160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a:latin typeface="Times New Roman" panose="02020603050405020304" pitchFamily="18" charset="0"/>
                <a:ea typeface="宋体" panose="02010600030101010101" pitchFamily="2" charset="-122"/>
                <a:cs typeface="Times New Roman" panose="02020603050405020304" pitchFamily="18" charset="0"/>
              </a:rPr>
              <a:t>：后序遍历的最后一个节点是 </a:t>
            </a:r>
            <a:r>
              <a:rPr lang="en-US" altLang="zh-CN" sz="1600">
                <a:latin typeface="Times New Roman" panose="02020603050405020304" pitchFamily="18" charset="0"/>
                <a:ea typeface="宋体" panose="02010600030101010101" pitchFamily="2" charset="-122"/>
                <a:cs typeface="Times New Roman" panose="02020603050405020304" pitchFamily="18" charset="0"/>
              </a:rPr>
              <a:t>A</a:t>
            </a:r>
            <a:r>
              <a:rPr lang="zh-CN" altLang="en-US" sz="1600">
                <a:latin typeface="Times New Roman" panose="02020603050405020304" pitchFamily="18" charset="0"/>
                <a:ea typeface="宋体" panose="02010600030101010101" pitchFamily="2" charset="-122"/>
                <a:cs typeface="Times New Roman" panose="02020603050405020304" pitchFamily="18" charset="0"/>
              </a:rPr>
              <a:t>，所以 </a:t>
            </a:r>
            <a:r>
              <a:rPr lang="en-US" altLang="zh-CN" sz="1600">
                <a:latin typeface="Times New Roman" panose="02020603050405020304" pitchFamily="18" charset="0"/>
                <a:ea typeface="宋体" panose="02010600030101010101" pitchFamily="2" charset="-122"/>
                <a:cs typeface="Times New Roman" panose="02020603050405020304" pitchFamily="18" charset="0"/>
              </a:rPr>
              <a:t>A </a:t>
            </a:r>
            <a:r>
              <a:rPr lang="zh-CN" altLang="en-US" sz="1600">
                <a:latin typeface="Times New Roman" panose="02020603050405020304" pitchFamily="18" charset="0"/>
                <a:ea typeface="宋体" panose="02010600030101010101" pitchFamily="2" charset="-122"/>
                <a:cs typeface="Times New Roman" panose="02020603050405020304" pitchFamily="18" charset="0"/>
              </a:rPr>
              <a:t>是根节点。</a:t>
            </a:r>
          </a:p>
          <a:p>
            <a:r>
              <a:rPr lang="zh-CN" altLang="en-US" sz="1600">
                <a:latin typeface="Times New Roman" panose="02020603050405020304" pitchFamily="18" charset="0"/>
                <a:ea typeface="宋体" panose="02010600030101010101" pitchFamily="2" charset="-122"/>
                <a:cs typeface="Times New Roman" panose="02020603050405020304" pitchFamily="18" charset="0"/>
              </a:rPr>
              <a:t>步骤 </a:t>
            </a:r>
            <a:r>
              <a:rPr lang="en-US" altLang="zh-CN" sz="160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a:latin typeface="Times New Roman" panose="02020603050405020304" pitchFamily="18" charset="0"/>
                <a:ea typeface="宋体" panose="02010600030101010101" pitchFamily="2" charset="-122"/>
                <a:cs typeface="Times New Roman" panose="02020603050405020304" pitchFamily="18" charset="0"/>
              </a:rPr>
              <a:t>：在中序遍历中，</a:t>
            </a:r>
            <a:r>
              <a:rPr lang="en-US" altLang="zh-CN" sz="1600">
                <a:latin typeface="Times New Roman" panose="02020603050405020304" pitchFamily="18" charset="0"/>
                <a:ea typeface="宋体" panose="02010600030101010101" pitchFamily="2" charset="-122"/>
                <a:cs typeface="Times New Roman" panose="02020603050405020304" pitchFamily="18" charset="0"/>
              </a:rPr>
              <a:t>A </a:t>
            </a:r>
            <a:r>
              <a:rPr lang="zh-CN" altLang="en-US" sz="1600">
                <a:latin typeface="Times New Roman" panose="02020603050405020304" pitchFamily="18" charset="0"/>
                <a:ea typeface="宋体" panose="02010600030101010101" pitchFamily="2" charset="-122"/>
                <a:cs typeface="Times New Roman" panose="02020603050405020304" pitchFamily="18" charset="0"/>
              </a:rPr>
              <a:t>的左子树是 </a:t>
            </a:r>
            <a:r>
              <a:rPr lang="en-US" altLang="zh-CN" sz="1600">
                <a:latin typeface="Times New Roman" panose="02020603050405020304" pitchFamily="18" charset="0"/>
                <a:ea typeface="宋体" panose="02010600030101010101" pitchFamily="2" charset="-122"/>
                <a:cs typeface="Times New Roman" panose="02020603050405020304" pitchFamily="18" charset="0"/>
              </a:rPr>
              <a:t>{D, B, E}</a:t>
            </a:r>
            <a:r>
              <a:rPr lang="zh-CN" altLang="en-US" sz="1600">
                <a:latin typeface="Times New Roman" panose="02020603050405020304" pitchFamily="18" charset="0"/>
                <a:ea typeface="宋体" panose="02010600030101010101" pitchFamily="2" charset="-122"/>
                <a:cs typeface="Times New Roman" panose="02020603050405020304" pitchFamily="18" charset="0"/>
              </a:rPr>
              <a:t>，右子树是 </a:t>
            </a:r>
            <a:r>
              <a:rPr lang="en-US" altLang="zh-CN" sz="1600">
                <a:latin typeface="Times New Roman" panose="02020603050405020304" pitchFamily="18" charset="0"/>
                <a:ea typeface="宋体" panose="02010600030101010101" pitchFamily="2" charset="-122"/>
                <a:cs typeface="Times New Roman" panose="02020603050405020304" pitchFamily="18" charset="0"/>
              </a:rPr>
              <a:t>{F, C}</a:t>
            </a:r>
            <a:r>
              <a:rPr lang="zh-CN" altLang="en-US" sz="1600">
                <a:latin typeface="Times New Roman" panose="02020603050405020304" pitchFamily="18" charset="0"/>
                <a:ea typeface="宋体" panose="02010600030101010101" pitchFamily="2" charset="-122"/>
                <a:cs typeface="Times New Roman" panose="02020603050405020304" pitchFamily="18" charset="0"/>
              </a:rPr>
              <a:t>。</a:t>
            </a:r>
          </a:p>
          <a:p>
            <a:r>
              <a:rPr lang="zh-CN" altLang="en-US" sz="1600">
                <a:latin typeface="Times New Roman" panose="02020603050405020304" pitchFamily="18" charset="0"/>
                <a:ea typeface="宋体" panose="02010600030101010101" pitchFamily="2" charset="-122"/>
                <a:cs typeface="Times New Roman" panose="02020603050405020304" pitchFamily="18" charset="0"/>
              </a:rPr>
              <a:t>步骤 </a:t>
            </a:r>
            <a:r>
              <a:rPr lang="en-US" altLang="zh-CN" sz="1600">
                <a:latin typeface="Times New Roman" panose="02020603050405020304" pitchFamily="18" charset="0"/>
                <a:ea typeface="宋体" panose="02010600030101010101" pitchFamily="2" charset="-122"/>
                <a:cs typeface="Times New Roman" panose="02020603050405020304" pitchFamily="18" charset="0"/>
              </a:rPr>
              <a:t>3</a:t>
            </a:r>
            <a:r>
              <a:rPr lang="zh-CN" altLang="en-US" sz="1600">
                <a:latin typeface="Times New Roman" panose="02020603050405020304" pitchFamily="18" charset="0"/>
                <a:ea typeface="宋体" panose="02010600030101010101" pitchFamily="2" charset="-122"/>
                <a:cs typeface="Times New Roman" panose="02020603050405020304" pitchFamily="18" charset="0"/>
              </a:rPr>
              <a:t>：在后序遍历中，接下来的节点 </a:t>
            </a:r>
            <a:r>
              <a:rPr lang="en-US" altLang="zh-CN" sz="1600">
                <a:latin typeface="Times New Roman" panose="02020603050405020304" pitchFamily="18" charset="0"/>
                <a:ea typeface="宋体" panose="02010600030101010101" pitchFamily="2" charset="-122"/>
                <a:cs typeface="Times New Roman" panose="02020603050405020304" pitchFamily="18" charset="0"/>
              </a:rPr>
              <a:t>B </a:t>
            </a:r>
            <a:r>
              <a:rPr lang="zh-CN" altLang="en-US" sz="1600">
                <a:latin typeface="Times New Roman" panose="02020603050405020304" pitchFamily="18" charset="0"/>
                <a:ea typeface="宋体" panose="02010600030101010101" pitchFamily="2" charset="-122"/>
                <a:cs typeface="Times New Roman" panose="02020603050405020304" pitchFamily="18" charset="0"/>
              </a:rPr>
              <a:t>是左子树的根节点，</a:t>
            </a:r>
            <a:r>
              <a:rPr lang="en-US" altLang="zh-CN" sz="1600">
                <a:latin typeface="Times New Roman" panose="02020603050405020304" pitchFamily="18" charset="0"/>
                <a:ea typeface="宋体" panose="02010600030101010101" pitchFamily="2" charset="-122"/>
                <a:cs typeface="Times New Roman" panose="02020603050405020304" pitchFamily="18" charset="0"/>
              </a:rPr>
              <a:t>C </a:t>
            </a:r>
            <a:r>
              <a:rPr lang="zh-CN" altLang="en-US" sz="1600">
                <a:latin typeface="Times New Roman" panose="02020603050405020304" pitchFamily="18" charset="0"/>
                <a:ea typeface="宋体" panose="02010600030101010101" pitchFamily="2" charset="-122"/>
                <a:cs typeface="Times New Roman" panose="02020603050405020304" pitchFamily="18" charset="0"/>
              </a:rPr>
              <a:t>是右子树的根节点。递归下去，最终还原出整棵树。</a:t>
            </a:r>
          </a:p>
        </p:txBody>
      </p:sp>
      <p:cxnSp>
        <p:nvCxnSpPr>
          <p:cNvPr id="14" name="直线箭头连接符 11"/>
          <p:cNvCxnSpPr>
            <a:stCxn id="18" idx="4"/>
            <a:endCxn id="22" idx="7"/>
          </p:cNvCxnSpPr>
          <p:nvPr/>
        </p:nvCxnSpPr>
        <p:spPr>
          <a:xfrm flipH="1">
            <a:off x="4170807" y="4120782"/>
            <a:ext cx="631190" cy="259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583430" y="3684905"/>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A</a:t>
            </a:r>
          </a:p>
        </p:txBody>
      </p:sp>
      <p:sp>
        <p:nvSpPr>
          <p:cNvPr id="22" name="椭圆 21"/>
          <p:cNvSpPr/>
          <p:nvPr/>
        </p:nvSpPr>
        <p:spPr>
          <a:xfrm>
            <a:off x="3798570" y="4316095"/>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B</a:t>
            </a:r>
          </a:p>
        </p:txBody>
      </p:sp>
      <p:sp>
        <p:nvSpPr>
          <p:cNvPr id="23" name="椭圆 22"/>
          <p:cNvSpPr/>
          <p:nvPr/>
        </p:nvSpPr>
        <p:spPr>
          <a:xfrm>
            <a:off x="5281295" y="4316095"/>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C</a:t>
            </a:r>
          </a:p>
        </p:txBody>
      </p:sp>
      <p:sp>
        <p:nvSpPr>
          <p:cNvPr id="24" name="椭圆 23"/>
          <p:cNvSpPr/>
          <p:nvPr/>
        </p:nvSpPr>
        <p:spPr>
          <a:xfrm>
            <a:off x="3362325" y="4994275"/>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D</a:t>
            </a:r>
          </a:p>
        </p:txBody>
      </p:sp>
      <p:sp>
        <p:nvSpPr>
          <p:cNvPr id="25" name="椭圆 24"/>
          <p:cNvSpPr/>
          <p:nvPr/>
        </p:nvSpPr>
        <p:spPr>
          <a:xfrm>
            <a:off x="4147185" y="5004435"/>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E</a:t>
            </a:r>
          </a:p>
        </p:txBody>
      </p:sp>
      <p:sp>
        <p:nvSpPr>
          <p:cNvPr id="26" name="椭圆 25"/>
          <p:cNvSpPr/>
          <p:nvPr/>
        </p:nvSpPr>
        <p:spPr>
          <a:xfrm>
            <a:off x="4845050" y="5004435"/>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F</a:t>
            </a:r>
          </a:p>
        </p:txBody>
      </p:sp>
      <p:cxnSp>
        <p:nvCxnSpPr>
          <p:cNvPr id="29" name="直线箭头连接符 11"/>
          <p:cNvCxnSpPr>
            <a:endCxn id="23" idx="1"/>
          </p:cNvCxnSpPr>
          <p:nvPr/>
        </p:nvCxnSpPr>
        <p:spPr>
          <a:xfrm>
            <a:off x="4826127" y="4120782"/>
            <a:ext cx="519430" cy="259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11"/>
          <p:cNvCxnSpPr>
            <a:stCxn id="22" idx="4"/>
            <a:endCxn id="24" idx="7"/>
          </p:cNvCxnSpPr>
          <p:nvPr/>
        </p:nvCxnSpPr>
        <p:spPr>
          <a:xfrm flipH="1">
            <a:off x="3734562" y="4751972"/>
            <a:ext cx="282575" cy="3060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11"/>
          <p:cNvCxnSpPr>
            <a:stCxn id="22" idx="4"/>
            <a:endCxn id="25" idx="1"/>
          </p:cNvCxnSpPr>
          <p:nvPr/>
        </p:nvCxnSpPr>
        <p:spPr>
          <a:xfrm>
            <a:off x="4017137" y="4751972"/>
            <a:ext cx="194310" cy="3162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11"/>
          <p:cNvCxnSpPr>
            <a:stCxn id="23" idx="4"/>
            <a:endCxn id="26" idx="7"/>
          </p:cNvCxnSpPr>
          <p:nvPr/>
        </p:nvCxnSpPr>
        <p:spPr>
          <a:xfrm flipH="1">
            <a:off x="5217287" y="4751972"/>
            <a:ext cx="282575" cy="3162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611505" y="5523865"/>
            <a:ext cx="10340975" cy="1151255"/>
          </a:xfrm>
          <a:prstGeom prst="roundRect">
            <a:avLst>
              <a:gd name="adj" fmla="val 7317"/>
            </a:avLst>
          </a:prstGeom>
          <a:solidFill>
            <a:schemeClr val="accent1">
              <a:lumMod val="20000"/>
              <a:lumOff val="80000"/>
            </a:schemeClr>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348615" y="129540"/>
            <a:ext cx="10603865" cy="3065145"/>
          </a:xfrm>
          <a:prstGeom prst="rect">
            <a:avLst/>
          </a:prstGeom>
        </p:spPr>
        <p:txBody>
          <a:bodyPr wrap="square">
            <a:spAutoFit/>
          </a:bodyPr>
          <a:lstStyle/>
          <a:p>
            <a:pPr>
              <a:spcAft>
                <a:spcPct val="60000"/>
              </a:spcAft>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层次遍历 </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中序遍历</a:t>
            </a:r>
          </a:p>
          <a:p>
            <a:pPr>
              <a:buFont typeface="Arial" panose="020B0604020202020204"/>
              <a:buChar char="•"/>
            </a:pPr>
            <a:r>
              <a:rPr lang="zh-CN" altLang="en-US" sz="1600">
                <a:latin typeface="Times New Roman" panose="02020603050405020304" pitchFamily="18" charset="0"/>
                <a:ea typeface="宋体" panose="02010600030101010101" pitchFamily="2" charset="-122"/>
                <a:cs typeface="Times New Roman" panose="02020603050405020304" pitchFamily="18" charset="0"/>
              </a:rPr>
              <a:t>层次遍历是从上到下、从左到右的顺序依次遍历节点，反映了节点的父子关系。通过层次遍历，</a:t>
            </a:r>
            <a:r>
              <a:rPr lang="zh-CN" altLang="en-US" sz="1600" b="1">
                <a:latin typeface="Times New Roman" panose="02020603050405020304" pitchFamily="18" charset="0"/>
                <a:ea typeface="宋体" panose="02010600030101010101" pitchFamily="2" charset="-122"/>
                <a:cs typeface="Times New Roman" panose="02020603050405020304" pitchFamily="18" charset="0"/>
              </a:rPr>
              <a:t>我们能够得知树的层级顺序以及每个节点的父节点</a:t>
            </a:r>
            <a:r>
              <a:rPr lang="zh-CN" altLang="en-US" sz="1600">
                <a:latin typeface="Times New Roman" panose="02020603050405020304" pitchFamily="18" charset="0"/>
                <a:ea typeface="宋体" panose="02010600030101010101" pitchFamily="2" charset="-122"/>
                <a:cs typeface="Times New Roman" panose="02020603050405020304" pitchFamily="18" charset="0"/>
              </a:rPr>
              <a:t>。</a:t>
            </a:r>
          </a:p>
          <a:p>
            <a:pPr>
              <a:buFont typeface="Arial" panose="020B0604020202020204"/>
              <a:buChar char="•"/>
            </a:pPr>
            <a:r>
              <a:rPr lang="zh-CN" altLang="en-US" sz="1600">
                <a:latin typeface="Times New Roman" panose="02020603050405020304" pitchFamily="18" charset="0"/>
                <a:ea typeface="宋体" panose="02010600030101010101" pitchFamily="2" charset="-122"/>
                <a:cs typeface="Times New Roman" panose="02020603050405020304" pitchFamily="18" charset="0"/>
              </a:rPr>
              <a:t>结合中序遍历，能够帮助我们划分左右子树，进而确定树的结构。</a:t>
            </a:r>
          </a:p>
          <a:p>
            <a:pPr indent="0">
              <a:buNone/>
            </a:pP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a:p>
            <a:pPr indent="0">
              <a:buNone/>
            </a:pPr>
            <a:r>
              <a:rPr lang="zh-CN" altLang="en-US" sz="1600">
                <a:latin typeface="Times New Roman" panose="02020603050405020304" pitchFamily="18" charset="0"/>
                <a:ea typeface="宋体" panose="02010600030101010101" pitchFamily="2" charset="-122"/>
                <a:cs typeface="Times New Roman" panose="02020603050405020304" pitchFamily="18" charset="0"/>
              </a:rPr>
              <a:t>中序遍历：</a:t>
            </a:r>
            <a:r>
              <a:rPr lang="en-US" altLang="zh-CN" sz="1600">
                <a:latin typeface="Times New Roman" panose="02020603050405020304" pitchFamily="18" charset="0"/>
                <a:ea typeface="宋体" panose="02010600030101010101" pitchFamily="2" charset="-122"/>
                <a:cs typeface="Times New Roman" panose="02020603050405020304" pitchFamily="18" charset="0"/>
              </a:rPr>
              <a:t>D B E </a:t>
            </a:r>
            <a:r>
              <a:rPr lang="en-US" altLang="zh-CN" sz="16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a:latin typeface="Times New Roman" panose="02020603050405020304" pitchFamily="18" charset="0"/>
                <a:ea typeface="宋体" panose="02010600030101010101" pitchFamily="2" charset="-122"/>
                <a:cs typeface="Times New Roman" panose="02020603050405020304" pitchFamily="18" charset="0"/>
              </a:rPr>
              <a:t> F C</a:t>
            </a:r>
          </a:p>
          <a:p>
            <a:pPr indent="0">
              <a:buNone/>
            </a:pPr>
            <a:r>
              <a:rPr lang="zh-CN" altLang="en-US" sz="1600">
                <a:latin typeface="Times New Roman" panose="02020603050405020304" pitchFamily="18" charset="0"/>
                <a:ea typeface="宋体" panose="02010600030101010101" pitchFamily="2" charset="-122"/>
                <a:cs typeface="Times New Roman" panose="02020603050405020304" pitchFamily="18" charset="0"/>
              </a:rPr>
              <a:t>层次遍历：</a:t>
            </a:r>
            <a:r>
              <a:rPr lang="en-US" altLang="zh-CN" sz="16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a:latin typeface="Times New Roman" panose="02020603050405020304" pitchFamily="18" charset="0"/>
                <a:ea typeface="宋体" panose="02010600030101010101" pitchFamily="2" charset="-122"/>
                <a:cs typeface="Times New Roman" panose="02020603050405020304" pitchFamily="18" charset="0"/>
              </a:rPr>
              <a:t> B C D E F</a:t>
            </a:r>
          </a:p>
          <a:p>
            <a:pPr indent="0">
              <a:buFont typeface="Arial" panose="020B0604020202020204"/>
              <a:buNone/>
            </a:pP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a:latin typeface="Times New Roman" panose="02020603050405020304" pitchFamily="18" charset="0"/>
                <a:ea typeface="宋体" panose="02010600030101010101" pitchFamily="2" charset="-122"/>
                <a:cs typeface="Times New Roman" panose="02020603050405020304" pitchFamily="18" charset="0"/>
              </a:rPr>
              <a:t>步骤 </a:t>
            </a:r>
            <a:r>
              <a:rPr lang="en-US" altLang="zh-CN" sz="160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a:latin typeface="Times New Roman" panose="02020603050405020304" pitchFamily="18" charset="0"/>
                <a:ea typeface="宋体" panose="02010600030101010101" pitchFamily="2" charset="-122"/>
                <a:cs typeface="Times New Roman" panose="02020603050405020304" pitchFamily="18" charset="0"/>
              </a:rPr>
              <a:t>：层次遍历的第一个节点是 </a:t>
            </a:r>
            <a:r>
              <a:rPr lang="en-US" altLang="zh-CN" sz="1600">
                <a:latin typeface="Times New Roman" panose="02020603050405020304" pitchFamily="18" charset="0"/>
                <a:ea typeface="宋体" panose="02010600030101010101" pitchFamily="2" charset="-122"/>
                <a:cs typeface="Times New Roman" panose="02020603050405020304" pitchFamily="18" charset="0"/>
              </a:rPr>
              <a:t>A</a:t>
            </a:r>
            <a:r>
              <a:rPr lang="zh-CN" altLang="en-US" sz="1600">
                <a:latin typeface="Times New Roman" panose="02020603050405020304" pitchFamily="18" charset="0"/>
                <a:ea typeface="宋体" panose="02010600030101010101" pitchFamily="2" charset="-122"/>
                <a:cs typeface="Times New Roman" panose="02020603050405020304" pitchFamily="18" charset="0"/>
              </a:rPr>
              <a:t>，所以 </a:t>
            </a:r>
            <a:r>
              <a:rPr lang="en-US" altLang="zh-CN" sz="1600">
                <a:latin typeface="Times New Roman" panose="02020603050405020304" pitchFamily="18" charset="0"/>
                <a:ea typeface="宋体" panose="02010600030101010101" pitchFamily="2" charset="-122"/>
                <a:cs typeface="Times New Roman" panose="02020603050405020304" pitchFamily="18" charset="0"/>
              </a:rPr>
              <a:t>A </a:t>
            </a:r>
            <a:r>
              <a:rPr lang="zh-CN" altLang="en-US" sz="1600">
                <a:latin typeface="Times New Roman" panose="02020603050405020304" pitchFamily="18" charset="0"/>
                <a:ea typeface="宋体" panose="02010600030101010101" pitchFamily="2" charset="-122"/>
                <a:cs typeface="Times New Roman" panose="02020603050405020304" pitchFamily="18" charset="0"/>
              </a:rPr>
              <a:t>是根节点。</a:t>
            </a:r>
          </a:p>
          <a:p>
            <a:r>
              <a:rPr lang="zh-CN" altLang="en-US" sz="1600">
                <a:latin typeface="Times New Roman" panose="02020603050405020304" pitchFamily="18" charset="0"/>
                <a:ea typeface="宋体" panose="02010600030101010101" pitchFamily="2" charset="-122"/>
                <a:cs typeface="Times New Roman" panose="02020603050405020304" pitchFamily="18" charset="0"/>
              </a:rPr>
              <a:t>步骤 </a:t>
            </a:r>
            <a:r>
              <a:rPr lang="en-US" altLang="zh-CN" sz="160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a:latin typeface="Times New Roman" panose="02020603050405020304" pitchFamily="18" charset="0"/>
                <a:ea typeface="宋体" panose="02010600030101010101" pitchFamily="2" charset="-122"/>
                <a:cs typeface="Times New Roman" panose="02020603050405020304" pitchFamily="18" charset="0"/>
              </a:rPr>
              <a:t>：根据中序遍历，</a:t>
            </a:r>
            <a:r>
              <a:rPr lang="en-US" altLang="zh-CN" sz="1600">
                <a:latin typeface="Times New Roman" panose="02020603050405020304" pitchFamily="18" charset="0"/>
                <a:ea typeface="宋体" panose="02010600030101010101" pitchFamily="2" charset="-122"/>
                <a:cs typeface="Times New Roman" panose="02020603050405020304" pitchFamily="18" charset="0"/>
              </a:rPr>
              <a:t>A </a:t>
            </a:r>
            <a:r>
              <a:rPr lang="zh-CN" altLang="en-US" sz="1600">
                <a:latin typeface="Times New Roman" panose="02020603050405020304" pitchFamily="18" charset="0"/>
                <a:ea typeface="宋体" panose="02010600030101010101" pitchFamily="2" charset="-122"/>
                <a:cs typeface="Times New Roman" panose="02020603050405020304" pitchFamily="18" charset="0"/>
              </a:rPr>
              <a:t>的左子树是 </a:t>
            </a:r>
            <a:r>
              <a:rPr lang="en-US" altLang="zh-CN" sz="1600">
                <a:latin typeface="Times New Roman" panose="02020603050405020304" pitchFamily="18" charset="0"/>
                <a:ea typeface="宋体" panose="02010600030101010101" pitchFamily="2" charset="-122"/>
                <a:cs typeface="Times New Roman" panose="02020603050405020304" pitchFamily="18" charset="0"/>
              </a:rPr>
              <a:t>{D, B, E}</a:t>
            </a:r>
            <a:r>
              <a:rPr lang="zh-CN" altLang="en-US" sz="1600">
                <a:latin typeface="Times New Roman" panose="02020603050405020304" pitchFamily="18" charset="0"/>
                <a:ea typeface="宋体" panose="02010600030101010101" pitchFamily="2" charset="-122"/>
                <a:cs typeface="Times New Roman" panose="02020603050405020304" pitchFamily="18" charset="0"/>
              </a:rPr>
              <a:t>，右子树是 </a:t>
            </a:r>
            <a:r>
              <a:rPr lang="en-US" altLang="zh-CN" sz="1600">
                <a:latin typeface="Times New Roman" panose="02020603050405020304" pitchFamily="18" charset="0"/>
                <a:ea typeface="宋体" panose="02010600030101010101" pitchFamily="2" charset="-122"/>
                <a:cs typeface="Times New Roman" panose="02020603050405020304" pitchFamily="18" charset="0"/>
              </a:rPr>
              <a:t>{F, C}</a:t>
            </a:r>
            <a:r>
              <a:rPr lang="zh-CN" altLang="en-US" sz="1600">
                <a:latin typeface="Times New Roman" panose="02020603050405020304" pitchFamily="18" charset="0"/>
                <a:ea typeface="宋体" panose="02010600030101010101" pitchFamily="2" charset="-122"/>
                <a:cs typeface="Times New Roman" panose="02020603050405020304" pitchFamily="18" charset="0"/>
              </a:rPr>
              <a:t>。</a:t>
            </a:r>
          </a:p>
          <a:p>
            <a:r>
              <a:rPr lang="zh-CN" altLang="en-US" sz="1600">
                <a:latin typeface="Times New Roman" panose="02020603050405020304" pitchFamily="18" charset="0"/>
                <a:ea typeface="宋体" panose="02010600030101010101" pitchFamily="2" charset="-122"/>
                <a:cs typeface="Times New Roman" panose="02020603050405020304" pitchFamily="18" charset="0"/>
              </a:rPr>
              <a:t>步骤 </a:t>
            </a:r>
            <a:r>
              <a:rPr lang="en-US" altLang="zh-CN" sz="1600">
                <a:latin typeface="Times New Roman" panose="02020603050405020304" pitchFamily="18" charset="0"/>
                <a:ea typeface="宋体" panose="02010600030101010101" pitchFamily="2" charset="-122"/>
                <a:cs typeface="Times New Roman" panose="02020603050405020304" pitchFamily="18" charset="0"/>
              </a:rPr>
              <a:t>3</a:t>
            </a:r>
            <a:r>
              <a:rPr lang="zh-CN" altLang="en-US" sz="1600">
                <a:latin typeface="Times New Roman" panose="02020603050405020304" pitchFamily="18" charset="0"/>
                <a:ea typeface="宋体" panose="02010600030101010101" pitchFamily="2" charset="-122"/>
                <a:cs typeface="Times New Roman" panose="02020603050405020304" pitchFamily="18" charset="0"/>
              </a:rPr>
              <a:t>：层次遍历中，</a:t>
            </a:r>
            <a:r>
              <a:rPr lang="en-US" altLang="zh-CN" sz="1600">
                <a:latin typeface="Times New Roman" panose="02020603050405020304" pitchFamily="18" charset="0"/>
                <a:ea typeface="宋体" panose="02010600030101010101" pitchFamily="2" charset="-122"/>
                <a:cs typeface="Times New Roman" panose="02020603050405020304" pitchFamily="18" charset="0"/>
              </a:rPr>
              <a:t>B </a:t>
            </a:r>
            <a:r>
              <a:rPr lang="zh-CN" altLang="en-US" sz="1600">
                <a:latin typeface="Times New Roman" panose="02020603050405020304" pitchFamily="18" charset="0"/>
                <a:ea typeface="宋体" panose="02010600030101010101" pitchFamily="2" charset="-122"/>
                <a:cs typeface="Times New Roman" panose="02020603050405020304" pitchFamily="18" charset="0"/>
              </a:rPr>
              <a:t>和 </a:t>
            </a:r>
            <a:r>
              <a:rPr lang="en-US" altLang="zh-CN" sz="1600">
                <a:latin typeface="Times New Roman" panose="02020603050405020304" pitchFamily="18" charset="0"/>
                <a:ea typeface="宋体" panose="02010600030101010101" pitchFamily="2" charset="-122"/>
                <a:cs typeface="Times New Roman" panose="02020603050405020304" pitchFamily="18" charset="0"/>
              </a:rPr>
              <a:t>C </a:t>
            </a:r>
            <a:r>
              <a:rPr lang="zh-CN" altLang="en-US" sz="1600">
                <a:latin typeface="Times New Roman" panose="02020603050405020304" pitchFamily="18" charset="0"/>
                <a:ea typeface="宋体" panose="02010600030101010101" pitchFamily="2" charset="-122"/>
                <a:cs typeface="Times New Roman" panose="02020603050405020304" pitchFamily="18" charset="0"/>
              </a:rPr>
              <a:t>是 </a:t>
            </a:r>
            <a:r>
              <a:rPr lang="en-US" altLang="zh-CN" sz="1600">
                <a:latin typeface="Times New Roman" panose="02020603050405020304" pitchFamily="18" charset="0"/>
                <a:ea typeface="宋体" panose="02010600030101010101" pitchFamily="2" charset="-122"/>
                <a:cs typeface="Times New Roman" panose="02020603050405020304" pitchFamily="18" charset="0"/>
              </a:rPr>
              <a:t>A </a:t>
            </a:r>
            <a:r>
              <a:rPr lang="zh-CN" altLang="en-US" sz="1600">
                <a:latin typeface="Times New Roman" panose="02020603050405020304" pitchFamily="18" charset="0"/>
                <a:ea typeface="宋体" panose="02010600030101010101" pitchFamily="2" charset="-122"/>
                <a:cs typeface="Times New Roman" panose="02020603050405020304" pitchFamily="18" charset="0"/>
              </a:rPr>
              <a:t>的子节点，</a:t>
            </a:r>
            <a:r>
              <a:rPr lang="en-US" altLang="zh-CN" sz="1600">
                <a:latin typeface="Times New Roman" panose="02020603050405020304" pitchFamily="18" charset="0"/>
                <a:ea typeface="宋体" panose="02010600030101010101" pitchFamily="2" charset="-122"/>
                <a:cs typeface="Times New Roman" panose="02020603050405020304" pitchFamily="18" charset="0"/>
              </a:rPr>
              <a:t>D </a:t>
            </a:r>
            <a:r>
              <a:rPr lang="zh-CN" altLang="en-US" sz="1600">
                <a:latin typeface="Times New Roman" panose="02020603050405020304" pitchFamily="18" charset="0"/>
                <a:ea typeface="宋体" panose="02010600030101010101" pitchFamily="2" charset="-122"/>
                <a:cs typeface="Times New Roman" panose="02020603050405020304" pitchFamily="18" charset="0"/>
              </a:rPr>
              <a:t>和 </a:t>
            </a:r>
            <a:r>
              <a:rPr lang="en-US" altLang="zh-CN" sz="1600">
                <a:latin typeface="Times New Roman" panose="02020603050405020304" pitchFamily="18" charset="0"/>
                <a:ea typeface="宋体" panose="02010600030101010101" pitchFamily="2" charset="-122"/>
                <a:cs typeface="Times New Roman" panose="02020603050405020304" pitchFamily="18" charset="0"/>
              </a:rPr>
              <a:t>E </a:t>
            </a:r>
            <a:r>
              <a:rPr lang="zh-CN" altLang="en-US" sz="1600">
                <a:latin typeface="Times New Roman" panose="02020603050405020304" pitchFamily="18" charset="0"/>
                <a:ea typeface="宋体" panose="02010600030101010101" pitchFamily="2" charset="-122"/>
                <a:cs typeface="Times New Roman" panose="02020603050405020304" pitchFamily="18" charset="0"/>
              </a:rPr>
              <a:t>是 </a:t>
            </a:r>
            <a:r>
              <a:rPr lang="en-US" altLang="zh-CN" sz="1600">
                <a:latin typeface="Times New Roman" panose="02020603050405020304" pitchFamily="18" charset="0"/>
                <a:ea typeface="宋体" panose="02010600030101010101" pitchFamily="2" charset="-122"/>
                <a:cs typeface="Times New Roman" panose="02020603050405020304" pitchFamily="18" charset="0"/>
              </a:rPr>
              <a:t>B </a:t>
            </a:r>
            <a:r>
              <a:rPr lang="zh-CN" altLang="en-US" sz="1600">
                <a:latin typeface="Times New Roman" panose="02020603050405020304" pitchFamily="18" charset="0"/>
                <a:ea typeface="宋体" panose="02010600030101010101" pitchFamily="2" charset="-122"/>
                <a:cs typeface="Times New Roman" panose="02020603050405020304" pitchFamily="18" charset="0"/>
              </a:rPr>
              <a:t>的子节点，</a:t>
            </a:r>
            <a:r>
              <a:rPr lang="en-US" altLang="zh-CN" sz="1600">
                <a:latin typeface="Times New Roman" panose="02020603050405020304" pitchFamily="18" charset="0"/>
                <a:ea typeface="宋体" panose="02010600030101010101" pitchFamily="2" charset="-122"/>
                <a:cs typeface="Times New Roman" panose="02020603050405020304" pitchFamily="18" charset="0"/>
              </a:rPr>
              <a:t>F </a:t>
            </a:r>
            <a:r>
              <a:rPr lang="zh-CN" altLang="en-US" sz="1600">
                <a:latin typeface="Times New Roman" panose="02020603050405020304" pitchFamily="18" charset="0"/>
                <a:ea typeface="宋体" panose="02010600030101010101" pitchFamily="2" charset="-122"/>
                <a:cs typeface="Times New Roman" panose="02020603050405020304" pitchFamily="18" charset="0"/>
              </a:rPr>
              <a:t>是 </a:t>
            </a:r>
            <a:r>
              <a:rPr lang="en-US" altLang="zh-CN" sz="1600">
                <a:latin typeface="Times New Roman" panose="02020603050405020304" pitchFamily="18" charset="0"/>
                <a:ea typeface="宋体" panose="02010600030101010101" pitchFamily="2" charset="-122"/>
                <a:cs typeface="Times New Roman" panose="02020603050405020304" pitchFamily="18" charset="0"/>
              </a:rPr>
              <a:t>C </a:t>
            </a:r>
            <a:r>
              <a:rPr lang="zh-CN" altLang="en-US" sz="1600">
                <a:latin typeface="Times New Roman" panose="02020603050405020304" pitchFamily="18" charset="0"/>
                <a:ea typeface="宋体" panose="02010600030101010101" pitchFamily="2" charset="-122"/>
                <a:cs typeface="Times New Roman" panose="02020603050405020304" pitchFamily="18" charset="0"/>
              </a:rPr>
              <a:t>的子节点，最终确定整个树的结构。</a:t>
            </a:r>
          </a:p>
        </p:txBody>
      </p:sp>
      <p:sp>
        <p:nvSpPr>
          <p:cNvPr id="6" name="文本框 5"/>
          <p:cNvSpPr txBox="1"/>
          <p:nvPr/>
        </p:nvSpPr>
        <p:spPr>
          <a:xfrm>
            <a:off x="710565" y="5645150"/>
            <a:ext cx="10242550" cy="909320"/>
          </a:xfrm>
          <a:prstGeom prst="rect">
            <a:avLst/>
          </a:prstGeom>
        </p:spPr>
        <p:txBody>
          <a:bodyPr wrap="square">
            <a:spAutoFit/>
          </a:bodyPr>
          <a:lstStyle/>
          <a:p>
            <a:r>
              <a:rPr lang="zh-CN" altLang="en-US" b="1">
                <a:latin typeface="宋体" panose="02010600030101010101" pitchFamily="2" charset="-122"/>
                <a:ea typeface="宋体" panose="02010600030101010101" pitchFamily="2" charset="-122"/>
              </a:rPr>
              <a:t>结合中序遍历和其他任意一种遍历（前序、后序或层次遍历）都能唯一确定一棵二叉树，原因在于：</a:t>
            </a:r>
          </a:p>
          <a:p>
            <a:pPr>
              <a:lnSpc>
                <a:spcPct val="110000"/>
              </a:lnSpc>
              <a:buFont typeface="Arial" panose="020B0604020202020204"/>
              <a:buChar char="•"/>
            </a:pPr>
            <a:r>
              <a:rPr lang="zh-CN" altLang="en-US" sz="1600">
                <a:latin typeface="宋体" panose="02010600030101010101" pitchFamily="2" charset="-122"/>
                <a:ea typeface="宋体" panose="02010600030101010101" pitchFamily="2" charset="-122"/>
              </a:rPr>
              <a:t>中序遍历能够帮助我们清晰地知道每个节点的左右子树。</a:t>
            </a:r>
          </a:p>
          <a:p>
            <a:pPr>
              <a:lnSpc>
                <a:spcPct val="110000"/>
              </a:lnSpc>
              <a:buFont typeface="Arial" panose="020B0604020202020204"/>
              <a:buChar char="•"/>
            </a:pPr>
            <a:r>
              <a:rPr lang="zh-CN" altLang="en-US" sz="1600">
                <a:latin typeface="宋体" panose="02010600030101010101" pitchFamily="2" charset="-122"/>
                <a:ea typeface="宋体" panose="02010600030101010101" pitchFamily="2" charset="-122"/>
              </a:rPr>
              <a:t>其他遍历（前序、后序、层次遍历）能够提供足够的父子关系和层级信息，帮助我们进一步确定树的结构。</a:t>
            </a:r>
          </a:p>
        </p:txBody>
      </p:sp>
      <p:cxnSp>
        <p:nvCxnSpPr>
          <p:cNvPr id="14" name="直线箭头连接符 11"/>
          <p:cNvCxnSpPr>
            <a:stCxn id="18" idx="4"/>
            <a:endCxn id="22" idx="7"/>
          </p:cNvCxnSpPr>
          <p:nvPr/>
        </p:nvCxnSpPr>
        <p:spPr>
          <a:xfrm flipH="1">
            <a:off x="5086477" y="3836937"/>
            <a:ext cx="631190" cy="259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5499100" y="3401060"/>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A</a:t>
            </a:r>
          </a:p>
        </p:txBody>
      </p:sp>
      <p:sp>
        <p:nvSpPr>
          <p:cNvPr id="22" name="椭圆 21"/>
          <p:cNvSpPr/>
          <p:nvPr/>
        </p:nvSpPr>
        <p:spPr>
          <a:xfrm>
            <a:off x="4714240" y="4032250"/>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B</a:t>
            </a:r>
          </a:p>
        </p:txBody>
      </p:sp>
      <p:sp>
        <p:nvSpPr>
          <p:cNvPr id="23" name="椭圆 22"/>
          <p:cNvSpPr/>
          <p:nvPr/>
        </p:nvSpPr>
        <p:spPr>
          <a:xfrm>
            <a:off x="6196965" y="4032250"/>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C</a:t>
            </a:r>
          </a:p>
        </p:txBody>
      </p:sp>
      <p:sp>
        <p:nvSpPr>
          <p:cNvPr id="24" name="椭圆 23"/>
          <p:cNvSpPr/>
          <p:nvPr/>
        </p:nvSpPr>
        <p:spPr>
          <a:xfrm>
            <a:off x="4277995" y="4710430"/>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D</a:t>
            </a:r>
          </a:p>
        </p:txBody>
      </p:sp>
      <p:sp>
        <p:nvSpPr>
          <p:cNvPr id="25" name="椭圆 24"/>
          <p:cNvSpPr/>
          <p:nvPr/>
        </p:nvSpPr>
        <p:spPr>
          <a:xfrm>
            <a:off x="5062855" y="4720590"/>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E</a:t>
            </a:r>
          </a:p>
        </p:txBody>
      </p:sp>
      <p:sp>
        <p:nvSpPr>
          <p:cNvPr id="26" name="椭圆 25"/>
          <p:cNvSpPr/>
          <p:nvPr/>
        </p:nvSpPr>
        <p:spPr>
          <a:xfrm>
            <a:off x="5760720" y="4720590"/>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F</a:t>
            </a:r>
          </a:p>
        </p:txBody>
      </p:sp>
      <p:cxnSp>
        <p:nvCxnSpPr>
          <p:cNvPr id="29" name="直线箭头连接符 11"/>
          <p:cNvCxnSpPr>
            <a:endCxn id="23" idx="1"/>
          </p:cNvCxnSpPr>
          <p:nvPr/>
        </p:nvCxnSpPr>
        <p:spPr>
          <a:xfrm>
            <a:off x="5741797" y="3836937"/>
            <a:ext cx="519430" cy="259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11"/>
          <p:cNvCxnSpPr>
            <a:stCxn id="22" idx="4"/>
            <a:endCxn id="24" idx="7"/>
          </p:cNvCxnSpPr>
          <p:nvPr/>
        </p:nvCxnSpPr>
        <p:spPr>
          <a:xfrm flipH="1">
            <a:off x="4650232" y="4468127"/>
            <a:ext cx="282575" cy="3060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11"/>
          <p:cNvCxnSpPr>
            <a:stCxn id="22" idx="4"/>
            <a:endCxn id="25" idx="1"/>
          </p:cNvCxnSpPr>
          <p:nvPr/>
        </p:nvCxnSpPr>
        <p:spPr>
          <a:xfrm>
            <a:off x="4932807" y="4468127"/>
            <a:ext cx="194310" cy="3162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11"/>
          <p:cNvCxnSpPr>
            <a:stCxn id="23" idx="4"/>
            <a:endCxn id="26" idx="7"/>
          </p:cNvCxnSpPr>
          <p:nvPr/>
        </p:nvCxnSpPr>
        <p:spPr>
          <a:xfrm flipH="1">
            <a:off x="6132957" y="4468127"/>
            <a:ext cx="282575" cy="3162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8168640" y="4485005"/>
            <a:ext cx="3896360" cy="2208530"/>
          </a:xfrm>
          <a:prstGeom prst="roundRect">
            <a:avLst>
              <a:gd name="adj" fmla="val 7317"/>
            </a:avLst>
          </a:prstGeom>
          <a:noFill/>
          <a:ln>
            <a:solidFill>
              <a:schemeClr val="accent1"/>
            </a:solidFill>
          </a:ln>
          <a:extLst>
            <a:ext uri="{909E8E84-426E-40DD-AFC4-6F175D3DCCD1}">
              <a14:hiddenFill xmlns:a14="http://schemas.microsoft.com/office/drawing/2010/main">
                <a:solidFill>
                  <a:schemeClr val="accent1">
                    <a:lumMod val="20000"/>
                    <a:lumOff val="80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454660" y="333375"/>
            <a:ext cx="10302875" cy="1574800"/>
          </a:xfrm>
          <a:prstGeom prst="rect">
            <a:avLst/>
          </a:prstGeom>
        </p:spPr>
        <p:txBody>
          <a:bodyPr wrap="square">
            <a:spAutoFit/>
          </a:bodyPr>
          <a:lstStyle/>
          <a:p>
            <a:pPr>
              <a:spcAft>
                <a:spcPct val="60000"/>
              </a:spcAft>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前序遍历和后序遍历组合</a:t>
            </a: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a:latin typeface="Times New Roman" panose="02020603050405020304" pitchFamily="18" charset="0"/>
                <a:ea typeface="宋体" panose="02010600030101010101" pitchFamily="2" charset="-122"/>
                <a:cs typeface="Times New Roman" panose="02020603050405020304" pitchFamily="18" charset="0"/>
              </a:rPr>
              <a:t>前序遍历可以给出根节点，但后序遍历没有明确的区分左右子树的界限，因此，可能会存在不同的二叉树结构。</a:t>
            </a:r>
          </a:p>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a:latin typeface="Times New Roman" panose="02020603050405020304" pitchFamily="18" charset="0"/>
                <a:ea typeface="宋体" panose="02010600030101010101" pitchFamily="2" charset="-122"/>
                <a:cs typeface="Times New Roman" panose="02020603050405020304" pitchFamily="18" charset="0"/>
              </a:rPr>
              <a:t>前序遍历：</a:t>
            </a:r>
            <a:r>
              <a:rPr lang="en-US" altLang="zh-CN" sz="1600">
                <a:latin typeface="Times New Roman" panose="02020603050405020304" pitchFamily="18" charset="0"/>
                <a:ea typeface="宋体" panose="02010600030101010101" pitchFamily="2" charset="-122"/>
                <a:cs typeface="Times New Roman" panose="02020603050405020304" pitchFamily="18" charset="0"/>
              </a:rPr>
              <a:t>A B C</a:t>
            </a:r>
          </a:p>
          <a:p>
            <a:r>
              <a:rPr lang="zh-CN" altLang="en-US" sz="1600">
                <a:latin typeface="Times New Roman" panose="02020603050405020304" pitchFamily="18" charset="0"/>
                <a:ea typeface="宋体" panose="02010600030101010101" pitchFamily="2" charset="-122"/>
                <a:cs typeface="Times New Roman" panose="02020603050405020304" pitchFamily="18" charset="0"/>
              </a:rPr>
              <a:t>后序遍历：</a:t>
            </a:r>
            <a:r>
              <a:rPr lang="en-US" altLang="zh-CN" sz="1600">
                <a:latin typeface="Times New Roman" panose="02020603050405020304" pitchFamily="18" charset="0"/>
                <a:ea typeface="宋体" panose="02010600030101010101" pitchFamily="2" charset="-122"/>
                <a:cs typeface="Times New Roman" panose="02020603050405020304" pitchFamily="18" charset="0"/>
              </a:rPr>
              <a:t>B C A</a:t>
            </a:r>
            <a:endParaRPr lang="zh-CN" altLang="en-US" sz="1600" b="1" u="sng">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p:cNvSpPr txBox="1"/>
          <p:nvPr/>
        </p:nvSpPr>
        <p:spPr>
          <a:xfrm>
            <a:off x="454660" y="2129155"/>
            <a:ext cx="11282045" cy="1728470"/>
          </a:xfrm>
          <a:prstGeom prst="rect">
            <a:avLst/>
          </a:prstGeom>
        </p:spPr>
        <p:txBody>
          <a:bodyPr wrap="square">
            <a:spAutoFit/>
          </a:bodyPr>
          <a:lstStyle/>
          <a:p>
            <a:pPr>
              <a:spcAft>
                <a:spcPct val="60000"/>
              </a:spcAft>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前序遍历和层次遍历组合</a:t>
            </a:r>
          </a:p>
          <a:p>
            <a:pPr>
              <a:spcAft>
                <a:spcPct val="60000"/>
              </a:spcAft>
            </a:pPr>
            <a:r>
              <a:rPr lang="zh-CN" altLang="en-US" sz="1600">
                <a:latin typeface="Times New Roman" panose="02020603050405020304" pitchFamily="18" charset="0"/>
                <a:ea typeface="宋体" panose="02010600030101010101" pitchFamily="2" charset="-122"/>
                <a:cs typeface="Times New Roman" panose="02020603050405020304" pitchFamily="18" charset="0"/>
              </a:rPr>
              <a:t>虽然前序遍历能给出根节点的位置，但层次遍历提供的信息过于宽泛，可能导致不同的二叉树结构。层次遍历可能不能唯一地决定左右子树的划分。</a:t>
            </a:r>
          </a:p>
          <a:p>
            <a:pPr>
              <a:lnSpc>
                <a:spcPct val="100000"/>
              </a:lnSpc>
              <a:spcBef>
                <a:spcPts val="0"/>
              </a:spcBef>
              <a:spcAft>
                <a:spcPts val="0"/>
              </a:spcAft>
            </a:pPr>
            <a:r>
              <a:rPr lang="zh-CN" altLang="en-US" sz="1600">
                <a:latin typeface="Times New Roman" panose="02020603050405020304" pitchFamily="18" charset="0"/>
                <a:ea typeface="宋体" panose="02010600030101010101" pitchFamily="2" charset="-122"/>
                <a:cs typeface="Times New Roman" panose="02020603050405020304" pitchFamily="18" charset="0"/>
              </a:rPr>
              <a:t>前序遍历：</a:t>
            </a:r>
            <a:r>
              <a:rPr lang="en-US" altLang="zh-CN" sz="1600">
                <a:latin typeface="Times New Roman" panose="02020603050405020304" pitchFamily="18" charset="0"/>
                <a:ea typeface="宋体" panose="02010600030101010101" pitchFamily="2" charset="-122"/>
                <a:cs typeface="Times New Roman" panose="02020603050405020304" pitchFamily="18" charset="0"/>
              </a:rPr>
              <a:t>A B C</a:t>
            </a:r>
          </a:p>
          <a:p>
            <a:pPr>
              <a:lnSpc>
                <a:spcPct val="100000"/>
              </a:lnSpc>
              <a:spcBef>
                <a:spcPts val="0"/>
              </a:spcBef>
              <a:spcAft>
                <a:spcPts val="0"/>
              </a:spcAft>
            </a:pPr>
            <a:r>
              <a:rPr lang="zh-CN" altLang="en-US" sz="1600">
                <a:latin typeface="Times New Roman" panose="02020603050405020304" pitchFamily="18" charset="0"/>
                <a:ea typeface="宋体" panose="02010600030101010101" pitchFamily="2" charset="-122"/>
                <a:cs typeface="Times New Roman" panose="02020603050405020304" pitchFamily="18" charset="0"/>
              </a:rPr>
              <a:t>层次遍历：</a:t>
            </a:r>
            <a:r>
              <a:rPr lang="en-US" altLang="zh-CN" sz="1600">
                <a:latin typeface="Times New Roman" panose="02020603050405020304" pitchFamily="18" charset="0"/>
                <a:ea typeface="宋体" panose="02010600030101010101" pitchFamily="2" charset="-122"/>
                <a:cs typeface="Times New Roman" panose="02020603050405020304" pitchFamily="18" charset="0"/>
              </a:rPr>
              <a:t>A B C</a:t>
            </a:r>
          </a:p>
        </p:txBody>
      </p:sp>
      <p:cxnSp>
        <p:nvCxnSpPr>
          <p:cNvPr id="14" name="直线箭头连接符 11"/>
          <p:cNvCxnSpPr>
            <a:stCxn id="18" idx="4"/>
            <a:endCxn id="22" idx="7"/>
          </p:cNvCxnSpPr>
          <p:nvPr/>
        </p:nvCxnSpPr>
        <p:spPr>
          <a:xfrm flipH="1">
            <a:off x="8801227" y="5272672"/>
            <a:ext cx="388620" cy="259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8971280" y="4836795"/>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A</a:t>
            </a:r>
          </a:p>
        </p:txBody>
      </p:sp>
      <p:sp>
        <p:nvSpPr>
          <p:cNvPr id="22" name="椭圆 21"/>
          <p:cNvSpPr/>
          <p:nvPr/>
        </p:nvSpPr>
        <p:spPr>
          <a:xfrm>
            <a:off x="8428990" y="5467985"/>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B</a:t>
            </a:r>
          </a:p>
        </p:txBody>
      </p:sp>
      <p:sp>
        <p:nvSpPr>
          <p:cNvPr id="23" name="椭圆 22"/>
          <p:cNvSpPr/>
          <p:nvPr/>
        </p:nvSpPr>
        <p:spPr>
          <a:xfrm>
            <a:off x="9471660" y="5467985"/>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C</a:t>
            </a:r>
          </a:p>
        </p:txBody>
      </p:sp>
      <p:cxnSp>
        <p:nvCxnSpPr>
          <p:cNvPr id="29" name="直线箭头连接符 11"/>
          <p:cNvCxnSpPr>
            <a:stCxn id="18" idx="4"/>
            <a:endCxn id="23" idx="1"/>
          </p:cNvCxnSpPr>
          <p:nvPr/>
        </p:nvCxnSpPr>
        <p:spPr>
          <a:xfrm>
            <a:off x="9189847" y="5272672"/>
            <a:ext cx="346075" cy="259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1"/>
          <p:cNvCxnSpPr>
            <a:stCxn id="12" idx="4"/>
            <a:endCxn id="13" idx="7"/>
          </p:cNvCxnSpPr>
          <p:nvPr/>
        </p:nvCxnSpPr>
        <p:spPr>
          <a:xfrm flipH="1">
            <a:off x="11220577" y="5183772"/>
            <a:ext cx="218440" cy="259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1220450" y="4747895"/>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A</a:t>
            </a:r>
          </a:p>
        </p:txBody>
      </p:sp>
      <p:sp>
        <p:nvSpPr>
          <p:cNvPr id="13" name="椭圆 12"/>
          <p:cNvSpPr/>
          <p:nvPr/>
        </p:nvSpPr>
        <p:spPr>
          <a:xfrm>
            <a:off x="10848340" y="5379085"/>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B</a:t>
            </a:r>
          </a:p>
        </p:txBody>
      </p:sp>
      <p:sp>
        <p:nvSpPr>
          <p:cNvPr id="15" name="椭圆 14"/>
          <p:cNvSpPr/>
          <p:nvPr/>
        </p:nvSpPr>
        <p:spPr>
          <a:xfrm>
            <a:off x="11220450" y="6073775"/>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C</a:t>
            </a:r>
          </a:p>
        </p:txBody>
      </p:sp>
      <p:cxnSp>
        <p:nvCxnSpPr>
          <p:cNvPr id="17" name="直线箭头连接符 11"/>
          <p:cNvCxnSpPr>
            <a:stCxn id="13" idx="4"/>
            <a:endCxn id="15" idx="1"/>
          </p:cNvCxnSpPr>
          <p:nvPr/>
        </p:nvCxnSpPr>
        <p:spPr>
          <a:xfrm>
            <a:off x="11066907" y="5814962"/>
            <a:ext cx="217805" cy="3225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8721725" y="4150360"/>
            <a:ext cx="2790825" cy="337185"/>
          </a:xfrm>
          <a:prstGeom prst="rect">
            <a:avLst/>
          </a:prstGeom>
          <a:noFill/>
        </p:spPr>
        <p:txBody>
          <a:bodyPr wrap="square" rtlCol="0" anchor="t">
            <a:spAutoFit/>
          </a:bodyPr>
          <a:lstStyle/>
          <a:p>
            <a:r>
              <a:rPr lang="zh-CN" altLang="en-US" sz="1600" b="1" u="sng">
                <a:latin typeface="Times New Roman" panose="02020603050405020304" pitchFamily="18" charset="0"/>
                <a:ea typeface="宋体" panose="02010600030101010101" pitchFamily="2" charset="-122"/>
                <a:cs typeface="Times New Roman" panose="02020603050405020304" pitchFamily="18" charset="0"/>
                <a:sym typeface="+mn-ea"/>
              </a:rPr>
              <a:t>可以构造两棵不同的二叉树</a:t>
            </a:r>
          </a:p>
        </p:txBody>
      </p:sp>
      <p:sp>
        <p:nvSpPr>
          <p:cNvPr id="26" name="文本框 25"/>
          <p:cNvSpPr txBox="1"/>
          <p:nvPr/>
        </p:nvSpPr>
        <p:spPr>
          <a:xfrm>
            <a:off x="454660" y="4272915"/>
            <a:ext cx="6703695" cy="1938020"/>
          </a:xfrm>
          <a:prstGeom prst="rect">
            <a:avLst/>
          </a:prstGeom>
        </p:spPr>
        <p:txBody>
          <a:bodyPr wrap="square">
            <a:spAutoFit/>
          </a:bodyPr>
          <a:lstStyle/>
          <a:p>
            <a:r>
              <a:rPr lang="zh-CN" altLang="en-US" sz="2000" b="1">
                <a:latin typeface="Times New Roman" panose="02020603050405020304" pitchFamily="18" charset="0"/>
                <a:ea typeface="宋体" panose="02010600030101010101" pitchFamily="2" charset="-122"/>
                <a:cs typeface="Times New Roman" panose="02020603050405020304" pitchFamily="18" charset="0"/>
              </a:rPr>
              <a:t>后序遍历和层次遍历组合 </a:t>
            </a:r>
          </a:p>
          <a:p>
            <a:endParaRPr lang="zh-CN" altLang="en-US" sz="2000" b="1">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a:latin typeface="Times New Roman" panose="02020603050405020304" pitchFamily="18" charset="0"/>
                <a:ea typeface="宋体" panose="02010600030101010101" pitchFamily="2" charset="-122"/>
                <a:cs typeface="Times New Roman" panose="02020603050405020304" pitchFamily="18" charset="0"/>
              </a:rPr>
              <a:t>后序遍历和层次遍历都没有足够的信息来区分左右子树的位置。</a:t>
            </a:r>
          </a:p>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a:latin typeface="Times New Roman" panose="02020603050405020304" pitchFamily="18" charset="0"/>
                <a:ea typeface="宋体" panose="02010600030101010101" pitchFamily="2" charset="-122"/>
                <a:cs typeface="Times New Roman" panose="02020603050405020304" pitchFamily="18" charset="0"/>
                <a:sym typeface="+mn-ea"/>
              </a:rPr>
              <a:t>后序遍历：</a:t>
            </a:r>
            <a:r>
              <a:rPr lang="en-US" altLang="zh-CN" sz="1600">
                <a:latin typeface="Times New Roman" panose="02020603050405020304" pitchFamily="18" charset="0"/>
                <a:ea typeface="宋体" panose="02010600030101010101" pitchFamily="2" charset="-122"/>
                <a:cs typeface="Times New Roman" panose="02020603050405020304" pitchFamily="18" charset="0"/>
                <a:sym typeface="+mn-ea"/>
              </a:rPr>
              <a:t>B C A</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a:latin typeface="Times New Roman" panose="02020603050405020304" pitchFamily="18" charset="0"/>
                <a:ea typeface="宋体" panose="02010600030101010101" pitchFamily="2" charset="-122"/>
                <a:cs typeface="Times New Roman" panose="02020603050405020304" pitchFamily="18" charset="0"/>
                <a:sym typeface="+mn-ea"/>
              </a:rPr>
              <a:t>层次遍历：</a:t>
            </a:r>
            <a:r>
              <a:rPr lang="en-US" altLang="zh-CN" sz="1600">
                <a:latin typeface="Times New Roman" panose="02020603050405020304" pitchFamily="18" charset="0"/>
                <a:ea typeface="宋体" panose="02010600030101010101" pitchFamily="2" charset="-122"/>
                <a:cs typeface="Times New Roman" panose="02020603050405020304" pitchFamily="18" charset="0"/>
                <a:sym typeface="+mn-ea"/>
              </a:rPr>
              <a:t>A B C</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a:latin typeface="Times New Roman" panose="02020603050405020304" pitchFamily="18" charset="0"/>
                <a:ea typeface="宋体" panose="02010600030101010101" pitchFamily="2" charset="-122"/>
                <a:cs typeface="Times New Roman" panose="02020603050405020304" pitchFamily="18" charset="0"/>
              </a:rPr>
              <a:t> </a:t>
            </a:r>
          </a:p>
        </p:txBody>
      </p:sp>
      <p:cxnSp>
        <p:nvCxnSpPr>
          <p:cNvPr id="28" name="直接连接符 27"/>
          <p:cNvCxnSpPr/>
          <p:nvPr/>
        </p:nvCxnSpPr>
        <p:spPr>
          <a:xfrm>
            <a:off x="86360" y="2028190"/>
            <a:ext cx="11882120" cy="0"/>
          </a:xfrm>
          <a:prstGeom prst="line">
            <a:avLst/>
          </a:prstGeom>
          <a:ln w="15875" cmpd="sng">
            <a:solidFill>
              <a:schemeClr val="tx1"/>
            </a:solidFill>
            <a:prstDash val="sysDash"/>
          </a:ln>
        </p:spPr>
        <p:style>
          <a:lnRef idx="2">
            <a:schemeClr val="accent1"/>
          </a:lnRef>
          <a:fillRef idx="0">
            <a:srgbClr val="FFFFFF"/>
          </a:fillRef>
          <a:effectRef idx="0">
            <a:srgbClr val="FFFFFF"/>
          </a:effectRef>
          <a:fontRef idx="minor">
            <a:schemeClr val="tx1"/>
          </a:fontRef>
        </p:style>
      </p:cxnSp>
      <p:cxnSp>
        <p:nvCxnSpPr>
          <p:cNvPr id="30" name="直接连接符 29"/>
          <p:cNvCxnSpPr/>
          <p:nvPr/>
        </p:nvCxnSpPr>
        <p:spPr>
          <a:xfrm>
            <a:off x="86360" y="4065270"/>
            <a:ext cx="11882120" cy="0"/>
          </a:xfrm>
          <a:prstGeom prst="line">
            <a:avLst/>
          </a:prstGeom>
          <a:ln w="15875" cmpd="sng">
            <a:solidFill>
              <a:schemeClr val="tx1"/>
            </a:solidFill>
            <a:prstDash val="sysDash"/>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99110" y="351155"/>
            <a:ext cx="11155045" cy="645160"/>
          </a:xfrm>
          <a:prstGeom prst="rect">
            <a:avLst/>
          </a:prstGeom>
          <a:noFill/>
        </p:spPr>
        <p:txBody>
          <a:bodyPr wrap="square" rtlCol="0" anchor="t">
            <a:spAutoFit/>
          </a:bodyPr>
          <a:lstStyle/>
          <a:p>
            <a:r>
              <a:rPr lang="en-US" altLang="zh-CN">
                <a:solidFill>
                  <a:srgbClr val="000000"/>
                </a:solidFill>
                <a:latin typeface="Times New Roman" panose="02020603050405020304"/>
                <a:ea typeface="Times New Roman" panose="02020603050405020304"/>
                <a:sym typeface="+mn-ea"/>
              </a:rPr>
              <a:t>(2) </a:t>
            </a:r>
            <a:r>
              <a:rPr lang="zh-CN" altLang="en-US">
                <a:solidFill>
                  <a:srgbClr val="000000"/>
                </a:solidFill>
                <a:latin typeface="宋体" panose="02010600030101010101" pitchFamily="2" charset="-122"/>
                <a:ea typeface="宋体" panose="02010600030101010101" pitchFamily="2" charset="-122"/>
                <a:sym typeface="+mn-ea"/>
              </a:rPr>
              <a:t>已知一个森林的先根次序遍历序列和后根次序遍历序列分别为</a:t>
            </a:r>
            <a:r>
              <a:rPr lang="en-US" altLang="zh-CN">
                <a:solidFill>
                  <a:srgbClr val="000000"/>
                </a:solidFill>
                <a:latin typeface="Times New Roman" panose="02020603050405020304"/>
                <a:ea typeface="Times New Roman" panose="02020603050405020304"/>
                <a:sym typeface="+mn-ea"/>
              </a:rPr>
              <a:t>ABCDEFGHIJKLMNO </a:t>
            </a:r>
            <a:r>
              <a:rPr lang="zh-CN" altLang="en-US">
                <a:solidFill>
                  <a:srgbClr val="000000"/>
                </a:solidFill>
                <a:latin typeface="宋体" panose="02010600030101010101" pitchFamily="2" charset="-122"/>
                <a:ea typeface="宋体" panose="02010600030101010101" pitchFamily="2" charset="-122"/>
                <a:sym typeface="+mn-ea"/>
              </a:rPr>
              <a:t>和</a:t>
            </a:r>
            <a:r>
              <a:rPr lang="en-US" altLang="zh-CN">
                <a:solidFill>
                  <a:srgbClr val="000000"/>
                </a:solidFill>
                <a:latin typeface="宋体" panose="02010600030101010101" pitchFamily="2" charset="-122"/>
                <a:ea typeface="宋体" panose="02010600030101010101" pitchFamily="2" charset="-122"/>
                <a:sym typeface="+mn-ea"/>
              </a:rPr>
              <a:t> </a:t>
            </a:r>
            <a:r>
              <a:rPr lang="en-US" altLang="zh-CN">
                <a:solidFill>
                  <a:srgbClr val="000000"/>
                </a:solidFill>
                <a:latin typeface="Times New Roman" panose="02020603050405020304"/>
                <a:ea typeface="Times New Roman" panose="02020603050405020304"/>
                <a:sym typeface="+mn-ea"/>
              </a:rPr>
              <a:t>CDEBFHIJGAMLONK</a:t>
            </a:r>
            <a:r>
              <a:rPr lang="zh-CN" altLang="en-US">
                <a:solidFill>
                  <a:srgbClr val="000000"/>
                </a:solidFill>
                <a:latin typeface="宋体" panose="02010600030101010101" pitchFamily="2" charset="-122"/>
                <a:ea typeface="宋体" panose="02010600030101010101" pitchFamily="2" charset="-122"/>
                <a:sym typeface="+mn-ea"/>
              </a:rPr>
              <a:t>，</a:t>
            </a:r>
            <a:r>
              <a:rPr lang="en-US" altLang="zh-CN">
                <a:solidFill>
                  <a:srgbClr val="000000"/>
                </a:solidFill>
                <a:latin typeface="宋体" panose="02010600030101010101" pitchFamily="2" charset="-122"/>
                <a:ea typeface="宋体" panose="02010600030101010101" pitchFamily="2" charset="-122"/>
                <a:sym typeface="+mn-ea"/>
              </a:rPr>
              <a:t> </a:t>
            </a:r>
            <a:r>
              <a:rPr lang="zh-CN" altLang="en-US" b="1">
                <a:solidFill>
                  <a:srgbClr val="FF0000"/>
                </a:solidFill>
                <a:latin typeface="宋体" panose="02010600030101010101" pitchFamily="2" charset="-122"/>
                <a:ea typeface="宋体" panose="02010600030101010101" pitchFamily="2" charset="-122"/>
                <a:sym typeface="+mn-ea"/>
              </a:rPr>
              <a:t>请构造出该森林</a:t>
            </a:r>
          </a:p>
        </p:txBody>
      </p:sp>
      <p:pic>
        <p:nvPicPr>
          <p:cNvPr id="10" name="图片 9"/>
          <p:cNvPicPr>
            <a:picLocks noChangeAspect="1"/>
          </p:cNvPicPr>
          <p:nvPr/>
        </p:nvPicPr>
        <p:blipFill>
          <a:blip r:embed="rId2"/>
          <a:stretch>
            <a:fillRect/>
          </a:stretch>
        </p:blipFill>
        <p:spPr>
          <a:xfrm>
            <a:off x="2998470" y="996315"/>
            <a:ext cx="3686175" cy="2687955"/>
          </a:xfrm>
          <a:prstGeom prst="rect">
            <a:avLst/>
          </a:prstGeom>
        </p:spPr>
      </p:pic>
      <p:pic>
        <p:nvPicPr>
          <p:cNvPr id="11" name="图片 10"/>
          <p:cNvPicPr>
            <a:picLocks noChangeAspect="1"/>
          </p:cNvPicPr>
          <p:nvPr/>
        </p:nvPicPr>
        <p:blipFill>
          <a:blip r:embed="rId3"/>
          <a:stretch>
            <a:fillRect/>
          </a:stretch>
        </p:blipFill>
        <p:spPr>
          <a:xfrm>
            <a:off x="2920365" y="3783965"/>
            <a:ext cx="3971925" cy="3035935"/>
          </a:xfrm>
          <a:prstGeom prst="rect">
            <a:avLst/>
          </a:prstGeom>
        </p:spPr>
      </p:pic>
      <p:pic>
        <p:nvPicPr>
          <p:cNvPr id="12" name="图片 11"/>
          <p:cNvPicPr>
            <a:picLocks noChangeAspect="1"/>
          </p:cNvPicPr>
          <p:nvPr/>
        </p:nvPicPr>
        <p:blipFill>
          <a:blip r:embed="rId4"/>
          <a:stretch>
            <a:fillRect/>
          </a:stretch>
        </p:blipFill>
        <p:spPr>
          <a:xfrm>
            <a:off x="7329170" y="3822065"/>
            <a:ext cx="4004310" cy="2997835"/>
          </a:xfrm>
          <a:prstGeom prst="rect">
            <a:avLst/>
          </a:prstGeom>
        </p:spPr>
      </p:pic>
      <p:pic>
        <p:nvPicPr>
          <p:cNvPr id="13" name="图片 12"/>
          <p:cNvPicPr>
            <a:picLocks noChangeAspect="1"/>
          </p:cNvPicPr>
          <p:nvPr/>
        </p:nvPicPr>
        <p:blipFill>
          <a:blip r:embed="rId5"/>
          <a:stretch>
            <a:fillRect/>
          </a:stretch>
        </p:blipFill>
        <p:spPr>
          <a:xfrm>
            <a:off x="7197090" y="1010920"/>
            <a:ext cx="4155440" cy="2673350"/>
          </a:xfrm>
          <a:prstGeom prst="rect">
            <a:avLst/>
          </a:prstGeom>
        </p:spPr>
      </p:pic>
      <p:sp>
        <p:nvSpPr>
          <p:cNvPr id="14" name="文本框 13"/>
          <p:cNvSpPr txBox="1"/>
          <p:nvPr/>
        </p:nvSpPr>
        <p:spPr>
          <a:xfrm>
            <a:off x="128270" y="1628140"/>
            <a:ext cx="2991485" cy="398780"/>
          </a:xfrm>
          <a:prstGeom prst="rect">
            <a:avLst/>
          </a:prstGeom>
          <a:noFill/>
        </p:spPr>
        <p:txBody>
          <a:bodyPr wrap="square" rtlCol="0">
            <a:spAutoFit/>
          </a:bodyPr>
          <a:lstStyle/>
          <a:p>
            <a:r>
              <a:rPr lang="en-US" altLang="zh-CN" sz="2000" b="1"/>
              <a:t>PPT</a:t>
            </a:r>
            <a:r>
              <a:rPr lang="zh-CN" altLang="en-US" sz="2000" b="1"/>
              <a:t>第五章</a:t>
            </a:r>
            <a:r>
              <a:rPr lang="en-US" altLang="zh-CN" sz="2000" b="1"/>
              <a:t> </a:t>
            </a:r>
            <a:r>
              <a:rPr lang="zh-CN" altLang="en-US" sz="2000" b="1"/>
              <a:t>树与二叉树</a:t>
            </a:r>
          </a:p>
        </p:txBody>
      </p:sp>
      <p:sp>
        <p:nvSpPr>
          <p:cNvPr id="16" name="文本框 15"/>
          <p:cNvSpPr txBox="1"/>
          <p:nvPr/>
        </p:nvSpPr>
        <p:spPr>
          <a:xfrm>
            <a:off x="499110" y="2129155"/>
            <a:ext cx="2374265" cy="811530"/>
          </a:xfrm>
          <a:prstGeom prst="rect">
            <a:avLst/>
          </a:prstGeom>
          <a:noFill/>
        </p:spPr>
        <p:txBody>
          <a:bodyPr wrap="square" rtlCol="0" anchor="t">
            <a:noAutofit/>
          </a:bodyPr>
          <a:lstStyle/>
          <a:p>
            <a:r>
              <a:rPr lang="zh-CN" altLang="en-US" sz="1600" b="1">
                <a:latin typeface="Times New Roman" panose="02020603050405020304" pitchFamily="18" charset="0"/>
                <a:ea typeface="宋体" panose="02010600030101010101" pitchFamily="2" charset="-122"/>
                <a:cs typeface="Times New Roman" panose="02020603050405020304" pitchFamily="18" charset="0"/>
              </a:rPr>
              <a:t>树</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b="1">
                <a:latin typeface="Arial" panose="020B0604020202020204" pitchFamily="34" charset="0"/>
                <a:ea typeface="宋体" panose="02010600030101010101" pitchFamily="2" charset="-122"/>
                <a:cs typeface="Arial" panose="020B0604020202020204" pitchFamily="34" charset="0"/>
                <a:sym typeface="+mn-ea"/>
              </a:rPr>
              <a:t>→ </a:t>
            </a:r>
            <a:r>
              <a:rPr lang="zh-CN" altLang="en-US" sz="1600" b="1">
                <a:latin typeface="Times New Roman" panose="02020603050405020304" pitchFamily="18" charset="0"/>
                <a:ea typeface="宋体" panose="02010600030101010101" pitchFamily="2" charset="-122"/>
                <a:cs typeface="Times New Roman" panose="02020603050405020304" pitchFamily="18" charset="0"/>
              </a:rPr>
              <a:t>二叉树</a:t>
            </a:r>
          </a:p>
          <a:p>
            <a:r>
              <a:rPr lang="zh-CN" altLang="en-US" sz="1600" b="1">
                <a:latin typeface="Times New Roman" panose="02020603050405020304" pitchFamily="18" charset="0"/>
                <a:ea typeface="宋体" panose="02010600030101010101" pitchFamily="2" charset="-122"/>
                <a:cs typeface="Times New Roman" panose="02020603050405020304" pitchFamily="18" charset="0"/>
                <a:sym typeface="+mn-ea"/>
              </a:rPr>
              <a:t>左子结点</a:t>
            </a:r>
            <a:r>
              <a:rPr lang="en-US" altLang="zh-CN" sz="1600" b="1">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1600" b="1">
                <a:latin typeface="Arial" panose="020B0604020202020204" pitchFamily="34" charset="0"/>
                <a:ea typeface="宋体" panose="02010600030101010101" pitchFamily="2" charset="-122"/>
                <a:cs typeface="Arial" panose="020B0604020202020204" pitchFamily="34" charset="0"/>
                <a:sym typeface="+mn-ea"/>
              </a:rPr>
              <a:t>→ </a:t>
            </a:r>
            <a:r>
              <a:rPr lang="zh-CN" altLang="en-US" sz="1600" b="1">
                <a:latin typeface="Times New Roman" panose="02020603050405020304" pitchFamily="18" charset="0"/>
                <a:ea typeface="宋体" panose="02010600030101010101" pitchFamily="2" charset="-122"/>
                <a:cs typeface="Times New Roman" panose="02020603050405020304" pitchFamily="18" charset="0"/>
                <a:sym typeface="+mn-ea"/>
              </a:rPr>
              <a:t>左子结点</a:t>
            </a:r>
          </a:p>
          <a:p>
            <a:r>
              <a:rPr lang="zh-CN" altLang="en-US" sz="1600" b="1">
                <a:latin typeface="Times New Roman" panose="02020603050405020304" pitchFamily="18" charset="0"/>
                <a:ea typeface="宋体" panose="02010600030101010101" pitchFamily="2" charset="-122"/>
                <a:cs typeface="Times New Roman" panose="02020603050405020304" pitchFamily="18" charset="0"/>
                <a:sym typeface="+mn-ea"/>
              </a:rPr>
              <a:t>兄弟结点</a:t>
            </a:r>
            <a:r>
              <a:rPr lang="en-US" altLang="zh-CN" sz="1600" b="1">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1600" b="1">
                <a:latin typeface="Arial" panose="020B0604020202020204" pitchFamily="34" charset="0"/>
                <a:ea typeface="宋体" panose="02010600030101010101" pitchFamily="2" charset="-122"/>
                <a:cs typeface="Arial" panose="020B0604020202020204" pitchFamily="34" charset="0"/>
                <a:sym typeface="+mn-ea"/>
              </a:rPr>
              <a:t>→ </a:t>
            </a:r>
            <a:r>
              <a:rPr lang="zh-CN" altLang="en-US" sz="1600" b="1">
                <a:latin typeface="Times New Roman" panose="02020603050405020304" pitchFamily="18" charset="0"/>
                <a:ea typeface="宋体" panose="02010600030101010101" pitchFamily="2" charset="-122"/>
                <a:cs typeface="Times New Roman" panose="02020603050405020304" pitchFamily="18" charset="0"/>
                <a:sym typeface="+mn-ea"/>
              </a:rPr>
              <a:t>右子结点</a:t>
            </a:r>
          </a:p>
        </p:txBody>
      </p:sp>
      <p:sp>
        <p:nvSpPr>
          <p:cNvPr id="17" name="圆角矩形 16"/>
          <p:cNvSpPr/>
          <p:nvPr/>
        </p:nvSpPr>
        <p:spPr>
          <a:xfrm>
            <a:off x="3119755" y="5255260"/>
            <a:ext cx="2578100" cy="436245"/>
          </a:xfrm>
          <a:prstGeom prst="roundRect">
            <a:avLst/>
          </a:prstGeom>
          <a:noFill/>
          <a:ln w="254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8" name="圆角矩形 17"/>
          <p:cNvSpPr/>
          <p:nvPr/>
        </p:nvSpPr>
        <p:spPr>
          <a:xfrm>
            <a:off x="7483475" y="5255260"/>
            <a:ext cx="2597785" cy="436245"/>
          </a:xfrm>
          <a:prstGeom prst="roundRect">
            <a:avLst/>
          </a:prstGeom>
          <a:noFill/>
          <a:ln w="254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38200" y="365125"/>
            <a:ext cx="10515600" cy="2049601"/>
          </a:xfrm>
        </p:spPr>
        <p:txBody>
          <a:bodyPr>
            <a:normAutofit/>
          </a:bodyPr>
          <a:lstStyle/>
          <a:p>
            <a:pPr marL="342900" indent="-342900">
              <a:lnSpc>
                <a:spcPct val="150000"/>
              </a:lnSpc>
              <a:tabLst>
                <a:tab pos="266700" algn="l"/>
              </a:tabLst>
            </a:pPr>
            <a:r>
              <a:rPr lang="zh-CN" altLang="en-US" sz="2200" b="1"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填空题</a:t>
            </a:r>
            <a:r>
              <a:rPr lang="en-US" altLang="zh-CN" sz="2200" b="1"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1</a:t>
            </a:r>
            <a:r>
              <a:rPr lang="zh-CN" altLang="en-US" sz="22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a:t>
            </a:r>
            <a:r>
              <a:rPr lang="zh-CN" altLang="en-US" sz="22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算法 </a:t>
            </a:r>
            <a:r>
              <a:rPr lang="en" altLang="zh-CN" sz="22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A</a:t>
            </a:r>
            <a:r>
              <a:rPr lang="zh-CN" altLang="en" sz="22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a:t>
            </a:r>
            <a:r>
              <a:rPr lang="en" altLang="zh-CN" sz="22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B</a:t>
            </a:r>
            <a:r>
              <a:rPr lang="zh-CN" altLang="en" sz="22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a:t>
            </a:r>
            <a:r>
              <a:rPr lang="en" altLang="zh-CN" sz="22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C </a:t>
            </a:r>
            <a:r>
              <a:rPr lang="zh-CN" altLang="en-US" sz="22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的时间复杂度依次为 </a:t>
            </a:r>
            <a:r>
              <a:rPr lang="en" altLang="zh-CN" sz="22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O(n!)</a:t>
            </a:r>
            <a:r>
              <a:rPr lang="zh-CN" altLang="en-US" sz="22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和 </a:t>
            </a:r>
            <a:r>
              <a:rPr lang="en" altLang="zh-CN" sz="22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O(2</a:t>
            </a:r>
            <a:r>
              <a:rPr lang="en" altLang="zh-CN" sz="2200" kern="100" baseline="300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n</a:t>
            </a:r>
            <a:r>
              <a:rPr lang="en" altLang="zh-CN" sz="22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a:t>
            </a:r>
            <a:r>
              <a:rPr lang="zh-CN" altLang="en-US" sz="22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和 </a:t>
            </a:r>
            <a:r>
              <a:rPr lang="en" altLang="zh-CN" sz="22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O(n</a:t>
            </a:r>
            <a:r>
              <a:rPr lang="en" altLang="zh-CN" sz="2200" kern="100" baseline="300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100</a:t>
            </a:r>
            <a:r>
              <a:rPr lang="en" altLang="zh-CN" sz="22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a:t>
            </a:r>
            <a:r>
              <a:rPr lang="zh-CN" altLang="en" sz="22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a:t>
            </a:r>
            <a:r>
              <a:rPr lang="zh-CN" altLang="en-US" sz="22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其中时间复杂度最高的是算法</a:t>
            </a:r>
            <a:r>
              <a:rPr lang="en-US" altLang="zh-CN" sz="22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__________</a:t>
            </a:r>
            <a:r>
              <a:rPr lang="zh-CN" altLang="zh-CN" sz="22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a:t>
            </a:r>
            <a:br>
              <a:rPr lang="zh-CN" altLang="zh-CN" sz="2200" kern="100" dirty="0">
                <a:effectLst/>
                <a:latin typeface="宋体" panose="02010600030101010101" pitchFamily="2" charset="-122"/>
                <a:ea typeface="宋体" panose="02010600030101010101" pitchFamily="2" charset="-122"/>
                <a:cs typeface="Times New Roman" panose="02020503050405090304" pitchFamily="18" charset="0"/>
              </a:rPr>
            </a:br>
            <a:r>
              <a:rPr lang="zh-CN" altLang="zh-CN" sz="2200" kern="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答：</a:t>
            </a:r>
            <a:r>
              <a:rPr lang="en-US" altLang="zh-CN" sz="22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A</a:t>
            </a:r>
            <a:endParaRPr lang="zh-CN" altLang="en-US" sz="2200" dirty="0"/>
          </a:p>
        </p:txBody>
      </p:sp>
      <p:sp>
        <p:nvSpPr>
          <p:cNvPr id="7" name="内容占位符 6"/>
          <p:cNvSpPr>
            <a:spLocks noGrp="1"/>
          </p:cNvSpPr>
          <p:nvPr>
            <p:ph idx="1"/>
          </p:nvPr>
        </p:nvSpPr>
        <p:spPr>
          <a:xfrm>
            <a:off x="838200" y="2414726"/>
            <a:ext cx="10515600" cy="3762237"/>
          </a:xfrm>
        </p:spPr>
        <p:txBody>
          <a:bodyPr/>
          <a:lstStyle/>
          <a:p>
            <a:endParaRPr lang="en" altLang="zh-CN" sz="20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endParaRPr>
          </a:p>
          <a:p>
            <a:r>
              <a:rPr lang="en" altLang="zh-CN" sz="20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O(n</a:t>
            </a:r>
            <a:r>
              <a:rPr lang="en" altLang="zh-CN" sz="2000" kern="100" baseline="300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100</a:t>
            </a:r>
            <a:r>
              <a:rPr lang="en" altLang="zh-CN" sz="20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a:t>
            </a:r>
            <a:r>
              <a:rPr lang="zh-CN" altLang="en" sz="20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是一个</a:t>
            </a:r>
            <a:r>
              <a:rPr lang="zh-CN" altLang="en-US" sz="20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多项式时间复杂度</a:t>
            </a:r>
            <a:endParaRPr lang="en-US" altLang="zh-CN" dirty="0"/>
          </a:p>
          <a:p>
            <a:endParaRPr lang="en-US" altLang="zh-CN" dirty="0"/>
          </a:p>
          <a:p>
            <a:r>
              <a:rPr lang="zh-CN" altLang="en-US" dirty="0"/>
              <a:t>对于</a:t>
            </a:r>
            <a:r>
              <a:rPr lang="en" altLang="zh-CN" sz="20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O(n!)</a:t>
            </a:r>
            <a:r>
              <a:rPr lang="zh-CN" altLang="en-US" sz="20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和 </a:t>
            </a:r>
            <a:r>
              <a:rPr lang="en" altLang="zh-CN" sz="20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O(2</a:t>
            </a:r>
            <a:r>
              <a:rPr lang="en" altLang="zh-CN" sz="2000" kern="100" baseline="300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n</a:t>
            </a:r>
            <a:r>
              <a:rPr lang="en" altLang="zh-CN" sz="20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a:t>
            </a:r>
            <a:r>
              <a:rPr lang="zh-CN" altLang="en-US" sz="20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a:t>
            </a:r>
            <a:endParaRPr lang="en-US" altLang="zh-CN" dirty="0"/>
          </a:p>
          <a:p>
            <a:r>
              <a:rPr lang="zh-CN" altLang="en-US" dirty="0"/>
              <a:t>当</a:t>
            </a:r>
            <a:r>
              <a:rPr lang="en-US" altLang="zh-CN" dirty="0"/>
              <a:t>n=10</a:t>
            </a:r>
            <a:r>
              <a:rPr lang="zh-CN" altLang="en-US" dirty="0"/>
              <a:t>时，</a:t>
            </a:r>
            <a:endParaRPr lang="en-US" altLang="zh-CN" dirty="0"/>
          </a:p>
          <a:p>
            <a:r>
              <a:rPr lang="en-US" altLang="zh-CN" dirty="0"/>
              <a:t>10!=</a:t>
            </a:r>
            <a:r>
              <a:rPr lang="zh-CN" altLang="en-US" dirty="0"/>
              <a:t> </a:t>
            </a:r>
            <a:r>
              <a:rPr lang="en-US" altLang="zh-CN" dirty="0"/>
              <a:t>3628800</a:t>
            </a:r>
            <a:r>
              <a:rPr lang="zh-CN" altLang="en-US" dirty="0"/>
              <a:t>，</a:t>
            </a:r>
            <a:endParaRPr lang="en-US" altLang="zh-CN" dirty="0"/>
          </a:p>
          <a:p>
            <a:r>
              <a:rPr lang="en-US" altLang="zh-CN" dirty="0"/>
              <a:t>2</a:t>
            </a:r>
            <a:r>
              <a:rPr lang="en-US" altLang="zh-CN" baseline="30000" dirty="0"/>
              <a:t>10</a:t>
            </a:r>
            <a:r>
              <a:rPr lang="en-US" altLang="zh-CN" dirty="0"/>
              <a:t>=1024</a:t>
            </a:r>
          </a:p>
          <a:p>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7505" y="462915"/>
            <a:ext cx="9896475" cy="398780"/>
          </a:xfrm>
          <a:prstGeom prst="rect">
            <a:avLst/>
          </a:prstGeom>
        </p:spPr>
        <p:txBody>
          <a:bodyPr wrap="square">
            <a:spAutoFit/>
          </a:bodyPr>
          <a:lstStyle/>
          <a:p>
            <a:r>
              <a:rPr lang="zh-CN" altLang="en-US" sz="2000">
                <a:solidFill>
                  <a:srgbClr val="000000"/>
                </a:solidFill>
                <a:latin typeface="宋体" panose="02010600030101010101" pitchFamily="2" charset="-122"/>
                <a:ea typeface="宋体" panose="02010600030101010101" pitchFamily="2" charset="-122"/>
              </a:rPr>
              <a:t>二叉树的先序遍历和中序遍历分别为 </a:t>
            </a:r>
            <a:r>
              <a:rPr lang="en-US" altLang="zh-CN" sz="2000">
                <a:solidFill>
                  <a:srgbClr val="000000"/>
                </a:solidFill>
                <a:latin typeface="Times New Roman" panose="02020603050405020304"/>
                <a:ea typeface="Times New Roman" panose="02020603050405020304"/>
              </a:rPr>
              <a:t>ABCDEFGHIJKLMNO </a:t>
            </a:r>
            <a:r>
              <a:rPr lang="zh-CN" altLang="en-US" sz="2000">
                <a:solidFill>
                  <a:srgbClr val="000000"/>
                </a:solidFill>
                <a:latin typeface="宋体" panose="02010600030101010101" pitchFamily="2" charset="-122"/>
                <a:ea typeface="宋体" panose="02010600030101010101" pitchFamily="2" charset="-122"/>
              </a:rPr>
              <a:t>和 </a:t>
            </a:r>
            <a:r>
              <a:rPr lang="en-US" altLang="zh-CN" sz="2000">
                <a:solidFill>
                  <a:srgbClr val="000000"/>
                </a:solidFill>
                <a:latin typeface="Times New Roman" panose="02020603050405020304"/>
                <a:ea typeface="Times New Roman" panose="02020603050405020304"/>
              </a:rPr>
              <a:t>CDEBFHIJGAMLONK</a:t>
            </a:r>
            <a:endParaRPr lang="zh-CN" altLang="en-US" sz="2000">
              <a:solidFill>
                <a:srgbClr val="000000"/>
              </a:solidFill>
              <a:latin typeface="宋体" panose="02010600030101010101" pitchFamily="2" charset="-122"/>
              <a:ea typeface="宋体" panose="02010600030101010101" pitchFamily="2" charset="-122"/>
            </a:endParaRPr>
          </a:p>
        </p:txBody>
      </p:sp>
      <p:sp>
        <p:nvSpPr>
          <p:cNvPr id="7" name="文本框 6"/>
          <p:cNvSpPr txBox="1"/>
          <p:nvPr/>
        </p:nvSpPr>
        <p:spPr>
          <a:xfrm>
            <a:off x="431165" y="1243330"/>
            <a:ext cx="6096000" cy="706755"/>
          </a:xfrm>
          <a:prstGeom prst="rect">
            <a:avLst/>
          </a:prstGeom>
          <a:noFill/>
        </p:spPr>
        <p:txBody>
          <a:bodyPr wrap="square" rtlCol="0" anchor="t">
            <a:spAutoFit/>
          </a:bodyPr>
          <a:lstStyle/>
          <a:p>
            <a:r>
              <a:rPr lang="en-US" altLang="zh-CN" sz="2000">
                <a:solidFill>
                  <a:srgbClr val="FF0000"/>
                </a:solidFill>
                <a:latin typeface="Times New Roman" panose="02020603050405020304"/>
                <a:ea typeface="Times New Roman" panose="02020603050405020304"/>
                <a:sym typeface="+mn-ea"/>
              </a:rPr>
              <a:t>A</a:t>
            </a:r>
            <a:r>
              <a:rPr lang="en-US" altLang="zh-CN" sz="2000">
                <a:solidFill>
                  <a:srgbClr val="000000"/>
                </a:solidFill>
                <a:latin typeface="Times New Roman" panose="02020603050405020304"/>
                <a:ea typeface="Times New Roman" panose="02020603050405020304"/>
                <a:sym typeface="+mn-ea"/>
              </a:rPr>
              <a:t>BCDEFGHIJKLMNO </a:t>
            </a:r>
            <a:endParaRPr lang="zh-CN" altLang="en-US" sz="2000">
              <a:solidFill>
                <a:srgbClr val="000000"/>
              </a:solidFill>
              <a:latin typeface="宋体" panose="02010600030101010101" pitchFamily="2" charset="-122"/>
              <a:ea typeface="宋体" panose="02010600030101010101" pitchFamily="2" charset="-122"/>
              <a:sym typeface="+mn-ea"/>
            </a:endParaRPr>
          </a:p>
          <a:p>
            <a:r>
              <a:rPr lang="en-US" altLang="zh-CN" sz="2000">
                <a:solidFill>
                  <a:schemeClr val="accent6"/>
                </a:solidFill>
                <a:latin typeface="Times New Roman" panose="02020603050405020304"/>
                <a:ea typeface="Times New Roman" panose="02020603050405020304"/>
                <a:sym typeface="+mn-ea"/>
              </a:rPr>
              <a:t>C</a:t>
            </a:r>
            <a:r>
              <a:rPr lang="en-US" altLang="zh-CN" sz="2000">
                <a:solidFill>
                  <a:srgbClr val="000000"/>
                </a:solidFill>
                <a:latin typeface="Times New Roman" panose="02020603050405020304"/>
                <a:ea typeface="Times New Roman" panose="02020603050405020304"/>
                <a:sym typeface="+mn-ea"/>
              </a:rPr>
              <a:t>DE</a:t>
            </a:r>
            <a:r>
              <a:rPr lang="en-US" altLang="zh-CN" sz="2000">
                <a:solidFill>
                  <a:schemeClr val="accent1"/>
                </a:solidFill>
                <a:latin typeface="Times New Roman" panose="02020603050405020304"/>
                <a:ea typeface="Times New Roman" panose="02020603050405020304"/>
                <a:sym typeface="+mn-ea"/>
              </a:rPr>
              <a:t>B</a:t>
            </a:r>
            <a:r>
              <a:rPr lang="en-US" altLang="zh-CN" sz="2000">
                <a:solidFill>
                  <a:schemeClr val="accent6"/>
                </a:solidFill>
                <a:latin typeface="Times New Roman" panose="02020603050405020304"/>
                <a:ea typeface="Times New Roman" panose="02020603050405020304"/>
                <a:sym typeface="+mn-ea"/>
              </a:rPr>
              <a:t>F</a:t>
            </a:r>
            <a:r>
              <a:rPr lang="en-US" altLang="zh-CN" sz="2000">
                <a:solidFill>
                  <a:srgbClr val="000000"/>
                </a:solidFill>
                <a:latin typeface="Times New Roman" panose="02020603050405020304"/>
                <a:ea typeface="Times New Roman" panose="02020603050405020304"/>
                <a:sym typeface="+mn-ea"/>
              </a:rPr>
              <a:t>HIJG</a:t>
            </a:r>
            <a:r>
              <a:rPr lang="en-US" altLang="zh-CN" sz="2000">
                <a:solidFill>
                  <a:srgbClr val="FF0000"/>
                </a:solidFill>
                <a:latin typeface="Times New Roman" panose="02020603050405020304"/>
                <a:ea typeface="Times New Roman" panose="02020603050405020304"/>
                <a:sym typeface="+mn-ea"/>
              </a:rPr>
              <a:t>A</a:t>
            </a:r>
            <a:r>
              <a:rPr lang="en-US" altLang="zh-CN" sz="2000">
                <a:solidFill>
                  <a:srgbClr val="000000"/>
                </a:solidFill>
                <a:latin typeface="Times New Roman" panose="02020603050405020304"/>
                <a:ea typeface="Times New Roman" panose="02020603050405020304"/>
                <a:sym typeface="+mn-ea"/>
              </a:rPr>
              <a:t>M</a:t>
            </a:r>
            <a:r>
              <a:rPr lang="en-US" altLang="zh-CN" sz="2000">
                <a:solidFill>
                  <a:schemeClr val="accent6"/>
                </a:solidFill>
                <a:latin typeface="Times New Roman" panose="02020603050405020304"/>
                <a:ea typeface="Times New Roman" panose="02020603050405020304"/>
                <a:sym typeface="+mn-ea"/>
              </a:rPr>
              <a:t>L</a:t>
            </a:r>
            <a:r>
              <a:rPr lang="en-US" altLang="zh-CN" sz="2000">
                <a:solidFill>
                  <a:srgbClr val="000000"/>
                </a:solidFill>
                <a:latin typeface="Times New Roman" panose="02020603050405020304"/>
                <a:ea typeface="Times New Roman" panose="02020603050405020304"/>
                <a:sym typeface="+mn-ea"/>
              </a:rPr>
              <a:t>ON</a:t>
            </a:r>
            <a:r>
              <a:rPr lang="en-US" altLang="zh-CN" sz="2000">
                <a:solidFill>
                  <a:schemeClr val="accent1"/>
                </a:solidFill>
                <a:latin typeface="Times New Roman" panose="02020603050405020304"/>
                <a:ea typeface="Times New Roman" panose="02020603050405020304"/>
                <a:sym typeface="+mn-ea"/>
              </a:rPr>
              <a:t>K</a:t>
            </a:r>
          </a:p>
        </p:txBody>
      </p:sp>
      <p:cxnSp>
        <p:nvCxnSpPr>
          <p:cNvPr id="14" name="直线箭头连接符 11"/>
          <p:cNvCxnSpPr>
            <a:stCxn id="18" idx="4"/>
            <a:endCxn id="22" idx="7"/>
          </p:cNvCxnSpPr>
          <p:nvPr/>
        </p:nvCxnSpPr>
        <p:spPr>
          <a:xfrm flipH="1">
            <a:off x="1210437" y="2394852"/>
            <a:ext cx="1068070" cy="2870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2059940" y="1958975"/>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A</a:t>
            </a:r>
          </a:p>
        </p:txBody>
      </p:sp>
      <p:sp>
        <p:nvSpPr>
          <p:cNvPr id="22" name="椭圆 21"/>
          <p:cNvSpPr/>
          <p:nvPr/>
        </p:nvSpPr>
        <p:spPr>
          <a:xfrm>
            <a:off x="838200" y="2618105"/>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B</a:t>
            </a:r>
          </a:p>
        </p:txBody>
      </p:sp>
      <p:sp>
        <p:nvSpPr>
          <p:cNvPr id="23" name="椭圆 22"/>
          <p:cNvSpPr/>
          <p:nvPr/>
        </p:nvSpPr>
        <p:spPr>
          <a:xfrm>
            <a:off x="3338830" y="2681605"/>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K</a:t>
            </a:r>
          </a:p>
        </p:txBody>
      </p:sp>
      <p:sp>
        <p:nvSpPr>
          <p:cNvPr id="24" name="椭圆 23"/>
          <p:cNvSpPr/>
          <p:nvPr/>
        </p:nvSpPr>
        <p:spPr>
          <a:xfrm>
            <a:off x="401955" y="3296285"/>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C</a:t>
            </a:r>
          </a:p>
        </p:txBody>
      </p:sp>
      <p:sp>
        <p:nvSpPr>
          <p:cNvPr id="25" name="椭圆 24"/>
          <p:cNvSpPr/>
          <p:nvPr/>
        </p:nvSpPr>
        <p:spPr>
          <a:xfrm>
            <a:off x="1186815" y="3306445"/>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F</a:t>
            </a:r>
          </a:p>
        </p:txBody>
      </p:sp>
      <p:sp>
        <p:nvSpPr>
          <p:cNvPr id="26" name="椭圆 25"/>
          <p:cNvSpPr/>
          <p:nvPr/>
        </p:nvSpPr>
        <p:spPr>
          <a:xfrm>
            <a:off x="2824480" y="3296285"/>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L</a:t>
            </a:r>
          </a:p>
        </p:txBody>
      </p:sp>
      <p:cxnSp>
        <p:nvCxnSpPr>
          <p:cNvPr id="29" name="直线箭头连接符 11"/>
          <p:cNvCxnSpPr>
            <a:stCxn id="18" idx="4"/>
            <a:endCxn id="23" idx="1"/>
          </p:cNvCxnSpPr>
          <p:nvPr/>
        </p:nvCxnSpPr>
        <p:spPr>
          <a:xfrm>
            <a:off x="2278507" y="2394852"/>
            <a:ext cx="1124585" cy="3505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11"/>
          <p:cNvCxnSpPr>
            <a:stCxn id="22" idx="4"/>
            <a:endCxn id="24" idx="7"/>
          </p:cNvCxnSpPr>
          <p:nvPr/>
        </p:nvCxnSpPr>
        <p:spPr>
          <a:xfrm flipH="1">
            <a:off x="774192" y="3053982"/>
            <a:ext cx="282575" cy="3060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11"/>
          <p:cNvCxnSpPr>
            <a:stCxn id="22" idx="4"/>
            <a:endCxn id="25" idx="1"/>
          </p:cNvCxnSpPr>
          <p:nvPr/>
        </p:nvCxnSpPr>
        <p:spPr>
          <a:xfrm>
            <a:off x="1056767" y="3053982"/>
            <a:ext cx="194310" cy="3162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11"/>
          <p:cNvCxnSpPr>
            <a:stCxn id="23" idx="4"/>
            <a:endCxn id="26" idx="0"/>
          </p:cNvCxnSpPr>
          <p:nvPr/>
        </p:nvCxnSpPr>
        <p:spPr>
          <a:xfrm flipH="1">
            <a:off x="3043047" y="3117482"/>
            <a:ext cx="514350" cy="1790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620395" y="4121785"/>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D</a:t>
            </a:r>
          </a:p>
        </p:txBody>
      </p:sp>
      <p:sp>
        <p:nvSpPr>
          <p:cNvPr id="27" name="椭圆 26"/>
          <p:cNvSpPr/>
          <p:nvPr/>
        </p:nvSpPr>
        <p:spPr>
          <a:xfrm>
            <a:off x="935990" y="4810125"/>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E</a:t>
            </a:r>
          </a:p>
        </p:txBody>
      </p:sp>
      <p:cxnSp>
        <p:nvCxnSpPr>
          <p:cNvPr id="28" name="直线箭头连接符 11"/>
          <p:cNvCxnSpPr>
            <a:stCxn id="24" idx="4"/>
            <a:endCxn id="21" idx="0"/>
          </p:cNvCxnSpPr>
          <p:nvPr/>
        </p:nvCxnSpPr>
        <p:spPr>
          <a:xfrm>
            <a:off x="620522" y="3732162"/>
            <a:ext cx="218440" cy="3898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11"/>
          <p:cNvCxnSpPr>
            <a:stCxn id="21" idx="4"/>
            <a:endCxn id="27" idx="0"/>
          </p:cNvCxnSpPr>
          <p:nvPr/>
        </p:nvCxnSpPr>
        <p:spPr>
          <a:xfrm>
            <a:off x="838962" y="4557662"/>
            <a:ext cx="315595" cy="252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1749425" y="4121785"/>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G</a:t>
            </a:r>
          </a:p>
        </p:txBody>
      </p:sp>
      <p:cxnSp>
        <p:nvCxnSpPr>
          <p:cNvPr id="35" name="直线箭头连接符 11"/>
          <p:cNvCxnSpPr>
            <a:stCxn id="25" idx="4"/>
            <a:endCxn id="34" idx="0"/>
          </p:cNvCxnSpPr>
          <p:nvPr/>
        </p:nvCxnSpPr>
        <p:spPr>
          <a:xfrm>
            <a:off x="1405382" y="3742322"/>
            <a:ext cx="562610" cy="379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1499235" y="4810125"/>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H</a:t>
            </a:r>
          </a:p>
        </p:txBody>
      </p:sp>
      <p:cxnSp>
        <p:nvCxnSpPr>
          <p:cNvPr id="37" name="直线箭头连接符 11"/>
          <p:cNvCxnSpPr>
            <a:stCxn id="34" idx="4"/>
            <a:endCxn id="36" idx="0"/>
          </p:cNvCxnSpPr>
          <p:nvPr/>
        </p:nvCxnSpPr>
        <p:spPr>
          <a:xfrm flipH="1">
            <a:off x="1717802" y="4557662"/>
            <a:ext cx="250190" cy="252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1842135" y="5498465"/>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I</a:t>
            </a:r>
          </a:p>
        </p:txBody>
      </p:sp>
      <p:sp>
        <p:nvSpPr>
          <p:cNvPr id="39" name="椭圆 38"/>
          <p:cNvSpPr/>
          <p:nvPr/>
        </p:nvSpPr>
        <p:spPr>
          <a:xfrm>
            <a:off x="2185670" y="6186805"/>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J</a:t>
            </a:r>
          </a:p>
        </p:txBody>
      </p:sp>
      <p:cxnSp>
        <p:nvCxnSpPr>
          <p:cNvPr id="40" name="直线箭头连接符 11"/>
          <p:cNvCxnSpPr>
            <a:stCxn id="38" idx="4"/>
            <a:endCxn id="39" idx="0"/>
          </p:cNvCxnSpPr>
          <p:nvPr/>
        </p:nvCxnSpPr>
        <p:spPr>
          <a:xfrm>
            <a:off x="2060702" y="5934342"/>
            <a:ext cx="343535" cy="252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11"/>
          <p:cNvCxnSpPr>
            <a:stCxn id="36" idx="4"/>
            <a:endCxn id="38" idx="0"/>
          </p:cNvCxnSpPr>
          <p:nvPr/>
        </p:nvCxnSpPr>
        <p:spPr>
          <a:xfrm>
            <a:off x="1717802" y="5246002"/>
            <a:ext cx="342900" cy="252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2414270" y="4072890"/>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M</a:t>
            </a:r>
          </a:p>
        </p:txBody>
      </p:sp>
      <p:sp>
        <p:nvSpPr>
          <p:cNvPr id="45" name="椭圆 44"/>
          <p:cNvSpPr/>
          <p:nvPr/>
        </p:nvSpPr>
        <p:spPr>
          <a:xfrm>
            <a:off x="3296920" y="4069080"/>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N</a:t>
            </a:r>
          </a:p>
        </p:txBody>
      </p:sp>
      <p:cxnSp>
        <p:nvCxnSpPr>
          <p:cNvPr id="46" name="直线箭头连接符 11"/>
          <p:cNvCxnSpPr>
            <a:stCxn id="26" idx="4"/>
            <a:endCxn id="44" idx="7"/>
          </p:cNvCxnSpPr>
          <p:nvPr/>
        </p:nvCxnSpPr>
        <p:spPr>
          <a:xfrm flipH="1">
            <a:off x="2786507" y="3732162"/>
            <a:ext cx="256540" cy="4044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11"/>
          <p:cNvCxnSpPr>
            <a:stCxn id="26" idx="4"/>
            <a:endCxn id="45" idx="1"/>
          </p:cNvCxnSpPr>
          <p:nvPr/>
        </p:nvCxnSpPr>
        <p:spPr>
          <a:xfrm>
            <a:off x="3043047" y="3732162"/>
            <a:ext cx="318135" cy="4006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3079115" y="4801870"/>
            <a:ext cx="436245" cy="43560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O</a:t>
            </a:r>
          </a:p>
        </p:txBody>
      </p:sp>
      <p:cxnSp>
        <p:nvCxnSpPr>
          <p:cNvPr id="49" name="直线箭头连接符 11"/>
          <p:cNvCxnSpPr>
            <a:stCxn id="45" idx="4"/>
            <a:endCxn id="48" idx="0"/>
          </p:cNvCxnSpPr>
          <p:nvPr/>
        </p:nvCxnSpPr>
        <p:spPr>
          <a:xfrm flipH="1">
            <a:off x="3297682" y="4504957"/>
            <a:ext cx="217805" cy="2971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0" name="图片 49"/>
          <p:cNvPicPr>
            <a:picLocks noChangeAspect="1"/>
          </p:cNvPicPr>
          <p:nvPr/>
        </p:nvPicPr>
        <p:blipFill>
          <a:blip r:embed="rId2"/>
          <a:stretch>
            <a:fillRect/>
          </a:stretch>
        </p:blipFill>
        <p:spPr>
          <a:xfrm>
            <a:off x="5246370" y="3117215"/>
            <a:ext cx="6765290" cy="1940560"/>
          </a:xfrm>
          <a:prstGeom prst="rect">
            <a:avLst/>
          </a:prstGeom>
        </p:spPr>
      </p:pic>
      <p:sp>
        <p:nvSpPr>
          <p:cNvPr id="51" name="右箭头 50"/>
          <p:cNvSpPr/>
          <p:nvPr/>
        </p:nvSpPr>
        <p:spPr>
          <a:xfrm>
            <a:off x="4208145" y="3951605"/>
            <a:ext cx="708660" cy="27178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838200" y="203454"/>
            <a:ext cx="10515600" cy="1140492"/>
          </a:xfrm>
        </p:spPr>
        <p:txBody>
          <a:bodyPr>
            <a:normAutofit/>
          </a:bodyPr>
          <a:lstStyle/>
          <a:p>
            <a:pPr>
              <a:lnSpc>
                <a:spcPct val="150000"/>
              </a:lnSpc>
            </a:pPr>
            <a:r>
              <a:rPr kumimoji="0" lang="zh-CN" altLang="en-US"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问答题</a:t>
            </a:r>
            <a:r>
              <a:rPr lang="en-US" altLang="zh-CN" sz="200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已知二叉树如下所示：（</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7</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分）</a:t>
            </a:r>
            <a:b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）用有向弧表示前驱和后继线索，画出树上的中序线索；</a:t>
            </a:r>
            <a:endParaRPr lang="zh-CN" altLang="en-US" dirty="0"/>
          </a:p>
        </p:txBody>
      </p:sp>
      <p:pic>
        <p:nvPicPr>
          <p:cNvPr id="5" name="图片 4"/>
          <p:cNvPicPr>
            <a:picLocks noChangeAspect="1"/>
          </p:cNvPicPr>
          <p:nvPr/>
        </p:nvPicPr>
        <p:blipFill>
          <a:blip r:embed="rId3"/>
          <a:stretch>
            <a:fillRect/>
          </a:stretch>
        </p:blipFill>
        <p:spPr>
          <a:xfrm>
            <a:off x="970870" y="2726734"/>
            <a:ext cx="4442691" cy="3901934"/>
          </a:xfrm>
          <a:prstGeom prst="rect">
            <a:avLst/>
          </a:prstGeom>
        </p:spPr>
      </p:pic>
      <p:pic>
        <p:nvPicPr>
          <p:cNvPr id="30" name="图片 29"/>
          <p:cNvPicPr>
            <a:picLocks noChangeAspect="1"/>
          </p:cNvPicPr>
          <p:nvPr/>
        </p:nvPicPr>
        <p:blipFill>
          <a:blip r:embed="rId4"/>
          <a:stretch>
            <a:fillRect/>
          </a:stretch>
        </p:blipFill>
        <p:spPr>
          <a:xfrm>
            <a:off x="6484475" y="2691200"/>
            <a:ext cx="4736655" cy="3789324"/>
          </a:xfrm>
          <a:prstGeom prst="rect">
            <a:avLst/>
          </a:prstGeom>
        </p:spPr>
      </p:pic>
      <p:sp>
        <p:nvSpPr>
          <p:cNvPr id="7" name="文本框 6"/>
          <p:cNvSpPr txBox="1"/>
          <p:nvPr/>
        </p:nvSpPr>
        <p:spPr>
          <a:xfrm>
            <a:off x="1106822" y="1305228"/>
            <a:ext cx="8613477" cy="646331"/>
          </a:xfrm>
          <a:prstGeom prst="rect">
            <a:avLst/>
          </a:prstGeom>
          <a:noFill/>
        </p:spPr>
        <p:txBody>
          <a:bodyPr wrap="square">
            <a:spAutoFit/>
          </a:bodyPr>
          <a:lstStyle/>
          <a:p>
            <a:r>
              <a:rPr lang="zh-CN" altLang="en-US"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基本思想：</a:t>
            </a:r>
            <a:endParaRPr lang="en-US" altLang="zh-CN"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写出二叉树的中序遍历    </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画出空的左指针和右指针的中序前驱和后继</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p:cNvSpPr txBox="1"/>
          <p:nvPr/>
        </p:nvSpPr>
        <p:spPr>
          <a:xfrm>
            <a:off x="5604010" y="1998214"/>
            <a:ext cx="6098874" cy="646331"/>
          </a:xfrm>
          <a:prstGeom prst="rect">
            <a:avLst/>
          </a:prstGeom>
          <a:noFill/>
        </p:spPr>
        <p:txBody>
          <a:bodyPr wrap="square">
            <a:spAutoFit/>
          </a:bodyPr>
          <a:lstStyle/>
          <a:p>
            <a:r>
              <a:rPr kumimoji="0" lang="zh-CN" altLang="en-US" sz="18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答：中序遍历：</a:t>
            </a:r>
            <a:endParaRPr kumimoji="0" lang="en-US" altLang="zh-CN" sz="18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effectLst/>
                <a:latin typeface="Times"/>
              </a:rPr>
              <a:t>B -&gt; D -&gt; C -&gt; H -&gt; F -&gt; I -&gt; E -&gt; J -&gt; G -&gt; K -&gt; A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838200" y="108362"/>
            <a:ext cx="10515600" cy="1644830"/>
          </a:xfrm>
        </p:spPr>
        <p:txBody>
          <a:bodyPr>
            <a:normAutofit/>
          </a:bodyPr>
          <a:lstStyle/>
          <a:p>
            <a:pPr>
              <a:lnSpc>
                <a:spcPct val="150000"/>
              </a:lnSpc>
            </a:pPr>
            <a:r>
              <a:rPr kumimoji="0" lang="zh-CN" altLang="en-US"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问答题</a:t>
            </a:r>
            <a:r>
              <a:rPr lang="en-US" altLang="zh-CN" sz="200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已知二叉树如下所示：（</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7</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分）</a:t>
            </a:r>
            <a:b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）在树上删除结点</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，画出改变后的中序线索化二叉树及其中的线索。</a:t>
            </a:r>
            <a:endParaRPr lang="zh-CN" altLang="en-US" dirty="0"/>
          </a:p>
        </p:txBody>
      </p:sp>
      <p:pic>
        <p:nvPicPr>
          <p:cNvPr id="5" name="图片 4"/>
          <p:cNvPicPr>
            <a:picLocks noChangeAspect="1"/>
          </p:cNvPicPr>
          <p:nvPr/>
        </p:nvPicPr>
        <p:blipFill>
          <a:blip r:embed="rId3"/>
          <a:stretch>
            <a:fillRect/>
          </a:stretch>
        </p:blipFill>
        <p:spPr>
          <a:xfrm>
            <a:off x="1065166" y="2303310"/>
            <a:ext cx="4442691" cy="3901934"/>
          </a:xfrm>
          <a:prstGeom prst="rect">
            <a:avLst/>
          </a:prstGeom>
        </p:spPr>
      </p:pic>
      <p:pic>
        <p:nvPicPr>
          <p:cNvPr id="31" name="图片 30"/>
          <p:cNvPicPr>
            <a:picLocks noChangeAspect="1"/>
          </p:cNvPicPr>
          <p:nvPr/>
        </p:nvPicPr>
        <p:blipFill>
          <a:blip r:embed="rId4"/>
          <a:stretch>
            <a:fillRect/>
          </a:stretch>
        </p:blipFill>
        <p:spPr>
          <a:xfrm>
            <a:off x="6839855" y="2132223"/>
            <a:ext cx="4286979" cy="4244109"/>
          </a:xfrm>
          <a:prstGeom prst="rect">
            <a:avLst/>
          </a:prstGeom>
        </p:spPr>
      </p:pic>
      <p:sp>
        <p:nvSpPr>
          <p:cNvPr id="36" name="文本框 35"/>
          <p:cNvSpPr txBox="1"/>
          <p:nvPr/>
        </p:nvSpPr>
        <p:spPr>
          <a:xfrm>
            <a:off x="6328629" y="1485892"/>
            <a:ext cx="6098874" cy="646331"/>
          </a:xfrm>
          <a:prstGeom prst="rect">
            <a:avLst/>
          </a:prstGeom>
          <a:noFill/>
        </p:spPr>
        <p:txBody>
          <a:bodyPr wrap="square">
            <a:spAutoFit/>
          </a:bodyPr>
          <a:lstStyle/>
          <a:p>
            <a:r>
              <a:rPr kumimoji="0" lang="zh-CN" altLang="en-US" sz="18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答：中序遍历：</a:t>
            </a:r>
            <a:endParaRPr kumimoji="0" lang="en-US" altLang="zh-CN" sz="18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effectLst/>
                <a:latin typeface="Times"/>
              </a:rPr>
              <a:t>B -&gt; D -&gt; C -&gt; H -&gt; F -&gt; I -&gt; J -&gt; G -&gt; K -&gt; A </a:t>
            </a:r>
          </a:p>
        </p:txBody>
      </p:sp>
      <p:sp>
        <p:nvSpPr>
          <p:cNvPr id="41" name="文本框 40"/>
          <p:cNvSpPr txBox="1"/>
          <p:nvPr/>
        </p:nvSpPr>
        <p:spPr>
          <a:xfrm>
            <a:off x="522291" y="1485893"/>
            <a:ext cx="6098874" cy="646331"/>
          </a:xfrm>
          <a:prstGeom prst="rect">
            <a:avLst/>
          </a:prstGeom>
          <a:noFill/>
        </p:spPr>
        <p:txBody>
          <a:bodyPr wrap="square">
            <a:spAutoFit/>
          </a:bodyPr>
          <a:lstStyle/>
          <a:p>
            <a:r>
              <a:rPr kumimoji="0" lang="zh-CN" altLang="en-US" sz="18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中序遍历：</a:t>
            </a:r>
            <a:endParaRPr kumimoji="0" lang="en-US" altLang="zh-CN" sz="18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effectLst/>
                <a:latin typeface="Times"/>
              </a:rPr>
              <a:t>B -&gt; D -&gt; C -&gt; H -&gt; F -&gt; I -&gt; E -&gt; J -&gt; G -&gt; K -&gt; A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矩形 70"/>
          <p:cNvSpPr/>
          <p:nvPr/>
        </p:nvSpPr>
        <p:spPr>
          <a:xfrm>
            <a:off x="6801485" y="2278561"/>
            <a:ext cx="1794510" cy="387350"/>
          </a:xfrm>
          <a:prstGeom prst="rect">
            <a:avLst/>
          </a:prstGeom>
          <a:solidFill>
            <a:schemeClr val="accent5">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nvSpPr>
        <p:spPr>
          <a:xfrm>
            <a:off x="5967095" y="1289231"/>
            <a:ext cx="4817110" cy="387350"/>
          </a:xfrm>
          <a:prstGeom prst="rect">
            <a:avLst/>
          </a:prstGeom>
          <a:solidFill>
            <a:schemeClr val="accent5">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矩形 9"/>
          <p:cNvSpPr/>
          <p:nvPr/>
        </p:nvSpPr>
        <p:spPr>
          <a:xfrm>
            <a:off x="714375" y="1289231"/>
            <a:ext cx="4817110" cy="387350"/>
          </a:xfrm>
          <a:prstGeom prst="rect">
            <a:avLst/>
          </a:prstGeom>
          <a:solidFill>
            <a:schemeClr val="accent5">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标题 5"/>
          <p:cNvSpPr>
            <a:spLocks noGrp="1"/>
          </p:cNvSpPr>
          <p:nvPr>
            <p:ph type="ctrTitle"/>
          </p:nvPr>
        </p:nvSpPr>
        <p:spPr>
          <a:xfrm>
            <a:off x="714445" y="82711"/>
            <a:ext cx="10858150" cy="974885"/>
          </a:xfrm>
        </p:spPr>
        <p:txBody>
          <a:bodyPr>
            <a:normAutofit fontScale="90000"/>
          </a:bodyPr>
          <a:lstStyle/>
          <a:p>
            <a:pPr algn="l"/>
            <a:r>
              <a:rPr kumimoji="0" lang="zh-CN" altLang="en-US"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问答题</a:t>
            </a:r>
            <a:r>
              <a:rPr kumimoji="0" lang="en-US" altLang="zh-CN" sz="2000" b="1" i="0" u="none" strike="noStrike" kern="100" cap="none" spc="0" normalizeH="0" baseline="0" noProof="0" dirty="0">
                <a:ln>
                  <a:noFill/>
                </a:ln>
                <a:solidFill>
                  <a:srgbClr val="000000"/>
                </a:solidFill>
                <a:uLnTx/>
                <a:uFillTx/>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用于通信的电文由</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8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个字符组成，字符在电文中出现的频率分别为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0.09, 0.19, 0.02, 0.06, 0.30, </a:t>
            </a:r>
            <a:br>
              <a:rPr lang="en-US" altLang="zh-CN" sz="2000" dirty="0">
                <a:latin typeface="Times New Roman" panose="02020603050405020304" pitchFamily="18" charset="0"/>
                <a:ea typeface="宋体" panose="02010600030101010101" pitchFamily="2" charset="-122"/>
                <a:cs typeface="Times New Roman" panose="02020603050405020304" pitchFamily="18" charset="0"/>
              </a:rPr>
            </a:b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0.03, 0.21, 0.10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。试为这</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8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个字符设计哈夫曼编码并计算总编码长度。使用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0~7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3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位等长二</a:t>
            </a:r>
            <a:br>
              <a:rPr lang="zh-CN" altLang="en-US" sz="2000" dirty="0">
                <a:latin typeface="Times New Roman" panose="02020603050405020304" pitchFamily="18" charset="0"/>
                <a:ea typeface="宋体" panose="02010600030101010101" pitchFamily="2" charset="-122"/>
                <a:cs typeface="Times New Roman" panose="02020603050405020304" pitchFamily="18" charset="0"/>
              </a:rPr>
            </a:b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进制表示形式是另一种编码方案，对于上述实例比较两种方案的优缺点。</a:t>
            </a:r>
          </a:p>
        </p:txBody>
      </p:sp>
      <p:sp>
        <p:nvSpPr>
          <p:cNvPr id="8" name="文本框 7"/>
          <p:cNvSpPr txBox="1"/>
          <p:nvPr/>
        </p:nvSpPr>
        <p:spPr>
          <a:xfrm>
            <a:off x="749300" y="1278436"/>
            <a:ext cx="4641850" cy="398780"/>
          </a:xfrm>
          <a:prstGeom prst="rect">
            <a:avLst/>
          </a:prstGeom>
          <a:noFill/>
        </p:spPr>
        <p:txBody>
          <a:bodyPr wrap="square" rtlCol="0" anchor="t">
            <a:spAutoFit/>
          </a:bodyPr>
          <a:lstStyle/>
          <a:p>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0.09, 0.19, 0.02, 0.06, 0.30, 0.03, 0.21, 0.10</a:t>
            </a:r>
          </a:p>
        </p:txBody>
      </p:sp>
      <p:sp>
        <p:nvSpPr>
          <p:cNvPr id="9" name="文本框 8"/>
          <p:cNvSpPr txBox="1"/>
          <p:nvPr/>
        </p:nvSpPr>
        <p:spPr>
          <a:xfrm>
            <a:off x="6013450" y="1277801"/>
            <a:ext cx="4690110" cy="398780"/>
          </a:xfrm>
          <a:prstGeom prst="rect">
            <a:avLst/>
          </a:prstGeom>
          <a:noFill/>
        </p:spPr>
        <p:txBody>
          <a:bodyPr wrap="square" rtlCol="0" anchor="t">
            <a:spAutoFit/>
          </a:bodyPr>
          <a:lstStyle/>
          <a:p>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0.02, 0.03, 0.06, 0.09, 0.10, 0.19, 0.21, 0.30 </a:t>
            </a:r>
          </a:p>
        </p:txBody>
      </p:sp>
      <p:sp>
        <p:nvSpPr>
          <p:cNvPr id="12" name="矩形 11"/>
          <p:cNvSpPr/>
          <p:nvPr/>
        </p:nvSpPr>
        <p:spPr>
          <a:xfrm>
            <a:off x="6013450" y="1303201"/>
            <a:ext cx="554355" cy="358775"/>
          </a:xfrm>
          <a:prstGeom prst="rect">
            <a:avLst/>
          </a:prstGeom>
          <a:noFill/>
          <a:ln w="19050" cmpd="sng">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矩形 12"/>
          <p:cNvSpPr/>
          <p:nvPr/>
        </p:nvSpPr>
        <p:spPr>
          <a:xfrm>
            <a:off x="6685280" y="1298756"/>
            <a:ext cx="455295" cy="358775"/>
          </a:xfrm>
          <a:prstGeom prst="rect">
            <a:avLst/>
          </a:prstGeom>
          <a:noFill/>
          <a:ln w="19050" cmpd="sng">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椭圆 13"/>
          <p:cNvSpPr/>
          <p:nvPr/>
        </p:nvSpPr>
        <p:spPr>
          <a:xfrm>
            <a:off x="2319655" y="6107159"/>
            <a:ext cx="867410" cy="59944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0.02</a:t>
            </a:r>
            <a:endParaRPr lang="zh-CN" altLang="en-US" dirty="0">
              <a:latin typeface="Times New Roman" panose="02020603050405020304" pitchFamily="18" charset="0"/>
              <a:cs typeface="Times New Roman" panose="02020603050405020304" pitchFamily="18" charset="0"/>
            </a:endParaRPr>
          </a:p>
        </p:txBody>
      </p:sp>
      <p:sp>
        <p:nvSpPr>
          <p:cNvPr id="15" name="矩形 14"/>
          <p:cNvSpPr/>
          <p:nvPr/>
        </p:nvSpPr>
        <p:spPr>
          <a:xfrm>
            <a:off x="702945" y="1788341"/>
            <a:ext cx="4158615" cy="387350"/>
          </a:xfrm>
          <a:prstGeom prst="rect">
            <a:avLst/>
          </a:prstGeom>
          <a:solidFill>
            <a:schemeClr val="accent5">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8" name="文本框 17"/>
          <p:cNvSpPr txBox="1"/>
          <p:nvPr/>
        </p:nvSpPr>
        <p:spPr>
          <a:xfrm>
            <a:off x="749300" y="1783896"/>
            <a:ext cx="4070985" cy="398780"/>
          </a:xfrm>
          <a:prstGeom prst="rect">
            <a:avLst/>
          </a:prstGeom>
          <a:noFill/>
        </p:spPr>
        <p:txBody>
          <a:bodyPr wrap="square" rtlCol="0" anchor="t">
            <a:spAutoFit/>
          </a:bodyPr>
          <a:lstStyle/>
          <a:p>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0.05, 0.06, 0.09, 0.10, 0.19, 0.21, 0.30 </a:t>
            </a:r>
          </a:p>
        </p:txBody>
      </p:sp>
      <p:sp>
        <p:nvSpPr>
          <p:cNvPr id="19" name="椭圆 18"/>
          <p:cNvSpPr/>
          <p:nvPr/>
        </p:nvSpPr>
        <p:spPr>
          <a:xfrm>
            <a:off x="3513455" y="6107159"/>
            <a:ext cx="867410" cy="59944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0.03</a:t>
            </a:r>
            <a:endParaRPr lang="zh-CN" altLang="en-US" dirty="0">
              <a:latin typeface="Times New Roman" panose="02020603050405020304" pitchFamily="18" charset="0"/>
              <a:cs typeface="Times New Roman" panose="02020603050405020304" pitchFamily="18" charset="0"/>
            </a:endParaRPr>
          </a:p>
        </p:txBody>
      </p:sp>
      <p:sp>
        <p:nvSpPr>
          <p:cNvPr id="20" name="椭圆 19"/>
          <p:cNvSpPr/>
          <p:nvPr/>
        </p:nvSpPr>
        <p:spPr>
          <a:xfrm>
            <a:off x="2893695" y="5352144"/>
            <a:ext cx="867410" cy="59944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0.05</a:t>
            </a:r>
            <a:endParaRPr lang="zh-CN" altLang="en-US" dirty="0">
              <a:latin typeface="Times New Roman" panose="02020603050405020304" pitchFamily="18" charset="0"/>
              <a:cs typeface="Times New Roman" panose="02020603050405020304" pitchFamily="18" charset="0"/>
            </a:endParaRPr>
          </a:p>
        </p:txBody>
      </p:sp>
      <p:cxnSp>
        <p:nvCxnSpPr>
          <p:cNvPr id="21" name="直接连接符 20"/>
          <p:cNvCxnSpPr>
            <a:stCxn id="14" idx="0"/>
            <a:endCxn id="20" idx="3"/>
          </p:cNvCxnSpPr>
          <p:nvPr/>
        </p:nvCxnSpPr>
        <p:spPr>
          <a:xfrm flipV="1">
            <a:off x="2753360" y="5863954"/>
            <a:ext cx="267335" cy="24320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22" name="直接连接符 21"/>
          <p:cNvCxnSpPr>
            <a:stCxn id="19" idx="0"/>
            <a:endCxn id="20" idx="5"/>
          </p:cNvCxnSpPr>
          <p:nvPr/>
        </p:nvCxnSpPr>
        <p:spPr>
          <a:xfrm flipH="1" flipV="1">
            <a:off x="3634105" y="5863954"/>
            <a:ext cx="313055" cy="24320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25" name="矩形 24"/>
          <p:cNvSpPr/>
          <p:nvPr/>
        </p:nvSpPr>
        <p:spPr>
          <a:xfrm>
            <a:off x="777875" y="1798501"/>
            <a:ext cx="554355" cy="358775"/>
          </a:xfrm>
          <a:prstGeom prst="rect">
            <a:avLst/>
          </a:prstGeom>
          <a:noFill/>
          <a:ln w="19050" cmpd="sng">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 name="矩形 25"/>
          <p:cNvSpPr/>
          <p:nvPr/>
        </p:nvSpPr>
        <p:spPr>
          <a:xfrm>
            <a:off x="1379855" y="1796596"/>
            <a:ext cx="554355" cy="358775"/>
          </a:xfrm>
          <a:prstGeom prst="rect">
            <a:avLst/>
          </a:prstGeom>
          <a:noFill/>
          <a:ln w="19050" cmpd="sng">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 name="椭圆 26"/>
          <p:cNvSpPr/>
          <p:nvPr/>
        </p:nvSpPr>
        <p:spPr>
          <a:xfrm>
            <a:off x="4048125" y="5352144"/>
            <a:ext cx="867410" cy="59944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0.06</a:t>
            </a:r>
            <a:endParaRPr lang="zh-CN" altLang="en-US" dirty="0">
              <a:latin typeface="Times New Roman" panose="02020603050405020304" pitchFamily="18" charset="0"/>
              <a:cs typeface="Times New Roman" panose="02020603050405020304" pitchFamily="18" charset="0"/>
            </a:endParaRPr>
          </a:p>
        </p:txBody>
      </p:sp>
      <p:sp>
        <p:nvSpPr>
          <p:cNvPr id="28" name="椭圆 27"/>
          <p:cNvSpPr/>
          <p:nvPr/>
        </p:nvSpPr>
        <p:spPr>
          <a:xfrm>
            <a:off x="3513455" y="4671424"/>
            <a:ext cx="867410" cy="59944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0.11</a:t>
            </a:r>
            <a:endParaRPr lang="zh-CN" altLang="en-US" dirty="0">
              <a:latin typeface="Times New Roman" panose="02020603050405020304" pitchFamily="18" charset="0"/>
              <a:cs typeface="Times New Roman" panose="02020603050405020304" pitchFamily="18" charset="0"/>
            </a:endParaRPr>
          </a:p>
        </p:txBody>
      </p:sp>
      <p:cxnSp>
        <p:nvCxnSpPr>
          <p:cNvPr id="29" name="直接连接符 28"/>
          <p:cNvCxnSpPr>
            <a:stCxn id="20" idx="0"/>
            <a:endCxn id="28" idx="3"/>
          </p:cNvCxnSpPr>
          <p:nvPr/>
        </p:nvCxnSpPr>
        <p:spPr>
          <a:xfrm flipV="1">
            <a:off x="3327400" y="5183234"/>
            <a:ext cx="313055" cy="16891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30" name="矩形 29"/>
          <p:cNvSpPr/>
          <p:nvPr/>
        </p:nvSpPr>
        <p:spPr>
          <a:xfrm>
            <a:off x="5867400" y="1783896"/>
            <a:ext cx="4158615" cy="387350"/>
          </a:xfrm>
          <a:prstGeom prst="rect">
            <a:avLst/>
          </a:prstGeom>
          <a:solidFill>
            <a:schemeClr val="accent5">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文本框 30"/>
          <p:cNvSpPr txBox="1"/>
          <p:nvPr/>
        </p:nvSpPr>
        <p:spPr>
          <a:xfrm>
            <a:off x="5913755" y="1779451"/>
            <a:ext cx="3567430" cy="398780"/>
          </a:xfrm>
          <a:prstGeom prst="rect">
            <a:avLst/>
          </a:prstGeom>
          <a:noFill/>
        </p:spPr>
        <p:txBody>
          <a:bodyPr wrap="square" rtlCol="0" anchor="t">
            <a:spAutoFit/>
          </a:bodyPr>
          <a:lstStyle/>
          <a:p>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0.09, 0.10, 0.11, 0.19, 0.21, 0.30 </a:t>
            </a:r>
          </a:p>
        </p:txBody>
      </p:sp>
      <p:sp>
        <p:nvSpPr>
          <p:cNvPr id="32" name="矩形 31"/>
          <p:cNvSpPr/>
          <p:nvPr/>
        </p:nvSpPr>
        <p:spPr>
          <a:xfrm>
            <a:off x="5942330" y="1794056"/>
            <a:ext cx="554355" cy="358775"/>
          </a:xfrm>
          <a:prstGeom prst="rect">
            <a:avLst/>
          </a:prstGeom>
          <a:noFill/>
          <a:ln w="19050" cmpd="sng">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8" name="矩形 37"/>
          <p:cNvSpPr/>
          <p:nvPr/>
        </p:nvSpPr>
        <p:spPr>
          <a:xfrm>
            <a:off x="6555105" y="1794056"/>
            <a:ext cx="554355" cy="358775"/>
          </a:xfrm>
          <a:prstGeom prst="rect">
            <a:avLst/>
          </a:prstGeom>
          <a:noFill/>
          <a:ln w="19050" cmpd="sng">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9" name="椭圆 38"/>
          <p:cNvSpPr/>
          <p:nvPr/>
        </p:nvSpPr>
        <p:spPr>
          <a:xfrm>
            <a:off x="5264150" y="5352144"/>
            <a:ext cx="867410" cy="59944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0.09</a:t>
            </a:r>
            <a:endParaRPr lang="zh-CN" altLang="en-US" dirty="0">
              <a:latin typeface="Times New Roman" panose="02020603050405020304" pitchFamily="18" charset="0"/>
              <a:cs typeface="Times New Roman" panose="02020603050405020304" pitchFamily="18" charset="0"/>
            </a:endParaRPr>
          </a:p>
        </p:txBody>
      </p:sp>
      <p:sp>
        <p:nvSpPr>
          <p:cNvPr id="40" name="椭圆 39"/>
          <p:cNvSpPr/>
          <p:nvPr/>
        </p:nvSpPr>
        <p:spPr>
          <a:xfrm>
            <a:off x="6418580" y="5352144"/>
            <a:ext cx="867410" cy="59944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0.10</a:t>
            </a:r>
            <a:endParaRPr lang="zh-CN" altLang="en-US" dirty="0">
              <a:latin typeface="Times New Roman" panose="02020603050405020304" pitchFamily="18" charset="0"/>
              <a:cs typeface="Times New Roman" panose="02020603050405020304" pitchFamily="18" charset="0"/>
            </a:endParaRPr>
          </a:p>
        </p:txBody>
      </p:sp>
      <p:sp>
        <p:nvSpPr>
          <p:cNvPr id="41" name="矩形 40"/>
          <p:cNvSpPr/>
          <p:nvPr/>
        </p:nvSpPr>
        <p:spPr>
          <a:xfrm>
            <a:off x="702945" y="2278561"/>
            <a:ext cx="3053715" cy="387350"/>
          </a:xfrm>
          <a:prstGeom prst="rect">
            <a:avLst/>
          </a:prstGeom>
          <a:solidFill>
            <a:schemeClr val="accent5">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2" name="文本框 41"/>
          <p:cNvSpPr txBox="1"/>
          <p:nvPr/>
        </p:nvSpPr>
        <p:spPr>
          <a:xfrm>
            <a:off x="749300" y="2274116"/>
            <a:ext cx="3567430" cy="398780"/>
          </a:xfrm>
          <a:prstGeom prst="rect">
            <a:avLst/>
          </a:prstGeom>
          <a:noFill/>
        </p:spPr>
        <p:txBody>
          <a:bodyPr wrap="square" rtlCol="0" anchor="t">
            <a:spAutoFit/>
          </a:bodyPr>
          <a:lstStyle/>
          <a:p>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0.11, 0.19, 0.19, 0.21, 0.30 </a:t>
            </a:r>
          </a:p>
        </p:txBody>
      </p:sp>
      <p:sp>
        <p:nvSpPr>
          <p:cNvPr id="44" name="矩形 43"/>
          <p:cNvSpPr/>
          <p:nvPr/>
        </p:nvSpPr>
        <p:spPr>
          <a:xfrm>
            <a:off x="749300" y="2288721"/>
            <a:ext cx="554355" cy="358775"/>
          </a:xfrm>
          <a:prstGeom prst="rect">
            <a:avLst/>
          </a:prstGeom>
          <a:noFill/>
          <a:ln w="19050" cmpd="sng">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5" name="矩形 44"/>
          <p:cNvSpPr/>
          <p:nvPr/>
        </p:nvSpPr>
        <p:spPr>
          <a:xfrm>
            <a:off x="1370330" y="2289991"/>
            <a:ext cx="554355" cy="358775"/>
          </a:xfrm>
          <a:prstGeom prst="rect">
            <a:avLst/>
          </a:prstGeom>
          <a:noFill/>
          <a:ln w="19050" cmpd="sng">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6" name="椭圆 45"/>
          <p:cNvSpPr/>
          <p:nvPr/>
        </p:nvSpPr>
        <p:spPr>
          <a:xfrm>
            <a:off x="5810885" y="4671424"/>
            <a:ext cx="867410" cy="59944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0.19</a:t>
            </a:r>
            <a:endParaRPr lang="zh-CN" altLang="en-US" dirty="0">
              <a:latin typeface="Times New Roman" panose="02020603050405020304" pitchFamily="18" charset="0"/>
              <a:cs typeface="Times New Roman" panose="02020603050405020304" pitchFamily="18" charset="0"/>
            </a:endParaRPr>
          </a:p>
        </p:txBody>
      </p:sp>
      <p:cxnSp>
        <p:nvCxnSpPr>
          <p:cNvPr id="47" name="直接连接符 46"/>
          <p:cNvCxnSpPr>
            <a:stCxn id="27" idx="0"/>
            <a:endCxn id="28" idx="5"/>
          </p:cNvCxnSpPr>
          <p:nvPr/>
        </p:nvCxnSpPr>
        <p:spPr>
          <a:xfrm flipH="1" flipV="1">
            <a:off x="4253865" y="5183234"/>
            <a:ext cx="227965" cy="16891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49" name="直接连接符 48"/>
          <p:cNvCxnSpPr>
            <a:stCxn id="39" idx="0"/>
            <a:endCxn id="46" idx="3"/>
          </p:cNvCxnSpPr>
          <p:nvPr/>
        </p:nvCxnSpPr>
        <p:spPr>
          <a:xfrm flipV="1">
            <a:off x="5697855" y="5183234"/>
            <a:ext cx="240030" cy="16891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50" name="直接连接符 49"/>
          <p:cNvCxnSpPr>
            <a:stCxn id="40" idx="0"/>
            <a:endCxn id="46" idx="5"/>
          </p:cNvCxnSpPr>
          <p:nvPr/>
        </p:nvCxnSpPr>
        <p:spPr>
          <a:xfrm flipH="1" flipV="1">
            <a:off x="6551295" y="5183234"/>
            <a:ext cx="300990" cy="16891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51" name="椭圆 50"/>
          <p:cNvSpPr/>
          <p:nvPr/>
        </p:nvSpPr>
        <p:spPr>
          <a:xfrm>
            <a:off x="4669790" y="4071984"/>
            <a:ext cx="867410" cy="59944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0.30</a:t>
            </a:r>
            <a:endParaRPr lang="zh-CN" altLang="en-US" dirty="0">
              <a:latin typeface="Times New Roman" panose="02020603050405020304" pitchFamily="18" charset="0"/>
              <a:cs typeface="Times New Roman" panose="02020603050405020304" pitchFamily="18" charset="0"/>
            </a:endParaRPr>
          </a:p>
        </p:txBody>
      </p:sp>
      <p:sp>
        <p:nvSpPr>
          <p:cNvPr id="52" name="矩形 51"/>
          <p:cNvSpPr/>
          <p:nvPr/>
        </p:nvSpPr>
        <p:spPr>
          <a:xfrm>
            <a:off x="3954780" y="2261416"/>
            <a:ext cx="2366010" cy="387350"/>
          </a:xfrm>
          <a:prstGeom prst="rect">
            <a:avLst/>
          </a:prstGeom>
          <a:solidFill>
            <a:schemeClr val="accent5">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3" name="矩形 52"/>
          <p:cNvSpPr/>
          <p:nvPr/>
        </p:nvSpPr>
        <p:spPr>
          <a:xfrm>
            <a:off x="4001135" y="2271576"/>
            <a:ext cx="554355" cy="358775"/>
          </a:xfrm>
          <a:prstGeom prst="rect">
            <a:avLst/>
          </a:prstGeom>
          <a:noFill/>
          <a:ln w="19050" cmpd="sng">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4" name="矩形 53"/>
          <p:cNvSpPr/>
          <p:nvPr/>
        </p:nvSpPr>
        <p:spPr>
          <a:xfrm>
            <a:off x="4622165" y="2272846"/>
            <a:ext cx="554355" cy="358775"/>
          </a:xfrm>
          <a:prstGeom prst="rect">
            <a:avLst/>
          </a:prstGeom>
          <a:noFill/>
          <a:ln w="19050" cmpd="sng">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5" name="文本框 54"/>
          <p:cNvSpPr txBox="1"/>
          <p:nvPr/>
        </p:nvSpPr>
        <p:spPr>
          <a:xfrm>
            <a:off x="4001135" y="2267131"/>
            <a:ext cx="2517140" cy="398780"/>
          </a:xfrm>
          <a:prstGeom prst="rect">
            <a:avLst/>
          </a:prstGeom>
          <a:noFill/>
        </p:spPr>
        <p:txBody>
          <a:bodyPr wrap="square" rtlCol="0" anchor="t">
            <a:spAutoFit/>
          </a:bodyPr>
          <a:lstStyle/>
          <a:p>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0.19, 0.21 ,0.30,0.30</a:t>
            </a:r>
          </a:p>
        </p:txBody>
      </p:sp>
      <p:cxnSp>
        <p:nvCxnSpPr>
          <p:cNvPr id="56" name="直接连接符 55"/>
          <p:cNvCxnSpPr>
            <a:stCxn id="28" idx="0"/>
            <a:endCxn id="51" idx="2"/>
          </p:cNvCxnSpPr>
          <p:nvPr/>
        </p:nvCxnSpPr>
        <p:spPr>
          <a:xfrm flipV="1">
            <a:off x="3947160" y="4371704"/>
            <a:ext cx="722630" cy="29972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57" name="直接连接符 56"/>
          <p:cNvCxnSpPr>
            <a:stCxn id="46" idx="0"/>
            <a:endCxn id="51" idx="6"/>
          </p:cNvCxnSpPr>
          <p:nvPr/>
        </p:nvCxnSpPr>
        <p:spPr>
          <a:xfrm flipH="1" flipV="1">
            <a:off x="5537200" y="4371704"/>
            <a:ext cx="707390" cy="29972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58" name="椭圆 57"/>
          <p:cNvSpPr/>
          <p:nvPr/>
        </p:nvSpPr>
        <p:spPr>
          <a:xfrm>
            <a:off x="7430135" y="4671424"/>
            <a:ext cx="867410" cy="59944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0.19</a:t>
            </a:r>
            <a:endParaRPr lang="zh-CN" altLang="en-US" dirty="0">
              <a:latin typeface="Times New Roman" panose="02020603050405020304" pitchFamily="18" charset="0"/>
              <a:cs typeface="Times New Roman" panose="02020603050405020304" pitchFamily="18" charset="0"/>
            </a:endParaRPr>
          </a:p>
        </p:txBody>
      </p:sp>
      <p:sp>
        <p:nvSpPr>
          <p:cNvPr id="59" name="椭圆 58"/>
          <p:cNvSpPr/>
          <p:nvPr/>
        </p:nvSpPr>
        <p:spPr>
          <a:xfrm>
            <a:off x="8460740" y="4671424"/>
            <a:ext cx="867410" cy="59944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0.21</a:t>
            </a:r>
            <a:endParaRPr lang="zh-CN" altLang="en-US" dirty="0">
              <a:latin typeface="Times New Roman" panose="02020603050405020304" pitchFamily="18" charset="0"/>
              <a:cs typeface="Times New Roman" panose="02020603050405020304" pitchFamily="18" charset="0"/>
            </a:endParaRPr>
          </a:p>
        </p:txBody>
      </p:sp>
      <p:sp>
        <p:nvSpPr>
          <p:cNvPr id="60" name="椭圆 59"/>
          <p:cNvSpPr/>
          <p:nvPr/>
        </p:nvSpPr>
        <p:spPr>
          <a:xfrm>
            <a:off x="7929880" y="3964034"/>
            <a:ext cx="867410" cy="59944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0.40</a:t>
            </a:r>
            <a:endParaRPr lang="zh-CN" altLang="en-US" dirty="0">
              <a:latin typeface="Times New Roman" panose="02020603050405020304" pitchFamily="18" charset="0"/>
              <a:cs typeface="Times New Roman" panose="02020603050405020304" pitchFamily="18" charset="0"/>
            </a:endParaRPr>
          </a:p>
        </p:txBody>
      </p:sp>
      <p:sp>
        <p:nvSpPr>
          <p:cNvPr id="61" name="椭圆 60"/>
          <p:cNvSpPr/>
          <p:nvPr/>
        </p:nvSpPr>
        <p:spPr>
          <a:xfrm>
            <a:off x="6418580" y="4071984"/>
            <a:ext cx="867410" cy="59944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0.30</a:t>
            </a:r>
            <a:endParaRPr lang="zh-CN" altLang="en-US" dirty="0">
              <a:latin typeface="Times New Roman" panose="02020603050405020304" pitchFamily="18" charset="0"/>
              <a:cs typeface="Times New Roman" panose="02020603050405020304" pitchFamily="18" charset="0"/>
            </a:endParaRPr>
          </a:p>
        </p:txBody>
      </p:sp>
      <p:sp>
        <p:nvSpPr>
          <p:cNvPr id="62" name="椭圆 61"/>
          <p:cNvSpPr/>
          <p:nvPr/>
        </p:nvSpPr>
        <p:spPr>
          <a:xfrm>
            <a:off x="5568950" y="3520169"/>
            <a:ext cx="867410" cy="59944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0.60</a:t>
            </a:r>
            <a:endParaRPr lang="zh-CN" altLang="en-US" dirty="0">
              <a:latin typeface="Times New Roman" panose="02020603050405020304" pitchFamily="18" charset="0"/>
              <a:cs typeface="Times New Roman" panose="02020603050405020304" pitchFamily="18" charset="0"/>
            </a:endParaRPr>
          </a:p>
        </p:txBody>
      </p:sp>
      <p:sp>
        <p:nvSpPr>
          <p:cNvPr id="63" name="椭圆 62"/>
          <p:cNvSpPr/>
          <p:nvPr/>
        </p:nvSpPr>
        <p:spPr>
          <a:xfrm>
            <a:off x="6743065" y="2899774"/>
            <a:ext cx="867410" cy="59944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1.00</a:t>
            </a:r>
            <a:endParaRPr lang="zh-CN" altLang="en-US" dirty="0">
              <a:latin typeface="Times New Roman" panose="02020603050405020304" pitchFamily="18" charset="0"/>
              <a:cs typeface="Times New Roman" panose="02020603050405020304" pitchFamily="18" charset="0"/>
            </a:endParaRPr>
          </a:p>
        </p:txBody>
      </p:sp>
      <p:cxnSp>
        <p:nvCxnSpPr>
          <p:cNvPr id="64" name="直接连接符 63"/>
          <p:cNvCxnSpPr>
            <a:stCxn id="51" idx="0"/>
            <a:endCxn id="62" idx="2"/>
          </p:cNvCxnSpPr>
          <p:nvPr/>
        </p:nvCxnSpPr>
        <p:spPr>
          <a:xfrm flipV="1">
            <a:off x="5103495" y="3819889"/>
            <a:ext cx="465455" cy="25209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65" name="直接连接符 64"/>
          <p:cNvCxnSpPr>
            <a:stCxn id="61" idx="0"/>
            <a:endCxn id="62" idx="6"/>
          </p:cNvCxnSpPr>
          <p:nvPr/>
        </p:nvCxnSpPr>
        <p:spPr>
          <a:xfrm flipH="1" flipV="1">
            <a:off x="6436360" y="3819889"/>
            <a:ext cx="415925" cy="25209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66" name="直接连接符 65"/>
          <p:cNvCxnSpPr>
            <a:stCxn id="58" idx="0"/>
            <a:endCxn id="60" idx="3"/>
          </p:cNvCxnSpPr>
          <p:nvPr/>
        </p:nvCxnSpPr>
        <p:spPr>
          <a:xfrm flipV="1">
            <a:off x="7863840" y="4475844"/>
            <a:ext cx="193040" cy="19558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67" name="直接连接符 66"/>
          <p:cNvCxnSpPr>
            <a:stCxn id="59" idx="0"/>
            <a:endCxn id="60" idx="5"/>
          </p:cNvCxnSpPr>
          <p:nvPr/>
        </p:nvCxnSpPr>
        <p:spPr>
          <a:xfrm flipH="1" flipV="1">
            <a:off x="8670290" y="4475844"/>
            <a:ext cx="224155" cy="19558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68" name="直接连接符 67"/>
          <p:cNvCxnSpPr>
            <a:stCxn id="60" idx="0"/>
            <a:endCxn id="63" idx="6"/>
          </p:cNvCxnSpPr>
          <p:nvPr/>
        </p:nvCxnSpPr>
        <p:spPr>
          <a:xfrm flipH="1" flipV="1">
            <a:off x="7610475" y="3199494"/>
            <a:ext cx="753110" cy="76454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69" name="直接连接符 68"/>
          <p:cNvCxnSpPr>
            <a:stCxn id="62" idx="0"/>
            <a:endCxn id="63" idx="2"/>
          </p:cNvCxnSpPr>
          <p:nvPr/>
        </p:nvCxnSpPr>
        <p:spPr>
          <a:xfrm flipV="1">
            <a:off x="6002655" y="3199494"/>
            <a:ext cx="740410" cy="32067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70" name="文本框 69"/>
          <p:cNvSpPr txBox="1"/>
          <p:nvPr/>
        </p:nvSpPr>
        <p:spPr>
          <a:xfrm>
            <a:off x="6801485" y="2250621"/>
            <a:ext cx="1956435" cy="398780"/>
          </a:xfrm>
          <a:prstGeom prst="rect">
            <a:avLst/>
          </a:prstGeom>
          <a:noFill/>
        </p:spPr>
        <p:txBody>
          <a:bodyPr wrap="square" rtlCol="0" anchor="t">
            <a:spAutoFit/>
          </a:bodyPr>
          <a:lstStyle/>
          <a:p>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0.30, 0.30, 0.40</a:t>
            </a:r>
          </a:p>
        </p:txBody>
      </p:sp>
      <p:sp>
        <p:nvSpPr>
          <p:cNvPr id="72" name="矩形 71"/>
          <p:cNvSpPr/>
          <p:nvPr/>
        </p:nvSpPr>
        <p:spPr>
          <a:xfrm>
            <a:off x="6820535" y="2295071"/>
            <a:ext cx="554355" cy="358775"/>
          </a:xfrm>
          <a:prstGeom prst="rect">
            <a:avLst/>
          </a:prstGeom>
          <a:noFill/>
          <a:ln w="19050" cmpd="sng">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3" name="矩形 72"/>
          <p:cNvSpPr/>
          <p:nvPr/>
        </p:nvSpPr>
        <p:spPr>
          <a:xfrm>
            <a:off x="7451090" y="2298246"/>
            <a:ext cx="554355" cy="358775"/>
          </a:xfrm>
          <a:prstGeom prst="rect">
            <a:avLst/>
          </a:prstGeom>
          <a:noFill/>
          <a:ln w="19050" cmpd="sng">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714445" y="82711"/>
            <a:ext cx="10858150" cy="974885"/>
          </a:xfrm>
        </p:spPr>
        <p:txBody>
          <a:bodyPr>
            <a:normAutofit fontScale="90000"/>
          </a:bodyPr>
          <a:lstStyle/>
          <a:p>
            <a:pPr algn="l"/>
            <a:r>
              <a:rPr kumimoji="0" lang="zh-CN" altLang="en-US"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问答题</a:t>
            </a:r>
            <a:r>
              <a:rPr kumimoji="0" lang="en-US" altLang="zh-CN" sz="2000" b="1" i="0" u="none" strike="noStrike" kern="100" cap="none" spc="0" normalizeH="0" baseline="0" noProof="0" dirty="0">
                <a:ln>
                  <a:noFill/>
                </a:ln>
                <a:solidFill>
                  <a:srgbClr val="000000"/>
                </a:solidFill>
                <a:uLnTx/>
                <a:uFillTx/>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用于通信的电文由</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8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个字符组成，字符在电文中出现的频率分别为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0.09, 0.19, 0.02, 0.06, 0.30, </a:t>
            </a:r>
            <a:br>
              <a:rPr lang="en-US" altLang="zh-CN" sz="2000" dirty="0">
                <a:latin typeface="Times New Roman" panose="02020603050405020304" pitchFamily="18" charset="0"/>
                <a:ea typeface="宋体" panose="02010600030101010101" pitchFamily="2" charset="-122"/>
                <a:cs typeface="Times New Roman" panose="02020603050405020304" pitchFamily="18" charset="0"/>
              </a:rPr>
            </a:b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0.03, 0.21, 0.10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。试为这</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8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个字符设计哈夫曼编码并计算总编码长度。使用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0~7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3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位等长二</a:t>
            </a:r>
            <a:br>
              <a:rPr lang="zh-CN" altLang="en-US" sz="2000" dirty="0">
                <a:latin typeface="Times New Roman" panose="02020603050405020304" pitchFamily="18" charset="0"/>
                <a:ea typeface="宋体" panose="02010600030101010101" pitchFamily="2" charset="-122"/>
                <a:cs typeface="Times New Roman" panose="02020603050405020304" pitchFamily="18" charset="0"/>
              </a:rPr>
            </a:b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进制表示形式是另一种编码方案，对于上述实例比较两种方案的优缺点。</a:t>
            </a:r>
          </a:p>
        </p:txBody>
      </p:sp>
      <p:sp>
        <p:nvSpPr>
          <p:cNvPr id="14" name="椭圆 13"/>
          <p:cNvSpPr/>
          <p:nvPr/>
        </p:nvSpPr>
        <p:spPr>
          <a:xfrm>
            <a:off x="501741" y="6036945"/>
            <a:ext cx="867410" cy="59944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0.02</a:t>
            </a:r>
          </a:p>
        </p:txBody>
      </p:sp>
      <p:sp>
        <p:nvSpPr>
          <p:cNvPr id="19" name="椭圆 18"/>
          <p:cNvSpPr/>
          <p:nvPr/>
        </p:nvSpPr>
        <p:spPr>
          <a:xfrm>
            <a:off x="1695541" y="6036945"/>
            <a:ext cx="867410" cy="59944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0.03</a:t>
            </a:r>
            <a:endParaRPr lang="zh-CN" altLang="en-US" b="1" dirty="0">
              <a:latin typeface="Times New Roman" panose="02020603050405020304" pitchFamily="18" charset="0"/>
              <a:cs typeface="Times New Roman" panose="02020603050405020304" pitchFamily="18" charset="0"/>
            </a:endParaRPr>
          </a:p>
        </p:txBody>
      </p:sp>
      <p:sp>
        <p:nvSpPr>
          <p:cNvPr id="20" name="椭圆 19"/>
          <p:cNvSpPr/>
          <p:nvPr/>
        </p:nvSpPr>
        <p:spPr>
          <a:xfrm>
            <a:off x="1075781" y="5281930"/>
            <a:ext cx="867410" cy="59944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0.05</a:t>
            </a:r>
            <a:endParaRPr lang="zh-CN" altLang="en-US" dirty="0">
              <a:latin typeface="Times New Roman" panose="02020603050405020304" pitchFamily="18" charset="0"/>
              <a:cs typeface="Times New Roman" panose="02020603050405020304" pitchFamily="18" charset="0"/>
            </a:endParaRPr>
          </a:p>
        </p:txBody>
      </p:sp>
      <p:cxnSp>
        <p:nvCxnSpPr>
          <p:cNvPr id="21" name="直接连接符 20"/>
          <p:cNvCxnSpPr>
            <a:stCxn id="14" idx="0"/>
            <a:endCxn id="20" idx="3"/>
          </p:cNvCxnSpPr>
          <p:nvPr/>
        </p:nvCxnSpPr>
        <p:spPr>
          <a:xfrm flipV="1">
            <a:off x="935446" y="5793740"/>
            <a:ext cx="267335" cy="24320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22" name="直接连接符 21"/>
          <p:cNvCxnSpPr>
            <a:stCxn id="19" idx="0"/>
            <a:endCxn id="20" idx="5"/>
          </p:cNvCxnSpPr>
          <p:nvPr/>
        </p:nvCxnSpPr>
        <p:spPr>
          <a:xfrm flipH="1" flipV="1">
            <a:off x="1816191" y="5793740"/>
            <a:ext cx="313055" cy="24320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27" name="椭圆 26"/>
          <p:cNvSpPr/>
          <p:nvPr/>
        </p:nvSpPr>
        <p:spPr>
          <a:xfrm>
            <a:off x="2230211" y="5281930"/>
            <a:ext cx="867410" cy="59944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0.06</a:t>
            </a:r>
          </a:p>
        </p:txBody>
      </p:sp>
      <p:sp>
        <p:nvSpPr>
          <p:cNvPr id="28" name="椭圆 27"/>
          <p:cNvSpPr/>
          <p:nvPr/>
        </p:nvSpPr>
        <p:spPr>
          <a:xfrm>
            <a:off x="1695541" y="4601210"/>
            <a:ext cx="867410" cy="59944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0.11</a:t>
            </a:r>
            <a:endParaRPr lang="zh-CN" altLang="en-US" dirty="0">
              <a:latin typeface="Times New Roman" panose="02020603050405020304" pitchFamily="18" charset="0"/>
              <a:cs typeface="Times New Roman" panose="02020603050405020304" pitchFamily="18" charset="0"/>
            </a:endParaRPr>
          </a:p>
        </p:txBody>
      </p:sp>
      <p:cxnSp>
        <p:nvCxnSpPr>
          <p:cNvPr id="29" name="直接连接符 28"/>
          <p:cNvCxnSpPr>
            <a:stCxn id="20" idx="0"/>
            <a:endCxn id="28" idx="3"/>
          </p:cNvCxnSpPr>
          <p:nvPr/>
        </p:nvCxnSpPr>
        <p:spPr>
          <a:xfrm flipV="1">
            <a:off x="1509486" y="5113020"/>
            <a:ext cx="313055" cy="16891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39" name="椭圆 38"/>
          <p:cNvSpPr/>
          <p:nvPr/>
        </p:nvSpPr>
        <p:spPr>
          <a:xfrm>
            <a:off x="3446236" y="5281930"/>
            <a:ext cx="867410" cy="59944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0.09</a:t>
            </a:r>
          </a:p>
        </p:txBody>
      </p:sp>
      <p:sp>
        <p:nvSpPr>
          <p:cNvPr id="40" name="椭圆 39"/>
          <p:cNvSpPr/>
          <p:nvPr/>
        </p:nvSpPr>
        <p:spPr>
          <a:xfrm>
            <a:off x="4600666" y="5281930"/>
            <a:ext cx="867410" cy="59944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0.10</a:t>
            </a:r>
            <a:endParaRPr lang="zh-CN" altLang="en-US" b="1" dirty="0">
              <a:latin typeface="Times New Roman" panose="02020603050405020304" pitchFamily="18" charset="0"/>
              <a:cs typeface="Times New Roman" panose="02020603050405020304" pitchFamily="18" charset="0"/>
            </a:endParaRPr>
          </a:p>
        </p:txBody>
      </p:sp>
      <p:sp>
        <p:nvSpPr>
          <p:cNvPr id="46" name="椭圆 45"/>
          <p:cNvSpPr/>
          <p:nvPr/>
        </p:nvSpPr>
        <p:spPr>
          <a:xfrm>
            <a:off x="3992971" y="4601210"/>
            <a:ext cx="867410" cy="59944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0.19</a:t>
            </a:r>
            <a:endParaRPr lang="zh-CN" altLang="en-US" dirty="0">
              <a:latin typeface="Times New Roman" panose="02020603050405020304" pitchFamily="18" charset="0"/>
              <a:cs typeface="Times New Roman" panose="02020603050405020304" pitchFamily="18" charset="0"/>
            </a:endParaRPr>
          </a:p>
        </p:txBody>
      </p:sp>
      <p:cxnSp>
        <p:nvCxnSpPr>
          <p:cNvPr id="47" name="直接连接符 46"/>
          <p:cNvCxnSpPr>
            <a:stCxn id="27" idx="0"/>
            <a:endCxn id="28" idx="5"/>
          </p:cNvCxnSpPr>
          <p:nvPr/>
        </p:nvCxnSpPr>
        <p:spPr>
          <a:xfrm flipH="1" flipV="1">
            <a:off x="2435951" y="5113020"/>
            <a:ext cx="227965" cy="16891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49" name="直接连接符 48"/>
          <p:cNvCxnSpPr>
            <a:stCxn id="39" idx="0"/>
            <a:endCxn id="46" idx="3"/>
          </p:cNvCxnSpPr>
          <p:nvPr/>
        </p:nvCxnSpPr>
        <p:spPr>
          <a:xfrm flipV="1">
            <a:off x="3879941" y="5113020"/>
            <a:ext cx="240030" cy="16891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50" name="直接连接符 49"/>
          <p:cNvCxnSpPr>
            <a:stCxn id="40" idx="0"/>
            <a:endCxn id="46" idx="5"/>
          </p:cNvCxnSpPr>
          <p:nvPr/>
        </p:nvCxnSpPr>
        <p:spPr>
          <a:xfrm flipH="1" flipV="1">
            <a:off x="4733381" y="5113020"/>
            <a:ext cx="300990" cy="16891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51" name="椭圆 50"/>
          <p:cNvSpPr/>
          <p:nvPr/>
        </p:nvSpPr>
        <p:spPr>
          <a:xfrm>
            <a:off x="2851876" y="4001770"/>
            <a:ext cx="867410" cy="59944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0.30</a:t>
            </a:r>
            <a:endParaRPr lang="zh-CN" altLang="en-US" dirty="0">
              <a:latin typeface="Times New Roman" panose="02020603050405020304" pitchFamily="18" charset="0"/>
              <a:cs typeface="Times New Roman" panose="02020603050405020304" pitchFamily="18" charset="0"/>
            </a:endParaRPr>
          </a:p>
        </p:txBody>
      </p:sp>
      <p:cxnSp>
        <p:nvCxnSpPr>
          <p:cNvPr id="56" name="直接连接符 55"/>
          <p:cNvCxnSpPr>
            <a:stCxn id="28" idx="0"/>
            <a:endCxn id="51" idx="2"/>
          </p:cNvCxnSpPr>
          <p:nvPr/>
        </p:nvCxnSpPr>
        <p:spPr>
          <a:xfrm flipV="1">
            <a:off x="2129246" y="4301490"/>
            <a:ext cx="722630" cy="29972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57" name="直接连接符 56"/>
          <p:cNvCxnSpPr>
            <a:stCxn id="46" idx="0"/>
            <a:endCxn id="51" idx="6"/>
          </p:cNvCxnSpPr>
          <p:nvPr/>
        </p:nvCxnSpPr>
        <p:spPr>
          <a:xfrm flipH="1" flipV="1">
            <a:off x="3719286" y="4301490"/>
            <a:ext cx="707390" cy="29972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58" name="椭圆 57"/>
          <p:cNvSpPr/>
          <p:nvPr/>
        </p:nvSpPr>
        <p:spPr>
          <a:xfrm>
            <a:off x="5612221" y="4601210"/>
            <a:ext cx="867410" cy="59944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0.19</a:t>
            </a:r>
          </a:p>
        </p:txBody>
      </p:sp>
      <p:sp>
        <p:nvSpPr>
          <p:cNvPr id="59" name="椭圆 58"/>
          <p:cNvSpPr/>
          <p:nvPr/>
        </p:nvSpPr>
        <p:spPr>
          <a:xfrm>
            <a:off x="6642826" y="4601210"/>
            <a:ext cx="867410" cy="59944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0.21</a:t>
            </a:r>
          </a:p>
        </p:txBody>
      </p:sp>
      <p:sp>
        <p:nvSpPr>
          <p:cNvPr id="60" name="椭圆 59"/>
          <p:cNvSpPr/>
          <p:nvPr/>
        </p:nvSpPr>
        <p:spPr>
          <a:xfrm>
            <a:off x="6111966" y="3893820"/>
            <a:ext cx="867410" cy="59944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0.40</a:t>
            </a:r>
            <a:endParaRPr lang="zh-CN" altLang="en-US" dirty="0">
              <a:latin typeface="Times New Roman" panose="02020603050405020304" pitchFamily="18" charset="0"/>
              <a:cs typeface="Times New Roman" panose="02020603050405020304" pitchFamily="18" charset="0"/>
            </a:endParaRPr>
          </a:p>
        </p:txBody>
      </p:sp>
      <p:sp>
        <p:nvSpPr>
          <p:cNvPr id="61" name="椭圆 60"/>
          <p:cNvSpPr/>
          <p:nvPr/>
        </p:nvSpPr>
        <p:spPr>
          <a:xfrm>
            <a:off x="4600666" y="4001770"/>
            <a:ext cx="867410" cy="59944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0.30</a:t>
            </a:r>
            <a:endParaRPr lang="zh-CN" altLang="en-US" b="1" dirty="0">
              <a:latin typeface="Times New Roman" panose="02020603050405020304" pitchFamily="18" charset="0"/>
              <a:cs typeface="Times New Roman" panose="02020603050405020304" pitchFamily="18" charset="0"/>
            </a:endParaRPr>
          </a:p>
        </p:txBody>
      </p:sp>
      <p:sp>
        <p:nvSpPr>
          <p:cNvPr id="62" name="椭圆 61"/>
          <p:cNvSpPr/>
          <p:nvPr/>
        </p:nvSpPr>
        <p:spPr>
          <a:xfrm>
            <a:off x="3751036" y="3449955"/>
            <a:ext cx="867410" cy="59944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0.60</a:t>
            </a:r>
            <a:endParaRPr lang="zh-CN" altLang="en-US" dirty="0">
              <a:latin typeface="Times New Roman" panose="02020603050405020304" pitchFamily="18" charset="0"/>
              <a:cs typeface="Times New Roman" panose="02020603050405020304" pitchFamily="18" charset="0"/>
            </a:endParaRPr>
          </a:p>
        </p:txBody>
      </p:sp>
      <p:sp>
        <p:nvSpPr>
          <p:cNvPr id="63" name="椭圆 62"/>
          <p:cNvSpPr/>
          <p:nvPr/>
        </p:nvSpPr>
        <p:spPr>
          <a:xfrm>
            <a:off x="4925151" y="2829560"/>
            <a:ext cx="867410" cy="59944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1.00</a:t>
            </a:r>
            <a:endParaRPr lang="zh-CN" altLang="en-US" dirty="0">
              <a:latin typeface="Times New Roman" panose="02020603050405020304" pitchFamily="18" charset="0"/>
              <a:cs typeface="Times New Roman" panose="02020603050405020304" pitchFamily="18" charset="0"/>
            </a:endParaRPr>
          </a:p>
        </p:txBody>
      </p:sp>
      <p:cxnSp>
        <p:nvCxnSpPr>
          <p:cNvPr id="64" name="直接连接符 63"/>
          <p:cNvCxnSpPr>
            <a:stCxn id="51" idx="0"/>
            <a:endCxn id="62" idx="2"/>
          </p:cNvCxnSpPr>
          <p:nvPr/>
        </p:nvCxnSpPr>
        <p:spPr>
          <a:xfrm flipV="1">
            <a:off x="3285581" y="3749675"/>
            <a:ext cx="465455" cy="25209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65" name="直接连接符 64"/>
          <p:cNvCxnSpPr>
            <a:stCxn id="61" idx="0"/>
            <a:endCxn id="62" idx="6"/>
          </p:cNvCxnSpPr>
          <p:nvPr/>
        </p:nvCxnSpPr>
        <p:spPr>
          <a:xfrm flipH="1" flipV="1">
            <a:off x="4618446" y="3749675"/>
            <a:ext cx="415925" cy="25209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66" name="直接连接符 65"/>
          <p:cNvCxnSpPr>
            <a:stCxn id="58" idx="0"/>
            <a:endCxn id="60" idx="3"/>
          </p:cNvCxnSpPr>
          <p:nvPr/>
        </p:nvCxnSpPr>
        <p:spPr>
          <a:xfrm flipV="1">
            <a:off x="6045926" y="4405630"/>
            <a:ext cx="193040" cy="19558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67" name="直接连接符 66"/>
          <p:cNvCxnSpPr>
            <a:stCxn id="59" idx="0"/>
            <a:endCxn id="60" idx="5"/>
          </p:cNvCxnSpPr>
          <p:nvPr/>
        </p:nvCxnSpPr>
        <p:spPr>
          <a:xfrm flipH="1" flipV="1">
            <a:off x="6852376" y="4405630"/>
            <a:ext cx="224155" cy="19558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68" name="直接连接符 67"/>
          <p:cNvCxnSpPr>
            <a:stCxn id="60" idx="0"/>
            <a:endCxn id="63" idx="6"/>
          </p:cNvCxnSpPr>
          <p:nvPr/>
        </p:nvCxnSpPr>
        <p:spPr>
          <a:xfrm flipH="1" flipV="1">
            <a:off x="5792561" y="3129280"/>
            <a:ext cx="753110" cy="76454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69" name="直接连接符 68"/>
          <p:cNvCxnSpPr>
            <a:stCxn id="62" idx="0"/>
            <a:endCxn id="63" idx="2"/>
          </p:cNvCxnSpPr>
          <p:nvPr/>
        </p:nvCxnSpPr>
        <p:spPr>
          <a:xfrm flipV="1">
            <a:off x="4184741" y="3129280"/>
            <a:ext cx="740410" cy="32067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2" name="文本框 1"/>
          <p:cNvSpPr txBox="1"/>
          <p:nvPr/>
        </p:nvSpPr>
        <p:spPr>
          <a:xfrm>
            <a:off x="4438741" y="2962275"/>
            <a:ext cx="455930" cy="368300"/>
          </a:xfrm>
          <a:prstGeom prst="rect">
            <a:avLst/>
          </a:prstGeom>
          <a:noFill/>
        </p:spPr>
        <p:txBody>
          <a:bodyPr wrap="square" rtlCol="0">
            <a:spAutoFit/>
          </a:bodyPr>
          <a:lstStyle/>
          <a:p>
            <a:r>
              <a:rPr lang="en-US" altLang="zh-CN"/>
              <a:t>0</a:t>
            </a:r>
          </a:p>
        </p:txBody>
      </p:sp>
      <p:sp>
        <p:nvSpPr>
          <p:cNvPr id="3" name="文本框 2"/>
          <p:cNvSpPr txBox="1"/>
          <p:nvPr/>
        </p:nvSpPr>
        <p:spPr>
          <a:xfrm>
            <a:off x="6890476" y="4271010"/>
            <a:ext cx="455930" cy="368300"/>
          </a:xfrm>
          <a:prstGeom prst="rect">
            <a:avLst/>
          </a:prstGeom>
          <a:noFill/>
        </p:spPr>
        <p:txBody>
          <a:bodyPr wrap="square" rtlCol="0">
            <a:spAutoFit/>
          </a:bodyPr>
          <a:lstStyle/>
          <a:p>
            <a:r>
              <a:rPr lang="en-US" altLang="zh-CN"/>
              <a:t>1</a:t>
            </a:r>
          </a:p>
        </p:txBody>
      </p:sp>
      <p:sp>
        <p:nvSpPr>
          <p:cNvPr id="4" name="文本框 3"/>
          <p:cNvSpPr txBox="1"/>
          <p:nvPr/>
        </p:nvSpPr>
        <p:spPr>
          <a:xfrm>
            <a:off x="3334476" y="3578860"/>
            <a:ext cx="455930" cy="368300"/>
          </a:xfrm>
          <a:prstGeom prst="rect">
            <a:avLst/>
          </a:prstGeom>
          <a:noFill/>
        </p:spPr>
        <p:txBody>
          <a:bodyPr wrap="square" rtlCol="0">
            <a:spAutoFit/>
          </a:bodyPr>
          <a:lstStyle/>
          <a:p>
            <a:r>
              <a:rPr lang="en-US" altLang="zh-CN"/>
              <a:t>0</a:t>
            </a:r>
          </a:p>
        </p:txBody>
      </p:sp>
      <p:sp>
        <p:nvSpPr>
          <p:cNvPr id="5" name="文本框 4"/>
          <p:cNvSpPr txBox="1"/>
          <p:nvPr/>
        </p:nvSpPr>
        <p:spPr>
          <a:xfrm>
            <a:off x="2288631" y="4170045"/>
            <a:ext cx="455930" cy="368300"/>
          </a:xfrm>
          <a:prstGeom prst="rect">
            <a:avLst/>
          </a:prstGeom>
          <a:noFill/>
        </p:spPr>
        <p:txBody>
          <a:bodyPr wrap="square" rtlCol="0">
            <a:spAutoFit/>
          </a:bodyPr>
          <a:lstStyle/>
          <a:p>
            <a:r>
              <a:rPr lang="en-US" altLang="zh-CN"/>
              <a:t>0</a:t>
            </a:r>
          </a:p>
        </p:txBody>
      </p:sp>
      <p:sp>
        <p:nvSpPr>
          <p:cNvPr id="7" name="文本框 6"/>
          <p:cNvSpPr txBox="1"/>
          <p:nvPr/>
        </p:nvSpPr>
        <p:spPr>
          <a:xfrm>
            <a:off x="1449161" y="4942205"/>
            <a:ext cx="455930" cy="368300"/>
          </a:xfrm>
          <a:prstGeom prst="rect">
            <a:avLst/>
          </a:prstGeom>
          <a:noFill/>
        </p:spPr>
        <p:txBody>
          <a:bodyPr wrap="square" rtlCol="0">
            <a:spAutoFit/>
          </a:bodyPr>
          <a:lstStyle/>
          <a:p>
            <a:r>
              <a:rPr lang="en-US" altLang="zh-CN"/>
              <a:t>0</a:t>
            </a:r>
          </a:p>
        </p:txBody>
      </p:sp>
      <p:sp>
        <p:nvSpPr>
          <p:cNvPr id="16" name="文本框 15"/>
          <p:cNvSpPr txBox="1"/>
          <p:nvPr/>
        </p:nvSpPr>
        <p:spPr>
          <a:xfrm>
            <a:off x="758281" y="5710555"/>
            <a:ext cx="455930" cy="368300"/>
          </a:xfrm>
          <a:prstGeom prst="rect">
            <a:avLst/>
          </a:prstGeom>
          <a:noFill/>
        </p:spPr>
        <p:txBody>
          <a:bodyPr wrap="square" rtlCol="0">
            <a:spAutoFit/>
          </a:bodyPr>
          <a:lstStyle/>
          <a:p>
            <a:r>
              <a:rPr lang="en-US" altLang="zh-CN"/>
              <a:t>0</a:t>
            </a:r>
          </a:p>
        </p:txBody>
      </p:sp>
      <p:sp>
        <p:nvSpPr>
          <p:cNvPr id="17" name="文本框 16"/>
          <p:cNvSpPr txBox="1"/>
          <p:nvPr/>
        </p:nvSpPr>
        <p:spPr>
          <a:xfrm>
            <a:off x="3702141" y="4926965"/>
            <a:ext cx="455930" cy="368300"/>
          </a:xfrm>
          <a:prstGeom prst="rect">
            <a:avLst/>
          </a:prstGeom>
          <a:noFill/>
        </p:spPr>
        <p:txBody>
          <a:bodyPr wrap="square" rtlCol="0">
            <a:spAutoFit/>
          </a:bodyPr>
          <a:lstStyle/>
          <a:p>
            <a:r>
              <a:rPr lang="en-US" altLang="zh-CN"/>
              <a:t>0</a:t>
            </a:r>
          </a:p>
        </p:txBody>
      </p:sp>
      <p:sp>
        <p:nvSpPr>
          <p:cNvPr id="23" name="文本框 22"/>
          <p:cNvSpPr txBox="1"/>
          <p:nvPr/>
        </p:nvSpPr>
        <p:spPr>
          <a:xfrm>
            <a:off x="5887811" y="4284345"/>
            <a:ext cx="455930" cy="368300"/>
          </a:xfrm>
          <a:prstGeom prst="rect">
            <a:avLst/>
          </a:prstGeom>
          <a:noFill/>
        </p:spPr>
        <p:txBody>
          <a:bodyPr wrap="square" rtlCol="0">
            <a:spAutoFit/>
          </a:bodyPr>
          <a:lstStyle/>
          <a:p>
            <a:r>
              <a:rPr lang="en-US" altLang="zh-CN"/>
              <a:t>0</a:t>
            </a:r>
          </a:p>
        </p:txBody>
      </p:sp>
      <p:sp>
        <p:nvSpPr>
          <p:cNvPr id="33" name="文本框 32"/>
          <p:cNvSpPr txBox="1"/>
          <p:nvPr/>
        </p:nvSpPr>
        <p:spPr>
          <a:xfrm>
            <a:off x="6074501" y="3210560"/>
            <a:ext cx="455930" cy="368300"/>
          </a:xfrm>
          <a:prstGeom prst="rect">
            <a:avLst/>
          </a:prstGeom>
          <a:noFill/>
        </p:spPr>
        <p:txBody>
          <a:bodyPr wrap="square" rtlCol="0">
            <a:spAutoFit/>
          </a:bodyPr>
          <a:lstStyle/>
          <a:p>
            <a:r>
              <a:rPr lang="en-US" altLang="zh-CN"/>
              <a:t>1</a:t>
            </a:r>
          </a:p>
        </p:txBody>
      </p:sp>
      <p:sp>
        <p:nvSpPr>
          <p:cNvPr id="34" name="文本框 33"/>
          <p:cNvSpPr txBox="1"/>
          <p:nvPr/>
        </p:nvSpPr>
        <p:spPr>
          <a:xfrm>
            <a:off x="4731476" y="3592195"/>
            <a:ext cx="455930" cy="368300"/>
          </a:xfrm>
          <a:prstGeom prst="rect">
            <a:avLst/>
          </a:prstGeom>
          <a:noFill/>
        </p:spPr>
        <p:txBody>
          <a:bodyPr wrap="square" rtlCol="0">
            <a:spAutoFit/>
          </a:bodyPr>
          <a:lstStyle/>
          <a:p>
            <a:r>
              <a:rPr lang="en-US" altLang="zh-CN"/>
              <a:t>1</a:t>
            </a:r>
          </a:p>
        </p:txBody>
      </p:sp>
      <p:sp>
        <p:nvSpPr>
          <p:cNvPr id="35" name="文本框 34"/>
          <p:cNvSpPr txBox="1"/>
          <p:nvPr/>
        </p:nvSpPr>
        <p:spPr>
          <a:xfrm>
            <a:off x="3942806" y="4172585"/>
            <a:ext cx="455930" cy="368300"/>
          </a:xfrm>
          <a:prstGeom prst="rect">
            <a:avLst/>
          </a:prstGeom>
          <a:noFill/>
        </p:spPr>
        <p:txBody>
          <a:bodyPr wrap="square" rtlCol="0">
            <a:spAutoFit/>
          </a:bodyPr>
          <a:lstStyle/>
          <a:p>
            <a:r>
              <a:rPr lang="en-US" altLang="zh-CN"/>
              <a:t>1</a:t>
            </a:r>
          </a:p>
        </p:txBody>
      </p:sp>
      <p:sp>
        <p:nvSpPr>
          <p:cNvPr id="36" name="文本框 35"/>
          <p:cNvSpPr txBox="1"/>
          <p:nvPr/>
        </p:nvSpPr>
        <p:spPr>
          <a:xfrm>
            <a:off x="2500721" y="4942205"/>
            <a:ext cx="455930" cy="368300"/>
          </a:xfrm>
          <a:prstGeom prst="rect">
            <a:avLst/>
          </a:prstGeom>
          <a:noFill/>
        </p:spPr>
        <p:txBody>
          <a:bodyPr wrap="square" rtlCol="0">
            <a:spAutoFit/>
          </a:bodyPr>
          <a:lstStyle/>
          <a:p>
            <a:r>
              <a:rPr lang="en-US" altLang="zh-CN"/>
              <a:t>1</a:t>
            </a:r>
          </a:p>
        </p:txBody>
      </p:sp>
      <p:sp>
        <p:nvSpPr>
          <p:cNvPr id="37" name="文本框 36"/>
          <p:cNvSpPr txBox="1"/>
          <p:nvPr/>
        </p:nvSpPr>
        <p:spPr>
          <a:xfrm>
            <a:off x="4807676" y="4932680"/>
            <a:ext cx="455930" cy="368300"/>
          </a:xfrm>
          <a:prstGeom prst="rect">
            <a:avLst/>
          </a:prstGeom>
          <a:noFill/>
        </p:spPr>
        <p:txBody>
          <a:bodyPr wrap="square" rtlCol="0">
            <a:spAutoFit/>
          </a:bodyPr>
          <a:lstStyle/>
          <a:p>
            <a:r>
              <a:rPr lang="en-US" altLang="zh-CN"/>
              <a:t>1</a:t>
            </a:r>
          </a:p>
        </p:txBody>
      </p:sp>
      <p:graphicFrame>
        <p:nvGraphicFramePr>
          <p:cNvPr id="48" name="表格 47"/>
          <p:cNvGraphicFramePr>
            <a:graphicFrameLocks noGrp="1"/>
          </p:cNvGraphicFramePr>
          <p:nvPr/>
        </p:nvGraphicFramePr>
        <p:xfrm>
          <a:off x="884269" y="1266972"/>
          <a:ext cx="7576180" cy="1275171"/>
        </p:xfrm>
        <a:graphic>
          <a:graphicData uri="http://schemas.openxmlformats.org/drawingml/2006/table">
            <a:tbl>
              <a:tblPr>
                <a:tableStyleId>{5C22544A-7EE6-4342-B048-85BDC9FD1C3A}</a:tableStyleId>
              </a:tblPr>
              <a:tblGrid>
                <a:gridCol w="841424">
                  <a:extLst>
                    <a:ext uri="{9D8B030D-6E8A-4147-A177-3AD203B41FA5}">
                      <a16:colId xmlns:a16="http://schemas.microsoft.com/office/drawing/2014/main" val="20000"/>
                    </a:ext>
                  </a:extLst>
                </a:gridCol>
                <a:gridCol w="841424">
                  <a:extLst>
                    <a:ext uri="{9D8B030D-6E8A-4147-A177-3AD203B41FA5}">
                      <a16:colId xmlns:a16="http://schemas.microsoft.com/office/drawing/2014/main" val="20001"/>
                    </a:ext>
                  </a:extLst>
                </a:gridCol>
                <a:gridCol w="841424">
                  <a:extLst>
                    <a:ext uri="{9D8B030D-6E8A-4147-A177-3AD203B41FA5}">
                      <a16:colId xmlns:a16="http://schemas.microsoft.com/office/drawing/2014/main" val="20002"/>
                    </a:ext>
                  </a:extLst>
                </a:gridCol>
                <a:gridCol w="841424">
                  <a:extLst>
                    <a:ext uri="{9D8B030D-6E8A-4147-A177-3AD203B41FA5}">
                      <a16:colId xmlns:a16="http://schemas.microsoft.com/office/drawing/2014/main" val="20003"/>
                    </a:ext>
                  </a:extLst>
                </a:gridCol>
                <a:gridCol w="841424">
                  <a:extLst>
                    <a:ext uri="{9D8B030D-6E8A-4147-A177-3AD203B41FA5}">
                      <a16:colId xmlns:a16="http://schemas.microsoft.com/office/drawing/2014/main" val="20004"/>
                    </a:ext>
                  </a:extLst>
                </a:gridCol>
                <a:gridCol w="842265">
                  <a:extLst>
                    <a:ext uri="{9D8B030D-6E8A-4147-A177-3AD203B41FA5}">
                      <a16:colId xmlns:a16="http://schemas.microsoft.com/office/drawing/2014/main" val="20005"/>
                    </a:ext>
                  </a:extLst>
                </a:gridCol>
                <a:gridCol w="842265">
                  <a:extLst>
                    <a:ext uri="{9D8B030D-6E8A-4147-A177-3AD203B41FA5}">
                      <a16:colId xmlns:a16="http://schemas.microsoft.com/office/drawing/2014/main" val="20006"/>
                    </a:ext>
                  </a:extLst>
                </a:gridCol>
                <a:gridCol w="842265">
                  <a:extLst>
                    <a:ext uri="{9D8B030D-6E8A-4147-A177-3AD203B41FA5}">
                      <a16:colId xmlns:a16="http://schemas.microsoft.com/office/drawing/2014/main" val="20007"/>
                    </a:ext>
                  </a:extLst>
                </a:gridCol>
                <a:gridCol w="842265">
                  <a:extLst>
                    <a:ext uri="{9D8B030D-6E8A-4147-A177-3AD203B41FA5}">
                      <a16:colId xmlns:a16="http://schemas.microsoft.com/office/drawing/2014/main" val="20008"/>
                    </a:ext>
                  </a:extLst>
                </a:gridCol>
              </a:tblGrid>
              <a:tr h="425057">
                <a:tc>
                  <a:txBody>
                    <a:bodyPr/>
                    <a:lstStyle/>
                    <a:p>
                      <a:pPr algn="ctr">
                        <a:lnSpc>
                          <a:spcPct val="115000"/>
                        </a:lnSpc>
                      </a:pPr>
                      <a:r>
                        <a:rPr lang="zh-CN" sz="1800" kern="100" dirty="0">
                          <a:effectLst/>
                          <a:latin typeface="Times New Roman" panose="02020603050405020304" pitchFamily="18" charset="0"/>
                        </a:rPr>
                        <a:t>频数</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altLang="zh-CN" sz="1800" kern="100" dirty="0">
                          <a:effectLst/>
                          <a:latin typeface="Times New Roman" panose="02020603050405020304" pitchFamily="18" charset="0"/>
                          <a:cs typeface="Times New Roman" panose="02020603050405020304" pitchFamily="18" charset="0"/>
                        </a:rPr>
                        <a:t>0.09</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kern="100" dirty="0">
                          <a:effectLst/>
                          <a:latin typeface="Times New Roman" panose="02020603050405020304" pitchFamily="18" charset="0"/>
                          <a:cs typeface="Times New Roman" panose="02020603050405020304" pitchFamily="18" charset="0"/>
                        </a:rPr>
                        <a:t>0.19</a:t>
                      </a:r>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kern="100" dirty="0">
                          <a:effectLst/>
                          <a:latin typeface="Times New Roman" panose="02020603050405020304" pitchFamily="18" charset="0"/>
                          <a:cs typeface="Times New Roman" panose="02020603050405020304" pitchFamily="18" charset="0"/>
                        </a:rPr>
                        <a:t>0.02</a:t>
                      </a:r>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kern="100" dirty="0">
                          <a:effectLst/>
                          <a:latin typeface="Times New Roman" panose="02020603050405020304" pitchFamily="18" charset="0"/>
                          <a:cs typeface="Times New Roman" panose="02020603050405020304" pitchFamily="18" charset="0"/>
                        </a:rPr>
                        <a:t>0.06</a:t>
                      </a:r>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kern="100" dirty="0">
                          <a:effectLst/>
                          <a:latin typeface="Times New Roman" panose="02020603050405020304" pitchFamily="18" charset="0"/>
                          <a:cs typeface="Times New Roman" panose="02020603050405020304" pitchFamily="18" charset="0"/>
                        </a:rPr>
                        <a:t>0.30</a:t>
                      </a:r>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kern="100" dirty="0">
                          <a:effectLst/>
                          <a:latin typeface="Times New Roman" panose="02020603050405020304" pitchFamily="18" charset="0"/>
                          <a:cs typeface="Times New Roman" panose="02020603050405020304" pitchFamily="18" charset="0"/>
                        </a:rPr>
                        <a:t>0.03</a:t>
                      </a:r>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0.21</a:t>
                      </a:r>
                    </a:p>
                  </a:txBody>
                  <a:tcPr marL="68580" marR="68580" marT="0" marB="0"/>
                </a:tc>
                <a:tc>
                  <a:txBody>
                    <a:bodyPr/>
                    <a:lstStyle/>
                    <a:p>
                      <a:pPr algn="ctr">
                        <a:lnSpc>
                          <a:spcPct val="115000"/>
                        </a:lnSpc>
                      </a:pPr>
                      <a:r>
                        <a:rPr lang="en-US" sz="1800" kern="100" dirty="0">
                          <a:effectLst/>
                          <a:latin typeface="Times New Roman" panose="02020603050405020304" pitchFamily="18" charset="0"/>
                          <a:cs typeface="Times New Roman" panose="02020603050405020304" pitchFamily="18" charset="0"/>
                        </a:rPr>
                        <a:t>0.10</a:t>
                      </a:r>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25057">
                <a:tc>
                  <a:txBody>
                    <a:bodyPr/>
                    <a:lstStyle/>
                    <a:p>
                      <a:pPr algn="ctr">
                        <a:lnSpc>
                          <a:spcPct val="115000"/>
                        </a:lnSpc>
                      </a:pPr>
                      <a:r>
                        <a:rPr lang="zh-CN" sz="1800" kern="100">
                          <a:effectLst/>
                          <a:latin typeface="Times New Roman" panose="02020603050405020304" pitchFamily="18" charset="0"/>
                        </a:rPr>
                        <a:t>哈夫曼</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kern="100">
                          <a:effectLst/>
                          <a:latin typeface="Times New Roman" panose="02020603050405020304" pitchFamily="18" charset="0"/>
                          <a:cs typeface="Times New Roman" panose="02020603050405020304" pitchFamily="18" charset="0"/>
                        </a:rPr>
                        <a:t>0010</a:t>
                      </a:r>
                      <a:endParaRPr lang="en-US"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kern="100">
                          <a:effectLst/>
                          <a:latin typeface="Times New Roman" panose="02020603050405020304" pitchFamily="18" charset="0"/>
                          <a:cs typeface="Times New Roman" panose="02020603050405020304" pitchFamily="18" charset="0"/>
                        </a:rPr>
                        <a:t>10</a:t>
                      </a:r>
                      <a:endParaRPr lang="en-US"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kern="100">
                          <a:effectLst/>
                          <a:latin typeface="Times New Roman" panose="02020603050405020304" pitchFamily="18" charset="0"/>
                          <a:cs typeface="Times New Roman" panose="02020603050405020304" pitchFamily="18" charset="0"/>
                        </a:rPr>
                        <a:t>00000</a:t>
                      </a:r>
                      <a:endParaRPr lang="en-US"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kern="100">
                          <a:effectLst/>
                          <a:latin typeface="Times New Roman" panose="02020603050405020304" pitchFamily="18" charset="0"/>
                          <a:cs typeface="Times New Roman" panose="02020603050405020304" pitchFamily="18" charset="0"/>
                        </a:rPr>
                        <a:t>0001</a:t>
                      </a:r>
                      <a:endParaRPr lang="en-US"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kern="100">
                          <a:effectLst/>
                          <a:latin typeface="Times New Roman" panose="02020603050405020304" pitchFamily="18" charset="0"/>
                          <a:cs typeface="Times New Roman" panose="02020603050405020304" pitchFamily="18" charset="0"/>
                        </a:rPr>
                        <a:t>01</a:t>
                      </a:r>
                      <a:endParaRPr lang="en-US"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kern="100" dirty="0">
                          <a:effectLst/>
                          <a:latin typeface="Times New Roman" panose="02020603050405020304" pitchFamily="18" charset="0"/>
                          <a:cs typeface="Times New Roman" panose="02020603050405020304" pitchFamily="18" charset="0"/>
                        </a:rPr>
                        <a:t>00001</a:t>
                      </a:r>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kern="100">
                          <a:effectLst/>
                          <a:latin typeface="Times New Roman" panose="02020603050405020304" pitchFamily="18" charset="0"/>
                          <a:cs typeface="Times New Roman" panose="02020603050405020304" pitchFamily="18" charset="0"/>
                        </a:rPr>
                        <a:t>11</a:t>
                      </a:r>
                      <a:endParaRPr lang="en-US"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kern="100">
                          <a:effectLst/>
                          <a:latin typeface="Times New Roman" panose="02020603050405020304" pitchFamily="18" charset="0"/>
                          <a:cs typeface="Times New Roman" panose="02020603050405020304" pitchFamily="18" charset="0"/>
                        </a:rPr>
                        <a:t>0111</a:t>
                      </a:r>
                      <a:endParaRPr lang="en-US"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25057">
                <a:tc>
                  <a:txBody>
                    <a:bodyPr/>
                    <a:lstStyle/>
                    <a:p>
                      <a:pPr algn="ctr">
                        <a:lnSpc>
                          <a:spcPct val="115000"/>
                        </a:lnSpc>
                      </a:pPr>
                      <a:r>
                        <a:rPr lang="zh-CN" sz="1800" kern="100">
                          <a:effectLst/>
                          <a:latin typeface="Times New Roman" panose="02020603050405020304" pitchFamily="18" charset="0"/>
                        </a:rPr>
                        <a:t>等长码</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kern="100" dirty="0">
                          <a:effectLst/>
                          <a:latin typeface="Times New Roman" panose="02020603050405020304" pitchFamily="18" charset="0"/>
                          <a:cs typeface="Times New Roman" panose="02020603050405020304" pitchFamily="18" charset="0"/>
                        </a:rPr>
                        <a:t>000</a:t>
                      </a:r>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kern="100">
                          <a:effectLst/>
                          <a:latin typeface="Times New Roman" panose="02020603050405020304" pitchFamily="18" charset="0"/>
                          <a:cs typeface="Times New Roman" panose="02020603050405020304" pitchFamily="18" charset="0"/>
                        </a:rPr>
                        <a:t>001</a:t>
                      </a:r>
                      <a:endParaRPr lang="en-US"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kern="100">
                          <a:effectLst/>
                          <a:latin typeface="Times New Roman" panose="02020603050405020304" pitchFamily="18" charset="0"/>
                          <a:cs typeface="Times New Roman" panose="02020603050405020304" pitchFamily="18" charset="0"/>
                        </a:rPr>
                        <a:t>010</a:t>
                      </a:r>
                      <a:endParaRPr lang="en-US"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kern="100">
                          <a:effectLst/>
                          <a:latin typeface="Times New Roman" panose="02020603050405020304" pitchFamily="18" charset="0"/>
                          <a:cs typeface="Times New Roman" panose="02020603050405020304" pitchFamily="18" charset="0"/>
                        </a:rPr>
                        <a:t>011</a:t>
                      </a:r>
                      <a:endParaRPr lang="en-US"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kern="100">
                          <a:effectLst/>
                          <a:latin typeface="Times New Roman" panose="02020603050405020304" pitchFamily="18" charset="0"/>
                          <a:cs typeface="Times New Roman" panose="02020603050405020304" pitchFamily="18" charset="0"/>
                        </a:rPr>
                        <a:t>100</a:t>
                      </a:r>
                      <a:endParaRPr lang="en-US"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kern="100">
                          <a:effectLst/>
                          <a:latin typeface="Times New Roman" panose="02020603050405020304" pitchFamily="18" charset="0"/>
                          <a:cs typeface="Times New Roman" panose="02020603050405020304" pitchFamily="18" charset="0"/>
                        </a:rPr>
                        <a:t>101</a:t>
                      </a:r>
                      <a:endParaRPr lang="en-US"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kern="100" dirty="0">
                          <a:effectLst/>
                          <a:latin typeface="Times New Roman" panose="02020603050405020304" pitchFamily="18" charset="0"/>
                          <a:cs typeface="Times New Roman" panose="02020603050405020304" pitchFamily="18" charset="0"/>
                        </a:rPr>
                        <a:t>110</a:t>
                      </a:r>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kern="100" dirty="0">
                          <a:effectLst/>
                          <a:latin typeface="Times New Roman" panose="02020603050405020304" pitchFamily="18" charset="0"/>
                          <a:cs typeface="Times New Roman" panose="02020603050405020304" pitchFamily="18" charset="0"/>
                        </a:rPr>
                        <a:t>111</a:t>
                      </a:r>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9" name="文本框 8">
            <a:extLst>
              <a:ext uri="{FF2B5EF4-FFF2-40B4-BE49-F238E27FC236}">
                <a16:creationId xmlns:a16="http://schemas.microsoft.com/office/drawing/2014/main" id="{338B8489-8368-D088-59D2-3608929D0A5F}"/>
              </a:ext>
            </a:extLst>
          </p:cNvPr>
          <p:cNvSpPr txBox="1"/>
          <p:nvPr/>
        </p:nvSpPr>
        <p:spPr>
          <a:xfrm>
            <a:off x="7878173" y="2988290"/>
            <a:ext cx="4074341" cy="923330"/>
          </a:xfrm>
          <a:prstGeom prst="rect">
            <a:avLst/>
          </a:prstGeom>
          <a:noFill/>
        </p:spPr>
        <p:txBody>
          <a:bodyPr wrap="square">
            <a:spAutoFit/>
          </a:bodyPr>
          <a:lstStyle/>
          <a:p>
            <a:pPr marL="285750" indent="-285750">
              <a:buFont typeface="Arial" panose="020B0604020202020204" pitchFamily="34" charset="0"/>
              <a:buChar char="•"/>
            </a:pP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哈夫曼编码方案的带权路径长度为</a:t>
            </a:r>
            <a:r>
              <a:rPr lang="zh-CN" altLang="en-US"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Wingdings" pitchFamily="2" charset="2"/>
              </a:rPr>
              <a:t>：</a:t>
            </a:r>
            <a:endParaRPr lang="en-US" altLang="zh-CN"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Wingdings" pitchFamily="2" charset="2"/>
            </a:endParaRPr>
          </a:p>
          <a:p>
            <a:pPr marL="285750" indent="-285750">
              <a:buFont typeface="Arial" panose="020B0604020202020204" pitchFamily="34" charset="0"/>
              <a:buChar char="•"/>
            </a:pPr>
            <a:r>
              <a:rPr lang="en-US" altLang="zh-CN"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Wingdings" pitchFamily="2" charset="2"/>
              </a:rPr>
              <a:t>(</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0.02 + 0.03</a:t>
            </a:r>
            <a:r>
              <a:rPr lang="en-US" altLang="zh-CN"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Wingdings" pitchFamily="2" charset="2"/>
              </a:rPr>
              <a:t>) * 5 + (0.06 + 0.09 + 0.1) * 4 + (0.19 + 0.21) * 2 + 0.3 * 2 = 2.65</a:t>
            </a:r>
            <a:endPar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0580C7FE-66EA-8B40-672A-DD1B7800A82E}"/>
              </a:ext>
            </a:extLst>
          </p:cNvPr>
          <p:cNvSpPr txBox="1"/>
          <p:nvPr/>
        </p:nvSpPr>
        <p:spPr>
          <a:xfrm>
            <a:off x="7878173" y="4601210"/>
            <a:ext cx="4074341" cy="1200329"/>
          </a:xfrm>
          <a:prstGeom prst="rect">
            <a:avLst/>
          </a:prstGeom>
          <a:noFill/>
        </p:spPr>
        <p:txBody>
          <a:bodyPr wrap="square">
            <a:spAutoFit/>
          </a:bodyPr>
          <a:lstStyle/>
          <a:p>
            <a:pPr marL="285750" indent="-285750">
              <a:buFont typeface="Arial" panose="020B0604020202020204" pitchFamily="34" charset="0"/>
              <a:buChar char="•"/>
            </a:pP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哈</a:t>
            </a:r>
            <a:r>
              <a:rPr lang="zh-CN" altLang="en-US"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夫曼编码的优点：</a:t>
            </a:r>
            <a:endPar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降低了信息编码的平均长度，可以提高信道利用率，提高信息传输速度，节省存储空间</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838200" y="243481"/>
            <a:ext cx="10515600" cy="1140492"/>
          </a:xfrm>
        </p:spPr>
        <p:txBody>
          <a:bodyPr>
            <a:normAutofit fontScale="90000"/>
          </a:bodyPr>
          <a:lstStyle/>
          <a:p>
            <a:pPr>
              <a:lnSpc>
                <a:spcPct val="150000"/>
              </a:lnSpc>
            </a:pPr>
            <a:r>
              <a:rPr lang="zh-CN" altLang="en-US" sz="200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算法题</a:t>
            </a:r>
            <a:r>
              <a:rPr lang="en-US" altLang="zh-CN" sz="200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给定两个单链表的头结点指针</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h1</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h2</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，写一个函数</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LinkNode * findFirst(LinkNode *h1, LinkNode *h2)</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，如果两个单链表有交点，则返回离</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h1</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最近的交点，否则返回空指针。要求算法时间和空间复杂度尽量优。</a:t>
            </a:r>
            <a:endParaRPr lang="zh-CN" altLang="en-US" dirty="0"/>
          </a:p>
        </p:txBody>
      </p:sp>
      <p:sp>
        <p:nvSpPr>
          <p:cNvPr id="2" name="文本框 1"/>
          <p:cNvSpPr txBox="1"/>
          <p:nvPr/>
        </p:nvSpPr>
        <p:spPr>
          <a:xfrm>
            <a:off x="838200" y="1518299"/>
            <a:ext cx="10686691" cy="1754326"/>
          </a:xfrm>
          <a:prstGeom prst="rect">
            <a:avLst/>
          </a:prstGeom>
          <a:noFill/>
        </p:spPr>
        <p:txBody>
          <a:bodyPr wrap="square">
            <a:spAutoFit/>
          </a:bodyPr>
          <a:lstStyle/>
          <a:p>
            <a:r>
              <a:rPr lang="zh-CN" altLang="en-US"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基本思想：</a:t>
            </a:r>
            <a:endParaRPr lang="en-US" altLang="zh-CN"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首先判断两个链表是否有环，分以下情况：</a:t>
            </a:r>
            <a:endPar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AutoNum type="arabicParenBoth"/>
            </a:pP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如果一个有环，一个没有环，则没有交点，返回空指针。 </a:t>
            </a:r>
            <a:endPar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AutoNum type="arabicParenBoth"/>
            </a:pP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如果两个都无环，则查其第一个交点就是要找的结点。</a:t>
            </a:r>
          </a:p>
          <a:p>
            <a:pPr marL="342900" indent="-342900">
              <a:buAutoNum type="arabicParenBoth"/>
            </a:pP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如果两个都有环，先找到各自环的起点，设为</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p1</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p2</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，从</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p1</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开始向后找，如果找到</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p2</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，则有交点，</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p1</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离</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h1</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最近，返回</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p1</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即可；如果一直到回到</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p1</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都没有遇到</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p2</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，则没有交点，返回空指针。</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935136" y="3429000"/>
            <a:ext cx="6765503" cy="258387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838200" y="243481"/>
            <a:ext cx="10515600" cy="1140492"/>
          </a:xfrm>
        </p:spPr>
        <p:txBody>
          <a:bodyPr>
            <a:normAutofit fontScale="90000"/>
          </a:bodyPr>
          <a:lstStyle/>
          <a:p>
            <a:pPr>
              <a:lnSpc>
                <a:spcPct val="150000"/>
              </a:lnSpc>
            </a:pPr>
            <a:r>
              <a:rPr lang="zh-CN" altLang="en-US" sz="200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算法题</a:t>
            </a:r>
            <a:r>
              <a:rPr lang="en-US" altLang="zh-CN" sz="200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给定两个单链表的头结点指针</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h1</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h2</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，写一个函数</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LinkNode * findFirst(LinkNode *h1, LinkNode *h2)</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，如果两个单链表有交点，则返回离</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h1</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最近的交点，否则返回空指针。要求算法时间和空间复杂度尽量优。</a:t>
            </a:r>
            <a:endParaRPr lang="zh-CN" altLang="en-US" dirty="0"/>
          </a:p>
        </p:txBody>
      </p:sp>
      <p:sp>
        <p:nvSpPr>
          <p:cNvPr id="2" name="文本框 1"/>
          <p:cNvSpPr txBox="1"/>
          <p:nvPr/>
        </p:nvSpPr>
        <p:spPr>
          <a:xfrm>
            <a:off x="838200" y="1518299"/>
            <a:ext cx="10686691" cy="646331"/>
          </a:xfrm>
          <a:prstGeom prst="rect">
            <a:avLst/>
          </a:prstGeom>
          <a:noFill/>
        </p:spPr>
        <p:txBody>
          <a:bodyPr wrap="square">
            <a:spAutoFit/>
          </a:bodyPr>
          <a:lstStyle/>
          <a:p>
            <a:r>
              <a:rPr lang="zh-CN" altLang="en-US"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基本思想：</a:t>
            </a:r>
            <a:endParaRPr lang="en-US" altLang="zh-CN"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）如果两个都无环，则查其第一个交点就是要找的结点。</a:t>
            </a:r>
          </a:p>
        </p:txBody>
      </p:sp>
      <p:pic>
        <p:nvPicPr>
          <p:cNvPr id="4" name="图片 3"/>
          <p:cNvPicPr>
            <a:picLocks noChangeAspect="1"/>
          </p:cNvPicPr>
          <p:nvPr/>
        </p:nvPicPr>
        <p:blipFill>
          <a:blip r:embed="rId3"/>
          <a:stretch>
            <a:fillRect/>
          </a:stretch>
        </p:blipFill>
        <p:spPr>
          <a:xfrm>
            <a:off x="1143101" y="2162648"/>
            <a:ext cx="3520339" cy="4586198"/>
          </a:xfrm>
          <a:prstGeom prst="rect">
            <a:avLst/>
          </a:prstGeom>
        </p:spPr>
      </p:pic>
      <p:sp>
        <p:nvSpPr>
          <p:cNvPr id="5" name="椭圆 4"/>
          <p:cNvSpPr/>
          <p:nvPr/>
        </p:nvSpPr>
        <p:spPr>
          <a:xfrm>
            <a:off x="5742432" y="3120022"/>
            <a:ext cx="365760" cy="3657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p:nvSpPr>
        <p:spPr>
          <a:xfrm>
            <a:off x="6743174" y="3120022"/>
            <a:ext cx="365760" cy="3657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 name="直线箭头连接符 11"/>
          <p:cNvCxnSpPr>
            <a:stCxn id="5" idx="6"/>
            <a:endCxn id="6" idx="2"/>
          </p:cNvCxnSpPr>
          <p:nvPr/>
        </p:nvCxnSpPr>
        <p:spPr>
          <a:xfrm>
            <a:off x="6108192" y="3302902"/>
            <a:ext cx="634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7738818" y="3484863"/>
            <a:ext cx="365760" cy="3657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8739560" y="3484863"/>
            <a:ext cx="365760" cy="3657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 name="直线箭头连接符 15"/>
          <p:cNvCxnSpPr>
            <a:stCxn id="14" idx="6"/>
            <a:endCxn id="15" idx="2"/>
          </p:cNvCxnSpPr>
          <p:nvPr/>
        </p:nvCxnSpPr>
        <p:spPr>
          <a:xfrm>
            <a:off x="8104578" y="3667743"/>
            <a:ext cx="634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a:stCxn id="6" idx="6"/>
            <a:endCxn id="14" idx="2"/>
          </p:cNvCxnSpPr>
          <p:nvPr/>
        </p:nvCxnSpPr>
        <p:spPr>
          <a:xfrm>
            <a:off x="7108934" y="3302902"/>
            <a:ext cx="629884" cy="364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9747342" y="3484863"/>
            <a:ext cx="365760" cy="3657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1" name="直线箭头连接符 20"/>
          <p:cNvCxnSpPr>
            <a:stCxn id="15" idx="6"/>
            <a:endCxn id="20" idx="2"/>
          </p:cNvCxnSpPr>
          <p:nvPr/>
        </p:nvCxnSpPr>
        <p:spPr>
          <a:xfrm>
            <a:off x="9105320" y="3667743"/>
            <a:ext cx="6420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6743174" y="4091784"/>
            <a:ext cx="365760" cy="3657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3" name="直线箭头连接符 32"/>
          <p:cNvCxnSpPr>
            <a:stCxn id="24" idx="6"/>
            <a:endCxn id="14" idx="2"/>
          </p:cNvCxnSpPr>
          <p:nvPr/>
        </p:nvCxnSpPr>
        <p:spPr>
          <a:xfrm flipV="1">
            <a:off x="7108934" y="3667743"/>
            <a:ext cx="629884" cy="606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838200" y="243481"/>
            <a:ext cx="10515600" cy="1140492"/>
          </a:xfrm>
        </p:spPr>
        <p:txBody>
          <a:bodyPr>
            <a:normAutofit fontScale="90000"/>
          </a:bodyPr>
          <a:lstStyle/>
          <a:p>
            <a:pPr>
              <a:lnSpc>
                <a:spcPct val="150000"/>
              </a:lnSpc>
            </a:pPr>
            <a:r>
              <a:rPr lang="zh-CN" altLang="en-US" sz="200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算法题</a:t>
            </a:r>
            <a:r>
              <a:rPr lang="en-US" altLang="zh-CN" sz="200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给定两个单链表的头结点指针</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h1</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h2</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，写一个函数</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LinkNode * findFirst(LinkNode *h1, LinkNode *h2)</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，如果两个单链表有交点，则返回离</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h1</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最近的交点，否则返回空指针。要求算法时间和空间复杂度尽量优。</a:t>
            </a:r>
            <a:endParaRPr lang="zh-CN" altLang="en-US" dirty="0"/>
          </a:p>
        </p:txBody>
      </p:sp>
      <p:sp>
        <p:nvSpPr>
          <p:cNvPr id="2" name="文本框 1"/>
          <p:cNvSpPr txBox="1"/>
          <p:nvPr/>
        </p:nvSpPr>
        <p:spPr>
          <a:xfrm>
            <a:off x="838200" y="1518300"/>
            <a:ext cx="10686691" cy="1200329"/>
          </a:xfrm>
          <a:prstGeom prst="rect">
            <a:avLst/>
          </a:prstGeom>
          <a:noFill/>
        </p:spPr>
        <p:txBody>
          <a:bodyPr wrap="square">
            <a:spAutoFit/>
          </a:bodyPr>
          <a:lstStyle/>
          <a:p>
            <a:r>
              <a:rPr lang="zh-CN" altLang="en-US"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基本思想：</a:t>
            </a:r>
            <a:endParaRPr lang="en-US" altLang="zh-CN"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首先判断两个链表是否有环，分以下情况：</a:t>
            </a:r>
            <a:endPar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 </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如果两个都有环，先找到各自环的起点，设为</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p1</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p2</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，从</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p1</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开始向后找，如果找到</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p2</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，则有交点，</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p1</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离</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h1</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最近，返回</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p1</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即可；如果一直到回到</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p1</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都没有遇到</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p2</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，则没有交点，返回空指针。</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文本框 28"/>
          <p:cNvSpPr txBox="1"/>
          <p:nvPr/>
        </p:nvSpPr>
        <p:spPr>
          <a:xfrm>
            <a:off x="838200" y="3055185"/>
            <a:ext cx="6099048" cy="3139321"/>
          </a:xfrm>
          <a:prstGeom prst="rect">
            <a:avLst/>
          </a:prstGeom>
          <a:noFill/>
        </p:spPr>
        <p:txBody>
          <a:bodyPr wrap="square">
            <a:spAutoFit/>
          </a:bodyPr>
          <a:lstStyle/>
          <a:p>
            <a:r>
              <a:rPr lang="zh-CN" altLang="en-US"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判断是否有环（快慢指针）：</a:t>
            </a:r>
            <a:endParaRPr lang="en-US" altLang="zh-CN"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slow = slow -&gt;next</a:t>
            </a:r>
          </a:p>
          <a:p>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fast = fast -&gt; next -&gt; next</a:t>
            </a:r>
          </a:p>
          <a:p>
            <a:endParaRPr lang="en-US" altLang="zh-CN"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找到环入口：</a:t>
            </a:r>
            <a:endParaRPr lang="en-US" altLang="zh-CN"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slow: x + y</a:t>
            </a:r>
          </a:p>
          <a:p>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fast: x + y + n (y + z)</a:t>
            </a:r>
          </a:p>
          <a:p>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p>
          <a:p>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 + y) * 2 = x + y + n (y + z)</a:t>
            </a:r>
          </a:p>
          <a:p>
            <a:endPar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 = (n - 1) (y + z) + z</a:t>
            </a:r>
          </a:p>
        </p:txBody>
      </p:sp>
      <p:pic>
        <p:nvPicPr>
          <p:cNvPr id="33" name="图片 32"/>
          <p:cNvPicPr>
            <a:picLocks noChangeAspect="1"/>
          </p:cNvPicPr>
          <p:nvPr/>
        </p:nvPicPr>
        <p:blipFill>
          <a:blip r:embed="rId3"/>
          <a:stretch>
            <a:fillRect/>
          </a:stretch>
        </p:blipFill>
        <p:spPr>
          <a:xfrm>
            <a:off x="4907280" y="3320279"/>
            <a:ext cx="6861048" cy="260913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838200" y="243481"/>
            <a:ext cx="10515600" cy="1140492"/>
          </a:xfrm>
        </p:spPr>
        <p:txBody>
          <a:bodyPr>
            <a:normAutofit fontScale="90000"/>
          </a:bodyPr>
          <a:lstStyle/>
          <a:p>
            <a:pPr>
              <a:lnSpc>
                <a:spcPct val="150000"/>
              </a:lnSpc>
            </a:pPr>
            <a:r>
              <a:rPr lang="zh-CN" altLang="en-US" sz="200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算法题</a:t>
            </a:r>
            <a:r>
              <a:rPr lang="en-US" altLang="zh-CN" sz="200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给定两个单链表的头结点指针</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h1</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h2</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，写一个函数</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LinkNode * findFirst(LinkNode *h1, LinkNode *h2)</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，如果两个单链表有交点，则返回离</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h1</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最近的交点，否则返回空指针。要求算法时间和空间复杂度尽量优。</a:t>
            </a:r>
            <a:endParaRPr lang="zh-CN" altLang="en-US" dirty="0"/>
          </a:p>
        </p:txBody>
      </p:sp>
      <p:sp>
        <p:nvSpPr>
          <p:cNvPr id="2" name="文本框 1"/>
          <p:cNvSpPr txBox="1"/>
          <p:nvPr/>
        </p:nvSpPr>
        <p:spPr>
          <a:xfrm>
            <a:off x="838200" y="1451136"/>
            <a:ext cx="10686691" cy="1200329"/>
          </a:xfrm>
          <a:prstGeom prst="rect">
            <a:avLst/>
          </a:prstGeom>
          <a:noFill/>
        </p:spPr>
        <p:txBody>
          <a:bodyPr wrap="square">
            <a:spAutoFit/>
          </a:bodyPr>
          <a:lstStyle/>
          <a:p>
            <a:r>
              <a:rPr lang="zh-CN" altLang="en-US"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基本思想：</a:t>
            </a:r>
            <a:endParaRPr lang="en-US" altLang="zh-CN"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首先判断两个链表是否有环，分以下情况：</a:t>
            </a:r>
            <a:endPar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 </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如果两个都有环，先找到各自环的起点，设为</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p1</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p2</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，从</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p1</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开始向后找，如果找到</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p2</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，则有交点，</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p1</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离</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h1</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最近，返回</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p1</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即可；如果一直到回到</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p1</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都没有遇到</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p2</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，则没有交点，返回空指针。</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838199" y="2999232"/>
            <a:ext cx="4267347" cy="3529477"/>
          </a:xfrm>
          <a:prstGeom prst="rect">
            <a:avLst/>
          </a:prstGeom>
        </p:spPr>
      </p:pic>
      <p:pic>
        <p:nvPicPr>
          <p:cNvPr id="4" name="图片 3"/>
          <p:cNvPicPr>
            <a:picLocks noChangeAspect="1"/>
          </p:cNvPicPr>
          <p:nvPr/>
        </p:nvPicPr>
        <p:blipFill>
          <a:blip r:embed="rId4"/>
          <a:stretch>
            <a:fillRect/>
          </a:stretch>
        </p:blipFill>
        <p:spPr>
          <a:xfrm>
            <a:off x="5312605" y="3564009"/>
            <a:ext cx="6212286" cy="236241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838200" y="243481"/>
            <a:ext cx="10515600" cy="1140492"/>
          </a:xfrm>
        </p:spPr>
        <p:txBody>
          <a:bodyPr>
            <a:normAutofit fontScale="90000"/>
          </a:bodyPr>
          <a:lstStyle/>
          <a:p>
            <a:pPr>
              <a:lnSpc>
                <a:spcPct val="150000"/>
              </a:lnSpc>
            </a:pPr>
            <a:r>
              <a:rPr lang="zh-CN" altLang="en-US" sz="200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算法题</a:t>
            </a:r>
            <a:r>
              <a:rPr lang="en-US" altLang="zh-CN" sz="200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给定两个单链表的头结点指针</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h1</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h2</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，写一个函数</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LinkNode * findFirst(LinkNode *h1, LinkNode *h2)</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，如果两个单链表有交点，则返回离</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h1</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最近的交点，否则返回空指针。要求算法时间和空间复杂度尽量优。</a:t>
            </a:r>
            <a:endParaRPr lang="zh-CN" altLang="en-US" dirty="0"/>
          </a:p>
        </p:txBody>
      </p:sp>
      <p:sp>
        <p:nvSpPr>
          <p:cNvPr id="2" name="文本框 1"/>
          <p:cNvSpPr txBox="1"/>
          <p:nvPr/>
        </p:nvSpPr>
        <p:spPr>
          <a:xfrm>
            <a:off x="838200" y="1518299"/>
            <a:ext cx="10686691" cy="923330"/>
          </a:xfrm>
          <a:prstGeom prst="rect">
            <a:avLst/>
          </a:prstGeom>
          <a:noFill/>
        </p:spPr>
        <p:txBody>
          <a:bodyPr wrap="square">
            <a:spAutoFit/>
          </a:bodyPr>
          <a:lstStyle/>
          <a:p>
            <a:r>
              <a:rPr lang="zh-CN" altLang="en-US"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基本思想：</a:t>
            </a:r>
            <a:endParaRPr lang="en-US" altLang="zh-CN"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 </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如果两个都有环，先找到各自环的起点，设为</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s1</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s2</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，从</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s1</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开始向后找，如果找到</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s2</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，则有交点，</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s1</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离</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h1</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最近，返回</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s1</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即可；如果一直到回到</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s1</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都没有遇到</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s2</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，则没有交点，返回空指针。</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椭圆 4"/>
          <p:cNvSpPr/>
          <p:nvPr/>
        </p:nvSpPr>
        <p:spPr>
          <a:xfrm>
            <a:off x="6493935" y="3246120"/>
            <a:ext cx="365760" cy="3657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p:nvSpPr>
        <p:spPr>
          <a:xfrm>
            <a:off x="7501717" y="3246120"/>
            <a:ext cx="365760" cy="3657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 name="直线箭头连接符 11"/>
          <p:cNvCxnSpPr>
            <a:stCxn id="5" idx="6"/>
            <a:endCxn id="6" idx="2"/>
          </p:cNvCxnSpPr>
          <p:nvPr/>
        </p:nvCxnSpPr>
        <p:spPr>
          <a:xfrm>
            <a:off x="6859695" y="3429000"/>
            <a:ext cx="6420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8490321" y="3610961"/>
            <a:ext cx="365760" cy="3657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9491063" y="3610961"/>
            <a:ext cx="365760" cy="3657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 name="直线箭头连接符 15"/>
          <p:cNvCxnSpPr>
            <a:stCxn id="14" idx="6"/>
            <a:endCxn id="15" idx="2"/>
          </p:cNvCxnSpPr>
          <p:nvPr/>
        </p:nvCxnSpPr>
        <p:spPr>
          <a:xfrm>
            <a:off x="8856081" y="3793841"/>
            <a:ext cx="634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a:stCxn id="6" idx="6"/>
            <a:endCxn id="14" idx="2"/>
          </p:cNvCxnSpPr>
          <p:nvPr/>
        </p:nvCxnSpPr>
        <p:spPr>
          <a:xfrm>
            <a:off x="7867477" y="3429000"/>
            <a:ext cx="622844" cy="364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10498845" y="3610961"/>
            <a:ext cx="365760" cy="3657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1" name="直线箭头连接符 20"/>
          <p:cNvCxnSpPr>
            <a:stCxn id="15" idx="6"/>
            <a:endCxn id="20" idx="2"/>
          </p:cNvCxnSpPr>
          <p:nvPr/>
        </p:nvCxnSpPr>
        <p:spPr>
          <a:xfrm>
            <a:off x="9856823" y="3793841"/>
            <a:ext cx="6420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7501717" y="4384392"/>
            <a:ext cx="365760" cy="3657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3" name="直线箭头连接符 32"/>
          <p:cNvCxnSpPr>
            <a:stCxn id="24" idx="6"/>
            <a:endCxn id="15" idx="4"/>
          </p:cNvCxnSpPr>
          <p:nvPr/>
        </p:nvCxnSpPr>
        <p:spPr>
          <a:xfrm flipV="1">
            <a:off x="7867477" y="3976721"/>
            <a:ext cx="1806466" cy="590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线箭头连接符 7"/>
          <p:cNvCxnSpPr>
            <a:stCxn id="20" idx="7"/>
            <a:endCxn id="14" idx="2"/>
          </p:cNvCxnSpPr>
          <p:nvPr/>
        </p:nvCxnSpPr>
        <p:spPr>
          <a:xfrm rot="16200000" flipH="1" flipV="1">
            <a:off x="9586023" y="2568823"/>
            <a:ext cx="129316" cy="2320720"/>
          </a:xfrm>
          <a:prstGeom prst="curvedConnector4">
            <a:avLst>
              <a:gd name="adj1" fmla="val -324263"/>
              <a:gd name="adj2" fmla="val 9724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3"/>
          <a:stretch>
            <a:fillRect/>
          </a:stretch>
        </p:blipFill>
        <p:spPr>
          <a:xfrm>
            <a:off x="528140" y="3118104"/>
            <a:ext cx="5850497" cy="23060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38200" y="365125"/>
            <a:ext cx="10515600" cy="2049601"/>
          </a:xfrm>
        </p:spPr>
        <p:txBody>
          <a:bodyPr>
            <a:normAutofit/>
          </a:bodyPr>
          <a:lstStyle/>
          <a:p>
            <a:pPr marL="342900" indent="-342900">
              <a:lnSpc>
                <a:spcPct val="150000"/>
              </a:lnSpc>
              <a:tabLst>
                <a:tab pos="266700" algn="l"/>
              </a:tabLst>
            </a:pPr>
            <a:r>
              <a:rPr lang="zh-CN" altLang="en-US" sz="2400" b="1"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填空题</a:t>
            </a:r>
            <a:r>
              <a:rPr lang="en-US" altLang="zh-CN" sz="2400" b="1"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2</a:t>
            </a:r>
            <a:r>
              <a:rPr lang="zh-CN" altLang="en-US"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：设元素 </a:t>
            </a:r>
            <a:r>
              <a:rPr lang="en" altLang="zh-C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p</a:t>
            </a:r>
            <a:r>
              <a:rPr lang="en" altLang="zh-CN" sz="2400" kern="100" baseline="-250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1</a:t>
            </a:r>
            <a:r>
              <a:rPr lang="en" altLang="zh-C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p</a:t>
            </a:r>
            <a:r>
              <a:rPr lang="en" altLang="zh-CN" sz="2400" kern="100" baseline="-250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2</a:t>
            </a:r>
            <a:r>
              <a:rPr lang="en" altLang="zh-C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a:t>
            </a:r>
            <a:r>
              <a:rPr lang="en" altLang="zh-CN" sz="2400" kern="100" dirty="0" err="1">
                <a:solidFill>
                  <a:srgbClr val="000000"/>
                </a:solidFill>
                <a:latin typeface="Times New Roman" panose="02020503050405090304" pitchFamily="18" charset="0"/>
                <a:ea typeface="宋体" panose="02010600030101010101" pitchFamily="2" charset="-122"/>
                <a:cs typeface="Times New Roman" panose="02020503050405090304" pitchFamily="18" charset="0"/>
              </a:rPr>
              <a:t>p</a:t>
            </a:r>
            <a:r>
              <a:rPr lang="en" altLang="zh-CN" sz="2400" kern="100" baseline="-25000" dirty="0" err="1">
                <a:solidFill>
                  <a:srgbClr val="000000"/>
                </a:solidFill>
                <a:latin typeface="Times New Roman" panose="02020503050405090304" pitchFamily="18" charset="0"/>
                <a:ea typeface="宋体" panose="02010600030101010101" pitchFamily="2" charset="-122"/>
                <a:cs typeface="Times New Roman" panose="02020503050405090304" pitchFamily="18" charset="0"/>
              </a:rPr>
              <a:t>n</a:t>
            </a:r>
            <a:r>
              <a:rPr lang="en" altLang="zh-C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 </a:t>
            </a:r>
            <a:r>
              <a:rPr lang="zh-CN" altLang="en-US"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依次进栈，出栈序列为 </a:t>
            </a:r>
            <a:r>
              <a:rPr lang="en" altLang="zh-C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q</a:t>
            </a:r>
            <a:r>
              <a:rPr lang="en" altLang="zh-CN" sz="2400" kern="100" baseline="-250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1</a:t>
            </a:r>
            <a:r>
              <a:rPr lang="en" altLang="zh-C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q</a:t>
            </a:r>
            <a:r>
              <a:rPr lang="en" altLang="zh-CN" sz="2400" kern="100" baseline="-250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2</a:t>
            </a:r>
            <a:r>
              <a:rPr lang="en" altLang="zh-C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…q</a:t>
            </a:r>
            <a:r>
              <a:rPr lang="en" altLang="zh-CN" sz="2400" kern="100" baseline="-250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n</a:t>
            </a:r>
            <a:r>
              <a:rPr lang="zh-CN" altLang="e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a:t>
            </a:r>
            <a:r>
              <a:rPr lang="zh-CN" altLang="en-US"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如果 </a:t>
            </a:r>
            <a:r>
              <a:rPr lang="en" altLang="zh-C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q</a:t>
            </a:r>
            <a:r>
              <a:rPr lang="en" altLang="zh-CN" sz="2400" kern="100" baseline="-250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1</a:t>
            </a:r>
            <a:r>
              <a:rPr lang="en" altLang="zh-C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==p</a:t>
            </a:r>
            <a:r>
              <a:rPr lang="en" altLang="zh-CN" sz="2400" kern="100" baseline="-250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n-2</a:t>
            </a:r>
            <a:r>
              <a:rPr lang="zh-CN" altLang="e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 </a:t>
            </a:r>
            <a:r>
              <a:rPr lang="en" altLang="zh-C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q</a:t>
            </a:r>
            <a:r>
              <a:rPr lang="en" altLang="zh-CN" sz="2400" kern="100" baseline="-250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2</a:t>
            </a:r>
            <a:r>
              <a:rPr lang="en" altLang="zh-C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a:t>
            </a:r>
            <a:r>
              <a:rPr lang="en" altLang="zh-CN" sz="2400" kern="100" dirty="0" err="1">
                <a:solidFill>
                  <a:srgbClr val="000000"/>
                </a:solidFill>
                <a:latin typeface="Times New Roman" panose="02020503050405090304" pitchFamily="18" charset="0"/>
                <a:ea typeface="宋体" panose="02010600030101010101" pitchFamily="2" charset="-122"/>
                <a:cs typeface="Times New Roman" panose="02020503050405090304" pitchFamily="18" charset="0"/>
              </a:rPr>
              <a:t>p</a:t>
            </a:r>
            <a:r>
              <a:rPr lang="en" altLang="zh-CN" sz="2400" kern="100" baseline="-25000" dirty="0" err="1">
                <a:solidFill>
                  <a:srgbClr val="000000"/>
                </a:solidFill>
                <a:latin typeface="Times New Roman" panose="02020503050405090304" pitchFamily="18" charset="0"/>
                <a:ea typeface="宋体" panose="02010600030101010101" pitchFamily="2" charset="-122"/>
                <a:cs typeface="Times New Roman" panose="02020503050405090304" pitchFamily="18" charset="0"/>
              </a:rPr>
              <a:t>n</a:t>
            </a:r>
            <a:r>
              <a:rPr lang="zh-CN" altLang="e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a:t>
            </a:r>
            <a:r>
              <a:rPr lang="zh-CN" altLang="en-US"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那么 </a:t>
            </a:r>
            <a:r>
              <a:rPr lang="en" altLang="zh-C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q</a:t>
            </a:r>
            <a:r>
              <a:rPr lang="en" altLang="zh-CN" sz="2400" kern="100" baseline="-250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3</a:t>
            </a:r>
            <a:r>
              <a:rPr lang="en" altLang="zh-C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 </a:t>
            </a:r>
            <a:r>
              <a:rPr lang="zh-CN" altLang="en-US"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为</a:t>
            </a:r>
            <a:r>
              <a:rPr lang="en-US"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___________</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a:t>
            </a:r>
            <a:b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b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答</a:t>
            </a:r>
            <a:r>
              <a:rPr lang="zh-CN" altLang="en-US"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a:t>
            </a:r>
            <a:r>
              <a:rPr lang="en-US" altLang="zh-C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p</a:t>
            </a:r>
            <a:r>
              <a:rPr lang="en-US" altLang="zh-CN" sz="2400" kern="100" baseline="-250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n-1</a:t>
            </a:r>
            <a:r>
              <a:rPr lang="en-US" altLang="zh-C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 </a:t>
            </a:r>
            <a:endParaRPr lang="zh-CN" altLang="en-US" sz="4000" dirty="0"/>
          </a:p>
        </p:txBody>
      </p:sp>
      <p:sp>
        <p:nvSpPr>
          <p:cNvPr id="28" name="内容占位符 6"/>
          <p:cNvSpPr>
            <a:spLocks noGrp="1"/>
          </p:cNvSpPr>
          <p:nvPr>
            <p:ph idx="1"/>
          </p:nvPr>
        </p:nvSpPr>
        <p:spPr>
          <a:xfrm>
            <a:off x="838200" y="2414726"/>
            <a:ext cx="10515600" cy="3762237"/>
          </a:xfrm>
        </p:spPr>
        <p:txBody>
          <a:bodyPr/>
          <a:lstStyle/>
          <a:p>
            <a:endParaRPr lang="en-US" altLang="zh-CN" dirty="0"/>
          </a:p>
          <a:p>
            <a:r>
              <a:rPr lang="zh-CN" altLang="en-US" dirty="0"/>
              <a:t>元素按照顺序依次进栈。</a:t>
            </a:r>
            <a:endParaRPr lang="en-US" altLang="zh-CN" dirty="0"/>
          </a:p>
          <a:p>
            <a:endParaRPr lang="en-US" altLang="zh-CN" dirty="0"/>
          </a:p>
          <a:p>
            <a:r>
              <a:rPr lang="zh-CN" altLang="en-US" dirty="0"/>
              <a:t>第</a:t>
            </a:r>
            <a:r>
              <a:rPr lang="en-US" altLang="zh-CN" dirty="0"/>
              <a:t>1</a:t>
            </a:r>
            <a:r>
              <a:rPr lang="zh-CN" altLang="en-US" dirty="0"/>
              <a:t>个出栈元素 </a:t>
            </a:r>
            <a:r>
              <a:rPr lang="en" altLang="zh-CN" dirty="0"/>
              <a:t>q</a:t>
            </a:r>
            <a:r>
              <a:rPr lang="en" altLang="zh-CN" baseline="-25000" dirty="0"/>
              <a:t>1</a:t>
            </a:r>
            <a:r>
              <a:rPr lang="en" altLang="zh-CN" dirty="0"/>
              <a:t>=p</a:t>
            </a:r>
            <a:r>
              <a:rPr lang="en" altLang="zh-CN" baseline="-25000" dirty="0"/>
              <a:t>n−2</a:t>
            </a:r>
            <a:r>
              <a:rPr lang="en" altLang="zh-CN" dirty="0"/>
              <a:t> </a:t>
            </a:r>
            <a:r>
              <a:rPr lang="zh-CN" altLang="en-US" dirty="0"/>
              <a:t>，那么</a:t>
            </a:r>
            <a:r>
              <a:rPr lang="en" altLang="zh-CN" dirty="0" err="1"/>
              <a:t>p</a:t>
            </a:r>
            <a:r>
              <a:rPr lang="en" altLang="zh-CN" baseline="-25000" dirty="0" err="1"/>
              <a:t>n</a:t>
            </a:r>
            <a:r>
              <a:rPr lang="en" altLang="zh-CN" baseline="-25000" dirty="0"/>
              <a:t>−</a:t>
            </a:r>
            <a:r>
              <a:rPr lang="en-US" altLang="zh-CN" baseline="-25000" dirty="0"/>
              <a:t>2</a:t>
            </a:r>
            <a:r>
              <a:rPr lang="zh-CN" altLang="en-US" dirty="0"/>
              <a:t>必须在进栈后立即出栈。</a:t>
            </a:r>
            <a:endParaRPr lang="en-US" altLang="zh-CN" dirty="0"/>
          </a:p>
          <a:p>
            <a:endParaRPr lang="en-US" altLang="zh-CN" dirty="0"/>
          </a:p>
          <a:p>
            <a:r>
              <a:rPr lang="zh-CN" altLang="en-US" dirty="0"/>
              <a:t>第 </a:t>
            </a:r>
            <a:r>
              <a:rPr lang="en-US" altLang="zh-CN" dirty="0"/>
              <a:t>2 </a:t>
            </a:r>
            <a:r>
              <a:rPr lang="zh-CN" altLang="en-US" dirty="0"/>
              <a:t>个出栈元素 </a:t>
            </a:r>
            <a:r>
              <a:rPr lang="en" altLang="zh-CN" dirty="0"/>
              <a:t>q</a:t>
            </a:r>
            <a:r>
              <a:rPr lang="en" altLang="zh-CN" baseline="-25000" dirty="0"/>
              <a:t>2</a:t>
            </a:r>
            <a:r>
              <a:rPr lang="en" altLang="zh-CN" dirty="0"/>
              <a:t>=</a:t>
            </a:r>
            <a:r>
              <a:rPr lang="en" altLang="zh-CN" dirty="0" err="1"/>
              <a:t>p</a:t>
            </a:r>
            <a:r>
              <a:rPr lang="en" altLang="zh-CN" baseline="-25000" dirty="0" err="1"/>
              <a:t>n</a:t>
            </a:r>
            <a:r>
              <a:rPr lang="zh-CN" altLang="en" dirty="0"/>
              <a:t>，</a:t>
            </a:r>
            <a:r>
              <a:rPr lang="zh-CN" altLang="en-US" dirty="0"/>
              <a:t>说明在 </a:t>
            </a:r>
            <a:r>
              <a:rPr lang="en" altLang="zh-CN" dirty="0" err="1"/>
              <a:t>p</a:t>
            </a:r>
            <a:r>
              <a:rPr lang="en" altLang="zh-CN" baseline="-25000" dirty="0" err="1"/>
              <a:t>n</a:t>
            </a:r>
            <a:r>
              <a:rPr lang="zh-CN" altLang="en-US" dirty="0"/>
              <a:t>出栈时，</a:t>
            </a:r>
            <a:r>
              <a:rPr lang="en" altLang="zh-CN" dirty="0" err="1"/>
              <a:t>p</a:t>
            </a:r>
            <a:r>
              <a:rPr lang="en" altLang="zh-CN" baseline="-25000" dirty="0" err="1"/>
              <a:t>n</a:t>
            </a:r>
            <a:r>
              <a:rPr lang="en" altLang="zh-CN" baseline="-25000" dirty="0"/>
              <a:t>−</a:t>
            </a:r>
            <a:r>
              <a:rPr lang="en-US" altLang="zh-CN" baseline="-25000" dirty="0"/>
              <a:t>1</a:t>
            </a:r>
            <a:r>
              <a:rPr lang="zh-CN" altLang="en-US" dirty="0"/>
              <a:t>仍然在栈顶</a:t>
            </a:r>
            <a:endParaRPr lang="en-US" altLang="zh-CN" dirty="0"/>
          </a:p>
        </p:txBody>
      </p:sp>
    </p:spTree>
    <p:extLst>
      <p:ext uri="{BB962C8B-B14F-4D97-AF65-F5344CB8AC3E}">
        <p14:creationId xmlns:p14="http://schemas.microsoft.com/office/powerpoint/2010/main" val="2302744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95275" y="2242820"/>
            <a:ext cx="5660390" cy="4294505"/>
          </a:xfrm>
          <a:prstGeom prst="rect">
            <a:avLst/>
          </a:prstGeom>
          <a:noFill/>
        </p:spPr>
        <p:txBody>
          <a:bodyPr wrap="square" rtlCol="0" anchor="t">
            <a:spAutoFit/>
          </a:bodyPr>
          <a:lstStyle/>
          <a:p>
            <a:pPr>
              <a:lnSpc>
                <a:spcPct val="90000"/>
              </a:lnSpc>
            </a:pPr>
            <a:endParaRPr lang="en-US" altLang="zh-CN" sz="1600">
              <a:latin typeface="Times New Roman" panose="02020603050405020304" pitchFamily="18" charset="0"/>
              <a:cs typeface="Times New Roman" panose="02020603050405020304" pitchFamily="18" charset="0"/>
            </a:endParaRPr>
          </a:p>
          <a:p>
            <a:pPr>
              <a:lnSpc>
                <a:spcPct val="90000"/>
              </a:lnSpc>
            </a:pPr>
            <a:r>
              <a:rPr lang="en-US" altLang="zh-CN" sz="1600">
                <a:latin typeface="Times New Roman" panose="02020603050405020304" pitchFamily="18" charset="0"/>
                <a:cs typeface="Times New Roman" panose="02020603050405020304" pitchFamily="18" charset="0"/>
              </a:rPr>
              <a:t>//</a:t>
            </a:r>
            <a:r>
              <a:rPr lang="en-US" altLang="zh-CN" sz="1600" b="1">
                <a:solidFill>
                  <a:srgbClr val="FF0000"/>
                </a:solidFill>
                <a:latin typeface="Times New Roman" panose="02020603050405020304" pitchFamily="18" charset="0"/>
                <a:cs typeface="Times New Roman" panose="02020603050405020304" pitchFamily="18" charset="0"/>
              </a:rPr>
              <a:t> </a:t>
            </a:r>
            <a:r>
              <a:rPr lang="zh-CN" altLang="en-US" sz="1600" b="1">
                <a:solidFill>
                  <a:srgbClr val="FF0000"/>
                </a:solidFill>
                <a:latin typeface="Times New Roman" panose="02020603050405020304" pitchFamily="18" charset="0"/>
                <a:cs typeface="Times New Roman" panose="02020603050405020304" pitchFamily="18" charset="0"/>
              </a:rPr>
              <a:t>计算</a:t>
            </a:r>
            <a:r>
              <a:rPr lang="en-US" altLang="zh-CN" sz="1600" b="1">
                <a:solidFill>
                  <a:srgbClr val="FF0000"/>
                </a:solidFill>
                <a:latin typeface="Times New Roman" panose="02020603050405020304" pitchFamily="18" charset="0"/>
                <a:cs typeface="Times New Roman" panose="02020603050405020304" pitchFamily="18" charset="0"/>
              </a:rPr>
              <a:t>next</a:t>
            </a:r>
            <a:r>
              <a:rPr lang="zh-CN" altLang="en-US" sz="1600" b="1">
                <a:solidFill>
                  <a:srgbClr val="FF0000"/>
                </a:solidFill>
                <a:latin typeface="Times New Roman" panose="02020603050405020304" pitchFamily="18" charset="0"/>
                <a:cs typeface="Times New Roman" panose="02020603050405020304" pitchFamily="18" charset="0"/>
              </a:rPr>
              <a:t>数组</a:t>
            </a:r>
            <a:r>
              <a:rPr lang="en-US" altLang="zh-CN" sz="1600" b="1">
                <a:solidFill>
                  <a:srgbClr val="FF0000"/>
                </a:solidFill>
                <a:latin typeface="Times New Roman" panose="02020603050405020304" pitchFamily="18" charset="0"/>
                <a:cs typeface="Times New Roman" panose="02020603050405020304" pitchFamily="18" charset="0"/>
              </a:rPr>
              <a:t>(</a:t>
            </a:r>
            <a:r>
              <a:rPr lang="zh-CN" altLang="en-US" sz="1600" b="1">
                <a:solidFill>
                  <a:srgbClr val="FF0000"/>
                </a:solidFill>
                <a:latin typeface="Times New Roman" panose="02020603050405020304" pitchFamily="18" charset="0"/>
                <a:cs typeface="Times New Roman" panose="02020603050405020304" pitchFamily="18" charset="0"/>
              </a:rPr>
              <a:t>课本</a:t>
            </a:r>
            <a:r>
              <a:rPr lang="en-US" altLang="zh-CN" sz="1600" b="1">
                <a:solidFill>
                  <a:srgbClr val="FF0000"/>
                </a:solidFill>
                <a:latin typeface="Times New Roman" panose="02020603050405020304" pitchFamily="18" charset="0"/>
                <a:cs typeface="Times New Roman" panose="02020603050405020304" pitchFamily="18" charset="0"/>
              </a:rPr>
              <a:t>P154)</a:t>
            </a:r>
            <a:endParaRPr lang="zh-CN" altLang="en-US" sz="1600">
              <a:latin typeface="Times New Roman" panose="02020603050405020304" pitchFamily="18" charset="0"/>
              <a:cs typeface="Times New Roman" panose="02020603050405020304" pitchFamily="18" charset="0"/>
            </a:endParaRPr>
          </a:p>
          <a:p>
            <a:pPr>
              <a:lnSpc>
                <a:spcPct val="90000"/>
              </a:lnSpc>
            </a:pPr>
            <a:r>
              <a:rPr lang="en-US" altLang="zh-CN" sz="1600">
                <a:latin typeface="Times New Roman" panose="02020603050405020304" pitchFamily="18" charset="0"/>
                <a:cs typeface="Times New Roman" panose="02020603050405020304" pitchFamily="18" charset="0"/>
              </a:rPr>
              <a:t>vector&lt;int&gt; computeNext(const string&amp; P) {</a:t>
            </a:r>
          </a:p>
          <a:p>
            <a:pPr>
              <a:lnSpc>
                <a:spcPct val="90000"/>
              </a:lnSpc>
            </a:pPr>
            <a:r>
              <a:rPr lang="en-US" altLang="zh-CN" sz="1600">
                <a:latin typeface="Times New Roman" panose="02020603050405020304" pitchFamily="18" charset="0"/>
                <a:cs typeface="Times New Roman" panose="02020603050405020304" pitchFamily="18" charset="0"/>
              </a:rPr>
              <a:t>    int m = P.length();</a:t>
            </a:r>
          </a:p>
          <a:p>
            <a:pPr>
              <a:lnSpc>
                <a:spcPct val="90000"/>
              </a:lnSpc>
            </a:pPr>
            <a:r>
              <a:rPr lang="en-US" altLang="zh-CN" sz="1600">
                <a:latin typeface="Times New Roman" panose="02020603050405020304" pitchFamily="18" charset="0"/>
                <a:cs typeface="Times New Roman" panose="02020603050405020304" pitchFamily="18" charset="0"/>
              </a:rPr>
              <a:t>    vector&lt;int&gt; next(m, -1);  // </a:t>
            </a:r>
            <a:r>
              <a:rPr lang="zh-CN" altLang="en-US" sz="1600">
                <a:latin typeface="Times New Roman" panose="02020603050405020304" pitchFamily="18" charset="0"/>
                <a:cs typeface="Times New Roman" panose="02020603050405020304" pitchFamily="18" charset="0"/>
              </a:rPr>
              <a:t>初始化</a:t>
            </a:r>
            <a:r>
              <a:rPr lang="en-US" altLang="zh-CN" sz="1600">
                <a:latin typeface="Times New Roman" panose="02020603050405020304" pitchFamily="18" charset="0"/>
                <a:cs typeface="Times New Roman" panose="02020603050405020304" pitchFamily="18" charset="0"/>
              </a:rPr>
              <a:t> next </a:t>
            </a:r>
            <a:r>
              <a:rPr lang="zh-CN" altLang="en-US" sz="1600">
                <a:latin typeface="Times New Roman" panose="02020603050405020304" pitchFamily="18" charset="0"/>
                <a:cs typeface="Times New Roman" panose="02020603050405020304" pitchFamily="18" charset="0"/>
              </a:rPr>
              <a:t>数组，长度为</a:t>
            </a:r>
            <a:r>
              <a:rPr lang="en-US" altLang="zh-CN" sz="1600">
                <a:latin typeface="Times New Roman" panose="02020603050405020304" pitchFamily="18" charset="0"/>
                <a:cs typeface="Times New Roman" panose="02020603050405020304" pitchFamily="18" charset="0"/>
              </a:rPr>
              <a:t> m</a:t>
            </a:r>
          </a:p>
          <a:p>
            <a:pPr>
              <a:lnSpc>
                <a:spcPct val="90000"/>
              </a:lnSpc>
            </a:pPr>
            <a:r>
              <a:rPr lang="en-US" altLang="zh-CN" sz="1600">
                <a:latin typeface="Times New Roman" panose="02020603050405020304" pitchFamily="18" charset="0"/>
                <a:cs typeface="Times New Roman" panose="02020603050405020304" pitchFamily="18" charset="0"/>
              </a:rPr>
              <a:t>    int k = -1;  // </a:t>
            </a:r>
            <a:r>
              <a:rPr lang="zh-CN" altLang="en-US" sz="1600">
                <a:latin typeface="Times New Roman" panose="02020603050405020304" pitchFamily="18" charset="0"/>
                <a:cs typeface="Times New Roman" panose="02020603050405020304" pitchFamily="18" charset="0"/>
              </a:rPr>
              <a:t>前缀的末尾位置</a:t>
            </a:r>
          </a:p>
          <a:p>
            <a:pPr>
              <a:lnSpc>
                <a:spcPct val="90000"/>
              </a:lnSpc>
            </a:pPr>
            <a:r>
              <a:rPr lang="en-US" altLang="zh-CN" sz="1600">
                <a:latin typeface="Times New Roman" panose="02020603050405020304" pitchFamily="18" charset="0"/>
                <a:cs typeface="Times New Roman" panose="02020603050405020304" pitchFamily="18" charset="0"/>
              </a:rPr>
              <a:t>    int j = 0;   // </a:t>
            </a:r>
            <a:r>
              <a:rPr lang="zh-CN" altLang="en-US" sz="1600">
                <a:latin typeface="Times New Roman" panose="02020603050405020304" pitchFamily="18" charset="0"/>
                <a:cs typeface="Times New Roman" panose="02020603050405020304" pitchFamily="18" charset="0"/>
              </a:rPr>
              <a:t>当前匹配的字符位置</a:t>
            </a:r>
          </a:p>
          <a:p>
            <a:pPr>
              <a:lnSpc>
                <a:spcPct val="90000"/>
              </a:lnSpc>
            </a:pPr>
            <a:endParaRPr lang="en-US" altLang="zh-CN" sz="1600">
              <a:latin typeface="Times New Roman" panose="02020603050405020304" pitchFamily="18" charset="0"/>
              <a:cs typeface="Times New Roman" panose="02020603050405020304" pitchFamily="18" charset="0"/>
            </a:endParaRPr>
          </a:p>
          <a:p>
            <a:pPr>
              <a:lnSpc>
                <a:spcPct val="90000"/>
              </a:lnSpc>
            </a:pPr>
            <a:r>
              <a:rPr lang="en-US" altLang="zh-CN" sz="1600">
                <a:latin typeface="Times New Roman" panose="02020603050405020304" pitchFamily="18" charset="0"/>
                <a:cs typeface="Times New Roman" panose="02020603050405020304" pitchFamily="18" charset="0"/>
              </a:rPr>
              <a:t>    while (j &lt; m - 1) {</a:t>
            </a:r>
          </a:p>
          <a:p>
            <a:pPr>
              <a:lnSpc>
                <a:spcPct val="90000"/>
              </a:lnSpc>
            </a:pPr>
            <a:r>
              <a:rPr lang="en-US" altLang="zh-CN" sz="1600">
                <a:latin typeface="Times New Roman" panose="02020603050405020304" pitchFamily="18" charset="0"/>
                <a:cs typeface="Times New Roman" panose="02020603050405020304" pitchFamily="18" charset="0"/>
              </a:rPr>
              <a:t>        if (k == -1 || P[j] == P[k]) {  // </a:t>
            </a:r>
            <a:r>
              <a:rPr lang="zh-CN" altLang="en-US" sz="1600">
                <a:latin typeface="Times New Roman" panose="02020603050405020304" pitchFamily="18" charset="0"/>
                <a:cs typeface="Times New Roman" panose="02020603050405020304" pitchFamily="18" charset="0"/>
              </a:rPr>
              <a:t>找到相同的前后缀</a:t>
            </a:r>
          </a:p>
          <a:p>
            <a:pPr>
              <a:lnSpc>
                <a:spcPct val="90000"/>
              </a:lnSpc>
            </a:pPr>
            <a:r>
              <a:rPr lang="en-US" altLang="zh-CN" sz="1600">
                <a:latin typeface="Times New Roman" panose="02020603050405020304" pitchFamily="18" charset="0"/>
                <a:cs typeface="Times New Roman" panose="02020603050405020304" pitchFamily="18" charset="0"/>
              </a:rPr>
              <a:t>            j++;</a:t>
            </a:r>
          </a:p>
          <a:p>
            <a:pPr>
              <a:lnSpc>
                <a:spcPct val="90000"/>
              </a:lnSpc>
            </a:pPr>
            <a:r>
              <a:rPr lang="en-US" altLang="zh-CN" sz="1600">
                <a:latin typeface="Times New Roman" panose="02020603050405020304" pitchFamily="18" charset="0"/>
                <a:cs typeface="Times New Roman" panose="02020603050405020304" pitchFamily="18" charset="0"/>
              </a:rPr>
              <a:t>            k++;</a:t>
            </a:r>
          </a:p>
          <a:p>
            <a:pPr>
              <a:lnSpc>
                <a:spcPct val="90000"/>
              </a:lnSpc>
            </a:pPr>
            <a:r>
              <a:rPr lang="en-US" altLang="zh-CN" sz="1600">
                <a:latin typeface="Times New Roman" panose="02020603050405020304" pitchFamily="18" charset="0"/>
                <a:cs typeface="Times New Roman" panose="02020603050405020304" pitchFamily="18" charset="0"/>
              </a:rPr>
              <a:t>            next[j] = k;   // </a:t>
            </a:r>
            <a:r>
              <a:rPr lang="zh-CN" altLang="en-US" sz="1600">
                <a:latin typeface="Times New Roman" panose="02020603050405020304" pitchFamily="18" charset="0"/>
                <a:cs typeface="Times New Roman" panose="02020603050405020304" pitchFamily="18" charset="0"/>
              </a:rPr>
              <a:t>将</a:t>
            </a:r>
            <a:r>
              <a:rPr lang="en-US" altLang="zh-CN" sz="1600">
                <a:latin typeface="Times New Roman" panose="02020603050405020304" pitchFamily="18" charset="0"/>
                <a:cs typeface="Times New Roman" panose="02020603050405020304" pitchFamily="18" charset="0"/>
              </a:rPr>
              <a:t> k(</a:t>
            </a:r>
            <a:r>
              <a:rPr lang="zh-CN" altLang="en-US" sz="1600">
                <a:latin typeface="Times New Roman" panose="02020603050405020304" pitchFamily="18" charset="0"/>
                <a:cs typeface="Times New Roman" panose="02020603050405020304" pitchFamily="18" charset="0"/>
              </a:rPr>
              <a:t>前缀的长度</a:t>
            </a:r>
            <a:r>
              <a:rPr lang="en-US" altLang="zh-CN" sz="1600">
                <a:latin typeface="Times New Roman" panose="02020603050405020304" pitchFamily="18" charset="0"/>
                <a:cs typeface="Times New Roman" panose="02020603050405020304" pitchFamily="18" charset="0"/>
              </a:rPr>
              <a:t>)</a:t>
            </a:r>
            <a:r>
              <a:rPr lang="zh-CN" altLang="en-US" sz="1600">
                <a:latin typeface="Times New Roman" panose="02020603050405020304" pitchFamily="18" charset="0"/>
                <a:cs typeface="Times New Roman" panose="02020603050405020304" pitchFamily="18" charset="0"/>
              </a:rPr>
              <a:t>赋给</a:t>
            </a:r>
            <a:r>
              <a:rPr lang="en-US" altLang="zh-CN" sz="1600">
                <a:latin typeface="Times New Roman" panose="02020603050405020304" pitchFamily="18" charset="0"/>
                <a:cs typeface="Times New Roman" panose="02020603050405020304" pitchFamily="18" charset="0"/>
              </a:rPr>
              <a:t> next[j]</a:t>
            </a:r>
          </a:p>
          <a:p>
            <a:pPr>
              <a:lnSpc>
                <a:spcPct val="90000"/>
              </a:lnSpc>
            </a:pPr>
            <a:r>
              <a:rPr lang="en-US" altLang="zh-CN" sz="1600">
                <a:latin typeface="Times New Roman" panose="02020603050405020304" pitchFamily="18" charset="0"/>
                <a:cs typeface="Times New Roman" panose="02020603050405020304" pitchFamily="18" charset="0"/>
              </a:rPr>
              <a:t>        } else {</a:t>
            </a:r>
          </a:p>
          <a:p>
            <a:pPr>
              <a:lnSpc>
                <a:spcPct val="90000"/>
              </a:lnSpc>
            </a:pPr>
            <a:r>
              <a:rPr lang="en-US" altLang="zh-CN" sz="1600">
                <a:latin typeface="Times New Roman" panose="02020603050405020304" pitchFamily="18" charset="0"/>
                <a:cs typeface="Times New Roman" panose="02020603050405020304" pitchFamily="18" charset="0"/>
              </a:rPr>
              <a:t>            k = next[k];  // </a:t>
            </a:r>
            <a:r>
              <a:rPr lang="zh-CN" altLang="en-US" sz="1600">
                <a:latin typeface="Times New Roman" panose="02020603050405020304" pitchFamily="18" charset="0"/>
                <a:cs typeface="Times New Roman" panose="02020603050405020304" pitchFamily="18" charset="0"/>
              </a:rPr>
              <a:t>回退，寻找更短的前缀</a:t>
            </a:r>
          </a:p>
          <a:p>
            <a:pPr>
              <a:lnSpc>
                <a:spcPct val="90000"/>
              </a:lnSpc>
            </a:pPr>
            <a:r>
              <a:rPr lang="en-US" altLang="zh-CN" sz="1600">
                <a:latin typeface="Times New Roman" panose="02020603050405020304" pitchFamily="18" charset="0"/>
                <a:cs typeface="Times New Roman" panose="02020603050405020304" pitchFamily="18" charset="0"/>
              </a:rPr>
              <a:t>        }</a:t>
            </a:r>
          </a:p>
          <a:p>
            <a:pPr>
              <a:lnSpc>
                <a:spcPct val="90000"/>
              </a:lnSpc>
            </a:pPr>
            <a:r>
              <a:rPr lang="en-US" altLang="zh-CN" sz="1600">
                <a:latin typeface="Times New Roman" panose="02020603050405020304" pitchFamily="18" charset="0"/>
                <a:cs typeface="Times New Roman" panose="02020603050405020304" pitchFamily="18" charset="0"/>
              </a:rPr>
              <a:t>    }</a:t>
            </a:r>
          </a:p>
          <a:p>
            <a:pPr>
              <a:lnSpc>
                <a:spcPct val="90000"/>
              </a:lnSpc>
            </a:pPr>
            <a:r>
              <a:rPr lang="en-US" altLang="zh-CN" sz="1600">
                <a:latin typeface="Times New Roman" panose="02020603050405020304" pitchFamily="18" charset="0"/>
                <a:cs typeface="Times New Roman" panose="02020603050405020304" pitchFamily="18" charset="0"/>
              </a:rPr>
              <a:t>    return next;</a:t>
            </a:r>
          </a:p>
          <a:p>
            <a:pPr>
              <a:lnSpc>
                <a:spcPct val="90000"/>
              </a:lnSpc>
            </a:pPr>
            <a:r>
              <a:rPr lang="en-US" altLang="zh-CN" sz="1600">
                <a:latin typeface="Times New Roman" panose="02020603050405020304" pitchFamily="18" charset="0"/>
                <a:cs typeface="Times New Roman" panose="02020603050405020304" pitchFamily="18" charset="0"/>
              </a:rPr>
              <a:t>}</a:t>
            </a:r>
            <a:endParaRPr lang="zh-CN" altLang="en-US" sz="1600">
              <a:latin typeface="Times New Roman" panose="02020603050405020304" pitchFamily="18" charset="0"/>
              <a:cs typeface="Times New Roman" panose="02020603050405020304" pitchFamily="18" charset="0"/>
            </a:endParaRPr>
          </a:p>
        </p:txBody>
      </p:sp>
      <p:sp>
        <p:nvSpPr>
          <p:cNvPr id="8" name="文本框 7"/>
          <p:cNvSpPr txBox="1"/>
          <p:nvPr/>
        </p:nvSpPr>
        <p:spPr>
          <a:xfrm>
            <a:off x="6096000" y="635000"/>
            <a:ext cx="6096000" cy="6064250"/>
          </a:xfrm>
          <a:prstGeom prst="rect">
            <a:avLst/>
          </a:prstGeom>
          <a:noFill/>
        </p:spPr>
        <p:txBody>
          <a:bodyPr wrap="square" rtlCol="0" anchor="t">
            <a:spAutoFit/>
          </a:bodyPr>
          <a:lstStyle/>
          <a:p>
            <a:pPr>
              <a:lnSpc>
                <a:spcPct val="90000"/>
              </a:lnSpc>
            </a:pPr>
            <a:endParaRPr lang="en-US" altLang="zh-CN" sz="1600">
              <a:latin typeface="Times New Roman" panose="02020603050405020304" pitchFamily="18" charset="0"/>
              <a:cs typeface="Times New Roman" panose="02020603050405020304" pitchFamily="18" charset="0"/>
            </a:endParaRPr>
          </a:p>
          <a:p>
            <a:pPr>
              <a:lnSpc>
                <a:spcPct val="90000"/>
              </a:lnSpc>
            </a:pPr>
            <a:r>
              <a:rPr lang="en-US" altLang="zh-CN" sz="1600">
                <a:latin typeface="Times New Roman" panose="02020603050405020304" pitchFamily="18" charset="0"/>
                <a:cs typeface="Times New Roman" panose="02020603050405020304" pitchFamily="18" charset="0"/>
              </a:rPr>
              <a:t>//</a:t>
            </a:r>
            <a:r>
              <a:rPr lang="en-US" altLang="zh-CN" sz="1600" b="1">
                <a:latin typeface="Times New Roman" panose="02020603050405020304" pitchFamily="18" charset="0"/>
                <a:cs typeface="Times New Roman" panose="02020603050405020304" pitchFamily="18" charset="0"/>
              </a:rPr>
              <a:t> </a:t>
            </a:r>
            <a:r>
              <a:rPr lang="en-US" altLang="zh-CN" sz="1600" b="1">
                <a:solidFill>
                  <a:srgbClr val="FF0000"/>
                </a:solidFill>
                <a:latin typeface="Times New Roman" panose="02020603050405020304" pitchFamily="18" charset="0"/>
                <a:cs typeface="Times New Roman" panose="02020603050405020304" pitchFamily="18" charset="0"/>
              </a:rPr>
              <a:t>KMP</a:t>
            </a:r>
            <a:r>
              <a:rPr lang="zh-CN" altLang="en-US" sz="1600" b="1">
                <a:solidFill>
                  <a:srgbClr val="FF0000"/>
                </a:solidFill>
                <a:latin typeface="Times New Roman" panose="02020603050405020304" pitchFamily="18" charset="0"/>
                <a:cs typeface="Times New Roman" panose="02020603050405020304" pitchFamily="18" charset="0"/>
              </a:rPr>
              <a:t>匹配算法</a:t>
            </a:r>
            <a:r>
              <a:rPr lang="en-US" altLang="zh-CN" sz="1600" b="1">
                <a:solidFill>
                  <a:srgbClr val="FF0000"/>
                </a:solidFill>
                <a:latin typeface="Times New Roman" panose="02020603050405020304" pitchFamily="18" charset="0"/>
                <a:cs typeface="Times New Roman" panose="02020603050405020304" pitchFamily="18" charset="0"/>
                <a:sym typeface="+mn-ea"/>
              </a:rPr>
              <a:t>(</a:t>
            </a:r>
            <a:r>
              <a:rPr lang="zh-CN" altLang="en-US" sz="1600" b="1">
                <a:solidFill>
                  <a:srgbClr val="FF0000"/>
                </a:solidFill>
                <a:latin typeface="Times New Roman" panose="02020603050405020304" pitchFamily="18" charset="0"/>
                <a:cs typeface="Times New Roman" panose="02020603050405020304" pitchFamily="18" charset="0"/>
                <a:sym typeface="+mn-ea"/>
              </a:rPr>
              <a:t>课本</a:t>
            </a:r>
            <a:r>
              <a:rPr lang="en-US" altLang="zh-CN" sz="1600" b="1">
                <a:solidFill>
                  <a:srgbClr val="FF0000"/>
                </a:solidFill>
                <a:latin typeface="Times New Roman" panose="02020603050405020304" pitchFamily="18" charset="0"/>
                <a:cs typeface="Times New Roman" panose="02020603050405020304" pitchFamily="18" charset="0"/>
                <a:sym typeface="+mn-ea"/>
              </a:rPr>
              <a:t>P152)</a:t>
            </a:r>
            <a:endParaRPr lang="zh-CN" altLang="en-US" sz="1600">
              <a:solidFill>
                <a:srgbClr val="FF0000"/>
              </a:solidFill>
              <a:latin typeface="Times New Roman" panose="02020603050405020304" pitchFamily="18" charset="0"/>
              <a:cs typeface="Times New Roman" panose="02020603050405020304" pitchFamily="18" charset="0"/>
            </a:endParaRPr>
          </a:p>
          <a:p>
            <a:pPr>
              <a:lnSpc>
                <a:spcPct val="90000"/>
              </a:lnSpc>
            </a:pPr>
            <a:r>
              <a:rPr lang="en-US" altLang="zh-CN" sz="1600">
                <a:latin typeface="Times New Roman" panose="02020603050405020304" pitchFamily="18" charset="0"/>
                <a:cs typeface="Times New Roman" panose="02020603050405020304" pitchFamily="18" charset="0"/>
              </a:rPr>
              <a:t>int Find_KMP(const string&amp;</a:t>
            </a:r>
            <a:r>
              <a:rPr lang="en-US" altLang="zh-CN" sz="1600" b="1">
                <a:latin typeface="Times New Roman" panose="02020603050405020304" pitchFamily="18" charset="0"/>
                <a:cs typeface="Times New Roman" panose="02020603050405020304" pitchFamily="18" charset="0"/>
              </a:rPr>
              <a:t> text</a:t>
            </a:r>
            <a:r>
              <a:rPr lang="en-US" altLang="zh-CN" sz="1600">
                <a:latin typeface="Times New Roman" panose="02020603050405020304" pitchFamily="18" charset="0"/>
                <a:cs typeface="Times New Roman" panose="02020603050405020304" pitchFamily="18" charset="0"/>
              </a:rPr>
              <a:t>, const string&amp; </a:t>
            </a:r>
            <a:r>
              <a:rPr lang="en-US" altLang="zh-CN" sz="1600" b="1">
                <a:latin typeface="Times New Roman" panose="02020603050405020304" pitchFamily="18" charset="0"/>
                <a:cs typeface="Times New Roman" panose="02020603050405020304" pitchFamily="18" charset="0"/>
              </a:rPr>
              <a:t>pattern</a:t>
            </a:r>
            <a:r>
              <a:rPr lang="en-US" altLang="zh-CN" sz="1600">
                <a:latin typeface="Times New Roman" panose="02020603050405020304" pitchFamily="18" charset="0"/>
                <a:cs typeface="Times New Roman" panose="02020603050405020304" pitchFamily="18" charset="0"/>
              </a:rPr>
              <a:t>) {</a:t>
            </a:r>
          </a:p>
          <a:p>
            <a:pPr>
              <a:lnSpc>
                <a:spcPct val="90000"/>
              </a:lnSpc>
            </a:pPr>
            <a:r>
              <a:rPr lang="en-US" altLang="zh-CN" sz="1600">
                <a:latin typeface="Times New Roman" panose="02020603050405020304" pitchFamily="18" charset="0"/>
                <a:cs typeface="Times New Roman" panose="02020603050405020304" pitchFamily="18" charset="0"/>
              </a:rPr>
              <a:t>    int posP = 0, posT = 0;</a:t>
            </a:r>
          </a:p>
          <a:p>
            <a:pPr>
              <a:lnSpc>
                <a:spcPct val="90000"/>
              </a:lnSpc>
            </a:pPr>
            <a:r>
              <a:rPr lang="en-US" altLang="zh-CN" sz="1600">
                <a:latin typeface="Times New Roman" panose="02020603050405020304" pitchFamily="18" charset="0"/>
                <a:cs typeface="Times New Roman" panose="02020603050405020304" pitchFamily="18" charset="0"/>
              </a:rPr>
              <a:t>    int lengthP = pattern.length();</a:t>
            </a:r>
          </a:p>
          <a:p>
            <a:pPr>
              <a:lnSpc>
                <a:spcPct val="90000"/>
              </a:lnSpc>
            </a:pPr>
            <a:r>
              <a:rPr lang="en-US" altLang="zh-CN" sz="1600">
                <a:latin typeface="Times New Roman" panose="02020603050405020304" pitchFamily="18" charset="0"/>
                <a:cs typeface="Times New Roman" panose="02020603050405020304" pitchFamily="18" charset="0"/>
              </a:rPr>
              <a:t>    int lengthT = text.length();</a:t>
            </a:r>
          </a:p>
          <a:p>
            <a:pPr>
              <a:lnSpc>
                <a:spcPct val="90000"/>
              </a:lnSpc>
            </a:pPr>
            <a:endParaRPr lang="en-US" altLang="zh-CN" sz="1600">
              <a:latin typeface="Times New Roman" panose="02020603050405020304" pitchFamily="18" charset="0"/>
              <a:cs typeface="Times New Roman" panose="02020603050405020304" pitchFamily="18" charset="0"/>
            </a:endParaRPr>
          </a:p>
          <a:p>
            <a:pPr>
              <a:lnSpc>
                <a:spcPct val="90000"/>
              </a:lnSpc>
            </a:pPr>
            <a:r>
              <a:rPr lang="en-US" altLang="zh-CN" sz="1600">
                <a:latin typeface="Times New Roman" panose="02020603050405020304" pitchFamily="18" charset="0"/>
                <a:cs typeface="Times New Roman" panose="02020603050405020304" pitchFamily="18" charset="0"/>
              </a:rPr>
              <a:t>    // </a:t>
            </a:r>
            <a:r>
              <a:rPr lang="zh-CN" altLang="en-US" sz="1600">
                <a:latin typeface="Times New Roman" panose="02020603050405020304" pitchFamily="18" charset="0"/>
                <a:cs typeface="Times New Roman" panose="02020603050405020304" pitchFamily="18" charset="0"/>
              </a:rPr>
              <a:t>计算模式串的</a:t>
            </a:r>
            <a:r>
              <a:rPr lang="en-US" altLang="zh-CN" sz="1600">
                <a:latin typeface="Times New Roman" panose="02020603050405020304" pitchFamily="18" charset="0"/>
                <a:cs typeface="Times New Roman" panose="02020603050405020304" pitchFamily="18" charset="0"/>
              </a:rPr>
              <a:t> next </a:t>
            </a:r>
            <a:r>
              <a:rPr lang="zh-CN" altLang="en-US" sz="1600">
                <a:latin typeface="Times New Roman" panose="02020603050405020304" pitchFamily="18" charset="0"/>
                <a:cs typeface="Times New Roman" panose="02020603050405020304" pitchFamily="18" charset="0"/>
              </a:rPr>
              <a:t>数组</a:t>
            </a:r>
          </a:p>
          <a:p>
            <a:pPr>
              <a:lnSpc>
                <a:spcPct val="90000"/>
              </a:lnSpc>
            </a:pPr>
            <a:r>
              <a:rPr lang="en-US" altLang="zh-CN" sz="1600">
                <a:latin typeface="Times New Roman" panose="02020603050405020304" pitchFamily="18" charset="0"/>
                <a:cs typeface="Times New Roman" panose="02020603050405020304" pitchFamily="18" charset="0"/>
              </a:rPr>
              <a:t>    vector&lt;int&gt; next = computeNext(pattern);</a:t>
            </a:r>
          </a:p>
          <a:p>
            <a:pPr>
              <a:lnSpc>
                <a:spcPct val="90000"/>
              </a:lnSpc>
            </a:pPr>
            <a:endParaRPr lang="en-US" altLang="zh-CN" sz="1600">
              <a:latin typeface="Times New Roman" panose="02020603050405020304" pitchFamily="18" charset="0"/>
              <a:cs typeface="Times New Roman" panose="02020603050405020304" pitchFamily="18" charset="0"/>
            </a:endParaRPr>
          </a:p>
          <a:p>
            <a:pPr>
              <a:lnSpc>
                <a:spcPct val="90000"/>
              </a:lnSpc>
            </a:pPr>
            <a:r>
              <a:rPr lang="en-US" altLang="zh-CN" sz="1600">
                <a:latin typeface="Times New Roman" panose="02020603050405020304" pitchFamily="18" charset="0"/>
                <a:cs typeface="Times New Roman" panose="02020603050405020304" pitchFamily="18" charset="0"/>
              </a:rPr>
              <a:t>    // KMP </a:t>
            </a:r>
            <a:r>
              <a:rPr lang="zh-CN" altLang="en-US" sz="1600">
                <a:latin typeface="Times New Roman" panose="02020603050405020304" pitchFamily="18" charset="0"/>
                <a:cs typeface="Times New Roman" panose="02020603050405020304" pitchFamily="18" charset="0"/>
              </a:rPr>
              <a:t>字符串匹配算法</a:t>
            </a:r>
          </a:p>
          <a:p>
            <a:pPr>
              <a:lnSpc>
                <a:spcPct val="90000"/>
              </a:lnSpc>
            </a:pPr>
            <a:r>
              <a:rPr lang="en-US" altLang="zh-CN" sz="1600">
                <a:latin typeface="Times New Roman" panose="02020603050405020304" pitchFamily="18" charset="0"/>
                <a:cs typeface="Times New Roman" panose="02020603050405020304" pitchFamily="18" charset="0"/>
              </a:rPr>
              <a:t>    </a:t>
            </a:r>
            <a:r>
              <a:rPr lang="en-US" altLang="zh-CN" sz="1600" b="1" u="sng">
                <a:solidFill>
                  <a:srgbClr val="FF0000"/>
                </a:solidFill>
                <a:latin typeface="Times New Roman" panose="02020603050405020304" pitchFamily="18" charset="0"/>
                <a:cs typeface="Times New Roman" panose="02020603050405020304" pitchFamily="18" charset="0"/>
              </a:rPr>
              <a:t>while (posP &lt; lengthP &amp;&amp; posT &lt; lengthT)</a:t>
            </a:r>
            <a:r>
              <a:rPr lang="en-US" altLang="zh-CN" sz="1600" b="1">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rPr>
              <a:t>{</a:t>
            </a:r>
          </a:p>
          <a:p>
            <a:pPr>
              <a:lnSpc>
                <a:spcPct val="90000"/>
              </a:lnSpc>
            </a:pPr>
            <a:r>
              <a:rPr lang="en-US" altLang="zh-CN" sz="1600">
                <a:latin typeface="Times New Roman" panose="02020603050405020304" pitchFamily="18" charset="0"/>
                <a:cs typeface="Times New Roman" panose="02020603050405020304" pitchFamily="18" charset="0"/>
              </a:rPr>
              <a:t>        if (posP == -1 || pattern[posP] == text[posT]) {</a:t>
            </a:r>
          </a:p>
          <a:p>
            <a:pPr>
              <a:lnSpc>
                <a:spcPct val="90000"/>
              </a:lnSpc>
            </a:pPr>
            <a:r>
              <a:rPr lang="en-US" altLang="zh-CN" sz="1600">
                <a:latin typeface="Times New Roman" panose="02020603050405020304" pitchFamily="18" charset="0"/>
                <a:cs typeface="Times New Roman" panose="02020603050405020304" pitchFamily="18" charset="0"/>
              </a:rPr>
              <a:t>            posP++;</a:t>
            </a:r>
          </a:p>
          <a:p>
            <a:pPr>
              <a:lnSpc>
                <a:spcPct val="90000"/>
              </a:lnSpc>
            </a:pPr>
            <a:r>
              <a:rPr lang="en-US" altLang="zh-CN" sz="1600">
                <a:latin typeface="Times New Roman" panose="02020603050405020304" pitchFamily="18" charset="0"/>
                <a:cs typeface="Times New Roman" panose="02020603050405020304" pitchFamily="18" charset="0"/>
              </a:rPr>
              <a:t>            posT++;</a:t>
            </a:r>
          </a:p>
          <a:p>
            <a:pPr>
              <a:lnSpc>
                <a:spcPct val="90000"/>
              </a:lnSpc>
            </a:pPr>
            <a:r>
              <a:rPr lang="en-US" altLang="zh-CN" sz="1600">
                <a:latin typeface="Times New Roman" panose="02020603050405020304" pitchFamily="18" charset="0"/>
                <a:cs typeface="Times New Roman" panose="02020603050405020304" pitchFamily="18" charset="0"/>
              </a:rPr>
              <a:t>        } else {</a:t>
            </a:r>
          </a:p>
          <a:p>
            <a:pPr>
              <a:lnSpc>
                <a:spcPct val="90000"/>
              </a:lnSpc>
            </a:pPr>
            <a:r>
              <a:rPr lang="en-US" altLang="zh-CN" sz="1600">
                <a:latin typeface="Times New Roman" panose="02020603050405020304" pitchFamily="18" charset="0"/>
                <a:cs typeface="Times New Roman" panose="02020603050405020304" pitchFamily="18" charset="0"/>
              </a:rPr>
              <a:t>            posP = next[posP];  // </a:t>
            </a:r>
            <a:r>
              <a:rPr lang="zh-CN" altLang="en-US" sz="1600">
                <a:latin typeface="Times New Roman" panose="02020603050405020304" pitchFamily="18" charset="0"/>
                <a:cs typeface="Times New Roman" panose="02020603050405020304" pitchFamily="18" charset="0"/>
              </a:rPr>
              <a:t>使用</a:t>
            </a:r>
            <a:r>
              <a:rPr lang="en-US" altLang="zh-CN" sz="1600">
                <a:latin typeface="Times New Roman" panose="02020603050405020304" pitchFamily="18" charset="0"/>
                <a:cs typeface="Times New Roman" panose="02020603050405020304" pitchFamily="18" charset="0"/>
              </a:rPr>
              <a:t> next </a:t>
            </a:r>
            <a:r>
              <a:rPr lang="zh-CN" altLang="en-US" sz="1600">
                <a:latin typeface="Times New Roman" panose="02020603050405020304" pitchFamily="18" charset="0"/>
                <a:cs typeface="Times New Roman" panose="02020603050405020304" pitchFamily="18" charset="0"/>
              </a:rPr>
              <a:t>数组回退</a:t>
            </a:r>
          </a:p>
          <a:p>
            <a:pPr>
              <a:lnSpc>
                <a:spcPct val="90000"/>
              </a:lnSpc>
            </a:pPr>
            <a:r>
              <a:rPr lang="en-US" altLang="zh-CN" sz="1600">
                <a:latin typeface="Times New Roman" panose="02020603050405020304" pitchFamily="18" charset="0"/>
                <a:cs typeface="Times New Roman" panose="02020603050405020304" pitchFamily="18" charset="0"/>
              </a:rPr>
              <a:t>        }</a:t>
            </a:r>
          </a:p>
          <a:p>
            <a:pPr>
              <a:lnSpc>
                <a:spcPct val="90000"/>
              </a:lnSpc>
            </a:pPr>
            <a:r>
              <a:rPr lang="en-US" altLang="zh-CN" sz="1600">
                <a:latin typeface="Times New Roman" panose="02020603050405020304" pitchFamily="18" charset="0"/>
                <a:cs typeface="Times New Roman" panose="02020603050405020304" pitchFamily="18" charset="0"/>
              </a:rPr>
              <a:t>    }</a:t>
            </a:r>
          </a:p>
          <a:p>
            <a:pPr>
              <a:lnSpc>
                <a:spcPct val="90000"/>
              </a:lnSpc>
            </a:pPr>
            <a:endParaRPr lang="en-US" altLang="zh-CN" sz="1600">
              <a:latin typeface="Times New Roman" panose="02020603050405020304" pitchFamily="18" charset="0"/>
              <a:cs typeface="Times New Roman" panose="02020603050405020304" pitchFamily="18" charset="0"/>
            </a:endParaRPr>
          </a:p>
          <a:p>
            <a:pPr>
              <a:lnSpc>
                <a:spcPct val="90000"/>
              </a:lnSpc>
            </a:pPr>
            <a:r>
              <a:rPr lang="en-US" altLang="zh-CN" sz="1600">
                <a:latin typeface="Times New Roman" panose="02020603050405020304" pitchFamily="18" charset="0"/>
                <a:cs typeface="Times New Roman" panose="02020603050405020304" pitchFamily="18" charset="0"/>
              </a:rPr>
              <a:t>    // </a:t>
            </a:r>
            <a:r>
              <a:rPr lang="zh-CN" altLang="en-US" sz="1600">
                <a:latin typeface="Times New Roman" panose="02020603050405020304" pitchFamily="18" charset="0"/>
                <a:cs typeface="Times New Roman" panose="02020603050405020304" pitchFamily="18" charset="0"/>
              </a:rPr>
              <a:t>如果</a:t>
            </a:r>
            <a:r>
              <a:rPr lang="en-US" altLang="zh-CN" sz="1600">
                <a:latin typeface="Times New Roman" panose="02020603050405020304" pitchFamily="18" charset="0"/>
                <a:cs typeface="Times New Roman" panose="02020603050405020304" pitchFamily="18" charset="0"/>
              </a:rPr>
              <a:t> posP </a:t>
            </a:r>
            <a:r>
              <a:rPr lang="zh-CN" altLang="en-US" sz="1600">
                <a:latin typeface="Times New Roman" panose="02020603050405020304" pitchFamily="18" charset="0"/>
                <a:cs typeface="Times New Roman" panose="02020603050405020304" pitchFamily="18" charset="0"/>
              </a:rPr>
              <a:t>遍历完模式串，则匹配成功，返回匹配的起始位置</a:t>
            </a:r>
          </a:p>
          <a:p>
            <a:pPr>
              <a:lnSpc>
                <a:spcPct val="90000"/>
              </a:lnSpc>
            </a:pPr>
            <a:r>
              <a:rPr lang="en-US" altLang="zh-CN" sz="1600">
                <a:latin typeface="Times New Roman" panose="02020603050405020304" pitchFamily="18" charset="0"/>
                <a:cs typeface="Times New Roman" panose="02020603050405020304" pitchFamily="18" charset="0"/>
              </a:rPr>
              <a:t>   </a:t>
            </a:r>
            <a:r>
              <a:rPr lang="en-US" altLang="zh-CN" sz="1600" b="1" u="sng">
                <a:solidFill>
                  <a:srgbClr val="FF0000"/>
                </a:solidFill>
                <a:latin typeface="Times New Roman" panose="02020603050405020304" pitchFamily="18" charset="0"/>
                <a:cs typeface="Times New Roman" panose="02020603050405020304" pitchFamily="18" charset="0"/>
              </a:rPr>
              <a:t> if (posP &lt; lengthP)</a:t>
            </a:r>
            <a:r>
              <a:rPr lang="en-US" altLang="zh-CN" sz="1600">
                <a:latin typeface="Times New Roman" panose="02020603050405020304" pitchFamily="18" charset="0"/>
                <a:cs typeface="Times New Roman" panose="02020603050405020304" pitchFamily="18" charset="0"/>
              </a:rPr>
              <a:t> {</a:t>
            </a:r>
          </a:p>
          <a:p>
            <a:pPr>
              <a:lnSpc>
                <a:spcPct val="90000"/>
              </a:lnSpc>
            </a:pPr>
            <a:r>
              <a:rPr lang="en-US" altLang="zh-CN" sz="1600">
                <a:latin typeface="Times New Roman" panose="02020603050405020304" pitchFamily="18" charset="0"/>
                <a:cs typeface="Times New Roman" panose="02020603050405020304" pitchFamily="18" charset="0"/>
              </a:rPr>
              <a:t>        return -1;  // </a:t>
            </a:r>
            <a:r>
              <a:rPr lang="zh-CN" altLang="en-US" sz="1600">
                <a:latin typeface="Times New Roman" panose="02020603050405020304" pitchFamily="18" charset="0"/>
                <a:cs typeface="Times New Roman" panose="02020603050405020304" pitchFamily="18" charset="0"/>
              </a:rPr>
              <a:t>匹配失败</a:t>
            </a:r>
          </a:p>
          <a:p>
            <a:pPr>
              <a:lnSpc>
                <a:spcPct val="90000"/>
              </a:lnSpc>
            </a:pPr>
            <a:r>
              <a:rPr lang="en-US" altLang="zh-CN" sz="1600">
                <a:latin typeface="Times New Roman" panose="02020603050405020304" pitchFamily="18" charset="0"/>
                <a:cs typeface="Times New Roman" panose="02020603050405020304" pitchFamily="18" charset="0"/>
              </a:rPr>
              <a:t>    } else {</a:t>
            </a:r>
          </a:p>
          <a:p>
            <a:pPr>
              <a:lnSpc>
                <a:spcPct val="90000"/>
              </a:lnSpc>
            </a:pPr>
            <a:r>
              <a:rPr lang="en-US" altLang="zh-CN" sz="1600">
                <a:latin typeface="Times New Roman" panose="02020603050405020304" pitchFamily="18" charset="0"/>
                <a:cs typeface="Times New Roman" panose="02020603050405020304" pitchFamily="18" charset="0"/>
              </a:rPr>
              <a:t>        return posT - lengthP;  // </a:t>
            </a:r>
            <a:r>
              <a:rPr lang="zh-CN" altLang="en-US" sz="1600">
                <a:latin typeface="Times New Roman" panose="02020603050405020304" pitchFamily="18" charset="0"/>
                <a:cs typeface="Times New Roman" panose="02020603050405020304" pitchFamily="18" charset="0"/>
              </a:rPr>
              <a:t>返回匹配的起始位置</a:t>
            </a:r>
          </a:p>
          <a:p>
            <a:pPr>
              <a:lnSpc>
                <a:spcPct val="90000"/>
              </a:lnSpc>
            </a:pPr>
            <a:r>
              <a:rPr lang="en-US" altLang="zh-CN" sz="1600">
                <a:latin typeface="Times New Roman" panose="02020603050405020304" pitchFamily="18" charset="0"/>
                <a:cs typeface="Times New Roman" panose="02020603050405020304" pitchFamily="18" charset="0"/>
              </a:rPr>
              <a:t>    }</a:t>
            </a:r>
          </a:p>
          <a:p>
            <a:pPr>
              <a:lnSpc>
                <a:spcPct val="90000"/>
              </a:lnSpc>
            </a:pPr>
            <a:r>
              <a:rPr lang="en-US" altLang="zh-CN" sz="1600">
                <a:latin typeface="Times New Roman" panose="02020603050405020304" pitchFamily="18" charset="0"/>
                <a:cs typeface="Times New Roman" panose="02020603050405020304" pitchFamily="18" charset="0"/>
              </a:rPr>
              <a:t>}</a:t>
            </a:r>
            <a:endParaRPr lang="zh-CN" altLang="en-US" sz="1600">
              <a:latin typeface="Times New Roman" panose="02020603050405020304" pitchFamily="18" charset="0"/>
              <a:cs typeface="Times New Roman" panose="02020603050405020304" pitchFamily="18" charset="0"/>
            </a:endParaRPr>
          </a:p>
        </p:txBody>
      </p:sp>
      <p:sp>
        <p:nvSpPr>
          <p:cNvPr id="9" name="文本框 8"/>
          <p:cNvSpPr txBox="1"/>
          <p:nvPr/>
        </p:nvSpPr>
        <p:spPr>
          <a:xfrm>
            <a:off x="353695" y="236220"/>
            <a:ext cx="6096000" cy="398780"/>
          </a:xfrm>
          <a:prstGeom prst="rect">
            <a:avLst/>
          </a:prstGeom>
          <a:noFill/>
        </p:spPr>
        <p:txBody>
          <a:bodyPr wrap="square" rtlCol="0" anchor="t">
            <a:spAutoFit/>
          </a:bodyPr>
          <a:lstStyle/>
          <a:p>
            <a:r>
              <a:rPr lang="en-US" altLang="zh-CN" sz="2000" b="1">
                <a:latin typeface="Times New Roman" panose="02020603050405020304" pitchFamily="18" charset="0"/>
                <a:cs typeface="Times New Roman" panose="02020603050405020304" pitchFamily="18" charset="0"/>
                <a:sym typeface="+mn-ea"/>
              </a:rPr>
              <a:t>KMP</a:t>
            </a:r>
            <a:r>
              <a:rPr lang="zh-CN" altLang="en-US" sz="2000" b="1">
                <a:latin typeface="Times New Roman" panose="02020603050405020304" pitchFamily="18" charset="0"/>
                <a:cs typeface="Times New Roman" panose="02020603050405020304" pitchFamily="18" charset="0"/>
                <a:sym typeface="+mn-ea"/>
              </a:rPr>
              <a:t>匹配算法回顾</a:t>
            </a:r>
            <a:r>
              <a:rPr lang="en-US" altLang="zh-CN" sz="2000" b="1">
                <a:latin typeface="Times New Roman" panose="02020603050405020304" pitchFamily="18" charset="0"/>
                <a:cs typeface="Times New Roman" panose="02020603050405020304" pitchFamily="18" charset="0"/>
                <a:sym typeface="+mn-ea"/>
              </a:rPr>
              <a:t> </a:t>
            </a:r>
          </a:p>
        </p:txBody>
      </p:sp>
      <p:graphicFrame>
        <p:nvGraphicFramePr>
          <p:cNvPr id="11" name="表格 10"/>
          <p:cNvGraphicFramePr/>
          <p:nvPr>
            <p:custDataLst>
              <p:tags r:id="rId1"/>
            </p:custDataLst>
          </p:nvPr>
        </p:nvGraphicFramePr>
        <p:xfrm>
          <a:off x="469900" y="635000"/>
          <a:ext cx="3464560" cy="746760"/>
        </p:xfrm>
        <a:graphic>
          <a:graphicData uri="http://schemas.openxmlformats.org/drawingml/2006/table">
            <a:tbl>
              <a:tblPr firstRow="1" bandRow="1">
                <a:tableStyleId>{5C22544A-7EE6-4342-B048-85BDC9FD1C3A}</a:tableStyleId>
              </a:tblPr>
              <a:tblGrid>
                <a:gridCol w="433070">
                  <a:extLst>
                    <a:ext uri="{9D8B030D-6E8A-4147-A177-3AD203B41FA5}">
                      <a16:colId xmlns:a16="http://schemas.microsoft.com/office/drawing/2014/main" val="20000"/>
                    </a:ext>
                  </a:extLst>
                </a:gridCol>
                <a:gridCol w="433070">
                  <a:extLst>
                    <a:ext uri="{9D8B030D-6E8A-4147-A177-3AD203B41FA5}">
                      <a16:colId xmlns:a16="http://schemas.microsoft.com/office/drawing/2014/main" val="20001"/>
                    </a:ext>
                  </a:extLst>
                </a:gridCol>
                <a:gridCol w="433070">
                  <a:extLst>
                    <a:ext uri="{9D8B030D-6E8A-4147-A177-3AD203B41FA5}">
                      <a16:colId xmlns:a16="http://schemas.microsoft.com/office/drawing/2014/main" val="20002"/>
                    </a:ext>
                  </a:extLst>
                </a:gridCol>
                <a:gridCol w="433070">
                  <a:extLst>
                    <a:ext uri="{9D8B030D-6E8A-4147-A177-3AD203B41FA5}">
                      <a16:colId xmlns:a16="http://schemas.microsoft.com/office/drawing/2014/main" val="20003"/>
                    </a:ext>
                  </a:extLst>
                </a:gridCol>
                <a:gridCol w="433070">
                  <a:extLst>
                    <a:ext uri="{9D8B030D-6E8A-4147-A177-3AD203B41FA5}">
                      <a16:colId xmlns:a16="http://schemas.microsoft.com/office/drawing/2014/main" val="20004"/>
                    </a:ext>
                  </a:extLst>
                </a:gridCol>
                <a:gridCol w="433070">
                  <a:extLst>
                    <a:ext uri="{9D8B030D-6E8A-4147-A177-3AD203B41FA5}">
                      <a16:colId xmlns:a16="http://schemas.microsoft.com/office/drawing/2014/main" val="20005"/>
                    </a:ext>
                  </a:extLst>
                </a:gridCol>
                <a:gridCol w="433070">
                  <a:extLst>
                    <a:ext uri="{9D8B030D-6E8A-4147-A177-3AD203B41FA5}">
                      <a16:colId xmlns:a16="http://schemas.microsoft.com/office/drawing/2014/main" val="20006"/>
                    </a:ext>
                  </a:extLst>
                </a:gridCol>
                <a:gridCol w="433070">
                  <a:extLst>
                    <a:ext uri="{9D8B030D-6E8A-4147-A177-3AD203B41FA5}">
                      <a16:colId xmlns:a16="http://schemas.microsoft.com/office/drawing/2014/main" val="20007"/>
                    </a:ext>
                  </a:extLst>
                </a:gridCol>
              </a:tblGrid>
              <a:tr h="381000">
                <a:tc>
                  <a:txBody>
                    <a:bodyPr/>
                    <a:lstStyle/>
                    <a:p>
                      <a:pPr algn="ctr">
                        <a:buNone/>
                      </a:pPr>
                      <a:r>
                        <a:rPr lang="en-US" altLang="zh-CN"/>
                        <a:t>a</a:t>
                      </a:r>
                    </a:p>
                  </a:txBody>
                  <a:tcPr/>
                </a:tc>
                <a:tc>
                  <a:txBody>
                    <a:bodyPr/>
                    <a:lstStyle/>
                    <a:p>
                      <a:pPr algn="ctr">
                        <a:buNone/>
                      </a:pPr>
                      <a:r>
                        <a:rPr lang="en-US" altLang="zh-CN"/>
                        <a:t>b</a:t>
                      </a:r>
                    </a:p>
                  </a:txBody>
                  <a:tcPr/>
                </a:tc>
                <a:tc>
                  <a:txBody>
                    <a:bodyPr/>
                    <a:lstStyle/>
                    <a:p>
                      <a:pPr algn="ctr">
                        <a:buNone/>
                      </a:pPr>
                      <a:r>
                        <a:rPr lang="en-US" altLang="zh-CN"/>
                        <a:t>a</a:t>
                      </a:r>
                    </a:p>
                  </a:txBody>
                  <a:tcPr/>
                </a:tc>
                <a:tc>
                  <a:txBody>
                    <a:bodyPr/>
                    <a:lstStyle/>
                    <a:p>
                      <a:pPr algn="ctr">
                        <a:buNone/>
                      </a:pPr>
                      <a:r>
                        <a:rPr lang="en-US" altLang="zh-CN"/>
                        <a:t>a</a:t>
                      </a:r>
                    </a:p>
                  </a:txBody>
                  <a:tcPr/>
                </a:tc>
                <a:tc>
                  <a:txBody>
                    <a:bodyPr/>
                    <a:lstStyle/>
                    <a:p>
                      <a:pPr algn="ctr">
                        <a:buNone/>
                      </a:pPr>
                      <a:r>
                        <a:rPr lang="en-US" altLang="zh-CN"/>
                        <a:t>b</a:t>
                      </a:r>
                    </a:p>
                  </a:txBody>
                  <a:tcPr/>
                </a:tc>
                <a:tc>
                  <a:txBody>
                    <a:bodyPr/>
                    <a:lstStyle/>
                    <a:p>
                      <a:pPr algn="ctr">
                        <a:buNone/>
                      </a:pPr>
                      <a:r>
                        <a:rPr lang="en-US" altLang="zh-CN"/>
                        <a:t>c</a:t>
                      </a:r>
                    </a:p>
                  </a:txBody>
                  <a:tcPr/>
                </a:tc>
                <a:tc>
                  <a:txBody>
                    <a:bodyPr/>
                    <a:lstStyle/>
                    <a:p>
                      <a:pPr algn="ctr">
                        <a:buNone/>
                      </a:pPr>
                      <a:r>
                        <a:rPr lang="en-US" altLang="zh-CN"/>
                        <a:t>a</a:t>
                      </a:r>
                    </a:p>
                  </a:txBody>
                  <a:tcPr/>
                </a:tc>
                <a:tc>
                  <a:txBody>
                    <a:bodyPr/>
                    <a:lstStyle/>
                    <a:p>
                      <a:pPr algn="ctr">
                        <a:buNone/>
                      </a:pPr>
                      <a:r>
                        <a:rPr lang="en-US" altLang="zh-CN"/>
                        <a:t>c</a:t>
                      </a:r>
                    </a:p>
                  </a:txBody>
                  <a:tcPr/>
                </a:tc>
                <a:extLst>
                  <a:ext uri="{0D108BD9-81ED-4DB2-BD59-A6C34878D82A}">
                    <a16:rowId xmlns:a16="http://schemas.microsoft.com/office/drawing/2014/main" val="10000"/>
                  </a:ext>
                </a:extLst>
              </a:tr>
              <a:tr h="0">
                <a:tc>
                  <a:txBody>
                    <a:bodyPr/>
                    <a:lstStyle/>
                    <a:p>
                      <a:pPr algn="ctr">
                        <a:buNone/>
                      </a:pPr>
                      <a:r>
                        <a:rPr lang="en-US" altLang="zh-CN"/>
                        <a:t>-1</a:t>
                      </a:r>
                    </a:p>
                  </a:txBody>
                  <a:tcPr/>
                </a:tc>
                <a:tc>
                  <a:txBody>
                    <a:bodyPr/>
                    <a:lstStyle/>
                    <a:p>
                      <a:pPr algn="ctr">
                        <a:buNone/>
                      </a:pPr>
                      <a:r>
                        <a:rPr lang="en-US" altLang="zh-CN"/>
                        <a:t>0</a:t>
                      </a:r>
                    </a:p>
                  </a:txBody>
                  <a:tcPr/>
                </a:tc>
                <a:tc>
                  <a:txBody>
                    <a:bodyPr/>
                    <a:lstStyle/>
                    <a:p>
                      <a:pPr algn="ctr">
                        <a:buNone/>
                      </a:pPr>
                      <a:r>
                        <a:rPr lang="en-US" altLang="zh-CN"/>
                        <a:t>0</a:t>
                      </a:r>
                    </a:p>
                  </a:txBody>
                  <a:tcPr/>
                </a:tc>
                <a:tc>
                  <a:txBody>
                    <a:bodyPr/>
                    <a:lstStyle/>
                    <a:p>
                      <a:pPr algn="ctr">
                        <a:buNone/>
                      </a:pPr>
                      <a:r>
                        <a:rPr lang="en-US" altLang="zh-CN"/>
                        <a:t>1</a:t>
                      </a:r>
                    </a:p>
                  </a:txBody>
                  <a:tcPr/>
                </a:tc>
                <a:tc>
                  <a:txBody>
                    <a:bodyPr/>
                    <a:lstStyle/>
                    <a:p>
                      <a:pPr algn="ctr">
                        <a:buNone/>
                      </a:pPr>
                      <a:r>
                        <a:rPr lang="en-US" altLang="zh-CN"/>
                        <a:t>1</a:t>
                      </a:r>
                    </a:p>
                  </a:txBody>
                  <a:tcPr/>
                </a:tc>
                <a:tc>
                  <a:txBody>
                    <a:bodyPr/>
                    <a:lstStyle/>
                    <a:p>
                      <a:pPr algn="ctr">
                        <a:buNone/>
                      </a:pPr>
                      <a:r>
                        <a:rPr lang="en-US" altLang="zh-CN"/>
                        <a:t>2</a:t>
                      </a:r>
                    </a:p>
                  </a:txBody>
                  <a:tcPr/>
                </a:tc>
                <a:tc>
                  <a:txBody>
                    <a:bodyPr/>
                    <a:lstStyle/>
                    <a:p>
                      <a:pPr algn="ctr">
                        <a:buNone/>
                      </a:pPr>
                      <a:r>
                        <a:rPr lang="en-US" altLang="zh-CN"/>
                        <a:t>0</a:t>
                      </a:r>
                    </a:p>
                  </a:txBody>
                  <a:tcPr/>
                </a:tc>
                <a:tc>
                  <a:txBody>
                    <a:bodyPr/>
                    <a:lstStyle/>
                    <a:p>
                      <a:pPr algn="ctr">
                        <a:buNone/>
                      </a:pPr>
                      <a:r>
                        <a:rPr lang="en-US" altLang="zh-CN"/>
                        <a:t>1</a:t>
                      </a:r>
                    </a:p>
                  </a:txBody>
                  <a:tcPr/>
                </a:tc>
                <a:extLst>
                  <a:ext uri="{0D108BD9-81ED-4DB2-BD59-A6C34878D82A}">
                    <a16:rowId xmlns:a16="http://schemas.microsoft.com/office/drawing/2014/main" val="10001"/>
                  </a:ext>
                </a:extLst>
              </a:tr>
            </a:tbl>
          </a:graphicData>
        </a:graphic>
      </p:graphicFrame>
      <p:graphicFrame>
        <p:nvGraphicFramePr>
          <p:cNvPr id="16" name="表格 15"/>
          <p:cNvGraphicFramePr/>
          <p:nvPr/>
        </p:nvGraphicFramePr>
        <p:xfrm>
          <a:off x="708660" y="1861820"/>
          <a:ext cx="1732280" cy="381000"/>
        </p:xfrm>
        <a:graphic>
          <a:graphicData uri="http://schemas.openxmlformats.org/drawingml/2006/table">
            <a:tbl>
              <a:tblPr firstRow="1" bandRow="1">
                <a:tableStyleId>{5C22544A-7EE6-4342-B048-85BDC9FD1C3A}</a:tableStyleId>
              </a:tblPr>
              <a:tblGrid>
                <a:gridCol w="433070">
                  <a:extLst>
                    <a:ext uri="{9D8B030D-6E8A-4147-A177-3AD203B41FA5}">
                      <a16:colId xmlns:a16="http://schemas.microsoft.com/office/drawing/2014/main" val="20000"/>
                    </a:ext>
                  </a:extLst>
                </a:gridCol>
                <a:gridCol w="433070">
                  <a:extLst>
                    <a:ext uri="{9D8B030D-6E8A-4147-A177-3AD203B41FA5}">
                      <a16:colId xmlns:a16="http://schemas.microsoft.com/office/drawing/2014/main" val="20001"/>
                    </a:ext>
                  </a:extLst>
                </a:gridCol>
                <a:gridCol w="433070">
                  <a:extLst>
                    <a:ext uri="{9D8B030D-6E8A-4147-A177-3AD203B41FA5}">
                      <a16:colId xmlns:a16="http://schemas.microsoft.com/office/drawing/2014/main" val="20002"/>
                    </a:ext>
                  </a:extLst>
                </a:gridCol>
                <a:gridCol w="433070">
                  <a:extLst>
                    <a:ext uri="{9D8B030D-6E8A-4147-A177-3AD203B41FA5}">
                      <a16:colId xmlns:a16="http://schemas.microsoft.com/office/drawing/2014/main" val="20003"/>
                    </a:ext>
                  </a:extLst>
                </a:gridCol>
              </a:tblGrid>
              <a:tr h="381000">
                <a:tc>
                  <a:txBody>
                    <a:bodyPr/>
                    <a:lstStyle/>
                    <a:p>
                      <a:pPr algn="ctr">
                        <a:buNone/>
                      </a:pPr>
                      <a:r>
                        <a:rPr lang="en-US" altLang="zh-CN"/>
                        <a:t>a</a:t>
                      </a:r>
                    </a:p>
                  </a:txBody>
                  <a:tcPr/>
                </a:tc>
                <a:tc>
                  <a:txBody>
                    <a:bodyPr/>
                    <a:lstStyle/>
                    <a:p>
                      <a:pPr algn="ctr">
                        <a:buNone/>
                      </a:pPr>
                      <a:r>
                        <a:rPr lang="en-US" altLang="zh-CN"/>
                        <a:t>b</a:t>
                      </a:r>
                    </a:p>
                  </a:txBody>
                  <a:tcPr/>
                </a:tc>
                <a:tc>
                  <a:txBody>
                    <a:bodyPr/>
                    <a:lstStyle/>
                    <a:p>
                      <a:pPr algn="ctr">
                        <a:buNone/>
                      </a:pPr>
                      <a:r>
                        <a:rPr lang="en-US" altLang="zh-CN"/>
                        <a:t>a</a:t>
                      </a:r>
                    </a:p>
                  </a:txBody>
                  <a:tcPr/>
                </a:tc>
                <a:tc>
                  <a:txBody>
                    <a:bodyPr/>
                    <a:lstStyle/>
                    <a:p>
                      <a:pPr algn="ctr">
                        <a:buNone/>
                      </a:pPr>
                      <a:r>
                        <a:rPr lang="en-US" altLang="zh-CN">
                          <a:solidFill>
                            <a:srgbClr val="FF0000"/>
                          </a:solidFill>
                        </a:rPr>
                        <a:t>a</a:t>
                      </a:r>
                    </a:p>
                  </a:txBody>
                  <a:tcPr/>
                </a:tc>
                <a:extLst>
                  <a:ext uri="{0D108BD9-81ED-4DB2-BD59-A6C34878D82A}">
                    <a16:rowId xmlns:a16="http://schemas.microsoft.com/office/drawing/2014/main" val="10000"/>
                  </a:ext>
                </a:extLst>
              </a:tr>
            </a:tbl>
          </a:graphicData>
        </a:graphic>
      </p:graphicFrame>
      <p:graphicFrame>
        <p:nvGraphicFramePr>
          <p:cNvPr id="17" name="表格 16"/>
          <p:cNvGraphicFramePr/>
          <p:nvPr/>
        </p:nvGraphicFramePr>
        <p:xfrm>
          <a:off x="708660" y="1431290"/>
          <a:ext cx="1732280" cy="381000"/>
        </p:xfrm>
        <a:graphic>
          <a:graphicData uri="http://schemas.openxmlformats.org/drawingml/2006/table">
            <a:tbl>
              <a:tblPr firstRow="1" bandRow="1">
                <a:tableStyleId>{5C22544A-7EE6-4342-B048-85BDC9FD1C3A}</a:tableStyleId>
              </a:tblPr>
              <a:tblGrid>
                <a:gridCol w="433070">
                  <a:extLst>
                    <a:ext uri="{9D8B030D-6E8A-4147-A177-3AD203B41FA5}">
                      <a16:colId xmlns:a16="http://schemas.microsoft.com/office/drawing/2014/main" val="20000"/>
                    </a:ext>
                  </a:extLst>
                </a:gridCol>
                <a:gridCol w="433070">
                  <a:extLst>
                    <a:ext uri="{9D8B030D-6E8A-4147-A177-3AD203B41FA5}">
                      <a16:colId xmlns:a16="http://schemas.microsoft.com/office/drawing/2014/main" val="20001"/>
                    </a:ext>
                  </a:extLst>
                </a:gridCol>
                <a:gridCol w="433070">
                  <a:extLst>
                    <a:ext uri="{9D8B030D-6E8A-4147-A177-3AD203B41FA5}">
                      <a16:colId xmlns:a16="http://schemas.microsoft.com/office/drawing/2014/main" val="20002"/>
                    </a:ext>
                  </a:extLst>
                </a:gridCol>
                <a:gridCol w="433070">
                  <a:extLst>
                    <a:ext uri="{9D8B030D-6E8A-4147-A177-3AD203B41FA5}">
                      <a16:colId xmlns:a16="http://schemas.microsoft.com/office/drawing/2014/main" val="20003"/>
                    </a:ext>
                  </a:extLst>
                </a:gridCol>
              </a:tblGrid>
              <a:tr h="381000">
                <a:tc>
                  <a:txBody>
                    <a:bodyPr/>
                    <a:lstStyle/>
                    <a:p>
                      <a:pPr algn="ctr">
                        <a:buNone/>
                      </a:pPr>
                      <a:r>
                        <a:rPr lang="en-US" altLang="zh-CN"/>
                        <a:t>a</a:t>
                      </a:r>
                    </a:p>
                  </a:txBody>
                  <a:tcPr/>
                </a:tc>
                <a:tc>
                  <a:txBody>
                    <a:bodyPr/>
                    <a:lstStyle/>
                    <a:p>
                      <a:pPr algn="ctr">
                        <a:buNone/>
                      </a:pPr>
                      <a:r>
                        <a:rPr lang="en-US" altLang="zh-CN"/>
                        <a:t>b</a:t>
                      </a:r>
                    </a:p>
                  </a:txBody>
                  <a:tcPr/>
                </a:tc>
                <a:tc>
                  <a:txBody>
                    <a:bodyPr/>
                    <a:lstStyle/>
                    <a:p>
                      <a:pPr algn="ctr">
                        <a:buNone/>
                      </a:pPr>
                      <a:r>
                        <a:rPr lang="en-US" altLang="zh-CN"/>
                        <a:t>a</a:t>
                      </a:r>
                    </a:p>
                  </a:txBody>
                  <a:tcPr/>
                </a:tc>
                <a:tc>
                  <a:txBody>
                    <a:bodyPr/>
                    <a:lstStyle/>
                    <a:p>
                      <a:pPr algn="ctr">
                        <a:buNone/>
                      </a:pPr>
                      <a:r>
                        <a:rPr lang="en-US" altLang="zh-CN">
                          <a:solidFill>
                            <a:srgbClr val="FF0000"/>
                          </a:solidFill>
                        </a:rPr>
                        <a:t>b</a:t>
                      </a:r>
                    </a:p>
                  </a:txBody>
                  <a:tcPr/>
                </a:tc>
                <a:extLst>
                  <a:ext uri="{0D108BD9-81ED-4DB2-BD59-A6C34878D82A}">
                    <a16:rowId xmlns:a16="http://schemas.microsoft.com/office/drawing/2014/main" val="10000"/>
                  </a:ext>
                </a:extLst>
              </a:tr>
            </a:tbl>
          </a:graphicData>
        </a:graphic>
      </p:graphicFrame>
      <p:sp>
        <p:nvSpPr>
          <p:cNvPr id="18" name="文本框 17"/>
          <p:cNvSpPr txBox="1"/>
          <p:nvPr/>
        </p:nvSpPr>
        <p:spPr>
          <a:xfrm>
            <a:off x="6036310" y="51435"/>
            <a:ext cx="3703320" cy="583565"/>
          </a:xfrm>
          <a:prstGeom prst="rect">
            <a:avLst/>
          </a:prstGeom>
        </p:spPr>
        <p:txBody>
          <a:bodyPr wrap="square">
            <a:spAutoFit/>
          </a:bodyPr>
          <a:lstStyle/>
          <a:p>
            <a:pPr marL="285750" indent="-285750">
              <a:buFont typeface="Arial" panose="020B0604020202020204" pitchFamily="34" charset="0"/>
              <a:buChar char="•"/>
            </a:pPr>
            <a:r>
              <a:rPr lang="en-US" altLang="zh-CN" sz="1600">
                <a:solidFill>
                  <a:srgbClr val="FF0000"/>
                </a:solidFill>
              </a:rPr>
              <a:t>text </a:t>
            </a:r>
            <a:r>
              <a:rPr lang="zh-CN" altLang="en-US" sz="1600">
                <a:solidFill>
                  <a:srgbClr val="FF0000"/>
                </a:solidFill>
              </a:rPr>
              <a:t>是你要搜索的原始文本</a:t>
            </a:r>
          </a:p>
          <a:p>
            <a:pPr marL="285750" indent="-285750">
              <a:buFont typeface="Arial" panose="020B0604020202020204" pitchFamily="34" charset="0"/>
              <a:buChar char="•"/>
            </a:pPr>
            <a:r>
              <a:rPr lang="en-US" altLang="zh-CN" sz="1600">
                <a:solidFill>
                  <a:srgbClr val="FF0000"/>
                </a:solidFill>
              </a:rPr>
              <a:t>pattern </a:t>
            </a:r>
            <a:r>
              <a:rPr lang="zh-CN" altLang="en-US" sz="1600">
                <a:solidFill>
                  <a:srgbClr val="FF0000"/>
                </a:solidFill>
              </a:rPr>
              <a:t>是你要匹配的模式串</a:t>
            </a:r>
          </a:p>
        </p:txBody>
      </p:sp>
      <p:cxnSp>
        <p:nvCxnSpPr>
          <p:cNvPr id="19" name="直接连接符 18"/>
          <p:cNvCxnSpPr/>
          <p:nvPr/>
        </p:nvCxnSpPr>
        <p:spPr>
          <a:xfrm>
            <a:off x="5664835" y="46355"/>
            <a:ext cx="8890" cy="681418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Tree>
    <p:extLst>
      <p:ext uri="{BB962C8B-B14F-4D97-AF65-F5344CB8AC3E}">
        <p14:creationId xmlns:p14="http://schemas.microsoft.com/office/powerpoint/2010/main" val="1587308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4495" y="983615"/>
            <a:ext cx="10340340" cy="1322070"/>
          </a:xfrm>
          <a:prstGeom prst="rect">
            <a:avLst/>
          </a:prstGeom>
          <a:noFill/>
        </p:spPr>
        <p:txBody>
          <a:bodyPr wrap="square" rtlCol="0" anchor="t">
            <a:spAutoFit/>
          </a:bodyPr>
          <a:lstStyle/>
          <a:p>
            <a:r>
              <a:rPr lang="en-US" altLang="zh-CN"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思路</a:t>
            </a:r>
            <a:r>
              <a:rPr lang="en-US" altLang="zh-CN"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较好的方法是</a:t>
            </a:r>
            <a:r>
              <a:rPr lang="zh-CN" alt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稍作修改的</a:t>
            </a:r>
            <a:r>
              <a:rPr lang="en-US" altLang="zh-CN"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KMP </a:t>
            </a:r>
            <a:r>
              <a:rPr lang="zh-CN" alt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算法</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a:t>
            </a:r>
            <a:endPar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即先求出</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B </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的</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next </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数组，然后</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A </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和</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B </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逐一字符从左向右比较，在某个位置两个串的字符相等，则一起向右，一种情况是到达了</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A </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串的末尾，然后接入</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B </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串剩余的部分，就成功结束。</a:t>
            </a:r>
            <a:endPar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但也有可能在某个位置发生不匹配，例如这时的位置为</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A[i]!=B[j]</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，则</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B </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按</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next </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数组回溯，例如回溯到</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B[k]</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达到</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A[i]=B[k]</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，则</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A[i-k]~A[i]=B[0]~B[k]</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，然后</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A </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从</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i </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开始，</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B </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从</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k </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开始，继续向右重复上述匹配过程。</a:t>
            </a:r>
          </a:p>
        </p:txBody>
      </p:sp>
      <p:sp>
        <p:nvSpPr>
          <p:cNvPr id="8" name="文本框 7"/>
          <p:cNvSpPr txBox="1"/>
          <p:nvPr/>
        </p:nvSpPr>
        <p:spPr>
          <a:xfrm>
            <a:off x="353695" y="125730"/>
            <a:ext cx="11300460" cy="837565"/>
          </a:xfrm>
          <a:prstGeom prst="rect">
            <a:avLst/>
          </a:prstGeom>
        </p:spPr>
        <p:txBody>
          <a:bodyPr wrap="square">
            <a:noAutofit/>
          </a:bodyPr>
          <a:lstStyle/>
          <a:p>
            <a:r>
              <a:rPr lang="zh-CN" altLang="en-US" sz="16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算法题</a:t>
            </a:r>
            <a:r>
              <a:rPr lang="en-US" altLang="zh-CN" sz="16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用尽量快的算法实现连接两个头尾重合的字符串。例如，</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 “123456”</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 “45678”</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，则</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A+B = “12345678”</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再如</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 “</a:t>
            </a:r>
            <a:r>
              <a:rPr lang="en-US" altLang="zh-CN" sz="16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abcdef</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 “</a:t>
            </a:r>
            <a:r>
              <a:rPr lang="en-US" altLang="zh-CN" sz="16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cdefgh</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，则</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A+B=“</a:t>
            </a:r>
            <a:r>
              <a:rPr lang="en-US" altLang="zh-CN" sz="16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abcdefgh</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p>
          <a:p>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要求：</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描述该算法的基本设计思想；</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给出程序代码。</a:t>
            </a:r>
          </a:p>
        </p:txBody>
      </p:sp>
      <p:sp>
        <p:nvSpPr>
          <p:cNvPr id="9" name="文本框 8"/>
          <p:cNvSpPr txBox="1"/>
          <p:nvPr/>
        </p:nvSpPr>
        <p:spPr>
          <a:xfrm>
            <a:off x="6096000" y="504190"/>
            <a:ext cx="3210560" cy="337185"/>
          </a:xfrm>
          <a:prstGeom prst="rect">
            <a:avLst/>
          </a:prstGeom>
          <a:noFill/>
        </p:spPr>
        <p:txBody>
          <a:bodyPr wrap="square" rtlCol="0" anchor="t">
            <a:spAutoFit/>
          </a:bodyPr>
          <a:lstStyle/>
          <a:p>
            <a:r>
              <a:rPr lang="en-US" altLang="zh-CN" sz="160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A: “cdabcdef”</a:t>
            </a:r>
            <a:r>
              <a:rPr lang="zh-CN" altLang="en-US" sz="160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160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B: “cdefgh”</a:t>
            </a:r>
          </a:p>
        </p:txBody>
      </p:sp>
      <p:sp>
        <p:nvSpPr>
          <p:cNvPr id="10" name="文本框 9"/>
          <p:cNvSpPr txBox="1"/>
          <p:nvPr/>
        </p:nvSpPr>
        <p:spPr>
          <a:xfrm>
            <a:off x="170815" y="2700020"/>
            <a:ext cx="6013450" cy="3784600"/>
          </a:xfrm>
          <a:prstGeom prst="rect">
            <a:avLst/>
          </a:prstGeom>
          <a:noFill/>
        </p:spPr>
        <p:txBody>
          <a:bodyPr wrap="square" rtlCol="0" anchor="t">
            <a:spAutoFit/>
          </a:bodyPr>
          <a:lstStyle/>
          <a:p>
            <a:r>
              <a:rPr lang="en-US" altLang="zh-CN" sz="1600">
                <a:latin typeface="Times New Roman" panose="02020603050405020304" pitchFamily="18" charset="0"/>
                <a:cs typeface="Times New Roman" panose="02020603050405020304" pitchFamily="18" charset="0"/>
                <a:sym typeface="+mn-ea"/>
              </a:rPr>
              <a:t>// </a:t>
            </a:r>
            <a:r>
              <a:rPr lang="zh-CN" altLang="en-US" sz="1600">
                <a:latin typeface="Times New Roman" panose="02020603050405020304" pitchFamily="18" charset="0"/>
                <a:cs typeface="Times New Roman" panose="02020603050405020304" pitchFamily="18" charset="0"/>
                <a:sym typeface="+mn-ea"/>
              </a:rPr>
              <a:t>连接</a:t>
            </a:r>
            <a:r>
              <a:rPr lang="en-US" altLang="zh-CN" sz="1600">
                <a:latin typeface="Times New Roman" panose="02020603050405020304" pitchFamily="18" charset="0"/>
                <a:cs typeface="Times New Roman" panose="02020603050405020304" pitchFamily="18" charset="0"/>
                <a:sym typeface="+mn-ea"/>
              </a:rPr>
              <a:t> text </a:t>
            </a:r>
            <a:r>
              <a:rPr lang="zh-CN" altLang="en-US" sz="1600">
                <a:latin typeface="Times New Roman" panose="02020603050405020304" pitchFamily="18" charset="0"/>
                <a:cs typeface="Times New Roman" panose="02020603050405020304" pitchFamily="18" charset="0"/>
                <a:sym typeface="+mn-ea"/>
              </a:rPr>
              <a:t>和</a:t>
            </a:r>
            <a:r>
              <a:rPr lang="en-US" altLang="zh-CN" sz="1600">
                <a:latin typeface="Times New Roman" panose="02020603050405020304" pitchFamily="18" charset="0"/>
                <a:cs typeface="Times New Roman" panose="02020603050405020304" pitchFamily="18" charset="0"/>
                <a:sym typeface="+mn-ea"/>
              </a:rPr>
              <a:t> pattern</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sym typeface="+mn-ea"/>
              </a:rPr>
              <a:t>string catenate_kmp(const string&amp; text, const string&amp; pattern) {  // </a:t>
            </a:r>
            <a:r>
              <a:rPr lang="zh-CN" altLang="en-US" sz="1600">
                <a:latin typeface="Times New Roman" panose="02020603050405020304" pitchFamily="18" charset="0"/>
                <a:cs typeface="Times New Roman" panose="02020603050405020304" pitchFamily="18" charset="0"/>
                <a:sym typeface="+mn-ea"/>
              </a:rPr>
              <a:t>原</a:t>
            </a:r>
            <a:r>
              <a:rPr lang="en-US" altLang="zh-CN" sz="1600">
                <a:latin typeface="Times New Roman" panose="02020603050405020304" pitchFamily="18" charset="0"/>
                <a:cs typeface="Times New Roman" panose="02020603050405020304" pitchFamily="18" charset="0"/>
                <a:sym typeface="+mn-ea"/>
              </a:rPr>
              <a:t> `str1` </a:t>
            </a:r>
            <a:r>
              <a:rPr lang="zh-CN" altLang="en-US" sz="1600">
                <a:latin typeface="Times New Roman" panose="02020603050405020304" pitchFamily="18" charset="0"/>
                <a:cs typeface="Times New Roman" panose="02020603050405020304" pitchFamily="18" charset="0"/>
                <a:sym typeface="+mn-ea"/>
              </a:rPr>
              <a:t>和</a:t>
            </a:r>
            <a:r>
              <a:rPr lang="en-US" altLang="zh-CN" sz="1600">
                <a:latin typeface="Times New Roman" panose="02020603050405020304" pitchFamily="18" charset="0"/>
                <a:cs typeface="Times New Roman" panose="02020603050405020304" pitchFamily="18" charset="0"/>
                <a:sym typeface="+mn-ea"/>
              </a:rPr>
              <a:t> `str2`</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sym typeface="+mn-ea"/>
              </a:rPr>
              <a:t>    int len1 = text.length();  // </a:t>
            </a:r>
            <a:r>
              <a:rPr lang="zh-CN" altLang="en-US" sz="1600">
                <a:latin typeface="Times New Roman" panose="02020603050405020304" pitchFamily="18" charset="0"/>
                <a:cs typeface="Times New Roman" panose="02020603050405020304" pitchFamily="18" charset="0"/>
                <a:sym typeface="+mn-ea"/>
              </a:rPr>
              <a:t>原</a:t>
            </a:r>
            <a:r>
              <a:rPr lang="en-US" altLang="zh-CN" sz="1600">
                <a:latin typeface="Times New Roman" panose="02020603050405020304" pitchFamily="18" charset="0"/>
                <a:cs typeface="Times New Roman" panose="02020603050405020304" pitchFamily="18" charset="0"/>
                <a:sym typeface="+mn-ea"/>
              </a:rPr>
              <a:t> `str1`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sym typeface="+mn-ea"/>
              </a:rPr>
              <a:t>    int len2 = pattern.length();  // </a:t>
            </a:r>
            <a:r>
              <a:rPr lang="zh-CN" altLang="en-US" sz="1600">
                <a:latin typeface="Times New Roman" panose="02020603050405020304" pitchFamily="18" charset="0"/>
                <a:cs typeface="Times New Roman" panose="02020603050405020304" pitchFamily="18" charset="0"/>
                <a:sym typeface="+mn-ea"/>
              </a:rPr>
              <a:t>原</a:t>
            </a:r>
            <a:r>
              <a:rPr lang="en-US" altLang="zh-CN" sz="1600">
                <a:latin typeface="Times New Roman" panose="02020603050405020304" pitchFamily="18" charset="0"/>
                <a:cs typeface="Times New Roman" panose="02020603050405020304" pitchFamily="18" charset="0"/>
                <a:sym typeface="+mn-ea"/>
              </a:rPr>
              <a:t> `str2`</a:t>
            </a:r>
            <a:endParaRPr lang="en-US" altLang="zh-CN" sz="1600">
              <a:latin typeface="Times New Roman" panose="02020603050405020304" pitchFamily="18" charset="0"/>
              <a:cs typeface="Times New Roman" panose="02020603050405020304" pitchFamily="18" charset="0"/>
            </a:endParaRPr>
          </a:p>
          <a:p>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sym typeface="+mn-ea"/>
              </a:rPr>
              <a:t>    // </a:t>
            </a:r>
            <a:r>
              <a:rPr lang="zh-CN" altLang="en-US" sz="1600">
                <a:latin typeface="Times New Roman" panose="02020603050405020304" pitchFamily="18" charset="0"/>
                <a:cs typeface="Times New Roman" panose="02020603050405020304" pitchFamily="18" charset="0"/>
                <a:sym typeface="+mn-ea"/>
              </a:rPr>
              <a:t>计算</a:t>
            </a:r>
            <a:r>
              <a:rPr lang="en-US" altLang="zh-CN" sz="1600">
                <a:latin typeface="Times New Roman" panose="02020603050405020304" pitchFamily="18" charset="0"/>
                <a:cs typeface="Times New Roman" panose="02020603050405020304" pitchFamily="18" charset="0"/>
                <a:sym typeface="+mn-ea"/>
              </a:rPr>
              <a:t> pattern </a:t>
            </a:r>
            <a:r>
              <a:rPr lang="zh-CN" altLang="en-US" sz="1600">
                <a:latin typeface="Times New Roman" panose="02020603050405020304" pitchFamily="18" charset="0"/>
                <a:cs typeface="Times New Roman" panose="02020603050405020304" pitchFamily="18" charset="0"/>
                <a:sym typeface="+mn-ea"/>
              </a:rPr>
              <a:t>的</a:t>
            </a:r>
            <a:r>
              <a:rPr lang="en-US" altLang="zh-CN" sz="1600">
                <a:latin typeface="Times New Roman" panose="02020603050405020304" pitchFamily="18" charset="0"/>
                <a:cs typeface="Times New Roman" panose="02020603050405020304" pitchFamily="18" charset="0"/>
                <a:sym typeface="+mn-ea"/>
              </a:rPr>
              <a:t> next </a:t>
            </a:r>
            <a:r>
              <a:rPr lang="zh-CN" altLang="en-US" sz="1600">
                <a:latin typeface="Times New Roman" panose="02020603050405020304" pitchFamily="18" charset="0"/>
                <a:cs typeface="Times New Roman" panose="02020603050405020304" pitchFamily="18" charset="0"/>
                <a:sym typeface="+mn-ea"/>
              </a:rPr>
              <a:t>数组</a:t>
            </a:r>
            <a:endParaRPr lang="zh-CN" altLang="en-US"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sym typeface="+mn-ea"/>
              </a:rPr>
              <a:t>    vector&lt;int&gt; next = computeNext(pattern);</a:t>
            </a:r>
            <a:endParaRPr lang="en-US" altLang="zh-CN" sz="1600">
              <a:latin typeface="Times New Roman" panose="02020603050405020304" pitchFamily="18" charset="0"/>
              <a:cs typeface="Times New Roman" panose="02020603050405020304" pitchFamily="18" charset="0"/>
            </a:endParaRPr>
          </a:p>
          <a:p>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sym typeface="+mn-ea"/>
              </a:rPr>
              <a:t>    // </a:t>
            </a:r>
            <a:r>
              <a:rPr lang="zh-CN" altLang="en-US" sz="1600">
                <a:latin typeface="Times New Roman" panose="02020603050405020304" pitchFamily="18" charset="0"/>
                <a:cs typeface="Times New Roman" panose="02020603050405020304" pitchFamily="18" charset="0"/>
                <a:sym typeface="+mn-ea"/>
              </a:rPr>
              <a:t>结果字符串</a:t>
            </a:r>
            <a:endParaRPr lang="zh-CN" altLang="en-US"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sym typeface="+mn-ea"/>
              </a:rPr>
              <a:t>    string result;</a:t>
            </a:r>
          </a:p>
          <a:p>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sym typeface="+mn-ea"/>
              </a:rPr>
              <a:t>// </a:t>
            </a:r>
            <a:r>
              <a:rPr lang="zh-CN" altLang="en-US" sz="1600">
                <a:latin typeface="Times New Roman" panose="02020603050405020304" pitchFamily="18" charset="0"/>
                <a:cs typeface="Times New Roman" panose="02020603050405020304" pitchFamily="18" charset="0"/>
                <a:sym typeface="+mn-ea"/>
              </a:rPr>
              <a:t>初始化两个指针</a:t>
            </a:r>
          </a:p>
          <a:p>
            <a:r>
              <a:rPr lang="en-US" altLang="zh-CN" sz="1600">
                <a:latin typeface="Times New Roman" panose="02020603050405020304" pitchFamily="18" charset="0"/>
                <a:cs typeface="Times New Roman" panose="02020603050405020304" pitchFamily="18" charset="0"/>
                <a:sym typeface="+mn-ea"/>
              </a:rPr>
              <a:t>    int posT = 0;  // text </a:t>
            </a:r>
            <a:r>
              <a:rPr lang="zh-CN" altLang="en-US" sz="1600">
                <a:latin typeface="Times New Roman" panose="02020603050405020304" pitchFamily="18" charset="0"/>
                <a:cs typeface="Times New Roman" panose="02020603050405020304" pitchFamily="18" charset="0"/>
                <a:sym typeface="+mn-ea"/>
              </a:rPr>
              <a:t>的指针</a:t>
            </a:r>
          </a:p>
          <a:p>
            <a:r>
              <a:rPr lang="en-US" altLang="zh-CN" sz="1600">
                <a:latin typeface="Times New Roman" panose="02020603050405020304" pitchFamily="18" charset="0"/>
                <a:cs typeface="Times New Roman" panose="02020603050405020304" pitchFamily="18" charset="0"/>
                <a:sym typeface="+mn-ea"/>
              </a:rPr>
              <a:t>    int posP = 0;  // pattern </a:t>
            </a:r>
            <a:r>
              <a:rPr lang="zh-CN" altLang="en-US" sz="1600">
                <a:latin typeface="Times New Roman" panose="02020603050405020304" pitchFamily="18" charset="0"/>
                <a:cs typeface="Times New Roman" panose="02020603050405020304" pitchFamily="18" charset="0"/>
                <a:sym typeface="+mn-ea"/>
              </a:rPr>
              <a:t>的指针</a:t>
            </a:r>
          </a:p>
        </p:txBody>
      </p:sp>
      <p:sp>
        <p:nvSpPr>
          <p:cNvPr id="11" name="文本框 10"/>
          <p:cNvSpPr txBox="1"/>
          <p:nvPr/>
        </p:nvSpPr>
        <p:spPr>
          <a:xfrm>
            <a:off x="6096000" y="2326640"/>
            <a:ext cx="6096000" cy="4531360"/>
          </a:xfrm>
          <a:prstGeom prst="rect">
            <a:avLst/>
          </a:prstGeom>
          <a:noFill/>
        </p:spPr>
        <p:txBody>
          <a:bodyPr wrap="square" rtlCol="0" anchor="t">
            <a:noAutofit/>
          </a:bodyPr>
          <a:lstStyle/>
          <a:p>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r>
              <a:rPr lang="en-US" altLang="zh-CN" sz="1600" b="1" u="sng">
                <a:solidFill>
                  <a:srgbClr val="FF0000"/>
                </a:solidFill>
                <a:latin typeface="Times New Roman" panose="02020603050405020304" pitchFamily="18" charset="0"/>
                <a:cs typeface="Times New Roman" panose="02020603050405020304" pitchFamily="18" charset="0"/>
              </a:rPr>
              <a:t>while (posT &lt; len1)</a:t>
            </a:r>
            <a:r>
              <a:rPr lang="en-US" altLang="zh-CN" sz="1600">
                <a:latin typeface="Times New Roman" panose="02020603050405020304" pitchFamily="18" charset="0"/>
                <a:cs typeface="Times New Roman" panose="02020603050405020304" pitchFamily="18" charset="0"/>
              </a:rPr>
              <a:t> {</a:t>
            </a:r>
          </a:p>
          <a:p>
            <a:r>
              <a:rPr lang="en-US" altLang="zh-CN" sz="1600">
                <a:latin typeface="Times New Roman" panose="02020603050405020304" pitchFamily="18" charset="0"/>
                <a:cs typeface="Times New Roman" panose="02020603050405020304" pitchFamily="18" charset="0"/>
              </a:rPr>
              <a:t>        if (posP == -1 || text[posT] == pattern[posP]) {  </a:t>
            </a:r>
          </a:p>
          <a:p>
            <a:r>
              <a:rPr lang="en-US" altLang="zh-CN" sz="1600">
                <a:latin typeface="Times New Roman" panose="02020603050405020304" pitchFamily="18" charset="0"/>
                <a:cs typeface="Times New Roman" panose="02020603050405020304" pitchFamily="18" charset="0"/>
              </a:rPr>
              <a:t>           // </a:t>
            </a:r>
            <a:r>
              <a:rPr lang="zh-CN" altLang="en-US" sz="1600">
                <a:latin typeface="Times New Roman" panose="02020603050405020304" pitchFamily="18" charset="0"/>
                <a:cs typeface="Times New Roman" panose="02020603050405020304" pitchFamily="18" charset="0"/>
              </a:rPr>
              <a:t>匹配或第一次匹配</a:t>
            </a:r>
          </a:p>
          <a:p>
            <a:r>
              <a:rPr lang="en-US" altLang="zh-CN" sz="1600">
                <a:latin typeface="Times New Roman" panose="02020603050405020304" pitchFamily="18" charset="0"/>
                <a:cs typeface="Times New Roman" panose="02020603050405020304" pitchFamily="18" charset="0"/>
              </a:rPr>
              <a:t>            result += text[posT];  // </a:t>
            </a:r>
            <a:r>
              <a:rPr lang="zh-CN" altLang="en-US" sz="1600">
                <a:latin typeface="Times New Roman" panose="02020603050405020304" pitchFamily="18" charset="0"/>
                <a:cs typeface="Times New Roman" panose="02020603050405020304" pitchFamily="18" charset="0"/>
              </a:rPr>
              <a:t>将</a:t>
            </a:r>
            <a:r>
              <a:rPr lang="en-US" altLang="zh-CN" sz="1600">
                <a:latin typeface="Times New Roman" panose="02020603050405020304" pitchFamily="18" charset="0"/>
                <a:cs typeface="Times New Roman" panose="02020603050405020304" pitchFamily="18" charset="0"/>
              </a:rPr>
              <a:t> text[posT] </a:t>
            </a:r>
            <a:r>
              <a:rPr lang="zh-CN" altLang="en-US" sz="1600">
                <a:latin typeface="Times New Roman" panose="02020603050405020304" pitchFamily="18" charset="0"/>
                <a:cs typeface="Times New Roman" panose="02020603050405020304" pitchFamily="18" charset="0"/>
              </a:rPr>
              <a:t>添加到结果</a:t>
            </a:r>
          </a:p>
          <a:p>
            <a:r>
              <a:rPr lang="en-US" altLang="zh-CN" sz="1600">
                <a:latin typeface="Times New Roman" panose="02020603050405020304" pitchFamily="18" charset="0"/>
                <a:cs typeface="Times New Roman" panose="02020603050405020304" pitchFamily="18" charset="0"/>
              </a:rPr>
              <a:t>            posT++;</a:t>
            </a:r>
          </a:p>
          <a:p>
            <a:r>
              <a:rPr lang="en-US" altLang="zh-CN" sz="1600">
                <a:latin typeface="Times New Roman" panose="02020603050405020304" pitchFamily="18" charset="0"/>
                <a:cs typeface="Times New Roman" panose="02020603050405020304" pitchFamily="18" charset="0"/>
              </a:rPr>
              <a:t>            posP++;</a:t>
            </a:r>
          </a:p>
          <a:p>
            <a:r>
              <a:rPr lang="en-US" altLang="zh-CN" sz="1600">
                <a:latin typeface="Times New Roman" panose="02020603050405020304" pitchFamily="18" charset="0"/>
                <a:cs typeface="Times New Roman" panose="02020603050405020304" pitchFamily="18" charset="0"/>
              </a:rPr>
              <a:t>        } else {  // </a:t>
            </a:r>
            <a:r>
              <a:rPr lang="zh-CN" altLang="en-US" sz="1600">
                <a:latin typeface="Times New Roman" panose="02020603050405020304" pitchFamily="18" charset="0"/>
                <a:cs typeface="Times New Roman" panose="02020603050405020304" pitchFamily="18" charset="0"/>
              </a:rPr>
              <a:t>匹配失败，使用</a:t>
            </a:r>
            <a:r>
              <a:rPr lang="en-US" altLang="zh-CN" sz="1600">
                <a:latin typeface="Times New Roman" panose="02020603050405020304" pitchFamily="18" charset="0"/>
                <a:cs typeface="Times New Roman" panose="02020603050405020304" pitchFamily="18" charset="0"/>
              </a:rPr>
              <a:t> next </a:t>
            </a:r>
            <a:r>
              <a:rPr lang="zh-CN" altLang="en-US" sz="1600">
                <a:latin typeface="Times New Roman" panose="02020603050405020304" pitchFamily="18" charset="0"/>
                <a:cs typeface="Times New Roman" panose="02020603050405020304" pitchFamily="18" charset="0"/>
              </a:rPr>
              <a:t>数组回退</a:t>
            </a:r>
          </a:p>
          <a:p>
            <a:r>
              <a:rPr lang="en-US" altLang="zh-CN" sz="1600">
                <a:latin typeface="Times New Roman" panose="02020603050405020304" pitchFamily="18" charset="0"/>
                <a:cs typeface="Times New Roman" panose="02020603050405020304" pitchFamily="18" charset="0"/>
              </a:rPr>
              <a:t>            posP = next[posP];</a:t>
            </a:r>
          </a:p>
          <a:p>
            <a:r>
              <a:rPr lang="en-US" altLang="zh-CN" sz="1600">
                <a:latin typeface="Times New Roman" panose="02020603050405020304" pitchFamily="18" charset="0"/>
                <a:cs typeface="Times New Roman" panose="02020603050405020304" pitchFamily="18" charset="0"/>
              </a:rPr>
              <a:t>        }</a:t>
            </a:r>
          </a:p>
          <a:p>
            <a:r>
              <a:rPr lang="en-US" altLang="zh-CN" sz="1600">
                <a:latin typeface="Times New Roman" panose="02020603050405020304" pitchFamily="18" charset="0"/>
                <a:cs typeface="Times New Roman" panose="02020603050405020304" pitchFamily="18" charset="0"/>
              </a:rPr>
              <a:t>    }</a:t>
            </a:r>
          </a:p>
          <a:p>
            <a:r>
              <a:rPr lang="en-US" altLang="zh-CN" sz="1600">
                <a:latin typeface="Times New Roman" panose="02020603050405020304" pitchFamily="18" charset="0"/>
                <a:cs typeface="Times New Roman" panose="02020603050405020304" pitchFamily="18" charset="0"/>
              </a:rPr>
              <a:t>    // </a:t>
            </a:r>
            <a:r>
              <a:rPr lang="zh-CN" altLang="en-US" sz="1600">
                <a:latin typeface="Times New Roman" panose="02020603050405020304" pitchFamily="18" charset="0"/>
                <a:cs typeface="Times New Roman" panose="02020603050405020304" pitchFamily="18" charset="0"/>
              </a:rPr>
              <a:t>将</a:t>
            </a:r>
            <a:r>
              <a:rPr lang="en-US" altLang="zh-CN" sz="1600">
                <a:latin typeface="Times New Roman" panose="02020603050405020304" pitchFamily="18" charset="0"/>
                <a:cs typeface="Times New Roman" panose="02020603050405020304" pitchFamily="18" charset="0"/>
              </a:rPr>
              <a:t> pattern </a:t>
            </a:r>
            <a:r>
              <a:rPr lang="zh-CN" altLang="en-US" sz="1600">
                <a:latin typeface="Times New Roman" panose="02020603050405020304" pitchFamily="18" charset="0"/>
                <a:cs typeface="Times New Roman" panose="02020603050405020304" pitchFamily="18" charset="0"/>
              </a:rPr>
              <a:t>剩余部分复制到结果中</a:t>
            </a:r>
          </a:p>
          <a:p>
            <a:r>
              <a:rPr lang="en-US" altLang="zh-CN" sz="1600">
                <a:latin typeface="Times New Roman" panose="02020603050405020304" pitchFamily="18" charset="0"/>
                <a:cs typeface="Times New Roman" panose="02020603050405020304" pitchFamily="18" charset="0"/>
              </a:rPr>
              <a:t>    </a:t>
            </a:r>
            <a:r>
              <a:rPr lang="en-US" altLang="zh-CN" sz="1600" b="1" u="sng">
                <a:solidFill>
                  <a:srgbClr val="FF0000"/>
                </a:solidFill>
                <a:latin typeface="Times New Roman" panose="02020603050405020304" pitchFamily="18" charset="0"/>
                <a:cs typeface="Times New Roman" panose="02020603050405020304" pitchFamily="18" charset="0"/>
              </a:rPr>
              <a:t>while (posP &lt; len2) </a:t>
            </a:r>
            <a:r>
              <a:rPr lang="en-US" altLang="zh-CN" sz="1600">
                <a:latin typeface="Times New Roman" panose="02020603050405020304" pitchFamily="18" charset="0"/>
                <a:cs typeface="Times New Roman" panose="02020603050405020304" pitchFamily="18" charset="0"/>
              </a:rPr>
              <a:t>{</a:t>
            </a:r>
          </a:p>
          <a:p>
            <a:r>
              <a:rPr lang="en-US" altLang="zh-CN" sz="1600">
                <a:latin typeface="Times New Roman" panose="02020603050405020304" pitchFamily="18" charset="0"/>
                <a:cs typeface="Times New Roman" panose="02020603050405020304" pitchFamily="18" charset="0"/>
              </a:rPr>
              <a:t>        result += pattern[posP];  // </a:t>
            </a:r>
            <a:r>
              <a:rPr lang="zh-CN" altLang="en-US" sz="1600">
                <a:latin typeface="Times New Roman" panose="02020603050405020304" pitchFamily="18" charset="0"/>
                <a:cs typeface="Times New Roman" panose="02020603050405020304" pitchFamily="18" charset="0"/>
              </a:rPr>
              <a:t>将</a:t>
            </a:r>
            <a:r>
              <a:rPr lang="en-US" altLang="zh-CN" sz="1600">
                <a:latin typeface="Times New Roman" panose="02020603050405020304" pitchFamily="18" charset="0"/>
                <a:cs typeface="Times New Roman" panose="02020603050405020304" pitchFamily="18" charset="0"/>
              </a:rPr>
              <a:t> pattern[posP] </a:t>
            </a:r>
            <a:r>
              <a:rPr lang="zh-CN" altLang="en-US" sz="1600">
                <a:latin typeface="Times New Roman" panose="02020603050405020304" pitchFamily="18" charset="0"/>
                <a:cs typeface="Times New Roman" panose="02020603050405020304" pitchFamily="18" charset="0"/>
              </a:rPr>
              <a:t>添加到结果</a:t>
            </a:r>
          </a:p>
          <a:p>
            <a:r>
              <a:rPr lang="en-US" altLang="zh-CN" sz="1600">
                <a:latin typeface="Times New Roman" panose="02020603050405020304" pitchFamily="18" charset="0"/>
                <a:cs typeface="Times New Roman" panose="02020603050405020304" pitchFamily="18" charset="0"/>
              </a:rPr>
              <a:t>        posP++;</a:t>
            </a:r>
          </a:p>
          <a:p>
            <a:r>
              <a:rPr lang="en-US" altLang="zh-CN" sz="1600">
                <a:latin typeface="Times New Roman" panose="02020603050405020304" pitchFamily="18" charset="0"/>
                <a:cs typeface="Times New Roman" panose="02020603050405020304" pitchFamily="18" charset="0"/>
              </a:rPr>
              <a:t>    }</a:t>
            </a:r>
          </a:p>
          <a:p>
            <a:r>
              <a:rPr lang="en-US" altLang="zh-CN" sz="1600">
                <a:latin typeface="Times New Roman" panose="02020603050405020304" pitchFamily="18" charset="0"/>
                <a:cs typeface="Times New Roman" panose="02020603050405020304" pitchFamily="18" charset="0"/>
              </a:rPr>
              <a:t>    return result;  // </a:t>
            </a:r>
            <a:r>
              <a:rPr lang="zh-CN" altLang="en-US" sz="1600">
                <a:latin typeface="Times New Roman" panose="02020603050405020304" pitchFamily="18" charset="0"/>
                <a:cs typeface="Times New Roman" panose="02020603050405020304" pitchFamily="18" charset="0"/>
              </a:rPr>
              <a:t>返回连接后的字符串</a:t>
            </a:r>
          </a:p>
          <a:p>
            <a:r>
              <a:rPr lang="en-US" altLang="zh-CN" sz="1600">
                <a:latin typeface="Times New Roman" panose="02020603050405020304" pitchFamily="18" charset="0"/>
                <a:cs typeface="Times New Roman" panose="02020603050405020304" pitchFamily="18" charset="0"/>
              </a:rPr>
              <a:t>}</a:t>
            </a:r>
          </a:p>
        </p:txBody>
      </p:sp>
      <p:sp>
        <p:nvSpPr>
          <p:cNvPr id="12" name="文本框 11"/>
          <p:cNvSpPr txBox="1"/>
          <p:nvPr/>
        </p:nvSpPr>
        <p:spPr>
          <a:xfrm>
            <a:off x="1797685" y="3590925"/>
            <a:ext cx="7978775" cy="1198880"/>
          </a:xfrm>
          <a:prstGeom prst="rect">
            <a:avLst/>
          </a:prstGeom>
          <a:solidFill>
            <a:schemeClr val="accent5">
              <a:lumMod val="40000"/>
              <a:lumOff val="60000"/>
            </a:schemeClr>
          </a:solidFill>
          <a:ln w="12700" cmpd="sng">
            <a:solidFill>
              <a:schemeClr val="accent1">
                <a:shade val="50000"/>
              </a:schemeClr>
            </a:solidFill>
            <a:prstDash val="solid"/>
          </a:ln>
        </p:spPr>
        <p:txBody>
          <a:bodyPr wrap="square">
            <a:spAutoFit/>
          </a:bodyPr>
          <a:lstStyle/>
          <a:p>
            <a:r>
              <a:rPr lang="zh-CN" altLang="en-US" sz="18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常见问题：</a:t>
            </a:r>
            <a:endParaRPr lang="en-US" altLang="zh-CN"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AutoNum type="arabicPeriod"/>
            </a:pP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程序结构基本正确，合理使用递归或者循环</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，不符合</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尽量快</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扣</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3-4</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分</a:t>
            </a:r>
          </a:p>
          <a:p>
            <a:pPr marL="342900" indent="-342900">
              <a:buFontTx/>
              <a:buAutoNum type="arabicPeriod"/>
            </a:pP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利用</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KMP</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算法，</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但没有写出</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next</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数组的实现方式，</a:t>
            </a:r>
            <a:r>
              <a:rPr lang="zh-CN" altLang="en-US"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mn-ea"/>
              </a:rPr>
              <a:t>扣</a:t>
            </a: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mn-ea"/>
              </a:rPr>
              <a:t>3</a:t>
            </a:r>
            <a:r>
              <a:rPr lang="zh-CN" altLang="en-US"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mn-ea"/>
              </a:rPr>
              <a:t>分</a:t>
            </a:r>
          </a:p>
          <a:p>
            <a:pPr marL="342900" indent="-342900">
              <a:buFontTx/>
              <a:buAutoNum type="arabicPeriod"/>
            </a:pP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程序方法不正确</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(e.g.,…)</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，扣</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8-9</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分</a:t>
            </a:r>
          </a:p>
        </p:txBody>
      </p:sp>
    </p:spTree>
    <p:extLst>
      <p:ext uri="{BB962C8B-B14F-4D97-AF65-F5344CB8AC3E}">
        <p14:creationId xmlns:p14="http://schemas.microsoft.com/office/powerpoint/2010/main" val="390307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2"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4495" y="1397635"/>
            <a:ext cx="10340340" cy="1322070"/>
          </a:xfrm>
          <a:prstGeom prst="rect">
            <a:avLst/>
          </a:prstGeom>
          <a:noFill/>
        </p:spPr>
        <p:txBody>
          <a:bodyPr wrap="square" rtlCol="0" anchor="t">
            <a:spAutoFit/>
          </a:bodyPr>
          <a:lstStyle/>
          <a:p>
            <a:r>
              <a:rPr lang="en-US" altLang="zh-CN"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思路</a:t>
            </a:r>
            <a:r>
              <a:rPr lang="en-US" altLang="zh-CN"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较好的方法是</a:t>
            </a:r>
            <a:r>
              <a:rPr lang="zh-CN" alt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稍作修改的</a:t>
            </a:r>
            <a:r>
              <a:rPr lang="en-US" altLang="zh-CN"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KMP </a:t>
            </a:r>
            <a:r>
              <a:rPr lang="zh-CN" alt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算法</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a:t>
            </a:r>
            <a:endPar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即先求出</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B </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的</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next </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数组，然后</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A </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和</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B </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逐一字符从左向右比较，在某个位置两个串的字符相等，则一起向右，一种情况是到达了</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A </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串的末尾，然后接入</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B </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串剩余的部分，就成功结束。</a:t>
            </a:r>
            <a:endPar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但也有可能在某个位置发生不匹配，例如这时的位置为</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A[i]!=B[j]</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，则</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B </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按</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next </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数组回溯，例如回溯到</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B[k]</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达到</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A[i]=B[k]</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，则</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A[i-k]~A[i]=B[0]~B[k]</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，然后</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A </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从</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i </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开始，</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B </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从</a:t>
            </a: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k </a:t>
            </a:r>
            <a:r>
              <a:rPr lang="zh-CN" altLang="en-US" sz="16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开始，继续向右重复上述匹配过程。</a:t>
            </a:r>
          </a:p>
        </p:txBody>
      </p:sp>
      <p:sp>
        <p:nvSpPr>
          <p:cNvPr id="8" name="文本框 7"/>
          <p:cNvSpPr txBox="1"/>
          <p:nvPr/>
        </p:nvSpPr>
        <p:spPr>
          <a:xfrm>
            <a:off x="353695" y="125730"/>
            <a:ext cx="11300460" cy="837565"/>
          </a:xfrm>
          <a:prstGeom prst="rect">
            <a:avLst/>
          </a:prstGeom>
        </p:spPr>
        <p:txBody>
          <a:bodyPr wrap="square">
            <a:noAutofit/>
          </a:bodyPr>
          <a:lstStyle/>
          <a:p>
            <a:r>
              <a:rPr lang="zh-CN" altLang="en-US" sz="16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算法题</a:t>
            </a:r>
            <a:r>
              <a:rPr lang="en-US" altLang="zh-CN" sz="16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用尽量快的算法实现连接两个头尾重合的字符串。例如，</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 “123456”</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 “45678”</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，则</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A+B = “12345678”</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再如</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 “</a:t>
            </a:r>
            <a:r>
              <a:rPr lang="en-US" altLang="zh-CN" sz="16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abcdef</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 “</a:t>
            </a:r>
            <a:r>
              <a:rPr lang="en-US" altLang="zh-CN" sz="16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cdefgh</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，则</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A+B=“</a:t>
            </a:r>
            <a:r>
              <a:rPr lang="en-US" altLang="zh-CN" sz="16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abcdefgh</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p>
          <a:p>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要求：</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描述该算法的基本设计思想；</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给出程序代码。</a:t>
            </a:r>
          </a:p>
        </p:txBody>
      </p:sp>
      <p:sp>
        <p:nvSpPr>
          <p:cNvPr id="12" name="文本框 11"/>
          <p:cNvSpPr txBox="1"/>
          <p:nvPr/>
        </p:nvSpPr>
        <p:spPr>
          <a:xfrm>
            <a:off x="2014220" y="3681730"/>
            <a:ext cx="7978775" cy="1198880"/>
          </a:xfrm>
          <a:prstGeom prst="rect">
            <a:avLst/>
          </a:prstGeom>
          <a:solidFill>
            <a:schemeClr val="accent5">
              <a:lumMod val="40000"/>
              <a:lumOff val="60000"/>
            </a:schemeClr>
          </a:solidFill>
          <a:ln w="12700" cmpd="sng">
            <a:solidFill>
              <a:schemeClr val="accent1">
                <a:shade val="50000"/>
              </a:schemeClr>
            </a:solidFill>
            <a:prstDash val="solid"/>
          </a:ln>
        </p:spPr>
        <p:txBody>
          <a:bodyPr wrap="square">
            <a:spAutoFit/>
          </a:bodyPr>
          <a:lstStyle/>
          <a:p>
            <a:r>
              <a:rPr lang="zh-CN" altLang="en-US" sz="18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常见问题：</a:t>
            </a:r>
            <a:endParaRPr lang="en-US" altLang="zh-CN"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AutoNum type="arabicPeriod"/>
            </a:pP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程序结构基本正确，合理使用递归或者循环</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，不符合</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尽量快</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扣</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3-4</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分</a:t>
            </a:r>
          </a:p>
          <a:p>
            <a:pPr marL="342900" indent="-342900">
              <a:buFontTx/>
              <a:buAutoNum type="arabicPeriod"/>
            </a:pP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利用</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KMP</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算法，</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但没有写出</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next</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数组的实现方式，</a:t>
            </a:r>
            <a:r>
              <a:rPr lang="zh-CN" altLang="en-US"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mn-ea"/>
              </a:rPr>
              <a:t>扣</a:t>
            </a: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mn-ea"/>
              </a:rPr>
              <a:t>3</a:t>
            </a:r>
            <a:r>
              <a:rPr lang="zh-CN" altLang="en-US"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mn-ea"/>
              </a:rPr>
              <a:t>分</a:t>
            </a:r>
          </a:p>
          <a:p>
            <a:pPr marL="342900" indent="-342900">
              <a:buFontTx/>
              <a:buAutoNum type="arabicPeriod"/>
            </a:pP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程序方法不正确</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(e.g., </a:t>
            </a:r>
            <a:r>
              <a:rPr lang="en-US" altLang="zh-CN">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A: “cdabcdef”</a:t>
            </a:r>
            <a:r>
              <a:rPr lang="zh-CN" altLang="en-US">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B: “cdefgh”</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，扣</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8-9</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分</a:t>
            </a:r>
          </a:p>
        </p:txBody>
      </p:sp>
    </p:spTree>
    <p:extLst>
      <p:ext uri="{BB962C8B-B14F-4D97-AF65-F5344CB8AC3E}">
        <p14:creationId xmlns:p14="http://schemas.microsoft.com/office/powerpoint/2010/main" val="151784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2"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87990" y="363917"/>
            <a:ext cx="11130093" cy="3886577"/>
          </a:xfrm>
          <a:prstGeom prst="rect">
            <a:avLst/>
          </a:prstGeom>
          <a:noFill/>
        </p:spPr>
        <p:txBody>
          <a:bodyPr wrap="square">
            <a:spAutoFit/>
          </a:bodyPr>
          <a:lstStyle/>
          <a:p>
            <a:pPr lvl="0" algn="just">
              <a:lnSpc>
                <a:spcPct val="115000"/>
              </a:lnSpc>
            </a:pPr>
            <a:r>
              <a:rPr lang="zh-CN" altLang="en-US" sz="1800" b="1" kern="100" dirty="0">
                <a:solidFill>
                  <a:srgbClr val="000000"/>
                </a:solidFill>
                <a:effectLst/>
                <a:latin typeface="Times New Roman" panose="02020603050405020304" pitchFamily="18" charset="0"/>
                <a:ea typeface="宋体" panose="02010600030101010101" pitchFamily="2" charset="-122"/>
              </a:rPr>
              <a:t>算法题</a:t>
            </a:r>
            <a:r>
              <a:rPr lang="en-US" altLang="zh-CN" sz="1800" b="1" kern="100" dirty="0">
                <a:solidFill>
                  <a:srgbClr val="000000"/>
                </a:solidFill>
                <a:effectLst/>
                <a:latin typeface="Times New Roman" panose="02020603050405020304" pitchFamily="18" charset="0"/>
                <a:ea typeface="宋体" panose="02010600030101010101" pitchFamily="2" charset="-122"/>
              </a:rPr>
              <a:t>3</a:t>
            </a:r>
            <a:r>
              <a:rPr lang="zh-CN" altLang="en-US" sz="1800" b="1" kern="100" dirty="0">
                <a:solidFill>
                  <a:srgbClr val="000000"/>
                </a:solidFill>
                <a:effectLst/>
                <a:latin typeface="Times New Roman" panose="02020603050405020304" pitchFamily="18" charset="0"/>
                <a:ea typeface="宋体" panose="02010600030101010101" pitchFamily="2" charset="-122"/>
              </a:rPr>
              <a:t>、</a:t>
            </a:r>
            <a:r>
              <a:rPr lang="zh-CN" altLang="zh-CN" sz="1800" kern="100" dirty="0">
                <a:solidFill>
                  <a:srgbClr val="000000"/>
                </a:solidFill>
                <a:effectLst/>
                <a:latin typeface="Times New Roman" panose="02020603050405020304" pitchFamily="18" charset="0"/>
                <a:ea typeface="宋体" panose="02010600030101010101" pitchFamily="2" charset="-122"/>
              </a:rPr>
              <a:t>输入一个整数和一棵二叉树。从树的根结点开始往下访问一直到叶结点所经过的所有结点形成一条路径。请编写算法打印出和与输入整数相等的所有路径。</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pPr lvl="0" algn="just">
              <a:lnSpc>
                <a:spcPct val="115000"/>
              </a:lnSpc>
            </a:pPr>
            <a:r>
              <a:rPr lang="zh-CN" altLang="zh-CN" sz="1800" kern="100" dirty="0">
                <a:solidFill>
                  <a:srgbClr val="000000"/>
                </a:solidFill>
                <a:effectLst/>
                <a:latin typeface="Times New Roman" panose="02020603050405020304" pitchFamily="18" charset="0"/>
                <a:ea typeface="宋体" panose="02010600030101010101" pitchFamily="2" charset="-122"/>
              </a:rPr>
              <a:t>例如，输入整数</a:t>
            </a:r>
            <a:r>
              <a:rPr lang="en-US" altLang="zh-CN" sz="1800" kern="100" dirty="0">
                <a:solidFill>
                  <a:srgbClr val="000000"/>
                </a:solidFill>
                <a:effectLst/>
                <a:latin typeface="Times New Roman" panose="02020603050405020304" pitchFamily="18" charset="0"/>
                <a:ea typeface="宋体" panose="02010600030101010101" pitchFamily="2" charset="-122"/>
              </a:rPr>
              <a:t>22</a:t>
            </a:r>
            <a:r>
              <a:rPr lang="zh-CN" altLang="zh-CN" sz="1800" kern="100" dirty="0">
                <a:solidFill>
                  <a:srgbClr val="000000"/>
                </a:solidFill>
                <a:effectLst/>
                <a:latin typeface="Times New Roman" panose="02020603050405020304" pitchFamily="18" charset="0"/>
                <a:ea typeface="宋体" panose="02010600030101010101" pitchFamily="2" charset="-122"/>
              </a:rPr>
              <a:t>和如下二叉树：</a:t>
            </a:r>
            <a:endParaRPr lang="zh-CN" altLang="zh-CN" sz="1800" kern="100" dirty="0">
              <a:effectLst/>
              <a:latin typeface="Times New Roman" panose="02020603050405020304" pitchFamily="18" charset="0"/>
              <a:ea typeface="宋体" panose="02010600030101010101" pitchFamily="2" charset="-122"/>
            </a:endParaRPr>
          </a:p>
          <a:p>
            <a:pPr marL="228600" algn="just">
              <a:lnSpc>
                <a:spcPct val="115000"/>
              </a:lnSpc>
            </a:pPr>
            <a:r>
              <a:rPr lang="en-US" altLang="zh-CN" sz="1800" kern="100" dirty="0">
                <a:solidFill>
                  <a:srgbClr val="000000"/>
                </a:solidFill>
                <a:effectLst/>
                <a:latin typeface="Times New Roman" panose="02020603050405020304" pitchFamily="18" charset="0"/>
                <a:ea typeface="宋体" panose="02010600030101010101" pitchFamily="2" charset="-122"/>
              </a:rPr>
              <a:t>       		    10</a:t>
            </a:r>
            <a:endParaRPr lang="zh-CN" altLang="zh-CN" sz="1800" kern="100" dirty="0">
              <a:effectLst/>
              <a:latin typeface="Times New Roman" panose="02020603050405020304" pitchFamily="18" charset="0"/>
              <a:ea typeface="宋体" panose="02010600030101010101" pitchFamily="2" charset="-122"/>
            </a:endParaRPr>
          </a:p>
          <a:p>
            <a:pPr marL="228600" algn="just">
              <a:lnSpc>
                <a:spcPct val="115000"/>
              </a:lnSpc>
            </a:pPr>
            <a:r>
              <a:rPr lang="en-US" altLang="zh-CN" sz="1800" kern="100" dirty="0">
                <a:solidFill>
                  <a:srgbClr val="000000"/>
                </a:solidFill>
                <a:effectLst/>
                <a:latin typeface="Times New Roman" panose="02020603050405020304" pitchFamily="18" charset="0"/>
                <a:ea typeface="宋体" panose="02010600030101010101" pitchFamily="2" charset="-122"/>
              </a:rPr>
              <a:t> 		   /   \</a:t>
            </a:r>
            <a:endParaRPr lang="zh-CN" altLang="zh-CN" sz="1800" kern="100" dirty="0">
              <a:effectLst/>
              <a:latin typeface="Times New Roman" panose="02020603050405020304" pitchFamily="18" charset="0"/>
              <a:ea typeface="宋体" panose="02010600030101010101" pitchFamily="2" charset="-122"/>
            </a:endParaRPr>
          </a:p>
          <a:p>
            <a:pPr marL="228600" algn="just">
              <a:lnSpc>
                <a:spcPct val="115000"/>
              </a:lnSpc>
            </a:pPr>
            <a:r>
              <a:rPr lang="en-US" altLang="zh-CN" sz="1800" kern="100" dirty="0">
                <a:solidFill>
                  <a:srgbClr val="000000"/>
                </a:solidFill>
                <a:effectLst/>
                <a:latin typeface="Times New Roman" panose="02020603050405020304" pitchFamily="18" charset="0"/>
                <a:ea typeface="宋体" panose="02010600030101010101" pitchFamily="2" charset="-122"/>
              </a:rPr>
              <a:t>  		  5   12</a:t>
            </a:r>
            <a:endParaRPr lang="zh-CN" altLang="zh-CN" sz="1800" kern="100" dirty="0">
              <a:effectLst/>
              <a:latin typeface="Times New Roman" panose="02020603050405020304" pitchFamily="18" charset="0"/>
              <a:ea typeface="宋体" panose="02010600030101010101" pitchFamily="2" charset="-122"/>
            </a:endParaRPr>
          </a:p>
          <a:p>
            <a:pPr marL="228600" algn="just">
              <a:lnSpc>
                <a:spcPct val="115000"/>
              </a:lnSpc>
            </a:pPr>
            <a:r>
              <a:rPr lang="en-US" altLang="zh-CN" sz="1800" kern="100" dirty="0">
                <a:solidFill>
                  <a:srgbClr val="000000"/>
                </a:solidFill>
                <a:effectLst/>
                <a:latin typeface="Times New Roman" panose="02020603050405020304" pitchFamily="18" charset="0"/>
                <a:ea typeface="宋体" panose="02010600030101010101" pitchFamily="2" charset="-122"/>
              </a:rPr>
              <a:t> 		 /  \</a:t>
            </a:r>
            <a:endParaRPr lang="zh-CN" altLang="zh-CN" sz="1800" kern="100" dirty="0">
              <a:effectLst/>
              <a:latin typeface="Times New Roman" panose="02020603050405020304" pitchFamily="18" charset="0"/>
              <a:ea typeface="宋体" panose="02010600030101010101" pitchFamily="2" charset="-122"/>
            </a:endParaRPr>
          </a:p>
          <a:p>
            <a:pPr marL="762000" indent="38100" algn="just">
              <a:lnSpc>
                <a:spcPct val="115000"/>
              </a:lnSpc>
            </a:pPr>
            <a:r>
              <a:rPr lang="en-US" altLang="zh-CN" sz="1800" kern="100" dirty="0">
                <a:solidFill>
                  <a:srgbClr val="000000"/>
                </a:solidFill>
                <a:effectLst/>
                <a:latin typeface="Times New Roman" panose="02020603050405020304" pitchFamily="18" charset="0"/>
                <a:ea typeface="宋体" panose="02010600030101010101" pitchFamily="2" charset="-122"/>
              </a:rPr>
              <a:t>                 4   7</a:t>
            </a:r>
            <a:endParaRPr lang="zh-CN" altLang="zh-CN" sz="1800" kern="100" dirty="0">
              <a:effectLst/>
              <a:latin typeface="Times New Roman" panose="02020603050405020304" pitchFamily="18" charset="0"/>
              <a:ea typeface="宋体" panose="02010600030101010101" pitchFamily="2" charset="-122"/>
            </a:endParaRPr>
          </a:p>
          <a:p>
            <a:pPr marL="228600" algn="just">
              <a:lnSpc>
                <a:spcPct val="115000"/>
              </a:lnSpc>
            </a:pPr>
            <a:r>
              <a:rPr lang="zh-CN" altLang="zh-CN" sz="1800" kern="100" dirty="0">
                <a:solidFill>
                  <a:srgbClr val="000000"/>
                </a:solidFill>
                <a:effectLst/>
                <a:latin typeface="Times New Roman" panose="02020603050405020304" pitchFamily="18" charset="0"/>
                <a:ea typeface="宋体" panose="02010600030101010101" pitchFamily="2" charset="-122"/>
              </a:rPr>
              <a:t>则打印出两条路径：</a:t>
            </a:r>
            <a:r>
              <a:rPr lang="en-US" altLang="zh-CN" sz="1800" kern="100" dirty="0">
                <a:solidFill>
                  <a:srgbClr val="000000"/>
                </a:solidFill>
                <a:effectLst/>
                <a:latin typeface="Times New Roman" panose="02020603050405020304" pitchFamily="18" charset="0"/>
                <a:ea typeface="宋体" panose="02010600030101010101" pitchFamily="2" charset="-122"/>
              </a:rPr>
              <a:t>10, 12 </a:t>
            </a:r>
            <a:r>
              <a:rPr lang="zh-CN" altLang="zh-CN" sz="1800" kern="100" dirty="0">
                <a:solidFill>
                  <a:srgbClr val="000000"/>
                </a:solidFill>
                <a:effectLst/>
                <a:latin typeface="Times New Roman" panose="02020603050405020304" pitchFamily="18" charset="0"/>
                <a:ea typeface="宋体" panose="02010600030101010101" pitchFamily="2" charset="-122"/>
              </a:rPr>
              <a:t>和</a:t>
            </a:r>
            <a:r>
              <a:rPr lang="en-US" altLang="zh-CN" sz="1800" kern="100" dirty="0">
                <a:solidFill>
                  <a:srgbClr val="000000"/>
                </a:solidFill>
                <a:effectLst/>
                <a:latin typeface="Times New Roman" panose="02020603050405020304" pitchFamily="18" charset="0"/>
                <a:ea typeface="宋体" panose="02010600030101010101" pitchFamily="2" charset="-122"/>
              </a:rPr>
              <a:t>10, </a:t>
            </a:r>
            <a:r>
              <a:rPr lang="en-US" altLang="zh-CN" kern="100" dirty="0">
                <a:solidFill>
                  <a:srgbClr val="000000"/>
                </a:solidFill>
                <a:latin typeface="Times New Roman" panose="02020603050405020304" pitchFamily="18" charset="0"/>
                <a:ea typeface="宋体" panose="02010600030101010101" pitchFamily="2" charset="-122"/>
              </a:rPr>
              <a:t>5</a:t>
            </a:r>
            <a:r>
              <a:rPr lang="en-US" altLang="zh-CN" sz="1800" kern="100" dirty="0">
                <a:solidFill>
                  <a:srgbClr val="000000"/>
                </a:solidFill>
                <a:effectLst/>
                <a:latin typeface="Times New Roman" panose="02020603050405020304" pitchFamily="18" charset="0"/>
                <a:ea typeface="宋体" panose="02010600030101010101" pitchFamily="2" charset="-122"/>
              </a:rPr>
              <a:t>, 7</a:t>
            </a:r>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kern="100" dirty="0">
                <a:latin typeface="Times New Roman" panose="02020603050405020304" pitchFamily="18" charset="0"/>
                <a:ea typeface="宋体" panose="02010600030101010101" pitchFamily="2" charset="-122"/>
              </a:rPr>
              <a:t> </a:t>
            </a:r>
          </a:p>
          <a:p>
            <a:pPr marL="228600" algn="just">
              <a:lnSpc>
                <a:spcPct val="115000"/>
              </a:lnSpc>
            </a:pPr>
            <a:r>
              <a:rPr lang="zh-CN" altLang="zh-CN" sz="1800" kern="100" dirty="0">
                <a:solidFill>
                  <a:srgbClr val="000000"/>
                </a:solidFill>
                <a:effectLst/>
                <a:latin typeface="Times New Roman" panose="02020603050405020304" pitchFamily="18" charset="0"/>
                <a:ea typeface="宋体" panose="02010600030101010101" pitchFamily="2" charset="-122"/>
              </a:rPr>
              <a:t>要求：</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pPr marL="228600" algn="just">
              <a:lnSpc>
                <a:spcPct val="115000"/>
              </a:lnSpc>
            </a:pPr>
            <a:r>
              <a:rPr lang="en-US" altLang="zh-CN" sz="1800" kern="100" dirty="0">
                <a:solidFill>
                  <a:srgbClr val="000000"/>
                </a:solidFill>
                <a:effectLst/>
                <a:latin typeface="Times New Roman" panose="02020603050405020304" pitchFamily="18" charset="0"/>
                <a:ea typeface="宋体" panose="02010600030101010101" pitchFamily="2" charset="-122"/>
              </a:rPr>
              <a:t>(1) </a:t>
            </a:r>
            <a:r>
              <a:rPr lang="zh-CN" altLang="zh-CN" sz="1800" kern="100" dirty="0">
                <a:solidFill>
                  <a:srgbClr val="000000"/>
                </a:solidFill>
                <a:effectLst/>
                <a:latin typeface="Times New Roman" panose="02020603050405020304" pitchFamily="18" charset="0"/>
                <a:ea typeface="宋体" panose="02010600030101010101" pitchFamily="2" charset="-122"/>
              </a:rPr>
              <a:t>描述该算法的基本设计思想；</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pPr marL="228600" algn="just">
              <a:lnSpc>
                <a:spcPct val="115000"/>
              </a:lnSpc>
            </a:pPr>
            <a:r>
              <a:rPr lang="en-US" altLang="zh-CN" sz="1800" kern="100" dirty="0">
                <a:solidFill>
                  <a:srgbClr val="000000"/>
                </a:solidFill>
                <a:effectLst/>
                <a:latin typeface="Times New Roman" panose="02020603050405020304" pitchFamily="18" charset="0"/>
                <a:ea typeface="宋体" panose="02010600030101010101" pitchFamily="2" charset="-122"/>
              </a:rPr>
              <a:t>(2) </a:t>
            </a:r>
            <a:r>
              <a:rPr lang="zh-CN" altLang="zh-CN" sz="1800" kern="100" dirty="0">
                <a:solidFill>
                  <a:srgbClr val="000000"/>
                </a:solidFill>
                <a:effectLst/>
                <a:latin typeface="Times New Roman" panose="02020603050405020304" pitchFamily="18" charset="0"/>
                <a:ea typeface="宋体" panose="02010600030101010101" pitchFamily="2" charset="-122"/>
              </a:rPr>
              <a:t>给出程序代码。（</a:t>
            </a:r>
            <a:r>
              <a:rPr lang="en-US" altLang="zh-CN" sz="1800" kern="100" dirty="0">
                <a:solidFill>
                  <a:srgbClr val="000000"/>
                </a:solidFill>
                <a:effectLst/>
                <a:latin typeface="Times New Roman" panose="02020603050405020304" pitchFamily="18" charset="0"/>
                <a:ea typeface="宋体" panose="02010600030101010101" pitchFamily="2" charset="-122"/>
              </a:rPr>
              <a:t>15</a:t>
            </a:r>
            <a:r>
              <a:rPr lang="zh-CN" altLang="zh-CN" sz="1800" kern="100" dirty="0">
                <a:solidFill>
                  <a:srgbClr val="000000"/>
                </a:solidFill>
                <a:effectLst/>
                <a:latin typeface="Times New Roman" panose="02020603050405020304" pitchFamily="18" charset="0"/>
                <a:ea typeface="宋体" panose="02010600030101010101" pitchFamily="2" charset="-122"/>
              </a:rPr>
              <a:t>分）</a:t>
            </a:r>
            <a:endParaRPr lang="zh-CN" altLang="zh-CN" sz="1800" kern="100" dirty="0">
              <a:effectLst/>
              <a:latin typeface="Times New Roman" panose="02020603050405020304" pitchFamily="18" charset="0"/>
              <a:ea typeface="宋体" panose="02010600030101010101" pitchFamily="2" charset="-122"/>
            </a:endParaRPr>
          </a:p>
        </p:txBody>
      </p:sp>
      <p:sp>
        <p:nvSpPr>
          <p:cNvPr id="7" name="文本框 6"/>
          <p:cNvSpPr txBox="1"/>
          <p:nvPr/>
        </p:nvSpPr>
        <p:spPr>
          <a:xfrm>
            <a:off x="649799" y="4250494"/>
            <a:ext cx="5013121" cy="923330"/>
          </a:xfrm>
          <a:prstGeom prst="rect">
            <a:avLst/>
          </a:prstGeom>
          <a:noFill/>
        </p:spPr>
        <p:txBody>
          <a:bodyPr wrap="square">
            <a:spAutoFit/>
          </a:bodyPr>
          <a:lstStyle/>
          <a:p>
            <a:r>
              <a:rPr lang="zh-CN" altLang="en-US"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基本思想：</a:t>
            </a:r>
            <a:endParaRPr lang="en-US" altLang="zh-CN"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使用二叉链表数据结构表示树结构</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主要利用</a:t>
            </a:r>
            <a:r>
              <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回溯</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和</a:t>
            </a:r>
            <a:r>
              <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递归</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用</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栈辅助路径的回溯</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p:cNvSpPr txBox="1"/>
          <p:nvPr/>
        </p:nvSpPr>
        <p:spPr>
          <a:xfrm>
            <a:off x="649799" y="5103674"/>
            <a:ext cx="5013121" cy="1754326"/>
          </a:xfrm>
          <a:prstGeom prst="rect">
            <a:avLst/>
          </a:prstGeom>
          <a:noFill/>
        </p:spPr>
        <p:txBody>
          <a:bodyPr wrap="square">
            <a:spAutoFit/>
          </a:bodyPr>
          <a:lstStyle/>
          <a:p>
            <a:r>
              <a:rPr lang="zh-CN" altLang="en-US" sz="18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常见问题：</a:t>
            </a:r>
            <a:endParaRPr lang="en-US" altLang="zh-CN"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AutoNum type="arabicPeriod"/>
            </a:pP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基本思想表述没有抓住给分点</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Tx/>
              <a:buAutoNum type="arabicPeriod"/>
            </a:pP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代码架构混乱、数据结构表示不明确</a:t>
            </a:r>
            <a:endPar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AutoNum type="arabicPeriod"/>
            </a:pP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漏写输出函数</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AutoNum type="arabicPeriod"/>
            </a:pP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递归没有出口</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AutoNum type="arabicPeriod"/>
            </a:pP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函数调用错误</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p:cNvSpPr txBox="1"/>
          <p:nvPr/>
        </p:nvSpPr>
        <p:spPr>
          <a:xfrm>
            <a:off x="6312541" y="1086997"/>
            <a:ext cx="5637402" cy="5771003"/>
          </a:xfrm>
          <a:prstGeom prst="rect">
            <a:avLst/>
          </a:prstGeom>
          <a:noFill/>
        </p:spPr>
        <p:txBody>
          <a:bodyPr wrap="square">
            <a:spAutoFit/>
          </a:bodyPr>
          <a:lstStyle/>
          <a:p>
            <a:pPr indent="266700" algn="just">
              <a:lnSpc>
                <a:spcPct val="115000"/>
              </a:lnSpc>
            </a:pPr>
            <a:r>
              <a:rPr lang="en-US" altLang="zh-CN" sz="1400" kern="100" dirty="0">
                <a:solidFill>
                  <a:srgbClr val="000000"/>
                </a:solidFill>
                <a:latin typeface="Times New Roman" panose="02020603050405020304" pitchFamily="18" charset="0"/>
                <a:ea typeface="宋体" panose="02010600030101010101" pitchFamily="2" charset="-122"/>
              </a:rPr>
              <a:t>struct </a:t>
            </a:r>
            <a:r>
              <a:rPr lang="en-US" altLang="zh-CN" sz="1400" kern="100" dirty="0" err="1">
                <a:solidFill>
                  <a:srgbClr val="000000"/>
                </a:solidFill>
                <a:latin typeface="Times New Roman" panose="02020603050405020304" pitchFamily="18" charset="0"/>
                <a:ea typeface="宋体" panose="02010600030101010101" pitchFamily="2" charset="-122"/>
              </a:rPr>
              <a:t>TreeNode</a:t>
            </a:r>
            <a:r>
              <a:rPr lang="en-US" altLang="zh-CN" sz="1400" kern="100" dirty="0">
                <a:solidFill>
                  <a:srgbClr val="000000"/>
                </a:solidFill>
                <a:latin typeface="Times New Roman" panose="02020603050405020304" pitchFamily="18" charset="0"/>
                <a:ea typeface="宋体" panose="02010600030101010101" pitchFamily="2" charset="-122"/>
              </a:rPr>
              <a:t> {</a:t>
            </a:r>
            <a:endParaRPr lang="zh-CN" altLang="zh-CN" sz="1400" kern="100" dirty="0">
              <a:solidFill>
                <a:srgbClr val="000000"/>
              </a:solidFill>
              <a:latin typeface="Times New Roman" panose="02020603050405020304" pitchFamily="18" charset="0"/>
              <a:ea typeface="宋体" panose="02010600030101010101" pitchFamily="2" charset="-122"/>
            </a:endParaRPr>
          </a:p>
          <a:p>
            <a:pPr indent="266700" algn="just">
              <a:lnSpc>
                <a:spcPct val="115000"/>
              </a:lnSpc>
            </a:pPr>
            <a:r>
              <a:rPr lang="en-US" altLang="zh-CN" sz="1400" kern="100" dirty="0">
                <a:solidFill>
                  <a:srgbClr val="000000"/>
                </a:solidFill>
                <a:latin typeface="Times New Roman" panose="02020603050405020304" pitchFamily="18" charset="0"/>
                <a:ea typeface="宋体" panose="02010600030101010101" pitchFamily="2" charset="-122"/>
              </a:rPr>
              <a:t>      int data;</a:t>
            </a:r>
            <a:endParaRPr lang="zh-CN" altLang="zh-CN" sz="1400" kern="100" dirty="0">
              <a:solidFill>
                <a:srgbClr val="000000"/>
              </a:solidFill>
              <a:latin typeface="Times New Roman" panose="02020603050405020304" pitchFamily="18" charset="0"/>
              <a:ea typeface="宋体" panose="02010600030101010101" pitchFamily="2" charset="-122"/>
            </a:endParaRPr>
          </a:p>
          <a:p>
            <a:pPr indent="266700" algn="just">
              <a:lnSpc>
                <a:spcPct val="115000"/>
              </a:lnSpc>
            </a:pPr>
            <a:r>
              <a:rPr lang="en-US" altLang="zh-CN" sz="1400" kern="100" dirty="0">
                <a:solidFill>
                  <a:srgbClr val="000000"/>
                </a:solidFill>
                <a:latin typeface="Times New Roman" panose="02020603050405020304" pitchFamily="18" charset="0"/>
                <a:ea typeface="宋体" panose="02010600030101010101" pitchFamily="2" charset="-122"/>
              </a:rPr>
              <a:t>      </a:t>
            </a:r>
            <a:r>
              <a:rPr lang="en-US" altLang="zh-CN" sz="1400" kern="100" dirty="0" err="1">
                <a:solidFill>
                  <a:srgbClr val="000000"/>
                </a:solidFill>
                <a:latin typeface="Times New Roman" panose="02020603050405020304" pitchFamily="18" charset="0"/>
                <a:ea typeface="宋体" panose="02010600030101010101" pitchFamily="2" charset="-122"/>
              </a:rPr>
              <a:t>TreeNode</a:t>
            </a:r>
            <a:r>
              <a:rPr lang="en-US" altLang="zh-CN" sz="1400" kern="100" dirty="0">
                <a:solidFill>
                  <a:srgbClr val="000000"/>
                </a:solidFill>
                <a:latin typeface="Times New Roman" panose="02020603050405020304" pitchFamily="18" charset="0"/>
                <a:ea typeface="宋体" panose="02010600030101010101" pitchFamily="2" charset="-122"/>
              </a:rPr>
              <a:t> *left;</a:t>
            </a:r>
            <a:endParaRPr lang="zh-CN" altLang="zh-CN" sz="1400" kern="100" dirty="0">
              <a:solidFill>
                <a:srgbClr val="000000"/>
              </a:solidFill>
              <a:latin typeface="Times New Roman" panose="02020603050405020304" pitchFamily="18" charset="0"/>
              <a:ea typeface="宋体" panose="02010600030101010101" pitchFamily="2" charset="-122"/>
            </a:endParaRPr>
          </a:p>
          <a:p>
            <a:pPr indent="266700" algn="just">
              <a:lnSpc>
                <a:spcPct val="115000"/>
              </a:lnSpc>
            </a:pPr>
            <a:r>
              <a:rPr lang="en-US" altLang="zh-CN" sz="1400" kern="100" dirty="0">
                <a:solidFill>
                  <a:srgbClr val="000000"/>
                </a:solidFill>
                <a:latin typeface="Times New Roman" panose="02020603050405020304" pitchFamily="18" charset="0"/>
                <a:ea typeface="宋体" panose="02010600030101010101" pitchFamily="2" charset="-122"/>
              </a:rPr>
              <a:t>      </a:t>
            </a:r>
            <a:r>
              <a:rPr lang="en-US" altLang="zh-CN" sz="1400" kern="100" dirty="0" err="1">
                <a:solidFill>
                  <a:srgbClr val="000000"/>
                </a:solidFill>
                <a:latin typeface="Times New Roman" panose="02020603050405020304" pitchFamily="18" charset="0"/>
                <a:ea typeface="宋体" panose="02010600030101010101" pitchFamily="2" charset="-122"/>
              </a:rPr>
              <a:t>TreeNode</a:t>
            </a:r>
            <a:r>
              <a:rPr lang="en-US" altLang="zh-CN" sz="1400" kern="100" dirty="0">
                <a:solidFill>
                  <a:srgbClr val="000000"/>
                </a:solidFill>
                <a:latin typeface="Times New Roman" panose="02020603050405020304" pitchFamily="18" charset="0"/>
                <a:ea typeface="宋体" panose="02010600030101010101" pitchFamily="2" charset="-122"/>
              </a:rPr>
              <a:t> *right;</a:t>
            </a:r>
            <a:endParaRPr lang="zh-CN" altLang="zh-CN" sz="1400" kern="100" dirty="0">
              <a:solidFill>
                <a:srgbClr val="000000"/>
              </a:solidFill>
              <a:latin typeface="Times New Roman" panose="02020603050405020304" pitchFamily="18" charset="0"/>
              <a:ea typeface="宋体" panose="02010600030101010101" pitchFamily="2" charset="-122"/>
            </a:endParaRPr>
          </a:p>
          <a:p>
            <a:pPr indent="266700" algn="just">
              <a:lnSpc>
                <a:spcPct val="115000"/>
              </a:lnSpc>
            </a:pPr>
            <a:r>
              <a:rPr lang="en-US" altLang="zh-CN" sz="1400" kern="100" dirty="0">
                <a:solidFill>
                  <a:srgbClr val="000000"/>
                </a:solidFill>
                <a:latin typeface="Times New Roman" panose="02020603050405020304" pitchFamily="18" charset="0"/>
                <a:ea typeface="宋体" panose="02010600030101010101" pitchFamily="2" charset="-122"/>
              </a:rPr>
              <a:t>};</a:t>
            </a:r>
            <a:endParaRPr lang="zh-CN" altLang="zh-CN" sz="1400" kern="100" dirty="0">
              <a:solidFill>
                <a:srgbClr val="000000"/>
              </a:solidFill>
              <a:latin typeface="Times New Roman" panose="02020603050405020304" pitchFamily="18" charset="0"/>
              <a:ea typeface="宋体" panose="02010600030101010101" pitchFamily="2" charset="-122"/>
            </a:endParaRPr>
          </a:p>
          <a:p>
            <a:pPr indent="266700" algn="just">
              <a:lnSpc>
                <a:spcPct val="115000"/>
              </a:lnSpc>
            </a:pPr>
            <a:r>
              <a:rPr lang="en-US" altLang="zh-CN" sz="1400" kern="100" dirty="0">
                <a:solidFill>
                  <a:srgbClr val="000000"/>
                </a:solidFill>
                <a:latin typeface="Times New Roman" panose="02020603050405020304" pitchFamily="18" charset="0"/>
                <a:ea typeface="宋体" panose="02010600030101010101" pitchFamily="2" charset="-122"/>
              </a:rPr>
              <a:t>void </a:t>
            </a:r>
            <a:r>
              <a:rPr lang="en-US" altLang="zh-CN" sz="1400" kern="100" dirty="0" err="1">
                <a:solidFill>
                  <a:srgbClr val="000000"/>
                </a:solidFill>
                <a:latin typeface="Times New Roman" panose="02020603050405020304" pitchFamily="18" charset="0"/>
                <a:ea typeface="宋体" panose="02010600030101010101" pitchFamily="2" charset="-122"/>
              </a:rPr>
              <a:t>printPath</a:t>
            </a:r>
            <a:r>
              <a:rPr lang="en-US" altLang="zh-CN" sz="1400" kern="100" dirty="0">
                <a:solidFill>
                  <a:srgbClr val="000000"/>
                </a:solidFill>
                <a:latin typeface="Times New Roman" panose="02020603050405020304" pitchFamily="18" charset="0"/>
                <a:ea typeface="宋体" panose="02010600030101010101" pitchFamily="2" charset="-122"/>
              </a:rPr>
              <a:t>(</a:t>
            </a:r>
            <a:r>
              <a:rPr lang="en-US" altLang="zh-CN" sz="1400" kern="100" dirty="0" err="1">
                <a:solidFill>
                  <a:srgbClr val="000000"/>
                </a:solidFill>
                <a:latin typeface="Times New Roman" panose="02020603050405020304" pitchFamily="18" charset="0"/>
                <a:ea typeface="宋体" panose="02010600030101010101" pitchFamily="2" charset="-122"/>
              </a:rPr>
              <a:t>TreeNode</a:t>
            </a:r>
            <a:r>
              <a:rPr lang="en-US" altLang="zh-CN" sz="1400" kern="100" dirty="0">
                <a:solidFill>
                  <a:srgbClr val="000000"/>
                </a:solidFill>
                <a:latin typeface="Times New Roman" panose="02020603050405020304" pitchFamily="18" charset="0"/>
                <a:ea typeface="宋体" panose="02010600030101010101" pitchFamily="2" charset="-122"/>
              </a:rPr>
              <a:t> *root, int sum) {</a:t>
            </a:r>
            <a:endParaRPr lang="zh-CN" altLang="zh-CN" sz="1400" kern="100" dirty="0">
              <a:solidFill>
                <a:srgbClr val="000000"/>
              </a:solidFill>
              <a:latin typeface="Times New Roman" panose="02020603050405020304" pitchFamily="18" charset="0"/>
              <a:ea typeface="宋体" panose="02010600030101010101" pitchFamily="2" charset="-122"/>
            </a:endParaRPr>
          </a:p>
          <a:p>
            <a:pPr indent="266700" algn="just">
              <a:lnSpc>
                <a:spcPct val="115000"/>
              </a:lnSpc>
            </a:pPr>
            <a:r>
              <a:rPr lang="en-US" altLang="zh-CN" sz="1400" kern="100" dirty="0">
                <a:solidFill>
                  <a:srgbClr val="000000"/>
                </a:solidFill>
                <a:latin typeface="Times New Roman" panose="02020603050405020304" pitchFamily="18" charset="0"/>
                <a:ea typeface="宋体" panose="02010600030101010101" pitchFamily="2" charset="-122"/>
              </a:rPr>
              <a:t>      int path[MAX_HEIGHT];</a:t>
            </a:r>
            <a:endParaRPr lang="zh-CN" altLang="zh-CN" sz="1400" kern="100" dirty="0">
              <a:solidFill>
                <a:srgbClr val="000000"/>
              </a:solidFill>
              <a:latin typeface="Times New Roman" panose="02020603050405020304" pitchFamily="18" charset="0"/>
              <a:ea typeface="宋体" panose="02010600030101010101" pitchFamily="2" charset="-122"/>
            </a:endParaRPr>
          </a:p>
          <a:p>
            <a:pPr indent="266700" algn="just">
              <a:lnSpc>
                <a:spcPct val="115000"/>
              </a:lnSpc>
            </a:pPr>
            <a:r>
              <a:rPr lang="en-US" altLang="zh-CN" sz="1400" kern="100" dirty="0">
                <a:solidFill>
                  <a:srgbClr val="000000"/>
                </a:solidFill>
                <a:latin typeface="Times New Roman" panose="02020603050405020304" pitchFamily="18" charset="0"/>
                <a:ea typeface="宋体" panose="02010600030101010101" pitchFamily="2" charset="-122"/>
              </a:rPr>
              <a:t>      helper(root, sum, path, 0);</a:t>
            </a:r>
            <a:endParaRPr lang="zh-CN" altLang="zh-CN" sz="1400" kern="100" dirty="0">
              <a:solidFill>
                <a:srgbClr val="000000"/>
              </a:solidFill>
              <a:latin typeface="Times New Roman" panose="02020603050405020304" pitchFamily="18" charset="0"/>
              <a:ea typeface="宋体" panose="02010600030101010101" pitchFamily="2" charset="-122"/>
            </a:endParaRPr>
          </a:p>
          <a:p>
            <a:pPr indent="266700" algn="just">
              <a:lnSpc>
                <a:spcPct val="115000"/>
              </a:lnSpc>
            </a:pPr>
            <a:r>
              <a:rPr lang="en-US" altLang="zh-CN" sz="1400" kern="100" dirty="0">
                <a:solidFill>
                  <a:srgbClr val="000000"/>
                </a:solidFill>
                <a:latin typeface="Times New Roman" panose="02020603050405020304" pitchFamily="18" charset="0"/>
                <a:ea typeface="宋体" panose="02010600030101010101" pitchFamily="2" charset="-122"/>
              </a:rPr>
              <a:t>}</a:t>
            </a:r>
            <a:endParaRPr lang="zh-CN" altLang="zh-CN" sz="1400" kern="100" dirty="0">
              <a:solidFill>
                <a:srgbClr val="000000"/>
              </a:solidFill>
              <a:latin typeface="Times New Roman" panose="02020603050405020304" pitchFamily="18" charset="0"/>
              <a:ea typeface="宋体" panose="02010600030101010101" pitchFamily="2" charset="-122"/>
            </a:endParaRPr>
          </a:p>
          <a:p>
            <a:pPr indent="266700" algn="just">
              <a:lnSpc>
                <a:spcPct val="115000"/>
              </a:lnSpc>
            </a:pPr>
            <a:r>
              <a:rPr lang="en-US" altLang="zh-CN" sz="1400" kern="100" dirty="0">
                <a:solidFill>
                  <a:srgbClr val="000000"/>
                </a:solidFill>
                <a:latin typeface="Times New Roman" panose="02020603050405020304" pitchFamily="18" charset="0"/>
                <a:ea typeface="宋体" panose="02010600030101010101" pitchFamily="2" charset="-122"/>
              </a:rPr>
              <a:t>void helper(</a:t>
            </a:r>
            <a:r>
              <a:rPr lang="en-US" altLang="zh-CN" sz="1400" kern="100" dirty="0" err="1">
                <a:solidFill>
                  <a:srgbClr val="000000"/>
                </a:solidFill>
                <a:latin typeface="Times New Roman" panose="02020603050405020304" pitchFamily="18" charset="0"/>
                <a:ea typeface="宋体" panose="02010600030101010101" pitchFamily="2" charset="-122"/>
              </a:rPr>
              <a:t>TreeNode</a:t>
            </a:r>
            <a:r>
              <a:rPr lang="en-US" altLang="zh-CN" sz="1400" kern="100" dirty="0">
                <a:solidFill>
                  <a:srgbClr val="000000"/>
                </a:solidFill>
                <a:latin typeface="Times New Roman" panose="02020603050405020304" pitchFamily="18" charset="0"/>
                <a:ea typeface="宋体" panose="02010600030101010101" pitchFamily="2" charset="-122"/>
              </a:rPr>
              <a:t> * root, int sum, int path[ ], int top) {</a:t>
            </a:r>
            <a:endParaRPr lang="zh-CN" altLang="zh-CN" sz="1400" kern="100" dirty="0">
              <a:solidFill>
                <a:srgbClr val="000000"/>
              </a:solidFill>
              <a:latin typeface="Times New Roman" panose="02020603050405020304" pitchFamily="18" charset="0"/>
              <a:ea typeface="宋体" panose="02010600030101010101" pitchFamily="2" charset="-122"/>
            </a:endParaRPr>
          </a:p>
          <a:p>
            <a:pPr indent="266700" algn="just">
              <a:lnSpc>
                <a:spcPct val="115000"/>
              </a:lnSpc>
            </a:pPr>
            <a:r>
              <a:rPr lang="en-US" altLang="zh-CN" sz="1400" kern="100" dirty="0">
                <a:solidFill>
                  <a:srgbClr val="000000"/>
                </a:solidFill>
                <a:latin typeface="Times New Roman" panose="02020603050405020304" pitchFamily="18" charset="0"/>
                <a:ea typeface="宋体" panose="02010600030101010101" pitchFamily="2" charset="-122"/>
              </a:rPr>
              <a:t>      path[top++] = </a:t>
            </a:r>
            <a:r>
              <a:rPr lang="en-US" altLang="zh-CN" sz="1400" kern="100" dirty="0" err="1">
                <a:solidFill>
                  <a:srgbClr val="000000"/>
                </a:solidFill>
                <a:latin typeface="Times New Roman" panose="02020603050405020304" pitchFamily="18" charset="0"/>
                <a:ea typeface="宋体" panose="02010600030101010101" pitchFamily="2" charset="-122"/>
              </a:rPr>
              <a:t>root.data</a:t>
            </a:r>
            <a:r>
              <a:rPr lang="en-US" altLang="zh-CN" sz="1400" kern="100" dirty="0">
                <a:solidFill>
                  <a:srgbClr val="000000"/>
                </a:solidFill>
                <a:latin typeface="Times New Roman" panose="02020603050405020304" pitchFamily="18" charset="0"/>
                <a:ea typeface="宋体" panose="02010600030101010101" pitchFamily="2" charset="-122"/>
              </a:rPr>
              <a:t>;</a:t>
            </a:r>
            <a:endParaRPr lang="zh-CN" altLang="zh-CN" sz="1400" kern="100" dirty="0">
              <a:solidFill>
                <a:srgbClr val="000000"/>
              </a:solidFill>
              <a:latin typeface="Times New Roman" panose="02020603050405020304" pitchFamily="18" charset="0"/>
              <a:ea typeface="宋体" panose="02010600030101010101" pitchFamily="2" charset="-122"/>
            </a:endParaRPr>
          </a:p>
          <a:p>
            <a:pPr indent="266700" algn="just">
              <a:lnSpc>
                <a:spcPct val="115000"/>
              </a:lnSpc>
            </a:pPr>
            <a:r>
              <a:rPr lang="en-US" altLang="zh-CN" sz="1400" kern="100" dirty="0">
                <a:solidFill>
                  <a:srgbClr val="000000"/>
                </a:solidFill>
                <a:latin typeface="Times New Roman" panose="02020603050405020304" pitchFamily="18" charset="0"/>
                <a:ea typeface="宋体" panose="02010600030101010101" pitchFamily="2" charset="-122"/>
              </a:rPr>
              <a:t>      sum -= </a:t>
            </a:r>
            <a:r>
              <a:rPr lang="en-US" altLang="zh-CN" sz="1400" kern="100" dirty="0" err="1">
                <a:solidFill>
                  <a:srgbClr val="000000"/>
                </a:solidFill>
                <a:latin typeface="Times New Roman" panose="02020603050405020304" pitchFamily="18" charset="0"/>
                <a:ea typeface="宋体" panose="02010600030101010101" pitchFamily="2" charset="-122"/>
              </a:rPr>
              <a:t>root.data</a:t>
            </a:r>
            <a:r>
              <a:rPr lang="en-US" altLang="zh-CN" sz="1400" kern="100" dirty="0">
                <a:solidFill>
                  <a:srgbClr val="000000"/>
                </a:solidFill>
                <a:latin typeface="Times New Roman" panose="02020603050405020304" pitchFamily="18" charset="0"/>
                <a:ea typeface="宋体" panose="02010600030101010101" pitchFamily="2" charset="-122"/>
              </a:rPr>
              <a:t>;</a:t>
            </a:r>
            <a:endParaRPr lang="zh-CN" altLang="zh-CN" sz="1400" kern="100" dirty="0">
              <a:solidFill>
                <a:srgbClr val="000000"/>
              </a:solidFill>
              <a:latin typeface="Times New Roman" panose="02020603050405020304" pitchFamily="18" charset="0"/>
              <a:ea typeface="宋体" panose="02010600030101010101" pitchFamily="2" charset="-122"/>
            </a:endParaRPr>
          </a:p>
          <a:p>
            <a:pPr algn="just">
              <a:lnSpc>
                <a:spcPct val="115000"/>
              </a:lnSpc>
            </a:pPr>
            <a:r>
              <a:rPr lang="en-US" altLang="zh-CN" sz="1400" kern="100" dirty="0">
                <a:solidFill>
                  <a:srgbClr val="000000"/>
                </a:solidFill>
                <a:latin typeface="Times New Roman" panose="02020603050405020304" pitchFamily="18" charset="0"/>
                <a:ea typeface="宋体" panose="02010600030101010101" pitchFamily="2" charset="-122"/>
              </a:rPr>
              <a:t>            if(sum&gt;0) {  //</a:t>
            </a:r>
            <a:r>
              <a:rPr lang="zh-CN" altLang="zh-CN" sz="1400" kern="100" dirty="0">
                <a:solidFill>
                  <a:srgbClr val="000000"/>
                </a:solidFill>
                <a:latin typeface="Times New Roman" panose="02020603050405020304" pitchFamily="18" charset="0"/>
                <a:ea typeface="宋体" panose="02010600030101010101" pitchFamily="2" charset="-122"/>
              </a:rPr>
              <a:t>剪枝</a:t>
            </a:r>
          </a:p>
          <a:p>
            <a:pPr algn="just">
              <a:lnSpc>
                <a:spcPct val="115000"/>
              </a:lnSpc>
            </a:pPr>
            <a:r>
              <a:rPr lang="en-US" altLang="zh-CN" sz="1400" kern="100" dirty="0">
                <a:solidFill>
                  <a:srgbClr val="000000"/>
                </a:solidFill>
                <a:latin typeface="Times New Roman" panose="02020603050405020304" pitchFamily="18" charset="0"/>
                <a:ea typeface="宋体" panose="02010600030101010101" pitchFamily="2" charset="-122"/>
              </a:rPr>
              <a:t>	if (root-&gt;left==NULL &amp;&amp; root-&gt;right==NULL)</a:t>
            </a:r>
            <a:endParaRPr lang="zh-CN" altLang="zh-CN" sz="1400" kern="100" dirty="0">
              <a:solidFill>
                <a:srgbClr val="000000"/>
              </a:solidFill>
              <a:latin typeface="Times New Roman" panose="02020603050405020304" pitchFamily="18" charset="0"/>
              <a:ea typeface="宋体" panose="02010600030101010101" pitchFamily="2" charset="-122"/>
            </a:endParaRPr>
          </a:p>
          <a:p>
            <a:pPr indent="266700" algn="just">
              <a:lnSpc>
                <a:spcPct val="115000"/>
              </a:lnSpc>
            </a:pPr>
            <a:r>
              <a:rPr lang="en-US" altLang="zh-CN" sz="1400" kern="100" dirty="0">
                <a:solidFill>
                  <a:srgbClr val="000000"/>
                </a:solidFill>
                <a:latin typeface="Times New Roman" panose="02020603050405020304" pitchFamily="18" charset="0"/>
                <a:ea typeface="宋体" panose="02010600030101010101" pitchFamily="2" charset="-122"/>
              </a:rPr>
              <a:t>	if (sum==0) </a:t>
            </a:r>
            <a:r>
              <a:rPr lang="en-US" altLang="zh-CN" sz="1400" kern="100" dirty="0" err="1">
                <a:solidFill>
                  <a:srgbClr val="000000"/>
                </a:solidFill>
                <a:latin typeface="Times New Roman" panose="02020603050405020304" pitchFamily="18" charset="0"/>
                <a:ea typeface="宋体" panose="02010600030101010101" pitchFamily="2" charset="-122"/>
              </a:rPr>
              <a:t>printPath</a:t>
            </a:r>
            <a:r>
              <a:rPr lang="en-US" altLang="zh-CN" sz="1400" kern="100" dirty="0">
                <a:solidFill>
                  <a:srgbClr val="000000"/>
                </a:solidFill>
                <a:latin typeface="Times New Roman" panose="02020603050405020304" pitchFamily="18" charset="0"/>
                <a:ea typeface="宋体" panose="02010600030101010101" pitchFamily="2" charset="-122"/>
              </a:rPr>
              <a:t>(path, top);</a:t>
            </a:r>
            <a:endParaRPr lang="zh-CN" altLang="zh-CN" sz="1400" kern="100" dirty="0">
              <a:solidFill>
                <a:srgbClr val="000000"/>
              </a:solidFill>
              <a:latin typeface="Times New Roman" panose="02020603050405020304" pitchFamily="18" charset="0"/>
              <a:ea typeface="宋体" panose="02010600030101010101" pitchFamily="2" charset="-122"/>
            </a:endParaRPr>
          </a:p>
          <a:p>
            <a:pPr algn="just">
              <a:lnSpc>
                <a:spcPct val="115000"/>
              </a:lnSpc>
            </a:pPr>
            <a:r>
              <a:rPr lang="en-US" altLang="zh-CN" sz="1400" kern="100" dirty="0">
                <a:solidFill>
                  <a:srgbClr val="000000"/>
                </a:solidFill>
                <a:latin typeface="Times New Roman" panose="02020603050405020304" pitchFamily="18" charset="0"/>
                <a:ea typeface="宋体" panose="02010600030101010101" pitchFamily="2" charset="-122"/>
              </a:rPr>
              <a:t>	else {</a:t>
            </a:r>
            <a:endParaRPr lang="zh-CN" altLang="zh-CN" sz="1400" kern="100" dirty="0">
              <a:solidFill>
                <a:srgbClr val="000000"/>
              </a:solidFill>
              <a:latin typeface="Times New Roman" panose="02020603050405020304" pitchFamily="18" charset="0"/>
              <a:ea typeface="宋体" panose="02010600030101010101" pitchFamily="2" charset="-122"/>
            </a:endParaRPr>
          </a:p>
          <a:p>
            <a:pPr algn="just">
              <a:lnSpc>
                <a:spcPct val="115000"/>
              </a:lnSpc>
            </a:pPr>
            <a:r>
              <a:rPr lang="en-US" altLang="zh-CN" sz="1400" kern="100" dirty="0">
                <a:solidFill>
                  <a:srgbClr val="000000"/>
                </a:solidFill>
                <a:latin typeface="Times New Roman" panose="02020603050405020304" pitchFamily="18" charset="0"/>
                <a:ea typeface="宋体" panose="02010600030101010101" pitchFamily="2" charset="-122"/>
              </a:rPr>
              <a:t>             	        if (root-&gt;left!=NULL) helper(root-&gt;left, sum, path, top);</a:t>
            </a:r>
            <a:endParaRPr lang="zh-CN" altLang="zh-CN" sz="1400" kern="100" dirty="0">
              <a:solidFill>
                <a:srgbClr val="000000"/>
              </a:solidFill>
              <a:latin typeface="Times New Roman" panose="02020603050405020304" pitchFamily="18" charset="0"/>
              <a:ea typeface="宋体" panose="02010600030101010101" pitchFamily="2" charset="-122"/>
            </a:endParaRPr>
          </a:p>
          <a:p>
            <a:pPr algn="just">
              <a:lnSpc>
                <a:spcPct val="115000"/>
              </a:lnSpc>
            </a:pPr>
            <a:r>
              <a:rPr lang="en-US" altLang="zh-CN" sz="1400" kern="100" dirty="0">
                <a:solidFill>
                  <a:srgbClr val="000000"/>
                </a:solidFill>
                <a:latin typeface="Times New Roman" panose="02020603050405020304" pitchFamily="18" charset="0"/>
                <a:ea typeface="宋体" panose="02010600030101010101" pitchFamily="2" charset="-122"/>
              </a:rPr>
              <a:t>                            if (root-&gt;right!=NULL) helper(root-&gt;right, sum, path, top);</a:t>
            </a:r>
            <a:endParaRPr lang="zh-CN" altLang="zh-CN" sz="1400" kern="100" dirty="0">
              <a:solidFill>
                <a:srgbClr val="000000"/>
              </a:solidFill>
              <a:latin typeface="Times New Roman" panose="02020603050405020304" pitchFamily="18" charset="0"/>
              <a:ea typeface="宋体" panose="02010600030101010101" pitchFamily="2" charset="-122"/>
            </a:endParaRPr>
          </a:p>
          <a:p>
            <a:pPr algn="just">
              <a:lnSpc>
                <a:spcPct val="115000"/>
              </a:lnSpc>
            </a:pPr>
            <a:r>
              <a:rPr lang="en-US" altLang="zh-CN" sz="1400" kern="100" dirty="0">
                <a:solidFill>
                  <a:srgbClr val="000000"/>
                </a:solidFill>
                <a:latin typeface="Times New Roman" panose="02020603050405020304" pitchFamily="18" charset="0"/>
                <a:ea typeface="宋体" panose="02010600030101010101" pitchFamily="2" charset="-122"/>
              </a:rPr>
              <a:t>  	}</a:t>
            </a:r>
          </a:p>
          <a:p>
            <a:pPr algn="just">
              <a:lnSpc>
                <a:spcPct val="115000"/>
              </a:lnSpc>
            </a:pPr>
            <a:r>
              <a:rPr lang="en-US" altLang="zh-CN" sz="1400" kern="100" dirty="0">
                <a:solidFill>
                  <a:srgbClr val="000000"/>
                </a:solidFill>
                <a:latin typeface="Times New Roman" panose="02020603050405020304" pitchFamily="18" charset="0"/>
                <a:ea typeface="宋体" panose="02010600030101010101" pitchFamily="2" charset="-122"/>
              </a:rPr>
              <a:t>            }</a:t>
            </a:r>
          </a:p>
          <a:p>
            <a:pPr indent="266700" algn="just">
              <a:lnSpc>
                <a:spcPct val="115000"/>
              </a:lnSpc>
            </a:pPr>
            <a:r>
              <a:rPr lang="en-US" altLang="zh-CN" sz="1400" kern="100" dirty="0">
                <a:solidFill>
                  <a:srgbClr val="000000"/>
                </a:solidFill>
                <a:latin typeface="Times New Roman" panose="02020603050405020304" pitchFamily="18" charset="0"/>
                <a:ea typeface="宋体" panose="02010600030101010101" pitchFamily="2" charset="-122"/>
              </a:rPr>
              <a:t>      top--;</a:t>
            </a:r>
            <a:endParaRPr lang="zh-CN" altLang="zh-CN" sz="1400" kern="100" dirty="0">
              <a:solidFill>
                <a:srgbClr val="000000"/>
              </a:solidFill>
              <a:latin typeface="Times New Roman" panose="02020603050405020304" pitchFamily="18" charset="0"/>
              <a:ea typeface="宋体" panose="02010600030101010101" pitchFamily="2" charset="-122"/>
            </a:endParaRPr>
          </a:p>
          <a:p>
            <a:pPr indent="266700" algn="just">
              <a:lnSpc>
                <a:spcPct val="115000"/>
              </a:lnSpc>
            </a:pPr>
            <a:r>
              <a:rPr lang="en-US" altLang="zh-CN" sz="1400" kern="100" dirty="0">
                <a:solidFill>
                  <a:srgbClr val="000000"/>
                </a:solidFill>
                <a:latin typeface="Times New Roman" panose="02020603050405020304" pitchFamily="18" charset="0"/>
                <a:ea typeface="宋体" panose="02010600030101010101" pitchFamily="2" charset="-122"/>
              </a:rPr>
              <a:t>      sum += </a:t>
            </a:r>
            <a:r>
              <a:rPr lang="en-US" altLang="zh-CN" sz="1400" kern="100" dirty="0" err="1">
                <a:solidFill>
                  <a:srgbClr val="000000"/>
                </a:solidFill>
                <a:latin typeface="Times New Roman" panose="02020603050405020304" pitchFamily="18" charset="0"/>
                <a:ea typeface="宋体" panose="02010600030101010101" pitchFamily="2" charset="-122"/>
              </a:rPr>
              <a:t>root.data</a:t>
            </a:r>
            <a:r>
              <a:rPr lang="en-US" altLang="zh-CN" sz="1400" kern="100" dirty="0">
                <a:solidFill>
                  <a:srgbClr val="000000"/>
                </a:solidFill>
                <a:latin typeface="Times New Roman" panose="02020603050405020304" pitchFamily="18" charset="0"/>
                <a:ea typeface="宋体" panose="02010600030101010101" pitchFamily="2" charset="-122"/>
              </a:rPr>
              <a:t>;</a:t>
            </a:r>
          </a:p>
          <a:p>
            <a:pPr algn="just">
              <a:lnSpc>
                <a:spcPct val="115000"/>
              </a:lnSpc>
            </a:pPr>
            <a:r>
              <a:rPr lang="en-US" altLang="zh-CN" sz="1400" kern="100" dirty="0">
                <a:solidFill>
                  <a:srgbClr val="000000"/>
                </a:solidFill>
                <a:latin typeface="Times New Roman" panose="02020603050405020304" pitchFamily="18" charset="0"/>
                <a:ea typeface="宋体" panose="02010600030101010101" pitchFamily="2" charset="-122"/>
              </a:rPr>
              <a:t>      }</a:t>
            </a:r>
            <a:endParaRPr lang="zh-CN" altLang="zh-CN" sz="1400" kern="10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D330F-078F-40B2-F0B2-A8D578526DF4}"/>
            </a:ext>
          </a:extLst>
        </p:cNvPr>
        <p:cNvGrpSpPr/>
        <p:nvPr/>
      </p:nvGrpSpPr>
      <p:grpSpPr>
        <a:xfrm>
          <a:off x="0" y="0"/>
          <a:ext cx="0" cy="0"/>
          <a:chOff x="0" y="0"/>
          <a:chExt cx="0" cy="0"/>
        </a:xfrm>
      </p:grpSpPr>
      <p:sp>
        <p:nvSpPr>
          <p:cNvPr id="6" name="标题 5">
            <a:extLst>
              <a:ext uri="{FF2B5EF4-FFF2-40B4-BE49-F238E27FC236}">
                <a16:creationId xmlns:a16="http://schemas.microsoft.com/office/drawing/2014/main" id="{2ACF6FD5-9885-F7BA-4B88-D9DD2DE1DD44}"/>
              </a:ext>
            </a:extLst>
          </p:cNvPr>
          <p:cNvSpPr>
            <a:spLocks noGrp="1"/>
          </p:cNvSpPr>
          <p:nvPr>
            <p:ph type="title"/>
          </p:nvPr>
        </p:nvSpPr>
        <p:spPr>
          <a:xfrm>
            <a:off x="838200" y="365125"/>
            <a:ext cx="10515600" cy="2049601"/>
          </a:xfrm>
        </p:spPr>
        <p:txBody>
          <a:bodyPr>
            <a:normAutofit fontScale="90000"/>
          </a:bodyPr>
          <a:lstStyle/>
          <a:p>
            <a:pPr marL="342900" indent="-342900">
              <a:lnSpc>
                <a:spcPct val="150000"/>
              </a:lnSpc>
              <a:tabLst>
                <a:tab pos="266700" algn="l"/>
              </a:tabLst>
            </a:pPr>
            <a:r>
              <a:rPr lang="zh-CN" altLang="en-US" sz="2400" b="1"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填空题</a:t>
            </a:r>
            <a:r>
              <a:rPr lang="en-US" altLang="zh-CN" sz="2400" b="1"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3</a:t>
            </a:r>
            <a:r>
              <a:rPr lang="zh-CN" altLang="en-US"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：单循环链表表示的队列长度为 </a:t>
            </a:r>
            <a:r>
              <a:rPr lang="en" altLang="zh-C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n</a:t>
            </a:r>
            <a:r>
              <a:rPr lang="zh-CN" altLang="e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a:t>
            </a:r>
            <a:r>
              <a:rPr lang="zh-CN" altLang="en-US"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若只设尾指针，则进队的时间复杂度为</a:t>
            </a:r>
            <a:br>
              <a:rPr lang="zh-CN" altLang="en-US"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br>
            <a:r>
              <a:rPr lang="en-US"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___________</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a:t>
            </a:r>
            <a:b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b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答</a:t>
            </a:r>
            <a:r>
              <a:rPr lang="zh-CN" altLang="en-US"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a:t>
            </a:r>
            <a:r>
              <a:rPr lang="en-US" altLang="zh-C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O(1)</a:t>
            </a:r>
            <a:endParaRPr lang="zh-CN" altLang="en-US" sz="4000" dirty="0"/>
          </a:p>
        </p:txBody>
      </p:sp>
      <p:sp>
        <p:nvSpPr>
          <p:cNvPr id="28" name="内容占位符 6">
            <a:extLst>
              <a:ext uri="{FF2B5EF4-FFF2-40B4-BE49-F238E27FC236}">
                <a16:creationId xmlns:a16="http://schemas.microsoft.com/office/drawing/2014/main" id="{85DB7583-5B0F-E062-7B2D-732B2CB2216D}"/>
              </a:ext>
            </a:extLst>
          </p:cNvPr>
          <p:cNvSpPr>
            <a:spLocks noGrp="1"/>
          </p:cNvSpPr>
          <p:nvPr>
            <p:ph idx="1"/>
          </p:nvPr>
        </p:nvSpPr>
        <p:spPr>
          <a:xfrm>
            <a:off x="838200" y="2414726"/>
            <a:ext cx="10515600" cy="3762237"/>
          </a:xfrm>
        </p:spPr>
        <p:txBody>
          <a:bodyPr/>
          <a:lstStyle/>
          <a:p>
            <a:r>
              <a:rPr lang="zh-CN" altLang="en-US" dirty="0"/>
              <a:t>单循环链表的特点</a:t>
            </a:r>
            <a:endParaRPr lang="en-US" altLang="zh-CN" dirty="0"/>
          </a:p>
          <a:p>
            <a:pPr lvl="1"/>
            <a:r>
              <a:rPr lang="zh-CN" altLang="en-US" dirty="0"/>
              <a:t>每个节点只保存一个指向下一个节点的指针。</a:t>
            </a:r>
            <a:endParaRPr lang="en-US" altLang="zh-CN" dirty="0"/>
          </a:p>
          <a:p>
            <a:pPr lvl="1"/>
            <a:r>
              <a:rPr lang="zh-CN" altLang="en-US" dirty="0"/>
              <a:t>尾指针指向链表的尾节点，尾节点的</a:t>
            </a:r>
            <a:r>
              <a:rPr lang="en" altLang="zh-CN" b="1" dirty="0"/>
              <a:t>next</a:t>
            </a:r>
            <a:r>
              <a:rPr lang="zh-CN" altLang="en-US" dirty="0"/>
              <a:t>指针指向链表的头节点，形成循环。</a:t>
            </a:r>
            <a:endParaRPr lang="en-US" altLang="zh-CN" dirty="0"/>
          </a:p>
          <a:p>
            <a:endParaRPr lang="en-US" altLang="zh-CN" dirty="0"/>
          </a:p>
          <a:p>
            <a:r>
              <a:rPr lang="zh-CN" altLang="en-US" dirty="0"/>
              <a:t>进队操作</a:t>
            </a:r>
            <a:endParaRPr lang="en-US" altLang="zh-CN" dirty="0"/>
          </a:p>
          <a:p>
            <a:pPr lvl="1"/>
            <a:r>
              <a:rPr lang="zh-CN" altLang="en-US" dirty="0"/>
              <a:t>将当前尾节点的 </a:t>
            </a:r>
            <a:r>
              <a:rPr lang="en" altLang="zh-CN" b="1" dirty="0"/>
              <a:t>next</a:t>
            </a:r>
            <a:r>
              <a:rPr lang="en" altLang="zh-CN" dirty="0"/>
              <a:t> </a:t>
            </a:r>
            <a:r>
              <a:rPr lang="zh-CN" altLang="en-US" dirty="0"/>
              <a:t>指针指向新节点</a:t>
            </a:r>
            <a:endParaRPr lang="en-US" altLang="zh-CN" dirty="0"/>
          </a:p>
          <a:p>
            <a:pPr lvl="1"/>
            <a:r>
              <a:rPr lang="zh-CN" altLang="en-US" dirty="0"/>
              <a:t>更新尾指针，使其指向新节点</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2245784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BF124-8405-BF46-D89A-0153D5666176}"/>
            </a:ext>
          </a:extLst>
        </p:cNvPr>
        <p:cNvGrpSpPr/>
        <p:nvPr/>
      </p:nvGrpSpPr>
      <p:grpSpPr>
        <a:xfrm>
          <a:off x="0" y="0"/>
          <a:ext cx="0" cy="0"/>
          <a:chOff x="0" y="0"/>
          <a:chExt cx="0" cy="0"/>
        </a:xfrm>
      </p:grpSpPr>
      <p:sp>
        <p:nvSpPr>
          <p:cNvPr id="6" name="标题 5">
            <a:extLst>
              <a:ext uri="{FF2B5EF4-FFF2-40B4-BE49-F238E27FC236}">
                <a16:creationId xmlns:a16="http://schemas.microsoft.com/office/drawing/2014/main" id="{484F79D5-B17F-7BF7-BC03-AB04205C1436}"/>
              </a:ext>
            </a:extLst>
          </p:cNvPr>
          <p:cNvSpPr>
            <a:spLocks noGrp="1"/>
          </p:cNvSpPr>
          <p:nvPr>
            <p:ph type="title"/>
          </p:nvPr>
        </p:nvSpPr>
        <p:spPr>
          <a:xfrm>
            <a:off x="838200" y="365125"/>
            <a:ext cx="10515600" cy="2049601"/>
          </a:xfrm>
        </p:spPr>
        <p:txBody>
          <a:bodyPr>
            <a:normAutofit/>
          </a:bodyPr>
          <a:lstStyle/>
          <a:p>
            <a:pPr marL="342900" indent="-342900">
              <a:lnSpc>
                <a:spcPct val="150000"/>
              </a:lnSpc>
              <a:tabLst>
                <a:tab pos="266700" algn="l"/>
              </a:tabLst>
            </a:pPr>
            <a:r>
              <a:rPr lang="zh-CN" altLang="en-US" sz="2400" b="1"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填空题</a:t>
            </a:r>
            <a:r>
              <a:rPr lang="en-US" altLang="zh-CN" sz="2400" b="1"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4</a:t>
            </a:r>
            <a:r>
              <a:rPr lang="zh-CN" altLang="en-US"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：已 知 广 义 表 </a:t>
            </a:r>
            <a:r>
              <a:rPr lang="en" altLang="zh-C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LS=(a, (b, c, d), e)</a:t>
            </a:r>
            <a:r>
              <a:rPr lang="zh-CN" altLang="e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 </a:t>
            </a:r>
            <a:r>
              <a:rPr lang="zh-CN" altLang="en-US"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假 设 求 表 头 操 作 为 </a:t>
            </a:r>
            <a:r>
              <a:rPr lang="en" altLang="zh-C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Head</a:t>
            </a:r>
            <a:r>
              <a:rPr lang="zh-CN" altLang="e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 </a:t>
            </a:r>
            <a:r>
              <a:rPr lang="zh-CN" altLang="en-US"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求 表 尾 操作为 </a:t>
            </a:r>
            <a:r>
              <a:rPr lang="en" altLang="zh-C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Tail</a:t>
            </a:r>
            <a:r>
              <a:rPr lang="zh-CN" altLang="e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 </a:t>
            </a:r>
            <a:r>
              <a:rPr lang="zh-CN" altLang="en-US"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则</a:t>
            </a:r>
            <a:r>
              <a:rPr lang="en" altLang="zh-C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c=</a:t>
            </a:r>
            <a:r>
              <a:rPr lang="en-US"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___________</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a:t>
            </a:r>
            <a:b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b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答</a:t>
            </a:r>
            <a:r>
              <a:rPr lang="zh-CN" altLang="en-US"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a:t>
            </a:r>
            <a:r>
              <a:rPr lang="en" altLang="zh-C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Head(Tail(Head(Tail(LS))))</a:t>
            </a:r>
            <a:endParaRPr lang="zh-CN" altLang="en-US" sz="4000" dirty="0"/>
          </a:p>
        </p:txBody>
      </p:sp>
      <p:sp>
        <p:nvSpPr>
          <p:cNvPr id="28" name="内容占位符 6">
            <a:extLst>
              <a:ext uri="{FF2B5EF4-FFF2-40B4-BE49-F238E27FC236}">
                <a16:creationId xmlns:a16="http://schemas.microsoft.com/office/drawing/2014/main" id="{28D5F1CA-EC06-1920-8824-8678B3AD0D88}"/>
              </a:ext>
            </a:extLst>
          </p:cNvPr>
          <p:cNvSpPr>
            <a:spLocks noGrp="1"/>
          </p:cNvSpPr>
          <p:nvPr>
            <p:ph idx="1"/>
          </p:nvPr>
        </p:nvSpPr>
        <p:spPr>
          <a:xfrm>
            <a:off x="838200" y="2730638"/>
            <a:ext cx="10515600" cy="3762237"/>
          </a:xfrm>
        </p:spPr>
        <p:txBody>
          <a:bodyPr/>
          <a:lstStyle/>
          <a:p>
            <a:r>
              <a:rPr lang="zh-CN" altLang="en-US" dirty="0"/>
              <a:t>具体的步骤：</a:t>
            </a:r>
            <a:endParaRPr lang="en-US" altLang="zh-CN" dirty="0"/>
          </a:p>
          <a:p>
            <a:r>
              <a:rPr lang="zh-CN" altLang="en-US" dirty="0"/>
              <a:t>对</a:t>
            </a:r>
            <a:r>
              <a:rPr lang="en" altLang="zh-CN" dirty="0"/>
              <a:t>LS</a:t>
            </a:r>
            <a:r>
              <a:rPr lang="zh-CN" altLang="en-US" dirty="0"/>
              <a:t>应用一次 </a:t>
            </a:r>
            <a:r>
              <a:rPr lang="en" altLang="zh-CN" dirty="0"/>
              <a:t>Tail</a:t>
            </a:r>
            <a:r>
              <a:rPr lang="zh-CN" altLang="en-US" dirty="0"/>
              <a:t>操作</a:t>
            </a:r>
            <a:r>
              <a:rPr lang="zh-CN" altLang="en" dirty="0"/>
              <a:t>，</a:t>
            </a:r>
            <a:r>
              <a:rPr lang="zh-CN" altLang="en-US" dirty="0"/>
              <a:t>得到</a:t>
            </a:r>
            <a:r>
              <a:rPr lang="en" altLang="zh-CN" dirty="0"/>
              <a:t>((b, c, d), e)</a:t>
            </a:r>
            <a:r>
              <a:rPr lang="zh-CN" altLang="en" dirty="0"/>
              <a:t>。</a:t>
            </a:r>
            <a:endParaRPr lang="en-US" altLang="zh-CN" dirty="0"/>
          </a:p>
          <a:p>
            <a:r>
              <a:rPr lang="zh-CN" altLang="en-US" dirty="0"/>
              <a:t>对</a:t>
            </a:r>
            <a:r>
              <a:rPr lang="en" altLang="zh-CN" dirty="0"/>
              <a:t>((b, c, d), e)</a:t>
            </a:r>
            <a:r>
              <a:rPr lang="zh-CN" altLang="en-US" dirty="0"/>
              <a:t>应用一次 </a:t>
            </a:r>
            <a:r>
              <a:rPr lang="en" altLang="zh-CN" dirty="0"/>
              <a:t>Head</a:t>
            </a:r>
            <a:r>
              <a:rPr lang="zh-CN" altLang="en-US" dirty="0"/>
              <a:t>操作</a:t>
            </a:r>
            <a:r>
              <a:rPr lang="zh-CN" altLang="en" dirty="0"/>
              <a:t>，</a:t>
            </a:r>
            <a:r>
              <a:rPr lang="zh-CN" altLang="en-US" dirty="0"/>
              <a:t>得到</a:t>
            </a:r>
            <a:r>
              <a:rPr lang="en" altLang="zh-CN" dirty="0"/>
              <a:t>(b, c, d)</a:t>
            </a:r>
            <a:r>
              <a:rPr lang="zh-CN" altLang="en" dirty="0"/>
              <a:t>。</a:t>
            </a:r>
            <a:endParaRPr lang="en-US" altLang="zh-CN" dirty="0"/>
          </a:p>
          <a:p>
            <a:r>
              <a:rPr lang="zh-CN" altLang="en-US" dirty="0"/>
              <a:t>对</a:t>
            </a:r>
            <a:r>
              <a:rPr lang="en" altLang="zh-CN" dirty="0"/>
              <a:t>(b, c, d)</a:t>
            </a:r>
            <a:r>
              <a:rPr lang="zh-CN" altLang="en-US" dirty="0"/>
              <a:t>应用一次 </a:t>
            </a:r>
            <a:r>
              <a:rPr lang="en" altLang="zh-CN" dirty="0"/>
              <a:t>Tail</a:t>
            </a:r>
            <a:r>
              <a:rPr lang="zh-CN" altLang="en-US" dirty="0"/>
              <a:t>操作</a:t>
            </a:r>
            <a:r>
              <a:rPr lang="zh-CN" altLang="en" dirty="0"/>
              <a:t>，</a:t>
            </a:r>
            <a:r>
              <a:rPr lang="zh-CN" altLang="en-US" dirty="0"/>
              <a:t>得到</a:t>
            </a:r>
            <a:r>
              <a:rPr lang="en" altLang="zh-CN" dirty="0"/>
              <a:t>(c, d)</a:t>
            </a:r>
            <a:r>
              <a:rPr lang="zh-CN" altLang="en" dirty="0"/>
              <a:t>。</a:t>
            </a:r>
            <a:endParaRPr lang="en-US" altLang="zh-CN" dirty="0"/>
          </a:p>
          <a:p>
            <a:r>
              <a:rPr lang="zh-CN" altLang="en-US" dirty="0"/>
              <a:t>对</a:t>
            </a:r>
            <a:r>
              <a:rPr lang="en" altLang="zh-CN" dirty="0"/>
              <a:t>(c, d)</a:t>
            </a:r>
            <a:r>
              <a:rPr lang="zh-CN" altLang="en-US" dirty="0"/>
              <a:t>应用一次 </a:t>
            </a:r>
            <a:r>
              <a:rPr lang="en" altLang="zh-CN" dirty="0"/>
              <a:t>Head</a:t>
            </a:r>
            <a:r>
              <a:rPr lang="zh-CN" altLang="en-US" dirty="0"/>
              <a:t>操作</a:t>
            </a:r>
            <a:r>
              <a:rPr lang="zh-CN" altLang="en" dirty="0"/>
              <a:t>，</a:t>
            </a:r>
            <a:r>
              <a:rPr lang="zh-CN" altLang="en-US" dirty="0"/>
              <a:t>得到</a:t>
            </a:r>
            <a:r>
              <a:rPr lang="en-US" altLang="zh-CN" dirty="0"/>
              <a:t>c</a:t>
            </a:r>
            <a:r>
              <a:rPr lang="zh-CN" altLang="en" dirty="0"/>
              <a:t>。</a:t>
            </a:r>
            <a:endParaRPr lang="en-US" altLang="zh-CN" dirty="0"/>
          </a:p>
          <a:p>
            <a:endParaRPr lang="en-US" altLang="zh-CN" dirty="0"/>
          </a:p>
          <a:p>
            <a:r>
              <a:rPr lang="zh-CN" altLang="en-US" dirty="0"/>
              <a:t>则</a:t>
            </a:r>
            <a:r>
              <a:rPr lang="en-US" altLang="zh-CN" dirty="0"/>
              <a:t>c</a:t>
            </a:r>
            <a:r>
              <a:rPr lang="zh-CN" altLang="en-US" dirty="0"/>
              <a:t> </a:t>
            </a:r>
            <a:r>
              <a:rPr lang="en-US" altLang="zh-CN" dirty="0"/>
              <a:t>=</a:t>
            </a:r>
            <a:r>
              <a:rPr lang="en" altLang="zh-CN" sz="20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 Head(Tail(Head(Tail(LS))))</a:t>
            </a:r>
            <a:endParaRPr lang="en-US" altLang="zh-CN" dirty="0"/>
          </a:p>
        </p:txBody>
      </p:sp>
    </p:spTree>
    <p:extLst>
      <p:ext uri="{BB962C8B-B14F-4D97-AF65-F5344CB8AC3E}">
        <p14:creationId xmlns:p14="http://schemas.microsoft.com/office/powerpoint/2010/main" val="1514804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38200" y="1"/>
            <a:ext cx="10515600" cy="2710686"/>
          </a:xfrm>
        </p:spPr>
        <p:txBody>
          <a:bodyPr>
            <a:normAutofit fontScale="90000"/>
          </a:bodyPr>
          <a:lstStyle/>
          <a:p>
            <a:pPr marL="342900" indent="-342900">
              <a:lnSpc>
                <a:spcPct val="150000"/>
              </a:lnSpc>
              <a:tabLst>
                <a:tab pos="266700" algn="l"/>
              </a:tabLst>
            </a:pPr>
            <a:r>
              <a:rPr lang="zh-CN" altLang="en-US" sz="2400" b="1"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填空题</a:t>
            </a:r>
            <a:r>
              <a:rPr lang="en-US" altLang="zh-CN" sz="2400" b="1"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5</a:t>
            </a:r>
            <a:r>
              <a:rPr lang="zh-CN" altLang="en-US"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已知三对角矩阵 </a:t>
            </a:r>
            <a:r>
              <a:rPr lang="en"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A[1..9, 1..9]</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的每个元素占用 </a:t>
            </a:r>
            <a:r>
              <a:rPr lang="en-US"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2 </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个单元，现将其三条对角线上的元素逐行存储在起始地址为 </a:t>
            </a:r>
            <a:r>
              <a:rPr lang="en-US"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1000 </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的连续内存单元中，则元素 </a:t>
            </a:r>
            <a:r>
              <a:rPr lang="en"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A[8][7]</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的存储地址为</a:t>
            </a:r>
            <a:r>
              <a:rPr lang="en-US"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____________</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；如按列优先顺序进行存储，则 </a:t>
            </a:r>
            <a:r>
              <a:rPr lang="en"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A[8][7]</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的存储地址为</a:t>
            </a:r>
            <a:r>
              <a:rPr lang="en-US"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___________</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a:t>
            </a:r>
            <a:b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b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答</a:t>
            </a:r>
            <a:r>
              <a:rPr lang="zh-CN" altLang="en-US"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 </a:t>
            </a:r>
            <a:r>
              <a:rPr lang="en-US" altLang="zh-C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(1) 1040</a:t>
            </a:r>
            <a:r>
              <a:rPr lang="zh-CN" altLang="en-US"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a:t>
            </a:r>
            <a:r>
              <a:rPr lang="en-US" altLang="zh-C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(2) 1038</a:t>
            </a:r>
            <a:endParaRPr lang="zh-CN" altLang="en-US" sz="4000" dirty="0"/>
          </a:p>
        </p:txBody>
      </p:sp>
      <p:sp>
        <p:nvSpPr>
          <p:cNvPr id="28" name="内容占位符 6"/>
          <p:cNvSpPr>
            <a:spLocks noGrp="1"/>
          </p:cNvSpPr>
          <p:nvPr>
            <p:ph idx="1"/>
          </p:nvPr>
        </p:nvSpPr>
        <p:spPr>
          <a:xfrm>
            <a:off x="838200" y="2414727"/>
            <a:ext cx="10515600" cy="1166674"/>
          </a:xfrm>
        </p:spPr>
        <p:txBody>
          <a:bodyPr/>
          <a:lstStyle/>
          <a:p>
            <a:endParaRPr lang="en-US" altLang="zh-CN" dirty="0"/>
          </a:p>
          <a:p>
            <a:r>
              <a:rPr lang="zh-CN" altLang="en-US" dirty="0"/>
              <a:t>三对角矩阵是指矩阵中仅有主对角线、上对角线、和下对角线存在非零元素，其余元素为零。</a:t>
            </a:r>
            <a:endParaRPr lang="en-US" altLang="zh-CN" dirty="0"/>
          </a:p>
          <a:p>
            <a:endParaRPr lang="zh-CN" altLang="en-US" dirty="0"/>
          </a:p>
        </p:txBody>
      </p:sp>
      <p:sp>
        <p:nvSpPr>
          <p:cNvPr id="2" name="内容占位符 6">
            <a:extLst>
              <a:ext uri="{FF2B5EF4-FFF2-40B4-BE49-F238E27FC236}">
                <a16:creationId xmlns:a16="http://schemas.microsoft.com/office/drawing/2014/main" id="{E3FD99BA-1C63-7F12-1A76-6E6A93F20E56}"/>
              </a:ext>
            </a:extLst>
          </p:cNvPr>
          <p:cNvSpPr txBox="1">
            <a:spLocks/>
          </p:cNvSpPr>
          <p:nvPr/>
        </p:nvSpPr>
        <p:spPr>
          <a:xfrm>
            <a:off x="838200" y="3643662"/>
            <a:ext cx="4800600" cy="12035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000" kern="1200">
                <a:solidFill>
                  <a:schemeClr val="tx1"/>
                </a:solidFill>
                <a:latin typeface="Times New Roman" panose="02020503050405090304" pitchFamily="18" charset="0"/>
                <a:ea typeface="宋体" panose="02010600030101010101" pitchFamily="2" charset="-122"/>
                <a:cs typeface="Times New Roman" panose="02020503050405090304" pitchFamily="18" charset="0"/>
              </a:defRPr>
            </a:lvl1pPr>
            <a:lvl2pPr marL="685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Times New Roman" panose="02020503050405090304" pitchFamily="18" charset="0"/>
                <a:ea typeface="宋体" panose="02010600030101010101" pitchFamily="2" charset="-122"/>
                <a:cs typeface="Times New Roman" panose="02020503050405090304" pitchFamily="18" charset="0"/>
              </a:defRPr>
            </a:lvl2pPr>
            <a:lvl3pPr marL="1143000" indent="-228600" algn="l" defTabSz="914400" rtl="0" eaLnBrk="1" latinLnBrk="0" hangingPunct="1">
              <a:lnSpc>
                <a:spcPct val="90000"/>
              </a:lnSpc>
              <a:spcBef>
                <a:spcPts val="500"/>
              </a:spcBef>
              <a:buFont typeface="Arial" panose="020B0604020202090204" pitchFamily="34" charset="0"/>
              <a:buChar char="•"/>
              <a:defRPr sz="1600" kern="1200">
                <a:solidFill>
                  <a:schemeClr val="tx1"/>
                </a:solidFill>
                <a:latin typeface="Times New Roman" panose="02020503050405090304" pitchFamily="18" charset="0"/>
                <a:ea typeface="宋体" panose="02010600030101010101" pitchFamily="2" charset="-122"/>
                <a:cs typeface="Times New Roman" panose="02020503050405090304" pitchFamily="18" charset="0"/>
              </a:defRPr>
            </a:lvl3pPr>
            <a:lvl4pPr marL="1600200" indent="-228600" algn="l" defTabSz="914400" rtl="0" eaLnBrk="1" latinLnBrk="0" hangingPunct="1">
              <a:lnSpc>
                <a:spcPct val="90000"/>
              </a:lnSpc>
              <a:spcBef>
                <a:spcPts val="500"/>
              </a:spcBef>
              <a:buFont typeface="Arial" panose="020B0604020202090204" pitchFamily="34" charset="0"/>
              <a:buChar char="•"/>
              <a:defRPr sz="1400" kern="1200">
                <a:solidFill>
                  <a:schemeClr val="tx1"/>
                </a:solidFill>
                <a:latin typeface="Times New Roman" panose="02020503050405090304" pitchFamily="18" charset="0"/>
                <a:ea typeface="宋体" panose="02010600030101010101" pitchFamily="2" charset="-122"/>
                <a:cs typeface="Times New Roman" panose="02020503050405090304" pitchFamily="18" charset="0"/>
              </a:defRPr>
            </a:lvl4pPr>
            <a:lvl5pPr marL="2057400" indent="-228600" algn="l" defTabSz="914400" rtl="0" eaLnBrk="1" latinLnBrk="0" hangingPunct="1">
              <a:lnSpc>
                <a:spcPct val="90000"/>
              </a:lnSpc>
              <a:spcBef>
                <a:spcPts val="500"/>
              </a:spcBef>
              <a:buFont typeface="Arial" panose="020B0604020202090204" pitchFamily="34" charset="0"/>
              <a:buChar char="•"/>
              <a:defRPr sz="1400" kern="1200">
                <a:solidFill>
                  <a:schemeClr val="tx1"/>
                </a:solidFill>
                <a:latin typeface="Times New Roman" panose="02020503050405090304" pitchFamily="18" charset="0"/>
                <a:ea typeface="宋体" panose="02010600030101010101" pitchFamily="2" charset="-122"/>
                <a:cs typeface="Times New Roman" panose="02020503050405090304" pitchFamily="18" charset="0"/>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zh-CN" dirty="0"/>
              <a:t>(1)</a:t>
            </a:r>
            <a:r>
              <a:rPr lang="zh-CN" altLang="en-US" sz="20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逐行</a:t>
            </a:r>
            <a:r>
              <a:rPr lang="zh-CN" altLang="en-US" dirty="0"/>
              <a:t>存储</a:t>
            </a:r>
          </a:p>
          <a:p>
            <a:r>
              <a:rPr lang="en-US" altLang="zh-CN" dirty="0"/>
              <a:t>(2 + 3* (8 - 1 - 1)) * 2 = 1040</a:t>
            </a:r>
          </a:p>
        </p:txBody>
      </p:sp>
      <p:sp>
        <p:nvSpPr>
          <p:cNvPr id="3" name="内容占位符 6">
            <a:extLst>
              <a:ext uri="{FF2B5EF4-FFF2-40B4-BE49-F238E27FC236}">
                <a16:creationId xmlns:a16="http://schemas.microsoft.com/office/drawing/2014/main" id="{6CE6AF16-2BB2-F6C7-2150-77FAC108668F}"/>
              </a:ext>
            </a:extLst>
          </p:cNvPr>
          <p:cNvSpPr txBox="1">
            <a:spLocks/>
          </p:cNvSpPr>
          <p:nvPr/>
        </p:nvSpPr>
        <p:spPr>
          <a:xfrm>
            <a:off x="845869" y="4946224"/>
            <a:ext cx="5257800" cy="11666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000" kern="1200">
                <a:solidFill>
                  <a:schemeClr val="tx1"/>
                </a:solidFill>
                <a:latin typeface="Times New Roman" panose="02020503050405090304" pitchFamily="18" charset="0"/>
                <a:ea typeface="宋体" panose="02010600030101010101" pitchFamily="2" charset="-122"/>
                <a:cs typeface="Times New Roman" panose="02020503050405090304" pitchFamily="18" charset="0"/>
              </a:defRPr>
            </a:lvl1pPr>
            <a:lvl2pPr marL="685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Times New Roman" panose="02020503050405090304" pitchFamily="18" charset="0"/>
                <a:ea typeface="宋体" panose="02010600030101010101" pitchFamily="2" charset="-122"/>
                <a:cs typeface="Times New Roman" panose="02020503050405090304" pitchFamily="18" charset="0"/>
              </a:defRPr>
            </a:lvl2pPr>
            <a:lvl3pPr marL="1143000" indent="-228600" algn="l" defTabSz="914400" rtl="0" eaLnBrk="1" latinLnBrk="0" hangingPunct="1">
              <a:lnSpc>
                <a:spcPct val="90000"/>
              </a:lnSpc>
              <a:spcBef>
                <a:spcPts val="500"/>
              </a:spcBef>
              <a:buFont typeface="Arial" panose="020B0604020202090204" pitchFamily="34" charset="0"/>
              <a:buChar char="•"/>
              <a:defRPr sz="1600" kern="1200">
                <a:solidFill>
                  <a:schemeClr val="tx1"/>
                </a:solidFill>
                <a:latin typeface="Times New Roman" panose="02020503050405090304" pitchFamily="18" charset="0"/>
                <a:ea typeface="宋体" panose="02010600030101010101" pitchFamily="2" charset="-122"/>
                <a:cs typeface="Times New Roman" panose="02020503050405090304" pitchFamily="18" charset="0"/>
              </a:defRPr>
            </a:lvl3pPr>
            <a:lvl4pPr marL="1600200" indent="-228600" algn="l" defTabSz="914400" rtl="0" eaLnBrk="1" latinLnBrk="0" hangingPunct="1">
              <a:lnSpc>
                <a:spcPct val="90000"/>
              </a:lnSpc>
              <a:spcBef>
                <a:spcPts val="500"/>
              </a:spcBef>
              <a:buFont typeface="Arial" panose="020B0604020202090204" pitchFamily="34" charset="0"/>
              <a:buChar char="•"/>
              <a:defRPr sz="1400" kern="1200">
                <a:solidFill>
                  <a:schemeClr val="tx1"/>
                </a:solidFill>
                <a:latin typeface="Times New Roman" panose="02020503050405090304" pitchFamily="18" charset="0"/>
                <a:ea typeface="宋体" panose="02010600030101010101" pitchFamily="2" charset="-122"/>
                <a:cs typeface="Times New Roman" panose="02020503050405090304" pitchFamily="18" charset="0"/>
              </a:defRPr>
            </a:lvl4pPr>
            <a:lvl5pPr marL="2057400" indent="-228600" algn="l" defTabSz="914400" rtl="0" eaLnBrk="1" latinLnBrk="0" hangingPunct="1">
              <a:lnSpc>
                <a:spcPct val="90000"/>
              </a:lnSpc>
              <a:spcBef>
                <a:spcPts val="500"/>
              </a:spcBef>
              <a:buFont typeface="Arial" panose="020B0604020202090204" pitchFamily="34" charset="0"/>
              <a:buChar char="•"/>
              <a:defRPr sz="1400" kern="1200">
                <a:solidFill>
                  <a:schemeClr val="tx1"/>
                </a:solidFill>
                <a:latin typeface="Times New Roman" panose="02020503050405090304" pitchFamily="18" charset="0"/>
                <a:ea typeface="宋体" panose="02010600030101010101" pitchFamily="2" charset="-122"/>
                <a:cs typeface="Times New Roman" panose="02020503050405090304" pitchFamily="18" charset="0"/>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zh-CN" dirty="0"/>
              <a:t>(2)</a:t>
            </a:r>
            <a:r>
              <a:rPr lang="zh-CN" altLang="en-US" sz="20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逐列</a:t>
            </a:r>
            <a:r>
              <a:rPr lang="zh-CN" altLang="en-US" dirty="0"/>
              <a:t>存储</a:t>
            </a:r>
            <a:endParaRPr lang="en-US" altLang="zh-CN" dirty="0"/>
          </a:p>
          <a:p>
            <a:r>
              <a:rPr lang="en-US" altLang="zh-CN" dirty="0"/>
              <a:t>(2 + 3* (7 - 1 - 1) + 2) * 2 = 1038</a:t>
            </a:r>
          </a:p>
          <a:p>
            <a:endParaRPr lang="en-US" altLang="zh-CN" dirty="0"/>
          </a:p>
        </p:txBody>
      </p:sp>
      <p:sp>
        <p:nvSpPr>
          <p:cNvPr id="5" name="Rectangle 2">
            <a:extLst>
              <a:ext uri="{FF2B5EF4-FFF2-40B4-BE49-F238E27FC236}">
                <a16:creationId xmlns:a16="http://schemas.microsoft.com/office/drawing/2014/main" id="{C46B92FC-9E5F-DDE4-E27B-C5980C2AD17D}"/>
              </a:ext>
            </a:extLst>
          </p:cNvPr>
          <p:cNvSpPr>
            <a:spLocks noChangeArrowheads="1"/>
          </p:cNvSpPr>
          <p:nvPr/>
        </p:nvSpPr>
        <p:spPr bwMode="auto">
          <a:xfrm>
            <a:off x="10041441" y="4804820"/>
            <a:ext cx="765573" cy="8857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pPr eaLnBrk="1" hangingPunct="1"/>
            <a:endParaRPr kumimoji="1" lang="zh-CN" altLang="en-US" sz="2400">
              <a:latin typeface="Times New Roman" panose="02020503050405090304" pitchFamily="18" charset="0"/>
              <a:ea typeface="宋体" panose="02010600030101010101" pitchFamily="2" charset="-122"/>
              <a:cs typeface="Times New Roman" panose="02020503050405090304" pitchFamily="18" charset="0"/>
            </a:endParaRPr>
          </a:p>
        </p:txBody>
      </p:sp>
      <p:sp>
        <p:nvSpPr>
          <p:cNvPr id="7" name="Rectangle 3">
            <a:extLst>
              <a:ext uri="{FF2B5EF4-FFF2-40B4-BE49-F238E27FC236}">
                <a16:creationId xmlns:a16="http://schemas.microsoft.com/office/drawing/2014/main" id="{496474CA-A7B6-ED4D-0C1F-0A316328DC35}"/>
              </a:ext>
            </a:extLst>
          </p:cNvPr>
          <p:cNvSpPr>
            <a:spLocks noChangeArrowheads="1"/>
          </p:cNvSpPr>
          <p:nvPr/>
        </p:nvSpPr>
        <p:spPr bwMode="auto">
          <a:xfrm>
            <a:off x="9290515" y="4376059"/>
            <a:ext cx="765573" cy="131450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pPr eaLnBrk="1" hangingPunct="1"/>
            <a:endParaRPr kumimoji="1" lang="zh-CN" altLang="en-US" sz="2400">
              <a:latin typeface="Times New Roman" panose="02020503050405090304" pitchFamily="18" charset="0"/>
              <a:ea typeface="宋体" panose="02010600030101010101" pitchFamily="2" charset="-122"/>
              <a:cs typeface="Times New Roman" panose="02020503050405090304" pitchFamily="18" charset="0"/>
            </a:endParaRPr>
          </a:p>
        </p:txBody>
      </p:sp>
      <p:sp>
        <p:nvSpPr>
          <p:cNvPr id="8" name="Rectangle 4">
            <a:extLst>
              <a:ext uri="{FF2B5EF4-FFF2-40B4-BE49-F238E27FC236}">
                <a16:creationId xmlns:a16="http://schemas.microsoft.com/office/drawing/2014/main" id="{A1938331-FE00-215B-E467-04B276EDC51D}"/>
              </a:ext>
            </a:extLst>
          </p:cNvPr>
          <p:cNvSpPr>
            <a:spLocks noChangeArrowheads="1"/>
          </p:cNvSpPr>
          <p:nvPr/>
        </p:nvSpPr>
        <p:spPr bwMode="auto">
          <a:xfrm>
            <a:off x="8257108" y="3799114"/>
            <a:ext cx="1043963" cy="15045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pPr eaLnBrk="1" hangingPunct="1"/>
            <a:endParaRPr kumimoji="1" lang="zh-CN" altLang="en-US" sz="2400" dirty="0">
              <a:latin typeface="Times New Roman" panose="02020503050405090304" pitchFamily="18" charset="0"/>
              <a:ea typeface="宋体" panose="02010600030101010101" pitchFamily="2" charset="-122"/>
              <a:cs typeface="Times New Roman" panose="02020503050405090304" pitchFamily="18" charset="0"/>
            </a:endParaRPr>
          </a:p>
        </p:txBody>
      </p:sp>
      <p:sp>
        <p:nvSpPr>
          <p:cNvPr id="9" name="Rectangle 5">
            <a:extLst>
              <a:ext uri="{FF2B5EF4-FFF2-40B4-BE49-F238E27FC236}">
                <a16:creationId xmlns:a16="http://schemas.microsoft.com/office/drawing/2014/main" id="{EC878365-0A89-23FC-8C8B-6F20C9374396}"/>
              </a:ext>
            </a:extLst>
          </p:cNvPr>
          <p:cNvSpPr>
            <a:spLocks noChangeArrowheads="1"/>
          </p:cNvSpPr>
          <p:nvPr/>
        </p:nvSpPr>
        <p:spPr bwMode="auto">
          <a:xfrm>
            <a:off x="7238265" y="3300274"/>
            <a:ext cx="1043963" cy="150454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pPr eaLnBrk="1" hangingPunct="1"/>
            <a:endParaRPr kumimoji="1" lang="zh-CN" altLang="en-US" sz="2400">
              <a:latin typeface="Times New Roman" panose="02020503050405090304" pitchFamily="18" charset="0"/>
              <a:ea typeface="宋体" panose="02010600030101010101" pitchFamily="2" charset="-122"/>
              <a:cs typeface="Times New Roman" panose="02020503050405090304" pitchFamily="18" charset="0"/>
            </a:endParaRPr>
          </a:p>
        </p:txBody>
      </p:sp>
      <p:sp>
        <p:nvSpPr>
          <p:cNvPr id="10" name="Rectangle 6">
            <a:extLst>
              <a:ext uri="{FF2B5EF4-FFF2-40B4-BE49-F238E27FC236}">
                <a16:creationId xmlns:a16="http://schemas.microsoft.com/office/drawing/2014/main" id="{62BB06E7-5B95-C285-665B-D0EF44EE6979}"/>
              </a:ext>
            </a:extLst>
          </p:cNvPr>
          <p:cNvSpPr>
            <a:spLocks noChangeArrowheads="1"/>
          </p:cNvSpPr>
          <p:nvPr/>
        </p:nvSpPr>
        <p:spPr bwMode="auto">
          <a:xfrm>
            <a:off x="6326188" y="3304666"/>
            <a:ext cx="904768" cy="107139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pPr eaLnBrk="1" hangingPunct="1"/>
            <a:endParaRPr kumimoji="1" lang="zh-CN" altLang="en-US" sz="2400">
              <a:latin typeface="Times New Roman" panose="02020503050405090304" pitchFamily="18" charset="0"/>
              <a:ea typeface="宋体" panose="02010600030101010101" pitchFamily="2" charset="-122"/>
              <a:cs typeface="Times New Roman" panose="02020503050405090304" pitchFamily="18" charset="0"/>
            </a:endParaRPr>
          </a:p>
        </p:txBody>
      </p:sp>
      <p:sp>
        <p:nvSpPr>
          <p:cNvPr id="11" name="Text Box 8">
            <a:extLst>
              <a:ext uri="{FF2B5EF4-FFF2-40B4-BE49-F238E27FC236}">
                <a16:creationId xmlns:a16="http://schemas.microsoft.com/office/drawing/2014/main" id="{566A6452-B880-CEF4-2F1D-32E36606C6A5}"/>
              </a:ext>
            </a:extLst>
          </p:cNvPr>
          <p:cNvSpPr txBox="1">
            <a:spLocks noChangeArrowheads="1"/>
          </p:cNvSpPr>
          <p:nvPr/>
        </p:nvSpPr>
        <p:spPr bwMode="auto">
          <a:xfrm>
            <a:off x="11259725" y="3505344"/>
            <a:ext cx="70167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pPr eaLnBrk="1" hangingPunct="1">
              <a:lnSpc>
                <a:spcPct val="80000"/>
              </a:lnSpc>
            </a:pPr>
            <a:r>
              <a:rPr kumimoji="1" lang="zh-CN" altLang="en-US" sz="3200" dirty="0">
                <a:solidFill>
                  <a:srgbClr val="0000CC"/>
                </a:solidFill>
                <a:latin typeface="Times New Roman" panose="02020503050405090304" pitchFamily="18" charset="0"/>
                <a:ea typeface="隶书" panose="02010509060101010101" pitchFamily="49" charset="-122"/>
              </a:rPr>
              <a:t>三对角矩阵</a:t>
            </a:r>
            <a:endParaRPr kumimoji="1" lang="zh-CN" altLang="en-US" dirty="0">
              <a:latin typeface="Times New Roman" panose="0202050305040509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12" name="Object 4">
                <a:extLst>
                  <a:ext uri="{FF2B5EF4-FFF2-40B4-BE49-F238E27FC236}">
                    <a16:creationId xmlns:a16="http://schemas.microsoft.com/office/drawing/2014/main" id="{59D13C54-D7AE-04CC-B585-C8EFE9C46B2B}"/>
                  </a:ext>
                </a:extLst>
              </p:cNvPr>
              <p:cNvSpPr txBox="1"/>
              <p:nvPr/>
            </p:nvSpPr>
            <p:spPr bwMode="auto">
              <a:xfrm>
                <a:off x="6149705" y="3344071"/>
                <a:ext cx="4992686" cy="246346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d>
                        <m:dPr>
                          <m:begChr m:val="["/>
                          <m:endChr m:val="]"/>
                          <m:ctrlPr>
                            <a:rPr lang="zh-CN" altLang="en-US" sz="3200" i="1" smtClean="0">
                              <a:solidFill>
                                <a:srgbClr val="000000"/>
                              </a:solidFill>
                              <a:latin typeface="Cambria Math" panose="02040503050406030204" pitchFamily="18" charset="0"/>
                            </a:rPr>
                          </m:ctrlPr>
                        </m:dPr>
                        <m:e>
                          <m:m>
                            <m:mPr>
                              <m:plcHide m:val="on"/>
                              <m:mcs>
                                <m:mc>
                                  <m:mcPr>
                                    <m:count m:val="5"/>
                                    <m:mcJc m:val="center"/>
                                  </m:mcPr>
                                </m:mc>
                              </m:mcs>
                              <m:ctrlPr>
                                <a:rPr lang="zh-CN" altLang="en-US" sz="3200" i="1">
                                  <a:solidFill>
                                    <a:srgbClr val="000000"/>
                                  </a:solidFill>
                                  <a:latin typeface="Cambria Math" panose="02040503050406030204" pitchFamily="18" charset="0"/>
                                </a:rPr>
                              </m:ctrlPr>
                            </m:mPr>
                            <m:mr>
                              <m:e>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𝑎</m:t>
                                    </m:r>
                                  </m:e>
                                  <m:sub>
                                    <m:r>
                                      <a:rPr lang="en-US" altLang="zh-CN" sz="3200" b="0" i="1" smtClean="0">
                                        <a:solidFill>
                                          <a:srgbClr val="000000"/>
                                        </a:solidFill>
                                        <a:latin typeface="Cambria Math" panose="02040503050406030204" pitchFamily="18" charset="0"/>
                                      </a:rPr>
                                      <m:t>11</m:t>
                                    </m:r>
                                  </m:sub>
                                </m:sSub>
                              </m:e>
                              <m:e>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𝑎</m:t>
                                    </m:r>
                                  </m:e>
                                  <m:sub>
                                    <m:r>
                                      <a:rPr lang="en-US" altLang="zh-CN" sz="3200" b="0" i="1" smtClean="0">
                                        <a:solidFill>
                                          <a:srgbClr val="000000"/>
                                        </a:solidFill>
                                        <a:latin typeface="Cambria Math" panose="02040503050406030204" pitchFamily="18" charset="0"/>
                                      </a:rPr>
                                      <m:t>12</m:t>
                                    </m:r>
                                  </m:sub>
                                </m:sSub>
                              </m:e>
                              <m:e>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𝑎</m:t>
                                    </m:r>
                                  </m:e>
                                  <m:sub>
                                    <m:r>
                                      <a:rPr lang="en-US" altLang="zh-CN" sz="3200" b="0" i="1" smtClean="0">
                                        <a:solidFill>
                                          <a:srgbClr val="000000"/>
                                        </a:solidFill>
                                        <a:latin typeface="Cambria Math" panose="02040503050406030204" pitchFamily="18" charset="0"/>
                                      </a:rPr>
                                      <m:t>13</m:t>
                                    </m:r>
                                  </m:sub>
                                </m:sSub>
                              </m:e>
                              <m:e>
                                <m:r>
                                  <a:rPr lang="zh-CN" altLang="en-US" sz="3200" i="1">
                                    <a:solidFill>
                                      <a:srgbClr val="000000"/>
                                    </a:solidFill>
                                    <a:latin typeface="Cambria Math" panose="02040503050406030204" pitchFamily="18" charset="0"/>
                                  </a:rPr>
                                  <m:t>⋯</m:t>
                                </m:r>
                              </m:e>
                              <m:e>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𝑎</m:t>
                                    </m:r>
                                  </m:e>
                                  <m:sub>
                                    <m:r>
                                      <a:rPr lang="en-US" altLang="zh-CN" sz="3200" b="0" i="1" smtClean="0">
                                        <a:solidFill>
                                          <a:srgbClr val="000000"/>
                                        </a:solidFill>
                                        <a:latin typeface="Cambria Math" panose="02040503050406030204" pitchFamily="18" charset="0"/>
                                      </a:rPr>
                                      <m:t>1</m:t>
                                    </m:r>
                                    <m:r>
                                      <a:rPr lang="zh-CN" altLang="en-US" sz="3200" i="1">
                                        <a:solidFill>
                                          <a:srgbClr val="000000"/>
                                        </a:solidFill>
                                        <a:latin typeface="Cambria Math" panose="02040503050406030204" pitchFamily="18" charset="0"/>
                                      </a:rPr>
                                      <m:t>𝑛</m:t>
                                    </m:r>
                                  </m:sub>
                                </m:sSub>
                              </m:e>
                            </m:mr>
                            <m:mr>
                              <m:e>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𝑎</m:t>
                                    </m:r>
                                  </m:e>
                                  <m:sub>
                                    <m:r>
                                      <a:rPr lang="en-US" altLang="zh-CN" sz="3200" b="0" i="1" smtClean="0">
                                        <a:solidFill>
                                          <a:srgbClr val="000000"/>
                                        </a:solidFill>
                                        <a:latin typeface="Cambria Math" panose="02040503050406030204" pitchFamily="18" charset="0"/>
                                      </a:rPr>
                                      <m:t>2</m:t>
                                    </m:r>
                                    <m:r>
                                      <a:rPr lang="zh-CN" altLang="en-US" sz="3200" i="1">
                                        <a:solidFill>
                                          <a:srgbClr val="000000"/>
                                        </a:solidFill>
                                        <a:latin typeface="Cambria Math" panose="02040503050406030204" pitchFamily="18" charset="0"/>
                                      </a:rPr>
                                      <m:t>1</m:t>
                                    </m:r>
                                  </m:sub>
                                </m:sSub>
                              </m:e>
                              <m:e>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𝑎</m:t>
                                    </m:r>
                                  </m:e>
                                  <m:sub>
                                    <m:r>
                                      <a:rPr lang="en-US" altLang="zh-CN" sz="3200" b="0" i="1" smtClean="0">
                                        <a:solidFill>
                                          <a:srgbClr val="000000"/>
                                        </a:solidFill>
                                        <a:latin typeface="Cambria Math" panose="02040503050406030204" pitchFamily="18" charset="0"/>
                                      </a:rPr>
                                      <m:t>22</m:t>
                                    </m:r>
                                  </m:sub>
                                </m:sSub>
                              </m:e>
                              <m:e>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𝑎</m:t>
                                    </m:r>
                                  </m:e>
                                  <m:sub>
                                    <m:r>
                                      <a:rPr lang="en-US" altLang="zh-CN" sz="3200" b="0" i="1" smtClean="0">
                                        <a:solidFill>
                                          <a:srgbClr val="000000"/>
                                        </a:solidFill>
                                        <a:latin typeface="Cambria Math" panose="02040503050406030204" pitchFamily="18" charset="0"/>
                                      </a:rPr>
                                      <m:t>23</m:t>
                                    </m:r>
                                  </m:sub>
                                </m:sSub>
                              </m:e>
                              <m:e>
                                <m:r>
                                  <a:rPr lang="zh-CN" altLang="en-US" sz="3200" i="1">
                                    <a:solidFill>
                                      <a:srgbClr val="000000"/>
                                    </a:solidFill>
                                    <a:latin typeface="Cambria Math" panose="02040503050406030204" pitchFamily="18" charset="0"/>
                                  </a:rPr>
                                  <m:t>⋯</m:t>
                                </m:r>
                              </m:e>
                              <m:e>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𝑎</m:t>
                                    </m:r>
                                  </m:e>
                                  <m:sub>
                                    <m:r>
                                      <a:rPr lang="en-US" altLang="zh-CN" sz="3200" b="0" i="1" smtClean="0">
                                        <a:solidFill>
                                          <a:srgbClr val="000000"/>
                                        </a:solidFill>
                                        <a:latin typeface="Cambria Math" panose="02040503050406030204" pitchFamily="18" charset="0"/>
                                      </a:rPr>
                                      <m:t>2</m:t>
                                    </m:r>
                                    <m:r>
                                      <a:rPr lang="zh-CN" altLang="en-US" sz="3200" i="1">
                                        <a:solidFill>
                                          <a:srgbClr val="000000"/>
                                        </a:solidFill>
                                        <a:latin typeface="Cambria Math" panose="02040503050406030204" pitchFamily="18" charset="0"/>
                                      </a:rPr>
                                      <m:t>𝑛</m:t>
                                    </m:r>
                                  </m:sub>
                                </m:sSub>
                              </m:e>
                            </m:mr>
                            <m:mr>
                              <m:e>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𝑎</m:t>
                                    </m:r>
                                  </m:e>
                                  <m:sub>
                                    <m:r>
                                      <a:rPr lang="en-US" altLang="zh-CN" sz="3200" b="0" i="1" smtClean="0">
                                        <a:solidFill>
                                          <a:srgbClr val="000000"/>
                                        </a:solidFill>
                                        <a:latin typeface="Cambria Math" panose="02040503050406030204" pitchFamily="18" charset="0"/>
                                      </a:rPr>
                                      <m:t>31</m:t>
                                    </m:r>
                                  </m:sub>
                                </m:sSub>
                              </m:e>
                              <m:e>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𝑎</m:t>
                                    </m:r>
                                  </m:e>
                                  <m:sub>
                                    <m:r>
                                      <a:rPr lang="en-US" altLang="zh-CN" sz="3200" b="0" i="1" smtClean="0">
                                        <a:solidFill>
                                          <a:srgbClr val="000000"/>
                                        </a:solidFill>
                                        <a:latin typeface="Cambria Math" panose="02040503050406030204" pitchFamily="18" charset="0"/>
                                      </a:rPr>
                                      <m:t>32</m:t>
                                    </m:r>
                                  </m:sub>
                                </m:sSub>
                              </m:e>
                              <m:e>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𝑎</m:t>
                                    </m:r>
                                  </m:e>
                                  <m:sub>
                                    <m:r>
                                      <a:rPr lang="en-US" altLang="zh-CN" sz="3200" b="0" i="1" smtClean="0">
                                        <a:solidFill>
                                          <a:srgbClr val="000000"/>
                                        </a:solidFill>
                                        <a:latin typeface="Cambria Math" panose="02040503050406030204" pitchFamily="18" charset="0"/>
                                      </a:rPr>
                                      <m:t>33</m:t>
                                    </m:r>
                                  </m:sub>
                                </m:sSub>
                              </m:e>
                              <m:e>
                                <m:r>
                                  <a:rPr lang="zh-CN" altLang="en-US" sz="3200" i="1">
                                    <a:solidFill>
                                      <a:srgbClr val="000000"/>
                                    </a:solidFill>
                                    <a:latin typeface="Cambria Math" panose="02040503050406030204" pitchFamily="18" charset="0"/>
                                  </a:rPr>
                                  <m:t>⋯</m:t>
                                </m:r>
                              </m:e>
                              <m:e>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𝑎</m:t>
                                    </m:r>
                                  </m:e>
                                  <m:sub>
                                    <m:r>
                                      <a:rPr lang="en-US" altLang="zh-CN" sz="3200" b="0" i="1" smtClean="0">
                                        <a:solidFill>
                                          <a:srgbClr val="000000"/>
                                        </a:solidFill>
                                        <a:latin typeface="Cambria Math" panose="02040503050406030204" pitchFamily="18" charset="0"/>
                                      </a:rPr>
                                      <m:t>3</m:t>
                                    </m:r>
                                    <m:r>
                                      <a:rPr lang="zh-CN" altLang="en-US" sz="3200" i="1">
                                        <a:solidFill>
                                          <a:srgbClr val="000000"/>
                                        </a:solidFill>
                                        <a:latin typeface="Cambria Math" panose="02040503050406030204" pitchFamily="18" charset="0"/>
                                      </a:rPr>
                                      <m:t>𝑛</m:t>
                                    </m:r>
                                  </m:sub>
                                </m:sSub>
                              </m:e>
                            </m:mr>
                            <m:mr>
                              <m:e>
                                <m:r>
                                  <a:rPr lang="zh-CN" altLang="en-US" sz="3200" i="1">
                                    <a:solidFill>
                                      <a:srgbClr val="000000"/>
                                    </a:solidFill>
                                    <a:latin typeface="Cambria Math" panose="02040503050406030204" pitchFamily="18" charset="0"/>
                                  </a:rPr>
                                  <m:t>⋯</m:t>
                                </m:r>
                              </m:e>
                              <m:e>
                                <m:r>
                                  <a:rPr lang="zh-CN" altLang="en-US" sz="3200" i="1">
                                    <a:solidFill>
                                      <a:srgbClr val="000000"/>
                                    </a:solidFill>
                                    <a:latin typeface="Cambria Math" panose="02040503050406030204" pitchFamily="18" charset="0"/>
                                  </a:rPr>
                                  <m:t>⋯</m:t>
                                </m:r>
                              </m:e>
                              <m:e>
                                <m:r>
                                  <a:rPr lang="zh-CN" altLang="en-US" sz="3200" i="1">
                                    <a:solidFill>
                                      <a:srgbClr val="000000"/>
                                    </a:solidFill>
                                    <a:latin typeface="Cambria Math" panose="02040503050406030204" pitchFamily="18" charset="0"/>
                                  </a:rPr>
                                  <m:t>⋯</m:t>
                                </m:r>
                              </m:e>
                              <m:e>
                                <m:r>
                                  <a:rPr lang="zh-CN" altLang="en-US" sz="3200" i="1">
                                    <a:solidFill>
                                      <a:srgbClr val="000000"/>
                                    </a:solidFill>
                                    <a:latin typeface="Cambria Math" panose="02040503050406030204" pitchFamily="18" charset="0"/>
                                  </a:rPr>
                                  <m:t>⋯</m:t>
                                </m:r>
                              </m:e>
                              <m:e>
                                <m:r>
                                  <a:rPr lang="zh-CN" altLang="en-US" sz="3200" i="1">
                                    <a:solidFill>
                                      <a:srgbClr val="000000"/>
                                    </a:solidFill>
                                    <a:latin typeface="Cambria Math" panose="02040503050406030204" pitchFamily="18" charset="0"/>
                                  </a:rPr>
                                  <m:t>⋯</m:t>
                                </m:r>
                              </m:e>
                            </m:mr>
                            <m:mr>
                              <m:e>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𝑎</m:t>
                                    </m:r>
                                  </m:e>
                                  <m:sub>
                                    <m:r>
                                      <a:rPr lang="zh-CN" altLang="en-US" sz="3200" i="1">
                                        <a:solidFill>
                                          <a:srgbClr val="000000"/>
                                        </a:solidFill>
                                        <a:latin typeface="Cambria Math" panose="02040503050406030204" pitchFamily="18" charset="0"/>
                                      </a:rPr>
                                      <m:t>𝑛</m:t>
                                    </m:r>
                                    <m:r>
                                      <a:rPr lang="en-US" altLang="zh-CN" sz="3200" b="0" i="1" smtClean="0">
                                        <a:solidFill>
                                          <a:srgbClr val="000000"/>
                                        </a:solidFill>
                                        <a:latin typeface="Cambria Math" panose="02040503050406030204" pitchFamily="18" charset="0"/>
                                      </a:rPr>
                                      <m:t>1</m:t>
                                    </m:r>
                                  </m:sub>
                                </m:sSub>
                              </m:e>
                              <m:e>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𝑎</m:t>
                                    </m:r>
                                  </m:e>
                                  <m:sub>
                                    <m:r>
                                      <a:rPr lang="zh-CN" altLang="en-US" sz="3200" i="1">
                                        <a:solidFill>
                                          <a:srgbClr val="000000"/>
                                        </a:solidFill>
                                        <a:latin typeface="Cambria Math" panose="02040503050406030204" pitchFamily="18" charset="0"/>
                                      </a:rPr>
                                      <m:t>𝑛</m:t>
                                    </m:r>
                                    <m:r>
                                      <a:rPr lang="en-US" altLang="zh-CN" sz="3200" b="0" i="1" smtClean="0">
                                        <a:solidFill>
                                          <a:srgbClr val="000000"/>
                                        </a:solidFill>
                                        <a:latin typeface="Cambria Math" panose="02040503050406030204" pitchFamily="18" charset="0"/>
                                      </a:rPr>
                                      <m:t>2</m:t>
                                    </m:r>
                                  </m:sub>
                                </m:sSub>
                              </m:e>
                              <m:e>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𝑎</m:t>
                                    </m:r>
                                  </m:e>
                                  <m:sub>
                                    <m:r>
                                      <a:rPr lang="zh-CN" altLang="en-US" sz="3200" i="1">
                                        <a:solidFill>
                                          <a:srgbClr val="000000"/>
                                        </a:solidFill>
                                        <a:latin typeface="Cambria Math" panose="02040503050406030204" pitchFamily="18" charset="0"/>
                                      </a:rPr>
                                      <m:t>𝑛</m:t>
                                    </m:r>
                                    <m:r>
                                      <a:rPr lang="en-US" altLang="zh-CN" sz="3200" b="0" i="1" smtClean="0">
                                        <a:solidFill>
                                          <a:srgbClr val="000000"/>
                                        </a:solidFill>
                                        <a:latin typeface="Cambria Math" panose="02040503050406030204" pitchFamily="18" charset="0"/>
                                      </a:rPr>
                                      <m:t>3</m:t>
                                    </m:r>
                                  </m:sub>
                                </m:sSub>
                              </m:e>
                              <m:e>
                                <m:r>
                                  <a:rPr lang="zh-CN" altLang="en-US" sz="3200" i="1">
                                    <a:solidFill>
                                      <a:srgbClr val="000000"/>
                                    </a:solidFill>
                                    <a:latin typeface="Cambria Math" panose="02040503050406030204" pitchFamily="18" charset="0"/>
                                  </a:rPr>
                                  <m:t>⋯</m:t>
                                </m:r>
                              </m:e>
                              <m:e>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𝑎</m:t>
                                    </m:r>
                                  </m:e>
                                  <m:sub>
                                    <m:r>
                                      <a:rPr lang="zh-CN" altLang="en-US" sz="3200" i="1">
                                        <a:solidFill>
                                          <a:srgbClr val="000000"/>
                                        </a:solidFill>
                                        <a:latin typeface="Cambria Math" panose="02040503050406030204" pitchFamily="18" charset="0"/>
                                      </a:rPr>
                                      <m:t>𝑛𝑛</m:t>
                                    </m:r>
                                  </m:sub>
                                </m:sSub>
                              </m:e>
                            </m:mr>
                          </m:m>
                        </m:e>
                      </m:d>
                    </m:oMath>
                  </m:oMathPara>
                </a14:m>
                <a:endParaRPr lang="zh-CN" altLang="en-US" sz="3200" dirty="0">
                  <a:latin typeface="Times New Roman" panose="02020503050405090304" pitchFamily="18" charset="0"/>
                  <a:cs typeface="Times New Roman" panose="02020503050405090304" pitchFamily="18" charset="0"/>
                </a:endParaRPr>
              </a:p>
            </p:txBody>
          </p:sp>
        </mc:Choice>
        <mc:Fallback xmlns="">
          <p:sp>
            <p:nvSpPr>
              <p:cNvPr id="12" name="Object 4">
                <a:extLst>
                  <a:ext uri="{FF2B5EF4-FFF2-40B4-BE49-F238E27FC236}">
                    <a16:creationId xmlns:a16="http://schemas.microsoft.com/office/drawing/2014/main" id="{59D13C54-D7AE-04CC-B585-C8EFE9C46B2B}"/>
                  </a:ext>
                </a:extLst>
              </p:cNvPr>
              <p:cNvSpPr txBox="1">
                <a:spLocks noRot="1" noChangeAspect="1" noMove="1" noResize="1" noEditPoints="1" noAdjustHandles="1" noChangeArrowheads="1" noChangeShapeType="1" noTextEdit="1"/>
              </p:cNvSpPr>
              <p:nvPr/>
            </p:nvSpPr>
            <p:spPr bwMode="auto">
              <a:xfrm>
                <a:off x="6149705" y="3344071"/>
                <a:ext cx="4992686" cy="2463460"/>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13" name="Rectangle 9">
            <a:extLst>
              <a:ext uri="{FF2B5EF4-FFF2-40B4-BE49-F238E27FC236}">
                <a16:creationId xmlns:a16="http://schemas.microsoft.com/office/drawing/2014/main" id="{35BF9981-B8A2-B22E-6D90-A6D15032A196}"/>
              </a:ext>
            </a:extLst>
          </p:cNvPr>
          <p:cNvSpPr>
            <a:spLocks noChangeArrowheads="1"/>
          </p:cNvSpPr>
          <p:nvPr/>
        </p:nvSpPr>
        <p:spPr bwMode="auto">
          <a:xfrm>
            <a:off x="5079786" y="6147515"/>
            <a:ext cx="7021684" cy="609600"/>
          </a:xfrm>
          <a:prstGeom prst="rect">
            <a:avLst/>
          </a:prstGeom>
          <a:solidFill>
            <a:schemeClr val="accent1"/>
          </a:solidFill>
          <a:ln w="9525">
            <a:solidFill>
              <a:schemeClr val="tx1"/>
            </a:solidFill>
            <a:miter lim="800000"/>
          </a:ln>
          <a:effectLst>
            <a:outerShdw dist="107763" dir="2700000" algn="ctr" rotWithShape="0">
              <a:schemeClr val="bg2"/>
            </a:outerShdw>
          </a:effec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pPr eaLnBrk="1" hangingPunct="1"/>
            <a:endParaRPr lang="zh-CN" altLang="en-US"/>
          </a:p>
        </p:txBody>
      </p:sp>
      <p:sp>
        <p:nvSpPr>
          <p:cNvPr id="14" name="Text Box 10">
            <a:extLst>
              <a:ext uri="{FF2B5EF4-FFF2-40B4-BE49-F238E27FC236}">
                <a16:creationId xmlns:a16="http://schemas.microsoft.com/office/drawing/2014/main" id="{DEE66268-CBBF-0FD0-F31D-1FB0A29D2024}"/>
              </a:ext>
            </a:extLst>
          </p:cNvPr>
          <p:cNvSpPr txBox="1">
            <a:spLocks noChangeArrowheads="1"/>
          </p:cNvSpPr>
          <p:nvPr/>
        </p:nvSpPr>
        <p:spPr bwMode="auto">
          <a:xfrm>
            <a:off x="5033750" y="6085254"/>
            <a:ext cx="72017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pPr eaLnBrk="1" hangingPunct="1"/>
            <a:r>
              <a:rPr kumimoji="1" lang="en-US" altLang="zh-CN" sz="3200" b="1" i="1" dirty="0">
                <a:solidFill>
                  <a:srgbClr val="000099"/>
                </a:solidFill>
                <a:latin typeface="Times New Roman" panose="02020503050405090304" pitchFamily="18" charset="0"/>
                <a:ea typeface="宋体" panose="02010600030101010101" pitchFamily="2" charset="-122"/>
              </a:rPr>
              <a:t>a</a:t>
            </a:r>
            <a:r>
              <a:rPr kumimoji="1" lang="en-US" altLang="zh-CN" sz="3200" b="1" baseline="-25000" dirty="0">
                <a:solidFill>
                  <a:srgbClr val="000099"/>
                </a:solidFill>
                <a:latin typeface="Times New Roman" panose="02020503050405090304" pitchFamily="18" charset="0"/>
                <a:ea typeface="宋体" panose="02010600030101010101" pitchFamily="2" charset="-122"/>
              </a:rPr>
              <a:t>11  </a:t>
            </a:r>
            <a:r>
              <a:rPr kumimoji="1" lang="en-US" altLang="zh-CN" sz="3200" b="1" i="1" dirty="0">
                <a:solidFill>
                  <a:srgbClr val="000099"/>
                </a:solidFill>
                <a:latin typeface="Times New Roman" panose="02020503050405090304" pitchFamily="18" charset="0"/>
                <a:ea typeface="宋体" panose="02010600030101010101" pitchFamily="2" charset="-122"/>
              </a:rPr>
              <a:t>a</a:t>
            </a:r>
            <a:r>
              <a:rPr kumimoji="1" lang="en-US" altLang="zh-CN" sz="3200" b="1" baseline="-25000" dirty="0">
                <a:solidFill>
                  <a:srgbClr val="000099"/>
                </a:solidFill>
                <a:latin typeface="Times New Roman" panose="02020503050405090304" pitchFamily="18" charset="0"/>
                <a:ea typeface="宋体" panose="02010600030101010101" pitchFamily="2" charset="-122"/>
              </a:rPr>
              <a:t>12  </a:t>
            </a:r>
            <a:r>
              <a:rPr kumimoji="1" lang="en-US" altLang="zh-CN" sz="3200" b="1" i="1" dirty="0">
                <a:solidFill>
                  <a:srgbClr val="000099"/>
                </a:solidFill>
                <a:latin typeface="Times New Roman" panose="02020503050405090304" pitchFamily="18" charset="0"/>
                <a:ea typeface="宋体" panose="02010600030101010101" pitchFamily="2" charset="-122"/>
              </a:rPr>
              <a:t>a</a:t>
            </a:r>
            <a:r>
              <a:rPr kumimoji="1" lang="en-US" altLang="zh-CN" sz="3200" b="1" baseline="-25000" dirty="0">
                <a:solidFill>
                  <a:srgbClr val="000099"/>
                </a:solidFill>
                <a:latin typeface="Times New Roman" panose="02020503050405090304" pitchFamily="18" charset="0"/>
                <a:ea typeface="宋体" panose="02010600030101010101" pitchFamily="2" charset="-122"/>
              </a:rPr>
              <a:t>21  </a:t>
            </a:r>
            <a:r>
              <a:rPr kumimoji="1" lang="en-US" altLang="zh-CN" sz="3200" b="1" i="1" dirty="0">
                <a:solidFill>
                  <a:srgbClr val="000099"/>
                </a:solidFill>
                <a:latin typeface="Times New Roman" panose="02020503050405090304" pitchFamily="18" charset="0"/>
                <a:ea typeface="宋体" panose="02010600030101010101" pitchFamily="2" charset="-122"/>
              </a:rPr>
              <a:t>a</a:t>
            </a:r>
            <a:r>
              <a:rPr kumimoji="1" lang="en-US" altLang="zh-CN" sz="3200" b="1" baseline="-25000" dirty="0">
                <a:solidFill>
                  <a:srgbClr val="000099"/>
                </a:solidFill>
                <a:latin typeface="Times New Roman" panose="02020503050405090304" pitchFamily="18" charset="0"/>
                <a:ea typeface="宋体" panose="02010600030101010101" pitchFamily="2" charset="-122"/>
              </a:rPr>
              <a:t>22  </a:t>
            </a:r>
            <a:r>
              <a:rPr kumimoji="1" lang="en-US" altLang="zh-CN" sz="3200" b="1" i="1" dirty="0">
                <a:solidFill>
                  <a:srgbClr val="000099"/>
                </a:solidFill>
                <a:latin typeface="Times New Roman" panose="02020503050405090304" pitchFamily="18" charset="0"/>
                <a:ea typeface="宋体" panose="02010600030101010101" pitchFamily="2" charset="-122"/>
              </a:rPr>
              <a:t>a</a:t>
            </a:r>
            <a:r>
              <a:rPr kumimoji="1" lang="en-US" altLang="zh-CN" sz="3200" b="1" baseline="-25000" dirty="0">
                <a:solidFill>
                  <a:srgbClr val="000099"/>
                </a:solidFill>
                <a:latin typeface="Times New Roman" panose="02020503050405090304" pitchFamily="18" charset="0"/>
                <a:ea typeface="宋体" panose="02010600030101010101" pitchFamily="2" charset="-122"/>
              </a:rPr>
              <a:t>23  </a:t>
            </a:r>
            <a:r>
              <a:rPr kumimoji="1" lang="en-US" altLang="zh-CN" sz="3200" b="1" i="1" dirty="0">
                <a:solidFill>
                  <a:srgbClr val="000099"/>
                </a:solidFill>
                <a:latin typeface="Times New Roman" panose="02020503050405090304" pitchFamily="18" charset="0"/>
                <a:ea typeface="宋体" panose="02010600030101010101" pitchFamily="2" charset="-122"/>
              </a:rPr>
              <a:t>a</a:t>
            </a:r>
            <a:r>
              <a:rPr kumimoji="1" lang="en-US" altLang="zh-CN" sz="3200" b="1" baseline="-25000" dirty="0">
                <a:solidFill>
                  <a:srgbClr val="000099"/>
                </a:solidFill>
                <a:latin typeface="Times New Roman" panose="02020503050405090304" pitchFamily="18" charset="0"/>
                <a:ea typeface="宋体" panose="02010600030101010101" pitchFamily="2" charset="-122"/>
              </a:rPr>
              <a:t>32  </a:t>
            </a:r>
            <a:r>
              <a:rPr kumimoji="1" lang="en-US" altLang="zh-CN" sz="3200" b="1" i="1" dirty="0">
                <a:solidFill>
                  <a:srgbClr val="000099"/>
                </a:solidFill>
                <a:latin typeface="Times New Roman" panose="02020503050405090304" pitchFamily="18" charset="0"/>
                <a:ea typeface="宋体" panose="02010600030101010101" pitchFamily="2" charset="-122"/>
              </a:rPr>
              <a:t>a</a:t>
            </a:r>
            <a:r>
              <a:rPr kumimoji="1" lang="en-US" altLang="zh-CN" sz="3200" b="1" baseline="-25000" dirty="0">
                <a:solidFill>
                  <a:srgbClr val="000099"/>
                </a:solidFill>
                <a:latin typeface="Times New Roman" panose="02020503050405090304" pitchFamily="18" charset="0"/>
                <a:ea typeface="宋体" panose="02010600030101010101" pitchFamily="2" charset="-122"/>
              </a:rPr>
              <a:t>33  </a:t>
            </a:r>
            <a:r>
              <a:rPr kumimoji="1" lang="en-US" altLang="zh-CN" sz="3200" b="1" i="1" dirty="0">
                <a:solidFill>
                  <a:srgbClr val="000099"/>
                </a:solidFill>
                <a:latin typeface="Times New Roman" panose="02020503050405090304" pitchFamily="18" charset="0"/>
                <a:ea typeface="宋体" panose="02010600030101010101" pitchFamily="2" charset="-122"/>
              </a:rPr>
              <a:t>a</a:t>
            </a:r>
            <a:r>
              <a:rPr kumimoji="1" lang="en-US" altLang="zh-CN" sz="3200" b="1" baseline="-25000" dirty="0">
                <a:solidFill>
                  <a:srgbClr val="000099"/>
                </a:solidFill>
                <a:latin typeface="Times New Roman" panose="02020503050405090304" pitchFamily="18" charset="0"/>
                <a:ea typeface="宋体" panose="02010600030101010101" pitchFamily="2" charset="-122"/>
              </a:rPr>
              <a:t>34  </a:t>
            </a:r>
            <a:r>
              <a:rPr kumimoji="1" lang="en-US" altLang="zh-CN" sz="3200" b="1" i="1" dirty="0">
                <a:solidFill>
                  <a:srgbClr val="000099"/>
                </a:solidFill>
                <a:latin typeface="Times New Roman" panose="02020503050405090304" pitchFamily="18" charset="0"/>
                <a:ea typeface="宋体" panose="02010600030101010101" pitchFamily="2" charset="-122"/>
              </a:rPr>
              <a:t>a</a:t>
            </a:r>
            <a:r>
              <a:rPr kumimoji="1" lang="en-US" altLang="zh-CN" sz="3200" b="1" baseline="-25000" dirty="0">
                <a:solidFill>
                  <a:srgbClr val="000099"/>
                </a:solidFill>
                <a:latin typeface="Times New Roman" panose="02020503050405090304" pitchFamily="18" charset="0"/>
                <a:ea typeface="宋体" panose="02010600030101010101" pitchFamily="2" charset="-122"/>
              </a:rPr>
              <a:t>43   ……</a:t>
            </a:r>
            <a:r>
              <a:rPr kumimoji="1" lang="en-US" altLang="zh-CN" sz="3200" b="1" baseline="-25000" dirty="0">
                <a:solidFill>
                  <a:srgbClr val="000099"/>
                </a:solidFill>
                <a:latin typeface="宋体" panose="02010600030101010101" pitchFamily="2" charset="-122"/>
                <a:ea typeface="宋体" panose="02010600030101010101" pitchFamily="2" charset="-122"/>
              </a:rPr>
              <a:t>  </a:t>
            </a:r>
            <a:r>
              <a:rPr kumimoji="1" lang="en-US" altLang="zh-CN" sz="3200" b="1" i="1" dirty="0" err="1">
                <a:solidFill>
                  <a:srgbClr val="000099"/>
                </a:solidFill>
                <a:latin typeface="Times New Roman" panose="02020503050405090304" pitchFamily="18" charset="0"/>
                <a:ea typeface="宋体" panose="02010600030101010101" pitchFamily="2" charset="-122"/>
              </a:rPr>
              <a:t>a</a:t>
            </a:r>
            <a:r>
              <a:rPr kumimoji="1" lang="en-US" altLang="zh-CN" sz="3200" b="1" baseline="-25000" dirty="0" err="1">
                <a:solidFill>
                  <a:srgbClr val="000099"/>
                </a:solidFill>
                <a:latin typeface="Times New Roman" panose="02020503050405090304" pitchFamily="18" charset="0"/>
                <a:ea typeface="宋体" panose="02010600030101010101" pitchFamily="2" charset="-122"/>
              </a:rPr>
              <a:t>nn</a:t>
            </a:r>
            <a:r>
              <a:rPr kumimoji="1" lang="en-US" altLang="zh-CN" sz="3200" b="1" baseline="-25000" dirty="0">
                <a:solidFill>
                  <a:srgbClr val="000099"/>
                </a:solidFill>
                <a:latin typeface="宋体" panose="02010600030101010101" pitchFamily="2" charset="-122"/>
                <a:ea typeface="宋体" panose="02010600030101010101" pitchFamily="2" charset="-122"/>
              </a:rPr>
              <a:t> </a:t>
            </a:r>
          </a:p>
        </p:txBody>
      </p:sp>
      <p:sp>
        <p:nvSpPr>
          <p:cNvPr id="15" name="Line 11">
            <a:extLst>
              <a:ext uri="{FF2B5EF4-FFF2-40B4-BE49-F238E27FC236}">
                <a16:creationId xmlns:a16="http://schemas.microsoft.com/office/drawing/2014/main" id="{6B8D6ED6-F46C-A214-5F2E-371D9CE22418}"/>
              </a:ext>
            </a:extLst>
          </p:cNvPr>
          <p:cNvSpPr>
            <a:spLocks noChangeShapeType="1"/>
          </p:cNvSpPr>
          <p:nvPr/>
        </p:nvSpPr>
        <p:spPr bwMode="auto">
          <a:xfrm>
            <a:off x="5689386" y="6147515"/>
            <a:ext cx="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6" name="Line 12">
            <a:extLst>
              <a:ext uri="{FF2B5EF4-FFF2-40B4-BE49-F238E27FC236}">
                <a16:creationId xmlns:a16="http://schemas.microsoft.com/office/drawing/2014/main" id="{B052DB79-3793-78D9-1AB9-F38EDB4A8AC7}"/>
              </a:ext>
            </a:extLst>
          </p:cNvPr>
          <p:cNvSpPr>
            <a:spLocks noChangeShapeType="1"/>
          </p:cNvSpPr>
          <p:nvPr/>
        </p:nvSpPr>
        <p:spPr bwMode="auto">
          <a:xfrm>
            <a:off x="6298986" y="6147515"/>
            <a:ext cx="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7" name="Line 13">
            <a:extLst>
              <a:ext uri="{FF2B5EF4-FFF2-40B4-BE49-F238E27FC236}">
                <a16:creationId xmlns:a16="http://schemas.microsoft.com/office/drawing/2014/main" id="{E66AD4A3-AC1D-214D-B33D-B030FEDD25AD}"/>
              </a:ext>
            </a:extLst>
          </p:cNvPr>
          <p:cNvSpPr>
            <a:spLocks noChangeShapeType="1"/>
          </p:cNvSpPr>
          <p:nvPr/>
        </p:nvSpPr>
        <p:spPr bwMode="auto">
          <a:xfrm>
            <a:off x="6908586" y="6147515"/>
            <a:ext cx="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8" name="Line 14">
            <a:extLst>
              <a:ext uri="{FF2B5EF4-FFF2-40B4-BE49-F238E27FC236}">
                <a16:creationId xmlns:a16="http://schemas.microsoft.com/office/drawing/2014/main" id="{86D7EBF3-A0F2-22F8-171F-EDDC0E9CCCAF}"/>
              </a:ext>
            </a:extLst>
          </p:cNvPr>
          <p:cNvSpPr>
            <a:spLocks noChangeShapeType="1"/>
          </p:cNvSpPr>
          <p:nvPr/>
        </p:nvSpPr>
        <p:spPr bwMode="auto">
          <a:xfrm>
            <a:off x="7518186" y="6147515"/>
            <a:ext cx="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19" name="Line 15">
            <a:extLst>
              <a:ext uri="{FF2B5EF4-FFF2-40B4-BE49-F238E27FC236}">
                <a16:creationId xmlns:a16="http://schemas.microsoft.com/office/drawing/2014/main" id="{F9DE4AF4-0135-D507-E3F2-95756E41E46E}"/>
              </a:ext>
            </a:extLst>
          </p:cNvPr>
          <p:cNvSpPr>
            <a:spLocks noChangeShapeType="1"/>
          </p:cNvSpPr>
          <p:nvPr/>
        </p:nvSpPr>
        <p:spPr bwMode="auto">
          <a:xfrm>
            <a:off x="8127786" y="6147515"/>
            <a:ext cx="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20" name="Line 16">
            <a:extLst>
              <a:ext uri="{FF2B5EF4-FFF2-40B4-BE49-F238E27FC236}">
                <a16:creationId xmlns:a16="http://schemas.microsoft.com/office/drawing/2014/main" id="{32C7C59B-86B9-C710-62CC-AF82F223B0B7}"/>
              </a:ext>
            </a:extLst>
          </p:cNvPr>
          <p:cNvSpPr>
            <a:spLocks noChangeShapeType="1"/>
          </p:cNvSpPr>
          <p:nvPr/>
        </p:nvSpPr>
        <p:spPr bwMode="auto">
          <a:xfrm>
            <a:off x="8737386" y="6147515"/>
            <a:ext cx="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21" name="Line 17">
            <a:extLst>
              <a:ext uri="{FF2B5EF4-FFF2-40B4-BE49-F238E27FC236}">
                <a16:creationId xmlns:a16="http://schemas.microsoft.com/office/drawing/2014/main" id="{20AA52D9-F870-57DC-7A4F-453B343922E0}"/>
              </a:ext>
            </a:extLst>
          </p:cNvPr>
          <p:cNvSpPr>
            <a:spLocks noChangeShapeType="1"/>
          </p:cNvSpPr>
          <p:nvPr/>
        </p:nvSpPr>
        <p:spPr bwMode="auto">
          <a:xfrm>
            <a:off x="9346986" y="6147515"/>
            <a:ext cx="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22" name="Line 18">
            <a:extLst>
              <a:ext uri="{FF2B5EF4-FFF2-40B4-BE49-F238E27FC236}">
                <a16:creationId xmlns:a16="http://schemas.microsoft.com/office/drawing/2014/main" id="{F66340C3-3CDF-CD9C-1F6B-E7C5D83608B7}"/>
              </a:ext>
            </a:extLst>
          </p:cNvPr>
          <p:cNvSpPr>
            <a:spLocks noChangeShapeType="1"/>
          </p:cNvSpPr>
          <p:nvPr/>
        </p:nvSpPr>
        <p:spPr bwMode="auto">
          <a:xfrm>
            <a:off x="9956586" y="6147515"/>
            <a:ext cx="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23" name="Line 19">
            <a:extLst>
              <a:ext uri="{FF2B5EF4-FFF2-40B4-BE49-F238E27FC236}">
                <a16:creationId xmlns:a16="http://schemas.microsoft.com/office/drawing/2014/main" id="{084EA06B-7524-C655-F9CE-71A76B434E8E}"/>
              </a:ext>
            </a:extLst>
          </p:cNvPr>
          <p:cNvSpPr>
            <a:spLocks noChangeShapeType="1"/>
          </p:cNvSpPr>
          <p:nvPr/>
        </p:nvSpPr>
        <p:spPr bwMode="auto">
          <a:xfrm>
            <a:off x="10566186" y="6147515"/>
            <a:ext cx="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24" name="Line 20">
            <a:extLst>
              <a:ext uri="{FF2B5EF4-FFF2-40B4-BE49-F238E27FC236}">
                <a16:creationId xmlns:a16="http://schemas.microsoft.com/office/drawing/2014/main" id="{459417C2-6AD7-22CC-A7F8-C67DA80DD351}"/>
              </a:ext>
            </a:extLst>
          </p:cNvPr>
          <p:cNvSpPr>
            <a:spLocks noChangeShapeType="1"/>
          </p:cNvSpPr>
          <p:nvPr/>
        </p:nvSpPr>
        <p:spPr bwMode="auto">
          <a:xfrm>
            <a:off x="11328186" y="6147515"/>
            <a:ext cx="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endParaRPr lang="zh-CN" altLang="en-US"/>
          </a:p>
        </p:txBody>
      </p:sp>
      <p:sp>
        <p:nvSpPr>
          <p:cNvPr id="25" name="Text Box 21">
            <a:extLst>
              <a:ext uri="{FF2B5EF4-FFF2-40B4-BE49-F238E27FC236}">
                <a16:creationId xmlns:a16="http://schemas.microsoft.com/office/drawing/2014/main" id="{D4F6C6F8-43F4-6E94-EED2-9A44FEA6749E}"/>
              </a:ext>
            </a:extLst>
          </p:cNvPr>
          <p:cNvSpPr txBox="1">
            <a:spLocks noChangeArrowheads="1"/>
          </p:cNvSpPr>
          <p:nvPr/>
        </p:nvSpPr>
        <p:spPr bwMode="auto">
          <a:xfrm>
            <a:off x="5246646" y="5731590"/>
            <a:ext cx="69008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pPr eaLnBrk="1" hangingPunct="1"/>
            <a:r>
              <a:rPr kumimoji="1" lang="en-US" altLang="zh-CN" sz="2400" dirty="0">
                <a:latin typeface="Times New Roman" panose="02020503050405090304" pitchFamily="18" charset="0"/>
                <a:ea typeface="宋体" panose="02010600030101010101" pitchFamily="2" charset="-122"/>
              </a:rPr>
              <a:t>0     1      2      3      4      5      6      7      8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38200" y="365125"/>
            <a:ext cx="10515600" cy="2049601"/>
          </a:xfrm>
        </p:spPr>
        <p:txBody>
          <a:bodyPr>
            <a:normAutofit fontScale="90000"/>
          </a:bodyPr>
          <a:lstStyle/>
          <a:p>
            <a:pPr marL="342900" indent="-342900">
              <a:lnSpc>
                <a:spcPct val="150000"/>
              </a:lnSpc>
              <a:tabLst>
                <a:tab pos="266700" algn="l"/>
              </a:tabLst>
            </a:pPr>
            <a:r>
              <a:rPr lang="zh-CN" altLang="en-US" sz="2400" b="1"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填空题</a:t>
            </a:r>
            <a:r>
              <a:rPr lang="en-US" altLang="zh-CN" sz="2400" b="1"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6</a:t>
            </a:r>
            <a:r>
              <a:rPr lang="zh-CN" altLang="en-US"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一个深度为 </a:t>
            </a:r>
            <a:r>
              <a:rPr lang="en"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k</a:t>
            </a:r>
            <a:r>
              <a:rPr lang="zh-CN" altLang="e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a:t>
            </a:r>
            <a:r>
              <a:rPr lang="en"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k&gt;2</a:t>
            </a:r>
            <a:r>
              <a:rPr lang="zh-CN" altLang="e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规定根结点的深度为 </a:t>
            </a:r>
            <a:r>
              <a:rPr lang="en-US"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0</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）的具有最少结点的完全二叉树按层次（同层次从左向右）对结点编号，编号为从 </a:t>
            </a:r>
            <a:r>
              <a:rPr lang="en-US"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1 </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开始的整数，则编号最大的叶子结点的编号是</a:t>
            </a:r>
            <a:r>
              <a:rPr lang="en-US"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___________</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a:t>
            </a:r>
            <a:b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b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答：</a:t>
            </a:r>
            <a:r>
              <a:rPr lang="en-US"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2</a:t>
            </a:r>
            <a:r>
              <a:rPr lang="en-US" altLang="zh-CN" sz="2400" kern="100" baseline="300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k</a:t>
            </a:r>
            <a:endParaRPr lang="zh-CN" altLang="en-US" sz="2400" kern="100" baseline="300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endParaRPr>
          </a:p>
        </p:txBody>
      </p:sp>
      <p:sp>
        <p:nvSpPr>
          <p:cNvPr id="7" name="内容占位符 6"/>
          <p:cNvSpPr>
            <a:spLocks noGrp="1"/>
          </p:cNvSpPr>
          <p:nvPr>
            <p:ph idx="1"/>
          </p:nvPr>
        </p:nvSpPr>
        <p:spPr>
          <a:xfrm>
            <a:off x="838200" y="2838942"/>
            <a:ext cx="4397829" cy="3338021"/>
          </a:xfrm>
        </p:spPr>
        <p:txBody>
          <a:bodyPr/>
          <a:lstStyle/>
          <a:p>
            <a:pPr marL="0" indent="0">
              <a:buNone/>
            </a:pPr>
            <a:endParaRPr lang="en-US" altLang="zh-CN" dirty="0"/>
          </a:p>
          <a:p>
            <a:r>
              <a:rPr lang="zh-CN" altLang="en-US" dirty="0"/>
              <a:t>完全二叉树：</a:t>
            </a:r>
            <a:endParaRPr lang="en-US" altLang="zh-CN" dirty="0"/>
          </a:p>
          <a:p>
            <a:r>
              <a:rPr lang="zh-CN" altLang="en-US" dirty="0"/>
              <a:t>除第 </a:t>
            </a:r>
            <a:r>
              <a:rPr lang="en" altLang="zh-CN" dirty="0"/>
              <a:t>k</a:t>
            </a:r>
            <a:r>
              <a:rPr lang="zh-CN" altLang="en-US" dirty="0"/>
              <a:t>层外，其它各层 </a:t>
            </a:r>
            <a:r>
              <a:rPr lang="en-US" altLang="zh-CN" dirty="0"/>
              <a:t>(1</a:t>
            </a:r>
            <a:r>
              <a:rPr lang="zh-CN" altLang="en-US" dirty="0"/>
              <a:t>～</a:t>
            </a:r>
            <a:r>
              <a:rPr lang="en" altLang="zh-CN" dirty="0"/>
              <a:t>k-1) </a:t>
            </a:r>
            <a:r>
              <a:rPr lang="zh-CN" altLang="en-US" dirty="0"/>
              <a:t>的结点数都达到最大个数</a:t>
            </a:r>
          </a:p>
          <a:p>
            <a:endParaRPr lang="zh-CN" altLang="en-US" dirty="0"/>
          </a:p>
        </p:txBody>
      </p:sp>
      <p:sp>
        <p:nvSpPr>
          <p:cNvPr id="2" name="椭圆 1">
            <a:extLst>
              <a:ext uri="{FF2B5EF4-FFF2-40B4-BE49-F238E27FC236}">
                <a16:creationId xmlns:a16="http://schemas.microsoft.com/office/drawing/2014/main" id="{032D2C9C-D52D-D88C-FDF4-D2599627F09A}"/>
              </a:ext>
            </a:extLst>
          </p:cNvPr>
          <p:cNvSpPr/>
          <p:nvPr/>
        </p:nvSpPr>
        <p:spPr>
          <a:xfrm>
            <a:off x="8524958" y="2838942"/>
            <a:ext cx="561860" cy="5618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1</a:t>
            </a:r>
            <a:endParaRPr kumimoji="1" lang="zh-CN" altLang="en-US" dirty="0"/>
          </a:p>
        </p:txBody>
      </p:sp>
      <p:cxnSp>
        <p:nvCxnSpPr>
          <p:cNvPr id="3" name="直线连接符 2">
            <a:extLst>
              <a:ext uri="{FF2B5EF4-FFF2-40B4-BE49-F238E27FC236}">
                <a16:creationId xmlns:a16="http://schemas.microsoft.com/office/drawing/2014/main" id="{DB546C90-16B8-4A69-FDA6-7DFAB6637EEF}"/>
              </a:ext>
            </a:extLst>
          </p:cNvPr>
          <p:cNvCxnSpPr>
            <a:cxnSpLocks/>
            <a:stCxn id="2" idx="3"/>
            <a:endCxn id="4" idx="7"/>
          </p:cNvCxnSpPr>
          <p:nvPr/>
        </p:nvCxnSpPr>
        <p:spPr>
          <a:xfrm flipH="1">
            <a:off x="7930050" y="3318520"/>
            <a:ext cx="677190" cy="456855"/>
          </a:xfrm>
          <a:prstGeom prst="line">
            <a:avLst/>
          </a:prstGeom>
          <a:ln w="28575"/>
        </p:spPr>
        <p:style>
          <a:lnRef idx="1">
            <a:schemeClr val="dk1"/>
          </a:lnRef>
          <a:fillRef idx="0">
            <a:schemeClr val="dk1"/>
          </a:fillRef>
          <a:effectRef idx="0">
            <a:schemeClr val="dk1"/>
          </a:effectRef>
          <a:fontRef idx="minor">
            <a:schemeClr val="tx1"/>
          </a:fontRef>
        </p:style>
      </p:cxnSp>
      <p:sp>
        <p:nvSpPr>
          <p:cNvPr id="4" name="椭圆 3">
            <a:extLst>
              <a:ext uri="{FF2B5EF4-FFF2-40B4-BE49-F238E27FC236}">
                <a16:creationId xmlns:a16="http://schemas.microsoft.com/office/drawing/2014/main" id="{6E1DE0F8-94AD-BC42-E16E-2CC0E84DA7D7}"/>
              </a:ext>
            </a:extLst>
          </p:cNvPr>
          <p:cNvSpPr/>
          <p:nvPr/>
        </p:nvSpPr>
        <p:spPr>
          <a:xfrm>
            <a:off x="7450472" y="3693093"/>
            <a:ext cx="561860" cy="5618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2</a:t>
            </a:r>
            <a:endParaRPr kumimoji="1" lang="zh-CN" altLang="en-US" dirty="0"/>
          </a:p>
        </p:txBody>
      </p:sp>
      <p:cxnSp>
        <p:nvCxnSpPr>
          <p:cNvPr id="5" name="直线连接符 4">
            <a:extLst>
              <a:ext uri="{FF2B5EF4-FFF2-40B4-BE49-F238E27FC236}">
                <a16:creationId xmlns:a16="http://schemas.microsoft.com/office/drawing/2014/main" id="{4F4D9F00-5922-0926-1B44-CF810003EA9B}"/>
              </a:ext>
            </a:extLst>
          </p:cNvPr>
          <p:cNvCxnSpPr>
            <a:cxnSpLocks/>
            <a:stCxn id="8" idx="3"/>
            <a:endCxn id="11" idx="7"/>
          </p:cNvCxnSpPr>
          <p:nvPr/>
        </p:nvCxnSpPr>
        <p:spPr>
          <a:xfrm flipH="1">
            <a:off x="9458979" y="4172671"/>
            <a:ext cx="271981" cy="577345"/>
          </a:xfrm>
          <a:prstGeom prst="line">
            <a:avLst/>
          </a:prstGeom>
          <a:ln w="28575"/>
        </p:spPr>
        <p:style>
          <a:lnRef idx="1">
            <a:schemeClr val="dk1"/>
          </a:lnRef>
          <a:fillRef idx="0">
            <a:schemeClr val="dk1"/>
          </a:fillRef>
          <a:effectRef idx="0">
            <a:schemeClr val="dk1"/>
          </a:effectRef>
          <a:fontRef idx="minor">
            <a:schemeClr val="tx1"/>
          </a:fontRef>
        </p:style>
      </p:cxnSp>
      <p:sp>
        <p:nvSpPr>
          <p:cNvPr id="8" name="椭圆 7">
            <a:extLst>
              <a:ext uri="{FF2B5EF4-FFF2-40B4-BE49-F238E27FC236}">
                <a16:creationId xmlns:a16="http://schemas.microsoft.com/office/drawing/2014/main" id="{45348E5A-9C84-4D30-0767-32F91B6DC301}"/>
              </a:ext>
            </a:extLst>
          </p:cNvPr>
          <p:cNvSpPr/>
          <p:nvPr/>
        </p:nvSpPr>
        <p:spPr>
          <a:xfrm>
            <a:off x="9648678" y="3693093"/>
            <a:ext cx="561860" cy="5618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3</a:t>
            </a:r>
            <a:endParaRPr kumimoji="1" lang="zh-CN" altLang="en-US" dirty="0"/>
          </a:p>
        </p:txBody>
      </p:sp>
      <p:cxnSp>
        <p:nvCxnSpPr>
          <p:cNvPr id="9" name="直线连接符 8">
            <a:extLst>
              <a:ext uri="{FF2B5EF4-FFF2-40B4-BE49-F238E27FC236}">
                <a16:creationId xmlns:a16="http://schemas.microsoft.com/office/drawing/2014/main" id="{6A2876AB-704F-67AB-2CEB-45354523127C}"/>
              </a:ext>
            </a:extLst>
          </p:cNvPr>
          <p:cNvCxnSpPr>
            <a:cxnSpLocks/>
            <a:stCxn id="2" idx="5"/>
            <a:endCxn id="8" idx="1"/>
          </p:cNvCxnSpPr>
          <p:nvPr/>
        </p:nvCxnSpPr>
        <p:spPr>
          <a:xfrm>
            <a:off x="9004536" y="3318520"/>
            <a:ext cx="726424" cy="456855"/>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直线连接符 9">
            <a:extLst>
              <a:ext uri="{FF2B5EF4-FFF2-40B4-BE49-F238E27FC236}">
                <a16:creationId xmlns:a16="http://schemas.microsoft.com/office/drawing/2014/main" id="{636129E5-099C-1BEB-F78F-C44E6BC83188}"/>
              </a:ext>
            </a:extLst>
          </p:cNvPr>
          <p:cNvCxnSpPr>
            <a:cxnSpLocks/>
            <a:stCxn id="4" idx="5"/>
            <a:endCxn id="12" idx="1"/>
          </p:cNvCxnSpPr>
          <p:nvPr/>
        </p:nvCxnSpPr>
        <p:spPr>
          <a:xfrm>
            <a:off x="7930050" y="4172671"/>
            <a:ext cx="255795" cy="577345"/>
          </a:xfrm>
          <a:prstGeom prst="line">
            <a:avLst/>
          </a:prstGeom>
          <a:ln w="28575"/>
        </p:spPr>
        <p:style>
          <a:lnRef idx="1">
            <a:schemeClr val="dk1"/>
          </a:lnRef>
          <a:fillRef idx="0">
            <a:schemeClr val="dk1"/>
          </a:fillRef>
          <a:effectRef idx="0">
            <a:schemeClr val="dk1"/>
          </a:effectRef>
          <a:fontRef idx="minor">
            <a:schemeClr val="tx1"/>
          </a:fontRef>
        </p:style>
      </p:cxnSp>
      <p:sp>
        <p:nvSpPr>
          <p:cNvPr id="11" name="椭圆 10">
            <a:extLst>
              <a:ext uri="{FF2B5EF4-FFF2-40B4-BE49-F238E27FC236}">
                <a16:creationId xmlns:a16="http://schemas.microsoft.com/office/drawing/2014/main" id="{36C787A8-00FF-D937-1341-6216F44599FB}"/>
              </a:ext>
            </a:extLst>
          </p:cNvPr>
          <p:cNvSpPr/>
          <p:nvPr/>
        </p:nvSpPr>
        <p:spPr>
          <a:xfrm>
            <a:off x="8979401" y="4667734"/>
            <a:ext cx="561860" cy="5618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6</a:t>
            </a:r>
            <a:endParaRPr kumimoji="1" lang="zh-CN" altLang="en-US" dirty="0"/>
          </a:p>
        </p:txBody>
      </p:sp>
      <p:sp>
        <p:nvSpPr>
          <p:cNvPr id="12" name="椭圆 11">
            <a:extLst>
              <a:ext uri="{FF2B5EF4-FFF2-40B4-BE49-F238E27FC236}">
                <a16:creationId xmlns:a16="http://schemas.microsoft.com/office/drawing/2014/main" id="{BFAF6A3C-509B-215F-0C8B-34189984A661}"/>
              </a:ext>
            </a:extLst>
          </p:cNvPr>
          <p:cNvSpPr/>
          <p:nvPr/>
        </p:nvSpPr>
        <p:spPr>
          <a:xfrm>
            <a:off x="8103563" y="4667734"/>
            <a:ext cx="561860" cy="5618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5</a:t>
            </a:r>
            <a:endParaRPr kumimoji="1" lang="zh-CN" altLang="en-US" dirty="0"/>
          </a:p>
        </p:txBody>
      </p:sp>
      <p:cxnSp>
        <p:nvCxnSpPr>
          <p:cNvPr id="14" name="直线连接符 13">
            <a:extLst>
              <a:ext uri="{FF2B5EF4-FFF2-40B4-BE49-F238E27FC236}">
                <a16:creationId xmlns:a16="http://schemas.microsoft.com/office/drawing/2014/main" id="{4B593414-510C-9486-9DFA-396CBD1ADA5A}"/>
              </a:ext>
            </a:extLst>
          </p:cNvPr>
          <p:cNvCxnSpPr>
            <a:cxnSpLocks/>
            <a:stCxn id="4" idx="3"/>
            <a:endCxn id="17" idx="7"/>
          </p:cNvCxnSpPr>
          <p:nvPr/>
        </p:nvCxnSpPr>
        <p:spPr>
          <a:xfrm flipH="1">
            <a:off x="7138816" y="4172671"/>
            <a:ext cx="393938" cy="599584"/>
          </a:xfrm>
          <a:prstGeom prst="line">
            <a:avLst/>
          </a:prstGeom>
          <a:ln w="28575"/>
        </p:spPr>
        <p:style>
          <a:lnRef idx="1">
            <a:schemeClr val="dk1"/>
          </a:lnRef>
          <a:fillRef idx="0">
            <a:schemeClr val="dk1"/>
          </a:fillRef>
          <a:effectRef idx="0">
            <a:schemeClr val="dk1"/>
          </a:effectRef>
          <a:fontRef idx="minor">
            <a:schemeClr val="tx1"/>
          </a:fontRef>
        </p:style>
      </p:cxnSp>
      <p:sp>
        <p:nvSpPr>
          <p:cNvPr id="17" name="椭圆 16">
            <a:extLst>
              <a:ext uri="{FF2B5EF4-FFF2-40B4-BE49-F238E27FC236}">
                <a16:creationId xmlns:a16="http://schemas.microsoft.com/office/drawing/2014/main" id="{320791AF-445C-B0FA-AF93-FCB1C10ACCAE}"/>
              </a:ext>
            </a:extLst>
          </p:cNvPr>
          <p:cNvSpPr/>
          <p:nvPr/>
        </p:nvSpPr>
        <p:spPr>
          <a:xfrm>
            <a:off x="6659238" y="4689973"/>
            <a:ext cx="561860" cy="5618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4</a:t>
            </a:r>
            <a:endParaRPr kumimoji="1" lang="zh-CN" altLang="en-US" dirty="0"/>
          </a:p>
        </p:txBody>
      </p:sp>
      <p:cxnSp>
        <p:nvCxnSpPr>
          <p:cNvPr id="20" name="直线连接符 19">
            <a:extLst>
              <a:ext uri="{FF2B5EF4-FFF2-40B4-BE49-F238E27FC236}">
                <a16:creationId xmlns:a16="http://schemas.microsoft.com/office/drawing/2014/main" id="{0551B74E-E3D6-F3C7-3938-A94D084ED4CA}"/>
              </a:ext>
            </a:extLst>
          </p:cNvPr>
          <p:cNvCxnSpPr>
            <a:cxnSpLocks/>
            <a:stCxn id="8" idx="5"/>
            <a:endCxn id="23" idx="1"/>
          </p:cNvCxnSpPr>
          <p:nvPr/>
        </p:nvCxnSpPr>
        <p:spPr>
          <a:xfrm>
            <a:off x="10128256" y="4172671"/>
            <a:ext cx="288843" cy="565992"/>
          </a:xfrm>
          <a:prstGeom prst="line">
            <a:avLst/>
          </a:prstGeom>
          <a:ln w="28575"/>
        </p:spPr>
        <p:style>
          <a:lnRef idx="1">
            <a:schemeClr val="dk1"/>
          </a:lnRef>
          <a:fillRef idx="0">
            <a:schemeClr val="dk1"/>
          </a:fillRef>
          <a:effectRef idx="0">
            <a:schemeClr val="dk1"/>
          </a:effectRef>
          <a:fontRef idx="minor">
            <a:schemeClr val="tx1"/>
          </a:fontRef>
        </p:style>
      </p:cxnSp>
      <p:sp>
        <p:nvSpPr>
          <p:cNvPr id="23" name="椭圆 22">
            <a:extLst>
              <a:ext uri="{FF2B5EF4-FFF2-40B4-BE49-F238E27FC236}">
                <a16:creationId xmlns:a16="http://schemas.microsoft.com/office/drawing/2014/main" id="{26759217-7B10-6FEF-1CCD-E0530D36ADE2}"/>
              </a:ext>
            </a:extLst>
          </p:cNvPr>
          <p:cNvSpPr/>
          <p:nvPr/>
        </p:nvSpPr>
        <p:spPr>
          <a:xfrm>
            <a:off x="10334817" y="4656381"/>
            <a:ext cx="561860" cy="5618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7</a:t>
            </a:r>
            <a:endParaRPr kumimoji="1" lang="zh-CN" altLang="en-US" dirty="0"/>
          </a:p>
        </p:txBody>
      </p:sp>
      <p:sp>
        <p:nvSpPr>
          <p:cNvPr id="26" name="椭圆 25">
            <a:extLst>
              <a:ext uri="{FF2B5EF4-FFF2-40B4-BE49-F238E27FC236}">
                <a16:creationId xmlns:a16="http://schemas.microsoft.com/office/drawing/2014/main" id="{3AC43927-E96D-C11C-09A9-D364492DB0A0}"/>
              </a:ext>
            </a:extLst>
          </p:cNvPr>
          <p:cNvSpPr/>
          <p:nvPr/>
        </p:nvSpPr>
        <p:spPr>
          <a:xfrm>
            <a:off x="5815070" y="5798061"/>
            <a:ext cx="561860" cy="5618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8</a:t>
            </a:r>
            <a:endParaRPr kumimoji="1" lang="zh-CN" altLang="en-US" dirty="0"/>
          </a:p>
        </p:txBody>
      </p:sp>
      <p:cxnSp>
        <p:nvCxnSpPr>
          <p:cNvPr id="27" name="直线连接符 26">
            <a:extLst>
              <a:ext uri="{FF2B5EF4-FFF2-40B4-BE49-F238E27FC236}">
                <a16:creationId xmlns:a16="http://schemas.microsoft.com/office/drawing/2014/main" id="{DA29068D-AF3D-55DB-4B7B-3026C5AD4A50}"/>
              </a:ext>
            </a:extLst>
          </p:cNvPr>
          <p:cNvCxnSpPr>
            <a:cxnSpLocks/>
            <a:stCxn id="17" idx="3"/>
            <a:endCxn id="26" idx="7"/>
          </p:cNvCxnSpPr>
          <p:nvPr/>
        </p:nvCxnSpPr>
        <p:spPr>
          <a:xfrm flipH="1">
            <a:off x="6294648" y="5169551"/>
            <a:ext cx="446872" cy="710792"/>
          </a:xfrm>
          <a:prstGeom prst="line">
            <a:avLst/>
          </a:prstGeom>
          <a:ln w="28575"/>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B195B-5EB5-151F-94EF-7FA569C5780C}"/>
            </a:ext>
          </a:extLst>
        </p:cNvPr>
        <p:cNvGrpSpPr/>
        <p:nvPr/>
      </p:nvGrpSpPr>
      <p:grpSpPr>
        <a:xfrm>
          <a:off x="0" y="0"/>
          <a:ext cx="0" cy="0"/>
          <a:chOff x="0" y="0"/>
          <a:chExt cx="0" cy="0"/>
        </a:xfrm>
      </p:grpSpPr>
      <p:sp>
        <p:nvSpPr>
          <p:cNvPr id="6" name="标题 5">
            <a:extLst>
              <a:ext uri="{FF2B5EF4-FFF2-40B4-BE49-F238E27FC236}">
                <a16:creationId xmlns:a16="http://schemas.microsoft.com/office/drawing/2014/main" id="{C552937B-9C02-C940-8CAF-A59CD56C5423}"/>
              </a:ext>
            </a:extLst>
          </p:cNvPr>
          <p:cNvSpPr>
            <a:spLocks noGrp="1"/>
          </p:cNvSpPr>
          <p:nvPr>
            <p:ph type="title"/>
          </p:nvPr>
        </p:nvSpPr>
        <p:spPr>
          <a:xfrm>
            <a:off x="838200" y="365125"/>
            <a:ext cx="10515600" cy="2049601"/>
          </a:xfrm>
        </p:spPr>
        <p:txBody>
          <a:bodyPr>
            <a:normAutofit/>
          </a:bodyPr>
          <a:lstStyle/>
          <a:p>
            <a:pPr marL="342900" indent="-342900">
              <a:lnSpc>
                <a:spcPct val="150000"/>
              </a:lnSpc>
              <a:tabLst>
                <a:tab pos="266700" algn="l"/>
              </a:tabLst>
            </a:pPr>
            <a:r>
              <a:rPr lang="zh-CN" altLang="en-US" sz="2400" b="1"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填空题</a:t>
            </a:r>
            <a:r>
              <a:rPr lang="en-US" altLang="zh-CN" sz="2400" b="1"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7</a:t>
            </a:r>
            <a:r>
              <a:rPr lang="zh-CN" altLang="en-US"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一棵树 </a:t>
            </a:r>
            <a:r>
              <a:rPr lang="en"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x </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转换成二叉树 </a:t>
            </a:r>
            <a:r>
              <a:rPr lang="en"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y</a:t>
            </a:r>
            <a:r>
              <a:rPr lang="zh-CN" altLang="e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a:t>
            </a:r>
            <a:r>
              <a:rPr lang="en"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x </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中有 </a:t>
            </a:r>
            <a:r>
              <a:rPr lang="en"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m </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个非叶结点，则 </a:t>
            </a:r>
            <a:r>
              <a:rPr lang="en"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y </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中没有右孩子的结点数目为</a:t>
            </a:r>
            <a:r>
              <a:rPr lang="en-US"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___________</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a:t>
            </a:r>
            <a:b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b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答：</a:t>
            </a:r>
            <a:r>
              <a:rPr lang="en-US" altLang="zh-CN"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m+1</a:t>
            </a:r>
            <a:endParaRPr lang="zh-CN" altLang="en-US" sz="2400" kern="100" baseline="300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endParaRPr>
          </a:p>
        </p:txBody>
      </p:sp>
      <p:sp>
        <p:nvSpPr>
          <p:cNvPr id="7" name="内容占位符 6">
            <a:extLst>
              <a:ext uri="{FF2B5EF4-FFF2-40B4-BE49-F238E27FC236}">
                <a16:creationId xmlns:a16="http://schemas.microsoft.com/office/drawing/2014/main" id="{167C971D-0C3E-2D51-02D8-B6E494AA9106}"/>
              </a:ext>
            </a:extLst>
          </p:cNvPr>
          <p:cNvSpPr>
            <a:spLocks noGrp="1"/>
          </p:cNvSpPr>
          <p:nvPr>
            <p:ph idx="1"/>
          </p:nvPr>
        </p:nvSpPr>
        <p:spPr>
          <a:xfrm>
            <a:off x="838200" y="2414726"/>
            <a:ext cx="10374086" cy="3762237"/>
          </a:xfrm>
        </p:spPr>
        <p:txBody>
          <a:bodyPr/>
          <a:lstStyle/>
          <a:p>
            <a:pPr marL="0" indent="0">
              <a:buNone/>
            </a:pPr>
            <a:endParaRPr lang="en-US" altLang="zh-CN" dirty="0"/>
          </a:p>
          <a:p>
            <a:r>
              <a:rPr lang="zh-CN" altLang="en-US" dirty="0"/>
              <a:t>假设树有</a:t>
            </a:r>
            <a:r>
              <a:rPr lang="en-US" altLang="zh-CN" dirty="0"/>
              <a:t>n</a:t>
            </a:r>
            <a:r>
              <a:rPr lang="zh-CN" altLang="en-US" dirty="0"/>
              <a:t>个结点，那么其有</a:t>
            </a:r>
            <a:r>
              <a:rPr lang="en-US" altLang="zh-CN" dirty="0"/>
              <a:t>n-1</a:t>
            </a:r>
            <a:r>
              <a:rPr lang="zh-CN" altLang="en-US" dirty="0"/>
              <a:t>个边。</a:t>
            </a:r>
            <a:endParaRPr lang="en-US" altLang="zh-CN" dirty="0"/>
          </a:p>
          <a:p>
            <a:endParaRPr lang="en-US" altLang="zh-CN" dirty="0"/>
          </a:p>
          <a:p>
            <a:r>
              <a:rPr lang="zh-CN" altLang="en-US" sz="20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非叶结点的个数为</a:t>
            </a:r>
            <a:r>
              <a:rPr lang="en-US" altLang="zh-CN" sz="20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m</a:t>
            </a:r>
            <a:r>
              <a:rPr lang="zh-CN" altLang="en-US" kern="100" dirty="0">
                <a:solidFill>
                  <a:srgbClr val="000000"/>
                </a:solidFill>
              </a:rPr>
              <a:t>，每个</a:t>
            </a:r>
            <a:r>
              <a:rPr lang="zh-CN" altLang="en-US" sz="20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非叶结点有且仅有一个长子，</a:t>
            </a:r>
            <a:r>
              <a:rPr lang="zh-CN" altLang="en-US" kern="100" dirty="0">
                <a:solidFill>
                  <a:srgbClr val="000000"/>
                </a:solidFill>
              </a:rPr>
              <a:t>转化为二叉树后对应</a:t>
            </a:r>
            <a:r>
              <a:rPr lang="en-US" altLang="zh-CN" kern="100" dirty="0">
                <a:solidFill>
                  <a:srgbClr val="000000"/>
                </a:solidFill>
              </a:rPr>
              <a:t>m</a:t>
            </a:r>
            <a:r>
              <a:rPr lang="zh-CN" altLang="en-US" kern="100" dirty="0">
                <a:solidFill>
                  <a:srgbClr val="000000"/>
                </a:solidFill>
              </a:rPr>
              <a:t>个左向边</a:t>
            </a:r>
            <a:endParaRPr lang="en-US" altLang="zh-CN" kern="100" dirty="0">
              <a:solidFill>
                <a:srgbClr val="000000"/>
              </a:solidFill>
            </a:endParaRPr>
          </a:p>
          <a:p>
            <a:endParaRPr lang="en-US" altLang="zh-CN" dirty="0"/>
          </a:p>
          <a:p>
            <a:r>
              <a:rPr lang="zh-CN" altLang="en-US" dirty="0"/>
              <a:t>右向边</a:t>
            </a:r>
            <a:r>
              <a:rPr lang="en-US" altLang="zh-CN" dirty="0"/>
              <a:t>=</a:t>
            </a:r>
            <a:r>
              <a:rPr lang="zh-CN" altLang="en-US" dirty="0"/>
              <a:t>总边数</a:t>
            </a:r>
            <a:r>
              <a:rPr lang="en-US" altLang="zh-CN" dirty="0"/>
              <a:t>-</a:t>
            </a:r>
            <a:r>
              <a:rPr lang="zh-CN" altLang="en-US" dirty="0"/>
              <a:t>左向边</a:t>
            </a:r>
            <a:r>
              <a:rPr lang="en-US" altLang="zh-CN" dirty="0"/>
              <a:t> = (n - 1) - m</a:t>
            </a:r>
          </a:p>
          <a:p>
            <a:endParaRPr lang="en-US" altLang="zh-CN" dirty="0"/>
          </a:p>
          <a:p>
            <a:r>
              <a:rPr lang="zh-CN" altLang="en-US" dirty="0"/>
              <a:t>总共有</a:t>
            </a:r>
            <a:r>
              <a:rPr lang="en-US" altLang="zh-CN" dirty="0"/>
              <a:t>n</a:t>
            </a:r>
            <a:r>
              <a:rPr lang="zh-CN" altLang="en-US" dirty="0"/>
              <a:t>个结点，其中</a:t>
            </a:r>
            <a:r>
              <a:rPr lang="en-US" altLang="zh-CN" dirty="0"/>
              <a:t>(n - 1) - m</a:t>
            </a:r>
            <a:r>
              <a:rPr lang="zh-CN" altLang="en-US" dirty="0"/>
              <a:t>个结点有右孩子，那么剩下没有右孩子的结点是</a:t>
            </a:r>
            <a:r>
              <a:rPr lang="en-US" altLang="zh-CN" dirty="0"/>
              <a:t>n - ((n - 1) - m) = m + 1</a:t>
            </a:r>
          </a:p>
          <a:p>
            <a:endParaRPr lang="zh-CN" altLang="en-US" dirty="0"/>
          </a:p>
        </p:txBody>
      </p:sp>
    </p:spTree>
    <p:extLst>
      <p:ext uri="{BB962C8B-B14F-4D97-AF65-F5344CB8AC3E}">
        <p14:creationId xmlns:p14="http://schemas.microsoft.com/office/powerpoint/2010/main" val="316515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E1400-338E-3283-E27C-CF2DBBD04DEE}"/>
            </a:ext>
          </a:extLst>
        </p:cNvPr>
        <p:cNvGrpSpPr/>
        <p:nvPr/>
      </p:nvGrpSpPr>
      <p:grpSpPr>
        <a:xfrm>
          <a:off x="0" y="0"/>
          <a:ext cx="0" cy="0"/>
          <a:chOff x="0" y="0"/>
          <a:chExt cx="0" cy="0"/>
        </a:xfrm>
      </p:grpSpPr>
      <p:sp>
        <p:nvSpPr>
          <p:cNvPr id="6" name="标题 5">
            <a:extLst>
              <a:ext uri="{FF2B5EF4-FFF2-40B4-BE49-F238E27FC236}">
                <a16:creationId xmlns:a16="http://schemas.microsoft.com/office/drawing/2014/main" id="{8BC35496-F0A7-C1F2-CA12-B3A1241703D8}"/>
              </a:ext>
            </a:extLst>
          </p:cNvPr>
          <p:cNvSpPr>
            <a:spLocks noGrp="1"/>
          </p:cNvSpPr>
          <p:nvPr>
            <p:ph type="title"/>
          </p:nvPr>
        </p:nvSpPr>
        <p:spPr>
          <a:xfrm>
            <a:off x="838200" y="365125"/>
            <a:ext cx="10515600" cy="2049601"/>
          </a:xfrm>
        </p:spPr>
        <p:txBody>
          <a:bodyPr>
            <a:normAutofit/>
          </a:bodyPr>
          <a:lstStyle/>
          <a:p>
            <a:pPr marL="342900" indent="-342900">
              <a:lnSpc>
                <a:spcPct val="150000"/>
              </a:lnSpc>
              <a:tabLst>
                <a:tab pos="266700" algn="l"/>
              </a:tabLst>
            </a:pPr>
            <a:r>
              <a:rPr lang="zh-CN" altLang="en-US" sz="2400" b="1"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填空题</a:t>
            </a:r>
            <a:r>
              <a:rPr lang="en-US" altLang="zh-CN" sz="2400" b="1"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8</a:t>
            </a:r>
            <a:r>
              <a:rPr lang="zh-CN" altLang="en-US"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在中序线索化二叉树中的结点 </a:t>
            </a:r>
            <a:r>
              <a:rPr lang="en"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x</a:t>
            </a:r>
            <a:r>
              <a:rPr lang="zh-CN" altLang="e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已知 </a:t>
            </a:r>
            <a:r>
              <a:rPr lang="en"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x </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的后继是 </a:t>
            </a:r>
            <a:r>
              <a:rPr lang="en"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y</a:t>
            </a:r>
            <a:r>
              <a:rPr lang="zh-CN" altLang="e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并且 </a:t>
            </a:r>
            <a:r>
              <a:rPr lang="en"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y </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不是 </a:t>
            </a:r>
            <a:r>
              <a:rPr lang="en"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x </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的孩子结点，则 </a:t>
            </a:r>
            <a:r>
              <a:rPr lang="en"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x </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在 </a:t>
            </a:r>
            <a:r>
              <a:rPr lang="en"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y</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的</a:t>
            </a:r>
            <a:r>
              <a:rPr lang="en-US" altLang="zh-CN"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___________</a:t>
            </a: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子树上。</a:t>
            </a:r>
            <a:b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br>
            <a:r>
              <a:rPr lang="zh-CN" altLang="en-US" sz="2400" kern="1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rPr>
              <a:t>答：</a:t>
            </a:r>
            <a:r>
              <a:rPr lang="zh-CN" altLang="en-US" sz="2400" kern="100" dirty="0">
                <a:solidFill>
                  <a:srgbClr val="000000"/>
                </a:solidFill>
                <a:latin typeface="Times New Roman" panose="02020503050405090304" pitchFamily="18" charset="0"/>
                <a:ea typeface="宋体" panose="02010600030101010101" pitchFamily="2" charset="-122"/>
                <a:cs typeface="Times New Roman" panose="02020503050405090304" pitchFamily="18" charset="0"/>
              </a:rPr>
              <a:t>左</a:t>
            </a:r>
            <a:endParaRPr lang="zh-CN" altLang="en-US" sz="2400" kern="100" baseline="30000" dirty="0">
              <a:solidFill>
                <a:srgbClr val="000000"/>
              </a:solidFill>
              <a:effectLst/>
              <a:latin typeface="Times New Roman" panose="02020503050405090304" pitchFamily="18" charset="0"/>
              <a:ea typeface="宋体" panose="02010600030101010101" pitchFamily="2" charset="-122"/>
              <a:cs typeface="Times New Roman" panose="02020503050405090304" pitchFamily="18" charset="0"/>
            </a:endParaRPr>
          </a:p>
        </p:txBody>
      </p:sp>
      <p:sp>
        <p:nvSpPr>
          <p:cNvPr id="7" name="内容占位符 6">
            <a:extLst>
              <a:ext uri="{FF2B5EF4-FFF2-40B4-BE49-F238E27FC236}">
                <a16:creationId xmlns:a16="http://schemas.microsoft.com/office/drawing/2014/main" id="{80F67185-ABBD-DEB1-50B4-9717931A915E}"/>
              </a:ext>
            </a:extLst>
          </p:cNvPr>
          <p:cNvSpPr>
            <a:spLocks noGrp="1"/>
          </p:cNvSpPr>
          <p:nvPr>
            <p:ph idx="1"/>
          </p:nvPr>
        </p:nvSpPr>
        <p:spPr>
          <a:xfrm>
            <a:off x="838200" y="2414726"/>
            <a:ext cx="10025743" cy="3762237"/>
          </a:xfrm>
        </p:spPr>
        <p:txBody>
          <a:bodyPr>
            <a:normAutofit/>
          </a:bodyPr>
          <a:lstStyle/>
          <a:p>
            <a:pPr marL="0" indent="0">
              <a:buNone/>
            </a:pPr>
            <a:endParaRPr lang="en-US" altLang="zh-CN" dirty="0"/>
          </a:p>
          <a:p>
            <a:r>
              <a:rPr lang="zh-CN" altLang="en-US" dirty="0"/>
              <a:t>中序遍历的顺序是：</a:t>
            </a:r>
            <a:r>
              <a:rPr lang="zh-CN" altLang="en-US" b="1" dirty="0"/>
              <a:t>左子树 → 根 → 右子树</a:t>
            </a:r>
            <a:r>
              <a:rPr lang="zh-CN" altLang="en-US" dirty="0"/>
              <a:t>。</a:t>
            </a:r>
            <a:endParaRPr lang="en-US" altLang="zh-CN" dirty="0"/>
          </a:p>
          <a:p>
            <a:endParaRPr lang="en-US" altLang="zh-CN" dirty="0"/>
          </a:p>
          <a:p>
            <a:r>
              <a:rPr lang="zh-CN" altLang="en-US" dirty="0"/>
              <a:t>如果 </a:t>
            </a:r>
            <a:r>
              <a:rPr lang="en-US" altLang="zh-CN" dirty="0"/>
              <a:t>x </a:t>
            </a:r>
            <a:r>
              <a:rPr lang="zh-CN" altLang="en-US" dirty="0"/>
              <a:t>的后继 </a:t>
            </a:r>
            <a:r>
              <a:rPr lang="en-US" altLang="zh-CN" dirty="0"/>
              <a:t>y </a:t>
            </a:r>
            <a:r>
              <a:rPr lang="zh-CN" altLang="en-US" dirty="0"/>
              <a:t>在 </a:t>
            </a:r>
            <a:r>
              <a:rPr lang="en-US" altLang="zh-CN" dirty="0"/>
              <a:t>x </a:t>
            </a:r>
            <a:r>
              <a:rPr lang="zh-CN" altLang="en-US" dirty="0"/>
              <a:t>的右子树中，说明 </a:t>
            </a:r>
            <a:r>
              <a:rPr lang="en-US" altLang="zh-CN" dirty="0"/>
              <a:t>y </a:t>
            </a:r>
            <a:r>
              <a:rPr lang="zh-CN" altLang="en-US" dirty="0"/>
              <a:t>是 </a:t>
            </a:r>
            <a:r>
              <a:rPr lang="en-US" altLang="zh-CN" dirty="0"/>
              <a:t>x </a:t>
            </a:r>
            <a:r>
              <a:rPr lang="zh-CN" altLang="en-US" dirty="0"/>
              <a:t>的某个孩子，但这与题目描述不符。</a:t>
            </a:r>
            <a:endParaRPr lang="en-US" altLang="zh-CN" dirty="0"/>
          </a:p>
          <a:p>
            <a:r>
              <a:rPr lang="zh-CN" altLang="en-US" dirty="0"/>
              <a:t>如果 </a:t>
            </a:r>
            <a:r>
              <a:rPr lang="en" altLang="zh-CN" dirty="0"/>
              <a:t>x </a:t>
            </a:r>
            <a:r>
              <a:rPr lang="zh-CN" altLang="en-US" dirty="0"/>
              <a:t>的后继 </a:t>
            </a:r>
            <a:r>
              <a:rPr lang="en" altLang="zh-CN" dirty="0"/>
              <a:t>y </a:t>
            </a:r>
            <a:r>
              <a:rPr lang="zh-CN" altLang="en-US" dirty="0"/>
              <a:t>不是 </a:t>
            </a:r>
            <a:r>
              <a:rPr lang="en" altLang="zh-CN" dirty="0"/>
              <a:t>x </a:t>
            </a:r>
            <a:r>
              <a:rPr lang="zh-CN" altLang="en-US" dirty="0"/>
              <a:t>的孩子，且 </a:t>
            </a:r>
            <a:r>
              <a:rPr lang="en" altLang="zh-CN" dirty="0"/>
              <a:t>y </a:t>
            </a:r>
            <a:r>
              <a:rPr lang="zh-CN" altLang="en" dirty="0"/>
              <a:t>是</a:t>
            </a:r>
            <a:r>
              <a:rPr lang="zh-CN" altLang="en-US" dirty="0"/>
              <a:t>在 </a:t>
            </a:r>
            <a:r>
              <a:rPr lang="en" altLang="zh-CN" dirty="0"/>
              <a:t>x </a:t>
            </a:r>
            <a:r>
              <a:rPr lang="zh-CN" altLang="en-US" dirty="0"/>
              <a:t>的中序遍历序列后，</a:t>
            </a:r>
            <a:r>
              <a:rPr lang="en" altLang="zh-CN" dirty="0"/>
              <a:t>y </a:t>
            </a:r>
            <a:r>
              <a:rPr lang="zh-CN" altLang="en-US" dirty="0"/>
              <a:t>必然是 </a:t>
            </a:r>
            <a:r>
              <a:rPr lang="en" altLang="zh-CN" dirty="0"/>
              <a:t>x </a:t>
            </a:r>
            <a:r>
              <a:rPr lang="zh-CN" altLang="en-US" dirty="0"/>
              <a:t>的某个祖先结点，那么 </a:t>
            </a:r>
            <a:r>
              <a:rPr lang="en" altLang="zh-CN" dirty="0"/>
              <a:t>x </a:t>
            </a:r>
            <a:r>
              <a:rPr lang="zh-CN" altLang="en-US" dirty="0"/>
              <a:t>在 </a:t>
            </a:r>
            <a:r>
              <a:rPr lang="en" altLang="zh-CN" dirty="0"/>
              <a:t>y </a:t>
            </a:r>
            <a:r>
              <a:rPr lang="zh-CN" altLang="en-US" dirty="0"/>
              <a:t>的左子树上</a:t>
            </a:r>
          </a:p>
        </p:txBody>
      </p:sp>
    </p:spTree>
    <p:extLst>
      <p:ext uri="{BB962C8B-B14F-4D97-AF65-F5344CB8AC3E}">
        <p14:creationId xmlns:p14="http://schemas.microsoft.com/office/powerpoint/2010/main" val="38166444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272*60"/>
  <p:tag name="TABLE_ENDDRAG_RECT" val="144*240*272*6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5740</Words>
  <Application>Microsoft Office PowerPoint</Application>
  <PresentationFormat>宽屏</PresentationFormat>
  <Paragraphs>625</Paragraphs>
  <Slides>33</Slides>
  <Notes>23</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33</vt:i4>
      </vt:variant>
    </vt:vector>
  </HeadingPairs>
  <TitlesOfParts>
    <vt:vector size="42" baseType="lpstr">
      <vt:lpstr>等线</vt:lpstr>
      <vt:lpstr>等线 Light</vt:lpstr>
      <vt:lpstr>宋体</vt:lpstr>
      <vt:lpstr>Arial</vt:lpstr>
      <vt:lpstr>Cambria Math</vt:lpstr>
      <vt:lpstr>Times</vt:lpstr>
      <vt:lpstr>Times New Roman</vt:lpstr>
      <vt:lpstr>Office 主题​​</vt:lpstr>
      <vt:lpstr>1_Office 主题​​</vt:lpstr>
      <vt:lpstr>期中试卷讲解</vt:lpstr>
      <vt:lpstr>填空题1：算法 A、B、C 的时间复杂度依次为 O(n!)和 O(2n)和 O(n100)，其中时间复杂度最高的是算法__________。 答：A</vt:lpstr>
      <vt:lpstr>填空题2：设元素 p1p2…pn 依次进栈，出栈序列为 q1q2…qn，如果 q1==pn-2， q2==pn，那么 q3 为___________。 答：pn-1 </vt:lpstr>
      <vt:lpstr>填空题3：单循环链表表示的队列长度为 n，若只设尾指针，则进队的时间复杂度为 ___________。 答：O(1)</vt:lpstr>
      <vt:lpstr>填空题4：已 知 广 义 表 LS=(a, (b, c, d), e)， 假 设 求 表 头 操 作 为 Head， 求 表 尾 操作为 Tail， 则c=___________。 答：Head(Tail(Head(Tail(LS))))</vt:lpstr>
      <vt:lpstr>填空题5：已知三对角矩阵 A[1..9, 1..9]的每个元素占用 2 个单元，现将其三条对角线上的元素逐行存储在起始地址为 1000 的连续内存单元中，则元素 A[8][7]的存储地址为____________；如按列优先顺序进行存储，则 A[8][7]的存储地址为___________。 答： (1) 1040；(2) 1038</vt:lpstr>
      <vt:lpstr>填空题6：一个深度为 k（k&gt;2，规定根结点的深度为 0）的具有最少结点的完全二叉树按层次（同层次从左向右）对结点编号，编号为从 1 开始的整数，则编号最大的叶子结点的编号是___________。 答：2k</vt:lpstr>
      <vt:lpstr>填空题7：一棵树 x 转换成二叉树 y，x 中有 m 个非叶结点，则 y 中没有右孩子的结点数目为___________。 答：m+1</vt:lpstr>
      <vt:lpstr>填空题8：在中序线索化二叉树中的结点 x，已知 x 的后继是 y，并且 y 不是 x 的孩子结点，则 x 在 y的___________子树上。 答：左</vt:lpstr>
      <vt:lpstr>填空题9：下面编号为___________的关键码序列是堆。 ①{16, 72, 94, 23, 31, 53} ②{94, 53, 31, 72, 16, 23} ③{16, 53, 23, 94, 31, 72}  ④{16, 94, 23, 31, 53, 72} ⑤{94, 31,53, 23, 16, 72} 答：无</vt:lpstr>
      <vt:lpstr>填空题9：下面编号为___________的关键码序列是堆。 ①{16, 72, 94, 23, 31, 53} ②{94, 53, 31, 72, 16, 23} ③{16, 53, 23, 94, 31, 72}  ④{16, 94, 23, 31, 53, 72} ⑤{94, 31,53, 23, 16, 72} 答：无</vt:lpstr>
      <vt:lpstr>问答题1：某算法时间复杂度的递推关系如下，其中 n 为求解问题的规模，设 n 是 6 的正整数幂。请给出该算法时间复杂度的大 O 表示法及推导过程。 </vt:lpstr>
      <vt:lpstr>问答题2、设目标串T=“xxyxxxyxxxxyxyx”，模式串 P=“xxyxy”。如何用最少的比较次数找到P在 T中第一次出现的位置？相应的比较次数是多少？请给出具体的分析过程。（7分）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问答题4、已知二叉树如下所示：（7分） （1）用有向弧表示前驱和后继线索，画出树上的中序线索；</vt:lpstr>
      <vt:lpstr>问答题4、已知二叉树如下所示：（7分） （2）在树上删除结点E，画出改变后的中序线索化二叉树及其中的线索。</vt:lpstr>
      <vt:lpstr>问答题5、用于通信的电文由 8 个字符组成，字符在电文中出现的频率分别为 0.09, 0.19, 0.02, 0.06, 0.30,  0.03, 0.21, 0.10。试为这 8 个字符设计哈夫曼编码并计算总编码长度。使用 0~7 的 3 位等长二 进制表示形式是另一种编码方案，对于上述实例比较两种方案的优缺点。</vt:lpstr>
      <vt:lpstr>问答题5、用于通信的电文由 8 个字符组成，字符在电文中出现的频率分别为 0.09, 0.19, 0.02, 0.06, 0.30,  0.03, 0.21, 0.10。试为这 8 个字符设计哈夫曼编码并计算总编码长度。使用 0~7 的 3 位等长二 进制表示形式是另一种编码方案，对于上述实例比较两种方案的优缺点。</vt:lpstr>
      <vt:lpstr>算法题1、给定两个单链表的头结点指针h1和h2，写一个函数LinkNode * findFirst(LinkNode *h1, LinkNode *h2)，如果两个单链表有交点，则返回离h1最近的交点，否则返回空指针。要求算法时间和空间复杂度尽量优。</vt:lpstr>
      <vt:lpstr>算法题1、给定两个单链表的头结点指针h1和h2，写一个函数LinkNode * findFirst(LinkNode *h1, LinkNode *h2)，如果两个单链表有交点，则返回离h1最近的交点，否则返回空指针。要求算法时间和空间复杂度尽量优。</vt:lpstr>
      <vt:lpstr>算法题1、给定两个单链表的头结点指针h1和h2，写一个函数LinkNode * findFirst(LinkNode *h1, LinkNode *h2)，如果两个单链表有交点，则返回离h1最近的交点，否则返回空指针。要求算法时间和空间复杂度尽量优。</vt:lpstr>
      <vt:lpstr>算法题1、给定两个单链表的头结点指针h1和h2，写一个函数LinkNode * findFirst(LinkNode *h1, LinkNode *h2)，如果两个单链表有交点，则返回离h1最近的交点，否则返回空指针。要求算法时间和空间复杂度尽量优。</vt:lpstr>
      <vt:lpstr>算法题1、给定两个单链表的头结点指针h1和h2，写一个函数LinkNode * findFirst(LinkNode *h1, LinkNode *h2)，如果两个单链表有交点，则返回离h1最近的交点，否则返回空指针。要求算法时间和空间复杂度尽量优。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袁 润恬</dc:creator>
  <cp:lastModifiedBy>袁 润恬</cp:lastModifiedBy>
  <cp:revision>271</cp:revision>
  <dcterms:created xsi:type="dcterms:W3CDTF">2022-12-05T06:54:00Z</dcterms:created>
  <dcterms:modified xsi:type="dcterms:W3CDTF">2024-12-09T07:18:03Z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971B9798FC5242FBA5F028F030BDA8C5_12</vt:lpwstr>
  </property>
</Properties>
</file>