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gHPg+4Fcs2FbEMP15p/B3DAG7k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5858B8-30E7-42ED-9CC7-F24E996C7176}">
  <a:tblStyle styleId="{545858B8-30E7-42ED-9CC7-F24E996C717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912d20783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912d20783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d912d20783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912d20783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912d20783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d912d20783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912d20783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912d20783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d912d20783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912d20783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912d20783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d912d20783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9b6f3678d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9b6f3678d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d9b6f3678d_1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9b6f3678d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9b6f3678d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d9b6f3678d_1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9b6f3678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9b6f3678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d9b6f3678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1764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6862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100000">
                <a:srgbClr val="000000">
                  <a:alpha val="24705"/>
                </a:srgbClr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 rot="-9091028">
            <a:off x="5945431" y="-1032053"/>
            <a:ext cx="4990147" cy="4439131"/>
          </a:xfrm>
          <a:custGeom>
            <a:rect b="b" l="l" r="r" t="t"/>
            <a:pathLst>
              <a:path extrusionOk="0" h="4439131" w="4990147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472C4">
                  <a:alpha val="21960"/>
                </a:srgbClr>
              </a:gs>
              <a:gs pos="87000">
                <a:srgbClr val="8DA9DB">
                  <a:alpha val="1960"/>
                </a:srgbClr>
              </a:gs>
              <a:gs pos="100000">
                <a:srgbClr val="8DA9DB">
                  <a:alpha val="196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>
            <p:ph type="ctrTitle"/>
          </p:nvPr>
        </p:nvSpPr>
        <p:spPr>
          <a:xfrm>
            <a:off x="1314824" y="735106"/>
            <a:ext cx="10053763" cy="292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</a:rPr>
              <a:t>Northwestern University  </a:t>
            </a:r>
            <a:br>
              <a:rPr lang="en-US" sz="2600">
                <a:solidFill>
                  <a:srgbClr val="FFFFFF"/>
                </a:solidFill>
              </a:rPr>
            </a:br>
            <a:r>
              <a:rPr lang="en-US" sz="2600">
                <a:solidFill>
                  <a:srgbClr val="FFFFFF"/>
                </a:solidFill>
              </a:rPr>
              <a:t>Fintech - Project 2</a:t>
            </a:r>
            <a:br>
              <a:rPr lang="en-US" sz="2600">
                <a:solidFill>
                  <a:srgbClr val="FFFFFF"/>
                </a:solidFill>
              </a:rPr>
            </a:br>
            <a:br>
              <a:rPr lang="en-US" sz="2600">
                <a:solidFill>
                  <a:srgbClr val="FFFFFF"/>
                </a:solidFill>
              </a:rPr>
            </a:br>
            <a:br>
              <a:rPr lang="en-US" sz="2600">
                <a:solidFill>
                  <a:srgbClr val="FFFFFF"/>
                </a:solidFill>
              </a:rPr>
            </a:br>
            <a:br>
              <a:rPr lang="en-US" sz="2600">
                <a:solidFill>
                  <a:srgbClr val="FFFFFF"/>
                </a:solidFill>
              </a:rPr>
            </a:br>
            <a:r>
              <a:rPr b="1" lang="en-US" sz="3200">
                <a:solidFill>
                  <a:srgbClr val="FFFFFF"/>
                </a:solidFill>
              </a:rPr>
              <a:t>OPTIMAL ASSET FORECASTING </a:t>
            </a:r>
            <a:br>
              <a:rPr lang="en-US" sz="2600">
                <a:solidFill>
                  <a:srgbClr val="FFFFFF"/>
                </a:solidFill>
              </a:rPr>
            </a:br>
            <a:endParaRPr sz="2600">
              <a:solidFill>
                <a:srgbClr val="FFFFFF"/>
              </a:solidFill>
            </a:endParaRPr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1350682" y="4870824"/>
            <a:ext cx="10005951" cy="1458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By: Drew Marnell, Yoko Yamamoto, Apexa Patel, Matt Epler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/>
          <p:nvPr>
            <p:ph type="title"/>
          </p:nvPr>
        </p:nvSpPr>
        <p:spPr>
          <a:xfrm>
            <a:off x="429491" y="831273"/>
            <a:ext cx="4946073" cy="2216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XGBoost – STOCKS</a:t>
            </a:r>
            <a:br>
              <a:rPr lang="en-US"/>
            </a:br>
            <a:endParaRPr/>
          </a:p>
        </p:txBody>
      </p:sp>
      <p:pic>
        <p:nvPicPr>
          <p:cNvPr descr="Chart, line chart&#10;&#10;Description automatically generated" id="192" name="Google Shape;192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1957" y="244929"/>
            <a:ext cx="5192486" cy="28030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line chart&#10;&#10;Description automatically generated" id="193" name="Google Shape;19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1957" y="3144983"/>
            <a:ext cx="5192486" cy="30202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line chart&#10;&#10;Description automatically generated" id="194" name="Google Shape;19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0306" y="3144983"/>
            <a:ext cx="5192487" cy="3020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/>
          <p:nvPr>
            <p:ph type="title"/>
          </p:nvPr>
        </p:nvSpPr>
        <p:spPr>
          <a:xfrm>
            <a:off x="838200" y="365125"/>
            <a:ext cx="4997450" cy="2793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XGBoost - CRYPTO</a:t>
            </a:r>
            <a:endParaRPr/>
          </a:p>
        </p:txBody>
      </p:sp>
      <p:pic>
        <p:nvPicPr>
          <p:cNvPr descr="Chart, line chart&#10;&#10;Description automatically generated" id="200" name="Google Shape;200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0949" y="365124"/>
            <a:ext cx="5257800" cy="29591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line chart&#10;&#10;Description automatically generated" id="201" name="Google Shape;20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850" y="3428998"/>
            <a:ext cx="5257800" cy="29591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line chart&#10;&#10;Description automatically generated" id="202" name="Google Shape;20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30950" y="3422648"/>
            <a:ext cx="5257800" cy="295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LSTM Model</a:t>
            </a:r>
            <a:endParaRPr/>
          </a:p>
        </p:txBody>
      </p:sp>
      <p:sp>
        <p:nvSpPr>
          <p:cNvPr id="208" name="Google Shape;208;p6"/>
          <p:cNvSpPr txBox="1"/>
          <p:nvPr>
            <p:ph idx="1" type="body"/>
          </p:nvPr>
        </p:nvSpPr>
        <p:spPr>
          <a:xfrm>
            <a:off x="838200" y="1825625"/>
            <a:ext cx="5257800" cy="43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RNNs are good at modeling time series data due to its sequential memory.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Traditional RNNs remember the most recent part of the sequence.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LSTM are special kind of RNN capable of remembering long-term dependencies.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Diagram&#10;&#10;Description automatically generated" id="209" name="Google Shape;2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1" y="1825625"/>
            <a:ext cx="5513614" cy="3644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gd912d20783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88" y="2109700"/>
            <a:ext cx="5956825" cy="32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d912d20783_0_23"/>
          <p:cNvPicPr preferRelativeResize="0"/>
          <p:nvPr/>
        </p:nvPicPr>
        <p:blipFill rotWithShape="1">
          <a:blip r:embed="rId4">
            <a:alphaModFix/>
          </a:blip>
          <a:srcRect b="-3009" l="0" r="0" t="3010"/>
          <a:stretch/>
        </p:blipFill>
        <p:spPr>
          <a:xfrm>
            <a:off x="5969600" y="2216150"/>
            <a:ext cx="6011651" cy="3232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d912d20783_0_23"/>
          <p:cNvSpPr txBox="1"/>
          <p:nvPr/>
        </p:nvSpPr>
        <p:spPr>
          <a:xfrm>
            <a:off x="397788" y="1555600"/>
            <a:ext cx="532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LSTM with Rolling Window Data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d912d20783_0_23"/>
          <p:cNvSpPr txBox="1"/>
          <p:nvPr/>
        </p:nvSpPr>
        <p:spPr>
          <a:xfrm>
            <a:off x="6311425" y="1555600"/>
            <a:ext cx="532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LSTM with Multivariate Data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d912d20783_0_23"/>
          <p:cNvSpPr txBox="1"/>
          <p:nvPr/>
        </p:nvSpPr>
        <p:spPr>
          <a:xfrm>
            <a:off x="3090150" y="426900"/>
            <a:ext cx="601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latin typeface="Calibri"/>
                <a:ea typeface="Calibri"/>
                <a:cs typeface="Calibri"/>
                <a:sym typeface="Calibri"/>
              </a:rPr>
              <a:t>LSTM Model - Amazon</a:t>
            </a:r>
            <a:endParaRPr b="1" sz="4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912d20783_0_34"/>
          <p:cNvSpPr txBox="1"/>
          <p:nvPr/>
        </p:nvSpPr>
        <p:spPr>
          <a:xfrm>
            <a:off x="397788" y="1555600"/>
            <a:ext cx="532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LSTM with Rolling Window Data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d912d20783_0_34"/>
          <p:cNvSpPr txBox="1"/>
          <p:nvPr/>
        </p:nvSpPr>
        <p:spPr>
          <a:xfrm>
            <a:off x="6311425" y="1555600"/>
            <a:ext cx="532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LSTM with Multivariate Data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d912d20783_0_34"/>
          <p:cNvSpPr txBox="1"/>
          <p:nvPr/>
        </p:nvSpPr>
        <p:spPr>
          <a:xfrm>
            <a:off x="3274800" y="436175"/>
            <a:ext cx="564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latin typeface="Calibri"/>
                <a:ea typeface="Calibri"/>
                <a:cs typeface="Calibri"/>
                <a:sym typeface="Calibri"/>
              </a:rPr>
              <a:t>LSTM Model - Bitcoin</a:t>
            </a:r>
            <a:endParaRPr b="1" sz="4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gd912d20783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088" y="2307998"/>
            <a:ext cx="6006625" cy="349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d912d20783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88" y="2335350"/>
            <a:ext cx="6006625" cy="3436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912d20783_0_3"/>
          <p:cNvSpPr txBox="1"/>
          <p:nvPr>
            <p:ph type="title"/>
          </p:nvPr>
        </p:nvSpPr>
        <p:spPr>
          <a:xfrm>
            <a:off x="1351500" y="879975"/>
            <a:ext cx="36342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LSTM</a:t>
            </a:r>
            <a:r>
              <a:rPr b="1" lang="en-US"/>
              <a:t>– STOCKS</a:t>
            </a:r>
            <a:endParaRPr/>
          </a:p>
        </p:txBody>
      </p:sp>
      <p:pic>
        <p:nvPicPr>
          <p:cNvPr id="236" name="Google Shape;236;gd912d20783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00" y="3446075"/>
            <a:ext cx="5991402" cy="341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d912d20783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6587" y="82112"/>
            <a:ext cx="5770398" cy="3411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d912d20783_0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4275" y="3391825"/>
            <a:ext cx="5894974" cy="346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912d20783_0_9"/>
          <p:cNvSpPr txBox="1"/>
          <p:nvPr>
            <p:ph type="title"/>
          </p:nvPr>
        </p:nvSpPr>
        <p:spPr>
          <a:xfrm>
            <a:off x="1257575" y="919775"/>
            <a:ext cx="3687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LSTM– CRYPTO</a:t>
            </a:r>
            <a:endParaRPr/>
          </a:p>
        </p:txBody>
      </p:sp>
      <p:pic>
        <p:nvPicPr>
          <p:cNvPr id="245" name="Google Shape;245;gd912d20783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25" y="3482400"/>
            <a:ext cx="6008009" cy="32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d912d20783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9079" y="113975"/>
            <a:ext cx="5880496" cy="314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d912d20783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0750" y="3520711"/>
            <a:ext cx="6077150" cy="3223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"/>
          <p:cNvSpPr txBox="1"/>
          <p:nvPr>
            <p:ph type="title"/>
          </p:nvPr>
        </p:nvSpPr>
        <p:spPr>
          <a:xfrm>
            <a:off x="852053" y="340021"/>
            <a:ext cx="1004454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EVALUATION - STOCKS</a:t>
            </a:r>
            <a:endParaRPr/>
          </a:p>
        </p:txBody>
      </p:sp>
      <p:graphicFrame>
        <p:nvGraphicFramePr>
          <p:cNvPr id="253" name="Google Shape;253;p10"/>
          <p:cNvGraphicFramePr/>
          <p:nvPr/>
        </p:nvGraphicFramePr>
        <p:xfrm>
          <a:off x="852055" y="19659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{545858B8-30E7-42ED-9CC7-F24E996C7176}</a:tableStyleId>
              </a:tblPr>
              <a:tblGrid>
                <a:gridCol w="1139525"/>
                <a:gridCol w="1139525"/>
                <a:gridCol w="1139525"/>
                <a:gridCol w="1139525"/>
              </a:tblGrid>
              <a:tr h="32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Asset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ARIMA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LSTM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XGBOOST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AMZN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61,985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949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4,575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2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MSFT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2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GOOGL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56,403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15,941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4" name="Google Shape;254;p10"/>
          <p:cNvSpPr txBox="1"/>
          <p:nvPr/>
        </p:nvSpPr>
        <p:spPr>
          <a:xfrm>
            <a:off x="852054" y="1596628"/>
            <a:ext cx="40247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Square Error</a:t>
            </a:r>
            <a:endParaRPr/>
          </a:p>
        </p:txBody>
      </p:sp>
      <p:graphicFrame>
        <p:nvGraphicFramePr>
          <p:cNvPr id="255" name="Google Shape;255;p10"/>
          <p:cNvGraphicFramePr/>
          <p:nvPr/>
        </p:nvGraphicFramePr>
        <p:xfrm>
          <a:off x="852053" y="46745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{545858B8-30E7-42ED-9CC7-F24E996C7176}</a:tableStyleId>
              </a:tblPr>
              <a:tblGrid>
                <a:gridCol w="1139525"/>
                <a:gridCol w="1139525"/>
                <a:gridCol w="1139525"/>
                <a:gridCol w="1139525"/>
              </a:tblGrid>
              <a:tr h="317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Asset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ARIMA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LSTM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XGBOOST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AMZN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2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MSFT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2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GOOGL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6" name="Google Shape;256;p10"/>
          <p:cNvSpPr txBox="1"/>
          <p:nvPr/>
        </p:nvSpPr>
        <p:spPr>
          <a:xfrm>
            <a:off x="852053" y="4288566"/>
            <a:ext cx="40247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 Mean Square Error</a:t>
            </a:r>
            <a:endParaRPr/>
          </a:p>
        </p:txBody>
      </p:sp>
      <p:graphicFrame>
        <p:nvGraphicFramePr>
          <p:cNvPr id="257" name="Google Shape;257;p10"/>
          <p:cNvGraphicFramePr/>
          <p:nvPr/>
        </p:nvGraphicFramePr>
        <p:xfrm>
          <a:off x="6781798" y="19659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{545858B8-30E7-42ED-9CC7-F24E996C7176}</a:tableStyleId>
              </a:tblPr>
              <a:tblGrid>
                <a:gridCol w="1139525"/>
                <a:gridCol w="1139525"/>
                <a:gridCol w="1139525"/>
                <a:gridCol w="1139525"/>
              </a:tblGrid>
              <a:tr h="32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Asset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ARIMA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LSTM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XGBOOST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AMZN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3,084.85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3,193.03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3,209.56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2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MSFT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234.44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238.74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256.57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2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GOOGL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2016.89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2,196.79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2,335.72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58" name="Google Shape;258;p10"/>
          <p:cNvGraphicFramePr/>
          <p:nvPr/>
        </p:nvGraphicFramePr>
        <p:xfrm>
          <a:off x="6781798" y="46578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{545858B8-30E7-42ED-9CC7-F24E996C7176}</a:tableStyleId>
              </a:tblPr>
              <a:tblGrid>
                <a:gridCol w="1139525"/>
                <a:gridCol w="1139525"/>
                <a:gridCol w="1139525"/>
                <a:gridCol w="1139525"/>
              </a:tblGrid>
              <a:tr h="32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Asset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ARIMA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LSTM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XGBOOST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AMZN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8.04%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0.97%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2.11%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2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MSFT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8.10%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0.68%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4.15%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2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GOOGL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11.75%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0.55%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5.41%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9" name="Google Shape;259;p10"/>
          <p:cNvSpPr txBox="1"/>
          <p:nvPr/>
        </p:nvSpPr>
        <p:spPr>
          <a:xfrm>
            <a:off x="6781798" y="1578058"/>
            <a:ext cx="40247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Closing Prices</a:t>
            </a:r>
            <a:endParaRPr/>
          </a:p>
        </p:txBody>
      </p:sp>
      <p:sp>
        <p:nvSpPr>
          <p:cNvPr id="260" name="Google Shape;260;p10"/>
          <p:cNvSpPr txBox="1"/>
          <p:nvPr/>
        </p:nvSpPr>
        <p:spPr>
          <a:xfrm>
            <a:off x="6778333" y="4305191"/>
            <a:ext cx="40247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 Mean Square to Mean Closing Price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"/>
          <p:cNvSpPr txBox="1"/>
          <p:nvPr>
            <p:ph type="title"/>
          </p:nvPr>
        </p:nvSpPr>
        <p:spPr>
          <a:xfrm>
            <a:off x="852053" y="340021"/>
            <a:ext cx="1004454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EVALUATION - CRYPTO</a:t>
            </a:r>
            <a:endParaRPr/>
          </a:p>
        </p:txBody>
      </p:sp>
      <p:graphicFrame>
        <p:nvGraphicFramePr>
          <p:cNvPr id="266" name="Google Shape;266;p11"/>
          <p:cNvGraphicFramePr/>
          <p:nvPr/>
        </p:nvGraphicFramePr>
        <p:xfrm>
          <a:off x="852055" y="19659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{545858B8-30E7-42ED-9CC7-F24E996C7176}</a:tableStyleId>
              </a:tblPr>
              <a:tblGrid>
                <a:gridCol w="713500"/>
                <a:gridCol w="1565575"/>
                <a:gridCol w="1139525"/>
                <a:gridCol w="1139525"/>
              </a:tblGrid>
              <a:tr h="32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Asset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ARIMA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LSTM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XGBOOST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BTC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136,590,222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1,117,080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4,378,945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2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ETH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98,132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2,874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613,235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2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LTC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1,217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3,366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7" name="Google Shape;267;p11"/>
          <p:cNvSpPr txBox="1"/>
          <p:nvPr/>
        </p:nvSpPr>
        <p:spPr>
          <a:xfrm>
            <a:off x="852054" y="1596628"/>
            <a:ext cx="40247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Square Error</a:t>
            </a:r>
            <a:endParaRPr/>
          </a:p>
        </p:txBody>
      </p:sp>
      <p:graphicFrame>
        <p:nvGraphicFramePr>
          <p:cNvPr id="268" name="Google Shape;268;p11"/>
          <p:cNvGraphicFramePr/>
          <p:nvPr/>
        </p:nvGraphicFramePr>
        <p:xfrm>
          <a:off x="852053" y="46745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{545858B8-30E7-42ED-9CC7-F24E996C7176}</a:tableStyleId>
              </a:tblPr>
              <a:tblGrid>
                <a:gridCol w="782775"/>
                <a:gridCol w="1496300"/>
                <a:gridCol w="1139525"/>
                <a:gridCol w="1139525"/>
              </a:tblGrid>
              <a:tr h="317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Asset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ARIMA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LSTM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XGBOOST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BTC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11,687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1057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2,093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2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ETH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313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783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2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LTC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34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58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sp>
        <p:nvSpPr>
          <p:cNvPr id="269" name="Google Shape;269;p11"/>
          <p:cNvSpPr txBox="1"/>
          <p:nvPr/>
        </p:nvSpPr>
        <p:spPr>
          <a:xfrm>
            <a:off x="852053" y="4288566"/>
            <a:ext cx="40247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 Mean Square Error</a:t>
            </a:r>
            <a:endParaRPr/>
          </a:p>
        </p:txBody>
      </p:sp>
      <p:graphicFrame>
        <p:nvGraphicFramePr>
          <p:cNvPr id="270" name="Google Shape;270;p11"/>
          <p:cNvGraphicFramePr/>
          <p:nvPr/>
        </p:nvGraphicFramePr>
        <p:xfrm>
          <a:off x="6781798" y="19659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{545858B8-30E7-42ED-9CC7-F24E996C7176}</a:tableStyleId>
              </a:tblPr>
              <a:tblGrid>
                <a:gridCol w="741225"/>
                <a:gridCol w="1537850"/>
                <a:gridCol w="1139525"/>
                <a:gridCol w="1139525"/>
              </a:tblGrid>
              <a:tr h="32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Asset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ARIMA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LSTM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XGBOOST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BTC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65,399.12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53,705.04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54,638.03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2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ETH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2,006.18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1,961.74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2,735.78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2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LTC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211.75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207.64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258.41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graphicFrame>
        <p:nvGraphicFramePr>
          <p:cNvPr id="271" name="Google Shape;271;p11"/>
          <p:cNvGraphicFramePr/>
          <p:nvPr/>
        </p:nvGraphicFramePr>
        <p:xfrm>
          <a:off x="6781798" y="46578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{545858B8-30E7-42ED-9CC7-F24E996C7176}</a:tableStyleId>
              </a:tblPr>
              <a:tblGrid>
                <a:gridCol w="810500"/>
                <a:gridCol w="1468575"/>
                <a:gridCol w="1139525"/>
                <a:gridCol w="1139525"/>
              </a:tblGrid>
              <a:tr h="32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Asset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ARIMA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LSTM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XGBOOST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BTC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17.87%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1.97%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3.83%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2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ETH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15.60%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2.73%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28.62%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2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LTC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16.06%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4.68%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22.45%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sp>
        <p:nvSpPr>
          <p:cNvPr id="272" name="Google Shape;272;p11"/>
          <p:cNvSpPr txBox="1"/>
          <p:nvPr/>
        </p:nvSpPr>
        <p:spPr>
          <a:xfrm>
            <a:off x="6781798" y="1578058"/>
            <a:ext cx="40247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Closing Prices</a:t>
            </a:r>
            <a:endParaRPr/>
          </a:p>
        </p:txBody>
      </p:sp>
      <p:sp>
        <p:nvSpPr>
          <p:cNvPr id="273" name="Google Shape;273;p11"/>
          <p:cNvSpPr txBox="1"/>
          <p:nvPr/>
        </p:nvSpPr>
        <p:spPr>
          <a:xfrm>
            <a:off x="6778333" y="4305191"/>
            <a:ext cx="40247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 Mean Square to Mean Closing Price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CHALLENGES</a:t>
            </a:r>
            <a:endParaRPr/>
          </a:p>
        </p:txBody>
      </p:sp>
      <p:sp>
        <p:nvSpPr>
          <p:cNvPr id="279" name="Google Shape;27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 sz="3200"/>
              <a:t>Data range: </a:t>
            </a:r>
            <a:r>
              <a:rPr lang="en-US"/>
              <a:t>Initially started with 5 years of data but had to change the range to past 15 months due to volatile market after Covid-19 shock.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 sz="3200"/>
              <a:t>Optimization: </a:t>
            </a:r>
            <a:r>
              <a:rPr lang="en-US"/>
              <a:t>Each model for each asset had to be optimized to achieve best predictions. No happy medium across all assets.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 sz="3200"/>
              <a:t>Evaluation: </a:t>
            </a:r>
            <a:r>
              <a:rPr lang="en-US"/>
              <a:t>Different evaluation metrics summary for all models.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 sz="3200"/>
              <a:t>Features: </a:t>
            </a:r>
            <a:r>
              <a:rPr lang="en-US"/>
              <a:t>Traditional stocks feature used in XGBoost model (EMA &amp; SMA), might not ideally optimize crypto asset models.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SUMMARY</a:t>
            </a:r>
            <a:endParaRPr/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Motivation: </a:t>
            </a:r>
            <a:r>
              <a:rPr lang="en-US"/>
              <a:t>Test various machine learning models on two sets of asset buckets.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Which models best fit time series data type?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Which model predicts the most accurate prices?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to evaluate accuracy matrix across different models?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PROJECT EXTENSION</a:t>
            </a:r>
            <a:endParaRPr/>
          </a:p>
        </p:txBody>
      </p:sp>
      <p:sp>
        <p:nvSpPr>
          <p:cNvPr id="285" name="Google Shape;285;p13"/>
          <p:cNvSpPr txBox="1"/>
          <p:nvPr>
            <p:ph idx="1" type="body"/>
          </p:nvPr>
        </p:nvSpPr>
        <p:spPr>
          <a:xfrm>
            <a:off x="838200" y="1612200"/>
            <a:ext cx="10515600" cy="45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Forecasting using multivariate method by adding more features: </a:t>
            </a:r>
            <a:endParaRPr/>
          </a:p>
          <a:p>
            <a:pPr indent="-26035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500"/>
              <a:t>Sentiment </a:t>
            </a:r>
            <a:r>
              <a:rPr lang="en-US" sz="2500"/>
              <a:t>analysis</a:t>
            </a:r>
            <a:r>
              <a:rPr lang="en-US" sz="2500"/>
              <a:t> on news articles and social media posts</a:t>
            </a:r>
            <a:endParaRPr sz="2500"/>
          </a:p>
          <a:p>
            <a:pPr indent="-26035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500"/>
              <a:t>Number of articles/posts per day</a:t>
            </a:r>
            <a:endParaRPr sz="2500"/>
          </a:p>
          <a:p>
            <a:pPr indent="-26035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500"/>
              <a:t>Interest rates</a:t>
            </a:r>
            <a:endParaRPr sz="2500"/>
          </a:p>
          <a:p>
            <a:pPr indent="-26035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500"/>
              <a:t>Trading volume</a:t>
            </a:r>
            <a:endParaRPr sz="2500"/>
          </a:p>
          <a:p>
            <a:pPr indent="-26035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500"/>
              <a:t>SMA/EMA</a:t>
            </a:r>
            <a:endParaRPr sz="2500"/>
          </a:p>
          <a:p>
            <a:pPr indent="-27305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Sharpe Ratios</a:t>
            </a:r>
            <a:endParaRPr sz="2500"/>
          </a:p>
          <a:p>
            <a:pPr indent="-26035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500"/>
              <a:t>Relative strength index</a:t>
            </a:r>
            <a:endParaRPr sz="2500"/>
          </a:p>
          <a:p>
            <a:pPr indent="-26035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500"/>
              <a:t>Rolling standard deviation</a:t>
            </a:r>
            <a:endParaRPr sz="2500"/>
          </a:p>
          <a:p>
            <a:pPr indent="0" lvl="0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	</a:t>
            </a:r>
            <a:r>
              <a:rPr lang="en-US"/>
              <a:t>Classification and multiclass classification using LSTM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"/>
          <p:cNvSpPr/>
          <p:nvPr/>
        </p:nvSpPr>
        <p:spPr>
          <a:xfrm>
            <a:off x="11118533" y="918266"/>
            <a:ext cx="706127" cy="5863534"/>
          </a:xfrm>
          <a:custGeom>
            <a:rect b="b" l="l" r="r" t="t"/>
            <a:pathLst>
              <a:path extrusionOk="0" h="2447" w="414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4"/>
          <p:cNvSpPr/>
          <p:nvPr/>
        </p:nvSpPr>
        <p:spPr>
          <a:xfrm>
            <a:off x="11117879" y="643467"/>
            <a:ext cx="420307" cy="5668919"/>
          </a:xfrm>
          <a:custGeom>
            <a:rect b="b" l="l" r="r" t="t"/>
            <a:pathLst>
              <a:path extrusionOk="0" h="2358" w="209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4"/>
          <p:cNvSpPr/>
          <p:nvPr/>
        </p:nvSpPr>
        <p:spPr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Questions with solid fill" id="294" name="Google Shape;2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3026" y="1286471"/>
            <a:ext cx="4105949" cy="410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838200" y="365126"/>
            <a:ext cx="10515600" cy="9556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THE TWO BUCKETS </a:t>
            </a:r>
            <a:endParaRPr/>
          </a:p>
        </p:txBody>
      </p:sp>
      <p:sp>
        <p:nvSpPr>
          <p:cNvPr id="110" name="Google Shape;110;p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Source</a:t>
            </a:r>
            <a:r>
              <a:rPr lang="en-US"/>
              <a:t>: CoinAPI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Bitcoin, Litecoin, Ethereum </a:t>
            </a:r>
            <a:endParaRPr/>
          </a:p>
        </p:txBody>
      </p:sp>
      <p:pic>
        <p:nvPicPr>
          <p:cNvPr descr="Bucket"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8983" y="2936436"/>
            <a:ext cx="3696967" cy="364110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>
            <a:off x="7814949" y="3429000"/>
            <a:ext cx="160866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CRYPTO: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BTC,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LTC,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ETH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499533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Source</a:t>
            </a:r>
            <a:r>
              <a:rPr lang="en-US"/>
              <a:t>: Alpaca API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Google, Amazon, Microsoft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Bucket" id="114" name="Google Shape;11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865001"/>
            <a:ext cx="3696967" cy="364110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/>
          <p:nvPr/>
        </p:nvSpPr>
        <p:spPr>
          <a:xfrm>
            <a:off x="1642534" y="3429000"/>
            <a:ext cx="22014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STOCKS: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GOOGL,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AM</a:t>
            </a: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MSFT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838200" y="365124"/>
            <a:ext cx="10515600" cy="1300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PREDICTIVE MODELS FOR TIME SERIES DATA</a:t>
            </a:r>
            <a:endParaRPr/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Time series data is a sequence where data is recorded over a constant regular time intervals.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 sz="2400"/>
            </a:br>
            <a:endParaRPr sz="2400"/>
          </a:p>
        </p:txBody>
      </p:sp>
      <p:grpSp>
        <p:nvGrpSpPr>
          <p:cNvPr id="123" name="Google Shape;123;p4"/>
          <p:cNvGrpSpPr/>
          <p:nvPr/>
        </p:nvGrpSpPr>
        <p:grpSpPr>
          <a:xfrm>
            <a:off x="1252325" y="2544387"/>
            <a:ext cx="9277876" cy="4351536"/>
            <a:chOff x="1665940" y="-292297"/>
            <a:chExt cx="8490004" cy="4199919"/>
          </a:xfrm>
        </p:grpSpPr>
        <p:sp>
          <p:nvSpPr>
            <p:cNvPr id="124" name="Google Shape;124;p4"/>
            <p:cNvSpPr/>
            <p:nvPr/>
          </p:nvSpPr>
          <p:spPr>
            <a:xfrm>
              <a:off x="1665940" y="941015"/>
              <a:ext cx="2192344" cy="180822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1707552" y="982627"/>
              <a:ext cx="2109120" cy="13375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000" lIns="40000" spcFirstLastPara="1" rIns="40000" wrap="square" tIns="400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AutoNum type="arabicPeriod"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Auto</a:t>
              </a:r>
              <a:r>
                <a:rPr lang="en-US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egressive Integrated Moving Average (ARIMA)</a:t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829032" y="1124045"/>
              <a:ext cx="2783577" cy="2783577"/>
            </a:xfrm>
            <a:custGeom>
              <a:rect b="b" l="l" r="r" t="t"/>
              <a:pathLst>
                <a:path extrusionOk="0" h="120000" w="120000">
                  <a:moveTo>
                    <a:pt x="11471" y="89067"/>
                  </a:moveTo>
                  <a:lnTo>
                    <a:pt x="15887" y="86422"/>
                  </a:lnTo>
                  <a:lnTo>
                    <a:pt x="15887" y="86422"/>
                  </a:lnTo>
                  <a:cubicBezTo>
                    <a:pt x="24387" y="100359"/>
                    <a:pt x="39082" y="109444"/>
                    <a:pt x="55449" y="110882"/>
                  </a:cubicBezTo>
                  <a:cubicBezTo>
                    <a:pt x="71817" y="112319"/>
                    <a:pt x="87895" y="105937"/>
                    <a:pt x="98736" y="93699"/>
                  </a:cubicBezTo>
                  <a:lnTo>
                    <a:pt x="95852" y="91972"/>
                  </a:lnTo>
                  <a:lnTo>
                    <a:pt x="106321" y="87745"/>
                  </a:lnTo>
                  <a:lnTo>
                    <a:pt x="106147" y="98139"/>
                  </a:lnTo>
                  <a:lnTo>
                    <a:pt x="103258" y="96408"/>
                  </a:lnTo>
                  <a:lnTo>
                    <a:pt x="103258" y="96408"/>
                  </a:lnTo>
                  <a:cubicBezTo>
                    <a:pt x="91473" y="110318"/>
                    <a:pt x="73679" y="117707"/>
                    <a:pt x="55472" y="116251"/>
                  </a:cubicBezTo>
                  <a:cubicBezTo>
                    <a:pt x="37264" y="114795"/>
                    <a:pt x="20880" y="104672"/>
                    <a:pt x="11471" y="89067"/>
                  </a:cubicBez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153128" y="2361764"/>
              <a:ext cx="1948750" cy="774953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 txBox="1"/>
            <p:nvPr/>
          </p:nvSpPr>
          <p:spPr>
            <a:xfrm>
              <a:off x="2175826" y="2384462"/>
              <a:ext cx="1903354" cy="7295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41900" spcFirstLastPara="1" rIns="41900" wrap="square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 Model</a:t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4692973" y="941015"/>
              <a:ext cx="2192344" cy="180822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 txBox="1"/>
            <p:nvPr/>
          </p:nvSpPr>
          <p:spPr>
            <a:xfrm>
              <a:off x="4734585" y="1370104"/>
              <a:ext cx="2109120" cy="13375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000" lIns="40000" spcFirstLastPara="1" rIns="40000" wrap="square" tIns="400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 Long Short</a:t>
              </a:r>
              <a:r>
                <a:rPr lang="en-US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</a:t>
              </a: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Term Memory Networks (LSTM)</a:t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5836756" y="-292297"/>
              <a:ext cx="3079644" cy="3079644"/>
            </a:xfrm>
            <a:custGeom>
              <a:rect b="b" l="l" r="r" t="t"/>
              <a:pathLst>
                <a:path extrusionOk="0" h="120000" w="120000">
                  <a:moveTo>
                    <a:pt x="11187" y="30763"/>
                  </a:moveTo>
                  <a:lnTo>
                    <a:pt x="11187" y="30763"/>
                  </a:lnTo>
                  <a:cubicBezTo>
                    <a:pt x="20732" y="14920"/>
                    <a:pt x="37414" y="4701"/>
                    <a:pt x="55901" y="3371"/>
                  </a:cubicBezTo>
                  <a:cubicBezTo>
                    <a:pt x="74389" y="2041"/>
                    <a:pt x="92369" y="9766"/>
                    <a:pt x="104097" y="24078"/>
                  </a:cubicBezTo>
                  <a:lnTo>
                    <a:pt x="106715" y="22510"/>
                  </a:lnTo>
                  <a:lnTo>
                    <a:pt x="106817" y="31958"/>
                  </a:lnTo>
                  <a:lnTo>
                    <a:pt x="97411" y="28082"/>
                  </a:lnTo>
                  <a:lnTo>
                    <a:pt x="100025" y="26517"/>
                  </a:lnTo>
                  <a:lnTo>
                    <a:pt x="100025" y="26517"/>
                  </a:lnTo>
                  <a:cubicBezTo>
                    <a:pt x="89144" y="13717"/>
                    <a:pt x="72710" y="6905"/>
                    <a:pt x="55884" y="8222"/>
                  </a:cubicBezTo>
                  <a:cubicBezTo>
                    <a:pt x="39058" y="9538"/>
                    <a:pt x="23903" y="18820"/>
                    <a:pt x="15179" y="33154"/>
                  </a:cubicBez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5180161" y="553538"/>
              <a:ext cx="1948750" cy="774953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 txBox="1"/>
            <p:nvPr/>
          </p:nvSpPr>
          <p:spPr>
            <a:xfrm>
              <a:off x="5202859" y="576236"/>
              <a:ext cx="1903354" cy="7295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41900" spcFirstLastPara="1" rIns="41900" wrap="square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Recurrent Neural Network</a:t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7733862" y="941015"/>
              <a:ext cx="2192344" cy="180822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 txBox="1"/>
            <p:nvPr/>
          </p:nvSpPr>
          <p:spPr>
            <a:xfrm>
              <a:off x="7775474" y="982627"/>
              <a:ext cx="2109120" cy="13375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000" lIns="40000" spcFirstLastPara="1" rIns="40000" wrap="square" tIns="400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 eXtreme Gradient Boosting (XGBoost)  </a:t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8207194" y="2361764"/>
              <a:ext cx="1948750" cy="774953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 txBox="1"/>
            <p:nvPr/>
          </p:nvSpPr>
          <p:spPr>
            <a:xfrm>
              <a:off x="8229892" y="2384462"/>
              <a:ext cx="1903354" cy="7295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41900" spcFirstLastPara="1" rIns="41900" wrap="square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Boosting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ARIMA Model</a:t>
            </a:r>
            <a:endParaRPr/>
          </a:p>
        </p:txBody>
      </p:sp>
      <p:sp>
        <p:nvSpPr>
          <p:cNvPr id="144" name="Google Shape;144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can be used for any nonseasonal series of numbers that exhibits patterns and is not a series of random events.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model can be created by combining any of these three logics: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838575" y="3579012"/>
            <a:ext cx="10515221" cy="2349978"/>
            <a:chOff x="376" y="313299"/>
            <a:chExt cx="10515221" cy="2349978"/>
          </a:xfrm>
        </p:grpSpPr>
        <p:sp>
          <p:nvSpPr>
            <p:cNvPr id="146" name="Google Shape;146;p5"/>
            <p:cNvSpPr/>
            <p:nvPr/>
          </p:nvSpPr>
          <p:spPr>
            <a:xfrm>
              <a:off x="376" y="363203"/>
              <a:ext cx="3593230" cy="2184842"/>
            </a:xfrm>
            <a:prstGeom prst="homePlate">
              <a:avLst>
                <a:gd fmla="val 50000" name="adj"/>
              </a:avLst>
            </a:pr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 txBox="1"/>
            <p:nvPr/>
          </p:nvSpPr>
          <p:spPr>
            <a:xfrm>
              <a:off x="376" y="363203"/>
              <a:ext cx="3047020" cy="21848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80000" spcFirstLastPara="1" rIns="20000" wrap="square" tIns="4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AR: Autoregression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Predicts future values based on its own prior or lagged values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number of autoregressive terms </a:t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776183" y="313659"/>
              <a:ext cx="4469344" cy="228393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 txBox="1"/>
            <p:nvPr/>
          </p:nvSpPr>
          <p:spPr>
            <a:xfrm>
              <a:off x="3918148" y="313659"/>
              <a:ext cx="2185414" cy="2283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60000" spcFirstLastPara="1" rIns="20000" wrap="square" tIns="4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 : Integrated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Achieves stationary data that is not subject to seasonality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</a:t>
              </a:r>
              <a:r>
                <a:rPr b="0" i="0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 of nonseasonal differences needed for stationarity</a:t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6428480" y="313299"/>
              <a:ext cx="4087117" cy="2349978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 txBox="1"/>
            <p:nvPr/>
          </p:nvSpPr>
          <p:spPr>
            <a:xfrm>
              <a:off x="7603469" y="313299"/>
              <a:ext cx="1737139" cy="23499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60000" spcFirstLastPara="1" rIns="20000" wrap="square" tIns="4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MA: Moving Average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Predicts future values using past errors plus current errors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1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</a:t>
              </a:r>
              <a:r>
                <a:rPr b="0" i="0"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 of lagged forecast errors in the prediction equation</a:t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9b6f3678d_1_6"/>
          <p:cNvSpPr txBox="1"/>
          <p:nvPr>
            <p:ph type="title"/>
          </p:nvPr>
        </p:nvSpPr>
        <p:spPr>
          <a:xfrm>
            <a:off x="1223350" y="870700"/>
            <a:ext cx="4045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ARIMA</a:t>
            </a:r>
            <a:r>
              <a:rPr b="1" lang="en-US"/>
              <a:t>– STOCKS</a:t>
            </a:r>
            <a:endParaRPr b="1"/>
          </a:p>
        </p:txBody>
      </p:sp>
      <p:pic>
        <p:nvPicPr>
          <p:cNvPr id="158" name="Google Shape;158;gd9b6f3678d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3475" y="0"/>
            <a:ext cx="4246725" cy="32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d9b6f3678d_1_6"/>
          <p:cNvPicPr preferRelativeResize="0"/>
          <p:nvPr/>
        </p:nvPicPr>
        <p:blipFill rotWithShape="1">
          <a:blip r:embed="rId4">
            <a:alphaModFix/>
          </a:blip>
          <a:srcRect b="0" l="0" r="0" t="2267"/>
          <a:stretch/>
        </p:blipFill>
        <p:spPr>
          <a:xfrm>
            <a:off x="6369525" y="3276050"/>
            <a:ext cx="4755925" cy="35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d9b6f3678d_1_6"/>
          <p:cNvPicPr preferRelativeResize="0"/>
          <p:nvPr/>
        </p:nvPicPr>
        <p:blipFill rotWithShape="1">
          <a:blip r:embed="rId5">
            <a:alphaModFix/>
          </a:blip>
          <a:srcRect b="1912" l="0" r="0" t="0"/>
          <a:stretch/>
        </p:blipFill>
        <p:spPr>
          <a:xfrm>
            <a:off x="673800" y="3187700"/>
            <a:ext cx="4871825" cy="36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9b6f3678d_1_14"/>
          <p:cNvSpPr txBox="1"/>
          <p:nvPr>
            <p:ph type="title"/>
          </p:nvPr>
        </p:nvSpPr>
        <p:spPr>
          <a:xfrm>
            <a:off x="1223350" y="870700"/>
            <a:ext cx="4045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ARIMA– CRYPTO</a:t>
            </a:r>
            <a:endParaRPr b="1"/>
          </a:p>
        </p:txBody>
      </p:sp>
      <p:pic>
        <p:nvPicPr>
          <p:cNvPr id="167" name="Google Shape;167;gd9b6f3678d_1_14"/>
          <p:cNvPicPr preferRelativeResize="0"/>
          <p:nvPr/>
        </p:nvPicPr>
        <p:blipFill rotWithShape="1">
          <a:blip r:embed="rId3">
            <a:alphaModFix/>
          </a:blip>
          <a:srcRect b="1438" l="0" r="0" t="0"/>
          <a:stretch/>
        </p:blipFill>
        <p:spPr>
          <a:xfrm>
            <a:off x="6760100" y="0"/>
            <a:ext cx="4225550" cy="34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d9b6f3678d_1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3350" y="2620125"/>
            <a:ext cx="4716170" cy="388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d9b6f3678d_1_14"/>
          <p:cNvPicPr preferRelativeResize="0"/>
          <p:nvPr/>
        </p:nvPicPr>
        <p:blipFill rotWithShape="1">
          <a:blip r:embed="rId5">
            <a:alphaModFix/>
          </a:blip>
          <a:srcRect b="0" l="0" r="0" t="2114"/>
          <a:stretch/>
        </p:blipFill>
        <p:spPr>
          <a:xfrm>
            <a:off x="6829175" y="3463300"/>
            <a:ext cx="4156475" cy="340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XGBoost Model</a:t>
            </a:r>
            <a:endParaRPr/>
          </a:p>
        </p:txBody>
      </p:sp>
      <p:sp>
        <p:nvSpPr>
          <p:cNvPr id="176" name="Google Shape;176;p7"/>
          <p:cNvSpPr txBox="1"/>
          <p:nvPr>
            <p:ph idx="1" type="body"/>
          </p:nvPr>
        </p:nvSpPr>
        <p:spPr>
          <a:xfrm>
            <a:off x="506187" y="1825625"/>
            <a:ext cx="632836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XGBoost is a decision-tree-based ensemble Machine Learning algorithm that uses a gradient boosting model framework of boosting weak learners.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XGBoost improves upon the base GBM framework through systems optimization and algorithmic enhancements.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Think of it as gradient boosting with ‘steroids’.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Diagram&#10;&#10;Description automatically generated" id="177" name="Google Shape;17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9046" y="1301263"/>
            <a:ext cx="4862982" cy="449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9b6f3678d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XGBoost Indicators </a:t>
            </a:r>
            <a:endParaRPr/>
          </a:p>
        </p:txBody>
      </p:sp>
      <p:sp>
        <p:nvSpPr>
          <p:cNvPr id="184" name="Google Shape;184;gd9b6f3678d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gd9b6f3678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22700"/>
            <a:ext cx="10515601" cy="455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2021-05-06T22:00:45Z</dcterms:created>
  <dc:creator>Patel, Harsh</dc:creator>
</cp:coreProperties>
</file>