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414"/>
    <a:srgbClr val="F0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1" autoAdjust="0"/>
    <p:restoredTop sz="94660"/>
  </p:normalViewPr>
  <p:slideViewPr>
    <p:cSldViewPr snapToGrid="0">
      <p:cViewPr>
        <p:scale>
          <a:sx n="33" d="100"/>
          <a:sy n="33" d="100"/>
        </p:scale>
        <p:origin x="-1803" y="-2631"/>
      </p:cViewPr>
      <p:guideLst/>
    </p:cSldViewPr>
  </p:slideViewPr>
  <p:notesTextViewPr>
    <p:cViewPr>
      <p:scale>
        <a:sx n="3" d="2"/>
        <a:sy n="3" d="2"/>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1C0B079-A316-4C9B-B165-DF9EA8325D2C}" type="datetimeFigureOut">
              <a:rPr lang="en-US" smtClean="0"/>
              <a:t>6/27/2018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F28AB8-57D1-494F-9851-055AD867E790}" type="datetimeFigureOut">
              <a:rPr lang="en-US" smtClean="0"/>
              <a:t>6/27/2018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6/27/2018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solidFill>
              <a:srgbClr val="F0A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76511" y="20464427"/>
            <a:ext cx="13676173" cy="9135369"/>
          </a:xfrm>
          <a:prstGeom prst="rect">
            <a:avLst/>
          </a:prstGeom>
        </p:spPr>
      </p:pic>
      <p:cxnSp>
        <p:nvCxnSpPr>
          <p:cNvPr id="127" name="Straight Arrow Connector 126">
            <a:extLst>
              <a:ext uri="{FF2B5EF4-FFF2-40B4-BE49-F238E27FC236}">
                <a16:creationId xmlns:a16="http://schemas.microsoft.com/office/drawing/2014/main" id="{5B933B62-CE99-4DFF-8394-774C06FF3D90}"/>
              </a:ext>
            </a:extLst>
          </p:cNvPr>
          <p:cNvCxnSpPr>
            <a:cxnSpLocks/>
            <a:endCxn id="98" idx="0"/>
          </p:cNvCxnSpPr>
          <p:nvPr/>
        </p:nvCxnSpPr>
        <p:spPr>
          <a:xfrm flipH="1">
            <a:off x="2564748" y="25440975"/>
            <a:ext cx="554120" cy="1380386"/>
          </a:xfrm>
          <a:prstGeom prst="straightConnector1">
            <a:avLst/>
          </a:prstGeom>
          <a:noFill/>
          <a:ln w="38100" cap="flat" cmpd="sng" algn="ctr">
            <a:solidFill>
              <a:sysClr val="windowText" lastClr="000000"/>
            </a:solidFill>
            <a:prstDash val="solid"/>
            <a:miter lim="800000"/>
            <a:tailEnd type="triangle"/>
          </a:ln>
          <a:effectLst/>
        </p:spPr>
      </p:cxnSp>
      <p:grpSp>
        <p:nvGrpSpPr>
          <p:cNvPr id="119" name="Group 118">
            <a:extLst>
              <a:ext uri="{FF2B5EF4-FFF2-40B4-BE49-F238E27FC236}">
                <a16:creationId xmlns:a16="http://schemas.microsoft.com/office/drawing/2014/main" id="{4BA76585-47AF-4965-A06F-DDA8F05F9F69}"/>
              </a:ext>
            </a:extLst>
          </p:cNvPr>
          <p:cNvGrpSpPr/>
          <p:nvPr/>
        </p:nvGrpSpPr>
        <p:grpSpPr>
          <a:xfrm>
            <a:off x="7702281" y="6813990"/>
            <a:ext cx="6222560" cy="2032611"/>
            <a:chOff x="7702281" y="6813990"/>
            <a:chExt cx="6222560" cy="2032611"/>
          </a:xfrm>
        </p:grpSpPr>
        <p:pic>
          <p:nvPicPr>
            <p:cNvPr id="120" name="Picture 119">
              <a:extLst>
                <a:ext uri="{FF2B5EF4-FFF2-40B4-BE49-F238E27FC236}">
                  <a16:creationId xmlns:a16="http://schemas.microsoft.com/office/drawing/2014/main" id="{856E1430-1AE6-42E7-A83A-4CB7D6D420A6}"/>
                </a:ext>
              </a:extLst>
            </p:cNvPr>
            <p:cNvPicPr>
              <a:picLocks noChangeAspect="1"/>
            </p:cNvPicPr>
            <p:nvPr/>
          </p:nvPicPr>
          <p:blipFill>
            <a:blip r:embed="rId3"/>
            <a:stretch>
              <a:fillRect/>
            </a:stretch>
          </p:blipFill>
          <p:spPr>
            <a:xfrm>
              <a:off x="7702281" y="6813990"/>
              <a:ext cx="6222560" cy="2032611"/>
            </a:xfrm>
            <a:prstGeom prst="rect">
              <a:avLst/>
            </a:prstGeom>
          </p:spPr>
        </p:pic>
        <p:pic>
          <p:nvPicPr>
            <p:cNvPr id="121" name="Picture 120">
              <a:extLst>
                <a:ext uri="{FF2B5EF4-FFF2-40B4-BE49-F238E27FC236}">
                  <a16:creationId xmlns:a16="http://schemas.microsoft.com/office/drawing/2014/main" id="{DABD3466-0653-4589-B0CE-81F85C39B0CE}"/>
                </a:ext>
              </a:extLst>
            </p:cNvPr>
            <p:cNvPicPr>
              <a:picLocks noChangeAspect="1"/>
            </p:cNvPicPr>
            <p:nvPr/>
          </p:nvPicPr>
          <p:blipFill>
            <a:blip r:embed="rId4"/>
            <a:stretch>
              <a:fillRect/>
            </a:stretch>
          </p:blipFill>
          <p:spPr>
            <a:xfrm>
              <a:off x="11520518" y="6910213"/>
              <a:ext cx="2309690" cy="223113"/>
            </a:xfrm>
            <a:prstGeom prst="rect">
              <a:avLst/>
            </a:prstGeom>
          </p:spPr>
        </p:pic>
      </p:grpSp>
      <p:pic>
        <p:nvPicPr>
          <p:cNvPr id="38" name="Picture 37">
            <a:extLst>
              <a:ext uri="{FF2B5EF4-FFF2-40B4-BE49-F238E27FC236}">
                <a16:creationId xmlns:a16="http://schemas.microsoft.com/office/drawing/2014/main" id="{2A45A7F2-0DC1-40A6-B5BD-992CDD52F8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flipH="1">
            <a:off x="29826751" y="-6894071"/>
            <a:ext cx="12192025" cy="18288037"/>
          </a:xfrm>
          <a:prstGeom prst="rect">
            <a:avLst/>
          </a:prstGeom>
        </p:spPr>
      </p:pic>
      <p:sp>
        <p:nvSpPr>
          <p:cNvPr id="4" name="Title 3"/>
          <p:cNvSpPr>
            <a:spLocks noGrp="1"/>
          </p:cNvSpPr>
          <p:nvPr>
            <p:ph type="title"/>
          </p:nvPr>
        </p:nvSpPr>
        <p:spPr>
          <a:xfrm>
            <a:off x="1253219" y="308308"/>
            <a:ext cx="18674781" cy="3883152"/>
          </a:xfrm>
        </p:spPr>
        <p:txBody>
          <a:bodyPr>
            <a:normAutofit/>
          </a:bodyPr>
          <a:lstStyle/>
          <a:p>
            <a:r>
              <a:rPr lang="en-US" sz="21600" dirty="0"/>
              <a:t>NDAC</a:t>
            </a:r>
            <a:r>
              <a:rPr lang="en-US" sz="25900" dirty="0"/>
              <a:t>:</a:t>
            </a:r>
          </a:p>
        </p:txBody>
      </p:sp>
      <p:sp>
        <p:nvSpPr>
          <p:cNvPr id="23" name="Text Placeholder 22"/>
          <p:cNvSpPr>
            <a:spLocks noGrp="1"/>
          </p:cNvSpPr>
          <p:nvPr>
            <p:ph type="body" sz="quarter" idx="36"/>
          </p:nvPr>
        </p:nvSpPr>
        <p:spPr>
          <a:xfrm>
            <a:off x="1158240" y="4093905"/>
            <a:ext cx="30174412" cy="646331"/>
          </a:xfrm>
        </p:spPr>
        <p:txBody>
          <a:bodyPr/>
          <a:lstStyle/>
          <a:p>
            <a:r>
              <a:rPr lang="en-US" dirty="0"/>
              <a:t>Joshua Smith, Jay Rutherford, &amp; Chris Nyambura  |   Chemical Engineering   |   University of Washington</a:t>
            </a:r>
          </a:p>
        </p:txBody>
      </p:sp>
      <p:sp>
        <p:nvSpPr>
          <p:cNvPr id="67" name="Text Placeholder 66"/>
          <p:cNvSpPr>
            <a:spLocks noGrp="1"/>
          </p:cNvSpPr>
          <p:nvPr>
            <p:ph type="body" sz="quarter" idx="13"/>
          </p:nvPr>
        </p:nvSpPr>
        <p:spPr>
          <a:xfrm>
            <a:off x="1143000" y="54406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a:lstStyle/>
          <a:p>
            <a:r>
              <a:rPr lang="en-US" dirty="0"/>
              <a:t>Problem</a:t>
            </a:r>
          </a:p>
        </p:txBody>
      </p:sp>
      <p:sp>
        <p:nvSpPr>
          <p:cNvPr id="68" name="Text Placeholder 67"/>
          <p:cNvSpPr>
            <a:spLocks noGrp="1"/>
          </p:cNvSpPr>
          <p:nvPr>
            <p:ph type="body" sz="quarter" idx="37"/>
          </p:nvPr>
        </p:nvSpPr>
        <p:spPr>
          <a:xfrm>
            <a:off x="1143000" y="109674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Objectives</a:t>
            </a:r>
          </a:p>
        </p:txBody>
      </p:sp>
      <p:sp>
        <p:nvSpPr>
          <p:cNvPr id="11" name="Content Placeholder 10"/>
          <p:cNvSpPr>
            <a:spLocks noGrp="1"/>
          </p:cNvSpPr>
          <p:nvPr>
            <p:ph sz="quarter" idx="38"/>
          </p:nvPr>
        </p:nvSpPr>
        <p:spPr>
          <a:xfrm>
            <a:off x="1158240" y="12355601"/>
            <a:ext cx="12801600" cy="1581131"/>
          </a:xfrm>
        </p:spPr>
        <p:txBody>
          <a:bodyPr lIns="0" tIns="0" rIns="0" bIns="0">
            <a:noAutofit/>
          </a:bodyPr>
          <a:lstStyle/>
          <a:p>
            <a:pPr algn="just">
              <a:buClrTx/>
              <a:buSzPct val="150000"/>
            </a:pPr>
            <a:r>
              <a:rPr lang="en-US" sz="2800" dirty="0"/>
              <a:t>Use data from the Human Protein Atlas to predict protein expression and solubility directly from DNA or amino acid sequences using a neural network.</a:t>
            </a:r>
          </a:p>
          <a:p>
            <a:pPr algn="just">
              <a:buClrTx/>
              <a:buSzPct val="150000"/>
            </a:pPr>
            <a:r>
              <a:rPr lang="en-US" sz="2800" dirty="0"/>
              <a:t>Improve upon the computational biology approach of Sastry et. al.</a:t>
            </a:r>
            <a:r>
              <a:rPr lang="en-US" sz="2800" baseline="30000" dirty="0"/>
              <a:t>1</a:t>
            </a:r>
          </a:p>
        </p:txBody>
      </p:sp>
      <p:sp>
        <p:nvSpPr>
          <p:cNvPr id="9" name="Text Placeholder 8"/>
          <p:cNvSpPr>
            <a:spLocks noGrp="1"/>
          </p:cNvSpPr>
          <p:nvPr>
            <p:ph type="body" sz="quarter" idx="21"/>
          </p:nvPr>
        </p:nvSpPr>
        <p:spPr>
          <a:xfrm>
            <a:off x="1554480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The Dataset</a:t>
            </a:r>
          </a:p>
        </p:txBody>
      </p:sp>
      <p:sp>
        <p:nvSpPr>
          <p:cNvPr id="18" name="Text Placeholder 17"/>
          <p:cNvSpPr>
            <a:spLocks noGrp="1"/>
          </p:cNvSpPr>
          <p:nvPr>
            <p:ph type="body" sz="quarter" idx="31"/>
          </p:nvPr>
        </p:nvSpPr>
        <p:spPr>
          <a:xfrm>
            <a:off x="2990088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Results</a:t>
            </a:r>
          </a:p>
        </p:txBody>
      </p:sp>
      <p:sp>
        <p:nvSpPr>
          <p:cNvPr id="71" name="Text Placeholder 70"/>
          <p:cNvSpPr>
            <a:spLocks noGrp="1"/>
          </p:cNvSpPr>
          <p:nvPr>
            <p:ph type="body" sz="quarter" idx="41"/>
          </p:nvPr>
        </p:nvSpPr>
        <p:spPr>
          <a:xfrm>
            <a:off x="29900879" y="22345341"/>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Conclusion</a:t>
            </a:r>
          </a:p>
        </p:txBody>
      </p:sp>
      <p:sp>
        <p:nvSpPr>
          <p:cNvPr id="15" name="Content Placeholder 14"/>
          <p:cNvSpPr>
            <a:spLocks noGrp="1"/>
          </p:cNvSpPr>
          <p:nvPr>
            <p:ph sz="quarter" idx="42"/>
          </p:nvPr>
        </p:nvSpPr>
        <p:spPr>
          <a:xfrm>
            <a:off x="29900879" y="23563332"/>
            <a:ext cx="12801600" cy="2499436"/>
          </a:xfrm>
        </p:spPr>
        <p:txBody>
          <a:bodyPr>
            <a:normAutofit/>
          </a:bodyPr>
          <a:lstStyle/>
          <a:p>
            <a:pPr marL="0" indent="0" algn="just">
              <a:buClrTx/>
              <a:buNone/>
            </a:pPr>
            <a:r>
              <a:rPr lang="en-US" sz="2800" dirty="0"/>
              <a:t>We achieved an accuracy of 73.5% compared to an accuracy of 70% reported by Sastry et. al. for predicting protein expression showing direct prediction from sequence data may be the best approach.  Predicting solubility gave a less accurate result than reported by Sastry et. al. indicating a computation biology approach may be superior for predicting solubility.</a:t>
            </a:r>
          </a:p>
        </p:txBody>
      </p:sp>
      <p:sp>
        <p:nvSpPr>
          <p:cNvPr id="21" name="Text Placeholder 20"/>
          <p:cNvSpPr>
            <a:spLocks noGrp="1"/>
          </p:cNvSpPr>
          <p:nvPr>
            <p:ph type="body" sz="quarter" idx="34"/>
          </p:nvPr>
        </p:nvSpPr>
        <p:spPr>
          <a:xfrm>
            <a:off x="29900880" y="26041971"/>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Works Cited</a:t>
            </a:r>
          </a:p>
        </p:txBody>
      </p:sp>
      <p:sp>
        <p:nvSpPr>
          <p:cNvPr id="22" name="Content Placeholder 21"/>
          <p:cNvSpPr>
            <a:spLocks noGrp="1"/>
          </p:cNvSpPr>
          <p:nvPr>
            <p:ph sz="quarter" idx="35"/>
          </p:nvPr>
        </p:nvSpPr>
        <p:spPr>
          <a:xfrm>
            <a:off x="29900880" y="27141427"/>
            <a:ext cx="12801600" cy="2830574"/>
          </a:xfrm>
        </p:spPr>
        <p:txBody>
          <a:bodyPr>
            <a:noAutofit/>
          </a:bodyPr>
          <a:lstStyle/>
          <a:p>
            <a:pPr marL="0" indent="0">
              <a:buNone/>
            </a:pPr>
            <a:r>
              <a:rPr lang="en-US" dirty="0"/>
              <a:t>1</a:t>
            </a:r>
            <a:r>
              <a:rPr lang="en-US" sz="2800" dirty="0"/>
              <a:t>. Sastry, Anand, et al. </a:t>
            </a:r>
            <a:r>
              <a:rPr lang="en-US" sz="2800" i="1" dirty="0"/>
              <a:t>Machine Learning in Computational Biology to Accelerate High-Throughput Protein Expression.</a:t>
            </a:r>
            <a:r>
              <a:rPr lang="en-US" sz="2800" dirty="0"/>
              <a:t> 2017</a:t>
            </a:r>
          </a:p>
          <a:p>
            <a:pPr marL="0" indent="0">
              <a:buNone/>
            </a:pPr>
            <a:r>
              <a:rPr lang="en-US" sz="2800" dirty="0"/>
              <a:t>2. Zhou, </a:t>
            </a:r>
            <a:r>
              <a:rPr lang="en-US" sz="2800" dirty="0" err="1"/>
              <a:t>Chunting</a:t>
            </a:r>
            <a:r>
              <a:rPr lang="en-US" sz="2800" dirty="0"/>
              <a:t>, et al. </a:t>
            </a:r>
            <a:r>
              <a:rPr lang="en-US" sz="2800" i="1" dirty="0"/>
              <a:t>A C-LSTM Neural Network for Text Classification.</a:t>
            </a:r>
            <a:r>
              <a:rPr lang="en-US" sz="2800" dirty="0"/>
              <a:t> 2015</a:t>
            </a:r>
          </a:p>
          <a:p>
            <a:pPr marL="0" indent="0">
              <a:buNone/>
            </a:pPr>
            <a:r>
              <a:rPr lang="en-US" sz="2800" dirty="0"/>
              <a:t>This work makes use of the following open source Python libraries: </a:t>
            </a:r>
          </a:p>
          <a:p>
            <a:pPr marL="0" indent="0">
              <a:buNone/>
            </a:pPr>
            <a:r>
              <a:rPr lang="en-US" sz="2800" dirty="0" err="1"/>
              <a:t>Keras</a:t>
            </a:r>
            <a:r>
              <a:rPr lang="en-US" sz="2800" dirty="0"/>
              <a:t>, TensorFlow, </a:t>
            </a:r>
            <a:r>
              <a:rPr lang="en-US" sz="2800" dirty="0" err="1"/>
              <a:t>matplotlib</a:t>
            </a:r>
            <a:r>
              <a:rPr lang="en-US" sz="2800" dirty="0"/>
              <a:t>, </a:t>
            </a:r>
            <a:r>
              <a:rPr lang="en-US" sz="2800" dirty="0" err="1"/>
              <a:t>seaborn</a:t>
            </a:r>
            <a:r>
              <a:rPr lang="en-US" sz="2800" dirty="0"/>
              <a:t>, </a:t>
            </a:r>
            <a:r>
              <a:rPr lang="en-US" sz="2800" dirty="0" err="1"/>
              <a:t>sklearn</a:t>
            </a:r>
            <a:r>
              <a:rPr lang="en-US" sz="2800" dirty="0"/>
              <a:t>, h5py, </a:t>
            </a:r>
            <a:r>
              <a:rPr lang="en-US" sz="2800" dirty="0" err="1"/>
              <a:t>numpy</a:t>
            </a:r>
            <a:r>
              <a:rPr lang="en-US" sz="2800" dirty="0"/>
              <a:t>, and pandas</a:t>
            </a:r>
          </a:p>
        </p:txBody>
      </p:sp>
      <p:pic>
        <p:nvPicPr>
          <p:cNvPr id="5" name="Picture 4"/>
          <p:cNvPicPr>
            <a:picLocks noChangeAspect="1"/>
          </p:cNvPicPr>
          <p:nvPr/>
        </p:nvPicPr>
        <p:blipFill>
          <a:blip r:embed="rId6"/>
          <a:stretch>
            <a:fillRect/>
          </a:stretch>
        </p:blipFill>
        <p:spPr>
          <a:xfrm>
            <a:off x="257090" y="30654553"/>
            <a:ext cx="11925300" cy="2019300"/>
          </a:xfrm>
          <a:prstGeom prst="rect">
            <a:avLst/>
          </a:prstGeom>
        </p:spPr>
      </p:pic>
      <p:sp>
        <p:nvSpPr>
          <p:cNvPr id="30" name="Title 3"/>
          <p:cNvSpPr txBox="1">
            <a:spLocks/>
          </p:cNvSpPr>
          <p:nvPr/>
        </p:nvSpPr>
        <p:spPr bwMode="auto">
          <a:xfrm>
            <a:off x="10900612" y="683067"/>
            <a:ext cx="18674781" cy="2862061"/>
          </a:xfrm>
          <a:prstGeom prst="rect">
            <a:avLst/>
          </a:prstGeom>
        </p:spPr>
        <p:txBody>
          <a:bodyPr vert="horz" lIns="91440" tIns="45720" rIns="91440" bIns="45720" rtlCol="0" anchor="b">
            <a:noAutofit/>
          </a:bodyPr>
          <a:lst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a:lstStyle>
          <a:p>
            <a:r>
              <a:rPr lang="en-US" sz="8000" dirty="0"/>
              <a:t>Classification of Protein Expression from Amino Acid or Nucleotide Sequence</a:t>
            </a:r>
          </a:p>
        </p:txBody>
      </p:sp>
      <p:sp>
        <p:nvSpPr>
          <p:cNvPr id="87" name="Text Placeholder 17">
            <a:extLst>
              <a:ext uri="{FF2B5EF4-FFF2-40B4-BE49-F238E27FC236}">
                <a16:creationId xmlns:a16="http://schemas.microsoft.com/office/drawing/2014/main" id="{A22261F9-E02C-44BE-8CD1-89EFBA26F91F}"/>
              </a:ext>
            </a:extLst>
          </p:cNvPr>
          <p:cNvSpPr txBox="1">
            <a:spLocks/>
          </p:cNvSpPr>
          <p:nvPr/>
        </p:nvSpPr>
        <p:spPr>
          <a:xfrm>
            <a:off x="1143000" y="14116829"/>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The Network</a:t>
            </a:r>
          </a:p>
        </p:txBody>
      </p:sp>
      <p:sp>
        <p:nvSpPr>
          <p:cNvPr id="128" name="Text Placeholder 15">
            <a:extLst>
              <a:ext uri="{FF2B5EF4-FFF2-40B4-BE49-F238E27FC236}">
                <a16:creationId xmlns:a16="http://schemas.microsoft.com/office/drawing/2014/main" id="{E21C95D8-2A50-4154-A1C0-765F5E11F29F}"/>
              </a:ext>
            </a:extLst>
          </p:cNvPr>
          <p:cNvSpPr txBox="1">
            <a:spLocks/>
          </p:cNvSpPr>
          <p:nvPr/>
        </p:nvSpPr>
        <p:spPr>
          <a:xfrm>
            <a:off x="0" y="30111996"/>
            <a:ext cx="43891200" cy="344892"/>
          </a:xfrm>
          <a:prstGeom prst="rect">
            <a:avLst/>
          </a:prstGeom>
          <a:gradFill>
            <a:gsLst>
              <a:gs pos="0">
                <a:schemeClr val="tx1">
                  <a:lumMod val="65000"/>
                  <a:lumOff val="35000"/>
                </a:schemeClr>
              </a:gs>
              <a:gs pos="60000">
                <a:srgbClr val="F0A000"/>
              </a:gs>
              <a:gs pos="59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endParaRPr lang="en-US" dirty="0"/>
          </a:p>
        </p:txBody>
      </p:sp>
      <p:sp>
        <p:nvSpPr>
          <p:cNvPr id="58" name="TextBox 57">
            <a:extLst>
              <a:ext uri="{FF2B5EF4-FFF2-40B4-BE49-F238E27FC236}">
                <a16:creationId xmlns:a16="http://schemas.microsoft.com/office/drawing/2014/main" id="{62587145-3D62-4214-8A65-1D30FA6D0C6F}"/>
              </a:ext>
            </a:extLst>
          </p:cNvPr>
          <p:cNvSpPr txBox="1"/>
          <p:nvPr/>
        </p:nvSpPr>
        <p:spPr>
          <a:xfrm>
            <a:off x="13401271" y="30682308"/>
            <a:ext cx="11154179" cy="2092881"/>
          </a:xfrm>
          <a:prstGeom prst="rect">
            <a:avLst/>
          </a:prstGeom>
          <a:noFill/>
        </p:spPr>
        <p:txBody>
          <a:bodyPr wrap="square" rtlCol="0">
            <a:spAutoFit/>
          </a:bodyPr>
          <a:lstStyle/>
          <a:p>
            <a:r>
              <a:rPr lang="en-US" altLang="en-US" sz="2600" b="1" dirty="0">
                <a:latin typeface="Arial" panose="020B0604020202020204" pitchFamily="34" charset="0"/>
                <a:ea typeface="MS Mincho" pitchFamily="49" charset="-128"/>
                <a:cs typeface="Arial" panose="020B0604020202020204" pitchFamily="34" charset="0"/>
              </a:rPr>
              <a:t>Acknowledgements:</a:t>
            </a:r>
          </a:p>
          <a:p>
            <a:r>
              <a:rPr lang="en-US" altLang="en-US" sz="2600" dirty="0">
                <a:latin typeface="Arial" panose="020B0604020202020204" pitchFamily="34" charset="0"/>
                <a:ea typeface="MS Mincho" pitchFamily="49" charset="-128"/>
                <a:cs typeface="Arial" panose="020B0604020202020204" pitchFamily="34" charset="0"/>
              </a:rPr>
              <a:t>Jon Rue at Novo-Nordisk for his support, guidance and ideas.</a:t>
            </a:r>
          </a:p>
          <a:p>
            <a:r>
              <a:rPr lang="en-US" altLang="en-US" sz="2600" dirty="0">
                <a:latin typeface="Arial" panose="020B0604020202020204" pitchFamily="34" charset="0"/>
                <a:ea typeface="MS Mincho" pitchFamily="49" charset="-128"/>
                <a:cs typeface="Arial" panose="020B0604020202020204" pitchFamily="34" charset="0"/>
              </a:rPr>
              <a:t>Prof. David Beck for his guidance  and instruction of the DIRECT courses.</a:t>
            </a:r>
          </a:p>
          <a:p>
            <a:r>
              <a:rPr lang="en-US" altLang="en-US" sz="2600" dirty="0">
                <a:latin typeface="Arial" panose="020B0604020202020204" pitchFamily="34" charset="0"/>
                <a:ea typeface="MS Mincho" pitchFamily="49" charset="-128"/>
                <a:cs typeface="Arial" panose="020B0604020202020204" pitchFamily="34" charset="0"/>
              </a:rPr>
              <a:t>Prof. Jim </a:t>
            </a:r>
            <a:r>
              <a:rPr lang="en-US" altLang="en-US" sz="2600" dirty="0" err="1">
                <a:latin typeface="Arial" panose="020B0604020202020204" pitchFamily="34" charset="0"/>
                <a:ea typeface="MS Mincho" pitchFamily="49" charset="-128"/>
                <a:cs typeface="Arial" panose="020B0604020202020204" pitchFamily="34" charset="0"/>
              </a:rPr>
              <a:t>Pfaendtner</a:t>
            </a:r>
            <a:r>
              <a:rPr lang="en-US" altLang="en-US" sz="2600" dirty="0">
                <a:latin typeface="Arial" panose="020B0604020202020204" pitchFamily="34" charset="0"/>
                <a:ea typeface="MS Mincho" pitchFamily="49" charset="-128"/>
                <a:cs typeface="Arial" panose="020B0604020202020204" pitchFamily="34" charset="0"/>
              </a:rPr>
              <a:t> for coordinating funding while on sabbatical and the Chemical Engineering department for providing funding</a:t>
            </a:r>
          </a:p>
        </p:txBody>
      </p:sp>
      <p:pic>
        <p:nvPicPr>
          <p:cNvPr id="60" name="Picture 59">
            <a:extLst>
              <a:ext uri="{FF2B5EF4-FFF2-40B4-BE49-F238E27FC236}">
                <a16:creationId xmlns:a16="http://schemas.microsoft.com/office/drawing/2014/main" id="{0F30854E-9B0E-4856-9B02-A649D20F92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77685" y="30236085"/>
            <a:ext cx="7789630" cy="2782010"/>
          </a:xfrm>
          <a:prstGeom prst="rect">
            <a:avLst/>
          </a:prstGeom>
        </p:spPr>
      </p:pic>
      <p:sp>
        <p:nvSpPr>
          <p:cNvPr id="130" name="Content Placeholder 5">
            <a:extLst>
              <a:ext uri="{FF2B5EF4-FFF2-40B4-BE49-F238E27FC236}">
                <a16:creationId xmlns:a16="http://schemas.microsoft.com/office/drawing/2014/main" id="{1DCC0D6B-9505-4E72-B19F-AFC9EA48B797}"/>
              </a:ext>
            </a:extLst>
          </p:cNvPr>
          <p:cNvSpPr txBox="1">
            <a:spLocks/>
          </p:cNvSpPr>
          <p:nvPr/>
        </p:nvSpPr>
        <p:spPr>
          <a:xfrm>
            <a:off x="9033616" y="15488297"/>
            <a:ext cx="5295375" cy="13705933"/>
          </a:xfrm>
          <a:prstGeom prst="rect">
            <a:avLst/>
          </a:prstGeom>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buClrTx/>
              <a:buNone/>
            </a:pPr>
            <a:r>
              <a:rPr lang="en-US" sz="2800" u="sng" dirty="0"/>
              <a:t>Our CNN-LSTM architecture</a:t>
            </a:r>
          </a:p>
          <a:p>
            <a:pPr marL="514350" indent="-514350">
              <a:buClrTx/>
              <a:buFont typeface="+mj-lt"/>
              <a:buAutoNum type="arabicPeriod"/>
            </a:pPr>
            <a:r>
              <a:rPr lang="en-US" sz="2800" dirty="0"/>
              <a:t>Amino acid or DNA sequence input</a:t>
            </a:r>
            <a:endParaRPr lang="en-US" sz="1200" dirty="0"/>
          </a:p>
          <a:p>
            <a:pPr marL="514350" indent="-514350">
              <a:buClrTx/>
              <a:buFont typeface="+mj-lt"/>
              <a:buAutoNum type="arabicPeriod"/>
            </a:pPr>
            <a:r>
              <a:rPr lang="en-US" sz="2800" dirty="0"/>
              <a:t>One-Hot Encode – represent as a matrix and pad with zeros to make all sequences the same length. </a:t>
            </a:r>
            <a:endParaRPr lang="en-US" sz="1200" dirty="0"/>
          </a:p>
          <a:p>
            <a:pPr marL="514350" indent="-514350">
              <a:buClrTx/>
              <a:buFont typeface="+mj-lt"/>
              <a:buAutoNum type="arabicPeriod"/>
            </a:pPr>
            <a:r>
              <a:rPr lang="en-US" sz="2800" dirty="0"/>
              <a:t>Embedding – learn semantic similarities between amino acids/codons</a:t>
            </a:r>
          </a:p>
          <a:p>
            <a:pPr lvl="1">
              <a:buClrTx/>
            </a:pPr>
            <a:r>
              <a:rPr lang="en-US" sz="2200" dirty="0"/>
              <a:t>AA embedding length = 16 </a:t>
            </a:r>
          </a:p>
          <a:p>
            <a:pPr lvl="1">
              <a:buClrTx/>
            </a:pPr>
            <a:r>
              <a:rPr lang="en-US" sz="2200" dirty="0"/>
              <a:t>DNA embedding length = 16</a:t>
            </a:r>
            <a:endParaRPr lang="en-US" sz="1200" dirty="0"/>
          </a:p>
          <a:p>
            <a:pPr marL="514350" indent="-514350">
              <a:buClrTx/>
              <a:buFont typeface="+mj-lt"/>
              <a:buAutoNum type="arabicPeriod"/>
            </a:pPr>
            <a:r>
              <a:rPr lang="en-US" sz="2800" dirty="0"/>
              <a:t>Convolution – learn short range patterns</a:t>
            </a:r>
          </a:p>
          <a:p>
            <a:pPr lvl="1">
              <a:buClrTx/>
            </a:pPr>
            <a:r>
              <a:rPr lang="en-US" sz="2200" dirty="0"/>
              <a:t>AA -  filter length 8,  100 filters</a:t>
            </a:r>
          </a:p>
          <a:p>
            <a:pPr lvl="1">
              <a:buClrTx/>
            </a:pPr>
            <a:r>
              <a:rPr lang="en-US" sz="2200" dirty="0"/>
              <a:t>DNA - filter length 5, 200 filters</a:t>
            </a:r>
            <a:endParaRPr lang="en-US" sz="1200" dirty="0"/>
          </a:p>
          <a:p>
            <a:pPr marL="514350" indent="-514350">
              <a:buClrTx/>
              <a:buFont typeface="+mj-lt"/>
              <a:buAutoNum type="arabicPeriod"/>
            </a:pPr>
            <a:r>
              <a:rPr lang="en-US" sz="2800" dirty="0"/>
              <a:t>Pooling – generalize pattern recognition</a:t>
            </a:r>
          </a:p>
          <a:p>
            <a:pPr lvl="1">
              <a:buClrTx/>
            </a:pPr>
            <a:r>
              <a:rPr lang="en-US" sz="2400" dirty="0"/>
              <a:t> </a:t>
            </a:r>
            <a:r>
              <a:rPr lang="en-US" sz="2200" dirty="0"/>
              <a:t>AA - pool size = 3</a:t>
            </a:r>
          </a:p>
          <a:p>
            <a:pPr lvl="1">
              <a:buClrTx/>
            </a:pPr>
            <a:r>
              <a:rPr lang="en-US" sz="2200" dirty="0"/>
              <a:t>DNA - pool size = 4</a:t>
            </a:r>
            <a:endParaRPr lang="en-US" sz="1200" dirty="0"/>
          </a:p>
          <a:p>
            <a:pPr marL="514350" indent="-514350">
              <a:buClrTx/>
              <a:buFont typeface="+mj-lt"/>
              <a:buAutoNum type="arabicPeriod"/>
            </a:pPr>
            <a:r>
              <a:rPr lang="en-US" sz="2800" dirty="0"/>
              <a:t>LSTM – Learn long range patterns</a:t>
            </a:r>
          </a:p>
          <a:p>
            <a:pPr lvl="1">
              <a:buClrTx/>
            </a:pPr>
            <a:r>
              <a:rPr lang="en-US" sz="2200" dirty="0"/>
              <a:t>AA - 200 nodes</a:t>
            </a:r>
          </a:p>
          <a:p>
            <a:pPr lvl="1">
              <a:buClrTx/>
            </a:pPr>
            <a:r>
              <a:rPr lang="en-US" sz="2200" dirty="0"/>
              <a:t>DNA - 150 nodes</a:t>
            </a:r>
          </a:p>
          <a:p>
            <a:pPr marL="514350" indent="-514350">
              <a:buClrTx/>
              <a:buFont typeface="+mj-lt"/>
              <a:buAutoNum type="arabicPeriod"/>
            </a:pPr>
            <a:r>
              <a:rPr lang="en-US" sz="2800" dirty="0"/>
              <a:t>Prediction</a:t>
            </a:r>
          </a:p>
          <a:p>
            <a:pPr lvl="1">
              <a:buClrTx/>
            </a:pPr>
            <a:r>
              <a:rPr lang="en-US" sz="2400" dirty="0"/>
              <a:t>Sigmoid for binary classes</a:t>
            </a:r>
          </a:p>
          <a:p>
            <a:pPr lvl="1">
              <a:buClrTx/>
            </a:pPr>
            <a:r>
              <a:rPr lang="en-US" sz="2400" dirty="0" err="1"/>
              <a:t>Softmax</a:t>
            </a:r>
            <a:r>
              <a:rPr lang="en-US" sz="2400" dirty="0"/>
              <a:t> for multiple classes</a:t>
            </a:r>
          </a:p>
          <a:p>
            <a:pPr>
              <a:buClrTx/>
            </a:pPr>
            <a:endParaRPr lang="en-US" sz="2400" dirty="0"/>
          </a:p>
          <a:p>
            <a:pPr marL="0" indent="0">
              <a:buClrTx/>
              <a:buNone/>
            </a:pPr>
            <a:endParaRPr lang="en-US" dirty="0"/>
          </a:p>
        </p:txBody>
      </p:sp>
      <p:cxnSp>
        <p:nvCxnSpPr>
          <p:cNvPr id="77" name="Straight Arrow Connector 76">
            <a:extLst>
              <a:ext uri="{FF2B5EF4-FFF2-40B4-BE49-F238E27FC236}">
                <a16:creationId xmlns:a16="http://schemas.microsoft.com/office/drawing/2014/main" id="{8B598608-B9CE-437E-8B0F-674166F384FC}"/>
              </a:ext>
            </a:extLst>
          </p:cNvPr>
          <p:cNvCxnSpPr>
            <a:cxnSpLocks/>
            <a:endCxn id="98" idx="0"/>
          </p:cNvCxnSpPr>
          <p:nvPr/>
        </p:nvCxnSpPr>
        <p:spPr>
          <a:xfrm flipH="1">
            <a:off x="2564749" y="79313541"/>
            <a:ext cx="531620" cy="1353605"/>
          </a:xfrm>
          <a:prstGeom prst="straightConnector1">
            <a:avLst/>
          </a:prstGeom>
          <a:noFill/>
          <a:ln w="38100" cap="flat" cmpd="sng" algn="ctr">
            <a:solidFill>
              <a:sysClr val="windowText" lastClr="000000"/>
            </a:solidFill>
            <a:prstDash val="solid"/>
            <a:miter lim="800000"/>
            <a:tailEnd type="triangle"/>
          </a:ln>
          <a:effectLst/>
        </p:spPr>
      </p:cxnSp>
      <p:cxnSp>
        <p:nvCxnSpPr>
          <p:cNvPr id="103" name="Straight Arrow Connector 102">
            <a:extLst>
              <a:ext uri="{FF2B5EF4-FFF2-40B4-BE49-F238E27FC236}">
                <a16:creationId xmlns:a16="http://schemas.microsoft.com/office/drawing/2014/main" id="{ADBCEA7C-3519-4647-88B2-2B94347AAC21}"/>
              </a:ext>
            </a:extLst>
          </p:cNvPr>
          <p:cNvCxnSpPr>
            <a:cxnSpLocks/>
            <a:endCxn id="99" idx="0"/>
          </p:cNvCxnSpPr>
          <p:nvPr/>
        </p:nvCxnSpPr>
        <p:spPr>
          <a:xfrm flipH="1">
            <a:off x="3702669" y="79485540"/>
            <a:ext cx="531623" cy="1388955"/>
          </a:xfrm>
          <a:prstGeom prst="straightConnector1">
            <a:avLst/>
          </a:prstGeom>
          <a:noFill/>
          <a:ln w="38100" cap="flat" cmpd="sng" algn="ctr">
            <a:solidFill>
              <a:sysClr val="windowText" lastClr="000000"/>
            </a:solidFill>
            <a:prstDash val="solid"/>
            <a:miter lim="800000"/>
            <a:tailEnd type="triangle"/>
          </a:ln>
          <a:effectLst/>
        </p:spPr>
      </p:cxnSp>
      <p:cxnSp>
        <p:nvCxnSpPr>
          <p:cNvPr id="105" name="Straight Arrow Connector 104">
            <a:extLst>
              <a:ext uri="{FF2B5EF4-FFF2-40B4-BE49-F238E27FC236}">
                <a16:creationId xmlns:a16="http://schemas.microsoft.com/office/drawing/2014/main" id="{47E14222-F401-4E5C-BF5E-C2D85DBEF2A5}"/>
              </a:ext>
            </a:extLst>
          </p:cNvPr>
          <p:cNvCxnSpPr>
            <a:cxnSpLocks/>
            <a:endCxn id="101" idx="0"/>
          </p:cNvCxnSpPr>
          <p:nvPr/>
        </p:nvCxnSpPr>
        <p:spPr>
          <a:xfrm>
            <a:off x="5727420" y="106517077"/>
            <a:ext cx="251095" cy="1307749"/>
          </a:xfrm>
          <a:prstGeom prst="straightConnector1">
            <a:avLst/>
          </a:prstGeom>
          <a:noFill/>
          <a:ln w="38100" cap="flat" cmpd="sng" algn="ctr">
            <a:solidFill>
              <a:sysClr val="windowText" lastClr="000000"/>
            </a:solidFill>
            <a:prstDash val="solid"/>
            <a:miter lim="800000"/>
            <a:tailEnd type="triangle"/>
          </a:ln>
          <a:effectLst/>
        </p:spPr>
      </p:cxnSp>
      <p:cxnSp>
        <p:nvCxnSpPr>
          <p:cNvPr id="106" name="Straight Arrow Connector 105">
            <a:extLst>
              <a:ext uri="{FF2B5EF4-FFF2-40B4-BE49-F238E27FC236}">
                <a16:creationId xmlns:a16="http://schemas.microsoft.com/office/drawing/2014/main" id="{6B55560B-2B8B-4DCB-BC39-18476E36B78E}"/>
              </a:ext>
            </a:extLst>
          </p:cNvPr>
          <p:cNvCxnSpPr>
            <a:cxnSpLocks/>
            <a:endCxn id="102" idx="0"/>
          </p:cNvCxnSpPr>
          <p:nvPr/>
        </p:nvCxnSpPr>
        <p:spPr>
          <a:xfrm>
            <a:off x="6630274" y="79302660"/>
            <a:ext cx="472830" cy="1344138"/>
          </a:xfrm>
          <a:prstGeom prst="straightConnector1">
            <a:avLst/>
          </a:prstGeom>
          <a:noFill/>
          <a:ln w="38100" cap="flat" cmpd="sng" algn="ctr">
            <a:solidFill>
              <a:sysClr val="windowText" lastClr="000000"/>
            </a:solidFill>
            <a:prstDash val="solid"/>
            <a:miter lim="800000"/>
            <a:tailEnd type="triangle"/>
          </a:ln>
          <a:effectLst/>
        </p:spPr>
      </p:cxnSp>
      <p:sp>
        <p:nvSpPr>
          <p:cNvPr id="70" name="Rectangle 69">
            <a:extLst>
              <a:ext uri="{FF2B5EF4-FFF2-40B4-BE49-F238E27FC236}">
                <a16:creationId xmlns:a16="http://schemas.microsoft.com/office/drawing/2014/main" id="{6F2CE29A-824B-43BF-88B2-05CFD59F2850}"/>
              </a:ext>
            </a:extLst>
          </p:cNvPr>
          <p:cNvSpPr/>
          <p:nvPr/>
        </p:nvSpPr>
        <p:spPr>
          <a:xfrm>
            <a:off x="2781541" y="25391559"/>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1140E907-9299-4CD9-BAFE-622C27188A85}"/>
              </a:ext>
            </a:extLst>
          </p:cNvPr>
          <p:cNvSpPr/>
          <p:nvPr/>
        </p:nvSpPr>
        <p:spPr>
          <a:xfrm>
            <a:off x="2733917" y="25341553"/>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1BEF5A98-B74E-4DCF-BA24-91BB3AF86C67}"/>
              </a:ext>
            </a:extLst>
          </p:cNvPr>
          <p:cNvSpPr/>
          <p:nvPr/>
        </p:nvSpPr>
        <p:spPr>
          <a:xfrm>
            <a:off x="2686289" y="25286784"/>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ED72B90-FED8-4BB6-9EF7-D6D8C019D826}"/>
              </a:ext>
            </a:extLst>
          </p:cNvPr>
          <p:cNvSpPr/>
          <p:nvPr/>
        </p:nvSpPr>
        <p:spPr>
          <a:xfrm>
            <a:off x="1332919" y="23193235"/>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701CBB1-3428-44FB-8325-3222717419AF}"/>
              </a:ext>
            </a:extLst>
          </p:cNvPr>
          <p:cNvSpPr/>
          <p:nvPr/>
        </p:nvSpPr>
        <p:spPr>
          <a:xfrm>
            <a:off x="1277038" y="23136265"/>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F5730D44-F15E-422B-A9CB-BD63160E6BF6}"/>
              </a:ext>
            </a:extLst>
          </p:cNvPr>
          <p:cNvSpPr/>
          <p:nvPr/>
        </p:nvSpPr>
        <p:spPr>
          <a:xfrm>
            <a:off x="1220794" y="23079295"/>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69BD4D2F-1B82-4DC0-A465-98093981A444}"/>
              </a:ext>
            </a:extLst>
          </p:cNvPr>
          <p:cNvSpPr/>
          <p:nvPr/>
        </p:nvSpPr>
        <p:spPr>
          <a:xfrm>
            <a:off x="1160923" y="23028859"/>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79" name="Picture 78">
            <a:extLst>
              <a:ext uri="{FF2B5EF4-FFF2-40B4-BE49-F238E27FC236}">
                <a16:creationId xmlns:a16="http://schemas.microsoft.com/office/drawing/2014/main" id="{CEF8605E-61D2-45AD-B9D1-7164C99F6881}"/>
              </a:ext>
            </a:extLst>
          </p:cNvPr>
          <p:cNvPicPr>
            <a:picLocks noChangeAspect="1"/>
          </p:cNvPicPr>
          <p:nvPr/>
        </p:nvPicPr>
        <p:blipFill>
          <a:blip r:embed="rId8"/>
          <a:stretch>
            <a:fillRect/>
          </a:stretch>
        </p:blipFill>
        <p:spPr>
          <a:xfrm>
            <a:off x="1160927" y="18252625"/>
            <a:ext cx="7620483" cy="1052272"/>
          </a:xfrm>
          <a:prstGeom prst="rect">
            <a:avLst/>
          </a:prstGeom>
        </p:spPr>
      </p:pic>
      <p:sp>
        <p:nvSpPr>
          <p:cNvPr id="80" name="Rectangle 1">
            <a:extLst>
              <a:ext uri="{FF2B5EF4-FFF2-40B4-BE49-F238E27FC236}">
                <a16:creationId xmlns:a16="http://schemas.microsoft.com/office/drawing/2014/main" id="{A88C27C5-9A89-4504-AF87-B4C854B05D8A}"/>
              </a:ext>
            </a:extLst>
          </p:cNvPr>
          <p:cNvSpPr>
            <a:spLocks noChangeArrowheads="1"/>
          </p:cNvSpPr>
          <p:nvPr/>
        </p:nvSpPr>
        <p:spPr bwMode="auto">
          <a:xfrm>
            <a:off x="996696" y="16423727"/>
            <a:ext cx="8122737"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prstClr val="black"/>
                </a:solidFill>
                <a:effectLst/>
                <a:uLnTx/>
                <a:uFillTx/>
                <a:latin typeface="Arial Unicode MS"/>
              </a:rPr>
              <a:t>KSKFSGAVLNVPDTSDNSKKQMLRTRS…</a:t>
            </a:r>
            <a:endParaRPr kumimoji="0" lang="en-US" altLang="en-US" sz="3200" b="0" i="0" u="none" strike="noStrike" kern="0" cap="none" spc="0" normalizeH="0" baseline="0" noProof="0" dirty="0">
              <a:ln>
                <a:noFill/>
              </a:ln>
              <a:solidFill>
                <a:prstClr val="black"/>
              </a:solidFill>
              <a:effectLst/>
              <a:uLnTx/>
              <a:uFillTx/>
            </a:endParaRPr>
          </a:p>
        </p:txBody>
      </p:sp>
      <p:sp>
        <p:nvSpPr>
          <p:cNvPr id="81" name="Rectangle: Rounded Corners 80">
            <a:extLst>
              <a:ext uri="{FF2B5EF4-FFF2-40B4-BE49-F238E27FC236}">
                <a16:creationId xmlns:a16="http://schemas.microsoft.com/office/drawing/2014/main" id="{46DE295B-144D-45D2-A208-130BBFE3569B}"/>
              </a:ext>
            </a:extLst>
          </p:cNvPr>
          <p:cNvSpPr/>
          <p:nvPr/>
        </p:nvSpPr>
        <p:spPr>
          <a:xfrm>
            <a:off x="1160927" y="15786998"/>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Amino Acid Sequence</a:t>
            </a:r>
          </a:p>
        </p:txBody>
      </p:sp>
      <p:sp>
        <p:nvSpPr>
          <p:cNvPr id="82" name="Rectangle: Rounded Corners 81">
            <a:extLst>
              <a:ext uri="{FF2B5EF4-FFF2-40B4-BE49-F238E27FC236}">
                <a16:creationId xmlns:a16="http://schemas.microsoft.com/office/drawing/2014/main" id="{131C0E62-9AA9-4760-B18B-E2BE2AD1AB1D}"/>
              </a:ext>
            </a:extLst>
          </p:cNvPr>
          <p:cNvSpPr/>
          <p:nvPr/>
        </p:nvSpPr>
        <p:spPr>
          <a:xfrm>
            <a:off x="1160927" y="17506637"/>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One-Hot Encoding</a:t>
            </a:r>
          </a:p>
        </p:txBody>
      </p:sp>
      <p:sp>
        <p:nvSpPr>
          <p:cNvPr id="83" name="Rectangle: Rounded Corners 82">
            <a:extLst>
              <a:ext uri="{FF2B5EF4-FFF2-40B4-BE49-F238E27FC236}">
                <a16:creationId xmlns:a16="http://schemas.microsoft.com/office/drawing/2014/main" id="{5D0B200B-B00C-4453-877B-A92D388C04C3}"/>
              </a:ext>
            </a:extLst>
          </p:cNvPr>
          <p:cNvSpPr/>
          <p:nvPr/>
        </p:nvSpPr>
        <p:spPr>
          <a:xfrm>
            <a:off x="1160927" y="20040746"/>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Embedded Sequence</a:t>
            </a:r>
          </a:p>
        </p:txBody>
      </p:sp>
      <p:sp>
        <p:nvSpPr>
          <p:cNvPr id="84" name="Rectangle: Rounded Corners 83">
            <a:extLst>
              <a:ext uri="{FF2B5EF4-FFF2-40B4-BE49-F238E27FC236}">
                <a16:creationId xmlns:a16="http://schemas.microsoft.com/office/drawing/2014/main" id="{B48105C7-0ED8-475E-B51D-2E8443AF6409}"/>
              </a:ext>
            </a:extLst>
          </p:cNvPr>
          <p:cNvSpPr/>
          <p:nvPr/>
        </p:nvSpPr>
        <p:spPr>
          <a:xfrm>
            <a:off x="1160923" y="22183715"/>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1D Convolution</a:t>
            </a:r>
          </a:p>
        </p:txBody>
      </p:sp>
      <p:cxnSp>
        <p:nvCxnSpPr>
          <p:cNvPr id="88" name="Straight Connector 87">
            <a:extLst>
              <a:ext uri="{FF2B5EF4-FFF2-40B4-BE49-F238E27FC236}">
                <a16:creationId xmlns:a16="http://schemas.microsoft.com/office/drawing/2014/main" id="{824740E1-75F7-413D-8F94-5E1AE2CF7A54}"/>
              </a:ext>
            </a:extLst>
          </p:cNvPr>
          <p:cNvCxnSpPr/>
          <p:nvPr/>
        </p:nvCxnSpPr>
        <p:spPr>
          <a:xfrm>
            <a:off x="6857558" y="21090656"/>
            <a:ext cx="252212" cy="2052267"/>
          </a:xfrm>
          <a:prstGeom prst="line">
            <a:avLst/>
          </a:prstGeom>
          <a:noFill/>
          <a:ln w="38100" cap="flat" cmpd="sng" algn="ctr">
            <a:solidFill>
              <a:sysClr val="windowText" lastClr="000000"/>
            </a:solidFill>
            <a:prstDash val="solid"/>
            <a:miter lim="800000"/>
          </a:ln>
          <a:effectLst/>
        </p:spPr>
      </p:cxnSp>
      <p:cxnSp>
        <p:nvCxnSpPr>
          <p:cNvPr id="89" name="Straight Connector 88">
            <a:extLst>
              <a:ext uri="{FF2B5EF4-FFF2-40B4-BE49-F238E27FC236}">
                <a16:creationId xmlns:a16="http://schemas.microsoft.com/office/drawing/2014/main" id="{33E32160-BE99-46AB-A5E5-0E0044F7B462}"/>
              </a:ext>
            </a:extLst>
          </p:cNvPr>
          <p:cNvCxnSpPr>
            <a:cxnSpLocks/>
          </p:cNvCxnSpPr>
          <p:nvPr/>
        </p:nvCxnSpPr>
        <p:spPr>
          <a:xfrm flipH="1">
            <a:off x="7109771" y="21113491"/>
            <a:ext cx="252212" cy="2029431"/>
          </a:xfrm>
          <a:prstGeom prst="line">
            <a:avLst/>
          </a:prstGeom>
          <a:noFill/>
          <a:ln w="38100" cap="flat" cmpd="sng" algn="ctr">
            <a:solidFill>
              <a:sysClr val="windowText" lastClr="000000"/>
            </a:solidFill>
            <a:prstDash val="solid"/>
            <a:miter lim="800000"/>
          </a:ln>
          <a:effectLst/>
        </p:spPr>
      </p:cxnSp>
      <p:sp>
        <p:nvSpPr>
          <p:cNvPr id="92" name="Rectangle 91">
            <a:extLst>
              <a:ext uri="{FF2B5EF4-FFF2-40B4-BE49-F238E27FC236}">
                <a16:creationId xmlns:a16="http://schemas.microsoft.com/office/drawing/2014/main" id="{99B64FC2-7503-48F6-932C-F11880473E95}"/>
              </a:ext>
            </a:extLst>
          </p:cNvPr>
          <p:cNvSpPr/>
          <p:nvPr/>
        </p:nvSpPr>
        <p:spPr>
          <a:xfrm>
            <a:off x="2629141" y="25227254"/>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3" name="Rectangle: Rounded Corners 92">
            <a:extLst>
              <a:ext uri="{FF2B5EF4-FFF2-40B4-BE49-F238E27FC236}">
                <a16:creationId xmlns:a16="http://schemas.microsoft.com/office/drawing/2014/main" id="{4FDB5C83-4923-4110-B12C-5D444C6EB9ED}"/>
              </a:ext>
            </a:extLst>
          </p:cNvPr>
          <p:cNvSpPr/>
          <p:nvPr/>
        </p:nvSpPr>
        <p:spPr>
          <a:xfrm>
            <a:off x="1160923" y="24327801"/>
            <a:ext cx="3027878"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Max Pooling</a:t>
            </a:r>
          </a:p>
        </p:txBody>
      </p:sp>
      <p:sp>
        <p:nvSpPr>
          <p:cNvPr id="94" name="Rectangle 93">
            <a:extLst>
              <a:ext uri="{FF2B5EF4-FFF2-40B4-BE49-F238E27FC236}">
                <a16:creationId xmlns:a16="http://schemas.microsoft.com/office/drawing/2014/main" id="{027ED020-165B-46C2-91F1-3833249DF4E1}"/>
              </a:ext>
            </a:extLst>
          </p:cNvPr>
          <p:cNvSpPr/>
          <p:nvPr/>
        </p:nvSpPr>
        <p:spPr>
          <a:xfrm>
            <a:off x="4520196" y="23022370"/>
            <a:ext cx="504425" cy="228127"/>
          </a:xfrm>
          <a:prstGeom prst="rect">
            <a:avLst/>
          </a:prstGeom>
          <a:solidFill>
            <a:sysClr val="window" lastClr="FFFFFF"/>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95" name="Straight Connector 94">
            <a:extLst>
              <a:ext uri="{FF2B5EF4-FFF2-40B4-BE49-F238E27FC236}">
                <a16:creationId xmlns:a16="http://schemas.microsoft.com/office/drawing/2014/main" id="{27FD0851-60A7-425E-88D5-B9FF2910B567}"/>
              </a:ext>
            </a:extLst>
          </p:cNvPr>
          <p:cNvCxnSpPr/>
          <p:nvPr/>
        </p:nvCxnSpPr>
        <p:spPr>
          <a:xfrm>
            <a:off x="4520196" y="23266214"/>
            <a:ext cx="252212" cy="2052267"/>
          </a:xfrm>
          <a:prstGeom prst="line">
            <a:avLst/>
          </a:prstGeom>
          <a:noFill/>
          <a:ln w="38100" cap="flat" cmpd="sng" algn="ctr">
            <a:solidFill>
              <a:sysClr val="windowText" lastClr="000000"/>
            </a:solidFill>
            <a:prstDash val="solid"/>
            <a:miter lim="800000"/>
          </a:ln>
          <a:effectLst/>
        </p:spPr>
      </p:cxnSp>
      <p:cxnSp>
        <p:nvCxnSpPr>
          <p:cNvPr id="96" name="Straight Connector 95">
            <a:extLst>
              <a:ext uri="{FF2B5EF4-FFF2-40B4-BE49-F238E27FC236}">
                <a16:creationId xmlns:a16="http://schemas.microsoft.com/office/drawing/2014/main" id="{0AF9BBB5-32D3-40F9-B943-B0522785DB6C}"/>
              </a:ext>
            </a:extLst>
          </p:cNvPr>
          <p:cNvCxnSpPr>
            <a:cxnSpLocks/>
          </p:cNvCxnSpPr>
          <p:nvPr/>
        </p:nvCxnSpPr>
        <p:spPr>
          <a:xfrm flipH="1">
            <a:off x="4772408" y="23254212"/>
            <a:ext cx="252965" cy="2064269"/>
          </a:xfrm>
          <a:prstGeom prst="line">
            <a:avLst/>
          </a:prstGeom>
          <a:noFill/>
          <a:ln w="38100" cap="flat" cmpd="sng" algn="ctr">
            <a:solidFill>
              <a:sysClr val="windowText" lastClr="000000"/>
            </a:solidFill>
            <a:prstDash val="solid"/>
            <a:miter lim="800000"/>
          </a:ln>
          <a:effectLst/>
        </p:spPr>
      </p:cxnSp>
      <p:sp>
        <p:nvSpPr>
          <p:cNvPr id="97" name="Rectangle: Rounded Corners 96">
            <a:extLst>
              <a:ext uri="{FF2B5EF4-FFF2-40B4-BE49-F238E27FC236}">
                <a16:creationId xmlns:a16="http://schemas.microsoft.com/office/drawing/2014/main" id="{FC6B87FB-9DA7-432C-8EE2-62F81F90F715}"/>
              </a:ext>
            </a:extLst>
          </p:cNvPr>
          <p:cNvSpPr/>
          <p:nvPr/>
        </p:nvSpPr>
        <p:spPr>
          <a:xfrm>
            <a:off x="1146190" y="25781079"/>
            <a:ext cx="2346025"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LSTM</a:t>
            </a:r>
          </a:p>
        </p:txBody>
      </p:sp>
      <p:sp>
        <p:nvSpPr>
          <p:cNvPr id="98" name="Oval 97">
            <a:extLst>
              <a:ext uri="{FF2B5EF4-FFF2-40B4-BE49-F238E27FC236}">
                <a16:creationId xmlns:a16="http://schemas.microsoft.com/office/drawing/2014/main" id="{7D7ABFCF-5210-4740-AE98-6AA3358F4D53}"/>
              </a:ext>
            </a:extLst>
          </p:cNvPr>
          <p:cNvSpPr/>
          <p:nvPr/>
        </p:nvSpPr>
        <p:spPr>
          <a:xfrm>
            <a:off x="2209158"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4B0C94D5-70A0-4EB3-9C13-83B57A03F73B}"/>
              </a:ext>
            </a:extLst>
          </p:cNvPr>
          <p:cNvSpPr/>
          <p:nvPr/>
        </p:nvSpPr>
        <p:spPr>
          <a:xfrm>
            <a:off x="3347078"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0" name="Oval 99">
            <a:extLst>
              <a:ext uri="{FF2B5EF4-FFF2-40B4-BE49-F238E27FC236}">
                <a16:creationId xmlns:a16="http://schemas.microsoft.com/office/drawing/2014/main" id="{2517EE10-60F4-4D50-A0F4-ED6FA56D7836}"/>
              </a:ext>
            </a:extLst>
          </p:cNvPr>
          <p:cNvSpPr/>
          <p:nvPr/>
        </p:nvSpPr>
        <p:spPr>
          <a:xfrm>
            <a:off x="4485001"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1" name="Oval 100">
            <a:extLst>
              <a:ext uri="{FF2B5EF4-FFF2-40B4-BE49-F238E27FC236}">
                <a16:creationId xmlns:a16="http://schemas.microsoft.com/office/drawing/2014/main" id="{02E48D20-F87E-4AED-9491-879AF3600076}"/>
              </a:ext>
            </a:extLst>
          </p:cNvPr>
          <p:cNvSpPr/>
          <p:nvPr/>
        </p:nvSpPr>
        <p:spPr>
          <a:xfrm>
            <a:off x="5622924"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9D382AB9-4BD0-4DE5-9873-9C6EDCD70846}"/>
              </a:ext>
            </a:extLst>
          </p:cNvPr>
          <p:cNvSpPr/>
          <p:nvPr/>
        </p:nvSpPr>
        <p:spPr>
          <a:xfrm>
            <a:off x="6747513"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04" name="Straight Arrow Connector 103">
            <a:extLst>
              <a:ext uri="{FF2B5EF4-FFF2-40B4-BE49-F238E27FC236}">
                <a16:creationId xmlns:a16="http://schemas.microsoft.com/office/drawing/2014/main" id="{65AC804A-CBD2-4D88-88D1-3DFFAB054869}"/>
              </a:ext>
            </a:extLst>
          </p:cNvPr>
          <p:cNvCxnSpPr>
            <a:cxnSpLocks/>
            <a:stCxn id="92" idx="2"/>
            <a:endCxn id="100" idx="0"/>
          </p:cNvCxnSpPr>
          <p:nvPr/>
        </p:nvCxnSpPr>
        <p:spPr>
          <a:xfrm flipH="1">
            <a:off x="4840591" y="25455381"/>
            <a:ext cx="2671" cy="1365980"/>
          </a:xfrm>
          <a:prstGeom prst="straightConnector1">
            <a:avLst/>
          </a:prstGeom>
          <a:noFill/>
          <a:ln w="38100" cap="flat" cmpd="sng" algn="ctr">
            <a:solidFill>
              <a:sysClr val="windowText" lastClr="000000"/>
            </a:solidFill>
            <a:prstDash val="solid"/>
            <a:miter lim="800000"/>
            <a:tailEnd type="triangle"/>
          </a:ln>
          <a:effectLst/>
        </p:spPr>
      </p:cxnSp>
      <p:cxnSp>
        <p:nvCxnSpPr>
          <p:cNvPr id="107" name="Straight Arrow Connector 106">
            <a:extLst>
              <a:ext uri="{FF2B5EF4-FFF2-40B4-BE49-F238E27FC236}">
                <a16:creationId xmlns:a16="http://schemas.microsoft.com/office/drawing/2014/main" id="{3B6F916F-9027-4FDC-B04A-D5A0443A88C7}"/>
              </a:ext>
            </a:extLst>
          </p:cNvPr>
          <p:cNvCxnSpPr>
            <a:cxnSpLocks/>
            <a:stCxn id="98" idx="6"/>
            <a:endCxn id="99" idx="2"/>
          </p:cNvCxnSpPr>
          <p:nvPr/>
        </p:nvCxnSpPr>
        <p:spPr>
          <a:xfrm>
            <a:off x="2920338" y="27176951"/>
            <a:ext cx="426740" cy="0"/>
          </a:xfrm>
          <a:prstGeom prst="straightConnector1">
            <a:avLst/>
          </a:prstGeom>
          <a:noFill/>
          <a:ln w="38100" cap="flat" cmpd="sng" algn="ctr">
            <a:solidFill>
              <a:sysClr val="windowText" lastClr="00000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96E7F067-52CD-421E-998E-1C2C2D7EC42B}"/>
              </a:ext>
            </a:extLst>
          </p:cNvPr>
          <p:cNvCxnSpPr>
            <a:cxnSpLocks/>
            <a:stCxn id="99" idx="6"/>
            <a:endCxn id="100" idx="2"/>
          </p:cNvCxnSpPr>
          <p:nvPr/>
        </p:nvCxnSpPr>
        <p:spPr>
          <a:xfrm>
            <a:off x="4058258" y="27176951"/>
            <a:ext cx="426743" cy="0"/>
          </a:xfrm>
          <a:prstGeom prst="straightConnector1">
            <a:avLst/>
          </a:prstGeom>
          <a:noFill/>
          <a:ln w="38100" cap="flat" cmpd="sng" algn="ctr">
            <a:solidFill>
              <a:sysClr val="windowText" lastClr="000000"/>
            </a:solidFill>
            <a:prstDash val="solid"/>
            <a:miter lim="800000"/>
            <a:tailEnd type="triangle"/>
          </a:ln>
          <a:effectLst/>
        </p:spPr>
      </p:cxnSp>
      <p:cxnSp>
        <p:nvCxnSpPr>
          <p:cNvPr id="109" name="Straight Arrow Connector 108">
            <a:extLst>
              <a:ext uri="{FF2B5EF4-FFF2-40B4-BE49-F238E27FC236}">
                <a16:creationId xmlns:a16="http://schemas.microsoft.com/office/drawing/2014/main" id="{AA6BFE0C-F0BF-498F-9515-35A1DEF8E752}"/>
              </a:ext>
            </a:extLst>
          </p:cNvPr>
          <p:cNvCxnSpPr>
            <a:cxnSpLocks/>
            <a:stCxn id="100" idx="6"/>
            <a:endCxn id="101" idx="2"/>
          </p:cNvCxnSpPr>
          <p:nvPr/>
        </p:nvCxnSpPr>
        <p:spPr>
          <a:xfrm>
            <a:off x="5196181" y="27176951"/>
            <a:ext cx="426743" cy="0"/>
          </a:xfrm>
          <a:prstGeom prst="straightConnector1">
            <a:avLst/>
          </a:prstGeom>
          <a:noFill/>
          <a:ln w="38100" cap="flat" cmpd="sng" algn="ctr">
            <a:solidFill>
              <a:sysClr val="windowText" lastClr="000000"/>
            </a:solidFill>
            <a:prstDash val="solid"/>
            <a:miter lim="800000"/>
            <a:tailEnd type="triangle"/>
          </a:ln>
          <a:effectLst/>
        </p:spPr>
      </p:cxnSp>
      <p:cxnSp>
        <p:nvCxnSpPr>
          <p:cNvPr id="110" name="Straight Arrow Connector 109">
            <a:extLst>
              <a:ext uri="{FF2B5EF4-FFF2-40B4-BE49-F238E27FC236}">
                <a16:creationId xmlns:a16="http://schemas.microsoft.com/office/drawing/2014/main" id="{DE32880D-28B2-465F-932D-DC816ADF3B25}"/>
              </a:ext>
            </a:extLst>
          </p:cNvPr>
          <p:cNvCxnSpPr>
            <a:cxnSpLocks/>
            <a:stCxn id="101" idx="6"/>
            <a:endCxn id="102" idx="2"/>
          </p:cNvCxnSpPr>
          <p:nvPr/>
        </p:nvCxnSpPr>
        <p:spPr>
          <a:xfrm>
            <a:off x="6334104" y="27176951"/>
            <a:ext cx="413409" cy="0"/>
          </a:xfrm>
          <a:prstGeom prst="straightConnector1">
            <a:avLst/>
          </a:prstGeom>
          <a:noFill/>
          <a:ln w="38100" cap="flat" cmpd="sng" algn="ctr">
            <a:solidFill>
              <a:sysClr val="windowText" lastClr="00000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9EBDBC0A-45A5-4528-BC86-934407F43BAA}"/>
              </a:ext>
            </a:extLst>
          </p:cNvPr>
          <p:cNvCxnSpPr>
            <a:cxnSpLocks/>
            <a:stCxn id="102" idx="4"/>
            <a:endCxn id="114" idx="3"/>
          </p:cNvCxnSpPr>
          <p:nvPr/>
        </p:nvCxnSpPr>
        <p:spPr>
          <a:xfrm flipH="1">
            <a:off x="3905857" y="27532541"/>
            <a:ext cx="3197246" cy="1252572"/>
          </a:xfrm>
          <a:prstGeom prst="straightConnector1">
            <a:avLst/>
          </a:prstGeom>
          <a:noFill/>
          <a:ln w="38100" cap="flat" cmpd="sng" algn="ctr">
            <a:solidFill>
              <a:sysClr val="windowText" lastClr="000000"/>
            </a:solidFill>
            <a:prstDash val="solid"/>
            <a:miter lim="800000"/>
            <a:tailEnd type="triangle"/>
          </a:ln>
          <a:effectLst/>
        </p:spPr>
      </p:cxnSp>
      <p:pic>
        <p:nvPicPr>
          <p:cNvPr id="112" name="Picture 111">
            <a:extLst>
              <a:ext uri="{FF2B5EF4-FFF2-40B4-BE49-F238E27FC236}">
                <a16:creationId xmlns:a16="http://schemas.microsoft.com/office/drawing/2014/main" id="{484FFDF6-315A-474C-96C2-7F906F436DCE}"/>
              </a:ext>
            </a:extLst>
          </p:cNvPr>
          <p:cNvPicPr>
            <a:picLocks noChangeAspect="1"/>
          </p:cNvPicPr>
          <p:nvPr/>
        </p:nvPicPr>
        <p:blipFill>
          <a:blip r:embed="rId9"/>
          <a:stretch>
            <a:fillRect/>
          </a:stretch>
        </p:blipFill>
        <p:spPr>
          <a:xfrm>
            <a:off x="1160923" y="20830680"/>
            <a:ext cx="7621677" cy="271933"/>
          </a:xfrm>
          <a:prstGeom prst="rect">
            <a:avLst/>
          </a:prstGeom>
        </p:spPr>
      </p:pic>
      <p:sp>
        <p:nvSpPr>
          <p:cNvPr id="113" name="Rectangle 112">
            <a:extLst>
              <a:ext uri="{FF2B5EF4-FFF2-40B4-BE49-F238E27FC236}">
                <a16:creationId xmlns:a16="http://schemas.microsoft.com/office/drawing/2014/main" id="{0704FD7C-06EA-4FEF-8CFC-7ED66F17F558}"/>
              </a:ext>
            </a:extLst>
          </p:cNvPr>
          <p:cNvSpPr/>
          <p:nvPr/>
        </p:nvSpPr>
        <p:spPr>
          <a:xfrm>
            <a:off x="6857558" y="20820240"/>
            <a:ext cx="504425" cy="282373"/>
          </a:xfrm>
          <a:prstGeom prst="rect">
            <a:avLst/>
          </a:prstGeom>
          <a:solidFill>
            <a:sysClr val="window" lastClr="FFFFFF"/>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4" name="Rectangle: Rounded Corners 113">
            <a:extLst>
              <a:ext uri="{FF2B5EF4-FFF2-40B4-BE49-F238E27FC236}">
                <a16:creationId xmlns:a16="http://schemas.microsoft.com/office/drawing/2014/main" id="{CD9E25C1-A722-4C54-AD59-467E0A9F8A88}"/>
              </a:ext>
            </a:extLst>
          </p:cNvPr>
          <p:cNvSpPr/>
          <p:nvPr/>
        </p:nvSpPr>
        <p:spPr>
          <a:xfrm>
            <a:off x="1135191" y="28498236"/>
            <a:ext cx="2770666"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Prediction</a:t>
            </a:r>
          </a:p>
        </p:txBody>
      </p:sp>
      <p:cxnSp>
        <p:nvCxnSpPr>
          <p:cNvPr id="115" name="Straight Connector 114">
            <a:extLst>
              <a:ext uri="{FF2B5EF4-FFF2-40B4-BE49-F238E27FC236}">
                <a16:creationId xmlns:a16="http://schemas.microsoft.com/office/drawing/2014/main" id="{BD85D54E-463A-4E8D-92E7-E619BCD97EF8}"/>
              </a:ext>
            </a:extLst>
          </p:cNvPr>
          <p:cNvCxnSpPr>
            <a:cxnSpLocks/>
          </p:cNvCxnSpPr>
          <p:nvPr/>
        </p:nvCxnSpPr>
        <p:spPr>
          <a:xfrm>
            <a:off x="3546617" y="25227254"/>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9846F6BB-442C-4F2A-9A2F-CA6B14FBC502}"/>
              </a:ext>
            </a:extLst>
          </p:cNvPr>
          <p:cNvCxnSpPr>
            <a:cxnSpLocks/>
          </p:cNvCxnSpPr>
          <p:nvPr/>
        </p:nvCxnSpPr>
        <p:spPr>
          <a:xfrm>
            <a:off x="4439281" y="25227253"/>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B37D2054-9111-412D-9D7F-9E44971ACD58}"/>
              </a:ext>
            </a:extLst>
          </p:cNvPr>
          <p:cNvCxnSpPr>
            <a:cxnSpLocks/>
          </p:cNvCxnSpPr>
          <p:nvPr/>
        </p:nvCxnSpPr>
        <p:spPr>
          <a:xfrm>
            <a:off x="5301598" y="25227253"/>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7421ADCE-F0B8-4E1E-B2D5-0B560AB1E16E}"/>
              </a:ext>
            </a:extLst>
          </p:cNvPr>
          <p:cNvCxnSpPr>
            <a:cxnSpLocks/>
          </p:cNvCxnSpPr>
          <p:nvPr/>
        </p:nvCxnSpPr>
        <p:spPr>
          <a:xfrm>
            <a:off x="6144561" y="25227252"/>
            <a:ext cx="0" cy="228127"/>
          </a:xfrm>
          <a:prstGeom prst="line">
            <a:avLst/>
          </a:prstGeom>
          <a:ln w="38100"/>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9B7E50B6-8EFE-4711-B07F-0540B8E709F4}"/>
              </a:ext>
            </a:extLst>
          </p:cNvPr>
          <p:cNvPicPr>
            <a:picLocks noChangeAspect="1"/>
          </p:cNvPicPr>
          <p:nvPr/>
        </p:nvPicPr>
        <p:blipFill>
          <a:blip r:embed="rId10"/>
          <a:stretch>
            <a:fillRect/>
          </a:stretch>
        </p:blipFill>
        <p:spPr>
          <a:xfrm>
            <a:off x="27085549" y="30554859"/>
            <a:ext cx="1771286" cy="1939285"/>
          </a:xfrm>
          <a:prstGeom prst="rect">
            <a:avLst/>
          </a:prstGeom>
        </p:spPr>
      </p:pic>
      <p:pic>
        <p:nvPicPr>
          <p:cNvPr id="8" name="Picture 7">
            <a:extLst>
              <a:ext uri="{FF2B5EF4-FFF2-40B4-BE49-F238E27FC236}">
                <a16:creationId xmlns:a16="http://schemas.microsoft.com/office/drawing/2014/main" id="{5A031D0C-3D99-49C9-A572-1EF6AF8AB465}"/>
              </a:ext>
            </a:extLst>
          </p:cNvPr>
          <p:cNvPicPr>
            <a:picLocks noChangeAspect="1"/>
          </p:cNvPicPr>
          <p:nvPr/>
        </p:nvPicPr>
        <p:blipFill>
          <a:blip r:embed="rId11"/>
          <a:stretch>
            <a:fillRect/>
          </a:stretch>
        </p:blipFill>
        <p:spPr>
          <a:xfrm>
            <a:off x="29129979" y="31100637"/>
            <a:ext cx="4405345" cy="847731"/>
          </a:xfrm>
          <a:prstGeom prst="rect">
            <a:avLst/>
          </a:prstGeom>
        </p:spPr>
      </p:pic>
      <p:sp>
        <p:nvSpPr>
          <p:cNvPr id="26" name="TextBox 25">
            <a:extLst>
              <a:ext uri="{FF2B5EF4-FFF2-40B4-BE49-F238E27FC236}">
                <a16:creationId xmlns:a16="http://schemas.microsoft.com/office/drawing/2014/main" id="{3AEA94AE-4F7B-4627-B42A-B493CB3F677B}"/>
              </a:ext>
            </a:extLst>
          </p:cNvPr>
          <p:cNvSpPr txBox="1"/>
          <p:nvPr/>
        </p:nvSpPr>
        <p:spPr>
          <a:xfrm>
            <a:off x="12333060" y="8759737"/>
            <a:ext cx="1591781" cy="338554"/>
          </a:xfrm>
          <a:prstGeom prst="rect">
            <a:avLst/>
          </a:prstGeom>
          <a:noFill/>
        </p:spPr>
        <p:txBody>
          <a:bodyPr wrap="square" rtlCol="0">
            <a:spAutoFit/>
          </a:bodyPr>
          <a:lstStyle/>
          <a:p>
            <a:r>
              <a:rPr lang="en-US" sz="1600" dirty="0"/>
              <a:t>proteinatlas.org</a:t>
            </a:r>
          </a:p>
        </p:txBody>
      </p:sp>
      <p:sp>
        <p:nvSpPr>
          <p:cNvPr id="31" name="TextBox 30">
            <a:extLst>
              <a:ext uri="{FF2B5EF4-FFF2-40B4-BE49-F238E27FC236}">
                <a16:creationId xmlns:a16="http://schemas.microsoft.com/office/drawing/2014/main" id="{B1D37A79-6F0D-4C9D-83CE-19AA24A1E29F}"/>
              </a:ext>
            </a:extLst>
          </p:cNvPr>
          <p:cNvSpPr txBox="1"/>
          <p:nvPr/>
        </p:nvSpPr>
        <p:spPr>
          <a:xfrm>
            <a:off x="1253218" y="9097788"/>
            <a:ext cx="12576990" cy="1815882"/>
          </a:xfrm>
          <a:prstGeom prst="rect">
            <a:avLst/>
          </a:prstGeom>
          <a:noFill/>
        </p:spPr>
        <p:txBody>
          <a:bodyPr wrap="square" rtlCol="0">
            <a:spAutoFit/>
          </a:bodyPr>
          <a:lstStyle/>
          <a:p>
            <a:pPr algn="just"/>
            <a:r>
              <a:rPr lang="en-US" sz="2800" dirty="0"/>
              <a:t>Currently the protein atlas targets 17,000 unique proteins using 26,009 antibodies.  Finding recombinant DNA sequences that express well requires extensive experimentation that could be reduced using high performance computing. </a:t>
            </a:r>
          </a:p>
        </p:txBody>
      </p:sp>
      <p:sp>
        <p:nvSpPr>
          <p:cNvPr id="122" name="TextBox 121">
            <a:extLst>
              <a:ext uri="{FF2B5EF4-FFF2-40B4-BE49-F238E27FC236}">
                <a16:creationId xmlns:a16="http://schemas.microsoft.com/office/drawing/2014/main" id="{CB0995F5-E783-4AE2-9012-C1A17BAA625C}"/>
              </a:ext>
            </a:extLst>
          </p:cNvPr>
          <p:cNvSpPr txBox="1"/>
          <p:nvPr/>
        </p:nvSpPr>
        <p:spPr>
          <a:xfrm>
            <a:off x="1215117" y="6945138"/>
            <a:ext cx="6449063" cy="2246769"/>
          </a:xfrm>
          <a:prstGeom prst="rect">
            <a:avLst/>
          </a:prstGeom>
          <a:noFill/>
        </p:spPr>
        <p:txBody>
          <a:bodyPr wrap="square" rtlCol="0">
            <a:spAutoFit/>
          </a:bodyPr>
          <a:lstStyle/>
          <a:p>
            <a:pPr algn="just"/>
            <a:r>
              <a:rPr lang="en-US" sz="2800" dirty="0"/>
              <a:t>The Human Protein Atlas aims to map </a:t>
            </a:r>
          </a:p>
          <a:p>
            <a:pPr algn="just"/>
            <a:r>
              <a:rPr lang="en-US" sz="2800" dirty="0"/>
              <a:t>all the proteins in the human body. This ambitious goal requires expressing thousands of different recombinant proteins to generate antibodies. </a:t>
            </a:r>
          </a:p>
        </p:txBody>
      </p:sp>
      <p:sp>
        <p:nvSpPr>
          <p:cNvPr id="123" name="Text Placeholder 17">
            <a:extLst>
              <a:ext uri="{FF2B5EF4-FFF2-40B4-BE49-F238E27FC236}">
                <a16:creationId xmlns:a16="http://schemas.microsoft.com/office/drawing/2014/main" id="{4438A751-58AF-449E-ABA6-C8F72BF492D9}"/>
              </a:ext>
            </a:extLst>
          </p:cNvPr>
          <p:cNvSpPr txBox="1">
            <a:spLocks/>
          </p:cNvSpPr>
          <p:nvPr/>
        </p:nvSpPr>
        <p:spPr>
          <a:xfrm>
            <a:off x="15544800" y="14166920"/>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Results</a:t>
            </a:r>
          </a:p>
        </p:txBody>
      </p:sp>
      <p:sp>
        <p:nvSpPr>
          <p:cNvPr id="124" name="TextBox 123">
            <a:extLst>
              <a:ext uri="{FF2B5EF4-FFF2-40B4-BE49-F238E27FC236}">
                <a16:creationId xmlns:a16="http://schemas.microsoft.com/office/drawing/2014/main" id="{D9A6AAEE-5E70-4AB2-A617-1C8A402C3997}"/>
              </a:ext>
            </a:extLst>
          </p:cNvPr>
          <p:cNvSpPr txBox="1"/>
          <p:nvPr/>
        </p:nvSpPr>
        <p:spPr>
          <a:xfrm>
            <a:off x="29900879" y="6749100"/>
            <a:ext cx="12801600" cy="646331"/>
          </a:xfrm>
          <a:prstGeom prst="rect">
            <a:avLst/>
          </a:prstGeom>
          <a:noFill/>
        </p:spPr>
        <p:txBody>
          <a:bodyPr wrap="square" rtlCol="0">
            <a:spAutoFit/>
          </a:bodyPr>
          <a:lstStyle/>
          <a:p>
            <a:pPr algn="ctr"/>
            <a:r>
              <a:rPr lang="en-US" sz="3600" u="sng" dirty="0"/>
              <a:t>What did the the embedding layer learn?</a:t>
            </a:r>
          </a:p>
        </p:txBody>
      </p:sp>
      <p:graphicFrame>
        <p:nvGraphicFramePr>
          <p:cNvPr id="129" name="Table 128">
            <a:extLst>
              <a:ext uri="{FF2B5EF4-FFF2-40B4-BE49-F238E27FC236}">
                <a16:creationId xmlns:a16="http://schemas.microsoft.com/office/drawing/2014/main" id="{78DCC267-FA1F-4034-AEC8-2571A0AB40B4}"/>
              </a:ext>
            </a:extLst>
          </p:cNvPr>
          <p:cNvGraphicFramePr>
            <a:graphicFrameLocks noGrp="1"/>
          </p:cNvGraphicFramePr>
          <p:nvPr>
            <p:extLst>
              <p:ext uri="{D42A27DB-BD31-4B8C-83A1-F6EECF244321}">
                <p14:modId xmlns:p14="http://schemas.microsoft.com/office/powerpoint/2010/main" val="1532212138"/>
              </p:ext>
            </p:extLst>
          </p:nvPr>
        </p:nvGraphicFramePr>
        <p:xfrm>
          <a:off x="15619152" y="16275197"/>
          <a:ext cx="12727248" cy="3243360"/>
        </p:xfrm>
        <a:graphic>
          <a:graphicData uri="http://schemas.openxmlformats.org/drawingml/2006/table">
            <a:tbl>
              <a:tblPr firstRow="1" bandRow="1">
                <a:tableStyleId>{7E9639D4-E3E2-4D34-9284-5A2195B3D0D7}</a:tableStyleId>
              </a:tblPr>
              <a:tblGrid>
                <a:gridCol w="2237048">
                  <a:extLst>
                    <a:ext uri="{9D8B030D-6E8A-4147-A177-3AD203B41FA5}">
                      <a16:colId xmlns:a16="http://schemas.microsoft.com/office/drawing/2014/main" val="3739837609"/>
                    </a:ext>
                  </a:extLst>
                </a:gridCol>
                <a:gridCol w="2590800">
                  <a:extLst>
                    <a:ext uri="{9D8B030D-6E8A-4147-A177-3AD203B41FA5}">
                      <a16:colId xmlns:a16="http://schemas.microsoft.com/office/drawing/2014/main" val="2642331103"/>
                    </a:ext>
                  </a:extLst>
                </a:gridCol>
                <a:gridCol w="2667000">
                  <a:extLst>
                    <a:ext uri="{9D8B030D-6E8A-4147-A177-3AD203B41FA5}">
                      <a16:colId xmlns:a16="http://schemas.microsoft.com/office/drawing/2014/main" val="20002"/>
                    </a:ext>
                  </a:extLst>
                </a:gridCol>
                <a:gridCol w="2590800">
                  <a:extLst>
                    <a:ext uri="{9D8B030D-6E8A-4147-A177-3AD203B41FA5}">
                      <a16:colId xmlns:a16="http://schemas.microsoft.com/office/drawing/2014/main" val="572115807"/>
                    </a:ext>
                  </a:extLst>
                </a:gridCol>
                <a:gridCol w="2641600">
                  <a:extLst>
                    <a:ext uri="{9D8B030D-6E8A-4147-A177-3AD203B41FA5}">
                      <a16:colId xmlns:a16="http://schemas.microsoft.com/office/drawing/2014/main" val="1144260684"/>
                    </a:ext>
                  </a:extLst>
                </a:gridCol>
              </a:tblGrid>
              <a:tr h="897544">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Sastry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3200" dirty="0"/>
                        <a:t>CNN – Nucleotide Sequence</a:t>
                      </a:r>
                    </a:p>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Optimized Network – Nucleotide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Optimized Network – Amino Acid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399813256"/>
                  </a:ext>
                </a:extLst>
              </a:tr>
              <a:tr h="600600">
                <a:tc>
                  <a:txBody>
                    <a:bodyPr/>
                    <a:lstStyle/>
                    <a:p>
                      <a:r>
                        <a:rPr lang="en-US" sz="3000" dirty="0">
                          <a:latin typeface="+mn-lt"/>
                        </a:rPr>
                        <a:t>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70.0% </a:t>
                      </a:r>
                      <a:r>
                        <a:rPr lang="en-US" sz="3000" dirty="0">
                          <a:latin typeface="+mn-lt"/>
                          <a:cs typeface="Calibri" panose="020F0502020204030204" pitchFamily="34" charset="0"/>
                        </a:rPr>
                        <a:t>± 0.8%</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000" dirty="0">
                          <a:latin typeface="+mn-lt"/>
                        </a:rPr>
                        <a:t>63.8% </a:t>
                      </a:r>
                      <a:r>
                        <a:rPr lang="en-US" sz="3000" dirty="0">
                          <a:latin typeface="+mn-lt"/>
                          <a:cs typeface="Calibri" panose="020F0502020204030204" pitchFamily="34" charset="0"/>
                        </a:rPr>
                        <a:t>± 0.8%</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72.7% </a:t>
                      </a:r>
                      <a:r>
                        <a:rPr lang="en-US" sz="3000" dirty="0">
                          <a:latin typeface="+mn-lt"/>
                          <a:cs typeface="Calibri" panose="020F0502020204030204" pitchFamily="34" charset="0"/>
                        </a:rPr>
                        <a:t>± 2.0%</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b="1" dirty="0">
                          <a:latin typeface="+mn-lt"/>
                          <a:cs typeface="Calibri" panose="020F0502020204030204" pitchFamily="34" charset="0"/>
                        </a:rPr>
                        <a:t>73.5% ± 1.0%</a:t>
                      </a:r>
                      <a:endParaRPr lang="en-US" sz="30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149461"/>
                  </a:ext>
                </a:extLst>
              </a:tr>
              <a:tr h="600600">
                <a:tc>
                  <a:txBody>
                    <a:bodyPr/>
                    <a:lstStyle/>
                    <a:p>
                      <a:r>
                        <a:rPr lang="en-US" sz="3000" dirty="0">
                          <a:latin typeface="+mn-lt"/>
                        </a:rPr>
                        <a:t>Solubility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b="1" dirty="0">
                          <a:latin typeface="+mn-lt"/>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cs typeface="Calibri" panose="020F0502020204030204" pitchFamily="34" charset="0"/>
                        </a:rPr>
                        <a:t>80.1% ± 1.4%</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368195"/>
                  </a:ext>
                </a:extLst>
              </a:tr>
            </a:tbl>
          </a:graphicData>
        </a:graphic>
      </p:graphicFrame>
      <p:sp>
        <p:nvSpPr>
          <p:cNvPr id="131" name="TextBox 130">
            <a:extLst>
              <a:ext uri="{FF2B5EF4-FFF2-40B4-BE49-F238E27FC236}">
                <a16:creationId xmlns:a16="http://schemas.microsoft.com/office/drawing/2014/main" id="{A5EC576F-442F-4C9C-BD00-B23E43E6EA57}"/>
              </a:ext>
            </a:extLst>
          </p:cNvPr>
          <p:cNvSpPr txBox="1"/>
          <p:nvPr/>
        </p:nvSpPr>
        <p:spPr>
          <a:xfrm>
            <a:off x="15544800" y="15484091"/>
            <a:ext cx="12801600" cy="646331"/>
          </a:xfrm>
          <a:prstGeom prst="rect">
            <a:avLst/>
          </a:prstGeom>
          <a:noFill/>
        </p:spPr>
        <p:txBody>
          <a:bodyPr wrap="square" rtlCol="0">
            <a:spAutoFit/>
          </a:bodyPr>
          <a:lstStyle/>
          <a:p>
            <a:pPr algn="ctr"/>
            <a:r>
              <a:rPr lang="en-US" sz="3600" u="sng" dirty="0"/>
              <a:t>Accuracy of various approaches</a:t>
            </a:r>
          </a:p>
        </p:txBody>
      </p:sp>
      <p:sp>
        <p:nvSpPr>
          <p:cNvPr id="133" name="TextBox 132">
            <a:extLst>
              <a:ext uri="{FF2B5EF4-FFF2-40B4-BE49-F238E27FC236}">
                <a16:creationId xmlns:a16="http://schemas.microsoft.com/office/drawing/2014/main" id="{8505CE53-AB5C-4748-A608-3ADB0A62BECA}"/>
              </a:ext>
            </a:extLst>
          </p:cNvPr>
          <p:cNvSpPr txBox="1"/>
          <p:nvPr/>
        </p:nvSpPr>
        <p:spPr>
          <a:xfrm>
            <a:off x="15544800" y="19883440"/>
            <a:ext cx="12801600" cy="646331"/>
          </a:xfrm>
          <a:prstGeom prst="rect">
            <a:avLst/>
          </a:prstGeom>
          <a:noFill/>
        </p:spPr>
        <p:txBody>
          <a:bodyPr wrap="square" rtlCol="0">
            <a:spAutoFit/>
          </a:bodyPr>
          <a:lstStyle/>
          <a:p>
            <a:pPr algn="ctr"/>
            <a:r>
              <a:rPr lang="en-US" sz="3600" u="sng" dirty="0"/>
              <a:t>Sensitivity to binary classification and quantile cutoff </a:t>
            </a:r>
          </a:p>
        </p:txBody>
      </p:sp>
      <p:sp>
        <p:nvSpPr>
          <p:cNvPr id="91" name="TextBox 90">
            <a:extLst>
              <a:ext uri="{FF2B5EF4-FFF2-40B4-BE49-F238E27FC236}">
                <a16:creationId xmlns:a16="http://schemas.microsoft.com/office/drawing/2014/main" id="{BAD07FC7-3085-47F7-8A51-83E184F5226C}"/>
              </a:ext>
            </a:extLst>
          </p:cNvPr>
          <p:cNvSpPr txBox="1"/>
          <p:nvPr/>
        </p:nvSpPr>
        <p:spPr>
          <a:xfrm>
            <a:off x="29900879" y="14619838"/>
            <a:ext cx="12801600" cy="646331"/>
          </a:xfrm>
          <a:prstGeom prst="rect">
            <a:avLst/>
          </a:prstGeom>
          <a:noFill/>
        </p:spPr>
        <p:txBody>
          <a:bodyPr wrap="square" rtlCol="0">
            <a:spAutoFit/>
          </a:bodyPr>
          <a:lstStyle/>
          <a:p>
            <a:pPr algn="ctr"/>
            <a:r>
              <a:rPr lang="en-US" sz="3600" u="sng" dirty="0"/>
              <a:t>Model Aided Experimentation</a:t>
            </a:r>
          </a:p>
        </p:txBody>
      </p:sp>
      <p:sp>
        <p:nvSpPr>
          <p:cNvPr id="132" name="TextBox 131">
            <a:extLst>
              <a:ext uri="{FF2B5EF4-FFF2-40B4-BE49-F238E27FC236}">
                <a16:creationId xmlns:a16="http://schemas.microsoft.com/office/drawing/2014/main" id="{B4E1E494-D186-4BC9-AD23-C2514D064FC6}"/>
              </a:ext>
            </a:extLst>
          </p:cNvPr>
          <p:cNvSpPr txBox="1"/>
          <p:nvPr/>
        </p:nvSpPr>
        <p:spPr>
          <a:xfrm>
            <a:off x="29900880" y="20446418"/>
            <a:ext cx="12625349" cy="1815882"/>
          </a:xfrm>
          <a:prstGeom prst="rect">
            <a:avLst/>
          </a:prstGeom>
          <a:noFill/>
        </p:spPr>
        <p:txBody>
          <a:bodyPr wrap="square" rtlCol="0">
            <a:spAutoFit/>
          </a:bodyPr>
          <a:lstStyle/>
          <a:p>
            <a:pPr algn="just"/>
            <a:r>
              <a:rPr lang="en-US" sz="2800" dirty="0"/>
              <a:t>Following the same prediction pipeline used in Sastry et. al., our optimized network showed only 2780 experiments are necessary for high expression </a:t>
            </a:r>
            <a:r>
              <a:rPr lang="en-US" sz="2800" dirty="0" err="1"/>
              <a:t>PrESTs</a:t>
            </a:r>
            <a:r>
              <a:rPr lang="en-US" sz="2800" dirty="0"/>
              <a:t> (38.98% reduction), compared to 38.70% reduction for their best ensemble model.</a:t>
            </a:r>
          </a:p>
        </p:txBody>
      </p:sp>
      <p:cxnSp>
        <p:nvCxnSpPr>
          <p:cNvPr id="134" name="Straight Arrow Connector 133">
            <a:extLst>
              <a:ext uri="{FF2B5EF4-FFF2-40B4-BE49-F238E27FC236}">
                <a16:creationId xmlns:a16="http://schemas.microsoft.com/office/drawing/2014/main" id="{1CE39C02-EFA9-4EE7-A24F-1F306500A36A}"/>
              </a:ext>
            </a:extLst>
          </p:cNvPr>
          <p:cNvCxnSpPr>
            <a:cxnSpLocks/>
            <a:endCxn id="99" idx="0"/>
          </p:cNvCxnSpPr>
          <p:nvPr/>
        </p:nvCxnSpPr>
        <p:spPr>
          <a:xfrm flipH="1">
            <a:off x="3702668" y="25441606"/>
            <a:ext cx="355584" cy="1379755"/>
          </a:xfrm>
          <a:prstGeom prst="straightConnector1">
            <a:avLst/>
          </a:prstGeom>
          <a:noFill/>
          <a:ln w="38100" cap="flat" cmpd="sng" algn="ctr">
            <a:solidFill>
              <a:sysClr val="windowText" lastClr="000000"/>
            </a:solidFill>
            <a:prstDash val="solid"/>
            <a:miter lim="800000"/>
            <a:tailEnd type="triangle"/>
          </a:ln>
          <a:effectLst/>
        </p:spPr>
      </p:cxnSp>
      <p:cxnSp>
        <p:nvCxnSpPr>
          <p:cNvPr id="135" name="Straight Arrow Connector 134">
            <a:extLst>
              <a:ext uri="{FF2B5EF4-FFF2-40B4-BE49-F238E27FC236}">
                <a16:creationId xmlns:a16="http://schemas.microsoft.com/office/drawing/2014/main" id="{F71D40E3-49A6-49DE-A2B3-2CB5CD810ABB}"/>
              </a:ext>
            </a:extLst>
          </p:cNvPr>
          <p:cNvCxnSpPr>
            <a:cxnSpLocks/>
            <a:endCxn id="101" idx="0"/>
          </p:cNvCxnSpPr>
          <p:nvPr/>
        </p:nvCxnSpPr>
        <p:spPr>
          <a:xfrm>
            <a:off x="5730112" y="25462334"/>
            <a:ext cx="248402" cy="1359027"/>
          </a:xfrm>
          <a:prstGeom prst="straightConnector1">
            <a:avLst/>
          </a:prstGeom>
          <a:noFill/>
          <a:ln w="38100" cap="flat" cmpd="sng" algn="ctr">
            <a:solidFill>
              <a:sysClr val="windowText" lastClr="000000"/>
            </a:solidFill>
            <a:prstDash val="solid"/>
            <a:miter lim="800000"/>
            <a:tailEnd type="triangle"/>
          </a:ln>
          <a:effectLst/>
        </p:spPr>
      </p:cxnSp>
      <p:cxnSp>
        <p:nvCxnSpPr>
          <p:cNvPr id="136" name="Straight Arrow Connector 135">
            <a:extLst>
              <a:ext uri="{FF2B5EF4-FFF2-40B4-BE49-F238E27FC236}">
                <a16:creationId xmlns:a16="http://schemas.microsoft.com/office/drawing/2014/main" id="{3074D19F-FE32-4550-93A4-C8D59974D4B5}"/>
              </a:ext>
            </a:extLst>
          </p:cNvPr>
          <p:cNvCxnSpPr>
            <a:cxnSpLocks/>
            <a:endCxn id="102" idx="0"/>
          </p:cNvCxnSpPr>
          <p:nvPr/>
        </p:nvCxnSpPr>
        <p:spPr>
          <a:xfrm>
            <a:off x="6629383" y="25442267"/>
            <a:ext cx="473720" cy="1379094"/>
          </a:xfrm>
          <a:prstGeom prst="straightConnector1">
            <a:avLst/>
          </a:prstGeom>
          <a:noFill/>
          <a:ln w="38100" cap="flat" cmpd="sng" algn="ctr">
            <a:solidFill>
              <a:sysClr val="windowText" lastClr="000000"/>
            </a:solidFill>
            <a:prstDash val="solid"/>
            <a:miter lim="800000"/>
            <a:tailEnd type="triangle"/>
          </a:ln>
          <a:effectLst/>
        </p:spPr>
      </p:cxnSp>
      <p:sp>
        <p:nvSpPr>
          <p:cNvPr id="140" name="TextBox 139">
            <a:extLst>
              <a:ext uri="{FF2B5EF4-FFF2-40B4-BE49-F238E27FC236}">
                <a16:creationId xmlns:a16="http://schemas.microsoft.com/office/drawing/2014/main" id="{A388065E-6140-4EDF-B243-EE75E6E33633}"/>
              </a:ext>
            </a:extLst>
          </p:cNvPr>
          <p:cNvSpPr txBox="1"/>
          <p:nvPr/>
        </p:nvSpPr>
        <p:spPr>
          <a:xfrm>
            <a:off x="22674827" y="20810379"/>
            <a:ext cx="5860259" cy="4401205"/>
          </a:xfrm>
          <a:prstGeom prst="rect">
            <a:avLst/>
          </a:prstGeom>
          <a:noFill/>
        </p:spPr>
        <p:txBody>
          <a:bodyPr wrap="square" rtlCol="0">
            <a:spAutoFit/>
          </a:bodyPr>
          <a:lstStyle/>
          <a:p>
            <a:pPr algn="just"/>
            <a:r>
              <a:rPr lang="en-US" sz="2800" dirty="0"/>
              <a:t>We explored two strategies to make use of more of the available training data. Adding an intermediate class for expression hurts classification accuracy, especially for high expression proteins. Binary classification is relatively insensitive to the quantiles used to separate high and low expression peptides.</a:t>
            </a:r>
          </a:p>
          <a:p>
            <a:pPr marL="457200" indent="-457200">
              <a:buFontTx/>
              <a:buChar char="-"/>
            </a:pPr>
            <a:endParaRPr lang="en-US" sz="2800" dirty="0"/>
          </a:p>
        </p:txBody>
      </p:sp>
      <p:sp>
        <p:nvSpPr>
          <p:cNvPr id="141" name="Content Placeholder 10">
            <a:extLst>
              <a:ext uri="{FF2B5EF4-FFF2-40B4-BE49-F238E27FC236}">
                <a16:creationId xmlns:a16="http://schemas.microsoft.com/office/drawing/2014/main" id="{D11CB54C-D508-4605-91BB-7EE2911A4F9C}"/>
              </a:ext>
            </a:extLst>
          </p:cNvPr>
          <p:cNvSpPr txBox="1">
            <a:spLocks/>
          </p:cNvSpPr>
          <p:nvPr/>
        </p:nvSpPr>
        <p:spPr>
          <a:xfrm>
            <a:off x="15562003" y="6947538"/>
            <a:ext cx="7555172" cy="7270906"/>
          </a:xfrm>
          <a:prstGeom prst="rect">
            <a:avLst/>
          </a:prstGeom>
          <a:ln w="38100">
            <a:noFill/>
          </a:ln>
        </p:spPr>
        <p:txBody>
          <a:bodyPr vert="horz" lIns="91440" tIns="91440" rIns="91440" bIns="91440" rtlCol="0" anchor="t">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buSzPct val="150000"/>
            </a:pPr>
            <a:r>
              <a:rPr lang="en-US" sz="2800" dirty="0"/>
              <a:t>Protein Epitope Signature Tags (</a:t>
            </a:r>
            <a:r>
              <a:rPr lang="en-US" sz="2800" dirty="0" err="1"/>
              <a:t>PrESTs</a:t>
            </a:r>
            <a:r>
              <a:rPr lang="en-US" sz="2800" dirty="0"/>
              <a:t>), consisting of 20-150 amino acids</a:t>
            </a:r>
          </a:p>
          <a:p>
            <a:pPr lvl="1">
              <a:buClrTx/>
              <a:buSzPct val="150000"/>
            </a:pPr>
            <a:r>
              <a:rPr lang="en-US" sz="2200" dirty="0"/>
              <a:t>Expressed for Proteomics – Human Protein Atlas </a:t>
            </a:r>
          </a:p>
          <a:p>
            <a:pPr lvl="1">
              <a:buClrTx/>
              <a:buSzPct val="150000"/>
            </a:pPr>
            <a:r>
              <a:rPr lang="en-US" sz="2200" dirty="0"/>
              <a:t>Classified according to Sastry et. al.</a:t>
            </a:r>
          </a:p>
          <a:p>
            <a:pPr lvl="1">
              <a:buClrTx/>
              <a:buSzPct val="150000"/>
            </a:pPr>
            <a:endParaRPr lang="en-US" sz="1200" dirty="0"/>
          </a:p>
          <a:p>
            <a:pPr>
              <a:buClrTx/>
              <a:buSzPct val="150000"/>
            </a:pPr>
            <a:r>
              <a:rPr lang="en-US" sz="2800" dirty="0"/>
              <a:t>Protein expression data for 45,206 </a:t>
            </a:r>
            <a:r>
              <a:rPr lang="en-US" sz="2800" dirty="0" err="1"/>
              <a:t>PrESTs</a:t>
            </a:r>
            <a:endParaRPr lang="en-US" sz="2800" dirty="0"/>
          </a:p>
          <a:p>
            <a:pPr lvl="1">
              <a:buClrTx/>
              <a:buSzPct val="150000"/>
            </a:pPr>
            <a:r>
              <a:rPr lang="en-US" sz="2200" dirty="0"/>
              <a:t>1</a:t>
            </a:r>
            <a:r>
              <a:rPr lang="en-US" sz="2200" baseline="30000" dirty="0"/>
              <a:t>st</a:t>
            </a:r>
            <a:r>
              <a:rPr lang="en-US" sz="2200" dirty="0"/>
              <a:t> quantile = low expression (11302 samples)</a:t>
            </a:r>
          </a:p>
          <a:p>
            <a:pPr lvl="1">
              <a:buClrTx/>
              <a:buSzPct val="150000"/>
            </a:pPr>
            <a:r>
              <a:rPr lang="en-US" sz="2200" dirty="0"/>
              <a:t>4</a:t>
            </a:r>
            <a:r>
              <a:rPr lang="en-US" sz="2200" baseline="30000" dirty="0"/>
              <a:t>th</a:t>
            </a:r>
            <a:r>
              <a:rPr lang="en-US" sz="2200" dirty="0"/>
              <a:t> quantile = high expression (11301 samples)</a:t>
            </a:r>
          </a:p>
          <a:p>
            <a:pPr lvl="1">
              <a:buClrTx/>
              <a:buSzPct val="150000"/>
            </a:pPr>
            <a:r>
              <a:rPr lang="en-US" sz="2200" dirty="0"/>
              <a:t>2</a:t>
            </a:r>
            <a:r>
              <a:rPr lang="en-US" sz="2200" baseline="30000" dirty="0"/>
              <a:t>nd</a:t>
            </a:r>
            <a:r>
              <a:rPr lang="en-US" sz="2200" dirty="0"/>
              <a:t> and 3</a:t>
            </a:r>
            <a:r>
              <a:rPr lang="en-US" sz="2200" baseline="30000" dirty="0"/>
              <a:t>rd</a:t>
            </a:r>
            <a:r>
              <a:rPr lang="en-US" sz="2200" dirty="0"/>
              <a:t> quantiles removed (22603 samples)</a:t>
            </a:r>
          </a:p>
          <a:p>
            <a:pPr lvl="1">
              <a:buClrTx/>
              <a:buSzPct val="150000"/>
            </a:pPr>
            <a:endParaRPr lang="en-US" sz="1200" dirty="0"/>
          </a:p>
          <a:p>
            <a:pPr>
              <a:buClrTx/>
              <a:buSzPct val="150000"/>
            </a:pPr>
            <a:r>
              <a:rPr lang="en-US" sz="2800" dirty="0"/>
              <a:t>Protein solubility data for 16,082 </a:t>
            </a:r>
            <a:r>
              <a:rPr lang="en-US" sz="2800" dirty="0" err="1"/>
              <a:t>PrESTs</a:t>
            </a:r>
            <a:endParaRPr lang="en-US" sz="2800" dirty="0"/>
          </a:p>
          <a:p>
            <a:pPr lvl="1">
              <a:buClrTx/>
              <a:buSzPct val="150000"/>
            </a:pPr>
            <a:r>
              <a:rPr lang="en-US" sz="2200" dirty="0"/>
              <a:t>Low solubility classes 1 - 3.5 (3324 samples)</a:t>
            </a:r>
          </a:p>
          <a:p>
            <a:pPr lvl="1">
              <a:buClrTx/>
              <a:buSzPct val="150000"/>
            </a:pPr>
            <a:r>
              <a:rPr lang="en-US" sz="2200" dirty="0"/>
              <a:t>High solubility classes 4.5 – 5 (5091 samples)</a:t>
            </a:r>
          </a:p>
          <a:p>
            <a:pPr lvl="1">
              <a:buClrTx/>
              <a:buSzPct val="150000"/>
            </a:pPr>
            <a:r>
              <a:rPr lang="en-US" sz="2200" dirty="0"/>
              <a:t>Solubility class 4 removed (7667 samples) </a:t>
            </a:r>
          </a:p>
          <a:p>
            <a:pPr>
              <a:buClrTx/>
              <a:buSzPct val="150000"/>
            </a:pPr>
            <a:endParaRPr lang="en-US" sz="2000" dirty="0"/>
          </a:p>
        </p:txBody>
      </p:sp>
      <p:pic>
        <p:nvPicPr>
          <p:cNvPr id="142" name="Picture 1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948517" y="6883037"/>
            <a:ext cx="5760720" cy="7092696"/>
          </a:xfrm>
          <a:prstGeom prst="rect">
            <a:avLst/>
          </a:prstGeom>
        </p:spPr>
      </p:pic>
      <p:pic>
        <p:nvPicPr>
          <p:cNvPr id="143" name="Picture 1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9378310" y="7593096"/>
            <a:ext cx="8093459" cy="6823961"/>
          </a:xfrm>
          <a:prstGeom prst="rect">
            <a:avLst/>
          </a:prstGeom>
        </p:spPr>
      </p:pic>
      <p:sp>
        <p:nvSpPr>
          <p:cNvPr id="144" name="TextBox 143">
            <a:extLst>
              <a:ext uri="{FF2B5EF4-FFF2-40B4-BE49-F238E27FC236}">
                <a16:creationId xmlns:a16="http://schemas.microsoft.com/office/drawing/2014/main" id="{A388065E-6140-4EDF-B243-EE75E6E33633}"/>
              </a:ext>
            </a:extLst>
          </p:cNvPr>
          <p:cNvSpPr txBox="1"/>
          <p:nvPr/>
        </p:nvSpPr>
        <p:spPr>
          <a:xfrm>
            <a:off x="37428282" y="7612989"/>
            <a:ext cx="5214691" cy="6986528"/>
          </a:xfrm>
          <a:prstGeom prst="rect">
            <a:avLst/>
          </a:prstGeom>
          <a:noFill/>
        </p:spPr>
        <p:txBody>
          <a:bodyPr wrap="square" rtlCol="0">
            <a:spAutoFit/>
          </a:bodyPr>
          <a:lstStyle/>
          <a:p>
            <a:pPr algn="just"/>
            <a:r>
              <a:rPr lang="en-US" sz="2800" dirty="0"/>
              <a:t>We used the t-distributed stochastic neighbor embedding (t-SNE) algorithm to explore the learned semantic relationship between codons. We found codons coding for the same amino acid were tightly grouped in the reduced embedding space. The network also learned similar vector representations for codons which code for amino acids with similar physical properties. These findings support the use of amino acid sequence for predicting expression.</a:t>
            </a:r>
          </a:p>
        </p:txBody>
      </p:sp>
      <p:graphicFrame>
        <p:nvGraphicFramePr>
          <p:cNvPr id="145" name="Table 144">
            <a:extLst>
              <a:ext uri="{FF2B5EF4-FFF2-40B4-BE49-F238E27FC236}">
                <a16:creationId xmlns:a16="http://schemas.microsoft.com/office/drawing/2014/main" id="{E1225497-D27D-43E1-AB00-A66B97C348A4}"/>
              </a:ext>
            </a:extLst>
          </p:cNvPr>
          <p:cNvGraphicFramePr>
            <a:graphicFrameLocks noGrp="1"/>
          </p:cNvGraphicFramePr>
          <p:nvPr>
            <p:extLst>
              <p:ext uri="{D42A27DB-BD31-4B8C-83A1-F6EECF244321}">
                <p14:modId xmlns:p14="http://schemas.microsoft.com/office/powerpoint/2010/main" val="2308926589"/>
              </p:ext>
            </p:extLst>
          </p:nvPr>
        </p:nvGraphicFramePr>
        <p:xfrm>
          <a:off x="30393131" y="15429483"/>
          <a:ext cx="11785651" cy="4861039"/>
        </p:xfrm>
        <a:graphic>
          <a:graphicData uri="http://schemas.openxmlformats.org/drawingml/2006/table">
            <a:tbl>
              <a:tblPr firstRow="1" bandRow="1">
                <a:tableStyleId>{7E9639D4-E3E2-4D34-9284-5A2195B3D0D7}</a:tableStyleId>
              </a:tblPr>
              <a:tblGrid>
                <a:gridCol w="3792855">
                  <a:extLst>
                    <a:ext uri="{9D8B030D-6E8A-4147-A177-3AD203B41FA5}">
                      <a16:colId xmlns:a16="http://schemas.microsoft.com/office/drawing/2014/main" val="4183596025"/>
                    </a:ext>
                  </a:extLst>
                </a:gridCol>
                <a:gridCol w="3831213">
                  <a:extLst>
                    <a:ext uri="{9D8B030D-6E8A-4147-A177-3AD203B41FA5}">
                      <a16:colId xmlns:a16="http://schemas.microsoft.com/office/drawing/2014/main" val="3739837609"/>
                    </a:ext>
                  </a:extLst>
                </a:gridCol>
                <a:gridCol w="4161583">
                  <a:extLst>
                    <a:ext uri="{9D8B030D-6E8A-4147-A177-3AD203B41FA5}">
                      <a16:colId xmlns:a16="http://schemas.microsoft.com/office/drawing/2014/main" val="2642331103"/>
                    </a:ext>
                  </a:extLst>
                </a:gridCol>
              </a:tblGrid>
              <a:tr h="1141855">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3200" dirty="0"/>
                        <a:t>Number of Experiments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3200" dirty="0"/>
                        <a:t>Expressed Proteins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399813256"/>
                  </a:ext>
                </a:extLst>
              </a:tr>
              <a:tr h="619864">
                <a:tc>
                  <a:txBody>
                    <a:bodyPr/>
                    <a:lstStyle/>
                    <a:p>
                      <a:r>
                        <a:rPr lang="en-US" sz="3200" dirty="0"/>
                        <a:t>Iteration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1877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1187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149461"/>
                  </a:ext>
                </a:extLst>
              </a:tr>
              <a:tr h="619864">
                <a:tc>
                  <a:txBody>
                    <a:bodyPr/>
                    <a:lstStyle/>
                    <a:p>
                      <a:r>
                        <a:rPr lang="en-US" sz="3200" dirty="0"/>
                        <a:t>Iteration 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690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368195"/>
                  </a:ext>
                </a:extLst>
              </a:tr>
              <a:tr h="619864">
                <a:tc>
                  <a:txBody>
                    <a:bodyPr/>
                    <a:lstStyle/>
                    <a:p>
                      <a:r>
                        <a:rPr lang="en-US" sz="3200" dirty="0"/>
                        <a:t>Iteration 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674796"/>
                  </a:ext>
                </a:extLst>
              </a:tr>
              <a:tr h="619864">
                <a:tc>
                  <a:txBody>
                    <a:bodyPr/>
                    <a:lstStyle/>
                    <a:p>
                      <a:r>
                        <a:rPr lang="en-US" sz="3200" dirty="0"/>
                        <a:t>Iteration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255875"/>
                  </a:ext>
                </a:extLst>
              </a:tr>
              <a:tr h="619864">
                <a:tc>
                  <a:txBody>
                    <a:bodyPr/>
                    <a:lstStyle/>
                    <a:p>
                      <a:r>
                        <a:rPr lang="en-US" sz="3200" dirty="0"/>
                        <a:t>Total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dirty="0"/>
                        <a:t>2780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dirty="0"/>
                        <a:t>1395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382673"/>
                  </a:ext>
                </a:extLst>
              </a:tr>
              <a:tr h="619864">
                <a:tc>
                  <a:txBody>
                    <a:bodyPr/>
                    <a:lstStyle/>
                    <a:p>
                      <a:r>
                        <a:rPr lang="en-US" sz="3200" i="1" dirty="0"/>
                        <a:t>Actual Experiments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4556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193689"/>
                  </a:ext>
                </a:extLst>
              </a:tr>
            </a:tbl>
          </a:graphicData>
        </a:graphic>
      </p:graphicFrame>
    </p:spTree>
    <p:extLst>
      <p:ext uri="{BB962C8B-B14F-4D97-AF65-F5344CB8AC3E}">
        <p14:creationId xmlns:p14="http://schemas.microsoft.com/office/powerpoint/2010/main" val="2289771610"/>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_Template" id="{41E0396B-94A9-4781-A9D0-CCAC86DD6216}" vid="{5D0FCA74-8D1A-465B-A0FB-06F5C72BCC6A}"/>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Poster_Template</Template>
  <TotalTime>0</TotalTime>
  <Words>796</Words>
  <Application>Microsoft Office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Mincho</vt:lpstr>
      <vt:lpstr>Arial</vt:lpstr>
      <vt:lpstr>Arial Unicode MS</vt:lpstr>
      <vt:lpstr>Calibri</vt:lpstr>
      <vt:lpstr>Science Poster</vt:lpstr>
      <vt:lpstr>NDAC: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2018-03-07T19:55:46Z</dcterms:created>
  <dcterms:modified xsi:type="dcterms:W3CDTF">2018-06-27T19:10:07Z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