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7DD-178B-4C96-A5A1-54F2ED06FEC6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9E13-F5AF-4556-B0EF-DF2C7E239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28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7DD-178B-4C96-A5A1-54F2ED06FEC6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9E13-F5AF-4556-B0EF-DF2C7E239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90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7DD-178B-4C96-A5A1-54F2ED06FEC6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9E13-F5AF-4556-B0EF-DF2C7E239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37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7DD-178B-4C96-A5A1-54F2ED06FEC6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9E13-F5AF-4556-B0EF-DF2C7E239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1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7DD-178B-4C96-A5A1-54F2ED06FEC6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9E13-F5AF-4556-B0EF-DF2C7E239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1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7DD-178B-4C96-A5A1-54F2ED06FEC6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9E13-F5AF-4556-B0EF-DF2C7E239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70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7DD-178B-4C96-A5A1-54F2ED06FEC6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9E13-F5AF-4556-B0EF-DF2C7E239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72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7DD-178B-4C96-A5A1-54F2ED06FEC6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9E13-F5AF-4556-B0EF-DF2C7E239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68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7DD-178B-4C96-A5A1-54F2ED06FEC6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9E13-F5AF-4556-B0EF-DF2C7E239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68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7DD-178B-4C96-A5A1-54F2ED06FEC6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9E13-F5AF-4556-B0EF-DF2C7E239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59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7DD-178B-4C96-A5A1-54F2ED06FEC6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9E13-F5AF-4556-B0EF-DF2C7E239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80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EF7DD-178B-4C96-A5A1-54F2ED06FEC6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9E13-F5AF-4556-B0EF-DF2C7E239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38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MIPS32</a:t>
            </a:r>
            <a:r>
              <a:rPr lang="zh-CN" altLang="en-US" sz="4800" dirty="0"/>
              <a:t>神经网络协处理器设计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北京航空航天大学</a:t>
            </a:r>
            <a:r>
              <a:rPr lang="en-US" altLang="zh-CN" dirty="0"/>
              <a:t>1</a:t>
            </a:r>
            <a:r>
              <a:rPr lang="zh-CN" altLang="en-US" dirty="0"/>
              <a:t>队</a:t>
            </a:r>
            <a:endParaRPr lang="en-US" altLang="zh-CN" dirty="0"/>
          </a:p>
          <a:p>
            <a:r>
              <a:rPr lang="en-US" altLang="zh-CN" dirty="0"/>
              <a:t>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662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结构设计</a:t>
            </a:r>
            <a:endParaRPr lang="en-US" altLang="zh-CN" dirty="0"/>
          </a:p>
          <a:p>
            <a:r>
              <a:rPr lang="zh-CN" altLang="en-US" dirty="0"/>
              <a:t>协处理器结构设计</a:t>
            </a:r>
            <a:endParaRPr lang="en-US" altLang="zh-CN" dirty="0"/>
          </a:p>
          <a:p>
            <a:r>
              <a:rPr lang="zh-CN" altLang="en-US" dirty="0"/>
              <a:t>协处理器交互</a:t>
            </a:r>
          </a:p>
        </p:txBody>
      </p:sp>
    </p:spTree>
    <p:extLst>
      <p:ext uri="{BB962C8B-B14F-4D97-AF65-F5344CB8AC3E}">
        <p14:creationId xmlns:p14="http://schemas.microsoft.com/office/powerpoint/2010/main" val="147514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结构 </a:t>
            </a:r>
            <a:r>
              <a:rPr lang="en-US" altLang="zh-CN" dirty="0"/>
              <a:t>-</a:t>
            </a:r>
            <a:r>
              <a:rPr lang="zh-CN" altLang="en-US" dirty="0"/>
              <a:t>传统的</a:t>
            </a:r>
            <a:r>
              <a:rPr lang="en-US" altLang="zh-CN" dirty="0"/>
              <a:t>5</a:t>
            </a:r>
            <a:r>
              <a:rPr lang="zh-CN" altLang="en-US" dirty="0"/>
              <a:t>级流水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6311"/>
            <a:ext cx="10058400" cy="516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0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结构 </a:t>
            </a:r>
            <a:r>
              <a:rPr lang="en-US" altLang="zh-CN" dirty="0"/>
              <a:t>-</a:t>
            </a:r>
            <a:r>
              <a:rPr lang="zh-CN" altLang="en-US" dirty="0"/>
              <a:t>初赛设计的</a:t>
            </a:r>
            <a:r>
              <a:rPr lang="en-US" altLang="zh-CN" dirty="0"/>
              <a:t>5</a:t>
            </a:r>
            <a:r>
              <a:rPr lang="zh-CN" altLang="en-US" dirty="0"/>
              <a:t>级流水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1445"/>
            <a:ext cx="10058400" cy="51607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088750" y="550120"/>
            <a:ext cx="2758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频率：</a:t>
            </a:r>
            <a:r>
              <a:rPr lang="en-US" altLang="zh-CN" dirty="0"/>
              <a:t>42MHZ</a:t>
            </a:r>
          </a:p>
          <a:p>
            <a:r>
              <a:rPr lang="zh-CN" altLang="en-US" dirty="0"/>
              <a:t>周期性能：</a:t>
            </a:r>
            <a:r>
              <a:rPr lang="en-US" altLang="zh-CN" dirty="0"/>
              <a:t>1.229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408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结构 </a:t>
            </a:r>
            <a:r>
              <a:rPr lang="en-US" altLang="zh-CN" dirty="0"/>
              <a:t>-</a:t>
            </a:r>
            <a:r>
              <a:rPr lang="zh-CN" altLang="en-US" dirty="0"/>
              <a:t>决赛设计的</a:t>
            </a:r>
            <a:r>
              <a:rPr lang="en-US" altLang="zh-CN" dirty="0"/>
              <a:t>7</a:t>
            </a:r>
            <a:r>
              <a:rPr lang="zh-CN" altLang="en-US" dirty="0"/>
              <a:t>级流水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20941"/>
            <a:ext cx="10058400" cy="51607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745850" y="639673"/>
            <a:ext cx="2758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频率：</a:t>
            </a:r>
            <a:r>
              <a:rPr lang="en-US" altLang="zh-CN" dirty="0"/>
              <a:t>75MHZ</a:t>
            </a:r>
          </a:p>
          <a:p>
            <a:r>
              <a:rPr lang="zh-CN" altLang="en-US" dirty="0"/>
              <a:t>周期性能：</a:t>
            </a:r>
            <a:r>
              <a:rPr lang="en-US" altLang="zh-CN" dirty="0"/>
              <a:t>1.007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21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协处理器结构 </a:t>
            </a:r>
            <a:r>
              <a:rPr lang="en-US" altLang="zh-CN" dirty="0"/>
              <a:t>– </a:t>
            </a:r>
            <a:r>
              <a:rPr lang="zh-CN" altLang="en-US" dirty="0"/>
              <a:t>主要特点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协处理器在内部</a:t>
            </a:r>
            <a:r>
              <a:rPr lang="en-US" altLang="zh-CN" dirty="0"/>
              <a:t>RAM</a:t>
            </a:r>
            <a:r>
              <a:rPr lang="zh-CN" altLang="en-US" dirty="0"/>
              <a:t>进行计算</a:t>
            </a:r>
            <a:endParaRPr lang="en-US" altLang="zh-CN" dirty="0"/>
          </a:p>
          <a:p>
            <a:pPr lvl="1"/>
            <a:r>
              <a:rPr lang="zh-CN" altLang="en-US" dirty="0"/>
              <a:t>避免与主</a:t>
            </a:r>
            <a:r>
              <a:rPr lang="en-US" altLang="zh-CN" dirty="0"/>
              <a:t>CPU</a:t>
            </a:r>
            <a:r>
              <a:rPr lang="zh-CN" altLang="en-US" dirty="0"/>
              <a:t>争用访存周期，提高双方性能</a:t>
            </a:r>
            <a:endParaRPr lang="en-US" altLang="zh-CN" dirty="0"/>
          </a:p>
          <a:p>
            <a:pPr lvl="1"/>
            <a:r>
              <a:rPr lang="zh-CN" altLang="en-US" dirty="0"/>
              <a:t>内部</a:t>
            </a:r>
            <a:r>
              <a:rPr lang="en-US" altLang="zh-CN" dirty="0"/>
              <a:t>RAM</a:t>
            </a:r>
            <a:r>
              <a:rPr lang="zh-CN" altLang="en-US" dirty="0"/>
              <a:t>单独编址，实现针对多分支等复杂网络结构的灵活定制</a:t>
            </a:r>
            <a:endParaRPr lang="en-US" altLang="zh-CN" dirty="0"/>
          </a:p>
          <a:p>
            <a:r>
              <a:rPr lang="zh-CN" altLang="en-US" dirty="0"/>
              <a:t>协处理器使用定点数（</a:t>
            </a:r>
            <a:r>
              <a:rPr lang="en-US" altLang="zh-CN" dirty="0"/>
              <a:t>16bit</a:t>
            </a:r>
            <a:r>
              <a:rPr lang="zh-CN" altLang="en-US" dirty="0"/>
              <a:t>）进行运算</a:t>
            </a:r>
            <a:endParaRPr lang="en-US" altLang="zh-CN" dirty="0"/>
          </a:p>
          <a:p>
            <a:pPr lvl="1"/>
            <a:r>
              <a:rPr lang="zh-CN" altLang="en-US" dirty="0"/>
              <a:t>对输入图片进行归一化，使得神经元激活的动态范围可以接受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FPGA</a:t>
            </a:r>
            <a:r>
              <a:rPr lang="zh-CN" altLang="en-US" dirty="0"/>
              <a:t>上，使用很少的资源快速实现乘法器</a:t>
            </a:r>
            <a:endParaRPr lang="en-US" altLang="zh-CN" dirty="0"/>
          </a:p>
          <a:p>
            <a:pPr lvl="1"/>
            <a:r>
              <a:rPr lang="en-US" altLang="zh-CN" dirty="0"/>
              <a:t>Sigmoid</a:t>
            </a:r>
            <a:r>
              <a:rPr lang="zh-CN" altLang="en-US" dirty="0"/>
              <a:t>函数定点化：线性插值</a:t>
            </a:r>
            <a:endParaRPr lang="en-US" altLang="zh-CN" dirty="0"/>
          </a:p>
          <a:p>
            <a:r>
              <a:rPr lang="zh-CN" altLang="en-US" dirty="0"/>
              <a:t>向量化计算</a:t>
            </a:r>
            <a:endParaRPr lang="en-US" altLang="zh-CN" dirty="0"/>
          </a:p>
          <a:p>
            <a:pPr lvl="1"/>
            <a:r>
              <a:rPr lang="zh-CN" altLang="en-US" dirty="0"/>
              <a:t>针对</a:t>
            </a:r>
            <a:r>
              <a:rPr lang="en-US" altLang="zh-CN" dirty="0"/>
              <a:t>NN</a:t>
            </a:r>
            <a:r>
              <a:rPr lang="zh-CN" altLang="en-US" dirty="0"/>
              <a:t>规整的结构，堆积运算单元，增加吞吐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985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协处理器结构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584200" y="3390900"/>
            <a:ext cx="1016000" cy="1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 Image</a:t>
            </a:r>
          </a:p>
          <a:p>
            <a:pPr algn="ctr"/>
            <a:r>
              <a:rPr lang="en-US" altLang="zh-CN" dirty="0"/>
              <a:t>(20x20)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33600" y="2220912"/>
            <a:ext cx="2489200" cy="1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Convolution Kernels</a:t>
            </a:r>
          </a:p>
          <a:p>
            <a:pPr algn="ctr"/>
            <a:r>
              <a:rPr lang="en-US" altLang="zh-CN" dirty="0"/>
              <a:t>(1x25x20x20)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56200" y="3390900"/>
            <a:ext cx="1485900" cy="1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Intermediate</a:t>
            </a:r>
          </a:p>
          <a:p>
            <a:pPr algn="ctr"/>
            <a:r>
              <a:rPr lang="en-US" altLang="zh-CN" dirty="0"/>
              <a:t>(1x1x25)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75500" y="2220912"/>
            <a:ext cx="2489200" cy="1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Classifier</a:t>
            </a:r>
          </a:p>
          <a:p>
            <a:pPr algn="ctr"/>
            <a:r>
              <a:rPr lang="en-US" altLang="zh-CN" dirty="0"/>
              <a:t>(1x25x20x20)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3"/>
            <a:endCxn id="6" idx="1"/>
          </p:cNvCxnSpPr>
          <p:nvPr/>
        </p:nvCxnSpPr>
        <p:spPr>
          <a:xfrm>
            <a:off x="1600200" y="4051300"/>
            <a:ext cx="355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</p:cNvCxnSpPr>
          <p:nvPr/>
        </p:nvCxnSpPr>
        <p:spPr>
          <a:xfrm>
            <a:off x="3378200" y="3541712"/>
            <a:ext cx="0" cy="509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642100" y="4051300"/>
            <a:ext cx="355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8420100" y="3541712"/>
            <a:ext cx="0" cy="509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0198100" y="3390900"/>
            <a:ext cx="1485900" cy="1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Logits</a:t>
            </a:r>
          </a:p>
          <a:p>
            <a:pPr algn="ctr"/>
            <a:r>
              <a:rPr lang="en-US" altLang="zh-CN" dirty="0"/>
              <a:t>(10)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582123" y="4012167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Vector multiply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624023" y="4012167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Vector multiply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0928350" y="4711700"/>
            <a:ext cx="0" cy="509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986943" y="478182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Argmax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10198100" y="5221287"/>
            <a:ext cx="1485900" cy="1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Output</a:t>
            </a:r>
          </a:p>
          <a:p>
            <a:pPr algn="ctr"/>
            <a:r>
              <a:rPr lang="en-US" altLang="zh-CN" dirty="0"/>
              <a:t>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393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协处理器</a:t>
            </a:r>
            <a:r>
              <a:rPr lang="en-US" altLang="zh-CN" dirty="0"/>
              <a:t>-CPU</a:t>
            </a:r>
            <a:r>
              <a:rPr lang="zh-CN" altLang="en-US" dirty="0"/>
              <a:t>交互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使用访存指令与</a:t>
            </a:r>
            <a:r>
              <a:rPr lang="en-US" altLang="zh-CN" dirty="0"/>
              <a:t>Coprocessor</a:t>
            </a:r>
            <a:r>
              <a:rPr lang="zh-CN" altLang="en-US" dirty="0"/>
              <a:t>进行交互</a:t>
            </a:r>
            <a:endParaRPr lang="en-US" altLang="zh-CN" dirty="0"/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将输入写入</a:t>
            </a:r>
            <a:r>
              <a:rPr lang="en-US" altLang="zh-CN" dirty="0"/>
              <a:t>Coprocessor</a:t>
            </a:r>
            <a:r>
              <a:rPr lang="zh-CN" altLang="en-US" dirty="0"/>
              <a:t>对应地址段</a:t>
            </a:r>
            <a:endParaRPr lang="en-US" altLang="zh-CN" dirty="0"/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向</a:t>
            </a:r>
            <a:r>
              <a:rPr lang="en-US" altLang="zh-CN" dirty="0"/>
              <a:t>Coprocessor</a:t>
            </a:r>
            <a:r>
              <a:rPr lang="zh-CN" altLang="en-US" dirty="0"/>
              <a:t>发送开始命令</a:t>
            </a:r>
            <a:endParaRPr lang="en-US" altLang="zh-CN" dirty="0"/>
          </a:p>
          <a:p>
            <a:pPr lvl="1"/>
            <a:r>
              <a:rPr lang="zh-CN" altLang="en-US" dirty="0"/>
              <a:t>以轮询或中断方式得知计算是否完成</a:t>
            </a:r>
            <a:endParaRPr lang="en-US" altLang="zh-CN" dirty="0"/>
          </a:p>
          <a:p>
            <a:pPr lvl="1"/>
            <a:r>
              <a:rPr lang="zh-CN" altLang="en-US" dirty="0"/>
              <a:t>取结果，进行后续处理</a:t>
            </a:r>
          </a:p>
        </p:txBody>
      </p:sp>
    </p:spTree>
    <p:extLst>
      <p:ext uri="{BB962C8B-B14F-4D97-AF65-F5344CB8AC3E}">
        <p14:creationId xmlns:p14="http://schemas.microsoft.com/office/powerpoint/2010/main" val="416707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协处理器性能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 </a:t>
            </a:r>
            <a:r>
              <a:rPr lang="en-US" altLang="zh-CN" dirty="0" err="1"/>
              <a:t>mnist</a:t>
            </a:r>
            <a:r>
              <a:rPr lang="en-US" altLang="zh-CN" dirty="0"/>
              <a:t> dataset:</a:t>
            </a:r>
          </a:p>
          <a:p>
            <a:pPr lvl="1"/>
            <a:r>
              <a:rPr lang="en-US" altLang="zh-CN" dirty="0"/>
              <a:t>Top-1 accuracy: 90%</a:t>
            </a:r>
          </a:p>
          <a:p>
            <a:r>
              <a:rPr lang="en-US" altLang="zh-CN" dirty="0"/>
              <a:t>Input -&gt; fc -&gt; sigmoid -&gt; fc -&gt; </a:t>
            </a:r>
            <a:r>
              <a:rPr lang="en-US" altLang="zh-CN" dirty="0" err="1"/>
              <a:t>argmax</a:t>
            </a:r>
            <a:endParaRPr lang="en-US" altLang="zh-CN" dirty="0"/>
          </a:p>
          <a:p>
            <a:pPr lvl="1"/>
            <a:r>
              <a:rPr lang="en-US" altLang="zh-CN" dirty="0"/>
              <a:t>Coprocessor performance: ~450 cycles / inference (without data loading cycles)</a:t>
            </a:r>
          </a:p>
          <a:p>
            <a:pPr lvl="1"/>
            <a:r>
              <a:rPr lang="en-US" altLang="zh-CN" dirty="0"/>
              <a:t>CPU performance: ~100 000 cycles / inference (without data loading cycles)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783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268</Words>
  <Application>Microsoft Office PowerPoint</Application>
  <PresentationFormat>宽屏</PresentationFormat>
  <Paragraphs>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MIPS32神经网络协处理器设计</vt:lpstr>
      <vt:lpstr>提纲</vt:lpstr>
      <vt:lpstr>CPU结构 -传统的5级流水</vt:lpstr>
      <vt:lpstr>CPU结构 -初赛设计的5级流水</vt:lpstr>
      <vt:lpstr>CPU结构 -决赛设计的7级流水</vt:lpstr>
      <vt:lpstr>协处理器结构 – 主要特点</vt:lpstr>
      <vt:lpstr>协处理器结构</vt:lpstr>
      <vt:lpstr>协处理器-CPU交互</vt:lpstr>
      <vt:lpstr>协处理器性能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MIPS32神经网络协处理器设计</dc:title>
  <dc:creator>林子义</dc:creator>
  <cp:lastModifiedBy>yangkun</cp:lastModifiedBy>
  <cp:revision>7</cp:revision>
  <dcterms:created xsi:type="dcterms:W3CDTF">2017-09-23T04:59:03Z</dcterms:created>
  <dcterms:modified xsi:type="dcterms:W3CDTF">2018-09-25T09:57:11Z</dcterms:modified>
</cp:coreProperties>
</file>