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8"/>
  </p:notesMasterIdLst>
  <p:sldIdLst>
    <p:sldId id="256" r:id="rId2"/>
    <p:sldId id="271" r:id="rId3"/>
    <p:sldId id="257" r:id="rId4"/>
    <p:sldId id="259" r:id="rId5"/>
    <p:sldId id="273" r:id="rId6"/>
    <p:sldId id="267" r:id="rId7"/>
    <p:sldId id="276" r:id="rId8"/>
    <p:sldId id="280" r:id="rId9"/>
    <p:sldId id="281" r:id="rId10"/>
    <p:sldId id="282" r:id="rId11"/>
    <p:sldId id="283" r:id="rId12"/>
    <p:sldId id="284" r:id="rId13"/>
    <p:sldId id="285" r:id="rId14"/>
    <p:sldId id="260" r:id="rId15"/>
    <p:sldId id="277" r:id="rId16"/>
    <p:sldId id="268"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24" autoAdjust="0"/>
  </p:normalViewPr>
  <p:slideViewPr>
    <p:cSldViewPr snapToGrid="0">
      <p:cViewPr>
        <p:scale>
          <a:sx n="50" d="100"/>
          <a:sy n="50" d="100"/>
        </p:scale>
        <p:origin x="19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1FDCD-6DC0-49FB-9BF9-4346398059AC}" type="datetimeFigureOut">
              <a:rPr lang="zh-CN" altLang="en-US" smtClean="0"/>
              <a:t>2017/9/23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1C25E-E4ED-4745-89DA-3BA6247D6D66}" type="slidenum">
              <a:rPr lang="zh-CN" altLang="en-US" smtClean="0"/>
              <a:t>‹#›</a:t>
            </a:fld>
            <a:endParaRPr lang="zh-CN" altLang="en-US"/>
          </a:p>
        </p:txBody>
      </p:sp>
    </p:spTree>
    <p:extLst>
      <p:ext uri="{BB962C8B-B14F-4D97-AF65-F5344CB8AC3E}">
        <p14:creationId xmlns:p14="http://schemas.microsoft.com/office/powerpoint/2010/main" val="2775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开场白：</a:t>
            </a:r>
            <a:endParaRPr lang="en-US" altLang="zh-CN" smtClean="0"/>
          </a:p>
          <a:p>
            <a:r>
              <a:rPr lang="zh-CN" altLang="en-US" smtClean="0"/>
              <a:t>各位老师同学大家好：</a:t>
            </a:r>
            <a:endParaRPr lang="en-US" altLang="zh-CN" smtClean="0"/>
          </a:p>
          <a:p>
            <a:r>
              <a:rPr lang="zh-CN" altLang="en-US" smtClean="0"/>
              <a:t>今天我将为大家介绍并展示我们南京大学计算机</a:t>
            </a:r>
            <a:r>
              <a:rPr lang="en-US" altLang="zh-CN" smtClean="0"/>
              <a:t>2</a:t>
            </a:r>
            <a:r>
              <a:rPr lang="zh-CN" altLang="en-US" smtClean="0"/>
              <a:t>队的基于</a:t>
            </a:r>
            <a:r>
              <a:rPr lang="en-US" altLang="zh-CN" smtClean="0"/>
              <a:t>FPGA</a:t>
            </a:r>
            <a:r>
              <a:rPr lang="zh-CN" altLang="en-US" smtClean="0"/>
              <a:t>的</a:t>
            </a:r>
            <a:r>
              <a:rPr lang="en-US" altLang="zh-CN" smtClean="0"/>
              <a:t>MIPS32</a:t>
            </a:r>
            <a:r>
              <a:rPr lang="zh-CN" altLang="en-US" smtClean="0"/>
              <a:t>流水线处理器的设计和实现</a:t>
            </a:r>
            <a:endParaRPr lang="en-US" altLang="zh-CN"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1</a:t>
            </a:fld>
            <a:endParaRPr lang="zh-CN" altLang="en-US"/>
          </a:p>
        </p:txBody>
      </p:sp>
    </p:spTree>
    <p:extLst>
      <p:ext uri="{BB962C8B-B14F-4D97-AF65-F5344CB8AC3E}">
        <p14:creationId xmlns:p14="http://schemas.microsoft.com/office/powerpoint/2010/main" val="3959868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既然我们将</a:t>
            </a:r>
            <a:r>
              <a:rPr lang="en-US" altLang="zh-CN" dirty="0" smtClean="0"/>
              <a:t>AM</a:t>
            </a:r>
            <a:r>
              <a:rPr lang="zh-CN" altLang="en-US" dirty="0" smtClean="0"/>
              <a:t>定位在一个抽象的机器上，那么非常自然的我们需要</a:t>
            </a:r>
            <a:r>
              <a:rPr lang="en-US" altLang="zh-CN" dirty="0" smtClean="0"/>
              <a:t>AM</a:t>
            </a:r>
            <a:r>
              <a:rPr lang="zh-CN" altLang="en-US" dirty="0" smtClean="0"/>
              <a:t>为我们提供一个</a:t>
            </a:r>
            <a:endParaRPr lang="en-US" altLang="zh-CN" dirty="0" smtClean="0"/>
          </a:p>
          <a:p>
            <a:r>
              <a:rPr lang="zh-CN" altLang="en-US" dirty="0" smtClean="0"/>
              <a:t>图灵机的接口，也就是最基本的输出能力</a:t>
            </a:r>
            <a:r>
              <a:rPr lang="en-US" altLang="zh-CN" dirty="0" smtClean="0"/>
              <a:t>(_</a:t>
            </a:r>
            <a:r>
              <a:rPr lang="en-US" altLang="zh-CN" dirty="0" err="1" smtClean="0"/>
              <a:t>putc</a:t>
            </a:r>
            <a:r>
              <a:rPr lang="en-US" altLang="zh-CN" dirty="0" smtClean="0"/>
              <a:t>)</a:t>
            </a:r>
            <a:r>
              <a:rPr lang="zh-CN" altLang="en-US" dirty="0" smtClean="0"/>
              <a:t>和停机能力</a:t>
            </a:r>
            <a:r>
              <a:rPr lang="en-US" altLang="zh-CN" dirty="0" smtClean="0"/>
              <a:t>_halt</a:t>
            </a:r>
            <a:r>
              <a:rPr lang="zh-CN" altLang="en-US" dirty="0" smtClean="0"/>
              <a:t>（如果这里问计算能力，计算能力直接由实际硬件提供），</a:t>
            </a:r>
            <a:endParaRPr lang="en-US" altLang="zh-CN" dirty="0" smtClean="0"/>
          </a:p>
          <a:p>
            <a:r>
              <a:rPr lang="zh-CN" altLang="en-US" dirty="0" smtClean="0"/>
              <a:t>有了这些，我们的</a:t>
            </a:r>
            <a:r>
              <a:rPr lang="en-US" altLang="zh-CN" dirty="0" smtClean="0"/>
              <a:t>AM</a:t>
            </a:r>
            <a:r>
              <a:rPr lang="zh-CN" altLang="en-US" dirty="0" smtClean="0"/>
              <a:t>就可以跑一些测试程序了，比如。。。（上面列的），以及解决一些纯数学的问题，</a:t>
            </a:r>
            <a:endParaRPr lang="en-US" altLang="zh-CN" dirty="0" smtClean="0"/>
          </a:p>
          <a:p>
            <a:r>
              <a:rPr lang="zh-CN" altLang="en-US" dirty="0" smtClean="0"/>
              <a:t>比如最大流问题、最短路问题等。。。</a:t>
            </a:r>
            <a:endParaRPr lang="en-US" altLang="zh-CN" dirty="0"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10</a:t>
            </a:fld>
            <a:endParaRPr lang="zh-CN" altLang="en-US"/>
          </a:p>
        </p:txBody>
      </p:sp>
    </p:spTree>
    <p:extLst>
      <p:ext uri="{BB962C8B-B14F-4D97-AF65-F5344CB8AC3E}">
        <p14:creationId xmlns:p14="http://schemas.microsoft.com/office/powerpoint/2010/main" val="1839356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这里放一张飞机大战的图片</a:t>
            </a:r>
            <a:r>
              <a:rPr lang="en-US" altLang="zh-CN" dirty="0" smtClean="0"/>
              <a:t>】</a:t>
            </a:r>
          </a:p>
          <a:p>
            <a:r>
              <a:rPr lang="zh-CN" altLang="en-US" dirty="0" smtClean="0"/>
              <a:t>当我们面对着一个已经可以解决很多问题的</a:t>
            </a:r>
            <a:r>
              <a:rPr lang="en-US" altLang="zh-CN" dirty="0" smtClean="0"/>
              <a:t>AM</a:t>
            </a:r>
            <a:r>
              <a:rPr lang="zh-CN" altLang="en-US" dirty="0" smtClean="0"/>
              <a:t>的时候，却似乎觉得还远远不够，因为我们甚至都无法输出哪怕一丁点的彩色。</a:t>
            </a:r>
            <a:endParaRPr lang="en-US" altLang="zh-CN" dirty="0" smtClean="0"/>
          </a:p>
          <a:p>
            <a:r>
              <a:rPr lang="zh-CN" altLang="en-US" dirty="0" smtClean="0"/>
              <a:t>我们需要</a:t>
            </a:r>
            <a:r>
              <a:rPr lang="zh-CN" altLang="en-US" b="1" dirty="0" smtClean="0"/>
              <a:t>扩展</a:t>
            </a:r>
            <a:r>
              <a:rPr lang="zh-CN" altLang="en-US" dirty="0" smtClean="0"/>
              <a:t>图灵机的能力，至少让我们能够玩个小游戏，不至于对着一个冷冰冰的机器。整理一下玩游戏的基本要素，我们发现</a:t>
            </a:r>
            <a:endParaRPr lang="en-US" altLang="zh-CN" dirty="0" smtClean="0"/>
          </a:p>
          <a:p>
            <a:r>
              <a:rPr lang="zh-CN" altLang="en-US" dirty="0" smtClean="0"/>
              <a:t>我们至少需要给</a:t>
            </a:r>
            <a:r>
              <a:rPr lang="en-US" altLang="zh-CN" dirty="0" smtClean="0"/>
              <a:t>AM</a:t>
            </a:r>
            <a:r>
              <a:rPr lang="zh-CN" altLang="en-US" dirty="0" smtClean="0"/>
              <a:t>扩展出处理</a:t>
            </a:r>
            <a:r>
              <a:rPr lang="en-US" altLang="zh-CN" dirty="0" smtClean="0"/>
              <a:t>IO</a:t>
            </a:r>
            <a:r>
              <a:rPr lang="zh-CN" altLang="en-US" dirty="0" smtClean="0"/>
              <a:t>的能力，有了</a:t>
            </a:r>
            <a:r>
              <a:rPr lang="en-US" altLang="zh-CN" dirty="0" smtClean="0"/>
              <a:t>IO</a:t>
            </a:r>
            <a:r>
              <a:rPr lang="zh-CN" altLang="en-US" dirty="0" smtClean="0"/>
              <a:t>，我们才能处理用户的输入并作出相应的响应，才能绘制出五彩斑斓的图像，</a:t>
            </a:r>
            <a:endParaRPr lang="en-US" altLang="zh-CN" dirty="0" smtClean="0"/>
          </a:p>
          <a:p>
            <a:r>
              <a:rPr lang="zh-CN" altLang="en-US" dirty="0" smtClean="0"/>
              <a:t>才能真正的让用户实际的接触到这台机器。</a:t>
            </a:r>
            <a:endParaRPr lang="en-US" altLang="zh-CN" dirty="0"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11</a:t>
            </a:fld>
            <a:endParaRPr lang="zh-CN" altLang="en-US"/>
          </a:p>
        </p:txBody>
      </p:sp>
    </p:spTree>
    <p:extLst>
      <p:ext uri="{BB962C8B-B14F-4D97-AF65-F5344CB8AC3E}">
        <p14:creationId xmlns:p14="http://schemas.microsoft.com/office/powerpoint/2010/main" val="1525022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当我们有了</a:t>
            </a:r>
            <a:r>
              <a:rPr lang="en-US" altLang="zh-CN" dirty="0" smtClean="0"/>
              <a:t>IO</a:t>
            </a:r>
            <a:r>
              <a:rPr lang="zh-CN" altLang="en-US" dirty="0" smtClean="0"/>
              <a:t>之后，我们的用户程序似乎已经相当完善了，</a:t>
            </a:r>
            <a:endParaRPr lang="en-US" altLang="zh-CN" dirty="0" smtClean="0"/>
          </a:p>
          <a:p>
            <a:r>
              <a:rPr lang="zh-CN" altLang="en-US" dirty="0" smtClean="0"/>
              <a:t>但是当我们重新审视的时候，却发现我们的程序直接接触了</a:t>
            </a:r>
            <a:r>
              <a:rPr lang="en-US" altLang="zh-CN" dirty="0" smtClean="0"/>
              <a:t>IO</a:t>
            </a:r>
            <a:r>
              <a:rPr lang="zh-CN" altLang="en-US" dirty="0" smtClean="0"/>
              <a:t>，相当于扮演了一个</a:t>
            </a:r>
            <a:endParaRPr lang="en-US" altLang="zh-CN" dirty="0" smtClean="0"/>
          </a:p>
          <a:p>
            <a:r>
              <a:rPr lang="en-US" altLang="zh-CN" dirty="0" smtClean="0"/>
              <a:t>monitor</a:t>
            </a:r>
            <a:r>
              <a:rPr lang="zh-CN" altLang="en-US" dirty="0" smtClean="0"/>
              <a:t>的角色，但这本该是</a:t>
            </a:r>
            <a:r>
              <a:rPr lang="en-US" altLang="zh-CN" dirty="0" smtClean="0"/>
              <a:t>OS</a:t>
            </a:r>
            <a:r>
              <a:rPr lang="zh-CN" altLang="en-US" dirty="0" smtClean="0"/>
              <a:t>的任务，所以我们进一步扩展出异步这个能力，</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12</a:t>
            </a:fld>
            <a:endParaRPr lang="zh-CN" altLang="en-US"/>
          </a:p>
        </p:txBody>
      </p:sp>
    </p:spTree>
    <p:extLst>
      <p:ext uri="{BB962C8B-B14F-4D97-AF65-F5344CB8AC3E}">
        <p14:creationId xmlns:p14="http://schemas.microsoft.com/office/powerpoint/2010/main" val="48512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有了异步还远远不够，当上层应用程序编写失误，解引用了一个空指针，</a:t>
            </a:r>
            <a:endParaRPr lang="en-US" altLang="zh-CN" dirty="0" smtClean="0"/>
          </a:p>
          <a:p>
            <a:r>
              <a:rPr lang="zh-CN" altLang="en-US" dirty="0" smtClean="0"/>
              <a:t>这个程序本应无法继续跑下去，因为它已经跑到错误的逻辑上，引发了错误的事件，</a:t>
            </a:r>
            <a:endParaRPr lang="en-US" altLang="zh-CN" dirty="0" smtClean="0"/>
          </a:p>
          <a:p>
            <a:r>
              <a:rPr lang="zh-CN" altLang="en-US" dirty="0" smtClean="0"/>
              <a:t>但在</a:t>
            </a:r>
            <a:r>
              <a:rPr lang="en-US" altLang="zh-CN" dirty="0" smtClean="0"/>
              <a:t>AM</a:t>
            </a:r>
            <a:r>
              <a:rPr lang="zh-CN" altLang="en-US" dirty="0" smtClean="0"/>
              <a:t>之上，他却已然能够继续运行，将错误传播的更远。</a:t>
            </a:r>
            <a:endParaRPr lang="en-US" altLang="zh-CN" dirty="0" smtClean="0"/>
          </a:p>
          <a:p>
            <a:r>
              <a:rPr lang="zh-CN" altLang="en-US" dirty="0" smtClean="0"/>
              <a:t>所以我们需要继续为</a:t>
            </a:r>
            <a:r>
              <a:rPr lang="en-US" altLang="zh-CN" dirty="0" smtClean="0"/>
              <a:t>AM</a:t>
            </a:r>
            <a:r>
              <a:rPr lang="zh-CN" altLang="en-US" dirty="0" smtClean="0"/>
              <a:t>扩展，增加一个保护扩展的能力，让用户程序的错误行为得以被即时遏止。</a:t>
            </a:r>
            <a:endParaRPr lang="en-US" altLang="zh-CN" dirty="0"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13</a:t>
            </a:fld>
            <a:endParaRPr lang="zh-CN" altLang="en-US"/>
          </a:p>
        </p:txBody>
      </p:sp>
    </p:spTree>
    <p:extLst>
      <p:ext uri="{BB962C8B-B14F-4D97-AF65-F5344CB8AC3E}">
        <p14:creationId xmlns:p14="http://schemas.microsoft.com/office/powerpoint/2010/main" val="193176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当我们再去看</a:t>
            </a:r>
            <a:r>
              <a:rPr lang="en-US" altLang="zh-CN" smtClean="0"/>
              <a:t>AM</a:t>
            </a:r>
            <a:r>
              <a:rPr lang="zh-CN" altLang="en-US" smtClean="0"/>
              <a:t>是，我们可以看到这样一个结构</a:t>
            </a:r>
            <a:endParaRPr lang="en-US" altLang="zh-CN" smtClean="0"/>
          </a:p>
          <a:p>
            <a:r>
              <a:rPr lang="en-US" altLang="zh-CN" smtClean="0"/>
              <a:t>AM</a:t>
            </a:r>
            <a:r>
              <a:rPr lang="zh-CN" altLang="en-US" smtClean="0"/>
              <a:t>不仅仅是一个抽象层，他可以看成一个理想物理计算机，</a:t>
            </a:r>
            <a:r>
              <a:rPr lang="en-US" altLang="zh-CN" smtClean="0"/>
              <a:t>AM</a:t>
            </a:r>
            <a:r>
              <a:rPr lang="zh-CN" altLang="en-US" smtClean="0"/>
              <a:t>中提供的</a:t>
            </a:r>
            <a:r>
              <a:rPr lang="en-US" altLang="zh-CN" smtClean="0"/>
              <a:t>API</a:t>
            </a:r>
            <a:r>
              <a:rPr lang="zh-CN" altLang="en-US" smtClean="0"/>
              <a:t>相当于指令集</a:t>
            </a:r>
            <a:endParaRPr lang="en-US" altLang="zh-CN" dirty="0"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14</a:t>
            </a:fld>
            <a:endParaRPr lang="zh-CN" altLang="en-US"/>
          </a:p>
        </p:txBody>
      </p:sp>
    </p:spTree>
    <p:extLst>
      <p:ext uri="{BB962C8B-B14F-4D97-AF65-F5344CB8AC3E}">
        <p14:creationId xmlns:p14="http://schemas.microsoft.com/office/powerpoint/2010/main" val="321407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AM</a:t>
            </a:r>
            <a:r>
              <a:rPr lang="zh-CN" altLang="en-US" smtClean="0"/>
              <a:t>是我们实现计算机系统栈的线索</a:t>
            </a:r>
            <a:endParaRPr lang="en-US" altLang="zh-CN" smtClean="0"/>
          </a:p>
          <a:p>
            <a:r>
              <a:rPr lang="en-US" altLang="zh-CN" smtClean="0"/>
              <a:t>AM</a:t>
            </a:r>
            <a:r>
              <a:rPr lang="zh-CN" altLang="en-US" smtClean="0"/>
              <a:t>的设计简化了复杂的计算机系统栈的实现</a:t>
            </a:r>
            <a:endParaRPr lang="en-US" altLang="zh-CN" smtClean="0"/>
          </a:p>
          <a:p>
            <a:r>
              <a:rPr lang="en-US" altLang="zh-CN" smtClean="0"/>
              <a:t>AM</a:t>
            </a:r>
            <a:r>
              <a:rPr lang="zh-CN" altLang="en-US" smtClean="0"/>
              <a:t>的设计符合了计算机历史发展规律</a:t>
            </a:r>
            <a:endParaRPr lang="en-US" altLang="zh-CN"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15</a:t>
            </a:fld>
            <a:endParaRPr lang="zh-CN" altLang="en-US"/>
          </a:p>
        </p:txBody>
      </p:sp>
    </p:spTree>
    <p:extLst>
      <p:ext uri="{BB962C8B-B14F-4D97-AF65-F5344CB8AC3E}">
        <p14:creationId xmlns:p14="http://schemas.microsoft.com/office/powerpoint/2010/main" val="197911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我将从以下几个方面向大家进行介绍，包括</a:t>
            </a:r>
            <a:endParaRPr lang="en-US" altLang="zh-CN" smtClean="0"/>
          </a:p>
          <a:p>
            <a:r>
              <a:rPr lang="zh-CN" altLang="en-US" smtClean="0"/>
              <a:t>项目设计概述</a:t>
            </a:r>
            <a:r>
              <a:rPr lang="zh-CN" altLang="en-US" baseline="0" smtClean="0"/>
              <a:t> 硬件设计 软件设计 开发测试与结果展示 总结</a:t>
            </a:r>
            <a:endParaRPr lang="en-US" altLang="zh-CN"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2</a:t>
            </a:fld>
            <a:endParaRPr lang="zh-CN" altLang="en-US"/>
          </a:p>
        </p:txBody>
      </p:sp>
    </p:spTree>
    <p:extLst>
      <p:ext uri="{BB962C8B-B14F-4D97-AF65-F5344CB8AC3E}">
        <p14:creationId xmlns:p14="http://schemas.microsoft.com/office/powerpoint/2010/main" val="382470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我们的目标包括硬件方面和软件方面：</a:t>
            </a:r>
            <a:endParaRPr lang="en-US" altLang="zh-CN" smtClean="0"/>
          </a:p>
          <a:p>
            <a:r>
              <a:rPr lang="zh-CN" altLang="en-US" smtClean="0"/>
              <a:t>硬件方面</a:t>
            </a:r>
            <a:endParaRPr lang="en-US" altLang="zh-CN" smtClean="0"/>
          </a:p>
          <a:p>
            <a:r>
              <a:rPr lang="zh-CN" altLang="en-US" smtClean="0"/>
              <a:t>我们希望能够完成一个完整的</a:t>
            </a:r>
            <a:r>
              <a:rPr lang="en-US" altLang="zh-CN" smtClean="0"/>
              <a:t>5</a:t>
            </a:r>
            <a:r>
              <a:rPr lang="zh-CN" altLang="en-US" smtClean="0"/>
              <a:t>段流水线</a:t>
            </a:r>
            <a:r>
              <a:rPr lang="en-US" altLang="zh-CN" smtClean="0"/>
              <a:t>MIPS32</a:t>
            </a:r>
            <a:r>
              <a:rPr lang="zh-CN" altLang="en-US" smtClean="0"/>
              <a:t>架构的</a:t>
            </a:r>
            <a:r>
              <a:rPr lang="en-US" altLang="zh-CN" smtClean="0"/>
              <a:t>CPU</a:t>
            </a:r>
          </a:p>
          <a:p>
            <a:r>
              <a:rPr lang="zh-CN" altLang="en-US" smtClean="0"/>
              <a:t>串口，</a:t>
            </a:r>
            <a:r>
              <a:rPr lang="en-US" altLang="zh-CN" smtClean="0"/>
              <a:t>VGA</a:t>
            </a:r>
            <a:r>
              <a:rPr lang="zh-CN" altLang="en-US" smtClean="0"/>
              <a:t>，定时器等外设；</a:t>
            </a:r>
            <a:endParaRPr lang="en-US" altLang="zh-CN" smtClean="0"/>
          </a:p>
          <a:p>
            <a:r>
              <a:rPr lang="zh-CN" altLang="en-US" smtClean="0"/>
              <a:t>软件方面</a:t>
            </a:r>
            <a:endParaRPr lang="en-US" altLang="zh-CN" smtClean="0"/>
          </a:p>
          <a:p>
            <a:r>
              <a:rPr lang="zh-CN" altLang="en-US" smtClean="0"/>
              <a:t>我们希望能够在</a:t>
            </a:r>
            <a:r>
              <a:rPr lang="en-US" altLang="zh-CN" smtClean="0"/>
              <a:t>CPU</a:t>
            </a:r>
            <a:r>
              <a:rPr lang="zh-CN" altLang="en-US" smtClean="0"/>
              <a:t>上运行各种各样的软件程序；</a:t>
            </a:r>
            <a:endParaRPr lang="zh-CN" altLang="en-US"/>
          </a:p>
        </p:txBody>
      </p:sp>
      <p:sp>
        <p:nvSpPr>
          <p:cNvPr id="4" name="灯片编号占位符 3"/>
          <p:cNvSpPr>
            <a:spLocks noGrp="1"/>
          </p:cNvSpPr>
          <p:nvPr>
            <p:ph type="sldNum" sz="quarter" idx="10"/>
          </p:nvPr>
        </p:nvSpPr>
        <p:spPr/>
        <p:txBody>
          <a:bodyPr/>
          <a:lstStyle/>
          <a:p>
            <a:fld id="{1701C25E-E4ED-4745-89DA-3BA6247D6D66}" type="slidenum">
              <a:rPr lang="zh-CN" altLang="en-US" smtClean="0"/>
              <a:t>3</a:t>
            </a:fld>
            <a:endParaRPr lang="zh-CN" altLang="en-US"/>
          </a:p>
        </p:txBody>
      </p:sp>
    </p:spTree>
    <p:extLst>
      <p:ext uri="{BB962C8B-B14F-4D97-AF65-F5344CB8AC3E}">
        <p14:creationId xmlns:p14="http://schemas.microsoft.com/office/powerpoint/2010/main" val="342509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首先我来介绍第一部分，流水线</a:t>
            </a:r>
            <a:r>
              <a:rPr lang="en-US" altLang="zh-CN" smtClean="0"/>
              <a:t>CPU</a:t>
            </a:r>
            <a:r>
              <a:rPr lang="zh-CN" altLang="en-US" smtClean="0"/>
              <a:t>的实现。</a:t>
            </a:r>
            <a:endParaRPr lang="en-US" altLang="zh-CN" smtClean="0"/>
          </a:p>
          <a:p>
            <a:r>
              <a:rPr lang="zh-CN" altLang="en-US" smtClean="0"/>
              <a:t>我们实现了经典的五段流水线</a:t>
            </a:r>
            <a:r>
              <a:rPr lang="en-US" altLang="zh-CN" smtClean="0"/>
              <a:t>CPU</a:t>
            </a:r>
            <a:r>
              <a:rPr lang="zh-CN" altLang="en-US" smtClean="0"/>
              <a:t>架构，包括有：</a:t>
            </a:r>
            <a:endParaRPr lang="en-US" altLang="zh-CN" smtClean="0"/>
          </a:p>
          <a:p>
            <a:r>
              <a:rPr lang="zh-CN" altLang="en-US" smtClean="0"/>
              <a:t>取指阶段 译码阶段 执行阶段 访存阶段 写回</a:t>
            </a:r>
            <a:r>
              <a:rPr lang="zh-CN" altLang="en-US" smtClean="0"/>
              <a:t>阶段</a:t>
            </a:r>
            <a:endParaRPr lang="en-US" altLang="zh-CN" smtClean="0"/>
          </a:p>
          <a:p>
            <a:r>
              <a:rPr lang="zh-CN" altLang="en-US" smtClean="0"/>
              <a:t>这样的流水线结构保证了我们执行指令时</a:t>
            </a:r>
            <a:r>
              <a:rPr lang="en-US" altLang="zh-CN" smtClean="0"/>
              <a:t>CPU</a:t>
            </a:r>
            <a:r>
              <a:rPr lang="zh-CN" altLang="en-US" smtClean="0"/>
              <a:t>的高效利用，使得指令执行速度大大提高</a:t>
            </a:r>
            <a:endParaRPr lang="en-US" altLang="zh-CN" smtClean="0"/>
          </a:p>
          <a:p>
            <a:r>
              <a:rPr lang="zh-CN" altLang="en-US" smtClean="0"/>
              <a:t>但从图中我们可以发现，我们的理想结构并不完美，我们会面临各种问题，首先要解决的就是冒险问题</a:t>
            </a:r>
            <a:endParaRPr lang="en-US" altLang="zh-CN"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4</a:t>
            </a:fld>
            <a:endParaRPr lang="zh-CN" altLang="en-US"/>
          </a:p>
        </p:txBody>
      </p:sp>
    </p:spTree>
    <p:extLst>
      <p:ext uri="{BB962C8B-B14F-4D97-AF65-F5344CB8AC3E}">
        <p14:creationId xmlns:p14="http://schemas.microsoft.com/office/powerpoint/2010/main" val="323235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我们的流水线主要处理</a:t>
            </a:r>
            <a:r>
              <a:rPr lang="en-US" altLang="zh-CN" smtClean="0"/>
              <a:t>3</a:t>
            </a:r>
            <a:r>
              <a:rPr lang="zh-CN" altLang="en-US" smtClean="0"/>
              <a:t>种冒险：</a:t>
            </a:r>
            <a:endParaRPr lang="en-US" altLang="zh-CN" smtClean="0"/>
          </a:p>
          <a:p>
            <a:r>
              <a:rPr lang="zh-CN" altLang="en-US" smtClean="0"/>
              <a:t>结构冒险，不同指令处于同一阶段使得部件竞争</a:t>
            </a:r>
            <a:endParaRPr lang="en-US" altLang="zh-CN" smtClean="0"/>
          </a:p>
          <a:p>
            <a:r>
              <a:rPr lang="zh-CN" altLang="en-US" smtClean="0"/>
              <a:t>数据冒险，我们的指令之间具有数据依赖以至于我们不能正确的拿到我们需要的数据</a:t>
            </a:r>
            <a:endParaRPr lang="en-US" altLang="zh-CN" smtClean="0"/>
          </a:p>
          <a:p>
            <a:r>
              <a:rPr lang="zh-CN" altLang="en-US" smtClean="0"/>
              <a:t>控制毛线，我们在面临跳转等非顺序执行的指令时，流水线中会出现一些无用指令</a:t>
            </a:r>
            <a:endParaRPr lang="en-US" altLang="zh-CN"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5</a:t>
            </a:fld>
            <a:endParaRPr lang="zh-CN" altLang="en-US"/>
          </a:p>
        </p:txBody>
      </p:sp>
    </p:spTree>
    <p:extLst>
      <p:ext uri="{BB962C8B-B14F-4D97-AF65-F5344CB8AC3E}">
        <p14:creationId xmlns:p14="http://schemas.microsoft.com/office/powerpoint/2010/main" val="302834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CP0 </a:t>
            </a:r>
            <a:r>
              <a:rPr lang="zh-CN" altLang="en-US" smtClean="0"/>
              <a:t>记录</a:t>
            </a:r>
            <a:endParaRPr lang="en-US" altLang="zh-CN" smtClean="0"/>
          </a:p>
          <a:p>
            <a:r>
              <a:rPr lang="en-US" altLang="zh-CN" smtClean="0"/>
              <a:t>CU</a:t>
            </a:r>
            <a:r>
              <a:rPr lang="zh-CN" altLang="en-US" smtClean="0"/>
              <a:t>控制</a:t>
            </a:r>
            <a:endParaRPr lang="en-US" altLang="zh-CN" smtClean="0"/>
          </a:p>
          <a:p>
            <a:r>
              <a:rPr lang="zh-CN" altLang="en-US" smtClean="0"/>
              <a:t>除了以上的冒险，我们还需要面对各种中断和异常</a:t>
            </a:r>
            <a:endParaRPr lang="en-US" altLang="zh-CN" smtClean="0"/>
          </a:p>
          <a:p>
            <a:r>
              <a:rPr lang="en-US" altLang="zh-CN" smtClean="0"/>
              <a:t>CP0</a:t>
            </a:r>
            <a:r>
              <a:rPr lang="zh-CN" altLang="en-US" smtClean="0"/>
              <a:t>负责收集记录中断和异常的信息</a:t>
            </a:r>
            <a:endParaRPr lang="en-US" altLang="zh-CN" smtClean="0"/>
          </a:p>
          <a:p>
            <a:r>
              <a:rPr lang="en-US" altLang="zh-CN" smtClean="0"/>
              <a:t>CU</a:t>
            </a:r>
            <a:r>
              <a:rPr lang="zh-CN" altLang="en-US" smtClean="0"/>
              <a:t>负责控制中断和异常的处理</a:t>
            </a:r>
            <a:endParaRPr lang="zh-CN" altLang="en-US"/>
          </a:p>
        </p:txBody>
      </p:sp>
      <p:sp>
        <p:nvSpPr>
          <p:cNvPr id="4" name="灯片编号占位符 3"/>
          <p:cNvSpPr>
            <a:spLocks noGrp="1"/>
          </p:cNvSpPr>
          <p:nvPr>
            <p:ph type="sldNum" sz="quarter" idx="10"/>
          </p:nvPr>
        </p:nvSpPr>
        <p:spPr/>
        <p:txBody>
          <a:bodyPr/>
          <a:lstStyle/>
          <a:p>
            <a:fld id="{1701C25E-E4ED-4745-89DA-3BA6247D6D66}" type="slidenum">
              <a:rPr lang="zh-CN" altLang="en-US" smtClean="0"/>
              <a:t>6</a:t>
            </a:fld>
            <a:endParaRPr lang="zh-CN" altLang="en-US"/>
          </a:p>
        </p:txBody>
      </p:sp>
    </p:spTree>
    <p:extLst>
      <p:ext uri="{BB962C8B-B14F-4D97-AF65-F5344CB8AC3E}">
        <p14:creationId xmlns:p14="http://schemas.microsoft.com/office/powerpoint/2010/main" val="3126631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分支预测器 </a:t>
            </a:r>
            <a:r>
              <a:rPr lang="en-US" altLang="zh-CN" smtClean="0"/>
              <a:t>+30</a:t>
            </a:r>
            <a:r>
              <a:rPr lang="en-US" altLang="zh-CN" smtClean="0"/>
              <a:t>%</a:t>
            </a:r>
          </a:p>
          <a:p>
            <a:r>
              <a:rPr lang="en-US" altLang="zh-CN" smtClean="0"/>
              <a:t>64</a:t>
            </a:r>
            <a:r>
              <a:rPr lang="zh-CN" altLang="en-US" smtClean="0"/>
              <a:t>项的</a:t>
            </a:r>
            <a:r>
              <a:rPr lang="en-US" altLang="zh-CN" smtClean="0"/>
              <a:t>bht </a:t>
            </a:r>
            <a:r>
              <a:rPr lang="zh-CN" altLang="en-US" smtClean="0"/>
              <a:t>两位饱和计数器</a:t>
            </a:r>
            <a:endParaRPr lang="en-US" altLang="zh-CN" smtClean="0"/>
          </a:p>
          <a:p>
            <a:r>
              <a:rPr lang="zh-CN" altLang="en-US" smtClean="0"/>
              <a:t>指令预取 *</a:t>
            </a:r>
            <a:r>
              <a:rPr lang="en-US" altLang="zh-CN" smtClean="0"/>
              <a:t>2</a:t>
            </a:r>
          </a:p>
          <a:p>
            <a:r>
              <a:rPr lang="zh-CN" altLang="en-US" smtClean="0"/>
              <a:t>通过不断送指令地址得到</a:t>
            </a:r>
            <a:endParaRPr lang="zh-CN" altLang="en-US"/>
          </a:p>
        </p:txBody>
      </p:sp>
      <p:sp>
        <p:nvSpPr>
          <p:cNvPr id="4" name="灯片编号占位符 3"/>
          <p:cNvSpPr>
            <a:spLocks noGrp="1"/>
          </p:cNvSpPr>
          <p:nvPr>
            <p:ph type="sldNum" sz="quarter" idx="10"/>
          </p:nvPr>
        </p:nvSpPr>
        <p:spPr/>
        <p:txBody>
          <a:bodyPr/>
          <a:lstStyle/>
          <a:p>
            <a:fld id="{1701C25E-E4ED-4745-89DA-3BA6247D6D66}" type="slidenum">
              <a:rPr lang="zh-CN" altLang="en-US" smtClean="0"/>
              <a:t>7</a:t>
            </a:fld>
            <a:endParaRPr lang="zh-CN" altLang="en-US"/>
          </a:p>
        </p:txBody>
      </p:sp>
    </p:spTree>
    <p:extLst>
      <p:ext uri="{BB962C8B-B14F-4D97-AF65-F5344CB8AC3E}">
        <p14:creationId xmlns:p14="http://schemas.microsoft.com/office/powerpoint/2010/main" val="246169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当我们直接在</a:t>
            </a:r>
            <a:r>
              <a:rPr lang="en-US" altLang="zh-CN" dirty="0" smtClean="0"/>
              <a:t>FPGA</a:t>
            </a:r>
            <a:r>
              <a:rPr lang="zh-CN" altLang="en-US" dirty="0" smtClean="0"/>
              <a:t>上对上层软件进行测试的时候，经常会出现这样一种情况，</a:t>
            </a:r>
            <a:endParaRPr lang="en-US" altLang="zh-CN" dirty="0" smtClean="0"/>
          </a:p>
          <a:p>
            <a:r>
              <a:rPr lang="zh-CN" altLang="en-US" dirty="0" smtClean="0"/>
              <a:t>我们仅仅修改了上层软件的一行代码，并希望看到它在</a:t>
            </a:r>
            <a:r>
              <a:rPr lang="en-US" altLang="zh-CN" dirty="0" smtClean="0"/>
              <a:t>FPGA</a:t>
            </a:r>
            <a:r>
              <a:rPr lang="zh-CN" altLang="en-US" dirty="0" smtClean="0"/>
              <a:t>上的运行结果是否符合预期，</a:t>
            </a:r>
            <a:endParaRPr lang="en-US" altLang="zh-CN" dirty="0" smtClean="0"/>
          </a:p>
          <a:p>
            <a:r>
              <a:rPr lang="zh-CN" altLang="en-US" dirty="0" smtClean="0"/>
              <a:t>但我们却需要为这一行代码重新生成</a:t>
            </a:r>
            <a:r>
              <a:rPr lang="en-US" altLang="zh-CN" dirty="0" smtClean="0"/>
              <a:t>IP</a:t>
            </a:r>
            <a:r>
              <a:rPr lang="zh-CN" altLang="en-US" dirty="0" smtClean="0"/>
              <a:t>核，重新综合，然后上板，最后只跑几秒钟，如果结果不正确，</a:t>
            </a:r>
            <a:endParaRPr lang="en-US" altLang="zh-CN" dirty="0" smtClean="0"/>
          </a:p>
          <a:p>
            <a:r>
              <a:rPr lang="zh-CN" altLang="en-US" dirty="0" smtClean="0"/>
              <a:t>我们就不得不将这漫长等待过程再来一遍。可以说绝大部分的事件都浪费在了这种无意义的等待上面，对我们有意义的只有最后程序跑起来的几秒钟。</a:t>
            </a:r>
            <a:endParaRPr lang="en-US" altLang="zh-CN" dirty="0" smtClean="0"/>
          </a:p>
          <a:p>
            <a:r>
              <a:rPr lang="zh-CN" altLang="en-US" dirty="0" smtClean="0"/>
              <a:t>苦于这一点，我们一直在寻求方法改变这中状况，否则在此</a:t>
            </a:r>
            <a:r>
              <a:rPr lang="en-US" altLang="zh-CN" dirty="0" smtClean="0"/>
              <a:t>CPU</a:t>
            </a:r>
            <a:r>
              <a:rPr lang="zh-CN" altLang="en-US" dirty="0" smtClean="0"/>
              <a:t>之上想要编写一个操作系统无异于天方夜谭。</a:t>
            </a:r>
            <a:endParaRPr lang="en-US" altLang="zh-CN" dirty="0" smtClean="0"/>
          </a:p>
          <a:p>
            <a:r>
              <a:rPr lang="zh-CN" altLang="en-US" dirty="0" smtClean="0"/>
              <a:t>我们在对测试的需求进行了深入剖析之后发现，如果我们可以先在本地对软件进行测试，</a:t>
            </a:r>
            <a:endParaRPr lang="en-US" altLang="zh-CN" dirty="0" smtClean="0"/>
          </a:p>
          <a:p>
            <a:r>
              <a:rPr lang="zh-CN" altLang="en-US" dirty="0" smtClean="0"/>
              <a:t>在测试结果无误之后，再以极低的代价将其迁移到</a:t>
            </a:r>
            <a:r>
              <a:rPr lang="en-US" altLang="zh-CN" dirty="0" smtClean="0"/>
              <a:t>FPGA</a:t>
            </a:r>
            <a:r>
              <a:rPr lang="zh-CN" altLang="en-US" dirty="0" smtClean="0"/>
              <a:t>的</a:t>
            </a:r>
            <a:r>
              <a:rPr lang="en-US" altLang="zh-CN" dirty="0" smtClean="0"/>
              <a:t>CPU</a:t>
            </a:r>
            <a:r>
              <a:rPr lang="zh-CN" altLang="en-US" dirty="0" smtClean="0"/>
              <a:t>上验证性运行，那我们将节省大量无意义的等待时间。</a:t>
            </a:r>
            <a:endParaRPr lang="en-US" altLang="zh-CN" dirty="0" smtClean="0"/>
          </a:p>
          <a:p>
            <a:endParaRPr lang="zh-CN" altLang="en-US" dirty="0"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8</a:t>
            </a:fld>
            <a:endParaRPr lang="zh-CN" altLang="en-US"/>
          </a:p>
        </p:txBody>
      </p:sp>
    </p:spTree>
    <p:extLst>
      <p:ext uri="{BB962C8B-B14F-4D97-AF65-F5344CB8AC3E}">
        <p14:creationId xmlns:p14="http://schemas.microsoft.com/office/powerpoint/2010/main" val="207228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那么我们究竟要怎么做将能将迁移的代价降到最低呢？经过深思熟虑，</a:t>
            </a:r>
            <a:endParaRPr lang="en-US" altLang="zh-CN" dirty="0" smtClean="0"/>
          </a:p>
          <a:p>
            <a:r>
              <a:rPr lang="zh-CN" altLang="en-US" dirty="0" smtClean="0"/>
              <a:t>我们决定在硬件与软件之间添加一个兼容层，这个兼容层用以屏蔽硬件的细节，并为上层软件提供一个</a:t>
            </a:r>
            <a:endParaRPr lang="en-US" altLang="zh-CN" dirty="0" smtClean="0"/>
          </a:p>
          <a:p>
            <a:r>
              <a:rPr lang="zh-CN" altLang="en-US" dirty="0" smtClean="0"/>
              <a:t>统一的硬件接口，这样可以让上层软件的编写者注重于自身的代码逻辑，而不必烦心硬件是如何实现的，</a:t>
            </a:r>
            <a:endParaRPr lang="en-US" altLang="zh-CN" dirty="0" smtClean="0"/>
          </a:p>
          <a:p>
            <a:r>
              <a:rPr lang="zh-CN" altLang="en-US" dirty="0" smtClean="0"/>
              <a:t>同时正是由于这一层兼容层，举个简单的例子，</a:t>
            </a:r>
            <a:r>
              <a:rPr lang="en-US" altLang="zh-CN" dirty="0" smtClean="0"/>
              <a:t>java</a:t>
            </a:r>
            <a:r>
              <a:rPr lang="zh-CN" altLang="en-US" dirty="0" smtClean="0"/>
              <a:t>虚拟机有自己的指令集，对于用</a:t>
            </a:r>
            <a:r>
              <a:rPr lang="en-US" altLang="zh-CN" dirty="0" smtClean="0"/>
              <a:t>java</a:t>
            </a:r>
            <a:r>
              <a:rPr lang="zh-CN" altLang="en-US" dirty="0" smtClean="0"/>
              <a:t>编写的程序而言，</a:t>
            </a:r>
            <a:endParaRPr lang="en-US" altLang="zh-CN" dirty="0" smtClean="0"/>
          </a:p>
          <a:p>
            <a:r>
              <a:rPr lang="zh-CN" altLang="en-US" dirty="0" smtClean="0"/>
              <a:t>这个虚拟指令集就是对他而言的硬件，它全部需要面对的就是这一层虚拟的指令集，但这一层虚拟的指令集再往下，</a:t>
            </a:r>
            <a:endParaRPr lang="en-US" altLang="zh-CN" dirty="0" smtClean="0"/>
          </a:p>
          <a:p>
            <a:r>
              <a:rPr lang="zh-CN" altLang="en-US" dirty="0" smtClean="0"/>
              <a:t>我们可以将其迁移到各种架构的</a:t>
            </a:r>
            <a:r>
              <a:rPr lang="en-US" altLang="zh-CN" dirty="0" smtClean="0"/>
              <a:t>CPU</a:t>
            </a:r>
            <a:r>
              <a:rPr lang="zh-CN" altLang="en-US" dirty="0" smtClean="0"/>
              <a:t>上。而我们的</a:t>
            </a:r>
            <a:r>
              <a:rPr lang="en-US" altLang="zh-CN" dirty="0" smtClean="0"/>
              <a:t>AM</a:t>
            </a:r>
            <a:r>
              <a:rPr lang="zh-CN" altLang="en-US" dirty="0" smtClean="0"/>
              <a:t>就是这样一个类似的思想，为上层提供一个抽象的机器，</a:t>
            </a:r>
            <a:endParaRPr lang="en-US" altLang="zh-CN" dirty="0" smtClean="0"/>
          </a:p>
          <a:p>
            <a:r>
              <a:rPr lang="zh-CN" altLang="en-US" dirty="0" smtClean="0"/>
              <a:t>实现上下层之间的解耦和，同时</a:t>
            </a:r>
            <a:r>
              <a:rPr lang="en-US" altLang="zh-CN" dirty="0" smtClean="0"/>
              <a:t>AM</a:t>
            </a:r>
            <a:r>
              <a:rPr lang="zh-CN" altLang="en-US" dirty="0" smtClean="0"/>
              <a:t>可以在本地的机器上编译，使得我们可以在本地对软件进行编写，测试，试运行，在运行无误之后，直接迁移到</a:t>
            </a:r>
            <a:r>
              <a:rPr lang="en-US" altLang="zh-CN" dirty="0" smtClean="0"/>
              <a:t>FPGA</a:t>
            </a:r>
            <a:r>
              <a:rPr lang="zh-CN" altLang="en-US" dirty="0" smtClean="0"/>
              <a:t>上</a:t>
            </a:r>
            <a:endParaRPr lang="en-US" altLang="zh-CN" dirty="0" smtClean="0"/>
          </a:p>
          <a:p>
            <a:r>
              <a:rPr lang="zh-CN" altLang="en-US" dirty="0" smtClean="0"/>
              <a:t>验证运行结果。</a:t>
            </a:r>
            <a:endParaRPr lang="en-US" altLang="zh-CN" dirty="0" smtClean="0"/>
          </a:p>
          <a:p>
            <a:r>
              <a:rPr lang="en-US" altLang="zh-CN" dirty="0" smtClean="0"/>
              <a:t>// </a:t>
            </a:r>
            <a:r>
              <a:rPr lang="zh-CN" altLang="en-US" dirty="0" smtClean="0"/>
              <a:t>这里的逻辑有问题，需要修正</a:t>
            </a:r>
            <a:endParaRPr lang="en-US" altLang="zh-CN" dirty="0" smtClean="0"/>
          </a:p>
        </p:txBody>
      </p:sp>
      <p:sp>
        <p:nvSpPr>
          <p:cNvPr id="4" name="灯片编号占位符 3"/>
          <p:cNvSpPr>
            <a:spLocks noGrp="1"/>
          </p:cNvSpPr>
          <p:nvPr>
            <p:ph type="sldNum" sz="quarter" idx="10"/>
          </p:nvPr>
        </p:nvSpPr>
        <p:spPr/>
        <p:txBody>
          <a:bodyPr/>
          <a:lstStyle/>
          <a:p>
            <a:fld id="{1701C25E-E4ED-4745-89DA-3BA6247D6D66}" type="slidenum">
              <a:rPr lang="zh-CN" altLang="en-US" smtClean="0"/>
              <a:t>9</a:t>
            </a:fld>
            <a:endParaRPr lang="zh-CN" altLang="en-US"/>
          </a:p>
        </p:txBody>
      </p:sp>
    </p:spTree>
    <p:extLst>
      <p:ext uri="{BB962C8B-B14F-4D97-AF65-F5344CB8AC3E}">
        <p14:creationId xmlns:p14="http://schemas.microsoft.com/office/powerpoint/2010/main" val="336477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C6D4186-6235-4FEE-8008-EC80DECAB0C0}" type="datetime1">
              <a:rPr lang="zh-CN" altLang="en-US" smtClean="0"/>
              <a:t>2017/9/23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B0B213-EFD6-45CB-B96F-34FF7E83FD77}"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71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D6DC49-FFEC-498E-9293-19EA9785E9FD}" type="datetime1">
              <a:rPr lang="zh-CN" altLang="en-US" smtClean="0"/>
              <a:t>2017/9/23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B0B213-EFD6-45CB-B96F-34FF7E83FD77}" type="slidenum">
              <a:rPr lang="zh-CN" altLang="en-US" smtClean="0"/>
              <a:t>‹#›</a:t>
            </a:fld>
            <a:endParaRPr lang="zh-CN" altLang="en-US"/>
          </a:p>
        </p:txBody>
      </p:sp>
    </p:spTree>
    <p:extLst>
      <p:ext uri="{BB962C8B-B14F-4D97-AF65-F5344CB8AC3E}">
        <p14:creationId xmlns:p14="http://schemas.microsoft.com/office/powerpoint/2010/main" val="379607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460620-B6DE-4088-8545-34F4E92A829D}" type="datetime1">
              <a:rPr lang="zh-CN" altLang="en-US" smtClean="0"/>
              <a:t>2017/9/23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B0B213-EFD6-45CB-B96F-34FF7E83FD77}" type="slidenum">
              <a:rPr lang="zh-CN" altLang="en-US" smtClean="0"/>
              <a:t>‹#›</a:t>
            </a:fld>
            <a:endParaRPr lang="zh-CN" altLang="en-US"/>
          </a:p>
        </p:txBody>
      </p:sp>
    </p:spTree>
    <p:extLst>
      <p:ext uri="{BB962C8B-B14F-4D97-AF65-F5344CB8AC3E}">
        <p14:creationId xmlns:p14="http://schemas.microsoft.com/office/powerpoint/2010/main" val="357356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D2ECFEE-33E8-41AA-AFBB-7A77197E8398}" type="datetime1">
              <a:rPr lang="zh-CN" altLang="en-US" smtClean="0"/>
              <a:t>2017/9/23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B0B213-EFD6-45CB-B96F-34FF7E83FD77}" type="slidenum">
              <a:rPr lang="zh-CN" altLang="en-US" smtClean="0"/>
              <a:t>‹#›</a:t>
            </a:fld>
            <a:endParaRPr lang="zh-CN" altLang="en-US"/>
          </a:p>
        </p:txBody>
      </p:sp>
    </p:spTree>
    <p:extLst>
      <p:ext uri="{BB962C8B-B14F-4D97-AF65-F5344CB8AC3E}">
        <p14:creationId xmlns:p14="http://schemas.microsoft.com/office/powerpoint/2010/main" val="332847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496BDC-0B73-4C97-8AA9-74FD69E2FC77}" type="datetime1">
              <a:rPr lang="zh-CN" altLang="en-US" smtClean="0"/>
              <a:t>2017/9/23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B0B213-EFD6-45CB-B96F-34FF7E83FD77}"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914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7D21FC2-59A5-4424-96D5-E1BF777657EA}" type="datetime1">
              <a:rPr lang="zh-CN" altLang="en-US" smtClean="0"/>
              <a:t>2017/9/23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B0B213-EFD6-45CB-B96F-34FF7E83FD77}" type="slidenum">
              <a:rPr lang="zh-CN" altLang="en-US" smtClean="0"/>
              <a:t>‹#›</a:t>
            </a:fld>
            <a:endParaRPr lang="zh-CN" altLang="en-US"/>
          </a:p>
        </p:txBody>
      </p:sp>
    </p:spTree>
    <p:extLst>
      <p:ext uri="{BB962C8B-B14F-4D97-AF65-F5344CB8AC3E}">
        <p14:creationId xmlns:p14="http://schemas.microsoft.com/office/powerpoint/2010/main" val="144878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5ADAE40-6527-4B3D-B078-A352FC24D751}" type="datetime1">
              <a:rPr lang="zh-CN" altLang="en-US" smtClean="0"/>
              <a:t>2017/9/23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B0B213-EFD6-45CB-B96F-34FF7E83FD77}" type="slidenum">
              <a:rPr lang="zh-CN" altLang="en-US" smtClean="0"/>
              <a:t>‹#›</a:t>
            </a:fld>
            <a:endParaRPr lang="zh-CN" altLang="en-US"/>
          </a:p>
        </p:txBody>
      </p:sp>
    </p:spTree>
    <p:extLst>
      <p:ext uri="{BB962C8B-B14F-4D97-AF65-F5344CB8AC3E}">
        <p14:creationId xmlns:p14="http://schemas.microsoft.com/office/powerpoint/2010/main" val="417108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B89F926-40CD-403C-A9CC-E81235DAD6C2}" type="datetime1">
              <a:rPr lang="zh-CN" altLang="en-US" smtClean="0"/>
              <a:t>2017/9/23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4B0B213-EFD6-45CB-B96F-34FF7E83FD77}" type="slidenum">
              <a:rPr lang="zh-CN" altLang="en-US" smtClean="0"/>
              <a:t>‹#›</a:t>
            </a:fld>
            <a:endParaRPr lang="zh-CN" altLang="en-US"/>
          </a:p>
        </p:txBody>
      </p:sp>
    </p:spTree>
    <p:extLst>
      <p:ext uri="{BB962C8B-B14F-4D97-AF65-F5344CB8AC3E}">
        <p14:creationId xmlns:p14="http://schemas.microsoft.com/office/powerpoint/2010/main" val="64846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873E55-9D07-437B-BC51-60F0A8E573EF}" type="datetime1">
              <a:rPr lang="zh-CN" altLang="en-US" smtClean="0"/>
              <a:t>2017/9/23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4B0B213-EFD6-45CB-B96F-34FF7E83FD77}" type="slidenum">
              <a:rPr lang="zh-CN" altLang="en-US" smtClean="0"/>
              <a:t>‹#›</a:t>
            </a:fld>
            <a:endParaRPr lang="zh-CN" altLang="en-US"/>
          </a:p>
        </p:txBody>
      </p:sp>
    </p:spTree>
    <p:extLst>
      <p:ext uri="{BB962C8B-B14F-4D97-AF65-F5344CB8AC3E}">
        <p14:creationId xmlns:p14="http://schemas.microsoft.com/office/powerpoint/2010/main" val="149906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A91976-539D-4E9B-B028-D809A8AE7BA5}" type="datetime1">
              <a:rPr lang="zh-CN" altLang="en-US" smtClean="0"/>
              <a:t>2017/9/23</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B0B213-EFD6-45CB-B96F-34FF7E83FD77}" type="slidenum">
              <a:rPr lang="zh-CN" altLang="en-US" smtClean="0"/>
              <a:t>‹#›</a:t>
            </a:fld>
            <a:endParaRPr lang="zh-CN" altLang="en-US"/>
          </a:p>
        </p:txBody>
      </p:sp>
    </p:spTree>
    <p:extLst>
      <p:ext uri="{BB962C8B-B14F-4D97-AF65-F5344CB8AC3E}">
        <p14:creationId xmlns:p14="http://schemas.microsoft.com/office/powerpoint/2010/main" val="37228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53B490-8230-428D-A865-45575E83F5E0}" type="datetime1">
              <a:rPr lang="zh-CN" altLang="en-US" smtClean="0"/>
              <a:t>2017/9/23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B0B213-EFD6-45CB-B96F-34FF7E83FD77}" type="slidenum">
              <a:rPr lang="zh-CN" altLang="en-US" smtClean="0"/>
              <a:t>‹#›</a:t>
            </a:fld>
            <a:endParaRPr lang="zh-CN" altLang="en-US"/>
          </a:p>
        </p:txBody>
      </p:sp>
    </p:spTree>
    <p:extLst>
      <p:ext uri="{BB962C8B-B14F-4D97-AF65-F5344CB8AC3E}">
        <p14:creationId xmlns:p14="http://schemas.microsoft.com/office/powerpoint/2010/main" val="6294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CBADC01-DC62-4E38-AB25-7C0DACEED140}" type="datetime1">
              <a:rPr lang="zh-CN" altLang="en-US" smtClean="0"/>
              <a:t>2017/9/23</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4B0B213-EFD6-45CB-B96F-34FF7E83FD77}"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07457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a:t>基于</a:t>
            </a:r>
            <a:r>
              <a:rPr lang="en-US" altLang="zh-CN" sz="4400"/>
              <a:t>FPGA</a:t>
            </a:r>
            <a:r>
              <a:rPr lang="zh-CN" altLang="en-US" sz="4400"/>
              <a:t>的</a:t>
            </a:r>
            <a:r>
              <a:rPr lang="en-US" altLang="zh-CN" sz="4400"/>
              <a:t>MIPS32</a:t>
            </a:r>
            <a:r>
              <a:rPr lang="zh-CN" altLang="en-US" sz="4400"/>
              <a:t>流水线</a:t>
            </a:r>
            <a:br>
              <a:rPr lang="zh-CN" altLang="en-US" sz="4400"/>
            </a:br>
            <a:r>
              <a:rPr lang="zh-CN" altLang="en-US" sz="4400"/>
              <a:t>处理器的设计与实现</a:t>
            </a:r>
          </a:p>
        </p:txBody>
      </p:sp>
      <p:sp>
        <p:nvSpPr>
          <p:cNvPr id="3" name="副标题 2"/>
          <p:cNvSpPr>
            <a:spLocks noGrp="1"/>
          </p:cNvSpPr>
          <p:nvPr>
            <p:ph type="subTitle" idx="1"/>
          </p:nvPr>
        </p:nvSpPr>
        <p:spPr/>
        <p:txBody>
          <a:bodyPr/>
          <a:lstStyle/>
          <a:p>
            <a:r>
              <a:rPr lang="zh-CN" altLang="en-US" smtClean="0"/>
              <a:t>南京大学计算机</a:t>
            </a:r>
            <a:r>
              <a:rPr lang="en-US" altLang="zh-CN" smtClean="0"/>
              <a:t>2</a:t>
            </a:r>
            <a:r>
              <a:rPr lang="zh-CN" altLang="en-US" smtClean="0"/>
              <a:t>队</a:t>
            </a:r>
            <a:r>
              <a:rPr lang="en-US" altLang="zh-CN" smtClean="0"/>
              <a:t>—</a:t>
            </a:r>
            <a:r>
              <a:rPr lang="zh-CN" altLang="en-US" smtClean="0"/>
              <a:t>刘博</a:t>
            </a:r>
            <a:endParaRPr lang="zh-CN" altLang="en-US"/>
          </a:p>
        </p:txBody>
      </p:sp>
      <p:sp>
        <p:nvSpPr>
          <p:cNvPr id="4" name="灯片编号占位符 3"/>
          <p:cNvSpPr>
            <a:spLocks noGrp="1"/>
          </p:cNvSpPr>
          <p:nvPr>
            <p:ph type="sldNum" sz="quarter" idx="12"/>
          </p:nvPr>
        </p:nvSpPr>
        <p:spPr/>
        <p:txBody>
          <a:bodyPr/>
          <a:lstStyle/>
          <a:p>
            <a:fld id="{D4B0B213-EFD6-45CB-B96F-34FF7E83FD77}" type="slidenum">
              <a:rPr lang="zh-CN" altLang="en-US" smtClean="0"/>
              <a:t>1</a:t>
            </a:fld>
            <a:endParaRPr lang="zh-CN" altLang="en-US"/>
          </a:p>
        </p:txBody>
      </p:sp>
    </p:spTree>
    <p:extLst>
      <p:ext uri="{BB962C8B-B14F-4D97-AF65-F5344CB8AC3E}">
        <p14:creationId xmlns:p14="http://schemas.microsoft.com/office/powerpoint/2010/main" val="2322392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抽象</a:t>
            </a:r>
            <a:r>
              <a:rPr lang="zh-CN" altLang="en-US"/>
              <a:t>计算机</a:t>
            </a:r>
            <a:r>
              <a:rPr lang="en-US" altLang="zh-CN" smtClean="0"/>
              <a:t>—</a:t>
            </a:r>
            <a:r>
              <a:rPr lang="zh-CN" altLang="en-US"/>
              <a:t>图灵机</a:t>
            </a:r>
            <a:endParaRPr lang="zh-CN" altLang="en-US" dirty="0"/>
          </a:p>
        </p:txBody>
      </p:sp>
      <p:sp>
        <p:nvSpPr>
          <p:cNvPr id="4" name="灯片编号占位符 3"/>
          <p:cNvSpPr>
            <a:spLocks noGrp="1"/>
          </p:cNvSpPr>
          <p:nvPr>
            <p:ph type="sldNum" sz="quarter" idx="12"/>
          </p:nvPr>
        </p:nvSpPr>
        <p:spPr/>
        <p:txBody>
          <a:bodyPr/>
          <a:lstStyle/>
          <a:p>
            <a:fld id="{D4B0B213-EFD6-45CB-B96F-34FF7E83FD77}" type="slidenum">
              <a:rPr lang="zh-CN" altLang="en-US" smtClean="0"/>
              <a:t>10</a:t>
            </a:fld>
            <a:endParaRPr lang="zh-CN" altLang="en-US"/>
          </a:p>
        </p:txBody>
      </p:sp>
      <p:sp>
        <p:nvSpPr>
          <p:cNvPr id="7" name="内容占位符 2"/>
          <p:cNvSpPr txBox="1">
            <a:spLocks/>
          </p:cNvSpPr>
          <p:nvPr/>
        </p:nvSpPr>
        <p:spPr>
          <a:xfrm>
            <a:off x="858984" y="17321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lvl="2" indent="0">
              <a:buFont typeface="Calibri" pitchFamily="34" charset="0"/>
              <a:buNone/>
            </a:pP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r>
              <a:rPr lang="zh-CN" altLang="en-US" sz="2200" dirty="0" smtClean="0">
                <a:latin typeface="黑体" panose="02010609060101010101" pitchFamily="49" charset="-122"/>
                <a:ea typeface="黑体" panose="02010609060101010101" pitchFamily="49" charset="-122"/>
              </a:rPr>
              <a:t>兼容层最需要的能力 </a:t>
            </a:r>
            <a:r>
              <a:rPr lang="en-US" altLang="zh-CN" sz="2200" smtClean="0">
                <a:latin typeface="黑体" panose="02010609060101010101" pitchFamily="49" charset="-122"/>
                <a:ea typeface="黑体" panose="02010609060101010101" pitchFamily="49" charset="-122"/>
              </a:rPr>
              <a:t>—-- </a:t>
            </a:r>
            <a:r>
              <a:rPr lang="en-US" altLang="zh-CN" sz="2200" smtClean="0">
                <a:latin typeface="黑体" panose="02010609060101010101" pitchFamily="49" charset="-122"/>
                <a:ea typeface="黑体" panose="02010609060101010101" pitchFamily="49" charset="-122"/>
              </a:rPr>
              <a:t>turing machine</a:t>
            </a:r>
            <a:r>
              <a:rPr lang="en-US" altLang="zh-CN" sz="2200" smtClean="0">
                <a:latin typeface="黑体" panose="02010609060101010101" pitchFamily="49" charset="-122"/>
                <a:ea typeface="黑体" panose="02010609060101010101" pitchFamily="49" charset="-122"/>
              </a:rPr>
              <a:t>(_</a:t>
            </a:r>
            <a:r>
              <a:rPr lang="en-US" altLang="zh-CN" sz="2200" dirty="0" err="1" smtClean="0">
                <a:latin typeface="黑体" panose="02010609060101010101" pitchFamily="49" charset="-122"/>
                <a:ea typeface="黑体" panose="02010609060101010101" pitchFamily="49" charset="-122"/>
              </a:rPr>
              <a:t>putc</a:t>
            </a:r>
            <a:r>
              <a:rPr lang="zh-CN" altLang="en-US" sz="2200" dirty="0" smtClean="0">
                <a:latin typeface="黑体" panose="02010609060101010101" pitchFamily="49" charset="-122"/>
                <a:ea typeface="黑体" panose="02010609060101010101" pitchFamily="49" charset="-122"/>
              </a:rPr>
              <a:t>、</a:t>
            </a:r>
            <a:r>
              <a:rPr lang="en-US" altLang="zh-CN" sz="2200" dirty="0" smtClean="0">
                <a:latin typeface="黑体" panose="02010609060101010101" pitchFamily="49" charset="-122"/>
                <a:ea typeface="黑体" panose="02010609060101010101" pitchFamily="49" charset="-122"/>
              </a:rPr>
              <a:t>_halt)</a:t>
            </a:r>
            <a:r>
              <a:rPr lang="zh-CN" altLang="en-US" sz="2200" dirty="0" smtClean="0">
                <a:latin typeface="黑体" panose="02010609060101010101" pitchFamily="49" charset="-122"/>
                <a:ea typeface="黑体" panose="02010609060101010101" pitchFamily="49" charset="-122"/>
              </a:rPr>
              <a:t>。</a:t>
            </a:r>
            <a:endParaRPr lang="en-US" altLang="zh-CN" sz="2200" dirty="0" smtClean="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3073811" y="3032993"/>
            <a:ext cx="3042098" cy="2510305"/>
          </a:xfrm>
          <a:prstGeom prst="rect">
            <a:avLst/>
          </a:prstGeom>
        </p:spPr>
      </p:pic>
    </p:spTree>
    <p:extLst>
      <p:ext uri="{BB962C8B-B14F-4D97-AF65-F5344CB8AC3E}">
        <p14:creationId xmlns:p14="http://schemas.microsoft.com/office/powerpoint/2010/main" val="3891589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抽象</a:t>
            </a:r>
            <a:r>
              <a:rPr lang="zh-CN" altLang="en-US"/>
              <a:t>计算机</a:t>
            </a:r>
            <a:r>
              <a:rPr lang="en-US" altLang="zh-CN" smtClean="0"/>
              <a:t>—IO</a:t>
            </a:r>
            <a:r>
              <a:rPr lang="zh-CN" altLang="en-US" smtClean="0"/>
              <a:t>扩展</a:t>
            </a:r>
            <a:r>
              <a:rPr lang="en-US" altLang="zh-CN" smtClean="0"/>
              <a:t> </a:t>
            </a:r>
            <a:endParaRPr lang="zh-CN" altLang="en-US" dirty="0"/>
          </a:p>
        </p:txBody>
      </p:sp>
      <p:sp>
        <p:nvSpPr>
          <p:cNvPr id="4" name="灯片编号占位符 3"/>
          <p:cNvSpPr>
            <a:spLocks noGrp="1"/>
          </p:cNvSpPr>
          <p:nvPr>
            <p:ph type="sldNum" sz="quarter" idx="12"/>
          </p:nvPr>
        </p:nvSpPr>
        <p:spPr/>
        <p:txBody>
          <a:bodyPr/>
          <a:lstStyle/>
          <a:p>
            <a:fld id="{D4B0B213-EFD6-45CB-B96F-34FF7E83FD77}" type="slidenum">
              <a:rPr lang="zh-CN" altLang="en-US" smtClean="0"/>
              <a:t>11</a:t>
            </a:fld>
            <a:endParaRPr lang="zh-CN" altLang="en-US"/>
          </a:p>
        </p:txBody>
      </p:sp>
      <p:sp>
        <p:nvSpPr>
          <p:cNvPr id="7" name="内容占位符 2"/>
          <p:cNvSpPr txBox="1">
            <a:spLocks/>
          </p:cNvSpPr>
          <p:nvPr/>
        </p:nvSpPr>
        <p:spPr>
          <a:xfrm>
            <a:off x="858984" y="17321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lvl="2" indent="0">
              <a:buFont typeface="Calibri" pitchFamily="34" charset="0"/>
              <a:buNone/>
            </a:pP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r>
              <a:rPr lang="zh-CN" altLang="en-US" sz="2200" dirty="0" smtClean="0">
                <a:latin typeface="黑体" panose="02010609060101010101" pitchFamily="49" charset="-122"/>
                <a:ea typeface="黑体" panose="02010609060101010101" pitchFamily="49" charset="-122"/>
              </a:rPr>
              <a:t>我们需要一个更精彩的世界 </a:t>
            </a:r>
            <a:r>
              <a:rPr lang="en-US" altLang="zh-CN" sz="2200" dirty="0" smtClean="0">
                <a:latin typeface="黑体" panose="02010609060101010101" pitchFamily="49" charset="-122"/>
                <a:ea typeface="黑体" panose="02010609060101010101" pitchFamily="49" charset="-122"/>
              </a:rPr>
              <a:t>—-- IOE</a:t>
            </a:r>
            <a:r>
              <a:rPr lang="zh-CN" altLang="en-US" sz="2200" dirty="0" smtClean="0">
                <a:latin typeface="黑体" panose="02010609060101010101" pitchFamily="49" charset="-122"/>
                <a:ea typeface="黑体" panose="02010609060101010101" pitchFamily="49" charset="-122"/>
              </a:rPr>
              <a:t>。</a:t>
            </a: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endParaRPr lang="en-US" altLang="zh-CN" sz="2200" dirty="0">
              <a:latin typeface="黑体" panose="02010609060101010101" pitchFamily="49" charset="-122"/>
              <a:ea typeface="黑体" panose="02010609060101010101" pitchFamily="49" charset="-122"/>
            </a:endParaRPr>
          </a:p>
          <a:p>
            <a:pPr marL="384048" lvl="2" indent="0">
              <a:buFont typeface="Calibri" pitchFamily="34" charset="0"/>
              <a:buNone/>
            </a:pPr>
            <a:r>
              <a:rPr lang="en-US" altLang="zh-CN" sz="2200" dirty="0" smtClean="0">
                <a:latin typeface="黑体" panose="02010609060101010101" pitchFamily="49" charset="-122"/>
                <a:ea typeface="黑体" panose="02010609060101010101" pitchFamily="49" charset="-122"/>
              </a:rPr>
              <a:t>  _</a:t>
            </a:r>
            <a:r>
              <a:rPr lang="en-US" altLang="zh-CN" sz="2200" dirty="0" err="1" smtClean="0">
                <a:latin typeface="黑体" panose="02010609060101010101" pitchFamily="49" charset="-122"/>
                <a:ea typeface="黑体" panose="02010609060101010101" pitchFamily="49" charset="-122"/>
              </a:rPr>
              <a:t>draw_rect</a:t>
            </a: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a:t>
            </a:r>
            <a:r>
              <a:rPr lang="en-US" altLang="zh-CN" sz="2200" dirty="0" err="1" smtClean="0">
                <a:latin typeface="黑体" panose="02010609060101010101" pitchFamily="49" charset="-122"/>
                <a:ea typeface="黑体" panose="02010609060101010101" pitchFamily="49" charset="-122"/>
              </a:rPr>
              <a:t>read_key</a:t>
            </a:r>
            <a:endParaRPr lang="en-US" altLang="zh-CN" sz="2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3267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抽象</a:t>
            </a:r>
            <a:r>
              <a:rPr lang="zh-CN" altLang="en-US"/>
              <a:t>计算机</a:t>
            </a:r>
            <a:r>
              <a:rPr lang="en-US" altLang="zh-CN" smtClean="0"/>
              <a:t>—</a:t>
            </a:r>
            <a:r>
              <a:rPr lang="zh-CN" altLang="en-US" smtClean="0"/>
              <a:t>异步拓展</a:t>
            </a:r>
            <a:r>
              <a:rPr lang="en-US" altLang="zh-CN" smtClean="0"/>
              <a:t> </a:t>
            </a:r>
            <a:endParaRPr lang="zh-CN" altLang="en-US" dirty="0"/>
          </a:p>
        </p:txBody>
      </p:sp>
      <p:sp>
        <p:nvSpPr>
          <p:cNvPr id="4" name="灯片编号占位符 3"/>
          <p:cNvSpPr>
            <a:spLocks noGrp="1"/>
          </p:cNvSpPr>
          <p:nvPr>
            <p:ph type="sldNum" sz="quarter" idx="12"/>
          </p:nvPr>
        </p:nvSpPr>
        <p:spPr/>
        <p:txBody>
          <a:bodyPr/>
          <a:lstStyle/>
          <a:p>
            <a:fld id="{D4B0B213-EFD6-45CB-B96F-34FF7E83FD77}" type="slidenum">
              <a:rPr lang="zh-CN" altLang="en-US" smtClean="0"/>
              <a:t>12</a:t>
            </a:fld>
            <a:endParaRPr lang="zh-CN" altLang="en-US"/>
          </a:p>
        </p:txBody>
      </p:sp>
      <p:sp>
        <p:nvSpPr>
          <p:cNvPr id="7" name="内容占位符 2"/>
          <p:cNvSpPr txBox="1">
            <a:spLocks/>
          </p:cNvSpPr>
          <p:nvPr/>
        </p:nvSpPr>
        <p:spPr>
          <a:xfrm>
            <a:off x="858984" y="17321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lvl="2" indent="0">
              <a:buFont typeface="Calibri" pitchFamily="34" charset="0"/>
              <a:buNone/>
            </a:pP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r>
              <a:rPr lang="zh-CN" altLang="en-US" sz="2200" smtClean="0">
                <a:latin typeface="黑体" panose="02010609060101010101" pitchFamily="49" charset="-122"/>
                <a:ea typeface="黑体" panose="02010609060101010101" pitchFamily="49" charset="-122"/>
              </a:rPr>
              <a:t>轮询</a:t>
            </a:r>
            <a:r>
              <a:rPr lang="en-US" altLang="zh-CN" sz="2200" smtClean="0">
                <a:latin typeface="黑体" panose="02010609060101010101" pitchFamily="49" charset="-122"/>
                <a:ea typeface="黑体" panose="02010609060101010101" pitchFamily="49" charset="-122"/>
              </a:rPr>
              <a:t>IO</a:t>
            </a:r>
            <a:r>
              <a:rPr lang="zh-CN" altLang="en-US" sz="2200" smtClean="0">
                <a:latin typeface="黑体" panose="02010609060101010101" pitchFamily="49" charset="-122"/>
                <a:ea typeface="黑体" panose="02010609060101010101" pitchFamily="49" charset="-122"/>
              </a:rPr>
              <a:t>效率低下，我们需要异步处理</a:t>
            </a:r>
            <a:r>
              <a:rPr lang="en-US" altLang="zh-CN" sz="2200" smtClean="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ASYE</a:t>
            </a:r>
            <a:r>
              <a:rPr lang="zh-CN" altLang="en-US" sz="2200" dirty="0" smtClean="0">
                <a:latin typeface="黑体" panose="02010609060101010101" pitchFamily="49" charset="-122"/>
                <a:ea typeface="黑体" panose="02010609060101010101" pitchFamily="49" charset="-122"/>
              </a:rPr>
              <a:t>。</a:t>
            </a: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endParaRPr lang="en-US" altLang="zh-CN" sz="2200" dirty="0">
              <a:latin typeface="黑体" panose="02010609060101010101" pitchFamily="49" charset="-122"/>
              <a:ea typeface="黑体" panose="02010609060101010101" pitchFamily="49" charset="-122"/>
            </a:endParaRPr>
          </a:p>
          <a:p>
            <a:pPr marL="384048" lvl="2" indent="0">
              <a:buFont typeface="Calibri" pitchFamily="34" charset="0"/>
              <a:buNone/>
            </a:pPr>
            <a:r>
              <a:rPr lang="en-US" altLang="zh-CN" sz="2200" dirty="0" smtClean="0">
                <a:latin typeface="黑体" panose="02010609060101010101" pitchFamily="49" charset="-122"/>
                <a:ea typeface="黑体" panose="02010609060101010101" pitchFamily="49" charset="-122"/>
              </a:rPr>
              <a:t>  _</a:t>
            </a:r>
            <a:r>
              <a:rPr lang="en-US" altLang="zh-CN" sz="2200" dirty="0" err="1" smtClean="0">
                <a:latin typeface="黑体" panose="02010609060101010101" pitchFamily="49" charset="-122"/>
                <a:ea typeface="黑体" panose="02010609060101010101" pitchFamily="49" charset="-122"/>
              </a:rPr>
              <a:t>asye_init</a:t>
            </a: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_make</a:t>
            </a: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_trap</a:t>
            </a:r>
          </a:p>
        </p:txBody>
      </p:sp>
    </p:spTree>
    <p:extLst>
      <p:ext uri="{BB962C8B-B14F-4D97-AF65-F5344CB8AC3E}">
        <p14:creationId xmlns:p14="http://schemas.microsoft.com/office/powerpoint/2010/main" val="1241698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抽象</a:t>
            </a:r>
            <a:r>
              <a:rPr lang="zh-CN" altLang="en-US"/>
              <a:t>计算机</a:t>
            </a:r>
            <a:r>
              <a:rPr lang="en-US" altLang="zh-CN" smtClean="0"/>
              <a:t>—</a:t>
            </a:r>
            <a:r>
              <a:rPr lang="zh-CN" altLang="en-US" smtClean="0"/>
              <a:t>保护拓展</a:t>
            </a:r>
            <a:endParaRPr lang="zh-CN" altLang="en-US" dirty="0"/>
          </a:p>
        </p:txBody>
      </p:sp>
      <p:sp>
        <p:nvSpPr>
          <p:cNvPr id="4" name="灯片编号占位符 3"/>
          <p:cNvSpPr>
            <a:spLocks noGrp="1"/>
          </p:cNvSpPr>
          <p:nvPr>
            <p:ph type="sldNum" sz="quarter" idx="12"/>
          </p:nvPr>
        </p:nvSpPr>
        <p:spPr/>
        <p:txBody>
          <a:bodyPr/>
          <a:lstStyle/>
          <a:p>
            <a:fld id="{D4B0B213-EFD6-45CB-B96F-34FF7E83FD77}" type="slidenum">
              <a:rPr lang="zh-CN" altLang="en-US" smtClean="0"/>
              <a:t>13</a:t>
            </a:fld>
            <a:endParaRPr lang="zh-CN" altLang="en-US"/>
          </a:p>
        </p:txBody>
      </p:sp>
      <p:sp>
        <p:nvSpPr>
          <p:cNvPr id="7" name="内容占位符 2"/>
          <p:cNvSpPr txBox="1">
            <a:spLocks/>
          </p:cNvSpPr>
          <p:nvPr/>
        </p:nvSpPr>
        <p:spPr>
          <a:xfrm>
            <a:off x="858984" y="17321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lvl="2" indent="0">
              <a:buFont typeface="Calibri" pitchFamily="34" charset="0"/>
              <a:buNone/>
            </a:pP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r>
              <a:rPr lang="zh-CN" altLang="en-US" sz="2200" dirty="0" smtClean="0">
                <a:latin typeface="黑体" panose="02010609060101010101" pitchFamily="49" charset="-122"/>
                <a:ea typeface="黑体" panose="02010609060101010101" pitchFamily="49" charset="-122"/>
              </a:rPr>
              <a:t>我们需要杜绝恶意程序的干涉</a:t>
            </a:r>
            <a:r>
              <a:rPr lang="en-US" altLang="zh-CN" sz="2200" dirty="0" smtClean="0">
                <a:latin typeface="黑体" panose="02010609060101010101" pitchFamily="49" charset="-122"/>
                <a:ea typeface="黑体" panose="02010609060101010101" pitchFamily="49" charset="-122"/>
              </a:rPr>
              <a:t> —-- PTE</a:t>
            </a:r>
            <a:r>
              <a:rPr lang="zh-CN" altLang="en-US" sz="2200" dirty="0" smtClean="0">
                <a:latin typeface="黑体" panose="02010609060101010101" pitchFamily="49" charset="-122"/>
                <a:ea typeface="黑体" panose="02010609060101010101" pitchFamily="49" charset="-122"/>
              </a:rPr>
              <a:t>。</a:t>
            </a: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endParaRPr lang="en-US" altLang="zh-CN" sz="2200" dirty="0">
              <a:latin typeface="黑体" panose="02010609060101010101" pitchFamily="49" charset="-122"/>
              <a:ea typeface="黑体" panose="02010609060101010101" pitchFamily="49" charset="-122"/>
            </a:endParaRP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a:t>
            </a:r>
            <a:r>
              <a:rPr lang="en-US" altLang="zh-CN" sz="2200" dirty="0" err="1" smtClean="0">
                <a:latin typeface="黑体" panose="02010609060101010101" pitchFamily="49" charset="-122"/>
                <a:ea typeface="黑体" panose="02010609060101010101" pitchFamily="49" charset="-122"/>
              </a:rPr>
              <a:t>pte_init</a:t>
            </a: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_map</a:t>
            </a: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a:t>
            </a:r>
            <a:r>
              <a:rPr lang="en-US" altLang="zh-CN" sz="2200" dirty="0" err="1" smtClean="0">
                <a:latin typeface="黑体" panose="02010609060101010101" pitchFamily="49" charset="-122"/>
                <a:ea typeface="黑体" panose="02010609060101010101" pitchFamily="49" charset="-122"/>
              </a:rPr>
              <a:t>unmap</a:t>
            </a: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_protect</a:t>
            </a: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_switch</a:t>
            </a: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_release</a:t>
            </a:r>
          </a:p>
          <a:p>
            <a:pPr marL="384048" lvl="2" indent="0">
              <a:buFont typeface="Calibri" pitchFamily="34" charset="0"/>
              <a:buNone/>
            </a:pP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_</a:t>
            </a:r>
            <a:r>
              <a:rPr lang="en-US" altLang="zh-CN" sz="2200" dirty="0" err="1" smtClean="0">
                <a:latin typeface="黑体" panose="02010609060101010101" pitchFamily="49" charset="-122"/>
                <a:ea typeface="黑体" panose="02010609060101010101" pitchFamily="49" charset="-122"/>
              </a:rPr>
              <a:t>umake</a:t>
            </a:r>
            <a:endParaRPr lang="en-US" altLang="zh-CN" sz="2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74827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抽象计算机</a:t>
            </a:r>
            <a:r>
              <a:rPr lang="en-US" altLang="zh-CN"/>
              <a:t>—AM </a:t>
            </a:r>
            <a:endParaRPr lang="zh-CN" altLang="en-US"/>
          </a:p>
        </p:txBody>
      </p:sp>
      <p:sp>
        <p:nvSpPr>
          <p:cNvPr id="3" name="内容占位符 2"/>
          <p:cNvSpPr>
            <a:spLocks noGrp="1"/>
          </p:cNvSpPr>
          <p:nvPr>
            <p:ph idx="1"/>
          </p:nvPr>
        </p:nvSpPr>
        <p:spPr/>
        <p:txBody>
          <a:bodyPr>
            <a:noAutofit/>
          </a:bodyPr>
          <a:lstStyle/>
          <a:p>
            <a:endParaRPr lang="en-US" altLang="zh-CN" sz="2800" dirty="0" smtClean="0">
              <a:solidFill>
                <a:srgbClr val="FF0000"/>
              </a:solidFill>
              <a:latin typeface="黑体" panose="02010609060101010101" pitchFamily="49" charset="-122"/>
              <a:ea typeface="黑体" panose="02010609060101010101" pitchFamily="49" charset="-122"/>
            </a:endParaRPr>
          </a:p>
          <a:p>
            <a:endParaRPr lang="en-US" altLang="zh-CN" sz="2800" dirty="0" smtClean="0">
              <a:solidFill>
                <a:srgbClr val="FF0000"/>
              </a:solidFill>
              <a:latin typeface="黑体" panose="02010609060101010101" pitchFamily="49" charset="-122"/>
              <a:ea typeface="黑体" panose="02010609060101010101" pitchFamily="49" charset="-122"/>
            </a:endParaRPr>
          </a:p>
          <a:p>
            <a:endParaRPr lang="en-US" altLang="zh-CN" sz="2800" dirty="0">
              <a:solidFill>
                <a:srgbClr val="FF0000"/>
              </a:solidFill>
              <a:latin typeface="黑体" panose="02010609060101010101" pitchFamily="49" charset="-122"/>
              <a:ea typeface="黑体" panose="02010609060101010101" pitchFamily="49" charset="-122"/>
            </a:endParaRPr>
          </a:p>
          <a:p>
            <a:pPr lvl="1" algn="ctr"/>
            <a:r>
              <a:rPr lang="en-US" altLang="zh-CN" sz="2800" dirty="0" smtClean="0">
                <a:solidFill>
                  <a:schemeClr val="tx1"/>
                </a:solidFill>
                <a:latin typeface="黑体" panose="02010609060101010101" pitchFamily="49" charset="-122"/>
                <a:ea typeface="黑体" panose="02010609060101010101" pitchFamily="49" charset="-122"/>
              </a:rPr>
              <a:t>AM = TRM +</a:t>
            </a:r>
            <a:r>
              <a:rPr lang="zh-CN" altLang="en-US" sz="2800" dirty="0">
                <a:solidFill>
                  <a:schemeClr val="tx1"/>
                </a:solidFill>
                <a:latin typeface="黑体" panose="02010609060101010101" pitchFamily="49" charset="-122"/>
                <a:ea typeface="黑体" panose="02010609060101010101" pitchFamily="49" charset="-122"/>
              </a:rPr>
              <a:t> </a:t>
            </a:r>
            <a:r>
              <a:rPr lang="en-US" altLang="zh-CN" sz="2800" dirty="0" smtClean="0">
                <a:solidFill>
                  <a:schemeClr val="tx1"/>
                </a:solidFill>
                <a:latin typeface="黑体" panose="02010609060101010101" pitchFamily="49" charset="-122"/>
                <a:ea typeface="黑体" panose="02010609060101010101" pitchFamily="49" charset="-122"/>
              </a:rPr>
              <a:t>IOE + ASYE + PTE</a:t>
            </a:r>
          </a:p>
        </p:txBody>
      </p:sp>
      <p:sp>
        <p:nvSpPr>
          <p:cNvPr id="5" name="灯片编号占位符 4"/>
          <p:cNvSpPr>
            <a:spLocks noGrp="1"/>
          </p:cNvSpPr>
          <p:nvPr>
            <p:ph type="sldNum" sz="quarter" idx="12"/>
          </p:nvPr>
        </p:nvSpPr>
        <p:spPr/>
        <p:txBody>
          <a:bodyPr/>
          <a:lstStyle/>
          <a:p>
            <a:fld id="{D4B0B213-EFD6-45CB-B96F-34FF7E83FD77}" type="slidenum">
              <a:rPr lang="zh-CN" altLang="en-US" smtClean="0"/>
              <a:t>14</a:t>
            </a:fld>
            <a:endParaRPr lang="zh-CN" altLang="en-US"/>
          </a:p>
        </p:txBody>
      </p:sp>
    </p:spTree>
    <p:extLst>
      <p:ext uri="{BB962C8B-B14F-4D97-AF65-F5344CB8AC3E}">
        <p14:creationId xmlns:p14="http://schemas.microsoft.com/office/powerpoint/2010/main" val="306884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抽象计算机</a:t>
            </a:r>
            <a:r>
              <a:rPr lang="en-US" altLang="zh-CN" smtClean="0"/>
              <a:t>—AM </a:t>
            </a:r>
            <a:endParaRPr lang="zh-CN" altLang="en-US"/>
          </a:p>
        </p:txBody>
      </p:sp>
      <p:sp>
        <p:nvSpPr>
          <p:cNvPr id="3" name="内容占位符 2"/>
          <p:cNvSpPr>
            <a:spLocks noGrp="1"/>
          </p:cNvSpPr>
          <p:nvPr>
            <p:ph idx="1"/>
          </p:nvPr>
        </p:nvSpPr>
        <p:spPr/>
        <p:txBody>
          <a:bodyPr>
            <a:normAutofit/>
          </a:bodyPr>
          <a:lstStyle/>
          <a:p>
            <a:pPr marL="0" indent="0">
              <a:buNone/>
            </a:pPr>
            <a:r>
              <a:rPr lang="en-US" altLang="zh-CN" sz="2800" smtClean="0">
                <a:latin typeface="黑体" panose="02010609060101010101" pitchFamily="49" charset="-122"/>
                <a:ea typeface="黑体" panose="02010609060101010101" pitchFamily="49" charset="-122"/>
              </a:rPr>
              <a:t>AM</a:t>
            </a:r>
            <a:r>
              <a:rPr lang="zh-CN" altLang="en-US" sz="2800" smtClean="0">
                <a:latin typeface="黑体" panose="02010609060101010101" pitchFamily="49" charset="-122"/>
                <a:ea typeface="黑体" panose="02010609060101010101" pitchFamily="49" charset="-122"/>
              </a:rPr>
              <a:t>的意义：</a:t>
            </a:r>
            <a:endParaRPr lang="en-US" altLang="zh-CN" sz="2800" smtClean="0">
              <a:latin typeface="黑体" panose="02010609060101010101" pitchFamily="49" charset="-122"/>
              <a:ea typeface="黑体" panose="02010609060101010101" pitchFamily="49" charset="-122"/>
            </a:endParaRPr>
          </a:p>
          <a:p>
            <a:pPr marL="749808" lvl="1" indent="-457200">
              <a:buFont typeface="+mj-lt"/>
              <a:buAutoNum type="arabicPeriod"/>
            </a:pPr>
            <a:r>
              <a:rPr lang="en-US" altLang="zh-CN" sz="2400" smtClean="0">
                <a:latin typeface="黑体" panose="02010609060101010101" pitchFamily="49" charset="-122"/>
                <a:ea typeface="黑体" panose="02010609060101010101" pitchFamily="49" charset="-122"/>
              </a:rPr>
              <a:t>AM</a:t>
            </a:r>
            <a:r>
              <a:rPr lang="zh-CN" altLang="en-US" sz="2400" smtClean="0">
                <a:latin typeface="黑体" panose="02010609060101010101" pitchFamily="49" charset="-122"/>
                <a:ea typeface="黑体" panose="02010609060101010101" pitchFamily="49" charset="-122"/>
              </a:rPr>
              <a:t>的设计简化了复杂的计算机系统栈的实现</a:t>
            </a:r>
            <a:endParaRPr lang="en-US" altLang="zh-CN" sz="2400">
              <a:latin typeface="黑体" panose="02010609060101010101" pitchFamily="49" charset="-122"/>
              <a:ea typeface="黑体" panose="02010609060101010101" pitchFamily="49" charset="-122"/>
            </a:endParaRPr>
          </a:p>
          <a:p>
            <a:pPr marL="749808" lvl="1" indent="-457200">
              <a:buFont typeface="+mj-lt"/>
              <a:buAutoNum type="arabicPeriod"/>
            </a:pPr>
            <a:r>
              <a:rPr lang="en-US" altLang="zh-CN" sz="2400" smtClean="0">
                <a:latin typeface="黑体" panose="02010609060101010101" pitchFamily="49" charset="-122"/>
                <a:ea typeface="黑体" panose="02010609060101010101" pitchFamily="49" charset="-122"/>
              </a:rPr>
              <a:t>AM</a:t>
            </a:r>
            <a:r>
              <a:rPr lang="zh-CN" altLang="en-US" sz="2400" smtClean="0">
                <a:latin typeface="黑体" panose="02010609060101010101" pitchFamily="49" charset="-122"/>
                <a:ea typeface="黑体" panose="02010609060101010101" pitchFamily="49" charset="-122"/>
              </a:rPr>
              <a:t>的设计流程符合计算机历史发展</a:t>
            </a:r>
            <a:r>
              <a:rPr lang="zh-CN" altLang="en-US" sz="2400" smtClean="0">
                <a:latin typeface="黑体" panose="02010609060101010101" pitchFamily="49" charset="-122"/>
                <a:ea typeface="黑体" panose="02010609060101010101" pitchFamily="49" charset="-122"/>
              </a:rPr>
              <a:t>规律</a:t>
            </a:r>
            <a:endParaRPr lang="en-US" altLang="zh-CN" sz="2400" smtClean="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D4B0B213-EFD6-45CB-B96F-34FF7E83FD77}" type="slidenum">
              <a:rPr lang="zh-CN" altLang="en-US" smtClean="0"/>
              <a:t>15</a:t>
            </a:fld>
            <a:endParaRPr lang="zh-CN" altLang="en-US"/>
          </a:p>
        </p:txBody>
      </p:sp>
    </p:spTree>
    <p:extLst>
      <p:ext uri="{BB962C8B-B14F-4D97-AF65-F5344CB8AC3E}">
        <p14:creationId xmlns:p14="http://schemas.microsoft.com/office/powerpoint/2010/main" val="1140427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467" y="2377012"/>
            <a:ext cx="7886700" cy="1325563"/>
          </a:xfrm>
        </p:spPr>
        <p:txBody>
          <a:bodyPr/>
          <a:lstStyle/>
          <a:p>
            <a:pPr algn="ctr"/>
            <a:r>
              <a:rPr lang="en-US" altLang="zh-CN" smtClean="0"/>
              <a:t>Thanks and QA</a:t>
            </a:r>
            <a:endParaRPr lang="zh-CN" altLang="en-US"/>
          </a:p>
        </p:txBody>
      </p:sp>
      <p:sp>
        <p:nvSpPr>
          <p:cNvPr id="3" name="灯片编号占位符 2"/>
          <p:cNvSpPr>
            <a:spLocks noGrp="1"/>
          </p:cNvSpPr>
          <p:nvPr>
            <p:ph type="sldNum" sz="quarter" idx="12"/>
          </p:nvPr>
        </p:nvSpPr>
        <p:spPr/>
        <p:txBody>
          <a:bodyPr/>
          <a:lstStyle/>
          <a:p>
            <a:fld id="{D4B0B213-EFD6-45CB-B96F-34FF7E83FD77}" type="slidenum">
              <a:rPr lang="zh-CN" altLang="en-US" smtClean="0"/>
              <a:t>16</a:t>
            </a:fld>
            <a:endParaRPr lang="zh-CN" altLang="en-US"/>
          </a:p>
        </p:txBody>
      </p:sp>
    </p:spTree>
    <p:extLst>
      <p:ext uri="{BB962C8B-B14F-4D97-AF65-F5344CB8AC3E}">
        <p14:creationId xmlns:p14="http://schemas.microsoft.com/office/powerpoint/2010/main" val="2261915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报告内容</a:t>
            </a:r>
            <a:endParaRPr lang="zh-CN" altLang="en-US"/>
          </a:p>
        </p:txBody>
      </p:sp>
      <p:sp>
        <p:nvSpPr>
          <p:cNvPr id="3" name="内容占位符 2"/>
          <p:cNvSpPr>
            <a:spLocks noGrp="1"/>
          </p:cNvSpPr>
          <p:nvPr>
            <p:ph idx="1"/>
          </p:nvPr>
        </p:nvSpPr>
        <p:spPr/>
        <p:txBody>
          <a:bodyPr>
            <a:normAutofit/>
          </a:bodyPr>
          <a:lstStyle/>
          <a:p>
            <a:r>
              <a:rPr lang="zh-CN" altLang="en-US" sz="2800" smtClean="0">
                <a:latin typeface="黑体" panose="02010609060101010101" pitchFamily="49" charset="-122"/>
                <a:ea typeface="黑体" panose="02010609060101010101" pitchFamily="49" charset="-122"/>
              </a:rPr>
              <a:t>第一部分</a:t>
            </a:r>
            <a:r>
              <a:rPr lang="zh-CN" altLang="en-US" sz="2800" smtClean="0">
                <a:latin typeface="黑体" panose="02010609060101010101" pitchFamily="49" charset="-122"/>
                <a:ea typeface="黑体" panose="02010609060101010101" pitchFamily="49" charset="-122"/>
              </a:rPr>
              <a:t>：概述</a:t>
            </a:r>
            <a:endParaRPr lang="en-US" altLang="zh-CN" sz="2800" smtClean="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第二</a:t>
            </a:r>
            <a:r>
              <a:rPr lang="zh-CN" altLang="en-US" sz="2800" smtClean="0">
                <a:latin typeface="黑体" panose="02010609060101010101" pitchFamily="49" charset="-122"/>
                <a:ea typeface="黑体" panose="02010609060101010101" pitchFamily="49" charset="-122"/>
              </a:rPr>
              <a:t>部分：硬件设计</a:t>
            </a:r>
            <a:endParaRPr lang="en-US" altLang="zh-CN" sz="2800" smtClean="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第三</a:t>
            </a:r>
            <a:r>
              <a:rPr lang="zh-CN" altLang="en-US" sz="2800" smtClean="0">
                <a:latin typeface="黑体" panose="02010609060101010101" pitchFamily="49" charset="-122"/>
                <a:ea typeface="黑体" panose="02010609060101010101" pitchFamily="49" charset="-122"/>
              </a:rPr>
              <a:t>部分：软件设计</a:t>
            </a:r>
            <a:endParaRPr lang="en-US" altLang="zh-CN" sz="2800" smtClean="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D4B0B213-EFD6-45CB-B96F-34FF7E83FD77}" type="slidenum">
              <a:rPr lang="zh-CN" altLang="en-US" smtClean="0"/>
              <a:t>2</a:t>
            </a:fld>
            <a:endParaRPr lang="zh-CN" altLang="en-US"/>
          </a:p>
        </p:txBody>
      </p:sp>
    </p:spTree>
    <p:extLst>
      <p:ext uri="{BB962C8B-B14F-4D97-AF65-F5344CB8AC3E}">
        <p14:creationId xmlns:p14="http://schemas.microsoft.com/office/powerpoint/2010/main" val="2456809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概述</a:t>
            </a:r>
            <a:endParaRPr lang="zh-CN" altLang="en-US"/>
          </a:p>
        </p:txBody>
      </p:sp>
      <p:sp>
        <p:nvSpPr>
          <p:cNvPr id="3" name="内容占位符 2"/>
          <p:cNvSpPr>
            <a:spLocks noGrp="1"/>
          </p:cNvSpPr>
          <p:nvPr>
            <p:ph idx="1"/>
          </p:nvPr>
        </p:nvSpPr>
        <p:spPr/>
        <p:txBody>
          <a:bodyPr>
            <a:normAutofit/>
          </a:bodyPr>
          <a:lstStyle/>
          <a:p>
            <a:r>
              <a:rPr lang="zh-CN" altLang="en-US" sz="2800" smtClean="0">
                <a:latin typeface="黑体" panose="02010609060101010101" pitchFamily="49" charset="-122"/>
                <a:ea typeface="黑体" panose="02010609060101010101" pitchFamily="49" charset="-122"/>
              </a:rPr>
              <a:t>项目目标：</a:t>
            </a:r>
            <a:endParaRPr lang="en-US" altLang="zh-CN" sz="2800" smtClean="0">
              <a:latin typeface="黑体" panose="02010609060101010101" pitchFamily="49" charset="-122"/>
              <a:ea typeface="黑体" panose="02010609060101010101" pitchFamily="49" charset="-122"/>
            </a:endParaRPr>
          </a:p>
          <a:p>
            <a:pPr lvl="1"/>
            <a:r>
              <a:rPr lang="zh-CN" altLang="en-US" sz="2400" smtClean="0">
                <a:latin typeface="黑体" panose="02010609060101010101" pitchFamily="49" charset="-122"/>
                <a:ea typeface="黑体" panose="02010609060101010101" pitchFamily="49" charset="-122"/>
              </a:rPr>
              <a:t>基于</a:t>
            </a:r>
            <a:r>
              <a:rPr lang="en-US" altLang="zh-CN" sz="2400" smtClean="0">
                <a:latin typeface="黑体" panose="02010609060101010101" pitchFamily="49" charset="-122"/>
                <a:ea typeface="黑体" panose="02010609060101010101" pitchFamily="49" charset="-122"/>
              </a:rPr>
              <a:t>FPGA</a:t>
            </a:r>
            <a:r>
              <a:rPr lang="zh-CN" altLang="en-US" sz="2400" smtClean="0">
                <a:latin typeface="黑体" panose="02010609060101010101" pitchFamily="49" charset="-122"/>
                <a:ea typeface="黑体" panose="02010609060101010101" pitchFamily="49" charset="-122"/>
              </a:rPr>
              <a:t>开发平台实现流水线</a:t>
            </a:r>
            <a:r>
              <a:rPr lang="en-US" altLang="zh-CN" sz="2400" smtClean="0">
                <a:latin typeface="黑体" panose="02010609060101010101" pitchFamily="49" charset="-122"/>
                <a:ea typeface="黑体" panose="02010609060101010101" pitchFamily="49" charset="-122"/>
              </a:rPr>
              <a:t>MIPS32</a:t>
            </a:r>
            <a:r>
              <a:rPr lang="zh-CN" altLang="en-US" sz="2400">
                <a:latin typeface="黑体" panose="02010609060101010101" pitchFamily="49" charset="-122"/>
                <a:ea typeface="黑体" panose="02010609060101010101" pitchFamily="49" charset="-122"/>
              </a:rPr>
              <a:t>架构</a:t>
            </a:r>
            <a:r>
              <a:rPr lang="en-US" altLang="zh-CN" sz="2400" smtClean="0">
                <a:latin typeface="黑体" panose="02010609060101010101" pitchFamily="49" charset="-122"/>
                <a:ea typeface="黑体" panose="02010609060101010101" pitchFamily="49" charset="-122"/>
              </a:rPr>
              <a:t>CPU</a:t>
            </a:r>
          </a:p>
          <a:p>
            <a:pPr lvl="1"/>
            <a:r>
              <a:rPr lang="zh-CN" altLang="en-US" sz="2400">
                <a:latin typeface="黑体" panose="02010609060101010101" pitchFamily="49" charset="-122"/>
                <a:ea typeface="黑体" panose="02010609060101010101" pitchFamily="49" charset="-122"/>
              </a:rPr>
              <a:t>运行</a:t>
            </a:r>
            <a:r>
              <a:rPr lang="zh-CN" altLang="en-US" sz="2400" smtClean="0">
                <a:latin typeface="黑体" panose="02010609060101010101" pitchFamily="49" charset="-122"/>
                <a:ea typeface="黑体" panose="02010609060101010101" pitchFamily="49" charset="-122"/>
              </a:rPr>
              <a:t>基于</a:t>
            </a:r>
            <a:r>
              <a:rPr lang="en-US" altLang="zh-CN" sz="2400" smtClean="0">
                <a:latin typeface="黑体" panose="02010609060101010101" pitchFamily="49" charset="-122"/>
                <a:ea typeface="黑体" panose="02010609060101010101" pitchFamily="49" charset="-122"/>
              </a:rPr>
              <a:t>MIPS32</a:t>
            </a:r>
            <a:r>
              <a:rPr lang="zh-CN" altLang="en-US" sz="2400" smtClean="0">
                <a:latin typeface="黑体" panose="02010609060101010101" pitchFamily="49" charset="-122"/>
                <a:ea typeface="黑体" panose="02010609060101010101" pitchFamily="49" charset="-122"/>
              </a:rPr>
              <a:t>架构</a:t>
            </a:r>
            <a:r>
              <a:rPr lang="zh-CN" altLang="en-US" sz="2400" smtClean="0">
                <a:latin typeface="黑体" panose="02010609060101010101" pitchFamily="49" charset="-122"/>
                <a:ea typeface="黑体" panose="02010609060101010101" pitchFamily="49" charset="-122"/>
              </a:rPr>
              <a:t>的</a:t>
            </a:r>
            <a:r>
              <a:rPr lang="zh-CN" altLang="en-US" sz="2400">
                <a:latin typeface="黑体" panose="02010609060101010101" pitchFamily="49" charset="-122"/>
                <a:ea typeface="黑体" panose="02010609060101010101" pitchFamily="49" charset="-122"/>
              </a:rPr>
              <a:t>程序</a:t>
            </a:r>
            <a:endParaRPr lang="en-US" altLang="zh-CN" sz="2400" smtClean="0">
              <a:latin typeface="黑体" panose="02010609060101010101" pitchFamily="49" charset="-122"/>
              <a:ea typeface="黑体" panose="02010609060101010101" pitchFamily="49" charset="-122"/>
            </a:endParaRPr>
          </a:p>
        </p:txBody>
      </p:sp>
      <p:grpSp>
        <p:nvGrpSpPr>
          <p:cNvPr id="10" name="组合 9"/>
          <p:cNvGrpSpPr/>
          <p:nvPr/>
        </p:nvGrpSpPr>
        <p:grpSpPr>
          <a:xfrm>
            <a:off x="1319396" y="3238432"/>
            <a:ext cx="6550925" cy="2739035"/>
            <a:chOff x="1319396" y="3238432"/>
            <a:chExt cx="6550925" cy="2739035"/>
          </a:xfrm>
        </p:grpSpPr>
        <p:sp>
          <p:nvSpPr>
            <p:cNvPr id="4" name="矩形 3"/>
            <p:cNvSpPr/>
            <p:nvPr/>
          </p:nvSpPr>
          <p:spPr>
            <a:xfrm>
              <a:off x="1319396" y="3238432"/>
              <a:ext cx="6550925" cy="7096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mtClean="0"/>
                <a:t>APPs</a:t>
              </a:r>
              <a:endParaRPr lang="zh-CN" altLang="en-US"/>
            </a:p>
          </p:txBody>
        </p:sp>
        <p:sp>
          <p:nvSpPr>
            <p:cNvPr id="5" name="矩形 4"/>
            <p:cNvSpPr/>
            <p:nvPr/>
          </p:nvSpPr>
          <p:spPr>
            <a:xfrm>
              <a:off x="1319396" y="3943951"/>
              <a:ext cx="6550925" cy="20335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578703" y="4141565"/>
              <a:ext cx="1514901" cy="1638288"/>
            </a:xfrm>
            <a:prstGeom prst="rect">
              <a:avLst/>
            </a:prstGeom>
          </p:spPr>
          <p:style>
            <a:lnRef idx="1">
              <a:schemeClr val="accent6"/>
            </a:lnRef>
            <a:fillRef idx="1002">
              <a:schemeClr val="dk1"/>
            </a:fillRef>
            <a:effectRef idx="1">
              <a:schemeClr val="accent6"/>
            </a:effectRef>
            <a:fontRef idx="minor">
              <a:schemeClr val="dk1"/>
            </a:fontRef>
          </p:style>
          <p:txBody>
            <a:bodyPr rtlCol="0" anchor="ctr"/>
            <a:lstStyle/>
            <a:p>
              <a:pPr algn="ctr"/>
              <a:r>
                <a:rPr lang="en-US" altLang="zh-CN" smtClean="0"/>
                <a:t>CPU</a:t>
              </a:r>
              <a:endParaRPr lang="zh-CN" altLang="en-US"/>
            </a:p>
          </p:txBody>
        </p:sp>
        <p:sp>
          <p:nvSpPr>
            <p:cNvPr id="7" name="矩形 6"/>
            <p:cNvSpPr/>
            <p:nvPr/>
          </p:nvSpPr>
          <p:spPr>
            <a:xfrm>
              <a:off x="3093604" y="5537744"/>
              <a:ext cx="4647063" cy="1296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离页连接符 7"/>
            <p:cNvSpPr/>
            <p:nvPr/>
          </p:nvSpPr>
          <p:spPr>
            <a:xfrm>
              <a:off x="3352911" y="4136447"/>
              <a:ext cx="873458" cy="1388799"/>
            </a:xfrm>
            <a:prstGeom prst="flowChartOffpage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mtClean="0"/>
                <a:t>UART</a:t>
              </a:r>
              <a:endParaRPr lang="zh-CN" altLang="en-US"/>
            </a:p>
          </p:txBody>
        </p:sp>
        <p:sp>
          <p:nvSpPr>
            <p:cNvPr id="11" name="流程图: 离页连接符 10"/>
            <p:cNvSpPr/>
            <p:nvPr/>
          </p:nvSpPr>
          <p:spPr>
            <a:xfrm>
              <a:off x="4485676" y="4148945"/>
              <a:ext cx="873458" cy="1388799"/>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mtClean="0"/>
                <a:t>VGA</a:t>
              </a:r>
              <a:endParaRPr lang="zh-CN" altLang="en-US"/>
            </a:p>
          </p:txBody>
        </p:sp>
        <p:sp>
          <p:nvSpPr>
            <p:cNvPr id="12" name="流程图: 离页连接符 11"/>
            <p:cNvSpPr/>
            <p:nvPr/>
          </p:nvSpPr>
          <p:spPr>
            <a:xfrm>
              <a:off x="5618441" y="4148945"/>
              <a:ext cx="873458" cy="1388799"/>
            </a:xfrm>
            <a:prstGeom prst="flowChartOffpage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TIMER</a:t>
              </a:r>
              <a:endParaRPr lang="zh-CN" altLang="en-US"/>
            </a:p>
          </p:txBody>
        </p:sp>
        <p:sp>
          <p:nvSpPr>
            <p:cNvPr id="13" name="流程图: 离页连接符 12"/>
            <p:cNvSpPr/>
            <p:nvPr/>
          </p:nvSpPr>
          <p:spPr>
            <a:xfrm>
              <a:off x="6751206" y="4148945"/>
              <a:ext cx="873458" cy="1388799"/>
            </a:xfrm>
            <a:prstGeom prst="flowChartOffpageConnector">
              <a:avLst/>
            </a:prstGeom>
            <a:solidFill>
              <a:srgbClr val="FFC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a:t>DDR</a:t>
              </a:r>
              <a:endParaRPr lang="zh-CN" altLang="en-US"/>
            </a:p>
          </p:txBody>
        </p:sp>
      </p:grpSp>
      <p:sp>
        <p:nvSpPr>
          <p:cNvPr id="9" name="灯片编号占位符 8"/>
          <p:cNvSpPr>
            <a:spLocks noGrp="1"/>
          </p:cNvSpPr>
          <p:nvPr>
            <p:ph type="sldNum" sz="quarter" idx="12"/>
          </p:nvPr>
        </p:nvSpPr>
        <p:spPr/>
        <p:txBody>
          <a:bodyPr/>
          <a:lstStyle/>
          <a:p>
            <a:fld id="{D4B0B213-EFD6-45CB-B96F-34FF7E83FD77}" type="slidenum">
              <a:rPr lang="zh-CN" altLang="en-US" smtClean="0"/>
              <a:t>3</a:t>
            </a:fld>
            <a:endParaRPr lang="zh-CN" altLang="en-US"/>
          </a:p>
        </p:txBody>
      </p:sp>
    </p:spTree>
    <p:extLst>
      <p:ext uri="{BB962C8B-B14F-4D97-AF65-F5344CB8AC3E}">
        <p14:creationId xmlns:p14="http://schemas.microsoft.com/office/powerpoint/2010/main" val="887238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流水线结构设计</a:t>
            </a:r>
            <a:endParaRPr lang="zh-CN" altLang="en-US"/>
          </a:p>
        </p:txBody>
      </p:sp>
      <p:sp>
        <p:nvSpPr>
          <p:cNvPr id="5" name="内容占位符 4"/>
          <p:cNvSpPr>
            <a:spLocks noGrp="1"/>
          </p:cNvSpPr>
          <p:nvPr>
            <p:ph idx="1"/>
          </p:nvPr>
        </p:nvSpPr>
        <p:spPr/>
        <p:txBody>
          <a:bodyPr>
            <a:normAutofit/>
          </a:bodyPr>
          <a:lstStyle/>
          <a:p>
            <a:pPr marL="201168" lvl="1" indent="0">
              <a:buNone/>
            </a:pPr>
            <a:r>
              <a:rPr lang="zh-CN" altLang="en-US" sz="2400" smtClean="0">
                <a:latin typeface="黑体" panose="02010609060101010101" pitchFamily="49" charset="-122"/>
                <a:ea typeface="黑体" panose="02010609060101010101" pitchFamily="49" charset="-122"/>
              </a:rPr>
              <a:t>采用</a:t>
            </a: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级流水线，分为：</a:t>
            </a:r>
          </a:p>
          <a:p>
            <a:pPr marL="384048" lvl="2" indent="0">
              <a:buNone/>
            </a:pPr>
            <a:r>
              <a:rPr lang="zh-CN" altLang="en-US" sz="2000">
                <a:latin typeface="黑体" panose="02010609060101010101" pitchFamily="49" charset="-122"/>
                <a:ea typeface="黑体" panose="02010609060101010101" pitchFamily="49" charset="-122"/>
              </a:rPr>
              <a:t>取</a:t>
            </a:r>
            <a:r>
              <a:rPr lang="zh-CN" altLang="en-US" sz="2000" smtClean="0">
                <a:latin typeface="黑体" panose="02010609060101010101" pitchFamily="49" charset="-122"/>
                <a:ea typeface="黑体" panose="02010609060101010101" pitchFamily="49" charset="-122"/>
              </a:rPr>
              <a:t>指</a:t>
            </a:r>
            <a:r>
              <a:rPr lang="en-US" altLang="zh-CN" sz="2000" smtClean="0">
                <a:latin typeface="黑体" panose="02010609060101010101" pitchFamily="49" charset="-122"/>
                <a:ea typeface="黑体" panose="02010609060101010101" pitchFamily="49" charset="-122"/>
              </a:rPr>
              <a:t>(IF) </a:t>
            </a:r>
            <a:r>
              <a:rPr lang="zh-CN" altLang="en-US" sz="2000" smtClean="0">
                <a:latin typeface="黑体" panose="02010609060101010101" pitchFamily="49" charset="-122"/>
                <a:ea typeface="黑体" panose="02010609060101010101" pitchFamily="49" charset="-122"/>
              </a:rPr>
              <a:t>译码</a:t>
            </a:r>
            <a:r>
              <a:rPr lang="en-US" altLang="zh-CN" sz="2000" smtClean="0">
                <a:latin typeface="黑体" panose="02010609060101010101" pitchFamily="49" charset="-122"/>
                <a:ea typeface="黑体" panose="02010609060101010101" pitchFamily="49" charset="-122"/>
              </a:rPr>
              <a:t>(ID) </a:t>
            </a:r>
            <a:r>
              <a:rPr lang="zh-CN" altLang="en-US" sz="2000" smtClean="0">
                <a:latin typeface="黑体" panose="02010609060101010101" pitchFamily="49" charset="-122"/>
                <a:ea typeface="黑体" panose="02010609060101010101" pitchFamily="49" charset="-122"/>
              </a:rPr>
              <a:t>执行</a:t>
            </a:r>
            <a:r>
              <a:rPr lang="en-US" altLang="zh-CN" sz="2000" smtClean="0">
                <a:latin typeface="黑体" panose="02010609060101010101" pitchFamily="49" charset="-122"/>
                <a:ea typeface="黑体" panose="02010609060101010101" pitchFamily="49" charset="-122"/>
              </a:rPr>
              <a:t>(EXE) </a:t>
            </a:r>
            <a:r>
              <a:rPr lang="zh-CN" altLang="en-US" sz="2000" smtClean="0">
                <a:latin typeface="黑体" panose="02010609060101010101" pitchFamily="49" charset="-122"/>
                <a:ea typeface="黑体" panose="02010609060101010101" pitchFamily="49" charset="-122"/>
              </a:rPr>
              <a:t>访存</a:t>
            </a:r>
            <a:r>
              <a:rPr lang="en-US" altLang="zh-CN" sz="2000" smtClean="0">
                <a:latin typeface="黑体" panose="02010609060101010101" pitchFamily="49" charset="-122"/>
                <a:ea typeface="黑体" panose="02010609060101010101" pitchFamily="49" charset="-122"/>
              </a:rPr>
              <a:t>(MEM) </a:t>
            </a:r>
            <a:r>
              <a:rPr lang="zh-CN" altLang="en-US" sz="2000" smtClean="0">
                <a:latin typeface="黑体" panose="02010609060101010101" pitchFamily="49" charset="-122"/>
                <a:ea typeface="黑体" panose="02010609060101010101" pitchFamily="49" charset="-122"/>
              </a:rPr>
              <a:t>写回</a:t>
            </a:r>
            <a:r>
              <a:rPr lang="en-US" altLang="zh-CN" sz="2000" smtClean="0">
                <a:latin typeface="黑体" panose="02010609060101010101" pitchFamily="49" charset="-122"/>
                <a:ea typeface="黑体" panose="02010609060101010101" pitchFamily="49" charset="-122"/>
              </a:rPr>
              <a:t>(WB)</a:t>
            </a:r>
            <a:endParaRPr lang="zh-CN" altLang="en-US" sz="2000">
              <a:latin typeface="黑体" panose="02010609060101010101" pitchFamily="49" charset="-122"/>
              <a:ea typeface="黑体" panose="02010609060101010101" pitchFamily="49" charset="-122"/>
            </a:endParaRPr>
          </a:p>
          <a:p>
            <a:endParaRPr lang="en-US" altLang="zh-CN" sz="2800" smtClean="0">
              <a:latin typeface="黑体" panose="02010609060101010101" pitchFamily="49" charset="-122"/>
              <a:ea typeface="黑体" panose="02010609060101010101" pitchFamily="49" charset="-122"/>
            </a:endParaRPr>
          </a:p>
        </p:txBody>
      </p:sp>
      <p:grpSp>
        <p:nvGrpSpPr>
          <p:cNvPr id="15" name="组合 14"/>
          <p:cNvGrpSpPr/>
          <p:nvPr/>
        </p:nvGrpSpPr>
        <p:grpSpPr>
          <a:xfrm>
            <a:off x="434815" y="3345392"/>
            <a:ext cx="8320088" cy="2632075"/>
            <a:chOff x="355600" y="3954463"/>
            <a:chExt cx="8320088" cy="2632075"/>
          </a:xfrm>
        </p:grpSpPr>
        <p:grpSp>
          <p:nvGrpSpPr>
            <p:cNvPr id="16" name="Group 4"/>
            <p:cNvGrpSpPr>
              <a:grpSpLocks/>
            </p:cNvGrpSpPr>
            <p:nvPr/>
          </p:nvGrpSpPr>
          <p:grpSpPr bwMode="auto">
            <a:xfrm>
              <a:off x="3659188" y="5795963"/>
              <a:ext cx="812800" cy="333375"/>
              <a:chOff x="2216" y="1824"/>
              <a:chExt cx="512" cy="210"/>
            </a:xfrm>
          </p:grpSpPr>
          <p:sp>
            <p:nvSpPr>
              <p:cNvPr id="136" name="Rectangle 5"/>
              <p:cNvSpPr>
                <a:spLocks noChangeArrowheads="1"/>
              </p:cNvSpPr>
              <p:nvPr/>
            </p:nvSpPr>
            <p:spPr bwMode="auto">
              <a:xfrm>
                <a:off x="2216"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Rectangle 6"/>
              <p:cNvSpPr>
                <a:spLocks noChangeArrowheads="1"/>
              </p:cNvSpPr>
              <p:nvPr/>
            </p:nvSpPr>
            <p:spPr bwMode="auto">
              <a:xfrm>
                <a:off x="2257" y="182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Ifetch</a:t>
                </a:r>
              </a:p>
            </p:txBody>
          </p:sp>
        </p:grpSp>
        <p:grpSp>
          <p:nvGrpSpPr>
            <p:cNvPr id="17" name="Group 7"/>
            <p:cNvGrpSpPr>
              <a:grpSpLocks/>
            </p:cNvGrpSpPr>
            <p:nvPr/>
          </p:nvGrpSpPr>
          <p:grpSpPr bwMode="auto">
            <a:xfrm>
              <a:off x="4470400" y="5795963"/>
              <a:ext cx="903288" cy="333375"/>
              <a:chOff x="2727" y="1824"/>
              <a:chExt cx="569" cy="210"/>
            </a:xfrm>
          </p:grpSpPr>
          <p:sp>
            <p:nvSpPr>
              <p:cNvPr id="134" name="Rectangle 8"/>
              <p:cNvSpPr>
                <a:spLocks noChangeArrowheads="1"/>
              </p:cNvSpPr>
              <p:nvPr/>
            </p:nvSpPr>
            <p:spPr bwMode="auto">
              <a:xfrm>
                <a:off x="2744"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Rectangle 9"/>
              <p:cNvSpPr>
                <a:spLocks noChangeArrowheads="1"/>
              </p:cNvSpPr>
              <p:nvPr/>
            </p:nvSpPr>
            <p:spPr bwMode="auto">
              <a:xfrm>
                <a:off x="2727" y="182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Reg/Dec</a:t>
                </a:r>
              </a:p>
            </p:txBody>
          </p:sp>
        </p:grpSp>
        <p:grpSp>
          <p:nvGrpSpPr>
            <p:cNvPr id="18" name="Group 10"/>
            <p:cNvGrpSpPr>
              <a:grpSpLocks/>
            </p:cNvGrpSpPr>
            <p:nvPr/>
          </p:nvGrpSpPr>
          <p:grpSpPr bwMode="auto">
            <a:xfrm>
              <a:off x="5335588" y="5795963"/>
              <a:ext cx="812800" cy="333375"/>
              <a:chOff x="3272" y="1824"/>
              <a:chExt cx="512" cy="210"/>
            </a:xfrm>
          </p:grpSpPr>
          <p:sp>
            <p:nvSpPr>
              <p:cNvPr id="132" name="Rectangle 11"/>
              <p:cNvSpPr>
                <a:spLocks noChangeArrowheads="1"/>
              </p:cNvSpPr>
              <p:nvPr/>
            </p:nvSpPr>
            <p:spPr bwMode="auto">
              <a:xfrm>
                <a:off x="3272"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Rectangle 12"/>
              <p:cNvSpPr>
                <a:spLocks noChangeArrowheads="1"/>
              </p:cNvSpPr>
              <p:nvPr/>
            </p:nvSpPr>
            <p:spPr bwMode="auto">
              <a:xfrm>
                <a:off x="3351" y="182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Exec</a:t>
                </a:r>
              </a:p>
            </p:txBody>
          </p:sp>
        </p:grpSp>
        <p:grpSp>
          <p:nvGrpSpPr>
            <p:cNvPr id="19" name="Group 13"/>
            <p:cNvGrpSpPr>
              <a:grpSpLocks/>
            </p:cNvGrpSpPr>
            <p:nvPr/>
          </p:nvGrpSpPr>
          <p:grpSpPr bwMode="auto">
            <a:xfrm>
              <a:off x="6173788" y="5795963"/>
              <a:ext cx="812800" cy="333375"/>
              <a:chOff x="3800" y="1824"/>
              <a:chExt cx="512" cy="210"/>
            </a:xfrm>
          </p:grpSpPr>
          <p:sp>
            <p:nvSpPr>
              <p:cNvPr id="130" name="Rectangle 14"/>
              <p:cNvSpPr>
                <a:spLocks noChangeArrowheads="1"/>
              </p:cNvSpPr>
              <p:nvPr/>
            </p:nvSpPr>
            <p:spPr bwMode="auto">
              <a:xfrm>
                <a:off x="3800"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Rectangle 15"/>
              <p:cNvSpPr>
                <a:spLocks noChangeArrowheads="1"/>
              </p:cNvSpPr>
              <p:nvPr/>
            </p:nvSpPr>
            <p:spPr bwMode="auto">
              <a:xfrm>
                <a:off x="3879" y="182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Wr</a:t>
                </a:r>
              </a:p>
            </p:txBody>
          </p:sp>
        </p:grpSp>
        <p:sp>
          <p:nvSpPr>
            <p:cNvPr id="20" name="Rectangle 16"/>
            <p:cNvSpPr>
              <a:spLocks noChangeArrowheads="1"/>
            </p:cNvSpPr>
            <p:nvPr/>
          </p:nvSpPr>
          <p:spPr bwMode="auto">
            <a:xfrm>
              <a:off x="2946400" y="5795963"/>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R-type</a:t>
              </a:r>
            </a:p>
          </p:txBody>
        </p:sp>
        <p:grpSp>
          <p:nvGrpSpPr>
            <p:cNvPr id="21" name="Group 17"/>
            <p:cNvGrpSpPr>
              <a:grpSpLocks/>
            </p:cNvGrpSpPr>
            <p:nvPr/>
          </p:nvGrpSpPr>
          <p:grpSpPr bwMode="auto">
            <a:xfrm>
              <a:off x="4497388" y="6253163"/>
              <a:ext cx="812800" cy="333375"/>
              <a:chOff x="2744" y="2112"/>
              <a:chExt cx="512" cy="210"/>
            </a:xfrm>
          </p:grpSpPr>
          <p:sp>
            <p:nvSpPr>
              <p:cNvPr id="128" name="Rectangle 18"/>
              <p:cNvSpPr>
                <a:spLocks noChangeArrowheads="1"/>
              </p:cNvSpPr>
              <p:nvPr/>
            </p:nvSpPr>
            <p:spPr bwMode="auto">
              <a:xfrm>
                <a:off x="2744"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Rectangle 19"/>
              <p:cNvSpPr>
                <a:spLocks noChangeArrowheads="1"/>
              </p:cNvSpPr>
              <p:nvPr/>
            </p:nvSpPr>
            <p:spPr bwMode="auto">
              <a:xfrm>
                <a:off x="2785" y="2112"/>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Ifetch</a:t>
                </a:r>
              </a:p>
            </p:txBody>
          </p:sp>
        </p:grpSp>
        <p:grpSp>
          <p:nvGrpSpPr>
            <p:cNvPr id="22" name="Group 20"/>
            <p:cNvGrpSpPr>
              <a:grpSpLocks/>
            </p:cNvGrpSpPr>
            <p:nvPr/>
          </p:nvGrpSpPr>
          <p:grpSpPr bwMode="auto">
            <a:xfrm>
              <a:off x="5308600" y="6253163"/>
              <a:ext cx="903288" cy="333375"/>
              <a:chOff x="3255" y="2112"/>
              <a:chExt cx="569" cy="210"/>
            </a:xfrm>
          </p:grpSpPr>
          <p:sp>
            <p:nvSpPr>
              <p:cNvPr id="126" name="Rectangle 21"/>
              <p:cNvSpPr>
                <a:spLocks noChangeArrowheads="1"/>
              </p:cNvSpPr>
              <p:nvPr/>
            </p:nvSpPr>
            <p:spPr bwMode="auto">
              <a:xfrm>
                <a:off x="3272"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Rectangle 22"/>
              <p:cNvSpPr>
                <a:spLocks noChangeArrowheads="1"/>
              </p:cNvSpPr>
              <p:nvPr/>
            </p:nvSpPr>
            <p:spPr bwMode="auto">
              <a:xfrm>
                <a:off x="3255" y="2112"/>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Reg/Dec</a:t>
                </a:r>
              </a:p>
            </p:txBody>
          </p:sp>
        </p:grpSp>
        <p:grpSp>
          <p:nvGrpSpPr>
            <p:cNvPr id="23" name="Group 23"/>
            <p:cNvGrpSpPr>
              <a:grpSpLocks/>
            </p:cNvGrpSpPr>
            <p:nvPr/>
          </p:nvGrpSpPr>
          <p:grpSpPr bwMode="auto">
            <a:xfrm>
              <a:off x="6173788" y="6253163"/>
              <a:ext cx="812800" cy="333375"/>
              <a:chOff x="3800" y="2112"/>
              <a:chExt cx="512" cy="210"/>
            </a:xfrm>
          </p:grpSpPr>
          <p:sp>
            <p:nvSpPr>
              <p:cNvPr id="124" name="Rectangle 24"/>
              <p:cNvSpPr>
                <a:spLocks noChangeArrowheads="1"/>
              </p:cNvSpPr>
              <p:nvPr/>
            </p:nvSpPr>
            <p:spPr bwMode="auto">
              <a:xfrm>
                <a:off x="3800"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Rectangle 25"/>
              <p:cNvSpPr>
                <a:spLocks noChangeArrowheads="1"/>
              </p:cNvSpPr>
              <p:nvPr/>
            </p:nvSpPr>
            <p:spPr bwMode="auto">
              <a:xfrm>
                <a:off x="3879" y="2112"/>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Exec</a:t>
                </a:r>
              </a:p>
            </p:txBody>
          </p:sp>
        </p:grpSp>
        <p:grpSp>
          <p:nvGrpSpPr>
            <p:cNvPr id="24" name="Group 26"/>
            <p:cNvGrpSpPr>
              <a:grpSpLocks/>
            </p:cNvGrpSpPr>
            <p:nvPr/>
          </p:nvGrpSpPr>
          <p:grpSpPr bwMode="auto">
            <a:xfrm>
              <a:off x="7011988" y="6253163"/>
              <a:ext cx="812800" cy="333375"/>
              <a:chOff x="4328" y="2112"/>
              <a:chExt cx="512" cy="210"/>
            </a:xfrm>
          </p:grpSpPr>
          <p:sp>
            <p:nvSpPr>
              <p:cNvPr id="122" name="Rectangle 27"/>
              <p:cNvSpPr>
                <a:spLocks noChangeArrowheads="1"/>
              </p:cNvSpPr>
              <p:nvPr/>
            </p:nvSpPr>
            <p:spPr bwMode="auto">
              <a:xfrm>
                <a:off x="4328" y="2120"/>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Rectangle 28"/>
              <p:cNvSpPr>
                <a:spLocks noChangeArrowheads="1"/>
              </p:cNvSpPr>
              <p:nvPr/>
            </p:nvSpPr>
            <p:spPr bwMode="auto">
              <a:xfrm>
                <a:off x="4407" y="2112"/>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Wr</a:t>
                </a:r>
              </a:p>
            </p:txBody>
          </p:sp>
        </p:grpSp>
        <p:sp>
          <p:nvSpPr>
            <p:cNvPr id="25" name="Rectangle 29"/>
            <p:cNvSpPr>
              <a:spLocks noChangeArrowheads="1"/>
            </p:cNvSpPr>
            <p:nvPr/>
          </p:nvSpPr>
          <p:spPr bwMode="auto">
            <a:xfrm>
              <a:off x="3784600" y="6253163"/>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R-type</a:t>
              </a:r>
            </a:p>
          </p:txBody>
        </p:sp>
        <p:sp>
          <p:nvSpPr>
            <p:cNvPr id="26" name="Rectangle 31"/>
            <p:cNvSpPr>
              <a:spLocks noChangeArrowheads="1"/>
            </p:cNvSpPr>
            <p:nvPr/>
          </p:nvSpPr>
          <p:spPr bwMode="auto">
            <a:xfrm>
              <a:off x="355600" y="3967163"/>
              <a:ext cx="688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Clock</a:t>
              </a:r>
            </a:p>
          </p:txBody>
        </p:sp>
        <p:grpSp>
          <p:nvGrpSpPr>
            <p:cNvPr id="27" name="Group 32"/>
            <p:cNvGrpSpPr>
              <a:grpSpLocks/>
            </p:cNvGrpSpPr>
            <p:nvPr/>
          </p:nvGrpSpPr>
          <p:grpSpPr bwMode="auto">
            <a:xfrm>
              <a:off x="763588" y="3954463"/>
              <a:ext cx="7912100" cy="254000"/>
              <a:chOff x="392" y="664"/>
              <a:chExt cx="4984" cy="160"/>
            </a:xfrm>
          </p:grpSpPr>
          <p:grpSp>
            <p:nvGrpSpPr>
              <p:cNvPr id="75" name="Group 33"/>
              <p:cNvGrpSpPr>
                <a:grpSpLocks/>
              </p:cNvGrpSpPr>
              <p:nvPr/>
            </p:nvGrpSpPr>
            <p:grpSpPr bwMode="auto">
              <a:xfrm>
                <a:off x="624" y="664"/>
                <a:ext cx="520" cy="160"/>
                <a:chOff x="624" y="664"/>
                <a:chExt cx="520" cy="160"/>
              </a:xfrm>
            </p:grpSpPr>
            <p:sp>
              <p:nvSpPr>
                <p:cNvPr id="118" name="Line 34"/>
                <p:cNvSpPr>
                  <a:spLocks noChangeShapeType="1"/>
                </p:cNvSpPr>
                <p:nvPr/>
              </p:nvSpPr>
              <p:spPr bwMode="auto">
                <a:xfrm>
                  <a:off x="632"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35"/>
                <p:cNvSpPr>
                  <a:spLocks noChangeShapeType="1"/>
                </p:cNvSpPr>
                <p:nvPr/>
              </p:nvSpPr>
              <p:spPr bwMode="auto">
                <a:xfrm>
                  <a:off x="624"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36"/>
                <p:cNvSpPr>
                  <a:spLocks noChangeShapeType="1"/>
                </p:cNvSpPr>
                <p:nvPr/>
              </p:nvSpPr>
              <p:spPr bwMode="auto">
                <a:xfrm flipV="1">
                  <a:off x="912"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37"/>
                <p:cNvSpPr>
                  <a:spLocks noChangeShapeType="1"/>
                </p:cNvSpPr>
                <p:nvPr/>
              </p:nvSpPr>
              <p:spPr bwMode="auto">
                <a:xfrm>
                  <a:off x="920"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 name="Group 38"/>
              <p:cNvGrpSpPr>
                <a:grpSpLocks/>
              </p:cNvGrpSpPr>
              <p:nvPr/>
            </p:nvGrpSpPr>
            <p:grpSpPr bwMode="auto">
              <a:xfrm>
                <a:off x="1152" y="664"/>
                <a:ext cx="520" cy="160"/>
                <a:chOff x="1152" y="664"/>
                <a:chExt cx="520" cy="160"/>
              </a:xfrm>
            </p:grpSpPr>
            <p:sp>
              <p:nvSpPr>
                <p:cNvPr id="114" name="Line 39"/>
                <p:cNvSpPr>
                  <a:spLocks noChangeShapeType="1"/>
                </p:cNvSpPr>
                <p:nvPr/>
              </p:nvSpPr>
              <p:spPr bwMode="auto">
                <a:xfrm>
                  <a:off x="1160"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40"/>
                <p:cNvSpPr>
                  <a:spLocks noChangeShapeType="1"/>
                </p:cNvSpPr>
                <p:nvPr/>
              </p:nvSpPr>
              <p:spPr bwMode="auto">
                <a:xfrm>
                  <a:off x="1152"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41"/>
                <p:cNvSpPr>
                  <a:spLocks noChangeShapeType="1"/>
                </p:cNvSpPr>
                <p:nvPr/>
              </p:nvSpPr>
              <p:spPr bwMode="auto">
                <a:xfrm flipV="1">
                  <a:off x="1440"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42"/>
                <p:cNvSpPr>
                  <a:spLocks noChangeShapeType="1"/>
                </p:cNvSpPr>
                <p:nvPr/>
              </p:nvSpPr>
              <p:spPr bwMode="auto">
                <a:xfrm>
                  <a:off x="1448"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 name="Group 43"/>
              <p:cNvGrpSpPr>
                <a:grpSpLocks/>
              </p:cNvGrpSpPr>
              <p:nvPr/>
            </p:nvGrpSpPr>
            <p:grpSpPr bwMode="auto">
              <a:xfrm>
                <a:off x="1680" y="664"/>
                <a:ext cx="520" cy="160"/>
                <a:chOff x="1680" y="664"/>
                <a:chExt cx="520" cy="160"/>
              </a:xfrm>
            </p:grpSpPr>
            <p:sp>
              <p:nvSpPr>
                <p:cNvPr id="110" name="Line 44"/>
                <p:cNvSpPr>
                  <a:spLocks noChangeShapeType="1"/>
                </p:cNvSpPr>
                <p:nvPr/>
              </p:nvSpPr>
              <p:spPr bwMode="auto">
                <a:xfrm>
                  <a:off x="1688"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45"/>
                <p:cNvSpPr>
                  <a:spLocks noChangeShapeType="1"/>
                </p:cNvSpPr>
                <p:nvPr/>
              </p:nvSpPr>
              <p:spPr bwMode="auto">
                <a:xfrm>
                  <a:off x="1680"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46"/>
                <p:cNvSpPr>
                  <a:spLocks noChangeShapeType="1"/>
                </p:cNvSpPr>
                <p:nvPr/>
              </p:nvSpPr>
              <p:spPr bwMode="auto">
                <a:xfrm flipV="1">
                  <a:off x="1968"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47"/>
                <p:cNvSpPr>
                  <a:spLocks noChangeShapeType="1"/>
                </p:cNvSpPr>
                <p:nvPr/>
              </p:nvSpPr>
              <p:spPr bwMode="auto">
                <a:xfrm>
                  <a:off x="1976"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8" name="Group 48"/>
              <p:cNvGrpSpPr>
                <a:grpSpLocks/>
              </p:cNvGrpSpPr>
              <p:nvPr/>
            </p:nvGrpSpPr>
            <p:grpSpPr bwMode="auto">
              <a:xfrm>
                <a:off x="2208" y="664"/>
                <a:ext cx="520" cy="160"/>
                <a:chOff x="2208" y="664"/>
                <a:chExt cx="520" cy="160"/>
              </a:xfrm>
            </p:grpSpPr>
            <p:sp>
              <p:nvSpPr>
                <p:cNvPr id="106" name="Line 49"/>
                <p:cNvSpPr>
                  <a:spLocks noChangeShapeType="1"/>
                </p:cNvSpPr>
                <p:nvPr/>
              </p:nvSpPr>
              <p:spPr bwMode="auto">
                <a:xfrm>
                  <a:off x="2216"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50"/>
                <p:cNvSpPr>
                  <a:spLocks noChangeShapeType="1"/>
                </p:cNvSpPr>
                <p:nvPr/>
              </p:nvSpPr>
              <p:spPr bwMode="auto">
                <a:xfrm>
                  <a:off x="2208"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51"/>
                <p:cNvSpPr>
                  <a:spLocks noChangeShapeType="1"/>
                </p:cNvSpPr>
                <p:nvPr/>
              </p:nvSpPr>
              <p:spPr bwMode="auto">
                <a:xfrm flipV="1">
                  <a:off x="2496"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52"/>
                <p:cNvSpPr>
                  <a:spLocks noChangeShapeType="1"/>
                </p:cNvSpPr>
                <p:nvPr/>
              </p:nvSpPr>
              <p:spPr bwMode="auto">
                <a:xfrm>
                  <a:off x="2504"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 name="Group 53"/>
              <p:cNvGrpSpPr>
                <a:grpSpLocks/>
              </p:cNvGrpSpPr>
              <p:nvPr/>
            </p:nvGrpSpPr>
            <p:grpSpPr bwMode="auto">
              <a:xfrm>
                <a:off x="2736" y="664"/>
                <a:ext cx="520" cy="160"/>
                <a:chOff x="2736" y="664"/>
                <a:chExt cx="520" cy="160"/>
              </a:xfrm>
            </p:grpSpPr>
            <p:sp>
              <p:nvSpPr>
                <p:cNvPr id="102" name="Line 54"/>
                <p:cNvSpPr>
                  <a:spLocks noChangeShapeType="1"/>
                </p:cNvSpPr>
                <p:nvPr/>
              </p:nvSpPr>
              <p:spPr bwMode="auto">
                <a:xfrm>
                  <a:off x="2744"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55"/>
                <p:cNvSpPr>
                  <a:spLocks noChangeShapeType="1"/>
                </p:cNvSpPr>
                <p:nvPr/>
              </p:nvSpPr>
              <p:spPr bwMode="auto">
                <a:xfrm>
                  <a:off x="2736"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56"/>
                <p:cNvSpPr>
                  <a:spLocks noChangeShapeType="1"/>
                </p:cNvSpPr>
                <p:nvPr/>
              </p:nvSpPr>
              <p:spPr bwMode="auto">
                <a:xfrm flipV="1">
                  <a:off x="3024"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57"/>
                <p:cNvSpPr>
                  <a:spLocks noChangeShapeType="1"/>
                </p:cNvSpPr>
                <p:nvPr/>
              </p:nvSpPr>
              <p:spPr bwMode="auto">
                <a:xfrm>
                  <a:off x="3032"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 name="Group 58"/>
              <p:cNvGrpSpPr>
                <a:grpSpLocks/>
              </p:cNvGrpSpPr>
              <p:nvPr/>
            </p:nvGrpSpPr>
            <p:grpSpPr bwMode="auto">
              <a:xfrm>
                <a:off x="3264" y="664"/>
                <a:ext cx="520" cy="160"/>
                <a:chOff x="3264" y="664"/>
                <a:chExt cx="520" cy="160"/>
              </a:xfrm>
            </p:grpSpPr>
            <p:sp>
              <p:nvSpPr>
                <p:cNvPr id="98" name="Line 59"/>
                <p:cNvSpPr>
                  <a:spLocks noChangeShapeType="1"/>
                </p:cNvSpPr>
                <p:nvPr/>
              </p:nvSpPr>
              <p:spPr bwMode="auto">
                <a:xfrm>
                  <a:off x="3272"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60"/>
                <p:cNvSpPr>
                  <a:spLocks noChangeShapeType="1"/>
                </p:cNvSpPr>
                <p:nvPr/>
              </p:nvSpPr>
              <p:spPr bwMode="auto">
                <a:xfrm>
                  <a:off x="3264"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61"/>
                <p:cNvSpPr>
                  <a:spLocks noChangeShapeType="1"/>
                </p:cNvSpPr>
                <p:nvPr/>
              </p:nvSpPr>
              <p:spPr bwMode="auto">
                <a:xfrm flipV="1">
                  <a:off x="3552"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62"/>
                <p:cNvSpPr>
                  <a:spLocks noChangeShapeType="1"/>
                </p:cNvSpPr>
                <p:nvPr/>
              </p:nvSpPr>
              <p:spPr bwMode="auto">
                <a:xfrm>
                  <a:off x="3560"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 name="Group 63"/>
              <p:cNvGrpSpPr>
                <a:grpSpLocks/>
              </p:cNvGrpSpPr>
              <p:nvPr/>
            </p:nvGrpSpPr>
            <p:grpSpPr bwMode="auto">
              <a:xfrm>
                <a:off x="3792" y="664"/>
                <a:ext cx="520" cy="160"/>
                <a:chOff x="3792" y="664"/>
                <a:chExt cx="520" cy="160"/>
              </a:xfrm>
            </p:grpSpPr>
            <p:sp>
              <p:nvSpPr>
                <p:cNvPr id="94" name="Line 64"/>
                <p:cNvSpPr>
                  <a:spLocks noChangeShapeType="1"/>
                </p:cNvSpPr>
                <p:nvPr/>
              </p:nvSpPr>
              <p:spPr bwMode="auto">
                <a:xfrm>
                  <a:off x="3800"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65"/>
                <p:cNvSpPr>
                  <a:spLocks noChangeShapeType="1"/>
                </p:cNvSpPr>
                <p:nvPr/>
              </p:nvSpPr>
              <p:spPr bwMode="auto">
                <a:xfrm>
                  <a:off x="3792"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66"/>
                <p:cNvSpPr>
                  <a:spLocks noChangeShapeType="1"/>
                </p:cNvSpPr>
                <p:nvPr/>
              </p:nvSpPr>
              <p:spPr bwMode="auto">
                <a:xfrm flipV="1">
                  <a:off x="4080"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67"/>
                <p:cNvSpPr>
                  <a:spLocks noChangeShapeType="1"/>
                </p:cNvSpPr>
                <p:nvPr/>
              </p:nvSpPr>
              <p:spPr bwMode="auto">
                <a:xfrm>
                  <a:off x="4088"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 name="Group 68"/>
              <p:cNvGrpSpPr>
                <a:grpSpLocks/>
              </p:cNvGrpSpPr>
              <p:nvPr/>
            </p:nvGrpSpPr>
            <p:grpSpPr bwMode="auto">
              <a:xfrm>
                <a:off x="4320" y="664"/>
                <a:ext cx="520" cy="160"/>
                <a:chOff x="4320" y="664"/>
                <a:chExt cx="520" cy="160"/>
              </a:xfrm>
            </p:grpSpPr>
            <p:sp>
              <p:nvSpPr>
                <p:cNvPr id="90" name="Line 69"/>
                <p:cNvSpPr>
                  <a:spLocks noChangeShapeType="1"/>
                </p:cNvSpPr>
                <p:nvPr/>
              </p:nvSpPr>
              <p:spPr bwMode="auto">
                <a:xfrm>
                  <a:off x="4328"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70"/>
                <p:cNvSpPr>
                  <a:spLocks noChangeShapeType="1"/>
                </p:cNvSpPr>
                <p:nvPr/>
              </p:nvSpPr>
              <p:spPr bwMode="auto">
                <a:xfrm>
                  <a:off x="4320"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71"/>
                <p:cNvSpPr>
                  <a:spLocks noChangeShapeType="1"/>
                </p:cNvSpPr>
                <p:nvPr/>
              </p:nvSpPr>
              <p:spPr bwMode="auto">
                <a:xfrm flipV="1">
                  <a:off x="4608"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72"/>
                <p:cNvSpPr>
                  <a:spLocks noChangeShapeType="1"/>
                </p:cNvSpPr>
                <p:nvPr/>
              </p:nvSpPr>
              <p:spPr bwMode="auto">
                <a:xfrm>
                  <a:off x="4616"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 name="Line 73"/>
              <p:cNvSpPr>
                <a:spLocks noChangeShapeType="1"/>
              </p:cNvSpPr>
              <p:nvPr/>
            </p:nvSpPr>
            <p:spPr bwMode="auto">
              <a:xfrm>
                <a:off x="392"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 name="Group 74"/>
              <p:cNvGrpSpPr>
                <a:grpSpLocks/>
              </p:cNvGrpSpPr>
              <p:nvPr/>
            </p:nvGrpSpPr>
            <p:grpSpPr bwMode="auto">
              <a:xfrm>
                <a:off x="4848" y="664"/>
                <a:ext cx="520" cy="160"/>
                <a:chOff x="4848" y="664"/>
                <a:chExt cx="520" cy="160"/>
              </a:xfrm>
            </p:grpSpPr>
            <p:sp>
              <p:nvSpPr>
                <p:cNvPr id="86" name="Line 75"/>
                <p:cNvSpPr>
                  <a:spLocks noChangeShapeType="1"/>
                </p:cNvSpPr>
                <p:nvPr/>
              </p:nvSpPr>
              <p:spPr bwMode="auto">
                <a:xfrm>
                  <a:off x="4856"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76"/>
                <p:cNvSpPr>
                  <a:spLocks noChangeShapeType="1"/>
                </p:cNvSpPr>
                <p:nvPr/>
              </p:nvSpPr>
              <p:spPr bwMode="auto">
                <a:xfrm>
                  <a:off x="4848"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77"/>
                <p:cNvSpPr>
                  <a:spLocks noChangeShapeType="1"/>
                </p:cNvSpPr>
                <p:nvPr/>
              </p:nvSpPr>
              <p:spPr bwMode="auto">
                <a:xfrm flipV="1">
                  <a:off x="5136"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78"/>
                <p:cNvSpPr>
                  <a:spLocks noChangeShapeType="1"/>
                </p:cNvSpPr>
                <p:nvPr/>
              </p:nvSpPr>
              <p:spPr bwMode="auto">
                <a:xfrm>
                  <a:off x="5144"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 name="Line 79"/>
              <p:cNvSpPr>
                <a:spLocks noChangeShapeType="1"/>
              </p:cNvSpPr>
              <p:nvPr/>
            </p:nvSpPr>
            <p:spPr bwMode="auto">
              <a:xfrm>
                <a:off x="5376"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 name="Group 99"/>
            <p:cNvGrpSpPr>
              <a:grpSpLocks/>
            </p:cNvGrpSpPr>
            <p:nvPr/>
          </p:nvGrpSpPr>
          <p:grpSpPr bwMode="auto">
            <a:xfrm>
              <a:off x="1144588" y="4424363"/>
              <a:ext cx="812800" cy="333375"/>
              <a:chOff x="632" y="960"/>
              <a:chExt cx="512" cy="210"/>
            </a:xfrm>
          </p:grpSpPr>
          <p:sp>
            <p:nvSpPr>
              <p:cNvPr id="73" name="Rectangle 100"/>
              <p:cNvSpPr>
                <a:spLocks noChangeArrowheads="1"/>
              </p:cNvSpPr>
              <p:nvPr/>
            </p:nvSpPr>
            <p:spPr bwMode="auto">
              <a:xfrm>
                <a:off x="632"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101"/>
              <p:cNvSpPr>
                <a:spLocks noChangeArrowheads="1"/>
              </p:cNvSpPr>
              <p:nvPr/>
            </p:nvSpPr>
            <p:spPr bwMode="auto">
              <a:xfrm>
                <a:off x="673" y="960"/>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Ifetch</a:t>
                </a:r>
              </a:p>
            </p:txBody>
          </p:sp>
        </p:grpSp>
        <p:grpSp>
          <p:nvGrpSpPr>
            <p:cNvPr id="29" name="Group 102"/>
            <p:cNvGrpSpPr>
              <a:grpSpLocks/>
            </p:cNvGrpSpPr>
            <p:nvPr/>
          </p:nvGrpSpPr>
          <p:grpSpPr bwMode="auto">
            <a:xfrm>
              <a:off x="1955800" y="4424363"/>
              <a:ext cx="903288" cy="333375"/>
              <a:chOff x="1143" y="960"/>
              <a:chExt cx="569" cy="210"/>
            </a:xfrm>
          </p:grpSpPr>
          <p:sp>
            <p:nvSpPr>
              <p:cNvPr id="71" name="Rectangle 103"/>
              <p:cNvSpPr>
                <a:spLocks noChangeArrowheads="1"/>
              </p:cNvSpPr>
              <p:nvPr/>
            </p:nvSpPr>
            <p:spPr bwMode="auto">
              <a:xfrm>
                <a:off x="1160"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104"/>
              <p:cNvSpPr>
                <a:spLocks noChangeArrowheads="1"/>
              </p:cNvSpPr>
              <p:nvPr/>
            </p:nvSpPr>
            <p:spPr bwMode="auto">
              <a:xfrm>
                <a:off x="1143" y="960"/>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Reg/Dec</a:t>
                </a:r>
              </a:p>
            </p:txBody>
          </p:sp>
        </p:grpSp>
        <p:grpSp>
          <p:nvGrpSpPr>
            <p:cNvPr id="30" name="Group 105"/>
            <p:cNvGrpSpPr>
              <a:grpSpLocks/>
            </p:cNvGrpSpPr>
            <p:nvPr/>
          </p:nvGrpSpPr>
          <p:grpSpPr bwMode="auto">
            <a:xfrm>
              <a:off x="2820988" y="4424363"/>
              <a:ext cx="812800" cy="333375"/>
              <a:chOff x="1688" y="960"/>
              <a:chExt cx="512" cy="210"/>
            </a:xfrm>
          </p:grpSpPr>
          <p:sp>
            <p:nvSpPr>
              <p:cNvPr id="69" name="Rectangle 106"/>
              <p:cNvSpPr>
                <a:spLocks noChangeArrowheads="1"/>
              </p:cNvSpPr>
              <p:nvPr/>
            </p:nvSpPr>
            <p:spPr bwMode="auto">
              <a:xfrm>
                <a:off x="1688"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107"/>
              <p:cNvSpPr>
                <a:spLocks noChangeArrowheads="1"/>
              </p:cNvSpPr>
              <p:nvPr/>
            </p:nvSpPr>
            <p:spPr bwMode="auto">
              <a:xfrm>
                <a:off x="1767" y="960"/>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Exec</a:t>
                </a:r>
              </a:p>
            </p:txBody>
          </p:sp>
        </p:grpSp>
        <p:grpSp>
          <p:nvGrpSpPr>
            <p:cNvPr id="31" name="Group 108"/>
            <p:cNvGrpSpPr>
              <a:grpSpLocks/>
            </p:cNvGrpSpPr>
            <p:nvPr/>
          </p:nvGrpSpPr>
          <p:grpSpPr bwMode="auto">
            <a:xfrm>
              <a:off x="3659188" y="4424363"/>
              <a:ext cx="812800" cy="333375"/>
              <a:chOff x="2216" y="960"/>
              <a:chExt cx="512" cy="210"/>
            </a:xfrm>
          </p:grpSpPr>
          <p:sp>
            <p:nvSpPr>
              <p:cNvPr id="67" name="Rectangle 109"/>
              <p:cNvSpPr>
                <a:spLocks noChangeArrowheads="1"/>
              </p:cNvSpPr>
              <p:nvPr/>
            </p:nvSpPr>
            <p:spPr bwMode="auto">
              <a:xfrm>
                <a:off x="2216"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Rectangle 110"/>
              <p:cNvSpPr>
                <a:spLocks noChangeArrowheads="1"/>
              </p:cNvSpPr>
              <p:nvPr/>
            </p:nvSpPr>
            <p:spPr bwMode="auto">
              <a:xfrm>
                <a:off x="2295" y="960"/>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Wr</a:t>
                </a:r>
              </a:p>
            </p:txBody>
          </p:sp>
        </p:grpSp>
        <p:sp>
          <p:nvSpPr>
            <p:cNvPr id="32" name="Rectangle 111"/>
            <p:cNvSpPr>
              <a:spLocks noChangeArrowheads="1"/>
            </p:cNvSpPr>
            <p:nvPr/>
          </p:nvSpPr>
          <p:spPr bwMode="auto">
            <a:xfrm>
              <a:off x="431800" y="4424363"/>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R-type</a:t>
              </a:r>
            </a:p>
          </p:txBody>
        </p:sp>
        <p:grpSp>
          <p:nvGrpSpPr>
            <p:cNvPr id="33" name="Group 112"/>
            <p:cNvGrpSpPr>
              <a:grpSpLocks/>
            </p:cNvGrpSpPr>
            <p:nvPr/>
          </p:nvGrpSpPr>
          <p:grpSpPr bwMode="auto">
            <a:xfrm>
              <a:off x="1982788" y="4881563"/>
              <a:ext cx="812800" cy="333375"/>
              <a:chOff x="1160" y="1248"/>
              <a:chExt cx="512" cy="210"/>
            </a:xfrm>
          </p:grpSpPr>
          <p:sp>
            <p:nvSpPr>
              <p:cNvPr id="65" name="Rectangle 113"/>
              <p:cNvSpPr>
                <a:spLocks noChangeArrowheads="1"/>
              </p:cNvSpPr>
              <p:nvPr/>
            </p:nvSpPr>
            <p:spPr bwMode="auto">
              <a:xfrm>
                <a:off x="1160"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114"/>
              <p:cNvSpPr>
                <a:spLocks noChangeArrowheads="1"/>
              </p:cNvSpPr>
              <p:nvPr/>
            </p:nvSpPr>
            <p:spPr bwMode="auto">
              <a:xfrm>
                <a:off x="1201" y="1248"/>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Ifetch</a:t>
                </a:r>
              </a:p>
            </p:txBody>
          </p:sp>
        </p:grpSp>
        <p:grpSp>
          <p:nvGrpSpPr>
            <p:cNvPr id="34" name="Group 115"/>
            <p:cNvGrpSpPr>
              <a:grpSpLocks/>
            </p:cNvGrpSpPr>
            <p:nvPr/>
          </p:nvGrpSpPr>
          <p:grpSpPr bwMode="auto">
            <a:xfrm>
              <a:off x="2794000" y="4881563"/>
              <a:ext cx="903288" cy="333375"/>
              <a:chOff x="1671" y="1248"/>
              <a:chExt cx="569" cy="210"/>
            </a:xfrm>
          </p:grpSpPr>
          <p:sp>
            <p:nvSpPr>
              <p:cNvPr id="63" name="Rectangle 116"/>
              <p:cNvSpPr>
                <a:spLocks noChangeArrowheads="1"/>
              </p:cNvSpPr>
              <p:nvPr/>
            </p:nvSpPr>
            <p:spPr bwMode="auto">
              <a:xfrm>
                <a:off x="1688"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117"/>
              <p:cNvSpPr>
                <a:spLocks noChangeArrowheads="1"/>
              </p:cNvSpPr>
              <p:nvPr/>
            </p:nvSpPr>
            <p:spPr bwMode="auto">
              <a:xfrm>
                <a:off x="1671" y="124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Reg/Dec</a:t>
                </a:r>
              </a:p>
            </p:txBody>
          </p:sp>
        </p:grpSp>
        <p:grpSp>
          <p:nvGrpSpPr>
            <p:cNvPr id="35" name="Group 118"/>
            <p:cNvGrpSpPr>
              <a:grpSpLocks/>
            </p:cNvGrpSpPr>
            <p:nvPr/>
          </p:nvGrpSpPr>
          <p:grpSpPr bwMode="auto">
            <a:xfrm>
              <a:off x="3659188" y="4881563"/>
              <a:ext cx="812800" cy="333375"/>
              <a:chOff x="2216" y="1248"/>
              <a:chExt cx="512" cy="210"/>
            </a:xfrm>
          </p:grpSpPr>
          <p:sp>
            <p:nvSpPr>
              <p:cNvPr id="61" name="Rectangle 119"/>
              <p:cNvSpPr>
                <a:spLocks noChangeArrowheads="1"/>
              </p:cNvSpPr>
              <p:nvPr/>
            </p:nvSpPr>
            <p:spPr bwMode="auto">
              <a:xfrm>
                <a:off x="2216"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120"/>
              <p:cNvSpPr>
                <a:spLocks noChangeArrowheads="1"/>
              </p:cNvSpPr>
              <p:nvPr/>
            </p:nvSpPr>
            <p:spPr bwMode="auto">
              <a:xfrm>
                <a:off x="2295" y="1248"/>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Exec</a:t>
                </a:r>
              </a:p>
            </p:txBody>
          </p:sp>
        </p:grpSp>
        <p:grpSp>
          <p:nvGrpSpPr>
            <p:cNvPr id="36" name="Group 121"/>
            <p:cNvGrpSpPr>
              <a:grpSpLocks/>
            </p:cNvGrpSpPr>
            <p:nvPr/>
          </p:nvGrpSpPr>
          <p:grpSpPr bwMode="auto">
            <a:xfrm>
              <a:off x="4497388" y="4881563"/>
              <a:ext cx="812800" cy="333375"/>
              <a:chOff x="2744" y="1248"/>
              <a:chExt cx="512" cy="210"/>
            </a:xfrm>
          </p:grpSpPr>
          <p:sp>
            <p:nvSpPr>
              <p:cNvPr id="59" name="Rectangle 122"/>
              <p:cNvSpPr>
                <a:spLocks noChangeArrowheads="1"/>
              </p:cNvSpPr>
              <p:nvPr/>
            </p:nvSpPr>
            <p:spPr bwMode="auto">
              <a:xfrm>
                <a:off x="2744"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123"/>
              <p:cNvSpPr>
                <a:spLocks noChangeArrowheads="1"/>
              </p:cNvSpPr>
              <p:nvPr/>
            </p:nvSpPr>
            <p:spPr bwMode="auto">
              <a:xfrm>
                <a:off x="2823" y="1248"/>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Wr</a:t>
                </a:r>
              </a:p>
            </p:txBody>
          </p:sp>
        </p:grpSp>
        <p:sp>
          <p:nvSpPr>
            <p:cNvPr id="37" name="Rectangle 124"/>
            <p:cNvSpPr>
              <a:spLocks noChangeArrowheads="1"/>
            </p:cNvSpPr>
            <p:nvPr/>
          </p:nvSpPr>
          <p:spPr bwMode="auto">
            <a:xfrm>
              <a:off x="1193800" y="4881563"/>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R-type</a:t>
              </a:r>
            </a:p>
          </p:txBody>
        </p:sp>
        <p:grpSp>
          <p:nvGrpSpPr>
            <p:cNvPr id="38" name="Group 125"/>
            <p:cNvGrpSpPr>
              <a:grpSpLocks/>
            </p:cNvGrpSpPr>
            <p:nvPr/>
          </p:nvGrpSpPr>
          <p:grpSpPr bwMode="auto">
            <a:xfrm>
              <a:off x="2820988" y="5338763"/>
              <a:ext cx="4165600" cy="333375"/>
              <a:chOff x="1688" y="1536"/>
              <a:chExt cx="2624" cy="210"/>
            </a:xfrm>
          </p:grpSpPr>
          <p:grpSp>
            <p:nvGrpSpPr>
              <p:cNvPr id="44" name="Group 126"/>
              <p:cNvGrpSpPr>
                <a:grpSpLocks/>
              </p:cNvGrpSpPr>
              <p:nvPr/>
            </p:nvGrpSpPr>
            <p:grpSpPr bwMode="auto">
              <a:xfrm>
                <a:off x="1688" y="1536"/>
                <a:ext cx="512" cy="210"/>
                <a:chOff x="1688" y="1536"/>
                <a:chExt cx="512" cy="210"/>
              </a:xfrm>
            </p:grpSpPr>
            <p:sp>
              <p:nvSpPr>
                <p:cNvPr id="57" name="Rectangle 127"/>
                <p:cNvSpPr>
                  <a:spLocks noChangeArrowheads="1"/>
                </p:cNvSpPr>
                <p:nvPr/>
              </p:nvSpPr>
              <p:spPr bwMode="auto">
                <a:xfrm>
                  <a:off x="1688"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128"/>
                <p:cNvSpPr>
                  <a:spLocks noChangeArrowheads="1"/>
                </p:cNvSpPr>
                <p:nvPr/>
              </p:nvSpPr>
              <p:spPr bwMode="auto">
                <a:xfrm>
                  <a:off x="1729" y="1536"/>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Ifetch</a:t>
                  </a:r>
                </a:p>
              </p:txBody>
            </p:sp>
          </p:grpSp>
          <p:grpSp>
            <p:nvGrpSpPr>
              <p:cNvPr id="45" name="Group 129"/>
              <p:cNvGrpSpPr>
                <a:grpSpLocks/>
              </p:cNvGrpSpPr>
              <p:nvPr/>
            </p:nvGrpSpPr>
            <p:grpSpPr bwMode="auto">
              <a:xfrm>
                <a:off x="2199" y="1536"/>
                <a:ext cx="569" cy="210"/>
                <a:chOff x="2199" y="1536"/>
                <a:chExt cx="569" cy="210"/>
              </a:xfrm>
            </p:grpSpPr>
            <p:sp>
              <p:nvSpPr>
                <p:cNvPr id="55" name="Rectangle 130"/>
                <p:cNvSpPr>
                  <a:spLocks noChangeArrowheads="1"/>
                </p:cNvSpPr>
                <p:nvPr/>
              </p:nvSpPr>
              <p:spPr bwMode="auto">
                <a:xfrm>
                  <a:off x="2216"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131"/>
                <p:cNvSpPr>
                  <a:spLocks noChangeArrowheads="1"/>
                </p:cNvSpPr>
                <p:nvPr/>
              </p:nvSpPr>
              <p:spPr bwMode="auto">
                <a:xfrm>
                  <a:off x="2199" y="1536"/>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Reg/Dec</a:t>
                  </a:r>
                </a:p>
              </p:txBody>
            </p:sp>
          </p:grpSp>
          <p:grpSp>
            <p:nvGrpSpPr>
              <p:cNvPr id="46" name="Group 132"/>
              <p:cNvGrpSpPr>
                <a:grpSpLocks/>
              </p:cNvGrpSpPr>
              <p:nvPr/>
            </p:nvGrpSpPr>
            <p:grpSpPr bwMode="auto">
              <a:xfrm>
                <a:off x="2744" y="1536"/>
                <a:ext cx="512" cy="210"/>
                <a:chOff x="2744" y="1536"/>
                <a:chExt cx="512" cy="210"/>
              </a:xfrm>
            </p:grpSpPr>
            <p:sp>
              <p:nvSpPr>
                <p:cNvPr id="53" name="Rectangle 133"/>
                <p:cNvSpPr>
                  <a:spLocks noChangeArrowheads="1"/>
                </p:cNvSpPr>
                <p:nvPr/>
              </p:nvSpPr>
              <p:spPr bwMode="auto">
                <a:xfrm>
                  <a:off x="2744"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134"/>
                <p:cNvSpPr>
                  <a:spLocks noChangeArrowheads="1"/>
                </p:cNvSpPr>
                <p:nvPr/>
              </p:nvSpPr>
              <p:spPr bwMode="auto">
                <a:xfrm>
                  <a:off x="2823" y="1536"/>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Exec</a:t>
                  </a:r>
                </a:p>
              </p:txBody>
            </p:sp>
          </p:grpSp>
          <p:grpSp>
            <p:nvGrpSpPr>
              <p:cNvPr id="47" name="Group 135"/>
              <p:cNvGrpSpPr>
                <a:grpSpLocks/>
              </p:cNvGrpSpPr>
              <p:nvPr/>
            </p:nvGrpSpPr>
            <p:grpSpPr bwMode="auto">
              <a:xfrm>
                <a:off x="3272" y="1536"/>
                <a:ext cx="512" cy="210"/>
                <a:chOff x="3272" y="1536"/>
                <a:chExt cx="512" cy="210"/>
              </a:xfrm>
            </p:grpSpPr>
            <p:sp>
              <p:nvSpPr>
                <p:cNvPr id="51" name="Rectangle 136"/>
                <p:cNvSpPr>
                  <a:spLocks noChangeArrowheads="1"/>
                </p:cNvSpPr>
                <p:nvPr/>
              </p:nvSpPr>
              <p:spPr bwMode="auto">
                <a:xfrm>
                  <a:off x="3272"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137"/>
                <p:cNvSpPr>
                  <a:spLocks noChangeArrowheads="1"/>
                </p:cNvSpPr>
                <p:nvPr/>
              </p:nvSpPr>
              <p:spPr bwMode="auto">
                <a:xfrm>
                  <a:off x="3351" y="1536"/>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Mem</a:t>
                  </a:r>
                </a:p>
              </p:txBody>
            </p:sp>
          </p:grpSp>
          <p:grpSp>
            <p:nvGrpSpPr>
              <p:cNvPr id="48" name="Group 138"/>
              <p:cNvGrpSpPr>
                <a:grpSpLocks/>
              </p:cNvGrpSpPr>
              <p:nvPr/>
            </p:nvGrpSpPr>
            <p:grpSpPr bwMode="auto">
              <a:xfrm>
                <a:off x="3800" y="1536"/>
                <a:ext cx="512" cy="210"/>
                <a:chOff x="3800" y="1536"/>
                <a:chExt cx="512" cy="210"/>
              </a:xfrm>
            </p:grpSpPr>
            <p:sp>
              <p:nvSpPr>
                <p:cNvPr id="49" name="Rectangle 139"/>
                <p:cNvSpPr>
                  <a:spLocks noChangeArrowheads="1"/>
                </p:cNvSpPr>
                <p:nvPr/>
              </p:nvSpPr>
              <p:spPr bwMode="auto">
                <a:xfrm>
                  <a:off x="3800"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40"/>
                <p:cNvSpPr>
                  <a:spLocks noChangeArrowheads="1"/>
                </p:cNvSpPr>
                <p:nvPr/>
              </p:nvSpPr>
              <p:spPr bwMode="auto">
                <a:xfrm>
                  <a:off x="3879" y="1536"/>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Wr</a:t>
                  </a:r>
                </a:p>
              </p:txBody>
            </p:sp>
          </p:grpSp>
        </p:grpSp>
        <p:sp>
          <p:nvSpPr>
            <p:cNvPr id="39" name="Rectangle 141"/>
            <p:cNvSpPr>
              <a:spLocks noChangeArrowheads="1"/>
            </p:cNvSpPr>
            <p:nvPr/>
          </p:nvSpPr>
          <p:spPr bwMode="auto">
            <a:xfrm>
              <a:off x="2184400" y="5338763"/>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a:latin typeface="Times New Roman" panose="02020603050405020304" pitchFamily="18" charset="0"/>
                </a:rPr>
                <a:t>Load</a:t>
              </a:r>
            </a:p>
          </p:txBody>
        </p:sp>
        <p:sp>
          <p:nvSpPr>
            <p:cNvPr id="40" name="Line 142"/>
            <p:cNvSpPr>
              <a:spLocks noChangeShapeType="1"/>
            </p:cNvSpPr>
            <p:nvPr/>
          </p:nvSpPr>
          <p:spPr bwMode="auto">
            <a:xfrm flipV="1">
              <a:off x="5322888" y="4259263"/>
              <a:ext cx="0" cy="558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43"/>
            <p:cNvSpPr>
              <a:spLocks noChangeShapeType="1"/>
            </p:cNvSpPr>
            <p:nvPr/>
          </p:nvSpPr>
          <p:spPr bwMode="auto">
            <a:xfrm flipV="1">
              <a:off x="6999288" y="4259263"/>
              <a:ext cx="0" cy="10160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44"/>
            <p:cNvSpPr>
              <a:spLocks noChangeShapeType="1"/>
            </p:cNvSpPr>
            <p:nvPr/>
          </p:nvSpPr>
          <p:spPr bwMode="auto">
            <a:xfrm flipV="1">
              <a:off x="6161088" y="4259263"/>
              <a:ext cx="0" cy="10160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45"/>
            <p:cNvSpPr>
              <a:spLocks noChangeShapeType="1"/>
            </p:cNvSpPr>
            <p:nvPr/>
          </p:nvSpPr>
          <p:spPr bwMode="auto">
            <a:xfrm flipV="1">
              <a:off x="7837488" y="4259263"/>
              <a:ext cx="0" cy="193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灯片编号占位符 2"/>
          <p:cNvSpPr>
            <a:spLocks noGrp="1"/>
          </p:cNvSpPr>
          <p:nvPr>
            <p:ph type="sldNum" sz="quarter" idx="12"/>
          </p:nvPr>
        </p:nvSpPr>
        <p:spPr/>
        <p:txBody>
          <a:bodyPr/>
          <a:lstStyle/>
          <a:p>
            <a:fld id="{D4B0B213-EFD6-45CB-B96F-34FF7E83FD77}" type="slidenum">
              <a:rPr lang="zh-CN" altLang="en-US" smtClean="0"/>
              <a:t>4</a:t>
            </a:fld>
            <a:endParaRPr lang="zh-CN" altLang="en-US"/>
          </a:p>
        </p:txBody>
      </p:sp>
    </p:spTree>
    <p:extLst>
      <p:ext uri="{BB962C8B-B14F-4D97-AF65-F5344CB8AC3E}">
        <p14:creationId xmlns:p14="http://schemas.microsoft.com/office/powerpoint/2010/main" val="3819773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冒险处理</a:t>
            </a:r>
            <a:endParaRPr lang="zh-CN" altLang="en-US"/>
          </a:p>
        </p:txBody>
      </p:sp>
      <p:sp>
        <p:nvSpPr>
          <p:cNvPr id="3" name="内容占位符 2"/>
          <p:cNvSpPr>
            <a:spLocks noGrp="1"/>
          </p:cNvSpPr>
          <p:nvPr>
            <p:ph idx="1"/>
          </p:nvPr>
        </p:nvSpPr>
        <p:spPr/>
        <p:txBody>
          <a:bodyPr/>
          <a:lstStyle/>
          <a:p>
            <a:r>
              <a:rPr lang="zh-CN" altLang="en-US" sz="2800" smtClean="0">
                <a:latin typeface="黑体" panose="02010609060101010101" pitchFamily="49" charset="-122"/>
                <a:ea typeface="黑体" panose="02010609060101010101" pitchFamily="49" charset="-122"/>
              </a:rPr>
              <a:t>三种冒险处理：</a:t>
            </a:r>
            <a:endParaRPr lang="en-US" altLang="zh-CN" sz="2800" smtClean="0">
              <a:latin typeface="黑体" panose="02010609060101010101" pitchFamily="49" charset="-122"/>
              <a:ea typeface="黑体" panose="02010609060101010101" pitchFamily="49" charset="-122"/>
            </a:endParaRPr>
          </a:p>
          <a:p>
            <a:pPr lvl="1"/>
            <a:r>
              <a:rPr lang="zh-CN" altLang="en-US" sz="2400" smtClean="0">
                <a:latin typeface="黑体" panose="02010609060101010101" pitchFamily="49" charset="-122"/>
                <a:ea typeface="黑体" panose="02010609060101010101" pitchFamily="49" charset="-122"/>
              </a:rPr>
              <a:t>结构冒险</a:t>
            </a:r>
            <a:endParaRPr lang="en-US" altLang="zh-CN" sz="2400" smtClean="0">
              <a:latin typeface="黑体" panose="02010609060101010101" pitchFamily="49" charset="-122"/>
              <a:ea typeface="黑体" panose="02010609060101010101" pitchFamily="49" charset="-122"/>
            </a:endParaRPr>
          </a:p>
          <a:p>
            <a:pPr lvl="1"/>
            <a:r>
              <a:rPr lang="zh-CN" altLang="en-US" sz="2400" smtClean="0">
                <a:latin typeface="黑体" panose="02010609060101010101" pitchFamily="49" charset="-122"/>
                <a:ea typeface="黑体" panose="02010609060101010101" pitchFamily="49" charset="-122"/>
              </a:rPr>
              <a:t>数据冒险</a:t>
            </a:r>
            <a:endParaRPr lang="en-US" altLang="zh-CN" sz="2400" smtClean="0">
              <a:latin typeface="黑体" panose="02010609060101010101" pitchFamily="49" charset="-122"/>
              <a:ea typeface="黑体" panose="02010609060101010101" pitchFamily="49" charset="-122"/>
            </a:endParaRPr>
          </a:p>
          <a:p>
            <a:pPr lvl="1"/>
            <a:r>
              <a:rPr lang="zh-CN" altLang="en-US" sz="2400" smtClean="0">
                <a:latin typeface="黑体" panose="02010609060101010101" pitchFamily="49" charset="-122"/>
                <a:ea typeface="黑体" panose="02010609060101010101" pitchFamily="49" charset="-122"/>
              </a:rPr>
              <a:t>控制冒险</a:t>
            </a:r>
            <a:endParaRPr lang="en-US" altLang="zh-CN" sz="2400" smtClean="0">
              <a:latin typeface="黑体" panose="02010609060101010101" pitchFamily="49" charset="-122"/>
              <a:ea typeface="黑体" panose="02010609060101010101" pitchFamily="49" charset="-122"/>
            </a:endParaRPr>
          </a:p>
          <a:p>
            <a:pPr lvl="1"/>
            <a:endParaRPr lang="en-US" altLang="zh-CN"/>
          </a:p>
          <a:p>
            <a:r>
              <a:rPr lang="zh-CN" altLang="en-US" sz="2800" smtClean="0">
                <a:latin typeface="黑体" panose="02010609060101010101" pitchFamily="49" charset="-122"/>
                <a:ea typeface="黑体" panose="02010609060101010101" pitchFamily="49" charset="-122"/>
              </a:rPr>
              <a:t>结构冒险通过阻塞</a:t>
            </a:r>
            <a:r>
              <a:rPr lang="en-US" altLang="zh-CN" sz="2800" smtClean="0">
                <a:latin typeface="黑体" panose="02010609060101010101" pitchFamily="49" charset="-122"/>
                <a:ea typeface="黑体" panose="02010609060101010101" pitchFamily="49" charset="-122"/>
              </a:rPr>
              <a:t>CPU</a:t>
            </a:r>
            <a:r>
              <a:rPr lang="zh-CN" altLang="en-US" sz="2800" smtClean="0">
                <a:latin typeface="黑体" panose="02010609060101010101" pitchFamily="49" charset="-122"/>
                <a:ea typeface="黑体" panose="02010609060101010101" pitchFamily="49" charset="-122"/>
              </a:rPr>
              <a:t>解决</a:t>
            </a:r>
            <a:endParaRPr lang="en-US" altLang="zh-CN" sz="2800" smtClean="0">
              <a:latin typeface="黑体" panose="02010609060101010101" pitchFamily="49" charset="-122"/>
              <a:ea typeface="黑体" panose="02010609060101010101" pitchFamily="49" charset="-122"/>
            </a:endParaRPr>
          </a:p>
          <a:p>
            <a:r>
              <a:rPr lang="zh-CN" altLang="en-US" sz="2800" smtClean="0">
                <a:latin typeface="黑体" panose="02010609060101010101" pitchFamily="49" charset="-122"/>
                <a:ea typeface="黑体" panose="02010609060101010101" pitchFamily="49" charset="-122"/>
              </a:rPr>
              <a:t>数据冒险通过转发解决</a:t>
            </a:r>
            <a:endParaRPr lang="en-US" altLang="zh-CN" sz="2800" smtClean="0">
              <a:latin typeface="黑体" panose="02010609060101010101" pitchFamily="49" charset="-122"/>
              <a:ea typeface="黑体" panose="02010609060101010101" pitchFamily="49" charset="-122"/>
            </a:endParaRPr>
          </a:p>
          <a:p>
            <a:r>
              <a:rPr lang="zh-CN" altLang="en-US" sz="2800" smtClean="0">
                <a:latin typeface="黑体" panose="02010609060101010101" pitchFamily="49" charset="-122"/>
                <a:ea typeface="黑体" panose="02010609060101010101" pitchFamily="49" charset="-122"/>
              </a:rPr>
              <a:t>控制冒险通过分支预测器解决</a:t>
            </a:r>
            <a:endParaRPr lang="en-US" altLang="zh-CN" sz="280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D4B0B213-EFD6-45CB-B96F-34FF7E83FD77}" type="slidenum">
              <a:rPr lang="zh-CN" altLang="en-US" smtClean="0"/>
              <a:t>5</a:t>
            </a:fld>
            <a:endParaRPr lang="zh-CN" altLang="en-US"/>
          </a:p>
        </p:txBody>
      </p:sp>
    </p:spTree>
    <p:extLst>
      <p:ext uri="{BB962C8B-B14F-4D97-AF65-F5344CB8AC3E}">
        <p14:creationId xmlns:p14="http://schemas.microsoft.com/office/powerpoint/2010/main" val="2820660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28016" y="687494"/>
            <a:ext cx="8723376" cy="5625590"/>
            <a:chOff x="128016" y="687494"/>
            <a:chExt cx="8723376" cy="5625590"/>
          </a:xfrm>
        </p:grpSpPr>
        <p:sp>
          <p:nvSpPr>
            <p:cNvPr id="43" name="矩形 42"/>
            <p:cNvSpPr/>
            <p:nvPr/>
          </p:nvSpPr>
          <p:spPr>
            <a:xfrm>
              <a:off x="603504" y="1062018"/>
              <a:ext cx="7918704" cy="1405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128016" y="687494"/>
              <a:ext cx="8723376" cy="5625590"/>
              <a:chOff x="128016" y="687494"/>
              <a:chExt cx="8723376" cy="5625590"/>
            </a:xfrm>
          </p:grpSpPr>
          <p:sp>
            <p:nvSpPr>
              <p:cNvPr id="4" name="圆角矩形 3"/>
              <p:cNvSpPr/>
              <p:nvPr/>
            </p:nvSpPr>
            <p:spPr>
              <a:xfrm>
                <a:off x="128016" y="2833286"/>
                <a:ext cx="950976" cy="20482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smtClean="0">
                    <a:solidFill>
                      <a:schemeClr val="tx1"/>
                    </a:solidFill>
                  </a:rPr>
                  <a:t>PC</a:t>
                </a:r>
                <a:endParaRPr lang="zh-CN" altLang="en-US" sz="2400" b="1">
                  <a:solidFill>
                    <a:schemeClr val="tx1"/>
                  </a:solidFill>
                </a:endParaRPr>
              </a:p>
            </p:txBody>
          </p:sp>
          <p:sp>
            <p:nvSpPr>
              <p:cNvPr id="5" name="圆角矩形 4"/>
              <p:cNvSpPr/>
              <p:nvPr/>
            </p:nvSpPr>
            <p:spPr>
              <a:xfrm>
                <a:off x="1298447" y="2833286"/>
                <a:ext cx="950976" cy="20482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b="1" smtClean="0">
                    <a:solidFill>
                      <a:schemeClr val="tx1"/>
                    </a:solidFill>
                  </a:rPr>
                  <a:t>IF/ID</a:t>
                </a:r>
                <a:endParaRPr lang="zh-CN" altLang="en-US" sz="2400" b="1">
                  <a:solidFill>
                    <a:schemeClr val="tx1"/>
                  </a:solidFill>
                </a:endParaRPr>
              </a:p>
            </p:txBody>
          </p:sp>
          <p:sp>
            <p:nvSpPr>
              <p:cNvPr id="6" name="圆角矩形 5"/>
              <p:cNvSpPr/>
              <p:nvPr/>
            </p:nvSpPr>
            <p:spPr>
              <a:xfrm>
                <a:off x="1862231" y="1062018"/>
                <a:ext cx="1512191" cy="129235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b="1">
                    <a:solidFill>
                      <a:schemeClr val="tx1"/>
                    </a:solidFill>
                  </a:rPr>
                  <a:t>Decoder</a:t>
                </a:r>
                <a:endParaRPr lang="zh-CN" altLang="en-US" sz="2400" b="1">
                  <a:solidFill>
                    <a:schemeClr val="tx1"/>
                  </a:solidFill>
                </a:endParaRPr>
              </a:p>
            </p:txBody>
          </p:sp>
          <p:sp>
            <p:nvSpPr>
              <p:cNvPr id="7" name="圆角矩形 6"/>
              <p:cNvSpPr/>
              <p:nvPr/>
            </p:nvSpPr>
            <p:spPr>
              <a:xfrm>
                <a:off x="2711196" y="4235366"/>
                <a:ext cx="1165860" cy="129235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b="1">
                    <a:solidFill>
                      <a:schemeClr val="tx1"/>
                    </a:solidFill>
                  </a:rPr>
                  <a:t>Regs</a:t>
                </a:r>
                <a:endParaRPr lang="zh-CN" altLang="en-US" sz="2400" b="1">
                  <a:solidFill>
                    <a:schemeClr val="tx1"/>
                  </a:solidFill>
                </a:endParaRPr>
              </a:p>
            </p:txBody>
          </p:sp>
          <p:sp>
            <p:nvSpPr>
              <p:cNvPr id="8" name="圆角矩形 7"/>
              <p:cNvSpPr/>
              <p:nvPr/>
            </p:nvSpPr>
            <p:spPr>
              <a:xfrm>
                <a:off x="4182523" y="2833286"/>
                <a:ext cx="1045559" cy="2048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b="1" smtClean="0">
                    <a:solidFill>
                      <a:schemeClr val="tx1"/>
                    </a:solidFill>
                  </a:rPr>
                  <a:t>ID/EX</a:t>
                </a:r>
              </a:p>
            </p:txBody>
          </p:sp>
          <p:sp>
            <p:nvSpPr>
              <p:cNvPr id="9" name="圆角矩形 8"/>
              <p:cNvSpPr/>
              <p:nvPr/>
            </p:nvSpPr>
            <p:spPr>
              <a:xfrm>
                <a:off x="5636134" y="2833286"/>
                <a:ext cx="989836" cy="20482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b="1" smtClean="0">
                    <a:solidFill>
                      <a:schemeClr val="tx1"/>
                    </a:solidFill>
                  </a:rPr>
                  <a:t>EX/MEM</a:t>
                </a:r>
                <a:endParaRPr lang="zh-CN" altLang="en-US" sz="2400" b="1">
                  <a:solidFill>
                    <a:schemeClr val="tx1"/>
                  </a:solidFill>
                </a:endParaRPr>
              </a:p>
            </p:txBody>
          </p:sp>
          <p:sp>
            <p:nvSpPr>
              <p:cNvPr id="10" name="圆角矩形 9"/>
              <p:cNvSpPr/>
              <p:nvPr/>
            </p:nvSpPr>
            <p:spPr>
              <a:xfrm>
                <a:off x="7072885" y="2833286"/>
                <a:ext cx="1199005" cy="20482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smtClean="0">
                    <a:solidFill>
                      <a:schemeClr val="tx1"/>
                    </a:solidFill>
                  </a:rPr>
                  <a:t>MEM/WB</a:t>
                </a:r>
                <a:endParaRPr lang="zh-CN" altLang="en-US" sz="2400" b="1">
                  <a:solidFill>
                    <a:schemeClr val="tx1"/>
                  </a:solidFill>
                </a:endParaRPr>
              </a:p>
            </p:txBody>
          </p:sp>
          <p:sp>
            <p:nvSpPr>
              <p:cNvPr id="11" name="圆角矩形 10"/>
              <p:cNvSpPr/>
              <p:nvPr/>
            </p:nvSpPr>
            <p:spPr>
              <a:xfrm>
                <a:off x="6625970" y="687494"/>
                <a:ext cx="1165860" cy="12923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b="1" smtClean="0"/>
                  <a:t>CP0</a:t>
                </a:r>
              </a:p>
            </p:txBody>
          </p:sp>
          <p:cxnSp>
            <p:nvCxnSpPr>
              <p:cNvPr id="15" name="直接连接符 14"/>
              <p:cNvCxnSpPr>
                <a:endCxn id="10" idx="0"/>
              </p:cNvCxnSpPr>
              <p:nvPr/>
            </p:nvCxnSpPr>
            <p:spPr>
              <a:xfrm>
                <a:off x="7667244" y="1979846"/>
                <a:ext cx="5144" cy="853440"/>
              </a:xfrm>
              <a:prstGeom prst="line">
                <a:avLst/>
              </a:prstGeom>
              <a:ln w="44450"/>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3"/>
                <a:endCxn id="5" idx="1"/>
              </p:cNvCxnSpPr>
              <p:nvPr/>
            </p:nvCxnSpPr>
            <p:spPr>
              <a:xfrm>
                <a:off x="1078992" y="3857414"/>
                <a:ext cx="21945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773935" y="822960"/>
                <a:ext cx="0" cy="201032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773935" y="822960"/>
                <a:ext cx="48988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737323" y="1668860"/>
                <a:ext cx="2031400" cy="7985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b="1" smtClean="0">
                    <a:solidFill>
                      <a:schemeClr val="tx1"/>
                    </a:solidFill>
                  </a:rPr>
                  <a:t>Exception</a:t>
                </a:r>
                <a:endParaRPr lang="zh-CN" altLang="en-US" sz="2400" b="1">
                  <a:solidFill>
                    <a:schemeClr val="tx1"/>
                  </a:solidFill>
                </a:endParaRPr>
              </a:p>
            </p:txBody>
          </p:sp>
          <p:cxnSp>
            <p:nvCxnSpPr>
              <p:cNvPr id="24" name="直接连接符 23"/>
              <p:cNvCxnSpPr>
                <a:endCxn id="22" idx="2"/>
              </p:cNvCxnSpPr>
              <p:nvPr/>
            </p:nvCxnSpPr>
            <p:spPr>
              <a:xfrm>
                <a:off x="3374990" y="2068148"/>
                <a:ext cx="3623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4594859" y="2467436"/>
                <a:ext cx="0" cy="36585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197346" y="2068148"/>
                <a:ext cx="0" cy="76513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2" idx="6"/>
              </p:cNvCxnSpPr>
              <p:nvPr/>
            </p:nvCxnSpPr>
            <p:spPr>
              <a:xfrm flipH="1">
                <a:off x="5768723" y="2068148"/>
                <a:ext cx="41004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3877056" y="4590288"/>
                <a:ext cx="305467"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 idx="3"/>
                <a:endCxn id="8" idx="1"/>
              </p:cNvCxnSpPr>
              <p:nvPr/>
            </p:nvCxnSpPr>
            <p:spPr>
              <a:xfrm>
                <a:off x="2249423" y="3857414"/>
                <a:ext cx="19331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8" idx="3"/>
                <a:endCxn id="9" idx="1"/>
              </p:cNvCxnSpPr>
              <p:nvPr/>
            </p:nvCxnSpPr>
            <p:spPr>
              <a:xfrm>
                <a:off x="5228082" y="3857414"/>
                <a:ext cx="40805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9" idx="3"/>
                <a:endCxn id="10" idx="1"/>
              </p:cNvCxnSpPr>
              <p:nvPr/>
            </p:nvCxnSpPr>
            <p:spPr>
              <a:xfrm>
                <a:off x="6625970" y="3857414"/>
                <a:ext cx="44691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 idx="2"/>
              </p:cNvCxnSpPr>
              <p:nvPr/>
            </p:nvCxnSpPr>
            <p:spPr>
              <a:xfrm flipH="1">
                <a:off x="2618184" y="2354370"/>
                <a:ext cx="143" cy="74845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2618184" y="3102823"/>
                <a:ext cx="1564339" cy="613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6197346" y="1481328"/>
                <a:ext cx="0" cy="5868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197346" y="1499616"/>
                <a:ext cx="4286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197346" y="5220546"/>
                <a:ext cx="1594484" cy="109253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b="1" smtClean="0"/>
                  <a:t>CU</a:t>
                </a:r>
                <a:endParaRPr lang="zh-CN" altLang="en-US" sz="2400" b="1"/>
              </a:p>
            </p:txBody>
          </p:sp>
          <p:cxnSp>
            <p:nvCxnSpPr>
              <p:cNvPr id="50" name="直接连接符 49"/>
              <p:cNvCxnSpPr>
                <a:stCxn id="11" idx="3"/>
              </p:cNvCxnSpPr>
              <p:nvPr/>
            </p:nvCxnSpPr>
            <p:spPr>
              <a:xfrm>
                <a:off x="7791830" y="1333670"/>
                <a:ext cx="105956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833104" y="1333670"/>
                <a:ext cx="18288" cy="378697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3897057" y="5120640"/>
                <a:ext cx="4954335" cy="1828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0" idx="3"/>
              </p:cNvCxnSpPr>
              <p:nvPr/>
            </p:nvCxnSpPr>
            <p:spPr>
              <a:xfrm>
                <a:off x="8271890" y="3857414"/>
                <a:ext cx="21374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503920" y="3857414"/>
                <a:ext cx="18288" cy="19094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48" idx="3"/>
              </p:cNvCxnSpPr>
              <p:nvPr/>
            </p:nvCxnSpPr>
            <p:spPr>
              <a:xfrm flipH="1">
                <a:off x="7791830" y="5766815"/>
                <a:ext cx="71380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8" idx="1"/>
              </p:cNvCxnSpPr>
              <p:nvPr/>
            </p:nvCxnSpPr>
            <p:spPr>
              <a:xfrm flipH="1">
                <a:off x="603504" y="5766815"/>
                <a:ext cx="559384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 idx="2"/>
              </p:cNvCxnSpPr>
              <p:nvPr/>
            </p:nvCxnSpPr>
            <p:spPr>
              <a:xfrm>
                <a:off x="603504" y="4881542"/>
                <a:ext cx="0" cy="88527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灯片编号占位符 46"/>
          <p:cNvSpPr>
            <a:spLocks noGrp="1"/>
          </p:cNvSpPr>
          <p:nvPr>
            <p:ph type="sldNum" sz="quarter" idx="12"/>
          </p:nvPr>
        </p:nvSpPr>
        <p:spPr/>
        <p:txBody>
          <a:bodyPr/>
          <a:lstStyle/>
          <a:p>
            <a:fld id="{D4B0B213-EFD6-45CB-B96F-34FF7E83FD77}" type="slidenum">
              <a:rPr lang="zh-CN" altLang="en-US" smtClean="0"/>
              <a:t>6</a:t>
            </a:fld>
            <a:endParaRPr lang="zh-CN" altLang="en-US"/>
          </a:p>
        </p:txBody>
      </p:sp>
    </p:spTree>
    <p:extLst>
      <p:ext uri="{BB962C8B-B14F-4D97-AF65-F5344CB8AC3E}">
        <p14:creationId xmlns:p14="http://schemas.microsoft.com/office/powerpoint/2010/main" val="252318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其他特性</a:t>
            </a:r>
            <a:endParaRPr lang="zh-CN" altLang="en-US"/>
          </a:p>
        </p:txBody>
      </p:sp>
      <p:sp>
        <p:nvSpPr>
          <p:cNvPr id="3" name="内容占位符 2"/>
          <p:cNvSpPr>
            <a:spLocks noGrp="1"/>
          </p:cNvSpPr>
          <p:nvPr>
            <p:ph idx="1"/>
          </p:nvPr>
        </p:nvSpPr>
        <p:spPr/>
        <p:txBody>
          <a:bodyPr/>
          <a:lstStyle/>
          <a:p>
            <a:r>
              <a:rPr lang="zh-CN" altLang="en-US" sz="2800" smtClean="0">
                <a:solidFill>
                  <a:srgbClr val="FF0000"/>
                </a:solidFill>
                <a:latin typeface="黑体" panose="02010609060101010101" pitchFamily="49" charset="-122"/>
                <a:ea typeface="黑体" panose="02010609060101010101" pitchFamily="49" charset="-122"/>
              </a:rPr>
              <a:t>分支预测器</a:t>
            </a:r>
            <a:endParaRPr lang="en-US" altLang="zh-CN" sz="2800" smtClean="0">
              <a:solidFill>
                <a:srgbClr val="FF0000"/>
              </a:solidFill>
              <a:latin typeface="黑体" panose="02010609060101010101" pitchFamily="49" charset="-122"/>
              <a:ea typeface="黑体" panose="02010609060101010101" pitchFamily="49" charset="-122"/>
            </a:endParaRPr>
          </a:p>
          <a:p>
            <a:r>
              <a:rPr lang="zh-CN" altLang="en-US" sz="2800" smtClean="0">
                <a:solidFill>
                  <a:srgbClr val="FF0000"/>
                </a:solidFill>
                <a:latin typeface="黑体" panose="02010609060101010101" pitchFamily="49" charset="-122"/>
                <a:ea typeface="黑体" panose="02010609060101010101" pitchFamily="49" charset="-122"/>
              </a:rPr>
              <a:t>指令预取</a:t>
            </a:r>
            <a:endParaRPr lang="en-US" altLang="zh-CN" sz="2800" smtClean="0">
              <a:solidFill>
                <a:srgbClr val="FF0000"/>
              </a:solidFill>
              <a:latin typeface="黑体" panose="02010609060101010101" pitchFamily="49" charset="-122"/>
              <a:ea typeface="黑体" panose="02010609060101010101" pitchFamily="49" charset="-122"/>
            </a:endParaRPr>
          </a:p>
          <a:p>
            <a:r>
              <a:rPr lang="zh-CN" altLang="en-US" sz="2800" smtClean="0">
                <a:latin typeface="黑体" panose="02010609060101010101" pitchFamily="49" charset="-122"/>
                <a:ea typeface="黑体" panose="02010609060101010101" pitchFamily="49" charset="-122"/>
              </a:rPr>
              <a:t>串口输入输出</a:t>
            </a:r>
            <a:endParaRPr lang="en-US" altLang="zh-CN" sz="2800" smtClean="0">
              <a:latin typeface="黑体" panose="02010609060101010101" pitchFamily="49" charset="-122"/>
              <a:ea typeface="黑体" panose="02010609060101010101" pitchFamily="49" charset="-122"/>
            </a:endParaRPr>
          </a:p>
          <a:p>
            <a:r>
              <a:rPr lang="en-US" altLang="zh-CN" sz="2800" smtClean="0">
                <a:latin typeface="黑体" panose="02010609060101010101" pitchFamily="49" charset="-122"/>
                <a:ea typeface="黑体" panose="02010609060101010101" pitchFamily="49" charset="-122"/>
              </a:rPr>
              <a:t>VGA</a:t>
            </a:r>
            <a:r>
              <a:rPr lang="zh-CN" altLang="en-US" sz="2800" smtClean="0">
                <a:latin typeface="黑体" panose="02010609060101010101" pitchFamily="49" charset="-122"/>
                <a:ea typeface="黑体" panose="02010609060101010101" pitchFamily="49" charset="-122"/>
              </a:rPr>
              <a:t>显示</a:t>
            </a:r>
            <a:endParaRPr lang="en-US" altLang="zh-CN" sz="2800" smtClean="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D4B0B213-EFD6-45CB-B96F-34FF7E83FD77}" type="slidenum">
              <a:rPr lang="zh-CN" altLang="en-US" smtClean="0"/>
              <a:t>7</a:t>
            </a:fld>
            <a:endParaRPr lang="zh-CN" altLang="en-US"/>
          </a:p>
        </p:txBody>
      </p:sp>
    </p:spTree>
    <p:extLst>
      <p:ext uri="{BB962C8B-B14F-4D97-AF65-F5344CB8AC3E}">
        <p14:creationId xmlns:p14="http://schemas.microsoft.com/office/powerpoint/2010/main" val="3798252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困难</a:t>
            </a:r>
            <a:endParaRPr lang="zh-CN" altLang="en-US"/>
          </a:p>
        </p:txBody>
      </p:sp>
      <p:sp>
        <p:nvSpPr>
          <p:cNvPr id="3" name="内容占位符 2"/>
          <p:cNvSpPr>
            <a:spLocks noGrp="1"/>
          </p:cNvSpPr>
          <p:nvPr>
            <p:ph idx="1"/>
          </p:nvPr>
        </p:nvSpPr>
        <p:spPr/>
        <p:txBody>
          <a:bodyPr>
            <a:normAutofit/>
          </a:bodyPr>
          <a:lstStyle/>
          <a:p>
            <a:pPr marL="384048" lvl="2" indent="0">
              <a:buNone/>
            </a:pPr>
            <a:endParaRPr lang="en-US" altLang="zh-CN" sz="2200" dirty="0" smtClean="0">
              <a:latin typeface="黑体" panose="02010609060101010101" pitchFamily="49" charset="-122"/>
              <a:ea typeface="黑体" panose="02010609060101010101" pitchFamily="49" charset="-122"/>
            </a:endParaRPr>
          </a:p>
          <a:p>
            <a:pPr marL="384048" lvl="2" indent="0">
              <a:buNone/>
            </a:pPr>
            <a:r>
              <a:rPr lang="zh-CN" altLang="en-US" sz="2200" dirty="0" smtClean="0">
                <a:latin typeface="黑体" panose="02010609060101010101" pitchFamily="49" charset="-122"/>
                <a:ea typeface="黑体" panose="02010609060101010101" pitchFamily="49" charset="-122"/>
              </a:rPr>
              <a:t>当我们想测试上层软件的时候。。</a:t>
            </a:r>
            <a:endParaRPr lang="en-US" altLang="zh-CN" sz="2200" dirty="0" smtClean="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D4B0B213-EFD6-45CB-B96F-34FF7E83FD77}" type="slidenum">
              <a:rPr lang="zh-CN" altLang="en-US" smtClean="0"/>
              <a:t>8</a:t>
            </a:fld>
            <a:endParaRPr lang="zh-CN" altLang="en-US"/>
          </a:p>
        </p:txBody>
      </p:sp>
      <p:sp>
        <p:nvSpPr>
          <p:cNvPr id="9" name="矩形 8"/>
          <p:cNvSpPr/>
          <p:nvPr/>
        </p:nvSpPr>
        <p:spPr>
          <a:xfrm>
            <a:off x="636814" y="3255297"/>
            <a:ext cx="1045029" cy="825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修改一行</a:t>
            </a:r>
            <a:r>
              <a:rPr lang="zh-CN" altLang="en-US" dirty="0" smtClean="0">
                <a:solidFill>
                  <a:schemeClr val="tx1"/>
                </a:solidFill>
              </a:rPr>
              <a:t>代码</a:t>
            </a:r>
            <a:endParaRPr lang="zh-CN" altLang="en-US" dirty="0">
              <a:solidFill>
                <a:schemeClr val="tx1"/>
              </a:solidFill>
            </a:endParaRPr>
          </a:p>
        </p:txBody>
      </p:sp>
      <p:sp>
        <p:nvSpPr>
          <p:cNvPr id="10" name="矩形 9"/>
          <p:cNvSpPr/>
          <p:nvPr/>
        </p:nvSpPr>
        <p:spPr>
          <a:xfrm>
            <a:off x="2096587" y="3255297"/>
            <a:ext cx="1045029" cy="825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生成</a:t>
            </a:r>
            <a:r>
              <a:rPr lang="en-US" altLang="zh-CN" dirty="0" smtClean="0">
                <a:solidFill>
                  <a:schemeClr val="tx1"/>
                </a:solidFill>
              </a:rPr>
              <a:t>IP</a:t>
            </a:r>
            <a:r>
              <a:rPr lang="zh-CN" altLang="en-US" dirty="0" smtClean="0">
                <a:solidFill>
                  <a:schemeClr val="tx1"/>
                </a:solidFill>
              </a:rPr>
              <a:t>核</a:t>
            </a:r>
            <a:endParaRPr lang="zh-CN" altLang="en-US" dirty="0">
              <a:solidFill>
                <a:schemeClr val="tx1"/>
              </a:solidFill>
            </a:endParaRPr>
          </a:p>
        </p:txBody>
      </p:sp>
      <p:sp>
        <p:nvSpPr>
          <p:cNvPr id="11" name="矩形 10"/>
          <p:cNvSpPr/>
          <p:nvPr/>
        </p:nvSpPr>
        <p:spPr>
          <a:xfrm>
            <a:off x="3506486" y="3255297"/>
            <a:ext cx="1113610" cy="825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重新综合</a:t>
            </a:r>
            <a:endParaRPr lang="zh-CN" altLang="en-US" dirty="0">
              <a:solidFill>
                <a:schemeClr val="tx1"/>
              </a:solidFill>
            </a:endParaRPr>
          </a:p>
        </p:txBody>
      </p:sp>
      <p:sp>
        <p:nvSpPr>
          <p:cNvPr id="12" name="矩形 11"/>
          <p:cNvSpPr/>
          <p:nvPr/>
        </p:nvSpPr>
        <p:spPr>
          <a:xfrm>
            <a:off x="4966259" y="3255297"/>
            <a:ext cx="1045029" cy="825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上板</a:t>
            </a:r>
            <a:endParaRPr lang="zh-CN" altLang="en-US" dirty="0">
              <a:solidFill>
                <a:schemeClr val="tx1"/>
              </a:solidFill>
            </a:endParaRPr>
          </a:p>
        </p:txBody>
      </p:sp>
      <p:sp>
        <p:nvSpPr>
          <p:cNvPr id="13" name="矩形 12"/>
          <p:cNvSpPr/>
          <p:nvPr/>
        </p:nvSpPr>
        <p:spPr>
          <a:xfrm>
            <a:off x="6902829" y="3255297"/>
            <a:ext cx="1045029" cy="82561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查看运行结果</a:t>
            </a:r>
            <a:endParaRPr lang="zh-CN" altLang="en-US" dirty="0">
              <a:solidFill>
                <a:schemeClr val="tx1"/>
              </a:solidFill>
            </a:endParaRPr>
          </a:p>
        </p:txBody>
      </p:sp>
      <p:cxnSp>
        <p:nvCxnSpPr>
          <p:cNvPr id="15" name="直接箭头连接符 14"/>
          <p:cNvCxnSpPr>
            <a:stCxn id="9" idx="3"/>
            <a:endCxn id="10" idx="1"/>
          </p:cNvCxnSpPr>
          <p:nvPr/>
        </p:nvCxnSpPr>
        <p:spPr>
          <a:xfrm>
            <a:off x="1681843" y="3668106"/>
            <a:ext cx="41474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0" idx="3"/>
            <a:endCxn id="11" idx="1"/>
          </p:cNvCxnSpPr>
          <p:nvPr/>
        </p:nvCxnSpPr>
        <p:spPr>
          <a:xfrm>
            <a:off x="3141616" y="3668106"/>
            <a:ext cx="3648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11" idx="3"/>
            <a:endCxn id="12" idx="1"/>
          </p:cNvCxnSpPr>
          <p:nvPr/>
        </p:nvCxnSpPr>
        <p:spPr>
          <a:xfrm>
            <a:off x="4620096" y="3668106"/>
            <a:ext cx="34616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2" idx="3"/>
            <a:endCxn id="13" idx="1"/>
          </p:cNvCxnSpPr>
          <p:nvPr/>
        </p:nvCxnSpPr>
        <p:spPr>
          <a:xfrm>
            <a:off x="6011288" y="3668106"/>
            <a:ext cx="8915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右大括号 28"/>
          <p:cNvSpPr/>
          <p:nvPr/>
        </p:nvSpPr>
        <p:spPr>
          <a:xfrm rot="5400000">
            <a:off x="3101216" y="1776230"/>
            <a:ext cx="445671" cy="5374476"/>
          </a:xfrm>
          <a:prstGeom prst="rightBrace">
            <a:avLst>
              <a:gd name="adj1" fmla="val 5107"/>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0" name="矩形 29"/>
          <p:cNvSpPr/>
          <p:nvPr/>
        </p:nvSpPr>
        <p:spPr>
          <a:xfrm>
            <a:off x="2515786" y="4784278"/>
            <a:ext cx="1616529" cy="65314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tx1"/>
                </a:solidFill>
              </a:rPr>
              <a:t>几十分钟</a:t>
            </a:r>
            <a:endParaRPr lang="zh-CN" altLang="en-US" dirty="0">
              <a:solidFill>
                <a:schemeClr val="tx1"/>
              </a:solidFill>
            </a:endParaRPr>
          </a:p>
        </p:txBody>
      </p:sp>
      <p:sp>
        <p:nvSpPr>
          <p:cNvPr id="31" name="矩形 30"/>
          <p:cNvSpPr/>
          <p:nvPr/>
        </p:nvSpPr>
        <p:spPr>
          <a:xfrm>
            <a:off x="6617078" y="4762026"/>
            <a:ext cx="1616529" cy="65314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rPr>
              <a:t>几秒钟</a:t>
            </a:r>
          </a:p>
        </p:txBody>
      </p:sp>
      <p:sp>
        <p:nvSpPr>
          <p:cNvPr id="32" name="右大括号 31"/>
          <p:cNvSpPr/>
          <p:nvPr/>
        </p:nvSpPr>
        <p:spPr>
          <a:xfrm rot="5400000">
            <a:off x="7218824" y="3957270"/>
            <a:ext cx="415414" cy="1042654"/>
          </a:xfrm>
          <a:prstGeom prst="rightBrace">
            <a:avLst>
              <a:gd name="adj1" fmla="val 5107"/>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454556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抽象计算机</a:t>
            </a:r>
            <a:r>
              <a:rPr lang="en-US" altLang="zh-CN"/>
              <a:t>—AM </a:t>
            </a:r>
            <a:endParaRPr lang="zh-CN" altLang="en-US" dirty="0"/>
          </a:p>
        </p:txBody>
      </p:sp>
      <p:sp>
        <p:nvSpPr>
          <p:cNvPr id="4" name="灯片编号占位符 3"/>
          <p:cNvSpPr>
            <a:spLocks noGrp="1"/>
          </p:cNvSpPr>
          <p:nvPr>
            <p:ph type="sldNum" sz="quarter" idx="12"/>
          </p:nvPr>
        </p:nvSpPr>
        <p:spPr/>
        <p:txBody>
          <a:bodyPr/>
          <a:lstStyle/>
          <a:p>
            <a:fld id="{D4B0B213-EFD6-45CB-B96F-34FF7E83FD77}" type="slidenum">
              <a:rPr lang="zh-CN" altLang="en-US" smtClean="0"/>
              <a:t>9</a:t>
            </a:fld>
            <a:endParaRPr lang="zh-CN" altLang="en-US"/>
          </a:p>
        </p:txBody>
      </p:sp>
      <p:pic>
        <p:nvPicPr>
          <p:cNvPr id="5" name="图片 4"/>
          <p:cNvPicPr>
            <a:picLocks noChangeAspect="1"/>
          </p:cNvPicPr>
          <p:nvPr/>
        </p:nvPicPr>
        <p:blipFill>
          <a:blip r:embed="rId3"/>
          <a:stretch>
            <a:fillRect/>
          </a:stretch>
        </p:blipFill>
        <p:spPr>
          <a:xfrm>
            <a:off x="3478743" y="2854999"/>
            <a:ext cx="2232232" cy="2703097"/>
          </a:xfrm>
          <a:prstGeom prst="rect">
            <a:avLst/>
          </a:prstGeom>
        </p:spPr>
      </p:pic>
      <p:sp>
        <p:nvSpPr>
          <p:cNvPr id="7" name="内容占位符 2"/>
          <p:cNvSpPr txBox="1">
            <a:spLocks/>
          </p:cNvSpPr>
          <p:nvPr/>
        </p:nvSpPr>
        <p:spPr>
          <a:xfrm>
            <a:off x="858984" y="17321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lvl="2" indent="0">
              <a:buFont typeface="Calibri" pitchFamily="34" charset="0"/>
              <a:buNone/>
            </a:pPr>
            <a:endParaRPr lang="en-US" altLang="zh-CN" sz="2200" dirty="0" smtClean="0">
              <a:latin typeface="黑体" panose="02010609060101010101" pitchFamily="49" charset="-122"/>
              <a:ea typeface="黑体" panose="02010609060101010101" pitchFamily="49" charset="-122"/>
            </a:endParaRPr>
          </a:p>
          <a:p>
            <a:pPr marL="384048" lvl="2" indent="0">
              <a:buFont typeface="Calibri" pitchFamily="34" charset="0"/>
              <a:buNone/>
            </a:pPr>
            <a:r>
              <a:rPr lang="zh-CN" altLang="en-US" sz="2200" dirty="0" smtClean="0">
                <a:latin typeface="黑体" panose="02010609060101010101" pitchFamily="49" charset="-122"/>
                <a:ea typeface="黑体" panose="02010609060101010101" pitchFamily="49" charset="-122"/>
              </a:rPr>
              <a:t>我们可以添加一个逻辑层</a:t>
            </a:r>
            <a:r>
              <a:rPr lang="en-US" altLang="zh-CN" sz="2200" dirty="0" smtClean="0">
                <a:latin typeface="黑体" panose="02010609060101010101" pitchFamily="49" charset="-122"/>
                <a:ea typeface="黑体" panose="02010609060101010101" pitchFamily="49" charset="-122"/>
              </a:rPr>
              <a:t>AM(Abstract Machine)</a:t>
            </a:r>
            <a:r>
              <a:rPr lang="zh-CN" altLang="en-US" sz="2200" dirty="0" smtClean="0">
                <a:latin typeface="黑体" panose="02010609060101010101" pitchFamily="49" charset="-122"/>
                <a:ea typeface="黑体" panose="02010609060101010101" pitchFamily="49" charset="-122"/>
              </a:rPr>
              <a:t>。</a:t>
            </a:r>
            <a:endParaRPr lang="en-US" altLang="zh-CN" sz="2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45162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1528</TotalTime>
  <Words>1559</Words>
  <Application>Microsoft Office PowerPoint</Application>
  <PresentationFormat>全屏显示(4:3)</PresentationFormat>
  <Paragraphs>217</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黑体</vt:lpstr>
      <vt:lpstr>宋体</vt:lpstr>
      <vt:lpstr>Calibri</vt:lpstr>
      <vt:lpstr>Calibri Light</vt:lpstr>
      <vt:lpstr>Times New Roman</vt:lpstr>
      <vt:lpstr>回顾</vt:lpstr>
      <vt:lpstr>基于FPGA的MIPS32流水线 处理器的设计与实现</vt:lpstr>
      <vt:lpstr>报告内容</vt:lpstr>
      <vt:lpstr>概述</vt:lpstr>
      <vt:lpstr>流水线结构设计</vt:lpstr>
      <vt:lpstr>冒险处理</vt:lpstr>
      <vt:lpstr>PowerPoint 演示文稿</vt:lpstr>
      <vt:lpstr>其他特性</vt:lpstr>
      <vt:lpstr>困难</vt:lpstr>
      <vt:lpstr>抽象计算机—AM </vt:lpstr>
      <vt:lpstr>抽象计算机—图灵机</vt:lpstr>
      <vt:lpstr>抽象计算机—IO扩展 </vt:lpstr>
      <vt:lpstr>抽象计算机—异步拓展 </vt:lpstr>
      <vt:lpstr>抽象计算机—保护拓展</vt:lpstr>
      <vt:lpstr>抽象计算机—AM </vt:lpstr>
      <vt:lpstr>抽象计算机—AM </vt:lpstr>
      <vt:lpstr>Thanks and QA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dc:title>
  <dc:creator>reccetear</dc:creator>
  <cp:lastModifiedBy>reccetear</cp:lastModifiedBy>
  <cp:revision>332</cp:revision>
  <dcterms:created xsi:type="dcterms:W3CDTF">2017-09-18T02:42:47Z</dcterms:created>
  <dcterms:modified xsi:type="dcterms:W3CDTF">2017-09-23T00:11:27Z</dcterms:modified>
</cp:coreProperties>
</file>