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8" r:id="rId2"/>
    <p:sldId id="532" r:id="rId3"/>
    <p:sldId id="533" r:id="rId4"/>
    <p:sldId id="475" r:id="rId5"/>
    <p:sldId id="476" r:id="rId6"/>
    <p:sldId id="534" r:id="rId7"/>
    <p:sldId id="477" r:id="rId8"/>
    <p:sldId id="535" r:id="rId9"/>
    <p:sldId id="536" r:id="rId10"/>
    <p:sldId id="481" r:id="rId11"/>
    <p:sldId id="482" r:id="rId12"/>
    <p:sldId id="483" r:id="rId13"/>
    <p:sldId id="537" r:id="rId14"/>
    <p:sldId id="538" r:id="rId15"/>
    <p:sldId id="485" r:id="rId16"/>
    <p:sldId id="486" r:id="rId17"/>
    <p:sldId id="487" r:id="rId18"/>
    <p:sldId id="488" r:id="rId19"/>
    <p:sldId id="489" r:id="rId20"/>
    <p:sldId id="539" r:id="rId21"/>
    <p:sldId id="490" r:id="rId22"/>
    <p:sldId id="491" r:id="rId23"/>
    <p:sldId id="540" r:id="rId24"/>
    <p:sldId id="492" r:id="rId25"/>
    <p:sldId id="493" r:id="rId26"/>
    <p:sldId id="494" r:id="rId27"/>
    <p:sldId id="542" r:id="rId28"/>
    <p:sldId id="543" r:id="rId29"/>
    <p:sldId id="544" r:id="rId30"/>
    <p:sldId id="507" r:id="rId31"/>
    <p:sldId id="508" r:id="rId32"/>
    <p:sldId id="509" r:id="rId33"/>
    <p:sldId id="545" r:id="rId34"/>
    <p:sldId id="546" r:id="rId35"/>
    <p:sldId id="519" r:id="rId36"/>
    <p:sldId id="520" r:id="rId37"/>
    <p:sldId id="521" r:id="rId38"/>
    <p:sldId id="522"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AF1D1D"/>
    <a:srgbClr val="D72323"/>
    <a:srgbClr val="CC7900"/>
    <a:srgbClr val="FF0000"/>
    <a:srgbClr val="69B3F1"/>
    <a:srgbClr val="FF9900"/>
    <a:srgbClr val="A50021"/>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13" autoAdjust="0"/>
    <p:restoredTop sz="94007" autoAdjust="0"/>
  </p:normalViewPr>
  <p:slideViewPr>
    <p:cSldViewPr>
      <p:cViewPr varScale="1">
        <p:scale>
          <a:sx n="79" d="100"/>
          <a:sy n="79" d="100"/>
        </p:scale>
        <p:origin x="-1080" y="-62"/>
      </p:cViewPr>
      <p:guideLst>
        <p:guide orient="horz" pos="2160"/>
        <p:guide pos="2880"/>
      </p:guideLst>
    </p:cSldViewPr>
  </p:slideViewPr>
  <p:outlineViewPr>
    <p:cViewPr>
      <p:scale>
        <a:sx n="33" d="100"/>
        <a:sy n="33" d="100"/>
      </p:scale>
      <p:origin x="66" y="61998"/>
    </p:cViewPr>
  </p:outlineViewPr>
  <p:notesTextViewPr>
    <p:cViewPr>
      <p:scale>
        <a:sx n="75" d="100"/>
        <a:sy n="75" d="100"/>
      </p:scale>
      <p:origin x="0" y="0"/>
    </p:cViewPr>
  </p:notesTextViewPr>
  <p:notesViewPr>
    <p:cSldViewPr>
      <p:cViewPr varScale="1">
        <p:scale>
          <a:sx n="54" d="100"/>
          <a:sy n="54" d="100"/>
        </p:scale>
        <p:origin x="-127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20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0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47A6D6C-7C86-44D8-AE47-80400F94E76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FA89C418-5348-48A3-A6A6-6BC7FB658A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EBD8FFD-6F63-478A-86C4-4A1A1E961E15}" type="slidenum">
              <a:rPr lang="en-US" altLang="zh-CN" smtClean="0">
                <a:ea typeface="宋体" charset="-122"/>
              </a:rPr>
              <a:pPr/>
              <a:t>1</a:t>
            </a:fld>
            <a:endParaRPr lang="en-US" altLang="zh-CN" smtClean="0">
              <a:ea typeface="宋体" charset="-122"/>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EBD8FFD-6F63-478A-86C4-4A1A1E961E15}" type="slidenum">
              <a:rPr lang="en-US" altLang="zh-CN" smtClean="0">
                <a:ea typeface="宋体" charset="-122"/>
              </a:rPr>
              <a:pPr/>
              <a:t>2</a:t>
            </a:fld>
            <a:endParaRPr lang="en-US" altLang="zh-CN" smtClean="0">
              <a:ea typeface="宋体" charset="-122"/>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EBD8FFD-6F63-478A-86C4-4A1A1E961E15}" type="slidenum">
              <a:rPr lang="en-US" altLang="zh-CN" smtClean="0">
                <a:ea typeface="宋体" charset="-122"/>
              </a:rPr>
              <a:pPr/>
              <a:t>3</a:t>
            </a:fld>
            <a:endParaRPr lang="en-US" altLang="zh-CN" smtClean="0">
              <a:ea typeface="宋体" charset="-122"/>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EBD8FFD-6F63-478A-86C4-4A1A1E961E15}" type="slidenum">
              <a:rPr lang="en-US" altLang="zh-CN" smtClean="0">
                <a:ea typeface="宋体" charset="-122"/>
              </a:rPr>
              <a:pPr/>
              <a:t>14</a:t>
            </a:fld>
            <a:endParaRPr lang="en-US" altLang="zh-CN" smtClean="0">
              <a:ea typeface="宋体" charset="-122"/>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A89C418-5348-48A3-A6A6-6BC7FB658ACC}" type="slidenum">
              <a:rPr lang="en-US" altLang="zh-CN" smtClean="0"/>
              <a:pPr>
                <a:defRPr/>
              </a:pPr>
              <a:t>22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EBD8FFD-6F63-478A-86C4-4A1A1E961E15}" type="slidenum">
              <a:rPr lang="en-US" altLang="zh-CN" smtClean="0">
                <a:ea typeface="宋体" charset="-122"/>
              </a:rPr>
              <a:pPr/>
              <a:t>27</a:t>
            </a:fld>
            <a:endParaRPr lang="en-US" altLang="zh-CN" smtClean="0">
              <a:ea typeface="宋体" charset="-122"/>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A79D281-0AD3-411E-8CB6-3104530A08D0}" type="slidenum">
              <a:rPr lang="en-US" altLang="zh-CN"/>
              <a:pPr>
                <a:defRPr/>
              </a:pPr>
              <a:t>‹#›</a:t>
            </a:fld>
            <a:endParaRPr lang="en-US" altLang="zh-CN"/>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E56D05F-B2D2-48AB-BADE-3EE949088F32}" type="slidenum">
              <a:rPr lang="en-US" altLang="zh-CN"/>
              <a:pPr>
                <a:defRPr/>
              </a:pPr>
              <a:t>‹#›</a:t>
            </a:fld>
            <a:endParaRPr lang="en-US" altLang="zh-CN"/>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5865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0940C4-1AE9-420B-95AE-86DDC89146B4}" type="slidenum">
              <a:rPr lang="en-US" altLang="zh-CN"/>
              <a:pPr>
                <a:defRPr/>
              </a:pPr>
              <a:t>‹#›</a:t>
            </a:fld>
            <a:endParaRPr lang="en-US" altLang="zh-CN"/>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145C1FD-1E30-4F21-A634-849141E930D5}" type="slidenum">
              <a:rPr lang="en-US" altLang="zh-CN"/>
              <a:pPr>
                <a:defRPr/>
              </a:pPr>
              <a:t>‹#›</a:t>
            </a:fld>
            <a:endParaRPr lang="en-US" altLang="zh-CN"/>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C842D1-8EC3-44F1-9986-6B90525B95C8}" type="slidenum">
              <a:rPr lang="en-US" altLang="zh-CN"/>
              <a:pPr>
                <a:defRPr/>
              </a:pPr>
              <a:t>‹#›</a:t>
            </a:fld>
            <a:endParaRPr lang="en-US" altLang="zh-C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377B7E-3A5D-48D4-9A9F-267DC8850D8A}" type="slidenum">
              <a:rPr lang="en-US" altLang="zh-CN"/>
              <a:pPr>
                <a:defRPr/>
              </a:pPr>
              <a:t>‹#›</a:t>
            </a:fld>
            <a:endParaRPr lang="en-US" altLang="zh-CN"/>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D23A0A-760C-4D0C-AD99-4F8BC91A0F96}" type="slidenum">
              <a:rPr lang="en-US" altLang="zh-CN"/>
              <a:pPr>
                <a:defRPr/>
              </a:pPr>
              <a:t>‹#›</a:t>
            </a:fld>
            <a:endParaRPr lang="en-US" altLang="zh-CN"/>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861380-A8E7-45FA-B755-A4A2A94B5FD6}" type="slidenum">
              <a:rPr lang="en-US" altLang="zh-CN"/>
              <a:pPr>
                <a:defRPr/>
              </a:pPr>
              <a:t>‹#›</a:t>
            </a:fld>
            <a:endParaRPr lang="en-US" altLang="zh-CN"/>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C9FF05C-8DCB-41E7-A726-CF94B95B5773}" type="slidenum">
              <a:rPr lang="en-US" altLang="zh-CN"/>
              <a:pPr>
                <a:defRPr/>
              </a:pPr>
              <a:t>‹#›</a:t>
            </a:fld>
            <a:endParaRPr lang="en-US" altLang="zh-CN"/>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4BE2F4B-F19E-4EBF-94E1-471952BECA97}" type="slidenum">
              <a:rPr lang="en-US" altLang="zh-CN"/>
              <a:pPr>
                <a:defRPr/>
              </a:pPr>
              <a:t>‹#›</a:t>
            </a:fld>
            <a:endParaRPr lang="en-US" altLang="zh-CN"/>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787DE52-0F65-46BB-8A55-299A15024CDB}" type="slidenum">
              <a:rPr lang="en-US" altLang="zh-CN"/>
              <a:pPr>
                <a:defRPr/>
              </a:pPr>
              <a:t>‹#›</a:t>
            </a:fld>
            <a:endParaRPr lang="en-US" altLang="zh-CN"/>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320ACA-FEC9-427A-845C-9947B1D1F5A4}" type="slidenum">
              <a:rPr lang="en-US" altLang="zh-CN"/>
              <a:pPr>
                <a:defRPr/>
              </a:pPr>
              <a:t>‹#›</a:t>
            </a:fld>
            <a:endParaRPr lang="en-US" altLang="zh-CN"/>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526BB2-A6A2-415F-82B9-F68B638A1C14}" type="slidenum">
              <a:rPr lang="en-US" altLang="zh-CN"/>
              <a:pPr>
                <a:defRPr/>
              </a:pPr>
              <a:t>‹#›</a:t>
            </a:fld>
            <a:endParaRPr lang="en-US" altLang="zh-CN"/>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979613" y="260350"/>
            <a:ext cx="6121400" cy="417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7823E035-276C-4245-A247-A33ADFA9974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fade/>
  </p:transition>
  <p:timing>
    <p:tnLst>
      <p:par>
        <p:cTn id="1" dur="indefinite" restart="never" nodeType="tmRoot"/>
      </p:par>
    </p:tnLst>
  </p:timing>
  <p:hf hdr="0" ftr="0" dt="0"/>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Times New Roman" pitchFamily="18" charset="0"/>
          <a:ea typeface="宋体" pitchFamily="2" charset="-122"/>
        </a:defRPr>
      </a:lvl2pPr>
      <a:lvl3pPr algn="r" rtl="0" eaLnBrk="0" fontAlgn="base" hangingPunct="0">
        <a:spcBef>
          <a:spcPct val="0"/>
        </a:spcBef>
        <a:spcAft>
          <a:spcPct val="0"/>
        </a:spcAft>
        <a:defRPr sz="3200" b="1">
          <a:solidFill>
            <a:schemeClr val="tx2"/>
          </a:solidFill>
          <a:latin typeface="Times New Roman" pitchFamily="18" charset="0"/>
          <a:ea typeface="宋体" pitchFamily="2" charset="-122"/>
        </a:defRPr>
      </a:lvl3pPr>
      <a:lvl4pPr algn="r" rtl="0" eaLnBrk="0" fontAlgn="base" hangingPunct="0">
        <a:spcBef>
          <a:spcPct val="0"/>
        </a:spcBef>
        <a:spcAft>
          <a:spcPct val="0"/>
        </a:spcAft>
        <a:defRPr sz="3200" b="1">
          <a:solidFill>
            <a:schemeClr val="tx2"/>
          </a:solidFill>
          <a:latin typeface="Times New Roman" pitchFamily="18" charset="0"/>
          <a:ea typeface="宋体" pitchFamily="2" charset="-122"/>
        </a:defRPr>
      </a:lvl4pPr>
      <a:lvl5pPr algn="r" rtl="0" eaLnBrk="0" fontAlgn="base" hangingPunct="0">
        <a:spcBef>
          <a:spcPct val="0"/>
        </a:spcBef>
        <a:spcAft>
          <a:spcPct val="0"/>
        </a:spcAft>
        <a:defRPr sz="3200" b="1">
          <a:solidFill>
            <a:schemeClr val="tx2"/>
          </a:solidFill>
          <a:latin typeface="Times New Roman" pitchFamily="18"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FF9900"/>
        </a:buClr>
        <a:buFont typeface="Wingdings" pitchFamily="2" charset="2"/>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华文中宋" pitchFamily="2" charset="-122"/>
        </a:defRPr>
      </a:lvl2pPr>
      <a:lvl3pPr marL="1143000" indent="-228600" algn="l" rtl="0" eaLnBrk="0" fontAlgn="base" hangingPunct="0">
        <a:spcBef>
          <a:spcPct val="20000"/>
        </a:spcBef>
        <a:spcAft>
          <a:spcPct val="0"/>
        </a:spcAft>
        <a:buChar char="•"/>
        <a:defRPr sz="2200">
          <a:solidFill>
            <a:schemeClr val="tx1"/>
          </a:solidFill>
          <a:latin typeface="+mn-lt"/>
          <a:ea typeface="华文中宋" pitchFamily="2" charset="-122"/>
        </a:defRPr>
      </a:lvl3pPr>
      <a:lvl4pPr marL="1600200" indent="-228600" algn="l" rtl="0" eaLnBrk="0" fontAlgn="base" hangingPunct="0">
        <a:spcBef>
          <a:spcPct val="20000"/>
        </a:spcBef>
        <a:spcAft>
          <a:spcPct val="0"/>
        </a:spcAft>
        <a:buChar char="–"/>
        <a:defRPr sz="2200">
          <a:solidFill>
            <a:schemeClr val="tx1"/>
          </a:solidFill>
          <a:latin typeface="+mn-lt"/>
          <a:ea typeface="华文中宋" pitchFamily="2" charset="-122"/>
        </a:defRPr>
      </a:lvl4pPr>
      <a:lvl5pPr marL="2057400" indent="-228600" algn="l" rtl="0" eaLnBrk="0" fontAlgn="base" hangingPunct="0">
        <a:spcBef>
          <a:spcPct val="20000"/>
        </a:spcBef>
        <a:spcAft>
          <a:spcPct val="0"/>
        </a:spcAft>
        <a:buChar char="»"/>
        <a:defRPr sz="2200">
          <a:solidFill>
            <a:schemeClr val="tx1"/>
          </a:solidFill>
          <a:latin typeface="+mn-lt"/>
          <a:ea typeface="华文中宋" pitchFamily="2" charset="-122"/>
        </a:defRPr>
      </a:lvl5pPr>
      <a:lvl6pPr marL="2514600" indent="-228600" algn="l" rtl="0" fontAlgn="base">
        <a:spcBef>
          <a:spcPct val="20000"/>
        </a:spcBef>
        <a:spcAft>
          <a:spcPct val="0"/>
        </a:spcAft>
        <a:buChar char="»"/>
        <a:defRPr sz="2200">
          <a:solidFill>
            <a:schemeClr val="tx1"/>
          </a:solidFill>
          <a:latin typeface="+mn-lt"/>
          <a:ea typeface="华文中宋" pitchFamily="2" charset="-122"/>
        </a:defRPr>
      </a:lvl6pPr>
      <a:lvl7pPr marL="2971800" indent="-228600" algn="l" rtl="0" fontAlgn="base">
        <a:spcBef>
          <a:spcPct val="20000"/>
        </a:spcBef>
        <a:spcAft>
          <a:spcPct val="0"/>
        </a:spcAft>
        <a:buChar char="»"/>
        <a:defRPr sz="2200">
          <a:solidFill>
            <a:schemeClr val="tx1"/>
          </a:solidFill>
          <a:latin typeface="+mn-lt"/>
          <a:ea typeface="华文中宋" pitchFamily="2" charset="-122"/>
        </a:defRPr>
      </a:lvl7pPr>
      <a:lvl8pPr marL="3429000" indent="-228600" algn="l" rtl="0" fontAlgn="base">
        <a:spcBef>
          <a:spcPct val="20000"/>
        </a:spcBef>
        <a:spcAft>
          <a:spcPct val="0"/>
        </a:spcAft>
        <a:buChar char="»"/>
        <a:defRPr sz="2200">
          <a:solidFill>
            <a:schemeClr val="tx1"/>
          </a:solidFill>
          <a:latin typeface="+mn-lt"/>
          <a:ea typeface="华文中宋" pitchFamily="2" charset="-122"/>
        </a:defRPr>
      </a:lvl8pPr>
      <a:lvl9pPr marL="3886200" indent="-228600" algn="l" rtl="0" fontAlgn="base">
        <a:spcBef>
          <a:spcPct val="20000"/>
        </a:spcBef>
        <a:spcAft>
          <a:spcPct val="0"/>
        </a:spcAft>
        <a:buChar char="»"/>
        <a:defRPr sz="2200">
          <a:solidFill>
            <a:schemeClr val="tx1"/>
          </a:solidFill>
          <a:latin typeface="+mn-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3289DD46-CB02-4812-A923-EEBC370C2325}" type="slidenum">
              <a:rPr lang="en-US" altLang="zh-CN" smtClean="0">
                <a:ea typeface="宋体" charset="-122"/>
              </a:rPr>
              <a:pPr/>
              <a:t>1</a:t>
            </a:fld>
            <a:endParaRPr lang="en-US" altLang="zh-CN" smtClean="0">
              <a:ea typeface="宋体" charset="-122"/>
            </a:endParaRPr>
          </a:p>
        </p:txBody>
      </p:sp>
      <p:sp>
        <p:nvSpPr>
          <p:cNvPr id="5123" name="Rectangle 2"/>
          <p:cNvSpPr>
            <a:spLocks noGrp="1" noChangeArrowheads="1"/>
          </p:cNvSpPr>
          <p:nvPr>
            <p:ph type="title"/>
          </p:nvPr>
        </p:nvSpPr>
        <p:spPr/>
        <p:txBody>
          <a:bodyPr/>
          <a:lstStyle/>
          <a:p>
            <a:pPr algn="ctr" eaLnBrk="1" hangingPunct="1"/>
            <a:r>
              <a:rPr lang="zh-CN" altLang="en-US" dirty="0" smtClean="0"/>
              <a:t>第</a:t>
            </a:r>
            <a:r>
              <a:rPr lang="en-US" altLang="zh-CN" dirty="0" smtClean="0"/>
              <a:t>02</a:t>
            </a:r>
            <a:r>
              <a:rPr lang="zh-CN" altLang="en-US" dirty="0" smtClean="0"/>
              <a:t>章   一阶逻辑</a:t>
            </a:r>
          </a:p>
        </p:txBody>
      </p:sp>
      <p:sp>
        <p:nvSpPr>
          <p:cNvPr id="5124" name="Rectangle 4"/>
          <p:cNvSpPr>
            <a:spLocks noGrp="1" noChangeArrowheads="1"/>
          </p:cNvSpPr>
          <p:nvPr>
            <p:ph type="body" idx="1"/>
          </p:nvPr>
        </p:nvSpPr>
        <p:spPr>
          <a:xfrm>
            <a:off x="428625" y="1357313"/>
            <a:ext cx="8229600" cy="4525962"/>
          </a:xfrm>
        </p:spPr>
        <p:txBody>
          <a:bodyPr/>
          <a:lstStyle/>
          <a:p>
            <a:pPr>
              <a:spcBef>
                <a:spcPts val="1800"/>
              </a:spcBef>
            </a:pPr>
            <a:r>
              <a:rPr lang="en-US" altLang="zh-CN" sz="2800" dirty="0" smtClean="0"/>
              <a:t>2.1 </a:t>
            </a:r>
            <a:r>
              <a:rPr lang="zh-CN" altLang="en-US" sz="2800" dirty="0" smtClean="0"/>
              <a:t>一阶逻辑</a:t>
            </a:r>
            <a:r>
              <a:rPr lang="zh-CN" altLang="en-US" sz="2800" dirty="0" smtClean="0"/>
              <a:t>基本概念</a:t>
            </a:r>
          </a:p>
          <a:p>
            <a:pPr>
              <a:spcBef>
                <a:spcPts val="1800"/>
              </a:spcBef>
            </a:pPr>
            <a:r>
              <a:rPr lang="en-US" altLang="zh-CN" sz="2800" dirty="0" smtClean="0"/>
              <a:t>2.2 </a:t>
            </a:r>
            <a:r>
              <a:rPr lang="zh-CN" altLang="en-US" sz="2800" dirty="0" smtClean="0"/>
              <a:t>一阶逻辑</a:t>
            </a:r>
            <a:r>
              <a:rPr lang="zh-CN" altLang="en-US" sz="2800" dirty="0" smtClean="0"/>
              <a:t>合式公式及解释</a:t>
            </a:r>
            <a:endParaRPr lang="en-US" altLang="zh-CN" sz="2800" dirty="0" smtClean="0"/>
          </a:p>
          <a:p>
            <a:pPr>
              <a:spcBef>
                <a:spcPts val="1800"/>
              </a:spcBef>
            </a:pPr>
            <a:r>
              <a:rPr lang="en-US" altLang="zh-CN" sz="2800" dirty="0" smtClean="0"/>
              <a:t>2.3 </a:t>
            </a:r>
            <a:r>
              <a:rPr lang="zh-CN" altLang="en-US" sz="2800" dirty="0" smtClean="0"/>
              <a:t>一阶逻辑</a:t>
            </a:r>
            <a:r>
              <a:rPr lang="zh-CN" altLang="en-US" sz="2800" dirty="0" smtClean="0"/>
              <a:t>等值式与前束范式</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928662" y="260350"/>
            <a:ext cx="7286676" cy="417513"/>
          </a:xfrm>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命题符号化实例</a:t>
            </a:r>
          </a:p>
        </p:txBody>
      </p:sp>
      <p:sp>
        <p:nvSpPr>
          <p:cNvPr id="9219" name="内容占位符 2"/>
          <p:cNvSpPr>
            <a:spLocks noGrp="1"/>
          </p:cNvSpPr>
          <p:nvPr>
            <p:ph idx="1"/>
          </p:nvPr>
        </p:nvSpPr>
        <p:spPr>
          <a:xfrm>
            <a:off x="500063" y="1000125"/>
            <a:ext cx="8229600" cy="2071685"/>
          </a:xfrm>
        </p:spPr>
        <p:txBody>
          <a:bodyPr/>
          <a:lstStyle/>
          <a:p>
            <a:r>
              <a:rPr lang="zh-CN" altLang="en-US" dirty="0" smtClean="0">
                <a:solidFill>
                  <a:srgbClr val="FF0000"/>
                </a:solidFill>
              </a:rPr>
              <a:t>例</a:t>
            </a:r>
            <a:r>
              <a:rPr lang="en-US" altLang="zh-CN" dirty="0" smtClean="0">
                <a:solidFill>
                  <a:srgbClr val="FF0000"/>
                </a:solidFill>
              </a:rPr>
              <a:t>2.2 </a:t>
            </a:r>
            <a:r>
              <a:rPr lang="zh-CN" altLang="en-US" dirty="0" smtClean="0"/>
              <a:t>在一阶逻辑中将下面命题符号化</a:t>
            </a:r>
          </a:p>
          <a:p>
            <a:r>
              <a:rPr lang="en-US" altLang="zh-CN" dirty="0" smtClean="0"/>
              <a:t>(1) </a:t>
            </a:r>
            <a:r>
              <a:rPr lang="zh-CN" altLang="en-US" dirty="0" smtClean="0"/>
              <a:t>人都爱美</a:t>
            </a:r>
          </a:p>
          <a:p>
            <a:r>
              <a:rPr lang="en-US" altLang="zh-CN" dirty="0" smtClean="0"/>
              <a:t>(2) </a:t>
            </a:r>
            <a:r>
              <a:rPr lang="zh-CN" altLang="en-US" dirty="0" smtClean="0"/>
              <a:t>有人用左手写字</a:t>
            </a:r>
          </a:p>
          <a:p>
            <a:r>
              <a:rPr lang="zh-CN" altLang="en-US" dirty="0" smtClean="0"/>
              <a:t>个体域分别为：</a:t>
            </a:r>
            <a:r>
              <a:rPr lang="en-US" altLang="zh-CN" dirty="0" smtClean="0"/>
              <a:t>(a) </a:t>
            </a:r>
            <a:r>
              <a:rPr lang="en-US" altLang="zh-CN" i="1" dirty="0" smtClean="0"/>
              <a:t>D</a:t>
            </a:r>
            <a:r>
              <a:rPr lang="zh-CN" altLang="en-US" dirty="0" smtClean="0"/>
              <a:t>为人类集合；</a:t>
            </a:r>
            <a:r>
              <a:rPr lang="en-US" altLang="zh-CN" dirty="0" smtClean="0"/>
              <a:t>(b) </a:t>
            </a:r>
            <a:r>
              <a:rPr lang="en-US" altLang="zh-CN" i="1" dirty="0" smtClean="0"/>
              <a:t>D</a:t>
            </a:r>
            <a:r>
              <a:rPr lang="zh-CN" altLang="en-US" dirty="0" smtClean="0"/>
              <a:t>为全总个体域。</a:t>
            </a:r>
          </a:p>
        </p:txBody>
      </p:sp>
      <p:sp>
        <p:nvSpPr>
          <p:cNvPr id="9220" name="灯片编号占位符 3"/>
          <p:cNvSpPr>
            <a:spLocks noGrp="1"/>
          </p:cNvSpPr>
          <p:nvPr>
            <p:ph type="sldNum" sz="quarter" idx="12"/>
          </p:nvPr>
        </p:nvSpPr>
        <p:spPr>
          <a:noFill/>
        </p:spPr>
        <p:txBody>
          <a:bodyPr/>
          <a:lstStyle/>
          <a:p>
            <a:fld id="{52360D7C-ED75-42A9-A128-32ECD7D46F6E}" type="slidenum">
              <a:rPr lang="en-US" altLang="zh-CN" smtClean="0">
                <a:ea typeface="宋体" charset="-122"/>
              </a:rPr>
              <a:pPr/>
              <a:t>10</a:t>
            </a:fld>
            <a:endParaRPr lang="en-US" altLang="zh-CN" smtClean="0">
              <a:ea typeface="宋体" charset="-122"/>
            </a:endParaRPr>
          </a:p>
        </p:txBody>
      </p:sp>
      <p:sp>
        <p:nvSpPr>
          <p:cNvPr id="5" name="内容占位符 2"/>
          <p:cNvSpPr txBox="1">
            <a:spLocks/>
          </p:cNvSpPr>
          <p:nvPr/>
        </p:nvSpPr>
        <p:spPr bwMode="auto">
          <a:xfrm>
            <a:off x="428625" y="2928934"/>
            <a:ext cx="8229600" cy="3503864"/>
          </a:xfrm>
          <a:prstGeom prst="rect">
            <a:avLst/>
          </a:prstGeom>
          <a:noFill/>
          <a:ln w="9525">
            <a:noFill/>
            <a:miter lim="800000"/>
            <a:headEnd/>
            <a:tailEnd/>
          </a:ln>
        </p:spPr>
        <p:txBody>
          <a:bodyPr/>
          <a:lstStyle/>
          <a:p>
            <a:pPr>
              <a:spcBef>
                <a:spcPts val="600"/>
              </a:spcBef>
              <a:defRPr/>
            </a:pPr>
            <a:r>
              <a:rPr lang="zh-CN" altLang="en-US" sz="2400" b="1" dirty="0" smtClean="0">
                <a:latin typeface="Times New Roman" pitchFamily="18" charset="0"/>
              </a:rPr>
              <a:t>解</a:t>
            </a:r>
            <a:r>
              <a:rPr lang="en-US" altLang="zh-CN" sz="2400" b="1" dirty="0" smtClean="0">
                <a:latin typeface="Times New Roman" pitchFamily="18" charset="0"/>
              </a:rPr>
              <a:t>:	</a:t>
            </a:r>
            <a:r>
              <a:rPr lang="en-US" altLang="zh-CN" sz="2400" b="1" dirty="0" smtClean="0">
                <a:latin typeface="+mn-lt"/>
                <a:ea typeface="+mn-ea"/>
              </a:rPr>
              <a:t>(</a:t>
            </a:r>
            <a:r>
              <a:rPr lang="en-US" altLang="zh-CN" sz="2400" b="1" dirty="0">
                <a:latin typeface="+mn-lt"/>
                <a:ea typeface="+mn-ea"/>
              </a:rPr>
              <a:t>a) 	(1) </a:t>
            </a:r>
            <a:r>
              <a:rPr lang="zh-CN" altLang="en-US" sz="2400" b="1" dirty="0">
                <a:latin typeface="Times New Roman" pitchFamily="18" charset="0"/>
              </a:rPr>
              <a:t>∀</a:t>
            </a:r>
            <a:r>
              <a:rPr lang="en-US" altLang="zh-CN" sz="2400" b="1" i="1" dirty="0" err="1">
                <a:latin typeface="+mn-lt"/>
                <a:ea typeface="+mn-ea"/>
              </a:rPr>
              <a:t>xG</a:t>
            </a:r>
            <a:r>
              <a:rPr lang="en-US" altLang="zh-CN" sz="2400" b="1" i="1" dirty="0">
                <a:latin typeface="+mn-lt"/>
                <a:ea typeface="+mn-ea"/>
              </a:rPr>
              <a:t>(x</a:t>
            </a:r>
            <a:r>
              <a:rPr lang="en-US" altLang="zh-CN" sz="2400" b="1" dirty="0">
                <a:latin typeface="Times New Roman" pitchFamily="18" charset="0"/>
              </a:rPr>
              <a:t>), </a:t>
            </a:r>
            <a:r>
              <a:rPr lang="en-US" altLang="zh-CN" sz="2400" b="1" i="1" dirty="0">
                <a:latin typeface="+mn-lt"/>
                <a:ea typeface="+mn-ea"/>
              </a:rPr>
              <a:t>G</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mn-lt"/>
                <a:ea typeface="+mn-ea"/>
              </a:rPr>
              <a:t>x</a:t>
            </a:r>
            <a:r>
              <a:rPr lang="zh-CN" altLang="en-US" sz="2400" b="1" dirty="0">
                <a:latin typeface="Times New Roman" pitchFamily="18" charset="0"/>
              </a:rPr>
              <a:t>爱美</a:t>
            </a:r>
          </a:p>
          <a:p>
            <a:pPr>
              <a:spcBef>
                <a:spcPts val="600"/>
              </a:spcBef>
              <a:defRPr/>
            </a:pPr>
            <a:r>
              <a:rPr lang="en-US" altLang="zh-CN" sz="2400" b="1" dirty="0">
                <a:latin typeface="+mn-lt"/>
                <a:ea typeface="+mn-ea"/>
              </a:rPr>
              <a:t>	</a:t>
            </a:r>
            <a:r>
              <a:rPr lang="en-US" altLang="zh-CN" sz="2400" b="1" dirty="0" smtClean="0">
                <a:latin typeface="+mn-lt"/>
                <a:ea typeface="+mn-ea"/>
              </a:rPr>
              <a:t>	(</a:t>
            </a:r>
            <a:r>
              <a:rPr lang="en-US" altLang="zh-CN" sz="2400" b="1" dirty="0">
                <a:latin typeface="+mn-lt"/>
                <a:ea typeface="+mn-ea"/>
              </a:rPr>
              <a:t>2) </a:t>
            </a:r>
            <a:r>
              <a:rPr lang="zh-CN" altLang="en-US" sz="2400" b="1" dirty="0">
                <a:latin typeface="Times New Roman" pitchFamily="18" charset="0"/>
              </a:rPr>
              <a:t>∃</a:t>
            </a:r>
            <a:r>
              <a:rPr lang="en-US" altLang="zh-CN" sz="2400" b="1" i="1" dirty="0" err="1">
                <a:latin typeface="+mn-lt"/>
                <a:ea typeface="+mn-ea"/>
              </a:rPr>
              <a:t>xG</a:t>
            </a:r>
            <a:r>
              <a:rPr lang="en-US" altLang="zh-CN" sz="2400" b="1" i="1" dirty="0">
                <a:latin typeface="+mn-lt"/>
                <a:ea typeface="+mn-ea"/>
              </a:rPr>
              <a:t>(x</a:t>
            </a:r>
            <a:r>
              <a:rPr lang="en-US" altLang="zh-CN" sz="2400" b="1" dirty="0">
                <a:latin typeface="Times New Roman" pitchFamily="18" charset="0"/>
              </a:rPr>
              <a:t>), </a:t>
            </a:r>
            <a:r>
              <a:rPr lang="en-US" altLang="zh-CN" sz="2400" b="1" i="1" dirty="0">
                <a:latin typeface="+mn-lt"/>
                <a:ea typeface="+mn-ea"/>
              </a:rPr>
              <a:t>G</a:t>
            </a:r>
            <a:r>
              <a:rPr lang="en-US" altLang="zh-CN" sz="2400" b="1" dirty="0">
                <a:latin typeface="Times New Roman" pitchFamily="18" charset="0"/>
              </a:rPr>
              <a:t>(</a:t>
            </a:r>
            <a:r>
              <a:rPr lang="en-US" altLang="zh-CN" sz="2400" b="1" i="1" dirty="0">
                <a:latin typeface="+mn-lt"/>
                <a:ea typeface="+mn-ea"/>
              </a:rPr>
              <a:t>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mn-lt"/>
                <a:ea typeface="+mn-ea"/>
              </a:rPr>
              <a:t>x</a:t>
            </a:r>
            <a:r>
              <a:rPr lang="zh-CN" altLang="en-US" sz="2400" b="1" dirty="0">
                <a:latin typeface="Times New Roman" pitchFamily="18" charset="0"/>
              </a:rPr>
              <a:t>用左手写字</a:t>
            </a:r>
          </a:p>
          <a:p>
            <a:pPr>
              <a:spcBef>
                <a:spcPts val="600"/>
              </a:spcBef>
              <a:defRPr/>
            </a:pPr>
            <a:r>
              <a:rPr lang="en-US" altLang="zh-CN" sz="2400" b="1" dirty="0" smtClean="0">
                <a:latin typeface="+mn-lt"/>
                <a:ea typeface="+mn-ea"/>
              </a:rPr>
              <a:t>	(</a:t>
            </a:r>
            <a:r>
              <a:rPr lang="en-US" altLang="zh-CN" sz="2400" b="1" dirty="0">
                <a:latin typeface="+mn-lt"/>
                <a:ea typeface="+mn-ea"/>
              </a:rPr>
              <a:t>b) </a:t>
            </a:r>
            <a:r>
              <a:rPr lang="en-US" altLang="zh-CN" sz="2400" b="1" dirty="0" smtClean="0">
                <a:latin typeface="+mn-lt"/>
                <a:ea typeface="+mn-ea"/>
              </a:rPr>
              <a:t>	</a:t>
            </a:r>
            <a:r>
              <a:rPr lang="en-US" altLang="zh-CN" sz="2400" b="1" i="1" dirty="0" smtClean="0">
                <a:latin typeface="+mn-lt"/>
                <a:ea typeface="+mn-ea"/>
              </a:rPr>
              <a:t>F</a:t>
            </a:r>
            <a:r>
              <a:rPr lang="en-US" altLang="zh-CN" sz="2400" b="1" dirty="0" smtClean="0">
                <a:latin typeface="Times New Roman" pitchFamily="18" charset="0"/>
              </a:rPr>
              <a:t>(</a:t>
            </a:r>
            <a:r>
              <a:rPr lang="en-US" altLang="zh-CN" sz="2400" b="1" i="1" dirty="0" smtClean="0">
                <a:latin typeface="+mn-lt"/>
                <a:ea typeface="+mn-ea"/>
              </a:rPr>
              <a:t>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mn-lt"/>
                <a:ea typeface="+mn-ea"/>
              </a:rPr>
              <a:t>x</a:t>
            </a:r>
            <a:r>
              <a:rPr lang="zh-CN" altLang="en-US" sz="2400" b="1" dirty="0">
                <a:latin typeface="Times New Roman" pitchFamily="18" charset="0"/>
              </a:rPr>
              <a:t>为人，</a:t>
            </a:r>
            <a:r>
              <a:rPr lang="en-US" altLang="zh-CN" sz="2400" b="1" i="1" dirty="0">
                <a:latin typeface="+mn-lt"/>
                <a:ea typeface="+mn-ea"/>
              </a:rPr>
              <a:t>G</a:t>
            </a:r>
            <a:r>
              <a:rPr lang="en-US" altLang="zh-CN" sz="2400" b="1" dirty="0">
                <a:latin typeface="Times New Roman" pitchFamily="18" charset="0"/>
              </a:rPr>
              <a:t>(</a:t>
            </a:r>
            <a:r>
              <a:rPr lang="en-US" altLang="zh-CN" sz="2400" b="1" i="1" dirty="0">
                <a:latin typeface="+mn-lt"/>
                <a:ea typeface="+mn-ea"/>
              </a:rPr>
              <a:t>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mn-lt"/>
                <a:ea typeface="+mn-ea"/>
              </a:rPr>
              <a:t>x</a:t>
            </a:r>
            <a:r>
              <a:rPr lang="zh-CN" altLang="en-US" sz="2400" b="1" dirty="0">
                <a:latin typeface="Times New Roman" pitchFamily="18" charset="0"/>
              </a:rPr>
              <a:t>爱美</a:t>
            </a:r>
          </a:p>
          <a:p>
            <a:pPr>
              <a:spcBef>
                <a:spcPts val="600"/>
              </a:spcBef>
              <a:defRPr/>
            </a:pPr>
            <a:r>
              <a:rPr lang="en-US" altLang="zh-CN" sz="2400" b="1" dirty="0">
                <a:latin typeface="+mn-lt"/>
                <a:ea typeface="+mn-ea"/>
              </a:rPr>
              <a:t>	</a:t>
            </a:r>
            <a:r>
              <a:rPr lang="en-US" altLang="zh-CN" sz="2400" b="1" dirty="0" smtClean="0">
                <a:latin typeface="+mn-lt"/>
                <a:ea typeface="+mn-ea"/>
              </a:rPr>
              <a:t>	(</a:t>
            </a:r>
            <a:r>
              <a:rPr lang="en-US" altLang="zh-CN" sz="2400" b="1" dirty="0">
                <a:latin typeface="+mn-lt"/>
                <a:ea typeface="+mn-ea"/>
              </a:rPr>
              <a:t>1) </a:t>
            </a:r>
            <a:r>
              <a:rPr lang="zh-CN" altLang="en-US" sz="2400" b="1" dirty="0">
                <a:latin typeface="Times New Roman" pitchFamily="18" charset="0"/>
              </a:rPr>
              <a:t>∀</a:t>
            </a:r>
            <a:r>
              <a:rPr lang="en-US" altLang="zh-CN" sz="2400" b="1" i="1" dirty="0">
                <a:latin typeface="+mn-lt"/>
                <a:ea typeface="+mn-ea"/>
              </a:rPr>
              <a:t>x</a:t>
            </a:r>
            <a:r>
              <a:rPr lang="en-US" altLang="zh-CN" sz="2400" b="1" dirty="0">
                <a:latin typeface="+mn-lt"/>
                <a:ea typeface="+mn-ea"/>
              </a:rPr>
              <a:t>(</a:t>
            </a:r>
            <a:r>
              <a:rPr lang="en-US" altLang="zh-CN" sz="2400" b="1" i="1" dirty="0">
                <a:latin typeface="+mn-lt"/>
                <a:ea typeface="+mn-ea"/>
              </a:rPr>
              <a:t>F(x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mn-lt"/>
                <a:ea typeface="+mn-ea"/>
              </a:rPr>
              <a:t>G(x</a:t>
            </a:r>
            <a:r>
              <a:rPr lang="en-US" altLang="zh-CN" sz="2400" b="1" dirty="0">
                <a:latin typeface="Times New Roman" pitchFamily="18" charset="0"/>
              </a:rPr>
              <a:t>))</a:t>
            </a:r>
          </a:p>
          <a:p>
            <a:pPr>
              <a:spcBef>
                <a:spcPts val="600"/>
              </a:spcBef>
              <a:defRPr/>
            </a:pPr>
            <a:r>
              <a:rPr lang="en-US" altLang="zh-CN" sz="2400" b="1" dirty="0">
                <a:latin typeface="+mn-lt"/>
                <a:ea typeface="+mn-ea"/>
              </a:rPr>
              <a:t>	</a:t>
            </a:r>
            <a:r>
              <a:rPr lang="en-US" altLang="zh-CN" sz="2400" b="1" dirty="0" smtClean="0">
                <a:latin typeface="+mn-lt"/>
                <a:ea typeface="+mn-ea"/>
              </a:rPr>
              <a:t>	(</a:t>
            </a:r>
            <a:r>
              <a:rPr lang="en-US" altLang="zh-CN" sz="2400" b="1" dirty="0">
                <a:latin typeface="+mn-lt"/>
                <a:ea typeface="+mn-ea"/>
              </a:rPr>
              <a:t>2) </a:t>
            </a:r>
            <a:r>
              <a:rPr lang="zh-CN" altLang="en-US" sz="2400" b="1" dirty="0">
                <a:latin typeface="Times New Roman" pitchFamily="18" charset="0"/>
              </a:rPr>
              <a:t>∃</a:t>
            </a:r>
            <a:r>
              <a:rPr lang="en-US" altLang="zh-CN" sz="2400" b="1" i="1" dirty="0">
                <a:latin typeface="+mn-lt"/>
                <a:ea typeface="+mn-ea"/>
              </a:rPr>
              <a:t>x</a:t>
            </a:r>
            <a:r>
              <a:rPr lang="en-US" altLang="zh-CN" sz="2400" b="1" dirty="0">
                <a:latin typeface="+mn-lt"/>
                <a:ea typeface="+mn-ea"/>
              </a:rPr>
              <a:t>(</a:t>
            </a:r>
            <a:r>
              <a:rPr lang="en-US" altLang="zh-CN" sz="2400" b="1" i="1" dirty="0">
                <a:latin typeface="+mn-lt"/>
                <a:ea typeface="+mn-ea"/>
              </a:rPr>
              <a:t>F(x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mn-lt"/>
                <a:ea typeface="+mn-ea"/>
              </a:rPr>
              <a:t>G(x</a:t>
            </a:r>
            <a:r>
              <a:rPr lang="en-US" altLang="zh-CN" sz="2400" b="1" dirty="0">
                <a:latin typeface="Times New Roman" pitchFamily="18" charset="0"/>
              </a:rPr>
              <a:t>))</a:t>
            </a:r>
          </a:p>
          <a:p>
            <a:pPr marL="457200" indent="-457200">
              <a:spcBef>
                <a:spcPts val="600"/>
              </a:spcBef>
              <a:defRPr/>
            </a:pPr>
            <a:r>
              <a:rPr lang="zh-CN" altLang="en-US" sz="2400" b="1" dirty="0" smtClean="0">
                <a:latin typeface="Times New Roman" pitchFamily="18" charset="0"/>
              </a:rPr>
              <a:t>注意：</a:t>
            </a:r>
            <a:endParaRPr lang="en-US" altLang="zh-CN" sz="2400" b="1" dirty="0" smtClean="0">
              <a:latin typeface="Times New Roman" pitchFamily="18" charset="0"/>
            </a:endParaRPr>
          </a:p>
          <a:p>
            <a:pPr marL="457200" indent="-457200">
              <a:spcBef>
                <a:spcPts val="600"/>
              </a:spcBef>
              <a:defRPr/>
            </a:pPr>
            <a:r>
              <a:rPr lang="en-US" altLang="zh-CN" sz="2400" b="1" dirty="0" smtClean="0">
                <a:latin typeface="Times New Roman" pitchFamily="18" charset="0"/>
              </a:rPr>
              <a:t>I.    </a:t>
            </a:r>
            <a:r>
              <a:rPr lang="zh-CN" altLang="en-US" sz="2400" b="1" dirty="0" smtClean="0">
                <a:latin typeface="Times New Roman" pitchFamily="18" charset="0"/>
              </a:rPr>
              <a:t>引入</a:t>
            </a:r>
            <a:r>
              <a:rPr lang="zh-CN" altLang="en-US" sz="2400" b="1" dirty="0">
                <a:latin typeface="Times New Roman" pitchFamily="18" charset="0"/>
              </a:rPr>
              <a:t>特性谓词</a:t>
            </a:r>
            <a:r>
              <a:rPr lang="en-US" altLang="zh-CN" sz="2400" b="1" i="1" dirty="0">
                <a:latin typeface="Times New Roman" pitchFamily="18" charset="0"/>
              </a:rPr>
              <a:t>F</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smtClean="0">
                <a:latin typeface="Times New Roman" pitchFamily="18" charset="0"/>
              </a:rPr>
              <a:t>)</a:t>
            </a:r>
          </a:p>
          <a:p>
            <a:pPr marL="457200" indent="-457200">
              <a:spcBef>
                <a:spcPts val="600"/>
              </a:spcBef>
              <a:defRPr/>
            </a:pPr>
            <a:r>
              <a:rPr lang="en-US" altLang="zh-CN" sz="2400" b="1" dirty="0" smtClean="0">
                <a:latin typeface="Times New Roman" pitchFamily="18" charset="0"/>
              </a:rPr>
              <a:t> II.  (1), (</a:t>
            </a:r>
            <a:r>
              <a:rPr lang="en-US" altLang="zh-CN" sz="2400" b="1" dirty="0">
                <a:latin typeface="Times New Roman" pitchFamily="18" charset="0"/>
              </a:rPr>
              <a:t>2)</a:t>
            </a:r>
            <a:r>
              <a:rPr lang="zh-CN" altLang="en-US" sz="2400" b="1" dirty="0">
                <a:latin typeface="Times New Roman" pitchFamily="18" charset="0"/>
              </a:rPr>
              <a:t>是一阶逻辑中两个“基本”公式</a:t>
            </a:r>
            <a:endParaRPr lang="zh-CN" altLang="en-US" sz="2400" b="1" kern="0" dirty="0">
              <a:latin typeface="Times New Roman" pitchFamily="18" charset="0"/>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71538" y="260350"/>
            <a:ext cx="7572428" cy="417513"/>
          </a:xfrm>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命题符号化实例</a:t>
            </a:r>
          </a:p>
        </p:txBody>
      </p:sp>
      <p:sp>
        <p:nvSpPr>
          <p:cNvPr id="10243" name="内容占位符 2"/>
          <p:cNvSpPr>
            <a:spLocks noGrp="1"/>
          </p:cNvSpPr>
          <p:nvPr>
            <p:ph idx="1"/>
          </p:nvPr>
        </p:nvSpPr>
        <p:spPr>
          <a:xfrm>
            <a:off x="500063" y="1000125"/>
            <a:ext cx="8229600" cy="1428750"/>
          </a:xfrm>
        </p:spPr>
        <p:txBody>
          <a:bodyPr/>
          <a:lstStyle/>
          <a:p>
            <a:r>
              <a:rPr lang="zh-CN" altLang="en-US" dirty="0" smtClean="0">
                <a:solidFill>
                  <a:srgbClr val="FF0000"/>
                </a:solidFill>
              </a:rPr>
              <a:t>例</a:t>
            </a:r>
            <a:r>
              <a:rPr lang="en-US" altLang="zh-CN" dirty="0" smtClean="0">
                <a:solidFill>
                  <a:srgbClr val="FF0000"/>
                </a:solidFill>
              </a:rPr>
              <a:t>2.3 </a:t>
            </a:r>
            <a:r>
              <a:rPr lang="zh-CN" altLang="en-US" dirty="0" smtClean="0"/>
              <a:t>在一阶逻辑中将下面命题符号化</a:t>
            </a:r>
          </a:p>
          <a:p>
            <a:r>
              <a:rPr lang="en-US" altLang="zh-CN" dirty="0" smtClean="0"/>
              <a:t>(1) </a:t>
            </a:r>
            <a:r>
              <a:rPr lang="zh-CN" altLang="en-US" dirty="0" smtClean="0"/>
              <a:t>正数都大于负数</a:t>
            </a:r>
          </a:p>
          <a:p>
            <a:r>
              <a:rPr lang="en-US" altLang="zh-CN" dirty="0" smtClean="0"/>
              <a:t>(2) </a:t>
            </a:r>
            <a:r>
              <a:rPr lang="zh-CN" altLang="en-US" dirty="0" smtClean="0"/>
              <a:t>有的无理数大于有的有理数</a:t>
            </a:r>
          </a:p>
        </p:txBody>
      </p:sp>
      <p:sp>
        <p:nvSpPr>
          <p:cNvPr id="10244" name="灯片编号占位符 3"/>
          <p:cNvSpPr>
            <a:spLocks noGrp="1"/>
          </p:cNvSpPr>
          <p:nvPr>
            <p:ph type="sldNum" sz="quarter" idx="12"/>
          </p:nvPr>
        </p:nvSpPr>
        <p:spPr>
          <a:noFill/>
        </p:spPr>
        <p:txBody>
          <a:bodyPr/>
          <a:lstStyle/>
          <a:p>
            <a:fld id="{6A3D74BB-4284-4156-80B8-FE8637FE6B71}" type="slidenum">
              <a:rPr lang="en-US" altLang="zh-CN" smtClean="0">
                <a:ea typeface="宋体" charset="-122"/>
              </a:rPr>
              <a:pPr/>
              <a:t>11</a:t>
            </a:fld>
            <a:endParaRPr lang="en-US" altLang="zh-CN" smtClean="0">
              <a:ea typeface="宋体" charset="-122"/>
            </a:endParaRPr>
          </a:p>
        </p:txBody>
      </p:sp>
      <p:sp>
        <p:nvSpPr>
          <p:cNvPr id="5" name="内容占位符 2"/>
          <p:cNvSpPr txBox="1">
            <a:spLocks/>
          </p:cNvSpPr>
          <p:nvPr/>
        </p:nvSpPr>
        <p:spPr bwMode="auto">
          <a:xfrm>
            <a:off x="428625" y="2857500"/>
            <a:ext cx="8229600" cy="3571875"/>
          </a:xfrm>
          <a:prstGeom prst="rect">
            <a:avLst/>
          </a:prstGeom>
          <a:noFill/>
          <a:ln w="9525">
            <a:noFill/>
            <a:miter lim="800000"/>
            <a:headEnd/>
            <a:tailEnd/>
          </a:ln>
        </p:spPr>
        <p:txBody>
          <a:bodyPr/>
          <a:lstStyle/>
          <a:p>
            <a:pPr>
              <a:spcBef>
                <a:spcPts val="600"/>
              </a:spcBef>
              <a:defRPr/>
            </a:pPr>
            <a:r>
              <a:rPr lang="zh-CN" altLang="en-US" sz="2400" b="1" dirty="0">
                <a:latin typeface="Times New Roman" pitchFamily="18" charset="0"/>
              </a:rPr>
              <a:t>解注意：题目中没给个体域，一律用全总个体域</a:t>
            </a:r>
          </a:p>
          <a:p>
            <a:pPr>
              <a:spcBef>
                <a:spcPts val="600"/>
              </a:spcBef>
              <a:defRPr/>
            </a:pPr>
            <a:r>
              <a:rPr lang="en-US" altLang="zh-CN" sz="2400" b="1" dirty="0">
                <a:latin typeface="+mn-lt"/>
                <a:ea typeface="+mn-ea"/>
              </a:rPr>
              <a:t>(1) </a:t>
            </a:r>
            <a:r>
              <a:rPr lang="zh-CN" altLang="en-US" sz="2400" b="1" dirty="0">
                <a:latin typeface="Times New Roman" pitchFamily="18" charset="0"/>
              </a:rPr>
              <a:t>令</a:t>
            </a:r>
            <a:r>
              <a:rPr lang="en-US" altLang="zh-CN" sz="2400" b="1" i="1" dirty="0">
                <a:latin typeface="Times New Roman" pitchFamily="18" charset="0"/>
              </a:rPr>
              <a:t>F</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itchFamily="18" charset="0"/>
              </a:rPr>
              <a:t>x</a:t>
            </a:r>
            <a:r>
              <a:rPr lang="zh-CN" altLang="en-US" sz="2400" b="1" dirty="0">
                <a:latin typeface="Times New Roman" pitchFamily="18" charset="0"/>
              </a:rPr>
              <a:t>为正数，</a:t>
            </a:r>
            <a:r>
              <a:rPr lang="en-US" altLang="zh-CN" sz="2400" b="1" i="1" dirty="0">
                <a:latin typeface="Times New Roman" pitchFamily="18" charset="0"/>
              </a:rPr>
              <a:t>G</a:t>
            </a:r>
            <a:r>
              <a:rPr lang="en-US" altLang="zh-CN" sz="2400" b="1" dirty="0">
                <a:latin typeface="Times New Roman" pitchFamily="18" charset="0"/>
              </a:rPr>
              <a:t>(</a:t>
            </a:r>
            <a:r>
              <a:rPr lang="en-US" altLang="zh-CN" sz="2400" b="1" i="1" dirty="0">
                <a:latin typeface="Times New Roman" pitchFamily="18" charset="0"/>
              </a:rPr>
              <a:t>y</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itchFamily="18" charset="0"/>
              </a:rPr>
              <a:t>y</a:t>
            </a:r>
            <a:r>
              <a:rPr lang="zh-CN" altLang="en-US" sz="2400" b="1" dirty="0">
                <a:latin typeface="Times New Roman" pitchFamily="18" charset="0"/>
              </a:rPr>
              <a:t>为负数</a:t>
            </a:r>
            <a:r>
              <a:rPr lang="en-US" altLang="zh-CN" sz="2400" b="1" dirty="0" smtClean="0">
                <a:latin typeface="Times New Roman" pitchFamily="18" charset="0"/>
              </a:rPr>
              <a:t>,  </a:t>
            </a:r>
            <a:r>
              <a:rPr lang="en-US" altLang="zh-CN" sz="2400" b="1" i="1" dirty="0" smtClean="0">
                <a:latin typeface="Times New Roman" pitchFamily="18" charset="0"/>
              </a:rPr>
              <a:t>L</a:t>
            </a:r>
            <a:r>
              <a:rPr lang="en-US" altLang="zh-CN" sz="2400" b="1" dirty="0" smtClean="0">
                <a:latin typeface="Times New Roman" pitchFamily="18" charset="0"/>
              </a:rPr>
              <a:t>(</a:t>
            </a:r>
            <a:r>
              <a:rPr lang="en-US" altLang="zh-CN" sz="2400" b="1" i="1" dirty="0" err="1" smtClean="0">
                <a:latin typeface="Times New Roman" pitchFamily="18" charset="0"/>
              </a:rPr>
              <a:t>x,y</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&gt;</a:t>
            </a:r>
            <a:r>
              <a:rPr lang="en-US" altLang="zh-CN" sz="2400" b="1" i="1" dirty="0" smtClean="0">
                <a:latin typeface="Times New Roman" pitchFamily="18" charset="0"/>
              </a:rPr>
              <a:t>y</a:t>
            </a:r>
            <a:endParaRPr lang="en-US" altLang="zh-CN" sz="2400" b="1" dirty="0">
              <a:latin typeface="Times New Roman" pitchFamily="18" charset="0"/>
            </a:endParaRPr>
          </a:p>
          <a:p>
            <a:pPr>
              <a:spcBef>
                <a:spcPts val="600"/>
              </a:spcBef>
              <a:defRPr/>
            </a:pPr>
            <a:r>
              <a:rPr lang="en-US" altLang="zh-CN" sz="2400" b="1" dirty="0">
                <a:latin typeface="Times New Roman" pitchFamily="18" charset="0"/>
              </a:rPr>
              <a:t>		</a:t>
            </a:r>
            <a:r>
              <a:rPr lang="zh-CN" altLang="en-US" sz="2400" b="1" dirty="0">
                <a:latin typeface="Times New Roman" pitchFamily="18" charset="0"/>
              </a:rPr>
              <a:t>∀</a:t>
            </a:r>
            <a:r>
              <a:rPr lang="es-ES" altLang="zh-CN" sz="2400" b="1" i="1" dirty="0">
                <a:latin typeface="Times New Roman" pitchFamily="18" charset="0"/>
              </a:rPr>
              <a:t>x</a:t>
            </a:r>
            <a:r>
              <a:rPr lang="es-ES" altLang="zh-CN" sz="2400" b="1" dirty="0">
                <a:latin typeface="Times New Roman" pitchFamily="18" charset="0"/>
              </a:rPr>
              <a:t>(</a:t>
            </a:r>
            <a:r>
              <a:rPr lang="es-ES" altLang="zh-CN" sz="2400" b="1" i="1" dirty="0">
                <a:latin typeface="Times New Roman" pitchFamily="18" charset="0"/>
              </a:rPr>
              <a:t>F</a:t>
            </a:r>
            <a:r>
              <a:rPr lang="es-ES" altLang="zh-CN" sz="2400" b="1" dirty="0">
                <a:latin typeface="Times New Roman" pitchFamily="18" charset="0"/>
              </a:rPr>
              <a:t>(</a:t>
            </a:r>
            <a:r>
              <a:rPr lang="es-ES" altLang="zh-CN" sz="2400" b="1" i="1" dirty="0">
                <a:latin typeface="Times New Roman" pitchFamily="18" charset="0"/>
              </a:rPr>
              <a:t>x</a:t>
            </a:r>
            <a:r>
              <a:rPr lang="es-ES" altLang="zh-CN" sz="2400" b="1" dirty="0">
                <a:latin typeface="Times New Roman" pitchFamily="18" charset="0"/>
              </a:rPr>
              <a:t>)</a:t>
            </a:r>
            <a:r>
              <a:rPr lang="zh-CN" altLang="en-US" sz="2400" b="1" dirty="0">
                <a:latin typeface="Times New Roman" pitchFamily="18" charset="0"/>
              </a:rPr>
              <a:t>→∀</a:t>
            </a:r>
            <a:r>
              <a:rPr lang="es-ES" altLang="zh-CN" sz="2400" b="1" i="1" dirty="0">
                <a:latin typeface="Times New Roman" pitchFamily="18" charset="0"/>
              </a:rPr>
              <a:t>y</a:t>
            </a:r>
            <a:r>
              <a:rPr lang="es-ES" altLang="zh-CN" sz="2400" b="1" dirty="0">
                <a:latin typeface="Times New Roman" pitchFamily="18" charset="0"/>
              </a:rPr>
              <a:t>(</a:t>
            </a:r>
            <a:r>
              <a:rPr lang="es-ES" altLang="zh-CN" sz="2400" b="1" i="1" dirty="0">
                <a:latin typeface="Times New Roman" pitchFamily="18" charset="0"/>
              </a:rPr>
              <a:t>G</a:t>
            </a:r>
            <a:r>
              <a:rPr lang="es-ES" altLang="zh-CN" sz="2400" b="1" dirty="0">
                <a:latin typeface="Times New Roman" pitchFamily="18" charset="0"/>
              </a:rPr>
              <a:t>(</a:t>
            </a:r>
            <a:r>
              <a:rPr lang="es-ES" altLang="zh-CN" sz="2400" b="1" i="1" dirty="0">
                <a:latin typeface="Times New Roman" pitchFamily="18" charset="0"/>
              </a:rPr>
              <a:t>y</a:t>
            </a:r>
            <a:r>
              <a:rPr lang="es-ES" altLang="zh-CN" sz="2400" b="1" dirty="0">
                <a:latin typeface="Times New Roman" pitchFamily="18" charset="0"/>
              </a:rPr>
              <a:t>)</a:t>
            </a:r>
            <a:r>
              <a:rPr lang="zh-CN" altLang="en-US" sz="2400" b="1" dirty="0">
                <a:latin typeface="Times New Roman" pitchFamily="18" charset="0"/>
              </a:rPr>
              <a:t>→</a:t>
            </a:r>
            <a:r>
              <a:rPr lang="es-ES" altLang="zh-CN" sz="2400" b="1" i="1" dirty="0">
                <a:latin typeface="Times New Roman" pitchFamily="18" charset="0"/>
              </a:rPr>
              <a:t>L</a:t>
            </a:r>
            <a:r>
              <a:rPr lang="es-ES" altLang="zh-CN" sz="2400" b="1" dirty="0">
                <a:latin typeface="Times New Roman" pitchFamily="18" charset="0"/>
              </a:rPr>
              <a:t>(</a:t>
            </a:r>
            <a:r>
              <a:rPr lang="es-ES" altLang="zh-CN" sz="2400" b="1" i="1" dirty="0">
                <a:latin typeface="Times New Roman" pitchFamily="18" charset="0"/>
              </a:rPr>
              <a:t>x</a:t>
            </a:r>
            <a:r>
              <a:rPr lang="es-ES" altLang="zh-CN" sz="2400" b="1" dirty="0">
                <a:latin typeface="Times New Roman" pitchFamily="18" charset="0"/>
              </a:rPr>
              <a:t>,</a:t>
            </a:r>
            <a:r>
              <a:rPr lang="es-ES" altLang="zh-CN" sz="2400" b="1" i="1" dirty="0">
                <a:latin typeface="Times New Roman" pitchFamily="18" charset="0"/>
              </a:rPr>
              <a:t>y</a:t>
            </a:r>
            <a:r>
              <a:rPr lang="es-ES" altLang="zh-CN" sz="2400" b="1" dirty="0">
                <a:latin typeface="Times New Roman" pitchFamily="18" charset="0"/>
              </a:rPr>
              <a:t>)))</a:t>
            </a:r>
          </a:p>
          <a:p>
            <a:pPr>
              <a:spcBef>
                <a:spcPts val="600"/>
              </a:spcBef>
              <a:defRPr/>
            </a:pPr>
            <a:r>
              <a:rPr lang="en-US" altLang="zh-CN" sz="2400" b="1" dirty="0">
                <a:latin typeface="Times New Roman" pitchFamily="18" charset="0"/>
              </a:rPr>
              <a:t>	</a:t>
            </a:r>
            <a:r>
              <a:rPr lang="zh-CN" altLang="es-ES" sz="2400" b="1" dirty="0">
                <a:latin typeface="Times New Roman" pitchFamily="18" charset="0"/>
              </a:rPr>
              <a:t>或者</a:t>
            </a:r>
            <a:r>
              <a:rPr lang="en-US" altLang="zh-CN" sz="2400" b="1" dirty="0">
                <a:latin typeface="Times New Roman" pitchFamily="18" charset="0"/>
              </a:rPr>
              <a:t>	</a:t>
            </a:r>
            <a:r>
              <a:rPr lang="zh-CN" altLang="en-US" sz="2400" b="1" dirty="0">
                <a:latin typeface="Times New Roman" pitchFamily="18" charset="0"/>
              </a:rPr>
              <a:t>∀</a:t>
            </a:r>
            <a:r>
              <a:rPr lang="es-ES" altLang="zh-CN" sz="2400" b="1" i="1" dirty="0">
                <a:latin typeface="Times New Roman" pitchFamily="18" charset="0"/>
              </a:rPr>
              <a:t>x</a:t>
            </a:r>
            <a:r>
              <a:rPr lang="zh-CN" altLang="en-US" sz="2400" b="1" dirty="0">
                <a:latin typeface="Times New Roman" pitchFamily="18" charset="0"/>
              </a:rPr>
              <a:t>∀</a:t>
            </a:r>
            <a:r>
              <a:rPr lang="es-ES" altLang="zh-CN" sz="2400" b="1" i="1" dirty="0">
                <a:latin typeface="Times New Roman" pitchFamily="18" charset="0"/>
              </a:rPr>
              <a:t>y</a:t>
            </a:r>
            <a:r>
              <a:rPr lang="es-ES" altLang="zh-CN" sz="2400" b="1" dirty="0">
                <a:latin typeface="Times New Roman" pitchFamily="18" charset="0"/>
              </a:rPr>
              <a:t>(</a:t>
            </a:r>
            <a:r>
              <a:rPr lang="es-ES" altLang="zh-CN" sz="2400" b="1" i="1" dirty="0">
                <a:latin typeface="Times New Roman" pitchFamily="18" charset="0"/>
              </a:rPr>
              <a:t>F</a:t>
            </a:r>
            <a:r>
              <a:rPr lang="es-ES" altLang="zh-CN" sz="2400" b="1" dirty="0">
                <a:latin typeface="Times New Roman" pitchFamily="18" charset="0"/>
              </a:rPr>
              <a:t>(</a:t>
            </a:r>
            <a:r>
              <a:rPr lang="es-ES" altLang="zh-CN" sz="2400" b="1" i="1" dirty="0">
                <a:latin typeface="Times New Roman" pitchFamily="18" charset="0"/>
              </a:rPr>
              <a:t>x</a:t>
            </a:r>
            <a:r>
              <a:rPr lang="es-ES" altLang="zh-CN" sz="2400" b="1" dirty="0">
                <a:latin typeface="Times New Roman" pitchFamily="18" charset="0"/>
              </a:rPr>
              <a:t>)</a:t>
            </a:r>
            <a:r>
              <a:rPr lang="zh-CN" altLang="en-US" sz="2400" b="1" dirty="0">
                <a:latin typeface="Times New Roman" pitchFamily="18" charset="0"/>
              </a:rPr>
              <a:t>∧</a:t>
            </a:r>
            <a:r>
              <a:rPr lang="es-ES" altLang="zh-CN" sz="2400" b="1" i="1" dirty="0">
                <a:latin typeface="Times New Roman" pitchFamily="18" charset="0"/>
              </a:rPr>
              <a:t>G</a:t>
            </a:r>
            <a:r>
              <a:rPr lang="es-ES" altLang="zh-CN" sz="2400" b="1" dirty="0">
                <a:latin typeface="Times New Roman" pitchFamily="18" charset="0"/>
              </a:rPr>
              <a:t>(</a:t>
            </a:r>
            <a:r>
              <a:rPr lang="es-ES" altLang="zh-CN" sz="2400" b="1" i="1" dirty="0">
                <a:latin typeface="Times New Roman" pitchFamily="18" charset="0"/>
              </a:rPr>
              <a:t>y</a:t>
            </a:r>
            <a:r>
              <a:rPr lang="es-ES" altLang="zh-CN" sz="2400" b="1" dirty="0">
                <a:latin typeface="Times New Roman" pitchFamily="18" charset="0"/>
              </a:rPr>
              <a:t>)</a:t>
            </a:r>
            <a:r>
              <a:rPr lang="zh-CN" altLang="en-US" sz="2400" b="1" dirty="0">
                <a:latin typeface="Times New Roman" pitchFamily="18" charset="0"/>
              </a:rPr>
              <a:t>→</a:t>
            </a:r>
            <a:r>
              <a:rPr lang="es-ES" altLang="zh-CN" sz="2400" b="1" i="1" dirty="0">
                <a:latin typeface="Times New Roman" pitchFamily="18" charset="0"/>
              </a:rPr>
              <a:t>L</a:t>
            </a:r>
            <a:r>
              <a:rPr lang="es-ES" altLang="zh-CN" sz="2400" b="1" dirty="0">
                <a:latin typeface="Times New Roman" pitchFamily="18" charset="0"/>
              </a:rPr>
              <a:t>(</a:t>
            </a:r>
            <a:r>
              <a:rPr lang="es-ES" altLang="zh-CN" sz="2400" b="1" i="1" dirty="0">
                <a:latin typeface="Times New Roman" pitchFamily="18" charset="0"/>
              </a:rPr>
              <a:t>x</a:t>
            </a:r>
            <a:r>
              <a:rPr lang="es-ES" altLang="zh-CN" sz="2400" b="1" dirty="0">
                <a:latin typeface="Times New Roman" pitchFamily="18" charset="0"/>
              </a:rPr>
              <a:t>,</a:t>
            </a:r>
            <a:r>
              <a:rPr lang="es-ES" altLang="zh-CN" sz="2400" b="1" i="1" dirty="0">
                <a:latin typeface="Times New Roman" pitchFamily="18" charset="0"/>
              </a:rPr>
              <a:t>y</a:t>
            </a:r>
            <a:r>
              <a:rPr lang="es-ES" altLang="zh-CN" sz="2400" b="1" dirty="0">
                <a:latin typeface="Times New Roman" pitchFamily="18" charset="0"/>
              </a:rPr>
              <a:t>))</a:t>
            </a:r>
          </a:p>
          <a:p>
            <a:pPr>
              <a:spcBef>
                <a:spcPts val="600"/>
              </a:spcBef>
              <a:defRPr/>
            </a:pPr>
            <a:r>
              <a:rPr lang="en-US" altLang="zh-CN" sz="2400" b="1" dirty="0">
                <a:latin typeface="+mn-lt"/>
                <a:ea typeface="+mn-ea"/>
              </a:rPr>
              <a:t>(2) </a:t>
            </a:r>
            <a:r>
              <a:rPr lang="zh-CN" altLang="en-US" sz="2400" b="1" dirty="0">
                <a:latin typeface="Times New Roman" pitchFamily="18" charset="0"/>
              </a:rPr>
              <a:t>令</a:t>
            </a:r>
            <a:r>
              <a:rPr lang="en-US" altLang="zh-CN" sz="2400" b="1" i="1" dirty="0">
                <a:latin typeface="Times New Roman" pitchFamily="18" charset="0"/>
              </a:rPr>
              <a:t>F</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itchFamily="18" charset="0"/>
              </a:rPr>
              <a:t>x</a:t>
            </a:r>
            <a:r>
              <a:rPr lang="zh-CN" altLang="en-US" sz="2400" b="1" dirty="0">
                <a:latin typeface="Times New Roman" pitchFamily="18" charset="0"/>
              </a:rPr>
              <a:t>是无理数，</a:t>
            </a:r>
            <a:r>
              <a:rPr lang="en-US" altLang="zh-CN" sz="2400" b="1" i="1" dirty="0">
                <a:latin typeface="Times New Roman" pitchFamily="18" charset="0"/>
              </a:rPr>
              <a:t>G</a:t>
            </a:r>
            <a:r>
              <a:rPr lang="en-US" altLang="zh-CN" sz="2400" b="1" dirty="0">
                <a:latin typeface="Times New Roman" pitchFamily="18" charset="0"/>
              </a:rPr>
              <a:t>(</a:t>
            </a:r>
            <a:r>
              <a:rPr lang="en-US" altLang="zh-CN" sz="2400" b="1" i="1" dirty="0">
                <a:latin typeface="Times New Roman" pitchFamily="18" charset="0"/>
              </a:rPr>
              <a:t>y</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itchFamily="18" charset="0"/>
              </a:rPr>
              <a:t>y</a:t>
            </a:r>
            <a:r>
              <a:rPr lang="zh-CN" altLang="en-US" sz="2400" b="1" dirty="0">
                <a:latin typeface="Times New Roman" pitchFamily="18" charset="0"/>
              </a:rPr>
              <a:t>是有理数，</a:t>
            </a:r>
            <a:r>
              <a:rPr lang="en-US" altLang="zh-CN" sz="2400" b="1" i="1" dirty="0">
                <a:latin typeface="Times New Roman" pitchFamily="18" charset="0"/>
              </a:rPr>
              <a:t>L</a:t>
            </a:r>
            <a:r>
              <a:rPr lang="en-US" altLang="zh-CN" sz="2400" b="1" dirty="0">
                <a:latin typeface="Times New Roman" pitchFamily="18" charset="0"/>
              </a:rPr>
              <a:t>(</a:t>
            </a:r>
            <a:r>
              <a:rPr lang="en-US" altLang="zh-CN" sz="2400" b="1" i="1" dirty="0" err="1">
                <a:latin typeface="Times New Roman" pitchFamily="18" charset="0"/>
              </a:rPr>
              <a:t>x,y</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smtClean="0">
                <a:latin typeface="Times New Roman" pitchFamily="18" charset="0"/>
              </a:rPr>
              <a:t>x&gt;y</a:t>
            </a:r>
            <a:endParaRPr lang="en-US" altLang="zh-CN" sz="2400" b="1" i="1" dirty="0">
              <a:latin typeface="Times New Roman" pitchFamily="18" charset="0"/>
            </a:endParaRPr>
          </a:p>
          <a:p>
            <a:pPr>
              <a:spcBef>
                <a:spcPts val="600"/>
              </a:spcBef>
              <a:defRPr/>
            </a:pPr>
            <a:r>
              <a:rPr lang="en-US" altLang="zh-CN" sz="2400" b="1" dirty="0">
                <a:latin typeface="Times New Roman" pitchFamily="18" charset="0"/>
              </a:rPr>
              <a:t>		</a:t>
            </a:r>
            <a:r>
              <a:rPr lang="zh-CN" altLang="en-US" sz="2400" b="1" dirty="0">
                <a:latin typeface="Times New Roman" pitchFamily="18" charset="0"/>
              </a:rPr>
              <a:t>∃</a:t>
            </a:r>
            <a:r>
              <a:rPr lang="es-ES" altLang="zh-CN" sz="2400" b="1" i="1" dirty="0">
                <a:latin typeface="Times New Roman" pitchFamily="18" charset="0"/>
              </a:rPr>
              <a:t>x</a:t>
            </a:r>
            <a:r>
              <a:rPr lang="es-ES" altLang="zh-CN" sz="2400" b="1" dirty="0">
                <a:latin typeface="Times New Roman" pitchFamily="18" charset="0"/>
              </a:rPr>
              <a:t>(</a:t>
            </a:r>
            <a:r>
              <a:rPr lang="es-ES" altLang="zh-CN" sz="2400" b="1" i="1" dirty="0">
                <a:latin typeface="Times New Roman" pitchFamily="18" charset="0"/>
              </a:rPr>
              <a:t>F(x</a:t>
            </a:r>
            <a:r>
              <a:rPr lang="es-ES" altLang="zh-CN" sz="2400" b="1" dirty="0">
                <a:latin typeface="Times New Roman" pitchFamily="18" charset="0"/>
              </a:rPr>
              <a:t>)</a:t>
            </a:r>
            <a:r>
              <a:rPr lang="zh-CN" altLang="en-US" sz="2400" b="1" dirty="0">
                <a:latin typeface="Times New Roman" pitchFamily="18" charset="0"/>
              </a:rPr>
              <a:t>∧∃</a:t>
            </a:r>
            <a:r>
              <a:rPr lang="es-ES" altLang="zh-CN" sz="2400" b="1" i="1" dirty="0">
                <a:latin typeface="Times New Roman" pitchFamily="18" charset="0"/>
              </a:rPr>
              <a:t>y</a:t>
            </a:r>
            <a:r>
              <a:rPr lang="es-ES" altLang="zh-CN" sz="2400" b="1" dirty="0">
                <a:latin typeface="Times New Roman" pitchFamily="18" charset="0"/>
              </a:rPr>
              <a:t>(</a:t>
            </a:r>
            <a:r>
              <a:rPr lang="es-ES" altLang="zh-CN" sz="2400" b="1" i="1" dirty="0">
                <a:latin typeface="Times New Roman" pitchFamily="18" charset="0"/>
              </a:rPr>
              <a:t>G(y</a:t>
            </a:r>
            <a:r>
              <a:rPr lang="es-ES" altLang="zh-CN" sz="2400" b="1" dirty="0">
                <a:latin typeface="Times New Roman" pitchFamily="18" charset="0"/>
              </a:rPr>
              <a:t>)</a:t>
            </a:r>
            <a:r>
              <a:rPr lang="zh-CN" altLang="en-US" sz="2400" b="1" dirty="0">
                <a:latin typeface="Times New Roman" pitchFamily="18" charset="0"/>
              </a:rPr>
              <a:t>∧</a:t>
            </a:r>
            <a:r>
              <a:rPr lang="es-ES" altLang="zh-CN" sz="2400" b="1" i="1" dirty="0">
                <a:latin typeface="Times New Roman" pitchFamily="18" charset="0"/>
              </a:rPr>
              <a:t>L</a:t>
            </a:r>
            <a:r>
              <a:rPr lang="es-ES" altLang="zh-CN" sz="2400" b="1" dirty="0">
                <a:latin typeface="Times New Roman" pitchFamily="18" charset="0"/>
              </a:rPr>
              <a:t>(</a:t>
            </a:r>
            <a:r>
              <a:rPr lang="es-ES" altLang="zh-CN" sz="2400" b="1" i="1" dirty="0">
                <a:latin typeface="Times New Roman" pitchFamily="18" charset="0"/>
              </a:rPr>
              <a:t>x,y</a:t>
            </a:r>
            <a:r>
              <a:rPr lang="es-ES" altLang="zh-CN" sz="2400" b="1" dirty="0">
                <a:latin typeface="Times New Roman" pitchFamily="18" charset="0"/>
              </a:rPr>
              <a:t>)))</a:t>
            </a:r>
          </a:p>
          <a:p>
            <a:pPr>
              <a:spcBef>
                <a:spcPts val="600"/>
              </a:spcBef>
              <a:defRPr/>
            </a:pPr>
            <a:r>
              <a:rPr lang="en-US" altLang="zh-CN" sz="2400" b="1" dirty="0">
                <a:latin typeface="Times New Roman" pitchFamily="18" charset="0"/>
              </a:rPr>
              <a:t>	</a:t>
            </a:r>
            <a:r>
              <a:rPr lang="zh-CN" altLang="es-ES" sz="2400" b="1" dirty="0">
                <a:latin typeface="Times New Roman" pitchFamily="18" charset="0"/>
              </a:rPr>
              <a:t>或者</a:t>
            </a:r>
            <a:r>
              <a:rPr lang="en-US" altLang="zh-CN" sz="2400" b="1" dirty="0">
                <a:latin typeface="Times New Roman" pitchFamily="18" charset="0"/>
              </a:rPr>
              <a:t>	</a:t>
            </a:r>
            <a:r>
              <a:rPr lang="zh-CN" altLang="en-US" sz="2400" b="1" dirty="0">
                <a:latin typeface="Times New Roman" pitchFamily="18" charset="0"/>
              </a:rPr>
              <a:t>∃</a:t>
            </a:r>
            <a:r>
              <a:rPr lang="es-ES" altLang="zh-CN" sz="2400" b="1" i="1" dirty="0">
                <a:latin typeface="Times New Roman" pitchFamily="18" charset="0"/>
              </a:rPr>
              <a:t>x</a:t>
            </a:r>
            <a:r>
              <a:rPr lang="zh-CN" altLang="en-US" sz="2400" b="1" dirty="0">
                <a:latin typeface="Times New Roman" pitchFamily="18" charset="0"/>
              </a:rPr>
              <a:t>∃</a:t>
            </a:r>
            <a:r>
              <a:rPr lang="es-ES" altLang="zh-CN" sz="2400" b="1" i="1" dirty="0">
                <a:latin typeface="Times New Roman" pitchFamily="18" charset="0"/>
              </a:rPr>
              <a:t>y</a:t>
            </a:r>
            <a:r>
              <a:rPr lang="es-ES" altLang="zh-CN" sz="2400" b="1" dirty="0">
                <a:latin typeface="Times New Roman" pitchFamily="18" charset="0"/>
              </a:rPr>
              <a:t>(</a:t>
            </a:r>
            <a:r>
              <a:rPr lang="es-ES" altLang="zh-CN" sz="2400" b="1" i="1" dirty="0">
                <a:latin typeface="Times New Roman" pitchFamily="18" charset="0"/>
              </a:rPr>
              <a:t>F(x</a:t>
            </a:r>
            <a:r>
              <a:rPr lang="es-ES" altLang="zh-CN" sz="2400" b="1" dirty="0">
                <a:latin typeface="Times New Roman" pitchFamily="18" charset="0"/>
              </a:rPr>
              <a:t>)</a:t>
            </a:r>
            <a:r>
              <a:rPr lang="zh-CN" altLang="en-US" sz="2400" b="1" dirty="0">
                <a:latin typeface="Times New Roman" pitchFamily="18" charset="0"/>
              </a:rPr>
              <a:t>∧</a:t>
            </a:r>
            <a:r>
              <a:rPr lang="es-ES" altLang="zh-CN" sz="2400" b="1" i="1" dirty="0">
                <a:latin typeface="Times New Roman" pitchFamily="18" charset="0"/>
              </a:rPr>
              <a:t>G(y</a:t>
            </a:r>
            <a:r>
              <a:rPr lang="es-ES" altLang="zh-CN" sz="2400" b="1" dirty="0">
                <a:latin typeface="Times New Roman" pitchFamily="18" charset="0"/>
              </a:rPr>
              <a:t>)</a:t>
            </a:r>
            <a:r>
              <a:rPr lang="zh-CN" altLang="en-US" sz="2400" b="1" dirty="0">
                <a:latin typeface="Times New Roman" pitchFamily="18" charset="0"/>
              </a:rPr>
              <a:t>∧</a:t>
            </a:r>
            <a:r>
              <a:rPr lang="es-ES" altLang="zh-CN" sz="2400" b="1" i="1" dirty="0">
                <a:latin typeface="Times New Roman" pitchFamily="18" charset="0"/>
              </a:rPr>
              <a:t>L</a:t>
            </a:r>
            <a:r>
              <a:rPr lang="es-ES" altLang="zh-CN" sz="2400" b="1" dirty="0">
                <a:latin typeface="Times New Roman" pitchFamily="18" charset="0"/>
              </a:rPr>
              <a:t>(</a:t>
            </a:r>
            <a:r>
              <a:rPr lang="es-ES" altLang="zh-CN" sz="2400" b="1" i="1" dirty="0">
                <a:latin typeface="Times New Roman" pitchFamily="18" charset="0"/>
              </a:rPr>
              <a:t>x,y</a:t>
            </a:r>
            <a:r>
              <a:rPr lang="es-ES" altLang="zh-CN" sz="2400" b="1" dirty="0">
                <a:latin typeface="Times New Roman" pitchFamily="18" charset="0"/>
              </a:rPr>
              <a:t>))</a:t>
            </a:r>
            <a:endParaRPr lang="zh-CN" altLang="en-US" sz="2400" b="1" kern="0" dirty="0">
              <a:latin typeface="Times New Roman" pitchFamily="18" charset="0"/>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785786" y="260350"/>
            <a:ext cx="7315227" cy="417513"/>
          </a:xfrm>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命题符号化实例</a:t>
            </a:r>
          </a:p>
        </p:txBody>
      </p:sp>
      <p:sp>
        <p:nvSpPr>
          <p:cNvPr id="11267" name="内容占位符 2"/>
          <p:cNvSpPr>
            <a:spLocks noGrp="1"/>
          </p:cNvSpPr>
          <p:nvPr>
            <p:ph idx="1"/>
          </p:nvPr>
        </p:nvSpPr>
        <p:spPr>
          <a:xfrm>
            <a:off x="500063" y="1000125"/>
            <a:ext cx="8229600" cy="1428750"/>
          </a:xfrm>
        </p:spPr>
        <p:txBody>
          <a:bodyPr/>
          <a:lstStyle/>
          <a:p>
            <a:r>
              <a:rPr lang="zh-CN" altLang="en-US" dirty="0" smtClean="0">
                <a:solidFill>
                  <a:srgbClr val="FF0000"/>
                </a:solidFill>
              </a:rPr>
              <a:t>例</a:t>
            </a:r>
            <a:r>
              <a:rPr lang="en-US" altLang="zh-CN" dirty="0" smtClean="0">
                <a:solidFill>
                  <a:srgbClr val="FF0000"/>
                </a:solidFill>
              </a:rPr>
              <a:t>2.4 </a:t>
            </a:r>
            <a:r>
              <a:rPr lang="zh-CN" altLang="en-US" dirty="0" smtClean="0"/>
              <a:t>在一阶逻辑中将下面命题符号化</a:t>
            </a:r>
          </a:p>
          <a:p>
            <a:r>
              <a:rPr lang="en-US" altLang="zh-CN" dirty="0" smtClean="0"/>
              <a:t>(1) </a:t>
            </a:r>
            <a:r>
              <a:rPr lang="zh-CN" altLang="en-US" dirty="0" smtClean="0"/>
              <a:t>没有不呼吸的人</a:t>
            </a:r>
          </a:p>
          <a:p>
            <a:r>
              <a:rPr lang="en-US" altLang="zh-CN" dirty="0" smtClean="0"/>
              <a:t>(2) </a:t>
            </a:r>
            <a:r>
              <a:rPr lang="zh-CN" altLang="en-US" dirty="0" smtClean="0"/>
              <a:t>不是所有的人都喜欢吃糖</a:t>
            </a:r>
          </a:p>
        </p:txBody>
      </p:sp>
      <p:sp>
        <p:nvSpPr>
          <p:cNvPr id="11268" name="灯片编号占位符 3"/>
          <p:cNvSpPr>
            <a:spLocks noGrp="1"/>
          </p:cNvSpPr>
          <p:nvPr>
            <p:ph type="sldNum" sz="quarter" idx="12"/>
          </p:nvPr>
        </p:nvSpPr>
        <p:spPr>
          <a:noFill/>
        </p:spPr>
        <p:txBody>
          <a:bodyPr/>
          <a:lstStyle/>
          <a:p>
            <a:fld id="{95B27733-84EC-4B70-971A-3D20B2DFCF2D}" type="slidenum">
              <a:rPr lang="en-US" altLang="zh-CN" smtClean="0">
                <a:ea typeface="宋体" charset="-122"/>
              </a:rPr>
              <a:pPr/>
              <a:t>12</a:t>
            </a:fld>
            <a:endParaRPr lang="en-US" altLang="zh-CN" smtClean="0">
              <a:ea typeface="宋体" charset="-122"/>
            </a:endParaRPr>
          </a:p>
        </p:txBody>
      </p:sp>
      <p:sp>
        <p:nvSpPr>
          <p:cNvPr id="5" name="内容占位符 2"/>
          <p:cNvSpPr txBox="1">
            <a:spLocks/>
          </p:cNvSpPr>
          <p:nvPr/>
        </p:nvSpPr>
        <p:spPr bwMode="auto">
          <a:xfrm>
            <a:off x="428625" y="2857500"/>
            <a:ext cx="8229600" cy="3286125"/>
          </a:xfrm>
          <a:prstGeom prst="rect">
            <a:avLst/>
          </a:prstGeom>
          <a:noFill/>
          <a:ln w="9525">
            <a:noFill/>
            <a:miter lim="800000"/>
            <a:headEnd/>
            <a:tailEnd/>
          </a:ln>
        </p:spPr>
        <p:txBody>
          <a:bodyPr/>
          <a:lstStyle/>
          <a:p>
            <a:pPr>
              <a:spcBef>
                <a:spcPts val="1200"/>
              </a:spcBef>
              <a:defRPr/>
            </a:pPr>
            <a:r>
              <a:rPr lang="zh-CN" altLang="en-US" sz="2400" b="1" dirty="0">
                <a:latin typeface="Times New Roman" pitchFamily="18" charset="0"/>
              </a:rPr>
              <a:t>解  </a:t>
            </a:r>
            <a:r>
              <a:rPr lang="en-US" altLang="zh-CN" sz="2400" b="1" dirty="0">
                <a:latin typeface="Times New Roman" pitchFamily="18" charset="0"/>
              </a:rPr>
              <a:t>(1) </a:t>
            </a:r>
            <a:r>
              <a:rPr lang="en-US" altLang="zh-CN" sz="2400" b="1" i="1" dirty="0">
                <a:latin typeface="Times New Roman" pitchFamily="18" charset="0"/>
              </a:rPr>
              <a:t>F</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 </a:t>
            </a:r>
            <a:r>
              <a:rPr lang="en-US" altLang="zh-CN" sz="2400" b="1" i="1" dirty="0">
                <a:latin typeface="Times New Roman" pitchFamily="18" charset="0"/>
              </a:rPr>
              <a:t>x</a:t>
            </a:r>
            <a:r>
              <a:rPr lang="zh-CN" altLang="en-US" sz="2400" b="1" dirty="0">
                <a:latin typeface="Times New Roman" pitchFamily="18" charset="0"/>
              </a:rPr>
              <a:t>是人</a:t>
            </a:r>
            <a:r>
              <a:rPr lang="en-US" altLang="zh-CN" sz="2400" b="1" dirty="0">
                <a:latin typeface="Times New Roman" pitchFamily="18" charset="0"/>
              </a:rPr>
              <a:t>, </a:t>
            </a:r>
            <a:r>
              <a:rPr lang="en-US" altLang="zh-CN" sz="2400" b="1" i="1" dirty="0">
                <a:latin typeface="Times New Roman" pitchFamily="18" charset="0"/>
              </a:rPr>
              <a:t>G</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 </a:t>
            </a:r>
            <a:r>
              <a:rPr lang="en-US" altLang="zh-CN" sz="2400" b="1" i="1" dirty="0">
                <a:latin typeface="Times New Roman" pitchFamily="18" charset="0"/>
              </a:rPr>
              <a:t>x</a:t>
            </a:r>
            <a:r>
              <a:rPr lang="zh-CN" altLang="en-US" sz="2400" b="1" dirty="0">
                <a:latin typeface="Times New Roman" pitchFamily="18" charset="0"/>
              </a:rPr>
              <a:t>呼吸</a:t>
            </a:r>
          </a:p>
          <a:p>
            <a:pPr>
              <a:spcBef>
                <a:spcPts val="1200"/>
              </a:spcBef>
              <a:defRPr/>
            </a:pPr>
            <a:r>
              <a:rPr lang="en-US" altLang="zh-CN" sz="2400" b="1" dirty="0">
                <a:latin typeface="Times New Roman" pitchFamily="18" charset="0"/>
              </a:rPr>
              <a:t>	¬</a:t>
            </a:r>
            <a:r>
              <a:rPr lang="zh-CN" altLang="en-US"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en-US" altLang="zh-CN" sz="2400" b="1" i="1" dirty="0">
                <a:latin typeface="Times New Roman" pitchFamily="18" charset="0"/>
              </a:rPr>
              <a:t>F(x</a:t>
            </a:r>
            <a:r>
              <a:rPr lang="en-US" altLang="zh-CN" sz="2400" b="1" dirty="0">
                <a:latin typeface="Times New Roman" pitchFamily="18" charset="0"/>
              </a:rPr>
              <a:t>)</a:t>
            </a:r>
            <a:r>
              <a:rPr lang="zh-CN" altLang="en-US" sz="2400" b="1" dirty="0">
                <a:latin typeface="Times New Roman" pitchFamily="18" charset="0"/>
              </a:rPr>
              <a:t>∧</a:t>
            </a:r>
            <a:r>
              <a:rPr lang="en-US" altLang="zh-CN" sz="2400" b="1" dirty="0">
                <a:latin typeface="Times New Roman" pitchFamily="18" charset="0"/>
              </a:rPr>
              <a:t>¬</a:t>
            </a:r>
            <a:r>
              <a:rPr lang="en-US" altLang="zh-CN" sz="2400" b="1" i="1" dirty="0">
                <a:latin typeface="Times New Roman" pitchFamily="18" charset="0"/>
              </a:rPr>
              <a:t>G</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p>
          <a:p>
            <a:pPr>
              <a:spcBef>
                <a:spcPts val="1200"/>
              </a:spcBef>
              <a:defRPr/>
            </a:pPr>
            <a:r>
              <a:rPr lang="en-US" altLang="zh-CN" sz="2400" b="1" dirty="0">
                <a:latin typeface="Times New Roman" pitchFamily="18" charset="0"/>
              </a:rPr>
              <a:t>	</a:t>
            </a:r>
            <a:r>
              <a:rPr lang="zh-CN" altLang="en-US"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en-US" altLang="zh-CN" sz="2400" b="1" i="1" dirty="0">
                <a:latin typeface="Times New Roman" pitchFamily="18" charset="0"/>
              </a:rPr>
              <a:t>F</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itchFamily="18" charset="0"/>
              </a:rPr>
              <a:t>G</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p>
          <a:p>
            <a:pPr>
              <a:spcBef>
                <a:spcPts val="1200"/>
              </a:spcBef>
              <a:defRPr/>
            </a:pPr>
            <a:r>
              <a:rPr lang="en-US" altLang="zh-CN" sz="2400" b="1" dirty="0">
                <a:latin typeface="Times New Roman" pitchFamily="18" charset="0"/>
              </a:rPr>
              <a:t>      (2) </a:t>
            </a:r>
            <a:r>
              <a:rPr lang="en-US" altLang="zh-CN" sz="2400" b="1" i="1" dirty="0">
                <a:latin typeface="Times New Roman" pitchFamily="18" charset="0"/>
              </a:rPr>
              <a:t>F</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 </a:t>
            </a:r>
            <a:r>
              <a:rPr lang="en-US" altLang="zh-CN" sz="2400" b="1" i="1" dirty="0">
                <a:latin typeface="Times New Roman" pitchFamily="18" charset="0"/>
              </a:rPr>
              <a:t>x</a:t>
            </a:r>
            <a:r>
              <a:rPr lang="zh-CN" altLang="en-US" sz="2400" b="1" dirty="0">
                <a:latin typeface="Times New Roman" pitchFamily="18" charset="0"/>
              </a:rPr>
              <a:t>是人</a:t>
            </a:r>
            <a:r>
              <a:rPr lang="en-US" altLang="zh-CN" sz="2400" b="1" dirty="0">
                <a:latin typeface="Times New Roman" pitchFamily="18" charset="0"/>
              </a:rPr>
              <a:t>, </a:t>
            </a:r>
            <a:r>
              <a:rPr lang="en-US" altLang="zh-CN" sz="2400" b="1" i="1" dirty="0">
                <a:latin typeface="Times New Roman" pitchFamily="18" charset="0"/>
              </a:rPr>
              <a:t>G</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 </a:t>
            </a:r>
            <a:r>
              <a:rPr lang="en-US" altLang="zh-CN" sz="2400" b="1" i="1" dirty="0">
                <a:latin typeface="Times New Roman" pitchFamily="18" charset="0"/>
              </a:rPr>
              <a:t>x</a:t>
            </a:r>
            <a:r>
              <a:rPr lang="zh-CN" altLang="en-US" sz="2400" b="1" dirty="0">
                <a:latin typeface="Times New Roman" pitchFamily="18" charset="0"/>
              </a:rPr>
              <a:t>喜欢吃糖</a:t>
            </a:r>
          </a:p>
          <a:p>
            <a:pPr>
              <a:spcBef>
                <a:spcPts val="1200"/>
              </a:spcBef>
              <a:defRPr/>
            </a:pPr>
            <a:r>
              <a:rPr lang="en-US" altLang="zh-CN" sz="2400" b="1" dirty="0">
                <a:latin typeface="Times New Roman" pitchFamily="18" charset="0"/>
              </a:rPr>
              <a:t>	</a:t>
            </a:r>
            <a:r>
              <a:rPr lang="zh-CN" altLang="en-US"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en-US" altLang="zh-CN" sz="2400" b="1" i="1" dirty="0">
                <a:latin typeface="Times New Roman" pitchFamily="18" charset="0"/>
              </a:rPr>
              <a:t>F</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zh-CN" altLang="en-US" sz="2400" b="1" dirty="0">
                <a:latin typeface="Times New Roman" pitchFamily="18" charset="0"/>
              </a:rPr>
              <a:t>∧</a:t>
            </a:r>
            <a:r>
              <a:rPr lang="en-US" altLang="zh-CN" sz="2400" b="1" dirty="0">
                <a:latin typeface="Times New Roman" pitchFamily="18" charset="0"/>
              </a:rPr>
              <a:t>¬</a:t>
            </a:r>
            <a:r>
              <a:rPr lang="en-US" altLang="zh-CN" sz="2400" b="1" i="1" dirty="0">
                <a:latin typeface="Times New Roman" pitchFamily="18" charset="0"/>
              </a:rPr>
              <a:t>G</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p>
          <a:p>
            <a:pPr>
              <a:spcBef>
                <a:spcPts val="1200"/>
              </a:spcBef>
              <a:defRPr/>
            </a:pPr>
            <a:r>
              <a:rPr lang="en-US" altLang="zh-CN" sz="2400" b="1" dirty="0">
                <a:latin typeface="Times New Roman" pitchFamily="18" charset="0"/>
              </a:rPr>
              <a:t>	¬</a:t>
            </a:r>
            <a:r>
              <a:rPr lang="zh-CN" altLang="en-US"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en-US" altLang="zh-CN" sz="2400" b="1" i="1" dirty="0">
                <a:latin typeface="Times New Roman" pitchFamily="18" charset="0"/>
              </a:rPr>
              <a:t>F</a:t>
            </a:r>
            <a:r>
              <a:rPr lang="en-US" altLang="zh-CN" sz="2400" b="1" dirty="0">
                <a:latin typeface="Times New Roman" pitchFamily="18" charset="0"/>
              </a:rPr>
              <a:t>(</a:t>
            </a:r>
            <a:r>
              <a:rPr lang="en-US" altLang="zh-CN" sz="2400" b="1" i="1" dirty="0">
                <a:latin typeface="Times New Roman" pitchFamily="18" charset="0"/>
              </a:rPr>
              <a:t>x</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itchFamily="18" charset="0"/>
              </a:rPr>
              <a:t>G(x</a:t>
            </a:r>
            <a:r>
              <a:rPr lang="en-US" altLang="zh-CN" sz="2400" b="1" dirty="0">
                <a:latin typeface="Times New Roman" pitchFamily="18" charset="0"/>
              </a:rPr>
              <a:t>))</a:t>
            </a:r>
            <a:endParaRPr lang="zh-CN" altLang="en-US" sz="2400" b="1" kern="0" dirty="0">
              <a:latin typeface="Times New Roman" pitchFamily="18" charset="0"/>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785786" y="260350"/>
            <a:ext cx="7315227" cy="417513"/>
          </a:xfrm>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命题符号化实例</a:t>
            </a:r>
          </a:p>
        </p:txBody>
      </p:sp>
      <p:sp>
        <p:nvSpPr>
          <p:cNvPr id="11267" name="内容占位符 2"/>
          <p:cNvSpPr>
            <a:spLocks noGrp="1"/>
          </p:cNvSpPr>
          <p:nvPr>
            <p:ph idx="1"/>
          </p:nvPr>
        </p:nvSpPr>
        <p:spPr>
          <a:xfrm>
            <a:off x="500063" y="1000124"/>
            <a:ext cx="8229600" cy="1785933"/>
          </a:xfrm>
        </p:spPr>
        <p:txBody>
          <a:bodyPr/>
          <a:lstStyle/>
          <a:p>
            <a:r>
              <a:rPr lang="zh-CN" altLang="en-US" dirty="0" smtClean="0">
                <a:solidFill>
                  <a:srgbClr val="FF0000"/>
                </a:solidFill>
              </a:rPr>
              <a:t>例</a:t>
            </a:r>
            <a:r>
              <a:rPr lang="en-US" altLang="zh-CN" dirty="0" smtClean="0">
                <a:solidFill>
                  <a:srgbClr val="FF0000"/>
                </a:solidFill>
              </a:rPr>
              <a:t>2.5 </a:t>
            </a:r>
            <a:r>
              <a:rPr lang="zh-CN" altLang="en-US" dirty="0" smtClean="0"/>
              <a:t>在一阶逻辑中将下列命题符号化：</a:t>
            </a:r>
          </a:p>
          <a:p>
            <a:r>
              <a:rPr lang="en-US" altLang="zh-CN" dirty="0" smtClean="0"/>
              <a:t>(1) </a:t>
            </a:r>
            <a:r>
              <a:rPr lang="zh-CN" altLang="en-US" dirty="0" smtClean="0"/>
              <a:t>所有的人都不一样高。</a:t>
            </a:r>
          </a:p>
          <a:p>
            <a:r>
              <a:rPr lang="en-US" altLang="zh-CN" dirty="0" smtClean="0"/>
              <a:t>(2) </a:t>
            </a:r>
            <a:r>
              <a:rPr lang="zh-CN" altLang="en-US" dirty="0" smtClean="0"/>
              <a:t>每个自然数都有后继数。</a:t>
            </a:r>
            <a:endParaRPr lang="en-US" altLang="zh-CN" dirty="0" smtClean="0"/>
          </a:p>
          <a:p>
            <a:r>
              <a:rPr lang="en-US" altLang="zh-CN" dirty="0" smtClean="0"/>
              <a:t>(3) </a:t>
            </a:r>
            <a:r>
              <a:rPr lang="zh-CN" altLang="en-US" dirty="0" smtClean="0"/>
              <a:t>有的自然数无先驱数。</a:t>
            </a:r>
          </a:p>
        </p:txBody>
      </p:sp>
      <p:sp>
        <p:nvSpPr>
          <p:cNvPr id="11268" name="灯片编号占位符 3"/>
          <p:cNvSpPr>
            <a:spLocks noGrp="1"/>
          </p:cNvSpPr>
          <p:nvPr>
            <p:ph type="sldNum" sz="quarter" idx="12"/>
          </p:nvPr>
        </p:nvSpPr>
        <p:spPr>
          <a:noFill/>
        </p:spPr>
        <p:txBody>
          <a:bodyPr/>
          <a:lstStyle/>
          <a:p>
            <a:fld id="{95B27733-84EC-4B70-971A-3D20B2DFCF2D}" type="slidenum">
              <a:rPr lang="en-US" altLang="zh-CN" smtClean="0">
                <a:ea typeface="宋体" charset="-122"/>
              </a:rPr>
              <a:pPr/>
              <a:t>13</a:t>
            </a:fld>
            <a:endParaRPr lang="en-US" altLang="zh-CN" smtClean="0">
              <a:ea typeface="宋体" charset="-122"/>
            </a:endParaRPr>
          </a:p>
        </p:txBody>
      </p:sp>
      <p:sp>
        <p:nvSpPr>
          <p:cNvPr id="5" name="内容占位符 2"/>
          <p:cNvSpPr txBox="1">
            <a:spLocks/>
          </p:cNvSpPr>
          <p:nvPr/>
        </p:nvSpPr>
        <p:spPr bwMode="auto">
          <a:xfrm>
            <a:off x="428625" y="2857500"/>
            <a:ext cx="8229600" cy="3714772"/>
          </a:xfrm>
          <a:prstGeom prst="rect">
            <a:avLst/>
          </a:prstGeom>
          <a:noFill/>
          <a:ln w="9525">
            <a:noFill/>
            <a:miter lim="800000"/>
            <a:headEnd/>
            <a:tailEnd/>
          </a:ln>
        </p:spPr>
        <p:txBody>
          <a:bodyPr/>
          <a:lstStyle/>
          <a:p>
            <a:pPr>
              <a:spcBef>
                <a:spcPts val="1200"/>
              </a:spcBef>
              <a:defRPr/>
            </a:pPr>
            <a:r>
              <a:rPr lang="zh-CN" altLang="en-US" sz="2400" b="1" dirty="0">
                <a:latin typeface="Times New Roman" pitchFamily="18" charset="0"/>
              </a:rPr>
              <a:t>解  </a:t>
            </a:r>
            <a:r>
              <a:rPr lang="en-US" altLang="zh-CN" sz="2400" b="1" dirty="0">
                <a:latin typeface="Times New Roman" pitchFamily="18" charset="0"/>
              </a:rPr>
              <a:t>(1) </a:t>
            </a:r>
            <a:r>
              <a:rPr lang="en-US" altLang="zh-CN" sz="2400" b="1" i="1" dirty="0" smtClean="0">
                <a:latin typeface="Times New Roman" pitchFamily="18" charset="0"/>
              </a:rPr>
              <a:t>M</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a:latin typeface="Times New Roman" pitchFamily="18" charset="0"/>
              </a:rPr>
              <a:t>): </a:t>
            </a:r>
            <a:r>
              <a:rPr lang="en-US" altLang="zh-CN" sz="2400" b="1" i="1" dirty="0">
                <a:latin typeface="Times New Roman" pitchFamily="18" charset="0"/>
              </a:rPr>
              <a:t>x</a:t>
            </a:r>
            <a:r>
              <a:rPr lang="zh-CN" altLang="en-US" sz="2400" b="1" dirty="0">
                <a:latin typeface="Times New Roman" pitchFamily="18" charset="0"/>
              </a:rPr>
              <a:t>是人</a:t>
            </a:r>
            <a:r>
              <a:rPr lang="en-US" altLang="zh-CN" sz="2400" b="1" dirty="0">
                <a:latin typeface="Times New Roman" pitchFamily="18" charset="0"/>
              </a:rPr>
              <a:t>, </a:t>
            </a:r>
            <a:r>
              <a:rPr lang="en-US" altLang="zh-CN" sz="2400" b="1" i="1" dirty="0" smtClean="0">
                <a:latin typeface="Times New Roman" pitchFamily="18" charset="0"/>
              </a:rPr>
              <a:t>H</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y) :</a:t>
            </a:r>
            <a:r>
              <a:rPr lang="en-US" altLang="zh-CN" sz="2400" b="1" i="1" dirty="0" smtClean="0">
                <a:latin typeface="Times New Roman" pitchFamily="18" charset="0"/>
              </a:rPr>
              <a:t>x</a:t>
            </a:r>
            <a:r>
              <a:rPr lang="zh-CN" altLang="en-US" sz="2400" b="1" dirty="0" smtClean="0">
                <a:latin typeface="Times New Roman" pitchFamily="18" charset="0"/>
              </a:rPr>
              <a:t>和</a:t>
            </a:r>
            <a:r>
              <a:rPr lang="en-US" altLang="zh-CN" sz="2400" b="1" i="1" dirty="0" smtClean="0">
                <a:latin typeface="Times New Roman" pitchFamily="18" charset="0"/>
              </a:rPr>
              <a:t>y</a:t>
            </a:r>
            <a:r>
              <a:rPr lang="zh-CN" altLang="en-US" sz="2400" b="1" dirty="0" smtClean="0">
                <a:latin typeface="Times New Roman" pitchFamily="18" charset="0"/>
              </a:rPr>
              <a:t>不是同一个人；</a:t>
            </a:r>
            <a:r>
              <a:rPr lang="en-US" altLang="zh-CN" sz="2400" b="1" dirty="0" smtClean="0">
                <a:latin typeface="Times New Roman" pitchFamily="18" charset="0"/>
              </a:rPr>
              <a:t> </a:t>
            </a:r>
            <a:r>
              <a:rPr lang="en-US" altLang="zh-CN" sz="2400" b="1" i="1" dirty="0" smtClean="0">
                <a:latin typeface="Times New Roman" pitchFamily="18" charset="0"/>
              </a:rPr>
              <a:t>L</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y) :</a:t>
            </a:r>
            <a:r>
              <a:rPr lang="en-US" altLang="zh-CN" sz="2400" b="1" i="1" dirty="0" smtClean="0">
                <a:latin typeface="Times New Roman" pitchFamily="18" charset="0"/>
              </a:rPr>
              <a:t>x</a:t>
            </a:r>
            <a:r>
              <a:rPr lang="zh-CN" altLang="en-US" sz="2400" b="1" dirty="0" smtClean="0">
                <a:latin typeface="Times New Roman" pitchFamily="18" charset="0"/>
              </a:rPr>
              <a:t>和</a:t>
            </a:r>
            <a:r>
              <a:rPr lang="en-US" altLang="zh-CN" sz="2400" b="1" dirty="0" smtClean="0">
                <a:latin typeface="Times New Roman" pitchFamily="18" charset="0"/>
              </a:rPr>
              <a:t>y</a:t>
            </a:r>
            <a:r>
              <a:rPr lang="zh-CN" altLang="en-US" sz="2400" b="1" dirty="0" smtClean="0">
                <a:latin typeface="Times New Roman" pitchFamily="18" charset="0"/>
              </a:rPr>
              <a:t>一样高。</a:t>
            </a:r>
            <a:endParaRPr lang="zh-CN" altLang="en-US" sz="2400" b="1" dirty="0">
              <a:latin typeface="Times New Roman" pitchFamily="18" charset="0"/>
            </a:endParaRPr>
          </a:p>
          <a:p>
            <a:pPr>
              <a:spcBef>
                <a:spcPts val="1200"/>
              </a:spcBef>
              <a:defRPr/>
            </a:pPr>
            <a:r>
              <a:rPr lang="en-US" altLang="zh-CN" sz="2400" b="1" dirty="0">
                <a:latin typeface="Times New Roman" pitchFamily="18" charset="0"/>
              </a:rPr>
              <a:t>	</a:t>
            </a:r>
            <a:r>
              <a:rPr lang="zh-CN" altLang="en-US" sz="2400" b="1" dirty="0">
                <a:latin typeface="Times New Roman" pitchFamily="18" charset="0"/>
              </a:rPr>
              <a:t>∀</a:t>
            </a:r>
            <a:r>
              <a:rPr lang="en-US" altLang="zh-CN" sz="2400" b="1" i="1" dirty="0" smtClean="0">
                <a:latin typeface="Times New Roman" pitchFamily="18" charset="0"/>
              </a:rPr>
              <a:t>x</a:t>
            </a:r>
            <a:r>
              <a:rPr lang="zh-CN" altLang="en-US" sz="2400" b="1" dirty="0" smtClean="0">
                <a:latin typeface="Times New Roman" pitchFamily="18" charset="0"/>
              </a:rPr>
              <a:t>∀</a:t>
            </a:r>
            <a:r>
              <a:rPr lang="en-US" altLang="zh-CN" sz="2400" b="1" i="1" dirty="0" smtClean="0">
                <a:latin typeface="Times New Roman" pitchFamily="18" charset="0"/>
              </a:rPr>
              <a:t>y </a:t>
            </a:r>
            <a:r>
              <a:rPr lang="en-US" altLang="zh-CN" sz="2400" b="1" dirty="0" smtClean="0">
                <a:latin typeface="Times New Roman" pitchFamily="18" charset="0"/>
              </a:rPr>
              <a:t>(</a:t>
            </a:r>
            <a:r>
              <a:rPr lang="en-US" altLang="zh-CN" sz="2400" b="1" i="1" dirty="0" smtClean="0">
                <a:latin typeface="Times New Roman" pitchFamily="18" charset="0"/>
              </a:rPr>
              <a:t>M</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zh-CN" altLang="en-US" sz="2400" b="1" dirty="0" smtClean="0">
                <a:latin typeface="Times New Roman" pitchFamily="18" charset="0"/>
              </a:rPr>
              <a:t>∧</a:t>
            </a:r>
            <a:r>
              <a:rPr lang="en-US" altLang="zh-CN" sz="2400" b="1" i="1" dirty="0" smtClean="0">
                <a:latin typeface="Times New Roman" pitchFamily="18" charset="0"/>
              </a:rPr>
              <a:t>M</a:t>
            </a:r>
            <a:r>
              <a:rPr lang="en-US" altLang="zh-CN" sz="2400" b="1" dirty="0" smtClean="0">
                <a:latin typeface="Times New Roman" pitchFamily="18" charset="0"/>
              </a:rPr>
              <a:t>(</a:t>
            </a:r>
            <a:r>
              <a:rPr lang="en-US" altLang="zh-CN" sz="2400" b="1" i="1" dirty="0" smtClean="0">
                <a:latin typeface="Times New Roman" pitchFamily="18" charset="0"/>
              </a:rPr>
              <a:t>y</a:t>
            </a:r>
            <a:r>
              <a:rPr lang="en-US" altLang="zh-CN" sz="2400" b="1" dirty="0" smtClean="0">
                <a:latin typeface="Times New Roman" pitchFamily="18" charset="0"/>
              </a:rPr>
              <a:t>)</a:t>
            </a:r>
            <a:r>
              <a:rPr lang="zh-CN" altLang="en-US" sz="2400" b="1" dirty="0" smtClean="0">
                <a:latin typeface="Times New Roman" pitchFamily="18" charset="0"/>
              </a:rPr>
              <a:t>∧</a:t>
            </a:r>
            <a:r>
              <a:rPr lang="en-US" altLang="zh-CN" sz="2400" b="1" i="1" dirty="0" smtClean="0">
                <a:latin typeface="Times New Roman" pitchFamily="18" charset="0"/>
              </a:rPr>
              <a:t>H</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y) </a:t>
            </a:r>
            <a:r>
              <a:rPr lang="zh-CN" altLang="en-US" sz="2400" b="1" dirty="0" smtClean="0">
                <a:latin typeface="Times New Roman" pitchFamily="18" charset="0"/>
              </a:rPr>
              <a:t>→</a:t>
            </a:r>
            <a:r>
              <a:rPr lang="en-US" altLang="zh-CN" sz="2400" b="1" i="1" dirty="0" smtClean="0">
                <a:latin typeface="Times New Roman" pitchFamily="18" charset="0"/>
              </a:rPr>
              <a:t> </a:t>
            </a:r>
            <a:r>
              <a:rPr lang="en-US" altLang="zh-CN" sz="2400" b="1" dirty="0" smtClean="0">
                <a:latin typeface="Times New Roman" pitchFamily="18" charset="0"/>
              </a:rPr>
              <a:t>¬</a:t>
            </a:r>
            <a:r>
              <a:rPr lang="en-US" altLang="zh-CN" sz="2400" b="1" i="1" dirty="0" smtClean="0">
                <a:latin typeface="Times New Roman" pitchFamily="18" charset="0"/>
              </a:rPr>
              <a:t>L</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y) )</a:t>
            </a:r>
          </a:p>
          <a:p>
            <a:pPr lvl="1">
              <a:spcBef>
                <a:spcPts val="1200"/>
              </a:spcBef>
              <a:defRPr/>
            </a:pPr>
            <a:r>
              <a:rPr lang="en-US" altLang="zh-CN" sz="2400" b="1" dirty="0" smtClean="0">
                <a:latin typeface="Times New Roman" pitchFamily="18" charset="0"/>
              </a:rPr>
              <a:t>(2) </a:t>
            </a:r>
            <a:r>
              <a:rPr lang="en-US" altLang="zh-CN" sz="2400" b="1" i="1" dirty="0" smtClean="0">
                <a:latin typeface="Times New Roman" pitchFamily="18" charset="0"/>
              </a:rPr>
              <a:t>F</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i="1" dirty="0" smtClean="0">
                <a:latin typeface="Times New Roman" pitchFamily="18" charset="0"/>
              </a:rPr>
              <a:t>x</a:t>
            </a:r>
            <a:r>
              <a:rPr lang="zh-CN" altLang="en-US" sz="2400" b="1" dirty="0" smtClean="0">
                <a:latin typeface="Times New Roman" pitchFamily="18" charset="0"/>
              </a:rPr>
              <a:t>是自然数</a:t>
            </a:r>
            <a:r>
              <a:rPr lang="en-US" altLang="zh-CN" sz="2400" b="1" dirty="0" smtClean="0">
                <a:latin typeface="Times New Roman" pitchFamily="18" charset="0"/>
              </a:rPr>
              <a:t>, </a:t>
            </a:r>
            <a:r>
              <a:rPr lang="en-US" altLang="zh-CN" sz="2400" b="1" i="1" dirty="0" smtClean="0">
                <a:latin typeface="Times New Roman" pitchFamily="18" charset="0"/>
              </a:rPr>
              <a:t>H</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i="1" dirty="0" smtClean="0">
                <a:latin typeface="Times New Roman" pitchFamily="18" charset="0"/>
              </a:rPr>
              <a:t>y</a:t>
            </a:r>
            <a:r>
              <a:rPr lang="en-US" altLang="zh-CN" sz="2400" b="1" dirty="0" smtClean="0">
                <a:latin typeface="Times New Roman" pitchFamily="18" charset="0"/>
              </a:rPr>
              <a:t>) :</a:t>
            </a:r>
            <a:r>
              <a:rPr lang="en-US" altLang="zh-CN" sz="2400" b="1" i="1" dirty="0" smtClean="0">
                <a:latin typeface="Times New Roman" pitchFamily="18" charset="0"/>
              </a:rPr>
              <a:t>y</a:t>
            </a:r>
            <a:r>
              <a:rPr lang="zh-CN" altLang="en-US" sz="2400" b="1" dirty="0" smtClean="0">
                <a:latin typeface="Times New Roman" pitchFamily="18" charset="0"/>
              </a:rPr>
              <a:t>是</a:t>
            </a:r>
            <a:r>
              <a:rPr lang="en-US" altLang="zh-CN" sz="2400" b="1" i="1" dirty="0" smtClean="0">
                <a:latin typeface="Times New Roman" pitchFamily="18" charset="0"/>
              </a:rPr>
              <a:t>x</a:t>
            </a:r>
            <a:r>
              <a:rPr lang="zh-CN" altLang="en-US" sz="2400" b="1" dirty="0" smtClean="0">
                <a:latin typeface="Times New Roman" pitchFamily="18" charset="0"/>
              </a:rPr>
              <a:t>的后继数。</a:t>
            </a:r>
            <a:endParaRPr lang="en-US" altLang="zh-CN" sz="2400" b="1" dirty="0" smtClean="0">
              <a:latin typeface="Times New Roman" pitchFamily="18" charset="0"/>
            </a:endParaRPr>
          </a:p>
          <a:p>
            <a:pPr>
              <a:spcBef>
                <a:spcPts val="1200"/>
              </a:spcBef>
              <a:defRPr/>
            </a:pPr>
            <a:r>
              <a:rPr lang="en-US" altLang="zh-CN" sz="2400" b="1" dirty="0" smtClean="0">
                <a:latin typeface="Times New Roman" pitchFamily="18" charset="0"/>
              </a:rPr>
              <a:t>	</a:t>
            </a:r>
            <a:r>
              <a:rPr lang="zh-CN" altLang="en-US" sz="2400" b="1" dirty="0" smtClean="0">
                <a:latin typeface="Times New Roman" pitchFamily="18" charset="0"/>
              </a:rPr>
              <a:t> ∀</a:t>
            </a:r>
            <a:r>
              <a:rPr lang="en-US" altLang="zh-CN" sz="2400" b="1" i="1" dirty="0" smtClean="0">
                <a:latin typeface="Times New Roman" pitchFamily="18" charset="0"/>
              </a:rPr>
              <a:t>x </a:t>
            </a:r>
            <a:r>
              <a:rPr lang="en-US" altLang="zh-CN" sz="2400" b="1" dirty="0" smtClean="0">
                <a:latin typeface="Times New Roman" pitchFamily="18" charset="0"/>
              </a:rPr>
              <a:t>(</a:t>
            </a:r>
            <a:r>
              <a:rPr lang="en-US" altLang="zh-CN" sz="2400" b="1" i="1" dirty="0" smtClean="0">
                <a:latin typeface="Times New Roman" pitchFamily="18" charset="0"/>
              </a:rPr>
              <a:t>F</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zh-CN" altLang="en-US" sz="2400" b="1" dirty="0" smtClean="0">
                <a:latin typeface="Times New Roman" pitchFamily="18" charset="0"/>
              </a:rPr>
              <a:t>→</a:t>
            </a:r>
            <a:r>
              <a:rPr lang="en-US" altLang="zh-CN" sz="2400" b="1" i="1" dirty="0" smtClean="0">
                <a:latin typeface="Times New Roman" pitchFamily="18" charset="0"/>
              </a:rPr>
              <a:t> </a:t>
            </a:r>
            <a:r>
              <a:rPr lang="zh-CN" altLang="en-US" sz="2400" b="1" dirty="0" smtClean="0">
                <a:latin typeface="Times New Roman" pitchFamily="18" charset="0"/>
              </a:rPr>
              <a:t>∃</a:t>
            </a:r>
            <a:r>
              <a:rPr lang="en-US" altLang="zh-CN" sz="2400" b="1" i="1" dirty="0" smtClean="0">
                <a:latin typeface="Times New Roman" pitchFamily="18" charset="0"/>
              </a:rPr>
              <a:t>y</a:t>
            </a:r>
            <a:r>
              <a:rPr lang="en-US" altLang="zh-CN" sz="2400" b="1" dirty="0" smtClean="0">
                <a:latin typeface="Times New Roman" pitchFamily="18" charset="0"/>
              </a:rPr>
              <a:t> ( </a:t>
            </a:r>
            <a:r>
              <a:rPr lang="en-US" altLang="zh-CN" sz="2400" b="1" i="1" dirty="0" smtClean="0">
                <a:latin typeface="Times New Roman" pitchFamily="18" charset="0"/>
              </a:rPr>
              <a:t>F</a:t>
            </a:r>
            <a:r>
              <a:rPr lang="en-US" altLang="zh-CN" sz="2400" b="1" dirty="0" smtClean="0">
                <a:latin typeface="Times New Roman" pitchFamily="18" charset="0"/>
              </a:rPr>
              <a:t>(</a:t>
            </a:r>
            <a:r>
              <a:rPr lang="en-US" altLang="zh-CN" sz="2400" b="1" i="1" dirty="0" smtClean="0">
                <a:latin typeface="Times New Roman" pitchFamily="18" charset="0"/>
              </a:rPr>
              <a:t>y</a:t>
            </a:r>
            <a:r>
              <a:rPr lang="en-US" altLang="zh-CN" sz="2400" b="1" dirty="0" smtClean="0">
                <a:latin typeface="Times New Roman" pitchFamily="18" charset="0"/>
              </a:rPr>
              <a:t>) </a:t>
            </a:r>
            <a:r>
              <a:rPr lang="zh-CN" altLang="en-US" sz="2400" b="1" dirty="0" smtClean="0">
                <a:latin typeface="Times New Roman" pitchFamily="18" charset="0"/>
              </a:rPr>
              <a:t>∧</a:t>
            </a:r>
            <a:r>
              <a:rPr lang="en-US" altLang="zh-CN" sz="2400" b="1" i="1" dirty="0" smtClean="0">
                <a:latin typeface="Times New Roman" pitchFamily="18" charset="0"/>
              </a:rPr>
              <a:t>H</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y) ) )</a:t>
            </a:r>
          </a:p>
          <a:p>
            <a:pPr>
              <a:spcBef>
                <a:spcPts val="1200"/>
              </a:spcBef>
              <a:defRPr/>
            </a:pPr>
            <a:r>
              <a:rPr lang="en-US" altLang="zh-CN" sz="2400" b="1" dirty="0" smtClean="0">
                <a:latin typeface="Times New Roman" pitchFamily="18" charset="0"/>
              </a:rPr>
              <a:t>       (3) </a:t>
            </a:r>
            <a:r>
              <a:rPr lang="en-US" altLang="zh-CN" sz="2400" b="1" i="1" dirty="0" smtClean="0">
                <a:latin typeface="Times New Roman" pitchFamily="18" charset="0"/>
              </a:rPr>
              <a:t>F</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i="1" dirty="0" smtClean="0">
                <a:latin typeface="Times New Roman" pitchFamily="18" charset="0"/>
              </a:rPr>
              <a:t>x</a:t>
            </a:r>
            <a:r>
              <a:rPr lang="zh-CN" altLang="en-US" sz="2400" b="1" dirty="0" smtClean="0">
                <a:latin typeface="Times New Roman" pitchFamily="18" charset="0"/>
              </a:rPr>
              <a:t>是自然数</a:t>
            </a:r>
            <a:r>
              <a:rPr lang="en-US" altLang="zh-CN" sz="2400" b="1" dirty="0" smtClean="0">
                <a:latin typeface="Times New Roman" pitchFamily="18" charset="0"/>
              </a:rPr>
              <a:t>, </a:t>
            </a:r>
            <a:r>
              <a:rPr lang="en-US" altLang="zh-CN" sz="2400" b="1" i="1" dirty="0" smtClean="0">
                <a:latin typeface="Times New Roman" pitchFamily="18" charset="0"/>
              </a:rPr>
              <a:t>H</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i="1" dirty="0" smtClean="0">
                <a:latin typeface="Times New Roman" pitchFamily="18" charset="0"/>
              </a:rPr>
              <a:t>y</a:t>
            </a:r>
            <a:r>
              <a:rPr lang="en-US" altLang="zh-CN" sz="2400" b="1" dirty="0" smtClean="0">
                <a:latin typeface="Times New Roman" pitchFamily="18" charset="0"/>
              </a:rPr>
              <a:t>) :</a:t>
            </a:r>
            <a:r>
              <a:rPr lang="en-US" altLang="zh-CN" sz="2400" b="1" i="1" dirty="0" smtClean="0">
                <a:latin typeface="Times New Roman" pitchFamily="18" charset="0"/>
              </a:rPr>
              <a:t>y</a:t>
            </a:r>
            <a:r>
              <a:rPr lang="zh-CN" altLang="en-US" sz="2400" b="1" dirty="0" smtClean="0">
                <a:latin typeface="Times New Roman" pitchFamily="18" charset="0"/>
              </a:rPr>
              <a:t>是</a:t>
            </a:r>
            <a:r>
              <a:rPr lang="en-US" altLang="zh-CN" sz="2400" b="1" i="1" dirty="0" smtClean="0">
                <a:latin typeface="Times New Roman" pitchFamily="18" charset="0"/>
              </a:rPr>
              <a:t>x</a:t>
            </a:r>
            <a:r>
              <a:rPr lang="zh-CN" altLang="en-US" sz="2400" b="1" dirty="0" smtClean="0">
                <a:latin typeface="Times New Roman" pitchFamily="18" charset="0"/>
              </a:rPr>
              <a:t>的后继数。</a:t>
            </a:r>
            <a:endParaRPr lang="en-US" altLang="zh-CN" sz="2400" b="1" dirty="0" smtClean="0">
              <a:latin typeface="Times New Roman" pitchFamily="18" charset="0"/>
            </a:endParaRPr>
          </a:p>
          <a:p>
            <a:pPr>
              <a:spcBef>
                <a:spcPts val="1200"/>
              </a:spcBef>
              <a:defRPr/>
            </a:pPr>
            <a:r>
              <a:rPr lang="en-US" altLang="zh-CN" sz="2400" b="1" dirty="0" smtClean="0">
                <a:latin typeface="Times New Roman" pitchFamily="18" charset="0"/>
              </a:rPr>
              <a:t>	</a:t>
            </a:r>
            <a:r>
              <a:rPr lang="zh-CN" altLang="en-US" sz="2400" b="1" dirty="0" smtClean="0">
                <a:latin typeface="Times New Roman" pitchFamily="18" charset="0"/>
              </a:rPr>
              <a:t> ∃</a:t>
            </a:r>
            <a:r>
              <a:rPr lang="en-US" altLang="zh-CN" sz="2400" b="1" i="1" dirty="0" smtClean="0">
                <a:latin typeface="Times New Roman" pitchFamily="18" charset="0"/>
              </a:rPr>
              <a:t>x </a:t>
            </a:r>
            <a:r>
              <a:rPr lang="en-US" altLang="zh-CN" sz="2400" b="1" dirty="0" smtClean="0">
                <a:latin typeface="Times New Roman" pitchFamily="18" charset="0"/>
              </a:rPr>
              <a:t>(</a:t>
            </a:r>
            <a:r>
              <a:rPr lang="en-US" altLang="zh-CN" sz="2400" b="1" i="1" dirty="0" smtClean="0">
                <a:latin typeface="Times New Roman" pitchFamily="18" charset="0"/>
              </a:rPr>
              <a:t>F</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zh-CN" altLang="en-US" sz="2400" b="1" dirty="0" smtClean="0">
                <a:latin typeface="Times New Roman" pitchFamily="18" charset="0"/>
              </a:rPr>
              <a:t>∧∀</a:t>
            </a:r>
            <a:r>
              <a:rPr lang="en-US" altLang="zh-CN" sz="2400" b="1" i="1" dirty="0" smtClean="0">
                <a:latin typeface="Times New Roman" pitchFamily="18" charset="0"/>
              </a:rPr>
              <a:t>y</a:t>
            </a:r>
            <a:r>
              <a:rPr lang="en-US" altLang="zh-CN" sz="2400" b="1" dirty="0" smtClean="0">
                <a:latin typeface="Times New Roman" pitchFamily="18" charset="0"/>
              </a:rPr>
              <a:t>(</a:t>
            </a:r>
            <a:r>
              <a:rPr lang="en-US" altLang="zh-CN" sz="2400" b="1" i="1" dirty="0" smtClean="0">
                <a:latin typeface="Times New Roman" pitchFamily="18" charset="0"/>
              </a:rPr>
              <a:t>F</a:t>
            </a:r>
            <a:r>
              <a:rPr lang="en-US" altLang="zh-CN" sz="2400" b="1" dirty="0" smtClean="0">
                <a:latin typeface="Times New Roman" pitchFamily="18" charset="0"/>
              </a:rPr>
              <a:t>(</a:t>
            </a:r>
            <a:r>
              <a:rPr lang="en-US" altLang="zh-CN" sz="2400" b="1" i="1" dirty="0" smtClean="0">
                <a:latin typeface="Times New Roman" pitchFamily="18" charset="0"/>
              </a:rPr>
              <a:t>y</a:t>
            </a:r>
            <a:r>
              <a:rPr lang="en-US" altLang="zh-CN" sz="2400" b="1" dirty="0" smtClean="0">
                <a:latin typeface="Times New Roman" pitchFamily="18" charset="0"/>
              </a:rPr>
              <a:t>) </a:t>
            </a:r>
            <a:r>
              <a:rPr lang="zh-CN" altLang="en-US" sz="2400" b="1" dirty="0" smtClean="0">
                <a:latin typeface="Times New Roman" pitchFamily="18" charset="0"/>
              </a:rPr>
              <a:t>→</a:t>
            </a:r>
            <a:r>
              <a:rPr lang="en-US" altLang="zh-CN" sz="2400" b="1" i="1" dirty="0" smtClean="0">
                <a:latin typeface="Times New Roman" pitchFamily="18" charset="0"/>
              </a:rPr>
              <a:t> </a:t>
            </a:r>
            <a:r>
              <a:rPr lang="en-US" altLang="zh-CN" sz="2400" b="1" dirty="0" smtClean="0">
                <a:latin typeface="Times New Roman" pitchFamily="18" charset="0"/>
              </a:rPr>
              <a:t>¬</a:t>
            </a:r>
            <a:r>
              <a:rPr lang="en-US" altLang="zh-CN" sz="2400" b="1" i="1" dirty="0" smtClean="0">
                <a:latin typeface="Times New Roman" pitchFamily="18" charset="0"/>
              </a:rPr>
              <a:t>L</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y) ) )</a:t>
            </a:r>
            <a:endParaRPr lang="zh-CN" altLang="en-US" sz="2400" b="1" dirty="0">
              <a:latin typeface="Times New Roman"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3289DD46-CB02-4812-A923-EEBC370C2325}" type="slidenum">
              <a:rPr lang="en-US" altLang="zh-CN" smtClean="0">
                <a:ea typeface="宋体" charset="-122"/>
              </a:rPr>
              <a:pPr/>
              <a:t>14</a:t>
            </a:fld>
            <a:endParaRPr lang="en-US" altLang="zh-CN" smtClean="0">
              <a:ea typeface="宋体" charset="-122"/>
            </a:endParaRPr>
          </a:p>
        </p:txBody>
      </p:sp>
      <p:sp>
        <p:nvSpPr>
          <p:cNvPr id="5123" name="Rectangle 2"/>
          <p:cNvSpPr>
            <a:spLocks noGrp="1" noChangeArrowheads="1"/>
          </p:cNvSpPr>
          <p:nvPr>
            <p:ph type="title"/>
          </p:nvPr>
        </p:nvSpPr>
        <p:spPr/>
        <p:txBody>
          <a:bodyPr/>
          <a:lstStyle/>
          <a:p>
            <a:pPr algn="ctr" eaLnBrk="1" hangingPunct="1"/>
            <a:r>
              <a:rPr lang="en-US" altLang="zh-CN" dirty="0" smtClean="0"/>
              <a:t>2.2</a:t>
            </a:r>
            <a:r>
              <a:rPr lang="zh-CN" altLang="en-US" dirty="0" smtClean="0"/>
              <a:t>一阶逻辑合式公式及解释</a:t>
            </a:r>
          </a:p>
        </p:txBody>
      </p:sp>
      <p:sp>
        <p:nvSpPr>
          <p:cNvPr id="5124" name="Rectangle 4"/>
          <p:cNvSpPr>
            <a:spLocks noGrp="1" noChangeArrowheads="1"/>
          </p:cNvSpPr>
          <p:nvPr>
            <p:ph type="body" idx="1"/>
          </p:nvPr>
        </p:nvSpPr>
        <p:spPr>
          <a:xfrm>
            <a:off x="571472" y="928670"/>
            <a:ext cx="8086724" cy="5072083"/>
          </a:xfrm>
        </p:spPr>
        <p:txBody>
          <a:bodyPr/>
          <a:lstStyle/>
          <a:p>
            <a:pPr>
              <a:spcBef>
                <a:spcPts val="600"/>
              </a:spcBef>
              <a:buFont typeface="Wingdings" pitchFamily="2" charset="2"/>
              <a:buChar char="l"/>
            </a:pPr>
            <a:r>
              <a:rPr lang="zh-CN" altLang="en-US" dirty="0" smtClean="0"/>
              <a:t>字母表</a:t>
            </a:r>
            <a:endParaRPr lang="zh-CN" altLang="en-US" dirty="0" smtClean="0"/>
          </a:p>
          <a:p>
            <a:pPr>
              <a:spcBef>
                <a:spcPts val="600"/>
              </a:spcBef>
              <a:buFont typeface="Wingdings" pitchFamily="2" charset="2"/>
              <a:buChar char="l"/>
            </a:pPr>
            <a:r>
              <a:rPr lang="zh-CN" altLang="en-US" dirty="0" smtClean="0"/>
              <a:t>项和原子公式</a:t>
            </a:r>
          </a:p>
          <a:p>
            <a:pPr>
              <a:spcBef>
                <a:spcPts val="600"/>
              </a:spcBef>
              <a:buFont typeface="Wingdings" pitchFamily="2" charset="2"/>
              <a:buChar char="l"/>
            </a:pPr>
            <a:r>
              <a:rPr lang="zh-CN" altLang="en-US" dirty="0" smtClean="0"/>
              <a:t>合式公式</a:t>
            </a:r>
          </a:p>
          <a:p>
            <a:pPr>
              <a:spcBef>
                <a:spcPts val="600"/>
              </a:spcBef>
              <a:buFont typeface="Wingdings" pitchFamily="2" charset="2"/>
              <a:buChar char="l"/>
            </a:pPr>
            <a:r>
              <a:rPr lang="zh-CN" altLang="en-US" dirty="0" smtClean="0"/>
              <a:t>辖域</a:t>
            </a:r>
          </a:p>
          <a:p>
            <a:pPr>
              <a:spcBef>
                <a:spcPts val="600"/>
              </a:spcBef>
              <a:buFont typeface="Wingdings" pitchFamily="2" charset="2"/>
              <a:buChar char="l"/>
            </a:pPr>
            <a:r>
              <a:rPr lang="zh-CN" altLang="en-US" dirty="0" smtClean="0"/>
              <a:t>封闭的公式</a:t>
            </a:r>
          </a:p>
          <a:p>
            <a:pPr>
              <a:spcBef>
                <a:spcPts val="600"/>
              </a:spcBef>
              <a:buFont typeface="Wingdings" pitchFamily="2" charset="2"/>
              <a:buChar char="l"/>
            </a:pPr>
            <a:r>
              <a:rPr lang="zh-CN" altLang="en-US" dirty="0" smtClean="0"/>
              <a:t>换名规则</a:t>
            </a:r>
          </a:p>
          <a:p>
            <a:pPr>
              <a:spcBef>
                <a:spcPts val="600"/>
              </a:spcBef>
              <a:buFont typeface="Wingdings" pitchFamily="2" charset="2"/>
              <a:buChar char="l"/>
            </a:pPr>
            <a:r>
              <a:rPr lang="zh-CN" altLang="en-US" dirty="0" smtClean="0"/>
              <a:t>公式的解释</a:t>
            </a:r>
          </a:p>
          <a:p>
            <a:pPr>
              <a:spcBef>
                <a:spcPts val="600"/>
              </a:spcBef>
              <a:buFont typeface="Wingdings" pitchFamily="2" charset="2"/>
              <a:buChar char="l"/>
            </a:pPr>
            <a:r>
              <a:rPr lang="zh-CN" altLang="en-US" dirty="0" smtClean="0"/>
              <a:t>解释实例</a:t>
            </a:r>
          </a:p>
          <a:p>
            <a:pPr>
              <a:spcBef>
                <a:spcPts val="600"/>
              </a:spcBef>
              <a:buFont typeface="Wingdings" pitchFamily="2" charset="2"/>
              <a:buChar char="l"/>
            </a:pPr>
            <a:r>
              <a:rPr lang="zh-CN" altLang="en-US" dirty="0" smtClean="0"/>
              <a:t>公式的类型</a:t>
            </a:r>
          </a:p>
          <a:p>
            <a:pPr>
              <a:spcBef>
                <a:spcPts val="600"/>
              </a:spcBef>
              <a:buFont typeface="Wingdings" pitchFamily="2" charset="2"/>
              <a:buChar char="l"/>
            </a:pPr>
            <a:r>
              <a:rPr lang="zh-CN" altLang="en-US" dirty="0" smtClean="0"/>
              <a:t>代换实例</a:t>
            </a: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142976" y="260350"/>
            <a:ext cx="7072362" cy="417513"/>
          </a:xfrm>
        </p:spPr>
        <p:txBody>
          <a:bodyPr/>
          <a:lstStyle/>
          <a:p>
            <a:pPr algn="ctr"/>
            <a:r>
              <a:rPr lang="en-US" altLang="zh-CN" dirty="0" smtClean="0"/>
              <a:t>2.2</a:t>
            </a:r>
            <a:r>
              <a:rPr lang="zh-CN" altLang="en-US" dirty="0" smtClean="0"/>
              <a:t>一阶逻辑合式公式及解释</a:t>
            </a:r>
            <a:r>
              <a:rPr lang="en-US" altLang="zh-CN" dirty="0" smtClean="0"/>
              <a:t>::</a:t>
            </a:r>
            <a:r>
              <a:rPr lang="zh-CN" altLang="en-US" dirty="0" smtClean="0"/>
              <a:t>字母表</a:t>
            </a:r>
          </a:p>
        </p:txBody>
      </p:sp>
      <p:sp>
        <p:nvSpPr>
          <p:cNvPr id="13315" name="内容占位符 2"/>
          <p:cNvSpPr>
            <a:spLocks noGrp="1"/>
          </p:cNvSpPr>
          <p:nvPr>
            <p:ph idx="1"/>
          </p:nvPr>
        </p:nvSpPr>
        <p:spPr>
          <a:xfrm>
            <a:off x="457200" y="1600200"/>
            <a:ext cx="8229600" cy="4972050"/>
          </a:xfrm>
        </p:spPr>
        <p:txBody>
          <a:bodyPr/>
          <a:lstStyle/>
          <a:p>
            <a:r>
              <a:rPr lang="zh-CN" altLang="en-US" dirty="0" smtClean="0">
                <a:solidFill>
                  <a:srgbClr val="C00000"/>
                </a:solidFill>
              </a:rPr>
              <a:t>定义</a:t>
            </a:r>
            <a:r>
              <a:rPr lang="en-US" altLang="zh-CN" dirty="0" smtClean="0">
                <a:solidFill>
                  <a:srgbClr val="C00000"/>
                </a:solidFill>
              </a:rPr>
              <a:t>2.1 </a:t>
            </a:r>
            <a:r>
              <a:rPr lang="zh-CN" altLang="en-US" dirty="0" smtClean="0"/>
              <a:t>本书中的</a:t>
            </a:r>
            <a:r>
              <a:rPr lang="zh-CN" altLang="en-US" dirty="0" smtClean="0">
                <a:solidFill>
                  <a:schemeClr val="accent2">
                    <a:lumMod val="60000"/>
                    <a:lumOff val="40000"/>
                  </a:schemeClr>
                </a:solidFill>
              </a:rPr>
              <a:t>字母表</a:t>
            </a:r>
            <a:r>
              <a:rPr lang="zh-CN" altLang="en-US" dirty="0" smtClean="0"/>
              <a:t>包括下述符号：</a:t>
            </a:r>
          </a:p>
          <a:p>
            <a:r>
              <a:rPr lang="en-US" altLang="zh-CN" dirty="0" smtClean="0"/>
              <a:t>    (1) </a:t>
            </a:r>
            <a:r>
              <a:rPr lang="zh-CN" altLang="en-US" dirty="0" smtClean="0"/>
              <a:t>个体常项符号：</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 </a:t>
            </a:r>
            <a:r>
              <a:rPr lang="en-US" altLang="zh-CN" i="1" dirty="0" err="1" smtClean="0"/>
              <a:t>a</a:t>
            </a:r>
            <a:r>
              <a:rPr lang="en-US" altLang="zh-CN" i="1" baseline="-25000" dirty="0" err="1" smtClean="0"/>
              <a:t>i</a:t>
            </a:r>
            <a:r>
              <a:rPr lang="en-US" altLang="zh-CN" dirty="0" smtClean="0"/>
              <a:t>, </a:t>
            </a:r>
            <a:r>
              <a:rPr lang="en-US" altLang="zh-CN" i="1" dirty="0" smtClean="0"/>
              <a:t>b</a:t>
            </a:r>
            <a:r>
              <a:rPr lang="en-US" altLang="zh-CN" i="1" baseline="-25000" dirty="0" smtClean="0"/>
              <a:t>i</a:t>
            </a:r>
            <a:r>
              <a:rPr lang="en-US" altLang="zh-CN" dirty="0" smtClean="0"/>
              <a:t>, </a:t>
            </a:r>
            <a:r>
              <a:rPr lang="en-US" altLang="zh-CN" i="1" dirty="0" err="1" smtClean="0"/>
              <a:t>c</a:t>
            </a:r>
            <a:r>
              <a:rPr lang="en-US" altLang="zh-CN" i="1" baseline="-25000" dirty="0" err="1" smtClean="0"/>
              <a:t>i</a:t>
            </a:r>
            <a:r>
              <a:rPr lang="en-US" altLang="zh-CN" dirty="0" smtClean="0"/>
              <a:t>, …, </a:t>
            </a:r>
            <a:r>
              <a:rPr lang="en-US" altLang="zh-CN" i="1" dirty="0" err="1" smtClean="0"/>
              <a:t>i</a:t>
            </a:r>
            <a:r>
              <a:rPr lang="en-US" altLang="zh-CN" dirty="0" smtClean="0"/>
              <a:t> </a:t>
            </a:r>
            <a:r>
              <a:rPr lang="zh-CN" altLang="en-US" dirty="0" smtClean="0"/>
              <a:t>≧</a:t>
            </a:r>
            <a:r>
              <a:rPr lang="en-US" altLang="zh-CN" dirty="0" smtClean="0"/>
              <a:t>1</a:t>
            </a:r>
          </a:p>
          <a:p>
            <a:r>
              <a:rPr lang="en-US" altLang="zh-CN" dirty="0" smtClean="0"/>
              <a:t>    (2) </a:t>
            </a:r>
            <a:r>
              <a:rPr lang="zh-CN" altLang="en-US" dirty="0" smtClean="0"/>
              <a:t>个体变项符号：</a:t>
            </a:r>
            <a:r>
              <a:rPr lang="en-US" altLang="zh-CN" i="1" dirty="0" smtClean="0"/>
              <a:t>x</a:t>
            </a:r>
            <a:r>
              <a:rPr lang="en-US" altLang="zh-CN" dirty="0" smtClean="0"/>
              <a:t>, </a:t>
            </a:r>
            <a:r>
              <a:rPr lang="en-US" altLang="zh-CN" i="1" dirty="0" smtClean="0"/>
              <a:t>y</a:t>
            </a:r>
            <a:r>
              <a:rPr lang="en-US" altLang="zh-CN" dirty="0" smtClean="0"/>
              <a:t>, </a:t>
            </a:r>
            <a:r>
              <a:rPr lang="en-US" altLang="zh-CN" i="1" dirty="0" smtClean="0"/>
              <a:t>z</a:t>
            </a:r>
            <a:r>
              <a:rPr lang="en-US" altLang="zh-CN" dirty="0" smtClean="0"/>
              <a:t>, …, </a:t>
            </a:r>
            <a:r>
              <a:rPr lang="en-US" altLang="zh-CN" i="1" dirty="0" smtClean="0"/>
              <a:t>x</a:t>
            </a:r>
            <a:r>
              <a:rPr lang="en-US" altLang="zh-CN" i="1" baseline="-25000" dirty="0" smtClean="0"/>
              <a:t>i</a:t>
            </a:r>
            <a:r>
              <a:rPr lang="en-US" altLang="zh-CN" dirty="0" smtClean="0"/>
              <a:t>, </a:t>
            </a:r>
            <a:r>
              <a:rPr lang="en-US" altLang="zh-CN" i="1" dirty="0" err="1" smtClean="0"/>
              <a:t>y</a:t>
            </a:r>
            <a:r>
              <a:rPr lang="en-US" altLang="zh-CN" i="1" baseline="-25000" dirty="0" err="1" smtClean="0"/>
              <a:t>i</a:t>
            </a:r>
            <a:r>
              <a:rPr lang="en-US" altLang="zh-CN" dirty="0" smtClean="0"/>
              <a:t>, </a:t>
            </a:r>
            <a:r>
              <a:rPr lang="en-US" altLang="zh-CN" i="1" dirty="0" err="1" smtClean="0"/>
              <a:t>z</a:t>
            </a:r>
            <a:r>
              <a:rPr lang="en-US" altLang="zh-CN" i="1" baseline="-25000" dirty="0" err="1" smtClean="0"/>
              <a:t>i</a:t>
            </a:r>
            <a:r>
              <a:rPr lang="en-US" altLang="zh-CN" dirty="0" smtClean="0"/>
              <a:t>, …, </a:t>
            </a:r>
            <a:r>
              <a:rPr lang="en-US" altLang="zh-CN" i="1" dirty="0" err="1" smtClean="0"/>
              <a:t>i</a:t>
            </a:r>
            <a:r>
              <a:rPr lang="en-US" altLang="zh-CN" dirty="0" smtClean="0"/>
              <a:t> </a:t>
            </a:r>
            <a:r>
              <a:rPr lang="zh-CN" altLang="en-US" dirty="0" smtClean="0"/>
              <a:t>≧</a:t>
            </a:r>
            <a:r>
              <a:rPr lang="en-US" altLang="zh-CN" dirty="0" smtClean="0"/>
              <a:t>1</a:t>
            </a:r>
          </a:p>
          <a:p>
            <a:r>
              <a:rPr lang="en-US" altLang="zh-CN" dirty="0" smtClean="0"/>
              <a:t>    (3) </a:t>
            </a:r>
            <a:r>
              <a:rPr lang="zh-CN" altLang="en-US" dirty="0" smtClean="0"/>
              <a:t>函数符号：</a:t>
            </a:r>
            <a:r>
              <a:rPr lang="en-US" altLang="zh-CN" i="1" dirty="0" smtClean="0"/>
              <a:t>f</a:t>
            </a:r>
            <a:r>
              <a:rPr lang="en-US" altLang="zh-CN" dirty="0" smtClean="0"/>
              <a:t>, </a:t>
            </a:r>
            <a:r>
              <a:rPr lang="en-US" altLang="zh-CN" i="1" dirty="0" smtClean="0"/>
              <a:t>g</a:t>
            </a:r>
            <a:r>
              <a:rPr lang="en-US" altLang="zh-CN" dirty="0" smtClean="0"/>
              <a:t>, </a:t>
            </a:r>
            <a:r>
              <a:rPr lang="en-US" altLang="zh-CN" i="1" dirty="0" smtClean="0"/>
              <a:t>h</a:t>
            </a:r>
            <a:r>
              <a:rPr lang="en-US" altLang="zh-CN" dirty="0" smtClean="0"/>
              <a:t>, …, </a:t>
            </a:r>
            <a:r>
              <a:rPr lang="en-US" altLang="zh-CN" i="1" dirty="0" err="1" smtClean="0"/>
              <a:t>f</a:t>
            </a:r>
            <a:r>
              <a:rPr lang="en-US" altLang="zh-CN" baseline="-25000" dirty="0" err="1" smtClean="0"/>
              <a:t>i</a:t>
            </a:r>
            <a:r>
              <a:rPr lang="en-US" altLang="zh-CN" dirty="0" smtClean="0"/>
              <a:t>, </a:t>
            </a:r>
            <a:r>
              <a:rPr lang="en-US" altLang="zh-CN" i="1" dirty="0" err="1" smtClean="0"/>
              <a:t>g</a:t>
            </a:r>
            <a:r>
              <a:rPr lang="en-US" altLang="zh-CN" baseline="-25000" dirty="0" err="1" smtClean="0"/>
              <a:t>i</a:t>
            </a:r>
            <a:r>
              <a:rPr lang="en-US" altLang="zh-CN" dirty="0" smtClean="0"/>
              <a:t>, </a:t>
            </a:r>
            <a:r>
              <a:rPr lang="en-US" altLang="zh-CN" i="1" dirty="0" smtClean="0"/>
              <a:t>h</a:t>
            </a:r>
            <a:r>
              <a:rPr lang="en-US" altLang="zh-CN" baseline="-25000" dirty="0" smtClean="0"/>
              <a:t>i</a:t>
            </a:r>
            <a:r>
              <a:rPr lang="en-US" altLang="zh-CN" dirty="0" smtClean="0"/>
              <a:t>, …, </a:t>
            </a:r>
            <a:r>
              <a:rPr lang="en-US" altLang="zh-CN" i="1" dirty="0" err="1" smtClean="0"/>
              <a:t>i</a:t>
            </a:r>
            <a:r>
              <a:rPr lang="en-US" altLang="zh-CN" i="1" dirty="0" smtClean="0"/>
              <a:t> </a:t>
            </a:r>
            <a:r>
              <a:rPr lang="zh-CN" altLang="en-US" dirty="0" smtClean="0"/>
              <a:t>≧</a:t>
            </a:r>
            <a:r>
              <a:rPr lang="en-US" altLang="zh-CN" dirty="0" smtClean="0"/>
              <a:t>1</a:t>
            </a:r>
          </a:p>
          <a:p>
            <a:r>
              <a:rPr lang="en-US" altLang="zh-CN" dirty="0" smtClean="0"/>
              <a:t>    (4) </a:t>
            </a:r>
            <a:r>
              <a:rPr lang="zh-CN" altLang="en-US" dirty="0" smtClean="0"/>
              <a:t>谓词符号：</a:t>
            </a:r>
            <a:r>
              <a:rPr lang="en-US" altLang="zh-CN" i="1" dirty="0" smtClean="0"/>
              <a:t>F</a:t>
            </a:r>
            <a:r>
              <a:rPr lang="en-US" altLang="zh-CN" dirty="0" smtClean="0"/>
              <a:t>, </a:t>
            </a:r>
            <a:r>
              <a:rPr lang="en-US" altLang="zh-CN" i="1" dirty="0" smtClean="0"/>
              <a:t>G</a:t>
            </a:r>
            <a:r>
              <a:rPr lang="en-US" altLang="zh-CN" dirty="0" smtClean="0"/>
              <a:t>, </a:t>
            </a:r>
            <a:r>
              <a:rPr lang="en-US" altLang="zh-CN" i="1" dirty="0" smtClean="0"/>
              <a:t>H</a:t>
            </a:r>
            <a:r>
              <a:rPr lang="en-US" altLang="zh-CN" dirty="0" smtClean="0"/>
              <a:t>, …, </a:t>
            </a:r>
            <a:r>
              <a:rPr lang="en-US" altLang="zh-CN" i="1" dirty="0" err="1" smtClean="0"/>
              <a:t>F</a:t>
            </a:r>
            <a:r>
              <a:rPr lang="en-US" altLang="zh-CN" baseline="-25000" dirty="0" err="1" smtClean="0"/>
              <a:t>i</a:t>
            </a:r>
            <a:r>
              <a:rPr lang="en-US" altLang="zh-CN" dirty="0" smtClean="0"/>
              <a:t>, </a:t>
            </a:r>
            <a:r>
              <a:rPr lang="en-US" altLang="zh-CN" i="1" dirty="0" err="1" smtClean="0"/>
              <a:t>G</a:t>
            </a:r>
            <a:r>
              <a:rPr lang="en-US" altLang="zh-CN" baseline="-25000" dirty="0" err="1" smtClean="0"/>
              <a:t>i</a:t>
            </a:r>
            <a:r>
              <a:rPr lang="en-US" altLang="zh-CN" dirty="0" smtClean="0"/>
              <a:t>, </a:t>
            </a:r>
            <a:r>
              <a:rPr lang="en-US" altLang="zh-CN" i="1" dirty="0" smtClean="0"/>
              <a:t>H</a:t>
            </a:r>
            <a:r>
              <a:rPr lang="en-US" altLang="zh-CN" baseline="-25000" dirty="0" smtClean="0"/>
              <a:t>i</a:t>
            </a:r>
            <a:r>
              <a:rPr lang="en-US" altLang="zh-CN" dirty="0" smtClean="0"/>
              <a:t>, …, </a:t>
            </a:r>
            <a:r>
              <a:rPr lang="en-US" altLang="zh-CN" i="1" dirty="0" err="1" smtClean="0"/>
              <a:t>i</a:t>
            </a:r>
            <a:r>
              <a:rPr lang="en-US" altLang="zh-CN" dirty="0" smtClean="0"/>
              <a:t> </a:t>
            </a:r>
            <a:r>
              <a:rPr lang="zh-CN" altLang="en-US" dirty="0" smtClean="0"/>
              <a:t>≧</a:t>
            </a:r>
            <a:r>
              <a:rPr lang="en-US" altLang="zh-CN" dirty="0" smtClean="0"/>
              <a:t>1</a:t>
            </a:r>
          </a:p>
          <a:p>
            <a:r>
              <a:rPr lang="en-US" altLang="zh-CN" dirty="0" smtClean="0"/>
              <a:t>    (5) </a:t>
            </a:r>
            <a:r>
              <a:rPr lang="zh-CN" altLang="en-US" dirty="0" smtClean="0"/>
              <a:t>量词符号：∀</a:t>
            </a:r>
            <a:r>
              <a:rPr lang="en-US" altLang="zh-CN" dirty="0" smtClean="0"/>
              <a:t>, </a:t>
            </a:r>
            <a:r>
              <a:rPr lang="zh-CN" altLang="en-US" dirty="0" smtClean="0"/>
              <a:t>∃</a:t>
            </a:r>
          </a:p>
          <a:p>
            <a:r>
              <a:rPr lang="en-US" altLang="zh-CN" dirty="0" smtClean="0"/>
              <a:t>    (6) </a:t>
            </a:r>
            <a:r>
              <a:rPr lang="zh-CN" altLang="en-US" dirty="0" smtClean="0"/>
              <a:t>联结词符号：</a:t>
            </a:r>
            <a:r>
              <a:rPr lang="en-US" altLang="zh-CN" dirty="0" smtClean="0"/>
              <a:t>¬, </a:t>
            </a:r>
            <a:r>
              <a:rPr lang="zh-CN" altLang="en-US" dirty="0" smtClean="0"/>
              <a:t>∧</a:t>
            </a:r>
            <a:r>
              <a:rPr lang="en-US" altLang="zh-CN" dirty="0" smtClean="0"/>
              <a:t>, </a:t>
            </a:r>
            <a:r>
              <a:rPr lang="zh-CN" altLang="en-US" dirty="0" smtClean="0"/>
              <a:t>∨</a:t>
            </a:r>
            <a:r>
              <a:rPr lang="en-US" altLang="zh-CN" dirty="0" smtClean="0"/>
              <a:t>, </a:t>
            </a:r>
            <a:r>
              <a:rPr lang="zh-CN" altLang="en-US" dirty="0" smtClean="0"/>
              <a:t>→</a:t>
            </a:r>
            <a:r>
              <a:rPr lang="en-US" altLang="zh-CN" dirty="0" smtClean="0"/>
              <a:t>, </a:t>
            </a:r>
            <a:r>
              <a:rPr lang="zh-CN" altLang="en-US" dirty="0" smtClean="0"/>
              <a:t>↔</a:t>
            </a:r>
          </a:p>
          <a:p>
            <a:r>
              <a:rPr lang="en-US" altLang="zh-CN" dirty="0" smtClean="0"/>
              <a:t>    (7) </a:t>
            </a:r>
            <a:r>
              <a:rPr lang="zh-CN" altLang="en-US" dirty="0" smtClean="0"/>
              <a:t>括号与逗号：</a:t>
            </a:r>
            <a:r>
              <a:rPr lang="en-US" altLang="zh-CN" dirty="0" smtClean="0"/>
              <a:t>(, ), </a:t>
            </a:r>
            <a:r>
              <a:rPr lang="zh-CN" altLang="en-US" dirty="0" smtClean="0"/>
              <a:t>，</a:t>
            </a:r>
          </a:p>
        </p:txBody>
      </p:sp>
      <p:sp>
        <p:nvSpPr>
          <p:cNvPr id="13316" name="灯片编号占位符 3"/>
          <p:cNvSpPr>
            <a:spLocks noGrp="1"/>
          </p:cNvSpPr>
          <p:nvPr>
            <p:ph type="sldNum" sz="quarter" idx="12"/>
          </p:nvPr>
        </p:nvSpPr>
        <p:spPr>
          <a:noFill/>
        </p:spPr>
        <p:txBody>
          <a:bodyPr/>
          <a:lstStyle/>
          <a:p>
            <a:fld id="{5D9FF554-97E5-4226-BFBF-DE1D64F79E6C}" type="slidenum">
              <a:rPr lang="en-US" altLang="zh-CN" smtClean="0">
                <a:ea typeface="宋体" charset="-122"/>
              </a:rPr>
              <a:pPr/>
              <a:t>15</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t>::</a:t>
            </a:r>
            <a:r>
              <a:rPr lang="zh-CN" altLang="en-US" dirty="0" smtClean="0"/>
              <a:t>项和原子公式</a:t>
            </a:r>
          </a:p>
        </p:txBody>
      </p:sp>
      <p:sp>
        <p:nvSpPr>
          <p:cNvPr id="3" name="内容占位符 2"/>
          <p:cNvSpPr>
            <a:spLocks noGrp="1"/>
          </p:cNvSpPr>
          <p:nvPr>
            <p:ph idx="1"/>
          </p:nvPr>
        </p:nvSpPr>
        <p:spPr>
          <a:xfrm>
            <a:off x="428625" y="1357313"/>
            <a:ext cx="8229600" cy="5143500"/>
          </a:xfrm>
        </p:spPr>
        <p:txBody>
          <a:bodyPr/>
          <a:lstStyle/>
          <a:p>
            <a:pPr>
              <a:spcBef>
                <a:spcPts val="1200"/>
              </a:spcBef>
              <a:defRPr/>
            </a:pPr>
            <a:r>
              <a:rPr lang="zh-CN" altLang="en-US" dirty="0" smtClean="0">
                <a:solidFill>
                  <a:srgbClr val="C00000"/>
                </a:solidFill>
              </a:rPr>
              <a:t>定义</a:t>
            </a:r>
            <a:r>
              <a:rPr lang="en-US" altLang="zh-CN" dirty="0" smtClean="0">
                <a:solidFill>
                  <a:srgbClr val="C00000"/>
                </a:solidFill>
              </a:rPr>
              <a:t>2.2  </a:t>
            </a:r>
            <a:r>
              <a:rPr lang="zh-CN" altLang="en-US" dirty="0" smtClean="0">
                <a:solidFill>
                  <a:schemeClr val="accent2">
                    <a:lumMod val="60000"/>
                    <a:lumOff val="40000"/>
                  </a:schemeClr>
                </a:solidFill>
              </a:rPr>
              <a:t>项</a:t>
            </a:r>
            <a:r>
              <a:rPr lang="zh-CN" altLang="en-US" dirty="0" smtClean="0"/>
              <a:t>的定义如下：</a:t>
            </a:r>
          </a:p>
          <a:p>
            <a:pPr>
              <a:spcBef>
                <a:spcPts val="1200"/>
              </a:spcBef>
              <a:defRPr/>
            </a:pPr>
            <a:r>
              <a:rPr lang="en-US" altLang="zh-CN" dirty="0" smtClean="0"/>
              <a:t>(1) </a:t>
            </a:r>
            <a:r>
              <a:rPr lang="zh-CN" altLang="en-US" dirty="0" smtClean="0"/>
              <a:t>个体常项和个体变项是项</a:t>
            </a:r>
            <a:r>
              <a:rPr lang="en-US" altLang="zh-CN" dirty="0" smtClean="0"/>
              <a:t>.</a:t>
            </a:r>
          </a:p>
          <a:p>
            <a:pPr>
              <a:spcBef>
                <a:spcPts val="1200"/>
              </a:spcBef>
              <a:defRPr/>
            </a:pPr>
            <a:r>
              <a:rPr lang="en-US" altLang="zh-CN" dirty="0" smtClean="0"/>
              <a:t>(2) </a:t>
            </a:r>
            <a:r>
              <a:rPr lang="zh-CN" altLang="en-US" dirty="0" smtClean="0"/>
              <a:t>若</a:t>
            </a:r>
            <a:r>
              <a:rPr lang="el-GR" altLang="zh-CN" dirty="0" smtClean="0"/>
              <a:t>φ</a:t>
            </a:r>
            <a:r>
              <a:rPr lang="en-US" altLang="zh-CN" dirty="0" smtClean="0"/>
              <a:t>(</a:t>
            </a:r>
            <a:r>
              <a:rPr lang="en-US" altLang="zh-CN" i="1" dirty="0" smtClean="0"/>
              <a:t>x</a:t>
            </a:r>
            <a:r>
              <a:rPr lang="en-US" altLang="zh-CN" baseline="-25000" dirty="0" smtClean="0"/>
              <a:t>1</a:t>
            </a:r>
            <a:r>
              <a:rPr lang="en-US" altLang="zh-CN" dirty="0" smtClean="0"/>
              <a:t>, </a:t>
            </a:r>
            <a:r>
              <a:rPr lang="en-US" altLang="zh-CN" i="1" dirty="0" smtClean="0"/>
              <a:t>x</a:t>
            </a:r>
            <a:r>
              <a:rPr lang="en-US" altLang="zh-CN" baseline="-25000" dirty="0" smtClean="0"/>
              <a:t>2</a:t>
            </a:r>
            <a:r>
              <a:rPr lang="en-US" altLang="zh-CN" dirty="0" smtClean="0"/>
              <a:t>, …, </a:t>
            </a:r>
            <a:r>
              <a:rPr lang="en-US" altLang="zh-CN" i="1" dirty="0" err="1" smtClean="0"/>
              <a:t>x</a:t>
            </a:r>
            <a:r>
              <a:rPr lang="en-US" altLang="zh-CN" baseline="-25000" dirty="0" err="1" smtClean="0"/>
              <a:t>n</a:t>
            </a:r>
            <a:r>
              <a:rPr lang="en-US" altLang="zh-CN" dirty="0" smtClean="0"/>
              <a:t>)</a:t>
            </a:r>
            <a:r>
              <a:rPr lang="zh-CN" altLang="en-US" dirty="0" smtClean="0"/>
              <a:t>是任意的</a:t>
            </a:r>
            <a:r>
              <a:rPr lang="en-US" altLang="zh-CN" i="1" dirty="0" smtClean="0"/>
              <a:t>n</a:t>
            </a:r>
            <a:r>
              <a:rPr lang="zh-CN" altLang="en-US" dirty="0" smtClean="0"/>
              <a:t>元函数，</a:t>
            </a:r>
            <a:r>
              <a:rPr lang="en-US" altLang="zh-CN" i="1" dirty="0" smtClean="0"/>
              <a:t>t</a:t>
            </a:r>
            <a:r>
              <a:rPr lang="en-US" altLang="zh-CN" baseline="-25000" dirty="0" smtClean="0"/>
              <a:t>1</a:t>
            </a:r>
            <a:r>
              <a:rPr lang="en-US" altLang="zh-CN" dirty="0" smtClean="0"/>
              <a:t>, </a:t>
            </a:r>
            <a:r>
              <a:rPr lang="en-US" altLang="zh-CN" i="1" dirty="0" smtClean="0"/>
              <a:t>t</a:t>
            </a:r>
            <a:r>
              <a:rPr lang="en-US" altLang="zh-CN" baseline="-25000" dirty="0" smtClean="0"/>
              <a:t>2</a:t>
            </a:r>
            <a:r>
              <a:rPr lang="en-US" altLang="zh-CN" dirty="0" smtClean="0"/>
              <a:t>, …, </a:t>
            </a:r>
            <a:r>
              <a:rPr lang="en-US" altLang="zh-CN" i="1" dirty="0" err="1" smtClean="0"/>
              <a:t>t</a:t>
            </a:r>
            <a:r>
              <a:rPr lang="en-US" altLang="zh-CN" i="1" baseline="-25000" dirty="0" err="1" smtClean="0"/>
              <a:t>n</a:t>
            </a:r>
            <a:r>
              <a:rPr lang="zh-CN" altLang="en-US" dirty="0" smtClean="0"/>
              <a:t>是任意的</a:t>
            </a:r>
          </a:p>
          <a:p>
            <a:pPr>
              <a:spcBef>
                <a:spcPts val="1200"/>
              </a:spcBef>
              <a:defRPr/>
            </a:pPr>
            <a:r>
              <a:rPr lang="en-US" altLang="zh-CN" i="1" dirty="0" smtClean="0"/>
              <a:t>	 n</a:t>
            </a:r>
            <a:r>
              <a:rPr lang="zh-CN" altLang="en-US" dirty="0" smtClean="0"/>
              <a:t>个项，则</a:t>
            </a:r>
            <a:r>
              <a:rPr lang="el-GR" altLang="zh-CN" dirty="0" smtClean="0"/>
              <a:t>φ</a:t>
            </a:r>
            <a:r>
              <a:rPr lang="en-US" altLang="zh-CN" dirty="0" smtClean="0"/>
              <a:t>(</a:t>
            </a:r>
            <a:r>
              <a:rPr lang="en-US" altLang="zh-CN" i="1" dirty="0" smtClean="0"/>
              <a:t>t</a:t>
            </a:r>
            <a:r>
              <a:rPr lang="en-US" altLang="zh-CN" baseline="-25000" dirty="0" smtClean="0"/>
              <a:t>1</a:t>
            </a:r>
            <a:r>
              <a:rPr lang="en-US" altLang="zh-CN" dirty="0" smtClean="0"/>
              <a:t>, </a:t>
            </a:r>
            <a:r>
              <a:rPr lang="en-US" altLang="zh-CN" i="1" dirty="0" smtClean="0"/>
              <a:t>t</a:t>
            </a:r>
            <a:r>
              <a:rPr lang="en-US" altLang="zh-CN" baseline="-25000" dirty="0" smtClean="0"/>
              <a:t>2</a:t>
            </a:r>
            <a:r>
              <a:rPr lang="en-US" altLang="zh-CN" dirty="0" smtClean="0"/>
              <a:t>, …, </a:t>
            </a:r>
            <a:r>
              <a:rPr lang="en-US" altLang="zh-CN" i="1" dirty="0" err="1" smtClean="0"/>
              <a:t>t</a:t>
            </a:r>
            <a:r>
              <a:rPr lang="en-US" altLang="zh-CN" i="1" baseline="-25000" dirty="0" err="1" smtClean="0"/>
              <a:t>n</a:t>
            </a:r>
            <a:r>
              <a:rPr lang="en-US" altLang="zh-CN" dirty="0" smtClean="0"/>
              <a:t>) </a:t>
            </a:r>
            <a:r>
              <a:rPr lang="zh-CN" altLang="en-US" dirty="0" smtClean="0"/>
              <a:t>是项</a:t>
            </a:r>
            <a:r>
              <a:rPr lang="en-US" altLang="zh-CN" dirty="0" smtClean="0"/>
              <a:t>.</a:t>
            </a:r>
          </a:p>
          <a:p>
            <a:pPr>
              <a:spcBef>
                <a:spcPts val="1200"/>
              </a:spcBef>
              <a:defRPr/>
            </a:pPr>
            <a:r>
              <a:rPr lang="en-US" altLang="zh-CN" dirty="0" smtClean="0"/>
              <a:t>(3) </a:t>
            </a:r>
            <a:r>
              <a:rPr lang="zh-CN" altLang="en-US" dirty="0" smtClean="0"/>
              <a:t>所有的项都是有限次使用</a:t>
            </a:r>
            <a:r>
              <a:rPr lang="en-US" altLang="zh-CN" dirty="0" smtClean="0"/>
              <a:t>(1), (2)</a:t>
            </a:r>
            <a:r>
              <a:rPr lang="zh-CN" altLang="en-US" dirty="0" smtClean="0"/>
              <a:t>得到的</a:t>
            </a:r>
          </a:p>
          <a:p>
            <a:pPr>
              <a:spcBef>
                <a:spcPts val="1200"/>
              </a:spcBef>
              <a:defRPr/>
            </a:pPr>
            <a:r>
              <a:rPr lang="zh-CN" altLang="en-US" dirty="0" smtClean="0"/>
              <a:t>如</a:t>
            </a:r>
            <a:r>
              <a:rPr lang="en-US" altLang="zh-CN" dirty="0" smtClean="0"/>
              <a:t>, </a:t>
            </a:r>
            <a:r>
              <a:rPr lang="en-US" altLang="zh-CN" i="1" dirty="0" smtClean="0"/>
              <a:t>a</a:t>
            </a:r>
            <a:r>
              <a:rPr lang="en-US" altLang="zh-CN" dirty="0" smtClean="0"/>
              <a:t>, </a:t>
            </a:r>
            <a:r>
              <a:rPr lang="en-US" altLang="zh-CN" i="1" dirty="0" smtClean="0"/>
              <a:t>x</a:t>
            </a:r>
            <a:r>
              <a:rPr lang="en-US" altLang="zh-CN" dirty="0" smtClean="0"/>
              <a:t>, </a:t>
            </a:r>
            <a:r>
              <a:rPr lang="en-US" altLang="zh-CN" i="1" dirty="0" err="1" smtClean="0"/>
              <a:t>x+y</a:t>
            </a:r>
            <a:r>
              <a:rPr lang="en-US" altLang="zh-CN" dirty="0" smtClean="0"/>
              <a:t>, </a:t>
            </a:r>
            <a:r>
              <a:rPr lang="en-US" altLang="zh-CN" i="1" dirty="0" smtClean="0"/>
              <a:t>f</a:t>
            </a:r>
            <a:r>
              <a:rPr lang="en-US" altLang="zh-CN" dirty="0" smtClean="0"/>
              <a:t>(</a:t>
            </a:r>
            <a:r>
              <a:rPr lang="en-US" altLang="zh-CN" i="1" dirty="0" smtClean="0"/>
              <a:t>x</a:t>
            </a:r>
            <a:r>
              <a:rPr lang="en-US" altLang="zh-CN" dirty="0" smtClean="0"/>
              <a:t>), </a:t>
            </a:r>
            <a:r>
              <a:rPr lang="en-US" altLang="zh-CN" i="1" dirty="0" smtClean="0"/>
              <a:t>g</a:t>
            </a:r>
            <a:r>
              <a:rPr lang="en-US" altLang="zh-CN" dirty="0" smtClean="0"/>
              <a:t>(</a:t>
            </a:r>
            <a:r>
              <a:rPr lang="en-US" altLang="zh-CN" i="1" dirty="0" smtClean="0"/>
              <a:t>x, y</a:t>
            </a:r>
            <a:r>
              <a:rPr lang="en-US" altLang="zh-CN" dirty="0" smtClean="0"/>
              <a:t>)</a:t>
            </a:r>
            <a:r>
              <a:rPr lang="zh-CN" altLang="en-US" dirty="0" smtClean="0"/>
              <a:t>等都是项</a:t>
            </a:r>
            <a:endParaRPr lang="en-US" altLang="zh-CN" dirty="0" smtClean="0"/>
          </a:p>
          <a:p>
            <a:pPr>
              <a:spcBef>
                <a:spcPts val="1200"/>
              </a:spcBef>
              <a:defRPr/>
            </a:pPr>
            <a:endParaRPr lang="zh-CN" altLang="en-US" dirty="0" smtClean="0"/>
          </a:p>
          <a:p>
            <a:pPr>
              <a:spcBef>
                <a:spcPts val="1200"/>
              </a:spcBef>
              <a:defRPr/>
            </a:pPr>
            <a:r>
              <a:rPr lang="zh-CN" altLang="en-US" dirty="0" smtClean="0">
                <a:solidFill>
                  <a:srgbClr val="C00000"/>
                </a:solidFill>
              </a:rPr>
              <a:t>定义</a:t>
            </a:r>
            <a:r>
              <a:rPr lang="en-US" altLang="zh-CN" dirty="0" smtClean="0">
                <a:solidFill>
                  <a:srgbClr val="C00000"/>
                </a:solidFill>
              </a:rPr>
              <a:t>2.3 </a:t>
            </a:r>
            <a:r>
              <a:rPr lang="zh-CN" altLang="en-US" dirty="0" smtClean="0"/>
              <a:t>设</a:t>
            </a:r>
            <a:r>
              <a:rPr lang="en-US" altLang="zh-CN" i="1" dirty="0" smtClean="0"/>
              <a:t>R</a:t>
            </a:r>
            <a:r>
              <a:rPr lang="en-US" altLang="zh-CN" dirty="0" smtClean="0"/>
              <a:t>(</a:t>
            </a:r>
            <a:r>
              <a:rPr lang="en-US" altLang="zh-CN" i="1" dirty="0" smtClean="0"/>
              <a:t>x</a:t>
            </a:r>
            <a:r>
              <a:rPr lang="en-US" altLang="zh-CN" baseline="-25000" dirty="0" smtClean="0"/>
              <a:t>1</a:t>
            </a:r>
            <a:r>
              <a:rPr lang="en-US" altLang="zh-CN" dirty="0" smtClean="0"/>
              <a:t>, </a:t>
            </a:r>
            <a:r>
              <a:rPr lang="en-US" altLang="zh-CN" i="1" dirty="0" smtClean="0"/>
              <a:t>x</a:t>
            </a:r>
            <a:r>
              <a:rPr lang="en-US" altLang="zh-CN" baseline="-25000" dirty="0" smtClean="0"/>
              <a:t>2</a:t>
            </a:r>
            <a:r>
              <a:rPr lang="en-US" altLang="zh-CN" dirty="0" smtClean="0"/>
              <a:t>, …, </a:t>
            </a:r>
            <a:r>
              <a:rPr lang="en-US" altLang="zh-CN" i="1" dirty="0" err="1" smtClean="0"/>
              <a:t>x</a:t>
            </a:r>
            <a:r>
              <a:rPr lang="en-US" altLang="zh-CN" i="1" baseline="-25000" dirty="0" err="1" smtClean="0"/>
              <a:t>n</a:t>
            </a:r>
            <a:r>
              <a:rPr lang="en-US" altLang="zh-CN" dirty="0" smtClean="0"/>
              <a:t>)</a:t>
            </a:r>
            <a:r>
              <a:rPr lang="zh-CN" altLang="en-US" dirty="0" smtClean="0"/>
              <a:t>是</a:t>
            </a:r>
            <a:r>
              <a:rPr lang="en-US" altLang="zh-CN" i="1" dirty="0" smtClean="0"/>
              <a:t>L</a:t>
            </a:r>
            <a:r>
              <a:rPr lang="en-US" altLang="zh-CN" dirty="0" smtClean="0"/>
              <a:t> </a:t>
            </a:r>
            <a:r>
              <a:rPr lang="zh-CN" altLang="en-US" dirty="0" smtClean="0"/>
              <a:t>的任意</a:t>
            </a:r>
            <a:r>
              <a:rPr lang="en-US" altLang="zh-CN" i="1" dirty="0" smtClean="0"/>
              <a:t>n</a:t>
            </a:r>
            <a:r>
              <a:rPr lang="zh-CN" altLang="en-US" dirty="0" smtClean="0"/>
              <a:t>元谓词，</a:t>
            </a:r>
            <a:r>
              <a:rPr lang="en-US" altLang="zh-CN" i="1" dirty="0" smtClean="0"/>
              <a:t>t</a:t>
            </a:r>
            <a:r>
              <a:rPr lang="en-US" altLang="zh-CN" baseline="-25000" dirty="0" smtClean="0"/>
              <a:t>1</a:t>
            </a:r>
            <a:r>
              <a:rPr lang="en-US" altLang="zh-CN" dirty="0" smtClean="0"/>
              <a:t>, </a:t>
            </a:r>
            <a:r>
              <a:rPr lang="en-US" altLang="zh-CN" i="1" dirty="0" smtClean="0"/>
              <a:t>t</a:t>
            </a:r>
            <a:r>
              <a:rPr lang="en-US" altLang="zh-CN" baseline="-25000" dirty="0" smtClean="0"/>
              <a:t>2</a:t>
            </a:r>
            <a:r>
              <a:rPr lang="en-US" altLang="zh-CN" dirty="0" smtClean="0"/>
              <a:t>, …, </a:t>
            </a:r>
            <a:r>
              <a:rPr lang="en-US" altLang="zh-CN" i="1" dirty="0" err="1" smtClean="0"/>
              <a:t>t</a:t>
            </a:r>
            <a:r>
              <a:rPr lang="en-US" altLang="zh-CN" baseline="-25000" dirty="0" err="1" smtClean="0"/>
              <a:t>n</a:t>
            </a:r>
            <a:endParaRPr lang="en-US" altLang="zh-CN" baseline="-25000" dirty="0" smtClean="0"/>
          </a:p>
          <a:p>
            <a:pPr>
              <a:spcBef>
                <a:spcPts val="1200"/>
              </a:spcBef>
              <a:defRPr/>
            </a:pPr>
            <a:r>
              <a:rPr lang="zh-CN" altLang="en-US" dirty="0" smtClean="0"/>
              <a:t>是</a:t>
            </a:r>
            <a:r>
              <a:rPr lang="en-US" altLang="zh-CN" i="1" dirty="0" smtClean="0"/>
              <a:t>L</a:t>
            </a:r>
            <a:r>
              <a:rPr lang="en-US" altLang="zh-CN" dirty="0" smtClean="0"/>
              <a:t> </a:t>
            </a:r>
            <a:r>
              <a:rPr lang="zh-CN" altLang="en-US" dirty="0" smtClean="0"/>
              <a:t>的任意</a:t>
            </a:r>
            <a:r>
              <a:rPr lang="en-US" altLang="zh-CN" i="1" dirty="0" smtClean="0"/>
              <a:t>n</a:t>
            </a:r>
            <a:r>
              <a:rPr lang="zh-CN" altLang="en-US" dirty="0" smtClean="0"/>
              <a:t>个项，则称</a:t>
            </a:r>
            <a:r>
              <a:rPr lang="en-US" altLang="zh-CN" i="1" dirty="0" smtClean="0"/>
              <a:t>R</a:t>
            </a:r>
            <a:r>
              <a:rPr lang="en-US" altLang="zh-CN" dirty="0" smtClean="0"/>
              <a:t>(</a:t>
            </a:r>
            <a:r>
              <a:rPr lang="en-US" altLang="zh-CN" i="1" dirty="0" smtClean="0"/>
              <a:t>t</a:t>
            </a:r>
            <a:r>
              <a:rPr lang="en-US" altLang="zh-CN" baseline="-25000" dirty="0" smtClean="0"/>
              <a:t>1</a:t>
            </a:r>
            <a:r>
              <a:rPr lang="en-US" altLang="zh-CN" dirty="0" smtClean="0"/>
              <a:t>, </a:t>
            </a:r>
            <a:r>
              <a:rPr lang="en-US" altLang="zh-CN" i="1" dirty="0" smtClean="0"/>
              <a:t>t</a:t>
            </a:r>
            <a:r>
              <a:rPr lang="en-US" altLang="zh-CN" baseline="-25000" dirty="0" smtClean="0"/>
              <a:t>2</a:t>
            </a:r>
            <a:r>
              <a:rPr lang="en-US" altLang="zh-CN" dirty="0" smtClean="0"/>
              <a:t>, …,</a:t>
            </a:r>
            <a:r>
              <a:rPr lang="en-US" altLang="zh-CN" i="1" dirty="0" smtClean="0"/>
              <a:t> </a:t>
            </a:r>
            <a:r>
              <a:rPr lang="en-US" altLang="zh-CN" i="1" dirty="0" err="1" smtClean="0"/>
              <a:t>t</a:t>
            </a:r>
            <a:r>
              <a:rPr lang="en-US" altLang="zh-CN" i="1" baseline="-25000" dirty="0" err="1" smtClean="0"/>
              <a:t>n</a:t>
            </a:r>
            <a:r>
              <a:rPr lang="en-US" altLang="zh-CN" dirty="0" smtClean="0"/>
              <a:t>)</a:t>
            </a:r>
            <a:r>
              <a:rPr lang="zh-CN" altLang="en-US" dirty="0" smtClean="0"/>
              <a:t>是</a:t>
            </a:r>
            <a:r>
              <a:rPr lang="en-US" altLang="zh-CN" i="1" dirty="0" smtClean="0"/>
              <a:t>L</a:t>
            </a:r>
            <a:r>
              <a:rPr lang="en-US" altLang="zh-CN" dirty="0" smtClean="0"/>
              <a:t> </a:t>
            </a:r>
            <a:r>
              <a:rPr lang="zh-CN" altLang="en-US" dirty="0" smtClean="0"/>
              <a:t>的</a:t>
            </a:r>
            <a:r>
              <a:rPr lang="zh-CN" altLang="en-US" dirty="0" smtClean="0">
                <a:solidFill>
                  <a:schemeClr val="accent2">
                    <a:lumMod val="60000"/>
                    <a:lumOff val="40000"/>
                  </a:schemeClr>
                </a:solidFill>
              </a:rPr>
              <a:t>原子公式</a:t>
            </a:r>
            <a:r>
              <a:rPr lang="en-US" altLang="zh-CN" dirty="0" smtClean="0"/>
              <a:t>.</a:t>
            </a:r>
          </a:p>
          <a:p>
            <a:pPr>
              <a:spcBef>
                <a:spcPts val="1200"/>
              </a:spcBef>
              <a:defRPr/>
            </a:pPr>
            <a:r>
              <a:rPr lang="en-US" altLang="zh-CN" dirty="0" smtClean="0"/>
              <a:t>	</a:t>
            </a:r>
            <a:r>
              <a:rPr lang="zh-CN" altLang="en-US" dirty="0" smtClean="0"/>
              <a:t>如，</a:t>
            </a:r>
            <a:r>
              <a:rPr lang="en-US" altLang="zh-CN" i="1" dirty="0" smtClean="0"/>
              <a:t>F</a:t>
            </a:r>
            <a:r>
              <a:rPr lang="en-US" altLang="zh-CN" dirty="0" smtClean="0"/>
              <a:t>(</a:t>
            </a:r>
            <a:r>
              <a:rPr lang="en-US" altLang="zh-CN" i="1" dirty="0" smtClean="0"/>
              <a:t>x</a:t>
            </a:r>
            <a:r>
              <a:rPr lang="en-US" altLang="zh-CN" dirty="0" smtClean="0"/>
              <a:t>, </a:t>
            </a:r>
            <a:r>
              <a:rPr lang="en-US" altLang="zh-CN" i="1" dirty="0" smtClean="0"/>
              <a:t>y</a:t>
            </a:r>
            <a:r>
              <a:rPr lang="en-US" altLang="zh-CN" dirty="0" smtClean="0"/>
              <a:t>), </a:t>
            </a:r>
            <a:r>
              <a:rPr lang="en-US" altLang="zh-CN" i="1" dirty="0" smtClean="0"/>
              <a:t>F</a:t>
            </a:r>
            <a:r>
              <a:rPr lang="en-US" altLang="zh-CN" dirty="0" smtClean="0"/>
              <a:t>(</a:t>
            </a:r>
            <a:r>
              <a:rPr lang="en-US" altLang="zh-CN" i="1" dirty="0" smtClean="0"/>
              <a:t>f</a:t>
            </a:r>
            <a:r>
              <a:rPr lang="en-US" altLang="zh-CN" dirty="0" smtClean="0"/>
              <a:t>(</a:t>
            </a:r>
            <a:r>
              <a:rPr lang="en-US" altLang="zh-CN" i="1" dirty="0" smtClean="0"/>
              <a:t>x</a:t>
            </a:r>
            <a:r>
              <a:rPr lang="en-US" altLang="zh-CN" baseline="-25000" dirty="0" smtClean="0"/>
              <a:t>1</a:t>
            </a:r>
            <a:r>
              <a:rPr lang="en-US" altLang="zh-CN" dirty="0" smtClean="0"/>
              <a:t>, </a:t>
            </a:r>
            <a:r>
              <a:rPr lang="en-US" altLang="zh-CN" i="1" dirty="0" smtClean="0"/>
              <a:t>x</a:t>
            </a:r>
            <a:r>
              <a:rPr lang="en-US" altLang="zh-CN" baseline="-25000" dirty="0" smtClean="0"/>
              <a:t>2</a:t>
            </a:r>
            <a:r>
              <a:rPr lang="en-US" altLang="zh-CN" dirty="0" smtClean="0"/>
              <a:t>), </a:t>
            </a:r>
            <a:r>
              <a:rPr lang="en-US" altLang="zh-CN" i="1" dirty="0" smtClean="0"/>
              <a:t>g</a:t>
            </a:r>
            <a:r>
              <a:rPr lang="en-US" altLang="zh-CN" dirty="0" smtClean="0"/>
              <a:t>(</a:t>
            </a:r>
            <a:r>
              <a:rPr lang="en-US" altLang="zh-CN" i="1" dirty="0" smtClean="0"/>
              <a:t>x</a:t>
            </a:r>
            <a:r>
              <a:rPr lang="en-US" altLang="zh-CN" baseline="-25000" dirty="0" smtClean="0"/>
              <a:t>3</a:t>
            </a:r>
            <a:r>
              <a:rPr lang="en-US" altLang="zh-CN" dirty="0" smtClean="0"/>
              <a:t>, </a:t>
            </a:r>
            <a:r>
              <a:rPr lang="en-US" altLang="zh-CN" i="1" dirty="0" smtClean="0"/>
              <a:t>x</a:t>
            </a:r>
            <a:r>
              <a:rPr lang="en-US" altLang="zh-CN" baseline="-25000" dirty="0" smtClean="0"/>
              <a:t>4</a:t>
            </a:r>
            <a:r>
              <a:rPr lang="en-US" altLang="zh-CN" dirty="0" smtClean="0"/>
              <a:t>))</a:t>
            </a:r>
            <a:r>
              <a:rPr lang="zh-CN" altLang="en-US" dirty="0" smtClean="0"/>
              <a:t>等均为原子公式</a:t>
            </a:r>
            <a:endParaRPr lang="zh-CN" altLang="en-US" dirty="0"/>
          </a:p>
        </p:txBody>
      </p:sp>
      <p:sp>
        <p:nvSpPr>
          <p:cNvPr id="14340" name="灯片编号占位符 3"/>
          <p:cNvSpPr>
            <a:spLocks noGrp="1"/>
          </p:cNvSpPr>
          <p:nvPr>
            <p:ph type="sldNum" sz="quarter" idx="12"/>
          </p:nvPr>
        </p:nvSpPr>
        <p:spPr>
          <a:noFill/>
        </p:spPr>
        <p:txBody>
          <a:bodyPr/>
          <a:lstStyle/>
          <a:p>
            <a:fld id="{F550A50E-0A8E-4EC0-9E6C-70589317C6B5}" type="slidenum">
              <a:rPr lang="en-US" altLang="zh-CN" smtClean="0">
                <a:ea typeface="宋体" charset="-122"/>
              </a:rPr>
              <a:pPr/>
              <a:t>16</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t>::</a:t>
            </a:r>
            <a:r>
              <a:rPr lang="zh-CN" altLang="en-US" dirty="0" smtClean="0"/>
              <a:t>合式公式</a:t>
            </a:r>
          </a:p>
        </p:txBody>
      </p:sp>
      <p:sp>
        <p:nvSpPr>
          <p:cNvPr id="3" name="内容占位符 2"/>
          <p:cNvSpPr>
            <a:spLocks noGrp="1"/>
          </p:cNvSpPr>
          <p:nvPr>
            <p:ph idx="1"/>
          </p:nvPr>
        </p:nvSpPr>
        <p:spPr>
          <a:xfrm>
            <a:off x="428625" y="1357313"/>
            <a:ext cx="8229600" cy="5214937"/>
          </a:xfrm>
        </p:spPr>
        <p:txBody>
          <a:bodyPr/>
          <a:lstStyle/>
          <a:p>
            <a:pPr>
              <a:spcBef>
                <a:spcPts val="800"/>
              </a:spcBef>
              <a:defRPr/>
            </a:pPr>
            <a:r>
              <a:rPr lang="zh-CN" altLang="en-US" dirty="0" smtClean="0">
                <a:solidFill>
                  <a:srgbClr val="C00000"/>
                </a:solidFill>
              </a:rPr>
              <a:t>定义</a:t>
            </a:r>
            <a:r>
              <a:rPr lang="en-US" altLang="zh-CN" dirty="0" smtClean="0">
                <a:solidFill>
                  <a:srgbClr val="C00000"/>
                </a:solidFill>
              </a:rPr>
              <a:t>2.4  </a:t>
            </a:r>
            <a:r>
              <a:rPr lang="zh-CN" altLang="en-US" dirty="0" smtClean="0">
                <a:solidFill>
                  <a:schemeClr val="accent2">
                    <a:lumMod val="60000"/>
                    <a:lumOff val="40000"/>
                  </a:schemeClr>
                </a:solidFill>
              </a:rPr>
              <a:t>合式公式</a:t>
            </a:r>
            <a:r>
              <a:rPr lang="zh-CN" altLang="en-US" dirty="0" smtClean="0"/>
              <a:t>定义如下：</a:t>
            </a:r>
          </a:p>
          <a:p>
            <a:pPr>
              <a:spcBef>
                <a:spcPts val="800"/>
              </a:spcBef>
              <a:defRPr/>
            </a:pPr>
            <a:r>
              <a:rPr lang="en-US" altLang="zh-CN" dirty="0" smtClean="0"/>
              <a:t>(1) </a:t>
            </a:r>
            <a:r>
              <a:rPr lang="zh-CN" altLang="en-US" dirty="0" smtClean="0"/>
              <a:t>原子公式是合式公式</a:t>
            </a:r>
            <a:r>
              <a:rPr lang="en-US" altLang="zh-CN" dirty="0" smtClean="0"/>
              <a:t>.</a:t>
            </a:r>
          </a:p>
          <a:p>
            <a:pPr>
              <a:spcBef>
                <a:spcPts val="800"/>
              </a:spcBef>
              <a:defRPr/>
            </a:pPr>
            <a:r>
              <a:rPr lang="en-US" altLang="zh-CN" dirty="0" smtClean="0"/>
              <a:t>(2) </a:t>
            </a:r>
            <a:r>
              <a:rPr lang="zh-CN" altLang="en-US" dirty="0" smtClean="0"/>
              <a:t>若</a:t>
            </a:r>
            <a:r>
              <a:rPr lang="en-US" altLang="zh-CN" i="1" dirty="0" smtClean="0"/>
              <a:t>A</a:t>
            </a:r>
            <a:r>
              <a:rPr lang="zh-CN" altLang="en-US" dirty="0" smtClean="0"/>
              <a:t>是合式公式，则</a:t>
            </a:r>
            <a:r>
              <a:rPr lang="en-US" altLang="zh-CN" dirty="0" smtClean="0"/>
              <a:t>(¬</a:t>
            </a:r>
            <a:r>
              <a:rPr lang="en-US" altLang="zh-CN" i="1" dirty="0" smtClean="0"/>
              <a:t>A</a:t>
            </a:r>
            <a:r>
              <a:rPr lang="en-US" altLang="zh-CN" dirty="0" smtClean="0"/>
              <a:t>)</a:t>
            </a:r>
            <a:r>
              <a:rPr lang="zh-CN" altLang="en-US" dirty="0" smtClean="0"/>
              <a:t>也是合式公式</a:t>
            </a:r>
          </a:p>
          <a:p>
            <a:pPr>
              <a:spcBef>
                <a:spcPts val="800"/>
              </a:spcBef>
              <a:defRPr/>
            </a:pPr>
            <a:r>
              <a:rPr lang="en-US" altLang="zh-CN" dirty="0" smtClean="0"/>
              <a:t>(3) </a:t>
            </a:r>
            <a:r>
              <a:rPr lang="zh-CN" altLang="en-US" dirty="0" smtClean="0"/>
              <a:t>若</a:t>
            </a:r>
            <a:r>
              <a:rPr lang="en-US" altLang="zh-CN" i="1" dirty="0" smtClean="0"/>
              <a:t>A</a:t>
            </a:r>
            <a:r>
              <a:rPr lang="en-US" altLang="zh-CN" dirty="0" smtClean="0"/>
              <a:t>, </a:t>
            </a:r>
            <a:r>
              <a:rPr lang="en-US" altLang="zh-CN" i="1" dirty="0" smtClean="0"/>
              <a:t>B</a:t>
            </a:r>
            <a:r>
              <a:rPr lang="zh-CN" altLang="en-US" dirty="0" smtClean="0"/>
              <a:t>是合式公式，则</a:t>
            </a:r>
            <a:r>
              <a:rPr lang="en-US" altLang="zh-CN" dirty="0" smtClean="0"/>
              <a:t>(</a:t>
            </a:r>
            <a:r>
              <a:rPr lang="en-US" altLang="zh-CN" i="1" dirty="0" smtClean="0"/>
              <a:t>A</a:t>
            </a:r>
            <a:r>
              <a:rPr lang="zh-CN" altLang="en-US" dirty="0" smtClean="0"/>
              <a:t>∧</a:t>
            </a:r>
            <a:r>
              <a:rPr lang="en-US" altLang="zh-CN" i="1" dirty="0" smtClean="0"/>
              <a:t>B</a:t>
            </a:r>
            <a:r>
              <a:rPr lang="en-US" altLang="zh-CN" dirty="0" smtClean="0"/>
              <a:t>), (</a:t>
            </a:r>
            <a:r>
              <a:rPr lang="en-US" altLang="zh-CN" i="1" dirty="0" smtClean="0"/>
              <a:t>A</a:t>
            </a:r>
            <a:r>
              <a:rPr lang="zh-CN" altLang="en-US" dirty="0" smtClean="0"/>
              <a:t>∨</a:t>
            </a:r>
            <a:r>
              <a:rPr lang="en-US" altLang="zh-CN" i="1" dirty="0" smtClean="0"/>
              <a:t>B</a:t>
            </a:r>
            <a:r>
              <a:rPr lang="en-US" altLang="zh-CN" dirty="0" smtClean="0"/>
              <a:t>), (</a:t>
            </a:r>
            <a:r>
              <a:rPr lang="en-US" altLang="zh-CN" i="1" dirty="0" smtClean="0"/>
              <a:t>A</a:t>
            </a:r>
            <a:r>
              <a:rPr lang="zh-CN" altLang="en-US" dirty="0" smtClean="0"/>
              <a:t>→</a:t>
            </a:r>
            <a:r>
              <a:rPr lang="en-US" altLang="zh-CN" i="1" dirty="0" smtClean="0"/>
              <a:t>B</a:t>
            </a:r>
            <a:r>
              <a:rPr lang="en-US" altLang="zh-CN" dirty="0" smtClean="0"/>
              <a:t>), (</a:t>
            </a:r>
            <a:r>
              <a:rPr lang="en-US" altLang="zh-CN" i="1" dirty="0" smtClean="0"/>
              <a:t>A</a:t>
            </a:r>
            <a:r>
              <a:rPr lang="zh-CN" altLang="en-US" dirty="0" smtClean="0"/>
              <a:t>↔</a:t>
            </a:r>
            <a:r>
              <a:rPr lang="en-US" altLang="zh-CN" i="1" dirty="0" smtClean="0"/>
              <a:t>B</a:t>
            </a:r>
            <a:r>
              <a:rPr lang="en-US" altLang="zh-CN" dirty="0" smtClean="0"/>
              <a:t>)</a:t>
            </a:r>
            <a:r>
              <a:rPr lang="zh-CN" altLang="en-US" dirty="0" smtClean="0"/>
              <a:t>也是合式公式</a:t>
            </a:r>
          </a:p>
          <a:p>
            <a:pPr>
              <a:spcBef>
                <a:spcPts val="800"/>
              </a:spcBef>
              <a:defRPr/>
            </a:pPr>
            <a:r>
              <a:rPr lang="en-US" altLang="zh-CN" dirty="0" smtClean="0"/>
              <a:t>(4) </a:t>
            </a:r>
            <a:r>
              <a:rPr lang="zh-CN" altLang="en-US" dirty="0" smtClean="0"/>
              <a:t>若</a:t>
            </a:r>
            <a:r>
              <a:rPr lang="en-US" altLang="zh-CN" i="1" dirty="0" smtClean="0"/>
              <a:t>A</a:t>
            </a:r>
            <a:r>
              <a:rPr lang="zh-CN" altLang="en-US" dirty="0" smtClean="0"/>
              <a:t>是合式公式，则∀</a:t>
            </a:r>
            <a:r>
              <a:rPr lang="en-US" altLang="zh-CN" i="1" dirty="0" err="1" smtClean="0"/>
              <a:t>xA</a:t>
            </a:r>
            <a:r>
              <a:rPr lang="en-US" altLang="zh-CN" dirty="0" smtClean="0"/>
              <a:t>, </a:t>
            </a:r>
            <a:r>
              <a:rPr lang="zh-CN" altLang="en-US" dirty="0" smtClean="0"/>
              <a:t>∃</a:t>
            </a:r>
            <a:r>
              <a:rPr lang="en-US" altLang="zh-CN" i="1" dirty="0" err="1" smtClean="0"/>
              <a:t>xA</a:t>
            </a:r>
            <a:r>
              <a:rPr lang="zh-CN" altLang="en-US" dirty="0" smtClean="0"/>
              <a:t>也是合式公式</a:t>
            </a:r>
          </a:p>
          <a:p>
            <a:pPr>
              <a:spcBef>
                <a:spcPts val="800"/>
              </a:spcBef>
              <a:defRPr/>
            </a:pPr>
            <a:r>
              <a:rPr lang="en-US" altLang="zh-CN" dirty="0" smtClean="0"/>
              <a:t>(5) </a:t>
            </a:r>
            <a:r>
              <a:rPr lang="zh-CN" altLang="en-US" dirty="0" smtClean="0"/>
              <a:t>只有有限次地应用</a:t>
            </a:r>
            <a:r>
              <a:rPr lang="en-US" altLang="zh-CN" dirty="0" smtClean="0"/>
              <a:t>(1)—(4)</a:t>
            </a:r>
            <a:r>
              <a:rPr lang="zh-CN" altLang="en-US" dirty="0" smtClean="0"/>
              <a:t>形成的符号串才是合式公式</a:t>
            </a:r>
            <a:r>
              <a:rPr lang="en-US" altLang="zh-CN" dirty="0" smtClean="0"/>
              <a:t>.</a:t>
            </a:r>
          </a:p>
          <a:p>
            <a:pPr>
              <a:spcBef>
                <a:spcPts val="800"/>
              </a:spcBef>
              <a:defRPr/>
            </a:pPr>
            <a:r>
              <a:rPr lang="zh-CN" altLang="en-US" dirty="0" smtClean="0"/>
              <a:t>合式公式简称</a:t>
            </a:r>
            <a:r>
              <a:rPr lang="zh-CN" altLang="en-US" dirty="0" smtClean="0">
                <a:solidFill>
                  <a:srgbClr val="CC0000"/>
                </a:solidFill>
              </a:rPr>
              <a:t>公式</a:t>
            </a:r>
            <a:r>
              <a:rPr lang="en-US" altLang="zh-CN" dirty="0" smtClean="0">
                <a:solidFill>
                  <a:srgbClr val="CC0000"/>
                </a:solidFill>
              </a:rPr>
              <a:t>.</a:t>
            </a:r>
            <a:endParaRPr lang="zh-CN" altLang="en-US" dirty="0" smtClean="0">
              <a:solidFill>
                <a:srgbClr val="CC0000"/>
              </a:solidFill>
            </a:endParaRPr>
          </a:p>
          <a:p>
            <a:pPr>
              <a:spcBef>
                <a:spcPts val="800"/>
              </a:spcBef>
              <a:defRPr/>
            </a:pPr>
            <a:endParaRPr lang="en-US" altLang="zh-CN" dirty="0" smtClean="0"/>
          </a:p>
          <a:p>
            <a:pPr>
              <a:spcBef>
                <a:spcPts val="800"/>
              </a:spcBef>
              <a:defRPr/>
            </a:pPr>
            <a:r>
              <a:rPr lang="en-US" altLang="zh-CN" dirty="0" smtClean="0"/>
              <a:t>	</a:t>
            </a:r>
            <a:r>
              <a:rPr lang="zh-CN" altLang="en-US" dirty="0" smtClean="0"/>
              <a:t>如</a:t>
            </a:r>
            <a:r>
              <a:rPr lang="en-US" altLang="zh-CN" dirty="0" smtClean="0"/>
              <a:t>, </a:t>
            </a:r>
            <a:r>
              <a:rPr lang="en-US" altLang="zh-CN" i="1" dirty="0" smtClean="0"/>
              <a:t>F</a:t>
            </a:r>
            <a:r>
              <a:rPr lang="en-US" altLang="zh-CN" dirty="0" smtClean="0"/>
              <a:t>(</a:t>
            </a:r>
            <a:r>
              <a:rPr lang="en-US" altLang="zh-CN" i="1" dirty="0" smtClean="0"/>
              <a:t>x</a:t>
            </a:r>
            <a:r>
              <a:rPr lang="en-US" altLang="zh-CN" dirty="0" smtClean="0"/>
              <a:t>), </a:t>
            </a:r>
            <a:r>
              <a:rPr lang="en-US" altLang="zh-CN" i="1" dirty="0" smtClean="0"/>
              <a:t>F</a:t>
            </a:r>
            <a:r>
              <a:rPr lang="en-US" altLang="zh-CN" dirty="0" smtClean="0"/>
              <a:t>(</a:t>
            </a:r>
            <a:r>
              <a:rPr lang="en-US" altLang="zh-CN" i="1" dirty="0" smtClean="0"/>
              <a:t>x</a:t>
            </a:r>
            <a:r>
              <a:rPr lang="en-US" altLang="zh-CN" dirty="0" smtClean="0"/>
              <a:t>)</a:t>
            </a:r>
            <a:r>
              <a:rPr lang="zh-CN" altLang="en-US" dirty="0" smtClean="0"/>
              <a:t>∨</a:t>
            </a:r>
            <a:r>
              <a:rPr lang="en-US" altLang="zh-CN" dirty="0" smtClean="0"/>
              <a:t>¬</a:t>
            </a:r>
            <a:r>
              <a:rPr lang="en-US" altLang="zh-CN" i="1" dirty="0" smtClean="0"/>
              <a:t>G</a:t>
            </a:r>
            <a:r>
              <a:rPr lang="en-US" altLang="zh-CN" dirty="0" smtClean="0"/>
              <a:t>(</a:t>
            </a:r>
            <a:r>
              <a:rPr lang="en-US" altLang="zh-CN" i="1" dirty="0" err="1" smtClean="0"/>
              <a:t>x,y</a:t>
            </a:r>
            <a:r>
              <a:rPr lang="en-US" altLang="zh-CN" dirty="0" smtClean="0"/>
              <a:t>), </a:t>
            </a:r>
            <a:r>
              <a:rPr lang="zh-CN" altLang="en-US" dirty="0" smtClean="0"/>
              <a:t>∀</a:t>
            </a:r>
            <a:r>
              <a:rPr lang="en-US" altLang="zh-CN" i="1" dirty="0" smtClean="0"/>
              <a:t>x</a:t>
            </a:r>
            <a:r>
              <a:rPr lang="en-US" altLang="zh-CN" dirty="0" smtClean="0"/>
              <a:t>(</a:t>
            </a:r>
            <a:r>
              <a:rPr lang="en-US" altLang="zh-CN" i="1" dirty="0" smtClean="0"/>
              <a:t>F</a:t>
            </a:r>
            <a:r>
              <a:rPr lang="en-US" altLang="zh-CN" dirty="0" smtClean="0"/>
              <a:t>(</a:t>
            </a:r>
            <a:r>
              <a:rPr lang="en-US" altLang="zh-CN" i="1" dirty="0" smtClean="0"/>
              <a:t>x</a:t>
            </a:r>
            <a:r>
              <a:rPr lang="en-US" altLang="zh-CN" dirty="0" smtClean="0"/>
              <a:t>)</a:t>
            </a:r>
            <a:r>
              <a:rPr lang="zh-CN" altLang="en-US" dirty="0" smtClean="0"/>
              <a:t>→</a:t>
            </a:r>
            <a:r>
              <a:rPr lang="en-US" altLang="zh-CN" i="1" dirty="0" smtClean="0"/>
              <a:t>G</a:t>
            </a:r>
            <a:r>
              <a:rPr lang="en-US" altLang="zh-CN" dirty="0" smtClean="0"/>
              <a:t>(</a:t>
            </a:r>
            <a:r>
              <a:rPr lang="en-US" altLang="zh-CN" i="1" dirty="0" smtClean="0"/>
              <a:t>x</a:t>
            </a:r>
            <a:r>
              <a:rPr lang="en-US" altLang="zh-CN" dirty="0" smtClean="0"/>
              <a:t>))</a:t>
            </a:r>
          </a:p>
          <a:p>
            <a:pPr>
              <a:spcBef>
                <a:spcPts val="800"/>
              </a:spcBef>
              <a:defRPr/>
            </a:pPr>
            <a:r>
              <a:rPr lang="en-US" altLang="zh-CN" dirty="0" smtClean="0"/>
              <a:t>		</a:t>
            </a:r>
            <a:r>
              <a:rPr lang="zh-CN" altLang="en-US" dirty="0" smtClean="0"/>
              <a:t>∃</a:t>
            </a:r>
            <a:r>
              <a:rPr lang="en-US" altLang="zh-CN" i="1" dirty="0" smtClean="0"/>
              <a:t>x</a:t>
            </a:r>
            <a:r>
              <a:rPr lang="zh-CN" altLang="en-US" dirty="0" smtClean="0"/>
              <a:t>∀</a:t>
            </a:r>
            <a:r>
              <a:rPr lang="en-US" altLang="zh-CN" i="1" dirty="0" smtClean="0"/>
              <a:t>y</a:t>
            </a:r>
            <a:r>
              <a:rPr lang="en-US" altLang="zh-CN" dirty="0" smtClean="0"/>
              <a:t>(</a:t>
            </a:r>
            <a:r>
              <a:rPr lang="en-US" altLang="zh-CN" i="1" dirty="0" smtClean="0"/>
              <a:t>F</a:t>
            </a:r>
            <a:r>
              <a:rPr lang="en-US" altLang="zh-CN" dirty="0" smtClean="0"/>
              <a:t>(</a:t>
            </a:r>
            <a:r>
              <a:rPr lang="en-US" altLang="zh-CN" i="1" dirty="0" smtClean="0"/>
              <a:t>x</a:t>
            </a:r>
            <a:r>
              <a:rPr lang="en-US" altLang="zh-CN" dirty="0" smtClean="0"/>
              <a:t>)</a:t>
            </a:r>
            <a:r>
              <a:rPr lang="zh-CN" altLang="en-US" dirty="0" smtClean="0"/>
              <a:t>→</a:t>
            </a:r>
            <a:r>
              <a:rPr lang="en-US" altLang="zh-CN" i="1" dirty="0" smtClean="0"/>
              <a:t>G</a:t>
            </a:r>
            <a:r>
              <a:rPr lang="en-US" altLang="zh-CN" dirty="0" smtClean="0"/>
              <a:t>(</a:t>
            </a:r>
            <a:r>
              <a:rPr lang="en-US" altLang="zh-CN" i="1" dirty="0" smtClean="0"/>
              <a:t>y</a:t>
            </a:r>
            <a:r>
              <a:rPr lang="en-US" altLang="zh-CN" dirty="0" smtClean="0"/>
              <a:t>)</a:t>
            </a:r>
            <a:r>
              <a:rPr lang="zh-CN" altLang="en-US" dirty="0" smtClean="0"/>
              <a:t>∧</a:t>
            </a:r>
            <a:r>
              <a:rPr lang="en-US" altLang="zh-CN" i="1" dirty="0" smtClean="0"/>
              <a:t>L</a:t>
            </a:r>
            <a:r>
              <a:rPr lang="en-US" altLang="zh-CN" dirty="0" smtClean="0"/>
              <a:t>(</a:t>
            </a:r>
            <a:r>
              <a:rPr lang="en-US" altLang="zh-CN" i="1" dirty="0" err="1" smtClean="0"/>
              <a:t>x,y</a:t>
            </a:r>
            <a:r>
              <a:rPr lang="en-US" altLang="zh-CN" dirty="0" smtClean="0"/>
              <a:t>))</a:t>
            </a:r>
            <a:r>
              <a:rPr lang="zh-CN" altLang="en-US" dirty="0" smtClean="0"/>
              <a:t>等都是合式公式</a:t>
            </a:r>
            <a:endParaRPr lang="zh-CN" altLang="en-US" dirty="0"/>
          </a:p>
        </p:txBody>
      </p:sp>
      <p:sp>
        <p:nvSpPr>
          <p:cNvPr id="15364" name="灯片编号占位符 3"/>
          <p:cNvSpPr>
            <a:spLocks noGrp="1"/>
          </p:cNvSpPr>
          <p:nvPr>
            <p:ph type="sldNum" sz="quarter" idx="12"/>
          </p:nvPr>
        </p:nvSpPr>
        <p:spPr>
          <a:noFill/>
        </p:spPr>
        <p:txBody>
          <a:bodyPr/>
          <a:lstStyle/>
          <a:p>
            <a:fld id="{C04173B8-42AE-4186-A041-6087074D71BA}" type="slidenum">
              <a:rPr lang="en-US" altLang="zh-CN" smtClean="0">
                <a:ea typeface="宋体" charset="-122"/>
              </a:rPr>
              <a:pPr/>
              <a:t>17</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t>::</a:t>
            </a:r>
            <a:r>
              <a:rPr lang="zh-CN" altLang="en-US" dirty="0" smtClean="0"/>
              <a:t>辖域</a:t>
            </a:r>
          </a:p>
        </p:txBody>
      </p:sp>
      <p:sp>
        <p:nvSpPr>
          <p:cNvPr id="16387" name="内容占位符 2"/>
          <p:cNvSpPr>
            <a:spLocks noGrp="1"/>
          </p:cNvSpPr>
          <p:nvPr>
            <p:ph idx="1"/>
          </p:nvPr>
        </p:nvSpPr>
        <p:spPr>
          <a:xfrm>
            <a:off x="357159" y="857232"/>
            <a:ext cx="8501121" cy="5786478"/>
          </a:xfrm>
        </p:spPr>
        <p:txBody>
          <a:bodyPr/>
          <a:lstStyle/>
          <a:p>
            <a:r>
              <a:rPr lang="zh-CN" altLang="en-US" dirty="0" smtClean="0">
                <a:solidFill>
                  <a:srgbClr val="CC0000"/>
                </a:solidFill>
              </a:rPr>
              <a:t>定义</a:t>
            </a:r>
            <a:r>
              <a:rPr lang="en-US" altLang="zh-CN" dirty="0" smtClean="0">
                <a:solidFill>
                  <a:srgbClr val="CC0000"/>
                </a:solidFill>
              </a:rPr>
              <a:t>2.5 </a:t>
            </a:r>
            <a:r>
              <a:rPr lang="zh-CN" altLang="en-US" dirty="0" smtClean="0"/>
              <a:t>在公式∀</a:t>
            </a:r>
            <a:r>
              <a:rPr lang="en-US" altLang="zh-CN" i="1" dirty="0" err="1" smtClean="0"/>
              <a:t>xA</a:t>
            </a:r>
            <a:r>
              <a:rPr lang="en-US" altLang="zh-CN" dirty="0" smtClean="0"/>
              <a:t> </a:t>
            </a:r>
            <a:r>
              <a:rPr lang="zh-CN" altLang="en-US" dirty="0" smtClean="0"/>
              <a:t>和∃</a:t>
            </a:r>
            <a:r>
              <a:rPr lang="en-US" altLang="zh-CN" i="1" dirty="0" err="1" smtClean="0"/>
              <a:t>xA</a:t>
            </a:r>
            <a:r>
              <a:rPr lang="en-US" altLang="zh-CN" dirty="0" smtClean="0"/>
              <a:t> </a:t>
            </a:r>
            <a:r>
              <a:rPr lang="zh-CN" altLang="en-US" dirty="0" smtClean="0"/>
              <a:t>中，称</a:t>
            </a:r>
            <a:r>
              <a:rPr lang="en-US" altLang="zh-CN" i="1" dirty="0" smtClean="0"/>
              <a:t>x</a:t>
            </a:r>
            <a:r>
              <a:rPr lang="zh-CN" altLang="en-US" dirty="0" smtClean="0"/>
              <a:t>为</a:t>
            </a:r>
            <a:r>
              <a:rPr lang="zh-CN" altLang="en-US" dirty="0" smtClean="0">
                <a:solidFill>
                  <a:schemeClr val="accent2">
                    <a:lumMod val="60000"/>
                    <a:lumOff val="40000"/>
                  </a:schemeClr>
                </a:solidFill>
              </a:rPr>
              <a:t>指导变项</a:t>
            </a:r>
            <a:r>
              <a:rPr lang="zh-CN" altLang="en-US" dirty="0" smtClean="0"/>
              <a:t>，</a:t>
            </a:r>
            <a:r>
              <a:rPr lang="en-US" altLang="zh-CN" i="1" dirty="0" smtClean="0"/>
              <a:t>A</a:t>
            </a:r>
            <a:r>
              <a:rPr lang="zh-CN" altLang="en-US" dirty="0" smtClean="0"/>
              <a:t>为相应</a:t>
            </a:r>
          </a:p>
          <a:p>
            <a:r>
              <a:rPr lang="zh-CN" altLang="en-US" dirty="0" smtClean="0"/>
              <a:t>量词的</a:t>
            </a:r>
            <a:r>
              <a:rPr lang="zh-CN" altLang="en-US" dirty="0" smtClean="0">
                <a:solidFill>
                  <a:schemeClr val="accent2">
                    <a:lumMod val="60000"/>
                    <a:lumOff val="40000"/>
                  </a:schemeClr>
                </a:solidFill>
              </a:rPr>
              <a:t>辖域</a:t>
            </a:r>
            <a:r>
              <a:rPr lang="en-US" altLang="zh-CN" dirty="0" smtClean="0"/>
              <a:t>. </a:t>
            </a:r>
            <a:r>
              <a:rPr lang="zh-CN" altLang="en-US" dirty="0" smtClean="0"/>
              <a:t>在∀</a:t>
            </a:r>
            <a:r>
              <a:rPr lang="en-US" altLang="zh-CN" i="1" dirty="0" smtClean="0"/>
              <a:t>x</a:t>
            </a:r>
            <a:r>
              <a:rPr lang="zh-CN" altLang="en-US" dirty="0" smtClean="0"/>
              <a:t>和∃</a:t>
            </a:r>
            <a:r>
              <a:rPr lang="en-US" altLang="zh-CN" i="1" dirty="0" smtClean="0"/>
              <a:t>x</a:t>
            </a:r>
            <a:r>
              <a:rPr lang="zh-CN" altLang="en-US" dirty="0" smtClean="0"/>
              <a:t>的辖域中，</a:t>
            </a:r>
            <a:r>
              <a:rPr lang="en-US" altLang="zh-CN" i="1" dirty="0" smtClean="0"/>
              <a:t>x</a:t>
            </a:r>
            <a:r>
              <a:rPr lang="zh-CN" altLang="en-US" dirty="0" smtClean="0"/>
              <a:t>的所有出现都称为</a:t>
            </a:r>
            <a:r>
              <a:rPr lang="zh-CN" altLang="en-US" dirty="0" smtClean="0">
                <a:solidFill>
                  <a:schemeClr val="accent2">
                    <a:lumMod val="60000"/>
                    <a:lumOff val="40000"/>
                  </a:schemeClr>
                </a:solidFill>
              </a:rPr>
              <a:t>约束出现</a:t>
            </a:r>
            <a:r>
              <a:rPr lang="zh-CN" altLang="en-US" dirty="0" smtClean="0"/>
              <a:t>，</a:t>
            </a:r>
            <a:r>
              <a:rPr lang="en-US" altLang="zh-CN" i="1" dirty="0" smtClean="0"/>
              <a:t>A</a:t>
            </a:r>
            <a:r>
              <a:rPr lang="zh-CN" altLang="en-US" dirty="0" smtClean="0"/>
              <a:t>中不是约束出现的其他变项均称为是</a:t>
            </a:r>
            <a:r>
              <a:rPr lang="zh-CN" altLang="en-US" dirty="0" smtClean="0">
                <a:solidFill>
                  <a:schemeClr val="accent2">
                    <a:lumMod val="60000"/>
                    <a:lumOff val="40000"/>
                  </a:schemeClr>
                </a:solidFill>
              </a:rPr>
              <a:t>自由出现</a:t>
            </a:r>
            <a:r>
              <a:rPr lang="zh-CN" altLang="en-US" dirty="0" smtClean="0"/>
              <a:t>的</a:t>
            </a:r>
            <a:r>
              <a:rPr lang="en-US" altLang="zh-CN" dirty="0" smtClean="0"/>
              <a:t>.</a:t>
            </a:r>
          </a:p>
          <a:p>
            <a:endParaRPr lang="en-US" altLang="zh-CN" dirty="0" smtClean="0"/>
          </a:p>
          <a:p>
            <a:r>
              <a:rPr lang="zh-CN" altLang="en-US" dirty="0" smtClean="0">
                <a:solidFill>
                  <a:srgbClr val="CC0000"/>
                </a:solidFill>
              </a:rPr>
              <a:t>例</a:t>
            </a:r>
            <a:r>
              <a:rPr lang="en-US" altLang="zh-CN" dirty="0" smtClean="0">
                <a:solidFill>
                  <a:srgbClr val="CC0000"/>
                </a:solidFill>
              </a:rPr>
              <a:t>2.6 </a:t>
            </a:r>
            <a:r>
              <a:rPr lang="zh-CN" altLang="en-US" dirty="0" smtClean="0"/>
              <a:t>指出下列合式公式中的指导变项、量词的辖域、个体变项的自由出现和约束出现。</a:t>
            </a:r>
            <a:endParaRPr lang="en-US" altLang="zh-CN" dirty="0" smtClean="0"/>
          </a:p>
          <a:p>
            <a:r>
              <a:rPr lang="en-US" altLang="zh-CN" dirty="0" smtClean="0"/>
              <a:t>(1) </a:t>
            </a:r>
            <a:r>
              <a:rPr lang="zh-CN" altLang="en-US" dirty="0" smtClean="0"/>
              <a:t>∀</a:t>
            </a:r>
            <a:r>
              <a:rPr lang="en-US" altLang="zh-CN" i="1" dirty="0" smtClean="0"/>
              <a:t>x</a:t>
            </a:r>
            <a:r>
              <a:rPr lang="en-US" altLang="zh-CN" dirty="0" smtClean="0"/>
              <a:t>(</a:t>
            </a:r>
            <a:r>
              <a:rPr lang="en-US" altLang="zh-CN" i="1" dirty="0" smtClean="0"/>
              <a:t>F</a:t>
            </a:r>
            <a:r>
              <a:rPr lang="en-US" altLang="zh-CN" dirty="0" smtClean="0"/>
              <a:t>(</a:t>
            </a:r>
            <a:r>
              <a:rPr lang="en-US" altLang="zh-CN" i="1" dirty="0" err="1" smtClean="0"/>
              <a:t>x,y</a:t>
            </a:r>
            <a:r>
              <a:rPr lang="en-US" altLang="zh-CN" dirty="0" smtClean="0"/>
              <a:t>)</a:t>
            </a:r>
            <a:r>
              <a:rPr lang="zh-CN" altLang="en-US" dirty="0" smtClean="0"/>
              <a:t>→</a:t>
            </a:r>
            <a:r>
              <a:rPr lang="en-US" altLang="zh-CN" i="1" dirty="0" smtClean="0"/>
              <a:t>G</a:t>
            </a:r>
            <a:r>
              <a:rPr lang="en-US" altLang="zh-CN" dirty="0" smtClean="0"/>
              <a:t>(</a:t>
            </a:r>
            <a:r>
              <a:rPr lang="en-US" altLang="zh-CN" i="1" dirty="0" err="1" smtClean="0"/>
              <a:t>x,z</a:t>
            </a:r>
            <a:r>
              <a:rPr lang="en-US" altLang="zh-CN" dirty="0" smtClean="0"/>
              <a:t>))</a:t>
            </a:r>
          </a:p>
          <a:p>
            <a:r>
              <a:rPr lang="en-US" altLang="zh-CN" i="1" dirty="0" smtClean="0"/>
              <a:t>	x</a:t>
            </a:r>
            <a:r>
              <a:rPr lang="zh-CN" altLang="en-US" dirty="0" smtClean="0"/>
              <a:t>为指导变元，</a:t>
            </a:r>
            <a:r>
              <a:rPr lang="en-US" altLang="zh-CN" dirty="0" smtClean="0"/>
              <a:t>(</a:t>
            </a:r>
            <a:r>
              <a:rPr lang="en-US" altLang="zh-CN" i="1" dirty="0" smtClean="0"/>
              <a:t>F</a:t>
            </a:r>
            <a:r>
              <a:rPr lang="en-US" altLang="zh-CN" dirty="0" smtClean="0"/>
              <a:t>(</a:t>
            </a:r>
            <a:r>
              <a:rPr lang="en-US" altLang="zh-CN" i="1" dirty="0" err="1" smtClean="0"/>
              <a:t>x,y</a:t>
            </a:r>
            <a:r>
              <a:rPr lang="en-US" altLang="zh-CN" dirty="0" smtClean="0"/>
              <a:t>)</a:t>
            </a:r>
            <a:r>
              <a:rPr lang="zh-CN" altLang="en-US" dirty="0" smtClean="0"/>
              <a:t>→</a:t>
            </a:r>
            <a:r>
              <a:rPr lang="en-US" altLang="zh-CN" i="1" dirty="0" smtClean="0"/>
              <a:t>G</a:t>
            </a:r>
            <a:r>
              <a:rPr lang="en-US" altLang="zh-CN" dirty="0" smtClean="0"/>
              <a:t>(</a:t>
            </a:r>
            <a:r>
              <a:rPr lang="en-US" altLang="zh-CN" i="1" dirty="0" err="1" smtClean="0"/>
              <a:t>x,z</a:t>
            </a:r>
            <a:r>
              <a:rPr lang="en-US" altLang="zh-CN" dirty="0" smtClean="0"/>
              <a:t>))</a:t>
            </a:r>
            <a:r>
              <a:rPr lang="zh-CN" altLang="en-US" dirty="0" smtClean="0"/>
              <a:t>为∀</a:t>
            </a:r>
            <a:r>
              <a:rPr lang="en-US" altLang="zh-CN" i="1" dirty="0" smtClean="0"/>
              <a:t>x</a:t>
            </a:r>
            <a:r>
              <a:rPr lang="en-US" altLang="zh-CN" dirty="0" smtClean="0"/>
              <a:t> </a:t>
            </a:r>
            <a:r>
              <a:rPr lang="zh-CN" altLang="en-US" dirty="0" smtClean="0"/>
              <a:t>的辖域，</a:t>
            </a:r>
            <a:r>
              <a:rPr lang="en-US" altLang="zh-CN" i="1" dirty="0" smtClean="0"/>
              <a:t>x</a:t>
            </a:r>
            <a:r>
              <a:rPr lang="zh-CN" altLang="en-US" dirty="0" smtClean="0"/>
              <a:t>的两次出现均为约束出现，</a:t>
            </a:r>
            <a:r>
              <a:rPr lang="en-US" altLang="zh-CN" i="1" dirty="0" smtClean="0"/>
              <a:t>y</a:t>
            </a:r>
            <a:r>
              <a:rPr lang="zh-CN" altLang="en-US" dirty="0" smtClean="0"/>
              <a:t>与</a:t>
            </a:r>
            <a:r>
              <a:rPr lang="en-US" altLang="zh-CN" i="1" dirty="0" smtClean="0"/>
              <a:t>z</a:t>
            </a:r>
            <a:r>
              <a:rPr lang="en-US" altLang="zh-CN" dirty="0" smtClean="0"/>
              <a:t> </a:t>
            </a:r>
            <a:r>
              <a:rPr lang="zh-CN" altLang="en-US" dirty="0" smtClean="0"/>
              <a:t>均为自由出现。</a:t>
            </a:r>
            <a:endParaRPr lang="en-US" altLang="zh-CN" dirty="0" smtClean="0"/>
          </a:p>
          <a:p>
            <a:r>
              <a:rPr lang="en-US" altLang="zh-CN" dirty="0" smtClean="0"/>
              <a:t>(2)  </a:t>
            </a:r>
            <a:r>
              <a:rPr lang="zh-CN" altLang="en-US" dirty="0" smtClean="0"/>
              <a:t>∃</a:t>
            </a:r>
            <a:r>
              <a:rPr lang="en-US" altLang="zh-CN" i="1" dirty="0" smtClean="0"/>
              <a:t>x</a:t>
            </a:r>
            <a:r>
              <a:rPr lang="en-US" altLang="zh-CN" dirty="0" smtClean="0"/>
              <a:t>(</a:t>
            </a:r>
            <a:r>
              <a:rPr lang="en-US" altLang="zh-CN" i="1" dirty="0" smtClean="0"/>
              <a:t>F</a:t>
            </a:r>
            <a:r>
              <a:rPr lang="en-US" altLang="zh-CN" dirty="0" smtClean="0"/>
              <a:t>(</a:t>
            </a:r>
            <a:r>
              <a:rPr lang="en-US" altLang="zh-CN" i="1" dirty="0" err="1" smtClean="0"/>
              <a:t>x,y,z</a:t>
            </a:r>
            <a:r>
              <a:rPr lang="en-US" altLang="zh-CN" dirty="0" smtClean="0"/>
              <a:t>)</a:t>
            </a:r>
            <a:r>
              <a:rPr lang="zh-CN" altLang="en-US" dirty="0" smtClean="0"/>
              <a:t>→∀</a:t>
            </a:r>
            <a:r>
              <a:rPr lang="en-US" altLang="zh-CN" i="1" dirty="0" smtClean="0"/>
              <a:t>y</a:t>
            </a:r>
            <a:r>
              <a:rPr lang="en-US" altLang="zh-CN" dirty="0" smtClean="0"/>
              <a:t>(</a:t>
            </a:r>
            <a:r>
              <a:rPr lang="en-US" altLang="zh-CN" i="1" dirty="0" smtClean="0"/>
              <a:t>G</a:t>
            </a:r>
            <a:r>
              <a:rPr lang="en-US" altLang="zh-CN" dirty="0" smtClean="0"/>
              <a:t>(</a:t>
            </a:r>
            <a:r>
              <a:rPr lang="en-US" altLang="zh-CN" i="1" dirty="0" err="1" smtClean="0"/>
              <a:t>x,y</a:t>
            </a:r>
            <a:r>
              <a:rPr lang="en-US" altLang="zh-CN" dirty="0" smtClean="0"/>
              <a:t>)</a:t>
            </a:r>
            <a:r>
              <a:rPr lang="zh-CN" altLang="en-US" dirty="0" smtClean="0"/>
              <a:t>∧</a:t>
            </a:r>
            <a:r>
              <a:rPr lang="en-US" altLang="zh-CN" i="1" dirty="0" smtClean="0"/>
              <a:t>H</a:t>
            </a:r>
            <a:r>
              <a:rPr lang="en-US" altLang="zh-CN" dirty="0" smtClean="0"/>
              <a:t>(</a:t>
            </a:r>
            <a:r>
              <a:rPr lang="en-US" altLang="zh-CN" i="1" dirty="0" err="1" smtClean="0"/>
              <a:t>x,y,z</a:t>
            </a:r>
            <a:r>
              <a:rPr lang="en-US" altLang="zh-CN" dirty="0" smtClean="0"/>
              <a:t>))),</a:t>
            </a:r>
          </a:p>
          <a:p>
            <a:r>
              <a:rPr lang="en-US" altLang="zh-CN" dirty="0" smtClean="0"/>
              <a:t>	</a:t>
            </a:r>
            <a:r>
              <a:rPr lang="zh-CN" altLang="en-US" dirty="0" smtClean="0"/>
              <a:t>∃</a:t>
            </a:r>
            <a:r>
              <a:rPr lang="en-US" altLang="zh-CN" i="1" dirty="0" smtClean="0"/>
              <a:t>x</a:t>
            </a:r>
            <a:r>
              <a:rPr lang="zh-CN" altLang="en-US" dirty="0" smtClean="0"/>
              <a:t>中的</a:t>
            </a:r>
            <a:r>
              <a:rPr lang="en-US" altLang="zh-CN" i="1" dirty="0" smtClean="0"/>
              <a:t>x</a:t>
            </a:r>
            <a:r>
              <a:rPr lang="zh-CN" altLang="en-US" dirty="0" smtClean="0"/>
              <a:t>是指导变元</a:t>
            </a:r>
            <a:r>
              <a:rPr lang="en-US" altLang="zh-CN" dirty="0" smtClean="0"/>
              <a:t>,</a:t>
            </a:r>
            <a:r>
              <a:rPr lang="zh-CN" altLang="en-US" dirty="0" smtClean="0"/>
              <a:t>辖域为</a:t>
            </a:r>
            <a:r>
              <a:rPr lang="en-US" altLang="zh-CN" dirty="0" smtClean="0"/>
              <a:t>(</a:t>
            </a:r>
            <a:r>
              <a:rPr lang="en-US" altLang="zh-CN" i="1" dirty="0" smtClean="0"/>
              <a:t>F</a:t>
            </a:r>
            <a:r>
              <a:rPr lang="en-US" altLang="zh-CN" dirty="0" smtClean="0"/>
              <a:t>(</a:t>
            </a:r>
            <a:r>
              <a:rPr lang="en-US" altLang="zh-CN" i="1" dirty="0" err="1" smtClean="0"/>
              <a:t>x,y,z</a:t>
            </a:r>
            <a:r>
              <a:rPr lang="en-US" altLang="zh-CN" dirty="0" smtClean="0"/>
              <a:t>)</a:t>
            </a:r>
            <a:r>
              <a:rPr lang="zh-CN" altLang="en-US" dirty="0" smtClean="0"/>
              <a:t>→∀</a:t>
            </a:r>
            <a:r>
              <a:rPr lang="en-US" altLang="zh-CN" i="1" dirty="0" smtClean="0"/>
              <a:t>y</a:t>
            </a:r>
            <a:r>
              <a:rPr lang="en-US" altLang="zh-CN" dirty="0" smtClean="0"/>
              <a:t>(</a:t>
            </a:r>
            <a:r>
              <a:rPr lang="en-US" altLang="zh-CN" i="1" dirty="0" smtClean="0"/>
              <a:t>G</a:t>
            </a:r>
            <a:r>
              <a:rPr lang="en-US" altLang="zh-CN" dirty="0" smtClean="0"/>
              <a:t>(</a:t>
            </a:r>
            <a:r>
              <a:rPr lang="en-US" altLang="zh-CN" i="1" dirty="0" err="1" smtClean="0"/>
              <a:t>x,y</a:t>
            </a:r>
            <a:r>
              <a:rPr lang="en-US" altLang="zh-CN" dirty="0" smtClean="0"/>
              <a:t>)</a:t>
            </a:r>
            <a:r>
              <a:rPr lang="zh-CN" altLang="en-US" dirty="0" smtClean="0"/>
              <a:t>∧</a:t>
            </a:r>
            <a:r>
              <a:rPr lang="en-US" altLang="zh-CN" i="1" dirty="0" smtClean="0"/>
              <a:t>H</a:t>
            </a:r>
            <a:r>
              <a:rPr lang="en-US" altLang="zh-CN" dirty="0" smtClean="0"/>
              <a:t>(</a:t>
            </a:r>
            <a:r>
              <a:rPr lang="en-US" altLang="zh-CN" i="1" dirty="0" err="1" smtClean="0"/>
              <a:t>x,y,z</a:t>
            </a:r>
            <a:r>
              <a:rPr lang="en-US" altLang="zh-CN" dirty="0" smtClean="0"/>
              <a:t>))). </a:t>
            </a:r>
            <a:r>
              <a:rPr lang="zh-CN" altLang="en-US" dirty="0" smtClean="0"/>
              <a:t>∀</a:t>
            </a:r>
            <a:r>
              <a:rPr lang="en-US" altLang="zh-CN" i="1" dirty="0" smtClean="0"/>
              <a:t>y</a:t>
            </a:r>
            <a:r>
              <a:rPr lang="zh-CN" altLang="en-US" dirty="0" smtClean="0"/>
              <a:t>中的</a:t>
            </a:r>
            <a:r>
              <a:rPr lang="en-US" altLang="zh-CN" i="1" dirty="0" smtClean="0"/>
              <a:t>y</a:t>
            </a:r>
            <a:r>
              <a:rPr lang="zh-CN" altLang="en-US" dirty="0" smtClean="0"/>
              <a:t>是指导变元</a:t>
            </a:r>
            <a:r>
              <a:rPr lang="en-US" altLang="zh-CN" dirty="0" smtClean="0"/>
              <a:t>, </a:t>
            </a:r>
            <a:r>
              <a:rPr lang="zh-CN" altLang="en-US" dirty="0" smtClean="0"/>
              <a:t>辖域为</a:t>
            </a:r>
            <a:r>
              <a:rPr lang="en-US" altLang="zh-CN" dirty="0" smtClean="0"/>
              <a:t>(</a:t>
            </a:r>
            <a:r>
              <a:rPr lang="en-US" altLang="zh-CN" i="1" dirty="0" smtClean="0"/>
              <a:t>G</a:t>
            </a:r>
            <a:r>
              <a:rPr lang="en-US" altLang="zh-CN" dirty="0" smtClean="0"/>
              <a:t>(</a:t>
            </a:r>
            <a:r>
              <a:rPr lang="en-US" altLang="zh-CN" i="1" dirty="0" err="1" smtClean="0"/>
              <a:t>x,y</a:t>
            </a:r>
            <a:r>
              <a:rPr lang="en-US" altLang="zh-CN" dirty="0" smtClean="0"/>
              <a:t>)</a:t>
            </a:r>
            <a:r>
              <a:rPr lang="zh-CN" altLang="en-US" dirty="0" smtClean="0"/>
              <a:t>∧</a:t>
            </a:r>
            <a:r>
              <a:rPr lang="en-US" altLang="zh-CN" i="1" dirty="0" smtClean="0"/>
              <a:t>H</a:t>
            </a:r>
            <a:r>
              <a:rPr lang="en-US" altLang="zh-CN" dirty="0" smtClean="0"/>
              <a:t>(</a:t>
            </a:r>
            <a:r>
              <a:rPr lang="en-US" altLang="zh-CN" i="1" dirty="0" err="1" smtClean="0"/>
              <a:t>x,y,z</a:t>
            </a:r>
            <a:r>
              <a:rPr lang="en-US" altLang="zh-CN" dirty="0" smtClean="0"/>
              <a:t>)). </a:t>
            </a:r>
            <a:r>
              <a:rPr lang="en-US" altLang="zh-CN" i="1" dirty="0" smtClean="0"/>
              <a:t>x</a:t>
            </a:r>
            <a:r>
              <a:rPr lang="zh-CN" altLang="en-US" dirty="0" smtClean="0"/>
              <a:t>的</a:t>
            </a:r>
            <a:r>
              <a:rPr lang="en-US" altLang="zh-CN" dirty="0" smtClean="0"/>
              <a:t>3</a:t>
            </a:r>
            <a:r>
              <a:rPr lang="zh-CN" altLang="en-US" dirty="0" smtClean="0"/>
              <a:t>次出现都是约束出现</a:t>
            </a:r>
            <a:r>
              <a:rPr lang="en-US" altLang="zh-CN" dirty="0" smtClean="0"/>
              <a:t>, </a:t>
            </a:r>
            <a:r>
              <a:rPr lang="en-US" altLang="zh-CN" i="1" dirty="0" smtClean="0"/>
              <a:t>y</a:t>
            </a:r>
            <a:r>
              <a:rPr lang="zh-CN" altLang="en-US" dirty="0" smtClean="0"/>
              <a:t>的第一次出现是自由出现</a:t>
            </a:r>
            <a:r>
              <a:rPr lang="en-US" altLang="zh-CN" dirty="0" smtClean="0"/>
              <a:t>, </a:t>
            </a:r>
            <a:r>
              <a:rPr lang="zh-CN" altLang="en-US" dirty="0" smtClean="0"/>
              <a:t>后</a:t>
            </a:r>
            <a:r>
              <a:rPr lang="en-US" altLang="zh-CN" dirty="0" smtClean="0"/>
              <a:t>2</a:t>
            </a:r>
            <a:r>
              <a:rPr lang="zh-CN" altLang="en-US" dirty="0" smtClean="0"/>
              <a:t>次是约束出现</a:t>
            </a:r>
            <a:r>
              <a:rPr lang="en-US" altLang="zh-CN" dirty="0" smtClean="0"/>
              <a:t>,</a:t>
            </a:r>
            <a:r>
              <a:rPr lang="en-US" altLang="zh-CN" i="1" dirty="0" smtClean="0"/>
              <a:t> z</a:t>
            </a:r>
            <a:r>
              <a:rPr lang="zh-CN" altLang="en-US" dirty="0" smtClean="0"/>
              <a:t>的</a:t>
            </a:r>
            <a:r>
              <a:rPr lang="en-US" altLang="zh-CN" dirty="0" smtClean="0"/>
              <a:t>2</a:t>
            </a:r>
            <a:r>
              <a:rPr lang="zh-CN" altLang="en-US" dirty="0" smtClean="0"/>
              <a:t>次出现都是自由出现</a:t>
            </a:r>
          </a:p>
        </p:txBody>
      </p:sp>
      <p:sp>
        <p:nvSpPr>
          <p:cNvPr id="16388" name="灯片编号占位符 3"/>
          <p:cNvSpPr>
            <a:spLocks noGrp="1"/>
          </p:cNvSpPr>
          <p:nvPr>
            <p:ph type="sldNum" sz="quarter" idx="12"/>
          </p:nvPr>
        </p:nvSpPr>
        <p:spPr>
          <a:noFill/>
        </p:spPr>
        <p:txBody>
          <a:bodyPr/>
          <a:lstStyle/>
          <a:p>
            <a:fld id="{5E77DE74-0053-4A52-9F4B-96200FA33C00}" type="slidenum">
              <a:rPr lang="en-US" altLang="zh-CN" smtClean="0">
                <a:ea typeface="宋体" charset="-122"/>
              </a:rPr>
              <a:pPr/>
              <a:t>18</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t>::</a:t>
            </a:r>
            <a:r>
              <a:rPr lang="zh-CN" altLang="en-US" dirty="0" smtClean="0"/>
              <a:t>封闭的公式</a:t>
            </a:r>
          </a:p>
        </p:txBody>
      </p:sp>
      <p:sp>
        <p:nvSpPr>
          <p:cNvPr id="17411" name="内容占位符 2"/>
          <p:cNvSpPr>
            <a:spLocks noGrp="1"/>
          </p:cNvSpPr>
          <p:nvPr>
            <p:ph idx="1"/>
          </p:nvPr>
        </p:nvSpPr>
        <p:spPr>
          <a:xfrm>
            <a:off x="428625" y="1357313"/>
            <a:ext cx="8229600" cy="4786312"/>
          </a:xfrm>
        </p:spPr>
        <p:txBody>
          <a:bodyPr/>
          <a:lstStyle/>
          <a:p>
            <a:r>
              <a:rPr lang="zh-CN" altLang="en-US" dirty="0" smtClean="0">
                <a:solidFill>
                  <a:srgbClr val="CC0000"/>
                </a:solidFill>
              </a:rPr>
              <a:t>定义</a:t>
            </a:r>
            <a:r>
              <a:rPr lang="en-US" altLang="zh-CN" dirty="0" smtClean="0">
                <a:solidFill>
                  <a:srgbClr val="CC0000"/>
                </a:solidFill>
              </a:rPr>
              <a:t>2.5 </a:t>
            </a:r>
            <a:r>
              <a:rPr lang="zh-CN" altLang="en-US" dirty="0" smtClean="0"/>
              <a:t>若公式</a:t>
            </a:r>
            <a:r>
              <a:rPr lang="en-US" altLang="zh-CN" i="1" dirty="0" smtClean="0"/>
              <a:t>A</a:t>
            </a:r>
            <a:r>
              <a:rPr lang="zh-CN" altLang="en-US" dirty="0" smtClean="0"/>
              <a:t>中不含自由出现的个体变项，则称</a:t>
            </a:r>
            <a:r>
              <a:rPr lang="en-US" altLang="zh-CN" i="1" dirty="0" smtClean="0"/>
              <a:t>A</a:t>
            </a:r>
            <a:r>
              <a:rPr lang="zh-CN" altLang="en-US" dirty="0" smtClean="0"/>
              <a:t>为</a:t>
            </a:r>
            <a:r>
              <a:rPr lang="zh-CN" altLang="en-US" dirty="0" smtClean="0">
                <a:solidFill>
                  <a:schemeClr val="accent2">
                    <a:lumMod val="60000"/>
                    <a:lumOff val="40000"/>
                  </a:schemeClr>
                </a:solidFill>
              </a:rPr>
              <a:t>封闭</a:t>
            </a:r>
          </a:p>
          <a:p>
            <a:r>
              <a:rPr lang="zh-CN" altLang="en-US" dirty="0" smtClean="0">
                <a:solidFill>
                  <a:schemeClr val="accent2">
                    <a:lumMod val="60000"/>
                    <a:lumOff val="40000"/>
                  </a:schemeClr>
                </a:solidFill>
              </a:rPr>
              <a:t>的合式公式</a:t>
            </a:r>
            <a:r>
              <a:rPr lang="zh-CN" altLang="en-US" dirty="0" smtClean="0"/>
              <a:t>，简称</a:t>
            </a:r>
            <a:r>
              <a:rPr lang="zh-CN" altLang="en-US" dirty="0" smtClean="0">
                <a:solidFill>
                  <a:schemeClr val="accent2">
                    <a:lumMod val="60000"/>
                    <a:lumOff val="40000"/>
                  </a:schemeClr>
                </a:solidFill>
              </a:rPr>
              <a:t>闭式</a:t>
            </a:r>
            <a:r>
              <a:rPr lang="en-US" altLang="zh-CN" dirty="0" smtClean="0"/>
              <a:t>.</a:t>
            </a:r>
          </a:p>
          <a:p>
            <a:endParaRPr lang="en-US" altLang="zh-CN" dirty="0" smtClean="0"/>
          </a:p>
          <a:p>
            <a:r>
              <a:rPr lang="zh-CN" altLang="en-US" dirty="0" smtClean="0"/>
              <a:t>例如，∀</a:t>
            </a:r>
            <a:r>
              <a:rPr lang="en-US" altLang="zh-CN" i="1" dirty="0" smtClean="0"/>
              <a:t>x</a:t>
            </a:r>
            <a:r>
              <a:rPr lang="zh-CN" altLang="en-US" dirty="0" smtClean="0"/>
              <a:t>∀</a:t>
            </a:r>
            <a:r>
              <a:rPr lang="en-US" altLang="zh-CN" i="1" dirty="0" smtClean="0"/>
              <a:t>y</a:t>
            </a:r>
            <a:r>
              <a:rPr lang="en-US" altLang="zh-CN" dirty="0" smtClean="0"/>
              <a:t>(</a:t>
            </a:r>
            <a:r>
              <a:rPr lang="en-US" altLang="zh-CN" i="1" dirty="0" smtClean="0"/>
              <a:t>F</a:t>
            </a:r>
            <a:r>
              <a:rPr lang="en-US" altLang="zh-CN" dirty="0" smtClean="0"/>
              <a:t>(</a:t>
            </a:r>
            <a:r>
              <a:rPr lang="en-US" altLang="zh-CN" i="1" dirty="0" smtClean="0"/>
              <a:t>x</a:t>
            </a:r>
            <a:r>
              <a:rPr lang="en-US" altLang="zh-CN" dirty="0" smtClean="0"/>
              <a:t>)</a:t>
            </a:r>
            <a:r>
              <a:rPr lang="zh-CN" altLang="en-US" dirty="0" smtClean="0"/>
              <a:t>∧</a:t>
            </a:r>
            <a:r>
              <a:rPr lang="en-US" altLang="zh-CN" i="1" dirty="0" smtClean="0"/>
              <a:t>G</a:t>
            </a:r>
            <a:r>
              <a:rPr lang="en-US" altLang="zh-CN" dirty="0" smtClean="0"/>
              <a:t>(</a:t>
            </a:r>
            <a:r>
              <a:rPr lang="en-US" altLang="zh-CN" i="1" dirty="0" smtClean="0"/>
              <a:t>y</a:t>
            </a:r>
            <a:r>
              <a:rPr lang="en-US" altLang="zh-CN" dirty="0" smtClean="0"/>
              <a:t>)</a:t>
            </a:r>
            <a:r>
              <a:rPr lang="zh-CN" altLang="en-US" dirty="0" smtClean="0"/>
              <a:t>→</a:t>
            </a:r>
            <a:r>
              <a:rPr lang="en-US" altLang="zh-CN" i="1" dirty="0" smtClean="0"/>
              <a:t>H</a:t>
            </a:r>
            <a:r>
              <a:rPr lang="en-US" altLang="zh-CN" dirty="0" smtClean="0"/>
              <a:t>(</a:t>
            </a:r>
            <a:r>
              <a:rPr lang="en-US" altLang="zh-CN" i="1" dirty="0" err="1" smtClean="0"/>
              <a:t>x,y</a:t>
            </a:r>
            <a:r>
              <a:rPr lang="en-US" altLang="zh-CN" dirty="0" smtClean="0"/>
              <a:t>)) </a:t>
            </a:r>
            <a:r>
              <a:rPr lang="zh-CN" altLang="en-US" dirty="0" smtClean="0"/>
              <a:t>为闭式，</a:t>
            </a:r>
          </a:p>
          <a:p>
            <a:r>
              <a:rPr lang="zh-CN" altLang="en-US" dirty="0" smtClean="0"/>
              <a:t>而∃</a:t>
            </a:r>
            <a:r>
              <a:rPr lang="en-US" altLang="zh-CN" i="1" dirty="0" smtClean="0"/>
              <a:t>x</a:t>
            </a:r>
            <a:r>
              <a:rPr lang="en-US" altLang="zh-CN" dirty="0" smtClean="0"/>
              <a:t>(</a:t>
            </a:r>
            <a:r>
              <a:rPr lang="en-US" altLang="zh-CN" i="1" dirty="0" smtClean="0"/>
              <a:t>F</a:t>
            </a:r>
            <a:r>
              <a:rPr lang="en-US" altLang="zh-CN" dirty="0" smtClean="0"/>
              <a:t>(</a:t>
            </a:r>
            <a:r>
              <a:rPr lang="en-US" altLang="zh-CN" i="1" dirty="0" smtClean="0"/>
              <a:t>x</a:t>
            </a:r>
            <a:r>
              <a:rPr lang="en-US" altLang="zh-CN" dirty="0" smtClean="0"/>
              <a:t>)</a:t>
            </a:r>
            <a:r>
              <a:rPr lang="zh-CN" altLang="en-US" dirty="0" smtClean="0"/>
              <a:t>∧</a:t>
            </a:r>
            <a:r>
              <a:rPr lang="en-US" altLang="zh-CN" i="1" dirty="0" smtClean="0"/>
              <a:t>G</a:t>
            </a:r>
            <a:r>
              <a:rPr lang="en-US" altLang="zh-CN" dirty="0" smtClean="0"/>
              <a:t>(</a:t>
            </a:r>
            <a:r>
              <a:rPr lang="en-US" altLang="zh-CN" i="1" dirty="0" err="1" smtClean="0"/>
              <a:t>x,y</a:t>
            </a:r>
            <a:r>
              <a:rPr lang="en-US" altLang="zh-CN" dirty="0" smtClean="0"/>
              <a:t>)) </a:t>
            </a:r>
            <a:r>
              <a:rPr lang="zh-CN" altLang="en-US" dirty="0" smtClean="0"/>
              <a:t>不是闭式。</a:t>
            </a:r>
          </a:p>
        </p:txBody>
      </p:sp>
      <p:sp>
        <p:nvSpPr>
          <p:cNvPr id="17412" name="灯片编号占位符 3"/>
          <p:cNvSpPr>
            <a:spLocks noGrp="1"/>
          </p:cNvSpPr>
          <p:nvPr>
            <p:ph type="sldNum" sz="quarter" idx="12"/>
          </p:nvPr>
        </p:nvSpPr>
        <p:spPr>
          <a:noFill/>
        </p:spPr>
        <p:txBody>
          <a:bodyPr/>
          <a:lstStyle/>
          <a:p>
            <a:fld id="{CFDD8D21-A42D-477B-B5B4-98F41D39D5CC}" type="slidenum">
              <a:rPr lang="en-US" altLang="zh-CN" smtClean="0">
                <a:ea typeface="宋体" charset="-122"/>
              </a:rPr>
              <a:pPr/>
              <a:t>19</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3289DD46-CB02-4812-A923-EEBC370C2325}" type="slidenum">
              <a:rPr lang="en-US" altLang="zh-CN" smtClean="0">
                <a:ea typeface="宋体" charset="-122"/>
              </a:rPr>
              <a:pPr/>
              <a:t>2</a:t>
            </a:fld>
            <a:endParaRPr lang="en-US" altLang="zh-CN" smtClean="0">
              <a:ea typeface="宋体" charset="-122"/>
            </a:endParaRPr>
          </a:p>
        </p:txBody>
      </p:sp>
      <p:sp>
        <p:nvSpPr>
          <p:cNvPr id="5123" name="Rectangle 2"/>
          <p:cNvSpPr>
            <a:spLocks noGrp="1" noChangeArrowheads="1"/>
          </p:cNvSpPr>
          <p:nvPr>
            <p:ph type="title"/>
          </p:nvPr>
        </p:nvSpPr>
        <p:spPr/>
        <p:txBody>
          <a:bodyPr/>
          <a:lstStyle/>
          <a:p>
            <a:pPr algn="ctr" eaLnBrk="1" hangingPunct="1"/>
            <a:r>
              <a:rPr lang="zh-CN" altLang="en-US" dirty="0" smtClean="0"/>
              <a:t>第</a:t>
            </a:r>
            <a:r>
              <a:rPr lang="en-US" altLang="zh-CN" dirty="0" smtClean="0"/>
              <a:t>02</a:t>
            </a:r>
            <a:r>
              <a:rPr lang="zh-CN" altLang="en-US" dirty="0" smtClean="0"/>
              <a:t>章   一阶逻辑</a:t>
            </a:r>
            <a:r>
              <a:rPr lang="en-US" altLang="zh-CN" dirty="0" smtClean="0"/>
              <a:t>——</a:t>
            </a:r>
            <a:r>
              <a:rPr lang="zh-CN" altLang="en-US" dirty="0" smtClean="0"/>
              <a:t>引例</a:t>
            </a:r>
          </a:p>
        </p:txBody>
      </p:sp>
      <p:sp>
        <p:nvSpPr>
          <p:cNvPr id="5124" name="Rectangle 4"/>
          <p:cNvSpPr>
            <a:spLocks noGrp="1" noChangeArrowheads="1"/>
          </p:cNvSpPr>
          <p:nvPr>
            <p:ph type="body" idx="1"/>
          </p:nvPr>
        </p:nvSpPr>
        <p:spPr>
          <a:xfrm>
            <a:off x="357158" y="1357313"/>
            <a:ext cx="8429683" cy="4525962"/>
          </a:xfrm>
        </p:spPr>
        <p:txBody>
          <a:bodyPr/>
          <a:lstStyle/>
          <a:p>
            <a:pPr>
              <a:spcBef>
                <a:spcPts val="1800"/>
              </a:spcBef>
            </a:pPr>
            <a:r>
              <a:rPr lang="zh-CN" altLang="en-US" sz="2800" b="0" dirty="0" smtClean="0"/>
              <a:t>苏格拉底三段论：</a:t>
            </a:r>
            <a:endParaRPr lang="en-US" altLang="zh-CN" sz="2800" b="0" dirty="0" smtClean="0"/>
          </a:p>
          <a:p>
            <a:pPr lvl="2">
              <a:spcBef>
                <a:spcPts val="1800"/>
              </a:spcBef>
              <a:buNone/>
            </a:pPr>
            <a:r>
              <a:rPr lang="zh-CN" altLang="en-US" sz="2600" b="0" dirty="0" smtClean="0"/>
              <a:t>凡是人都是要死的。</a:t>
            </a:r>
            <a:endParaRPr lang="en-US" altLang="zh-CN" sz="2600" b="0" dirty="0" smtClean="0"/>
          </a:p>
          <a:p>
            <a:pPr lvl="2">
              <a:spcBef>
                <a:spcPts val="1800"/>
              </a:spcBef>
              <a:buNone/>
            </a:pPr>
            <a:r>
              <a:rPr lang="zh-CN" altLang="en-US" sz="2600" b="0" dirty="0" smtClean="0"/>
              <a:t>苏格拉底是人。</a:t>
            </a:r>
            <a:endParaRPr lang="en-US" altLang="zh-CN" sz="2600" b="0" dirty="0" smtClean="0"/>
          </a:p>
          <a:p>
            <a:pPr lvl="2">
              <a:spcBef>
                <a:spcPts val="1800"/>
              </a:spcBef>
              <a:buNone/>
            </a:pPr>
            <a:r>
              <a:rPr lang="zh-CN" altLang="en-US" sz="2600" b="0" dirty="0" smtClean="0"/>
              <a:t>所以苏格拉底是要死的。</a:t>
            </a:r>
            <a:endParaRPr lang="en-US" altLang="zh-CN" sz="2600" b="0" dirty="0" smtClean="0"/>
          </a:p>
          <a:p>
            <a:pPr>
              <a:spcBef>
                <a:spcPts val="1800"/>
              </a:spcBef>
            </a:pPr>
            <a:r>
              <a:rPr lang="zh-CN" altLang="en-US" sz="2800" b="0" dirty="0" smtClean="0"/>
              <a:t>苏格上述推理在命题逻辑中可以表示成</a:t>
            </a:r>
            <a:r>
              <a:rPr lang="en-US" altLang="zh-CN" sz="2800" dirty="0" smtClean="0"/>
              <a:t>(</a:t>
            </a:r>
            <a:r>
              <a:rPr lang="en-US" altLang="zh-CN" sz="2800" i="1" dirty="0" smtClean="0"/>
              <a:t>p</a:t>
            </a:r>
            <a:r>
              <a:rPr lang="zh-CN" altLang="en-US" sz="2800" dirty="0" smtClean="0">
                <a:cs typeface="Times New Roman" pitchFamily="18" charset="0"/>
              </a:rPr>
              <a:t>∧</a:t>
            </a:r>
            <a:r>
              <a:rPr lang="en-US" altLang="zh-CN" sz="2800" i="1" dirty="0" smtClean="0">
                <a:cs typeface="Times New Roman" pitchFamily="18" charset="0"/>
              </a:rPr>
              <a:t>q</a:t>
            </a:r>
            <a:r>
              <a:rPr lang="en-US" altLang="zh-CN" sz="2800" dirty="0" smtClean="0"/>
              <a:t>)</a:t>
            </a:r>
            <a:r>
              <a:rPr lang="zh-CN" altLang="en-US" sz="2800" dirty="0" smtClean="0">
                <a:cs typeface="Times New Roman" pitchFamily="18" charset="0"/>
              </a:rPr>
              <a:t> →</a:t>
            </a:r>
            <a:r>
              <a:rPr lang="en-US" altLang="zh-CN" sz="2800" i="1" dirty="0" smtClean="0">
                <a:cs typeface="Times New Roman" pitchFamily="18" charset="0"/>
              </a:rPr>
              <a:t>r</a:t>
            </a:r>
            <a:endParaRPr lang="en-US" altLang="zh-CN" sz="2800" i="1" dirty="0" smtClean="0">
              <a:solidFill>
                <a:schemeClr val="accent2">
                  <a:lumMod val="60000"/>
                  <a:lumOff val="40000"/>
                </a:schemeClr>
              </a:solidFill>
            </a:endParaRPr>
          </a:p>
          <a:p>
            <a:pPr>
              <a:spcBef>
                <a:spcPts val="1800"/>
              </a:spcBef>
            </a:pPr>
            <a:r>
              <a:rPr lang="zh-CN" altLang="en-US" sz="2800" dirty="0" smtClean="0">
                <a:solidFill>
                  <a:schemeClr val="accent2">
                    <a:lumMod val="60000"/>
                    <a:lumOff val="40000"/>
                  </a:schemeClr>
                </a:solidFill>
              </a:rPr>
              <a:t>一阶逻辑</a:t>
            </a:r>
            <a:r>
              <a:rPr lang="zh-CN" altLang="en-US" sz="2800" b="0" dirty="0" smtClean="0"/>
              <a:t>所要研究的内容：“凡是”、“是人”</a:t>
            </a:r>
            <a:r>
              <a:rPr lang="en-US" altLang="zh-CN" sz="2800" b="0" dirty="0" smtClean="0"/>
              <a:t>……</a:t>
            </a:r>
          </a:p>
          <a:p>
            <a:pPr>
              <a:spcBef>
                <a:spcPts val="1800"/>
              </a:spcBef>
            </a:pPr>
            <a:r>
              <a:rPr lang="zh-CN" altLang="en-US" sz="2800" b="0" dirty="0" smtClean="0"/>
              <a:t>一阶逻辑也称</a:t>
            </a:r>
            <a:r>
              <a:rPr lang="zh-CN" altLang="en-US" sz="2800" dirty="0" smtClean="0">
                <a:solidFill>
                  <a:schemeClr val="accent2">
                    <a:lumMod val="60000"/>
                    <a:lumOff val="40000"/>
                  </a:schemeClr>
                </a:solidFill>
              </a:rPr>
              <a:t>谓词逻辑</a:t>
            </a:r>
            <a:r>
              <a:rPr lang="zh-CN" altLang="en-US" sz="2800" b="0" dirty="0" smtClean="0"/>
              <a:t>。</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t>::</a:t>
            </a:r>
            <a:r>
              <a:rPr lang="zh-CN" altLang="en-US" dirty="0" smtClean="0"/>
              <a:t>换名规则</a:t>
            </a:r>
          </a:p>
        </p:txBody>
      </p:sp>
      <p:sp>
        <p:nvSpPr>
          <p:cNvPr id="17411" name="内容占位符 2"/>
          <p:cNvSpPr>
            <a:spLocks noGrp="1"/>
          </p:cNvSpPr>
          <p:nvPr>
            <p:ph idx="1"/>
          </p:nvPr>
        </p:nvSpPr>
        <p:spPr>
          <a:xfrm>
            <a:off x="428625" y="1357313"/>
            <a:ext cx="8229600" cy="4786312"/>
          </a:xfrm>
        </p:spPr>
        <p:txBody>
          <a:bodyPr/>
          <a:lstStyle/>
          <a:p>
            <a:pPr>
              <a:spcBef>
                <a:spcPts val="1800"/>
              </a:spcBef>
            </a:pPr>
            <a:r>
              <a:rPr lang="zh-CN" altLang="en-US" dirty="0" smtClean="0"/>
              <a:t>观察下面的合式公式：</a:t>
            </a:r>
            <a:endParaRPr lang="en-US" altLang="zh-CN" dirty="0" smtClean="0"/>
          </a:p>
          <a:p>
            <a:pPr>
              <a:spcBef>
                <a:spcPts val="1800"/>
              </a:spcBef>
            </a:pPr>
            <a:r>
              <a:rPr lang="en-US" altLang="zh-CN" dirty="0" smtClean="0"/>
              <a:t>	</a:t>
            </a:r>
            <a:r>
              <a:rPr lang="zh-CN" altLang="en-US" dirty="0" smtClean="0"/>
              <a:t>∃</a:t>
            </a:r>
            <a:r>
              <a:rPr lang="en-US" altLang="zh-CN" i="1" dirty="0" smtClean="0"/>
              <a:t>x</a:t>
            </a:r>
            <a:r>
              <a:rPr lang="en-US" altLang="zh-CN" dirty="0" smtClean="0"/>
              <a:t>(</a:t>
            </a:r>
            <a:r>
              <a:rPr lang="en-US" altLang="zh-CN" i="1" dirty="0" smtClean="0"/>
              <a:t>F</a:t>
            </a:r>
            <a:r>
              <a:rPr lang="en-US" altLang="zh-CN" dirty="0" smtClean="0"/>
              <a:t>(</a:t>
            </a:r>
            <a:r>
              <a:rPr lang="en-US" altLang="zh-CN" i="1" dirty="0" err="1" smtClean="0"/>
              <a:t>x,y,z</a:t>
            </a:r>
            <a:r>
              <a:rPr lang="en-US" altLang="zh-CN" dirty="0" smtClean="0"/>
              <a:t>)</a:t>
            </a:r>
            <a:r>
              <a:rPr lang="zh-CN" altLang="en-US" dirty="0" smtClean="0"/>
              <a:t>→∀</a:t>
            </a:r>
            <a:r>
              <a:rPr lang="en-US" altLang="zh-CN" i="1" dirty="0" smtClean="0"/>
              <a:t>y</a:t>
            </a:r>
            <a:r>
              <a:rPr lang="en-US" altLang="zh-CN" dirty="0" smtClean="0"/>
              <a:t>(</a:t>
            </a:r>
            <a:r>
              <a:rPr lang="en-US" altLang="zh-CN" i="1" dirty="0" smtClean="0"/>
              <a:t>G</a:t>
            </a:r>
            <a:r>
              <a:rPr lang="en-US" altLang="zh-CN" dirty="0" smtClean="0"/>
              <a:t>(</a:t>
            </a:r>
            <a:r>
              <a:rPr lang="en-US" altLang="zh-CN" i="1" dirty="0" err="1" smtClean="0"/>
              <a:t>x,y</a:t>
            </a:r>
            <a:r>
              <a:rPr lang="en-US" altLang="zh-CN" dirty="0" smtClean="0"/>
              <a:t>)</a:t>
            </a:r>
            <a:r>
              <a:rPr lang="zh-CN" altLang="en-US" dirty="0" smtClean="0"/>
              <a:t>∧</a:t>
            </a:r>
            <a:r>
              <a:rPr lang="en-US" altLang="zh-CN" i="1" dirty="0" smtClean="0"/>
              <a:t>H</a:t>
            </a:r>
            <a:r>
              <a:rPr lang="en-US" altLang="zh-CN" dirty="0" smtClean="0"/>
              <a:t>(</a:t>
            </a:r>
            <a:r>
              <a:rPr lang="en-US" altLang="zh-CN" i="1" dirty="0" err="1" smtClean="0"/>
              <a:t>x,y,z</a:t>
            </a:r>
            <a:r>
              <a:rPr lang="en-US" altLang="zh-CN" dirty="0" smtClean="0"/>
              <a:t>))) </a:t>
            </a:r>
            <a:endParaRPr lang="zh-CN" altLang="en-US" dirty="0" smtClean="0"/>
          </a:p>
          <a:p>
            <a:pPr>
              <a:spcBef>
                <a:spcPts val="1800"/>
              </a:spcBef>
            </a:pPr>
            <a:r>
              <a:rPr lang="zh-CN" altLang="en-US" dirty="0" smtClean="0"/>
              <a:t>指导变项</a:t>
            </a:r>
            <a:r>
              <a:rPr lang="en-US" altLang="zh-CN" i="1" dirty="0" smtClean="0"/>
              <a:t>y</a:t>
            </a:r>
            <a:r>
              <a:rPr lang="zh-CN" altLang="en-US" dirty="0" smtClean="0"/>
              <a:t>一共出现了</a:t>
            </a:r>
            <a:r>
              <a:rPr lang="en-US" altLang="zh-CN" dirty="0" smtClean="0"/>
              <a:t>3</a:t>
            </a:r>
            <a:r>
              <a:rPr lang="zh-CN" altLang="en-US" dirty="0" smtClean="0"/>
              <a:t>次，但是第一次出现和后两次出现的辖域不一样，意义完全不同，可以说是两个完全不同的指导变项。因此，可以通过换名，减少歧义。</a:t>
            </a:r>
            <a:endParaRPr lang="en-US" altLang="zh-CN" dirty="0" smtClean="0"/>
          </a:p>
          <a:p>
            <a:pPr>
              <a:spcBef>
                <a:spcPts val="1800"/>
              </a:spcBef>
            </a:pPr>
            <a:r>
              <a:rPr lang="zh-CN" altLang="en-US" dirty="0" smtClean="0">
                <a:solidFill>
                  <a:schemeClr val="accent2">
                    <a:lumMod val="60000"/>
                    <a:lumOff val="40000"/>
                  </a:schemeClr>
                </a:solidFill>
              </a:rPr>
              <a:t>换名规则</a:t>
            </a:r>
            <a:r>
              <a:rPr lang="zh-CN" altLang="en-US" dirty="0" smtClean="0"/>
              <a:t>就是将一个指导变项及其在辖域中的所有约束出现替换成公式中没有出现的个体变项符号。</a:t>
            </a:r>
            <a:endParaRPr lang="en-US" altLang="zh-CN" dirty="0" smtClean="0"/>
          </a:p>
          <a:p>
            <a:pPr>
              <a:spcBef>
                <a:spcPts val="1800"/>
              </a:spcBef>
            </a:pPr>
            <a:r>
              <a:rPr lang="zh-CN" altLang="en-US" dirty="0" smtClean="0"/>
              <a:t>上面的合式公式通过把第二个</a:t>
            </a:r>
            <a:r>
              <a:rPr lang="en-US" altLang="zh-CN" i="1" dirty="0" smtClean="0"/>
              <a:t>y</a:t>
            </a:r>
            <a:r>
              <a:rPr lang="zh-CN" altLang="en-US" dirty="0" smtClean="0"/>
              <a:t>的指导变项和其辖域中的所有出现更换为</a:t>
            </a:r>
            <a:r>
              <a:rPr lang="en-US" altLang="zh-CN" i="1" dirty="0" smtClean="0"/>
              <a:t>t </a:t>
            </a:r>
            <a:r>
              <a:rPr lang="zh-CN" altLang="en-US" dirty="0" smtClean="0"/>
              <a:t>，得到：</a:t>
            </a:r>
            <a:endParaRPr lang="en-US" altLang="zh-CN" dirty="0" smtClean="0"/>
          </a:p>
          <a:p>
            <a:pPr>
              <a:spcBef>
                <a:spcPts val="1800"/>
              </a:spcBef>
            </a:pPr>
            <a:r>
              <a:rPr lang="en-US" altLang="zh-CN" dirty="0" smtClean="0"/>
              <a:t>	</a:t>
            </a:r>
            <a:r>
              <a:rPr lang="zh-CN" altLang="en-US" dirty="0" smtClean="0"/>
              <a:t>∃</a:t>
            </a:r>
            <a:r>
              <a:rPr lang="en-US" altLang="zh-CN" i="1" dirty="0" smtClean="0"/>
              <a:t>x</a:t>
            </a:r>
            <a:r>
              <a:rPr lang="en-US" altLang="zh-CN" dirty="0" smtClean="0"/>
              <a:t>(</a:t>
            </a:r>
            <a:r>
              <a:rPr lang="en-US" altLang="zh-CN" i="1" dirty="0" smtClean="0"/>
              <a:t>F</a:t>
            </a:r>
            <a:r>
              <a:rPr lang="en-US" altLang="zh-CN" dirty="0" smtClean="0"/>
              <a:t>(</a:t>
            </a:r>
            <a:r>
              <a:rPr lang="en-US" altLang="zh-CN" i="1" dirty="0" err="1" smtClean="0"/>
              <a:t>x,y,z</a:t>
            </a:r>
            <a:r>
              <a:rPr lang="en-US" altLang="zh-CN" dirty="0" smtClean="0"/>
              <a:t>)</a:t>
            </a:r>
            <a:r>
              <a:rPr lang="zh-CN" altLang="en-US" dirty="0" smtClean="0"/>
              <a:t>→∀</a:t>
            </a:r>
            <a:r>
              <a:rPr lang="en-US" altLang="zh-CN" i="1" dirty="0" smtClean="0"/>
              <a:t>t</a:t>
            </a:r>
            <a:r>
              <a:rPr lang="en-US" altLang="zh-CN" dirty="0" smtClean="0"/>
              <a:t>(</a:t>
            </a:r>
            <a:r>
              <a:rPr lang="en-US" altLang="zh-CN" i="1" dirty="0" smtClean="0"/>
              <a:t>G</a:t>
            </a:r>
            <a:r>
              <a:rPr lang="en-US" altLang="zh-CN" dirty="0" smtClean="0"/>
              <a:t>(</a:t>
            </a:r>
            <a:r>
              <a:rPr lang="en-US" altLang="zh-CN" i="1" dirty="0" err="1" smtClean="0"/>
              <a:t>x,t</a:t>
            </a:r>
            <a:r>
              <a:rPr lang="en-US" altLang="zh-CN" dirty="0" smtClean="0"/>
              <a:t>)</a:t>
            </a:r>
            <a:r>
              <a:rPr lang="zh-CN" altLang="en-US" dirty="0" smtClean="0"/>
              <a:t>∧</a:t>
            </a:r>
            <a:r>
              <a:rPr lang="en-US" altLang="zh-CN" i="1" dirty="0" smtClean="0"/>
              <a:t>H</a:t>
            </a:r>
            <a:r>
              <a:rPr lang="en-US" altLang="zh-CN" dirty="0" smtClean="0"/>
              <a:t>(</a:t>
            </a:r>
            <a:r>
              <a:rPr lang="en-US" altLang="zh-CN" i="1" dirty="0" err="1" smtClean="0"/>
              <a:t>x,t,z</a:t>
            </a:r>
            <a:r>
              <a:rPr lang="en-US" altLang="zh-CN" dirty="0" smtClean="0"/>
              <a:t>))) </a:t>
            </a:r>
            <a:endParaRPr lang="zh-CN" altLang="en-US" dirty="0" smtClean="0"/>
          </a:p>
        </p:txBody>
      </p:sp>
      <p:sp>
        <p:nvSpPr>
          <p:cNvPr id="17412" name="灯片编号占位符 3"/>
          <p:cNvSpPr>
            <a:spLocks noGrp="1"/>
          </p:cNvSpPr>
          <p:nvPr>
            <p:ph type="sldNum" sz="quarter" idx="12"/>
          </p:nvPr>
        </p:nvSpPr>
        <p:spPr>
          <a:noFill/>
        </p:spPr>
        <p:txBody>
          <a:bodyPr/>
          <a:lstStyle/>
          <a:p>
            <a:fld id="{CFDD8D21-A42D-477B-B5B4-98F41D39D5CC}" type="slidenum">
              <a:rPr lang="en-US" altLang="zh-CN" smtClean="0">
                <a:ea typeface="宋体" charset="-122"/>
              </a:rPr>
              <a:pPr/>
              <a:t>20</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t>::</a:t>
            </a:r>
            <a:r>
              <a:rPr lang="zh-CN" altLang="en-US" dirty="0" smtClean="0"/>
              <a:t>公式的解释</a:t>
            </a:r>
          </a:p>
        </p:txBody>
      </p:sp>
      <p:sp>
        <p:nvSpPr>
          <p:cNvPr id="18435" name="内容占位符 2"/>
          <p:cNvSpPr>
            <a:spLocks noGrp="1"/>
          </p:cNvSpPr>
          <p:nvPr>
            <p:ph idx="1"/>
          </p:nvPr>
        </p:nvSpPr>
        <p:spPr>
          <a:xfrm>
            <a:off x="428625" y="1357313"/>
            <a:ext cx="8229600" cy="2428877"/>
          </a:xfrm>
        </p:spPr>
        <p:txBody>
          <a:bodyPr/>
          <a:lstStyle/>
          <a:p>
            <a:r>
              <a:rPr lang="zh-CN" altLang="en-US" dirty="0" smtClean="0">
                <a:solidFill>
                  <a:srgbClr val="CC0000"/>
                </a:solidFill>
              </a:rPr>
              <a:t>定义</a:t>
            </a:r>
            <a:r>
              <a:rPr lang="en-US" altLang="zh-CN" dirty="0" smtClean="0">
                <a:solidFill>
                  <a:srgbClr val="CC0000"/>
                </a:solidFill>
              </a:rPr>
              <a:t>2.7 </a:t>
            </a:r>
            <a:r>
              <a:rPr lang="zh-CN" altLang="en-US" dirty="0" smtClean="0">
                <a:solidFill>
                  <a:srgbClr val="CC0000"/>
                </a:solidFill>
              </a:rPr>
              <a:t> </a:t>
            </a:r>
            <a:r>
              <a:rPr lang="zh-CN" altLang="en-US" dirty="0" smtClean="0"/>
              <a:t>一阶逻辑中的</a:t>
            </a:r>
            <a:r>
              <a:rPr lang="zh-CN" altLang="en-US" dirty="0" smtClean="0">
                <a:solidFill>
                  <a:schemeClr val="accent2">
                    <a:lumMod val="60000"/>
                    <a:lumOff val="40000"/>
                  </a:schemeClr>
                </a:solidFill>
              </a:rPr>
              <a:t>解释</a:t>
            </a:r>
            <a:r>
              <a:rPr lang="en-US" altLang="zh-CN" i="1" dirty="0" smtClean="0"/>
              <a:t>I</a:t>
            </a:r>
            <a:r>
              <a:rPr lang="zh-CN" altLang="en-US" dirty="0" smtClean="0"/>
              <a:t>由</a:t>
            </a:r>
            <a:r>
              <a:rPr lang="en-US" altLang="zh-CN" dirty="0" smtClean="0"/>
              <a:t>4</a:t>
            </a:r>
            <a:r>
              <a:rPr lang="zh-CN" altLang="en-US" dirty="0" smtClean="0"/>
              <a:t>部分组成：</a:t>
            </a:r>
          </a:p>
          <a:p>
            <a:r>
              <a:rPr lang="en-US" altLang="zh-CN" dirty="0" smtClean="0"/>
              <a:t>(1) </a:t>
            </a:r>
            <a:r>
              <a:rPr lang="zh-CN" altLang="en-US" dirty="0" smtClean="0"/>
              <a:t>非空个体域</a:t>
            </a:r>
            <a:r>
              <a:rPr lang="en-US" altLang="zh-CN" i="1" dirty="0" smtClean="0"/>
              <a:t>D</a:t>
            </a:r>
            <a:r>
              <a:rPr lang="en-US" altLang="zh-CN" dirty="0" smtClean="0"/>
              <a:t> .</a:t>
            </a:r>
          </a:p>
          <a:p>
            <a:r>
              <a:rPr lang="en-US" altLang="zh-CN" dirty="0" smtClean="0"/>
              <a:t>(2)</a:t>
            </a:r>
            <a:r>
              <a:rPr lang="en-US" altLang="zh-CN" i="1" dirty="0" smtClean="0"/>
              <a:t> </a:t>
            </a:r>
            <a:r>
              <a:rPr lang="zh-CN" altLang="en-US" dirty="0" smtClean="0"/>
              <a:t>给论及的每一个个体常项符号指定一个</a:t>
            </a:r>
            <a:r>
              <a:rPr lang="en-US" altLang="zh-CN" i="1" dirty="0" smtClean="0"/>
              <a:t>D</a:t>
            </a:r>
            <a:r>
              <a:rPr lang="zh-CN" altLang="en-US" dirty="0" smtClean="0"/>
              <a:t>的元素</a:t>
            </a:r>
            <a:r>
              <a:rPr lang="en-US" altLang="zh-CN" dirty="0" smtClean="0"/>
              <a:t>.</a:t>
            </a:r>
          </a:p>
          <a:p>
            <a:r>
              <a:rPr lang="en-US" altLang="zh-CN" dirty="0" smtClean="0"/>
              <a:t>(3) </a:t>
            </a:r>
            <a:r>
              <a:rPr lang="zh-CN" altLang="en-US" dirty="0" smtClean="0"/>
              <a:t>给论及的每一个函数变项符号指定一个</a:t>
            </a:r>
            <a:r>
              <a:rPr lang="en-US" altLang="zh-CN" i="1" dirty="0" smtClean="0"/>
              <a:t>D</a:t>
            </a:r>
            <a:r>
              <a:rPr lang="zh-CN" altLang="en-US" dirty="0" smtClean="0"/>
              <a:t>上的函数</a:t>
            </a:r>
            <a:r>
              <a:rPr lang="en-US" altLang="zh-CN" dirty="0" smtClean="0"/>
              <a:t>.</a:t>
            </a:r>
          </a:p>
          <a:p>
            <a:r>
              <a:rPr lang="en-US" altLang="zh-CN" dirty="0" smtClean="0"/>
              <a:t>(4) </a:t>
            </a:r>
            <a:r>
              <a:rPr lang="zh-CN" altLang="en-US" dirty="0" smtClean="0"/>
              <a:t>给论及的每一个谓词变项符号指定一个</a:t>
            </a:r>
            <a:r>
              <a:rPr lang="en-US" altLang="zh-CN" i="1" dirty="0" smtClean="0"/>
              <a:t>D</a:t>
            </a:r>
            <a:r>
              <a:rPr lang="zh-CN" altLang="en-US" dirty="0" smtClean="0"/>
              <a:t>上的谓词</a:t>
            </a:r>
            <a:r>
              <a:rPr lang="en-US" altLang="zh-CN" dirty="0" smtClean="0"/>
              <a:t>.</a:t>
            </a:r>
            <a:endParaRPr lang="zh-CN" altLang="en-US" dirty="0" smtClean="0"/>
          </a:p>
        </p:txBody>
      </p:sp>
      <p:sp>
        <p:nvSpPr>
          <p:cNvPr id="18436" name="灯片编号占位符 3"/>
          <p:cNvSpPr>
            <a:spLocks noGrp="1"/>
          </p:cNvSpPr>
          <p:nvPr>
            <p:ph type="sldNum" sz="quarter" idx="12"/>
          </p:nvPr>
        </p:nvSpPr>
        <p:spPr>
          <a:noFill/>
        </p:spPr>
        <p:txBody>
          <a:bodyPr/>
          <a:lstStyle/>
          <a:p>
            <a:fld id="{B3B5ABD6-683C-4B9D-8150-869DAEA4CFA5}" type="slidenum">
              <a:rPr lang="en-US" altLang="zh-CN" smtClean="0">
                <a:ea typeface="宋体" charset="-122"/>
              </a:rPr>
              <a:pPr/>
              <a:t>21</a:t>
            </a:fld>
            <a:endParaRPr lang="en-US" altLang="zh-CN" smtClean="0">
              <a:ea typeface="宋体" charset="-122"/>
            </a:endParaRPr>
          </a:p>
        </p:txBody>
      </p:sp>
      <p:sp>
        <p:nvSpPr>
          <p:cNvPr id="14" name="内容占位符 2"/>
          <p:cNvSpPr txBox="1">
            <a:spLocks/>
          </p:cNvSpPr>
          <p:nvPr/>
        </p:nvSpPr>
        <p:spPr bwMode="auto">
          <a:xfrm>
            <a:off x="428625" y="3929089"/>
            <a:ext cx="8229600" cy="2000241"/>
          </a:xfrm>
          <a:prstGeom prst="rect">
            <a:avLst/>
          </a:prstGeom>
          <a:noFill/>
          <a:ln w="9525">
            <a:noFill/>
            <a:miter lim="800000"/>
            <a:headEnd/>
            <a:tailEnd/>
          </a:ln>
        </p:spPr>
        <p:txBody>
          <a:bodyPr/>
          <a:lstStyle/>
          <a:p>
            <a:pPr>
              <a:spcBef>
                <a:spcPts val="1200"/>
              </a:spcBef>
              <a:defRPr/>
            </a:pPr>
            <a:r>
              <a:rPr lang="zh-CN" altLang="en-US" sz="2400" b="1" dirty="0" smtClean="0">
                <a:latin typeface="Times New Roman" pitchFamily="18" charset="0"/>
              </a:rPr>
              <a:t>从定义中可以看出，在使用解释</a:t>
            </a:r>
            <a:r>
              <a:rPr lang="en-US" altLang="zh-CN" sz="2400" b="1" i="1" dirty="0" smtClean="0">
                <a:latin typeface="+mn-lt"/>
              </a:rPr>
              <a:t>I</a:t>
            </a:r>
            <a:r>
              <a:rPr lang="zh-CN" altLang="en-US" sz="2400" b="1" dirty="0" smtClean="0">
                <a:latin typeface="Times New Roman" pitchFamily="18" charset="0"/>
              </a:rPr>
              <a:t>解释</a:t>
            </a:r>
            <a:r>
              <a:rPr lang="en-US" altLang="zh-CN" sz="2400" b="1" i="1" dirty="0" smtClean="0">
                <a:latin typeface="+mn-lt"/>
              </a:rPr>
              <a:t>A</a:t>
            </a:r>
            <a:r>
              <a:rPr lang="zh-CN" altLang="en-US" sz="2400" b="1" dirty="0" smtClean="0">
                <a:latin typeface="Times New Roman" pitchFamily="18" charset="0"/>
              </a:rPr>
              <a:t>公式时，采用指定的个体域</a:t>
            </a:r>
            <a:r>
              <a:rPr lang="en-US" altLang="zh-CN" sz="2400" b="1" i="1" dirty="0" smtClean="0">
                <a:latin typeface="+mn-lt"/>
              </a:rPr>
              <a:t>D</a:t>
            </a:r>
            <a:r>
              <a:rPr lang="en-US" altLang="zh-CN" sz="2400" b="1" i="1" dirty="0" smtClean="0"/>
              <a:t> </a:t>
            </a:r>
            <a:r>
              <a:rPr lang="zh-CN" altLang="en-US" sz="2400" b="1" dirty="0" smtClean="0">
                <a:latin typeface="Times New Roman" pitchFamily="18" charset="0"/>
              </a:rPr>
              <a:t>，并将</a:t>
            </a:r>
            <a:r>
              <a:rPr lang="en-US" altLang="zh-CN" sz="2400" b="1" i="1" dirty="0" smtClean="0">
                <a:latin typeface="+mn-lt"/>
              </a:rPr>
              <a:t>A</a:t>
            </a:r>
            <a:r>
              <a:rPr lang="zh-CN" altLang="en-US" sz="2400" b="1" dirty="0" smtClean="0">
                <a:latin typeface="Times New Roman" pitchFamily="18" charset="0"/>
              </a:rPr>
              <a:t>中所有个体常项符号、函数变项符号、及谓词变项符号分别替换为</a:t>
            </a:r>
            <a:r>
              <a:rPr lang="en-US" altLang="zh-CN" sz="2400" b="1" i="1" dirty="0" smtClean="0">
                <a:latin typeface="+mn-lt"/>
              </a:rPr>
              <a:t>I</a:t>
            </a:r>
            <a:r>
              <a:rPr lang="zh-CN" altLang="en-US" sz="2400" b="1" dirty="0" smtClean="0">
                <a:latin typeface="Times New Roman" pitchFamily="18" charset="0"/>
              </a:rPr>
              <a:t>中指定的元素、函数、及谓词。</a:t>
            </a:r>
            <a:endParaRPr lang="en-US" altLang="zh-CN" sz="2400" b="1" dirty="0">
              <a:latin typeface="Times New Roman"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t>::</a:t>
            </a:r>
            <a:r>
              <a:rPr lang="zh-CN" altLang="en-US" dirty="0" smtClean="0"/>
              <a:t>解释实例</a:t>
            </a:r>
          </a:p>
        </p:txBody>
      </p:sp>
      <p:sp>
        <p:nvSpPr>
          <p:cNvPr id="19459" name="内容占位符 2"/>
          <p:cNvSpPr>
            <a:spLocks noGrp="1"/>
          </p:cNvSpPr>
          <p:nvPr>
            <p:ph idx="1"/>
          </p:nvPr>
        </p:nvSpPr>
        <p:spPr>
          <a:xfrm>
            <a:off x="428625" y="836712"/>
            <a:ext cx="8229600" cy="2928937"/>
          </a:xfrm>
        </p:spPr>
        <p:txBody>
          <a:bodyPr/>
          <a:lstStyle/>
          <a:p>
            <a:r>
              <a:rPr lang="zh-CN" altLang="en-US" dirty="0" smtClean="0">
                <a:solidFill>
                  <a:srgbClr val="CC0000"/>
                </a:solidFill>
              </a:rPr>
              <a:t>例</a:t>
            </a:r>
            <a:r>
              <a:rPr lang="en-US" altLang="zh-CN" dirty="0" smtClean="0">
                <a:solidFill>
                  <a:srgbClr val="CC0000"/>
                </a:solidFill>
              </a:rPr>
              <a:t>2.7 </a:t>
            </a:r>
            <a:r>
              <a:rPr lang="zh-CN" altLang="en-US" b="0" dirty="0" smtClean="0"/>
              <a:t>给定解释</a:t>
            </a:r>
            <a:r>
              <a:rPr lang="en-US" altLang="zh-CN" i="1" dirty="0" smtClean="0"/>
              <a:t>I</a:t>
            </a:r>
            <a:r>
              <a:rPr lang="en-US" altLang="zh-CN" b="0" dirty="0" smtClean="0"/>
              <a:t> </a:t>
            </a:r>
            <a:r>
              <a:rPr lang="zh-CN" altLang="en-US" b="0" dirty="0" smtClean="0"/>
              <a:t>如下：</a:t>
            </a:r>
          </a:p>
          <a:p>
            <a:r>
              <a:rPr lang="en-US" altLang="zh-CN" dirty="0" smtClean="0"/>
              <a:t>(a) </a:t>
            </a:r>
            <a:r>
              <a:rPr lang="zh-CN" altLang="en-US" b="0" dirty="0" smtClean="0"/>
              <a:t>个体域</a:t>
            </a:r>
            <a:r>
              <a:rPr lang="en-US" altLang="zh-CN" i="1" dirty="0" smtClean="0"/>
              <a:t>D</a:t>
            </a:r>
            <a:r>
              <a:rPr lang="en-US" altLang="zh-CN" dirty="0" smtClean="0"/>
              <a:t>=</a:t>
            </a:r>
            <a:r>
              <a:rPr lang="en-US" altLang="zh-CN" i="1" dirty="0" smtClean="0"/>
              <a:t>R</a:t>
            </a:r>
          </a:p>
          <a:p>
            <a:r>
              <a:rPr lang="en-US" altLang="zh-CN" dirty="0" smtClean="0"/>
              <a:t>(b) </a:t>
            </a:r>
            <a:r>
              <a:rPr lang="en-US" altLang="zh-CN" i="1" dirty="0" smtClean="0"/>
              <a:t>a</a:t>
            </a:r>
            <a:r>
              <a:rPr lang="en-US" altLang="zh-CN" dirty="0" smtClean="0"/>
              <a:t>=0</a:t>
            </a:r>
          </a:p>
          <a:p>
            <a:r>
              <a:rPr lang="en-US" altLang="zh-CN" dirty="0" smtClean="0"/>
              <a:t>(c) </a:t>
            </a:r>
            <a:r>
              <a:rPr lang="es-ES" altLang="zh-CN" i="1" dirty="0" smtClean="0"/>
              <a:t>f </a:t>
            </a:r>
            <a:r>
              <a:rPr lang="es-ES" altLang="zh-CN" dirty="0" smtClean="0"/>
              <a:t>(</a:t>
            </a:r>
            <a:r>
              <a:rPr lang="es-ES" altLang="zh-CN" i="1" dirty="0" smtClean="0"/>
              <a:t>x, y</a:t>
            </a:r>
            <a:r>
              <a:rPr lang="es-ES" altLang="zh-CN" dirty="0" smtClean="0"/>
              <a:t>)</a:t>
            </a:r>
            <a:r>
              <a:rPr lang="es-ES" altLang="zh-CN" i="1" dirty="0" smtClean="0"/>
              <a:t> </a:t>
            </a:r>
            <a:r>
              <a:rPr lang="en-US" altLang="zh-CN" dirty="0" smtClean="0"/>
              <a:t>=</a:t>
            </a:r>
            <a:r>
              <a:rPr lang="zh-CN" altLang="es-ES" dirty="0" smtClean="0"/>
              <a:t> </a:t>
            </a:r>
            <a:r>
              <a:rPr lang="es-ES" altLang="zh-CN" i="1" dirty="0" smtClean="0"/>
              <a:t>x </a:t>
            </a:r>
            <a:r>
              <a:rPr lang="en-US" altLang="zh-CN" i="1" dirty="0" smtClean="0"/>
              <a:t>+</a:t>
            </a:r>
            <a:r>
              <a:rPr lang="zh-CN" altLang="es-ES" i="1" dirty="0" smtClean="0"/>
              <a:t> </a:t>
            </a:r>
            <a:r>
              <a:rPr lang="es-ES" altLang="zh-CN" i="1" dirty="0" smtClean="0"/>
              <a:t>y</a:t>
            </a:r>
            <a:r>
              <a:rPr lang="es-ES" altLang="zh-CN" dirty="0" smtClean="0"/>
              <a:t>, </a:t>
            </a:r>
            <a:r>
              <a:rPr lang="es-ES" altLang="zh-CN" i="1" dirty="0" smtClean="0"/>
              <a:t>g</a:t>
            </a:r>
            <a:r>
              <a:rPr lang="es-ES" altLang="zh-CN" dirty="0" smtClean="0"/>
              <a:t>(</a:t>
            </a:r>
            <a:r>
              <a:rPr lang="es-ES" altLang="zh-CN" i="1" dirty="0" smtClean="0"/>
              <a:t>x</a:t>
            </a:r>
            <a:r>
              <a:rPr lang="es-ES" altLang="zh-CN" dirty="0" smtClean="0"/>
              <a:t>, y) </a:t>
            </a:r>
            <a:r>
              <a:rPr lang="en-US" altLang="zh-CN" dirty="0" smtClean="0"/>
              <a:t>=</a:t>
            </a:r>
            <a:r>
              <a:rPr lang="zh-CN" altLang="es-ES" dirty="0" smtClean="0"/>
              <a:t> </a:t>
            </a:r>
            <a:r>
              <a:rPr lang="es-ES" altLang="zh-CN" i="1" dirty="0" smtClean="0"/>
              <a:t>x</a:t>
            </a:r>
            <a:r>
              <a:rPr lang="es-ES" altLang="zh-CN" dirty="0" smtClean="0"/>
              <a:t> </a:t>
            </a:r>
            <a:r>
              <a:rPr lang="en-US" altLang="zh-CN" dirty="0" smtClean="0"/>
              <a:t>·</a:t>
            </a:r>
            <a:r>
              <a:rPr lang="zh-CN" altLang="es-ES" dirty="0" smtClean="0"/>
              <a:t> </a:t>
            </a:r>
            <a:r>
              <a:rPr lang="es-ES" altLang="zh-CN" i="1" dirty="0" smtClean="0"/>
              <a:t>y</a:t>
            </a:r>
            <a:endParaRPr lang="en-US" altLang="zh-CN" i="1" dirty="0" smtClean="0"/>
          </a:p>
          <a:p>
            <a:r>
              <a:rPr lang="en-US" altLang="zh-CN" dirty="0" smtClean="0"/>
              <a:t>(d</a:t>
            </a:r>
            <a:r>
              <a:rPr lang="en-US" altLang="zh-CN" i="1" dirty="0" smtClean="0"/>
              <a:t>) </a:t>
            </a:r>
            <a:r>
              <a:rPr lang="es-ES" altLang="zh-CN" i="1" dirty="0" smtClean="0"/>
              <a:t>F( x, y) </a:t>
            </a:r>
            <a:r>
              <a:rPr lang="es-ES" altLang="zh-CN" dirty="0" smtClean="0"/>
              <a:t>: </a:t>
            </a:r>
            <a:r>
              <a:rPr lang="es-ES" altLang="zh-CN" i="1" dirty="0" smtClean="0"/>
              <a:t>x</a:t>
            </a:r>
            <a:r>
              <a:rPr lang="es-ES" altLang="zh-CN" dirty="0" smtClean="0"/>
              <a:t> </a:t>
            </a:r>
            <a:r>
              <a:rPr lang="en-US" altLang="zh-CN" dirty="0" smtClean="0"/>
              <a:t>=</a:t>
            </a:r>
            <a:r>
              <a:rPr lang="zh-CN" altLang="es-ES" dirty="0" smtClean="0"/>
              <a:t> </a:t>
            </a:r>
            <a:r>
              <a:rPr lang="es-ES" altLang="zh-CN" i="1" dirty="0" smtClean="0"/>
              <a:t>y</a:t>
            </a:r>
            <a:endParaRPr lang="en-US" altLang="zh-CN" i="1" dirty="0" smtClean="0"/>
          </a:p>
          <a:p>
            <a:r>
              <a:rPr lang="zh-CN" altLang="en-US" b="0" dirty="0" smtClean="0"/>
              <a:t>写出下列公式在</a:t>
            </a:r>
            <a:r>
              <a:rPr lang="en-US" altLang="zh-CN" i="1" dirty="0" smtClean="0"/>
              <a:t>I</a:t>
            </a:r>
            <a:r>
              <a:rPr lang="zh-CN" altLang="en-US" b="0" dirty="0" smtClean="0"/>
              <a:t>下的解释</a:t>
            </a:r>
            <a:r>
              <a:rPr lang="en-US" altLang="zh-CN" b="0" dirty="0" smtClean="0"/>
              <a:t>, </a:t>
            </a:r>
            <a:r>
              <a:rPr lang="zh-CN" altLang="en-US" b="0" dirty="0" smtClean="0"/>
              <a:t>并指出它的真值</a:t>
            </a:r>
            <a:r>
              <a:rPr lang="en-US" altLang="zh-CN" dirty="0" smtClean="0"/>
              <a:t>.</a:t>
            </a:r>
            <a:endParaRPr lang="zh-CN" altLang="en-US" b="0" dirty="0" smtClean="0"/>
          </a:p>
        </p:txBody>
      </p:sp>
      <p:sp>
        <p:nvSpPr>
          <p:cNvPr id="19460" name="灯片编号占位符 3"/>
          <p:cNvSpPr>
            <a:spLocks noGrp="1"/>
          </p:cNvSpPr>
          <p:nvPr>
            <p:ph type="sldNum" sz="quarter" idx="12"/>
          </p:nvPr>
        </p:nvSpPr>
        <p:spPr>
          <a:noFill/>
        </p:spPr>
        <p:txBody>
          <a:bodyPr/>
          <a:lstStyle/>
          <a:p>
            <a:fld id="{54975C81-8E25-43B0-947F-D16DBECE849A}" type="slidenum">
              <a:rPr lang="en-US" altLang="zh-CN" smtClean="0">
                <a:ea typeface="宋体" charset="-122"/>
              </a:rPr>
              <a:pPr/>
              <a:t>22</a:t>
            </a:fld>
            <a:endParaRPr lang="en-US" altLang="zh-CN" smtClean="0">
              <a:ea typeface="宋体" charset="-122"/>
            </a:endParaRPr>
          </a:p>
        </p:txBody>
      </p:sp>
      <p:sp>
        <p:nvSpPr>
          <p:cNvPr id="5" name="内容占位符 2"/>
          <p:cNvSpPr txBox="1">
            <a:spLocks/>
          </p:cNvSpPr>
          <p:nvPr/>
        </p:nvSpPr>
        <p:spPr bwMode="auto">
          <a:xfrm>
            <a:off x="500063" y="3717032"/>
            <a:ext cx="5080049" cy="2640926"/>
          </a:xfrm>
          <a:prstGeom prst="rect">
            <a:avLst/>
          </a:prstGeom>
          <a:noFill/>
          <a:ln w="9525">
            <a:noFill/>
            <a:miter lim="800000"/>
            <a:headEnd/>
            <a:tailEnd/>
          </a:ln>
        </p:spPr>
        <p:txBody>
          <a:bodyPr/>
          <a:lstStyle/>
          <a:p>
            <a:pPr>
              <a:spcBef>
                <a:spcPts val="600"/>
              </a:spcBef>
              <a:defRPr/>
            </a:pPr>
            <a:r>
              <a:rPr lang="en-US" altLang="zh-CN" sz="2400" b="1" dirty="0">
                <a:latin typeface="Times New Roman" pitchFamily="18" charset="0"/>
              </a:rPr>
              <a:t>(1)   </a:t>
            </a:r>
            <a:r>
              <a:rPr lang="zh-CN" altLang="en-US" sz="2400" dirty="0">
                <a:latin typeface="Times New Roman" pitchFamily="18" charset="0"/>
              </a:rPr>
              <a:t>∃</a:t>
            </a:r>
            <a:r>
              <a:rPr lang="en-US" altLang="zh-CN" sz="2400" b="1" i="1" dirty="0" err="1">
                <a:latin typeface="+mn-lt"/>
                <a:ea typeface="+mn-ea"/>
              </a:rPr>
              <a:t>xF</a:t>
            </a:r>
            <a:r>
              <a:rPr lang="en-US" altLang="zh-CN" sz="2400" b="1" dirty="0">
                <a:latin typeface="+mn-lt"/>
                <a:ea typeface="+mn-ea"/>
              </a:rPr>
              <a:t>(</a:t>
            </a:r>
            <a:r>
              <a:rPr lang="en-US" altLang="zh-CN" sz="2400" b="1" i="1" dirty="0">
                <a:latin typeface="+mn-lt"/>
                <a:ea typeface="+mn-ea"/>
              </a:rPr>
              <a:t>f</a:t>
            </a:r>
            <a:r>
              <a:rPr lang="en-US" altLang="zh-CN" sz="2400" b="1" dirty="0">
                <a:latin typeface="+mn-lt"/>
                <a:ea typeface="+mn-ea"/>
              </a:rPr>
              <a:t>(</a:t>
            </a:r>
            <a:r>
              <a:rPr lang="en-US" altLang="zh-CN" sz="2400" b="1" i="1" dirty="0" err="1">
                <a:latin typeface="+mn-lt"/>
                <a:ea typeface="+mn-ea"/>
              </a:rPr>
              <a:t>x,a</a:t>
            </a:r>
            <a:r>
              <a:rPr lang="en-US" altLang="zh-CN" sz="2400" dirty="0" smtClean="0">
                <a:latin typeface="Times New Roman" pitchFamily="18" charset="0"/>
              </a:rPr>
              <a:t>), </a:t>
            </a:r>
            <a:r>
              <a:rPr lang="en-US" altLang="zh-CN" sz="2400" b="1" i="1" dirty="0" smtClean="0">
                <a:latin typeface="+mn-lt"/>
                <a:ea typeface="+mn-ea"/>
              </a:rPr>
              <a:t>g</a:t>
            </a:r>
            <a:r>
              <a:rPr lang="en-US" altLang="zh-CN" sz="2400" b="1" dirty="0" smtClean="0">
                <a:latin typeface="+mn-lt"/>
                <a:ea typeface="+mn-ea"/>
              </a:rPr>
              <a:t>(</a:t>
            </a:r>
            <a:r>
              <a:rPr lang="en-US" altLang="zh-CN" sz="2400" b="1" i="1" dirty="0" err="1" smtClean="0">
                <a:latin typeface="+mn-lt"/>
                <a:ea typeface="+mn-ea"/>
              </a:rPr>
              <a:t>x,a</a:t>
            </a:r>
            <a:r>
              <a:rPr lang="en-US" altLang="zh-CN" sz="2400" b="1" dirty="0">
                <a:latin typeface="Times New Roman" pitchFamily="18" charset="0"/>
              </a:rPr>
              <a:t>))</a:t>
            </a:r>
          </a:p>
          <a:p>
            <a:pPr>
              <a:spcBef>
                <a:spcPts val="600"/>
              </a:spcBef>
              <a:defRPr/>
            </a:pPr>
            <a:r>
              <a:rPr lang="en-US" altLang="zh-CN" sz="2400" dirty="0">
                <a:latin typeface="Times New Roman" pitchFamily="18" charset="0"/>
              </a:rPr>
              <a:t>        </a:t>
            </a:r>
            <a:r>
              <a:rPr lang="zh-CN" altLang="en-US" sz="2400" dirty="0">
                <a:latin typeface="Times New Roman" pitchFamily="18" charset="0"/>
              </a:rPr>
              <a:t>∃</a:t>
            </a:r>
            <a:r>
              <a:rPr lang="en-US" altLang="zh-CN" sz="2400" b="1" i="1" dirty="0">
                <a:latin typeface="+mn-lt"/>
                <a:ea typeface="+mn-ea"/>
              </a:rPr>
              <a:t>x</a:t>
            </a:r>
            <a:r>
              <a:rPr lang="en-US" altLang="zh-CN" sz="2400" b="1" dirty="0">
                <a:latin typeface="Times New Roman" pitchFamily="18" charset="0"/>
              </a:rPr>
              <a:t>(</a:t>
            </a:r>
            <a:r>
              <a:rPr lang="en-US" altLang="zh-CN" sz="2400" b="1" i="1" dirty="0">
                <a:latin typeface="+mn-lt"/>
                <a:ea typeface="+mn-ea"/>
              </a:rPr>
              <a:t>x</a:t>
            </a:r>
            <a:r>
              <a:rPr lang="en-US" altLang="zh-CN" sz="2400" dirty="0">
                <a:latin typeface="Times New Roman" pitchFamily="18" charset="0"/>
              </a:rPr>
              <a:t>+</a:t>
            </a:r>
            <a:r>
              <a:rPr lang="en-US" altLang="zh-CN" sz="2400" b="1" dirty="0">
                <a:latin typeface="Times New Roman" pitchFamily="18" charset="0"/>
              </a:rPr>
              <a:t>0</a:t>
            </a:r>
            <a:r>
              <a:rPr lang="en-US" altLang="zh-CN" sz="2400" dirty="0">
                <a:latin typeface="Times New Roman" pitchFamily="18" charset="0"/>
              </a:rPr>
              <a:t>=</a:t>
            </a:r>
            <a:r>
              <a:rPr lang="en-US" altLang="zh-CN" sz="2400" b="1" i="1" dirty="0">
                <a:latin typeface="+mn-lt"/>
                <a:ea typeface="+mn-ea"/>
              </a:rPr>
              <a:t>x</a:t>
            </a:r>
            <a:r>
              <a:rPr lang="en-US" altLang="zh-CN" sz="2400" dirty="0">
                <a:latin typeface="Times New Roman" pitchFamily="18" charset="0"/>
              </a:rPr>
              <a:t>·</a:t>
            </a:r>
            <a:r>
              <a:rPr lang="en-US" altLang="zh-CN" sz="2400" b="1" dirty="0">
                <a:latin typeface="Times New Roman" pitchFamily="18" charset="0"/>
              </a:rPr>
              <a:t>0)</a:t>
            </a:r>
            <a:r>
              <a:rPr lang="en-US" altLang="zh-CN" sz="2400" dirty="0">
                <a:latin typeface="Times New Roman" pitchFamily="18" charset="0"/>
              </a:rPr>
              <a:t> 			</a:t>
            </a:r>
            <a:endParaRPr lang="zh-CN" altLang="en-US" sz="2400" dirty="0">
              <a:latin typeface="Times New Roman" pitchFamily="18" charset="0"/>
            </a:endParaRPr>
          </a:p>
          <a:p>
            <a:pPr>
              <a:spcBef>
                <a:spcPts val="600"/>
              </a:spcBef>
              <a:defRPr/>
            </a:pPr>
            <a:r>
              <a:rPr lang="es-ES" altLang="zh-CN" sz="2400" b="1" dirty="0">
                <a:latin typeface="Times New Roman" pitchFamily="18" charset="0"/>
              </a:rPr>
              <a:t>(2)    </a:t>
            </a:r>
            <a:r>
              <a:rPr lang="zh-CN" altLang="en-US" sz="2400" dirty="0">
                <a:latin typeface="Times New Roman" pitchFamily="18" charset="0"/>
              </a:rPr>
              <a:t>∀</a:t>
            </a:r>
            <a:r>
              <a:rPr lang="es-ES" altLang="zh-CN" sz="2400" b="1" i="1" dirty="0">
                <a:latin typeface="+mn-lt"/>
                <a:ea typeface="+mn-ea"/>
              </a:rPr>
              <a:t>x</a:t>
            </a:r>
            <a:r>
              <a:rPr lang="zh-CN" altLang="en-US" sz="2400" dirty="0">
                <a:latin typeface="Times New Roman" pitchFamily="18" charset="0"/>
              </a:rPr>
              <a:t>∀</a:t>
            </a:r>
            <a:r>
              <a:rPr lang="es-ES" altLang="zh-CN" sz="2400" b="1" i="1" dirty="0">
                <a:latin typeface="+mn-lt"/>
                <a:ea typeface="+mn-ea"/>
              </a:rPr>
              <a:t>y</a:t>
            </a:r>
            <a:r>
              <a:rPr lang="es-ES" altLang="zh-CN" sz="2400" b="1" dirty="0">
                <a:latin typeface="+mn-lt"/>
                <a:ea typeface="+mn-ea"/>
              </a:rPr>
              <a:t>(</a:t>
            </a:r>
            <a:r>
              <a:rPr lang="es-ES" altLang="zh-CN" sz="2400" b="1" i="1" dirty="0">
                <a:latin typeface="+mn-lt"/>
                <a:ea typeface="+mn-ea"/>
              </a:rPr>
              <a:t>F</a:t>
            </a:r>
            <a:r>
              <a:rPr lang="es-ES" altLang="zh-CN" sz="2400" b="1" u="sng" dirty="0">
                <a:latin typeface="+mn-lt"/>
                <a:ea typeface="+mn-ea"/>
              </a:rPr>
              <a:t>(</a:t>
            </a:r>
            <a:r>
              <a:rPr lang="es-ES" altLang="zh-CN" sz="2400" b="1" i="1" dirty="0">
                <a:latin typeface="+mn-lt"/>
                <a:ea typeface="+mn-ea"/>
              </a:rPr>
              <a:t>f(x,y</a:t>
            </a:r>
            <a:r>
              <a:rPr lang="es-ES" altLang="zh-CN" sz="2400" b="1" dirty="0" smtClean="0">
                <a:latin typeface="Times New Roman" pitchFamily="18" charset="0"/>
              </a:rPr>
              <a:t>)</a:t>
            </a:r>
            <a:r>
              <a:rPr lang="es-ES" altLang="zh-CN" sz="2400" dirty="0" smtClean="0">
                <a:latin typeface="Times New Roman" pitchFamily="18" charset="0"/>
              </a:rPr>
              <a:t>, </a:t>
            </a:r>
            <a:r>
              <a:rPr lang="es-ES" altLang="zh-CN" sz="2400" b="1" i="1" dirty="0" smtClean="0">
                <a:latin typeface="+mn-lt"/>
                <a:ea typeface="+mn-ea"/>
              </a:rPr>
              <a:t>g</a:t>
            </a:r>
            <a:r>
              <a:rPr lang="es-ES" altLang="zh-CN" sz="2400" b="1" dirty="0" smtClean="0">
                <a:latin typeface="+mn-lt"/>
                <a:ea typeface="+mn-ea"/>
              </a:rPr>
              <a:t>(</a:t>
            </a:r>
            <a:r>
              <a:rPr lang="es-ES" altLang="zh-CN" sz="2400" b="1" i="1" dirty="0" smtClean="0">
                <a:latin typeface="+mn-lt"/>
                <a:ea typeface="+mn-ea"/>
              </a:rPr>
              <a:t>x,y</a:t>
            </a:r>
            <a:r>
              <a:rPr lang="es-ES" altLang="zh-CN" sz="2400" b="1" dirty="0">
                <a:latin typeface="Times New Roman" pitchFamily="18" charset="0"/>
              </a:rPr>
              <a:t>))</a:t>
            </a:r>
            <a:r>
              <a:rPr lang="zh-CN" altLang="en-US" sz="2400" dirty="0">
                <a:latin typeface="Times New Roman" pitchFamily="18" charset="0"/>
              </a:rPr>
              <a:t>→</a:t>
            </a:r>
            <a:r>
              <a:rPr lang="es-ES" altLang="zh-CN" sz="2400" b="1" i="1" dirty="0">
                <a:latin typeface="+mn-lt"/>
                <a:ea typeface="+mn-ea"/>
              </a:rPr>
              <a:t>F</a:t>
            </a:r>
            <a:r>
              <a:rPr lang="es-ES" altLang="zh-CN" sz="2400" b="1" dirty="0">
                <a:latin typeface="+mn-lt"/>
                <a:ea typeface="+mn-ea"/>
              </a:rPr>
              <a:t>(</a:t>
            </a:r>
            <a:r>
              <a:rPr lang="es-ES" altLang="zh-CN" sz="2400" b="1" i="1" dirty="0">
                <a:latin typeface="+mn-lt"/>
                <a:ea typeface="+mn-ea"/>
              </a:rPr>
              <a:t>x,y</a:t>
            </a:r>
            <a:r>
              <a:rPr lang="es-ES" altLang="zh-CN" sz="2400" b="1" dirty="0">
                <a:latin typeface="Times New Roman" pitchFamily="18" charset="0"/>
              </a:rPr>
              <a:t>))</a:t>
            </a:r>
          </a:p>
          <a:p>
            <a:pPr>
              <a:spcBef>
                <a:spcPts val="600"/>
              </a:spcBef>
              <a:defRPr/>
            </a:pPr>
            <a:r>
              <a:rPr lang="en-US" altLang="zh-CN" sz="2400" dirty="0">
                <a:latin typeface="Times New Roman" pitchFamily="18" charset="0"/>
              </a:rPr>
              <a:t>         </a:t>
            </a:r>
            <a:r>
              <a:rPr lang="zh-CN" altLang="en-US" sz="2400" dirty="0">
                <a:latin typeface="Times New Roman" pitchFamily="18" charset="0"/>
              </a:rPr>
              <a:t>∀</a:t>
            </a:r>
            <a:r>
              <a:rPr lang="es-ES" altLang="zh-CN" sz="2400" b="1" i="1" dirty="0">
                <a:latin typeface="+mn-lt"/>
                <a:ea typeface="+mn-ea"/>
              </a:rPr>
              <a:t>x</a:t>
            </a:r>
            <a:r>
              <a:rPr lang="zh-CN" altLang="en-US" sz="2400" dirty="0">
                <a:latin typeface="+mn-lt"/>
                <a:ea typeface="+mn-ea"/>
              </a:rPr>
              <a:t>∀</a:t>
            </a:r>
            <a:r>
              <a:rPr lang="es-ES" altLang="zh-CN" sz="2400" b="1" i="1" dirty="0">
                <a:latin typeface="+mn-lt"/>
                <a:ea typeface="+mn-ea"/>
              </a:rPr>
              <a:t>y</a:t>
            </a:r>
            <a:r>
              <a:rPr lang="es-ES" altLang="zh-CN" sz="2400" b="1" dirty="0">
                <a:latin typeface="+mn-lt"/>
                <a:ea typeface="+mn-ea"/>
              </a:rPr>
              <a:t>(</a:t>
            </a:r>
            <a:r>
              <a:rPr lang="es-ES" altLang="zh-CN" sz="2400" b="1" i="1" dirty="0">
                <a:latin typeface="+mn-lt"/>
                <a:ea typeface="+mn-ea"/>
              </a:rPr>
              <a:t>x+y=x</a:t>
            </a:r>
            <a:r>
              <a:rPr lang="en-US" altLang="zh-CN" sz="2400" b="1" i="1" dirty="0">
                <a:latin typeface="+mn-lt"/>
                <a:ea typeface="+mn-ea"/>
              </a:rPr>
              <a:t>·</a:t>
            </a:r>
            <a:r>
              <a:rPr lang="es-ES" altLang="zh-CN" sz="2400" b="1" i="1" dirty="0">
                <a:latin typeface="+mn-lt"/>
                <a:ea typeface="+mn-ea"/>
              </a:rPr>
              <a:t>y</a:t>
            </a:r>
            <a:r>
              <a:rPr lang="zh-CN" altLang="en-US" sz="2400" b="1" i="1" dirty="0">
                <a:latin typeface="+mn-lt"/>
                <a:ea typeface="+mn-ea"/>
              </a:rPr>
              <a:t>→</a:t>
            </a:r>
            <a:r>
              <a:rPr lang="es-ES" altLang="zh-CN" sz="2400" b="1" i="1" dirty="0">
                <a:latin typeface="+mn-lt"/>
                <a:ea typeface="+mn-ea"/>
              </a:rPr>
              <a:t>x=y</a:t>
            </a:r>
            <a:r>
              <a:rPr lang="es-ES" altLang="zh-CN" sz="2400" b="1" dirty="0">
                <a:latin typeface="+mn-lt"/>
                <a:ea typeface="+mn-ea"/>
              </a:rPr>
              <a:t>)</a:t>
            </a:r>
            <a:r>
              <a:rPr lang="es-ES" altLang="zh-CN" sz="2400" b="1" i="1" dirty="0">
                <a:latin typeface="+mn-lt"/>
                <a:ea typeface="+mn-ea"/>
              </a:rPr>
              <a:t> 		</a:t>
            </a:r>
            <a:endParaRPr lang="zh-CN" altLang="es-ES" sz="2400" dirty="0">
              <a:latin typeface="+mn-lt"/>
              <a:ea typeface="+mn-ea"/>
            </a:endParaRPr>
          </a:p>
          <a:p>
            <a:pPr>
              <a:spcBef>
                <a:spcPts val="600"/>
              </a:spcBef>
              <a:defRPr/>
            </a:pPr>
            <a:r>
              <a:rPr lang="en-US" altLang="zh-CN" sz="2400" b="1" dirty="0">
                <a:latin typeface="+mn-lt"/>
                <a:ea typeface="+mn-ea"/>
              </a:rPr>
              <a:t>(3)    </a:t>
            </a:r>
            <a:r>
              <a:rPr lang="zh-CN" altLang="en-US" sz="2400" dirty="0">
                <a:latin typeface="Times New Roman" pitchFamily="18" charset="0"/>
              </a:rPr>
              <a:t>∀</a:t>
            </a:r>
            <a:r>
              <a:rPr lang="en-US" altLang="zh-CN" sz="2400" b="1" i="1" dirty="0" err="1">
                <a:latin typeface="+mn-lt"/>
                <a:ea typeface="+mn-ea"/>
              </a:rPr>
              <a:t>xF</a:t>
            </a:r>
            <a:r>
              <a:rPr lang="en-US" altLang="zh-CN" sz="2400" b="1" dirty="0">
                <a:latin typeface="+mn-lt"/>
                <a:ea typeface="+mn-ea"/>
              </a:rPr>
              <a:t>(</a:t>
            </a:r>
            <a:r>
              <a:rPr lang="en-US" altLang="zh-CN" sz="2400" b="1" i="1" dirty="0">
                <a:latin typeface="+mn-lt"/>
                <a:ea typeface="+mn-ea"/>
              </a:rPr>
              <a:t>g</a:t>
            </a:r>
            <a:r>
              <a:rPr lang="en-US" altLang="zh-CN" sz="2400" b="1" dirty="0">
                <a:latin typeface="+mn-lt"/>
                <a:ea typeface="+mn-ea"/>
              </a:rPr>
              <a:t>(</a:t>
            </a:r>
            <a:r>
              <a:rPr lang="en-US" altLang="zh-CN" sz="2400" b="1" i="1" dirty="0" err="1">
                <a:latin typeface="+mn-lt"/>
                <a:ea typeface="+mn-ea"/>
              </a:rPr>
              <a:t>x,y</a:t>
            </a:r>
            <a:r>
              <a:rPr lang="en-US" altLang="zh-CN" sz="2400" b="1" dirty="0" smtClean="0">
                <a:latin typeface="Times New Roman" pitchFamily="18" charset="0"/>
              </a:rPr>
              <a:t>)</a:t>
            </a:r>
            <a:r>
              <a:rPr lang="en-US" altLang="zh-CN" sz="2400" dirty="0" smtClean="0">
                <a:latin typeface="Times New Roman" pitchFamily="18" charset="0"/>
              </a:rPr>
              <a:t>, </a:t>
            </a:r>
            <a:r>
              <a:rPr lang="en-US" altLang="zh-CN" sz="2400" b="1" i="1" dirty="0" smtClean="0">
                <a:latin typeface="+mn-lt"/>
                <a:ea typeface="+mn-ea"/>
              </a:rPr>
              <a:t>a</a:t>
            </a:r>
            <a:r>
              <a:rPr lang="en-US" altLang="zh-CN" sz="2400" b="1" dirty="0">
                <a:latin typeface="Times New Roman" pitchFamily="18" charset="0"/>
              </a:rPr>
              <a:t>)</a:t>
            </a:r>
          </a:p>
          <a:p>
            <a:pPr>
              <a:spcBef>
                <a:spcPts val="600"/>
              </a:spcBef>
              <a:defRPr/>
            </a:pPr>
            <a:r>
              <a:rPr lang="zh-CN" altLang="en-US" sz="2400" dirty="0">
                <a:latin typeface="Times New Roman" pitchFamily="18" charset="0"/>
              </a:rPr>
              <a:t>        ∀</a:t>
            </a:r>
            <a:r>
              <a:rPr lang="en-US" altLang="zh-CN" sz="2400" b="1" i="1" dirty="0">
                <a:latin typeface="+mn-lt"/>
                <a:ea typeface="+mn-ea"/>
              </a:rPr>
              <a:t>x</a:t>
            </a:r>
            <a:r>
              <a:rPr lang="en-US" altLang="zh-CN" sz="2400" b="1" dirty="0">
                <a:latin typeface="Times New Roman" pitchFamily="18" charset="0"/>
              </a:rPr>
              <a:t>(</a:t>
            </a:r>
            <a:r>
              <a:rPr lang="en-US" altLang="zh-CN" sz="2400" b="1" i="1" dirty="0" err="1">
                <a:latin typeface="+mn-lt"/>
                <a:ea typeface="+mn-ea"/>
              </a:rPr>
              <a:t>x·y</a:t>
            </a:r>
            <a:r>
              <a:rPr lang="en-US" altLang="zh-CN" sz="2400" dirty="0">
                <a:latin typeface="Times New Roman" pitchFamily="18" charset="0"/>
              </a:rPr>
              <a:t>=</a:t>
            </a:r>
            <a:r>
              <a:rPr lang="en-US" altLang="zh-CN" sz="2400" b="1" dirty="0">
                <a:latin typeface="Times New Roman" pitchFamily="18" charset="0"/>
              </a:rPr>
              <a:t>0)</a:t>
            </a:r>
            <a:r>
              <a:rPr lang="en-US" altLang="zh-CN" sz="2400" dirty="0">
                <a:latin typeface="Times New Roman" pitchFamily="18" charset="0"/>
              </a:rPr>
              <a:t> 			</a:t>
            </a:r>
            <a:endParaRPr lang="zh-CN" altLang="en-US" sz="2400" kern="0" dirty="0">
              <a:latin typeface="Times New Roman" pitchFamily="18" charset="0"/>
              <a:ea typeface="+mn-ea"/>
            </a:endParaRPr>
          </a:p>
        </p:txBody>
      </p:sp>
      <p:sp>
        <p:nvSpPr>
          <p:cNvPr id="10" name="内容占位符 2"/>
          <p:cNvSpPr txBox="1">
            <a:spLocks/>
          </p:cNvSpPr>
          <p:nvPr/>
        </p:nvSpPr>
        <p:spPr bwMode="auto">
          <a:xfrm>
            <a:off x="5500694" y="4149080"/>
            <a:ext cx="720080"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9900"/>
              </a:buClr>
              <a:buSzTx/>
              <a:buFont typeface="Wingdings" pitchFamily="2" charset="2"/>
              <a:buNone/>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真</a:t>
            </a:r>
          </a:p>
        </p:txBody>
      </p:sp>
      <p:sp>
        <p:nvSpPr>
          <p:cNvPr id="11" name="内容占位符 2"/>
          <p:cNvSpPr txBox="1">
            <a:spLocks/>
          </p:cNvSpPr>
          <p:nvPr/>
        </p:nvSpPr>
        <p:spPr bwMode="auto">
          <a:xfrm>
            <a:off x="5572132" y="5013176"/>
            <a:ext cx="720080"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9900"/>
              </a:buClr>
              <a:buSzTx/>
              <a:buFont typeface="Wingdings" pitchFamily="2" charset="2"/>
              <a:buNone/>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假</a:t>
            </a:r>
          </a:p>
        </p:txBody>
      </p:sp>
      <p:sp>
        <p:nvSpPr>
          <p:cNvPr id="12" name="内容占位符 2"/>
          <p:cNvSpPr txBox="1">
            <a:spLocks/>
          </p:cNvSpPr>
          <p:nvPr/>
        </p:nvSpPr>
        <p:spPr bwMode="auto">
          <a:xfrm>
            <a:off x="5547052" y="5805264"/>
            <a:ext cx="3168352"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9900"/>
              </a:buClr>
              <a:buSzTx/>
              <a:buFont typeface="Wingdings" pitchFamily="2" charset="2"/>
              <a:buNone/>
              <a:tabLst/>
              <a:defRPr/>
            </a:pPr>
            <a:r>
              <a:rPr lang="zh-CN" altLang="en-US" sz="2400" kern="0" dirty="0" smtClean="0">
                <a:latin typeface="+mn-lt"/>
                <a:ea typeface="+mn-ea"/>
              </a:rPr>
              <a:t>真值不定，不是命题</a:t>
            </a:r>
            <a:endParaRPr kumimoji="0" lang="zh-CN" alt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Rectangle 3"/>
          <p:cNvSpPr>
            <a:spLocks noGrp="1" noChangeArrowheads="1"/>
          </p:cNvSpPr>
          <p:nvPr>
            <p:ph type="subTitle" idx="1"/>
          </p:nvPr>
        </p:nvSpPr>
        <p:spPr>
          <a:xfrm>
            <a:off x="214282" y="714356"/>
            <a:ext cx="8786874" cy="5786478"/>
          </a:xfrm>
        </p:spPr>
        <p:txBody>
          <a:bodyPr/>
          <a:lstStyle/>
          <a:p>
            <a:pPr algn="l" eaLnBrk="1" hangingPunct="1"/>
            <a:r>
              <a:rPr lang="zh-CN" altLang="en-US" dirty="0" smtClean="0">
                <a:solidFill>
                  <a:srgbClr val="CC0000"/>
                </a:solidFill>
              </a:rPr>
              <a:t>例</a:t>
            </a:r>
            <a:r>
              <a:rPr lang="en-US" altLang="zh-CN" dirty="0" smtClean="0">
                <a:solidFill>
                  <a:srgbClr val="CC0000"/>
                </a:solidFill>
              </a:rPr>
              <a:t>2.8 </a:t>
            </a:r>
            <a:r>
              <a:rPr lang="zh-CN" altLang="en-US" dirty="0" smtClean="0">
                <a:solidFill>
                  <a:srgbClr val="000000"/>
                </a:solidFill>
                <a:latin typeface="宋体" pitchFamily="2" charset="-122"/>
                <a:ea typeface="宋体" pitchFamily="2" charset="-122"/>
              </a:rPr>
              <a:t>给定解释</a:t>
            </a:r>
            <a:r>
              <a:rPr lang="en-US" altLang="zh-CN" i="1" dirty="0" smtClean="0">
                <a:latin typeface="Times New Roman" pitchFamily="18" charset="0"/>
                <a:ea typeface="宋体" pitchFamily="2" charset="-122"/>
              </a:rPr>
              <a:t>I</a:t>
            </a:r>
            <a:r>
              <a:rPr lang="zh-CN" altLang="en-US" dirty="0" smtClean="0">
                <a:solidFill>
                  <a:srgbClr val="000000"/>
                </a:solidFill>
                <a:latin typeface="宋体" pitchFamily="2" charset="-122"/>
                <a:ea typeface="宋体" pitchFamily="2" charset="-122"/>
              </a:rPr>
              <a:t>如下：</a:t>
            </a:r>
            <a:r>
              <a:rPr lang="zh-CN" altLang="en-US" dirty="0" smtClean="0">
                <a:solidFill>
                  <a:srgbClr val="000000"/>
                </a:solidFill>
                <a:latin typeface="Arial Unicode MS" pitchFamily="34" charset="-122"/>
                <a:ea typeface="宋体" pitchFamily="2" charset="-122"/>
              </a:rPr>
              <a:t> </a:t>
            </a:r>
            <a:br>
              <a:rPr lang="zh-CN" altLang="en-US" dirty="0" smtClean="0">
                <a:solidFill>
                  <a:srgbClr val="000000"/>
                </a:solidFill>
                <a:latin typeface="Arial Unicode MS" pitchFamily="34" charset="-122"/>
                <a:ea typeface="宋体" pitchFamily="2" charset="-122"/>
              </a:rPr>
            </a:br>
            <a:r>
              <a:rPr lang="zh-CN" altLang="en-US" dirty="0" smtClean="0">
                <a:solidFill>
                  <a:srgbClr val="000000"/>
                </a:solidFill>
                <a:latin typeface="Arial Unicode MS" pitchFamily="34" charset="-122"/>
                <a:ea typeface="宋体" pitchFamily="2" charset="-122"/>
              </a:rPr>
              <a:t>      </a:t>
            </a:r>
            <a:r>
              <a:rPr lang="zh-CN" altLang="en-US" dirty="0" smtClean="0">
                <a:solidFill>
                  <a:srgbClr val="000000"/>
                </a:solidFill>
                <a:latin typeface="宋体" pitchFamily="2" charset="-122"/>
                <a:ea typeface="宋体" pitchFamily="2" charset="-122"/>
              </a:rPr>
              <a:t>（</a:t>
            </a:r>
            <a:r>
              <a:rPr lang="en-US" altLang="zh-CN" dirty="0" smtClean="0">
                <a:solidFill>
                  <a:srgbClr val="000000"/>
                </a:solidFill>
                <a:latin typeface="Arial Unicode MS" pitchFamily="34" charset="-122"/>
                <a:ea typeface="宋体" pitchFamily="2" charset="-122"/>
              </a:rPr>
              <a:t>a</a:t>
            </a:r>
            <a:r>
              <a:rPr lang="zh-CN" altLang="en-US" dirty="0" smtClean="0">
                <a:solidFill>
                  <a:srgbClr val="000000"/>
                </a:solidFill>
                <a:latin typeface="宋体" pitchFamily="2" charset="-122"/>
                <a:ea typeface="宋体" pitchFamily="2" charset="-122"/>
              </a:rPr>
              <a:t>）个体域</a:t>
            </a:r>
            <a:r>
              <a:rPr lang="zh-CN" altLang="en-US" dirty="0" smtClean="0">
                <a:solidFill>
                  <a:srgbClr val="000000"/>
                </a:solidFill>
                <a:latin typeface="Arial Unicode MS" pitchFamily="34" charset="-122"/>
                <a:ea typeface="宋体" pitchFamily="2" charset="-122"/>
              </a:rPr>
              <a:t> </a:t>
            </a:r>
            <a:r>
              <a:rPr lang="en-US" altLang="zh-CN" i="1" dirty="0" smtClean="0">
                <a:solidFill>
                  <a:srgbClr val="000000"/>
                </a:solidFill>
                <a:latin typeface="Times New Roman" pitchFamily="18" charset="0"/>
                <a:ea typeface="宋体" pitchFamily="2" charset="-122"/>
                <a:cs typeface="Times New Roman" pitchFamily="18" charset="0"/>
              </a:rPr>
              <a:t>D</a:t>
            </a:r>
            <a:r>
              <a:rPr lang="zh-CN" altLang="en-US" dirty="0" smtClean="0">
                <a:solidFill>
                  <a:srgbClr val="000000"/>
                </a:solidFill>
                <a:latin typeface="Times New Roman" pitchFamily="18" charset="0"/>
                <a:ea typeface="宋体" pitchFamily="2" charset="-122"/>
                <a:cs typeface="Times New Roman" pitchFamily="18" charset="0"/>
              </a:rPr>
              <a:t>＝</a:t>
            </a:r>
            <a:r>
              <a:rPr lang="en-US" altLang="zh-CN" dirty="0" smtClean="0">
                <a:solidFill>
                  <a:srgbClr val="000000"/>
                </a:solidFill>
                <a:latin typeface="Times New Roman" pitchFamily="18" charset="0"/>
                <a:ea typeface="宋体" pitchFamily="2" charset="-122"/>
                <a:cs typeface="Times New Roman" pitchFamily="18" charset="0"/>
              </a:rPr>
              <a:t>{2, 3}. </a:t>
            </a:r>
            <a:r>
              <a:rPr lang="en-US" altLang="zh-CN" dirty="0" smtClean="0">
                <a:solidFill>
                  <a:srgbClr val="000000"/>
                </a:solidFill>
                <a:latin typeface="Arial Unicode MS" pitchFamily="34" charset="-122"/>
                <a:ea typeface="宋体" pitchFamily="2" charset="-122"/>
              </a:rPr>
              <a:t>   </a:t>
            </a:r>
            <a:r>
              <a:rPr lang="zh-CN" altLang="en-US" dirty="0" smtClean="0">
                <a:solidFill>
                  <a:srgbClr val="000000"/>
                </a:solidFill>
                <a:latin typeface="宋体" pitchFamily="2" charset="-122"/>
                <a:ea typeface="宋体" pitchFamily="2" charset="-122"/>
              </a:rPr>
              <a:t>（</a:t>
            </a:r>
            <a:r>
              <a:rPr lang="en-US" altLang="zh-CN" dirty="0" smtClean="0">
                <a:solidFill>
                  <a:srgbClr val="000000"/>
                </a:solidFill>
                <a:latin typeface="Arial Unicode MS" pitchFamily="34" charset="-122"/>
                <a:ea typeface="宋体" pitchFamily="2" charset="-122"/>
              </a:rPr>
              <a:t>b</a:t>
            </a:r>
            <a:r>
              <a:rPr lang="zh-CN" altLang="en-US" dirty="0" smtClean="0">
                <a:solidFill>
                  <a:srgbClr val="000000"/>
                </a:solidFill>
                <a:latin typeface="宋体" pitchFamily="2" charset="-122"/>
                <a:ea typeface="宋体" pitchFamily="2" charset="-122"/>
              </a:rPr>
              <a:t>）</a:t>
            </a:r>
            <a:r>
              <a:rPr lang="en-US" altLang="zh-CN" i="1" dirty="0" smtClean="0">
                <a:solidFill>
                  <a:srgbClr val="000000"/>
                </a:solidFill>
                <a:latin typeface="Times New Roman" pitchFamily="18" charset="0"/>
                <a:ea typeface="宋体" pitchFamily="2" charset="-122"/>
                <a:cs typeface="Times New Roman" pitchFamily="18" charset="0"/>
              </a:rPr>
              <a:t>D</a:t>
            </a:r>
            <a:r>
              <a:rPr lang="zh-CN" altLang="en-US" dirty="0" smtClean="0">
                <a:solidFill>
                  <a:srgbClr val="000000"/>
                </a:solidFill>
                <a:latin typeface="宋体" pitchFamily="2" charset="-122"/>
                <a:ea typeface="宋体" pitchFamily="2" charset="-122"/>
              </a:rPr>
              <a:t>中特定元素</a:t>
            </a:r>
            <a:r>
              <a:rPr lang="en-US" altLang="zh-CN" i="1" dirty="0" smtClean="0">
                <a:solidFill>
                  <a:srgbClr val="000000"/>
                </a:solidFill>
                <a:ea typeface="宋体" pitchFamily="2" charset="-122"/>
              </a:rPr>
              <a:t>a</a:t>
            </a:r>
            <a:r>
              <a:rPr lang="zh-CN" altLang="en-US" dirty="0" smtClean="0">
                <a:solidFill>
                  <a:srgbClr val="000000"/>
                </a:solidFill>
                <a:latin typeface="宋体" pitchFamily="2" charset="-122"/>
                <a:ea typeface="宋体" pitchFamily="2" charset="-122"/>
              </a:rPr>
              <a:t> </a:t>
            </a:r>
            <a:r>
              <a:rPr lang="en-US" altLang="zh-CN" dirty="0" smtClean="0">
                <a:solidFill>
                  <a:srgbClr val="000000"/>
                </a:solidFill>
                <a:latin typeface="Arial Unicode MS" pitchFamily="34" charset="-122"/>
                <a:ea typeface="宋体" pitchFamily="2" charset="-122"/>
              </a:rPr>
              <a:t>=2</a:t>
            </a:r>
            <a:br>
              <a:rPr lang="en-US" altLang="zh-CN" dirty="0" smtClean="0">
                <a:solidFill>
                  <a:srgbClr val="000000"/>
                </a:solidFill>
                <a:latin typeface="Arial Unicode MS" pitchFamily="34" charset="-122"/>
                <a:ea typeface="宋体" pitchFamily="2" charset="-122"/>
              </a:rPr>
            </a:br>
            <a:r>
              <a:rPr lang="en-US" altLang="zh-CN" dirty="0" smtClean="0">
                <a:solidFill>
                  <a:srgbClr val="000000"/>
                </a:solidFill>
                <a:latin typeface="Arial Unicode MS" pitchFamily="34" charset="-122"/>
                <a:ea typeface="宋体" pitchFamily="2" charset="-122"/>
              </a:rPr>
              <a:t>      </a:t>
            </a:r>
            <a:r>
              <a:rPr lang="zh-CN" altLang="en-US" dirty="0" smtClean="0">
                <a:solidFill>
                  <a:srgbClr val="000000"/>
                </a:solidFill>
                <a:latin typeface="宋体" pitchFamily="2" charset="-122"/>
                <a:ea typeface="宋体" pitchFamily="2" charset="-122"/>
              </a:rPr>
              <a:t>（</a:t>
            </a:r>
            <a:r>
              <a:rPr lang="en-US" altLang="zh-CN" dirty="0" smtClean="0">
                <a:solidFill>
                  <a:srgbClr val="000000"/>
                </a:solidFill>
                <a:latin typeface="Arial Unicode MS" pitchFamily="34" charset="-122"/>
                <a:ea typeface="宋体" pitchFamily="2" charset="-122"/>
              </a:rPr>
              <a:t>c</a:t>
            </a:r>
            <a:r>
              <a:rPr lang="zh-CN" altLang="en-US" dirty="0" smtClean="0">
                <a:solidFill>
                  <a:srgbClr val="000000"/>
                </a:solidFill>
                <a:latin typeface="宋体" pitchFamily="2" charset="-122"/>
                <a:ea typeface="宋体" pitchFamily="2" charset="-122"/>
              </a:rPr>
              <a:t>）</a:t>
            </a:r>
            <a:r>
              <a:rPr lang="en-US" altLang="zh-CN" i="1" dirty="0" smtClean="0">
                <a:solidFill>
                  <a:srgbClr val="000000"/>
                </a:solidFill>
                <a:latin typeface="Times New Roman" pitchFamily="18" charset="0"/>
                <a:ea typeface="宋体" pitchFamily="2" charset="-122"/>
                <a:cs typeface="Times New Roman" pitchFamily="18" charset="0"/>
              </a:rPr>
              <a:t> D</a:t>
            </a:r>
            <a:r>
              <a:rPr lang="zh-CN" altLang="en-US" dirty="0" smtClean="0">
                <a:solidFill>
                  <a:srgbClr val="000000"/>
                </a:solidFill>
                <a:latin typeface="宋体" pitchFamily="2" charset="-122"/>
                <a:ea typeface="宋体" pitchFamily="2" charset="-122"/>
              </a:rPr>
              <a:t>上的特定函数</a:t>
            </a:r>
            <a:r>
              <a:rPr lang="en-US" altLang="zh-CN" i="1" dirty="0" smtClean="0">
                <a:solidFill>
                  <a:srgbClr val="000000"/>
                </a:solidFill>
                <a:ea typeface="宋体" pitchFamily="2" charset="-122"/>
              </a:rPr>
              <a:t>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a:t>
            </a:r>
            <a:r>
              <a:rPr lang="zh-CN" altLang="en-US" dirty="0" smtClean="0">
                <a:solidFill>
                  <a:srgbClr val="000000"/>
                </a:solidFill>
                <a:latin typeface="宋体" pitchFamily="2" charset="-122"/>
                <a:ea typeface="宋体" pitchFamily="2" charset="-122"/>
              </a:rPr>
              <a:t>为： </a:t>
            </a:r>
            <a:r>
              <a:rPr lang="en-US" altLang="zh-CN" i="1" dirty="0" smtClean="0">
                <a:solidFill>
                  <a:srgbClr val="000000"/>
                </a:solidFill>
                <a:ea typeface="宋体" pitchFamily="2" charset="-122"/>
              </a:rPr>
              <a:t>f </a:t>
            </a:r>
            <a:r>
              <a:rPr lang="en-US" altLang="zh-CN" dirty="0" smtClean="0">
                <a:solidFill>
                  <a:srgbClr val="000000"/>
                </a:solidFill>
                <a:latin typeface="Times New Roman" pitchFamily="18" charset="0"/>
                <a:ea typeface="宋体" pitchFamily="2" charset="-122"/>
                <a:cs typeface="Times New Roman" pitchFamily="18" charset="0"/>
              </a:rPr>
              <a:t>(2)=3</a:t>
            </a:r>
            <a:r>
              <a:rPr lang="en-US" altLang="zh-CN" dirty="0" smtClean="0">
                <a:solidFill>
                  <a:srgbClr val="000000"/>
                </a:solidFill>
                <a:latin typeface="Arial Unicode MS" pitchFamily="34" charset="-122"/>
                <a:ea typeface="宋体" pitchFamily="2" charset="-122"/>
              </a:rPr>
              <a:t>,  </a:t>
            </a:r>
            <a:r>
              <a:rPr lang="en-US" altLang="zh-CN" i="1" dirty="0" smtClean="0">
                <a:solidFill>
                  <a:srgbClr val="000000"/>
                </a:solidFill>
                <a:ea typeface="宋体" pitchFamily="2" charset="-122"/>
              </a:rPr>
              <a:t>f</a:t>
            </a:r>
            <a:r>
              <a:rPr lang="en-US" altLang="zh-CN" dirty="0" smtClean="0">
                <a:solidFill>
                  <a:srgbClr val="000000"/>
                </a:solidFill>
                <a:latin typeface="Times New Roman" pitchFamily="18" charset="0"/>
                <a:ea typeface="宋体" pitchFamily="2" charset="-122"/>
                <a:cs typeface="Times New Roman" pitchFamily="18" charset="0"/>
              </a:rPr>
              <a:t>(3)=2 </a:t>
            </a:r>
            <a:r>
              <a:rPr lang="en-US" altLang="zh-CN" dirty="0" smtClean="0">
                <a:solidFill>
                  <a:srgbClr val="000000"/>
                </a:solidFill>
                <a:latin typeface="Arial Unicode MS" pitchFamily="34" charset="-122"/>
                <a:ea typeface="宋体" pitchFamily="2" charset="-122"/>
              </a:rPr>
              <a:t>. </a:t>
            </a:r>
            <a:br>
              <a:rPr lang="en-US" altLang="zh-CN" dirty="0" smtClean="0">
                <a:solidFill>
                  <a:srgbClr val="000000"/>
                </a:solidFill>
                <a:latin typeface="Arial Unicode MS" pitchFamily="34" charset="-122"/>
                <a:ea typeface="宋体" pitchFamily="2" charset="-122"/>
              </a:rPr>
            </a:br>
            <a:r>
              <a:rPr lang="en-US" altLang="zh-CN" dirty="0" smtClean="0">
                <a:solidFill>
                  <a:srgbClr val="000000"/>
                </a:solidFill>
                <a:latin typeface="Arial Unicode MS" pitchFamily="34" charset="-122"/>
                <a:ea typeface="宋体" pitchFamily="2" charset="-122"/>
              </a:rPr>
              <a:t>      </a:t>
            </a:r>
            <a:r>
              <a:rPr lang="zh-CN" altLang="en-US" dirty="0" smtClean="0">
                <a:solidFill>
                  <a:srgbClr val="000000"/>
                </a:solidFill>
                <a:latin typeface="宋体" pitchFamily="2" charset="-122"/>
                <a:ea typeface="宋体" pitchFamily="2" charset="-122"/>
              </a:rPr>
              <a:t>（</a:t>
            </a:r>
            <a:r>
              <a:rPr lang="en-US" altLang="zh-CN" dirty="0" smtClean="0">
                <a:solidFill>
                  <a:srgbClr val="000000"/>
                </a:solidFill>
                <a:latin typeface="Arial Unicode MS" pitchFamily="34" charset="-122"/>
                <a:ea typeface="宋体" pitchFamily="2" charset="-122"/>
              </a:rPr>
              <a:t>d</a:t>
            </a:r>
            <a:r>
              <a:rPr lang="zh-CN" altLang="en-US" dirty="0" smtClean="0">
                <a:solidFill>
                  <a:srgbClr val="000000"/>
                </a:solidFill>
                <a:latin typeface="宋体" pitchFamily="2" charset="-122"/>
                <a:ea typeface="宋体" pitchFamily="2" charset="-122"/>
              </a:rPr>
              <a:t>）</a:t>
            </a:r>
            <a:r>
              <a:rPr lang="en-US" altLang="zh-CN" i="1" dirty="0" smtClean="0">
                <a:solidFill>
                  <a:srgbClr val="000000"/>
                </a:solidFill>
                <a:latin typeface="Times New Roman" pitchFamily="18" charset="0"/>
                <a:ea typeface="宋体" pitchFamily="2" charset="-122"/>
                <a:cs typeface="Times New Roman" pitchFamily="18" charset="0"/>
              </a:rPr>
              <a:t> D</a:t>
            </a:r>
            <a:r>
              <a:rPr lang="zh-CN" altLang="en-US" dirty="0" smtClean="0">
                <a:solidFill>
                  <a:srgbClr val="000000"/>
                </a:solidFill>
                <a:latin typeface="宋体" pitchFamily="2" charset="-122"/>
                <a:ea typeface="宋体" pitchFamily="2" charset="-122"/>
              </a:rPr>
              <a:t>上的特定谓词</a:t>
            </a:r>
            <a:r>
              <a:rPr lang="en-US" altLang="zh-CN" i="1" dirty="0" smtClean="0">
                <a:solidFill>
                  <a:srgbClr val="000000"/>
                </a:solidFill>
                <a:ea typeface="宋体" pitchFamily="2" charset="-122"/>
              </a:rPr>
              <a:t>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a:t>
            </a:r>
            <a:r>
              <a:rPr lang="zh-CN" altLang="en-US"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ea typeface="宋体" pitchFamily="2" charset="-122"/>
              </a:rPr>
              <a:t> L</a:t>
            </a:r>
            <a:r>
              <a:rPr lang="en-US" altLang="zh-CN" dirty="0" smtClean="0">
                <a:solidFill>
                  <a:srgbClr val="000000"/>
                </a:solidFill>
                <a:latin typeface="Arial Unicode MS" pitchFamily="34" charset="-122"/>
                <a:ea typeface="宋体" pitchFamily="2" charset="-122"/>
              </a:rPr>
              <a:t>(</a:t>
            </a:r>
            <a:r>
              <a:rPr lang="en-US" altLang="zh-CN" dirty="0" smtClean="0">
                <a:solidFill>
                  <a:srgbClr val="000000"/>
                </a:solidFill>
                <a:ea typeface="宋体" pitchFamily="2" charset="-122"/>
              </a:rPr>
              <a:t>x, y</a:t>
            </a:r>
            <a:r>
              <a:rPr lang="en-US" altLang="zh-CN" dirty="0" smtClean="0">
                <a:solidFill>
                  <a:srgbClr val="000000"/>
                </a:solidFill>
                <a:latin typeface="Arial Unicode MS" pitchFamily="34" charset="-122"/>
                <a:ea typeface="宋体" pitchFamily="2" charset="-122"/>
              </a:rPr>
              <a:t>)</a:t>
            </a:r>
            <a:r>
              <a:rPr lang="zh-CN" altLang="en-US" dirty="0" smtClean="0">
                <a:solidFill>
                  <a:srgbClr val="000000"/>
                </a:solidFill>
                <a:latin typeface="Arial Unicode MS" pitchFamily="34" charset="-122"/>
                <a:ea typeface="宋体" pitchFamily="2" charset="-122"/>
              </a:rPr>
              <a:t>、</a:t>
            </a:r>
            <a:r>
              <a:rPr lang="en-US" altLang="zh-CN" i="1" dirty="0" smtClean="0">
                <a:solidFill>
                  <a:srgbClr val="000000"/>
                </a:solidFill>
                <a:ea typeface="宋体" pitchFamily="2" charset="-122"/>
              </a:rPr>
              <a:t> F</a:t>
            </a:r>
            <a:r>
              <a:rPr lang="en-US" altLang="zh-CN" dirty="0" smtClean="0">
                <a:solidFill>
                  <a:srgbClr val="000000"/>
                </a:solidFill>
                <a:latin typeface="Arial Unicode MS" pitchFamily="34" charset="-122"/>
                <a:ea typeface="宋体" pitchFamily="2" charset="-122"/>
              </a:rPr>
              <a:t>(</a:t>
            </a:r>
            <a:r>
              <a:rPr lang="en-US" altLang="zh-CN" dirty="0" smtClean="0">
                <a:solidFill>
                  <a:srgbClr val="000000"/>
                </a:solidFill>
                <a:ea typeface="宋体" pitchFamily="2" charset="-122"/>
              </a:rPr>
              <a:t>x</a:t>
            </a:r>
            <a:r>
              <a:rPr lang="en-US" altLang="zh-CN" dirty="0" smtClean="0">
                <a:solidFill>
                  <a:srgbClr val="000000"/>
                </a:solidFill>
                <a:latin typeface="Arial Unicode MS" pitchFamily="34" charset="-122"/>
                <a:ea typeface="宋体" pitchFamily="2" charset="-122"/>
              </a:rPr>
              <a:t>)</a:t>
            </a:r>
            <a:r>
              <a:rPr lang="zh-CN" altLang="en-US" dirty="0" smtClean="0">
                <a:solidFill>
                  <a:srgbClr val="000000"/>
                </a:solidFill>
                <a:latin typeface="宋体" pitchFamily="2" charset="-122"/>
                <a:ea typeface="宋体" pitchFamily="2" charset="-122"/>
              </a:rPr>
              <a:t>为：</a:t>
            </a:r>
          </a:p>
          <a:p>
            <a:pPr algn="l" eaLnBrk="1" hangingPunct="1"/>
            <a:r>
              <a:rPr lang="en-US" altLang="zh-CN" i="1" dirty="0" smtClean="0">
                <a:solidFill>
                  <a:srgbClr val="000000"/>
                </a:solidFill>
                <a:ea typeface="宋体" pitchFamily="2" charset="-122"/>
              </a:rPr>
              <a:t>	G</a:t>
            </a:r>
            <a:r>
              <a:rPr lang="en-US" altLang="zh-CN" dirty="0" smtClean="0">
                <a:solidFill>
                  <a:srgbClr val="000000"/>
                </a:solidFill>
                <a:ea typeface="宋体" pitchFamily="2" charset="-122"/>
              </a:rPr>
              <a:t>(2, 2)=1, </a:t>
            </a:r>
            <a:r>
              <a:rPr lang="en-US" altLang="zh-CN" i="1" dirty="0" smtClean="0">
                <a:solidFill>
                  <a:srgbClr val="000000"/>
                </a:solidFill>
                <a:ea typeface="宋体" pitchFamily="2" charset="-122"/>
              </a:rPr>
              <a:t>G </a:t>
            </a:r>
            <a:r>
              <a:rPr lang="en-US" altLang="zh-CN" dirty="0" smtClean="0">
                <a:solidFill>
                  <a:srgbClr val="000000"/>
                </a:solidFill>
                <a:ea typeface="宋体" pitchFamily="2" charset="-122"/>
              </a:rPr>
              <a:t>(2,3)=1, </a:t>
            </a:r>
            <a:r>
              <a:rPr lang="en-US" altLang="zh-CN" i="1" dirty="0" smtClean="0">
                <a:solidFill>
                  <a:srgbClr val="000000"/>
                </a:solidFill>
                <a:ea typeface="宋体" pitchFamily="2" charset="-122"/>
              </a:rPr>
              <a:t>G</a:t>
            </a:r>
            <a:r>
              <a:rPr lang="en-US" altLang="zh-CN" dirty="0" smtClean="0">
                <a:solidFill>
                  <a:srgbClr val="000000"/>
                </a:solidFill>
                <a:ea typeface="宋体" pitchFamily="2" charset="-122"/>
              </a:rPr>
              <a:t>(3,2)=1, </a:t>
            </a:r>
            <a:r>
              <a:rPr lang="en-US" altLang="zh-CN" i="1" dirty="0" smtClean="0">
                <a:solidFill>
                  <a:srgbClr val="000000"/>
                </a:solidFill>
                <a:ea typeface="宋体" pitchFamily="2" charset="-122"/>
              </a:rPr>
              <a:t>G</a:t>
            </a:r>
            <a:r>
              <a:rPr lang="en-US" altLang="zh-CN" dirty="0" smtClean="0">
                <a:solidFill>
                  <a:srgbClr val="000000"/>
                </a:solidFill>
                <a:ea typeface="宋体" pitchFamily="2" charset="-122"/>
              </a:rPr>
              <a:t>(3,3)=0. </a:t>
            </a:r>
            <a:endParaRPr lang="zh-CN" altLang="en-US" dirty="0" smtClean="0">
              <a:solidFill>
                <a:srgbClr val="000000"/>
              </a:solidFill>
              <a:ea typeface="宋体" pitchFamily="2" charset="-122"/>
            </a:endParaRPr>
          </a:p>
          <a:p>
            <a:pPr algn="l" eaLnBrk="1" hangingPunct="1"/>
            <a:r>
              <a:rPr lang="en-US" altLang="zh-CN" i="1" dirty="0" smtClean="0">
                <a:solidFill>
                  <a:srgbClr val="000000"/>
                </a:solidFill>
                <a:ea typeface="宋体" pitchFamily="2" charset="-122"/>
              </a:rPr>
              <a:t>	L </a:t>
            </a:r>
            <a:r>
              <a:rPr lang="en-US" altLang="zh-CN" dirty="0" smtClean="0">
                <a:solidFill>
                  <a:srgbClr val="000000"/>
                </a:solidFill>
                <a:ea typeface="宋体" pitchFamily="2" charset="-122"/>
              </a:rPr>
              <a:t>(2,2)=1, </a:t>
            </a:r>
            <a:r>
              <a:rPr lang="en-US" altLang="zh-CN" i="1" dirty="0" smtClean="0">
                <a:solidFill>
                  <a:srgbClr val="000000"/>
                </a:solidFill>
                <a:ea typeface="宋体" pitchFamily="2" charset="-122"/>
              </a:rPr>
              <a:t>L</a:t>
            </a:r>
            <a:r>
              <a:rPr lang="en-US" altLang="zh-CN" dirty="0" smtClean="0">
                <a:solidFill>
                  <a:srgbClr val="000000"/>
                </a:solidFill>
                <a:ea typeface="宋体" pitchFamily="2" charset="-122"/>
              </a:rPr>
              <a:t>(3,3)=1, </a:t>
            </a:r>
            <a:r>
              <a:rPr lang="en-US" altLang="zh-CN" i="1" dirty="0" smtClean="0">
                <a:solidFill>
                  <a:srgbClr val="000000"/>
                </a:solidFill>
                <a:ea typeface="宋体" pitchFamily="2" charset="-122"/>
              </a:rPr>
              <a:t>L</a:t>
            </a:r>
            <a:r>
              <a:rPr lang="en-US" altLang="zh-CN" dirty="0" smtClean="0">
                <a:solidFill>
                  <a:srgbClr val="000000"/>
                </a:solidFill>
                <a:ea typeface="宋体" pitchFamily="2" charset="-122"/>
              </a:rPr>
              <a:t>(2,3)=0, </a:t>
            </a:r>
            <a:r>
              <a:rPr lang="en-US" altLang="zh-CN" i="1" dirty="0" smtClean="0">
                <a:solidFill>
                  <a:srgbClr val="000000"/>
                </a:solidFill>
                <a:ea typeface="宋体" pitchFamily="2" charset="-122"/>
              </a:rPr>
              <a:t>L</a:t>
            </a:r>
            <a:r>
              <a:rPr lang="en-US" altLang="zh-CN" dirty="0" smtClean="0">
                <a:solidFill>
                  <a:srgbClr val="000000"/>
                </a:solidFill>
                <a:ea typeface="宋体" pitchFamily="2" charset="-122"/>
              </a:rPr>
              <a:t>(3,2)=0.   </a:t>
            </a:r>
            <a:endParaRPr lang="zh-CN" altLang="en-US" dirty="0" smtClean="0">
              <a:solidFill>
                <a:srgbClr val="000000"/>
              </a:solidFill>
              <a:ea typeface="宋体" pitchFamily="2" charset="-122"/>
            </a:endParaRPr>
          </a:p>
          <a:p>
            <a:pPr algn="l" eaLnBrk="1" hangingPunct="1"/>
            <a:r>
              <a:rPr lang="en-US" altLang="zh-CN" i="1" dirty="0" smtClean="0">
                <a:solidFill>
                  <a:srgbClr val="000000"/>
                </a:solidFill>
                <a:ea typeface="宋体" pitchFamily="2" charset="-122"/>
              </a:rPr>
              <a:t>	F </a:t>
            </a:r>
            <a:r>
              <a:rPr lang="en-US" altLang="zh-CN" dirty="0" smtClean="0">
                <a:solidFill>
                  <a:srgbClr val="000000"/>
                </a:solidFill>
                <a:ea typeface="宋体" pitchFamily="2" charset="-122"/>
              </a:rPr>
              <a:t>(2)=0, </a:t>
            </a:r>
            <a:r>
              <a:rPr lang="en-US" altLang="zh-CN" i="1" dirty="0" smtClean="0">
                <a:solidFill>
                  <a:srgbClr val="000000"/>
                </a:solidFill>
                <a:ea typeface="宋体" pitchFamily="2" charset="-122"/>
              </a:rPr>
              <a:t>F</a:t>
            </a:r>
            <a:r>
              <a:rPr lang="en-US" altLang="zh-CN" dirty="0" smtClean="0">
                <a:solidFill>
                  <a:srgbClr val="000000"/>
                </a:solidFill>
                <a:ea typeface="宋体" pitchFamily="2" charset="-122"/>
              </a:rPr>
              <a:t>(3)=1. </a:t>
            </a:r>
          </a:p>
          <a:p>
            <a:pPr algn="l" eaLnBrk="1" hangingPunct="1"/>
            <a:r>
              <a:rPr lang="en-US" altLang="zh-CN" dirty="0" smtClean="0">
                <a:latin typeface="Times New Roman" pitchFamily="18" charset="0"/>
                <a:ea typeface="宋体" pitchFamily="2" charset="-122"/>
              </a:rPr>
              <a:t>  </a:t>
            </a:r>
            <a:r>
              <a:rPr lang="zh-CN" altLang="en-US" dirty="0" smtClean="0">
                <a:latin typeface="宋体" pitchFamily="2" charset="-122"/>
                <a:ea typeface="宋体" pitchFamily="2" charset="-122"/>
              </a:rPr>
              <a:t>在</a:t>
            </a:r>
            <a:r>
              <a:rPr lang="en-US" altLang="zh-CN" i="1" dirty="0" smtClean="0">
                <a:latin typeface="Times New Roman" pitchFamily="18" charset="0"/>
                <a:ea typeface="宋体" pitchFamily="2" charset="-122"/>
              </a:rPr>
              <a:t>I</a:t>
            </a:r>
            <a:r>
              <a:rPr lang="zh-CN" altLang="en-US" dirty="0" smtClean="0">
                <a:latin typeface="宋体" pitchFamily="2" charset="-122"/>
                <a:ea typeface="宋体" pitchFamily="2" charset="-122"/>
              </a:rPr>
              <a:t>下求下列各式的真值</a:t>
            </a:r>
            <a:r>
              <a:rPr lang="en-US" altLang="zh-CN" dirty="0" smtClean="0">
                <a:latin typeface="Times New Roman" pitchFamily="18" charset="0"/>
                <a:ea typeface="宋体" pitchFamily="2" charset="-122"/>
              </a:rPr>
              <a:t>.  </a:t>
            </a:r>
          </a:p>
          <a:p>
            <a:pPr algn="l" eaLnBrk="1" hangingPunct="1"/>
            <a:r>
              <a:rPr lang="en-US" altLang="zh-CN" dirty="0" smtClean="0">
                <a:latin typeface="Times New Roman" pitchFamily="18" charset="0"/>
                <a:ea typeface="宋体" pitchFamily="2" charset="-122"/>
              </a:rPr>
              <a:t>  (1)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i="1" dirty="0" smtClean="0">
                <a:latin typeface="Times New Roman" pitchFamily="18" charset="0"/>
                <a:ea typeface="宋体" pitchFamily="2" charset="-122"/>
                <a:cs typeface="Times New Roman" pitchFamily="18" charset="0"/>
              </a:rPr>
              <a:t>F</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G</a:t>
            </a:r>
            <a:r>
              <a:rPr lang="en-US" altLang="zh-CN" dirty="0" smtClean="0">
                <a:latin typeface="Times New Roman" pitchFamily="18" charset="0"/>
                <a:ea typeface="宋体" pitchFamily="2" charset="-122"/>
                <a:cs typeface="Times New Roman" pitchFamily="18" charset="0"/>
              </a:rPr>
              <a:t>(</a:t>
            </a:r>
            <a:r>
              <a:rPr lang="en-US" altLang="zh-CN" i="1" dirty="0" err="1" smtClean="0">
                <a:latin typeface="Times New Roman" pitchFamily="18" charset="0"/>
                <a:ea typeface="宋体" pitchFamily="2" charset="-122"/>
                <a:cs typeface="Times New Roman" pitchFamily="18" charset="0"/>
              </a:rPr>
              <a:t>x</a:t>
            </a:r>
            <a:r>
              <a:rPr lang="en-US" altLang="zh-CN" dirty="0" err="1" smtClean="0">
                <a:latin typeface="Times New Roman" pitchFamily="18" charset="0"/>
                <a:ea typeface="宋体" pitchFamily="2" charset="-122"/>
                <a:cs typeface="Times New Roman" pitchFamily="18" charset="0"/>
              </a:rPr>
              <a:t>,</a:t>
            </a:r>
            <a:r>
              <a:rPr lang="en-US" altLang="zh-CN" i="1" dirty="0" err="1"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sym typeface="Wingdings" pitchFamily="2" charset="2"/>
              </a:rPr>
              <a:t>(</a:t>
            </a:r>
            <a:r>
              <a:rPr lang="en-US" altLang="zh-CN" i="1" dirty="0" smtClean="0">
                <a:latin typeface="Times New Roman" pitchFamily="18" charset="0"/>
                <a:ea typeface="宋体" pitchFamily="2" charset="-122"/>
                <a:cs typeface="Times New Roman" pitchFamily="18" charset="0"/>
                <a:sym typeface="Wingdings" pitchFamily="2" charset="2"/>
              </a:rPr>
              <a:t>F</a:t>
            </a:r>
            <a:r>
              <a:rPr lang="en-US" altLang="zh-CN" dirty="0" smtClean="0">
                <a:latin typeface="Times New Roman" pitchFamily="18" charset="0"/>
                <a:ea typeface="宋体" pitchFamily="2" charset="-122"/>
                <a:cs typeface="Times New Roman" pitchFamily="18" charset="0"/>
                <a:sym typeface="Wingdings" pitchFamily="2" charset="2"/>
              </a:rPr>
              <a:t>(2)</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G</a:t>
            </a:r>
            <a:r>
              <a:rPr lang="en-US" altLang="zh-CN" dirty="0" smtClean="0">
                <a:latin typeface="Times New Roman" pitchFamily="18" charset="0"/>
                <a:ea typeface="宋体" pitchFamily="2" charset="-122"/>
                <a:cs typeface="Times New Roman" pitchFamily="18" charset="0"/>
              </a:rPr>
              <a:t>(2,2))∧</a:t>
            </a:r>
            <a:r>
              <a:rPr lang="en-US" altLang="zh-CN" dirty="0" smtClean="0">
                <a:latin typeface="Times New Roman" pitchFamily="18" charset="0"/>
                <a:ea typeface="宋体" pitchFamily="2" charset="-122"/>
                <a:cs typeface="Times New Roman" pitchFamily="18" charset="0"/>
                <a:sym typeface="Wingdings" pitchFamily="2" charset="2"/>
              </a:rPr>
              <a:t>(</a:t>
            </a:r>
            <a:r>
              <a:rPr lang="en-US" altLang="zh-CN" i="1" dirty="0" smtClean="0">
                <a:latin typeface="Times New Roman" pitchFamily="18" charset="0"/>
                <a:ea typeface="宋体" pitchFamily="2" charset="-122"/>
                <a:cs typeface="Times New Roman" pitchFamily="18" charset="0"/>
                <a:sym typeface="Wingdings" pitchFamily="2" charset="2"/>
              </a:rPr>
              <a:t>F</a:t>
            </a:r>
            <a:r>
              <a:rPr lang="en-US" altLang="zh-CN" dirty="0" smtClean="0">
                <a:latin typeface="Times New Roman" pitchFamily="18" charset="0"/>
                <a:ea typeface="宋体" pitchFamily="2" charset="-122"/>
                <a:cs typeface="Times New Roman" pitchFamily="18" charset="0"/>
                <a:sym typeface="Wingdings" pitchFamily="2" charset="2"/>
              </a:rPr>
              <a:t>(3)</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G</a:t>
            </a:r>
            <a:r>
              <a:rPr lang="en-US" altLang="zh-CN" dirty="0" smtClean="0">
                <a:latin typeface="Times New Roman" pitchFamily="18" charset="0"/>
                <a:ea typeface="宋体" pitchFamily="2" charset="-122"/>
                <a:cs typeface="Times New Roman" pitchFamily="18" charset="0"/>
              </a:rPr>
              <a:t>(3,2))</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 </a:t>
            </a:r>
            <a:r>
              <a:rPr lang="en-US" altLang="zh-CN" dirty="0" smtClean="0">
                <a:latin typeface="Times New Roman" pitchFamily="18" charset="0"/>
                <a:ea typeface="宋体" pitchFamily="2" charset="-122"/>
                <a:cs typeface="Times New Roman" pitchFamily="18" charset="0"/>
                <a:sym typeface="Wingdings" pitchFamily="2" charset="2"/>
              </a:rPr>
              <a:t>0</a:t>
            </a:r>
            <a:r>
              <a:rPr lang="en-US" altLang="zh-CN" dirty="0" smtClean="0">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(2)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i="1" dirty="0" smtClean="0">
                <a:latin typeface="Times New Roman" pitchFamily="18" charset="0"/>
                <a:ea typeface="宋体" pitchFamily="2" charset="-122"/>
                <a:cs typeface="Times New Roman" pitchFamily="18" charset="0"/>
              </a:rPr>
              <a:t>F</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f</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G</a:t>
            </a:r>
            <a:r>
              <a:rPr lang="en-US" altLang="zh-CN" dirty="0" smtClean="0">
                <a:latin typeface="Times New Roman" pitchFamily="18" charset="0"/>
                <a:ea typeface="宋体" pitchFamily="2" charset="-122"/>
                <a:cs typeface="Times New Roman" pitchFamily="18" charset="0"/>
              </a:rPr>
              <a:t>(</a:t>
            </a:r>
            <a:r>
              <a:rPr lang="en-US" altLang="zh-CN" i="1" dirty="0" err="1" smtClean="0">
                <a:latin typeface="Times New Roman" pitchFamily="18" charset="0"/>
                <a:ea typeface="宋体" pitchFamily="2" charset="-122"/>
                <a:cs typeface="Times New Roman" pitchFamily="18" charset="0"/>
              </a:rPr>
              <a:t>x</a:t>
            </a:r>
            <a:r>
              <a:rPr lang="en-US" altLang="zh-CN" dirty="0" err="1" smtClean="0">
                <a:latin typeface="Times New Roman" pitchFamily="18" charset="0"/>
                <a:ea typeface="宋体" pitchFamily="2" charset="-122"/>
                <a:cs typeface="Times New Roman" pitchFamily="18" charset="0"/>
              </a:rPr>
              <a:t>,</a:t>
            </a:r>
            <a:r>
              <a:rPr lang="en-US" altLang="zh-CN" i="1" dirty="0" err="1" smtClean="0">
                <a:latin typeface="Times New Roman" pitchFamily="18" charset="0"/>
                <a:ea typeface="宋体" pitchFamily="2" charset="-122"/>
                <a:cs typeface="Times New Roman" pitchFamily="18" charset="0"/>
              </a:rPr>
              <a:t>f</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sym typeface="Wingdings" pitchFamily="2" charset="2"/>
              </a:rPr>
              <a:t>(</a:t>
            </a:r>
            <a:r>
              <a:rPr lang="en-US" altLang="zh-CN" i="1" dirty="0" smtClean="0">
                <a:latin typeface="Times New Roman" pitchFamily="18" charset="0"/>
                <a:ea typeface="宋体" pitchFamily="2" charset="-122"/>
                <a:cs typeface="Times New Roman" pitchFamily="18" charset="0"/>
                <a:sym typeface="Wingdings" pitchFamily="2" charset="2"/>
              </a:rPr>
              <a:t>F</a:t>
            </a:r>
            <a:r>
              <a:rPr lang="en-US" altLang="zh-CN" dirty="0" smtClean="0">
                <a:latin typeface="Times New Roman" pitchFamily="18" charset="0"/>
                <a:ea typeface="宋体" pitchFamily="2" charset="-122"/>
                <a:cs typeface="Times New Roman" pitchFamily="18" charset="0"/>
                <a:sym typeface="Wingdings" pitchFamily="2" charset="2"/>
              </a:rPr>
              <a:t>(3)</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G</a:t>
            </a:r>
            <a:r>
              <a:rPr lang="en-US" altLang="zh-CN" dirty="0" smtClean="0">
                <a:latin typeface="Times New Roman" pitchFamily="18" charset="0"/>
                <a:ea typeface="宋体" pitchFamily="2" charset="-122"/>
                <a:cs typeface="Times New Roman" pitchFamily="18" charset="0"/>
              </a:rPr>
              <a:t>(2,3))∨</a:t>
            </a:r>
            <a:r>
              <a:rPr lang="en-US" altLang="zh-CN" dirty="0" smtClean="0">
                <a:latin typeface="Times New Roman" pitchFamily="18" charset="0"/>
                <a:ea typeface="宋体" pitchFamily="2" charset="-122"/>
                <a:cs typeface="Times New Roman" pitchFamily="18" charset="0"/>
                <a:sym typeface="Wingdings" pitchFamily="2" charset="2"/>
              </a:rPr>
              <a:t>(</a:t>
            </a:r>
            <a:r>
              <a:rPr lang="en-US" altLang="zh-CN" i="1" dirty="0" smtClean="0">
                <a:latin typeface="Times New Roman" pitchFamily="18" charset="0"/>
                <a:ea typeface="宋体" pitchFamily="2" charset="-122"/>
                <a:cs typeface="Times New Roman" pitchFamily="18" charset="0"/>
                <a:sym typeface="Wingdings" pitchFamily="2" charset="2"/>
              </a:rPr>
              <a:t>F</a:t>
            </a:r>
            <a:r>
              <a:rPr lang="en-US" altLang="zh-CN" dirty="0" smtClean="0">
                <a:latin typeface="Times New Roman" pitchFamily="18" charset="0"/>
                <a:ea typeface="宋体" pitchFamily="2" charset="-122"/>
                <a:cs typeface="Times New Roman" pitchFamily="18" charset="0"/>
                <a:sym typeface="Wingdings" pitchFamily="2" charset="2"/>
              </a:rPr>
              <a:t>(2)</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G</a:t>
            </a:r>
            <a:r>
              <a:rPr lang="en-US" altLang="zh-CN" dirty="0" smtClean="0">
                <a:latin typeface="Times New Roman" pitchFamily="18" charset="0"/>
                <a:ea typeface="宋体" pitchFamily="2" charset="-122"/>
                <a:cs typeface="Times New Roman" pitchFamily="18" charset="0"/>
              </a:rPr>
              <a:t>(3,2))</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 </a:t>
            </a:r>
            <a:r>
              <a:rPr lang="en-US" altLang="zh-CN" dirty="0" smtClean="0">
                <a:latin typeface="Times New Roman" pitchFamily="18" charset="0"/>
                <a:ea typeface="宋体" pitchFamily="2" charset="-122"/>
                <a:cs typeface="Times New Roman" pitchFamily="18" charset="0"/>
                <a:sym typeface="Wingdings" pitchFamily="2" charset="2"/>
              </a:rPr>
              <a:t>1</a:t>
            </a:r>
            <a:r>
              <a:rPr lang="en-US" altLang="zh-CN" dirty="0" smtClean="0">
                <a:latin typeface="Times New Roman" pitchFamily="18" charset="0"/>
                <a:ea typeface="宋体" pitchFamily="2" charset="-122"/>
                <a:cs typeface="Times New Roman" pitchFamily="18" charset="0"/>
              </a:rPr>
              <a:t> </a:t>
            </a:r>
            <a:br>
              <a:rPr lang="en-US" altLang="zh-CN" dirty="0" smtClean="0">
                <a:latin typeface="Times New Roman" pitchFamily="18" charset="0"/>
                <a:ea typeface="宋体" pitchFamily="2" charset="-122"/>
                <a:cs typeface="Times New Roman" pitchFamily="18" charset="0"/>
              </a:rPr>
            </a:br>
            <a:r>
              <a:rPr lang="en-US" altLang="zh-CN" dirty="0" smtClean="0">
                <a:latin typeface="Times New Roman" pitchFamily="18" charset="0"/>
                <a:ea typeface="宋体" pitchFamily="2" charset="-122"/>
              </a:rPr>
              <a:t>  (3)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latin typeface="Times New Roman" pitchFamily="18" charset="0"/>
                <a:ea typeface="宋体" pitchFamily="2" charset="-122"/>
                <a:cs typeface="Times New Roman" pitchFamily="18" charset="0"/>
              </a:rPr>
              <a:t>x</a:t>
            </a:r>
            <a:r>
              <a:rPr lang="en-US" altLang="zh-CN" dirty="0" err="1"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latin typeface="Times New Roman" pitchFamily="18" charset="0"/>
                <a:ea typeface="宋体" pitchFamily="2" charset="-122"/>
                <a:cs typeface="Times New Roman" pitchFamily="18" charset="0"/>
              </a:rPr>
              <a:t>y</a:t>
            </a:r>
            <a:r>
              <a:rPr lang="en-US" altLang="zh-CN" dirty="0" smtClean="0">
                <a:latin typeface="Times New Roman" pitchFamily="18" charset="0"/>
                <a:ea typeface="宋体" pitchFamily="2" charset="-122"/>
                <a:cs typeface="Times New Roman" pitchFamily="18" charset="0"/>
              </a:rPr>
              <a:t> </a:t>
            </a:r>
            <a:r>
              <a:rPr lang="en-US" altLang="zh-CN" i="1" dirty="0" smtClean="0">
                <a:latin typeface="Times New Roman" pitchFamily="18" charset="0"/>
                <a:ea typeface="宋体" pitchFamily="2" charset="-122"/>
                <a:cs typeface="Times New Roman" pitchFamily="18" charset="0"/>
              </a:rPr>
              <a:t>L</a:t>
            </a:r>
            <a:r>
              <a:rPr lang="en-US" altLang="zh-CN" dirty="0" smtClean="0">
                <a:latin typeface="Times New Roman" pitchFamily="18" charset="0"/>
                <a:ea typeface="宋体" pitchFamily="2" charset="-122"/>
                <a:cs typeface="Times New Roman" pitchFamily="18" charset="0"/>
              </a:rPr>
              <a:t>(</a:t>
            </a:r>
            <a:r>
              <a:rPr lang="en-US" altLang="zh-CN" i="1" dirty="0" err="1" smtClean="0">
                <a:latin typeface="Times New Roman" pitchFamily="18" charset="0"/>
                <a:ea typeface="宋体" pitchFamily="2" charset="-122"/>
                <a:cs typeface="Times New Roman" pitchFamily="18" charset="0"/>
              </a:rPr>
              <a:t>x</a:t>
            </a:r>
            <a:r>
              <a:rPr lang="en-US" altLang="zh-CN" dirty="0" err="1" smtClean="0">
                <a:latin typeface="Times New Roman" pitchFamily="18" charset="0"/>
                <a:ea typeface="宋体" pitchFamily="2" charset="-122"/>
                <a:cs typeface="Times New Roman" pitchFamily="18" charset="0"/>
              </a:rPr>
              <a:t>,</a:t>
            </a:r>
            <a:r>
              <a:rPr lang="en-US" altLang="zh-CN" i="1" dirty="0" err="1" smtClean="0">
                <a:latin typeface="Times New Roman" pitchFamily="18" charset="0"/>
                <a:ea typeface="宋体" pitchFamily="2" charset="-122"/>
                <a:cs typeface="Times New Roman" pitchFamily="18" charset="0"/>
              </a:rPr>
              <a:t>y</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sym typeface="Wingdings" pitchFamily="2" charset="2"/>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sym typeface="Symbol" pitchFamily="18" charset="2"/>
              </a:rPr>
              <a:t>y</a:t>
            </a:r>
            <a:r>
              <a:rPr lang="en-US" altLang="zh-CN" i="1" dirty="0" err="1" smtClean="0">
                <a:latin typeface="Times New Roman" pitchFamily="18" charset="0"/>
                <a:ea typeface="宋体" pitchFamily="2" charset="-122"/>
                <a:cs typeface="Times New Roman" pitchFamily="18" charset="0"/>
              </a:rPr>
              <a:t>L</a:t>
            </a:r>
            <a:r>
              <a:rPr lang="en-US" altLang="zh-CN" dirty="0" smtClean="0">
                <a:latin typeface="Times New Roman" pitchFamily="18" charset="0"/>
                <a:ea typeface="宋体" pitchFamily="2" charset="-122"/>
                <a:cs typeface="Times New Roman" pitchFamily="18" charset="0"/>
              </a:rPr>
              <a:t>(2,</a:t>
            </a:r>
            <a:r>
              <a:rPr lang="en-US" altLang="zh-CN" i="1" dirty="0" smtClean="0">
                <a:latin typeface="Times New Roman" pitchFamily="18" charset="0"/>
                <a:ea typeface="宋体" pitchFamily="2" charset="-122"/>
                <a:cs typeface="Times New Roman" pitchFamily="18" charset="0"/>
              </a:rPr>
              <a:t>y</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sym typeface="Symbol" pitchFamily="18" charset="2"/>
              </a:rPr>
              <a:t>y</a:t>
            </a:r>
            <a:r>
              <a:rPr lang="en-US" altLang="zh-CN" i="1" dirty="0" err="1" smtClean="0">
                <a:latin typeface="Times New Roman" pitchFamily="18" charset="0"/>
                <a:ea typeface="宋体" pitchFamily="2" charset="-122"/>
                <a:cs typeface="Times New Roman" pitchFamily="18" charset="0"/>
              </a:rPr>
              <a:t>L</a:t>
            </a:r>
            <a:r>
              <a:rPr lang="en-US" altLang="zh-CN" dirty="0" smtClean="0">
                <a:latin typeface="Times New Roman" pitchFamily="18" charset="0"/>
                <a:ea typeface="宋体" pitchFamily="2" charset="-122"/>
                <a:cs typeface="Times New Roman" pitchFamily="18" charset="0"/>
              </a:rPr>
              <a:t>(3,</a:t>
            </a:r>
            <a:r>
              <a:rPr lang="en-US" altLang="zh-CN" i="1" dirty="0" smtClean="0">
                <a:latin typeface="Times New Roman" pitchFamily="18" charset="0"/>
                <a:ea typeface="宋体" pitchFamily="2" charset="-122"/>
                <a:cs typeface="Times New Roman" pitchFamily="18" charset="0"/>
              </a:rPr>
              <a:t>y</a:t>
            </a:r>
            <a:r>
              <a:rPr lang="en-US" altLang="zh-CN" dirty="0" smtClean="0">
                <a:latin typeface="Times New Roman" pitchFamily="18" charset="0"/>
                <a:ea typeface="宋体" pitchFamily="2" charset="-122"/>
                <a:cs typeface="Times New Roman" pitchFamily="18" charset="0"/>
              </a:rPr>
              <a:t>) )</a:t>
            </a:r>
          </a:p>
          <a:p>
            <a:pPr algn="l" eaLnBrk="1" hangingPunct="1"/>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sym typeface="Wingdings" pitchFamily="2" charset="2"/>
              </a:rPr>
              <a:t> ( </a:t>
            </a:r>
            <a:r>
              <a:rPr lang="en-US" altLang="zh-CN" i="1" dirty="0" smtClean="0">
                <a:latin typeface="Times New Roman" pitchFamily="18" charset="0"/>
                <a:ea typeface="宋体" pitchFamily="2" charset="-122"/>
                <a:cs typeface="Times New Roman" pitchFamily="18" charset="0"/>
              </a:rPr>
              <a:t>L</a:t>
            </a:r>
            <a:r>
              <a:rPr lang="en-US" altLang="zh-CN" dirty="0" smtClean="0">
                <a:latin typeface="Times New Roman" pitchFamily="18" charset="0"/>
                <a:ea typeface="宋体" pitchFamily="2" charset="-122"/>
                <a:cs typeface="Times New Roman" pitchFamily="18" charset="0"/>
              </a:rPr>
              <a:t>(2,2)∨ </a:t>
            </a:r>
            <a:r>
              <a:rPr lang="en-US" altLang="zh-CN" i="1" dirty="0" smtClean="0">
                <a:latin typeface="Times New Roman" pitchFamily="18" charset="0"/>
                <a:ea typeface="宋体" pitchFamily="2" charset="-122"/>
                <a:cs typeface="Times New Roman" pitchFamily="18" charset="0"/>
              </a:rPr>
              <a:t>L</a:t>
            </a:r>
            <a:r>
              <a:rPr lang="en-US" altLang="zh-CN" dirty="0" smtClean="0">
                <a:latin typeface="Times New Roman" pitchFamily="18" charset="0"/>
                <a:ea typeface="宋体" pitchFamily="2" charset="-122"/>
                <a:cs typeface="Times New Roman" pitchFamily="18" charset="0"/>
              </a:rPr>
              <a:t>(2,3) )∧(</a:t>
            </a:r>
            <a:r>
              <a:rPr lang="en-US" altLang="zh-CN" i="1" dirty="0" smtClean="0">
                <a:latin typeface="Times New Roman" pitchFamily="18" charset="0"/>
                <a:ea typeface="宋体" pitchFamily="2" charset="-122"/>
                <a:cs typeface="Times New Roman" pitchFamily="18" charset="0"/>
              </a:rPr>
              <a:t>L</a:t>
            </a:r>
            <a:r>
              <a:rPr lang="en-US" altLang="zh-CN" dirty="0" smtClean="0">
                <a:latin typeface="Times New Roman" pitchFamily="18" charset="0"/>
                <a:ea typeface="宋体" pitchFamily="2" charset="-122"/>
                <a:cs typeface="Times New Roman" pitchFamily="18" charset="0"/>
              </a:rPr>
              <a:t>(3,2)∨ </a:t>
            </a:r>
            <a:r>
              <a:rPr lang="en-US" altLang="zh-CN" i="1" dirty="0" smtClean="0">
                <a:latin typeface="Times New Roman" pitchFamily="18" charset="0"/>
                <a:ea typeface="宋体" pitchFamily="2" charset="-122"/>
                <a:cs typeface="Times New Roman" pitchFamily="18" charset="0"/>
              </a:rPr>
              <a:t>L</a:t>
            </a:r>
            <a:r>
              <a:rPr lang="en-US" altLang="zh-CN" dirty="0" smtClean="0">
                <a:latin typeface="Times New Roman" pitchFamily="18" charset="0"/>
                <a:ea typeface="宋体" pitchFamily="2" charset="-122"/>
                <a:cs typeface="Times New Roman" pitchFamily="18" charset="0"/>
              </a:rPr>
              <a:t>(3,3) )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sym typeface="Wingdings" pitchFamily="2" charset="2"/>
              </a:rPr>
              <a:t> 1</a:t>
            </a: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(4) </a:t>
            </a:r>
            <a:r>
              <a:rPr lang="en-US" altLang="zh-CN" dirty="0" smtClean="0">
                <a:solidFill>
                  <a:srgbClr val="000000"/>
                </a:solidFill>
                <a:ea typeface="宋体" pitchFamily="2" charset="-122"/>
                <a:cs typeface="Times New Roman" pitchFamily="18" charset="0"/>
                <a:sym typeface="Symbol" pitchFamily="18" charset="2"/>
              </a:rPr>
              <a:t> </a:t>
            </a:r>
            <a:r>
              <a:rPr lang="en-US" altLang="zh-CN" i="1" dirty="0" err="1" smtClean="0">
                <a:ea typeface="宋体" pitchFamily="2" charset="-122"/>
                <a:cs typeface="Times New Roman" pitchFamily="18" charset="0"/>
              </a:rPr>
              <a:t>y</a:t>
            </a:r>
            <a:r>
              <a:rPr lang="en-US" altLang="zh-CN" dirty="0" err="1" smtClean="0">
                <a:solidFill>
                  <a:srgbClr val="000000"/>
                </a:solidFill>
                <a:ea typeface="宋体" pitchFamily="2" charset="-122"/>
                <a:cs typeface="Times New Roman" pitchFamily="18" charset="0"/>
                <a:sym typeface="Symbol" pitchFamily="18" charset="2"/>
              </a:rPr>
              <a:t></a:t>
            </a:r>
            <a:r>
              <a:rPr lang="en-US" altLang="zh-CN" i="1" dirty="0" err="1" smtClean="0">
                <a:ea typeface="宋体" pitchFamily="2" charset="-122"/>
                <a:cs typeface="Times New Roman" pitchFamily="18" charset="0"/>
              </a:rPr>
              <a:t>x</a:t>
            </a:r>
            <a:r>
              <a:rPr lang="en-US" altLang="zh-CN" dirty="0" smtClean="0">
                <a:ea typeface="宋体" pitchFamily="2" charset="-122"/>
                <a:cs typeface="Times New Roman" pitchFamily="18" charset="0"/>
              </a:rPr>
              <a:t> </a:t>
            </a:r>
            <a:r>
              <a:rPr lang="en-US" altLang="zh-CN" i="1" dirty="0" smtClean="0">
                <a:ea typeface="宋体" pitchFamily="2" charset="-122"/>
                <a:cs typeface="Times New Roman" pitchFamily="18" charset="0"/>
              </a:rPr>
              <a:t>L</a:t>
            </a:r>
            <a:r>
              <a:rPr lang="en-US" altLang="zh-CN" dirty="0" smtClean="0">
                <a:ea typeface="宋体" pitchFamily="2" charset="-122"/>
                <a:cs typeface="Times New Roman" pitchFamily="18" charset="0"/>
              </a:rPr>
              <a:t>(</a:t>
            </a:r>
            <a:r>
              <a:rPr lang="en-US" altLang="zh-CN" i="1" dirty="0" err="1" smtClean="0">
                <a:ea typeface="宋体" pitchFamily="2" charset="-122"/>
                <a:cs typeface="Times New Roman" pitchFamily="18" charset="0"/>
              </a:rPr>
              <a:t>x</a:t>
            </a:r>
            <a:r>
              <a:rPr lang="en-US" altLang="zh-CN" dirty="0" err="1" smtClean="0">
                <a:ea typeface="宋体" pitchFamily="2" charset="-122"/>
                <a:cs typeface="Times New Roman" pitchFamily="18" charset="0"/>
              </a:rPr>
              <a:t>,</a:t>
            </a:r>
            <a:r>
              <a:rPr lang="en-US" altLang="zh-CN" i="1" dirty="0" err="1" smtClean="0">
                <a:ea typeface="宋体" pitchFamily="2" charset="-122"/>
                <a:cs typeface="Times New Roman" pitchFamily="18" charset="0"/>
              </a:rPr>
              <a:t>y</a:t>
            </a:r>
            <a:r>
              <a:rPr lang="en-US" altLang="zh-CN" dirty="0" smtClean="0">
                <a:ea typeface="宋体" pitchFamily="2" charset="-122"/>
                <a:cs typeface="Times New Roman" pitchFamily="18" charset="0"/>
              </a:rPr>
              <a:t>) </a:t>
            </a:r>
            <a:r>
              <a:rPr lang="en-US" altLang="zh-CN" dirty="0" smtClean="0">
                <a:solidFill>
                  <a:srgbClr val="000000"/>
                </a:solidFill>
                <a:ea typeface="宋体" pitchFamily="2" charset="-122"/>
                <a:cs typeface="Times New Roman" pitchFamily="18" charset="0"/>
                <a:sym typeface="Symbol" pitchFamily="18" charset="2"/>
              </a:rPr>
              <a:t></a:t>
            </a:r>
            <a:r>
              <a:rPr lang="en-US" altLang="zh-CN" dirty="0" smtClean="0">
                <a:ea typeface="宋体" pitchFamily="2" charset="-122"/>
                <a:cs typeface="Times New Roman" pitchFamily="18" charset="0"/>
                <a:sym typeface="Wingdings" pitchFamily="2" charset="2"/>
              </a:rPr>
              <a:t> (</a:t>
            </a:r>
            <a:r>
              <a:rPr lang="en-US" altLang="zh-CN" dirty="0" smtClean="0">
                <a:solidFill>
                  <a:srgbClr val="000000"/>
                </a:solidFill>
                <a:ea typeface="宋体" pitchFamily="2" charset="-122"/>
                <a:cs typeface="Times New Roman" pitchFamily="18" charset="0"/>
                <a:sym typeface="Symbol" pitchFamily="18" charset="2"/>
              </a:rPr>
              <a:t></a:t>
            </a:r>
            <a:r>
              <a:rPr lang="en-US" altLang="zh-CN" i="1" dirty="0" err="1" smtClean="0">
                <a:solidFill>
                  <a:srgbClr val="000000"/>
                </a:solidFill>
                <a:ea typeface="宋体" pitchFamily="2" charset="-122"/>
                <a:cs typeface="Times New Roman" pitchFamily="18" charset="0"/>
                <a:sym typeface="Symbol" pitchFamily="18" charset="2"/>
              </a:rPr>
              <a:t>x</a:t>
            </a:r>
            <a:r>
              <a:rPr lang="en-US" altLang="zh-CN" i="1" dirty="0" err="1" smtClean="0">
                <a:ea typeface="宋体" pitchFamily="2" charset="-122"/>
                <a:cs typeface="Times New Roman" pitchFamily="18" charset="0"/>
              </a:rPr>
              <a:t>L</a:t>
            </a:r>
            <a:r>
              <a:rPr lang="en-US" altLang="zh-CN" dirty="0" smtClean="0">
                <a:ea typeface="宋体" pitchFamily="2" charset="-122"/>
                <a:cs typeface="Times New Roman" pitchFamily="18" charset="0"/>
              </a:rPr>
              <a:t>(</a:t>
            </a:r>
            <a:r>
              <a:rPr lang="en-US" altLang="zh-CN" i="1" dirty="0" smtClean="0">
                <a:ea typeface="宋体" pitchFamily="2" charset="-122"/>
                <a:cs typeface="Times New Roman" pitchFamily="18" charset="0"/>
              </a:rPr>
              <a:t>x</a:t>
            </a:r>
            <a:r>
              <a:rPr lang="en-US" altLang="zh-CN" dirty="0" smtClean="0">
                <a:ea typeface="宋体" pitchFamily="2" charset="-122"/>
                <a:cs typeface="Times New Roman" pitchFamily="18" charset="0"/>
              </a:rPr>
              <a:t>,2) ∨</a:t>
            </a:r>
            <a:r>
              <a:rPr lang="en-US" altLang="zh-CN" dirty="0" smtClean="0">
                <a:solidFill>
                  <a:srgbClr val="000000"/>
                </a:solidFill>
                <a:ea typeface="宋体" pitchFamily="2" charset="-122"/>
                <a:cs typeface="Times New Roman" pitchFamily="18" charset="0"/>
                <a:sym typeface="Symbol" pitchFamily="18" charset="2"/>
              </a:rPr>
              <a:t> </a:t>
            </a:r>
            <a:r>
              <a:rPr lang="en-US" altLang="zh-CN" i="1" dirty="0" err="1" smtClean="0">
                <a:solidFill>
                  <a:srgbClr val="000000"/>
                </a:solidFill>
                <a:ea typeface="宋体" pitchFamily="2" charset="-122"/>
                <a:cs typeface="Times New Roman" pitchFamily="18" charset="0"/>
                <a:sym typeface="Symbol" pitchFamily="18" charset="2"/>
              </a:rPr>
              <a:t>x</a:t>
            </a:r>
            <a:r>
              <a:rPr lang="en-US" altLang="zh-CN" i="1" dirty="0" err="1" smtClean="0">
                <a:ea typeface="宋体" pitchFamily="2" charset="-122"/>
                <a:cs typeface="Times New Roman" pitchFamily="18" charset="0"/>
              </a:rPr>
              <a:t>L</a:t>
            </a:r>
            <a:r>
              <a:rPr lang="en-US" altLang="zh-CN" dirty="0" smtClean="0">
                <a:ea typeface="宋体" pitchFamily="2" charset="-122"/>
                <a:cs typeface="Times New Roman" pitchFamily="18" charset="0"/>
              </a:rPr>
              <a:t>(x,3) )</a:t>
            </a:r>
          </a:p>
          <a:p>
            <a:pPr algn="l" eaLnBrk="1" hangingPunct="1"/>
            <a:r>
              <a:rPr lang="en-US" altLang="zh-CN" dirty="0" smtClean="0">
                <a:ea typeface="宋体" pitchFamily="2" charset="-122"/>
                <a:cs typeface="Times New Roman" pitchFamily="18" charset="0"/>
                <a:sym typeface="Wingdings" pitchFamily="2" charset="2"/>
              </a:rPr>
              <a:t>         </a:t>
            </a:r>
            <a:r>
              <a:rPr lang="en-US" altLang="zh-CN" dirty="0" smtClean="0">
                <a:solidFill>
                  <a:srgbClr val="000000"/>
                </a:solidFill>
                <a:ea typeface="宋体" pitchFamily="2" charset="-122"/>
                <a:cs typeface="Times New Roman" pitchFamily="18" charset="0"/>
                <a:sym typeface="Symbol" pitchFamily="18" charset="2"/>
              </a:rPr>
              <a:t></a:t>
            </a:r>
            <a:r>
              <a:rPr lang="en-US" altLang="zh-CN" dirty="0" smtClean="0">
                <a:ea typeface="宋体" pitchFamily="2" charset="-122"/>
                <a:cs typeface="Times New Roman" pitchFamily="18" charset="0"/>
                <a:sym typeface="Wingdings" pitchFamily="2" charset="2"/>
              </a:rPr>
              <a:t> ( </a:t>
            </a:r>
            <a:r>
              <a:rPr lang="en-US" altLang="zh-CN" i="1" dirty="0" smtClean="0">
                <a:ea typeface="宋体" pitchFamily="2" charset="-122"/>
                <a:cs typeface="Times New Roman" pitchFamily="18" charset="0"/>
              </a:rPr>
              <a:t>L</a:t>
            </a:r>
            <a:r>
              <a:rPr lang="en-US" altLang="zh-CN" dirty="0" smtClean="0">
                <a:ea typeface="宋体" pitchFamily="2" charset="-122"/>
                <a:cs typeface="Times New Roman" pitchFamily="18" charset="0"/>
              </a:rPr>
              <a:t>(2,2) ∧ </a:t>
            </a:r>
            <a:r>
              <a:rPr lang="en-US" altLang="zh-CN" i="1" dirty="0" smtClean="0">
                <a:ea typeface="宋体" pitchFamily="2" charset="-122"/>
                <a:cs typeface="Times New Roman" pitchFamily="18" charset="0"/>
              </a:rPr>
              <a:t>L</a:t>
            </a:r>
            <a:r>
              <a:rPr lang="en-US" altLang="zh-CN" dirty="0" smtClean="0">
                <a:ea typeface="宋体" pitchFamily="2" charset="-122"/>
                <a:cs typeface="Times New Roman" pitchFamily="18" charset="0"/>
              </a:rPr>
              <a:t>(3,2) ) ∨(</a:t>
            </a:r>
            <a:r>
              <a:rPr lang="en-US" altLang="zh-CN" i="1" dirty="0" smtClean="0">
                <a:ea typeface="宋体" pitchFamily="2" charset="-122"/>
                <a:cs typeface="Times New Roman" pitchFamily="18" charset="0"/>
              </a:rPr>
              <a:t>L</a:t>
            </a:r>
            <a:r>
              <a:rPr lang="en-US" altLang="zh-CN" dirty="0" smtClean="0">
                <a:ea typeface="宋体" pitchFamily="2" charset="-122"/>
                <a:cs typeface="Times New Roman" pitchFamily="18" charset="0"/>
              </a:rPr>
              <a:t>(2,3) ∧ </a:t>
            </a:r>
            <a:r>
              <a:rPr lang="en-US" altLang="zh-CN" i="1" dirty="0" smtClean="0">
                <a:ea typeface="宋体" pitchFamily="2" charset="-122"/>
                <a:cs typeface="Times New Roman" pitchFamily="18" charset="0"/>
              </a:rPr>
              <a:t>L</a:t>
            </a:r>
            <a:r>
              <a:rPr lang="en-US" altLang="zh-CN" dirty="0" smtClean="0">
                <a:ea typeface="宋体" pitchFamily="2" charset="-122"/>
                <a:cs typeface="Times New Roman" pitchFamily="18" charset="0"/>
              </a:rPr>
              <a:t>(3,3) ) </a:t>
            </a:r>
            <a:r>
              <a:rPr lang="en-US" altLang="zh-CN" dirty="0" smtClean="0">
                <a:solidFill>
                  <a:srgbClr val="000000"/>
                </a:solidFill>
                <a:ea typeface="宋体" pitchFamily="2" charset="-122"/>
                <a:cs typeface="Times New Roman" pitchFamily="18" charset="0"/>
                <a:sym typeface="Symbol" pitchFamily="18" charset="2"/>
              </a:rPr>
              <a:t></a:t>
            </a:r>
            <a:r>
              <a:rPr lang="en-US" altLang="zh-CN" dirty="0" smtClean="0">
                <a:ea typeface="宋体" pitchFamily="2" charset="-122"/>
                <a:cs typeface="Times New Roman" pitchFamily="18" charset="0"/>
                <a:sym typeface="Wingdings" pitchFamily="2" charset="2"/>
              </a:rPr>
              <a:t> 0</a:t>
            </a:r>
            <a:endParaRPr lang="en-US" altLang="zh-CN" dirty="0" smtClean="0">
              <a:ea typeface="宋体" pitchFamily="2" charset="-122"/>
              <a:cs typeface="Times New Roman" pitchFamily="18" charset="0"/>
            </a:endParaRPr>
          </a:p>
        </p:txBody>
      </p:sp>
      <p:sp>
        <p:nvSpPr>
          <p:cNvPr id="21"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23</a:t>
            </a:fld>
            <a:endParaRPr lang="en-US" altLang="zh-CN" sz="1200" dirty="0" smtClean="0">
              <a:solidFill>
                <a:schemeClr val="tx1"/>
              </a:solidFill>
              <a:ea typeface="宋体" charset="-122"/>
            </a:endParaRPr>
          </a:p>
        </p:txBody>
      </p:sp>
      <p:sp>
        <p:nvSpPr>
          <p:cNvPr id="22" name="标题 1"/>
          <p:cNvSpPr txBox="1">
            <a:spLocks/>
          </p:cNvSpPr>
          <p:nvPr/>
        </p:nvSpPr>
        <p:spPr bwMode="auto">
          <a:xfrm>
            <a:off x="428625" y="260350"/>
            <a:ext cx="8143875" cy="417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chemeClr val="tx2"/>
                </a:solidFill>
                <a:effectLst/>
                <a:uLnTx/>
                <a:uFillTx/>
                <a:latin typeface="+mj-lt"/>
                <a:ea typeface="+mj-ea"/>
                <a:cs typeface="+mj-cs"/>
              </a:rPr>
              <a:t>2.2</a:t>
            </a:r>
            <a:r>
              <a:rPr kumimoji="0" lang="zh-CN" altLang="en-US" sz="3200" b="1" i="0" u="none" strike="noStrike" kern="0" cap="none" spc="0" normalizeH="0" baseline="0" noProof="0" dirty="0" smtClean="0">
                <a:ln>
                  <a:noFill/>
                </a:ln>
                <a:solidFill>
                  <a:schemeClr val="tx2"/>
                </a:solidFill>
                <a:effectLst/>
                <a:uLnTx/>
                <a:uFillTx/>
                <a:latin typeface="+mj-lt"/>
                <a:ea typeface="+mj-ea"/>
                <a:cs typeface="+mj-cs"/>
              </a:rPr>
              <a:t>一阶逻辑合式公式及解释</a:t>
            </a:r>
            <a:r>
              <a:rPr kumimoji="0" lang="en-US" altLang="zh-CN" sz="3200" b="1" i="0" u="none" strike="noStrike" kern="0" cap="none" spc="0" normalizeH="0" baseline="0" noProof="0" dirty="0" smtClean="0">
                <a:ln>
                  <a:noFill/>
                </a:ln>
                <a:solidFill>
                  <a:schemeClr val="tx2"/>
                </a:solidFill>
                <a:effectLst/>
                <a:uLnTx/>
                <a:uFillTx/>
                <a:latin typeface="+mj-lt"/>
                <a:ea typeface="+mj-ea"/>
                <a:cs typeface="+mj-cs"/>
              </a:rPr>
              <a:t>::</a:t>
            </a:r>
            <a:r>
              <a:rPr kumimoji="0" lang="zh-CN" altLang="en-US" sz="3200" b="1" i="0" u="none" strike="noStrike" kern="0" cap="none" spc="0" normalizeH="0" baseline="0" noProof="0" dirty="0" smtClean="0">
                <a:ln>
                  <a:noFill/>
                </a:ln>
                <a:solidFill>
                  <a:schemeClr val="tx2"/>
                </a:solidFill>
                <a:effectLst/>
                <a:uLnTx/>
                <a:uFillTx/>
                <a:latin typeface="+mj-lt"/>
                <a:ea typeface="+mj-ea"/>
                <a:cs typeface="+mj-cs"/>
              </a:rPr>
              <a:t>解释实例</a:t>
            </a: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latin typeface="宋体" charset="-122"/>
              </a:rPr>
              <a:t>::</a:t>
            </a:r>
            <a:r>
              <a:rPr lang="zh-CN" altLang="en-US" dirty="0" smtClean="0"/>
              <a:t>公式的类型</a:t>
            </a:r>
          </a:p>
        </p:txBody>
      </p:sp>
      <p:sp>
        <p:nvSpPr>
          <p:cNvPr id="20483" name="内容占位符 2"/>
          <p:cNvSpPr>
            <a:spLocks noGrp="1"/>
          </p:cNvSpPr>
          <p:nvPr>
            <p:ph idx="1"/>
          </p:nvPr>
        </p:nvSpPr>
        <p:spPr>
          <a:xfrm>
            <a:off x="428625" y="1357313"/>
            <a:ext cx="8229600" cy="4786312"/>
          </a:xfrm>
        </p:spPr>
        <p:txBody>
          <a:bodyPr/>
          <a:lstStyle/>
          <a:p>
            <a:r>
              <a:rPr lang="zh-CN" altLang="en-US" dirty="0" smtClean="0">
                <a:solidFill>
                  <a:srgbClr val="C00000"/>
                </a:solidFill>
              </a:rPr>
              <a:t>定义</a:t>
            </a:r>
            <a:r>
              <a:rPr lang="en-US" altLang="zh-CN" dirty="0" smtClean="0">
                <a:solidFill>
                  <a:srgbClr val="C00000"/>
                </a:solidFill>
              </a:rPr>
              <a:t>2.8 </a:t>
            </a:r>
            <a:r>
              <a:rPr lang="zh-CN" altLang="en-US" dirty="0" smtClean="0"/>
              <a:t>若谓词公式</a:t>
            </a:r>
            <a:r>
              <a:rPr lang="en-US" altLang="zh-CN" i="1" dirty="0" smtClean="0"/>
              <a:t>A</a:t>
            </a:r>
            <a:r>
              <a:rPr lang="zh-CN" altLang="en-US" dirty="0" smtClean="0"/>
              <a:t>在任何解释下均为真</a:t>
            </a:r>
            <a:r>
              <a:rPr lang="en-US" altLang="zh-CN" dirty="0" smtClean="0"/>
              <a:t>, </a:t>
            </a:r>
            <a:r>
              <a:rPr lang="zh-CN" altLang="en-US" dirty="0" smtClean="0"/>
              <a:t>则称</a:t>
            </a:r>
            <a:r>
              <a:rPr lang="en-US" altLang="zh-CN" i="1" dirty="0" smtClean="0"/>
              <a:t>A</a:t>
            </a:r>
            <a:r>
              <a:rPr lang="zh-CN" altLang="en-US" dirty="0" smtClean="0"/>
              <a:t>为</a:t>
            </a:r>
            <a:r>
              <a:rPr lang="zh-CN" altLang="en-US" dirty="0" smtClean="0">
                <a:solidFill>
                  <a:schemeClr val="accent2">
                    <a:lumMod val="60000"/>
                    <a:lumOff val="40000"/>
                  </a:schemeClr>
                </a:solidFill>
              </a:rPr>
              <a:t>永真式</a:t>
            </a:r>
            <a:r>
              <a:rPr lang="en-US" altLang="zh-CN" dirty="0" smtClean="0"/>
              <a:t>(</a:t>
            </a:r>
            <a:r>
              <a:rPr lang="zh-CN" altLang="en-US" dirty="0" smtClean="0">
                <a:solidFill>
                  <a:schemeClr val="accent2">
                    <a:lumMod val="60000"/>
                    <a:lumOff val="40000"/>
                  </a:schemeClr>
                </a:solidFill>
              </a:rPr>
              <a:t>逻辑有效式</a:t>
            </a:r>
            <a:r>
              <a:rPr lang="en-US" altLang="zh-CN" dirty="0" smtClean="0"/>
              <a:t>). </a:t>
            </a:r>
            <a:r>
              <a:rPr lang="zh-CN" altLang="en-US" dirty="0" smtClean="0"/>
              <a:t>若</a:t>
            </a:r>
            <a:r>
              <a:rPr lang="en-US" altLang="zh-CN" i="1" dirty="0" smtClean="0"/>
              <a:t>A</a:t>
            </a:r>
            <a:r>
              <a:rPr lang="zh-CN" altLang="en-US" dirty="0" smtClean="0"/>
              <a:t>在任何解释下均为假</a:t>
            </a:r>
            <a:r>
              <a:rPr lang="en-US" altLang="zh-CN" dirty="0" smtClean="0"/>
              <a:t>, </a:t>
            </a:r>
            <a:r>
              <a:rPr lang="zh-CN" altLang="en-US" dirty="0" smtClean="0"/>
              <a:t>则称</a:t>
            </a:r>
            <a:r>
              <a:rPr lang="en-US" altLang="zh-CN" i="1" dirty="0" smtClean="0"/>
              <a:t>A</a:t>
            </a:r>
            <a:r>
              <a:rPr lang="zh-CN" altLang="en-US" dirty="0" smtClean="0"/>
              <a:t>为</a:t>
            </a:r>
            <a:r>
              <a:rPr lang="zh-CN" altLang="en-US" dirty="0" smtClean="0">
                <a:solidFill>
                  <a:schemeClr val="accent2">
                    <a:lumMod val="60000"/>
                    <a:lumOff val="40000"/>
                  </a:schemeClr>
                </a:solidFill>
              </a:rPr>
              <a:t>矛盾式</a:t>
            </a:r>
            <a:r>
              <a:rPr lang="en-US" altLang="zh-CN" dirty="0" smtClean="0"/>
              <a:t>(</a:t>
            </a:r>
            <a:r>
              <a:rPr lang="zh-CN" altLang="en-US" dirty="0" smtClean="0">
                <a:solidFill>
                  <a:schemeClr val="accent2">
                    <a:lumMod val="60000"/>
                    <a:lumOff val="40000"/>
                  </a:schemeClr>
                </a:solidFill>
              </a:rPr>
              <a:t>永假式</a:t>
            </a:r>
            <a:r>
              <a:rPr lang="en-US" altLang="zh-CN" dirty="0" smtClean="0"/>
              <a:t>). </a:t>
            </a:r>
            <a:r>
              <a:rPr lang="zh-CN" altLang="en-US" dirty="0" smtClean="0"/>
              <a:t>若至少有一个解释使</a:t>
            </a:r>
            <a:r>
              <a:rPr lang="en-US" altLang="zh-CN" i="1" dirty="0" smtClean="0"/>
              <a:t>A</a:t>
            </a:r>
            <a:r>
              <a:rPr lang="zh-CN" altLang="en-US" dirty="0" smtClean="0"/>
              <a:t>为真</a:t>
            </a:r>
            <a:r>
              <a:rPr lang="en-US" altLang="zh-CN" dirty="0" smtClean="0"/>
              <a:t>, </a:t>
            </a:r>
            <a:r>
              <a:rPr lang="zh-CN" altLang="en-US" dirty="0" smtClean="0"/>
              <a:t>则称</a:t>
            </a:r>
            <a:r>
              <a:rPr lang="en-US" altLang="zh-CN" i="1" dirty="0" smtClean="0"/>
              <a:t>A</a:t>
            </a:r>
            <a:r>
              <a:rPr lang="zh-CN" altLang="en-US" dirty="0" smtClean="0"/>
              <a:t>为</a:t>
            </a:r>
            <a:r>
              <a:rPr lang="zh-CN" altLang="en-US" dirty="0" smtClean="0">
                <a:solidFill>
                  <a:schemeClr val="accent2">
                    <a:lumMod val="60000"/>
                    <a:lumOff val="40000"/>
                  </a:schemeClr>
                </a:solidFill>
              </a:rPr>
              <a:t>可满足式</a:t>
            </a:r>
            <a:r>
              <a:rPr lang="en-US" altLang="zh-CN" dirty="0" smtClean="0"/>
              <a:t>.</a:t>
            </a:r>
          </a:p>
          <a:p>
            <a:endParaRPr lang="en-US" altLang="zh-CN" dirty="0" smtClean="0"/>
          </a:p>
          <a:p>
            <a:r>
              <a:rPr lang="zh-CN" altLang="en-US" dirty="0" smtClean="0"/>
              <a:t>几点说明：</a:t>
            </a:r>
          </a:p>
          <a:p>
            <a:r>
              <a:rPr lang="zh-CN" altLang="en-US" dirty="0" smtClean="0"/>
              <a:t>永真式为可满足式，但反之不真</a:t>
            </a:r>
          </a:p>
          <a:p>
            <a:r>
              <a:rPr lang="zh-CN" altLang="en-US" dirty="0" smtClean="0"/>
              <a:t>判断公式是否是可满足的</a:t>
            </a:r>
            <a:r>
              <a:rPr lang="en-US" altLang="zh-CN" dirty="0" smtClean="0"/>
              <a:t>(</a:t>
            </a:r>
            <a:r>
              <a:rPr lang="zh-CN" altLang="en-US" dirty="0" smtClean="0"/>
              <a:t>永真式</a:t>
            </a:r>
            <a:r>
              <a:rPr lang="en-US" altLang="zh-CN" dirty="0" smtClean="0"/>
              <a:t>, </a:t>
            </a:r>
            <a:r>
              <a:rPr lang="zh-CN" altLang="en-US" dirty="0" smtClean="0"/>
              <a:t>矛盾式</a:t>
            </a:r>
            <a:r>
              <a:rPr lang="en-US" altLang="zh-CN" dirty="0" smtClean="0"/>
              <a:t>)</a:t>
            </a:r>
            <a:r>
              <a:rPr lang="zh-CN" altLang="en-US" dirty="0" smtClean="0"/>
              <a:t>是不可判定的</a:t>
            </a:r>
          </a:p>
        </p:txBody>
      </p:sp>
      <p:sp>
        <p:nvSpPr>
          <p:cNvPr id="20484" name="灯片编号占位符 3"/>
          <p:cNvSpPr>
            <a:spLocks noGrp="1"/>
          </p:cNvSpPr>
          <p:nvPr>
            <p:ph type="sldNum" sz="quarter" idx="12"/>
          </p:nvPr>
        </p:nvSpPr>
        <p:spPr>
          <a:noFill/>
        </p:spPr>
        <p:txBody>
          <a:bodyPr/>
          <a:lstStyle/>
          <a:p>
            <a:fld id="{9AB28C7F-EC7E-4784-87B2-7CE290A926C6}" type="slidenum">
              <a:rPr lang="en-US" altLang="zh-CN" smtClean="0">
                <a:ea typeface="宋体" charset="-122"/>
              </a:rPr>
              <a:pPr/>
              <a:t>24</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latin typeface="宋体" charset="-122"/>
              </a:rPr>
              <a:t>::</a:t>
            </a:r>
            <a:r>
              <a:rPr lang="zh-CN" altLang="en-US" dirty="0" smtClean="0"/>
              <a:t>代换实例</a:t>
            </a:r>
          </a:p>
        </p:txBody>
      </p:sp>
      <p:sp>
        <p:nvSpPr>
          <p:cNvPr id="21507" name="内容占位符 2"/>
          <p:cNvSpPr>
            <a:spLocks noGrp="1"/>
          </p:cNvSpPr>
          <p:nvPr>
            <p:ph idx="1"/>
          </p:nvPr>
        </p:nvSpPr>
        <p:spPr>
          <a:xfrm>
            <a:off x="428625" y="1357313"/>
            <a:ext cx="8229600" cy="4786312"/>
          </a:xfrm>
        </p:spPr>
        <p:txBody>
          <a:bodyPr/>
          <a:lstStyle/>
          <a:p>
            <a:r>
              <a:rPr lang="zh-CN" altLang="en-US" dirty="0" smtClean="0">
                <a:solidFill>
                  <a:srgbClr val="C00000"/>
                </a:solidFill>
              </a:rPr>
              <a:t>定义</a:t>
            </a:r>
            <a:r>
              <a:rPr lang="en-US" altLang="zh-CN" dirty="0" smtClean="0">
                <a:solidFill>
                  <a:srgbClr val="C00000"/>
                </a:solidFill>
              </a:rPr>
              <a:t>2.9 </a:t>
            </a:r>
            <a:r>
              <a:rPr lang="zh-CN" altLang="en-US" dirty="0" smtClean="0"/>
              <a:t>设</a:t>
            </a:r>
            <a:r>
              <a:rPr lang="en-US" altLang="zh-CN" dirty="0" smtClean="0"/>
              <a:t>A</a:t>
            </a:r>
            <a:r>
              <a:rPr lang="en-US" altLang="zh-CN" baseline="-25000" dirty="0" smtClean="0"/>
              <a:t>0</a:t>
            </a:r>
            <a:r>
              <a:rPr lang="zh-CN" altLang="en-US" dirty="0" smtClean="0"/>
              <a:t>是含命题变项</a:t>
            </a:r>
            <a:r>
              <a:rPr lang="en-US" altLang="zh-CN" i="1" dirty="0" smtClean="0"/>
              <a:t>p</a:t>
            </a:r>
            <a:r>
              <a:rPr lang="en-US" altLang="zh-CN" baseline="-25000" dirty="0" smtClean="0"/>
              <a:t>1</a:t>
            </a:r>
            <a:r>
              <a:rPr lang="en-US" altLang="zh-CN" dirty="0" smtClean="0"/>
              <a:t>, </a:t>
            </a:r>
            <a:r>
              <a:rPr lang="en-US" altLang="zh-CN" i="1" dirty="0" smtClean="0"/>
              <a:t>p</a:t>
            </a:r>
            <a:r>
              <a:rPr lang="en-US" altLang="zh-CN" baseline="-25000" dirty="0" smtClean="0"/>
              <a:t>2</a:t>
            </a:r>
            <a:r>
              <a:rPr lang="en-US" altLang="zh-CN" dirty="0" smtClean="0"/>
              <a:t>, …, </a:t>
            </a:r>
            <a:r>
              <a:rPr lang="en-US" altLang="zh-CN" i="1" dirty="0" err="1" smtClean="0"/>
              <a:t>p</a:t>
            </a:r>
            <a:r>
              <a:rPr lang="en-US" altLang="zh-CN" i="1" baseline="-25000" dirty="0" err="1" smtClean="0"/>
              <a:t>n</a:t>
            </a:r>
            <a:r>
              <a:rPr lang="zh-CN" altLang="en-US" dirty="0" smtClean="0"/>
              <a:t>的命题公式，</a:t>
            </a:r>
            <a:r>
              <a:rPr lang="en-US" altLang="zh-CN" i="1" dirty="0" smtClean="0"/>
              <a:t>A</a:t>
            </a:r>
            <a:r>
              <a:rPr lang="en-US" altLang="zh-CN" baseline="-25000" dirty="0" smtClean="0"/>
              <a:t>1</a:t>
            </a:r>
            <a:r>
              <a:rPr lang="en-US" altLang="zh-CN" dirty="0" smtClean="0"/>
              <a:t>,</a:t>
            </a:r>
          </a:p>
          <a:p>
            <a:r>
              <a:rPr lang="en-US" altLang="zh-CN" i="1" dirty="0" smtClean="0"/>
              <a:t>A</a:t>
            </a:r>
            <a:r>
              <a:rPr lang="en-US" altLang="zh-CN" baseline="-25000" dirty="0" smtClean="0"/>
              <a:t>2</a:t>
            </a:r>
            <a:r>
              <a:rPr lang="en-US" altLang="zh-CN" dirty="0" smtClean="0"/>
              <a:t>, …, </a:t>
            </a:r>
            <a:r>
              <a:rPr lang="en-US" altLang="zh-CN" i="1" dirty="0" smtClean="0"/>
              <a:t>A</a:t>
            </a:r>
            <a:r>
              <a:rPr lang="en-US" altLang="zh-CN" i="1" baseline="-25000" dirty="0" smtClean="0"/>
              <a:t>n</a:t>
            </a:r>
            <a:r>
              <a:rPr lang="zh-CN" altLang="en-US" dirty="0" smtClean="0"/>
              <a:t>是</a:t>
            </a:r>
            <a:r>
              <a:rPr lang="en-US" altLang="zh-CN" i="1" dirty="0" smtClean="0"/>
              <a:t>n</a:t>
            </a:r>
            <a:r>
              <a:rPr lang="zh-CN" altLang="en-US" dirty="0" smtClean="0"/>
              <a:t>个谓词公式，用</a:t>
            </a:r>
            <a:r>
              <a:rPr lang="en-US" altLang="zh-CN" i="1" dirty="0" smtClean="0"/>
              <a:t>A</a:t>
            </a:r>
            <a:r>
              <a:rPr lang="en-US" altLang="zh-CN" baseline="-25000" dirty="0" smtClean="0"/>
              <a:t>i</a:t>
            </a:r>
            <a:r>
              <a:rPr lang="en-US" altLang="zh-CN" dirty="0" smtClean="0"/>
              <a:t> (1</a:t>
            </a:r>
            <a:r>
              <a:rPr lang="zh-CN" altLang="en-US" dirty="0" smtClean="0"/>
              <a:t>≦</a:t>
            </a:r>
            <a:r>
              <a:rPr lang="en-US" altLang="zh-CN" dirty="0" err="1" smtClean="0"/>
              <a:t>i</a:t>
            </a:r>
            <a:r>
              <a:rPr lang="zh-CN" altLang="en-US" dirty="0" smtClean="0"/>
              <a:t>≦</a:t>
            </a:r>
            <a:r>
              <a:rPr lang="en-US" altLang="zh-CN" dirty="0" smtClean="0"/>
              <a:t>n) </a:t>
            </a:r>
            <a:r>
              <a:rPr lang="zh-CN" altLang="en-US" dirty="0" smtClean="0"/>
              <a:t>处处代替</a:t>
            </a:r>
            <a:r>
              <a:rPr lang="en-US" altLang="zh-CN" i="1" dirty="0" smtClean="0"/>
              <a:t>A</a:t>
            </a:r>
            <a:r>
              <a:rPr lang="en-US" altLang="zh-CN" baseline="-25000" dirty="0" smtClean="0"/>
              <a:t>0</a:t>
            </a:r>
            <a:r>
              <a:rPr lang="zh-CN" altLang="en-US" dirty="0" smtClean="0"/>
              <a:t>中的</a:t>
            </a:r>
            <a:endParaRPr lang="en-US" altLang="zh-CN" dirty="0" smtClean="0"/>
          </a:p>
          <a:p>
            <a:r>
              <a:rPr lang="en-US" altLang="zh-CN" i="1" dirty="0" smtClean="0"/>
              <a:t>p</a:t>
            </a:r>
            <a:r>
              <a:rPr lang="en-US" altLang="zh-CN" baseline="-25000" dirty="0" smtClean="0"/>
              <a:t>i</a:t>
            </a:r>
            <a:r>
              <a:rPr lang="zh-CN" altLang="en-US" dirty="0" smtClean="0"/>
              <a:t>，所得公式</a:t>
            </a:r>
            <a:r>
              <a:rPr lang="en-US" altLang="zh-CN" i="1" dirty="0" smtClean="0"/>
              <a:t>A</a:t>
            </a:r>
            <a:r>
              <a:rPr lang="zh-CN" altLang="en-US" dirty="0" smtClean="0"/>
              <a:t>称为</a:t>
            </a:r>
            <a:r>
              <a:rPr lang="en-US" altLang="zh-CN" i="1" dirty="0" smtClean="0"/>
              <a:t>A</a:t>
            </a:r>
            <a:r>
              <a:rPr lang="en-US" altLang="zh-CN" baseline="-25000" dirty="0" smtClean="0"/>
              <a:t>0</a:t>
            </a:r>
            <a:r>
              <a:rPr lang="zh-CN" altLang="en-US" dirty="0" smtClean="0"/>
              <a:t>的</a:t>
            </a:r>
            <a:r>
              <a:rPr lang="zh-CN" altLang="en-US" dirty="0" smtClean="0">
                <a:solidFill>
                  <a:schemeClr val="accent2">
                    <a:lumMod val="60000"/>
                    <a:lumOff val="40000"/>
                  </a:schemeClr>
                </a:solidFill>
              </a:rPr>
              <a:t>代换实例</a:t>
            </a:r>
            <a:r>
              <a:rPr lang="en-US" altLang="zh-CN" dirty="0" smtClean="0"/>
              <a:t>.</a:t>
            </a:r>
          </a:p>
          <a:p>
            <a:endParaRPr lang="en-US" altLang="zh-CN" dirty="0" smtClean="0"/>
          </a:p>
          <a:p>
            <a:r>
              <a:rPr lang="zh-CN" altLang="en-US" dirty="0" smtClean="0"/>
              <a:t>例如， </a:t>
            </a:r>
            <a:r>
              <a:rPr lang="en-US" altLang="zh-CN" i="1" dirty="0" smtClean="0"/>
              <a:t>F</a:t>
            </a:r>
            <a:r>
              <a:rPr lang="en-US" altLang="zh-CN" dirty="0" smtClean="0"/>
              <a:t>(</a:t>
            </a:r>
            <a:r>
              <a:rPr lang="en-US" altLang="zh-CN" i="1" dirty="0" smtClean="0"/>
              <a:t>x</a:t>
            </a:r>
            <a:r>
              <a:rPr lang="en-US" altLang="zh-CN" dirty="0" smtClean="0"/>
              <a:t>)</a:t>
            </a:r>
            <a:r>
              <a:rPr lang="zh-CN" altLang="en-US" dirty="0" smtClean="0"/>
              <a:t>→</a:t>
            </a:r>
            <a:r>
              <a:rPr lang="en-US" altLang="zh-CN" i="1" dirty="0" smtClean="0"/>
              <a:t>G</a:t>
            </a:r>
            <a:r>
              <a:rPr lang="en-US" altLang="zh-CN" dirty="0" smtClean="0"/>
              <a:t>(</a:t>
            </a:r>
            <a:r>
              <a:rPr lang="en-US" altLang="zh-CN" i="1" dirty="0" smtClean="0"/>
              <a:t>x</a:t>
            </a:r>
            <a:r>
              <a:rPr lang="en-US" altLang="zh-CN" dirty="0" smtClean="0"/>
              <a:t>), </a:t>
            </a:r>
            <a:r>
              <a:rPr lang="zh-CN" altLang="en-US" dirty="0" smtClean="0"/>
              <a:t>∀</a:t>
            </a:r>
            <a:r>
              <a:rPr lang="en-US" altLang="zh-CN" i="1" dirty="0" err="1" smtClean="0"/>
              <a:t>xF</a:t>
            </a:r>
            <a:r>
              <a:rPr lang="en-US" altLang="zh-CN" i="1" dirty="0" smtClean="0"/>
              <a:t>(x</a:t>
            </a:r>
            <a:r>
              <a:rPr lang="en-US" altLang="zh-CN" dirty="0" smtClean="0"/>
              <a:t>)</a:t>
            </a:r>
            <a:r>
              <a:rPr lang="zh-CN" altLang="en-US" dirty="0" smtClean="0"/>
              <a:t>→∃</a:t>
            </a:r>
            <a:r>
              <a:rPr lang="en-US" altLang="zh-CN" i="1" dirty="0" err="1" smtClean="0"/>
              <a:t>yG</a:t>
            </a:r>
            <a:r>
              <a:rPr lang="en-US" altLang="zh-CN" i="1" dirty="0" smtClean="0"/>
              <a:t>(y</a:t>
            </a:r>
            <a:r>
              <a:rPr lang="en-US" altLang="zh-CN" dirty="0" smtClean="0"/>
              <a:t>)</a:t>
            </a:r>
            <a:r>
              <a:rPr lang="zh-CN" altLang="en-US" dirty="0" smtClean="0"/>
              <a:t>等都是</a:t>
            </a:r>
            <a:r>
              <a:rPr lang="en-US" altLang="zh-CN" i="1" dirty="0" smtClean="0"/>
              <a:t>p</a:t>
            </a:r>
            <a:r>
              <a:rPr lang="zh-CN" altLang="en-US" dirty="0" smtClean="0"/>
              <a:t>→</a:t>
            </a:r>
            <a:r>
              <a:rPr lang="en-US" altLang="zh-CN" i="1" dirty="0" smtClean="0"/>
              <a:t>q</a:t>
            </a:r>
            <a:r>
              <a:rPr lang="zh-CN" altLang="en-US" dirty="0" smtClean="0"/>
              <a:t>的代换实例</a:t>
            </a:r>
            <a:r>
              <a:rPr lang="en-US" altLang="zh-CN" dirty="0" smtClean="0"/>
              <a:t>.</a:t>
            </a:r>
          </a:p>
          <a:p>
            <a:endParaRPr lang="en-US" altLang="zh-CN" dirty="0" smtClean="0"/>
          </a:p>
          <a:p>
            <a:r>
              <a:rPr lang="zh-CN" altLang="en-US" dirty="0" smtClean="0"/>
              <a:t>可以验证，重言式的代换实例都是永真式，矛盾式的代换实例都是矛盾式</a:t>
            </a:r>
            <a:r>
              <a:rPr lang="en-US" altLang="zh-CN" dirty="0" smtClean="0"/>
              <a:t>.</a:t>
            </a:r>
            <a:endParaRPr lang="zh-CN" altLang="en-US" dirty="0" smtClean="0"/>
          </a:p>
        </p:txBody>
      </p:sp>
      <p:sp>
        <p:nvSpPr>
          <p:cNvPr id="21508" name="灯片编号占位符 3"/>
          <p:cNvSpPr>
            <a:spLocks noGrp="1"/>
          </p:cNvSpPr>
          <p:nvPr>
            <p:ph type="sldNum" sz="quarter" idx="12"/>
          </p:nvPr>
        </p:nvSpPr>
        <p:spPr>
          <a:noFill/>
        </p:spPr>
        <p:txBody>
          <a:bodyPr/>
          <a:lstStyle/>
          <a:p>
            <a:fld id="{7A494063-9105-4168-A727-64D9A8EE95BD}" type="slidenum">
              <a:rPr lang="en-US" altLang="zh-CN" smtClean="0">
                <a:ea typeface="宋体" charset="-122"/>
              </a:rPr>
              <a:pPr/>
              <a:t>25</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28625" y="260350"/>
            <a:ext cx="8143875" cy="417513"/>
          </a:xfrm>
        </p:spPr>
        <p:txBody>
          <a:bodyPr/>
          <a:lstStyle/>
          <a:p>
            <a:pPr algn="ctr"/>
            <a:r>
              <a:rPr lang="en-US" altLang="zh-CN" dirty="0" smtClean="0"/>
              <a:t>2.2</a:t>
            </a:r>
            <a:r>
              <a:rPr lang="zh-CN" altLang="en-US" dirty="0" smtClean="0"/>
              <a:t>一阶逻辑合式公式及解释</a:t>
            </a:r>
            <a:r>
              <a:rPr lang="en-US" altLang="zh-CN" dirty="0" smtClean="0">
                <a:latin typeface="宋体" charset="-122"/>
              </a:rPr>
              <a:t>::</a:t>
            </a:r>
            <a:r>
              <a:rPr lang="zh-CN" altLang="en-US" dirty="0" smtClean="0"/>
              <a:t>代换实例</a:t>
            </a:r>
          </a:p>
        </p:txBody>
      </p:sp>
      <p:sp>
        <p:nvSpPr>
          <p:cNvPr id="22531" name="内容占位符 2"/>
          <p:cNvSpPr>
            <a:spLocks noGrp="1"/>
          </p:cNvSpPr>
          <p:nvPr>
            <p:ph idx="1"/>
          </p:nvPr>
        </p:nvSpPr>
        <p:spPr>
          <a:xfrm>
            <a:off x="428625" y="928671"/>
            <a:ext cx="8229600" cy="5572163"/>
          </a:xfrm>
        </p:spPr>
        <p:txBody>
          <a:bodyPr/>
          <a:lstStyle/>
          <a:p>
            <a:r>
              <a:rPr lang="zh-CN" altLang="en-US" dirty="0" smtClean="0">
                <a:solidFill>
                  <a:srgbClr val="CC0000"/>
                </a:solidFill>
              </a:rPr>
              <a:t>例</a:t>
            </a:r>
            <a:r>
              <a:rPr lang="en-US" altLang="zh-CN" dirty="0" smtClean="0">
                <a:solidFill>
                  <a:srgbClr val="CC0000"/>
                </a:solidFill>
              </a:rPr>
              <a:t>2.9 </a:t>
            </a:r>
            <a:r>
              <a:rPr lang="zh-CN" altLang="en-US" b="0" dirty="0" smtClean="0"/>
              <a:t>判断下列公式中，哪些是永真式，哪些是矛盾式？</a:t>
            </a:r>
          </a:p>
          <a:p>
            <a:r>
              <a:rPr lang="en-US" altLang="zh-CN" dirty="0" smtClean="0"/>
              <a:t>(1) </a:t>
            </a:r>
            <a:r>
              <a:rPr lang="zh-CN" altLang="en-US" b="0" dirty="0" smtClean="0"/>
              <a:t>∀</a:t>
            </a:r>
            <a:r>
              <a:rPr lang="en-US" altLang="zh-CN" i="1" dirty="0" err="1" smtClean="0"/>
              <a:t>xF</a:t>
            </a:r>
            <a:r>
              <a:rPr lang="en-US" altLang="zh-CN" dirty="0" smtClean="0"/>
              <a:t>(</a:t>
            </a:r>
            <a:r>
              <a:rPr lang="en-US" altLang="zh-CN" i="1" dirty="0" smtClean="0"/>
              <a:t>x</a:t>
            </a:r>
            <a:r>
              <a:rPr lang="en-US" altLang="zh-CN" b="0" dirty="0" smtClean="0"/>
              <a:t>)</a:t>
            </a:r>
            <a:r>
              <a:rPr lang="zh-CN" altLang="en-US" b="0" dirty="0" smtClean="0"/>
              <a:t>→</a:t>
            </a:r>
            <a:r>
              <a:rPr lang="en-US" altLang="zh-CN" b="0" dirty="0" smtClean="0"/>
              <a:t>(</a:t>
            </a:r>
            <a:r>
              <a:rPr lang="zh-CN" altLang="en-US" b="0" dirty="0" smtClean="0"/>
              <a:t>∃</a:t>
            </a:r>
            <a:r>
              <a:rPr lang="en-US" altLang="zh-CN" i="1" dirty="0" smtClean="0"/>
              <a:t>x</a:t>
            </a:r>
            <a:r>
              <a:rPr lang="zh-CN" altLang="en-US" b="0" dirty="0" smtClean="0"/>
              <a:t>∃</a:t>
            </a:r>
            <a:r>
              <a:rPr lang="en-US" altLang="zh-CN" i="1" dirty="0" err="1" smtClean="0"/>
              <a:t>yG</a:t>
            </a:r>
            <a:r>
              <a:rPr lang="en-US" altLang="zh-CN" dirty="0" smtClean="0"/>
              <a:t>(</a:t>
            </a:r>
            <a:r>
              <a:rPr lang="en-US" altLang="zh-CN" i="1" dirty="0" err="1" smtClean="0"/>
              <a:t>x,y</a:t>
            </a:r>
            <a:r>
              <a:rPr lang="en-US" altLang="zh-CN" b="0" dirty="0" smtClean="0"/>
              <a:t>)</a:t>
            </a:r>
            <a:r>
              <a:rPr lang="zh-CN" altLang="en-US" b="0" dirty="0" smtClean="0"/>
              <a:t>→∀</a:t>
            </a:r>
            <a:r>
              <a:rPr lang="en-US" altLang="zh-CN" i="1" dirty="0" err="1" smtClean="0"/>
              <a:t>xF</a:t>
            </a:r>
            <a:r>
              <a:rPr lang="en-US" altLang="zh-CN" dirty="0" smtClean="0"/>
              <a:t>(</a:t>
            </a:r>
            <a:r>
              <a:rPr lang="en-US" altLang="zh-CN" i="1" dirty="0" smtClean="0"/>
              <a:t>x</a:t>
            </a:r>
            <a:r>
              <a:rPr lang="en-US" altLang="zh-CN" dirty="0" smtClean="0"/>
              <a:t>))</a:t>
            </a:r>
          </a:p>
          <a:p>
            <a:r>
              <a:rPr lang="en-US" altLang="zh-CN" b="0" dirty="0" smtClean="0"/>
              <a:t>	</a:t>
            </a:r>
            <a:r>
              <a:rPr lang="zh-CN" altLang="en-US" b="0" dirty="0" smtClean="0"/>
              <a:t>重言式</a:t>
            </a:r>
            <a:r>
              <a:rPr lang="en-US" altLang="zh-CN" i="1" dirty="0" smtClean="0"/>
              <a:t>p</a:t>
            </a:r>
            <a:r>
              <a:rPr lang="zh-CN" altLang="en-US" b="0" dirty="0" smtClean="0"/>
              <a:t>→</a:t>
            </a:r>
            <a:r>
              <a:rPr lang="en-US" altLang="zh-CN" b="0" dirty="0" smtClean="0"/>
              <a:t>(</a:t>
            </a:r>
            <a:r>
              <a:rPr lang="en-US" altLang="zh-CN" i="1" dirty="0" smtClean="0"/>
              <a:t>q</a:t>
            </a:r>
            <a:r>
              <a:rPr lang="zh-CN" altLang="en-US" b="0" dirty="0" smtClean="0"/>
              <a:t>→</a:t>
            </a:r>
            <a:r>
              <a:rPr lang="en-US" altLang="zh-CN" i="1" dirty="0" smtClean="0"/>
              <a:t>p</a:t>
            </a:r>
            <a:r>
              <a:rPr lang="en-US" altLang="zh-CN" b="0" dirty="0" smtClean="0"/>
              <a:t>) </a:t>
            </a:r>
            <a:r>
              <a:rPr lang="zh-CN" altLang="en-US" b="0" dirty="0" smtClean="0"/>
              <a:t>的代换实例，故为永真式</a:t>
            </a:r>
            <a:r>
              <a:rPr lang="en-US" altLang="zh-CN" b="0" dirty="0" smtClean="0"/>
              <a:t>.</a:t>
            </a:r>
          </a:p>
          <a:p>
            <a:r>
              <a:rPr lang="en-US" altLang="zh-CN" dirty="0" smtClean="0"/>
              <a:t>(2)</a:t>
            </a:r>
            <a:r>
              <a:rPr lang="en-US" altLang="zh-CN" b="0" dirty="0" smtClean="0"/>
              <a:t> ¬(</a:t>
            </a:r>
            <a:r>
              <a:rPr lang="zh-CN" altLang="en-US" b="0" dirty="0" smtClean="0"/>
              <a:t>∀</a:t>
            </a:r>
            <a:r>
              <a:rPr lang="en-US" altLang="zh-CN" i="1" dirty="0" err="1" smtClean="0"/>
              <a:t>xF</a:t>
            </a:r>
            <a:r>
              <a:rPr lang="en-US" altLang="zh-CN" dirty="0" smtClean="0"/>
              <a:t>(</a:t>
            </a:r>
            <a:r>
              <a:rPr lang="en-US" altLang="zh-CN" i="1" dirty="0" smtClean="0"/>
              <a:t>x</a:t>
            </a:r>
            <a:r>
              <a:rPr lang="en-US" altLang="zh-CN" b="0" dirty="0" smtClean="0"/>
              <a:t>)</a:t>
            </a:r>
            <a:r>
              <a:rPr lang="zh-CN" altLang="en-US" b="0" dirty="0" smtClean="0"/>
              <a:t>→∃</a:t>
            </a:r>
            <a:r>
              <a:rPr lang="en-US" altLang="zh-CN" i="1" dirty="0" err="1" smtClean="0"/>
              <a:t>yG</a:t>
            </a:r>
            <a:r>
              <a:rPr lang="en-US" altLang="zh-CN" dirty="0" smtClean="0"/>
              <a:t>(</a:t>
            </a:r>
            <a:r>
              <a:rPr lang="en-US" altLang="zh-CN" i="1" dirty="0" smtClean="0"/>
              <a:t>y</a:t>
            </a:r>
            <a:r>
              <a:rPr lang="en-US" altLang="zh-CN" b="0" dirty="0" smtClean="0"/>
              <a:t>))</a:t>
            </a:r>
            <a:r>
              <a:rPr lang="zh-CN" altLang="en-US" b="0" dirty="0" smtClean="0"/>
              <a:t>∧∃</a:t>
            </a:r>
            <a:r>
              <a:rPr lang="en-US" altLang="zh-CN" i="1" dirty="0" err="1" smtClean="0"/>
              <a:t>yG</a:t>
            </a:r>
            <a:r>
              <a:rPr lang="en-US" altLang="zh-CN" dirty="0" smtClean="0"/>
              <a:t>(</a:t>
            </a:r>
            <a:r>
              <a:rPr lang="en-US" altLang="zh-CN" i="1" dirty="0" smtClean="0"/>
              <a:t>y</a:t>
            </a:r>
            <a:r>
              <a:rPr lang="en-US" altLang="zh-CN" b="0" dirty="0" smtClean="0"/>
              <a:t>)</a:t>
            </a:r>
          </a:p>
          <a:p>
            <a:r>
              <a:rPr lang="en-US" altLang="zh-CN" b="0" dirty="0" smtClean="0"/>
              <a:t>	</a:t>
            </a:r>
            <a:r>
              <a:rPr lang="zh-CN" altLang="en-US" b="0" dirty="0" smtClean="0"/>
              <a:t>矛盾式</a:t>
            </a:r>
            <a:r>
              <a:rPr lang="en-US" altLang="zh-CN" b="0" dirty="0" smtClean="0"/>
              <a:t>¬(</a:t>
            </a:r>
            <a:r>
              <a:rPr lang="en-US" altLang="zh-CN" i="1" dirty="0" smtClean="0"/>
              <a:t>p</a:t>
            </a:r>
            <a:r>
              <a:rPr lang="zh-CN" altLang="en-US" b="0" dirty="0" smtClean="0"/>
              <a:t>→</a:t>
            </a:r>
            <a:r>
              <a:rPr lang="en-US" altLang="zh-CN" i="1" dirty="0" smtClean="0"/>
              <a:t>q</a:t>
            </a:r>
            <a:r>
              <a:rPr lang="en-US" altLang="zh-CN" b="0" dirty="0" smtClean="0"/>
              <a:t>)</a:t>
            </a:r>
            <a:r>
              <a:rPr lang="zh-CN" altLang="en-US" b="0" dirty="0" smtClean="0"/>
              <a:t>∧</a:t>
            </a:r>
            <a:r>
              <a:rPr lang="en-US" altLang="zh-CN" i="1" dirty="0" smtClean="0"/>
              <a:t>q</a:t>
            </a:r>
            <a:r>
              <a:rPr lang="en-US" altLang="zh-CN" b="0" dirty="0" smtClean="0"/>
              <a:t> </a:t>
            </a:r>
            <a:r>
              <a:rPr lang="zh-CN" altLang="en-US" b="0" dirty="0" smtClean="0"/>
              <a:t>的代换实例，故为永假式</a:t>
            </a:r>
            <a:r>
              <a:rPr lang="en-US" altLang="zh-CN" b="0" dirty="0" smtClean="0"/>
              <a:t>.</a:t>
            </a:r>
          </a:p>
          <a:p>
            <a:r>
              <a:rPr lang="en-US" altLang="zh-CN" dirty="0" smtClean="0"/>
              <a:t>(3) </a:t>
            </a:r>
            <a:r>
              <a:rPr lang="zh-CN" altLang="en-US" b="0" dirty="0" smtClean="0"/>
              <a:t>∀</a:t>
            </a:r>
            <a:r>
              <a:rPr lang="en-US" altLang="zh-CN" i="1" dirty="0" smtClean="0"/>
              <a:t>x</a:t>
            </a:r>
            <a:r>
              <a:rPr lang="en-US" altLang="zh-CN" dirty="0" smtClean="0"/>
              <a:t>(</a:t>
            </a:r>
            <a:r>
              <a:rPr lang="en-US" altLang="zh-CN" i="1" dirty="0" smtClean="0"/>
              <a:t>F</a:t>
            </a:r>
            <a:r>
              <a:rPr lang="en-US" altLang="zh-CN" dirty="0" smtClean="0"/>
              <a:t>(</a:t>
            </a:r>
            <a:r>
              <a:rPr lang="en-US" altLang="zh-CN" i="1" dirty="0" smtClean="0"/>
              <a:t>x</a:t>
            </a:r>
            <a:r>
              <a:rPr lang="en-US" altLang="zh-CN" b="0" dirty="0" smtClean="0"/>
              <a:t>)</a:t>
            </a:r>
            <a:r>
              <a:rPr lang="zh-CN" altLang="en-US" b="0" dirty="0" smtClean="0"/>
              <a:t>→</a:t>
            </a:r>
            <a:r>
              <a:rPr lang="en-US" altLang="zh-CN" i="1" dirty="0" smtClean="0"/>
              <a:t>G</a:t>
            </a:r>
            <a:r>
              <a:rPr lang="en-US" altLang="zh-CN" dirty="0" smtClean="0"/>
              <a:t>(</a:t>
            </a:r>
            <a:r>
              <a:rPr lang="en-US" altLang="zh-CN" i="1" dirty="0" smtClean="0"/>
              <a:t>x</a:t>
            </a:r>
            <a:r>
              <a:rPr lang="en-US" altLang="zh-CN" b="0" dirty="0" smtClean="0"/>
              <a:t>))</a:t>
            </a:r>
          </a:p>
          <a:p>
            <a:r>
              <a:rPr lang="en-US" altLang="zh-CN" b="0" dirty="0" smtClean="0"/>
              <a:t>	</a:t>
            </a:r>
            <a:r>
              <a:rPr lang="zh-CN" altLang="en-US" b="0" dirty="0" smtClean="0"/>
              <a:t>解释</a:t>
            </a:r>
            <a:r>
              <a:rPr lang="en-US" altLang="zh-CN" i="1" dirty="0" smtClean="0"/>
              <a:t>I</a:t>
            </a:r>
            <a:r>
              <a:rPr lang="en-US" altLang="zh-CN" baseline="-25000" dirty="0" smtClean="0"/>
              <a:t>1</a:t>
            </a:r>
            <a:r>
              <a:rPr lang="en-US" altLang="zh-CN" b="0" dirty="0" smtClean="0"/>
              <a:t>: </a:t>
            </a:r>
            <a:r>
              <a:rPr lang="zh-CN" altLang="en-US" b="0" dirty="0" smtClean="0"/>
              <a:t>个体域</a:t>
            </a:r>
            <a:r>
              <a:rPr lang="en-US" altLang="zh-CN" dirty="0" smtClean="0"/>
              <a:t>N</a:t>
            </a:r>
            <a:r>
              <a:rPr lang="en-US" altLang="zh-CN" b="0" dirty="0" smtClean="0"/>
              <a:t>, </a:t>
            </a:r>
            <a:r>
              <a:rPr lang="en-US" altLang="zh-CN" i="1" dirty="0" smtClean="0"/>
              <a:t>F</a:t>
            </a:r>
            <a:r>
              <a:rPr lang="en-US" altLang="zh-CN" dirty="0" smtClean="0"/>
              <a:t>(</a:t>
            </a:r>
            <a:r>
              <a:rPr lang="en-US" altLang="zh-CN" i="1" dirty="0" smtClean="0"/>
              <a:t>x</a:t>
            </a:r>
            <a:r>
              <a:rPr lang="en-US" altLang="zh-CN" b="0" dirty="0" smtClean="0"/>
              <a:t>):</a:t>
            </a:r>
            <a:r>
              <a:rPr lang="en-US" altLang="zh-CN" i="1" dirty="0" smtClean="0"/>
              <a:t>x</a:t>
            </a:r>
            <a:r>
              <a:rPr lang="en-US" altLang="zh-CN" b="0" dirty="0" smtClean="0"/>
              <a:t>&gt;5, </a:t>
            </a:r>
            <a:r>
              <a:rPr lang="en-US" altLang="zh-CN" i="1" dirty="0" smtClean="0"/>
              <a:t>G</a:t>
            </a:r>
            <a:r>
              <a:rPr lang="en-US" altLang="zh-CN" dirty="0" smtClean="0"/>
              <a:t>(</a:t>
            </a:r>
            <a:r>
              <a:rPr lang="en-US" altLang="zh-CN" i="1" dirty="0" smtClean="0"/>
              <a:t>x</a:t>
            </a:r>
            <a:r>
              <a:rPr lang="en-US" altLang="zh-CN" b="0" dirty="0" smtClean="0"/>
              <a:t>): </a:t>
            </a:r>
            <a:r>
              <a:rPr lang="en-US" altLang="zh-CN" i="1" dirty="0" smtClean="0"/>
              <a:t>x</a:t>
            </a:r>
            <a:r>
              <a:rPr lang="en-US" altLang="zh-CN" b="0" dirty="0" smtClean="0"/>
              <a:t>&gt;4, </a:t>
            </a:r>
            <a:r>
              <a:rPr lang="zh-CN" altLang="en-US" b="0" dirty="0" smtClean="0"/>
              <a:t>公式为真</a:t>
            </a:r>
          </a:p>
          <a:p>
            <a:r>
              <a:rPr lang="en-US" altLang="zh-CN" b="0" dirty="0" smtClean="0"/>
              <a:t>	</a:t>
            </a:r>
            <a:r>
              <a:rPr lang="zh-CN" altLang="en-US" b="0" dirty="0" smtClean="0"/>
              <a:t>解释</a:t>
            </a:r>
            <a:r>
              <a:rPr lang="en-US" altLang="zh-CN" i="1" dirty="0" smtClean="0"/>
              <a:t>I</a:t>
            </a:r>
            <a:r>
              <a:rPr lang="en-US" altLang="zh-CN" baseline="-25000" dirty="0" smtClean="0"/>
              <a:t>2</a:t>
            </a:r>
            <a:r>
              <a:rPr lang="en-US" altLang="zh-CN" b="0" dirty="0" smtClean="0"/>
              <a:t>: </a:t>
            </a:r>
            <a:r>
              <a:rPr lang="zh-CN" altLang="en-US" b="0" dirty="0" smtClean="0"/>
              <a:t>个体域</a:t>
            </a:r>
            <a:r>
              <a:rPr lang="en-US" altLang="zh-CN" dirty="0" smtClean="0"/>
              <a:t>N</a:t>
            </a:r>
            <a:r>
              <a:rPr lang="en-US" altLang="zh-CN" b="0" dirty="0" smtClean="0"/>
              <a:t>, </a:t>
            </a:r>
            <a:r>
              <a:rPr lang="en-US" altLang="zh-CN" i="1" dirty="0" smtClean="0"/>
              <a:t>F</a:t>
            </a:r>
            <a:r>
              <a:rPr lang="en-US" altLang="zh-CN" dirty="0" smtClean="0"/>
              <a:t>(</a:t>
            </a:r>
            <a:r>
              <a:rPr lang="en-US" altLang="zh-CN" i="1" dirty="0" smtClean="0"/>
              <a:t>x</a:t>
            </a:r>
            <a:r>
              <a:rPr lang="en-US" altLang="zh-CN" b="0" dirty="0" smtClean="0"/>
              <a:t>):</a:t>
            </a:r>
            <a:r>
              <a:rPr lang="en-US" altLang="zh-CN" i="1" dirty="0" smtClean="0"/>
              <a:t>x</a:t>
            </a:r>
            <a:r>
              <a:rPr lang="en-US" altLang="zh-CN" b="0" dirty="0" smtClean="0"/>
              <a:t>&lt;5, </a:t>
            </a:r>
            <a:r>
              <a:rPr lang="en-US" altLang="zh-CN" i="1" dirty="0" smtClean="0"/>
              <a:t>G</a:t>
            </a:r>
            <a:r>
              <a:rPr lang="en-US" altLang="zh-CN" dirty="0" smtClean="0"/>
              <a:t>(</a:t>
            </a:r>
            <a:r>
              <a:rPr lang="en-US" altLang="zh-CN" i="1" dirty="0" smtClean="0"/>
              <a:t>x</a:t>
            </a:r>
            <a:r>
              <a:rPr lang="en-US" altLang="zh-CN" b="0" dirty="0" smtClean="0"/>
              <a:t>):</a:t>
            </a:r>
            <a:r>
              <a:rPr lang="en-US" altLang="zh-CN" i="1" dirty="0" smtClean="0"/>
              <a:t>x</a:t>
            </a:r>
            <a:r>
              <a:rPr lang="en-US" altLang="zh-CN" b="0" dirty="0" smtClean="0"/>
              <a:t>&lt;4, </a:t>
            </a:r>
            <a:r>
              <a:rPr lang="zh-CN" altLang="en-US" b="0" dirty="0" smtClean="0"/>
              <a:t>公式为假</a:t>
            </a:r>
          </a:p>
          <a:p>
            <a:r>
              <a:rPr lang="en-US" altLang="zh-CN" b="0" dirty="0" smtClean="0"/>
              <a:t>	</a:t>
            </a:r>
            <a:r>
              <a:rPr lang="zh-CN" altLang="en-US" b="0" dirty="0" smtClean="0"/>
              <a:t>结论</a:t>
            </a:r>
            <a:r>
              <a:rPr lang="en-US" altLang="zh-CN" b="0" dirty="0" smtClean="0"/>
              <a:t>: </a:t>
            </a:r>
            <a:r>
              <a:rPr lang="zh-CN" altLang="en-US" b="0" dirty="0" smtClean="0"/>
              <a:t>非永真式的可满足式</a:t>
            </a:r>
            <a:endParaRPr lang="en-US" altLang="zh-CN" b="0" dirty="0" smtClean="0"/>
          </a:p>
          <a:p>
            <a:r>
              <a:rPr lang="en-US" altLang="zh-CN" dirty="0" smtClean="0"/>
              <a:t>(4) </a:t>
            </a:r>
            <a:r>
              <a:rPr lang="zh-CN" altLang="en-US" b="0" dirty="0" smtClean="0"/>
              <a:t>∀</a:t>
            </a:r>
            <a:r>
              <a:rPr lang="en-US" altLang="zh-CN" i="1" dirty="0" err="1" smtClean="0"/>
              <a:t>xF</a:t>
            </a:r>
            <a:r>
              <a:rPr lang="en-US" altLang="zh-CN" dirty="0" smtClean="0"/>
              <a:t>(</a:t>
            </a:r>
            <a:r>
              <a:rPr lang="en-US" altLang="zh-CN" i="1" dirty="0" smtClean="0"/>
              <a:t>x</a:t>
            </a:r>
            <a:r>
              <a:rPr lang="en-US" altLang="zh-CN" b="0" dirty="0" smtClean="0"/>
              <a:t>)</a:t>
            </a:r>
            <a:r>
              <a:rPr lang="zh-CN" altLang="en-US" b="0" dirty="0" smtClean="0"/>
              <a:t>→∃</a:t>
            </a:r>
            <a:r>
              <a:rPr lang="en-US" altLang="zh-CN" i="1" dirty="0" err="1" smtClean="0"/>
              <a:t>xF</a:t>
            </a:r>
            <a:r>
              <a:rPr lang="en-US" altLang="zh-CN" dirty="0" smtClean="0"/>
              <a:t>(</a:t>
            </a:r>
            <a:r>
              <a:rPr lang="en-US" altLang="zh-CN" i="1" dirty="0" smtClean="0"/>
              <a:t>x</a:t>
            </a:r>
            <a:r>
              <a:rPr lang="en-US" altLang="zh-CN" b="0" dirty="0" smtClean="0"/>
              <a:t>)</a:t>
            </a:r>
            <a:endParaRPr lang="en-US" altLang="zh-CN" dirty="0" smtClean="0"/>
          </a:p>
          <a:p>
            <a:r>
              <a:rPr lang="en-US" altLang="zh-CN" b="0" dirty="0" smtClean="0"/>
              <a:t>	</a:t>
            </a:r>
            <a:r>
              <a:rPr lang="zh-CN" altLang="en-US" b="0" dirty="0" smtClean="0"/>
              <a:t>当前件为真时，后件必为真；当前件为假时，不论后件的值是什么，蕴含式总为真。综合起来，原式是永真式</a:t>
            </a:r>
            <a:r>
              <a:rPr lang="en-US" altLang="zh-CN" b="0" dirty="0" smtClean="0"/>
              <a:t>.</a:t>
            </a:r>
          </a:p>
          <a:p>
            <a:endParaRPr lang="zh-CN" altLang="en-US" b="0" dirty="0" smtClean="0"/>
          </a:p>
        </p:txBody>
      </p:sp>
      <p:sp>
        <p:nvSpPr>
          <p:cNvPr id="22532" name="灯片编号占位符 3"/>
          <p:cNvSpPr>
            <a:spLocks noGrp="1"/>
          </p:cNvSpPr>
          <p:nvPr>
            <p:ph type="sldNum" sz="quarter" idx="12"/>
          </p:nvPr>
        </p:nvSpPr>
        <p:spPr>
          <a:noFill/>
        </p:spPr>
        <p:txBody>
          <a:bodyPr/>
          <a:lstStyle/>
          <a:p>
            <a:fld id="{DA737ADD-1E45-488E-ABF9-05E0D1608869}" type="slidenum">
              <a:rPr lang="en-US" altLang="zh-CN" smtClean="0">
                <a:ea typeface="宋体" charset="-122"/>
              </a:rPr>
              <a:pPr/>
              <a:t>26</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3289DD46-CB02-4812-A923-EEBC370C2325}" type="slidenum">
              <a:rPr lang="en-US" altLang="zh-CN" smtClean="0">
                <a:ea typeface="宋体" charset="-122"/>
              </a:rPr>
              <a:pPr/>
              <a:t>27</a:t>
            </a:fld>
            <a:endParaRPr lang="en-US" altLang="zh-CN" smtClean="0">
              <a:ea typeface="宋体" charset="-122"/>
            </a:endParaRPr>
          </a:p>
        </p:txBody>
      </p:sp>
      <p:sp>
        <p:nvSpPr>
          <p:cNvPr id="5123" name="Rectangle 2"/>
          <p:cNvSpPr>
            <a:spLocks noGrp="1" noChangeArrowheads="1"/>
          </p:cNvSpPr>
          <p:nvPr>
            <p:ph type="title"/>
          </p:nvPr>
        </p:nvSpPr>
        <p:spPr/>
        <p:txBody>
          <a:bodyPr/>
          <a:lstStyle/>
          <a:p>
            <a:pPr algn="ctr" eaLnBrk="1" hangingPunct="1"/>
            <a:r>
              <a:rPr lang="en-US" altLang="zh-CN" dirty="0" smtClean="0"/>
              <a:t>2.3</a:t>
            </a:r>
            <a:r>
              <a:rPr lang="zh-CN" altLang="en-US" dirty="0" smtClean="0"/>
              <a:t>一阶逻辑等值式与前束范式</a:t>
            </a:r>
          </a:p>
        </p:txBody>
      </p:sp>
      <p:sp>
        <p:nvSpPr>
          <p:cNvPr id="5124" name="Rectangle 4"/>
          <p:cNvSpPr>
            <a:spLocks noGrp="1" noChangeArrowheads="1"/>
          </p:cNvSpPr>
          <p:nvPr>
            <p:ph type="body" idx="1"/>
          </p:nvPr>
        </p:nvSpPr>
        <p:spPr>
          <a:xfrm>
            <a:off x="571472" y="928670"/>
            <a:ext cx="8086724" cy="5072083"/>
          </a:xfrm>
        </p:spPr>
        <p:txBody>
          <a:bodyPr/>
          <a:lstStyle/>
          <a:p>
            <a:pPr>
              <a:spcBef>
                <a:spcPts val="1200"/>
              </a:spcBef>
              <a:buFont typeface="Wingdings" pitchFamily="2" charset="2"/>
              <a:buChar char="l"/>
            </a:pPr>
            <a:r>
              <a:rPr lang="zh-CN" altLang="en-US" dirty="0" smtClean="0"/>
              <a:t>等值式定义</a:t>
            </a:r>
            <a:endParaRPr lang="en-US" altLang="zh-CN" dirty="0" smtClean="0"/>
          </a:p>
          <a:p>
            <a:pPr>
              <a:spcBef>
                <a:spcPts val="1200"/>
              </a:spcBef>
              <a:buFont typeface="Wingdings" pitchFamily="2" charset="2"/>
              <a:buChar char="l"/>
            </a:pPr>
            <a:r>
              <a:rPr lang="zh-CN" altLang="en-US" dirty="0" smtClean="0"/>
              <a:t>量词消去等值式</a:t>
            </a:r>
            <a:endParaRPr lang="en-US" altLang="zh-CN" dirty="0" smtClean="0"/>
          </a:p>
          <a:p>
            <a:pPr>
              <a:spcBef>
                <a:spcPts val="1200"/>
              </a:spcBef>
              <a:buFont typeface="Wingdings" pitchFamily="2" charset="2"/>
              <a:buChar char="l"/>
            </a:pPr>
            <a:r>
              <a:rPr lang="zh-CN" altLang="en-US" dirty="0" smtClean="0"/>
              <a:t>从命题逻辑中自然得到的等值式</a:t>
            </a:r>
            <a:endParaRPr lang="en-US" altLang="zh-CN" dirty="0" smtClean="0"/>
          </a:p>
          <a:p>
            <a:pPr>
              <a:spcBef>
                <a:spcPts val="1200"/>
              </a:spcBef>
              <a:buFont typeface="Wingdings" pitchFamily="2" charset="2"/>
              <a:buChar char="l"/>
            </a:pPr>
            <a:r>
              <a:rPr lang="zh-CN" altLang="en-US" dirty="0" smtClean="0"/>
              <a:t>量词消去等值式</a:t>
            </a:r>
          </a:p>
          <a:p>
            <a:pPr>
              <a:spcBef>
                <a:spcPts val="1200"/>
              </a:spcBef>
              <a:buFont typeface="Wingdings" pitchFamily="2" charset="2"/>
              <a:buChar char="l"/>
            </a:pPr>
            <a:r>
              <a:rPr lang="zh-CN" altLang="en-US" dirty="0" smtClean="0"/>
              <a:t>量词否定等值式</a:t>
            </a:r>
          </a:p>
          <a:p>
            <a:pPr>
              <a:spcBef>
                <a:spcPts val="1200"/>
              </a:spcBef>
              <a:buFont typeface="Wingdings" pitchFamily="2" charset="2"/>
              <a:buChar char="l"/>
            </a:pPr>
            <a:r>
              <a:rPr lang="zh-CN" altLang="en-US" dirty="0" smtClean="0"/>
              <a:t>量词辖域收缩与扩张等值式</a:t>
            </a:r>
          </a:p>
          <a:p>
            <a:pPr>
              <a:spcBef>
                <a:spcPts val="1200"/>
              </a:spcBef>
              <a:buFont typeface="Wingdings" pitchFamily="2" charset="2"/>
              <a:buChar char="l"/>
            </a:pPr>
            <a:r>
              <a:rPr lang="zh-CN" altLang="en-US" dirty="0" smtClean="0"/>
              <a:t>量词分配等值式</a:t>
            </a:r>
            <a:endParaRPr lang="en-US" altLang="zh-CN" dirty="0" smtClean="0"/>
          </a:p>
          <a:p>
            <a:pPr>
              <a:spcBef>
                <a:spcPts val="1200"/>
              </a:spcBef>
              <a:buFont typeface="Wingdings" pitchFamily="2" charset="2"/>
              <a:buChar char="l"/>
            </a:pPr>
            <a:r>
              <a:rPr lang="zh-CN" altLang="en-US" dirty="0" smtClean="0"/>
              <a:t>量词顺序更换等值式</a:t>
            </a:r>
            <a:endParaRPr lang="en-US" altLang="zh-CN" dirty="0" smtClean="0"/>
          </a:p>
          <a:p>
            <a:pPr>
              <a:spcBef>
                <a:spcPts val="1200"/>
              </a:spcBef>
              <a:buFont typeface="Wingdings" pitchFamily="2" charset="2"/>
              <a:buChar char="l"/>
            </a:pPr>
            <a:r>
              <a:rPr lang="zh-CN" altLang="en-US" dirty="0" smtClean="0"/>
              <a:t>前束范式的定义</a:t>
            </a:r>
            <a:endParaRPr lang="en-US" altLang="zh-CN" dirty="0" smtClean="0"/>
          </a:p>
          <a:p>
            <a:pPr>
              <a:spcBef>
                <a:spcPts val="1200"/>
              </a:spcBef>
              <a:buFont typeface="Wingdings" pitchFamily="2" charset="2"/>
              <a:buChar char="l"/>
            </a:pPr>
            <a:r>
              <a:rPr lang="zh-CN" altLang="en-US" dirty="0" smtClean="0"/>
              <a:t>前束范式的求解</a:t>
            </a: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28625" y="260350"/>
            <a:ext cx="8143875" cy="417513"/>
          </a:xfrm>
        </p:spPr>
        <p:txBody>
          <a:bodyPr/>
          <a:lstStyle/>
          <a:p>
            <a:pPr algn="ctr"/>
            <a:r>
              <a:rPr lang="en-US" altLang="zh-CN" dirty="0" smtClean="0"/>
              <a:t>2.3</a:t>
            </a:r>
            <a:r>
              <a:rPr lang="zh-CN" altLang="en-US" dirty="0" smtClean="0"/>
              <a:t>一阶逻辑等值式与前束范式</a:t>
            </a:r>
            <a:r>
              <a:rPr lang="en-US" altLang="zh-CN" dirty="0" smtClean="0"/>
              <a:t>::</a:t>
            </a:r>
            <a:r>
              <a:rPr lang="zh-CN" altLang="en-US" dirty="0" smtClean="0"/>
              <a:t>等值式定义</a:t>
            </a:r>
          </a:p>
        </p:txBody>
      </p:sp>
      <p:sp>
        <p:nvSpPr>
          <p:cNvPr id="21507" name="内容占位符 2"/>
          <p:cNvSpPr>
            <a:spLocks noGrp="1"/>
          </p:cNvSpPr>
          <p:nvPr>
            <p:ph idx="1"/>
          </p:nvPr>
        </p:nvSpPr>
        <p:spPr>
          <a:xfrm>
            <a:off x="428625" y="1357313"/>
            <a:ext cx="8229600" cy="4786312"/>
          </a:xfrm>
        </p:spPr>
        <p:txBody>
          <a:bodyPr/>
          <a:lstStyle/>
          <a:p>
            <a:r>
              <a:rPr lang="zh-CN" altLang="en-US" dirty="0" smtClean="0">
                <a:solidFill>
                  <a:srgbClr val="C00000"/>
                </a:solidFill>
              </a:rPr>
              <a:t>定义</a:t>
            </a:r>
            <a:r>
              <a:rPr lang="en-US" altLang="zh-CN" dirty="0" smtClean="0">
                <a:solidFill>
                  <a:srgbClr val="C00000"/>
                </a:solidFill>
              </a:rPr>
              <a:t>2.10 </a:t>
            </a:r>
            <a:r>
              <a:rPr lang="zh-CN" altLang="en-US" dirty="0" smtClean="0"/>
              <a:t>设</a:t>
            </a:r>
            <a:r>
              <a:rPr lang="en-US" altLang="zh-CN" i="1" dirty="0" smtClean="0"/>
              <a:t>A</a:t>
            </a:r>
            <a:r>
              <a:rPr lang="zh-CN" altLang="en-US" dirty="0" smtClean="0"/>
              <a:t>、</a:t>
            </a:r>
            <a:r>
              <a:rPr lang="en-US" altLang="zh-CN" i="1" dirty="0" smtClean="0"/>
              <a:t>B</a:t>
            </a:r>
            <a:r>
              <a:rPr lang="zh-CN" altLang="en-US" dirty="0" smtClean="0"/>
              <a:t>是一阶逻辑中的两个公式，若</a:t>
            </a:r>
            <a:r>
              <a:rPr lang="en-US" altLang="zh-CN" i="1" dirty="0" smtClean="0"/>
              <a:t>A</a:t>
            </a:r>
            <a:r>
              <a:rPr lang="zh-CN" altLang="en-US" dirty="0" smtClean="0"/>
              <a:t>→</a:t>
            </a:r>
            <a:r>
              <a:rPr lang="en-US" altLang="zh-CN" i="1" dirty="0" smtClean="0"/>
              <a:t>B</a:t>
            </a:r>
            <a:r>
              <a:rPr lang="zh-CN" altLang="en-US" dirty="0" smtClean="0"/>
              <a:t>为逻辑有效式（永真式），则称</a:t>
            </a:r>
            <a:r>
              <a:rPr lang="en-US" altLang="zh-CN" i="1" dirty="0" smtClean="0"/>
              <a:t>A</a:t>
            </a:r>
            <a:r>
              <a:rPr lang="zh-CN" altLang="en-US" dirty="0" smtClean="0"/>
              <a:t>与</a:t>
            </a:r>
            <a:r>
              <a:rPr lang="en-US" altLang="zh-CN" i="1" dirty="0" smtClean="0"/>
              <a:t>B</a:t>
            </a:r>
            <a:r>
              <a:rPr lang="zh-CN" altLang="en-US" dirty="0" smtClean="0"/>
              <a:t>是等值的，记作</a:t>
            </a:r>
            <a:r>
              <a:rPr lang="en-US" altLang="zh-CN" i="1" dirty="0" smtClean="0"/>
              <a:t>A</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t>B</a:t>
            </a:r>
            <a:r>
              <a:rPr lang="zh-CN" altLang="en-US" dirty="0" smtClean="0"/>
              <a:t>，称</a:t>
            </a:r>
            <a:r>
              <a:rPr lang="en-US" altLang="zh-CN" i="1" dirty="0" smtClean="0"/>
              <a:t>A</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t>B</a:t>
            </a:r>
            <a:r>
              <a:rPr lang="zh-CN" altLang="en-US" dirty="0" smtClean="0"/>
              <a:t>为</a:t>
            </a:r>
            <a:r>
              <a:rPr lang="zh-CN" altLang="en-US" dirty="0" smtClean="0">
                <a:solidFill>
                  <a:schemeClr val="accent2">
                    <a:lumMod val="60000"/>
                    <a:lumOff val="40000"/>
                  </a:schemeClr>
                </a:solidFill>
              </a:rPr>
              <a:t>等值式</a:t>
            </a:r>
            <a:r>
              <a:rPr lang="en-US" altLang="zh-CN" dirty="0" smtClean="0"/>
              <a:t>.</a:t>
            </a:r>
          </a:p>
          <a:p>
            <a:endParaRPr lang="en-US" altLang="zh-CN" dirty="0" smtClean="0"/>
          </a:p>
          <a:p>
            <a:r>
              <a:rPr lang="zh-CN" altLang="en-US" dirty="0" smtClean="0"/>
              <a:t>例如，下面两组中的合式公式分别等值：</a:t>
            </a:r>
            <a:endParaRPr lang="en-US" altLang="zh-CN" dirty="0" smtClean="0"/>
          </a:p>
          <a:p>
            <a:r>
              <a:rPr lang="en-US" altLang="zh-CN" dirty="0" smtClean="0"/>
              <a:t>	</a:t>
            </a:r>
            <a:r>
              <a:rPr lang="zh-CN" altLang="en-US" dirty="0" smtClean="0"/>
              <a:t> ∀</a:t>
            </a:r>
            <a:r>
              <a:rPr lang="en-US" altLang="zh-CN" i="1" dirty="0" err="1" smtClean="0"/>
              <a:t>xF</a:t>
            </a:r>
            <a:r>
              <a:rPr lang="en-US" altLang="zh-CN" dirty="0" smtClean="0"/>
              <a:t>(</a:t>
            </a:r>
            <a:r>
              <a:rPr lang="en-US" altLang="zh-CN" i="1" dirty="0" smtClean="0"/>
              <a:t>x</a:t>
            </a:r>
            <a:r>
              <a:rPr lang="en-US" altLang="zh-CN" dirty="0" smtClean="0"/>
              <a:t>)   </a:t>
            </a:r>
            <a:r>
              <a:rPr lang="zh-CN" altLang="en-US" dirty="0" smtClean="0"/>
              <a:t>与   ∀</a:t>
            </a:r>
            <a:r>
              <a:rPr lang="en-US" altLang="zh-CN" i="1" dirty="0" err="1" smtClean="0"/>
              <a:t>xF</a:t>
            </a:r>
            <a:r>
              <a:rPr lang="en-US" altLang="zh-CN" dirty="0" smtClean="0"/>
              <a:t>(</a:t>
            </a:r>
            <a:r>
              <a:rPr lang="en-US" altLang="zh-CN" i="1" dirty="0" smtClean="0"/>
              <a:t>x</a:t>
            </a:r>
            <a:r>
              <a:rPr lang="en-US" altLang="zh-CN" dirty="0" smtClean="0"/>
              <a:t>)</a:t>
            </a:r>
            <a:r>
              <a:rPr lang="zh-CN" altLang="en-US" dirty="0" smtClean="0"/>
              <a:t>∧∀</a:t>
            </a:r>
            <a:r>
              <a:rPr lang="en-US" altLang="zh-CN" i="1" dirty="0" err="1" smtClean="0"/>
              <a:t>xF</a:t>
            </a:r>
            <a:r>
              <a:rPr lang="en-US" altLang="zh-CN" dirty="0" smtClean="0"/>
              <a:t>(</a:t>
            </a:r>
            <a:r>
              <a:rPr lang="en-US" altLang="zh-CN" i="1" dirty="0" smtClean="0"/>
              <a:t>x</a:t>
            </a:r>
            <a:r>
              <a:rPr lang="en-US" altLang="zh-CN" dirty="0" smtClean="0"/>
              <a:t>) </a:t>
            </a:r>
            <a:r>
              <a:rPr lang="zh-CN" altLang="en-US" dirty="0" smtClean="0"/>
              <a:t>；</a:t>
            </a:r>
            <a:endParaRPr lang="en-US" altLang="zh-CN" dirty="0" smtClean="0"/>
          </a:p>
          <a:p>
            <a:r>
              <a:rPr lang="en-US" altLang="zh-CN" dirty="0" smtClean="0"/>
              <a:t>	</a:t>
            </a:r>
            <a:r>
              <a:rPr lang="zh-CN" altLang="en-US" dirty="0" smtClean="0"/>
              <a:t> ∀</a:t>
            </a:r>
            <a:r>
              <a:rPr lang="en-US" altLang="zh-CN" i="1" dirty="0" err="1" smtClean="0"/>
              <a:t>xF</a:t>
            </a:r>
            <a:r>
              <a:rPr lang="en-US" altLang="zh-CN" dirty="0" smtClean="0"/>
              <a:t>(</a:t>
            </a:r>
            <a:r>
              <a:rPr lang="en-US" altLang="zh-CN" i="1" dirty="0" smtClean="0"/>
              <a:t>x</a:t>
            </a:r>
            <a:r>
              <a:rPr lang="en-US" altLang="zh-CN" dirty="0" smtClean="0"/>
              <a:t>) </a:t>
            </a:r>
            <a:r>
              <a:rPr lang="zh-CN" altLang="en-US" dirty="0" smtClean="0"/>
              <a:t>→∀</a:t>
            </a:r>
            <a:r>
              <a:rPr lang="en-US" altLang="zh-CN" i="1" dirty="0" err="1" smtClean="0"/>
              <a:t>xG</a:t>
            </a:r>
            <a:r>
              <a:rPr lang="en-US" altLang="zh-CN" dirty="0" smtClean="0"/>
              <a:t>(</a:t>
            </a:r>
            <a:r>
              <a:rPr lang="en-US" altLang="zh-CN" i="1" dirty="0" smtClean="0"/>
              <a:t>x</a:t>
            </a:r>
            <a:r>
              <a:rPr lang="en-US" altLang="zh-CN" dirty="0" smtClean="0"/>
              <a:t>)</a:t>
            </a:r>
            <a:r>
              <a:rPr lang="zh-CN" altLang="en-US" dirty="0" smtClean="0"/>
              <a:t> </a:t>
            </a:r>
            <a:r>
              <a:rPr lang="en-US" altLang="zh-CN" dirty="0" smtClean="0"/>
              <a:t>   </a:t>
            </a:r>
            <a:r>
              <a:rPr lang="zh-CN" altLang="en-US" dirty="0" smtClean="0"/>
              <a:t>与   </a:t>
            </a:r>
            <a:r>
              <a:rPr lang="en-US" altLang="zh-CN" dirty="0" smtClean="0"/>
              <a:t>¬</a:t>
            </a:r>
            <a:r>
              <a:rPr lang="zh-CN" altLang="en-US" dirty="0" smtClean="0"/>
              <a:t>∀</a:t>
            </a:r>
            <a:r>
              <a:rPr lang="en-US" altLang="zh-CN" i="1" dirty="0" err="1" smtClean="0"/>
              <a:t>xF</a:t>
            </a:r>
            <a:r>
              <a:rPr lang="en-US" altLang="zh-CN" dirty="0" smtClean="0"/>
              <a:t>(</a:t>
            </a:r>
            <a:r>
              <a:rPr lang="en-US" altLang="zh-CN" i="1" dirty="0" smtClean="0"/>
              <a:t>x</a:t>
            </a:r>
            <a:r>
              <a:rPr lang="en-US" altLang="zh-CN" dirty="0" smtClean="0"/>
              <a:t>)</a:t>
            </a:r>
            <a:r>
              <a:rPr lang="en-US" altLang="zh-CN" dirty="0" smtClean="0">
                <a:ea typeface="宋体" pitchFamily="2" charset="-122"/>
                <a:cs typeface="Times New Roman" pitchFamily="18" charset="0"/>
              </a:rPr>
              <a:t>∨</a:t>
            </a:r>
            <a:r>
              <a:rPr lang="zh-CN" altLang="en-US" dirty="0" smtClean="0"/>
              <a:t>∀</a:t>
            </a:r>
            <a:r>
              <a:rPr lang="en-US" altLang="zh-CN" i="1" dirty="0" err="1" smtClean="0"/>
              <a:t>xG</a:t>
            </a:r>
            <a:r>
              <a:rPr lang="en-US" altLang="zh-CN" dirty="0" smtClean="0"/>
              <a:t>(</a:t>
            </a:r>
            <a:r>
              <a:rPr lang="en-US" altLang="zh-CN" i="1" dirty="0" smtClean="0"/>
              <a:t>x</a:t>
            </a:r>
            <a:r>
              <a:rPr lang="en-US" altLang="zh-CN" dirty="0" smtClean="0"/>
              <a:t>).</a:t>
            </a:r>
          </a:p>
          <a:p>
            <a:r>
              <a:rPr lang="zh-CN" altLang="en-US" dirty="0" smtClean="0"/>
              <a:t>也就是说，</a:t>
            </a:r>
            <a:endParaRPr lang="en-US" altLang="zh-CN" dirty="0" smtClean="0"/>
          </a:p>
          <a:p>
            <a:r>
              <a:rPr lang="en-US" altLang="zh-CN" dirty="0" smtClean="0"/>
              <a:t>	</a:t>
            </a:r>
            <a:r>
              <a:rPr lang="zh-CN" altLang="en-US" dirty="0" smtClean="0"/>
              <a:t> ∀</a:t>
            </a:r>
            <a:r>
              <a:rPr lang="en-US" altLang="zh-CN" i="1" dirty="0" err="1" smtClean="0"/>
              <a:t>xF</a:t>
            </a:r>
            <a:r>
              <a:rPr lang="en-US" altLang="zh-CN" dirty="0" smtClean="0"/>
              <a:t>(</a:t>
            </a:r>
            <a:r>
              <a:rPr lang="en-US" altLang="zh-CN" i="1" dirty="0" smtClean="0"/>
              <a:t>x</a:t>
            </a:r>
            <a:r>
              <a:rPr lang="en-US" altLang="zh-CN" dirty="0" smtClean="0"/>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zh-CN" altLang="en-US" dirty="0" smtClean="0"/>
              <a:t>   ∀</a:t>
            </a:r>
            <a:r>
              <a:rPr lang="en-US" altLang="zh-CN" i="1" dirty="0" err="1" smtClean="0"/>
              <a:t>xF</a:t>
            </a:r>
            <a:r>
              <a:rPr lang="en-US" altLang="zh-CN" dirty="0" smtClean="0"/>
              <a:t>(</a:t>
            </a:r>
            <a:r>
              <a:rPr lang="en-US" altLang="zh-CN" i="1" dirty="0" smtClean="0"/>
              <a:t>x</a:t>
            </a:r>
            <a:r>
              <a:rPr lang="en-US" altLang="zh-CN" dirty="0" smtClean="0"/>
              <a:t>)</a:t>
            </a:r>
            <a:r>
              <a:rPr lang="zh-CN" altLang="en-US" dirty="0" smtClean="0"/>
              <a:t>∧∀</a:t>
            </a:r>
            <a:r>
              <a:rPr lang="en-US" altLang="zh-CN" i="1" dirty="0" err="1" smtClean="0"/>
              <a:t>xF</a:t>
            </a:r>
            <a:r>
              <a:rPr lang="en-US" altLang="zh-CN" dirty="0" smtClean="0"/>
              <a:t>(</a:t>
            </a:r>
            <a:r>
              <a:rPr lang="en-US" altLang="zh-CN" i="1" dirty="0" smtClean="0"/>
              <a:t>x</a:t>
            </a:r>
            <a:r>
              <a:rPr lang="en-US" altLang="zh-CN" dirty="0" smtClean="0"/>
              <a:t>) </a:t>
            </a:r>
            <a:r>
              <a:rPr lang="zh-CN" altLang="en-US" dirty="0" smtClean="0"/>
              <a:t>；</a:t>
            </a:r>
            <a:endParaRPr lang="en-US" altLang="zh-CN" dirty="0" smtClean="0"/>
          </a:p>
          <a:p>
            <a:r>
              <a:rPr lang="en-US" altLang="zh-CN" dirty="0" smtClean="0"/>
              <a:t>	</a:t>
            </a:r>
            <a:r>
              <a:rPr lang="zh-CN" altLang="en-US" dirty="0" smtClean="0"/>
              <a:t> ∀</a:t>
            </a:r>
            <a:r>
              <a:rPr lang="en-US" altLang="zh-CN" i="1" dirty="0" err="1" smtClean="0"/>
              <a:t>xF</a:t>
            </a:r>
            <a:r>
              <a:rPr lang="en-US" altLang="zh-CN" dirty="0" smtClean="0"/>
              <a:t>(</a:t>
            </a:r>
            <a:r>
              <a:rPr lang="en-US" altLang="zh-CN" i="1" dirty="0" smtClean="0"/>
              <a:t>x</a:t>
            </a:r>
            <a:r>
              <a:rPr lang="en-US" altLang="zh-CN" dirty="0" smtClean="0"/>
              <a:t>) </a:t>
            </a:r>
            <a:r>
              <a:rPr lang="zh-CN" altLang="en-US" dirty="0" smtClean="0"/>
              <a:t>→∀</a:t>
            </a:r>
            <a:r>
              <a:rPr lang="en-US" altLang="zh-CN" i="1" dirty="0" err="1" smtClean="0"/>
              <a:t>xG</a:t>
            </a:r>
            <a:r>
              <a:rPr lang="en-US" altLang="zh-CN" dirty="0" smtClean="0"/>
              <a:t>(</a:t>
            </a:r>
            <a:r>
              <a:rPr lang="en-US" altLang="zh-CN" i="1" dirty="0" smtClean="0"/>
              <a:t>x</a:t>
            </a:r>
            <a:r>
              <a:rPr lang="en-US" altLang="zh-CN" dirty="0" smtClean="0"/>
              <a:t>)</a:t>
            </a:r>
            <a:r>
              <a:rPr lang="zh-CN" altLang="en-US" dirty="0" smtClean="0"/>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zh-CN" altLang="en-US" dirty="0" smtClean="0"/>
              <a:t>   </a:t>
            </a:r>
            <a:r>
              <a:rPr lang="en-US" altLang="zh-CN" dirty="0" smtClean="0"/>
              <a:t>¬</a:t>
            </a:r>
            <a:r>
              <a:rPr lang="zh-CN" altLang="en-US" dirty="0" smtClean="0"/>
              <a:t>∀</a:t>
            </a:r>
            <a:r>
              <a:rPr lang="en-US" altLang="zh-CN" i="1" dirty="0" err="1" smtClean="0"/>
              <a:t>xF</a:t>
            </a:r>
            <a:r>
              <a:rPr lang="en-US" altLang="zh-CN" dirty="0" smtClean="0"/>
              <a:t>(</a:t>
            </a:r>
            <a:r>
              <a:rPr lang="en-US" altLang="zh-CN" i="1" dirty="0" smtClean="0"/>
              <a:t>x</a:t>
            </a:r>
            <a:r>
              <a:rPr lang="en-US" altLang="zh-CN" dirty="0" smtClean="0"/>
              <a:t>)</a:t>
            </a:r>
            <a:r>
              <a:rPr lang="en-US" altLang="zh-CN" dirty="0" smtClean="0">
                <a:ea typeface="宋体" pitchFamily="2" charset="-122"/>
                <a:cs typeface="Times New Roman" pitchFamily="18" charset="0"/>
              </a:rPr>
              <a:t>∨</a:t>
            </a:r>
            <a:r>
              <a:rPr lang="zh-CN" altLang="en-US" dirty="0" smtClean="0"/>
              <a:t>∀</a:t>
            </a:r>
            <a:r>
              <a:rPr lang="en-US" altLang="zh-CN" i="1" dirty="0" err="1" smtClean="0"/>
              <a:t>xG</a:t>
            </a:r>
            <a:r>
              <a:rPr lang="en-US" altLang="zh-CN" dirty="0" smtClean="0"/>
              <a:t>(</a:t>
            </a:r>
            <a:r>
              <a:rPr lang="en-US" altLang="zh-CN" i="1" dirty="0" smtClean="0"/>
              <a:t>x</a:t>
            </a:r>
            <a:r>
              <a:rPr lang="en-US" altLang="zh-CN" dirty="0" smtClean="0"/>
              <a:t>) .</a:t>
            </a:r>
          </a:p>
          <a:p>
            <a:endParaRPr lang="zh-CN" altLang="en-US" dirty="0" smtClean="0"/>
          </a:p>
        </p:txBody>
      </p:sp>
      <p:sp>
        <p:nvSpPr>
          <p:cNvPr id="21508" name="灯片编号占位符 3"/>
          <p:cNvSpPr>
            <a:spLocks noGrp="1"/>
          </p:cNvSpPr>
          <p:nvPr>
            <p:ph type="sldNum" sz="quarter" idx="12"/>
          </p:nvPr>
        </p:nvSpPr>
        <p:spPr>
          <a:noFill/>
        </p:spPr>
        <p:txBody>
          <a:bodyPr/>
          <a:lstStyle/>
          <a:p>
            <a:fld id="{7A494063-9105-4168-A727-64D9A8EE95BD}" type="slidenum">
              <a:rPr lang="en-US" altLang="zh-CN" smtClean="0">
                <a:ea typeface="宋体" charset="-122"/>
              </a:rPr>
              <a:pPr/>
              <a:t>28</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subTitle" idx="1"/>
          </p:nvPr>
        </p:nvSpPr>
        <p:spPr>
          <a:xfrm>
            <a:off x="142844" y="1143000"/>
            <a:ext cx="8786874" cy="3048000"/>
          </a:xfrm>
        </p:spPr>
        <p:txBody>
          <a:bodyPr/>
          <a:lstStyle/>
          <a:p>
            <a:pPr algn="l" eaLnBrk="1" hangingPunct="1"/>
            <a:r>
              <a:rPr lang="zh-CN" altLang="en-US" dirty="0" smtClean="0">
                <a:latin typeface="Times New Roman" pitchFamily="18" charset="0"/>
                <a:ea typeface="宋体" pitchFamily="2" charset="-122"/>
              </a:rPr>
              <a:t>   </a:t>
            </a:r>
            <a:r>
              <a:rPr lang="zh-CN" altLang="en-US" dirty="0" smtClean="0">
                <a:latin typeface="宋体" pitchFamily="2" charset="-122"/>
                <a:ea typeface="宋体" pitchFamily="2" charset="-122"/>
              </a:rPr>
              <a:t>设个体域为有限域</a:t>
            </a:r>
            <a:r>
              <a:rPr lang="en-US" altLang="zh-CN" i="1" dirty="0" smtClean="0">
                <a:latin typeface="Times New Roman" pitchFamily="18" charset="0"/>
                <a:ea typeface="宋体" pitchFamily="2" charset="-122"/>
              </a:rPr>
              <a:t>D</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a</a:t>
            </a:r>
            <a:r>
              <a:rPr lang="en-US" altLang="zh-CN" baseline="-30000" dirty="0" smtClean="0">
                <a:latin typeface="Times New Roman" pitchFamily="18" charset="0"/>
                <a:ea typeface="宋体" pitchFamily="2" charset="-122"/>
              </a:rPr>
              <a:t>1</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a</a:t>
            </a:r>
            <a:r>
              <a:rPr lang="en-US" altLang="zh-CN" baseline="-30000" dirty="0" smtClean="0">
                <a:latin typeface="Times New Roman" pitchFamily="18" charset="0"/>
                <a:ea typeface="宋体" pitchFamily="2" charset="-122"/>
              </a:rPr>
              <a:t>2</a:t>
            </a:r>
            <a:r>
              <a:rPr lang="en-US" altLang="zh-CN" dirty="0" smtClean="0">
                <a:latin typeface="Times New Roman" pitchFamily="18" charset="0"/>
                <a:ea typeface="宋体" pitchFamily="2" charset="-122"/>
              </a:rPr>
              <a:t>, …, </a:t>
            </a:r>
            <a:r>
              <a:rPr lang="en-US" altLang="zh-CN" i="1" dirty="0" smtClean="0">
                <a:latin typeface="Times New Roman" pitchFamily="18" charset="0"/>
                <a:ea typeface="宋体" pitchFamily="2" charset="-122"/>
              </a:rPr>
              <a:t>a</a:t>
            </a:r>
            <a:r>
              <a:rPr lang="en-US" altLang="zh-CN" i="1" baseline="-30000" dirty="0" smtClean="0">
                <a:latin typeface="Times New Roman" pitchFamily="18" charset="0"/>
                <a:ea typeface="宋体" pitchFamily="2" charset="-122"/>
              </a:rPr>
              <a:t>n</a:t>
            </a:r>
            <a:r>
              <a:rPr lang="en-US" altLang="zh-CN" dirty="0" smtClean="0">
                <a:latin typeface="Times New Roman" pitchFamily="18" charset="0"/>
                <a:ea typeface="宋体" pitchFamily="2" charset="-122"/>
              </a:rPr>
              <a:t>}, </a:t>
            </a:r>
            <a:r>
              <a:rPr lang="zh-CN" altLang="en-US" dirty="0" smtClean="0">
                <a:latin typeface="宋体" pitchFamily="2" charset="-122"/>
                <a:ea typeface="宋体" pitchFamily="2" charset="-122"/>
              </a:rPr>
              <a:t>则有</a:t>
            </a:r>
            <a:r>
              <a:rPr lang="zh-CN" altLang="en-US" dirty="0" smtClean="0">
                <a:latin typeface="Times New Roman" pitchFamily="18" charset="0"/>
                <a:ea typeface="宋体" pitchFamily="2" charset="-122"/>
              </a:rPr>
              <a:t> </a:t>
            </a:r>
            <a:br>
              <a:rPr lang="zh-CN" altLang="en-US" dirty="0" smtClean="0">
                <a:latin typeface="Times New Roman" pitchFamily="18" charset="0"/>
                <a:ea typeface="宋体" pitchFamily="2" charset="-122"/>
              </a:rPr>
            </a:br>
            <a:r>
              <a:rPr lang="zh-CN" altLang="en-US" dirty="0" smtClean="0">
                <a:latin typeface="Times New Roman" pitchFamily="18" charset="0"/>
                <a:ea typeface="宋体" pitchFamily="2" charset="-122"/>
              </a:rPr>
              <a:t/>
            </a:r>
            <a:br>
              <a:rPr lang="zh-CN" altLang="en-US" dirty="0" smtClean="0">
                <a:latin typeface="Times New Roman" pitchFamily="18" charset="0"/>
                <a:ea typeface="宋体" pitchFamily="2" charset="-122"/>
              </a:rPr>
            </a:br>
            <a:r>
              <a:rPr lang="zh-CN" altLang="en-US" dirty="0" smtClean="0">
                <a:latin typeface="Times New Roman" pitchFamily="18" charset="0"/>
                <a:ea typeface="宋体" pitchFamily="2" charset="-122"/>
              </a:rPr>
              <a:t>        </a:t>
            </a:r>
            <a:r>
              <a:rPr lang="en-US" altLang="zh-CN" dirty="0" smtClean="0">
                <a:latin typeface="Times New Roman" pitchFamily="18" charset="0"/>
                <a:ea typeface="宋体" pitchFamily="2" charset="-122"/>
              </a:rPr>
              <a:t>(1)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err="1" smtClean="0">
                <a:latin typeface="Times New Roman" pitchFamily="18" charset="0"/>
                <a:ea typeface="宋体" pitchFamily="2" charset="-122"/>
                <a:cs typeface="Times New Roman" pitchFamily="18" charset="0"/>
              </a:rPr>
              <a:t>xA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baseline="-30000" dirty="0" smtClean="0">
                <a:latin typeface="Times New Roman" pitchFamily="18" charset="0"/>
                <a:ea typeface="宋体" pitchFamily="2" charset="-122"/>
                <a:cs typeface="Times New Roman" pitchFamily="18" charset="0"/>
              </a:rPr>
              <a:t>1</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baseline="-30000" dirty="0" smtClean="0">
                <a:latin typeface="Times New Roman" pitchFamily="18" charset="0"/>
                <a:ea typeface="宋体" pitchFamily="2" charset="-122"/>
                <a:cs typeface="Times New Roman" pitchFamily="18" charset="0"/>
              </a:rPr>
              <a:t>2</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i="1" baseline="-30000" dirty="0" smtClean="0">
                <a:latin typeface="Times New Roman" pitchFamily="18" charset="0"/>
                <a:ea typeface="宋体" pitchFamily="2" charset="-122"/>
                <a:cs typeface="Times New Roman" pitchFamily="18" charset="0"/>
              </a:rPr>
              <a:t>n</a:t>
            </a:r>
            <a:r>
              <a:rPr lang="en-US" altLang="zh-CN"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(2)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err="1" smtClean="0">
                <a:latin typeface="Times New Roman" pitchFamily="18" charset="0"/>
                <a:ea typeface="宋体" pitchFamily="2" charset="-122"/>
                <a:cs typeface="Times New Roman" pitchFamily="18" charset="0"/>
              </a:rPr>
              <a:t>xA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baseline="-30000" dirty="0" smtClean="0">
                <a:latin typeface="Times New Roman" pitchFamily="18" charset="0"/>
                <a:ea typeface="宋体" pitchFamily="2" charset="-122"/>
                <a:cs typeface="Times New Roman" pitchFamily="18" charset="0"/>
              </a:rPr>
              <a:t>1</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baseline="-30000" dirty="0" smtClean="0">
                <a:latin typeface="Times New Roman" pitchFamily="18" charset="0"/>
                <a:ea typeface="宋体" pitchFamily="2" charset="-122"/>
                <a:cs typeface="Times New Roman" pitchFamily="18" charset="0"/>
              </a:rPr>
              <a:t>2</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i="1" baseline="-30000" dirty="0" smtClean="0">
                <a:latin typeface="Times New Roman" pitchFamily="18" charset="0"/>
                <a:ea typeface="宋体" pitchFamily="2" charset="-122"/>
                <a:cs typeface="Times New Roman" pitchFamily="18" charset="0"/>
              </a:rPr>
              <a:t>n</a:t>
            </a:r>
            <a:r>
              <a:rPr lang="en-US" altLang="zh-CN" dirty="0" smtClean="0">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rPr>
              <a:t>    	</a:t>
            </a:r>
            <a:endParaRPr lang="en-US" altLang="zh-CN" dirty="0" smtClean="0">
              <a:ea typeface="宋体" pitchFamily="2" charset="-122"/>
            </a:endParaRPr>
          </a:p>
        </p:txBody>
      </p:sp>
      <p:sp>
        <p:nvSpPr>
          <p:cNvPr id="10243" name="Rectangle 2"/>
          <p:cNvSpPr>
            <a:spLocks noGrp="1" noChangeArrowheads="1"/>
          </p:cNvSpPr>
          <p:nvPr>
            <p:ph type="ctrTitle"/>
          </p:nvPr>
        </p:nvSpPr>
        <p:spPr>
          <a:xfrm>
            <a:off x="71438" y="152400"/>
            <a:ext cx="8893175" cy="552450"/>
          </a:xfrm>
        </p:spPr>
        <p:txBody>
          <a:bodyPr/>
          <a:lstStyle/>
          <a:p>
            <a:pPr eaLnBrk="1" hangingPunct="1"/>
            <a:r>
              <a:rPr lang="en-US" altLang="zh-CN" dirty="0" smtClean="0"/>
              <a:t>2.3</a:t>
            </a:r>
            <a:r>
              <a:rPr lang="zh-CN" altLang="en-US" dirty="0" smtClean="0"/>
              <a:t>一阶逻辑等值式与前束范式</a:t>
            </a:r>
            <a:r>
              <a:rPr lang="en-US" altLang="zh-CN" dirty="0" smtClean="0"/>
              <a:t>::</a:t>
            </a:r>
            <a:r>
              <a:rPr lang="zh-CN" altLang="en-US" dirty="0" smtClean="0"/>
              <a:t>量词消去等值式</a:t>
            </a:r>
            <a:endParaRPr lang="zh-CN" altLang="en-US" sz="3200" dirty="0" smtClean="0">
              <a:solidFill>
                <a:schemeClr val="tx1"/>
              </a:solidFill>
              <a:ea typeface="宋体" pitchFamily="2" charset="-122"/>
            </a:endParaRP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29</a:t>
            </a:fld>
            <a:endParaRPr lang="en-US" altLang="zh-CN" sz="1200" dirty="0" smtClean="0">
              <a:solidFill>
                <a:schemeClr val="tx1"/>
              </a:solidFill>
              <a:ea typeface="宋体"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3289DD46-CB02-4812-A923-EEBC370C2325}" type="slidenum">
              <a:rPr lang="en-US" altLang="zh-CN" smtClean="0">
                <a:ea typeface="宋体" charset="-122"/>
              </a:rPr>
              <a:pPr/>
              <a:t>3</a:t>
            </a:fld>
            <a:endParaRPr lang="en-US" altLang="zh-CN" smtClean="0">
              <a:ea typeface="宋体" charset="-122"/>
            </a:endParaRPr>
          </a:p>
        </p:txBody>
      </p:sp>
      <p:sp>
        <p:nvSpPr>
          <p:cNvPr id="5123" name="Rectangle 2"/>
          <p:cNvSpPr>
            <a:spLocks noGrp="1" noChangeArrowheads="1"/>
          </p:cNvSpPr>
          <p:nvPr>
            <p:ph type="title"/>
          </p:nvPr>
        </p:nvSpPr>
        <p:spPr/>
        <p:txBody>
          <a:bodyPr/>
          <a:lstStyle/>
          <a:p>
            <a:pPr algn="ctr" eaLnBrk="1" hangingPunct="1"/>
            <a:r>
              <a:rPr lang="en-US" altLang="zh-CN" dirty="0" smtClean="0"/>
              <a:t>2.1 </a:t>
            </a:r>
            <a:r>
              <a:rPr lang="zh-CN" altLang="en-US" dirty="0" smtClean="0"/>
              <a:t>一阶逻辑基本概念</a:t>
            </a:r>
          </a:p>
        </p:txBody>
      </p:sp>
      <p:sp>
        <p:nvSpPr>
          <p:cNvPr id="5124" name="Rectangle 4"/>
          <p:cNvSpPr>
            <a:spLocks noGrp="1" noChangeArrowheads="1"/>
          </p:cNvSpPr>
          <p:nvPr>
            <p:ph type="body" idx="1"/>
          </p:nvPr>
        </p:nvSpPr>
        <p:spPr>
          <a:xfrm>
            <a:off x="428625" y="1357313"/>
            <a:ext cx="8229600" cy="4525962"/>
          </a:xfrm>
        </p:spPr>
        <p:txBody>
          <a:bodyPr/>
          <a:lstStyle/>
          <a:p>
            <a:pPr>
              <a:spcBef>
                <a:spcPts val="1800"/>
              </a:spcBef>
              <a:buFont typeface="Wingdings" pitchFamily="2" charset="2"/>
              <a:buChar char="l"/>
            </a:pPr>
            <a:r>
              <a:rPr lang="zh-CN" altLang="en-US" sz="2800" dirty="0" smtClean="0"/>
              <a:t>个</a:t>
            </a:r>
            <a:r>
              <a:rPr lang="zh-CN" altLang="en-US" sz="2800" dirty="0" smtClean="0"/>
              <a:t>体词和个体域</a:t>
            </a:r>
          </a:p>
          <a:p>
            <a:pPr>
              <a:spcBef>
                <a:spcPts val="1800"/>
              </a:spcBef>
              <a:buFont typeface="Wingdings" pitchFamily="2" charset="2"/>
              <a:buChar char="l"/>
            </a:pPr>
            <a:r>
              <a:rPr lang="zh-CN" altLang="en-US" sz="2800" dirty="0" smtClean="0"/>
              <a:t>谓词</a:t>
            </a:r>
            <a:endParaRPr lang="en-US" altLang="zh-CN" sz="2800" dirty="0" smtClean="0"/>
          </a:p>
          <a:p>
            <a:pPr>
              <a:spcBef>
                <a:spcPts val="1800"/>
              </a:spcBef>
              <a:buFont typeface="Wingdings" pitchFamily="2" charset="2"/>
              <a:buChar char="l"/>
            </a:pPr>
            <a:r>
              <a:rPr lang="zh-CN" altLang="en-US" sz="2800" dirty="0" smtClean="0"/>
              <a:t>量词</a:t>
            </a:r>
            <a:endParaRPr lang="en-US" altLang="zh-CN" sz="2800" dirty="0" smtClean="0"/>
          </a:p>
          <a:p>
            <a:pPr>
              <a:spcBef>
                <a:spcPts val="1800"/>
              </a:spcBef>
              <a:buFont typeface="Wingdings" pitchFamily="2" charset="2"/>
              <a:buChar char="l"/>
            </a:pPr>
            <a:r>
              <a:rPr lang="zh-CN" altLang="en-US" sz="2800" dirty="0" smtClean="0"/>
              <a:t>一阶逻辑中的命题符号化</a:t>
            </a: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subTitle" idx="1"/>
          </p:nvPr>
        </p:nvSpPr>
        <p:spPr>
          <a:xfrm>
            <a:off x="214282" y="1143000"/>
            <a:ext cx="8572560" cy="5072082"/>
          </a:xfrm>
        </p:spPr>
        <p:txBody>
          <a:bodyPr/>
          <a:lstStyle/>
          <a:p>
            <a:pPr algn="l" eaLnBrk="1" hangingPunct="1">
              <a:spcBef>
                <a:spcPts val="1200"/>
              </a:spcBef>
            </a:pPr>
            <a:r>
              <a:rPr lang="en-US" altLang="zh-CN" dirty="0" smtClean="0">
                <a:solidFill>
                  <a:srgbClr val="000000"/>
                </a:solidFill>
                <a:latin typeface="Arial Unicode MS" pitchFamily="34" charset="-122"/>
                <a:ea typeface="宋体" pitchFamily="2" charset="-122"/>
              </a:rPr>
              <a:t> </a:t>
            </a:r>
            <a:r>
              <a:rPr lang="zh-CN" altLang="en-US" dirty="0" smtClean="0">
                <a:solidFill>
                  <a:srgbClr val="C00000"/>
                </a:solidFill>
              </a:rPr>
              <a:t>定理</a:t>
            </a:r>
            <a:r>
              <a:rPr lang="en-US" altLang="zh-CN" dirty="0" smtClean="0">
                <a:solidFill>
                  <a:srgbClr val="C00000"/>
                </a:solidFill>
              </a:rPr>
              <a:t>2.1 </a:t>
            </a:r>
            <a:r>
              <a:rPr lang="zh-CN" altLang="en-US" dirty="0" smtClean="0">
                <a:solidFill>
                  <a:srgbClr val="000000"/>
                </a:solidFill>
                <a:latin typeface="宋体" pitchFamily="2" charset="-122"/>
                <a:ea typeface="宋体" pitchFamily="2" charset="-122"/>
              </a:rPr>
              <a:t>量词否定等值式：</a:t>
            </a:r>
            <a:r>
              <a:rPr lang="zh-CN" altLang="en-US" dirty="0" smtClean="0">
                <a:solidFill>
                  <a:schemeClr val="accent2">
                    <a:lumMod val="60000"/>
                    <a:lumOff val="40000"/>
                  </a:schemeClr>
                </a:solidFill>
                <a:latin typeface="Arial Unicode MS" pitchFamily="34" charset="-122"/>
                <a:ea typeface="宋体" pitchFamily="2" charset="-122"/>
              </a:rPr>
              <a:t> </a:t>
            </a:r>
          </a:p>
          <a:p>
            <a:pPr algn="l" eaLnBrk="1" hangingPunct="1">
              <a:spcBef>
                <a:spcPts val="1200"/>
              </a:spcBef>
            </a:pPr>
            <a:r>
              <a:rPr lang="zh-CN" altLang="en-US" dirty="0" smtClean="0">
                <a:latin typeface="Times New Roman" pitchFamily="18" charset="0"/>
                <a:ea typeface="宋体" pitchFamily="2" charset="-122"/>
              </a:rPr>
              <a:t>        </a:t>
            </a:r>
            <a:r>
              <a:rPr lang="en-US" altLang="zh-CN" dirty="0" smtClean="0">
                <a:latin typeface="Times New Roman" pitchFamily="18" charset="0"/>
                <a:ea typeface="宋体" pitchFamily="2" charset="-122"/>
              </a:rPr>
              <a:t>(1) </a:t>
            </a:r>
            <a:r>
              <a:rPr lang="en-US" altLang="zh-CN" dirty="0" smtClean="0"/>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a:t>
            </a:r>
            <a:r>
              <a:rPr lang="en-US" altLang="zh-CN" dirty="0" err="1" smtClean="0"/>
              <a:t>¬</a:t>
            </a:r>
            <a:r>
              <a:rPr lang="en-US" altLang="zh-CN" i="1" dirty="0" err="1"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(2) </a:t>
            </a:r>
            <a:r>
              <a:rPr lang="en-US" altLang="zh-CN" dirty="0" smtClean="0"/>
              <a:t>¬</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latin typeface="Times New Roman" pitchFamily="18" charset="0"/>
                <a:ea typeface="宋体" pitchFamily="2" charset="-122"/>
                <a:cs typeface="Times New Roman" pitchFamily="18" charset="0"/>
              </a:rPr>
              <a:t>xA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err="1" smtClean="0">
                <a:latin typeface="Times New Roman" pitchFamily="18" charset="0"/>
                <a:ea typeface="宋体" pitchFamily="2" charset="-122"/>
                <a:cs typeface="Times New Roman" pitchFamily="18" charset="0"/>
              </a:rPr>
              <a:t>x</a:t>
            </a:r>
            <a:r>
              <a:rPr lang="en-US" altLang="zh-CN" dirty="0" err="1" smtClean="0"/>
              <a:t>¬</a:t>
            </a:r>
            <a:r>
              <a:rPr lang="en-US" altLang="zh-CN" i="1" dirty="0" err="1"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rPr>
              <a:t> </a:t>
            </a:r>
          </a:p>
          <a:p>
            <a:pPr algn="l" eaLnBrk="1" hangingPunct="1">
              <a:spcBef>
                <a:spcPts val="1200"/>
              </a:spcBef>
            </a:pPr>
            <a:r>
              <a:rPr lang="zh-CN" altLang="en-US" dirty="0" smtClean="0">
                <a:latin typeface="Times New Roman" pitchFamily="18" charset="0"/>
                <a:ea typeface="宋体" pitchFamily="2" charset="-122"/>
              </a:rPr>
              <a:t>只验证当个体域是无限集时：</a:t>
            </a:r>
            <a:endParaRPr lang="en-US" altLang="zh-CN" dirty="0" smtClean="0">
              <a:latin typeface="Times New Roman" pitchFamily="18" charset="0"/>
              <a:ea typeface="宋体" pitchFamily="2" charset="-122"/>
            </a:endParaRPr>
          </a:p>
          <a:p>
            <a:pPr algn="l" eaLnBrk="1" hangingPunct="1">
              <a:spcBef>
                <a:spcPts val="1200"/>
              </a:spcBef>
            </a:pPr>
            <a:r>
              <a:rPr lang="en-US" altLang="zh-CN" dirty="0" smtClean="0"/>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t> ¬(</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1</a:t>
            </a:r>
            <a:r>
              <a:rPr lang="en-US" altLang="zh-CN" dirty="0" smtClean="0">
                <a:ea typeface="宋体" pitchFamily="2" charset="-122"/>
              </a:rPr>
              <a:t>)</a:t>
            </a:r>
            <a:r>
              <a:rPr lang="en-US" altLang="zh-CN" dirty="0" smtClean="0">
                <a:latin typeface="Times New Roman" pitchFamily="18" charset="0"/>
                <a:ea typeface="宋体" pitchFamily="2" charset="-122"/>
                <a:cs typeface="Times New Roman" pitchFamily="18" charset="0"/>
              </a:rPr>
              <a:t> ∧</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2</a:t>
            </a:r>
            <a:r>
              <a:rPr lang="en-US" altLang="zh-CN" dirty="0" smtClean="0">
                <a:ea typeface="宋体" pitchFamily="2" charset="-122"/>
              </a:rPr>
              <a:t>) </a:t>
            </a:r>
            <a:r>
              <a:rPr lang="en-US" altLang="zh-CN" dirty="0" smtClean="0">
                <a:latin typeface="Times New Roman" pitchFamily="18" charset="0"/>
                <a:ea typeface="宋体" pitchFamily="2" charset="-122"/>
                <a:cs typeface="Times New Roman" pitchFamily="18" charset="0"/>
              </a:rPr>
              <a:t>∧… ∧</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n</a:t>
            </a:r>
            <a:r>
              <a:rPr lang="en-US" altLang="zh-CN" dirty="0" smtClean="0">
                <a:ea typeface="宋体" pitchFamily="2" charset="-122"/>
              </a:rPr>
              <a:t>)</a:t>
            </a:r>
            <a:r>
              <a:rPr lang="en-US" altLang="zh-CN" dirty="0" smtClean="0">
                <a:latin typeface="宋体" pitchFamily="2" charset="-122"/>
                <a:ea typeface="宋体" pitchFamily="2" charset="-122"/>
              </a:rPr>
              <a:t>)</a:t>
            </a:r>
          </a:p>
          <a:p>
            <a:pPr algn="l" eaLnBrk="1" hangingPunct="1">
              <a:spcBef>
                <a:spcPts val="1200"/>
              </a:spcBef>
            </a:pPr>
            <a:r>
              <a:rPr lang="en-US" altLang="zh-CN" dirty="0" smtClean="0">
                <a:solidFill>
                  <a:srgbClr val="000000"/>
                </a:solidFill>
                <a:latin typeface="宋体" pitchFamily="2" charset="-122"/>
                <a:ea typeface="宋体" pitchFamily="2" charset="-122"/>
                <a:sym typeface="Symbol" pitchFamily="18" charset="2"/>
              </a:rPr>
              <a:t>	  </a:t>
            </a:r>
            <a:r>
              <a:rPr lang="en-US" altLang="zh-CN" dirty="0" smtClean="0"/>
              <a:t> ¬</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1</a:t>
            </a:r>
            <a:r>
              <a:rPr lang="en-US" altLang="zh-CN" dirty="0" smtClean="0">
                <a:ea typeface="宋体" pitchFamily="2" charset="-122"/>
              </a:rPr>
              <a:t>)</a:t>
            </a:r>
            <a:r>
              <a:rPr lang="en-US" altLang="zh-CN" dirty="0" smtClean="0">
                <a:latin typeface="Times New Roman" pitchFamily="18" charset="0"/>
                <a:ea typeface="宋体" pitchFamily="2" charset="-122"/>
                <a:cs typeface="Times New Roman" pitchFamily="18" charset="0"/>
              </a:rPr>
              <a:t> ∨ </a:t>
            </a:r>
            <a:r>
              <a:rPr lang="en-US" altLang="zh-CN" dirty="0" smtClean="0"/>
              <a:t>¬</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2</a:t>
            </a:r>
            <a:r>
              <a:rPr lang="en-US" altLang="zh-CN" dirty="0" smtClean="0">
                <a:ea typeface="宋体" pitchFamily="2" charset="-122"/>
              </a:rPr>
              <a:t>) </a:t>
            </a:r>
            <a:r>
              <a:rPr lang="en-US" altLang="zh-CN" dirty="0" smtClean="0">
                <a:latin typeface="Times New Roman" pitchFamily="18" charset="0"/>
                <a:ea typeface="宋体" pitchFamily="2" charset="-122"/>
                <a:cs typeface="Times New Roman" pitchFamily="18" charset="0"/>
              </a:rPr>
              <a:t>∨ … ∨</a:t>
            </a:r>
            <a:r>
              <a:rPr lang="en-US" altLang="zh-CN" dirty="0" smtClean="0"/>
              <a:t>¬</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n</a:t>
            </a:r>
            <a:r>
              <a:rPr lang="en-US" altLang="zh-CN" dirty="0" smtClean="0">
                <a:latin typeface="宋体" pitchFamily="2" charset="-122"/>
                <a:ea typeface="宋体" pitchFamily="2" charset="-122"/>
              </a:rPr>
              <a:t>)</a:t>
            </a:r>
          </a:p>
          <a:p>
            <a:pPr algn="l" eaLnBrk="1" hangingPunct="1">
              <a:spcBef>
                <a:spcPts val="1200"/>
              </a:spcBef>
            </a:pPr>
            <a:r>
              <a:rPr lang="en-US" altLang="zh-CN" dirty="0" smtClean="0">
                <a:solidFill>
                  <a:srgbClr val="000000"/>
                </a:solidFill>
                <a:latin typeface="宋体" pitchFamily="2" charset="-122"/>
                <a:ea typeface="宋体" pitchFamily="2" charset="-122"/>
                <a:sym typeface="Symbol" pitchFamily="18" charset="2"/>
              </a:rPr>
              <a:t>	  </a:t>
            </a:r>
            <a:r>
              <a:rPr lang="en-US" altLang="zh-CN" dirty="0" smtClean="0"/>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a:t>
            </a:r>
            <a:r>
              <a:rPr lang="en-US" altLang="zh-CN" dirty="0" err="1" smtClean="0"/>
              <a:t>¬</a:t>
            </a:r>
            <a:r>
              <a:rPr lang="en-US" altLang="zh-CN" i="1" dirty="0" err="1"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p>
          <a:p>
            <a:pPr algn="l" eaLnBrk="1" hangingPunct="1">
              <a:spcBef>
                <a:spcPts val="1200"/>
              </a:spcBef>
            </a:pPr>
            <a:r>
              <a:rPr lang="en-US" altLang="zh-CN" dirty="0" smtClean="0"/>
              <a:t>¬</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latin typeface="Times New Roman" pitchFamily="18" charset="0"/>
                <a:ea typeface="宋体" pitchFamily="2" charset="-122"/>
                <a:cs typeface="Times New Roman" pitchFamily="18" charset="0"/>
              </a:rPr>
              <a:t>xA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dirty="0" smtClean="0"/>
              <a:t>¬(</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1</a:t>
            </a:r>
            <a:r>
              <a:rPr lang="en-US" altLang="zh-CN" dirty="0" smtClean="0">
                <a:ea typeface="宋体" pitchFamily="2" charset="-122"/>
              </a:rPr>
              <a:t>)</a:t>
            </a:r>
            <a:r>
              <a:rPr lang="en-US" altLang="zh-CN" dirty="0" smtClean="0">
                <a:latin typeface="Times New Roman" pitchFamily="18" charset="0"/>
                <a:ea typeface="宋体" pitchFamily="2" charset="-122"/>
                <a:cs typeface="Times New Roman" pitchFamily="18" charset="0"/>
              </a:rPr>
              <a:t> ∨ </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2</a:t>
            </a:r>
            <a:r>
              <a:rPr lang="en-US" altLang="zh-CN" dirty="0" smtClean="0">
                <a:ea typeface="宋体" pitchFamily="2" charset="-122"/>
              </a:rPr>
              <a:t>) </a:t>
            </a:r>
            <a:r>
              <a:rPr lang="en-US" altLang="zh-CN" dirty="0" smtClean="0">
                <a:latin typeface="Times New Roman" pitchFamily="18" charset="0"/>
                <a:ea typeface="宋体" pitchFamily="2" charset="-122"/>
                <a:cs typeface="Times New Roman" pitchFamily="18" charset="0"/>
              </a:rPr>
              <a:t>∨ … ∨</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n</a:t>
            </a:r>
            <a:r>
              <a:rPr lang="en-US" altLang="zh-CN" dirty="0" smtClean="0">
                <a:ea typeface="宋体" pitchFamily="2" charset="-122"/>
              </a:rPr>
              <a:t>))</a:t>
            </a:r>
          </a:p>
          <a:p>
            <a:pPr algn="l" eaLnBrk="1" hangingPunct="1">
              <a:spcBef>
                <a:spcPts val="1200"/>
              </a:spcBef>
            </a:pPr>
            <a:r>
              <a:rPr lang="en-US" altLang="zh-CN" dirty="0" smtClean="0">
                <a:solidFill>
                  <a:srgbClr val="000000"/>
                </a:solidFill>
                <a:latin typeface="宋体" pitchFamily="2" charset="-122"/>
                <a:ea typeface="宋体" pitchFamily="2" charset="-122"/>
                <a:sym typeface="Symbol" pitchFamily="18" charset="2"/>
              </a:rPr>
              <a:t>	  </a:t>
            </a:r>
            <a:r>
              <a:rPr lang="en-US" altLang="zh-CN" dirty="0" smtClean="0"/>
              <a:t> ¬</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1</a:t>
            </a:r>
            <a:r>
              <a:rPr lang="en-US" altLang="zh-CN" dirty="0" smtClean="0">
                <a:ea typeface="宋体" pitchFamily="2" charset="-122"/>
              </a:rPr>
              <a:t>)</a:t>
            </a:r>
            <a:r>
              <a:rPr lang="en-US" altLang="zh-CN" dirty="0" smtClean="0">
                <a:latin typeface="Times New Roman" pitchFamily="18" charset="0"/>
                <a:ea typeface="宋体" pitchFamily="2" charset="-122"/>
                <a:cs typeface="Times New Roman" pitchFamily="18" charset="0"/>
              </a:rPr>
              <a:t> ∧ </a:t>
            </a:r>
            <a:r>
              <a:rPr lang="en-US" altLang="zh-CN" dirty="0" smtClean="0"/>
              <a:t>¬</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2</a:t>
            </a:r>
            <a:r>
              <a:rPr lang="en-US" altLang="zh-CN" dirty="0" smtClean="0">
                <a:ea typeface="宋体" pitchFamily="2" charset="-122"/>
              </a:rPr>
              <a:t>) </a:t>
            </a:r>
            <a:r>
              <a:rPr lang="en-US" altLang="zh-CN" dirty="0" smtClean="0">
                <a:latin typeface="Times New Roman" pitchFamily="18" charset="0"/>
                <a:ea typeface="宋体" pitchFamily="2" charset="-122"/>
                <a:cs typeface="Times New Roman" pitchFamily="18" charset="0"/>
              </a:rPr>
              <a:t>∧ … ∧</a:t>
            </a:r>
            <a:r>
              <a:rPr lang="en-US" altLang="zh-CN" dirty="0" smtClean="0"/>
              <a:t>¬</a:t>
            </a:r>
            <a:r>
              <a:rPr lang="en-US" altLang="zh-CN" i="1" dirty="0" smtClean="0">
                <a:ea typeface="宋体" pitchFamily="2" charset="-122"/>
              </a:rPr>
              <a:t>A</a:t>
            </a:r>
            <a:r>
              <a:rPr lang="en-US" altLang="zh-CN" dirty="0" smtClean="0">
                <a:ea typeface="宋体" pitchFamily="2" charset="-122"/>
              </a:rPr>
              <a:t>(</a:t>
            </a:r>
            <a:r>
              <a:rPr lang="en-US" altLang="zh-CN" i="1" dirty="0" smtClean="0">
                <a:ea typeface="宋体" pitchFamily="2" charset="-122"/>
              </a:rPr>
              <a:t>a</a:t>
            </a:r>
            <a:r>
              <a:rPr lang="en-US" altLang="zh-CN" baseline="-25000" dirty="0" smtClean="0">
                <a:ea typeface="宋体" pitchFamily="2" charset="-122"/>
              </a:rPr>
              <a:t>n</a:t>
            </a:r>
            <a:r>
              <a:rPr lang="en-US" altLang="zh-CN" dirty="0" smtClean="0">
                <a:latin typeface="宋体" pitchFamily="2" charset="-122"/>
                <a:ea typeface="宋体" pitchFamily="2" charset="-122"/>
              </a:rPr>
              <a:t>)</a:t>
            </a:r>
          </a:p>
          <a:p>
            <a:pPr algn="l" eaLnBrk="1" hangingPunct="1">
              <a:spcBef>
                <a:spcPts val="1200"/>
              </a:spcBef>
            </a:pPr>
            <a:r>
              <a:rPr lang="en-US" altLang="zh-CN" dirty="0" smtClean="0">
                <a:solidFill>
                  <a:srgbClr val="000000"/>
                </a:solidFill>
                <a:latin typeface="宋体" pitchFamily="2" charset="-122"/>
                <a:ea typeface="宋体" pitchFamily="2" charset="-122"/>
                <a:sym typeface="Symbol" pitchFamily="18" charset="2"/>
              </a:rPr>
              <a:t>	  </a:t>
            </a:r>
            <a:r>
              <a:rPr lang="en-US" altLang="zh-CN" dirty="0" smtClean="0"/>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latin typeface="Times New Roman" pitchFamily="18" charset="0"/>
                <a:ea typeface="宋体" pitchFamily="2" charset="-122"/>
                <a:cs typeface="Times New Roman" pitchFamily="18" charset="0"/>
              </a:rPr>
              <a:t>x </a:t>
            </a:r>
            <a:r>
              <a:rPr lang="en-US" altLang="zh-CN" dirty="0" smtClean="0"/>
              <a:t>¬</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a:t>
            </a:r>
            <a:endParaRPr lang="en-US" altLang="zh-CN" dirty="0" smtClean="0">
              <a:latin typeface="Times New Roman" pitchFamily="18" charset="0"/>
              <a:ea typeface="宋体" pitchFamily="2" charset="-122"/>
            </a:endParaRPr>
          </a:p>
        </p:txBody>
      </p:sp>
      <p:sp>
        <p:nvSpPr>
          <p:cNvPr id="11267" name="Rectangle 2"/>
          <p:cNvSpPr>
            <a:spLocks noGrp="1" noChangeArrowheads="1"/>
          </p:cNvSpPr>
          <p:nvPr>
            <p:ph type="ctrTitle"/>
          </p:nvPr>
        </p:nvSpPr>
        <p:spPr>
          <a:xfrm>
            <a:off x="71438" y="152400"/>
            <a:ext cx="8893175" cy="552450"/>
          </a:xfrm>
        </p:spPr>
        <p:txBody>
          <a:bodyPr/>
          <a:lstStyle/>
          <a:p>
            <a:pPr eaLnBrk="1" hangingPunct="1"/>
            <a:r>
              <a:rPr lang="en-US" altLang="zh-CN" dirty="0" smtClean="0"/>
              <a:t>2.3</a:t>
            </a:r>
            <a:r>
              <a:rPr lang="zh-CN" altLang="en-US" dirty="0" smtClean="0"/>
              <a:t>一阶逻辑等值式与前束范式</a:t>
            </a:r>
            <a:r>
              <a:rPr lang="en-US" altLang="zh-CN" dirty="0" smtClean="0"/>
              <a:t>::</a:t>
            </a:r>
            <a:r>
              <a:rPr lang="zh-CN" altLang="en-US" dirty="0" smtClean="0"/>
              <a:t>量词否定等值式</a:t>
            </a:r>
            <a:endParaRPr lang="zh-CN" altLang="en-US" sz="3200" dirty="0" smtClean="0">
              <a:solidFill>
                <a:schemeClr val="tx1"/>
              </a:solidFill>
              <a:ea typeface="宋体" pitchFamily="2" charset="-122"/>
            </a:endParaRP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30</a:t>
            </a:fld>
            <a:endParaRPr lang="en-US" altLang="zh-CN" sz="1200" dirty="0" smtClean="0">
              <a:solidFill>
                <a:schemeClr val="tx1"/>
              </a:solidFill>
              <a:ea typeface="宋体"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subTitle" idx="1"/>
          </p:nvPr>
        </p:nvSpPr>
        <p:spPr>
          <a:xfrm>
            <a:off x="142844" y="1252558"/>
            <a:ext cx="8858312" cy="5105400"/>
          </a:xfrm>
        </p:spPr>
        <p:txBody>
          <a:bodyPr/>
          <a:lstStyle/>
          <a:p>
            <a:pPr algn="l" eaLnBrk="1" hangingPunct="1">
              <a:spcBef>
                <a:spcPts val="1800"/>
              </a:spcBef>
              <a:spcAft>
                <a:spcPts val="600"/>
              </a:spcAft>
            </a:pPr>
            <a:r>
              <a:rPr lang="en-US" altLang="zh-CN" dirty="0" smtClean="0">
                <a:solidFill>
                  <a:srgbClr val="000000"/>
                </a:solidFill>
                <a:latin typeface="Arial Unicode MS" pitchFamily="34" charset="-122"/>
                <a:ea typeface="宋体" pitchFamily="2" charset="-122"/>
              </a:rPr>
              <a:t> </a:t>
            </a:r>
            <a:r>
              <a:rPr lang="zh-CN" altLang="en-US" dirty="0" smtClean="0">
                <a:solidFill>
                  <a:srgbClr val="C00000"/>
                </a:solidFill>
              </a:rPr>
              <a:t>定理</a:t>
            </a:r>
            <a:r>
              <a:rPr lang="en-US" altLang="zh-CN" dirty="0" smtClean="0">
                <a:solidFill>
                  <a:srgbClr val="C00000"/>
                </a:solidFill>
              </a:rPr>
              <a:t>2.2</a:t>
            </a:r>
            <a:r>
              <a:rPr lang="zh-CN" altLang="en-US" dirty="0" smtClean="0">
                <a:latin typeface="Times New Roman" pitchFamily="18" charset="0"/>
                <a:ea typeface="宋体" pitchFamily="2" charset="-122"/>
              </a:rPr>
              <a:t>设</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是含</a:t>
            </a:r>
            <a:r>
              <a:rPr lang="en-US" altLang="zh-CN" i="1" dirty="0" smtClean="0">
                <a:latin typeface="Times New Roman" pitchFamily="18" charset="0"/>
                <a:ea typeface="宋体" pitchFamily="2" charset="-122"/>
              </a:rPr>
              <a:t>x</a:t>
            </a:r>
            <a:r>
              <a:rPr lang="zh-CN" altLang="en-US" dirty="0" smtClean="0">
                <a:latin typeface="Times New Roman" pitchFamily="18" charset="0"/>
                <a:ea typeface="宋体" pitchFamily="2" charset="-122"/>
              </a:rPr>
              <a:t>自由出现的任意公式；</a:t>
            </a:r>
            <a:r>
              <a:rPr lang="en-US" altLang="zh-CN" i="1" dirty="0" smtClean="0">
                <a:latin typeface="Times New Roman" pitchFamily="18" charset="0"/>
                <a:ea typeface="宋体" pitchFamily="2" charset="-122"/>
              </a:rPr>
              <a:t>B</a:t>
            </a:r>
            <a:r>
              <a:rPr lang="zh-CN" altLang="en-US" dirty="0" smtClean="0">
                <a:latin typeface="Times New Roman" pitchFamily="18" charset="0"/>
                <a:ea typeface="宋体" pitchFamily="2" charset="-122"/>
              </a:rPr>
              <a:t>中不含</a:t>
            </a:r>
            <a:r>
              <a:rPr lang="en-US" altLang="zh-CN" i="1" dirty="0" smtClean="0">
                <a:latin typeface="Times New Roman" pitchFamily="18" charset="0"/>
                <a:ea typeface="宋体" pitchFamily="2" charset="-122"/>
              </a:rPr>
              <a:t>x</a:t>
            </a:r>
            <a:r>
              <a:rPr lang="zh-CN" altLang="en-US" dirty="0" smtClean="0">
                <a:latin typeface="Times New Roman" pitchFamily="18" charset="0"/>
                <a:ea typeface="宋体" pitchFamily="2" charset="-122"/>
              </a:rPr>
              <a:t>的自由出现。</a:t>
            </a:r>
            <a:endParaRPr lang="en-US" altLang="zh-CN" dirty="0" smtClean="0">
              <a:latin typeface="Times New Roman" pitchFamily="18" charset="0"/>
              <a:ea typeface="宋体" pitchFamily="2" charset="-122"/>
            </a:endParaRPr>
          </a:p>
          <a:p>
            <a:pPr algn="l" eaLnBrk="1" hangingPunct="1">
              <a:spcBef>
                <a:spcPts val="1800"/>
              </a:spcBef>
              <a:spcAft>
                <a:spcPts val="600"/>
              </a:spcAft>
            </a:pPr>
            <a:r>
              <a:rPr lang="zh-CN" altLang="en-US" dirty="0" smtClean="0">
                <a:latin typeface="Times New Roman" pitchFamily="18" charset="0"/>
                <a:ea typeface="宋体" pitchFamily="2" charset="-122"/>
              </a:rPr>
              <a:t>        </a:t>
            </a:r>
            <a:r>
              <a:rPr lang="en-US" altLang="zh-CN" dirty="0" smtClean="0">
                <a:latin typeface="Times New Roman" pitchFamily="18" charset="0"/>
                <a:ea typeface="宋体" pitchFamily="2" charset="-122"/>
              </a:rPr>
              <a:t>(1) (a) </a:t>
            </a:r>
            <a:r>
              <a:rPr lang="en-US" altLang="zh-CN" dirty="0" smtClean="0">
                <a:solidFill>
                  <a:srgbClr val="000000"/>
                </a:solidFill>
                <a:latin typeface="宋体" pitchFamily="2" charset="-122"/>
                <a:ea typeface="宋体" pitchFamily="2" charset="-122"/>
                <a:sym typeface="Symbol" pitchFamily="18" charset="2"/>
              </a:rPr>
              <a:t></a:t>
            </a:r>
            <a:r>
              <a:rPr lang="en-US" altLang="zh-CN" i="1" dirty="0" smtClean="0">
                <a:latin typeface="Times New Roman" pitchFamily="18" charset="0"/>
                <a:ea typeface="宋体" pitchFamily="2" charset="-122"/>
              </a:rPr>
              <a:t>x </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(b) </a:t>
            </a:r>
            <a:r>
              <a:rPr lang="en-US" altLang="zh-CN" dirty="0" smtClean="0">
                <a:solidFill>
                  <a:srgbClr val="000000"/>
                </a:solidFill>
                <a:latin typeface="宋体" pitchFamily="2" charset="-122"/>
                <a:ea typeface="宋体" pitchFamily="2" charset="-122"/>
                <a:sym typeface="Symbol" pitchFamily="18" charset="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(c) </a:t>
            </a:r>
            <a:r>
              <a:rPr lang="en-US" altLang="zh-CN" dirty="0" smtClean="0">
                <a:solidFill>
                  <a:schemeClr val="accent2">
                    <a:lumMod val="75000"/>
                  </a:schemeClr>
                </a:solidFill>
                <a:latin typeface="宋体" pitchFamily="2" charset="-122"/>
                <a:ea typeface="宋体" pitchFamily="2" charset="-122"/>
                <a:sym typeface="Symbol" pitchFamily="18" charset="2"/>
              </a:rPr>
              <a:t></a:t>
            </a:r>
            <a:r>
              <a:rPr lang="en-US" altLang="zh-CN" i="1" dirty="0" smtClean="0">
                <a:solidFill>
                  <a:schemeClr val="accent2">
                    <a:lumMod val="75000"/>
                  </a:schemeClr>
                </a:solidFill>
                <a:latin typeface="Times New Roman" pitchFamily="18" charset="0"/>
                <a:ea typeface="宋体" pitchFamily="2" charset="-122"/>
              </a:rPr>
              <a:t>x</a:t>
            </a:r>
            <a:r>
              <a:rPr lang="en-US" altLang="zh-CN" dirty="0" smtClean="0">
                <a:solidFill>
                  <a:schemeClr val="accent2">
                    <a:lumMod val="75000"/>
                  </a:schemeClr>
                </a:solidFill>
                <a:latin typeface="Times New Roman" pitchFamily="18" charset="0"/>
                <a:ea typeface="宋体" pitchFamily="2" charset="-122"/>
              </a:rPr>
              <a:t> (</a:t>
            </a:r>
            <a:r>
              <a:rPr lang="en-US" altLang="zh-CN" i="1" dirty="0" smtClean="0">
                <a:solidFill>
                  <a:schemeClr val="accent2">
                    <a:lumMod val="75000"/>
                  </a:schemeClr>
                </a:solidFill>
                <a:latin typeface="Times New Roman" pitchFamily="18" charset="0"/>
                <a:ea typeface="宋体" pitchFamily="2" charset="-122"/>
              </a:rPr>
              <a:t>A</a:t>
            </a:r>
            <a:r>
              <a:rPr lang="en-US" altLang="zh-CN" dirty="0" smtClean="0">
                <a:solidFill>
                  <a:schemeClr val="accent2">
                    <a:lumMod val="75000"/>
                  </a:schemeClr>
                </a:solidFill>
                <a:latin typeface="Times New Roman" pitchFamily="18" charset="0"/>
                <a:ea typeface="宋体" pitchFamily="2" charset="-122"/>
              </a:rPr>
              <a:t>(</a:t>
            </a:r>
            <a:r>
              <a:rPr lang="en-US" altLang="zh-CN" i="1" dirty="0" smtClean="0">
                <a:solidFill>
                  <a:schemeClr val="accent2">
                    <a:lumMod val="75000"/>
                  </a:schemeClr>
                </a:solidFill>
                <a:latin typeface="Times New Roman" pitchFamily="18" charset="0"/>
                <a:ea typeface="宋体" pitchFamily="2" charset="-122"/>
              </a:rPr>
              <a:t>x</a:t>
            </a:r>
            <a:r>
              <a:rPr lang="en-US" altLang="zh-CN" dirty="0" smtClean="0">
                <a:solidFill>
                  <a:schemeClr val="accent2">
                    <a:lumMod val="75000"/>
                  </a:schemeClr>
                </a:solidFill>
                <a:latin typeface="Times New Roman" pitchFamily="18" charset="0"/>
                <a:ea typeface="宋体" pitchFamily="2" charset="-122"/>
              </a:rPr>
              <a:t>)</a:t>
            </a:r>
            <a:r>
              <a:rPr lang="en-US" altLang="zh-CN" dirty="0" smtClean="0">
                <a:solidFill>
                  <a:schemeClr val="accent2">
                    <a:lumMod val="75000"/>
                  </a:schemeClr>
                </a:solidFill>
                <a:latin typeface="宋体" pitchFamily="2" charset="-122"/>
                <a:ea typeface="宋体" pitchFamily="2" charset="-122"/>
              </a:rPr>
              <a:t>→</a:t>
            </a:r>
            <a:r>
              <a:rPr lang="en-US" altLang="zh-CN" i="1" dirty="0" smtClean="0">
                <a:solidFill>
                  <a:schemeClr val="accent2">
                    <a:lumMod val="75000"/>
                  </a:schemeClr>
                </a:solidFill>
                <a:latin typeface="Times New Roman" pitchFamily="18" charset="0"/>
                <a:ea typeface="宋体" pitchFamily="2" charset="-122"/>
              </a:rPr>
              <a:t>B</a:t>
            </a:r>
            <a:r>
              <a:rPr lang="en-US" altLang="zh-CN" dirty="0" smtClean="0">
                <a:solidFill>
                  <a:schemeClr val="accent2">
                    <a:lumMod val="75000"/>
                  </a:schemeClr>
                </a:solidFill>
                <a:latin typeface="Times New Roman" pitchFamily="18" charset="0"/>
                <a:ea typeface="宋体" pitchFamily="2" charset="-122"/>
              </a:rPr>
              <a:t>) </a:t>
            </a:r>
            <a:r>
              <a:rPr lang="en-US" altLang="zh-CN" dirty="0" smtClean="0">
                <a:solidFill>
                  <a:schemeClr val="accent2">
                    <a:lumMod val="75000"/>
                  </a:schemeClr>
                </a:solidFill>
                <a:latin typeface="宋体" pitchFamily="2" charset="-122"/>
                <a:ea typeface="宋体" pitchFamily="2" charset="-122"/>
                <a:sym typeface="Symbol" pitchFamily="18" charset="2"/>
              </a:rPr>
              <a:t></a:t>
            </a:r>
            <a:r>
              <a:rPr lang="en-US" altLang="zh-CN" dirty="0" smtClean="0">
                <a:solidFill>
                  <a:schemeClr val="accent2">
                    <a:lumMod val="75000"/>
                  </a:schemeClr>
                </a:solidFill>
                <a:latin typeface="Times New Roman" pitchFamily="18" charset="0"/>
                <a:ea typeface="宋体" pitchFamily="2" charset="-122"/>
              </a:rPr>
              <a:t> </a:t>
            </a:r>
            <a:r>
              <a:rPr lang="en-US" altLang="zh-CN" dirty="0" smtClean="0">
                <a:solidFill>
                  <a:schemeClr val="accent2">
                    <a:lumMod val="75000"/>
                  </a:schemeClr>
                </a:solidFill>
                <a:latin typeface="宋体" pitchFamily="2" charset="-122"/>
                <a:ea typeface="宋体" pitchFamily="2" charset="-122"/>
                <a:sym typeface="Symbol" pitchFamily="18" charset="2"/>
              </a:rPr>
              <a:t></a:t>
            </a:r>
            <a:r>
              <a:rPr lang="en-US" altLang="zh-CN" i="1" dirty="0" err="1" smtClean="0">
                <a:solidFill>
                  <a:schemeClr val="accent2">
                    <a:lumMod val="75000"/>
                  </a:schemeClr>
                </a:solidFill>
                <a:latin typeface="Times New Roman" pitchFamily="18" charset="0"/>
                <a:ea typeface="宋体" pitchFamily="2" charset="-122"/>
              </a:rPr>
              <a:t>xA</a:t>
            </a:r>
            <a:r>
              <a:rPr lang="en-US" altLang="zh-CN" dirty="0" smtClean="0">
                <a:solidFill>
                  <a:schemeClr val="accent2">
                    <a:lumMod val="75000"/>
                  </a:schemeClr>
                </a:solidFill>
                <a:latin typeface="Times New Roman" pitchFamily="18" charset="0"/>
                <a:ea typeface="宋体" pitchFamily="2" charset="-122"/>
              </a:rPr>
              <a:t>(</a:t>
            </a:r>
            <a:r>
              <a:rPr lang="en-US" altLang="zh-CN" i="1" dirty="0" smtClean="0">
                <a:solidFill>
                  <a:schemeClr val="accent2">
                    <a:lumMod val="75000"/>
                  </a:schemeClr>
                </a:solidFill>
                <a:latin typeface="Times New Roman" pitchFamily="18" charset="0"/>
                <a:ea typeface="宋体" pitchFamily="2" charset="-122"/>
              </a:rPr>
              <a:t>x</a:t>
            </a:r>
            <a:r>
              <a:rPr lang="en-US" altLang="zh-CN" dirty="0" smtClean="0">
                <a:solidFill>
                  <a:schemeClr val="accent2">
                    <a:lumMod val="75000"/>
                  </a:schemeClr>
                </a:solidFill>
                <a:latin typeface="Times New Roman" pitchFamily="18" charset="0"/>
                <a:ea typeface="宋体" pitchFamily="2" charset="-122"/>
              </a:rPr>
              <a:t>)</a:t>
            </a:r>
            <a:r>
              <a:rPr lang="en-US" altLang="zh-CN" dirty="0" smtClean="0">
                <a:solidFill>
                  <a:schemeClr val="accent2">
                    <a:lumMod val="75000"/>
                  </a:schemeClr>
                </a:solidFill>
                <a:latin typeface="宋体" pitchFamily="2" charset="-122"/>
                <a:ea typeface="宋体" pitchFamily="2" charset="-122"/>
              </a:rPr>
              <a:t>→</a:t>
            </a:r>
            <a:r>
              <a:rPr lang="en-US" altLang="zh-CN" i="1" dirty="0" smtClean="0">
                <a:solidFill>
                  <a:schemeClr val="accent2">
                    <a:lumMod val="75000"/>
                  </a:schemeClr>
                </a:solidFill>
                <a:latin typeface="Times New Roman" pitchFamily="18" charset="0"/>
                <a:ea typeface="宋体" pitchFamily="2" charset="-122"/>
              </a:rPr>
              <a:t>B</a:t>
            </a: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(d) </a:t>
            </a:r>
            <a:r>
              <a:rPr lang="en-US" altLang="zh-CN" dirty="0" smtClean="0">
                <a:solidFill>
                  <a:srgbClr val="000000"/>
                </a:solidFill>
                <a:latin typeface="宋体" pitchFamily="2" charset="-122"/>
                <a:ea typeface="宋体" pitchFamily="2" charset="-122"/>
                <a:sym typeface="Symbol" pitchFamily="18" charset="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B</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B</a:t>
            </a:r>
            <a:r>
              <a:rPr lang="en-US" altLang="zh-CN" dirty="0" smtClean="0">
                <a:latin typeface="宋体" pitchFamily="2" charset="-122"/>
                <a:ea typeface="宋体" pitchFamily="2" charset="-122"/>
              </a:rPr>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(2) (a) </a:t>
            </a:r>
            <a:r>
              <a:rPr lang="en-US" altLang="zh-CN" dirty="0" smtClean="0">
                <a:solidFill>
                  <a:srgbClr val="000000"/>
                </a:solidFill>
                <a:latin typeface="宋体" pitchFamily="2" charset="-122"/>
                <a:ea typeface="宋体" pitchFamily="2" charset="-122"/>
                <a:sym typeface="Symbol" pitchFamily="18" charset="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(x)</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(b) </a:t>
            </a:r>
            <a:r>
              <a:rPr lang="en-US" altLang="zh-CN" dirty="0" smtClean="0">
                <a:solidFill>
                  <a:srgbClr val="000000"/>
                </a:solidFill>
                <a:latin typeface="宋体" pitchFamily="2" charset="-122"/>
                <a:ea typeface="宋体" pitchFamily="2" charset="-122"/>
                <a:sym typeface="Symbol" pitchFamily="18" charset="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(c) </a:t>
            </a:r>
            <a:r>
              <a:rPr lang="en-US" altLang="zh-CN" dirty="0" smtClean="0">
                <a:solidFill>
                  <a:schemeClr val="accent2">
                    <a:lumMod val="75000"/>
                  </a:schemeClr>
                </a:solidFill>
                <a:latin typeface="宋体" pitchFamily="2" charset="-122"/>
                <a:ea typeface="宋体" pitchFamily="2" charset="-122"/>
                <a:sym typeface="Symbol" pitchFamily="18" charset="2"/>
              </a:rPr>
              <a:t></a:t>
            </a:r>
            <a:r>
              <a:rPr lang="en-US" altLang="zh-CN" i="1" dirty="0" smtClean="0">
                <a:solidFill>
                  <a:schemeClr val="accent2">
                    <a:lumMod val="75000"/>
                  </a:schemeClr>
                </a:solidFill>
                <a:latin typeface="Times New Roman" pitchFamily="18" charset="0"/>
                <a:ea typeface="宋体" pitchFamily="2" charset="-122"/>
              </a:rPr>
              <a:t>x</a:t>
            </a:r>
            <a:r>
              <a:rPr lang="en-US" altLang="zh-CN" dirty="0" smtClean="0">
                <a:solidFill>
                  <a:schemeClr val="accent2">
                    <a:lumMod val="75000"/>
                  </a:schemeClr>
                </a:solidFill>
                <a:latin typeface="Times New Roman" pitchFamily="18" charset="0"/>
                <a:ea typeface="宋体" pitchFamily="2" charset="-122"/>
              </a:rPr>
              <a:t> (</a:t>
            </a:r>
            <a:r>
              <a:rPr lang="en-US" altLang="zh-CN" i="1" dirty="0" smtClean="0">
                <a:solidFill>
                  <a:schemeClr val="accent2">
                    <a:lumMod val="75000"/>
                  </a:schemeClr>
                </a:solidFill>
                <a:latin typeface="Times New Roman" pitchFamily="18" charset="0"/>
                <a:ea typeface="宋体" pitchFamily="2" charset="-122"/>
              </a:rPr>
              <a:t>A</a:t>
            </a:r>
            <a:r>
              <a:rPr lang="en-US" altLang="zh-CN" dirty="0" smtClean="0">
                <a:solidFill>
                  <a:schemeClr val="accent2">
                    <a:lumMod val="75000"/>
                  </a:schemeClr>
                </a:solidFill>
                <a:latin typeface="Times New Roman" pitchFamily="18" charset="0"/>
                <a:ea typeface="宋体" pitchFamily="2" charset="-122"/>
              </a:rPr>
              <a:t>(</a:t>
            </a:r>
            <a:r>
              <a:rPr lang="en-US" altLang="zh-CN" i="1" dirty="0" smtClean="0">
                <a:solidFill>
                  <a:schemeClr val="accent2">
                    <a:lumMod val="75000"/>
                  </a:schemeClr>
                </a:solidFill>
                <a:latin typeface="Times New Roman" pitchFamily="18" charset="0"/>
                <a:ea typeface="宋体" pitchFamily="2" charset="-122"/>
              </a:rPr>
              <a:t>x</a:t>
            </a:r>
            <a:r>
              <a:rPr lang="en-US" altLang="zh-CN" dirty="0" smtClean="0">
                <a:solidFill>
                  <a:schemeClr val="accent2">
                    <a:lumMod val="75000"/>
                  </a:schemeClr>
                </a:solidFill>
                <a:latin typeface="Times New Roman" pitchFamily="18" charset="0"/>
                <a:ea typeface="宋体" pitchFamily="2" charset="-122"/>
              </a:rPr>
              <a:t>)</a:t>
            </a:r>
            <a:r>
              <a:rPr lang="en-US" altLang="zh-CN" dirty="0" smtClean="0">
                <a:solidFill>
                  <a:schemeClr val="accent2">
                    <a:lumMod val="75000"/>
                  </a:schemeClr>
                </a:solidFill>
                <a:latin typeface="宋体" pitchFamily="2" charset="-122"/>
                <a:ea typeface="宋体" pitchFamily="2" charset="-122"/>
              </a:rPr>
              <a:t>→</a:t>
            </a:r>
            <a:r>
              <a:rPr lang="en-US" altLang="zh-CN" i="1" dirty="0" smtClean="0">
                <a:solidFill>
                  <a:schemeClr val="accent2">
                    <a:lumMod val="75000"/>
                  </a:schemeClr>
                </a:solidFill>
                <a:latin typeface="Times New Roman" pitchFamily="18" charset="0"/>
                <a:ea typeface="宋体" pitchFamily="2" charset="-122"/>
              </a:rPr>
              <a:t>B</a:t>
            </a:r>
            <a:r>
              <a:rPr lang="en-US" altLang="zh-CN" dirty="0" smtClean="0">
                <a:solidFill>
                  <a:schemeClr val="accent2">
                    <a:lumMod val="75000"/>
                  </a:schemeClr>
                </a:solidFill>
                <a:latin typeface="Times New Roman" pitchFamily="18" charset="0"/>
                <a:ea typeface="宋体" pitchFamily="2" charset="-122"/>
              </a:rPr>
              <a:t>) </a:t>
            </a:r>
            <a:r>
              <a:rPr lang="en-US" altLang="zh-CN" dirty="0" smtClean="0">
                <a:solidFill>
                  <a:schemeClr val="accent2">
                    <a:lumMod val="75000"/>
                  </a:schemeClr>
                </a:solidFill>
                <a:latin typeface="宋体" pitchFamily="2" charset="-122"/>
                <a:ea typeface="宋体" pitchFamily="2" charset="-122"/>
                <a:sym typeface="Symbol" pitchFamily="18" charset="2"/>
              </a:rPr>
              <a:t></a:t>
            </a:r>
            <a:r>
              <a:rPr lang="en-US" altLang="zh-CN" dirty="0" smtClean="0">
                <a:solidFill>
                  <a:schemeClr val="accent2">
                    <a:lumMod val="75000"/>
                  </a:schemeClr>
                </a:solidFill>
                <a:latin typeface="Times New Roman" pitchFamily="18" charset="0"/>
                <a:ea typeface="宋体" pitchFamily="2" charset="-122"/>
              </a:rPr>
              <a:t> </a:t>
            </a:r>
            <a:r>
              <a:rPr lang="en-US" altLang="zh-CN" dirty="0" smtClean="0">
                <a:solidFill>
                  <a:schemeClr val="accent2">
                    <a:lumMod val="75000"/>
                  </a:schemeClr>
                </a:solidFill>
                <a:latin typeface="宋体" pitchFamily="2" charset="-122"/>
                <a:ea typeface="宋体" pitchFamily="2" charset="-122"/>
                <a:sym typeface="Symbol" pitchFamily="18" charset="2"/>
              </a:rPr>
              <a:t></a:t>
            </a:r>
            <a:r>
              <a:rPr lang="en-US" altLang="zh-CN" i="1" dirty="0" err="1" smtClean="0">
                <a:solidFill>
                  <a:schemeClr val="accent2">
                    <a:lumMod val="75000"/>
                  </a:schemeClr>
                </a:solidFill>
                <a:latin typeface="Times New Roman" pitchFamily="18" charset="0"/>
                <a:ea typeface="宋体" pitchFamily="2" charset="-122"/>
              </a:rPr>
              <a:t>xA</a:t>
            </a:r>
            <a:r>
              <a:rPr lang="en-US" altLang="zh-CN" dirty="0" smtClean="0">
                <a:solidFill>
                  <a:schemeClr val="accent2">
                    <a:lumMod val="75000"/>
                  </a:schemeClr>
                </a:solidFill>
                <a:latin typeface="Times New Roman" pitchFamily="18" charset="0"/>
                <a:ea typeface="宋体" pitchFamily="2" charset="-122"/>
              </a:rPr>
              <a:t>(</a:t>
            </a:r>
            <a:r>
              <a:rPr lang="en-US" altLang="zh-CN" i="1" dirty="0" smtClean="0">
                <a:solidFill>
                  <a:schemeClr val="accent2">
                    <a:lumMod val="75000"/>
                  </a:schemeClr>
                </a:solidFill>
                <a:latin typeface="Times New Roman" pitchFamily="18" charset="0"/>
                <a:ea typeface="宋体" pitchFamily="2" charset="-122"/>
              </a:rPr>
              <a:t>x</a:t>
            </a:r>
            <a:r>
              <a:rPr lang="en-US" altLang="zh-CN" dirty="0" smtClean="0">
                <a:solidFill>
                  <a:schemeClr val="accent2">
                    <a:lumMod val="75000"/>
                  </a:schemeClr>
                </a:solidFill>
                <a:latin typeface="Times New Roman" pitchFamily="18" charset="0"/>
                <a:ea typeface="宋体" pitchFamily="2" charset="-122"/>
              </a:rPr>
              <a:t>)</a:t>
            </a:r>
            <a:r>
              <a:rPr lang="en-US" altLang="zh-CN" dirty="0" smtClean="0">
                <a:solidFill>
                  <a:schemeClr val="accent2">
                    <a:lumMod val="75000"/>
                  </a:schemeClr>
                </a:solidFill>
                <a:latin typeface="宋体" pitchFamily="2" charset="-122"/>
                <a:ea typeface="宋体" pitchFamily="2" charset="-122"/>
              </a:rPr>
              <a:t>→</a:t>
            </a:r>
            <a:r>
              <a:rPr lang="en-US" altLang="zh-CN" i="1" dirty="0" smtClean="0">
                <a:solidFill>
                  <a:schemeClr val="accent2">
                    <a:lumMod val="75000"/>
                  </a:schemeClr>
                </a:solidFill>
                <a:latin typeface="Times New Roman" pitchFamily="18" charset="0"/>
                <a:ea typeface="宋体" pitchFamily="2" charset="-122"/>
              </a:rPr>
              <a:t>B</a:t>
            </a: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(d) </a:t>
            </a:r>
            <a:r>
              <a:rPr lang="en-US" altLang="zh-CN" dirty="0" smtClean="0">
                <a:solidFill>
                  <a:srgbClr val="000000"/>
                </a:solidFill>
                <a:latin typeface="宋体" pitchFamily="2" charset="-122"/>
                <a:ea typeface="宋体" pitchFamily="2" charset="-122"/>
                <a:sym typeface="Symbol" pitchFamily="18" charset="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B</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B</a:t>
            </a:r>
            <a:r>
              <a:rPr lang="en-US" altLang="zh-CN" dirty="0" smtClean="0">
                <a:latin typeface="宋体" pitchFamily="2" charset="-122"/>
                <a:ea typeface="宋体" pitchFamily="2" charset="-122"/>
              </a:rPr>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p>
          <a:p>
            <a:pPr algn="l" eaLnBrk="1" hangingPunct="1">
              <a:spcBef>
                <a:spcPts val="1800"/>
              </a:spcBef>
              <a:spcAft>
                <a:spcPts val="600"/>
              </a:spcAft>
            </a:pPr>
            <a:r>
              <a:rPr lang="en-US" altLang="zh-CN" dirty="0" smtClean="0">
                <a:latin typeface="Times New Roman" pitchFamily="18" charset="0"/>
                <a:ea typeface="宋体" pitchFamily="2" charset="-122"/>
              </a:rPr>
              <a:t>  </a:t>
            </a:r>
            <a:r>
              <a:rPr lang="zh-CN" altLang="en-US" dirty="0" smtClean="0">
                <a:solidFill>
                  <a:srgbClr val="FF0000"/>
                </a:solidFill>
                <a:latin typeface="宋体" pitchFamily="2" charset="-122"/>
                <a:ea typeface="宋体" pitchFamily="2" charset="-122"/>
              </a:rPr>
              <a:t>注意：这些等值式的条件</a:t>
            </a:r>
            <a:r>
              <a:rPr lang="en-US" altLang="zh-CN" dirty="0" smtClean="0">
                <a:latin typeface="Times New Roman" pitchFamily="18" charset="0"/>
                <a:ea typeface="宋体" pitchFamily="2" charset="-122"/>
              </a:rPr>
              <a:t>.  </a:t>
            </a:r>
          </a:p>
        </p:txBody>
      </p:sp>
      <p:sp>
        <p:nvSpPr>
          <p:cNvPr id="12291" name="Rectangle 2"/>
          <p:cNvSpPr>
            <a:spLocks noGrp="1" noChangeArrowheads="1"/>
          </p:cNvSpPr>
          <p:nvPr>
            <p:ph type="ctrTitle"/>
          </p:nvPr>
        </p:nvSpPr>
        <p:spPr>
          <a:xfrm>
            <a:off x="71438" y="376220"/>
            <a:ext cx="8893175" cy="552450"/>
          </a:xfrm>
        </p:spPr>
        <p:txBody>
          <a:bodyPr/>
          <a:lstStyle/>
          <a:p>
            <a:pPr algn="ctr" eaLnBrk="1" hangingPunct="1"/>
            <a:r>
              <a:rPr lang="en-US" altLang="zh-CN" dirty="0" smtClean="0"/>
              <a:t>2.3</a:t>
            </a:r>
            <a:r>
              <a:rPr lang="zh-CN" altLang="en-US" dirty="0" smtClean="0"/>
              <a:t>一阶逻辑等值式与前束范式</a:t>
            </a:r>
            <a:r>
              <a:rPr lang="en-US" altLang="zh-CN" dirty="0" smtClean="0"/>
              <a:t>::</a:t>
            </a:r>
            <a:r>
              <a:rPr lang="zh-CN" altLang="en-US" dirty="0" smtClean="0"/>
              <a:t>量词辖域收缩与扩张等值式</a:t>
            </a:r>
            <a:endParaRPr lang="zh-CN" altLang="en-US" sz="3200" dirty="0" smtClean="0">
              <a:solidFill>
                <a:schemeClr val="tx1"/>
              </a:solidFill>
              <a:ea typeface="宋体" pitchFamily="2" charset="-122"/>
            </a:endParaRP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31</a:t>
            </a:fld>
            <a:endParaRPr lang="en-US" altLang="zh-CN" sz="1200" dirty="0" smtClean="0">
              <a:solidFill>
                <a:schemeClr val="tx1"/>
              </a:solidFill>
              <a:ea typeface="宋体"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142844" y="1219200"/>
            <a:ext cx="8643998" cy="2138362"/>
          </a:xfrm>
        </p:spPr>
        <p:txBody>
          <a:bodyPr/>
          <a:lstStyle/>
          <a:p>
            <a:pPr algn="l" eaLnBrk="1" hangingPunct="1">
              <a:lnSpc>
                <a:spcPct val="150000"/>
              </a:lnSpc>
              <a:spcBef>
                <a:spcPts val="1800"/>
              </a:spcBef>
              <a:spcAft>
                <a:spcPts val="600"/>
              </a:spcAft>
            </a:pPr>
            <a:r>
              <a:rPr lang="en-US" altLang="zh-CN" dirty="0" smtClean="0">
                <a:solidFill>
                  <a:srgbClr val="000000"/>
                </a:solidFill>
                <a:latin typeface="Arial Unicode MS" pitchFamily="34" charset="-122"/>
                <a:ea typeface="宋体" pitchFamily="2" charset="-122"/>
              </a:rPr>
              <a:t> </a:t>
            </a:r>
            <a:r>
              <a:rPr lang="zh-CN" altLang="en-US" dirty="0" smtClean="0">
                <a:solidFill>
                  <a:srgbClr val="C00000"/>
                </a:solidFill>
              </a:rPr>
              <a:t>定理</a:t>
            </a:r>
            <a:r>
              <a:rPr lang="en-US" altLang="zh-CN" dirty="0" smtClean="0">
                <a:solidFill>
                  <a:srgbClr val="C00000"/>
                </a:solidFill>
              </a:rPr>
              <a:t>2.3</a:t>
            </a:r>
            <a:r>
              <a:rPr lang="zh-CN" altLang="en-US" dirty="0" smtClean="0">
                <a:latin typeface="宋体" pitchFamily="2" charset="-122"/>
                <a:ea typeface="宋体" pitchFamily="2" charset="-122"/>
              </a:rPr>
              <a:t>设</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zh-CN" altLang="en-US" dirty="0" smtClean="0">
                <a:latin typeface="宋体" pitchFamily="2" charset="-122"/>
                <a:ea typeface="宋体" pitchFamily="2" charset="-122"/>
              </a:rPr>
              <a:t>是任意的含自由出现个体变项</a:t>
            </a:r>
            <a:r>
              <a:rPr lang="en-US" altLang="zh-CN" i="1" dirty="0" smtClean="0">
                <a:latin typeface="Times New Roman" pitchFamily="18" charset="0"/>
                <a:ea typeface="宋体" pitchFamily="2" charset="-122"/>
              </a:rPr>
              <a:t>x</a:t>
            </a:r>
            <a:r>
              <a:rPr lang="zh-CN" altLang="en-US" dirty="0" smtClean="0">
                <a:latin typeface="宋体" pitchFamily="2" charset="-122"/>
                <a:ea typeface="宋体" pitchFamily="2" charset="-122"/>
              </a:rPr>
              <a:t>的公式</a:t>
            </a:r>
            <a:r>
              <a:rPr lang="en-US" altLang="zh-CN" dirty="0" smtClean="0">
                <a:latin typeface="Times New Roman" pitchFamily="18" charset="0"/>
                <a:ea typeface="宋体" pitchFamily="2" charset="-122"/>
              </a:rPr>
              <a:t>, </a:t>
            </a:r>
            <a:r>
              <a:rPr lang="zh-CN" altLang="en-US" dirty="0" smtClean="0">
                <a:latin typeface="宋体" pitchFamily="2" charset="-122"/>
                <a:ea typeface="宋体" pitchFamily="2" charset="-122"/>
              </a:rPr>
              <a:t>则</a:t>
            </a:r>
            <a:r>
              <a:rPr lang="zh-CN" altLang="en-US" dirty="0" smtClean="0">
                <a:latin typeface="Times New Roman" pitchFamily="18" charset="0"/>
                <a:ea typeface="宋体" pitchFamily="2" charset="-122"/>
              </a:rPr>
              <a:t> </a:t>
            </a:r>
            <a:br>
              <a:rPr lang="zh-CN" altLang="en-US" dirty="0" smtClean="0">
                <a:latin typeface="Times New Roman" pitchFamily="18" charset="0"/>
                <a:ea typeface="宋体" pitchFamily="2" charset="-122"/>
              </a:rPr>
            </a:br>
            <a:r>
              <a:rPr lang="zh-CN" altLang="en-US" dirty="0" smtClean="0">
                <a:latin typeface="Times New Roman" pitchFamily="18" charset="0"/>
                <a:ea typeface="宋体" pitchFamily="2" charset="-122"/>
              </a:rPr>
              <a:t>        </a:t>
            </a:r>
            <a:r>
              <a:rPr lang="en-US" altLang="zh-CN" dirty="0" smtClean="0">
                <a:latin typeface="Times New Roman" pitchFamily="18" charset="0"/>
                <a:ea typeface="宋体" pitchFamily="2" charset="-122"/>
              </a:rPr>
              <a:t>(1)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xB</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(2)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xB</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endParaRPr lang="en-US" altLang="zh-CN" dirty="0" smtClean="0">
              <a:ea typeface="宋体" pitchFamily="2" charset="-122"/>
            </a:endParaRPr>
          </a:p>
        </p:txBody>
      </p:sp>
      <p:sp>
        <p:nvSpPr>
          <p:cNvPr id="13315" name="Rectangle 2"/>
          <p:cNvSpPr>
            <a:spLocks noGrp="1" noChangeArrowheads="1"/>
          </p:cNvSpPr>
          <p:nvPr>
            <p:ph type="ctrTitle"/>
          </p:nvPr>
        </p:nvSpPr>
        <p:spPr>
          <a:xfrm>
            <a:off x="71438" y="152400"/>
            <a:ext cx="8893175" cy="552450"/>
          </a:xfrm>
        </p:spPr>
        <p:txBody>
          <a:bodyPr/>
          <a:lstStyle/>
          <a:p>
            <a:pPr eaLnBrk="1" hangingPunct="1"/>
            <a:r>
              <a:rPr lang="en-US" altLang="zh-CN" dirty="0" smtClean="0"/>
              <a:t>2.3</a:t>
            </a:r>
            <a:r>
              <a:rPr lang="zh-CN" altLang="en-US" dirty="0" smtClean="0"/>
              <a:t>一阶逻辑等值式与前束范式</a:t>
            </a:r>
            <a:r>
              <a:rPr lang="en-US" altLang="zh-CN" dirty="0" smtClean="0"/>
              <a:t>::</a:t>
            </a:r>
            <a:r>
              <a:rPr lang="zh-CN" altLang="en-US" dirty="0" smtClean="0"/>
              <a:t>量词分配等值式</a:t>
            </a:r>
            <a:endParaRPr lang="zh-CN" altLang="en-US" sz="3200" dirty="0" smtClean="0">
              <a:solidFill>
                <a:schemeClr val="tx1"/>
              </a:solidFill>
              <a:ea typeface="宋体" pitchFamily="2" charset="-122"/>
            </a:endParaRP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32</a:t>
            </a:fld>
            <a:endParaRPr lang="en-US" altLang="zh-CN" sz="1200" dirty="0" smtClean="0">
              <a:solidFill>
                <a:schemeClr val="tx1"/>
              </a:solidFill>
              <a:ea typeface="宋体" charset="-122"/>
            </a:endParaRPr>
          </a:p>
        </p:txBody>
      </p:sp>
      <p:sp>
        <p:nvSpPr>
          <p:cNvPr id="5" name="Rectangle 3"/>
          <p:cNvSpPr txBox="1">
            <a:spLocks noChangeArrowheads="1"/>
          </p:cNvSpPr>
          <p:nvPr/>
        </p:nvSpPr>
        <p:spPr bwMode="auto">
          <a:xfrm>
            <a:off x="357158" y="3286124"/>
            <a:ext cx="8822338" cy="28808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1800"/>
              </a:spcBef>
              <a:spcAft>
                <a:spcPts val="600"/>
              </a:spcAft>
              <a:buSzPct val="200000"/>
            </a:pPr>
            <a:r>
              <a:rPr lang="zh-CN" altLang="en-US" sz="2400" b="1" dirty="0" smtClean="0">
                <a:solidFill>
                  <a:srgbClr val="000000"/>
                </a:solidFill>
                <a:latin typeface="宋体" pitchFamily="2" charset="-122"/>
                <a:sym typeface="Symbol" pitchFamily="18" charset="2"/>
              </a:rPr>
              <a:t>称</a:t>
            </a:r>
            <a:r>
              <a:rPr lang="en-US" altLang="zh-CN" sz="2400" b="1" dirty="0" smtClean="0">
                <a:solidFill>
                  <a:srgbClr val="000000"/>
                </a:solidFill>
                <a:latin typeface="宋体" pitchFamily="2" charset="-122"/>
                <a:sym typeface="Symbol" pitchFamily="18" charset="2"/>
              </a:rPr>
              <a:t>(1)</a:t>
            </a:r>
            <a:r>
              <a:rPr lang="zh-CN" altLang="en-US" sz="2400" b="1" dirty="0" smtClean="0">
                <a:solidFill>
                  <a:srgbClr val="000000"/>
                </a:solidFill>
                <a:latin typeface="宋体" pitchFamily="2" charset="-122"/>
                <a:sym typeface="Symbol" pitchFamily="18" charset="2"/>
              </a:rPr>
              <a:t>为</a:t>
            </a:r>
            <a:r>
              <a:rPr lang="en-US" altLang="zh-CN" sz="2400" dirty="0" smtClean="0">
                <a:solidFill>
                  <a:srgbClr val="000000"/>
                </a:solidFill>
                <a:latin typeface="宋体" pitchFamily="2" charset="-122"/>
                <a:ea typeface="宋体" pitchFamily="2" charset="-122"/>
                <a:sym typeface="Symbol" pitchFamily="18" charset="2"/>
              </a:rPr>
              <a:t></a:t>
            </a:r>
            <a:r>
              <a:rPr lang="zh-CN" altLang="en-US" sz="2400" b="1" dirty="0" smtClean="0">
                <a:solidFill>
                  <a:srgbClr val="000000"/>
                </a:solidFill>
                <a:latin typeface="宋体" pitchFamily="2" charset="-122"/>
                <a:sym typeface="Symbol" pitchFamily="18" charset="2"/>
              </a:rPr>
              <a:t>对</a:t>
            </a:r>
            <a:r>
              <a:rPr lang="en-US" altLang="zh-CN" sz="2400" b="1" dirty="0" smtClean="0">
                <a:latin typeface="宋体" pitchFamily="2" charset="-122"/>
                <a:ea typeface="宋体" pitchFamily="2" charset="-122"/>
              </a:rPr>
              <a:t>∧</a:t>
            </a:r>
            <a:r>
              <a:rPr lang="zh-CN" altLang="en-US" sz="2400" b="1" dirty="0" smtClean="0">
                <a:solidFill>
                  <a:srgbClr val="000000"/>
                </a:solidFill>
                <a:latin typeface="宋体" pitchFamily="2" charset="-122"/>
                <a:sym typeface="Symbol" pitchFamily="18" charset="2"/>
              </a:rPr>
              <a:t>的分配；称</a:t>
            </a:r>
            <a:r>
              <a:rPr lang="en-US" altLang="zh-CN" sz="2400" b="1" dirty="0" smtClean="0">
                <a:solidFill>
                  <a:srgbClr val="000000"/>
                </a:solidFill>
                <a:latin typeface="宋体" pitchFamily="2" charset="-122"/>
                <a:sym typeface="Symbol" pitchFamily="18" charset="2"/>
              </a:rPr>
              <a:t>(2)</a:t>
            </a:r>
            <a:r>
              <a:rPr lang="zh-CN" altLang="en-US" sz="2400" b="1" dirty="0" smtClean="0">
                <a:solidFill>
                  <a:srgbClr val="000000"/>
                </a:solidFill>
                <a:latin typeface="宋体" pitchFamily="2" charset="-122"/>
                <a:sym typeface="Symbol" pitchFamily="18" charset="2"/>
              </a:rPr>
              <a:t>为</a:t>
            </a:r>
            <a:r>
              <a:rPr lang="en-US" altLang="zh-CN" sz="2400" dirty="0" smtClean="0">
                <a:solidFill>
                  <a:srgbClr val="000000"/>
                </a:solidFill>
                <a:latin typeface="宋体" pitchFamily="2" charset="-122"/>
                <a:ea typeface="宋体" pitchFamily="2" charset="-122"/>
                <a:sym typeface="Symbol" pitchFamily="18" charset="2"/>
              </a:rPr>
              <a:t></a:t>
            </a:r>
            <a:r>
              <a:rPr lang="zh-CN" altLang="en-US" sz="2400" b="1" dirty="0" smtClean="0">
                <a:solidFill>
                  <a:srgbClr val="000000"/>
                </a:solidFill>
                <a:latin typeface="宋体" pitchFamily="2" charset="-122"/>
                <a:sym typeface="Symbol" pitchFamily="18" charset="2"/>
              </a:rPr>
              <a:t>对</a:t>
            </a:r>
            <a:r>
              <a:rPr lang="en-US" altLang="zh-CN" sz="2400" b="1" dirty="0" smtClean="0">
                <a:latin typeface="宋体" pitchFamily="2" charset="-122"/>
                <a:ea typeface="宋体" pitchFamily="2" charset="-122"/>
              </a:rPr>
              <a:t>∨</a:t>
            </a:r>
            <a:r>
              <a:rPr lang="zh-CN" altLang="en-US" sz="2400" b="1" dirty="0" smtClean="0">
                <a:solidFill>
                  <a:srgbClr val="000000"/>
                </a:solidFill>
                <a:latin typeface="宋体" pitchFamily="2" charset="-122"/>
                <a:sym typeface="Symbol" pitchFamily="18" charset="2"/>
              </a:rPr>
              <a:t>的分配。</a:t>
            </a:r>
            <a:endParaRPr lang="en-US" altLang="zh-CN" sz="2400" b="1" dirty="0" smtClean="0">
              <a:solidFill>
                <a:srgbClr val="000000"/>
              </a:solidFill>
              <a:latin typeface="宋体" pitchFamily="2" charset="-122"/>
              <a:sym typeface="Symbol" pitchFamily="18" charset="2"/>
            </a:endParaRPr>
          </a:p>
          <a:p>
            <a:pPr lvl="0">
              <a:spcBef>
                <a:spcPts val="1800"/>
              </a:spcBef>
              <a:spcAft>
                <a:spcPts val="600"/>
              </a:spcAft>
              <a:buSzPct val="200000"/>
            </a:pPr>
            <a:r>
              <a:rPr lang="zh-CN" altLang="en-US" sz="2400" b="1" dirty="0" smtClean="0">
                <a:solidFill>
                  <a:srgbClr val="000000"/>
                </a:solidFill>
                <a:latin typeface="宋体" pitchFamily="2" charset="-122"/>
                <a:sym typeface="Symbol" pitchFamily="18" charset="2"/>
              </a:rPr>
              <a:t>但是，</a:t>
            </a:r>
            <a:r>
              <a:rPr lang="en-US" altLang="zh-CN" sz="2400" dirty="0" smtClean="0">
                <a:solidFill>
                  <a:srgbClr val="000000"/>
                </a:solidFill>
                <a:latin typeface="宋体" pitchFamily="2" charset="-122"/>
                <a:ea typeface="宋体" pitchFamily="2" charset="-122"/>
                <a:sym typeface="Symbol" pitchFamily="18" charset="2"/>
              </a:rPr>
              <a:t> </a:t>
            </a:r>
            <a:r>
              <a:rPr lang="zh-CN" altLang="en-US" sz="2400" b="1" dirty="0" smtClean="0">
                <a:solidFill>
                  <a:srgbClr val="000000"/>
                </a:solidFill>
                <a:latin typeface="宋体" pitchFamily="2" charset="-122"/>
                <a:sym typeface="Symbol" pitchFamily="18" charset="2"/>
              </a:rPr>
              <a:t>对</a:t>
            </a:r>
            <a:r>
              <a:rPr lang="en-US" altLang="zh-CN" sz="2400" b="1" dirty="0" smtClean="0">
                <a:latin typeface="宋体" pitchFamily="2" charset="-122"/>
                <a:ea typeface="宋体" pitchFamily="2" charset="-122"/>
              </a:rPr>
              <a:t>∨</a:t>
            </a:r>
            <a:r>
              <a:rPr lang="zh-CN" altLang="en-US" sz="2400" b="1" dirty="0" smtClean="0">
                <a:latin typeface="宋体" pitchFamily="2" charset="-122"/>
                <a:ea typeface="宋体" pitchFamily="2" charset="-122"/>
              </a:rPr>
              <a:t>不存在</a:t>
            </a:r>
            <a:r>
              <a:rPr lang="zh-CN" altLang="en-US" sz="2400" b="1" dirty="0" smtClean="0">
                <a:solidFill>
                  <a:srgbClr val="000000"/>
                </a:solidFill>
                <a:latin typeface="宋体" pitchFamily="2" charset="-122"/>
                <a:sym typeface="Symbol" pitchFamily="18" charset="2"/>
              </a:rPr>
              <a:t>分配；</a:t>
            </a:r>
            <a:r>
              <a:rPr lang="en-US" altLang="zh-CN" sz="2400" dirty="0" smtClean="0">
                <a:solidFill>
                  <a:srgbClr val="000000"/>
                </a:solidFill>
                <a:latin typeface="宋体" pitchFamily="2" charset="-122"/>
                <a:ea typeface="宋体" pitchFamily="2" charset="-122"/>
                <a:sym typeface="Symbol" pitchFamily="18" charset="2"/>
              </a:rPr>
              <a:t></a:t>
            </a:r>
            <a:r>
              <a:rPr lang="zh-CN" altLang="en-US" sz="2400" b="1" dirty="0" smtClean="0">
                <a:solidFill>
                  <a:srgbClr val="000000"/>
                </a:solidFill>
                <a:latin typeface="宋体" pitchFamily="2" charset="-122"/>
                <a:sym typeface="Symbol" pitchFamily="18" charset="2"/>
              </a:rPr>
              <a:t>对</a:t>
            </a:r>
            <a:r>
              <a:rPr lang="en-US" altLang="zh-CN" sz="2400" b="1" dirty="0" smtClean="0">
                <a:latin typeface="宋体" pitchFamily="2" charset="-122"/>
                <a:ea typeface="宋体" pitchFamily="2" charset="-122"/>
              </a:rPr>
              <a:t>∧</a:t>
            </a:r>
            <a:r>
              <a:rPr lang="zh-CN" altLang="en-US" sz="2400" b="1" dirty="0" smtClean="0">
                <a:solidFill>
                  <a:srgbClr val="000000"/>
                </a:solidFill>
                <a:latin typeface="宋体" pitchFamily="2" charset="-122"/>
                <a:sym typeface="Symbol" pitchFamily="18" charset="2"/>
              </a:rPr>
              <a:t>的不存在分配分配。不过有：</a:t>
            </a:r>
            <a:endParaRPr lang="en-US" altLang="zh-CN" sz="2400" b="1" dirty="0" smtClean="0">
              <a:solidFill>
                <a:srgbClr val="000000"/>
              </a:solidFill>
              <a:latin typeface="宋体" pitchFamily="2" charset="-122"/>
              <a:sym typeface="Symbol" pitchFamily="18" charset="2"/>
            </a:endParaRPr>
          </a:p>
          <a:p>
            <a:pPr lvl="0">
              <a:spcBef>
                <a:spcPts val="1800"/>
              </a:spcBef>
              <a:spcAft>
                <a:spcPts val="600"/>
              </a:spcAft>
              <a:buSzPct val="200000"/>
            </a:pPr>
            <a:r>
              <a:rPr lang="en-US" altLang="zh-CN" sz="2400" b="1" dirty="0" smtClean="0">
                <a:solidFill>
                  <a:srgbClr val="000000"/>
                </a:solidFill>
                <a:latin typeface="宋体" pitchFamily="2" charset="-122"/>
                <a:sym typeface="Symbol" pitchFamily="18" charset="2"/>
              </a:rPr>
              <a:t></a:t>
            </a:r>
            <a:r>
              <a:rPr lang="en-US" altLang="zh-CN" sz="2400" b="1" dirty="0" smtClean="0">
                <a:latin typeface="Times New Roman" pitchFamily="18" charset="0"/>
              </a:rPr>
              <a:t> </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宋体" pitchFamily="2" charset="-122"/>
              </a:rPr>
              <a:t>∨</a:t>
            </a:r>
            <a:r>
              <a:rPr lang="en-US" altLang="zh-CN" sz="2400" b="1" dirty="0" smtClean="0">
                <a:solidFill>
                  <a:srgbClr val="000000"/>
                </a:solidFill>
                <a:latin typeface="宋体" pitchFamily="2" charset="-122"/>
                <a:sym typeface="Symbol" pitchFamily="18" charset="2"/>
              </a:rPr>
              <a:t></a:t>
            </a:r>
            <a:r>
              <a:rPr lang="en-US" altLang="zh-CN" sz="2400" b="1" i="1" dirty="0" err="1" smtClean="0">
                <a:latin typeface="Times New Roman" pitchFamily="18" charset="0"/>
              </a:rPr>
              <a:t>xB</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solidFill>
                  <a:srgbClr val="000000"/>
                </a:solidFill>
                <a:latin typeface="宋体" pitchFamily="2" charset="-122"/>
                <a:sym typeface="Symbol" pitchFamily="18" charset="2"/>
              </a:rPr>
              <a:t></a:t>
            </a:r>
            <a:r>
              <a:rPr lang="en-US" altLang="zh-CN" sz="2400" b="1" dirty="0" smtClean="0">
                <a:latin typeface="Times New Roman" pitchFamily="18" charset="0"/>
              </a:rPr>
              <a:t> </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宋体" pitchFamily="2" charset="-12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p>
          <a:p>
            <a:pPr lvl="0">
              <a:spcBef>
                <a:spcPts val="1800"/>
              </a:spcBef>
              <a:spcAft>
                <a:spcPts val="600"/>
              </a:spcAft>
              <a:buSzPct val="200000"/>
            </a:pPr>
            <a:r>
              <a:rPr lang="en-US" altLang="zh-CN" sz="2400" b="1" dirty="0" smtClean="0">
                <a:solidFill>
                  <a:srgbClr val="000000"/>
                </a:solidFill>
                <a:latin typeface="宋体" pitchFamily="2" charset="-122"/>
                <a:sym typeface="Symbol" pitchFamily="18" charset="2"/>
              </a:rPr>
              <a:t></a:t>
            </a:r>
            <a:r>
              <a:rPr lang="en-US" altLang="zh-CN" sz="2400" b="1" dirty="0" smtClean="0">
                <a:latin typeface="Times New Roman" pitchFamily="18" charset="0"/>
              </a:rPr>
              <a:t> </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宋体" pitchFamily="2" charset="-12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solidFill>
                  <a:srgbClr val="000000"/>
                </a:solidFill>
                <a:latin typeface="宋体" pitchFamily="2" charset="-122"/>
                <a:sym typeface="Symbol" pitchFamily="18" charset="2"/>
              </a:rPr>
              <a:t></a:t>
            </a:r>
            <a:r>
              <a:rPr lang="en-US" altLang="zh-CN" sz="2400" b="1" dirty="0" smtClean="0">
                <a:latin typeface="Times New Roman" pitchFamily="18" charset="0"/>
              </a:rPr>
              <a:t> </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宋体" pitchFamily="2" charset="-122"/>
              </a:rPr>
              <a:t>∧</a:t>
            </a:r>
            <a:r>
              <a:rPr lang="en-US" altLang="zh-CN" sz="2400" b="1" dirty="0" smtClean="0">
                <a:solidFill>
                  <a:srgbClr val="000000"/>
                </a:solidFill>
                <a:latin typeface="宋体" pitchFamily="2" charset="-122"/>
                <a:sym typeface="Symbol" pitchFamily="18" charset="2"/>
              </a:rPr>
              <a:t></a:t>
            </a:r>
            <a:r>
              <a:rPr lang="en-US" altLang="zh-CN" sz="2400" b="1" i="1" dirty="0" err="1" smtClean="0">
                <a:latin typeface="Times New Roman" pitchFamily="18" charset="0"/>
              </a:rPr>
              <a:t>xB</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p>
          <a:p>
            <a:pPr lvl="0">
              <a:spcBef>
                <a:spcPct val="20000"/>
              </a:spcBef>
              <a:buSzPct val="200000"/>
            </a:pPr>
            <a:r>
              <a:rPr lang="en-US" altLang="zh-CN" sz="2400" b="1" dirty="0" smtClean="0">
                <a:latin typeface="Times New Roman" pitchFamily="18" charset="0"/>
              </a:rPr>
              <a:t> </a:t>
            </a: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graphicFrame>
        <p:nvGraphicFramePr>
          <p:cNvPr id="6" name="表格 5"/>
          <p:cNvGraphicFramePr>
            <a:graphicFrameLocks noGrp="1"/>
          </p:cNvGraphicFramePr>
          <p:nvPr>
            <p:extLst>
              <p:ext uri="{D42A27DB-BD31-4B8C-83A1-F6EECF244321}">
                <p14:modId xmlns="" xmlns:p14="http://schemas.microsoft.com/office/powerpoint/2010/main" val="3127730847"/>
              </p:ext>
            </p:extLst>
          </p:nvPr>
        </p:nvGraphicFramePr>
        <p:xfrm>
          <a:off x="5643570" y="4572008"/>
          <a:ext cx="936104" cy="2194560"/>
        </p:xfrm>
        <a:graphic>
          <a:graphicData uri="http://schemas.openxmlformats.org/drawingml/2006/table">
            <a:tbl>
              <a:tblPr firstRow="1" bandRow="1">
                <a:tableStyleId>{5C22544A-7EE6-4342-B048-85BDC9FD1C3A}</a:tableStyleId>
              </a:tblPr>
              <a:tblGrid>
                <a:gridCol w="468052"/>
                <a:gridCol w="468052"/>
              </a:tblGrid>
              <a:tr h="276031">
                <a:tc>
                  <a:txBody>
                    <a:bodyPr/>
                    <a:lstStyle/>
                    <a:p>
                      <a:endParaRPr lang="zh-CN" altLang="en-US" dirty="0"/>
                    </a:p>
                  </a:txBody>
                  <a:tcPr>
                    <a:solidFill>
                      <a:schemeClr val="tx1">
                        <a:lumMod val="50000"/>
                        <a:lumOff val="50000"/>
                      </a:schemeClr>
                    </a:solidFill>
                  </a:tcPr>
                </a:tc>
                <a:tc>
                  <a:txBody>
                    <a:bodyPr/>
                    <a:lstStyle/>
                    <a:p>
                      <a:endParaRPr lang="zh-CN" altLang="en-US" dirty="0"/>
                    </a:p>
                  </a:txBody>
                  <a:tcPr>
                    <a:solidFill>
                      <a:schemeClr val="bg1">
                        <a:lumMod val="95000"/>
                      </a:schemeClr>
                    </a:solidFill>
                  </a:tcPr>
                </a:tc>
              </a:tr>
              <a:tr h="276031">
                <a:tc>
                  <a:txBody>
                    <a:bodyPr/>
                    <a:lstStyle/>
                    <a:p>
                      <a:endParaRPr lang="zh-CN" altLang="en-US" dirty="0"/>
                    </a:p>
                  </a:txBody>
                  <a:tcPr>
                    <a:solidFill>
                      <a:schemeClr val="tx1">
                        <a:lumMod val="50000"/>
                        <a:lumOff val="50000"/>
                      </a:schemeClr>
                    </a:solidFill>
                  </a:tcPr>
                </a:tc>
                <a:tc>
                  <a:txBody>
                    <a:bodyPr/>
                    <a:lstStyle/>
                    <a:p>
                      <a:endParaRPr lang="zh-CN" altLang="en-US" dirty="0"/>
                    </a:p>
                  </a:txBody>
                  <a:tcPr>
                    <a:solidFill>
                      <a:schemeClr val="bg1">
                        <a:lumMod val="95000"/>
                      </a:schemeClr>
                    </a:solidFill>
                  </a:tcPr>
                </a:tc>
              </a:tr>
              <a:tr h="276031">
                <a:tc>
                  <a:txBody>
                    <a:bodyPr/>
                    <a:lstStyle/>
                    <a:p>
                      <a:endParaRPr lang="zh-CN" altLang="en-US" dirty="0"/>
                    </a:p>
                  </a:txBody>
                  <a:tcPr>
                    <a:solidFill>
                      <a:schemeClr val="tx1">
                        <a:lumMod val="50000"/>
                        <a:lumOff val="50000"/>
                      </a:schemeClr>
                    </a:solidFill>
                  </a:tcPr>
                </a:tc>
                <a:tc>
                  <a:txBody>
                    <a:bodyPr/>
                    <a:lstStyle/>
                    <a:p>
                      <a:endParaRPr lang="zh-CN" altLang="en-US" dirty="0"/>
                    </a:p>
                  </a:txBody>
                  <a:tcPr>
                    <a:solidFill>
                      <a:schemeClr val="bg1">
                        <a:lumMod val="95000"/>
                      </a:schemeClr>
                    </a:solidFill>
                  </a:tcPr>
                </a:tc>
              </a:tr>
              <a:tr h="276031">
                <a:tc>
                  <a:txBody>
                    <a:bodyPr/>
                    <a:lstStyle/>
                    <a:p>
                      <a:endParaRPr lang="zh-CN" altLang="en-US" dirty="0"/>
                    </a:p>
                  </a:txBody>
                  <a:tcPr>
                    <a:solidFill>
                      <a:schemeClr val="tx1">
                        <a:lumMod val="50000"/>
                        <a:lumOff val="50000"/>
                      </a:schemeClr>
                    </a:solidFill>
                  </a:tcPr>
                </a:tc>
                <a:tc>
                  <a:txBody>
                    <a:bodyPr/>
                    <a:lstStyle/>
                    <a:p>
                      <a:endParaRPr lang="zh-CN" altLang="en-US" dirty="0"/>
                    </a:p>
                  </a:txBody>
                  <a:tcPr>
                    <a:solidFill>
                      <a:schemeClr val="bg1">
                        <a:lumMod val="95000"/>
                      </a:schemeClr>
                    </a:solidFill>
                  </a:tcPr>
                </a:tc>
              </a:tr>
              <a:tr h="276031">
                <a:tc>
                  <a:txBody>
                    <a:bodyPr/>
                    <a:lstStyle/>
                    <a:p>
                      <a:endParaRPr lang="zh-CN" altLang="en-US" dirty="0"/>
                    </a:p>
                  </a:txBody>
                  <a:tcPr>
                    <a:solidFill>
                      <a:schemeClr val="tx1">
                        <a:lumMod val="50000"/>
                        <a:lumOff val="50000"/>
                      </a:schemeClr>
                    </a:solidFill>
                  </a:tcPr>
                </a:tc>
                <a:tc>
                  <a:txBody>
                    <a:bodyPr/>
                    <a:lstStyle/>
                    <a:p>
                      <a:endParaRPr lang="zh-CN" altLang="en-US" dirty="0"/>
                    </a:p>
                  </a:txBody>
                  <a:tcPr>
                    <a:solidFill>
                      <a:schemeClr val="bg1">
                        <a:lumMod val="95000"/>
                      </a:schemeClr>
                    </a:solidFill>
                  </a:tcPr>
                </a:tc>
              </a:tr>
              <a:tr h="276031">
                <a:tc>
                  <a:txBody>
                    <a:bodyPr/>
                    <a:lstStyle/>
                    <a:p>
                      <a:endParaRPr lang="zh-CN" altLang="en-US" dirty="0"/>
                    </a:p>
                  </a:txBody>
                  <a:tcPr>
                    <a:solidFill>
                      <a:schemeClr val="tx1">
                        <a:lumMod val="50000"/>
                        <a:lumOff val="50000"/>
                      </a:schemeClr>
                    </a:solidFill>
                  </a:tcPr>
                </a:tc>
                <a:tc>
                  <a:txBody>
                    <a:bodyPr/>
                    <a:lstStyle/>
                    <a:p>
                      <a:endParaRPr lang="zh-CN" altLang="en-US" dirty="0"/>
                    </a:p>
                  </a:txBody>
                  <a:tcPr>
                    <a:solidFill>
                      <a:schemeClr val="bg1">
                        <a:lumMod val="95000"/>
                      </a:schemeClr>
                    </a:solidFill>
                  </a:tcPr>
                </a:tc>
              </a:tr>
            </a:tbl>
          </a:graphicData>
        </a:graphic>
      </p:graphicFrame>
      <p:graphicFrame>
        <p:nvGraphicFramePr>
          <p:cNvPr id="7" name="表格 6"/>
          <p:cNvGraphicFramePr>
            <a:graphicFrameLocks noGrp="1"/>
          </p:cNvGraphicFramePr>
          <p:nvPr>
            <p:extLst>
              <p:ext uri="{D42A27DB-BD31-4B8C-83A1-F6EECF244321}">
                <p14:modId xmlns="" xmlns:p14="http://schemas.microsoft.com/office/powerpoint/2010/main" val="3206282023"/>
              </p:ext>
            </p:extLst>
          </p:nvPr>
        </p:nvGraphicFramePr>
        <p:xfrm>
          <a:off x="6971342" y="4574707"/>
          <a:ext cx="1152253" cy="2194560"/>
        </p:xfrm>
        <a:graphic>
          <a:graphicData uri="http://schemas.openxmlformats.org/drawingml/2006/table">
            <a:tbl>
              <a:tblPr firstRow="1" bandRow="1">
                <a:tableStyleId>{5C22544A-7EE6-4342-B048-85BDC9FD1C3A}</a:tableStyleId>
              </a:tblPr>
              <a:tblGrid>
                <a:gridCol w="576072"/>
                <a:gridCol w="576181"/>
              </a:tblGrid>
              <a:tr h="276031">
                <a:tc>
                  <a:txBody>
                    <a:bodyPr/>
                    <a:lstStyle/>
                    <a:p>
                      <a:endParaRPr lang="zh-CN" altLang="en-US" dirty="0"/>
                    </a:p>
                  </a:txBody>
                  <a:tcPr>
                    <a:solidFill>
                      <a:schemeClr val="bg1">
                        <a:lumMod val="95000"/>
                      </a:schemeClr>
                    </a:solidFill>
                  </a:tcPr>
                </a:tc>
                <a:tc>
                  <a:txBody>
                    <a:bodyPr/>
                    <a:lstStyle/>
                    <a:p>
                      <a:endParaRPr lang="zh-CN" altLang="en-US" dirty="0"/>
                    </a:p>
                  </a:txBody>
                  <a:tcPr>
                    <a:solidFill>
                      <a:schemeClr val="tx1">
                        <a:lumMod val="50000"/>
                        <a:lumOff val="50000"/>
                      </a:schemeClr>
                    </a:solidFill>
                  </a:tcPr>
                </a:tc>
              </a:tr>
              <a:tr h="276031">
                <a:tc>
                  <a:txBody>
                    <a:bodyPr/>
                    <a:lstStyle/>
                    <a:p>
                      <a:endParaRPr lang="zh-CN" altLang="en-US" dirty="0"/>
                    </a:p>
                  </a:txBody>
                  <a:tcPr>
                    <a:solidFill>
                      <a:schemeClr val="bg1">
                        <a:lumMod val="95000"/>
                      </a:schemeClr>
                    </a:solidFill>
                  </a:tcPr>
                </a:tc>
                <a:tc>
                  <a:txBody>
                    <a:bodyPr/>
                    <a:lstStyle/>
                    <a:p>
                      <a:endParaRPr lang="zh-CN" altLang="en-US"/>
                    </a:p>
                  </a:txBody>
                  <a:tcPr>
                    <a:solidFill>
                      <a:schemeClr val="tx1">
                        <a:lumMod val="50000"/>
                        <a:lumOff val="50000"/>
                      </a:schemeClr>
                    </a:solidFill>
                  </a:tcPr>
                </a:tc>
              </a:tr>
              <a:tr h="276031">
                <a:tc>
                  <a:txBody>
                    <a:bodyPr/>
                    <a:lstStyle/>
                    <a:p>
                      <a:endParaRPr lang="zh-CN" altLang="en-US" dirty="0"/>
                    </a:p>
                  </a:txBody>
                  <a:tcPr>
                    <a:solidFill>
                      <a:schemeClr val="tx1">
                        <a:lumMod val="50000"/>
                        <a:lumOff val="50000"/>
                      </a:schemeClr>
                    </a:solidFill>
                  </a:tcPr>
                </a:tc>
                <a:tc>
                  <a:txBody>
                    <a:bodyPr/>
                    <a:lstStyle/>
                    <a:p>
                      <a:endParaRPr lang="zh-CN" altLang="en-US" dirty="0"/>
                    </a:p>
                  </a:txBody>
                  <a:tcPr>
                    <a:solidFill>
                      <a:schemeClr val="bg1">
                        <a:lumMod val="95000"/>
                      </a:schemeClr>
                    </a:solidFill>
                  </a:tcPr>
                </a:tc>
              </a:tr>
              <a:tr h="276031">
                <a:tc>
                  <a:txBody>
                    <a:bodyPr/>
                    <a:lstStyle/>
                    <a:p>
                      <a:endParaRPr lang="zh-CN" altLang="en-US" dirty="0"/>
                    </a:p>
                  </a:txBody>
                  <a:tcPr>
                    <a:solidFill>
                      <a:schemeClr val="bg1">
                        <a:lumMod val="95000"/>
                      </a:schemeClr>
                    </a:solidFill>
                  </a:tcPr>
                </a:tc>
                <a:tc>
                  <a:txBody>
                    <a:bodyPr/>
                    <a:lstStyle/>
                    <a:p>
                      <a:endParaRPr lang="zh-CN" altLang="en-US" dirty="0"/>
                    </a:p>
                  </a:txBody>
                  <a:tcPr>
                    <a:solidFill>
                      <a:schemeClr val="tx1">
                        <a:lumMod val="50000"/>
                        <a:lumOff val="50000"/>
                      </a:schemeClr>
                    </a:solidFill>
                  </a:tcPr>
                </a:tc>
              </a:tr>
              <a:tr h="276031">
                <a:tc>
                  <a:txBody>
                    <a:bodyPr/>
                    <a:lstStyle/>
                    <a:p>
                      <a:endParaRPr lang="zh-CN" altLang="en-US" dirty="0"/>
                    </a:p>
                  </a:txBody>
                  <a:tcPr>
                    <a:solidFill>
                      <a:schemeClr val="tx1">
                        <a:lumMod val="50000"/>
                        <a:lumOff val="50000"/>
                      </a:schemeClr>
                    </a:solidFill>
                  </a:tcPr>
                </a:tc>
                <a:tc>
                  <a:txBody>
                    <a:bodyPr/>
                    <a:lstStyle/>
                    <a:p>
                      <a:endParaRPr lang="zh-CN" altLang="en-US" dirty="0"/>
                    </a:p>
                  </a:txBody>
                  <a:tcPr>
                    <a:solidFill>
                      <a:schemeClr val="bg1">
                        <a:lumMod val="95000"/>
                      </a:schemeClr>
                    </a:solidFill>
                  </a:tcPr>
                </a:tc>
              </a:tr>
              <a:tr h="276031">
                <a:tc>
                  <a:txBody>
                    <a:bodyPr/>
                    <a:lstStyle/>
                    <a:p>
                      <a:endParaRPr lang="zh-CN" altLang="en-US" dirty="0"/>
                    </a:p>
                  </a:txBody>
                  <a:tcPr>
                    <a:solidFill>
                      <a:schemeClr val="tx1">
                        <a:lumMod val="50000"/>
                        <a:lumOff val="50000"/>
                      </a:schemeClr>
                    </a:solidFill>
                  </a:tcPr>
                </a:tc>
                <a:tc>
                  <a:txBody>
                    <a:bodyPr/>
                    <a:lstStyle/>
                    <a:p>
                      <a:endParaRPr lang="zh-CN" altLang="en-US" dirty="0"/>
                    </a:p>
                  </a:txBody>
                  <a:tcPr>
                    <a:solidFill>
                      <a:schemeClr val="bg1">
                        <a:lumMod val="95000"/>
                      </a:schemeClr>
                    </a:solidFill>
                  </a:tcPr>
                </a:tc>
              </a:tr>
            </a:tbl>
          </a:graphicData>
        </a:graphic>
      </p:graphicFrame>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142844" y="857232"/>
            <a:ext cx="8786874" cy="1928826"/>
          </a:xfrm>
        </p:spPr>
        <p:txBody>
          <a:bodyPr/>
          <a:lstStyle/>
          <a:p>
            <a:pPr algn="l" eaLnBrk="1" hangingPunct="1">
              <a:spcBef>
                <a:spcPts val="1200"/>
              </a:spcBef>
            </a:pPr>
            <a:r>
              <a:rPr lang="zh-CN" altLang="en-US" dirty="0" smtClean="0">
                <a:solidFill>
                  <a:srgbClr val="C00000"/>
                </a:solidFill>
              </a:rPr>
              <a:t>例</a:t>
            </a:r>
            <a:r>
              <a:rPr lang="en-US" altLang="zh-CN" dirty="0" smtClean="0">
                <a:solidFill>
                  <a:srgbClr val="C00000"/>
                </a:solidFill>
              </a:rPr>
              <a:t>2.10</a:t>
            </a:r>
            <a:r>
              <a:rPr lang="zh-CN" altLang="en-US" dirty="0" smtClean="0">
                <a:latin typeface="宋体" pitchFamily="2" charset="-122"/>
                <a:ea typeface="宋体" pitchFamily="2" charset="-122"/>
              </a:rPr>
              <a:t> 证明</a:t>
            </a:r>
            <a:r>
              <a:rPr lang="en-US" altLang="zh-CN" dirty="0" smtClean="0">
                <a:solidFill>
                  <a:srgbClr val="000000"/>
                </a:solidFill>
                <a:latin typeface="宋体" pitchFamily="2" charset="-122"/>
                <a:ea typeface="宋体" pitchFamily="2" charset="-122"/>
                <a:sym typeface="Symbol" pitchFamily="18" charset="2"/>
              </a:rPr>
              <a:t></a:t>
            </a:r>
            <a:r>
              <a:rPr lang="zh-CN" altLang="en-US" dirty="0" smtClean="0">
                <a:solidFill>
                  <a:srgbClr val="000000"/>
                </a:solidFill>
                <a:latin typeface="宋体" pitchFamily="2" charset="-122"/>
                <a:sym typeface="Symbol" pitchFamily="18" charset="2"/>
              </a:rPr>
              <a:t>对</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不存在</a:t>
            </a:r>
            <a:r>
              <a:rPr lang="zh-CN" altLang="en-US" dirty="0" smtClean="0">
                <a:solidFill>
                  <a:srgbClr val="000000"/>
                </a:solidFill>
                <a:latin typeface="宋体" pitchFamily="2" charset="-122"/>
                <a:sym typeface="Symbol" pitchFamily="18" charset="2"/>
              </a:rPr>
              <a:t>分配；</a:t>
            </a:r>
            <a:r>
              <a:rPr lang="en-US" altLang="zh-CN" dirty="0" smtClean="0">
                <a:solidFill>
                  <a:srgbClr val="000000"/>
                </a:solidFill>
                <a:latin typeface="宋体" pitchFamily="2" charset="-122"/>
                <a:ea typeface="宋体" pitchFamily="2" charset="-122"/>
                <a:sym typeface="Symbol" pitchFamily="18" charset="2"/>
              </a:rPr>
              <a:t></a:t>
            </a:r>
            <a:r>
              <a:rPr lang="zh-CN" altLang="en-US" dirty="0" smtClean="0">
                <a:solidFill>
                  <a:srgbClr val="000000"/>
                </a:solidFill>
                <a:latin typeface="宋体" pitchFamily="2" charset="-122"/>
                <a:sym typeface="Symbol" pitchFamily="18" charset="2"/>
              </a:rPr>
              <a:t>对</a:t>
            </a:r>
            <a:r>
              <a:rPr lang="en-US" altLang="zh-CN" dirty="0" smtClean="0">
                <a:latin typeface="宋体" pitchFamily="2" charset="-122"/>
                <a:ea typeface="宋体" pitchFamily="2" charset="-122"/>
              </a:rPr>
              <a:t>∧</a:t>
            </a:r>
            <a:r>
              <a:rPr lang="zh-CN" altLang="en-US" dirty="0" smtClean="0">
                <a:solidFill>
                  <a:srgbClr val="000000"/>
                </a:solidFill>
                <a:latin typeface="宋体" pitchFamily="2" charset="-122"/>
                <a:sym typeface="Symbol" pitchFamily="18" charset="2"/>
              </a:rPr>
              <a:t>的不存在分配分配。即</a:t>
            </a:r>
            <a:endParaRPr lang="en-US" altLang="zh-CN" dirty="0" smtClean="0">
              <a:solidFill>
                <a:srgbClr val="000000"/>
              </a:solidFill>
              <a:latin typeface="宋体" pitchFamily="2" charset="-122"/>
              <a:sym typeface="Symbol" pitchFamily="18" charset="2"/>
            </a:endParaRPr>
          </a:p>
          <a:p>
            <a:pPr algn="l" eaLnBrk="1" hangingPunct="1">
              <a:spcBef>
                <a:spcPts val="1200"/>
              </a:spcBef>
            </a:pPr>
            <a:r>
              <a:rPr lang="en-US" altLang="zh-CN" dirty="0" smtClean="0">
                <a:latin typeface="Times New Roman" pitchFamily="18" charset="0"/>
                <a:ea typeface="宋体" pitchFamily="2" charset="-122"/>
              </a:rPr>
              <a:t>	(1)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xB</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(2)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B</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xB</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p>
          <a:p>
            <a:pPr algn="l" eaLnBrk="1" hangingPunct="1">
              <a:spcBef>
                <a:spcPts val="1200"/>
              </a:spcBef>
            </a:pPr>
            <a:r>
              <a:rPr lang="zh-CN" altLang="en-US" dirty="0" smtClean="0">
                <a:latin typeface="Times New Roman" pitchFamily="18" charset="0"/>
                <a:ea typeface="宋体" pitchFamily="2" charset="-122"/>
              </a:rPr>
              <a:t>不成立。</a:t>
            </a:r>
            <a:endParaRPr lang="en-US" altLang="zh-CN" dirty="0" smtClean="0">
              <a:ea typeface="宋体" pitchFamily="2" charset="-122"/>
            </a:endParaRPr>
          </a:p>
        </p:txBody>
      </p:sp>
      <p:sp>
        <p:nvSpPr>
          <p:cNvPr id="13315" name="Rectangle 2"/>
          <p:cNvSpPr>
            <a:spLocks noGrp="1" noChangeArrowheads="1"/>
          </p:cNvSpPr>
          <p:nvPr>
            <p:ph type="ctrTitle"/>
          </p:nvPr>
        </p:nvSpPr>
        <p:spPr>
          <a:xfrm>
            <a:off x="71438" y="152400"/>
            <a:ext cx="8893175" cy="552450"/>
          </a:xfrm>
        </p:spPr>
        <p:txBody>
          <a:bodyPr/>
          <a:lstStyle/>
          <a:p>
            <a:pPr eaLnBrk="1" hangingPunct="1"/>
            <a:r>
              <a:rPr lang="en-US" altLang="zh-CN" dirty="0" smtClean="0"/>
              <a:t>2.3</a:t>
            </a:r>
            <a:r>
              <a:rPr lang="zh-CN" altLang="en-US" dirty="0" smtClean="0"/>
              <a:t>一阶逻辑等值式与前束范式</a:t>
            </a:r>
            <a:r>
              <a:rPr lang="en-US" altLang="zh-CN" dirty="0" smtClean="0"/>
              <a:t>::</a:t>
            </a:r>
            <a:r>
              <a:rPr lang="zh-CN" altLang="en-US" dirty="0" smtClean="0"/>
              <a:t>量词分配等值式</a:t>
            </a:r>
            <a:endParaRPr lang="zh-CN" altLang="en-US" sz="3200" dirty="0" smtClean="0">
              <a:solidFill>
                <a:schemeClr val="tx1"/>
              </a:solidFill>
              <a:ea typeface="宋体" pitchFamily="2" charset="-122"/>
            </a:endParaRP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33</a:t>
            </a:fld>
            <a:endParaRPr lang="en-US" altLang="zh-CN" sz="1200" dirty="0" smtClean="0">
              <a:solidFill>
                <a:schemeClr val="tx1"/>
              </a:solidFill>
              <a:ea typeface="宋体" charset="-122"/>
            </a:endParaRPr>
          </a:p>
        </p:txBody>
      </p:sp>
      <p:sp>
        <p:nvSpPr>
          <p:cNvPr id="5" name="Rectangle 3"/>
          <p:cNvSpPr txBox="1">
            <a:spLocks noChangeArrowheads="1"/>
          </p:cNvSpPr>
          <p:nvPr/>
        </p:nvSpPr>
        <p:spPr bwMode="auto">
          <a:xfrm>
            <a:off x="357158" y="2857496"/>
            <a:ext cx="8822338" cy="3571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nSpc>
                <a:spcPct val="125000"/>
              </a:lnSpc>
              <a:spcBef>
                <a:spcPts val="600"/>
              </a:spcBef>
              <a:spcAft>
                <a:spcPts val="600"/>
              </a:spcAft>
              <a:buSzPct val="200000"/>
            </a:pPr>
            <a:r>
              <a:rPr lang="zh-CN" altLang="en-US" sz="2400" b="1" dirty="0" smtClean="0">
                <a:solidFill>
                  <a:srgbClr val="000000"/>
                </a:solidFill>
                <a:latin typeface="宋体" pitchFamily="2" charset="-122"/>
                <a:sym typeface="Symbol" pitchFamily="18" charset="2"/>
              </a:rPr>
              <a:t>证明：取谓词公式</a:t>
            </a:r>
            <a:r>
              <a:rPr lang="en-US" altLang="zh-CN" sz="2400" b="1" i="1" dirty="0" smtClean="0">
                <a:latin typeface="Times New Roman" pitchFamily="18" charset="0"/>
                <a:ea typeface="宋体" pitchFamily="2" charset="-122"/>
              </a:rPr>
              <a:t>F</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zh-CN" altLang="en-US" sz="2400" b="1" dirty="0" smtClean="0">
                <a:solidFill>
                  <a:srgbClr val="000000"/>
                </a:solidFill>
                <a:latin typeface="宋体" pitchFamily="2" charset="-122"/>
                <a:sym typeface="Symbol" pitchFamily="18" charset="2"/>
              </a:rPr>
              <a:t>和</a:t>
            </a:r>
            <a:r>
              <a:rPr lang="en-US" altLang="zh-CN" sz="2400" b="1" i="1" dirty="0" smtClean="0">
                <a:latin typeface="Times New Roman" pitchFamily="18" charset="0"/>
                <a:ea typeface="宋体" pitchFamily="2" charset="-122"/>
              </a:rPr>
              <a:t>G</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zh-CN" altLang="en-US" sz="2400" b="1" dirty="0" smtClean="0">
                <a:solidFill>
                  <a:srgbClr val="000000"/>
                </a:solidFill>
                <a:latin typeface="宋体" pitchFamily="2" charset="-122"/>
                <a:sym typeface="Symbol" pitchFamily="18" charset="2"/>
              </a:rPr>
              <a:t>分别代替</a:t>
            </a:r>
            <a:r>
              <a:rPr lang="en-US" altLang="zh-CN" sz="2400" b="1" i="1" dirty="0" smtClean="0">
                <a:latin typeface="Times New Roman" pitchFamily="18" charset="0"/>
                <a:ea typeface="宋体" pitchFamily="2" charset="-122"/>
              </a:rPr>
              <a:t>A</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zh-CN" altLang="en-US" sz="2400" b="1" dirty="0" smtClean="0">
                <a:solidFill>
                  <a:srgbClr val="000000"/>
                </a:solidFill>
                <a:latin typeface="宋体" pitchFamily="2" charset="-122"/>
                <a:sym typeface="Symbol" pitchFamily="18" charset="2"/>
              </a:rPr>
              <a:t>和</a:t>
            </a:r>
            <a:r>
              <a:rPr lang="en-US" altLang="zh-CN" sz="2400" b="1" i="1" dirty="0" smtClean="0">
                <a:latin typeface="Times New Roman" pitchFamily="18" charset="0"/>
                <a:ea typeface="宋体" pitchFamily="2" charset="-122"/>
              </a:rPr>
              <a:t>B</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en-US" altLang="zh-CN" sz="2400" dirty="0" smtClean="0">
                <a:latin typeface="Times New Roman" pitchFamily="18" charset="0"/>
                <a:ea typeface="宋体" pitchFamily="2" charset="-122"/>
              </a:rPr>
              <a:t> </a:t>
            </a:r>
            <a:r>
              <a:rPr lang="zh-CN" altLang="en-US" sz="2400" b="1" dirty="0" smtClean="0">
                <a:solidFill>
                  <a:srgbClr val="000000"/>
                </a:solidFill>
                <a:latin typeface="宋体" pitchFamily="2" charset="-122"/>
                <a:sym typeface="Symbol" pitchFamily="18" charset="2"/>
              </a:rPr>
              <a:t>。只需证明下面两式不是永真式：</a:t>
            </a:r>
            <a:endParaRPr lang="en-US" altLang="zh-CN" sz="2400" b="1" dirty="0" smtClean="0">
              <a:solidFill>
                <a:srgbClr val="000000"/>
              </a:solidFill>
              <a:latin typeface="宋体" pitchFamily="2" charset="-122"/>
              <a:sym typeface="Symbol" pitchFamily="18" charset="2"/>
            </a:endParaRPr>
          </a:p>
          <a:p>
            <a:pPr>
              <a:lnSpc>
                <a:spcPct val="125000"/>
              </a:lnSpc>
              <a:spcBef>
                <a:spcPts val="600"/>
              </a:spcBef>
              <a:buSzPct val="200000"/>
            </a:pPr>
            <a:r>
              <a:rPr lang="en-US" altLang="zh-CN" sz="2400" b="1" dirty="0" smtClean="0">
                <a:latin typeface="Times New Roman" pitchFamily="18" charset="0"/>
              </a:rPr>
              <a:t> </a:t>
            </a:r>
            <a:r>
              <a:rPr lang="en-US" altLang="zh-CN" sz="2400" b="1" dirty="0" smtClean="0">
                <a:latin typeface="Times New Roman" pitchFamily="18" charset="0"/>
                <a:ea typeface="宋体" pitchFamily="2" charset="-122"/>
              </a:rPr>
              <a:t>	(1) </a:t>
            </a:r>
            <a:r>
              <a:rPr lang="en-US" altLang="zh-CN" sz="2400" b="1" dirty="0" smtClean="0">
                <a:solidFill>
                  <a:srgbClr val="000000"/>
                </a:solidFill>
                <a:latin typeface="宋体" pitchFamily="2" charset="-122"/>
                <a:ea typeface="宋体" pitchFamily="2" charset="-122"/>
                <a:sym typeface="Symbol" pitchFamily="18" charset="2"/>
              </a:rPr>
              <a:t></a:t>
            </a:r>
            <a:r>
              <a:rPr lang="en-US" altLang="zh-CN" sz="2400" b="1" dirty="0" smtClean="0">
                <a:latin typeface="Times New Roman" pitchFamily="18" charset="0"/>
                <a:ea typeface="宋体" pitchFamily="2" charset="-122"/>
              </a:rPr>
              <a:t> </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A</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en-US" altLang="zh-CN" sz="2400" b="1" dirty="0" smtClean="0">
                <a:latin typeface="宋体" pitchFamily="2" charset="-122"/>
                <a:ea typeface="宋体" pitchFamily="2" charset="-122"/>
              </a:rPr>
              <a:t>∨</a:t>
            </a:r>
            <a:r>
              <a:rPr lang="en-US" altLang="zh-CN" sz="2400" b="1" i="1" dirty="0" smtClean="0">
                <a:latin typeface="Times New Roman" pitchFamily="18" charset="0"/>
                <a:ea typeface="宋体" pitchFamily="2" charset="-122"/>
              </a:rPr>
              <a:t>B</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 </a:t>
            </a:r>
            <a:r>
              <a:rPr lang="zh-CN" altLang="en-US" sz="2400" b="1" dirty="0" smtClean="0"/>
              <a:t>↔</a:t>
            </a:r>
            <a:r>
              <a:rPr lang="en-US" altLang="zh-CN" sz="2400" b="1" dirty="0" smtClean="0">
                <a:latin typeface="Times New Roman" pitchFamily="18" charset="0"/>
                <a:ea typeface="宋体" pitchFamily="2" charset="-122"/>
              </a:rPr>
              <a:t> </a:t>
            </a:r>
            <a:r>
              <a:rPr lang="en-US" altLang="zh-CN" sz="2400" b="1" dirty="0" smtClean="0">
                <a:solidFill>
                  <a:srgbClr val="000000"/>
                </a:solidFill>
                <a:latin typeface="宋体" pitchFamily="2" charset="-122"/>
                <a:ea typeface="宋体" pitchFamily="2" charset="-122"/>
                <a:sym typeface="Symbol" pitchFamily="18" charset="2"/>
              </a:rPr>
              <a:t></a:t>
            </a:r>
            <a:r>
              <a:rPr lang="en-US" altLang="zh-CN" sz="2400" b="1" dirty="0" smtClean="0">
                <a:latin typeface="Times New Roman" pitchFamily="18" charset="0"/>
                <a:ea typeface="宋体" pitchFamily="2" charset="-122"/>
              </a:rPr>
              <a:t> </a:t>
            </a:r>
            <a:r>
              <a:rPr lang="en-US" altLang="zh-CN" sz="2400" b="1" i="1" dirty="0" err="1" smtClean="0">
                <a:latin typeface="Times New Roman" pitchFamily="18" charset="0"/>
                <a:ea typeface="宋体" pitchFamily="2" charset="-122"/>
              </a:rPr>
              <a:t>xA</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en-US" altLang="zh-CN" sz="2400" b="1" dirty="0" smtClean="0">
                <a:latin typeface="宋体" pitchFamily="2" charset="-122"/>
                <a:ea typeface="宋体" pitchFamily="2" charset="-122"/>
              </a:rPr>
              <a:t>∨</a:t>
            </a:r>
            <a:r>
              <a:rPr lang="en-US" altLang="zh-CN" sz="2400" b="1" dirty="0" smtClean="0">
                <a:solidFill>
                  <a:srgbClr val="000000"/>
                </a:solidFill>
                <a:latin typeface="宋体" pitchFamily="2" charset="-122"/>
                <a:ea typeface="宋体" pitchFamily="2" charset="-122"/>
                <a:sym typeface="Symbol" pitchFamily="18" charset="2"/>
              </a:rPr>
              <a:t></a:t>
            </a:r>
            <a:r>
              <a:rPr lang="en-US" altLang="zh-CN" sz="2400" b="1" i="1" dirty="0" err="1" smtClean="0">
                <a:latin typeface="Times New Roman" pitchFamily="18" charset="0"/>
                <a:ea typeface="宋体" pitchFamily="2" charset="-122"/>
              </a:rPr>
              <a:t>xB</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br>
              <a:rPr lang="en-US" altLang="zh-CN" sz="2400" b="1" dirty="0" smtClean="0">
                <a:latin typeface="Times New Roman" pitchFamily="18" charset="0"/>
                <a:ea typeface="宋体" pitchFamily="2" charset="-122"/>
              </a:rPr>
            </a:br>
            <a:r>
              <a:rPr lang="en-US" altLang="zh-CN" sz="2400" b="1" dirty="0" smtClean="0">
                <a:latin typeface="Times New Roman" pitchFamily="18" charset="0"/>
                <a:ea typeface="宋体" pitchFamily="2" charset="-122"/>
              </a:rPr>
              <a:t>	 (2) </a:t>
            </a:r>
            <a:r>
              <a:rPr lang="en-US" altLang="zh-CN" sz="2400" b="1" dirty="0" smtClean="0">
                <a:solidFill>
                  <a:srgbClr val="000000"/>
                </a:solidFill>
                <a:latin typeface="宋体" pitchFamily="2" charset="-122"/>
                <a:ea typeface="宋体" pitchFamily="2" charset="-122"/>
                <a:sym typeface="Symbol" pitchFamily="18" charset="2"/>
              </a:rPr>
              <a:t></a:t>
            </a:r>
            <a:r>
              <a:rPr lang="en-US" altLang="zh-CN" sz="2400" b="1" dirty="0" smtClean="0">
                <a:latin typeface="Times New Roman" pitchFamily="18" charset="0"/>
                <a:ea typeface="宋体" pitchFamily="2" charset="-122"/>
              </a:rPr>
              <a:t> </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A</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en-US" altLang="zh-CN" sz="2400" b="1" dirty="0" smtClean="0">
                <a:latin typeface="宋体" pitchFamily="2" charset="-122"/>
                <a:ea typeface="宋体" pitchFamily="2" charset="-122"/>
              </a:rPr>
              <a:t>∧</a:t>
            </a:r>
            <a:r>
              <a:rPr lang="en-US" altLang="zh-CN" sz="2400" b="1" i="1" dirty="0" smtClean="0">
                <a:latin typeface="Times New Roman" pitchFamily="18" charset="0"/>
                <a:ea typeface="宋体" pitchFamily="2" charset="-122"/>
              </a:rPr>
              <a:t>B</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 </a:t>
            </a:r>
            <a:r>
              <a:rPr lang="zh-CN" altLang="en-US" sz="2400" b="1" dirty="0" smtClean="0"/>
              <a:t>↔</a:t>
            </a:r>
            <a:r>
              <a:rPr lang="en-US" altLang="zh-CN" sz="2400" b="1" dirty="0" smtClean="0">
                <a:latin typeface="Times New Roman" pitchFamily="18" charset="0"/>
                <a:ea typeface="宋体" pitchFamily="2" charset="-122"/>
              </a:rPr>
              <a:t> </a:t>
            </a:r>
            <a:r>
              <a:rPr lang="en-US" altLang="zh-CN" sz="2400" b="1" dirty="0" smtClean="0">
                <a:solidFill>
                  <a:srgbClr val="000000"/>
                </a:solidFill>
                <a:latin typeface="宋体" pitchFamily="2" charset="-122"/>
                <a:ea typeface="宋体" pitchFamily="2" charset="-122"/>
                <a:sym typeface="Symbol" pitchFamily="18" charset="2"/>
              </a:rPr>
              <a:t></a:t>
            </a:r>
            <a:r>
              <a:rPr lang="en-US" altLang="zh-CN" sz="2400" b="1" dirty="0" smtClean="0">
                <a:latin typeface="Times New Roman" pitchFamily="18" charset="0"/>
                <a:ea typeface="宋体" pitchFamily="2" charset="-122"/>
              </a:rPr>
              <a:t> </a:t>
            </a:r>
            <a:r>
              <a:rPr lang="en-US" altLang="zh-CN" sz="2400" b="1" i="1" dirty="0" err="1" smtClean="0">
                <a:latin typeface="Times New Roman" pitchFamily="18" charset="0"/>
                <a:ea typeface="宋体" pitchFamily="2" charset="-122"/>
              </a:rPr>
              <a:t>xA</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a:t>
            </a:r>
            <a:r>
              <a:rPr lang="en-US" altLang="zh-CN" sz="2400" b="1" dirty="0" smtClean="0">
                <a:latin typeface="宋体" pitchFamily="2" charset="-122"/>
                <a:ea typeface="宋体" pitchFamily="2" charset="-122"/>
              </a:rPr>
              <a:t>∧</a:t>
            </a:r>
            <a:r>
              <a:rPr lang="en-US" altLang="zh-CN" sz="2400" b="1" dirty="0" smtClean="0">
                <a:solidFill>
                  <a:srgbClr val="000000"/>
                </a:solidFill>
                <a:latin typeface="宋体" pitchFamily="2" charset="-122"/>
                <a:ea typeface="宋体" pitchFamily="2" charset="-122"/>
                <a:sym typeface="Symbol" pitchFamily="18" charset="2"/>
              </a:rPr>
              <a:t></a:t>
            </a:r>
            <a:r>
              <a:rPr lang="en-US" altLang="zh-CN" sz="2400" b="1" i="1" dirty="0" err="1" smtClean="0">
                <a:latin typeface="Times New Roman" pitchFamily="18" charset="0"/>
                <a:ea typeface="宋体" pitchFamily="2" charset="-122"/>
              </a:rPr>
              <a:t>xB</a:t>
            </a:r>
            <a:r>
              <a:rPr lang="en-US" altLang="zh-CN" sz="2400" b="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x</a:t>
            </a:r>
            <a:r>
              <a:rPr lang="en-US" altLang="zh-CN" sz="2400" b="1" dirty="0" smtClean="0">
                <a:latin typeface="Times New Roman" pitchFamily="18" charset="0"/>
                <a:ea typeface="宋体" pitchFamily="2" charset="-122"/>
              </a:rPr>
              <a:t>)  </a:t>
            </a:r>
          </a:p>
          <a:p>
            <a:pPr>
              <a:lnSpc>
                <a:spcPct val="125000"/>
              </a:lnSpc>
              <a:spcBef>
                <a:spcPts val="600"/>
              </a:spcBef>
              <a:buSzPct val="200000"/>
            </a:pPr>
            <a:r>
              <a:rPr lang="zh-CN" altLang="en-US" sz="2400" b="1" dirty="0" smtClean="0">
                <a:latin typeface="Times New Roman" pitchFamily="18" charset="0"/>
                <a:ea typeface="宋体" pitchFamily="2" charset="-122"/>
              </a:rPr>
              <a:t>事实上，取解释</a:t>
            </a:r>
            <a:r>
              <a:rPr lang="en-US" altLang="zh-CN" sz="2400" b="1" dirty="0" smtClean="0">
                <a:latin typeface="Times New Roman" pitchFamily="18" charset="0"/>
                <a:ea typeface="宋体" pitchFamily="2" charset="-122"/>
              </a:rPr>
              <a:t>I</a:t>
            </a:r>
            <a:r>
              <a:rPr lang="zh-CN" altLang="en-US" sz="2400" b="1" dirty="0" smtClean="0">
                <a:latin typeface="Times New Roman" pitchFamily="18" charset="0"/>
                <a:ea typeface="宋体" pitchFamily="2" charset="-122"/>
              </a:rPr>
              <a:t>为：个体域为自然数集；</a:t>
            </a:r>
            <a:r>
              <a:rPr lang="en-US" altLang="zh-CN" sz="2400" b="1" dirty="0" smtClean="0">
                <a:latin typeface="Times New Roman" pitchFamily="18" charset="0"/>
                <a:ea typeface="宋体" pitchFamily="2" charset="-122"/>
              </a:rPr>
              <a:t>F(x)</a:t>
            </a:r>
            <a:r>
              <a:rPr lang="zh-CN" altLang="en-US" sz="2400" b="1" dirty="0" smtClean="0">
                <a:latin typeface="Times New Roman" pitchFamily="18" charset="0"/>
                <a:ea typeface="宋体" pitchFamily="2" charset="-122"/>
              </a:rPr>
              <a:t>：</a:t>
            </a:r>
            <a:r>
              <a:rPr lang="en-US" altLang="zh-CN" sz="2400" b="1" dirty="0" smtClean="0">
                <a:latin typeface="Times New Roman" pitchFamily="18" charset="0"/>
                <a:ea typeface="宋体" pitchFamily="2" charset="-122"/>
              </a:rPr>
              <a:t>x</a:t>
            </a:r>
            <a:r>
              <a:rPr lang="zh-CN" altLang="en-US" sz="2400" b="1" dirty="0" smtClean="0">
                <a:latin typeface="Times New Roman" pitchFamily="18" charset="0"/>
                <a:ea typeface="宋体" pitchFamily="2" charset="-122"/>
              </a:rPr>
              <a:t>是奇数；</a:t>
            </a:r>
            <a:r>
              <a:rPr lang="en-US" altLang="zh-CN" sz="2400" b="1" dirty="0" smtClean="0">
                <a:latin typeface="Times New Roman" pitchFamily="18" charset="0"/>
                <a:ea typeface="宋体" pitchFamily="2" charset="-122"/>
              </a:rPr>
              <a:t>G(x): x</a:t>
            </a:r>
            <a:r>
              <a:rPr lang="zh-CN" altLang="en-US" sz="2400" b="1" dirty="0" smtClean="0">
                <a:latin typeface="Times New Roman" pitchFamily="18" charset="0"/>
                <a:ea typeface="宋体" pitchFamily="2" charset="-122"/>
              </a:rPr>
              <a:t>是偶数。此时，</a:t>
            </a:r>
            <a:r>
              <a:rPr lang="en-US" altLang="zh-CN" sz="2400" b="1" dirty="0" smtClean="0">
                <a:latin typeface="Times New Roman" pitchFamily="18" charset="0"/>
                <a:ea typeface="宋体" pitchFamily="2" charset="-122"/>
              </a:rPr>
              <a:t>(1)</a:t>
            </a:r>
            <a:r>
              <a:rPr lang="zh-CN" altLang="en-US" sz="2400" b="1" dirty="0" smtClean="0">
                <a:latin typeface="Times New Roman" pitchFamily="18" charset="0"/>
                <a:ea typeface="宋体" pitchFamily="2" charset="-122"/>
              </a:rPr>
              <a:t>式左侧为真，右侧为假；</a:t>
            </a:r>
            <a:r>
              <a:rPr lang="en-US" altLang="zh-CN" sz="2400" b="1" dirty="0" smtClean="0">
                <a:latin typeface="Times New Roman" pitchFamily="18" charset="0"/>
                <a:ea typeface="宋体" pitchFamily="2" charset="-122"/>
              </a:rPr>
              <a:t>(2)</a:t>
            </a:r>
            <a:r>
              <a:rPr lang="zh-CN" altLang="en-US" sz="2400" b="1" dirty="0" smtClean="0">
                <a:latin typeface="Times New Roman" pitchFamily="18" charset="0"/>
                <a:ea typeface="宋体" pitchFamily="2" charset="-122"/>
              </a:rPr>
              <a:t>式左侧为假，右侧为真。二者都不是永真式。</a:t>
            </a:r>
            <a:endParaRPr lang="en-US" altLang="zh-CN" sz="2400" b="1" dirty="0" smtClean="0">
              <a:latin typeface="Times New Roman" pitchFamily="18" charset="0"/>
              <a:ea typeface="宋体" pitchFamily="2" charset="-122"/>
            </a:endParaRPr>
          </a:p>
          <a:p>
            <a:pPr lvl="0">
              <a:lnSpc>
                <a:spcPct val="125000"/>
              </a:lnSpc>
              <a:spcBef>
                <a:spcPts val="600"/>
              </a:spcBef>
              <a:buSzPct val="200000"/>
            </a:pP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142844" y="1219200"/>
            <a:ext cx="8786874" cy="2138362"/>
          </a:xfrm>
        </p:spPr>
        <p:txBody>
          <a:bodyPr/>
          <a:lstStyle/>
          <a:p>
            <a:pPr algn="l" eaLnBrk="1" hangingPunct="1"/>
            <a:r>
              <a:rPr lang="en-US" altLang="zh-CN" dirty="0" smtClean="0">
                <a:solidFill>
                  <a:srgbClr val="000000"/>
                </a:solidFill>
                <a:latin typeface="Arial Unicode MS" pitchFamily="34" charset="-122"/>
                <a:ea typeface="宋体" pitchFamily="2" charset="-122"/>
              </a:rPr>
              <a:t> </a:t>
            </a:r>
            <a:r>
              <a:rPr lang="zh-CN" altLang="en-US" dirty="0" smtClean="0">
                <a:solidFill>
                  <a:srgbClr val="C00000"/>
                </a:solidFill>
              </a:rPr>
              <a:t>定理</a:t>
            </a:r>
            <a:r>
              <a:rPr lang="en-US" altLang="zh-CN" dirty="0" smtClean="0">
                <a:solidFill>
                  <a:srgbClr val="C00000"/>
                </a:solidFill>
              </a:rPr>
              <a:t>2.4 </a:t>
            </a:r>
            <a:r>
              <a:rPr lang="zh-CN" altLang="en-US" dirty="0" smtClean="0">
                <a:latin typeface="宋体" pitchFamily="2" charset="-122"/>
                <a:ea typeface="宋体" pitchFamily="2" charset="-122"/>
              </a:rPr>
              <a:t>设</a:t>
            </a:r>
            <a:r>
              <a:rPr lang="en-US" altLang="zh-CN" i="1" dirty="0"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是任意的含</a:t>
            </a:r>
            <a:r>
              <a:rPr lang="zh-CN" altLang="en-US" dirty="0" smtClean="0">
                <a:latin typeface="宋体" pitchFamily="2" charset="-122"/>
                <a:ea typeface="宋体" pitchFamily="2" charset="-122"/>
              </a:rPr>
              <a:t>项</a:t>
            </a:r>
            <a:r>
              <a:rPr lang="en-US" altLang="zh-CN" i="1" dirty="0" smtClean="0">
                <a:latin typeface="Times New Roman" pitchFamily="18" charset="0"/>
                <a:ea typeface="宋体" pitchFamily="2" charset="-122"/>
              </a:rPr>
              <a:t>x</a:t>
            </a:r>
            <a:r>
              <a:rPr lang="zh-CN" altLang="en-US" dirty="0" smtClean="0">
                <a:latin typeface="宋体" pitchFamily="2" charset="-122"/>
                <a:ea typeface="宋体" pitchFamily="2" charset="-122"/>
              </a:rPr>
              <a:t>和</a:t>
            </a:r>
            <a:r>
              <a:rPr lang="en-US" altLang="zh-CN" i="1" dirty="0" smtClean="0">
                <a:latin typeface="Times New Roman" pitchFamily="18" charset="0"/>
                <a:ea typeface="宋体" pitchFamily="2" charset="-122"/>
              </a:rPr>
              <a:t>y</a:t>
            </a:r>
            <a:r>
              <a:rPr lang="zh-CN" altLang="en-US" dirty="0" smtClean="0">
                <a:latin typeface="宋体" pitchFamily="2" charset="-122"/>
                <a:ea typeface="宋体" pitchFamily="2" charset="-122"/>
              </a:rPr>
              <a:t>自由出现的谓词公式</a:t>
            </a:r>
            <a:r>
              <a:rPr lang="en-US" altLang="zh-CN" dirty="0" smtClean="0">
                <a:latin typeface="Times New Roman" pitchFamily="18" charset="0"/>
                <a:ea typeface="宋体" pitchFamily="2" charset="-122"/>
              </a:rPr>
              <a:t>, </a:t>
            </a:r>
            <a:r>
              <a:rPr lang="zh-CN" altLang="en-US" dirty="0" smtClean="0">
                <a:latin typeface="宋体" pitchFamily="2" charset="-122"/>
                <a:ea typeface="宋体" pitchFamily="2" charset="-122"/>
              </a:rPr>
              <a:t>则</a:t>
            </a:r>
            <a:r>
              <a:rPr lang="zh-CN" altLang="en-US" dirty="0" smtClean="0">
                <a:latin typeface="Times New Roman" pitchFamily="18" charset="0"/>
                <a:ea typeface="宋体" pitchFamily="2" charset="-122"/>
              </a:rPr>
              <a:t> </a:t>
            </a:r>
            <a:br>
              <a:rPr lang="zh-CN" altLang="en-US" dirty="0" smtClean="0">
                <a:latin typeface="Times New Roman" pitchFamily="18" charset="0"/>
                <a:ea typeface="宋体" pitchFamily="2" charset="-122"/>
              </a:rPr>
            </a:br>
            <a:r>
              <a:rPr lang="zh-CN" altLang="en-US" dirty="0" smtClean="0">
                <a:latin typeface="Times New Roman" pitchFamily="18" charset="0"/>
                <a:ea typeface="宋体" pitchFamily="2" charset="-122"/>
              </a:rPr>
              <a:t/>
            </a:r>
            <a:br>
              <a:rPr lang="zh-CN" altLang="en-US" dirty="0" smtClean="0">
                <a:latin typeface="Times New Roman" pitchFamily="18" charset="0"/>
                <a:ea typeface="宋体" pitchFamily="2" charset="-122"/>
              </a:rPr>
            </a:br>
            <a:r>
              <a:rPr lang="zh-CN" altLang="en-US" dirty="0" smtClean="0">
                <a:latin typeface="Times New Roman" pitchFamily="18" charset="0"/>
                <a:ea typeface="宋体" pitchFamily="2" charset="-122"/>
              </a:rPr>
              <a:t>        </a:t>
            </a:r>
            <a:r>
              <a:rPr lang="en-US" altLang="zh-CN" dirty="0" smtClean="0">
                <a:latin typeface="Times New Roman" pitchFamily="18" charset="0"/>
                <a:ea typeface="宋体" pitchFamily="2" charset="-122"/>
              </a:rPr>
              <a:t>(1) </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t>
            </a:r>
            <a:r>
              <a:rPr lang="en-US" altLang="zh-CN" dirty="0" err="1" smtClean="0">
                <a:solidFill>
                  <a:srgbClr val="000000"/>
                </a:solidFill>
                <a:latin typeface="宋体" pitchFamily="2" charset="-122"/>
                <a:ea typeface="宋体" pitchFamily="2" charset="-122"/>
                <a:sym typeface="Symbol" pitchFamily="18" charset="2"/>
              </a:rPr>
              <a:t></a:t>
            </a:r>
            <a:r>
              <a:rPr lang="en-US" altLang="zh-CN" i="1" dirty="0" err="1" smtClean="0">
                <a:solidFill>
                  <a:srgbClr val="000000"/>
                </a:solidFill>
                <a:latin typeface="Times New Roman" pitchFamily="18" charset="0"/>
                <a:ea typeface="宋体" pitchFamily="2" charset="-122"/>
                <a:sym typeface="Symbol" pitchFamily="18" charset="2"/>
              </a:rPr>
              <a:t>y</a:t>
            </a:r>
            <a:r>
              <a:rPr lang="en-US" altLang="zh-CN" i="1" dirty="0" err="1" smtClean="0">
                <a:latin typeface="Times New Roman" pitchFamily="18" charset="0"/>
                <a:ea typeface="宋体" pitchFamily="2" charset="-122"/>
              </a:rPr>
              <a:t>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solidFill>
                  <a:srgbClr val="000000"/>
                </a:solidFill>
                <a:latin typeface="Times New Roman" pitchFamily="18" charset="0"/>
                <a:ea typeface="宋体" pitchFamily="2" charset="-122"/>
                <a:sym typeface="Symbol" pitchFamily="18" charset="2"/>
              </a:rPr>
              <a:t>y</a:t>
            </a:r>
            <a:r>
              <a:rPr lang="en-US" altLang="zh-CN" dirty="0" err="1"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(2) </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t>
            </a:r>
            <a:r>
              <a:rPr lang="en-US" altLang="zh-CN" dirty="0" err="1"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yA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y</a:t>
            </a:r>
            <a:r>
              <a:rPr lang="en-US" altLang="zh-CN" dirty="0" err="1"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xA</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 </a:t>
            </a:r>
            <a:endParaRPr lang="en-US" altLang="zh-CN" dirty="0" smtClean="0">
              <a:ea typeface="宋体" pitchFamily="2" charset="-122"/>
            </a:endParaRPr>
          </a:p>
        </p:txBody>
      </p:sp>
      <p:sp>
        <p:nvSpPr>
          <p:cNvPr id="13315" name="Rectangle 2"/>
          <p:cNvSpPr>
            <a:spLocks noGrp="1" noChangeArrowheads="1"/>
          </p:cNvSpPr>
          <p:nvPr>
            <p:ph type="ctrTitle"/>
          </p:nvPr>
        </p:nvSpPr>
        <p:spPr>
          <a:xfrm>
            <a:off x="71438" y="152400"/>
            <a:ext cx="8893175" cy="552450"/>
          </a:xfrm>
        </p:spPr>
        <p:txBody>
          <a:bodyPr/>
          <a:lstStyle/>
          <a:p>
            <a:pPr eaLnBrk="1" hangingPunct="1"/>
            <a:r>
              <a:rPr lang="en-US" altLang="zh-CN" dirty="0" smtClean="0"/>
              <a:t>2.3</a:t>
            </a:r>
            <a:r>
              <a:rPr lang="zh-CN" altLang="en-US" dirty="0" smtClean="0"/>
              <a:t>一阶逻辑等值式与前束范式</a:t>
            </a:r>
            <a:r>
              <a:rPr lang="en-US" altLang="zh-CN" dirty="0" smtClean="0"/>
              <a:t>::</a:t>
            </a:r>
            <a:r>
              <a:rPr lang="zh-CN" altLang="en-US" dirty="0" smtClean="0"/>
              <a:t>量词换位等值式</a:t>
            </a:r>
            <a:endParaRPr lang="zh-CN" altLang="en-US" sz="3200" dirty="0" smtClean="0">
              <a:solidFill>
                <a:schemeClr val="tx1"/>
              </a:solidFill>
              <a:ea typeface="宋体" pitchFamily="2" charset="-122"/>
            </a:endParaRP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34</a:t>
            </a:fld>
            <a:endParaRPr lang="en-US" altLang="zh-CN" sz="1200" dirty="0" smtClean="0">
              <a:solidFill>
                <a:schemeClr val="tx1"/>
              </a:solidFill>
              <a:ea typeface="宋体" charset="-122"/>
            </a:endParaRPr>
          </a:p>
        </p:txBody>
      </p:sp>
      <p:sp>
        <p:nvSpPr>
          <p:cNvPr id="5" name="Rectangle 3"/>
          <p:cNvSpPr txBox="1">
            <a:spLocks noChangeArrowheads="1"/>
          </p:cNvSpPr>
          <p:nvPr/>
        </p:nvSpPr>
        <p:spPr bwMode="auto">
          <a:xfrm>
            <a:off x="357158" y="3786190"/>
            <a:ext cx="6715172" cy="857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1800"/>
              </a:spcBef>
              <a:spcAft>
                <a:spcPts val="600"/>
              </a:spcAft>
              <a:buSzPct val="200000"/>
            </a:pPr>
            <a:r>
              <a:rPr lang="zh-CN" altLang="en-US" sz="2400" b="1" dirty="0" smtClean="0">
                <a:solidFill>
                  <a:srgbClr val="000000"/>
                </a:solidFill>
                <a:latin typeface="宋体" pitchFamily="2" charset="-122"/>
                <a:sym typeface="Symbol" pitchFamily="18" charset="2"/>
              </a:rPr>
              <a:t>说明：该定理可以用量词消去定理证明。</a:t>
            </a:r>
            <a:endParaRPr lang="en-US" altLang="zh-CN" sz="2400" b="1" dirty="0" smtClean="0">
              <a:latin typeface="Times New Roman" pitchFamily="18" charset="0"/>
            </a:endParaRPr>
          </a:p>
          <a:p>
            <a:pPr lvl="0">
              <a:spcBef>
                <a:spcPct val="20000"/>
              </a:spcBef>
              <a:buSzPct val="200000"/>
            </a:pPr>
            <a:r>
              <a:rPr lang="en-US" altLang="zh-CN" sz="2400" b="1" dirty="0" smtClean="0">
                <a:latin typeface="Times New Roman" pitchFamily="18" charset="0"/>
              </a:rPr>
              <a:t> </a:t>
            </a: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179388" y="152400"/>
            <a:ext cx="8785225" cy="552450"/>
          </a:xfrm>
        </p:spPr>
        <p:txBody>
          <a:bodyPr/>
          <a:lstStyle/>
          <a:p>
            <a:pPr algn="ctr" eaLnBrk="1" hangingPunct="1"/>
            <a:r>
              <a:rPr lang="en-US" altLang="zh-CN" dirty="0" smtClean="0"/>
              <a:t>2.3</a:t>
            </a:r>
            <a:r>
              <a:rPr lang="zh-CN" altLang="en-US" dirty="0" smtClean="0"/>
              <a:t>一阶逻辑等值式与前束范式</a:t>
            </a:r>
            <a:r>
              <a:rPr lang="en-US" altLang="zh-CN" dirty="0" smtClean="0"/>
              <a:t>::</a:t>
            </a:r>
            <a:r>
              <a:rPr lang="zh-CN" altLang="en-US" dirty="0" smtClean="0"/>
              <a:t>前束范式</a:t>
            </a:r>
            <a:endParaRPr lang="zh-CN" altLang="en-US" b="1" dirty="0" smtClean="0">
              <a:solidFill>
                <a:schemeClr val="tx1"/>
              </a:solidFill>
              <a:latin typeface="宋体" pitchFamily="2" charset="-122"/>
              <a:ea typeface="宋体" pitchFamily="2" charset="-122"/>
            </a:endParaRPr>
          </a:p>
        </p:txBody>
      </p:sp>
      <p:sp>
        <p:nvSpPr>
          <p:cNvPr id="22531" name="Rectangle 3"/>
          <p:cNvSpPr>
            <a:spLocks noGrp="1" noChangeArrowheads="1"/>
          </p:cNvSpPr>
          <p:nvPr>
            <p:ph type="subTitle" idx="1"/>
          </p:nvPr>
        </p:nvSpPr>
        <p:spPr>
          <a:xfrm>
            <a:off x="142844" y="1143000"/>
            <a:ext cx="8858312" cy="4302224"/>
          </a:xfrm>
        </p:spPr>
        <p:txBody>
          <a:bodyPr/>
          <a:lstStyle/>
          <a:p>
            <a:pPr algn="l" eaLnBrk="1" hangingPunct="1">
              <a:spcBef>
                <a:spcPts val="1800"/>
              </a:spcBef>
            </a:pPr>
            <a:r>
              <a:rPr lang="en-US" altLang="zh-CN" dirty="0" smtClean="0">
                <a:solidFill>
                  <a:srgbClr val="000000"/>
                </a:solidFill>
                <a:latin typeface="Arial Unicode MS" pitchFamily="34" charset="-122"/>
                <a:ea typeface="宋体" pitchFamily="2" charset="-122"/>
              </a:rPr>
              <a:t> </a:t>
            </a:r>
            <a:r>
              <a:rPr lang="zh-CN" altLang="en-US" dirty="0" smtClean="0">
                <a:solidFill>
                  <a:srgbClr val="C00000"/>
                </a:solidFill>
              </a:rPr>
              <a:t>定理</a:t>
            </a:r>
            <a:r>
              <a:rPr lang="en-US" altLang="zh-CN" dirty="0" smtClean="0">
                <a:solidFill>
                  <a:srgbClr val="C00000"/>
                </a:solidFill>
              </a:rPr>
              <a:t>2.11 </a:t>
            </a:r>
            <a:r>
              <a:rPr lang="zh-CN" altLang="en-US" dirty="0" smtClean="0">
                <a:latin typeface="宋体" pitchFamily="2" charset="-122"/>
                <a:ea typeface="宋体" pitchFamily="2" charset="-122"/>
              </a:rPr>
              <a:t>设</a:t>
            </a:r>
            <a:r>
              <a:rPr lang="en-US" altLang="zh-CN" i="1" dirty="0" smtClean="0">
                <a:latin typeface="Times New Roman" pitchFamily="18" charset="0"/>
                <a:ea typeface="宋体" pitchFamily="2" charset="-122"/>
                <a:cs typeface="Times New Roman" pitchFamily="18" charset="0"/>
              </a:rPr>
              <a:t>A</a:t>
            </a:r>
            <a:r>
              <a:rPr lang="zh-CN" altLang="en-US" dirty="0" smtClean="0">
                <a:latin typeface="宋体" pitchFamily="2" charset="-122"/>
                <a:ea typeface="宋体" pitchFamily="2" charset="-122"/>
              </a:rPr>
              <a:t>为一个谓词公式</a:t>
            </a:r>
            <a:r>
              <a:rPr lang="en-US" altLang="zh-CN" dirty="0" smtClean="0">
                <a:latin typeface="Times New Roman" pitchFamily="18" charset="0"/>
                <a:ea typeface="宋体" pitchFamily="2" charset="-122"/>
              </a:rPr>
              <a:t>, </a:t>
            </a:r>
            <a:r>
              <a:rPr lang="zh-CN" altLang="en-US" dirty="0" smtClean="0">
                <a:latin typeface="宋体" pitchFamily="2" charset="-122"/>
                <a:ea typeface="宋体" pitchFamily="2" charset="-122"/>
              </a:rPr>
              <a:t>若</a:t>
            </a:r>
            <a:r>
              <a:rPr lang="en-US" altLang="zh-CN" i="1" dirty="0" smtClean="0">
                <a:latin typeface="Times New Roman" pitchFamily="18" charset="0"/>
                <a:ea typeface="宋体" pitchFamily="2" charset="-122"/>
              </a:rPr>
              <a:t>A</a:t>
            </a:r>
            <a:r>
              <a:rPr lang="zh-CN" altLang="en-US" dirty="0" smtClean="0">
                <a:latin typeface="宋体" pitchFamily="2" charset="-122"/>
                <a:ea typeface="宋体" pitchFamily="2" charset="-122"/>
              </a:rPr>
              <a:t>具有如下形式</a:t>
            </a:r>
            <a:r>
              <a:rPr lang="zh-CN" altLang="en-US" dirty="0" smtClean="0">
                <a:latin typeface="Times New Roman" pitchFamily="18" charset="0"/>
                <a:ea typeface="宋体" pitchFamily="2" charset="-122"/>
              </a:rPr>
              <a:t> </a:t>
            </a:r>
            <a:endParaRPr lang="en-US" altLang="zh-CN" dirty="0" smtClean="0">
              <a:latin typeface="Times New Roman" pitchFamily="18" charset="0"/>
              <a:ea typeface="宋体" pitchFamily="2" charset="-122"/>
            </a:endParaRPr>
          </a:p>
          <a:p>
            <a:pPr algn="l" eaLnBrk="1" hangingPunct="1">
              <a:spcBef>
                <a:spcPts val="1800"/>
              </a:spcBef>
            </a:pPr>
            <a:r>
              <a:rPr lang="zh-CN" altLang="en-US" dirty="0" smtClean="0">
                <a:ea typeface="宋体" pitchFamily="2" charset="-122"/>
              </a:rPr>
              <a:t>                     </a:t>
            </a:r>
            <a:r>
              <a:rPr lang="zh-CN" altLang="en-US" dirty="0" smtClean="0">
                <a:latin typeface="Times New Roman" pitchFamily="18" charset="0"/>
                <a:ea typeface="宋体" pitchFamily="2" charset="-122"/>
              </a:rPr>
              <a:t> </a:t>
            </a:r>
            <a:r>
              <a:rPr lang="zh-CN" altLang="en-US" dirty="0" smtClean="0">
                <a:ea typeface="宋体" pitchFamily="2" charset="-122"/>
              </a:rPr>
              <a:t> </a:t>
            </a:r>
            <a:r>
              <a:rPr lang="en-US" altLang="zh-CN" dirty="0" smtClean="0">
                <a:latin typeface="Times New Roman" pitchFamily="18" charset="0"/>
                <a:ea typeface="宋体" pitchFamily="2" charset="-122"/>
              </a:rPr>
              <a:t>Q</a:t>
            </a:r>
            <a:r>
              <a:rPr lang="en-US" altLang="zh-CN" baseline="-30000" dirty="0" smtClean="0">
                <a:latin typeface="Times New Roman" pitchFamily="18" charset="0"/>
                <a:ea typeface="宋体" pitchFamily="2" charset="-122"/>
              </a:rPr>
              <a:t>1</a:t>
            </a:r>
            <a:r>
              <a:rPr lang="en-US" altLang="zh-CN" i="1" dirty="0" smtClean="0">
                <a:latin typeface="Times New Roman" pitchFamily="18" charset="0"/>
                <a:ea typeface="宋体" pitchFamily="2" charset="-122"/>
              </a:rPr>
              <a:t>x</a:t>
            </a:r>
            <a:r>
              <a:rPr lang="en-US" altLang="zh-CN" baseline="-30000" dirty="0" smtClean="0">
                <a:latin typeface="Times New Roman" pitchFamily="18" charset="0"/>
                <a:ea typeface="宋体" pitchFamily="2" charset="-122"/>
              </a:rPr>
              <a:t>1</a:t>
            </a:r>
            <a:r>
              <a:rPr lang="en-US" altLang="zh-CN" dirty="0" smtClean="0">
                <a:latin typeface="Times New Roman" pitchFamily="18" charset="0"/>
                <a:ea typeface="宋体" pitchFamily="2" charset="-122"/>
              </a:rPr>
              <a:t>Q</a:t>
            </a:r>
            <a:r>
              <a:rPr lang="en-US" altLang="zh-CN" baseline="-30000" dirty="0" smtClean="0">
                <a:latin typeface="Times New Roman" pitchFamily="18" charset="0"/>
                <a:ea typeface="宋体" pitchFamily="2" charset="-122"/>
              </a:rPr>
              <a:t>2</a:t>
            </a:r>
            <a:r>
              <a:rPr lang="en-US" altLang="zh-CN" i="1" dirty="0" smtClean="0">
                <a:latin typeface="Times New Roman" pitchFamily="18" charset="0"/>
                <a:ea typeface="宋体" pitchFamily="2" charset="-122"/>
              </a:rPr>
              <a:t>x</a:t>
            </a:r>
            <a:r>
              <a:rPr lang="en-US" altLang="zh-CN" baseline="-30000" dirty="0" smtClean="0">
                <a:latin typeface="Times New Roman" pitchFamily="18" charset="0"/>
                <a:ea typeface="宋体" pitchFamily="2" charset="-122"/>
              </a:rPr>
              <a:t>2</a:t>
            </a:r>
            <a:r>
              <a:rPr lang="en-US" altLang="zh-CN" dirty="0" smtClean="0">
                <a:ea typeface="宋体" pitchFamily="2" charset="-122"/>
              </a:rPr>
              <a:t>…</a:t>
            </a:r>
            <a:r>
              <a:rPr lang="en-US" altLang="zh-CN" dirty="0" err="1" smtClean="0">
                <a:latin typeface="Times New Roman" pitchFamily="18" charset="0"/>
                <a:ea typeface="宋体" pitchFamily="2" charset="-122"/>
              </a:rPr>
              <a:t>Q</a:t>
            </a:r>
            <a:r>
              <a:rPr lang="en-US" altLang="zh-CN" i="1" baseline="-30000" dirty="0" err="1" smtClean="0">
                <a:latin typeface="Times New Roman" pitchFamily="18" charset="0"/>
                <a:ea typeface="宋体" pitchFamily="2" charset="-122"/>
              </a:rPr>
              <a:t>k</a:t>
            </a:r>
            <a:r>
              <a:rPr lang="en-US" altLang="zh-CN" i="1" dirty="0" err="1" smtClean="0">
                <a:latin typeface="Times New Roman" pitchFamily="18" charset="0"/>
                <a:ea typeface="宋体" pitchFamily="2" charset="-122"/>
              </a:rPr>
              <a:t>x</a:t>
            </a:r>
            <a:r>
              <a:rPr lang="en-US" altLang="zh-CN" i="1" baseline="-30000" dirty="0" err="1" smtClean="0">
                <a:latin typeface="Times New Roman" pitchFamily="18" charset="0"/>
                <a:ea typeface="宋体" pitchFamily="2" charset="-122"/>
              </a:rPr>
              <a:t>k</a:t>
            </a:r>
            <a:r>
              <a:rPr lang="en-US" altLang="zh-CN" i="1" dirty="0" err="1" smtClean="0">
                <a:latin typeface="Times New Roman" pitchFamily="18" charset="0"/>
                <a:ea typeface="宋体" pitchFamily="2" charset="-122"/>
              </a:rPr>
              <a:t>B</a:t>
            </a:r>
            <a:r>
              <a:rPr lang="en-US" altLang="zh-CN" dirty="0" smtClean="0">
                <a:latin typeface="Times New Roman" pitchFamily="18" charset="0"/>
                <a:ea typeface="宋体" pitchFamily="2" charset="-122"/>
              </a:rPr>
              <a:t> </a:t>
            </a:r>
          </a:p>
          <a:p>
            <a:pPr algn="l" eaLnBrk="1" hangingPunct="1">
              <a:spcBef>
                <a:spcPts val="1800"/>
              </a:spcBef>
            </a:pP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zh-CN" altLang="en-US" dirty="0" smtClean="0">
                <a:latin typeface="宋体" pitchFamily="2" charset="-122"/>
                <a:ea typeface="宋体" pitchFamily="2" charset="-122"/>
              </a:rPr>
              <a:t>则称</a:t>
            </a:r>
            <a:r>
              <a:rPr lang="en-US" altLang="zh-CN" i="1" dirty="0" smtClean="0">
                <a:latin typeface="Times New Roman" pitchFamily="18" charset="0"/>
                <a:ea typeface="宋体" pitchFamily="2" charset="-122"/>
              </a:rPr>
              <a:t>A</a:t>
            </a:r>
            <a:r>
              <a:rPr lang="zh-CN" altLang="en-US" dirty="0" smtClean="0">
                <a:latin typeface="宋体" pitchFamily="2" charset="-122"/>
                <a:ea typeface="宋体" pitchFamily="2" charset="-122"/>
              </a:rPr>
              <a:t>为</a:t>
            </a:r>
            <a:r>
              <a:rPr lang="zh-CN" altLang="en-US" dirty="0" smtClean="0">
                <a:solidFill>
                  <a:schemeClr val="accent2">
                    <a:lumMod val="60000"/>
                    <a:lumOff val="40000"/>
                  </a:schemeClr>
                </a:solidFill>
                <a:latin typeface="宋体" pitchFamily="2" charset="-122"/>
                <a:ea typeface="宋体" pitchFamily="2" charset="-122"/>
              </a:rPr>
              <a:t>前束范式</a:t>
            </a:r>
            <a:r>
              <a:rPr lang="en-US" altLang="zh-CN" dirty="0" smtClean="0">
                <a:latin typeface="Times New Roman" pitchFamily="18" charset="0"/>
                <a:ea typeface="宋体" pitchFamily="2" charset="-122"/>
              </a:rPr>
              <a:t>, </a:t>
            </a:r>
            <a:r>
              <a:rPr lang="zh-CN" altLang="en-US" dirty="0" smtClean="0">
                <a:latin typeface="宋体" pitchFamily="2" charset="-122"/>
                <a:ea typeface="宋体" pitchFamily="2" charset="-122"/>
              </a:rPr>
              <a:t>其中</a:t>
            </a:r>
            <a:r>
              <a:rPr lang="en-US" altLang="zh-CN" dirty="0" err="1" smtClean="0">
                <a:latin typeface="Times New Roman" pitchFamily="18" charset="0"/>
                <a:ea typeface="宋体" pitchFamily="2" charset="-122"/>
              </a:rPr>
              <a:t>Q</a:t>
            </a:r>
            <a:r>
              <a:rPr lang="en-US" altLang="zh-CN" i="1" baseline="-30000" dirty="0" err="1" smtClean="0">
                <a:latin typeface="Times New Roman" pitchFamily="18" charset="0"/>
                <a:ea typeface="宋体" pitchFamily="2" charset="-122"/>
              </a:rPr>
              <a:t>i</a:t>
            </a:r>
            <a:r>
              <a:rPr lang="en-US" altLang="zh-CN" dirty="0" smtClean="0">
                <a:latin typeface="Times New Roman" pitchFamily="18" charset="0"/>
                <a:ea typeface="宋体" pitchFamily="2" charset="-122"/>
              </a:rPr>
              <a:t>(1</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i</a:t>
            </a:r>
            <a:r>
              <a:rPr lang="en-US" altLang="zh-CN" dirty="0" smtClean="0">
                <a:latin typeface="宋体" pitchFamily="2" charset="-122"/>
                <a:ea typeface="宋体" pitchFamily="2" charset="-122"/>
              </a:rPr>
              <a:t>≤</a:t>
            </a:r>
            <a:r>
              <a:rPr lang="en-US" altLang="zh-CN" i="1" dirty="0" smtClean="0">
                <a:latin typeface="Times New Roman" pitchFamily="18" charset="0"/>
                <a:ea typeface="宋体" pitchFamily="2" charset="-122"/>
              </a:rPr>
              <a:t>k</a:t>
            </a:r>
            <a:r>
              <a:rPr lang="en-US" altLang="zh-CN" dirty="0" smtClean="0">
                <a:latin typeface="Times New Roman" pitchFamily="18" charset="0"/>
                <a:ea typeface="宋体" pitchFamily="2" charset="-122"/>
              </a:rPr>
              <a:t>)</a:t>
            </a:r>
            <a:r>
              <a:rPr lang="zh-CN" altLang="en-US" dirty="0" smtClean="0">
                <a:latin typeface="宋体" pitchFamily="2" charset="-122"/>
                <a:ea typeface="宋体" pitchFamily="2" charset="-122"/>
              </a:rPr>
              <a:t>为</a:t>
            </a:r>
            <a:r>
              <a:rPr lang="zh-CN" altLang="en-US" dirty="0" smtClean="0">
                <a:solidFill>
                  <a:srgbClr val="000000"/>
                </a:solidFill>
                <a:latin typeface="宋体" pitchFamily="2" charset="-122"/>
                <a:ea typeface="宋体" pitchFamily="2" charset="-122"/>
                <a:sym typeface="Symbol" pitchFamily="18" charset="2"/>
              </a:rPr>
              <a:t></a:t>
            </a:r>
            <a:r>
              <a:rPr lang="zh-CN" altLang="en-US" dirty="0" smtClean="0">
                <a:latin typeface="宋体" pitchFamily="2" charset="-122"/>
                <a:ea typeface="宋体" pitchFamily="2" charset="-122"/>
              </a:rPr>
              <a:t>或</a:t>
            </a:r>
            <a:r>
              <a:rPr lang="zh-CN" altLang="en-US"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B</a:t>
            </a:r>
            <a:r>
              <a:rPr lang="zh-CN" altLang="en-US" dirty="0" smtClean="0">
                <a:latin typeface="宋体" pitchFamily="2" charset="-122"/>
                <a:ea typeface="宋体" pitchFamily="2" charset="-122"/>
              </a:rPr>
              <a:t>为不含量词的公式</a:t>
            </a:r>
            <a:r>
              <a:rPr lang="en-US" altLang="zh-CN" dirty="0" smtClean="0">
                <a:latin typeface="Times New Roman" pitchFamily="18" charset="0"/>
                <a:ea typeface="宋体" pitchFamily="2" charset="-122"/>
              </a:rPr>
              <a:t>.</a:t>
            </a:r>
            <a:r>
              <a:rPr lang="en-US" altLang="zh-CN" dirty="0" smtClean="0">
                <a:ea typeface="宋体" pitchFamily="2" charset="-122"/>
              </a:rPr>
              <a:t> </a:t>
            </a:r>
          </a:p>
          <a:p>
            <a:pPr algn="l" eaLnBrk="1" hangingPunct="1">
              <a:spcBef>
                <a:spcPts val="1800"/>
              </a:spcBef>
            </a:pPr>
            <a:r>
              <a:rPr lang="zh-CN" altLang="en-US" dirty="0" smtClean="0">
                <a:solidFill>
                  <a:srgbClr val="000000"/>
                </a:solidFill>
                <a:latin typeface="Arial Unicode MS" pitchFamily="34" charset="-122"/>
                <a:ea typeface="宋体" pitchFamily="2" charset="-122"/>
              </a:rPr>
              <a:t>    在一阶逻辑中，可证明任何合式公式</a:t>
            </a:r>
            <a:r>
              <a:rPr lang="en-US" altLang="zh-CN" i="1" dirty="0" smtClean="0">
                <a:latin typeface="Times New Roman" pitchFamily="18" charset="0"/>
                <a:ea typeface="宋体" pitchFamily="2" charset="-122"/>
              </a:rPr>
              <a:t>A</a:t>
            </a:r>
            <a:r>
              <a:rPr lang="zh-CN" altLang="en-US" dirty="0" smtClean="0">
                <a:solidFill>
                  <a:srgbClr val="000000"/>
                </a:solidFill>
                <a:latin typeface="Arial Unicode MS" pitchFamily="34" charset="-122"/>
                <a:ea typeface="宋体" pitchFamily="2" charset="-122"/>
              </a:rPr>
              <a:t>都能找到与之等价的前束范式</a:t>
            </a:r>
            <a:r>
              <a:rPr lang="en-US" altLang="zh-CN" dirty="0" smtClean="0">
                <a:solidFill>
                  <a:srgbClr val="000000"/>
                </a:solidFill>
                <a:latin typeface="Arial Unicode MS" pitchFamily="34" charset="-122"/>
                <a:ea typeface="宋体" pitchFamily="2" charset="-122"/>
              </a:rPr>
              <a:t>.</a:t>
            </a: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zh-CN" altLang="en-US" dirty="0" smtClean="0">
                <a:solidFill>
                  <a:srgbClr val="000000"/>
                </a:solidFill>
                <a:latin typeface="Arial Unicode MS" pitchFamily="34" charset="-122"/>
                <a:ea typeface="宋体" pitchFamily="2" charset="-122"/>
              </a:rPr>
              <a:t>称这样的前束范式为公式</a:t>
            </a:r>
            <a:r>
              <a:rPr lang="en-US" altLang="zh-CN" i="1" dirty="0" smtClean="0">
                <a:latin typeface="Times New Roman" pitchFamily="18" charset="0"/>
                <a:ea typeface="宋体" pitchFamily="2" charset="-122"/>
              </a:rPr>
              <a:t>A</a:t>
            </a:r>
            <a:r>
              <a:rPr lang="zh-CN" altLang="en-US" dirty="0" smtClean="0">
                <a:solidFill>
                  <a:srgbClr val="000000"/>
                </a:solidFill>
                <a:latin typeface="Arial Unicode MS" pitchFamily="34" charset="-122"/>
                <a:ea typeface="宋体" pitchFamily="2" charset="-122"/>
              </a:rPr>
              <a:t>的前束范式。</a:t>
            </a:r>
            <a:endParaRPr lang="en-US" altLang="zh-CN" dirty="0" smtClean="0">
              <a:solidFill>
                <a:srgbClr val="000000"/>
              </a:solidFill>
              <a:latin typeface="Arial Unicode MS" pitchFamily="34" charset="-122"/>
              <a:ea typeface="宋体" pitchFamily="2" charset="-122"/>
            </a:endParaRPr>
          </a:p>
          <a:p>
            <a:pPr algn="l" eaLnBrk="1" hangingPunct="1">
              <a:spcBef>
                <a:spcPts val="1800"/>
              </a:spcBef>
            </a:pPr>
            <a:r>
              <a:rPr lang="en-US" altLang="zh-CN" dirty="0" smtClean="0">
                <a:solidFill>
                  <a:srgbClr val="000000"/>
                </a:solidFill>
                <a:latin typeface="Arial Unicode MS" pitchFamily="34" charset="-122"/>
                <a:ea typeface="宋体" pitchFamily="2" charset="-122"/>
              </a:rPr>
              <a:t>    </a:t>
            </a:r>
            <a:r>
              <a:rPr lang="zh-CN" altLang="en-US" dirty="0" smtClean="0">
                <a:solidFill>
                  <a:srgbClr val="000000"/>
                </a:solidFill>
                <a:latin typeface="Arial Unicode MS" pitchFamily="34" charset="-122"/>
                <a:ea typeface="宋体" pitchFamily="2" charset="-122"/>
              </a:rPr>
              <a:t>可以利用换名规则、量词否定等值式、量词辖域收缩与扩张等值式、量词分配等值式求</a:t>
            </a:r>
            <a:r>
              <a:rPr lang="en-US" altLang="zh-CN" i="1" dirty="0" smtClean="0">
                <a:latin typeface="Times New Roman" pitchFamily="18" charset="0"/>
                <a:ea typeface="宋体" pitchFamily="2" charset="-122"/>
              </a:rPr>
              <a:t>A</a:t>
            </a:r>
            <a:r>
              <a:rPr lang="zh-CN" altLang="en-US" dirty="0" smtClean="0">
                <a:solidFill>
                  <a:srgbClr val="000000"/>
                </a:solidFill>
                <a:latin typeface="Arial Unicode MS" pitchFamily="34" charset="-122"/>
                <a:ea typeface="宋体" pitchFamily="2" charset="-122"/>
              </a:rPr>
              <a:t>的前束范式。</a:t>
            </a:r>
            <a:endParaRPr lang="en-US" altLang="zh-CN" dirty="0" smtClean="0">
              <a:solidFill>
                <a:srgbClr val="000000"/>
              </a:solidFill>
              <a:latin typeface="Arial Unicode MS" pitchFamily="34" charset="-122"/>
              <a:ea typeface="宋体" pitchFamily="2" charset="-122"/>
            </a:endParaRP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35</a:t>
            </a:fld>
            <a:endParaRPr lang="en-US" altLang="zh-CN" sz="1200" dirty="0" smtClean="0">
              <a:solidFill>
                <a:schemeClr val="tx1"/>
              </a:solidFill>
              <a:ea typeface="宋体" charset="-122"/>
            </a:endParaRPr>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subTitle" idx="1"/>
          </p:nvPr>
        </p:nvSpPr>
        <p:spPr>
          <a:xfrm>
            <a:off x="0" y="990600"/>
            <a:ext cx="9144000" cy="5257800"/>
          </a:xfrm>
        </p:spPr>
        <p:txBody>
          <a:bodyPr/>
          <a:lstStyle/>
          <a:p>
            <a:pPr algn="l" eaLnBrk="1" hangingPunct="1">
              <a:spcBef>
                <a:spcPts val="1200"/>
              </a:spcBef>
            </a:pPr>
            <a:r>
              <a:rPr lang="zh-CN" altLang="en-US" dirty="0" smtClean="0">
                <a:solidFill>
                  <a:srgbClr val="C00000"/>
                </a:solidFill>
              </a:rPr>
              <a:t>例</a:t>
            </a:r>
            <a:r>
              <a:rPr lang="en-US" altLang="zh-CN" dirty="0" smtClean="0">
                <a:solidFill>
                  <a:srgbClr val="C00000"/>
                </a:solidFill>
              </a:rPr>
              <a:t>2.11</a:t>
            </a:r>
            <a:r>
              <a:rPr lang="zh-CN" altLang="en-US" dirty="0" smtClean="0">
                <a:solidFill>
                  <a:srgbClr val="000000"/>
                </a:solidFill>
                <a:latin typeface="Arial Unicode MS" pitchFamily="34" charset="-122"/>
                <a:ea typeface="宋体" pitchFamily="2" charset="-122"/>
              </a:rPr>
              <a:t>求下面公式的前束范式： </a:t>
            </a:r>
            <a:br>
              <a:rPr lang="zh-CN" altLang="en-US" dirty="0" smtClean="0">
                <a:solidFill>
                  <a:srgbClr val="000000"/>
                </a:solidFill>
                <a:latin typeface="Arial Unicode MS" pitchFamily="34" charset="-122"/>
                <a:ea typeface="宋体" pitchFamily="2" charset="-122"/>
              </a:rPr>
            </a:br>
            <a:r>
              <a:rPr lang="zh-CN" altLang="en-US" dirty="0" smtClean="0">
                <a:solidFill>
                  <a:srgbClr val="000000"/>
                </a:solidFill>
                <a:ea typeface="宋体" pitchFamily="2" charset="-122"/>
              </a:rPr>
              <a:t>  </a:t>
            </a:r>
            <a:r>
              <a:rPr lang="zh-CN" altLang="en-US" dirty="0" smtClean="0">
                <a:solidFill>
                  <a:srgbClr val="000000"/>
                </a:solidFill>
                <a:latin typeface="Arial Unicode MS" pitchFamily="34" charset="-122"/>
                <a:ea typeface="宋体" pitchFamily="2" charset="-122"/>
              </a:rPr>
              <a:t> </a:t>
            </a:r>
            <a:r>
              <a:rPr lang="zh-CN" altLang="en-US"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en-US" altLang="zh-CN" dirty="0" smtClean="0">
                <a:latin typeface="Times New Roman" pitchFamily="18" charset="0"/>
                <a:ea typeface="宋体" pitchFamily="2" charset="-122"/>
              </a:rPr>
              <a:t>(1)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err="1" smtClean="0">
                <a:solidFill>
                  <a:srgbClr val="000000"/>
                </a:solidFill>
                <a:latin typeface="Times New Roman" pitchFamily="18" charset="0"/>
                <a:ea typeface="宋体" pitchFamily="2" charset="-122"/>
                <a:cs typeface="Times New Roman" pitchFamily="18" charset="0"/>
              </a:rPr>
              <a:t>xF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err="1" smtClean="0">
                <a:solidFill>
                  <a:srgbClr val="000000"/>
                </a:solidFill>
                <a:latin typeface="Times New Roman" pitchFamily="18" charset="0"/>
                <a:ea typeface="宋体" pitchFamily="2" charset="-122"/>
                <a:cs typeface="Times New Roman" pitchFamily="18" charset="0"/>
              </a:rPr>
              <a:t>xG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ea typeface="宋体" pitchFamily="2" charset="-122"/>
              </a:rPr>
              <a:t> </a:t>
            </a:r>
            <a:endParaRPr lang="en-US" altLang="zh-CN" dirty="0" smtClean="0">
              <a:solidFill>
                <a:srgbClr val="000000"/>
              </a:solidFill>
              <a:latin typeface="Times New Roman" pitchFamily="18" charset="0"/>
              <a:ea typeface="宋体" pitchFamily="2" charset="-122"/>
              <a:cs typeface="Times New Roman" pitchFamily="18" charset="0"/>
            </a:endParaRPr>
          </a:p>
          <a:p>
            <a:pPr algn="l" eaLnBrk="1" hangingPunct="1">
              <a:spcBef>
                <a:spcPts val="1200"/>
              </a:spcBef>
            </a:pPr>
            <a:r>
              <a:rPr lang="en-US" altLang="zh-CN" dirty="0" smtClean="0">
                <a:ea typeface="宋体" pitchFamily="2" charset="-122"/>
                <a:cs typeface="Times New Roman" pitchFamily="18" charset="0"/>
              </a:rPr>
              <a:t>   </a:t>
            </a:r>
            <a:r>
              <a:rPr lang="zh-CN" altLang="en-US" dirty="0" smtClean="0">
                <a:solidFill>
                  <a:srgbClr val="000000"/>
                </a:solidFill>
                <a:latin typeface="宋体" pitchFamily="2" charset="-122"/>
                <a:ea typeface="宋体" pitchFamily="2" charset="-122"/>
              </a:rPr>
              <a:t>解</a:t>
            </a:r>
            <a:r>
              <a:rPr lang="zh-CN" altLang="en-US" dirty="0" smtClean="0">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err="1" smtClean="0">
                <a:latin typeface="Times New Roman" pitchFamily="18" charset="0"/>
                <a:ea typeface="宋体" pitchFamily="2" charset="-122"/>
                <a:cs typeface="Times New Roman" pitchFamily="18" charset="0"/>
              </a:rPr>
              <a:t>xF</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a:t>
            </a:r>
            <a:r>
              <a:rPr lang="en-US" altLang="zh-CN" dirty="0" smtClean="0">
                <a:latin typeface="宋体" pitchFamily="2" charset="-122"/>
                <a:ea typeface="宋体" pitchFamily="2" charset="-122"/>
              </a:rPr>
              <a:t>∧</a:t>
            </a:r>
            <a:r>
              <a:rPr lang="en-US" altLang="zh-CN" dirty="0" smtClean="0"/>
              <a:t>¬ </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cs typeface="Times New Roman" pitchFamily="18" charset="0"/>
              </a:rPr>
              <a:t>xG</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br>
              <a:rPr lang="en-US" altLang="zh-CN" dirty="0" smtClean="0">
                <a:latin typeface="Times New Roman" pitchFamily="18" charset="0"/>
                <a:ea typeface="宋体" pitchFamily="2" charset="-122"/>
                <a:cs typeface="Times New Roman" pitchFamily="18" charset="0"/>
              </a:rPr>
            </a:br>
            <a:r>
              <a:rPr lang="en-US" altLang="zh-CN" dirty="0" smtClean="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 </a:t>
            </a:r>
            <a:r>
              <a:rPr lang="en-US" altLang="zh-CN" dirty="0" smtClean="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xF</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t>¬ </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yG</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a:t>
            </a:r>
            <a:r>
              <a:rPr lang="zh-CN" altLang="en-US" dirty="0" smtClean="0">
                <a:latin typeface="宋体" pitchFamily="2" charset="-122"/>
                <a:ea typeface="宋体" pitchFamily="2" charset="-122"/>
              </a:rPr>
              <a:t>换名规则</a:t>
            </a:r>
            <a:r>
              <a:rPr lang="en-US" altLang="zh-CN" dirty="0" smtClean="0">
                <a:latin typeface="Times New Roman" pitchFamily="18" charset="0"/>
                <a:ea typeface="宋体" pitchFamily="2" charset="-122"/>
              </a:rPr>
              <a:t>) </a:t>
            </a:r>
            <a:br>
              <a:rPr lang="en-US" altLang="zh-CN" dirty="0" smtClean="0">
                <a:latin typeface="Times New Roman" pitchFamily="18" charset="0"/>
                <a:ea typeface="宋体" pitchFamily="2" charset="-122"/>
              </a:rPr>
            </a:b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xF</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smtClean="0">
                <a:latin typeface="Times New Roman" pitchFamily="18" charset="0"/>
                <a:ea typeface="宋体" pitchFamily="2" charset="-122"/>
              </a:rPr>
              <a:t>y </a:t>
            </a:r>
            <a:r>
              <a:rPr lang="en-US" altLang="zh-CN" dirty="0" smtClean="0"/>
              <a:t>¬ </a:t>
            </a:r>
            <a:r>
              <a:rPr lang="en-US" altLang="zh-CN" i="1" dirty="0" smtClean="0">
                <a:latin typeface="Times New Roman" pitchFamily="18" charset="0"/>
                <a:ea typeface="宋体" pitchFamily="2" charset="-122"/>
              </a:rPr>
              <a:t>G</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zh-CN" altLang="en-US" dirty="0" smtClean="0">
                <a:latin typeface="Times New Roman" pitchFamily="18" charset="0"/>
                <a:ea typeface="宋体" pitchFamily="2" charset="-122"/>
              </a:rPr>
              <a:t>量词否定等值式</a:t>
            </a:r>
            <a:r>
              <a:rPr lang="en-US" altLang="zh-CN" dirty="0" smtClean="0">
                <a:latin typeface="Times New Roman" pitchFamily="18" charset="0"/>
                <a:ea typeface="宋体" pitchFamily="2" charset="-122"/>
              </a:rPr>
              <a:t>(2) ) </a:t>
            </a:r>
            <a:br>
              <a:rPr lang="en-US" altLang="zh-CN" dirty="0" smtClean="0">
                <a:latin typeface="Times New Roman" pitchFamily="18" charset="0"/>
                <a:ea typeface="宋体" pitchFamily="2" charset="-122"/>
              </a:rPr>
            </a:b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F</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smtClean="0">
                <a:latin typeface="Times New Roman" pitchFamily="18" charset="0"/>
                <a:ea typeface="宋体" pitchFamily="2" charset="-122"/>
              </a:rPr>
              <a:t>y </a:t>
            </a:r>
            <a:r>
              <a:rPr lang="en-US" altLang="zh-CN" dirty="0" smtClean="0"/>
              <a:t>¬</a:t>
            </a:r>
            <a:r>
              <a:rPr lang="en-US" altLang="zh-CN" i="1" dirty="0" smtClean="0">
                <a:latin typeface="Times New Roman" pitchFamily="18" charset="0"/>
                <a:ea typeface="宋体" pitchFamily="2" charset="-122"/>
              </a:rPr>
              <a:t>G</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 	(</a:t>
            </a:r>
            <a:r>
              <a:rPr lang="zh-CN" altLang="en-US" dirty="0" smtClean="0">
                <a:latin typeface="Times New Roman" pitchFamily="18" charset="0"/>
                <a:ea typeface="宋体" pitchFamily="2" charset="-122"/>
              </a:rPr>
              <a:t>辖域收缩扩张等值式</a:t>
            </a:r>
            <a:r>
              <a:rPr lang="en-US" altLang="zh-CN" dirty="0" smtClean="0">
                <a:latin typeface="Times New Roman" pitchFamily="18" charset="0"/>
                <a:ea typeface="宋体" pitchFamily="2" charset="-122"/>
              </a:rPr>
              <a:t>(1-2) ) </a:t>
            </a:r>
            <a:br>
              <a:rPr lang="en-US" altLang="zh-CN" dirty="0" smtClean="0">
                <a:latin typeface="Times New Roman" pitchFamily="18" charset="0"/>
                <a:ea typeface="宋体" pitchFamily="2" charset="-122"/>
              </a:rPr>
            </a:b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F</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t>¬</a:t>
            </a:r>
            <a:r>
              <a:rPr lang="en-US" altLang="zh-CN" i="1" dirty="0" smtClean="0">
                <a:latin typeface="Times New Roman" pitchFamily="18" charset="0"/>
                <a:ea typeface="宋体" pitchFamily="2" charset="-122"/>
              </a:rPr>
              <a:t>G</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y</a:t>
            </a:r>
            <a:r>
              <a:rPr lang="en-US" altLang="zh-CN" dirty="0" smtClean="0">
                <a:latin typeface="Times New Roman" pitchFamily="18" charset="0"/>
                <a:ea typeface="宋体" pitchFamily="2" charset="-122"/>
              </a:rPr>
              <a:t>)) 	(</a:t>
            </a:r>
            <a:r>
              <a:rPr lang="zh-CN" altLang="en-US" dirty="0" smtClean="0">
                <a:latin typeface="Times New Roman" pitchFamily="18" charset="0"/>
                <a:ea typeface="宋体" pitchFamily="2" charset="-122"/>
              </a:rPr>
              <a:t>辖域收缩扩张等值式</a:t>
            </a:r>
            <a:r>
              <a:rPr lang="en-US" altLang="zh-CN" dirty="0" smtClean="0">
                <a:latin typeface="Times New Roman" pitchFamily="18" charset="0"/>
                <a:ea typeface="宋体" pitchFamily="2" charset="-122"/>
              </a:rPr>
              <a:t>(1-2) ) </a:t>
            </a:r>
            <a:r>
              <a:rPr lang="en-US" altLang="zh-CN" dirty="0" smtClean="0">
                <a:ea typeface="宋体" pitchFamily="2" charset="-122"/>
              </a:rPr>
              <a:t>  </a:t>
            </a:r>
            <a:r>
              <a:rPr lang="en-US" altLang="zh-CN" dirty="0" smtClean="0">
                <a:latin typeface="Times New Roman" pitchFamily="18" charset="0"/>
                <a:ea typeface="宋体" pitchFamily="2" charset="-122"/>
              </a:rPr>
              <a:t> </a:t>
            </a:r>
            <a:br>
              <a:rPr lang="en-US" altLang="zh-CN" dirty="0" smtClean="0">
                <a:latin typeface="Times New Roman" pitchFamily="18" charset="0"/>
                <a:ea typeface="宋体" pitchFamily="2" charset="-122"/>
              </a:rPr>
            </a:br>
            <a:r>
              <a:rPr lang="zh-CN" altLang="en-US" dirty="0" smtClean="0">
                <a:latin typeface="宋体" pitchFamily="2" charset="-122"/>
                <a:ea typeface="宋体" pitchFamily="2" charset="-122"/>
              </a:rPr>
              <a:t>或者</a:t>
            </a:r>
            <a:r>
              <a:rPr lang="zh-CN" altLang="en-US" dirty="0" smtClean="0">
                <a:latin typeface="Times New Roman" pitchFamily="18" charset="0"/>
                <a:ea typeface="宋体" pitchFamily="2" charset="-122"/>
              </a:rPr>
              <a:t> </a:t>
            </a:r>
            <a:br>
              <a:rPr lang="zh-CN" altLang="en-US" dirty="0" smtClean="0">
                <a:latin typeface="Times New Roman" pitchFamily="18" charset="0"/>
                <a:ea typeface="宋体" pitchFamily="2" charset="-122"/>
              </a:rPr>
            </a:br>
            <a:r>
              <a:rPr lang="zh-CN" altLang="en-US" dirty="0" smtClean="0">
                <a:ea typeface="宋体" pitchFamily="2" charset="-122"/>
              </a:rPr>
              <a:t>        </a:t>
            </a:r>
            <a:r>
              <a:rPr lang="zh-CN" altLang="en-US" dirty="0" smtClean="0">
                <a:latin typeface="Times New Roman" pitchFamily="18" charset="0"/>
                <a:ea typeface="宋体" pitchFamily="2" charset="-122"/>
              </a:rPr>
              <a:t> </a:t>
            </a:r>
            <a:r>
              <a:rPr lang="zh-CN" altLang="en-US" dirty="0" smtClean="0">
                <a:ea typeface="宋体" pitchFamily="2" charset="-122"/>
              </a:rPr>
              <a:t>      </a:t>
            </a:r>
            <a:r>
              <a:rPr lang="zh-CN" altLang="en-US" dirty="0" smtClean="0">
                <a:latin typeface="Times New Roman" pitchFamily="18" charset="0"/>
                <a:ea typeface="宋体" pitchFamily="2" charset="-122"/>
              </a:rPr>
              <a:t> </a:t>
            </a:r>
            <a:r>
              <a:rPr lang="zh-CN" altLang="en-US" dirty="0" smtClean="0">
                <a:solidFill>
                  <a:srgbClr val="000000"/>
                </a:solidFill>
                <a:latin typeface="宋体" pitchFamily="2" charset="-122"/>
                <a:ea typeface="宋体" pitchFamily="2" charset="-122"/>
                <a:sym typeface="Symbol" pitchFamily="18" charset="2"/>
              </a:rPr>
              <a:t></a:t>
            </a:r>
            <a:r>
              <a:rPr lang="zh-CN" altLang="en-US"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xF</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err="1" smtClean="0">
                <a:latin typeface="Times New Roman" pitchFamily="18" charset="0"/>
                <a:ea typeface="宋体" pitchFamily="2" charset="-122"/>
              </a:rPr>
              <a:t>xG</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br>
              <a:rPr lang="en-US" altLang="zh-CN" dirty="0" smtClean="0">
                <a:latin typeface="Times New Roman" pitchFamily="18" charset="0"/>
                <a:ea typeface="宋体" pitchFamily="2" charset="-122"/>
              </a:rPr>
            </a:b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xF</a:t>
            </a:r>
            <a:r>
              <a:rPr lang="en-US" altLang="zh-CN" dirty="0" smtClean="0">
                <a:latin typeface="Times New Roman" pitchFamily="18" charset="0"/>
                <a:ea typeface="宋体" pitchFamily="2" charset="-122"/>
              </a:rPr>
              <a:t>(x)</a:t>
            </a:r>
            <a:r>
              <a:rPr lang="en-US" altLang="zh-CN" dirty="0" smtClean="0">
                <a:latin typeface="宋体" pitchFamily="2" charset="-122"/>
                <a:ea typeface="宋体" pitchFamily="2" charset="-122"/>
              </a:rPr>
              <a:t>∧</a:t>
            </a:r>
            <a:r>
              <a:rPr lang="en-US" altLang="zh-CN" dirty="0" smtClean="0">
                <a:solidFill>
                  <a:srgbClr val="000000"/>
                </a:solidFill>
                <a:latin typeface="宋体" pitchFamily="2" charset="-122"/>
                <a:ea typeface="宋体" pitchFamily="2" charset="-122"/>
                <a:sym typeface="Symbol" pitchFamily="18" charset="2"/>
              </a:rPr>
              <a:t></a:t>
            </a:r>
            <a:r>
              <a:rPr lang="en-US" altLang="zh-CN" i="1" dirty="0" smtClean="0">
                <a:latin typeface="Times New Roman" pitchFamily="18" charset="0"/>
                <a:ea typeface="宋体" pitchFamily="2" charset="-122"/>
              </a:rPr>
              <a:t>x </a:t>
            </a:r>
            <a:r>
              <a:rPr lang="en-US" altLang="zh-CN" dirty="0" smtClean="0"/>
              <a:t>¬</a:t>
            </a:r>
            <a:r>
              <a:rPr lang="en-US" altLang="zh-CN" i="1" dirty="0" smtClean="0">
                <a:latin typeface="Times New Roman" pitchFamily="18" charset="0"/>
                <a:ea typeface="宋体" pitchFamily="2" charset="-122"/>
              </a:rPr>
              <a:t>G</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量词否定等值式</a:t>
            </a:r>
            <a:r>
              <a:rPr lang="en-US" altLang="zh-CN" dirty="0" smtClean="0">
                <a:latin typeface="Times New Roman" pitchFamily="18" charset="0"/>
                <a:ea typeface="宋体" pitchFamily="2" charset="-122"/>
              </a:rPr>
              <a:t>(2) ) </a:t>
            </a:r>
            <a:br>
              <a:rPr lang="en-US" altLang="zh-CN" dirty="0" smtClean="0">
                <a:latin typeface="Times New Roman" pitchFamily="18" charset="0"/>
                <a:ea typeface="宋体" pitchFamily="2" charset="-122"/>
              </a:rPr>
            </a:b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ea typeface="宋体" pitchFamily="2" charset="-122"/>
              </a:rPr>
              <a:t>   </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dirty="0" smtClean="0">
                <a:solidFill>
                  <a:srgbClr val="000000"/>
                </a:solidFill>
                <a:latin typeface="宋体" pitchFamily="2" charset="-122"/>
                <a:ea typeface="宋体" pitchFamily="2" charset="-122"/>
                <a:sym typeface="Symbol" pitchFamily="18" charset="2"/>
              </a:rPr>
              <a:t></a:t>
            </a:r>
            <a:r>
              <a:rPr lang="en-US" altLang="zh-CN" dirty="0" smtClean="0">
                <a:latin typeface="Times New Roman" pitchFamily="18" charset="0"/>
                <a:ea typeface="宋体" pitchFamily="2" charset="-122"/>
              </a:rPr>
              <a:t> </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F</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latin typeface="宋体" pitchFamily="2" charset="-122"/>
                <a:ea typeface="宋体" pitchFamily="2" charset="-122"/>
              </a:rPr>
              <a:t>∧</a:t>
            </a:r>
            <a:r>
              <a:rPr lang="en-US" altLang="zh-CN" dirty="0" smtClean="0"/>
              <a:t>¬</a:t>
            </a:r>
            <a:r>
              <a:rPr lang="en-US" altLang="zh-CN" i="1" dirty="0" smtClean="0">
                <a:latin typeface="Times New Roman" pitchFamily="18" charset="0"/>
                <a:ea typeface="宋体" pitchFamily="2" charset="-122"/>
              </a:rPr>
              <a:t>G</a:t>
            </a:r>
            <a:r>
              <a:rPr lang="en-US" altLang="zh-CN" dirty="0" smtClean="0">
                <a:latin typeface="Times New Roman" pitchFamily="18" charset="0"/>
                <a:ea typeface="宋体" pitchFamily="2" charset="-122"/>
              </a:rPr>
              <a:t>(</a:t>
            </a:r>
            <a:r>
              <a:rPr lang="en-US" altLang="zh-CN" i="1" dirty="0" smtClean="0">
                <a:latin typeface="Times New Roman" pitchFamily="18" charset="0"/>
                <a:ea typeface="宋体" pitchFamily="2" charset="-122"/>
              </a:rPr>
              <a:t>x</a:t>
            </a:r>
            <a:r>
              <a:rPr lang="en-US" altLang="zh-CN" dirty="0" smtClean="0">
                <a:latin typeface="Times New Roman" pitchFamily="18" charset="0"/>
                <a:ea typeface="宋体" pitchFamily="2" charset="-122"/>
              </a:rPr>
              <a:t>))</a:t>
            </a:r>
            <a:r>
              <a:rPr lang="en-US" altLang="zh-CN" dirty="0" smtClean="0">
                <a:ea typeface="宋体" pitchFamily="2" charset="-122"/>
              </a:rPr>
              <a:t>     </a:t>
            </a:r>
            <a:r>
              <a:rPr lang="en-US" altLang="zh-CN" dirty="0" smtClean="0">
                <a:latin typeface="Times New Roman" pitchFamily="18" charset="0"/>
                <a:ea typeface="宋体" pitchFamily="2" charset="-122"/>
              </a:rPr>
              <a:t> (</a:t>
            </a:r>
            <a:r>
              <a:rPr lang="zh-CN" altLang="en-US" dirty="0" smtClean="0">
                <a:latin typeface="Times New Roman" pitchFamily="18" charset="0"/>
                <a:ea typeface="宋体" pitchFamily="2" charset="-122"/>
              </a:rPr>
              <a:t>量词分配等值式</a:t>
            </a:r>
            <a:r>
              <a:rPr lang="en-US" altLang="zh-CN" dirty="0" smtClean="0">
                <a:latin typeface="Times New Roman" pitchFamily="18" charset="0"/>
                <a:ea typeface="宋体" pitchFamily="2" charset="-122"/>
              </a:rPr>
              <a:t>(1) ) </a:t>
            </a:r>
            <a:br>
              <a:rPr lang="en-US" altLang="zh-CN" dirty="0" smtClean="0">
                <a:latin typeface="Times New Roman" pitchFamily="18" charset="0"/>
                <a:ea typeface="宋体" pitchFamily="2" charset="-122"/>
              </a:rPr>
            </a:br>
            <a:r>
              <a:rPr lang="en-US" altLang="zh-CN" dirty="0" smtClean="0">
                <a:latin typeface="Times New Roman" pitchFamily="18" charset="0"/>
                <a:ea typeface="宋体" pitchFamily="2" charset="-122"/>
              </a:rPr>
              <a:t/>
            </a:r>
            <a:br>
              <a:rPr lang="en-US" altLang="zh-CN" dirty="0" smtClean="0">
                <a:latin typeface="Times New Roman" pitchFamily="18" charset="0"/>
                <a:ea typeface="宋体" pitchFamily="2" charset="-122"/>
              </a:rPr>
            </a:br>
            <a:r>
              <a:rPr lang="zh-CN" altLang="en-US" dirty="0" smtClean="0">
                <a:latin typeface="宋体" pitchFamily="2" charset="-122"/>
                <a:ea typeface="宋体" pitchFamily="2" charset="-122"/>
              </a:rPr>
              <a:t>由此可知</a:t>
            </a:r>
            <a:r>
              <a:rPr lang="en-US" altLang="zh-CN" dirty="0" smtClean="0">
                <a:latin typeface="Times New Roman" pitchFamily="18" charset="0"/>
                <a:ea typeface="宋体" pitchFamily="2" charset="-122"/>
              </a:rPr>
              <a:t>, (1)</a:t>
            </a:r>
            <a:r>
              <a:rPr lang="zh-CN" altLang="en-US" dirty="0" smtClean="0">
                <a:latin typeface="宋体" pitchFamily="2" charset="-122"/>
                <a:ea typeface="宋体" pitchFamily="2" charset="-122"/>
              </a:rPr>
              <a:t>中公式的前束范式是不唯一的</a:t>
            </a:r>
            <a:r>
              <a:rPr lang="en-US" altLang="zh-CN" dirty="0" smtClean="0">
                <a:latin typeface="Times New Roman" pitchFamily="18" charset="0"/>
                <a:ea typeface="宋体" pitchFamily="2" charset="-122"/>
              </a:rPr>
              <a:t>.</a:t>
            </a:r>
            <a:r>
              <a:rPr lang="en-US" altLang="zh-CN" dirty="0" smtClean="0">
                <a:ea typeface="宋体" pitchFamily="2" charset="-122"/>
              </a:rPr>
              <a:t> </a:t>
            </a:r>
            <a:r>
              <a:rPr lang="en-US" altLang="zh-CN" dirty="0" smtClean="0">
                <a:latin typeface="Times New Roman" pitchFamily="18" charset="0"/>
                <a:ea typeface="宋体" pitchFamily="2" charset="-122"/>
              </a:rPr>
              <a:t> </a:t>
            </a: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36</a:t>
            </a:fld>
            <a:endParaRPr lang="en-US" altLang="zh-CN" sz="1200" dirty="0" smtClean="0">
              <a:solidFill>
                <a:schemeClr val="tx1"/>
              </a:solidFill>
              <a:ea typeface="宋体" charset="-122"/>
            </a:endParaRPr>
          </a:p>
        </p:txBody>
      </p:sp>
      <p:sp>
        <p:nvSpPr>
          <p:cNvPr id="7" name="Rectangle 2"/>
          <p:cNvSpPr txBox="1">
            <a:spLocks noChangeArrowheads="1"/>
          </p:cNvSpPr>
          <p:nvPr/>
        </p:nvSpPr>
        <p:spPr bwMode="auto">
          <a:xfrm>
            <a:off x="179388" y="152400"/>
            <a:ext cx="8785225" cy="5524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chemeClr val="tx2"/>
                </a:solidFill>
                <a:effectLst/>
                <a:uLnTx/>
                <a:uFillTx/>
                <a:latin typeface="+mj-lt"/>
                <a:ea typeface="+mj-ea"/>
                <a:cs typeface="+mj-cs"/>
              </a:rPr>
              <a:t>2.3</a:t>
            </a:r>
            <a:r>
              <a:rPr kumimoji="0" lang="zh-CN" altLang="en-US" sz="3200" b="1" i="0" u="none" strike="noStrike" kern="0" cap="none" spc="0" normalizeH="0" baseline="0" noProof="0" dirty="0" smtClean="0">
                <a:ln>
                  <a:noFill/>
                </a:ln>
                <a:solidFill>
                  <a:schemeClr val="tx2"/>
                </a:solidFill>
                <a:effectLst/>
                <a:uLnTx/>
                <a:uFillTx/>
                <a:latin typeface="+mj-lt"/>
                <a:ea typeface="+mj-ea"/>
                <a:cs typeface="+mj-cs"/>
              </a:rPr>
              <a:t>一阶逻辑等值式与前束范式</a:t>
            </a:r>
            <a:r>
              <a:rPr kumimoji="0" lang="en-US" altLang="zh-CN" sz="3200" b="1" i="0" u="none" strike="noStrike" kern="0" cap="none" spc="0" normalizeH="0" baseline="0" noProof="0" dirty="0" smtClean="0">
                <a:ln>
                  <a:noFill/>
                </a:ln>
                <a:solidFill>
                  <a:schemeClr val="tx2"/>
                </a:solidFill>
                <a:effectLst/>
                <a:uLnTx/>
                <a:uFillTx/>
                <a:latin typeface="+mj-lt"/>
                <a:ea typeface="+mj-ea"/>
                <a:cs typeface="+mj-cs"/>
              </a:rPr>
              <a:t>::</a:t>
            </a:r>
            <a:r>
              <a:rPr kumimoji="0" lang="zh-CN" altLang="en-US" sz="3200" b="1" i="0" u="none" strike="noStrike" kern="0" cap="none" spc="0" normalizeH="0" baseline="0" noProof="0" dirty="0" smtClean="0">
                <a:ln>
                  <a:noFill/>
                </a:ln>
                <a:solidFill>
                  <a:schemeClr val="tx2"/>
                </a:solidFill>
                <a:effectLst/>
                <a:uLnTx/>
                <a:uFillTx/>
                <a:latin typeface="+mj-lt"/>
                <a:ea typeface="+mj-ea"/>
                <a:cs typeface="+mj-cs"/>
              </a:rPr>
              <a:t>求前束范式</a:t>
            </a:r>
            <a:endParaRPr kumimoji="0" lang="zh-CN" altLang="en-US" sz="32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j-cs"/>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subTitle" idx="1"/>
          </p:nvPr>
        </p:nvSpPr>
        <p:spPr>
          <a:xfrm>
            <a:off x="142844" y="990600"/>
            <a:ext cx="8929148" cy="4454624"/>
          </a:xfrm>
        </p:spPr>
        <p:txBody>
          <a:bodyPr/>
          <a:lstStyle/>
          <a:p>
            <a:pPr algn="l" eaLnBrk="1" hangingPunct="1">
              <a:spcBef>
                <a:spcPts val="2400"/>
              </a:spcBef>
            </a:pPr>
            <a:r>
              <a:rPr lang="en-US" altLang="zh-CN" dirty="0" smtClean="0">
                <a:latin typeface="Times New Roman" pitchFamily="18" charset="0"/>
                <a:ea typeface="宋体" pitchFamily="2" charset="-122"/>
                <a:cs typeface="Times New Roman" pitchFamily="18" charset="0"/>
              </a:rPr>
              <a:t>(2)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xF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t>¬</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xG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br>
              <a:rPr lang="en-US" altLang="zh-CN" dirty="0" smtClean="0">
                <a:solidFill>
                  <a:srgbClr val="000000"/>
                </a:solidFill>
                <a:latin typeface="Arial Unicode MS" pitchFamily="34" charset="-122"/>
                <a:ea typeface="宋体" pitchFamily="2" charset="-122"/>
              </a:rPr>
            </a:b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smtClean="0">
                <a:solidFill>
                  <a:srgbClr val="000000"/>
                </a:solidFill>
                <a:latin typeface="Times New Roman" pitchFamily="18" charset="0"/>
                <a:ea typeface="宋体" pitchFamily="2" charset="-122"/>
                <a:cs typeface="Times New Roman" pitchFamily="18" charset="0"/>
              </a:rPr>
              <a:t>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x</a:t>
            </a:r>
            <a:r>
              <a:rPr lang="en-US" altLang="zh-CN" dirty="0" err="1" smtClean="0"/>
              <a:t>¬</a:t>
            </a:r>
            <a:r>
              <a:rPr lang="en-US" altLang="zh-CN" i="1" dirty="0" err="1" smtClean="0">
                <a:solidFill>
                  <a:srgbClr val="000000"/>
                </a:solidFill>
                <a:latin typeface="Times New Roman" pitchFamily="18" charset="0"/>
                <a:ea typeface="宋体" pitchFamily="2" charset="-122"/>
                <a:cs typeface="Times New Roman" pitchFamily="18" charset="0"/>
              </a:rPr>
              <a:t>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a:t>
            </a:r>
            <a:r>
              <a:rPr lang="zh-CN" altLang="en-US" dirty="0" smtClean="0">
                <a:solidFill>
                  <a:srgbClr val="000000"/>
                </a:solidFill>
                <a:latin typeface="Arial Unicode MS" pitchFamily="34" charset="-122"/>
                <a:ea typeface="宋体" pitchFamily="2" charset="-122"/>
              </a:rPr>
              <a:t>量词否定等值式</a:t>
            </a:r>
            <a:r>
              <a:rPr lang="en-US" altLang="zh-CN" dirty="0" smtClean="0">
                <a:solidFill>
                  <a:srgbClr val="000000"/>
                </a:solidFill>
                <a:latin typeface="Arial Unicode MS" pitchFamily="34" charset="-122"/>
                <a:ea typeface="宋体" pitchFamily="2" charset="-122"/>
              </a:rPr>
              <a:t>(2)) </a:t>
            </a:r>
            <a:br>
              <a:rPr lang="en-US" altLang="zh-CN" dirty="0" smtClean="0">
                <a:solidFill>
                  <a:srgbClr val="000000"/>
                </a:solidFill>
                <a:latin typeface="Arial Unicode MS" pitchFamily="34" charset="-122"/>
                <a:ea typeface="宋体" pitchFamily="2" charset="-122"/>
              </a:rPr>
            </a:b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smtClean="0">
                <a:solidFill>
                  <a:srgbClr val="000000"/>
                </a:solidFill>
                <a:latin typeface="Times New Roman" pitchFamily="18" charset="0"/>
                <a:ea typeface="宋体" pitchFamily="2" charset="-122"/>
                <a:cs typeface="Times New Roman" pitchFamily="18" charset="0"/>
              </a:rPr>
              <a:t>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dirty="0" err="1" smtClean="0"/>
              <a:t>¬</a:t>
            </a:r>
            <a:r>
              <a:rPr lang="en-US" altLang="zh-CN" i="1" dirty="0" err="1" smtClean="0">
                <a:solidFill>
                  <a:srgbClr val="000000"/>
                </a:solidFill>
                <a:latin typeface="Times New Roman" pitchFamily="18" charset="0"/>
                <a:ea typeface="宋体" pitchFamily="2" charset="-122"/>
                <a:cs typeface="Times New Roman" pitchFamily="18" charset="0"/>
              </a:rPr>
              <a:t>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a:t>
            </a:r>
            <a:r>
              <a:rPr lang="zh-CN" altLang="en-US" dirty="0" smtClean="0">
                <a:solidFill>
                  <a:srgbClr val="000000"/>
                </a:solidFill>
                <a:latin typeface="Arial Unicode MS" pitchFamily="34" charset="-122"/>
                <a:ea typeface="宋体" pitchFamily="2" charset="-122"/>
              </a:rPr>
              <a:t>换名规则</a:t>
            </a:r>
            <a:r>
              <a:rPr lang="en-US" altLang="zh-CN" dirty="0" smtClean="0">
                <a:solidFill>
                  <a:srgbClr val="000000"/>
                </a:solidFill>
                <a:latin typeface="Arial Unicode MS" pitchFamily="34" charset="-122"/>
                <a:ea typeface="宋体" pitchFamily="2" charset="-122"/>
              </a:rPr>
              <a:t>) </a:t>
            </a:r>
            <a:br>
              <a:rPr lang="en-US" altLang="zh-CN" dirty="0" smtClean="0">
                <a:solidFill>
                  <a:srgbClr val="000000"/>
                </a:solidFill>
                <a:latin typeface="Arial Unicode MS" pitchFamily="34" charset="-122"/>
                <a:ea typeface="宋体" pitchFamily="2" charset="-122"/>
              </a:rPr>
            </a:b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en-US" altLang="zh-CN" dirty="0" smtClean="0">
                <a:solidFill>
                  <a:srgbClr val="000000"/>
                </a:solidFill>
                <a:ea typeface="宋体" pitchFamily="2" charset="-122"/>
              </a:rPr>
              <a:t>    </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smtClean="0">
                <a:solidFill>
                  <a:srgbClr val="000000"/>
                </a:solidFill>
                <a:latin typeface="Times New Roman" pitchFamily="18" charset="0"/>
                <a:ea typeface="宋体" pitchFamily="2" charset="-122"/>
                <a:cs typeface="Times New Roman" pitchFamily="18" charset="0"/>
              </a:rPr>
              <a:t>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dirty="0" err="1" smtClean="0"/>
              <a:t>¬</a:t>
            </a:r>
            <a:r>
              <a:rPr lang="en-US" altLang="zh-CN" i="1" dirty="0" err="1" smtClean="0">
                <a:solidFill>
                  <a:srgbClr val="000000"/>
                </a:solidFill>
                <a:latin typeface="Times New Roman" pitchFamily="18" charset="0"/>
                <a:ea typeface="宋体" pitchFamily="2" charset="-122"/>
                <a:cs typeface="Times New Roman" pitchFamily="18" charset="0"/>
              </a:rPr>
              <a:t>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Arial Unicode MS" pitchFamily="34" charset="-122"/>
                <a:ea typeface="宋体" pitchFamily="2" charset="-122"/>
              </a:rPr>
              <a:t>(</a:t>
            </a:r>
            <a:r>
              <a:rPr lang="zh-CN" altLang="en-US" dirty="0" smtClean="0">
                <a:solidFill>
                  <a:srgbClr val="000000"/>
                </a:solidFill>
                <a:latin typeface="Arial Unicode MS" pitchFamily="34" charset="-122"/>
                <a:ea typeface="宋体" pitchFamily="2" charset="-122"/>
              </a:rPr>
              <a:t>量词辖域收缩扩张等值式</a:t>
            </a:r>
            <a:r>
              <a:rPr lang="en-US" altLang="zh-CN" dirty="0" smtClean="0">
                <a:solidFill>
                  <a:srgbClr val="000000"/>
                </a:solidFill>
                <a:latin typeface="Arial Unicode MS" pitchFamily="34" charset="-122"/>
                <a:ea typeface="宋体" pitchFamily="2" charset="-122"/>
              </a:rPr>
              <a:t>(1-1)) </a:t>
            </a:r>
            <a:br>
              <a:rPr lang="en-US" altLang="zh-CN" dirty="0" smtClean="0">
                <a:solidFill>
                  <a:srgbClr val="000000"/>
                </a:solidFill>
                <a:latin typeface="Arial Unicode MS" pitchFamily="34" charset="-122"/>
                <a:ea typeface="宋体" pitchFamily="2" charset="-122"/>
              </a:rPr>
            </a:b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x</a:t>
            </a:r>
            <a:r>
              <a:rPr lang="en-US" altLang="zh-CN" dirty="0" err="1"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smtClean="0">
                <a:solidFill>
                  <a:srgbClr val="000000"/>
                </a:solidFill>
                <a:latin typeface="Times New Roman" pitchFamily="18" charset="0"/>
                <a:ea typeface="宋体" pitchFamily="2" charset="-122"/>
                <a:cs typeface="Times New Roman" pitchFamily="18" charset="0"/>
              </a:rPr>
              <a:t>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t>¬</a:t>
            </a:r>
            <a:r>
              <a:rPr lang="en-US" altLang="zh-CN" i="1" dirty="0" smtClean="0">
                <a:solidFill>
                  <a:srgbClr val="000000"/>
                </a:solidFill>
                <a:latin typeface="Times New Roman" pitchFamily="18" charset="0"/>
                <a:ea typeface="宋体" pitchFamily="2" charset="-122"/>
                <a:cs typeface="Times New Roman" pitchFamily="18" charset="0"/>
              </a:rPr>
              <a:t>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Arial Unicode MS" pitchFamily="34" charset="-122"/>
                <a:ea typeface="宋体" pitchFamily="2" charset="-122"/>
              </a:rPr>
              <a:t>(</a:t>
            </a:r>
            <a:r>
              <a:rPr lang="zh-CN" altLang="en-US" dirty="0" smtClean="0">
                <a:solidFill>
                  <a:srgbClr val="000000"/>
                </a:solidFill>
                <a:latin typeface="Arial Unicode MS" pitchFamily="34" charset="-122"/>
                <a:ea typeface="宋体" pitchFamily="2" charset="-122"/>
              </a:rPr>
              <a:t>量词辖域收缩扩张等值式</a:t>
            </a:r>
            <a:r>
              <a:rPr lang="en-US" altLang="zh-CN" dirty="0" smtClean="0">
                <a:solidFill>
                  <a:srgbClr val="000000"/>
                </a:solidFill>
                <a:latin typeface="Arial Unicode MS" pitchFamily="34" charset="-122"/>
                <a:ea typeface="宋体" pitchFamily="2" charset="-122"/>
              </a:rPr>
              <a:t>(1-1)) </a:t>
            </a:r>
          </a:p>
          <a:p>
            <a:pPr algn="l" eaLnBrk="1" hangingPunct="1">
              <a:spcBef>
                <a:spcPts val="2400"/>
              </a:spcBef>
            </a:pPr>
            <a:r>
              <a:rPr lang="en-US" altLang="zh-CN" dirty="0" smtClean="0">
                <a:ea typeface="宋体" pitchFamily="2" charset="-122"/>
                <a:cs typeface="Times New Roman" pitchFamily="18" charset="0"/>
              </a:rPr>
              <a:t>    </a:t>
            </a:r>
            <a:r>
              <a:rPr lang="zh-CN" altLang="en-US" dirty="0" smtClean="0">
                <a:solidFill>
                  <a:srgbClr val="000000"/>
                </a:solidFill>
                <a:latin typeface="宋体" pitchFamily="2" charset="-122"/>
                <a:ea typeface="宋体" pitchFamily="2" charset="-122"/>
              </a:rPr>
              <a:t>问：</a:t>
            </a:r>
            <a:r>
              <a:rPr lang="en-US" altLang="zh-CN" dirty="0" smtClean="0">
                <a:latin typeface="Times New Roman" pitchFamily="18" charset="0"/>
                <a:ea typeface="宋体" pitchFamily="2" charset="-122"/>
                <a:cs typeface="Times New Roman" pitchFamily="18" charset="0"/>
              </a:rPr>
              <a:t>(2)</a:t>
            </a:r>
            <a:r>
              <a:rPr lang="zh-CN" altLang="en-US" dirty="0" smtClean="0">
                <a:latin typeface="宋体" pitchFamily="2" charset="-122"/>
                <a:ea typeface="宋体" pitchFamily="2" charset="-122"/>
              </a:rPr>
              <a:t>的下述求法是否正确？（量词是否满足对析取的分配律）</a:t>
            </a:r>
            <a:r>
              <a:rPr lang="zh-CN" altLang="en-US" dirty="0" smtClean="0">
                <a:latin typeface="Times New Roman" pitchFamily="18" charset="0"/>
                <a:ea typeface="宋体" pitchFamily="2" charset="-122"/>
              </a:rPr>
              <a:t> </a:t>
            </a:r>
            <a:br>
              <a:rPr lang="zh-CN" altLang="en-US" dirty="0" smtClean="0">
                <a:latin typeface="Times New Roman" pitchFamily="18" charset="0"/>
                <a:ea typeface="宋体" pitchFamily="2" charset="-122"/>
              </a:rPr>
            </a:br>
            <a:r>
              <a:rPr lang="zh-CN" altLang="en-US" dirty="0" smtClean="0">
                <a:latin typeface="Times New Roman" pitchFamily="18" charset="0"/>
                <a:ea typeface="宋体" pitchFamily="2" charset="-122"/>
              </a:rPr>
              <a:t/>
            </a:r>
            <a:br>
              <a:rPr lang="zh-CN" altLang="en-US" dirty="0" smtClean="0">
                <a:latin typeface="Times New Roman" pitchFamily="18" charset="0"/>
                <a:ea typeface="宋体" pitchFamily="2" charset="-122"/>
              </a:rPr>
            </a:br>
            <a:r>
              <a:rPr lang="zh-CN" altLang="en-US" dirty="0" smtClean="0">
                <a:ea typeface="宋体" pitchFamily="2" charset="-122"/>
              </a:rPr>
              <a:t>           </a:t>
            </a:r>
            <a:r>
              <a:rPr lang="zh-CN" altLang="en-US" dirty="0" smtClean="0">
                <a:latin typeface="Times New Roman" pitchFamily="18" charset="0"/>
                <a:ea typeface="宋体" pitchFamily="2" charset="-122"/>
              </a:rPr>
              <a:t> </a:t>
            </a:r>
            <a:r>
              <a:rPr lang="zh-CN" altLang="en-US"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xF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t>¬</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xG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
            </a:r>
            <a:br>
              <a:rPr lang="en-US" altLang="zh-CN" dirty="0" smtClean="0">
                <a:latin typeface="Times New Roman" pitchFamily="18" charset="0"/>
                <a:ea typeface="宋体" pitchFamily="2" charset="-122"/>
                <a:cs typeface="Times New Roman" pitchFamily="18" charset="0"/>
              </a:rPr>
            </a:b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latin typeface="Times New Roman" pitchFamily="18" charset="0"/>
                <a:ea typeface="宋体" pitchFamily="2" charset="-122"/>
                <a:cs typeface="Times New Roman" pitchFamily="18" charset="0"/>
              </a:rPr>
              <a:t>xF</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latin typeface="Times New Roman" pitchFamily="18" charset="0"/>
                <a:ea typeface="宋体" pitchFamily="2" charset="-122"/>
                <a:cs typeface="Times New Roman" pitchFamily="18" charset="0"/>
              </a:rPr>
              <a:t>x</a:t>
            </a:r>
            <a:r>
              <a:rPr lang="en-US" altLang="zh-CN" dirty="0" err="1" smtClean="0"/>
              <a:t>¬</a:t>
            </a:r>
            <a:r>
              <a:rPr lang="en-US" altLang="zh-CN" i="1" dirty="0" err="1" smtClean="0">
                <a:latin typeface="Times New Roman" pitchFamily="18" charset="0"/>
                <a:ea typeface="宋体" pitchFamily="2" charset="-122"/>
                <a:cs typeface="Times New Roman" pitchFamily="18" charset="0"/>
              </a:rPr>
              <a:t>G</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br>
              <a:rPr lang="en-US" altLang="zh-CN" dirty="0" smtClean="0">
                <a:latin typeface="Times New Roman" pitchFamily="18" charset="0"/>
                <a:ea typeface="宋体" pitchFamily="2" charset="-122"/>
                <a:cs typeface="Times New Roman" pitchFamily="18" charset="0"/>
              </a:rPr>
            </a:b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F</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t>¬</a:t>
            </a:r>
            <a:r>
              <a:rPr lang="en-US" altLang="zh-CN" i="1" dirty="0" smtClean="0">
                <a:latin typeface="Times New Roman" pitchFamily="18" charset="0"/>
                <a:ea typeface="宋体" pitchFamily="2" charset="-122"/>
                <a:cs typeface="Times New Roman" pitchFamily="18" charset="0"/>
              </a:rPr>
              <a:t>G</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y</a:t>
            </a:r>
            <a:r>
              <a:rPr lang="en-US" altLang="zh-CN" dirty="0" smtClean="0">
                <a:latin typeface="Times New Roman" pitchFamily="18" charset="0"/>
                <a:ea typeface="宋体" pitchFamily="2" charset="-122"/>
                <a:cs typeface="Times New Roman" pitchFamily="18" charset="0"/>
              </a:rPr>
              <a:t>)) </a:t>
            </a: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37</a:t>
            </a:fld>
            <a:endParaRPr lang="en-US" altLang="zh-CN" sz="1200" dirty="0" smtClean="0">
              <a:solidFill>
                <a:schemeClr val="tx1"/>
              </a:solidFill>
              <a:ea typeface="宋体" charset="-122"/>
            </a:endParaRPr>
          </a:p>
        </p:txBody>
      </p:sp>
      <p:sp>
        <p:nvSpPr>
          <p:cNvPr id="6" name="Rectangle 2"/>
          <p:cNvSpPr txBox="1">
            <a:spLocks noChangeArrowheads="1"/>
          </p:cNvSpPr>
          <p:nvPr/>
        </p:nvSpPr>
        <p:spPr bwMode="auto">
          <a:xfrm>
            <a:off x="179388" y="152400"/>
            <a:ext cx="8785225" cy="5524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chemeClr val="tx2"/>
                </a:solidFill>
                <a:effectLst/>
                <a:uLnTx/>
                <a:uFillTx/>
                <a:latin typeface="+mj-lt"/>
                <a:ea typeface="+mj-ea"/>
                <a:cs typeface="+mj-cs"/>
              </a:rPr>
              <a:t>2.3</a:t>
            </a:r>
            <a:r>
              <a:rPr kumimoji="0" lang="zh-CN" altLang="en-US" sz="3200" b="1" i="0" u="none" strike="noStrike" kern="0" cap="none" spc="0" normalizeH="0" baseline="0" noProof="0" dirty="0" smtClean="0">
                <a:ln>
                  <a:noFill/>
                </a:ln>
                <a:solidFill>
                  <a:schemeClr val="tx2"/>
                </a:solidFill>
                <a:effectLst/>
                <a:uLnTx/>
                <a:uFillTx/>
                <a:latin typeface="+mj-lt"/>
                <a:ea typeface="+mj-ea"/>
                <a:cs typeface="+mj-cs"/>
              </a:rPr>
              <a:t>一阶逻辑等值式与前束范式</a:t>
            </a:r>
            <a:r>
              <a:rPr kumimoji="0" lang="en-US" altLang="zh-CN" sz="3200" b="1" i="0" u="none" strike="noStrike" kern="0" cap="none" spc="0" normalizeH="0" baseline="0" noProof="0" dirty="0" smtClean="0">
                <a:ln>
                  <a:noFill/>
                </a:ln>
                <a:solidFill>
                  <a:schemeClr val="tx2"/>
                </a:solidFill>
                <a:effectLst/>
                <a:uLnTx/>
                <a:uFillTx/>
                <a:latin typeface="+mj-lt"/>
                <a:ea typeface="+mj-ea"/>
                <a:cs typeface="+mj-cs"/>
              </a:rPr>
              <a:t>::</a:t>
            </a:r>
            <a:r>
              <a:rPr kumimoji="0" lang="zh-CN" altLang="en-US" sz="3200" b="1" i="0" u="none" strike="noStrike" kern="0" cap="none" spc="0" normalizeH="0" baseline="0" noProof="0" dirty="0" smtClean="0">
                <a:ln>
                  <a:noFill/>
                </a:ln>
                <a:solidFill>
                  <a:schemeClr val="tx2"/>
                </a:solidFill>
                <a:effectLst/>
                <a:uLnTx/>
                <a:uFillTx/>
                <a:latin typeface="+mj-lt"/>
                <a:ea typeface="+mj-ea"/>
                <a:cs typeface="+mj-cs"/>
              </a:rPr>
              <a:t>求前束范式</a:t>
            </a:r>
            <a:endParaRPr kumimoji="0" lang="zh-CN" altLang="en-US" sz="32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j-cs"/>
            </a:endParaRPr>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subTitle" idx="1"/>
          </p:nvPr>
        </p:nvSpPr>
        <p:spPr>
          <a:xfrm>
            <a:off x="288032" y="838200"/>
            <a:ext cx="8604448" cy="5486400"/>
          </a:xfrm>
        </p:spPr>
        <p:txBody>
          <a:bodyPr/>
          <a:lstStyle/>
          <a:p>
            <a:pPr algn="l" eaLnBrk="1" hangingPunct="1">
              <a:lnSpc>
                <a:spcPct val="150000"/>
              </a:lnSpc>
            </a:pPr>
            <a:r>
              <a:rPr lang="zh-CN" altLang="en-US"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(3)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err="1" smtClean="0">
                <a:solidFill>
                  <a:srgbClr val="000000"/>
                </a:solidFill>
                <a:latin typeface="Times New Roman" pitchFamily="18" charset="0"/>
                <a:ea typeface="宋体" pitchFamily="2" charset="-122"/>
                <a:cs typeface="Times New Roman" pitchFamily="18" charset="0"/>
              </a:rPr>
              <a:t>xF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x</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err="1" smtClean="0">
                <a:solidFill>
                  <a:srgbClr val="000000"/>
                </a:solidFill>
                <a:latin typeface="Times New Roman" pitchFamily="18" charset="0"/>
                <a:ea typeface="宋体" pitchFamily="2" charset="-122"/>
                <a:cs typeface="Times New Roman" pitchFamily="18" charset="0"/>
              </a:rPr>
              <a:t>yG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x</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smtClean="0">
                <a:solidFill>
                  <a:srgbClr val="000000"/>
                </a:solidFill>
                <a:latin typeface="Times New Roman" pitchFamily="18" charset="0"/>
                <a:ea typeface="宋体" pitchFamily="2" charset="-122"/>
                <a:cs typeface="Times New Roman" pitchFamily="18" charset="0"/>
              </a:rPr>
              <a:t>) </a:t>
            </a:r>
          </a:p>
          <a:p>
            <a:pPr algn="l" eaLnBrk="1" hangingPunct="1">
              <a:lnSpc>
                <a:spcPct val="150000"/>
              </a:lnSpc>
            </a:pPr>
            <a:r>
              <a:rPr lang="en-US" altLang="zh-CN" dirty="0" smtClean="0">
                <a:solidFill>
                  <a:srgbClr val="000000"/>
                </a:solidFill>
                <a:latin typeface="Arial Unicode MS" pitchFamily="34" charset="-122"/>
                <a:ea typeface="宋体" pitchFamily="2" charset="-122"/>
              </a:rPr>
              <a:t/>
            </a:r>
            <a:br>
              <a:rPr lang="en-US" altLang="zh-CN" dirty="0" smtClean="0">
                <a:solidFill>
                  <a:srgbClr val="000000"/>
                </a:solidFill>
                <a:latin typeface="Arial Unicode MS" pitchFamily="34" charset="-122"/>
                <a:ea typeface="宋体" pitchFamily="2" charset="-122"/>
              </a:rPr>
            </a:b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err="1" smtClean="0">
                <a:solidFill>
                  <a:srgbClr val="000000"/>
                </a:solidFill>
                <a:latin typeface="Times New Roman" pitchFamily="18" charset="0"/>
                <a:ea typeface="宋体" pitchFamily="2" charset="-122"/>
                <a:cs typeface="Times New Roman" pitchFamily="18" charset="0"/>
              </a:rPr>
              <a:t>xF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x</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err="1" smtClean="0">
                <a:solidFill>
                  <a:srgbClr val="000000"/>
                </a:solidFill>
                <a:latin typeface="Times New Roman" pitchFamily="18" charset="0"/>
                <a:ea typeface="宋体" pitchFamily="2" charset="-122"/>
                <a:cs typeface="Times New Roman" pitchFamily="18" charset="0"/>
              </a:rPr>
              <a:t>yG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x</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Arial Unicode MS" pitchFamily="34" charset="-122"/>
                <a:ea typeface="宋体" pitchFamily="2" charset="-122"/>
              </a:rPr>
              <a:t/>
            </a:r>
            <a:br>
              <a:rPr lang="en-US" altLang="zh-CN" dirty="0" smtClean="0">
                <a:solidFill>
                  <a:srgbClr val="000000"/>
                </a:solidFill>
                <a:latin typeface="Arial Unicode MS" pitchFamily="34" charset="-122"/>
                <a:ea typeface="宋体" pitchFamily="2" charset="-122"/>
              </a:rPr>
            </a:br>
            <a:r>
              <a:rPr lang="en-US" altLang="zh-CN" dirty="0" smtClean="0">
                <a:solidFill>
                  <a:srgbClr val="000000"/>
                </a:solidFill>
                <a:ea typeface="宋体" pitchFamily="2" charset="-122"/>
              </a:rPr>
              <a:t>       </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err="1" smtClean="0">
                <a:solidFill>
                  <a:srgbClr val="000000"/>
                </a:solidFill>
                <a:latin typeface="Times New Roman" pitchFamily="18" charset="0"/>
                <a:ea typeface="宋体" pitchFamily="2" charset="-122"/>
                <a:cs typeface="Times New Roman" pitchFamily="18" charset="0"/>
              </a:rPr>
              <a:t>tF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t</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err="1" smtClean="0">
                <a:solidFill>
                  <a:srgbClr val="000000"/>
                </a:solidFill>
                <a:latin typeface="Times New Roman" pitchFamily="18" charset="0"/>
                <a:ea typeface="宋体" pitchFamily="2" charset="-122"/>
                <a:cs typeface="Times New Roman" pitchFamily="18" charset="0"/>
              </a:rPr>
              <a:t>wG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x</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w</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zh-CN" altLang="en-US" dirty="0" smtClean="0">
                <a:solidFill>
                  <a:srgbClr val="000000"/>
                </a:solidFill>
                <a:latin typeface="Arial Unicode MS" pitchFamily="34" charset="-122"/>
                <a:ea typeface="宋体" pitchFamily="2" charset="-122"/>
              </a:rPr>
              <a:t>换名规则</a:t>
            </a:r>
            <a:r>
              <a:rPr lang="en-US" altLang="zh-CN" dirty="0" smtClean="0">
                <a:solidFill>
                  <a:srgbClr val="000000"/>
                </a:solidFill>
                <a:latin typeface="Arial Unicode MS" pitchFamily="34" charset="-122"/>
                <a:ea typeface="宋体" pitchFamily="2" charset="-122"/>
              </a:rPr>
              <a:t>) </a:t>
            </a:r>
            <a:br>
              <a:rPr lang="en-US" altLang="zh-CN" dirty="0" smtClean="0">
                <a:solidFill>
                  <a:srgbClr val="000000"/>
                </a:solidFill>
                <a:latin typeface="Arial Unicode MS" pitchFamily="34" charset="-122"/>
                <a:ea typeface="宋体" pitchFamily="2" charset="-122"/>
              </a:rPr>
            </a:b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smtClean="0">
                <a:solidFill>
                  <a:srgbClr val="000000"/>
                </a:solidFill>
                <a:latin typeface="Times New Roman" pitchFamily="18" charset="0"/>
                <a:ea typeface="宋体" pitchFamily="2" charset="-122"/>
                <a:cs typeface="Times New Roman" pitchFamily="18" charset="0"/>
              </a:rPr>
              <a:t>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smtClean="0">
                <a:solidFill>
                  <a:srgbClr val="000000"/>
                </a:solidFill>
                <a:latin typeface="Times New Roman" pitchFamily="18" charset="0"/>
                <a:ea typeface="宋体" pitchFamily="2" charset="-122"/>
                <a:cs typeface="Times New Roman" pitchFamily="18" charset="0"/>
              </a:rPr>
              <a:t>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t</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solidFill>
                  <a:srgbClr val="000000"/>
                </a:solidFill>
                <a:latin typeface="Times New Roman" pitchFamily="18" charset="0"/>
                <a:ea typeface="宋体" pitchFamily="2" charset="-122"/>
                <a:cs typeface="Times New Roman" pitchFamily="18" charset="0"/>
              </a:rPr>
              <a:t>wG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x</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w</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Arial Unicode MS" pitchFamily="34" charset="-122"/>
                <a:ea typeface="宋体" pitchFamily="2" charset="-122"/>
              </a:rPr>
              <a:t>	(</a:t>
            </a:r>
            <a:r>
              <a:rPr lang="zh-CN" altLang="en-US" dirty="0" smtClean="0">
                <a:solidFill>
                  <a:srgbClr val="000000"/>
                </a:solidFill>
                <a:latin typeface="Arial Unicode MS" pitchFamily="34" charset="-122"/>
                <a:ea typeface="宋体" pitchFamily="2" charset="-122"/>
              </a:rPr>
              <a:t>量词辖域收缩扩张</a:t>
            </a:r>
            <a:r>
              <a:rPr lang="en-US" altLang="zh-CN" dirty="0" smtClean="0">
                <a:solidFill>
                  <a:srgbClr val="000000"/>
                </a:solidFill>
                <a:latin typeface="Arial Unicode MS" pitchFamily="34" charset="-122"/>
                <a:ea typeface="宋体" pitchFamily="2" charset="-122"/>
              </a:rPr>
              <a:t>2-3) </a:t>
            </a:r>
          </a:p>
          <a:p>
            <a:pPr algn="l" eaLnBrk="1" hangingPunct="1">
              <a:lnSpc>
                <a:spcPct val="150000"/>
              </a:lnSpc>
            </a:pPr>
            <a:r>
              <a:rPr lang="en-US" altLang="zh-CN" dirty="0" smtClean="0">
                <a:solidFill>
                  <a:srgbClr val="000000"/>
                </a:solidFill>
                <a:ea typeface="宋体" pitchFamily="2" charset="-122"/>
              </a:rPr>
              <a:t>       </a:t>
            </a:r>
            <a:r>
              <a:rPr lang="en-US" altLang="zh-CN" dirty="0" smtClean="0">
                <a:solidFill>
                  <a:srgbClr val="000000"/>
                </a:solidFill>
                <a:latin typeface="Arial Unicode MS" pitchFamily="34" charset="-122"/>
                <a:ea typeface="宋体" pitchFamily="2" charset="-122"/>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smtClean="0">
                <a:solidFill>
                  <a:srgbClr val="000000"/>
                </a:solidFill>
                <a:latin typeface="Times New Roman" pitchFamily="18" charset="0"/>
                <a:ea typeface="宋体" pitchFamily="2" charset="-122"/>
                <a:cs typeface="Times New Roman" pitchFamily="18" charset="0"/>
              </a:rPr>
              <a:t>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solidFill>
                  <a:srgbClr val="000000"/>
                </a:solidFill>
                <a:latin typeface="Times New Roman" pitchFamily="18" charset="0"/>
                <a:ea typeface="宋体" pitchFamily="2" charset="-122"/>
                <a:cs typeface="Times New Roman" pitchFamily="18" charset="0"/>
              </a:rPr>
              <a:t>w</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i="1" dirty="0" smtClean="0">
                <a:solidFill>
                  <a:srgbClr val="000000"/>
                </a:solidFill>
                <a:latin typeface="Times New Roman" pitchFamily="18" charset="0"/>
                <a:ea typeface="宋体" pitchFamily="2" charset="-122"/>
                <a:cs typeface="Times New Roman" pitchFamily="18" charset="0"/>
              </a:rPr>
              <a:t>F</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t</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y</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smtClean="0">
                <a:solidFill>
                  <a:srgbClr val="000000"/>
                </a:solidFill>
                <a:latin typeface="Times New Roman" pitchFamily="18" charset="0"/>
                <a:ea typeface="宋体" pitchFamily="2" charset="-122"/>
                <a:cs typeface="Times New Roman" pitchFamily="18" charset="0"/>
              </a:rPr>
              <a:t>G</a:t>
            </a:r>
            <a:r>
              <a:rPr lang="en-US" altLang="zh-CN" dirty="0"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x</a:t>
            </a:r>
            <a:r>
              <a:rPr lang="en-US" altLang="zh-CN" dirty="0" err="1" smtClean="0">
                <a:solidFill>
                  <a:srgbClr val="000000"/>
                </a:solidFill>
                <a:latin typeface="Times New Roman" pitchFamily="18" charset="0"/>
                <a:ea typeface="宋体" pitchFamily="2" charset="-122"/>
                <a:cs typeface="Times New Roman" pitchFamily="18" charset="0"/>
              </a:rPr>
              <a:t>,</a:t>
            </a:r>
            <a:r>
              <a:rPr lang="en-US" altLang="zh-CN" i="1" dirty="0" err="1" smtClean="0">
                <a:solidFill>
                  <a:srgbClr val="000000"/>
                </a:solidFill>
                <a:latin typeface="Times New Roman" pitchFamily="18" charset="0"/>
                <a:ea typeface="宋体" pitchFamily="2" charset="-122"/>
                <a:cs typeface="Times New Roman" pitchFamily="18" charset="0"/>
              </a:rPr>
              <a:t>w</a:t>
            </a:r>
            <a:r>
              <a:rPr lang="en-US" altLang="zh-CN" dirty="0" smtClean="0">
                <a:solidFill>
                  <a:srgbClr val="000000"/>
                </a:solidFill>
                <a:latin typeface="Times New Roman" pitchFamily="18" charset="0"/>
                <a:ea typeface="宋体" pitchFamily="2" charset="-122"/>
                <a:cs typeface="Times New Roman" pitchFamily="18" charset="0"/>
              </a:rPr>
              <a:t>)) </a:t>
            </a:r>
            <a:r>
              <a:rPr lang="en-US" altLang="zh-CN" dirty="0" smtClean="0">
                <a:solidFill>
                  <a:srgbClr val="000000"/>
                </a:solidFill>
                <a:latin typeface="Arial Unicode MS" pitchFamily="34" charset="-122"/>
                <a:ea typeface="宋体" pitchFamily="2" charset="-122"/>
              </a:rPr>
              <a:t>	(</a:t>
            </a:r>
            <a:r>
              <a:rPr lang="zh-CN" altLang="en-US" dirty="0" smtClean="0">
                <a:solidFill>
                  <a:srgbClr val="000000"/>
                </a:solidFill>
                <a:latin typeface="Arial Unicode MS" pitchFamily="34" charset="-122"/>
                <a:ea typeface="宋体" pitchFamily="2" charset="-122"/>
              </a:rPr>
              <a:t>量词辖域收缩扩张</a:t>
            </a:r>
            <a:r>
              <a:rPr lang="en-US" altLang="zh-CN" dirty="0" smtClean="0">
                <a:solidFill>
                  <a:srgbClr val="000000"/>
                </a:solidFill>
                <a:latin typeface="Arial Unicode MS" pitchFamily="34" charset="-122"/>
                <a:ea typeface="宋体" pitchFamily="2" charset="-122"/>
              </a:rPr>
              <a:t>2-4) </a:t>
            </a:r>
            <a:br>
              <a:rPr lang="en-US" altLang="zh-CN" dirty="0" smtClean="0">
                <a:solidFill>
                  <a:srgbClr val="000000"/>
                </a:solidFill>
                <a:latin typeface="Arial Unicode MS" pitchFamily="34" charset="-122"/>
                <a:ea typeface="宋体" pitchFamily="2" charset="-122"/>
              </a:rPr>
            </a:br>
            <a:endParaRPr lang="en-US" altLang="zh-CN" dirty="0" smtClean="0">
              <a:latin typeface="Times New Roman" pitchFamily="18" charset="0"/>
              <a:ea typeface="宋体" pitchFamily="2" charset="-122"/>
              <a:cs typeface="Times New Roman" pitchFamily="18" charset="0"/>
            </a:endParaRPr>
          </a:p>
        </p:txBody>
      </p:sp>
      <p:sp>
        <p:nvSpPr>
          <p:cNvPr id="4" name="灯片编号占位符 5"/>
          <p:cNvSpPr>
            <a:spLocks noGrp="1"/>
          </p:cNvSpPr>
          <p:nvPr>
            <p:ph type="sldNum" sz="quarter" idx="12"/>
          </p:nvPr>
        </p:nvSpPr>
        <p:spPr>
          <a:xfrm>
            <a:off x="6553200" y="6245225"/>
            <a:ext cx="2133600" cy="476250"/>
          </a:xfrm>
          <a:noFill/>
        </p:spPr>
        <p:txBody>
          <a:bodyPr/>
          <a:lstStyle/>
          <a:p>
            <a:fld id="{3289DD46-CB02-4812-A923-EEBC370C2325}" type="slidenum">
              <a:rPr lang="en-US" altLang="zh-CN" sz="1200" smtClean="0">
                <a:solidFill>
                  <a:schemeClr val="tx1"/>
                </a:solidFill>
                <a:ea typeface="宋体" charset="-122"/>
              </a:rPr>
              <a:pPr/>
              <a:t>38</a:t>
            </a:fld>
            <a:endParaRPr lang="en-US" altLang="zh-CN" sz="1200" dirty="0" smtClean="0">
              <a:solidFill>
                <a:schemeClr val="tx1"/>
              </a:solidFill>
              <a:ea typeface="宋体" charset="-122"/>
            </a:endParaRPr>
          </a:p>
        </p:txBody>
      </p:sp>
      <p:sp>
        <p:nvSpPr>
          <p:cNvPr id="6" name="Rectangle 2"/>
          <p:cNvSpPr txBox="1">
            <a:spLocks noChangeArrowheads="1"/>
          </p:cNvSpPr>
          <p:nvPr/>
        </p:nvSpPr>
        <p:spPr bwMode="auto">
          <a:xfrm>
            <a:off x="179388" y="152400"/>
            <a:ext cx="8785225" cy="5524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chemeClr val="tx2"/>
                </a:solidFill>
                <a:effectLst/>
                <a:uLnTx/>
                <a:uFillTx/>
                <a:latin typeface="+mj-lt"/>
                <a:ea typeface="+mj-ea"/>
                <a:cs typeface="+mj-cs"/>
              </a:rPr>
              <a:t>2.3</a:t>
            </a:r>
            <a:r>
              <a:rPr kumimoji="0" lang="zh-CN" altLang="en-US" sz="3200" b="1" i="0" u="none" strike="noStrike" kern="0" cap="none" spc="0" normalizeH="0" baseline="0" noProof="0" dirty="0" smtClean="0">
                <a:ln>
                  <a:noFill/>
                </a:ln>
                <a:solidFill>
                  <a:schemeClr val="tx2"/>
                </a:solidFill>
                <a:effectLst/>
                <a:uLnTx/>
                <a:uFillTx/>
                <a:latin typeface="+mj-lt"/>
                <a:ea typeface="+mj-ea"/>
                <a:cs typeface="+mj-cs"/>
              </a:rPr>
              <a:t>一阶逻辑等值式与前束范式</a:t>
            </a:r>
            <a:r>
              <a:rPr kumimoji="0" lang="en-US" altLang="zh-CN" sz="3200" b="1" i="0" u="none" strike="noStrike" kern="0" cap="none" spc="0" normalizeH="0" baseline="0" noProof="0" dirty="0" smtClean="0">
                <a:ln>
                  <a:noFill/>
                </a:ln>
                <a:solidFill>
                  <a:schemeClr val="tx2"/>
                </a:solidFill>
                <a:effectLst/>
                <a:uLnTx/>
                <a:uFillTx/>
                <a:latin typeface="+mj-lt"/>
                <a:ea typeface="+mj-ea"/>
                <a:cs typeface="+mj-cs"/>
              </a:rPr>
              <a:t>::</a:t>
            </a:r>
            <a:r>
              <a:rPr kumimoji="0" lang="zh-CN" altLang="en-US" sz="3200" b="1" i="0" u="none" strike="noStrike" kern="0" cap="none" spc="0" normalizeH="0" baseline="0" noProof="0" dirty="0" smtClean="0">
                <a:ln>
                  <a:noFill/>
                </a:ln>
                <a:solidFill>
                  <a:schemeClr val="tx2"/>
                </a:solidFill>
                <a:effectLst/>
                <a:uLnTx/>
                <a:uFillTx/>
                <a:latin typeface="+mj-lt"/>
                <a:ea typeface="+mj-ea"/>
                <a:cs typeface="+mj-cs"/>
              </a:rPr>
              <a:t>求前束范式</a:t>
            </a:r>
            <a:endParaRPr kumimoji="0" lang="zh-CN" altLang="en-US" sz="32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j-cs"/>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00100" y="260350"/>
            <a:ext cx="7500990" cy="417513"/>
          </a:xfrm>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个体词和个体域</a:t>
            </a:r>
          </a:p>
        </p:txBody>
      </p:sp>
      <p:sp>
        <p:nvSpPr>
          <p:cNvPr id="6147" name="内容占位符 2"/>
          <p:cNvSpPr>
            <a:spLocks noGrp="1"/>
          </p:cNvSpPr>
          <p:nvPr>
            <p:ph idx="1"/>
          </p:nvPr>
        </p:nvSpPr>
        <p:spPr/>
        <p:txBody>
          <a:bodyPr/>
          <a:lstStyle/>
          <a:p>
            <a:r>
              <a:rPr lang="zh-CN" altLang="en-US" dirty="0" smtClean="0">
                <a:solidFill>
                  <a:schemeClr val="accent2">
                    <a:lumMod val="60000"/>
                    <a:lumOff val="40000"/>
                  </a:schemeClr>
                </a:solidFill>
              </a:rPr>
              <a:t>个体词</a:t>
            </a:r>
            <a:r>
              <a:rPr lang="en-US" altLang="zh-CN" dirty="0" smtClean="0"/>
              <a:t>——</a:t>
            </a:r>
            <a:r>
              <a:rPr lang="zh-CN" altLang="en-US" dirty="0" smtClean="0"/>
              <a:t>所研究对象中可以独立存在的具体或抽象的客体，例如“小明”、∏、一元二次方程等。</a:t>
            </a:r>
          </a:p>
          <a:p>
            <a:r>
              <a:rPr lang="zh-CN" altLang="en-US" dirty="0" smtClean="0">
                <a:solidFill>
                  <a:schemeClr val="accent2">
                    <a:lumMod val="60000"/>
                    <a:lumOff val="40000"/>
                  </a:schemeClr>
                </a:solidFill>
              </a:rPr>
              <a:t>个体常项</a:t>
            </a:r>
            <a:r>
              <a:rPr lang="zh-CN" altLang="en-US" dirty="0" smtClean="0"/>
              <a:t>：表示具体或特定的个体的词，用</a:t>
            </a:r>
            <a:r>
              <a:rPr lang="en-US" altLang="zh-CN" i="1" dirty="0" smtClean="0"/>
              <a:t>a, b, c</a:t>
            </a:r>
            <a:r>
              <a:rPr lang="zh-CN" altLang="en-US" dirty="0" smtClean="0"/>
              <a:t>表示</a:t>
            </a:r>
          </a:p>
          <a:p>
            <a:r>
              <a:rPr lang="zh-CN" altLang="en-US" dirty="0" smtClean="0">
                <a:solidFill>
                  <a:schemeClr val="accent2">
                    <a:lumMod val="60000"/>
                    <a:lumOff val="40000"/>
                  </a:schemeClr>
                </a:solidFill>
              </a:rPr>
              <a:t>个体变项</a:t>
            </a:r>
            <a:r>
              <a:rPr lang="zh-CN" altLang="en-US" dirty="0" smtClean="0"/>
              <a:t>：表示抽象的或泛指的个体的词，用</a:t>
            </a:r>
            <a:r>
              <a:rPr lang="en-US" altLang="zh-CN" i="1" dirty="0" smtClean="0"/>
              <a:t>x</a:t>
            </a:r>
            <a:r>
              <a:rPr lang="en-US" altLang="zh-CN" dirty="0" smtClean="0"/>
              <a:t>, </a:t>
            </a:r>
            <a:r>
              <a:rPr lang="en-US" altLang="zh-CN" i="1" dirty="0" smtClean="0"/>
              <a:t>y</a:t>
            </a:r>
            <a:r>
              <a:rPr lang="en-US" altLang="zh-CN" dirty="0" smtClean="0"/>
              <a:t>, </a:t>
            </a:r>
            <a:r>
              <a:rPr lang="en-US" altLang="zh-CN" i="1" dirty="0" smtClean="0"/>
              <a:t>z</a:t>
            </a:r>
            <a:r>
              <a:rPr lang="zh-CN" altLang="en-US" dirty="0" smtClean="0"/>
              <a:t>表示</a:t>
            </a:r>
          </a:p>
          <a:p>
            <a:r>
              <a:rPr lang="zh-CN" altLang="en-US" dirty="0" smtClean="0">
                <a:solidFill>
                  <a:schemeClr val="accent2">
                    <a:lumMod val="60000"/>
                    <a:lumOff val="40000"/>
                  </a:schemeClr>
                </a:solidFill>
              </a:rPr>
              <a:t>个体域 </a:t>
            </a:r>
            <a:r>
              <a:rPr lang="en-US" altLang="zh-CN" dirty="0" smtClean="0"/>
              <a:t>(</a:t>
            </a:r>
            <a:r>
              <a:rPr lang="zh-CN" altLang="en-US" dirty="0" smtClean="0">
                <a:solidFill>
                  <a:schemeClr val="accent2">
                    <a:lumMod val="60000"/>
                    <a:lumOff val="40000"/>
                  </a:schemeClr>
                </a:solidFill>
              </a:rPr>
              <a:t>论域</a:t>
            </a:r>
            <a:r>
              <a:rPr lang="en-US" altLang="zh-CN" dirty="0" smtClean="0"/>
              <a:t>) ——</a:t>
            </a:r>
            <a:r>
              <a:rPr lang="zh-CN" altLang="en-US" dirty="0" smtClean="0"/>
              <a:t>个体变项的取值范围</a:t>
            </a:r>
          </a:p>
          <a:p>
            <a:r>
              <a:rPr lang="en-US" altLang="zh-CN" dirty="0" smtClean="0"/>
              <a:t>	</a:t>
            </a:r>
            <a:r>
              <a:rPr lang="zh-CN" altLang="en-US" dirty="0" smtClean="0"/>
              <a:t>有限个体域，如</a:t>
            </a:r>
            <a:r>
              <a:rPr lang="en-US" altLang="zh-CN" dirty="0" smtClean="0"/>
              <a:t>{</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{1, 2}</a:t>
            </a:r>
          </a:p>
          <a:p>
            <a:r>
              <a:rPr lang="en-US" altLang="zh-CN" dirty="0" smtClean="0"/>
              <a:t>	</a:t>
            </a:r>
            <a:r>
              <a:rPr lang="zh-CN" altLang="en-US" dirty="0" smtClean="0"/>
              <a:t>无限个体域，如</a:t>
            </a:r>
            <a:r>
              <a:rPr lang="en-US" altLang="zh-CN" dirty="0" smtClean="0"/>
              <a:t>N, Z, R, …</a:t>
            </a:r>
          </a:p>
          <a:p>
            <a:r>
              <a:rPr lang="en-US" altLang="zh-CN" dirty="0" smtClean="0"/>
              <a:t>	</a:t>
            </a:r>
            <a:r>
              <a:rPr lang="zh-CN" altLang="en-US" dirty="0" smtClean="0"/>
              <a:t>全总个体域</a:t>
            </a:r>
            <a:r>
              <a:rPr lang="en-US" altLang="zh-CN" dirty="0" smtClean="0"/>
              <a:t>——</a:t>
            </a:r>
            <a:r>
              <a:rPr lang="zh-CN" altLang="en-US" dirty="0" smtClean="0"/>
              <a:t>由宇宙间一切事物组成</a:t>
            </a:r>
          </a:p>
        </p:txBody>
      </p:sp>
      <p:sp>
        <p:nvSpPr>
          <p:cNvPr id="6148" name="灯片编号占位符 3"/>
          <p:cNvSpPr>
            <a:spLocks noGrp="1"/>
          </p:cNvSpPr>
          <p:nvPr>
            <p:ph type="sldNum" sz="quarter" idx="12"/>
          </p:nvPr>
        </p:nvSpPr>
        <p:spPr>
          <a:noFill/>
        </p:spPr>
        <p:txBody>
          <a:bodyPr/>
          <a:lstStyle/>
          <a:p>
            <a:fld id="{9F59599A-5C47-42BF-AC08-EB03ECA87C12}" type="slidenum">
              <a:rPr lang="en-US" altLang="zh-CN" smtClean="0">
                <a:ea typeface="宋体" charset="-122"/>
              </a:rPr>
              <a:pPr/>
              <a:t>4</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428728" y="260350"/>
            <a:ext cx="6121400" cy="417513"/>
          </a:xfrm>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谓词</a:t>
            </a:r>
          </a:p>
        </p:txBody>
      </p:sp>
      <p:sp>
        <p:nvSpPr>
          <p:cNvPr id="7171" name="内容占位符 2"/>
          <p:cNvSpPr>
            <a:spLocks noGrp="1"/>
          </p:cNvSpPr>
          <p:nvPr>
            <p:ph idx="1"/>
          </p:nvPr>
        </p:nvSpPr>
        <p:spPr>
          <a:xfrm>
            <a:off x="457200" y="928670"/>
            <a:ext cx="8229600" cy="5114948"/>
          </a:xfrm>
        </p:spPr>
        <p:txBody>
          <a:bodyPr/>
          <a:lstStyle/>
          <a:p>
            <a:r>
              <a:rPr lang="zh-CN" altLang="en-US" dirty="0" smtClean="0">
                <a:solidFill>
                  <a:schemeClr val="accent2">
                    <a:lumMod val="60000"/>
                    <a:lumOff val="40000"/>
                  </a:schemeClr>
                </a:solidFill>
              </a:rPr>
              <a:t>谓词</a:t>
            </a:r>
            <a:r>
              <a:rPr lang="en-US" altLang="zh-CN" dirty="0" smtClean="0"/>
              <a:t>——</a:t>
            </a:r>
            <a:r>
              <a:rPr lang="zh-CN" altLang="en-US" dirty="0" smtClean="0"/>
              <a:t>表示个体词性质或相互之间关系的词</a:t>
            </a:r>
          </a:p>
          <a:p>
            <a:r>
              <a:rPr lang="zh-CN" altLang="en-US" dirty="0" smtClean="0">
                <a:solidFill>
                  <a:schemeClr val="accent2">
                    <a:lumMod val="60000"/>
                    <a:lumOff val="40000"/>
                  </a:schemeClr>
                </a:solidFill>
              </a:rPr>
              <a:t>谓词常项</a:t>
            </a:r>
            <a:r>
              <a:rPr lang="en-US" altLang="zh-CN" dirty="0" smtClean="0">
                <a:solidFill>
                  <a:srgbClr val="FF0000"/>
                </a:solidFill>
              </a:rPr>
              <a:t>	</a:t>
            </a:r>
            <a:r>
              <a:rPr lang="zh-CN" altLang="en-US" dirty="0" smtClean="0"/>
              <a:t>表示具体性质和关系，如</a:t>
            </a:r>
            <a:r>
              <a:rPr lang="en-US" altLang="zh-CN" dirty="0" smtClean="0"/>
              <a:t>, </a:t>
            </a:r>
            <a:r>
              <a:rPr lang="en-US" altLang="zh-CN" i="1" dirty="0" smtClean="0"/>
              <a:t>F</a:t>
            </a:r>
            <a:r>
              <a:rPr lang="en-US" altLang="zh-CN" dirty="0" smtClean="0"/>
              <a:t>(</a:t>
            </a:r>
            <a:r>
              <a:rPr lang="en-US" altLang="zh-CN" i="1" dirty="0" smtClean="0"/>
              <a:t>a</a:t>
            </a:r>
            <a:r>
              <a:rPr lang="en-US" altLang="zh-CN" dirty="0" smtClean="0"/>
              <a:t>)</a:t>
            </a:r>
            <a:r>
              <a:rPr lang="zh-CN" altLang="en-US" dirty="0" smtClean="0"/>
              <a:t>：</a:t>
            </a:r>
            <a:r>
              <a:rPr lang="en-US" altLang="zh-CN" i="1" dirty="0" smtClean="0"/>
              <a:t>a</a:t>
            </a:r>
            <a:r>
              <a:rPr lang="zh-CN" altLang="en-US" dirty="0" smtClean="0"/>
              <a:t>是人</a:t>
            </a:r>
          </a:p>
          <a:p>
            <a:r>
              <a:rPr lang="zh-CN" altLang="en-US" dirty="0" smtClean="0">
                <a:solidFill>
                  <a:schemeClr val="accent2">
                    <a:lumMod val="60000"/>
                    <a:lumOff val="40000"/>
                  </a:schemeClr>
                </a:solidFill>
              </a:rPr>
              <a:t>谓词变项</a:t>
            </a:r>
            <a:r>
              <a:rPr lang="en-US" altLang="zh-CN" dirty="0" smtClean="0">
                <a:solidFill>
                  <a:srgbClr val="FF0000"/>
                </a:solidFill>
              </a:rPr>
              <a:t>	</a:t>
            </a:r>
            <a:r>
              <a:rPr lang="zh-CN" altLang="en-US" dirty="0" smtClean="0"/>
              <a:t>表示抽象性质和关系如</a:t>
            </a:r>
            <a:r>
              <a:rPr lang="en-US" altLang="zh-CN" dirty="0" smtClean="0"/>
              <a:t>, </a:t>
            </a:r>
            <a:r>
              <a:rPr lang="en-US" altLang="zh-CN" i="1" dirty="0" smtClean="0"/>
              <a:t>F</a:t>
            </a:r>
            <a:r>
              <a:rPr lang="en-US" altLang="zh-CN" dirty="0" smtClean="0"/>
              <a:t>(</a:t>
            </a:r>
            <a:r>
              <a:rPr lang="en-US" altLang="zh-CN" i="1" dirty="0" smtClean="0"/>
              <a:t>x</a:t>
            </a:r>
            <a:r>
              <a:rPr lang="en-US" altLang="zh-CN" dirty="0" smtClean="0"/>
              <a:t>)</a:t>
            </a:r>
            <a:r>
              <a:rPr lang="zh-CN" altLang="en-US" dirty="0" smtClean="0"/>
              <a:t>：</a:t>
            </a:r>
            <a:r>
              <a:rPr lang="en-US" altLang="zh-CN" i="1" dirty="0" smtClean="0"/>
              <a:t>x</a:t>
            </a:r>
            <a:r>
              <a:rPr lang="zh-CN" altLang="en-US" dirty="0" smtClean="0"/>
              <a:t>具有性质</a:t>
            </a:r>
            <a:r>
              <a:rPr lang="en-US" altLang="zh-CN" i="1" dirty="0" smtClean="0"/>
              <a:t>F</a:t>
            </a:r>
          </a:p>
          <a:p>
            <a:r>
              <a:rPr lang="en-US" altLang="zh-CN" i="1" dirty="0" smtClean="0">
                <a:solidFill>
                  <a:schemeClr val="accent2">
                    <a:lumMod val="60000"/>
                    <a:lumOff val="40000"/>
                  </a:schemeClr>
                </a:solidFill>
              </a:rPr>
              <a:t>n</a:t>
            </a:r>
            <a:r>
              <a:rPr lang="zh-CN" altLang="en-US" dirty="0" smtClean="0">
                <a:solidFill>
                  <a:schemeClr val="accent2">
                    <a:lumMod val="60000"/>
                    <a:lumOff val="40000"/>
                  </a:schemeClr>
                </a:solidFill>
              </a:rPr>
              <a:t>（</a:t>
            </a:r>
            <a:r>
              <a:rPr lang="en-US" altLang="zh-CN" i="1" dirty="0" smtClean="0">
                <a:solidFill>
                  <a:schemeClr val="accent2">
                    <a:lumMod val="60000"/>
                    <a:lumOff val="40000"/>
                  </a:schemeClr>
                </a:solidFill>
              </a:rPr>
              <a:t>n</a:t>
            </a:r>
            <a:r>
              <a:rPr lang="zh-CN" altLang="en-US" dirty="0" smtClean="0">
                <a:solidFill>
                  <a:schemeClr val="accent2">
                    <a:lumMod val="60000"/>
                    <a:lumOff val="40000"/>
                  </a:schemeClr>
                </a:solidFill>
              </a:rPr>
              <a:t>≧</a:t>
            </a:r>
            <a:r>
              <a:rPr lang="en-US" altLang="zh-CN" dirty="0" smtClean="0">
                <a:solidFill>
                  <a:schemeClr val="accent2">
                    <a:lumMod val="60000"/>
                    <a:lumOff val="40000"/>
                  </a:schemeClr>
                </a:solidFill>
              </a:rPr>
              <a:t>1</a:t>
            </a:r>
            <a:r>
              <a:rPr lang="zh-CN" altLang="en-US" dirty="0" smtClean="0">
                <a:solidFill>
                  <a:schemeClr val="accent2">
                    <a:lumMod val="60000"/>
                    <a:lumOff val="40000"/>
                  </a:schemeClr>
                </a:solidFill>
              </a:rPr>
              <a:t>）元谓词</a:t>
            </a:r>
          </a:p>
          <a:p>
            <a:r>
              <a:rPr lang="en-US" altLang="zh-CN" dirty="0" smtClean="0"/>
              <a:t>	</a:t>
            </a:r>
            <a:r>
              <a:rPr lang="zh-CN" altLang="en-US" dirty="0" smtClean="0">
                <a:solidFill>
                  <a:schemeClr val="accent2">
                    <a:lumMod val="60000"/>
                    <a:lumOff val="40000"/>
                  </a:schemeClr>
                </a:solidFill>
              </a:rPr>
              <a:t>一元谓词</a:t>
            </a:r>
            <a:r>
              <a:rPr lang="en-US" altLang="zh-CN" dirty="0" smtClean="0"/>
              <a:t>(</a:t>
            </a:r>
            <a:r>
              <a:rPr lang="en-US" altLang="zh-CN" i="1" dirty="0" smtClean="0"/>
              <a:t>n</a:t>
            </a:r>
            <a:r>
              <a:rPr lang="en-US" altLang="zh-CN" dirty="0" smtClean="0"/>
              <a:t>=1)——</a:t>
            </a:r>
            <a:r>
              <a:rPr lang="zh-CN" altLang="en-US" dirty="0" smtClean="0"/>
              <a:t>表示性质</a:t>
            </a:r>
          </a:p>
          <a:p>
            <a:r>
              <a:rPr lang="en-US" altLang="zh-CN" dirty="0" smtClean="0"/>
              <a:t>	</a:t>
            </a:r>
            <a:r>
              <a:rPr lang="zh-CN" altLang="en-US" dirty="0" smtClean="0">
                <a:solidFill>
                  <a:schemeClr val="accent2">
                    <a:lumMod val="60000"/>
                    <a:lumOff val="40000"/>
                  </a:schemeClr>
                </a:solidFill>
              </a:rPr>
              <a:t>多元谓词</a:t>
            </a:r>
            <a:r>
              <a:rPr lang="en-US" altLang="zh-CN" dirty="0" smtClean="0"/>
              <a:t>(</a:t>
            </a:r>
            <a:r>
              <a:rPr lang="en-US" altLang="zh-CN" i="1" dirty="0" smtClean="0"/>
              <a:t>n</a:t>
            </a:r>
            <a:r>
              <a:rPr lang="zh-CN" altLang="en-US" dirty="0" smtClean="0"/>
              <a:t>≧</a:t>
            </a:r>
            <a:r>
              <a:rPr lang="en-US" altLang="zh-CN" dirty="0" smtClean="0"/>
              <a:t>2)——</a:t>
            </a:r>
            <a:r>
              <a:rPr lang="zh-CN" altLang="en-US" dirty="0" smtClean="0"/>
              <a:t>表示事物之间的关系</a:t>
            </a:r>
          </a:p>
          <a:p>
            <a:r>
              <a:rPr lang="en-US" altLang="zh-CN" dirty="0" smtClean="0"/>
              <a:t>		</a:t>
            </a:r>
            <a:r>
              <a:rPr lang="zh-CN" altLang="en-US" dirty="0" smtClean="0"/>
              <a:t>如</a:t>
            </a:r>
            <a:r>
              <a:rPr lang="en-US" altLang="zh-CN" dirty="0" smtClean="0"/>
              <a:t>, </a:t>
            </a:r>
            <a:r>
              <a:rPr lang="en-US" altLang="zh-CN" i="1" dirty="0" smtClean="0"/>
              <a:t>L</a:t>
            </a:r>
            <a:r>
              <a:rPr lang="en-US" altLang="zh-CN" dirty="0" smtClean="0"/>
              <a:t>(</a:t>
            </a:r>
            <a:r>
              <a:rPr lang="en-US" altLang="zh-CN" i="1" dirty="0" err="1" smtClean="0"/>
              <a:t>x,y</a:t>
            </a:r>
            <a:r>
              <a:rPr lang="en-US" altLang="zh-CN" dirty="0" smtClean="0"/>
              <a:t>)</a:t>
            </a:r>
            <a:r>
              <a:rPr lang="zh-CN" altLang="en-US" dirty="0" smtClean="0"/>
              <a:t>：</a:t>
            </a:r>
            <a:r>
              <a:rPr lang="en-US" altLang="zh-CN" i="1" dirty="0" smtClean="0"/>
              <a:t>x</a:t>
            </a:r>
            <a:r>
              <a:rPr lang="zh-CN" altLang="en-US" dirty="0" smtClean="0"/>
              <a:t>与</a:t>
            </a:r>
            <a:r>
              <a:rPr lang="en-US" altLang="zh-CN" i="1" dirty="0" smtClean="0"/>
              <a:t>y</a:t>
            </a:r>
            <a:r>
              <a:rPr lang="en-US" altLang="zh-CN" dirty="0" smtClean="0"/>
              <a:t> </a:t>
            </a:r>
            <a:r>
              <a:rPr lang="zh-CN" altLang="en-US" dirty="0" smtClean="0"/>
              <a:t>有关系</a:t>
            </a:r>
            <a:r>
              <a:rPr lang="en-US" altLang="zh-CN" i="1" dirty="0" smtClean="0"/>
              <a:t>L</a:t>
            </a:r>
            <a:r>
              <a:rPr lang="zh-CN" altLang="en-US" dirty="0" smtClean="0"/>
              <a:t>，</a:t>
            </a:r>
            <a:r>
              <a:rPr lang="en-US" altLang="zh-CN" i="1" dirty="0" smtClean="0"/>
              <a:t>L</a:t>
            </a:r>
            <a:r>
              <a:rPr lang="en-US" altLang="zh-CN" dirty="0" smtClean="0"/>
              <a:t>(</a:t>
            </a:r>
            <a:r>
              <a:rPr lang="en-US" altLang="zh-CN" i="1" dirty="0" err="1" smtClean="0"/>
              <a:t>x,y</a:t>
            </a:r>
            <a:r>
              <a:rPr lang="en-US" altLang="zh-CN" dirty="0" smtClean="0"/>
              <a:t>)</a:t>
            </a:r>
            <a:r>
              <a:rPr lang="zh-CN" altLang="en-US" dirty="0" smtClean="0"/>
              <a:t>：</a:t>
            </a:r>
            <a:r>
              <a:rPr lang="en-US" altLang="zh-CN" i="1" dirty="0" smtClean="0"/>
              <a:t>x</a:t>
            </a:r>
            <a:r>
              <a:rPr lang="zh-CN" altLang="en-US" dirty="0" smtClean="0"/>
              <a:t>≧</a:t>
            </a:r>
            <a:r>
              <a:rPr lang="en-US" altLang="zh-CN" i="1" dirty="0" smtClean="0"/>
              <a:t>y</a:t>
            </a:r>
            <a:r>
              <a:rPr lang="zh-CN" altLang="en-US" dirty="0" smtClean="0"/>
              <a:t>，</a:t>
            </a:r>
            <a:r>
              <a:rPr lang="en-US" altLang="zh-CN" dirty="0" smtClean="0"/>
              <a:t>…</a:t>
            </a:r>
          </a:p>
          <a:p>
            <a:r>
              <a:rPr lang="en-US" altLang="zh-CN" dirty="0" smtClean="0"/>
              <a:t>     </a:t>
            </a:r>
            <a:r>
              <a:rPr lang="en-US" altLang="zh-CN" i="1" dirty="0" smtClean="0"/>
              <a:t>L</a:t>
            </a:r>
            <a:r>
              <a:rPr lang="en-US" altLang="zh-CN" dirty="0" smtClean="0"/>
              <a:t>(</a:t>
            </a:r>
            <a:r>
              <a:rPr lang="en-US" altLang="zh-CN" i="1" dirty="0" err="1" smtClean="0"/>
              <a:t>x,y</a:t>
            </a:r>
            <a:r>
              <a:rPr lang="en-US" altLang="zh-CN" dirty="0" smtClean="0"/>
              <a:t>)</a:t>
            </a:r>
            <a:r>
              <a:rPr lang="zh-CN" altLang="en-US" dirty="0" smtClean="0"/>
              <a:t>并不是命题；明确意义</a:t>
            </a:r>
            <a:r>
              <a:rPr lang="en-US" altLang="zh-CN" i="1" dirty="0" smtClean="0"/>
              <a:t>L</a:t>
            </a:r>
            <a:r>
              <a:rPr lang="en-US" altLang="zh-CN" dirty="0" smtClean="0"/>
              <a:t>(</a:t>
            </a:r>
            <a:r>
              <a:rPr lang="en-US" altLang="zh-CN" i="1" dirty="0" err="1" smtClean="0"/>
              <a:t>x,y</a:t>
            </a:r>
            <a:r>
              <a:rPr lang="en-US" altLang="zh-CN" dirty="0" smtClean="0"/>
              <a:t>)</a:t>
            </a:r>
            <a:r>
              <a:rPr lang="zh-CN" altLang="en-US" dirty="0" smtClean="0"/>
              <a:t>：</a:t>
            </a:r>
            <a:r>
              <a:rPr lang="en-US" altLang="zh-CN" i="1" dirty="0" smtClean="0"/>
              <a:t>x</a:t>
            </a:r>
            <a:r>
              <a:rPr lang="zh-CN" altLang="en-US" dirty="0" smtClean="0"/>
              <a:t>≧</a:t>
            </a:r>
            <a:r>
              <a:rPr lang="en-US" altLang="zh-CN" i="1" dirty="0" smtClean="0"/>
              <a:t>y</a:t>
            </a:r>
            <a:r>
              <a:rPr lang="zh-CN" altLang="en-US" dirty="0" smtClean="0"/>
              <a:t>，仍不是命题；明确了</a:t>
            </a:r>
            <a:r>
              <a:rPr lang="en-US" altLang="zh-CN" i="1" dirty="0" err="1" smtClean="0"/>
              <a:t>x,y</a:t>
            </a:r>
            <a:r>
              <a:rPr lang="zh-CN" altLang="en-US" dirty="0" smtClean="0"/>
              <a:t>的值后，变成命题。</a:t>
            </a:r>
            <a:endParaRPr lang="en-US" altLang="zh-CN" dirty="0" smtClean="0"/>
          </a:p>
          <a:p>
            <a:r>
              <a:rPr lang="en-US" altLang="zh-CN" dirty="0" smtClean="0"/>
              <a:t>	</a:t>
            </a:r>
            <a:r>
              <a:rPr lang="en-US" altLang="zh-CN" dirty="0" smtClean="0">
                <a:solidFill>
                  <a:schemeClr val="accent2">
                    <a:lumMod val="60000"/>
                    <a:lumOff val="40000"/>
                  </a:schemeClr>
                </a:solidFill>
              </a:rPr>
              <a:t>0</a:t>
            </a:r>
            <a:r>
              <a:rPr lang="zh-CN" altLang="en-US" dirty="0" smtClean="0">
                <a:solidFill>
                  <a:schemeClr val="accent2">
                    <a:lumMod val="60000"/>
                    <a:lumOff val="40000"/>
                  </a:schemeClr>
                </a:solidFill>
              </a:rPr>
              <a:t>元谓词</a:t>
            </a:r>
            <a:r>
              <a:rPr lang="en-US" altLang="zh-CN" dirty="0" smtClean="0"/>
              <a:t>——</a:t>
            </a:r>
            <a:r>
              <a:rPr lang="zh-CN" altLang="en-US" dirty="0" smtClean="0"/>
              <a:t>不含个体变项的谓词。</a:t>
            </a:r>
            <a:r>
              <a:rPr lang="en-US" altLang="zh-CN" dirty="0" smtClean="0"/>
              <a:t>0</a:t>
            </a:r>
            <a:r>
              <a:rPr lang="zh-CN" altLang="en-US" dirty="0" smtClean="0"/>
              <a:t>元谓词常项是命题，为什么？</a:t>
            </a:r>
            <a:r>
              <a:rPr lang="en-US" altLang="zh-CN" i="1" dirty="0" smtClean="0"/>
              <a:t> L</a:t>
            </a:r>
            <a:r>
              <a:rPr lang="en-US" altLang="zh-CN" dirty="0" smtClean="0"/>
              <a:t>(</a:t>
            </a:r>
            <a:r>
              <a:rPr lang="en-US" altLang="zh-CN" i="1" dirty="0" err="1" smtClean="0"/>
              <a:t>a,b</a:t>
            </a:r>
            <a:r>
              <a:rPr lang="en-US" altLang="zh-CN" dirty="0" smtClean="0"/>
              <a:t>)</a:t>
            </a:r>
            <a:r>
              <a:rPr lang="zh-CN" altLang="en-US" dirty="0" smtClean="0"/>
              <a:t>和</a:t>
            </a:r>
            <a:r>
              <a:rPr lang="en-US" altLang="zh-CN" i="1" dirty="0" smtClean="0"/>
              <a:t>L</a:t>
            </a:r>
            <a:r>
              <a:rPr lang="en-US" altLang="zh-CN" dirty="0" smtClean="0"/>
              <a:t>(2</a:t>
            </a:r>
            <a:r>
              <a:rPr lang="en-US" altLang="zh-CN" i="1" dirty="0" smtClean="0"/>
              <a:t>,</a:t>
            </a:r>
            <a:r>
              <a:rPr lang="en-US" altLang="zh-CN" dirty="0" smtClean="0"/>
              <a:t>3)</a:t>
            </a:r>
            <a:r>
              <a:rPr lang="zh-CN" altLang="en-US" dirty="0" smtClean="0"/>
              <a:t>是</a:t>
            </a:r>
            <a:r>
              <a:rPr lang="en-US" altLang="zh-CN" dirty="0" smtClean="0"/>
              <a:t>0</a:t>
            </a:r>
            <a:r>
              <a:rPr lang="zh-CN" altLang="en-US" dirty="0" smtClean="0"/>
              <a:t>元谓词，当</a:t>
            </a:r>
            <a:r>
              <a:rPr lang="en-US" altLang="zh-CN" i="1" dirty="0" smtClean="0"/>
              <a:t>L</a:t>
            </a:r>
            <a:r>
              <a:rPr lang="zh-CN" altLang="en-US" dirty="0" smtClean="0"/>
              <a:t>确定下来，它们就变成命题。</a:t>
            </a:r>
          </a:p>
        </p:txBody>
      </p:sp>
      <p:sp>
        <p:nvSpPr>
          <p:cNvPr id="7172" name="灯片编号占位符 3"/>
          <p:cNvSpPr>
            <a:spLocks noGrp="1"/>
          </p:cNvSpPr>
          <p:nvPr>
            <p:ph type="sldNum" sz="quarter" idx="12"/>
          </p:nvPr>
        </p:nvSpPr>
        <p:spPr>
          <a:noFill/>
        </p:spPr>
        <p:txBody>
          <a:bodyPr/>
          <a:lstStyle/>
          <a:p>
            <a:fld id="{5EEA32FA-63A8-4782-9C2C-B5923F2F9117}" type="slidenum">
              <a:rPr lang="en-US" altLang="zh-CN" smtClean="0">
                <a:ea typeface="宋体" charset="-122"/>
              </a:rPr>
              <a:pPr/>
              <a:t>5</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标题 1"/>
          <p:cNvSpPr>
            <a:spLocks noGrp="1"/>
          </p:cNvSpPr>
          <p:nvPr>
            <p:ph type="title"/>
          </p:nvPr>
        </p:nvSpPr>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谓词实例</a:t>
            </a:r>
          </a:p>
        </p:txBody>
      </p:sp>
      <p:sp>
        <p:nvSpPr>
          <p:cNvPr id="1031" name="内容占位符 2"/>
          <p:cNvSpPr>
            <a:spLocks noGrp="1"/>
          </p:cNvSpPr>
          <p:nvPr>
            <p:ph idx="1"/>
          </p:nvPr>
        </p:nvSpPr>
        <p:spPr>
          <a:xfrm>
            <a:off x="500063" y="857233"/>
            <a:ext cx="8229600" cy="2071701"/>
          </a:xfrm>
        </p:spPr>
        <p:txBody>
          <a:bodyPr/>
          <a:lstStyle/>
          <a:p>
            <a:pPr>
              <a:spcBef>
                <a:spcPts val="1200"/>
              </a:spcBef>
            </a:pPr>
            <a:r>
              <a:rPr lang="zh-CN" altLang="en-US" dirty="0" smtClean="0">
                <a:solidFill>
                  <a:srgbClr val="FF0000"/>
                </a:solidFill>
              </a:rPr>
              <a:t>例</a:t>
            </a:r>
            <a:r>
              <a:rPr lang="en-US" altLang="zh-CN" dirty="0" smtClean="0">
                <a:solidFill>
                  <a:srgbClr val="FF0000"/>
                </a:solidFill>
              </a:rPr>
              <a:t>2.1 </a:t>
            </a:r>
            <a:r>
              <a:rPr lang="zh-CN" altLang="en-US" dirty="0" smtClean="0"/>
              <a:t>将下列命题用</a:t>
            </a:r>
            <a:r>
              <a:rPr lang="en-US" altLang="zh-CN" dirty="0" smtClean="0"/>
              <a:t>0</a:t>
            </a:r>
            <a:r>
              <a:rPr lang="zh-CN" altLang="en-US" dirty="0" smtClean="0"/>
              <a:t>元谓词符号化</a:t>
            </a:r>
          </a:p>
          <a:p>
            <a:pPr>
              <a:spcBef>
                <a:spcPts val="1200"/>
              </a:spcBef>
            </a:pPr>
            <a:r>
              <a:rPr lang="en-US" altLang="zh-CN" dirty="0" smtClean="0"/>
              <a:t>(1) 2</a:t>
            </a:r>
            <a:r>
              <a:rPr lang="zh-CN" altLang="en-US" dirty="0" smtClean="0"/>
              <a:t>是素数且是偶数。</a:t>
            </a:r>
          </a:p>
          <a:p>
            <a:pPr>
              <a:spcBef>
                <a:spcPts val="1200"/>
              </a:spcBef>
            </a:pPr>
            <a:r>
              <a:rPr lang="en-US" altLang="zh-CN" dirty="0" smtClean="0"/>
              <a:t>(2)  </a:t>
            </a:r>
            <a:r>
              <a:rPr lang="zh-CN" altLang="en-US" dirty="0" smtClean="0"/>
              <a:t>如果</a:t>
            </a:r>
            <a:r>
              <a:rPr lang="en-US" altLang="zh-CN" dirty="0" smtClean="0"/>
              <a:t>2</a:t>
            </a:r>
            <a:r>
              <a:rPr lang="zh-CN" altLang="en-US" dirty="0" smtClean="0"/>
              <a:t>大于</a:t>
            </a:r>
            <a:r>
              <a:rPr lang="en-US" altLang="zh-CN" dirty="0" smtClean="0"/>
              <a:t>3</a:t>
            </a:r>
            <a:r>
              <a:rPr lang="zh-CN" altLang="en-US" dirty="0" smtClean="0"/>
              <a:t>，则</a:t>
            </a:r>
            <a:r>
              <a:rPr lang="en-US" altLang="zh-CN" dirty="0" smtClean="0"/>
              <a:t>2</a:t>
            </a:r>
            <a:r>
              <a:rPr lang="zh-CN" altLang="en-US" dirty="0" smtClean="0"/>
              <a:t>大于</a:t>
            </a:r>
            <a:r>
              <a:rPr lang="en-US" altLang="zh-CN" dirty="0" smtClean="0"/>
              <a:t>4</a:t>
            </a:r>
            <a:r>
              <a:rPr lang="zh-CN" altLang="en-US" dirty="0" smtClean="0"/>
              <a:t>。</a:t>
            </a:r>
          </a:p>
          <a:p>
            <a:pPr>
              <a:spcBef>
                <a:spcPts val="1200"/>
              </a:spcBef>
            </a:pPr>
            <a:r>
              <a:rPr lang="en-US" altLang="zh-CN" dirty="0" smtClean="0"/>
              <a:t>(3) </a:t>
            </a:r>
            <a:r>
              <a:rPr lang="zh-CN" altLang="en-US" dirty="0" smtClean="0"/>
              <a:t>如果张明比李民高，李民比赵亮高，则张明比赵亮高。</a:t>
            </a:r>
          </a:p>
        </p:txBody>
      </p:sp>
      <p:sp>
        <p:nvSpPr>
          <p:cNvPr id="1032" name="灯片编号占位符 3"/>
          <p:cNvSpPr>
            <a:spLocks noGrp="1"/>
          </p:cNvSpPr>
          <p:nvPr>
            <p:ph type="sldNum" sz="quarter" idx="12"/>
          </p:nvPr>
        </p:nvSpPr>
        <p:spPr>
          <a:noFill/>
        </p:spPr>
        <p:txBody>
          <a:bodyPr/>
          <a:lstStyle/>
          <a:p>
            <a:fld id="{D72ADBA5-5814-4915-A11D-BA2888D683B6}" type="slidenum">
              <a:rPr lang="en-US" altLang="zh-CN" smtClean="0">
                <a:ea typeface="宋体" charset="-122"/>
              </a:rPr>
              <a:pPr/>
              <a:t>6</a:t>
            </a:fld>
            <a:endParaRPr lang="en-US" altLang="zh-CN" smtClean="0">
              <a:ea typeface="宋体" charset="-122"/>
            </a:endParaRPr>
          </a:p>
        </p:txBody>
      </p:sp>
      <p:sp>
        <p:nvSpPr>
          <p:cNvPr id="5" name="内容占位符 2"/>
          <p:cNvSpPr txBox="1">
            <a:spLocks/>
          </p:cNvSpPr>
          <p:nvPr/>
        </p:nvSpPr>
        <p:spPr bwMode="auto">
          <a:xfrm>
            <a:off x="214282" y="2928934"/>
            <a:ext cx="8643998" cy="3643338"/>
          </a:xfrm>
          <a:prstGeom prst="rect">
            <a:avLst/>
          </a:prstGeom>
          <a:noFill/>
          <a:ln w="9525">
            <a:noFill/>
            <a:miter lim="800000"/>
            <a:headEnd/>
            <a:tailEnd/>
          </a:ln>
        </p:spPr>
        <p:txBody>
          <a:bodyPr/>
          <a:lstStyle/>
          <a:p>
            <a:pPr>
              <a:spcBef>
                <a:spcPts val="1200"/>
              </a:spcBef>
              <a:defRPr/>
            </a:pPr>
            <a:r>
              <a:rPr lang="zh-CN" altLang="en-US" sz="2400" b="1" dirty="0">
                <a:latin typeface="Times New Roman" pitchFamily="18" charset="0"/>
              </a:rPr>
              <a:t>解：在命题逻辑中：</a:t>
            </a:r>
          </a:p>
          <a:p>
            <a:pPr>
              <a:spcBef>
                <a:spcPts val="1200"/>
              </a:spcBef>
              <a:defRPr/>
            </a:pPr>
            <a:r>
              <a:rPr lang="en-US" altLang="zh-CN" sz="2400" b="1" dirty="0" smtClean="0">
                <a:latin typeface="Times New Roman" pitchFamily="18" charset="0"/>
              </a:rPr>
              <a:t>(1) </a:t>
            </a:r>
            <a:r>
              <a:rPr lang="zh-CN" altLang="en-US" sz="2400" b="1" dirty="0" smtClean="0">
                <a:latin typeface="Times New Roman" pitchFamily="18" charset="0"/>
              </a:rPr>
              <a:t>设</a:t>
            </a:r>
            <a:r>
              <a:rPr lang="en-US" altLang="zh-CN" sz="2400" b="1" dirty="0" smtClean="0">
                <a:latin typeface="Times New Roman" pitchFamily="18" charset="0"/>
              </a:rPr>
              <a:t>F(x): x</a:t>
            </a:r>
            <a:r>
              <a:rPr lang="zh-CN" altLang="en-US" sz="2400" b="1" dirty="0" smtClean="0">
                <a:latin typeface="Times New Roman" pitchFamily="18" charset="0"/>
              </a:rPr>
              <a:t>是素数；</a:t>
            </a:r>
            <a:r>
              <a:rPr lang="en-US" altLang="zh-CN" sz="2400" b="1" dirty="0" smtClean="0">
                <a:latin typeface="Times New Roman" pitchFamily="18" charset="0"/>
              </a:rPr>
              <a:t>G(x): x</a:t>
            </a:r>
            <a:r>
              <a:rPr lang="zh-CN" altLang="en-US" sz="2400" b="1" dirty="0" smtClean="0">
                <a:latin typeface="Times New Roman" pitchFamily="18" charset="0"/>
              </a:rPr>
              <a:t>是偶数；</a:t>
            </a:r>
            <a:r>
              <a:rPr lang="en-US" altLang="zh-CN" sz="2400" b="1" dirty="0" smtClean="0">
                <a:latin typeface="Times New Roman" pitchFamily="18" charset="0"/>
              </a:rPr>
              <a:t>a: 2. </a:t>
            </a:r>
            <a:r>
              <a:rPr lang="zh-CN" altLang="en-US" sz="2400" b="1" dirty="0" smtClean="0">
                <a:latin typeface="Times New Roman" pitchFamily="18" charset="0"/>
              </a:rPr>
              <a:t>则命题符号化为：</a:t>
            </a:r>
            <a:endParaRPr lang="en-US" altLang="zh-CN" sz="2400" b="1" dirty="0" smtClean="0">
              <a:latin typeface="Times New Roman" pitchFamily="18" charset="0"/>
            </a:endParaRPr>
          </a:p>
          <a:p>
            <a:pPr>
              <a:spcBef>
                <a:spcPts val="1200"/>
              </a:spcBef>
              <a:defRPr/>
            </a:pPr>
            <a:r>
              <a:rPr lang="en-US" altLang="zh-CN" sz="2400" b="1" kern="0" dirty="0" smtClean="0">
                <a:latin typeface="Times New Roman" pitchFamily="18" charset="0"/>
                <a:ea typeface="+mn-ea"/>
              </a:rPr>
              <a:t>	F(a)</a:t>
            </a:r>
            <a:r>
              <a:rPr lang="zh-CN" altLang="en-US" sz="2400" b="1" dirty="0" smtClean="0">
                <a:cs typeface="Times New Roman" pitchFamily="18" charset="0"/>
              </a:rPr>
              <a:t> ∧ </a:t>
            </a:r>
            <a:r>
              <a:rPr lang="en-US" altLang="zh-CN" sz="2400" b="1" kern="0" dirty="0" smtClean="0">
                <a:latin typeface="Times New Roman" pitchFamily="18" charset="0"/>
                <a:ea typeface="+mn-ea"/>
              </a:rPr>
              <a:t>G(a)</a:t>
            </a:r>
          </a:p>
          <a:p>
            <a:pPr>
              <a:spcBef>
                <a:spcPts val="1200"/>
              </a:spcBef>
              <a:defRPr/>
            </a:pPr>
            <a:r>
              <a:rPr lang="en-US" altLang="zh-CN" sz="2400" b="1" kern="0" dirty="0" smtClean="0">
                <a:latin typeface="Times New Roman" pitchFamily="18" charset="0"/>
                <a:ea typeface="+mn-ea"/>
              </a:rPr>
              <a:t>(2) </a:t>
            </a:r>
            <a:r>
              <a:rPr lang="zh-CN" altLang="en-US" sz="2400" b="1" kern="0" dirty="0" smtClean="0">
                <a:latin typeface="Times New Roman" pitchFamily="18" charset="0"/>
                <a:ea typeface="+mn-ea"/>
              </a:rPr>
              <a:t>设</a:t>
            </a:r>
            <a:r>
              <a:rPr lang="en-US" altLang="zh-CN" sz="2400" b="1" kern="0" dirty="0" smtClean="0">
                <a:latin typeface="Times New Roman" pitchFamily="18" charset="0"/>
                <a:ea typeface="+mn-ea"/>
              </a:rPr>
              <a:t>L(</a:t>
            </a:r>
            <a:r>
              <a:rPr lang="en-US" altLang="zh-CN" sz="2400" b="1" kern="0" dirty="0" err="1" smtClean="0">
                <a:latin typeface="Times New Roman" pitchFamily="18" charset="0"/>
                <a:ea typeface="+mn-ea"/>
              </a:rPr>
              <a:t>x,y</a:t>
            </a:r>
            <a:r>
              <a:rPr lang="en-US" altLang="zh-CN" sz="2400" b="1" kern="0" dirty="0" smtClean="0">
                <a:latin typeface="Times New Roman" pitchFamily="18" charset="0"/>
                <a:ea typeface="+mn-ea"/>
              </a:rPr>
              <a:t>): x</a:t>
            </a:r>
            <a:r>
              <a:rPr lang="zh-CN" altLang="en-US" sz="2400" b="1" kern="0" dirty="0" smtClean="0">
                <a:latin typeface="Times New Roman" pitchFamily="18" charset="0"/>
                <a:ea typeface="+mn-ea"/>
              </a:rPr>
              <a:t>大于</a:t>
            </a:r>
            <a:r>
              <a:rPr lang="en-US" altLang="zh-CN" sz="2400" b="1" kern="0" dirty="0" smtClean="0">
                <a:latin typeface="Times New Roman" pitchFamily="18" charset="0"/>
                <a:ea typeface="+mn-ea"/>
              </a:rPr>
              <a:t>y</a:t>
            </a:r>
            <a:r>
              <a:rPr lang="zh-CN" altLang="en-US" sz="2400" b="1" kern="0" dirty="0" smtClean="0">
                <a:latin typeface="Times New Roman" pitchFamily="18" charset="0"/>
                <a:ea typeface="+mn-ea"/>
              </a:rPr>
              <a:t>；</a:t>
            </a:r>
            <a:r>
              <a:rPr lang="en-US" altLang="zh-CN" sz="2400" b="1" kern="0" dirty="0" smtClean="0">
                <a:latin typeface="Times New Roman" pitchFamily="18" charset="0"/>
                <a:ea typeface="+mn-ea"/>
              </a:rPr>
              <a:t>a:2;  b:3;  c:4. </a:t>
            </a:r>
            <a:r>
              <a:rPr lang="zh-CN" altLang="en-US" sz="2400" b="1" kern="0" dirty="0" smtClean="0">
                <a:latin typeface="Times New Roman" pitchFamily="18" charset="0"/>
                <a:ea typeface="+mn-ea"/>
              </a:rPr>
              <a:t>则</a:t>
            </a:r>
            <a:r>
              <a:rPr lang="zh-CN" altLang="en-US" sz="2400" b="1" dirty="0" smtClean="0">
                <a:latin typeface="Times New Roman" pitchFamily="18" charset="0"/>
              </a:rPr>
              <a:t>命题符号化为：</a:t>
            </a:r>
            <a:endParaRPr lang="en-US" altLang="zh-CN" sz="2400" b="1" dirty="0" smtClean="0">
              <a:latin typeface="Times New Roman" pitchFamily="18" charset="0"/>
            </a:endParaRPr>
          </a:p>
          <a:p>
            <a:pPr>
              <a:spcBef>
                <a:spcPts val="1200"/>
              </a:spcBef>
              <a:defRPr/>
            </a:pPr>
            <a:r>
              <a:rPr lang="en-US" altLang="zh-CN" sz="2400" b="1" kern="0" dirty="0" smtClean="0">
                <a:latin typeface="Times New Roman" pitchFamily="18" charset="0"/>
                <a:ea typeface="+mn-ea"/>
              </a:rPr>
              <a:t>	L(a, b)</a:t>
            </a:r>
            <a:r>
              <a:rPr lang="zh-CN" altLang="en-US" sz="2400" b="1" dirty="0" smtClean="0">
                <a:latin typeface="Times New Roman" pitchFamily="18" charset="0"/>
                <a:cs typeface="Times New Roman" pitchFamily="18" charset="0"/>
              </a:rPr>
              <a:t> →</a:t>
            </a:r>
            <a:r>
              <a:rPr lang="en-US" altLang="zh-CN" sz="2400" b="1" kern="0" dirty="0" smtClean="0">
                <a:latin typeface="Times New Roman" pitchFamily="18" charset="0"/>
              </a:rPr>
              <a:t> L(a, c)</a:t>
            </a:r>
            <a:r>
              <a:rPr lang="zh-CN" altLang="en-US" sz="2400" b="1" dirty="0" smtClean="0">
                <a:latin typeface="Times New Roman" pitchFamily="18" charset="0"/>
                <a:cs typeface="Times New Roman" pitchFamily="18" charset="0"/>
              </a:rPr>
              <a:t> </a:t>
            </a:r>
            <a:endParaRPr lang="en-US" altLang="zh-CN" sz="2400" b="1" dirty="0" smtClean="0">
              <a:latin typeface="Times New Roman" pitchFamily="18" charset="0"/>
              <a:cs typeface="Times New Roman" pitchFamily="18" charset="0"/>
            </a:endParaRPr>
          </a:p>
          <a:p>
            <a:pPr>
              <a:spcBef>
                <a:spcPts val="1200"/>
              </a:spcBef>
              <a:defRPr/>
            </a:pPr>
            <a:r>
              <a:rPr lang="en-US" altLang="zh-CN" sz="2400" b="1" kern="0" dirty="0" smtClean="0">
                <a:latin typeface="Times New Roman" pitchFamily="18" charset="0"/>
              </a:rPr>
              <a:t>(3) </a:t>
            </a:r>
            <a:r>
              <a:rPr lang="zh-CN" altLang="en-US" sz="2400" b="1" kern="0" dirty="0" smtClean="0">
                <a:latin typeface="Times New Roman" pitchFamily="18" charset="0"/>
              </a:rPr>
              <a:t>设</a:t>
            </a:r>
            <a:r>
              <a:rPr lang="en-US" altLang="zh-CN" sz="2400" b="1" kern="0" dirty="0" smtClean="0">
                <a:latin typeface="Times New Roman" pitchFamily="18" charset="0"/>
              </a:rPr>
              <a:t>H(</a:t>
            </a:r>
            <a:r>
              <a:rPr lang="en-US" altLang="zh-CN" sz="2400" b="1" kern="0" dirty="0" err="1" smtClean="0">
                <a:latin typeface="Times New Roman" pitchFamily="18" charset="0"/>
              </a:rPr>
              <a:t>x,y</a:t>
            </a:r>
            <a:r>
              <a:rPr lang="en-US" altLang="zh-CN" sz="2400" b="1" kern="0" dirty="0" smtClean="0">
                <a:latin typeface="Times New Roman" pitchFamily="18" charset="0"/>
              </a:rPr>
              <a:t>): x</a:t>
            </a:r>
            <a:r>
              <a:rPr lang="zh-CN" altLang="en-US" sz="2400" b="1" kern="0" dirty="0" smtClean="0">
                <a:latin typeface="Times New Roman" pitchFamily="18" charset="0"/>
              </a:rPr>
              <a:t>比</a:t>
            </a:r>
            <a:r>
              <a:rPr lang="en-US" altLang="zh-CN" sz="2400" b="1" kern="0" dirty="0" smtClean="0">
                <a:latin typeface="Times New Roman" pitchFamily="18" charset="0"/>
              </a:rPr>
              <a:t>y</a:t>
            </a:r>
            <a:r>
              <a:rPr lang="zh-CN" altLang="en-US" sz="2400" b="1" kern="0" dirty="0" smtClean="0">
                <a:latin typeface="Times New Roman" pitchFamily="18" charset="0"/>
              </a:rPr>
              <a:t>高；</a:t>
            </a:r>
            <a:r>
              <a:rPr lang="en-US" altLang="zh-CN" sz="2400" b="1" kern="0" dirty="0" smtClean="0">
                <a:latin typeface="Times New Roman" pitchFamily="18" charset="0"/>
              </a:rPr>
              <a:t>a:</a:t>
            </a:r>
            <a:r>
              <a:rPr lang="zh-CN" altLang="en-US" sz="2400" b="1" kern="0" dirty="0" smtClean="0">
                <a:latin typeface="Times New Roman" pitchFamily="18" charset="0"/>
              </a:rPr>
              <a:t>张明</a:t>
            </a:r>
            <a:r>
              <a:rPr lang="en-US" altLang="zh-CN" sz="2400" b="1" kern="0" dirty="0" smtClean="0">
                <a:latin typeface="Times New Roman" pitchFamily="18" charset="0"/>
              </a:rPr>
              <a:t>;  b:</a:t>
            </a:r>
            <a:r>
              <a:rPr lang="zh-CN" altLang="en-US" sz="2400" b="1" kern="0" dirty="0" smtClean="0">
                <a:latin typeface="Times New Roman" pitchFamily="18" charset="0"/>
              </a:rPr>
              <a:t>李民</a:t>
            </a:r>
            <a:r>
              <a:rPr lang="en-US" altLang="zh-CN" sz="2400" b="1" kern="0" dirty="0" smtClean="0">
                <a:latin typeface="Times New Roman" pitchFamily="18" charset="0"/>
              </a:rPr>
              <a:t>;  c:</a:t>
            </a:r>
            <a:r>
              <a:rPr lang="zh-CN" altLang="en-US" sz="2400" b="1" kern="0" dirty="0" smtClean="0">
                <a:latin typeface="Times New Roman" pitchFamily="18" charset="0"/>
              </a:rPr>
              <a:t>赵亮</a:t>
            </a:r>
            <a:r>
              <a:rPr lang="en-US" altLang="zh-CN" sz="2400" b="1" kern="0" dirty="0" smtClean="0">
                <a:latin typeface="Times New Roman" pitchFamily="18" charset="0"/>
              </a:rPr>
              <a:t>. </a:t>
            </a:r>
            <a:r>
              <a:rPr lang="zh-CN" altLang="en-US" sz="2400" b="1" dirty="0" smtClean="0">
                <a:latin typeface="Times New Roman" pitchFamily="18" charset="0"/>
              </a:rPr>
              <a:t>命题符号化为：</a:t>
            </a:r>
            <a:endParaRPr lang="en-US" altLang="zh-CN" sz="2400" b="1" dirty="0" smtClean="0">
              <a:latin typeface="Times New Roman" pitchFamily="18" charset="0"/>
            </a:endParaRPr>
          </a:p>
          <a:p>
            <a:pPr>
              <a:spcBef>
                <a:spcPts val="1200"/>
              </a:spcBef>
              <a:defRPr/>
            </a:pPr>
            <a:r>
              <a:rPr lang="en-US" altLang="zh-CN" sz="2400" b="1" kern="0" dirty="0" smtClean="0">
                <a:latin typeface="Times New Roman" pitchFamily="18" charset="0"/>
              </a:rPr>
              <a:t>	H(a, b) </a:t>
            </a:r>
            <a:r>
              <a:rPr lang="zh-CN" altLang="en-US" sz="2400" b="1" dirty="0" smtClean="0">
                <a:cs typeface="Times New Roman" pitchFamily="18" charset="0"/>
              </a:rPr>
              <a:t>∧ </a:t>
            </a:r>
            <a:r>
              <a:rPr lang="en-US" altLang="zh-CN" sz="2400" b="1" kern="0" dirty="0" smtClean="0">
                <a:latin typeface="Times New Roman" pitchFamily="18" charset="0"/>
              </a:rPr>
              <a:t>H(</a:t>
            </a:r>
            <a:r>
              <a:rPr lang="en-US" altLang="zh-CN" sz="2400" b="1" kern="0" dirty="0" err="1" smtClean="0">
                <a:latin typeface="Times New Roman" pitchFamily="18" charset="0"/>
              </a:rPr>
              <a:t>b,c</a:t>
            </a:r>
            <a:r>
              <a:rPr lang="en-US" altLang="zh-CN" sz="2400" b="1" kern="0" dirty="0" smtClean="0">
                <a:latin typeface="Times New Roman" pitchFamily="18" charset="0"/>
              </a:rPr>
              <a:t>)</a:t>
            </a:r>
            <a:r>
              <a:rPr lang="zh-CN" altLang="en-US" sz="2400" b="1" dirty="0" smtClean="0">
                <a:latin typeface="Times New Roman" pitchFamily="18" charset="0"/>
                <a:cs typeface="Times New Roman" pitchFamily="18" charset="0"/>
              </a:rPr>
              <a:t> →</a:t>
            </a:r>
            <a:r>
              <a:rPr lang="en-US" altLang="zh-CN" sz="2400" b="1" kern="0" dirty="0" smtClean="0">
                <a:latin typeface="Times New Roman" pitchFamily="18" charset="0"/>
              </a:rPr>
              <a:t> H(a, c)</a:t>
            </a:r>
            <a:endParaRPr lang="zh-CN" altLang="en-US" sz="2400" b="1" kern="0" dirty="0" smtClean="0">
              <a:latin typeface="Times New Roman" pitchFamily="18" charset="0"/>
            </a:endParaRPr>
          </a:p>
          <a:p>
            <a:pPr>
              <a:spcBef>
                <a:spcPts val="1200"/>
              </a:spcBef>
              <a:defRPr/>
            </a:pPr>
            <a:endParaRPr lang="zh-CN" altLang="en-US" sz="2400" b="1" kern="0" dirty="0">
              <a:latin typeface="Times New Roman" pitchFamily="18" charset="0"/>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785918" y="260350"/>
            <a:ext cx="6121400" cy="417513"/>
          </a:xfrm>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量词</a:t>
            </a:r>
          </a:p>
        </p:txBody>
      </p:sp>
      <p:sp>
        <p:nvSpPr>
          <p:cNvPr id="8195" name="内容占位符 2"/>
          <p:cNvSpPr>
            <a:spLocks noGrp="1"/>
          </p:cNvSpPr>
          <p:nvPr>
            <p:ph idx="1"/>
          </p:nvPr>
        </p:nvSpPr>
        <p:spPr>
          <a:xfrm>
            <a:off x="428625" y="928688"/>
            <a:ext cx="8229600" cy="5715000"/>
          </a:xfrm>
        </p:spPr>
        <p:txBody>
          <a:bodyPr/>
          <a:lstStyle/>
          <a:p>
            <a:r>
              <a:rPr lang="zh-CN" altLang="en-US" dirty="0" smtClean="0">
                <a:solidFill>
                  <a:schemeClr val="accent2">
                    <a:lumMod val="60000"/>
                    <a:lumOff val="40000"/>
                  </a:schemeClr>
                </a:solidFill>
              </a:rPr>
              <a:t>量词</a:t>
            </a:r>
            <a:r>
              <a:rPr lang="en-US" altLang="zh-CN" dirty="0" smtClean="0"/>
              <a:t>——</a:t>
            </a:r>
            <a:r>
              <a:rPr lang="zh-CN" altLang="en-US" dirty="0" smtClean="0"/>
              <a:t>表示数量的词</a:t>
            </a:r>
          </a:p>
          <a:p>
            <a:r>
              <a:rPr lang="zh-CN" altLang="en-US" dirty="0" smtClean="0">
                <a:solidFill>
                  <a:schemeClr val="accent2">
                    <a:lumMod val="60000"/>
                    <a:lumOff val="40000"/>
                  </a:schemeClr>
                </a:solidFill>
              </a:rPr>
              <a:t>全称量词</a:t>
            </a:r>
            <a:r>
              <a:rPr lang="zh-CN" altLang="en-US" dirty="0" smtClean="0">
                <a:solidFill>
                  <a:srgbClr val="FF0000"/>
                </a:solidFill>
              </a:rPr>
              <a:t>∀</a:t>
            </a:r>
            <a:r>
              <a:rPr lang="en-US" altLang="zh-CN" dirty="0" smtClean="0"/>
              <a:t>: </a:t>
            </a:r>
            <a:r>
              <a:rPr lang="zh-CN" altLang="en-US" dirty="0" smtClean="0"/>
              <a:t>表示所有的，对应“一切”、“任意”</a:t>
            </a:r>
            <a:r>
              <a:rPr lang="en-US" altLang="zh-CN" dirty="0" smtClean="0"/>
              <a:t>.</a:t>
            </a:r>
          </a:p>
          <a:p>
            <a:r>
              <a:rPr lang="en-US" altLang="zh-CN" dirty="0" smtClean="0"/>
              <a:t>	</a:t>
            </a:r>
            <a:r>
              <a:rPr lang="zh-CN" altLang="en-US" dirty="0" smtClean="0"/>
              <a:t>∀</a:t>
            </a:r>
            <a:r>
              <a:rPr lang="en-US" altLang="zh-CN" i="1" dirty="0" smtClean="0"/>
              <a:t>x</a:t>
            </a:r>
            <a:r>
              <a:rPr lang="en-US" altLang="zh-CN" dirty="0" smtClean="0"/>
              <a:t> : </a:t>
            </a:r>
            <a:r>
              <a:rPr lang="zh-CN" altLang="en-US" dirty="0" smtClean="0"/>
              <a:t>对个体域中所有的</a:t>
            </a:r>
            <a:r>
              <a:rPr lang="en-US" altLang="zh-CN" i="1" dirty="0" smtClean="0"/>
              <a:t>x</a:t>
            </a:r>
          </a:p>
          <a:p>
            <a:r>
              <a:rPr lang="en-US" altLang="zh-CN" dirty="0" smtClean="0"/>
              <a:t>	</a:t>
            </a:r>
            <a:r>
              <a:rPr lang="zh-CN" altLang="en-US" dirty="0" smtClean="0"/>
              <a:t>如</a:t>
            </a:r>
            <a:r>
              <a:rPr lang="en-US" altLang="zh-CN" dirty="0" smtClean="0"/>
              <a:t>, 	</a:t>
            </a:r>
            <a:r>
              <a:rPr lang="zh-CN" altLang="en-US" dirty="0" smtClean="0"/>
              <a:t>∀</a:t>
            </a:r>
            <a:r>
              <a:rPr lang="en-US" altLang="zh-CN" i="1" dirty="0" err="1" smtClean="0"/>
              <a:t>xF</a:t>
            </a:r>
            <a:r>
              <a:rPr lang="en-US" altLang="zh-CN" i="1" dirty="0" smtClean="0"/>
              <a:t>(x</a:t>
            </a:r>
            <a:r>
              <a:rPr lang="en-US" altLang="zh-CN" dirty="0" smtClean="0"/>
              <a:t>)</a:t>
            </a:r>
            <a:r>
              <a:rPr lang="zh-CN" altLang="en-US" dirty="0" smtClean="0"/>
              <a:t>表示个体域中所有的</a:t>
            </a:r>
            <a:r>
              <a:rPr lang="en-US" altLang="zh-CN" i="1" dirty="0" smtClean="0"/>
              <a:t>x</a:t>
            </a:r>
            <a:r>
              <a:rPr lang="zh-CN" altLang="en-US" dirty="0" smtClean="0"/>
              <a:t>具有性质</a:t>
            </a:r>
            <a:r>
              <a:rPr lang="en-US" altLang="zh-CN" i="1" dirty="0" smtClean="0"/>
              <a:t>F</a:t>
            </a:r>
          </a:p>
          <a:p>
            <a:r>
              <a:rPr lang="en-US" altLang="zh-CN" dirty="0" smtClean="0"/>
              <a:t>		</a:t>
            </a:r>
            <a:r>
              <a:rPr lang="zh-CN" altLang="en-US" dirty="0" smtClean="0"/>
              <a:t>∀</a:t>
            </a:r>
            <a:r>
              <a:rPr lang="en-US" altLang="zh-CN" i="1" dirty="0" smtClean="0"/>
              <a:t>x</a:t>
            </a:r>
            <a:r>
              <a:rPr lang="zh-CN" altLang="en-US" dirty="0" smtClean="0"/>
              <a:t>∀</a:t>
            </a:r>
            <a:r>
              <a:rPr lang="en-US" altLang="zh-CN" i="1" dirty="0" err="1" smtClean="0"/>
              <a:t>yG</a:t>
            </a:r>
            <a:r>
              <a:rPr lang="en-US" altLang="zh-CN" dirty="0" smtClean="0"/>
              <a:t>(</a:t>
            </a:r>
            <a:r>
              <a:rPr lang="en-US" altLang="zh-CN" i="1" dirty="0" err="1" smtClean="0"/>
              <a:t>x,y</a:t>
            </a:r>
            <a:r>
              <a:rPr lang="en-US" altLang="zh-CN" dirty="0" smtClean="0"/>
              <a:t>)</a:t>
            </a:r>
            <a:r>
              <a:rPr lang="zh-CN" altLang="en-US" dirty="0" smtClean="0"/>
              <a:t>表示个体域中所有的</a:t>
            </a:r>
            <a:r>
              <a:rPr lang="en-US" altLang="zh-CN" i="1" dirty="0" smtClean="0"/>
              <a:t>x</a:t>
            </a:r>
            <a:r>
              <a:rPr lang="zh-CN" altLang="en-US" dirty="0" smtClean="0"/>
              <a:t>和</a:t>
            </a:r>
            <a:r>
              <a:rPr lang="en-US" altLang="zh-CN" i="1" dirty="0" smtClean="0"/>
              <a:t>y</a:t>
            </a:r>
            <a:r>
              <a:rPr lang="zh-CN" altLang="en-US" dirty="0" smtClean="0"/>
              <a:t>有关系</a:t>
            </a:r>
            <a:r>
              <a:rPr lang="en-US" altLang="zh-CN" i="1" dirty="0" smtClean="0"/>
              <a:t>G</a:t>
            </a:r>
          </a:p>
          <a:p>
            <a:r>
              <a:rPr lang="zh-CN" altLang="en-US" dirty="0" smtClean="0">
                <a:solidFill>
                  <a:schemeClr val="accent2">
                    <a:lumMod val="60000"/>
                    <a:lumOff val="40000"/>
                  </a:schemeClr>
                </a:solidFill>
              </a:rPr>
              <a:t>存在量词</a:t>
            </a:r>
            <a:r>
              <a:rPr lang="zh-CN" altLang="en-US" dirty="0" smtClean="0">
                <a:solidFill>
                  <a:srgbClr val="FF0000"/>
                </a:solidFill>
              </a:rPr>
              <a:t>∃</a:t>
            </a:r>
            <a:r>
              <a:rPr lang="en-US" altLang="zh-CN" dirty="0" smtClean="0"/>
              <a:t>: </a:t>
            </a:r>
            <a:r>
              <a:rPr lang="zh-CN" altLang="en-US" dirty="0" smtClean="0"/>
              <a:t>表示存在</a:t>
            </a:r>
            <a:r>
              <a:rPr lang="en-US" altLang="zh-CN" dirty="0" smtClean="0"/>
              <a:t>, </a:t>
            </a:r>
            <a:r>
              <a:rPr lang="zh-CN" altLang="en-US" dirty="0" smtClean="0"/>
              <a:t>有一个</a:t>
            </a:r>
            <a:r>
              <a:rPr lang="en-US" altLang="zh-CN" dirty="0" smtClean="0"/>
              <a:t>.</a:t>
            </a:r>
          </a:p>
          <a:p>
            <a:r>
              <a:rPr lang="en-US" altLang="zh-CN" dirty="0" smtClean="0"/>
              <a:t>	</a:t>
            </a:r>
            <a:r>
              <a:rPr lang="zh-CN" altLang="en-US" dirty="0" smtClean="0"/>
              <a:t>∃</a:t>
            </a:r>
            <a:r>
              <a:rPr lang="en-US" altLang="zh-CN" i="1" dirty="0" smtClean="0"/>
              <a:t>x</a:t>
            </a:r>
            <a:r>
              <a:rPr lang="en-US" altLang="zh-CN" dirty="0" smtClean="0"/>
              <a:t> : </a:t>
            </a:r>
            <a:r>
              <a:rPr lang="zh-CN" altLang="en-US" dirty="0" smtClean="0"/>
              <a:t>个体域中有一个</a:t>
            </a:r>
            <a:r>
              <a:rPr lang="en-US" altLang="zh-CN" i="1" dirty="0" smtClean="0"/>
              <a:t>x</a:t>
            </a:r>
          </a:p>
          <a:p>
            <a:r>
              <a:rPr lang="en-US" altLang="zh-CN" dirty="0" smtClean="0"/>
              <a:t>	</a:t>
            </a:r>
            <a:r>
              <a:rPr lang="zh-CN" altLang="en-US" dirty="0" smtClean="0"/>
              <a:t>如</a:t>
            </a:r>
            <a:r>
              <a:rPr lang="en-US" altLang="zh-CN" dirty="0" smtClean="0"/>
              <a:t>,	 </a:t>
            </a:r>
            <a:r>
              <a:rPr lang="zh-CN" altLang="en-US" dirty="0" smtClean="0"/>
              <a:t>∃</a:t>
            </a:r>
            <a:r>
              <a:rPr lang="en-US" altLang="zh-CN" i="1" dirty="0" err="1" smtClean="0"/>
              <a:t>xF</a:t>
            </a:r>
            <a:r>
              <a:rPr lang="en-US" altLang="zh-CN" dirty="0" smtClean="0"/>
              <a:t>(</a:t>
            </a:r>
            <a:r>
              <a:rPr lang="en-US" altLang="zh-CN" i="1" dirty="0" smtClean="0"/>
              <a:t>x</a:t>
            </a:r>
            <a:r>
              <a:rPr lang="en-US" altLang="zh-CN" dirty="0" smtClean="0"/>
              <a:t>)</a:t>
            </a:r>
            <a:r>
              <a:rPr lang="zh-CN" altLang="en-US" dirty="0" smtClean="0"/>
              <a:t>表示个体域中有一个</a:t>
            </a:r>
            <a:r>
              <a:rPr lang="en-US" altLang="zh-CN" i="1" dirty="0" smtClean="0"/>
              <a:t>x</a:t>
            </a:r>
            <a:r>
              <a:rPr lang="zh-CN" altLang="en-US" dirty="0" smtClean="0"/>
              <a:t>具有性质</a:t>
            </a:r>
            <a:r>
              <a:rPr lang="en-US" altLang="zh-CN" i="1" dirty="0" smtClean="0"/>
              <a:t>F</a:t>
            </a:r>
          </a:p>
          <a:p>
            <a:r>
              <a:rPr lang="en-US" altLang="zh-CN" dirty="0" smtClean="0"/>
              <a:t>		</a:t>
            </a:r>
            <a:r>
              <a:rPr lang="zh-CN" altLang="en-US" dirty="0" smtClean="0"/>
              <a:t>∃</a:t>
            </a:r>
            <a:r>
              <a:rPr lang="en-US" altLang="zh-CN" i="1" dirty="0" smtClean="0"/>
              <a:t>x</a:t>
            </a:r>
            <a:r>
              <a:rPr lang="zh-CN" altLang="en-US" dirty="0" smtClean="0"/>
              <a:t>∃</a:t>
            </a:r>
            <a:r>
              <a:rPr lang="en-US" altLang="zh-CN" i="1" dirty="0" err="1" smtClean="0"/>
              <a:t>yG</a:t>
            </a:r>
            <a:r>
              <a:rPr lang="en-US" altLang="zh-CN" dirty="0" smtClean="0"/>
              <a:t>(</a:t>
            </a:r>
            <a:r>
              <a:rPr lang="en-US" altLang="zh-CN" i="1" dirty="0" err="1" smtClean="0"/>
              <a:t>x,y</a:t>
            </a:r>
            <a:r>
              <a:rPr lang="en-US" altLang="zh-CN" dirty="0" smtClean="0"/>
              <a:t>)</a:t>
            </a:r>
            <a:r>
              <a:rPr lang="zh-CN" altLang="en-US" dirty="0" smtClean="0"/>
              <a:t>表示个体域中存在</a:t>
            </a:r>
            <a:r>
              <a:rPr lang="en-US" altLang="zh-CN" i="1" dirty="0" smtClean="0"/>
              <a:t>x</a:t>
            </a:r>
            <a:r>
              <a:rPr lang="zh-CN" altLang="en-US" dirty="0" smtClean="0"/>
              <a:t>和</a:t>
            </a:r>
            <a:r>
              <a:rPr lang="en-US" altLang="zh-CN" i="1" dirty="0" smtClean="0"/>
              <a:t>y</a:t>
            </a:r>
            <a:r>
              <a:rPr lang="zh-CN" altLang="en-US" dirty="0" smtClean="0"/>
              <a:t>有关系</a:t>
            </a:r>
            <a:r>
              <a:rPr lang="en-US" altLang="zh-CN" i="1" dirty="0" smtClean="0"/>
              <a:t>G</a:t>
            </a:r>
          </a:p>
          <a:p>
            <a:r>
              <a:rPr lang="en-US" altLang="zh-CN" dirty="0" smtClean="0"/>
              <a:t>		</a:t>
            </a:r>
            <a:r>
              <a:rPr lang="zh-CN" altLang="en-US" dirty="0" smtClean="0"/>
              <a:t>∀</a:t>
            </a:r>
            <a:r>
              <a:rPr lang="en-US" altLang="zh-CN" i="1" dirty="0" smtClean="0"/>
              <a:t>x</a:t>
            </a:r>
            <a:r>
              <a:rPr lang="zh-CN" altLang="en-US" dirty="0" smtClean="0"/>
              <a:t>∃</a:t>
            </a:r>
            <a:r>
              <a:rPr lang="en-US" altLang="zh-CN" i="1" dirty="0" err="1" smtClean="0"/>
              <a:t>yG</a:t>
            </a:r>
            <a:r>
              <a:rPr lang="en-US" altLang="zh-CN" dirty="0" smtClean="0"/>
              <a:t>(</a:t>
            </a:r>
            <a:r>
              <a:rPr lang="en-US" altLang="zh-CN" i="1" dirty="0" err="1" smtClean="0"/>
              <a:t>x,y</a:t>
            </a:r>
            <a:r>
              <a:rPr lang="en-US" altLang="zh-CN" dirty="0" smtClean="0"/>
              <a:t>)</a:t>
            </a:r>
            <a:r>
              <a:rPr lang="zh-CN" altLang="en-US" dirty="0" smtClean="0"/>
              <a:t>表示对个体域中每一个</a:t>
            </a:r>
            <a:r>
              <a:rPr lang="en-US" altLang="zh-CN" i="1" dirty="0" smtClean="0"/>
              <a:t>x</a:t>
            </a:r>
            <a:r>
              <a:rPr lang="zh-CN" altLang="en-US" dirty="0" smtClean="0"/>
              <a:t>都存在一个</a:t>
            </a:r>
            <a:r>
              <a:rPr lang="en-US" altLang="zh-CN" i="1" dirty="0" smtClean="0"/>
              <a:t>y</a:t>
            </a:r>
            <a:r>
              <a:rPr lang="zh-CN" altLang="en-US" dirty="0" smtClean="0"/>
              <a:t>使得</a:t>
            </a:r>
          </a:p>
          <a:p>
            <a:r>
              <a:rPr lang="en-US" altLang="zh-CN" dirty="0" smtClean="0"/>
              <a:t>			</a:t>
            </a:r>
            <a:r>
              <a:rPr lang="en-US" altLang="zh-CN" i="1" dirty="0" smtClean="0"/>
              <a:t>x</a:t>
            </a:r>
            <a:r>
              <a:rPr lang="zh-CN" altLang="en-US" dirty="0" smtClean="0"/>
              <a:t>和</a:t>
            </a:r>
            <a:r>
              <a:rPr lang="en-US" altLang="zh-CN" i="1" dirty="0" smtClean="0"/>
              <a:t>y</a:t>
            </a:r>
            <a:r>
              <a:rPr lang="zh-CN" altLang="en-US" dirty="0" smtClean="0"/>
              <a:t>有关系</a:t>
            </a:r>
            <a:r>
              <a:rPr lang="en-US" altLang="zh-CN" i="1" dirty="0" smtClean="0"/>
              <a:t>G</a:t>
            </a:r>
          </a:p>
          <a:p>
            <a:r>
              <a:rPr lang="en-US" altLang="zh-CN" dirty="0" smtClean="0"/>
              <a:t>		</a:t>
            </a:r>
            <a:r>
              <a:rPr lang="zh-CN" altLang="en-US" dirty="0" smtClean="0"/>
              <a:t>∃</a:t>
            </a:r>
            <a:r>
              <a:rPr lang="en-US" altLang="zh-CN" i="1" dirty="0" smtClean="0"/>
              <a:t>x</a:t>
            </a:r>
            <a:r>
              <a:rPr lang="zh-CN" altLang="en-US" dirty="0" smtClean="0"/>
              <a:t>∀</a:t>
            </a:r>
            <a:r>
              <a:rPr lang="en-US" altLang="zh-CN" i="1" dirty="0" err="1" smtClean="0"/>
              <a:t>yG</a:t>
            </a:r>
            <a:r>
              <a:rPr lang="en-US" altLang="zh-CN" dirty="0" smtClean="0"/>
              <a:t>(</a:t>
            </a:r>
            <a:r>
              <a:rPr lang="en-US" altLang="zh-CN" i="1" dirty="0" err="1" smtClean="0"/>
              <a:t>x,y</a:t>
            </a:r>
            <a:r>
              <a:rPr lang="en-US" altLang="zh-CN" dirty="0" smtClean="0"/>
              <a:t>)</a:t>
            </a:r>
            <a:r>
              <a:rPr lang="zh-CN" altLang="en-US" dirty="0" smtClean="0"/>
              <a:t>表示个体域中存在一个</a:t>
            </a:r>
            <a:r>
              <a:rPr lang="en-US" altLang="zh-CN" i="1" dirty="0" smtClean="0"/>
              <a:t>x</a:t>
            </a:r>
            <a:r>
              <a:rPr lang="zh-CN" altLang="en-US" dirty="0" smtClean="0"/>
              <a:t>使得对每一个</a:t>
            </a:r>
            <a:r>
              <a:rPr lang="en-US" altLang="zh-CN" i="1" dirty="0" smtClean="0"/>
              <a:t>y</a:t>
            </a:r>
            <a:r>
              <a:rPr lang="en-US" altLang="zh-CN" dirty="0" smtClean="0"/>
              <a:t>,</a:t>
            </a:r>
          </a:p>
          <a:p>
            <a:r>
              <a:rPr lang="en-US" altLang="zh-CN" dirty="0" smtClean="0"/>
              <a:t>			</a:t>
            </a:r>
            <a:r>
              <a:rPr lang="en-US" altLang="zh-CN" i="1" dirty="0" smtClean="0"/>
              <a:t>x</a:t>
            </a:r>
            <a:r>
              <a:rPr lang="zh-CN" altLang="en-US" dirty="0" smtClean="0"/>
              <a:t>和</a:t>
            </a:r>
            <a:r>
              <a:rPr lang="en-US" altLang="zh-CN" i="1" dirty="0" smtClean="0"/>
              <a:t>y</a:t>
            </a:r>
            <a:r>
              <a:rPr lang="zh-CN" altLang="en-US" dirty="0" smtClean="0"/>
              <a:t>有关系</a:t>
            </a:r>
            <a:r>
              <a:rPr lang="en-US" altLang="zh-CN" i="1" dirty="0" smtClean="0"/>
              <a:t>G</a:t>
            </a:r>
            <a:endParaRPr lang="zh-CN" altLang="en-US" i="1" dirty="0" smtClean="0"/>
          </a:p>
        </p:txBody>
      </p:sp>
      <p:sp>
        <p:nvSpPr>
          <p:cNvPr id="8196" name="灯片编号占位符 3"/>
          <p:cNvSpPr>
            <a:spLocks noGrp="1"/>
          </p:cNvSpPr>
          <p:nvPr>
            <p:ph type="sldNum" sz="quarter" idx="12"/>
          </p:nvPr>
        </p:nvSpPr>
        <p:spPr>
          <a:noFill/>
        </p:spPr>
        <p:txBody>
          <a:bodyPr/>
          <a:lstStyle/>
          <a:p>
            <a:fld id="{49C57E3D-68FA-4AEC-8F2D-E91A362255EC}" type="slidenum">
              <a:rPr lang="en-US" altLang="zh-CN" smtClean="0">
                <a:ea typeface="宋体" charset="-122"/>
              </a:rPr>
              <a:pPr/>
              <a:t>7</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785918" y="260350"/>
            <a:ext cx="6121400" cy="417513"/>
          </a:xfrm>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量词实例</a:t>
            </a:r>
          </a:p>
        </p:txBody>
      </p:sp>
      <p:sp>
        <p:nvSpPr>
          <p:cNvPr id="8195" name="内容占位符 2"/>
          <p:cNvSpPr>
            <a:spLocks noGrp="1"/>
          </p:cNvSpPr>
          <p:nvPr>
            <p:ph idx="1"/>
          </p:nvPr>
        </p:nvSpPr>
        <p:spPr>
          <a:xfrm>
            <a:off x="428625" y="928688"/>
            <a:ext cx="8229600" cy="5715000"/>
          </a:xfrm>
        </p:spPr>
        <p:txBody>
          <a:bodyPr/>
          <a:lstStyle/>
          <a:p>
            <a:r>
              <a:rPr lang="zh-CN" altLang="en-US" dirty="0" smtClean="0"/>
              <a:t>对下述两个命题符号化：</a:t>
            </a:r>
            <a:endParaRPr lang="en-US" altLang="zh-CN" dirty="0" smtClean="0"/>
          </a:p>
          <a:p>
            <a:r>
              <a:rPr lang="en-US" altLang="zh-CN" dirty="0" smtClean="0"/>
              <a:t>(1) </a:t>
            </a:r>
            <a:r>
              <a:rPr lang="zh-CN" altLang="en-US" dirty="0" smtClean="0"/>
              <a:t>所有人都是要死的。</a:t>
            </a:r>
            <a:endParaRPr lang="en-US" altLang="zh-CN" dirty="0" smtClean="0"/>
          </a:p>
          <a:p>
            <a:r>
              <a:rPr lang="en-US" altLang="zh-CN" dirty="0" smtClean="0"/>
              <a:t>(2)</a:t>
            </a:r>
            <a:r>
              <a:rPr lang="zh-CN" altLang="en-US" dirty="0" smtClean="0"/>
              <a:t>有人活百岁以上。</a:t>
            </a:r>
            <a:endParaRPr lang="en-US" altLang="zh-CN" dirty="0" smtClean="0"/>
          </a:p>
          <a:p>
            <a:r>
              <a:rPr lang="zh-CN" altLang="en-US" dirty="0" smtClean="0"/>
              <a:t>解：</a:t>
            </a:r>
            <a:endParaRPr lang="en-US" altLang="zh-CN" dirty="0" smtClean="0"/>
          </a:p>
          <a:p>
            <a:r>
              <a:rPr lang="en-US" altLang="zh-CN" dirty="0" smtClean="0"/>
              <a:t>(1) </a:t>
            </a:r>
            <a:r>
              <a:rPr lang="zh-CN" altLang="en-US" dirty="0" smtClean="0"/>
              <a:t>设</a:t>
            </a:r>
            <a:r>
              <a:rPr lang="en-US" altLang="zh-CN" dirty="0" smtClean="0"/>
              <a:t>F(x): x</a:t>
            </a:r>
            <a:r>
              <a:rPr lang="zh-CN" altLang="en-US" dirty="0" smtClean="0"/>
              <a:t>是要死的。则命题符号化为 </a:t>
            </a:r>
            <a:r>
              <a:rPr lang="zh-CN" altLang="en-US" dirty="0" smtClean="0">
                <a:solidFill>
                  <a:srgbClr val="FF0000"/>
                </a:solidFill>
              </a:rPr>
              <a:t>∀ </a:t>
            </a:r>
            <a:r>
              <a:rPr lang="en-US" altLang="zh-CN" dirty="0" err="1" smtClean="0"/>
              <a:t>xF</a:t>
            </a:r>
            <a:r>
              <a:rPr lang="en-US" altLang="zh-CN" dirty="0" smtClean="0"/>
              <a:t>(x). </a:t>
            </a:r>
          </a:p>
          <a:p>
            <a:r>
              <a:rPr lang="en-US" altLang="zh-CN" dirty="0" smtClean="0"/>
              <a:t>	</a:t>
            </a:r>
            <a:r>
              <a:rPr lang="zh-CN" altLang="en-US" dirty="0" smtClean="0"/>
              <a:t>这个命题是真命题。</a:t>
            </a:r>
            <a:endParaRPr lang="en-US" altLang="zh-CN" dirty="0" smtClean="0"/>
          </a:p>
          <a:p>
            <a:r>
              <a:rPr lang="en-US" altLang="zh-CN" dirty="0" smtClean="0"/>
              <a:t>(2)</a:t>
            </a:r>
            <a:r>
              <a:rPr lang="zh-CN" altLang="en-US" dirty="0" smtClean="0"/>
              <a:t>设</a:t>
            </a:r>
            <a:r>
              <a:rPr lang="en-US" altLang="zh-CN" dirty="0" smtClean="0"/>
              <a:t>G(x): x</a:t>
            </a:r>
            <a:r>
              <a:rPr lang="zh-CN" altLang="en-US" dirty="0" smtClean="0"/>
              <a:t>活百岁以上。则命题符号化为 ∃</a:t>
            </a:r>
            <a:r>
              <a:rPr lang="en-US" altLang="zh-CN" dirty="0" err="1" smtClean="0"/>
              <a:t>xG</a:t>
            </a:r>
            <a:r>
              <a:rPr lang="en-US" altLang="zh-CN" dirty="0" smtClean="0"/>
              <a:t>(x).</a:t>
            </a:r>
          </a:p>
          <a:p>
            <a:r>
              <a:rPr lang="en-US" altLang="zh-CN" dirty="0" smtClean="0"/>
              <a:t>	</a:t>
            </a:r>
            <a:r>
              <a:rPr lang="zh-CN" altLang="en-US" dirty="0" smtClean="0"/>
              <a:t>这个命题是真命题。</a:t>
            </a:r>
            <a:endParaRPr lang="en-US" altLang="zh-CN" dirty="0" smtClean="0"/>
          </a:p>
          <a:p>
            <a:endParaRPr lang="en-US" altLang="zh-CN" dirty="0" smtClean="0"/>
          </a:p>
          <a:p>
            <a:r>
              <a:rPr lang="zh-CN" altLang="en-US" dirty="0" smtClean="0"/>
              <a:t>以上两个问题考虑的个体域是人。如果考虑全总个体域，应该引入</a:t>
            </a:r>
            <a:r>
              <a:rPr lang="zh-CN" altLang="en-US" dirty="0" smtClean="0">
                <a:solidFill>
                  <a:schemeClr val="accent2">
                    <a:lumMod val="60000"/>
                    <a:lumOff val="40000"/>
                  </a:schemeClr>
                </a:solidFill>
              </a:rPr>
              <a:t>特性谓词</a:t>
            </a:r>
            <a:r>
              <a:rPr lang="zh-CN" altLang="en-US" dirty="0" smtClean="0"/>
              <a:t>，设</a:t>
            </a:r>
            <a:r>
              <a:rPr lang="en-US" altLang="zh-CN" dirty="0" smtClean="0"/>
              <a:t>M(x): x</a:t>
            </a:r>
            <a:r>
              <a:rPr lang="zh-CN" altLang="en-US" dirty="0" smtClean="0"/>
              <a:t>是人。以上命题符号化为：</a:t>
            </a:r>
            <a:endParaRPr lang="en-US" altLang="zh-CN" dirty="0" smtClean="0"/>
          </a:p>
          <a:p>
            <a:r>
              <a:rPr lang="en-US" altLang="zh-CN" dirty="0" smtClean="0"/>
              <a:t>(1) </a:t>
            </a:r>
            <a:r>
              <a:rPr lang="zh-CN" altLang="en-US" dirty="0" smtClean="0"/>
              <a:t> </a:t>
            </a:r>
            <a:r>
              <a:rPr lang="zh-CN" altLang="en-US" dirty="0" smtClean="0">
                <a:solidFill>
                  <a:srgbClr val="FF0000"/>
                </a:solidFill>
              </a:rPr>
              <a:t>∀ </a:t>
            </a:r>
            <a:r>
              <a:rPr lang="en-US" altLang="zh-CN" dirty="0" smtClean="0"/>
              <a:t>x ( M(x)</a:t>
            </a:r>
            <a:r>
              <a:rPr lang="zh-CN" altLang="en-US" dirty="0" smtClean="0">
                <a:latin typeface="Times New Roman" pitchFamily="18" charset="0"/>
                <a:cs typeface="Times New Roman" pitchFamily="18" charset="0"/>
              </a:rPr>
              <a:t> →</a:t>
            </a:r>
            <a:r>
              <a:rPr lang="en-US" altLang="zh-CN" dirty="0" smtClean="0"/>
              <a:t> F(x) ). </a:t>
            </a:r>
          </a:p>
          <a:p>
            <a:r>
              <a:rPr lang="en-US" altLang="zh-CN" dirty="0" smtClean="0"/>
              <a:t>(2)</a:t>
            </a:r>
            <a:r>
              <a:rPr lang="zh-CN" altLang="en-US" dirty="0" smtClean="0"/>
              <a:t>  ∃</a:t>
            </a:r>
            <a:r>
              <a:rPr lang="en-US" altLang="zh-CN" dirty="0" smtClean="0"/>
              <a:t>x ( M(x)</a:t>
            </a:r>
            <a:r>
              <a:rPr lang="zh-CN" altLang="en-US" dirty="0" smtClean="0">
                <a:cs typeface="Times New Roman" pitchFamily="18" charset="0"/>
              </a:rPr>
              <a:t> ∧</a:t>
            </a:r>
            <a:r>
              <a:rPr lang="en-US" altLang="zh-CN" dirty="0" smtClean="0"/>
              <a:t> G(x) ).</a:t>
            </a:r>
            <a:endParaRPr lang="zh-CN" altLang="en-US" dirty="0" smtClean="0"/>
          </a:p>
        </p:txBody>
      </p:sp>
      <p:sp>
        <p:nvSpPr>
          <p:cNvPr id="8196" name="灯片编号占位符 3"/>
          <p:cNvSpPr>
            <a:spLocks noGrp="1"/>
          </p:cNvSpPr>
          <p:nvPr>
            <p:ph type="sldNum" sz="quarter" idx="12"/>
          </p:nvPr>
        </p:nvSpPr>
        <p:spPr>
          <a:noFill/>
        </p:spPr>
        <p:txBody>
          <a:bodyPr/>
          <a:lstStyle/>
          <a:p>
            <a:fld id="{49C57E3D-68FA-4AEC-8F2D-E91A362255EC}" type="slidenum">
              <a:rPr lang="en-US" altLang="zh-CN" smtClean="0">
                <a:ea typeface="宋体" charset="-122"/>
              </a:rPr>
              <a:pPr/>
              <a:t>8</a:t>
            </a:fld>
            <a:endParaRPr lang="en-US" altLang="zh-CN" smtClean="0">
              <a:ea typeface="宋体" charset="-122"/>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42910" y="260350"/>
            <a:ext cx="7786742" cy="417513"/>
          </a:xfrm>
        </p:spPr>
        <p:txBody>
          <a:bodyPr/>
          <a:lstStyle/>
          <a:p>
            <a:pPr algn="ctr"/>
            <a:r>
              <a:rPr lang="en-US" altLang="zh-CN" dirty="0" smtClean="0"/>
              <a:t>2.1 </a:t>
            </a:r>
            <a:r>
              <a:rPr lang="zh-CN" altLang="en-US" dirty="0" smtClean="0"/>
              <a:t>一阶逻辑基本概念</a:t>
            </a:r>
            <a:r>
              <a:rPr lang="en-US" altLang="zh-CN" dirty="0" smtClean="0"/>
              <a:t>::</a:t>
            </a:r>
            <a:r>
              <a:rPr lang="zh-CN" altLang="en-US" dirty="0" smtClean="0"/>
              <a:t>量词使用注意事项</a:t>
            </a:r>
          </a:p>
        </p:txBody>
      </p:sp>
      <p:sp>
        <p:nvSpPr>
          <p:cNvPr id="8195" name="内容占位符 2"/>
          <p:cNvSpPr>
            <a:spLocks noGrp="1"/>
          </p:cNvSpPr>
          <p:nvPr>
            <p:ph idx="1"/>
          </p:nvPr>
        </p:nvSpPr>
        <p:spPr>
          <a:xfrm>
            <a:off x="428625" y="785794"/>
            <a:ext cx="8229600" cy="5857894"/>
          </a:xfrm>
        </p:spPr>
        <p:txBody>
          <a:bodyPr/>
          <a:lstStyle/>
          <a:p>
            <a:r>
              <a:rPr lang="zh-CN" altLang="en-US" dirty="0" smtClean="0"/>
              <a:t>量词使用需要注意的</a:t>
            </a:r>
            <a:r>
              <a:rPr lang="en-US" altLang="zh-CN" dirty="0" smtClean="0"/>
              <a:t>6</a:t>
            </a:r>
            <a:r>
              <a:rPr lang="zh-CN" altLang="en-US" dirty="0" smtClean="0"/>
              <a:t>事项：</a:t>
            </a:r>
            <a:endParaRPr lang="en-US" altLang="zh-CN" dirty="0" smtClean="0"/>
          </a:p>
          <a:p>
            <a:r>
              <a:rPr lang="en-US" altLang="zh-CN" dirty="0" smtClean="0"/>
              <a:t>(1) </a:t>
            </a:r>
            <a:r>
              <a:rPr lang="zh-CN" altLang="en-US" dirty="0" smtClean="0"/>
              <a:t>不同的个体域，命题符号化的形式有可能不一样。</a:t>
            </a:r>
            <a:endParaRPr lang="en-US" altLang="zh-CN" dirty="0" smtClean="0"/>
          </a:p>
          <a:p>
            <a:r>
              <a:rPr lang="en-US" altLang="zh-CN" dirty="0" smtClean="0"/>
              <a:t>(2) </a:t>
            </a:r>
            <a:r>
              <a:rPr lang="zh-CN" altLang="en-US" dirty="0" smtClean="0"/>
              <a:t>如果没有给出个体域，都应以全总个体域为个体域。</a:t>
            </a:r>
            <a:endParaRPr lang="en-US" altLang="zh-CN" dirty="0" smtClean="0"/>
          </a:p>
          <a:p>
            <a:r>
              <a:rPr lang="en-US" altLang="zh-CN" dirty="0" smtClean="0"/>
              <a:t>(3) </a:t>
            </a:r>
            <a:r>
              <a:rPr lang="zh-CN" altLang="en-US" dirty="0" smtClean="0"/>
              <a:t>使用全称量词和存在量词在量词符号化的形式上一般是不同的。在引入特性谓词后，这种不同更为明显。</a:t>
            </a:r>
            <a:endParaRPr lang="en-US" altLang="zh-CN" dirty="0" smtClean="0"/>
          </a:p>
          <a:p>
            <a:r>
              <a:rPr lang="en-US" altLang="zh-CN" dirty="0" smtClean="0"/>
              <a:t>(4) </a:t>
            </a:r>
            <a:r>
              <a:rPr lang="zh-CN" altLang="en-US" dirty="0" smtClean="0"/>
              <a:t>个体域和谓词的含义明确之后，</a:t>
            </a:r>
            <a:r>
              <a:rPr lang="en-US" altLang="zh-CN" i="1" dirty="0" smtClean="0"/>
              <a:t>n</a:t>
            </a:r>
            <a:r>
              <a:rPr lang="zh-CN" altLang="en-US" dirty="0" smtClean="0"/>
              <a:t>元谓词要转化为命题至少需要</a:t>
            </a:r>
            <a:r>
              <a:rPr lang="en-US" altLang="zh-CN" i="1" dirty="0" smtClean="0"/>
              <a:t>n</a:t>
            </a:r>
            <a:r>
              <a:rPr lang="zh-CN" altLang="en-US" dirty="0" smtClean="0"/>
              <a:t>个量词。</a:t>
            </a:r>
            <a:endParaRPr lang="en-US" altLang="zh-CN" dirty="0" smtClean="0"/>
          </a:p>
          <a:p>
            <a:r>
              <a:rPr lang="en-US" altLang="zh-CN" dirty="0" smtClean="0"/>
              <a:t>(5) </a:t>
            </a:r>
            <a:r>
              <a:rPr lang="zh-CN" altLang="en-US" dirty="0" smtClean="0"/>
              <a:t>当个体域为有限集时，一阶逻辑的命题公式可以直接转换为命题逻辑中的命题公式。假设</a:t>
            </a:r>
            <a:r>
              <a:rPr lang="en-US" altLang="zh-CN" i="1" dirty="0" smtClean="0"/>
              <a:t>D</a:t>
            </a:r>
            <a:r>
              <a:rPr lang="en-US" altLang="zh-CN" dirty="0" smtClean="0"/>
              <a:t> = {</a:t>
            </a:r>
            <a:r>
              <a:rPr lang="en-US" altLang="zh-CN" i="1" dirty="0" smtClean="0"/>
              <a:t>a</a:t>
            </a:r>
            <a:r>
              <a:rPr lang="en-US" altLang="zh-CN" baseline="-25000" dirty="0" smtClean="0"/>
              <a:t>1</a:t>
            </a:r>
            <a:r>
              <a:rPr lang="en-US" altLang="zh-CN" dirty="0" smtClean="0"/>
              <a:t>, </a:t>
            </a:r>
            <a:r>
              <a:rPr lang="en-US" altLang="zh-CN" i="1" dirty="0" smtClean="0"/>
              <a:t>a</a:t>
            </a:r>
            <a:r>
              <a:rPr lang="en-US" altLang="zh-CN" baseline="-25000" dirty="0" smtClean="0"/>
              <a:t>2</a:t>
            </a:r>
            <a:r>
              <a:rPr lang="en-US" altLang="zh-CN" dirty="0" smtClean="0"/>
              <a:t>, …, </a:t>
            </a:r>
            <a:r>
              <a:rPr lang="en-US" altLang="zh-CN" i="1" dirty="0" smtClean="0"/>
              <a:t>a</a:t>
            </a:r>
            <a:r>
              <a:rPr lang="en-US" altLang="zh-CN" i="1" baseline="-25000" dirty="0" smtClean="0"/>
              <a:t>n</a:t>
            </a:r>
            <a:r>
              <a:rPr lang="en-US" altLang="zh-CN" dirty="0" smtClean="0"/>
              <a:t>}</a:t>
            </a:r>
            <a:r>
              <a:rPr lang="zh-CN" altLang="en-US" dirty="0" smtClean="0"/>
              <a:t>，有</a:t>
            </a:r>
            <a:endParaRPr lang="en-US" altLang="zh-CN" dirty="0" smtClean="0"/>
          </a:p>
          <a:p>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a:t>
            </a:r>
            <a:r>
              <a:rPr lang="en-US" altLang="zh-CN" dirty="0" smtClean="0">
                <a:latin typeface="Times New Roman" pitchFamily="18" charset="0"/>
                <a:ea typeface="宋体" pitchFamily="2" charset="-122"/>
                <a:cs typeface="Times New Roman" pitchFamily="18" charset="0"/>
              </a:rPr>
              <a:t> </a:t>
            </a:r>
            <a:r>
              <a:rPr lang="en-US" altLang="zh-CN" i="1" dirty="0" err="1" smtClean="0">
                <a:latin typeface="Times New Roman" pitchFamily="18" charset="0"/>
                <a:ea typeface="宋体" pitchFamily="2" charset="-122"/>
                <a:cs typeface="Times New Roman" pitchFamily="18" charset="0"/>
              </a:rPr>
              <a:t>xA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baseline="-30000" dirty="0" smtClean="0">
                <a:latin typeface="Times New Roman" pitchFamily="18" charset="0"/>
                <a:ea typeface="宋体" pitchFamily="2" charset="-122"/>
                <a:cs typeface="Times New Roman" pitchFamily="18" charset="0"/>
              </a:rPr>
              <a:t>1</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baseline="-30000" dirty="0" smtClean="0">
                <a:latin typeface="Times New Roman" pitchFamily="18" charset="0"/>
                <a:ea typeface="宋体" pitchFamily="2" charset="-122"/>
                <a:cs typeface="Times New Roman" pitchFamily="18" charset="0"/>
              </a:rPr>
              <a:t>2</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i="1" baseline="-30000" dirty="0" smtClean="0">
                <a:latin typeface="Times New Roman" pitchFamily="18" charset="0"/>
                <a:ea typeface="宋体" pitchFamily="2" charset="-122"/>
                <a:cs typeface="Times New Roman" pitchFamily="18" charset="0"/>
              </a:rPr>
              <a:t>n</a:t>
            </a:r>
            <a:r>
              <a:rPr lang="en-US" altLang="zh-CN" dirty="0" smtClean="0">
                <a:latin typeface="Times New Roman" pitchFamily="18" charset="0"/>
                <a:ea typeface="宋体" pitchFamily="2" charset="-122"/>
                <a:cs typeface="Times New Roman" pitchFamily="18" charset="0"/>
              </a:rPr>
              <a:t>)</a:t>
            </a:r>
          </a:p>
          <a:p>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		</a:t>
            </a:r>
            <a:r>
              <a:rPr lang="en-US" altLang="zh-CN" dirty="0" smtClean="0">
                <a:latin typeface="Times New Roman" pitchFamily="18" charset="0"/>
                <a:ea typeface="宋体" pitchFamily="2" charset="-122"/>
                <a:cs typeface="Times New Roman" pitchFamily="18" charset="0"/>
              </a:rPr>
              <a:t> </a:t>
            </a:r>
            <a:r>
              <a:rPr lang="en-US" altLang="zh-CN" i="1" dirty="0" err="1" smtClean="0">
                <a:latin typeface="Times New Roman" pitchFamily="18" charset="0"/>
                <a:ea typeface="宋体" pitchFamily="2" charset="-122"/>
                <a:cs typeface="Times New Roman" pitchFamily="18" charset="0"/>
              </a:rPr>
              <a:t>xA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x</a:t>
            </a:r>
            <a:r>
              <a:rPr lang="en-US" altLang="zh-CN" dirty="0" smtClean="0">
                <a:latin typeface="Times New Roman" pitchFamily="18" charset="0"/>
                <a:ea typeface="宋体" pitchFamily="2" charset="-122"/>
                <a:cs typeface="Times New Roman" pitchFamily="18" charset="0"/>
              </a:rPr>
              <a:t>)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baseline="-30000" dirty="0" smtClean="0">
                <a:latin typeface="Times New Roman" pitchFamily="18" charset="0"/>
                <a:ea typeface="宋体" pitchFamily="2" charset="-122"/>
                <a:cs typeface="Times New Roman" pitchFamily="18" charset="0"/>
              </a:rPr>
              <a:t>1</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baseline="-30000" dirty="0" smtClean="0">
                <a:latin typeface="Times New Roman" pitchFamily="18" charset="0"/>
                <a:ea typeface="宋体" pitchFamily="2" charset="-122"/>
                <a:cs typeface="Times New Roman" pitchFamily="18" charset="0"/>
              </a:rPr>
              <a:t>2</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rPr>
              <a:t>(</a:t>
            </a:r>
            <a:r>
              <a:rPr lang="en-US" altLang="zh-CN" i="1" dirty="0" smtClean="0">
                <a:latin typeface="Times New Roman" pitchFamily="18" charset="0"/>
                <a:ea typeface="宋体" pitchFamily="2" charset="-122"/>
                <a:cs typeface="Times New Roman" pitchFamily="18" charset="0"/>
              </a:rPr>
              <a:t>a</a:t>
            </a:r>
            <a:r>
              <a:rPr lang="en-US" altLang="zh-CN" i="1" baseline="-30000" dirty="0" smtClean="0">
                <a:latin typeface="Times New Roman" pitchFamily="18" charset="0"/>
                <a:ea typeface="宋体" pitchFamily="2" charset="-122"/>
                <a:cs typeface="Times New Roman" pitchFamily="18" charset="0"/>
              </a:rPr>
              <a:t>n</a:t>
            </a:r>
            <a:r>
              <a:rPr lang="en-US" altLang="zh-CN" dirty="0" smtClean="0">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rPr>
              <a:t>    </a:t>
            </a:r>
            <a:endParaRPr lang="en-US" altLang="zh-CN" dirty="0" smtClean="0"/>
          </a:p>
          <a:p>
            <a:r>
              <a:rPr lang="en-US" altLang="zh-CN" dirty="0" smtClean="0"/>
              <a:t>(6) </a:t>
            </a:r>
            <a:r>
              <a:rPr lang="zh-CN" altLang="en-US" dirty="0" smtClean="0"/>
              <a:t>多个量词同时出现时，不能随意颠倒它们的顺序，颠倒后的含义与原来的含义可能完全不同。例如，</a:t>
            </a:r>
            <a:endParaRPr lang="en-US" altLang="zh-CN" dirty="0" smtClean="0"/>
          </a:p>
          <a:p>
            <a:r>
              <a:rPr lang="en-US" altLang="zh-CN" dirty="0" smtClean="0"/>
              <a:t>	</a:t>
            </a:r>
            <a:r>
              <a:rPr lang="zh-CN" altLang="en-US" dirty="0" smtClean="0"/>
              <a:t>设</a:t>
            </a:r>
            <a:r>
              <a:rPr lang="en-US" altLang="zh-CN" i="1" dirty="0" smtClean="0"/>
              <a:t>H</a:t>
            </a:r>
            <a:r>
              <a:rPr lang="en-US" altLang="zh-CN" dirty="0" smtClean="0"/>
              <a:t>(</a:t>
            </a:r>
            <a:r>
              <a:rPr lang="en-US" altLang="zh-CN" i="1" dirty="0" err="1" smtClean="0"/>
              <a:t>x</a:t>
            </a:r>
            <a:r>
              <a:rPr lang="en-US" altLang="zh-CN" dirty="0" err="1" smtClean="0"/>
              <a:t>,</a:t>
            </a:r>
            <a:r>
              <a:rPr lang="en-US" altLang="zh-CN" i="1" dirty="0" err="1" smtClean="0"/>
              <a:t>y</a:t>
            </a:r>
            <a:r>
              <a:rPr lang="en-US" altLang="zh-CN" dirty="0" smtClean="0"/>
              <a:t>): </a:t>
            </a:r>
            <a:r>
              <a:rPr lang="en-US" altLang="zh-CN" i="1" dirty="0" err="1" smtClean="0"/>
              <a:t>x</a:t>
            </a:r>
            <a:r>
              <a:rPr lang="en-US" altLang="zh-CN" dirty="0" err="1" smtClean="0"/>
              <a:t>+</a:t>
            </a:r>
            <a:r>
              <a:rPr lang="en-US" altLang="zh-CN" i="1" dirty="0" err="1" smtClean="0"/>
              <a:t>y</a:t>
            </a:r>
            <a:r>
              <a:rPr lang="en-US" altLang="zh-CN" dirty="0" smtClean="0"/>
              <a:t>=0 </a:t>
            </a:r>
            <a:r>
              <a:rPr lang="zh-CN" altLang="en-US" dirty="0" smtClean="0"/>
              <a:t>。</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smtClean="0">
                <a:latin typeface="Times New Roman" pitchFamily="18" charset="0"/>
                <a:ea typeface="宋体" pitchFamily="2" charset="-122"/>
                <a:cs typeface="Times New Roman" pitchFamily="18" charset="0"/>
              </a:rPr>
              <a:t>x</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err="1" smtClean="0"/>
              <a:t>yH</a:t>
            </a:r>
            <a:r>
              <a:rPr lang="en-US" altLang="zh-CN" dirty="0" smtClean="0"/>
              <a:t>(</a:t>
            </a:r>
            <a:r>
              <a:rPr lang="en-US" altLang="zh-CN" i="1" dirty="0" smtClean="0"/>
              <a:t>x</a:t>
            </a:r>
            <a:r>
              <a:rPr lang="en-US" altLang="zh-CN" dirty="0" smtClean="0"/>
              <a:t>, </a:t>
            </a:r>
            <a:r>
              <a:rPr lang="en-US" altLang="zh-CN" i="1" dirty="0" smtClean="0"/>
              <a:t>y</a:t>
            </a:r>
            <a:r>
              <a:rPr lang="en-US" altLang="zh-CN" dirty="0" smtClean="0"/>
              <a:t>)  </a:t>
            </a:r>
            <a:r>
              <a:rPr lang="zh-CN" altLang="en-US" dirty="0" smtClean="0"/>
              <a:t>与 </a:t>
            </a:r>
            <a:r>
              <a:rPr lang="en-US" altLang="zh-CN" dirty="0"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 </a:t>
            </a:r>
            <a:r>
              <a:rPr lang="en-US" altLang="zh-CN" i="1" dirty="0" err="1" smtClean="0"/>
              <a:t>y</a:t>
            </a:r>
            <a:r>
              <a:rPr lang="en-US" altLang="zh-CN" dirty="0" err="1" smtClean="0">
                <a:solidFill>
                  <a:srgbClr val="000000"/>
                </a:solidFill>
                <a:latin typeface="Times New Roman" pitchFamily="18" charset="0"/>
                <a:ea typeface="宋体" pitchFamily="2" charset="-122"/>
                <a:cs typeface="Times New Roman" pitchFamily="18" charset="0"/>
                <a:sym typeface="Symbol" pitchFamily="18" charset="2"/>
              </a:rPr>
              <a:t></a:t>
            </a:r>
            <a:r>
              <a:rPr lang="en-US" altLang="zh-CN" i="1" dirty="0" err="1" smtClean="0">
                <a:latin typeface="Times New Roman" pitchFamily="18" charset="0"/>
                <a:ea typeface="宋体" pitchFamily="2" charset="-122"/>
                <a:cs typeface="Times New Roman" pitchFamily="18" charset="0"/>
              </a:rPr>
              <a:t>x</a:t>
            </a:r>
            <a:r>
              <a:rPr lang="en-US" altLang="zh-CN" i="1" dirty="0" err="1" smtClean="0"/>
              <a:t>H</a:t>
            </a:r>
            <a:r>
              <a:rPr lang="en-US" altLang="zh-CN" dirty="0" smtClean="0"/>
              <a:t>(</a:t>
            </a:r>
            <a:r>
              <a:rPr lang="en-US" altLang="zh-CN" i="1" dirty="0" smtClean="0"/>
              <a:t>x</a:t>
            </a:r>
            <a:r>
              <a:rPr lang="en-US" altLang="zh-CN" dirty="0" smtClean="0"/>
              <a:t>, </a:t>
            </a:r>
            <a:r>
              <a:rPr lang="en-US" altLang="zh-CN" i="1" dirty="0" smtClean="0"/>
              <a:t>y</a:t>
            </a:r>
            <a:r>
              <a:rPr lang="en-US" altLang="zh-CN" dirty="0" smtClean="0"/>
              <a:t>) </a:t>
            </a:r>
            <a:r>
              <a:rPr lang="zh-CN" altLang="en-US" dirty="0" smtClean="0"/>
              <a:t>不同</a:t>
            </a:r>
          </a:p>
        </p:txBody>
      </p:sp>
      <p:sp>
        <p:nvSpPr>
          <p:cNvPr id="8196" name="灯片编号占位符 3"/>
          <p:cNvSpPr>
            <a:spLocks noGrp="1"/>
          </p:cNvSpPr>
          <p:nvPr>
            <p:ph type="sldNum" sz="quarter" idx="12"/>
          </p:nvPr>
        </p:nvSpPr>
        <p:spPr>
          <a:noFill/>
        </p:spPr>
        <p:txBody>
          <a:bodyPr/>
          <a:lstStyle/>
          <a:p>
            <a:fld id="{49C57E3D-68FA-4AEC-8F2D-E91A362255EC}" type="slidenum">
              <a:rPr lang="en-US" altLang="zh-CN" smtClean="0">
                <a:ea typeface="宋体" charset="-122"/>
              </a:rPr>
              <a:pPr/>
              <a:t>9</a:t>
            </a:fld>
            <a:endParaRPr lang="en-US" altLang="zh-CN" dirty="0" smtClean="0">
              <a:ea typeface="宋体" charset="-122"/>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xx">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4196</TotalTime>
  <Words>2207</Words>
  <Application>Microsoft Office PowerPoint</Application>
  <PresentationFormat>全屏显示(4:3)</PresentationFormat>
  <Paragraphs>366</Paragraphs>
  <Slides>38</Slides>
  <Notes>6</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默认设计模板</vt:lpstr>
      <vt:lpstr>第02章   一阶逻辑</vt:lpstr>
      <vt:lpstr>第02章   一阶逻辑——引例</vt:lpstr>
      <vt:lpstr>2.1 一阶逻辑基本概念</vt:lpstr>
      <vt:lpstr>2.1 一阶逻辑基本概念::个体词和个体域</vt:lpstr>
      <vt:lpstr>2.1 一阶逻辑基本概念::谓词</vt:lpstr>
      <vt:lpstr>2.1 一阶逻辑基本概念::谓词实例</vt:lpstr>
      <vt:lpstr>2.1 一阶逻辑基本概念::量词</vt:lpstr>
      <vt:lpstr>2.1 一阶逻辑基本概念::量词实例</vt:lpstr>
      <vt:lpstr>2.1 一阶逻辑基本概念::量词使用注意事项</vt:lpstr>
      <vt:lpstr>2.1 一阶逻辑基本概念::命题符号化实例</vt:lpstr>
      <vt:lpstr>2.1 一阶逻辑基本概念::命题符号化实例</vt:lpstr>
      <vt:lpstr>2.1 一阶逻辑基本概念::命题符号化实例</vt:lpstr>
      <vt:lpstr>2.1 一阶逻辑基本概念::命题符号化实例</vt:lpstr>
      <vt:lpstr>2.2一阶逻辑合式公式及解释</vt:lpstr>
      <vt:lpstr>2.2一阶逻辑合式公式及解释::字母表</vt:lpstr>
      <vt:lpstr>2.2一阶逻辑合式公式及解释::项和原子公式</vt:lpstr>
      <vt:lpstr>2.2一阶逻辑合式公式及解释::合式公式</vt:lpstr>
      <vt:lpstr>2.2一阶逻辑合式公式及解释::辖域</vt:lpstr>
      <vt:lpstr>2.2一阶逻辑合式公式及解释::封闭的公式</vt:lpstr>
      <vt:lpstr>2.2一阶逻辑合式公式及解释::换名规则</vt:lpstr>
      <vt:lpstr>2.2一阶逻辑合式公式及解释::公式的解释</vt:lpstr>
      <vt:lpstr>2.2一阶逻辑合式公式及解释::解释实例</vt:lpstr>
      <vt:lpstr>幻灯片 23</vt:lpstr>
      <vt:lpstr>2.2一阶逻辑合式公式及解释::公式的类型</vt:lpstr>
      <vt:lpstr>2.2一阶逻辑合式公式及解释::代换实例</vt:lpstr>
      <vt:lpstr>2.2一阶逻辑合式公式及解释::代换实例</vt:lpstr>
      <vt:lpstr>2.3一阶逻辑等值式与前束范式</vt:lpstr>
      <vt:lpstr>2.3一阶逻辑等值式与前束范式::等值式定义</vt:lpstr>
      <vt:lpstr>2.3一阶逻辑等值式与前束范式::量词消去等值式</vt:lpstr>
      <vt:lpstr>2.3一阶逻辑等值式与前束范式::量词否定等值式</vt:lpstr>
      <vt:lpstr>2.3一阶逻辑等值式与前束范式::量词辖域收缩与扩张等值式</vt:lpstr>
      <vt:lpstr>2.3一阶逻辑等值式与前束范式::量词分配等值式</vt:lpstr>
      <vt:lpstr>2.3一阶逻辑等值式与前束范式::量词分配等值式</vt:lpstr>
      <vt:lpstr>2.3一阶逻辑等值式与前束范式::量词换位等值式</vt:lpstr>
      <vt:lpstr>2.3一阶逻辑等值式与前束范式::前束范式</vt:lpstr>
      <vt:lpstr>幻灯片 36</vt:lpstr>
      <vt:lpstr>幻灯片 37</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Wang Jian Xin</cp:lastModifiedBy>
  <cp:revision>1302</cp:revision>
  <dcterms:created xsi:type="dcterms:W3CDTF">2007-11-19T20:33:53Z</dcterms:created>
  <dcterms:modified xsi:type="dcterms:W3CDTF">2015-05-22T10:08:41Z</dcterms:modified>
</cp:coreProperties>
</file>