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311" r:id="rId2"/>
    <p:sldId id="312" r:id="rId3"/>
    <p:sldId id="313" r:id="rId4"/>
    <p:sldId id="258" r:id="rId5"/>
    <p:sldId id="259" r:id="rId6"/>
    <p:sldId id="260" r:id="rId7"/>
    <p:sldId id="315" r:id="rId8"/>
    <p:sldId id="316" r:id="rId9"/>
    <p:sldId id="317" r:id="rId10"/>
    <p:sldId id="318" r:id="rId11"/>
    <p:sldId id="264" r:id="rId12"/>
    <p:sldId id="265" r:id="rId13"/>
    <p:sldId id="266" r:id="rId14"/>
    <p:sldId id="267" r:id="rId15"/>
    <p:sldId id="319" r:id="rId16"/>
    <p:sldId id="320" r:id="rId17"/>
    <p:sldId id="322" r:id="rId18"/>
    <p:sldId id="323" r:id="rId19"/>
    <p:sldId id="324" r:id="rId20"/>
    <p:sldId id="325" r:id="rId21"/>
    <p:sldId id="326" r:id="rId22"/>
    <p:sldId id="321" r:id="rId23"/>
    <p:sldId id="327" r:id="rId24"/>
    <p:sldId id="275" r:id="rId25"/>
    <p:sldId id="328" r:id="rId26"/>
    <p:sldId id="277" r:id="rId27"/>
    <p:sldId id="278" r:id="rId28"/>
    <p:sldId id="329" r:id="rId29"/>
    <p:sldId id="330" r:id="rId30"/>
    <p:sldId id="280" r:id="rId31"/>
    <p:sldId id="281" r:id="rId32"/>
    <p:sldId id="331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332" r:id="rId41"/>
    <p:sldId id="333" r:id="rId42"/>
    <p:sldId id="334" r:id="rId43"/>
    <p:sldId id="335" r:id="rId44"/>
    <p:sldId id="336" r:id="rId45"/>
    <p:sldId id="338" r:id="rId46"/>
    <p:sldId id="339" r:id="rId47"/>
    <p:sldId id="340" r:id="rId48"/>
    <p:sldId id="341" r:id="rId49"/>
    <p:sldId id="342" r:id="rId50"/>
    <p:sldId id="343" r:id="rId51"/>
    <p:sldId id="350" r:id="rId52"/>
    <p:sldId id="351" r:id="rId53"/>
    <p:sldId id="352" r:id="rId54"/>
    <p:sldId id="353" r:id="rId55"/>
    <p:sldId id="354" r:id="rId56"/>
    <p:sldId id="344" r:id="rId57"/>
    <p:sldId id="345" r:id="rId58"/>
    <p:sldId id="346" r:id="rId59"/>
    <p:sldId id="347" r:id="rId60"/>
    <p:sldId id="348" r:id="rId61"/>
    <p:sldId id="349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  <a:srgbClr val="B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1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A07CF-A08E-4B54-AF9B-19FBBC22E0AB}" type="datetimeFigureOut">
              <a:rPr lang="zh-CN" altLang="en-US" smtClean="0"/>
              <a:pPr/>
              <a:t>2015/12/27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BBDA2-1FB1-4829-A0BF-3A97454849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99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FA2B4A-D9F9-4544-888E-49E69AC69890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FA2B4A-D9F9-4544-888E-49E69AC69890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400D15-8C02-4457-9F45-A06D472DE345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FA2B4A-D9F9-4544-888E-49E69AC69890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FA2B4A-D9F9-4544-888E-49E69AC69890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FA2B4A-D9F9-4544-888E-49E69AC69890}" type="slidenum">
              <a:rPr lang="en-US" altLang="zh-CN" smtClean="0">
                <a:ea typeface="宋体" charset="-122"/>
              </a:rPr>
              <a:pPr/>
              <a:t>41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24FFA-58DE-4E48-A153-092CDB93A8D4}" type="datetimeFigureOut">
              <a:rPr lang="en-US" altLang="zh-CN"/>
              <a:pPr>
                <a:defRPr/>
              </a:pPr>
              <a:t>12/27/2015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C0CC1-15EB-4FE5-A73C-DAF422544A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03810-8753-4F9E-9431-239901A18ACF}" type="datetimeFigureOut">
              <a:rPr lang="en-US" altLang="zh-CN"/>
              <a:pPr>
                <a:defRPr/>
              </a:pPr>
              <a:t>12/27/2015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53597-C651-4C02-BA31-81F58AE946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7611B-3AC0-4DF9-8CBC-4A581709E7F0}" type="datetimeFigureOut">
              <a:rPr lang="en-US" altLang="zh-CN"/>
              <a:pPr>
                <a:defRPr/>
              </a:pPr>
              <a:t>12/27/2015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526BD-CC24-4A5D-AC58-4C29A70D7D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75000"/>
                </a:schemeClr>
              </a:buCl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5AA29-74E2-4559-9D75-614EA5B9EB48}" type="datetimeFigureOut">
              <a:rPr lang="en-US" altLang="zh-CN"/>
              <a:pPr>
                <a:defRPr/>
              </a:pPr>
              <a:t>12/27/2015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B453C-E8B6-424D-A1FB-81CADC636E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C101E-2A0D-4060-8A41-381FFF02E8D2}" type="datetimeFigureOut">
              <a:rPr lang="en-US" altLang="zh-CN"/>
              <a:pPr>
                <a:defRPr/>
              </a:pPr>
              <a:t>12/27/2015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23658-F52D-4150-A30D-C66EA5F31D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1EBD6-8EE2-4732-931B-C454AF793598}" type="datetimeFigureOut">
              <a:rPr lang="en-US" altLang="zh-CN"/>
              <a:pPr>
                <a:defRPr/>
              </a:pPr>
              <a:t>12/27/2015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81A7A-142B-45D4-8B13-CFD8AA3CA6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D0101-7D24-46EF-83F6-41788727D888}" type="datetimeFigureOut">
              <a:rPr lang="en-US" altLang="zh-CN"/>
              <a:pPr>
                <a:defRPr/>
              </a:pPr>
              <a:t>12/27/2015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6866A-5FDE-49A6-84FE-1A3AC6B10D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1BA16-0B9A-426A-8094-BAAD36D39476}" type="datetimeFigureOut">
              <a:rPr lang="en-US" altLang="zh-CN"/>
              <a:pPr>
                <a:defRPr/>
              </a:pPr>
              <a:t>12/27/2015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B1049-FE97-4414-8069-199BB0A502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FD62C-D1ED-4B75-84FB-B7A559F4C0E3}" type="datetimeFigureOut">
              <a:rPr lang="en-US" altLang="zh-CN"/>
              <a:pPr>
                <a:defRPr/>
              </a:pPr>
              <a:t>12/27/2015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2D5A3-7D73-4A8E-8C3E-C4C534916C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45F71-57C2-49B2-A6A2-C782349A83CC}" type="datetimeFigureOut">
              <a:rPr lang="en-US" altLang="zh-CN"/>
              <a:pPr>
                <a:defRPr/>
              </a:pPr>
              <a:t>12/27/2015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99BBF-5B73-4C2A-83F5-42E30DCD45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67389-06A4-4C36-A911-BB38A12CCC08}" type="datetimeFigureOut">
              <a:rPr lang="en-US" altLang="zh-CN"/>
              <a:pPr>
                <a:defRPr/>
              </a:pPr>
              <a:t>12/27/2015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AAF95-F5AD-427E-94DD-E72CDC0B95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A6F51289-491D-44D1-B249-5533D6037B29}" type="datetimeFigureOut">
              <a:rPr lang="en-US" altLang="zh-CN"/>
              <a:pPr>
                <a:defRPr/>
              </a:pPr>
              <a:t>12/27/2015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5B55B721-242F-411F-AA7F-15A5D06616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6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5.jpeg"/><Relationship Id="rId4" Type="http://schemas.openxmlformats.org/officeDocument/2006/relationships/image" Target="../media/image21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3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6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9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0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5672DB-FABF-4AA1-A2B5-0F4FBBA69503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643042" y="260350"/>
            <a:ext cx="6121400" cy="417513"/>
          </a:xfrm>
        </p:spPr>
        <p:txBody>
          <a:bodyPr/>
          <a:lstStyle/>
          <a:p>
            <a:pPr algn="ctr" eaLnBrk="1" hangingPunct="1"/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 图的基本概念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8625" y="1357313"/>
            <a:ext cx="8229600" cy="4525962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zh-CN" sz="2800" b="1" dirty="0" smtClean="0"/>
              <a:t>5.1 </a:t>
            </a:r>
            <a:r>
              <a:rPr lang="zh-CN" altLang="en-US" sz="2800" b="1" dirty="0" smtClean="0"/>
              <a:t>无向图及有向图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en-US" altLang="zh-CN" sz="2800" b="1" dirty="0" smtClean="0"/>
              <a:t>5.2 </a:t>
            </a:r>
            <a:r>
              <a:rPr lang="zh-CN" altLang="en-US" sz="2800" b="1" dirty="0" smtClean="0"/>
              <a:t>通路、回路和图的连通性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en-US" altLang="zh-CN" sz="2800" b="1" dirty="0" smtClean="0"/>
              <a:t>5.3 </a:t>
            </a:r>
            <a:r>
              <a:rPr lang="zh-CN" altLang="en-US" sz="2800" b="1" dirty="0" smtClean="0"/>
              <a:t>图的矩阵表示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en-US" altLang="zh-CN" sz="2800" b="1" dirty="0" smtClean="0"/>
              <a:t>5.4 </a:t>
            </a:r>
            <a:r>
              <a:rPr lang="zh-CN" altLang="en-US" sz="2800" b="1" dirty="0" smtClean="0"/>
              <a:t>最短路径、关键路径和着色</a:t>
            </a:r>
            <a:endParaRPr lang="en-US" altLang="zh-CN" sz="28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Box 1"/>
          <p:cNvSpPr txBox="1">
            <a:spLocks noChangeArrowheads="1"/>
          </p:cNvSpPr>
          <p:nvPr/>
        </p:nvSpPr>
        <p:spPr bwMode="auto">
          <a:xfrm>
            <a:off x="214282" y="1000108"/>
            <a:ext cx="8501122" cy="141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对无向图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= &lt;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&gt;,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记</a:t>
            </a:r>
            <a:r>
              <a:rPr lang="el-GR" altLang="zh-CN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Δ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lang="el-GR" altLang="zh-CN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δ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分别为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最大度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最小度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lang="el-GR" altLang="zh-CN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Δ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 = max{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 |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}.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lang="el-GR" altLang="zh-CN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δ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 = min{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 |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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}. </a:t>
            </a:r>
            <a:endParaRPr lang="en-US" altLang="zh-CN" sz="2400" b="1" baseline="30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92" name="TextBox 1"/>
          <p:cNvSpPr txBox="1">
            <a:spLocks noChangeArrowheads="1"/>
          </p:cNvSpPr>
          <p:nvPr/>
        </p:nvSpPr>
        <p:spPr bwMode="auto">
          <a:xfrm>
            <a:off x="714348" y="428604"/>
            <a:ext cx="792961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 lvl="0" algn="ctr" eaLnBrk="0" hangingPunct="0">
              <a:defRPr/>
            </a:pPr>
            <a:r>
              <a:rPr lang="en-US" altLang="zh-CN" sz="3200" b="1" dirty="0" smtClean="0"/>
              <a:t>5.1 </a:t>
            </a:r>
            <a:r>
              <a:rPr lang="zh-CN" altLang="en-US" sz="3200" b="1" dirty="0" smtClean="0"/>
              <a:t>无向图和有向图</a:t>
            </a:r>
            <a:r>
              <a:rPr lang="en-US" altLang="zh-CN" sz="3200" b="1" dirty="0" smtClean="0"/>
              <a:t>::</a:t>
            </a:r>
            <a:r>
              <a:rPr lang="zh-CN" altLang="en-US" sz="3200" b="1" dirty="0" smtClean="0"/>
              <a:t>度数</a:t>
            </a:r>
            <a:endParaRPr lang="zh-CN" altLang="en-US" sz="3200" b="1" dirty="0" smtClean="0">
              <a:latin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dirty="0" smtClean="0">
              <a:ea typeface="宋体" charset="-122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860" y="3857628"/>
            <a:ext cx="2143140" cy="2188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1428736"/>
            <a:ext cx="2214546" cy="2174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214282" y="2649081"/>
            <a:ext cx="6572296" cy="3780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对有向图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= &lt;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&gt;,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相应的概念有：</a:t>
            </a:r>
            <a:endParaRPr lang="en-US" altLang="zh-CN" sz="2400" b="1" baseline="30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最大度：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lang="el-GR" altLang="zh-CN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Δ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 = max{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 |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}.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最小度：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lang="el-GR" altLang="zh-CN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δ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 = min{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 |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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}.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最大出度：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l-GR" altLang="zh-CN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Δ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 = max{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 +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 |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}.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最大入度：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l-GR" altLang="zh-CN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Δ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 = max{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 -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 |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}.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最小出度：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l-GR" altLang="zh-CN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δ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 = min{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 +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 |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}.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最小入度：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l-GR" altLang="zh-CN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δ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 = min{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 -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 |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}.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Box 1"/>
          <p:cNvSpPr txBox="1">
            <a:spLocks noChangeArrowheads="1"/>
          </p:cNvSpPr>
          <p:nvPr/>
        </p:nvSpPr>
        <p:spPr bwMode="auto">
          <a:xfrm>
            <a:off x="381000" y="3873500"/>
            <a:ext cx="8560036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r>
              <a:rPr lang="en-US" altLang="zh-CN" sz="2400" b="1" dirty="0" smtClean="0">
                <a:solidFill>
                  <a:srgbClr val="A50021"/>
                </a:solidFill>
                <a:latin typeface="Times New Roman" pitchFamily="18" charset="0"/>
              </a:rPr>
              <a:t>定理5.2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设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=&lt;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&gt;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为任意有向图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={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,…, 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},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|=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则</a:t>
            </a:r>
          </a:p>
        </p:txBody>
      </p:sp>
      <p:sp>
        <p:nvSpPr>
          <p:cNvPr id="3079" name="TextBox 1"/>
          <p:cNvSpPr txBox="1">
            <a:spLocks noChangeArrowheads="1"/>
          </p:cNvSpPr>
          <p:nvPr/>
        </p:nvSpPr>
        <p:spPr bwMode="auto">
          <a:xfrm>
            <a:off x="330200" y="2667000"/>
            <a:ext cx="8432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no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Times New Roman" pitchFamily="18" charset="0"/>
              </a:rPr>
              <a:t>证</a:t>
            </a:r>
            <a:r>
              <a:rPr lang="zh-CN" altLang="en-US" sz="2400" b="1" dirty="0" smtClean="0">
                <a:latin typeface="Times New Roman" pitchFamily="18" charset="0"/>
              </a:rPr>
              <a:t>：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中每条边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包括环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均有两个端点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所以在计算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中各顶点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度数之和时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每条边均提供2度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条边共提供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度.</a:t>
            </a:r>
          </a:p>
        </p:txBody>
      </p:sp>
      <p:sp>
        <p:nvSpPr>
          <p:cNvPr id="3081" name="TextBox 1"/>
          <p:cNvSpPr txBox="1">
            <a:spLocks noChangeArrowheads="1"/>
          </p:cNvSpPr>
          <p:nvPr/>
        </p:nvSpPr>
        <p:spPr bwMode="auto">
          <a:xfrm>
            <a:off x="406400" y="1371600"/>
            <a:ext cx="859475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r>
              <a:rPr lang="en-US" altLang="zh-CN" sz="2400" b="1" dirty="0" smtClean="0">
                <a:solidFill>
                  <a:srgbClr val="A50021"/>
                </a:solidFill>
                <a:latin typeface="Times New Roman" pitchFamily="18" charset="0"/>
              </a:rPr>
              <a:t>定理5.1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</a:rPr>
              <a:t>设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=&lt;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&gt;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4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任意无向图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={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,…, 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|=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则</a:t>
            </a:r>
          </a:p>
        </p:txBody>
      </p:sp>
      <p:sp>
        <p:nvSpPr>
          <p:cNvPr id="3082" name="TextBox 1"/>
          <p:cNvSpPr txBox="1">
            <a:spLocks noChangeArrowheads="1"/>
          </p:cNvSpPr>
          <p:nvPr/>
        </p:nvSpPr>
        <p:spPr bwMode="auto">
          <a:xfrm>
            <a:off x="1828800" y="558800"/>
            <a:ext cx="5673725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>
            <a:spAutoFit/>
          </a:bodyPr>
          <a:lstStyle/>
          <a:p>
            <a:pPr lvl="0" algn="ctr" eaLnBrk="0" hangingPunct="0">
              <a:defRPr/>
            </a:pPr>
            <a:r>
              <a:rPr lang="en-US" altLang="zh-CN" sz="3200" b="1" dirty="0" smtClean="0"/>
              <a:t>5.1 </a:t>
            </a:r>
            <a:r>
              <a:rPr lang="zh-CN" altLang="en-US" sz="3200" b="1" dirty="0" smtClean="0"/>
              <a:t>无向图和有向图</a:t>
            </a:r>
            <a:r>
              <a:rPr lang="en-US" altLang="zh-CN" sz="3200" b="1" dirty="0" smtClean="0"/>
              <a:t>::</a:t>
            </a:r>
            <a:r>
              <a:rPr lang="zh-CN" altLang="en-US" sz="3200" b="1" dirty="0" smtClean="0"/>
              <a:t>握手定理</a:t>
            </a:r>
            <a:endParaRPr lang="zh-CN" altLang="en-US" sz="3200" b="1" dirty="0" smtClean="0">
              <a:latin typeface="宋体" charset="-122"/>
            </a:endParaRPr>
          </a:p>
        </p:txBody>
      </p:sp>
      <p:graphicFrame>
        <p:nvGraphicFramePr>
          <p:cNvPr id="3074" name="Object 29"/>
          <p:cNvGraphicFramePr>
            <a:graphicFrameLocks noChangeAspect="1"/>
          </p:cNvGraphicFramePr>
          <p:nvPr/>
        </p:nvGraphicFramePr>
        <p:xfrm>
          <a:off x="2819400" y="1803400"/>
          <a:ext cx="1676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公式" r:id="rId3" imgW="914400" imgH="431800" progId="Equation.3">
                  <p:embed/>
                </p:oleObj>
              </mc:Choice>
              <mc:Fallback>
                <p:oleObj name="公式" r:id="rId3" imgW="914400" imgH="431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803400"/>
                        <a:ext cx="1676400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0"/>
          <p:cNvGraphicFramePr>
            <a:graphicFrameLocks noChangeAspect="1"/>
          </p:cNvGraphicFramePr>
          <p:nvPr/>
        </p:nvGraphicFramePr>
        <p:xfrm>
          <a:off x="1978044" y="4394200"/>
          <a:ext cx="53086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5" imgW="2895600" imgH="431800" progId="Equation.3">
                  <p:embed/>
                </p:oleObj>
              </mc:Choice>
              <mc:Fallback>
                <p:oleObj name="Equation" r:id="rId5" imgW="2895600" imgH="431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44" y="4394200"/>
                        <a:ext cx="5308600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TextBox 1"/>
          <p:cNvSpPr txBox="1">
            <a:spLocks noChangeArrowheads="1"/>
          </p:cNvSpPr>
          <p:nvPr/>
        </p:nvSpPr>
        <p:spPr bwMode="auto">
          <a:xfrm>
            <a:off x="3763959" y="4587875"/>
            <a:ext cx="30797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且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Box 1"/>
          <p:cNvSpPr txBox="1">
            <a:spLocks noChangeArrowheads="1"/>
          </p:cNvSpPr>
          <p:nvPr/>
        </p:nvSpPr>
        <p:spPr bwMode="auto">
          <a:xfrm>
            <a:off x="558800" y="4867275"/>
            <a:ext cx="76247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由于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         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均为偶数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所以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       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为偶数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但因为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58800" y="5527675"/>
            <a:ext cx="494347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顶点度数为奇数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所以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必为偶数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4104" name="TextBox 1"/>
          <p:cNvSpPr txBox="1">
            <a:spLocks noChangeArrowheads="1"/>
          </p:cNvSpPr>
          <p:nvPr/>
        </p:nvSpPr>
        <p:spPr bwMode="auto">
          <a:xfrm>
            <a:off x="558800" y="1785926"/>
            <a:ext cx="6908800" cy="210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no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证：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设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=&lt;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V,E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&gt;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为任意图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令</a:t>
            </a:r>
          </a:p>
          <a:p>
            <a:pPr>
              <a:spcBef>
                <a:spcPts val="600"/>
              </a:spcBef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={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∈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400" b="1" dirty="0" smtClean="0"/>
              <a:t>∧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为奇数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={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∈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400" b="1" dirty="0" smtClean="0"/>
              <a:t>∧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 为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偶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数}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则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∪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∩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=Ø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由握手定理可知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8" name="TextBox 1"/>
          <p:cNvSpPr txBox="1">
            <a:spLocks noChangeArrowheads="1"/>
          </p:cNvSpPr>
          <p:nvPr/>
        </p:nvSpPr>
        <p:spPr bwMode="auto">
          <a:xfrm>
            <a:off x="558800" y="1143000"/>
            <a:ext cx="736419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r>
              <a:rPr lang="en-US" altLang="zh-CN" sz="2400" b="1" dirty="0" err="1">
                <a:solidFill>
                  <a:srgbClr val="A50021"/>
                </a:solidFill>
                <a:latin typeface="Times New Roman" pitchFamily="18" charset="0"/>
              </a:rPr>
              <a:t>推论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任何图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无向或有向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中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奇度顶点的个数是偶数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4109" name="TextBox 1"/>
          <p:cNvSpPr txBox="1">
            <a:spLocks noChangeArrowheads="1"/>
          </p:cNvSpPr>
          <p:nvPr/>
        </p:nvSpPr>
        <p:spPr bwMode="auto">
          <a:xfrm>
            <a:off x="1143000" y="533400"/>
            <a:ext cx="7078663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>
            <a:spAutoFit/>
          </a:bodyPr>
          <a:lstStyle/>
          <a:p>
            <a:pPr lvl="0" algn="ctr" eaLnBrk="0" hangingPunct="0">
              <a:defRPr/>
            </a:pPr>
            <a:r>
              <a:rPr lang="en-US" altLang="zh-CN" sz="3200" b="1" dirty="0" smtClean="0"/>
              <a:t>5.1 </a:t>
            </a:r>
            <a:r>
              <a:rPr lang="zh-CN" altLang="en-US" sz="3200" b="1" dirty="0" smtClean="0"/>
              <a:t>无向图和有向图</a:t>
            </a:r>
            <a:r>
              <a:rPr lang="en-US" altLang="zh-CN" sz="3200" b="1" dirty="0" smtClean="0"/>
              <a:t>::</a:t>
            </a:r>
            <a:r>
              <a:rPr lang="zh-CN" altLang="en-US" sz="3200" b="1" dirty="0" smtClean="0"/>
              <a:t>握手定理</a:t>
            </a:r>
            <a:endParaRPr lang="zh-CN" altLang="en-US" sz="3200" b="1" dirty="0" smtClean="0">
              <a:latin typeface="宋体" charset="-122"/>
            </a:endParaRPr>
          </a:p>
        </p:txBody>
      </p:sp>
      <p:graphicFrame>
        <p:nvGraphicFramePr>
          <p:cNvPr id="4098" name="Object 11"/>
          <p:cNvGraphicFramePr>
            <a:graphicFrameLocks noChangeAspect="1"/>
          </p:cNvGraphicFramePr>
          <p:nvPr/>
        </p:nvGraphicFramePr>
        <p:xfrm>
          <a:off x="1981200" y="3786190"/>
          <a:ext cx="34893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公式" r:id="rId3" imgW="2108200" imgH="368300" progId="Equation.3">
                  <p:embed/>
                </p:oleObj>
              </mc:Choice>
              <mc:Fallback>
                <p:oleObj name="公式" r:id="rId3" imgW="2108200" imgH="3683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786190"/>
                        <a:ext cx="348932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2"/>
          <p:cNvGraphicFramePr>
            <a:graphicFrameLocks noChangeAspect="1"/>
          </p:cNvGraphicFramePr>
          <p:nvPr/>
        </p:nvGraphicFramePr>
        <p:xfrm>
          <a:off x="1676400" y="4840287"/>
          <a:ext cx="86995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公式" r:id="rId5" imgW="520700" imgH="368300" progId="Equation.3">
                  <p:embed/>
                </p:oleObj>
              </mc:Choice>
              <mc:Fallback>
                <p:oleObj name="公式" r:id="rId5" imgW="520700" imgH="3683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840287"/>
                        <a:ext cx="869950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3"/>
          <p:cNvGraphicFramePr>
            <a:graphicFrameLocks noChangeAspect="1"/>
          </p:cNvGraphicFramePr>
          <p:nvPr/>
        </p:nvGraphicFramePr>
        <p:xfrm>
          <a:off x="4648200" y="4840287"/>
          <a:ext cx="9144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公式" r:id="rId7" imgW="520700" imgH="368300" progId="Equation.3">
                  <p:embed/>
                </p:oleObj>
              </mc:Choice>
              <mc:Fallback>
                <p:oleObj name="公式" r:id="rId7" imgW="520700" imgH="3683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840287"/>
                        <a:ext cx="914400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  <p:bldP spid="4103" grpId="0"/>
      <p:bldP spid="410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Box 1"/>
          <p:cNvSpPr txBox="1">
            <a:spLocks noChangeArrowheads="1"/>
          </p:cNvSpPr>
          <p:nvPr/>
        </p:nvSpPr>
        <p:spPr bwMode="auto">
          <a:xfrm>
            <a:off x="698500" y="2743200"/>
            <a:ext cx="7988300" cy="3329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解：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本题的关键是应用握手定理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设除3度与4度顶点外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还有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个顶点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…,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i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则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	d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i="1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 ≤ 2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= 1,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2,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…,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x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于是得不等式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	32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≤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24+2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得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x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4,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阶数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4+4+3=11.</a:t>
            </a:r>
          </a:p>
        </p:txBody>
      </p:sp>
      <p:sp>
        <p:nvSpPr>
          <p:cNvPr id="26634" name="TextBox 1"/>
          <p:cNvSpPr txBox="1">
            <a:spLocks noChangeArrowheads="1"/>
          </p:cNvSpPr>
          <p:nvPr/>
        </p:nvSpPr>
        <p:spPr bwMode="auto">
          <a:xfrm>
            <a:off x="622300" y="1282750"/>
            <a:ext cx="7740902" cy="99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例：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无向图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有16条边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3个4度顶点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4个3度顶点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其余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顶点度数均小于3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问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的阶数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为几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？或至少为几？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5" name="TextBox 1"/>
          <p:cNvSpPr txBox="1">
            <a:spLocks noChangeArrowheads="1"/>
          </p:cNvSpPr>
          <p:nvPr/>
        </p:nvSpPr>
        <p:spPr bwMode="auto">
          <a:xfrm>
            <a:off x="1219200" y="571500"/>
            <a:ext cx="7002463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>
            <a:spAutoFit/>
          </a:bodyPr>
          <a:lstStyle/>
          <a:p>
            <a:pPr lvl="0" algn="ctr" eaLnBrk="0" hangingPunct="0">
              <a:defRPr/>
            </a:pPr>
            <a:r>
              <a:rPr lang="en-US" altLang="zh-CN" sz="3200" b="1" dirty="0" smtClean="0"/>
              <a:t>5.1 </a:t>
            </a:r>
            <a:r>
              <a:rPr lang="zh-CN" altLang="en-US" sz="3200" b="1" dirty="0" smtClean="0"/>
              <a:t>无向图和有向图</a:t>
            </a:r>
            <a:r>
              <a:rPr lang="en-US" altLang="zh-CN" sz="3200" b="1" dirty="0" smtClean="0"/>
              <a:t>::</a:t>
            </a:r>
            <a:r>
              <a:rPr lang="zh-CN" altLang="en-US" sz="3200" b="1" dirty="0" smtClean="0"/>
              <a:t>握手定理</a:t>
            </a:r>
            <a:endParaRPr lang="zh-CN" altLang="en-US" sz="3200" b="1" dirty="0" smtClean="0">
              <a:latin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extBox 1"/>
          <p:cNvSpPr txBox="1">
            <a:spLocks noChangeArrowheads="1"/>
          </p:cNvSpPr>
          <p:nvPr/>
        </p:nvSpPr>
        <p:spPr bwMode="auto">
          <a:xfrm>
            <a:off x="482600" y="4105276"/>
            <a:ext cx="8280400" cy="110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5.1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2,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4,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6,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8,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10)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(1,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3,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3,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3,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4)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(2,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2,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3,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4,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5)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(3,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3,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3,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4,1)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能成为度序列吗？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58" name="TextBox 1"/>
          <p:cNvSpPr txBox="1">
            <a:spLocks noChangeArrowheads="1"/>
          </p:cNvSpPr>
          <p:nvPr/>
        </p:nvSpPr>
        <p:spPr bwMode="auto">
          <a:xfrm>
            <a:off x="482600" y="2048382"/>
            <a:ext cx="6451600" cy="184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2.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={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,…, 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}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为有向图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</a:rPr>
              <a:t>的顶点集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	D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度数列</a:t>
            </a:r>
            <a:r>
              <a:rPr lang="zh-CN" altLang="en-US" sz="2400" dirty="0" smtClean="0">
                <a:latin typeface="Times New Roman" pitchFamily="18" charset="0"/>
              </a:rPr>
              <a:t>：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), …,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d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lvl="2">
              <a:lnSpc>
                <a:spcPct val="125000"/>
              </a:lnSpc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D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出度列</a:t>
            </a:r>
            <a:r>
              <a:rPr lang="zh-CN" altLang="en-US" sz="2400" dirty="0" smtClean="0">
                <a:latin typeface="Times New Roman" pitchFamily="18" charset="0"/>
              </a:rPr>
              <a:t>：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</a:rPr>
              <a:t>+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), …,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d</a:t>
            </a:r>
            <a:r>
              <a:rPr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</a:rPr>
              <a:t>+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	D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入度列</a:t>
            </a:r>
            <a:r>
              <a:rPr lang="zh-CN" altLang="en-US" sz="2400" dirty="0" smtClean="0">
                <a:latin typeface="Times New Roman" pitchFamily="18" charset="0"/>
              </a:rPr>
              <a:t>：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</a:rPr>
              <a:t>-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), …,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d</a:t>
            </a:r>
            <a:r>
              <a:rPr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</a:rPr>
              <a:t>-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60" name="TextBox 1"/>
          <p:cNvSpPr txBox="1">
            <a:spLocks noChangeArrowheads="1"/>
          </p:cNvSpPr>
          <p:nvPr/>
        </p:nvSpPr>
        <p:spPr bwMode="auto">
          <a:xfrm>
            <a:off x="482600" y="914400"/>
            <a:ext cx="7463582" cy="92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={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,…, 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为无向图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</a:rPr>
              <a:t>的顶点集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</a:rPr>
              <a:t>称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),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),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…,</a:t>
            </a:r>
          </a:p>
          <a:p>
            <a:pPr>
              <a:lnSpc>
                <a:spcPct val="125000"/>
              </a:lnSpc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    d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),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度数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序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列</a:t>
            </a:r>
          </a:p>
        </p:txBody>
      </p:sp>
      <p:sp>
        <p:nvSpPr>
          <p:cNvPr id="27661" name="TextBox 1"/>
          <p:cNvSpPr txBox="1">
            <a:spLocks noChangeArrowheads="1"/>
          </p:cNvSpPr>
          <p:nvPr/>
        </p:nvSpPr>
        <p:spPr bwMode="auto">
          <a:xfrm>
            <a:off x="1371600" y="304800"/>
            <a:ext cx="6642100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>
            <a:spAutoFit/>
          </a:bodyPr>
          <a:lstStyle/>
          <a:p>
            <a:pPr algn="ctr"/>
            <a:r>
              <a:rPr lang="en-US" altLang="zh-CN" sz="3200" b="1" dirty="0" smtClean="0"/>
              <a:t>5.1 </a:t>
            </a:r>
            <a:r>
              <a:rPr lang="zh-CN" altLang="en-US" sz="3200" b="1" dirty="0" smtClean="0"/>
              <a:t>无向图和有向图</a:t>
            </a:r>
            <a:r>
              <a:rPr lang="en-US" altLang="zh-CN" sz="3200" b="1" dirty="0" smtClean="0"/>
              <a:t>:: 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+mj-ea"/>
                <a:ea typeface="+mj-ea"/>
              </a:rPr>
              <a:t>图的度数</a:t>
            </a:r>
            <a:r>
              <a:rPr lang="zh-CN" altLang="en-US" sz="3200" b="1" dirty="0" smtClean="0">
                <a:solidFill>
                  <a:srgbClr val="000000"/>
                </a:solidFill>
                <a:latin typeface="+mj-ea"/>
                <a:ea typeface="+mj-ea"/>
              </a:rPr>
              <a:t>序</a:t>
            </a:r>
            <a:r>
              <a:rPr lang="en-US" altLang="zh-CN" sz="3200" b="1" dirty="0" smtClean="0">
                <a:solidFill>
                  <a:srgbClr val="000000"/>
                </a:solidFill>
                <a:latin typeface="+mj-ea"/>
                <a:ea typeface="+mj-ea"/>
              </a:rPr>
              <a:t>列</a:t>
            </a:r>
            <a:endParaRPr lang="en-US" altLang="zh-CN" sz="32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072198" y="4714884"/>
            <a:ext cx="1919764" cy="1576874"/>
            <a:chOff x="6468958" y="1558212"/>
            <a:chExt cx="1919764" cy="1576874"/>
          </a:xfrm>
        </p:grpSpPr>
        <p:sp>
          <p:nvSpPr>
            <p:cNvPr id="8" name="椭圆 7"/>
            <p:cNvSpPr/>
            <p:nvPr/>
          </p:nvSpPr>
          <p:spPr>
            <a:xfrm>
              <a:off x="6553200" y="1752600"/>
              <a:ext cx="76200" cy="76200"/>
            </a:xfrm>
            <a:prstGeom prst="ellips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7239000" y="2286000"/>
              <a:ext cx="76200" cy="76200"/>
            </a:xfrm>
            <a:prstGeom prst="ellips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91400" y="2286000"/>
              <a:ext cx="76200" cy="76200"/>
            </a:xfrm>
            <a:prstGeom prst="ellips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7239000" y="2438400"/>
              <a:ext cx="76200" cy="76200"/>
            </a:xfrm>
            <a:prstGeom prst="ellips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7391400" y="2438400"/>
              <a:ext cx="76200" cy="76200"/>
            </a:xfrm>
            <a:prstGeom prst="ellips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077200" y="1752600"/>
              <a:ext cx="76200" cy="76200"/>
            </a:xfrm>
            <a:prstGeom prst="ellips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8001000" y="1905000"/>
              <a:ext cx="76200" cy="76200"/>
            </a:xfrm>
            <a:prstGeom prst="ellips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153400" y="1905000"/>
              <a:ext cx="76200" cy="76200"/>
            </a:xfrm>
            <a:prstGeom prst="ellips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077200" y="2743200"/>
              <a:ext cx="76200" cy="76200"/>
            </a:xfrm>
            <a:prstGeom prst="ellips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001000" y="2895600"/>
              <a:ext cx="76200" cy="76200"/>
            </a:xfrm>
            <a:prstGeom prst="ellips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8153400" y="2895600"/>
              <a:ext cx="76200" cy="76200"/>
            </a:xfrm>
            <a:prstGeom prst="ellips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705600" y="2743200"/>
              <a:ext cx="76200" cy="76200"/>
            </a:xfrm>
            <a:prstGeom prst="ellips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6629400" y="2895600"/>
              <a:ext cx="76200" cy="76200"/>
            </a:xfrm>
            <a:prstGeom prst="ellips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6781800" y="2895600"/>
              <a:ext cx="76200" cy="76200"/>
            </a:xfrm>
            <a:prstGeom prst="ellips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8" idx="5"/>
              <a:endCxn id="9" idx="1"/>
            </p:cNvCxnSpPr>
            <p:nvPr/>
          </p:nvCxnSpPr>
          <p:spPr>
            <a:xfrm rot="16200000" flipH="1">
              <a:off x="6694441" y="1741441"/>
              <a:ext cx="479518" cy="63191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5" idx="5"/>
              <a:endCxn id="10" idx="1"/>
            </p:cNvCxnSpPr>
            <p:nvPr/>
          </p:nvCxnSpPr>
          <p:spPr>
            <a:xfrm rot="5400000">
              <a:off x="7570741" y="1801859"/>
              <a:ext cx="327118" cy="66348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1" idx="3"/>
              <a:endCxn id="20" idx="7"/>
            </p:cNvCxnSpPr>
            <p:nvPr/>
          </p:nvCxnSpPr>
          <p:spPr>
            <a:xfrm rot="5400000">
              <a:off x="6884941" y="2389141"/>
              <a:ext cx="250918" cy="47951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2" idx="5"/>
              <a:endCxn id="17" idx="6"/>
            </p:cNvCxnSpPr>
            <p:nvPr/>
          </p:nvCxnSpPr>
          <p:spPr>
            <a:xfrm rot="16200000" flipH="1">
              <a:off x="7665991" y="2293890"/>
              <a:ext cx="277859" cy="696959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任意多边形 31"/>
            <p:cNvSpPr/>
            <p:nvPr/>
          </p:nvSpPr>
          <p:spPr>
            <a:xfrm>
              <a:off x="6468958" y="1558212"/>
              <a:ext cx="1648675" cy="1346558"/>
            </a:xfrm>
            <a:custGeom>
              <a:avLst/>
              <a:gdLst>
                <a:gd name="connsiteX0" fmla="*/ 1648675 w 1648675"/>
                <a:gd name="connsiteY0" fmla="*/ 242596 h 1346558"/>
                <a:gd name="connsiteX1" fmla="*/ 1546038 w 1648675"/>
                <a:gd name="connsiteY1" fmla="*/ 93306 h 1346558"/>
                <a:gd name="connsiteX2" fmla="*/ 1490054 w 1648675"/>
                <a:gd name="connsiteY2" fmla="*/ 65315 h 1346558"/>
                <a:gd name="connsiteX3" fmla="*/ 1396748 w 1648675"/>
                <a:gd name="connsiteY3" fmla="*/ 18661 h 1346558"/>
                <a:gd name="connsiteX4" fmla="*/ 1340764 w 1648675"/>
                <a:gd name="connsiteY4" fmla="*/ 0 h 1346558"/>
                <a:gd name="connsiteX5" fmla="*/ 874234 w 1648675"/>
                <a:gd name="connsiteY5" fmla="*/ 18661 h 1346558"/>
                <a:gd name="connsiteX6" fmla="*/ 780928 w 1648675"/>
                <a:gd name="connsiteY6" fmla="*/ 55984 h 1346558"/>
                <a:gd name="connsiteX7" fmla="*/ 743605 w 1648675"/>
                <a:gd name="connsiteY7" fmla="*/ 65315 h 1346558"/>
                <a:gd name="connsiteX8" fmla="*/ 715613 w 1648675"/>
                <a:gd name="connsiteY8" fmla="*/ 83976 h 1346558"/>
                <a:gd name="connsiteX9" fmla="*/ 678291 w 1648675"/>
                <a:gd name="connsiteY9" fmla="*/ 111968 h 1346558"/>
                <a:gd name="connsiteX10" fmla="*/ 612977 w 1648675"/>
                <a:gd name="connsiteY10" fmla="*/ 130629 h 1346558"/>
                <a:gd name="connsiteX11" fmla="*/ 584985 w 1648675"/>
                <a:gd name="connsiteY11" fmla="*/ 139959 h 1346558"/>
                <a:gd name="connsiteX12" fmla="*/ 547662 w 1648675"/>
                <a:gd name="connsiteY12" fmla="*/ 167951 h 1346558"/>
                <a:gd name="connsiteX13" fmla="*/ 501009 w 1648675"/>
                <a:gd name="connsiteY13" fmla="*/ 242596 h 1346558"/>
                <a:gd name="connsiteX14" fmla="*/ 407703 w 1648675"/>
                <a:gd name="connsiteY14" fmla="*/ 345233 h 1346558"/>
                <a:gd name="connsiteX15" fmla="*/ 398373 w 1648675"/>
                <a:gd name="connsiteY15" fmla="*/ 373225 h 1346558"/>
                <a:gd name="connsiteX16" fmla="*/ 351720 w 1648675"/>
                <a:gd name="connsiteY16" fmla="*/ 457200 h 1346558"/>
                <a:gd name="connsiteX17" fmla="*/ 342389 w 1648675"/>
                <a:gd name="connsiteY17" fmla="*/ 494523 h 1346558"/>
                <a:gd name="connsiteX18" fmla="*/ 323728 w 1648675"/>
                <a:gd name="connsiteY18" fmla="*/ 541176 h 1346558"/>
                <a:gd name="connsiteX19" fmla="*/ 314397 w 1648675"/>
                <a:gd name="connsiteY19" fmla="*/ 578498 h 1346558"/>
                <a:gd name="connsiteX20" fmla="*/ 258413 w 1648675"/>
                <a:gd name="connsiteY20" fmla="*/ 671804 h 1346558"/>
                <a:gd name="connsiteX21" fmla="*/ 221091 w 1648675"/>
                <a:gd name="connsiteY21" fmla="*/ 746449 h 1346558"/>
                <a:gd name="connsiteX22" fmla="*/ 202430 w 1648675"/>
                <a:gd name="connsiteY22" fmla="*/ 783772 h 1346558"/>
                <a:gd name="connsiteX23" fmla="*/ 174438 w 1648675"/>
                <a:gd name="connsiteY23" fmla="*/ 821094 h 1346558"/>
                <a:gd name="connsiteX24" fmla="*/ 118454 w 1648675"/>
                <a:gd name="connsiteY24" fmla="*/ 905070 h 1346558"/>
                <a:gd name="connsiteX25" fmla="*/ 90462 w 1648675"/>
                <a:gd name="connsiteY25" fmla="*/ 970384 h 1346558"/>
                <a:gd name="connsiteX26" fmla="*/ 53140 w 1648675"/>
                <a:gd name="connsiteY26" fmla="*/ 1054359 h 1346558"/>
                <a:gd name="connsiteX27" fmla="*/ 43809 w 1648675"/>
                <a:gd name="connsiteY27" fmla="*/ 1101012 h 1346558"/>
                <a:gd name="connsiteX28" fmla="*/ 34479 w 1648675"/>
                <a:gd name="connsiteY28" fmla="*/ 1222310 h 1346558"/>
                <a:gd name="connsiteX29" fmla="*/ 90462 w 1648675"/>
                <a:gd name="connsiteY29" fmla="*/ 1240972 h 1346558"/>
                <a:gd name="connsiteX30" fmla="*/ 137115 w 1648675"/>
                <a:gd name="connsiteY30" fmla="*/ 1278294 h 1346558"/>
                <a:gd name="connsiteX31" fmla="*/ 174438 w 1648675"/>
                <a:gd name="connsiteY31" fmla="*/ 1315617 h 1346558"/>
                <a:gd name="connsiteX32" fmla="*/ 193099 w 1648675"/>
                <a:gd name="connsiteY32" fmla="*/ 1343608 h 13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648675" h="1346558">
                  <a:moveTo>
                    <a:pt x="1648675" y="242596"/>
                  </a:moveTo>
                  <a:cubicBezTo>
                    <a:pt x="1628490" y="210876"/>
                    <a:pt x="1581279" y="128547"/>
                    <a:pt x="1546038" y="93306"/>
                  </a:cubicBezTo>
                  <a:cubicBezTo>
                    <a:pt x="1527950" y="75218"/>
                    <a:pt x="1512821" y="72903"/>
                    <a:pt x="1490054" y="65315"/>
                  </a:cubicBezTo>
                  <a:cubicBezTo>
                    <a:pt x="1436997" y="25521"/>
                    <a:pt x="1467483" y="42240"/>
                    <a:pt x="1396748" y="18661"/>
                  </a:cubicBezTo>
                  <a:lnTo>
                    <a:pt x="1340764" y="0"/>
                  </a:lnTo>
                  <a:cubicBezTo>
                    <a:pt x="1185254" y="6220"/>
                    <a:pt x="1029096" y="3175"/>
                    <a:pt x="874234" y="18661"/>
                  </a:cubicBezTo>
                  <a:cubicBezTo>
                    <a:pt x="840902" y="21994"/>
                    <a:pt x="813426" y="47859"/>
                    <a:pt x="780928" y="55984"/>
                  </a:cubicBezTo>
                  <a:lnTo>
                    <a:pt x="743605" y="65315"/>
                  </a:lnTo>
                  <a:cubicBezTo>
                    <a:pt x="734274" y="71535"/>
                    <a:pt x="724738" y="77458"/>
                    <a:pt x="715613" y="83976"/>
                  </a:cubicBezTo>
                  <a:cubicBezTo>
                    <a:pt x="702959" y="93015"/>
                    <a:pt x="692448" y="105533"/>
                    <a:pt x="678291" y="111968"/>
                  </a:cubicBezTo>
                  <a:cubicBezTo>
                    <a:pt x="657678" y="121338"/>
                    <a:pt x="634665" y="124123"/>
                    <a:pt x="612977" y="130629"/>
                  </a:cubicBezTo>
                  <a:cubicBezTo>
                    <a:pt x="603556" y="133455"/>
                    <a:pt x="594316" y="136849"/>
                    <a:pt x="584985" y="139959"/>
                  </a:cubicBezTo>
                  <a:cubicBezTo>
                    <a:pt x="572544" y="149290"/>
                    <a:pt x="557903" y="156248"/>
                    <a:pt x="547662" y="167951"/>
                  </a:cubicBezTo>
                  <a:cubicBezTo>
                    <a:pt x="534701" y="182764"/>
                    <a:pt x="516869" y="225150"/>
                    <a:pt x="501009" y="242596"/>
                  </a:cubicBezTo>
                  <a:cubicBezTo>
                    <a:pt x="397794" y="356132"/>
                    <a:pt x="452460" y="278096"/>
                    <a:pt x="407703" y="345233"/>
                  </a:cubicBezTo>
                  <a:cubicBezTo>
                    <a:pt x="404593" y="354564"/>
                    <a:pt x="402771" y="364428"/>
                    <a:pt x="398373" y="373225"/>
                  </a:cubicBezTo>
                  <a:cubicBezTo>
                    <a:pt x="355640" y="458690"/>
                    <a:pt x="407977" y="316556"/>
                    <a:pt x="351720" y="457200"/>
                  </a:cubicBezTo>
                  <a:cubicBezTo>
                    <a:pt x="346957" y="469107"/>
                    <a:pt x="346444" y="482357"/>
                    <a:pt x="342389" y="494523"/>
                  </a:cubicBezTo>
                  <a:cubicBezTo>
                    <a:pt x="337093" y="510412"/>
                    <a:pt x="329025" y="525287"/>
                    <a:pt x="323728" y="541176"/>
                  </a:cubicBezTo>
                  <a:cubicBezTo>
                    <a:pt x="319673" y="553342"/>
                    <a:pt x="320132" y="567028"/>
                    <a:pt x="314397" y="578498"/>
                  </a:cubicBezTo>
                  <a:cubicBezTo>
                    <a:pt x="298176" y="610940"/>
                    <a:pt x="271884" y="638127"/>
                    <a:pt x="258413" y="671804"/>
                  </a:cubicBezTo>
                  <a:cubicBezTo>
                    <a:pt x="221670" y="763661"/>
                    <a:pt x="258360" y="681226"/>
                    <a:pt x="221091" y="746449"/>
                  </a:cubicBezTo>
                  <a:cubicBezTo>
                    <a:pt x="214190" y="758526"/>
                    <a:pt x="209802" y="771977"/>
                    <a:pt x="202430" y="783772"/>
                  </a:cubicBezTo>
                  <a:cubicBezTo>
                    <a:pt x="194188" y="796959"/>
                    <a:pt x="183064" y="808155"/>
                    <a:pt x="174438" y="821094"/>
                  </a:cubicBezTo>
                  <a:cubicBezTo>
                    <a:pt x="102444" y="929083"/>
                    <a:pt x="188198" y="812077"/>
                    <a:pt x="118454" y="905070"/>
                  </a:cubicBezTo>
                  <a:cubicBezTo>
                    <a:pt x="99291" y="962562"/>
                    <a:pt x="121209" y="901204"/>
                    <a:pt x="90462" y="970384"/>
                  </a:cubicBezTo>
                  <a:cubicBezTo>
                    <a:pt x="42802" y="1077617"/>
                    <a:pt x="99083" y="962472"/>
                    <a:pt x="53140" y="1054359"/>
                  </a:cubicBezTo>
                  <a:cubicBezTo>
                    <a:pt x="50030" y="1069910"/>
                    <a:pt x="48366" y="1085822"/>
                    <a:pt x="43809" y="1101012"/>
                  </a:cubicBezTo>
                  <a:cubicBezTo>
                    <a:pt x="31246" y="1142888"/>
                    <a:pt x="0" y="1173053"/>
                    <a:pt x="34479" y="1222310"/>
                  </a:cubicBezTo>
                  <a:cubicBezTo>
                    <a:pt x="45759" y="1238425"/>
                    <a:pt x="90462" y="1240972"/>
                    <a:pt x="90462" y="1240972"/>
                  </a:cubicBezTo>
                  <a:cubicBezTo>
                    <a:pt x="135938" y="1309184"/>
                    <a:pt x="79754" y="1237321"/>
                    <a:pt x="137115" y="1278294"/>
                  </a:cubicBezTo>
                  <a:cubicBezTo>
                    <a:pt x="151432" y="1288520"/>
                    <a:pt x="174438" y="1315617"/>
                    <a:pt x="174438" y="1315617"/>
                  </a:cubicBezTo>
                  <a:cubicBezTo>
                    <a:pt x="184753" y="1346558"/>
                    <a:pt x="173934" y="1343608"/>
                    <a:pt x="193099" y="1343608"/>
                  </a:cubicBezTo>
                </a:path>
              </a:pathLst>
            </a:cu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8219835" y="1950098"/>
              <a:ext cx="168887" cy="1019911"/>
            </a:xfrm>
            <a:custGeom>
              <a:avLst/>
              <a:gdLst>
                <a:gd name="connsiteX0" fmla="*/ 434 w 168887"/>
                <a:gd name="connsiteY0" fmla="*/ 0 h 1019911"/>
                <a:gd name="connsiteX1" fmla="*/ 56418 w 168887"/>
                <a:gd name="connsiteY1" fmla="*/ 186612 h 1019911"/>
                <a:gd name="connsiteX2" fmla="*/ 65749 w 168887"/>
                <a:gd name="connsiteY2" fmla="*/ 242596 h 1019911"/>
                <a:gd name="connsiteX3" fmla="*/ 93741 w 168887"/>
                <a:gd name="connsiteY3" fmla="*/ 335902 h 1019911"/>
                <a:gd name="connsiteX4" fmla="*/ 103071 w 168887"/>
                <a:gd name="connsiteY4" fmla="*/ 475861 h 1019911"/>
                <a:gd name="connsiteX5" fmla="*/ 75079 w 168887"/>
                <a:gd name="connsiteY5" fmla="*/ 914400 h 1019911"/>
                <a:gd name="connsiteX6" fmla="*/ 65749 w 168887"/>
                <a:gd name="connsiteY6" fmla="*/ 942392 h 1019911"/>
                <a:gd name="connsiteX7" fmla="*/ 47087 w 168887"/>
                <a:gd name="connsiteY7" fmla="*/ 961053 h 1019911"/>
                <a:gd name="connsiteX8" fmla="*/ 9765 w 168887"/>
                <a:gd name="connsiteY8" fmla="*/ 1007706 h 1019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887" h="1019911">
                  <a:moveTo>
                    <a:pt x="434" y="0"/>
                  </a:moveTo>
                  <a:cubicBezTo>
                    <a:pt x="22608" y="66518"/>
                    <a:pt x="32689" y="95650"/>
                    <a:pt x="56418" y="186612"/>
                  </a:cubicBezTo>
                  <a:cubicBezTo>
                    <a:pt x="61194" y="204918"/>
                    <a:pt x="62039" y="224045"/>
                    <a:pt x="65749" y="242596"/>
                  </a:cubicBezTo>
                  <a:cubicBezTo>
                    <a:pt x="72801" y="277856"/>
                    <a:pt x="81836" y="300189"/>
                    <a:pt x="93741" y="335902"/>
                  </a:cubicBezTo>
                  <a:cubicBezTo>
                    <a:pt x="96851" y="382555"/>
                    <a:pt x="103071" y="429104"/>
                    <a:pt x="103071" y="475861"/>
                  </a:cubicBezTo>
                  <a:cubicBezTo>
                    <a:pt x="103071" y="883243"/>
                    <a:pt x="168887" y="773692"/>
                    <a:pt x="75079" y="914400"/>
                  </a:cubicBezTo>
                  <a:cubicBezTo>
                    <a:pt x="71969" y="923731"/>
                    <a:pt x="70809" y="933958"/>
                    <a:pt x="65749" y="942392"/>
                  </a:cubicBezTo>
                  <a:cubicBezTo>
                    <a:pt x="61223" y="949935"/>
                    <a:pt x="52583" y="954184"/>
                    <a:pt x="47087" y="961053"/>
                  </a:cubicBezTo>
                  <a:cubicBezTo>
                    <a:pt x="0" y="1019911"/>
                    <a:pt x="54827" y="962644"/>
                    <a:pt x="9765" y="1007706"/>
                  </a:cubicBezTo>
                </a:path>
              </a:pathLst>
            </a:cu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6876661" y="2957804"/>
              <a:ext cx="1138335" cy="177282"/>
            </a:xfrm>
            <a:custGeom>
              <a:avLst/>
              <a:gdLst>
                <a:gd name="connsiteX0" fmla="*/ 0 w 1138335"/>
                <a:gd name="connsiteY0" fmla="*/ 0 h 177282"/>
                <a:gd name="connsiteX1" fmla="*/ 27992 w 1138335"/>
                <a:gd name="connsiteY1" fmla="*/ 18661 h 177282"/>
                <a:gd name="connsiteX2" fmla="*/ 65315 w 1138335"/>
                <a:gd name="connsiteY2" fmla="*/ 65314 h 177282"/>
                <a:gd name="connsiteX3" fmla="*/ 121298 w 1138335"/>
                <a:gd name="connsiteY3" fmla="*/ 111967 h 177282"/>
                <a:gd name="connsiteX4" fmla="*/ 223935 w 1138335"/>
                <a:gd name="connsiteY4" fmla="*/ 139959 h 177282"/>
                <a:gd name="connsiteX5" fmla="*/ 270588 w 1138335"/>
                <a:gd name="connsiteY5" fmla="*/ 158620 h 177282"/>
                <a:gd name="connsiteX6" fmla="*/ 438539 w 1138335"/>
                <a:gd name="connsiteY6" fmla="*/ 177282 h 177282"/>
                <a:gd name="connsiteX7" fmla="*/ 905070 w 1138335"/>
                <a:gd name="connsiteY7" fmla="*/ 167951 h 177282"/>
                <a:gd name="connsiteX8" fmla="*/ 933061 w 1138335"/>
                <a:gd name="connsiteY8" fmla="*/ 149290 h 177282"/>
                <a:gd name="connsiteX9" fmla="*/ 970384 w 1138335"/>
                <a:gd name="connsiteY9" fmla="*/ 130629 h 177282"/>
                <a:gd name="connsiteX10" fmla="*/ 1026368 w 1138335"/>
                <a:gd name="connsiteY10" fmla="*/ 93306 h 177282"/>
                <a:gd name="connsiteX11" fmla="*/ 1082351 w 1138335"/>
                <a:gd name="connsiteY11" fmla="*/ 55984 h 177282"/>
                <a:gd name="connsiteX12" fmla="*/ 1110343 w 1138335"/>
                <a:gd name="connsiteY12" fmla="*/ 37323 h 177282"/>
                <a:gd name="connsiteX13" fmla="*/ 1129004 w 1138335"/>
                <a:gd name="connsiteY13" fmla="*/ 18661 h 177282"/>
                <a:gd name="connsiteX14" fmla="*/ 1138335 w 1138335"/>
                <a:gd name="connsiteY14" fmla="*/ 18661 h 17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8335" h="177282">
                  <a:moveTo>
                    <a:pt x="0" y="0"/>
                  </a:moveTo>
                  <a:cubicBezTo>
                    <a:pt x="9331" y="6220"/>
                    <a:pt x="21772" y="9330"/>
                    <a:pt x="27992" y="18661"/>
                  </a:cubicBezTo>
                  <a:cubicBezTo>
                    <a:pt x="64814" y="73894"/>
                    <a:pt x="5902" y="45511"/>
                    <a:pt x="65315" y="65314"/>
                  </a:cubicBezTo>
                  <a:cubicBezTo>
                    <a:pt x="81381" y="81381"/>
                    <a:pt x="100963" y="102724"/>
                    <a:pt x="121298" y="111967"/>
                  </a:cubicBezTo>
                  <a:cubicBezTo>
                    <a:pt x="162784" y="130825"/>
                    <a:pt x="185124" y="127022"/>
                    <a:pt x="223935" y="139959"/>
                  </a:cubicBezTo>
                  <a:cubicBezTo>
                    <a:pt x="239824" y="145255"/>
                    <a:pt x="254545" y="153807"/>
                    <a:pt x="270588" y="158620"/>
                  </a:cubicBezTo>
                  <a:cubicBezTo>
                    <a:pt x="318269" y="172924"/>
                    <a:pt x="400480" y="174354"/>
                    <a:pt x="438539" y="177282"/>
                  </a:cubicBezTo>
                  <a:cubicBezTo>
                    <a:pt x="594049" y="174172"/>
                    <a:pt x="749777" y="176741"/>
                    <a:pt x="905070" y="167951"/>
                  </a:cubicBezTo>
                  <a:cubicBezTo>
                    <a:pt x="916266" y="167317"/>
                    <a:pt x="923325" y="154854"/>
                    <a:pt x="933061" y="149290"/>
                  </a:cubicBezTo>
                  <a:cubicBezTo>
                    <a:pt x="945138" y="142389"/>
                    <a:pt x="958457" y="137785"/>
                    <a:pt x="970384" y="130629"/>
                  </a:cubicBezTo>
                  <a:cubicBezTo>
                    <a:pt x="989616" y="119090"/>
                    <a:pt x="1007707" y="105747"/>
                    <a:pt x="1026368" y="93306"/>
                  </a:cubicBezTo>
                  <a:lnTo>
                    <a:pt x="1082351" y="55984"/>
                  </a:lnTo>
                  <a:cubicBezTo>
                    <a:pt x="1091682" y="49764"/>
                    <a:pt x="1102414" y="45253"/>
                    <a:pt x="1110343" y="37323"/>
                  </a:cubicBezTo>
                  <a:cubicBezTo>
                    <a:pt x="1116563" y="31102"/>
                    <a:pt x="1121684" y="23541"/>
                    <a:pt x="1129004" y="18661"/>
                  </a:cubicBezTo>
                  <a:cubicBezTo>
                    <a:pt x="1131592" y="16936"/>
                    <a:pt x="1135225" y="18661"/>
                    <a:pt x="1138335" y="18661"/>
                  </a:cubicBezTo>
                </a:path>
              </a:pathLst>
            </a:cu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0" name="TextBox 1"/>
          <p:cNvSpPr txBox="1">
            <a:spLocks noChangeArrowheads="1"/>
          </p:cNvSpPr>
          <p:nvPr/>
        </p:nvSpPr>
        <p:spPr bwMode="auto">
          <a:xfrm>
            <a:off x="482600" y="914400"/>
            <a:ext cx="7518424" cy="373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</a:rPr>
              <a:t>定义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</a:rPr>
              <a:t>5.6</a:t>
            </a:r>
          </a:p>
          <a:p>
            <a:pPr>
              <a:lnSpc>
                <a:spcPct val="125000"/>
              </a:lnSpc>
              <a:spcBef>
                <a:spcPts val="12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latin typeface="Times New Roman" pitchFamily="18" charset="0"/>
              </a:rPr>
              <a:t>无向图中，关联一对顶点的无向边如果多余</a:t>
            </a:r>
            <a:r>
              <a:rPr lang="en-US" altLang="zh-CN" sz="2400" b="1" dirty="0" smtClean="0">
                <a:latin typeface="Times New Roman" pitchFamily="18" charset="0"/>
              </a:rPr>
              <a:t>1</a:t>
            </a:r>
            <a:r>
              <a:rPr lang="zh-CN" altLang="en-US" sz="2400" b="1" dirty="0" smtClean="0">
                <a:latin typeface="Times New Roman" pitchFamily="18" charset="0"/>
              </a:rPr>
              <a:t>条，称这些边为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平行边</a:t>
            </a:r>
            <a:r>
              <a:rPr lang="zh-CN" altLang="en-US" sz="2400" b="1" dirty="0" smtClean="0">
                <a:latin typeface="Times New Roman" pitchFamily="18" charset="0"/>
              </a:rPr>
              <a:t>。平行边的条数称为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重数</a:t>
            </a:r>
            <a:r>
              <a:rPr lang="zh-CN" altLang="en-US" sz="2400" b="1" dirty="0" smtClean="0">
                <a:latin typeface="Times New Roman" pitchFamily="18" charset="0"/>
              </a:rPr>
              <a:t>。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12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latin typeface="Times New Roman" pitchFamily="18" charset="0"/>
              </a:rPr>
              <a:t>在有向图中，如果多余</a:t>
            </a:r>
            <a:r>
              <a:rPr lang="en-US" altLang="zh-CN" sz="2400" b="1" dirty="0" smtClean="0">
                <a:latin typeface="Times New Roman" pitchFamily="18" charset="0"/>
              </a:rPr>
              <a:t>1</a:t>
            </a:r>
            <a:r>
              <a:rPr lang="zh-CN" altLang="en-US" sz="2400" b="1" dirty="0" smtClean="0">
                <a:latin typeface="Times New Roman" pitchFamily="18" charset="0"/>
              </a:rPr>
              <a:t>条的边的始点和终点相同，则</a:t>
            </a:r>
            <a:r>
              <a:rPr lang="zh-CN" altLang="en-US" sz="2400" b="1" smtClean="0">
                <a:latin typeface="Times New Roman" pitchFamily="18" charset="0"/>
              </a:rPr>
              <a:t>称这些边为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有向平行边</a:t>
            </a:r>
            <a:r>
              <a:rPr lang="zh-CN" altLang="en-US" sz="2400" b="1" dirty="0" smtClean="0">
                <a:latin typeface="Times New Roman" pitchFamily="18" charset="0"/>
              </a:rPr>
              <a:t>，简称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平行边</a:t>
            </a:r>
            <a:r>
              <a:rPr lang="zh-CN" altLang="en-US" sz="2400" b="1" dirty="0" smtClean="0">
                <a:latin typeface="Times New Roman" pitchFamily="18" charset="0"/>
              </a:rPr>
              <a:t>。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12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latin typeface="Times New Roman" pitchFamily="18" charset="0"/>
              </a:rPr>
              <a:t>含平行边的图称为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多重图</a:t>
            </a:r>
            <a:r>
              <a:rPr lang="zh-CN" altLang="en-US" sz="2400" b="1" dirty="0" smtClean="0">
                <a:latin typeface="Times New Roman" pitchFamily="18" charset="0"/>
              </a:rPr>
              <a:t>。既不含平行边也不含环的图称为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简单图</a:t>
            </a:r>
            <a:r>
              <a:rPr lang="zh-CN" altLang="en-US" sz="2400" b="1" dirty="0" smtClean="0">
                <a:latin typeface="Times New Roman" pitchFamily="18" charset="0"/>
              </a:rPr>
              <a:t>。</a:t>
            </a:r>
            <a:endParaRPr lang="en-US" altLang="zh-CN" sz="2400" b="1" dirty="0" smtClean="0">
              <a:latin typeface="Times New Roman" pitchFamily="18" charset="0"/>
            </a:endParaRPr>
          </a:p>
        </p:txBody>
      </p:sp>
      <p:sp>
        <p:nvSpPr>
          <p:cNvPr id="27661" name="TextBox 1"/>
          <p:cNvSpPr txBox="1">
            <a:spLocks noChangeArrowheads="1"/>
          </p:cNvSpPr>
          <p:nvPr/>
        </p:nvSpPr>
        <p:spPr bwMode="auto">
          <a:xfrm>
            <a:off x="1071538" y="304800"/>
            <a:ext cx="6942162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 algn="ctr"/>
            <a:r>
              <a:rPr lang="en-US" altLang="zh-CN" sz="3200" b="1" dirty="0" smtClean="0"/>
              <a:t>5.1 </a:t>
            </a:r>
            <a:r>
              <a:rPr lang="zh-CN" altLang="en-US" sz="3200" b="1" dirty="0" smtClean="0"/>
              <a:t>无向图和有向图</a:t>
            </a:r>
            <a:r>
              <a:rPr lang="en-US" altLang="zh-CN" sz="3200" b="1" dirty="0" smtClean="0"/>
              <a:t>::</a:t>
            </a:r>
            <a:r>
              <a:rPr lang="zh-CN" altLang="en-US" sz="3200" b="1" dirty="0" smtClean="0">
                <a:solidFill>
                  <a:srgbClr val="000000"/>
                </a:solidFill>
                <a:latin typeface="+mj-ea"/>
                <a:ea typeface="+mj-ea"/>
              </a:rPr>
              <a:t>简单图和多重图</a:t>
            </a:r>
            <a:endParaRPr lang="en-US" altLang="zh-CN" sz="32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31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dirty="0" smtClean="0">
              <a:ea typeface="宋体" charset="-122"/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3570" y="4526409"/>
            <a:ext cx="2143140" cy="2188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4540267"/>
            <a:ext cx="2214546" cy="2174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TextBox 1"/>
          <p:cNvSpPr txBox="1">
            <a:spLocks noChangeArrowheads="1"/>
          </p:cNvSpPr>
          <p:nvPr/>
        </p:nvSpPr>
        <p:spPr bwMode="auto">
          <a:xfrm>
            <a:off x="457200" y="297180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(2)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n 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≥1)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阶有向完全图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——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每对顶点之间均有两条方向相反的有向边的有向简单图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性质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：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 m = 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1),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l-GR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Δ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= </a:t>
            </a:r>
            <a:r>
              <a:rPr lang="el-GR" altLang="zh-CN" sz="2400" b="1" i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δ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= 2(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-1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), </a:t>
            </a:r>
            <a:r>
              <a:rPr lang="el-GR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Δ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+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= </a:t>
            </a:r>
            <a:r>
              <a:rPr lang="el-GR" altLang="zh-CN" sz="2400" b="1" i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δ</a:t>
            </a:r>
            <a:r>
              <a:rPr lang="en-US" altLang="zh-CN" sz="2400" b="1" i="1" baseline="30000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+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=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-1, </a:t>
            </a:r>
            <a:r>
              <a:rPr lang="el-GR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Δ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-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= </a:t>
            </a:r>
            <a:r>
              <a:rPr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δ</a:t>
            </a:r>
            <a:r>
              <a:rPr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-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=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-1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07" name="TextBox 1"/>
          <p:cNvSpPr txBox="1">
            <a:spLocks noChangeArrowheads="1"/>
          </p:cNvSpPr>
          <p:nvPr/>
        </p:nvSpPr>
        <p:spPr bwMode="auto">
          <a:xfrm>
            <a:off x="533400" y="15240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(1)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≥1)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阶无向完全图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——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每个顶点与其余顶点均相邻的无向简单图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记作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简单性质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：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边数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-1)/2,</a:t>
            </a:r>
            <a:r>
              <a:rPr lang="el-GR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</a:t>
            </a:r>
            <a:r>
              <a:rPr lang="el-GR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Δ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= </a:t>
            </a:r>
            <a:r>
              <a:rPr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δ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=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-1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11" name="TextBox 1"/>
          <p:cNvSpPr txBox="1">
            <a:spLocks noChangeArrowheads="1"/>
          </p:cNvSpPr>
          <p:nvPr/>
        </p:nvSpPr>
        <p:spPr bwMode="auto">
          <a:xfrm>
            <a:off x="482600" y="1066800"/>
            <a:ext cx="100027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r>
              <a:rPr lang="en-US" altLang="zh-CN" sz="2400" b="1" dirty="0" smtClean="0">
                <a:solidFill>
                  <a:srgbClr val="A50021"/>
                </a:solidFill>
                <a:latin typeface="Times New Roman" pitchFamily="18" charset="0"/>
              </a:rPr>
              <a:t>定义5.7</a:t>
            </a:r>
            <a:endParaRPr lang="en-US" altLang="zh-CN" sz="2400" b="1" dirty="0">
              <a:solidFill>
                <a:srgbClr val="A50021"/>
              </a:solidFill>
              <a:latin typeface="Times New Roman" pitchFamily="18" charset="0"/>
            </a:endParaRPr>
          </a:p>
        </p:txBody>
      </p:sp>
      <p:sp>
        <p:nvSpPr>
          <p:cNvPr id="29712" name="TextBox 1"/>
          <p:cNvSpPr txBox="1">
            <a:spLocks noChangeArrowheads="1"/>
          </p:cNvSpPr>
          <p:nvPr/>
        </p:nvSpPr>
        <p:spPr bwMode="auto">
          <a:xfrm>
            <a:off x="609600" y="444500"/>
            <a:ext cx="7940675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>
            <a:spAutoFit/>
          </a:bodyPr>
          <a:lstStyle/>
          <a:p>
            <a:pPr algn="ctr"/>
            <a:r>
              <a:rPr lang="en-US" altLang="zh-CN" sz="3200" b="1" dirty="0" smtClean="0"/>
              <a:t>5.1 </a:t>
            </a:r>
            <a:r>
              <a:rPr lang="zh-CN" altLang="en-US" sz="3200" b="1" dirty="0" smtClean="0"/>
              <a:t>无向图和有向图</a:t>
            </a:r>
            <a:r>
              <a:rPr lang="en-US" altLang="zh-CN" sz="3200" b="1" dirty="0" smtClean="0"/>
              <a:t>:: 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</a:t>
            </a:r>
            <a:r>
              <a:rPr lang="en-US" altLang="zh-CN" sz="32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+mj-ea"/>
                <a:ea typeface="+mj-ea"/>
              </a:rPr>
              <a:t>阶完全图</a:t>
            </a:r>
            <a:endParaRPr lang="en-US" altLang="zh-CN" sz="32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dirty="0" smtClean="0">
              <a:ea typeface="宋体" charset="-122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700" y="4629172"/>
            <a:ext cx="67183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extBox 1"/>
          <p:cNvSpPr txBox="1">
            <a:spLocks noChangeArrowheads="1"/>
          </p:cNvSpPr>
          <p:nvPr/>
        </p:nvSpPr>
        <p:spPr bwMode="auto">
          <a:xfrm>
            <a:off x="482600" y="1785926"/>
            <a:ext cx="5803912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 marL="457200" indent="-457200">
              <a:spcBef>
                <a:spcPts val="18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(1)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′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sym typeface="Symbol" pitchFamily="18" charset="2"/>
              </a:rPr>
              <a:t>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 （意义：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V′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sym typeface="Symbol" pitchFamily="18" charset="2"/>
              </a:rPr>
              <a:t>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且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E′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sym typeface="Symbol" pitchFamily="18" charset="2"/>
              </a:rPr>
              <a:t>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 ）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——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G′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en-US" altLang="zh-CN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子图</a:t>
            </a:r>
            <a:r>
              <a:rPr lang="zh-CN" altLang="en-US" sz="2400" b="1" dirty="0">
                <a:latin typeface="Times New Roman" pitchFamily="18" charset="0"/>
              </a:rPr>
              <a:t>，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G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′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母图</a:t>
            </a:r>
            <a:endParaRPr lang="en-US" alt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</a:endParaRPr>
          </a:p>
          <a:p>
            <a:pPr marL="457200" indent="-457200">
              <a:spcBef>
                <a:spcPts val="18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(2) 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V′ </a:t>
            </a:r>
            <a:r>
              <a:rPr lang="en-US" altLang="zh-CN" sz="2400" b="1" dirty="0" smtClean="0">
                <a:sym typeface="Symbol" pitchFamily="18" charset="2"/>
              </a:rPr>
              <a:t>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或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E′ </a:t>
            </a:r>
            <a:r>
              <a:rPr lang="en-US" altLang="zh-CN" sz="2400" b="1" dirty="0" smtClean="0">
                <a:sym typeface="Symbol" pitchFamily="18" charset="2"/>
              </a:rPr>
              <a:t>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E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G′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真子图</a:t>
            </a:r>
            <a:endParaRPr lang="en-US" alt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</a:endParaRPr>
          </a:p>
          <a:p>
            <a:pPr marL="457200" indent="-457200">
              <a:spcBef>
                <a:spcPts val="18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(3) 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G′ </a:t>
            </a:r>
            <a:r>
              <a:rPr lang="en-US" altLang="zh-CN" sz="2400" b="1" dirty="0" smtClean="0">
                <a:sym typeface="Symbol" pitchFamily="18" charset="2"/>
              </a:rPr>
              <a:t>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G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且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V′ =V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则称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G′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生成子图</a:t>
            </a:r>
            <a:endParaRPr lang="en-US" alt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</a:endParaRPr>
          </a:p>
          <a:p>
            <a:pPr marL="457200" indent="-457200">
              <a:spcBef>
                <a:spcPts val="18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(4)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V′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 （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V′ </a:t>
            </a:r>
            <a:r>
              <a:rPr lang="en-US" altLang="zh-CN" sz="2400" b="1" dirty="0" smtClean="0">
                <a:sym typeface="Symbol" pitchFamily="18" charset="2"/>
              </a:rPr>
              <a:t>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 V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且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V′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≠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Ø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）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导出子图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记作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V′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]</a:t>
            </a:r>
          </a:p>
          <a:p>
            <a:pPr marL="457200" indent="-457200">
              <a:spcBef>
                <a:spcPts val="18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(5)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E′ 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E′ </a:t>
            </a:r>
            <a:r>
              <a:rPr lang="en-US" altLang="zh-CN" sz="2400" b="1" dirty="0" smtClean="0">
                <a:sym typeface="Symbol" pitchFamily="18" charset="2"/>
              </a:rPr>
              <a:t>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E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且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E′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≠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Ø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）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导出子图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记作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E′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6158" name="TextBox 1"/>
          <p:cNvSpPr txBox="1">
            <a:spLocks noChangeArrowheads="1"/>
          </p:cNvSpPr>
          <p:nvPr/>
        </p:nvSpPr>
        <p:spPr bwMode="auto">
          <a:xfrm>
            <a:off x="482600" y="1142984"/>
            <a:ext cx="65278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r>
              <a:rPr lang="en-US" altLang="zh-CN" sz="2400" b="1" dirty="0" smtClean="0">
                <a:solidFill>
                  <a:srgbClr val="A50021"/>
                </a:solidFill>
                <a:latin typeface="Times New Roman" pitchFamily="18" charset="0"/>
              </a:rPr>
              <a:t>定义5.8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=&lt;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&gt; ,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‘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 =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&lt;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V’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E‘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&gt;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是两个图。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59" name="TextBox 1"/>
          <p:cNvSpPr txBox="1">
            <a:spLocks noChangeArrowheads="1"/>
          </p:cNvSpPr>
          <p:nvPr/>
        </p:nvSpPr>
        <p:spPr bwMode="auto">
          <a:xfrm>
            <a:off x="1295400" y="428604"/>
            <a:ext cx="609758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>
            <a:spAutoFit/>
          </a:bodyPr>
          <a:lstStyle/>
          <a:p>
            <a:pPr algn="ctr"/>
            <a:r>
              <a:rPr lang="en-US" altLang="zh-CN" sz="3200" b="1" dirty="0" smtClean="0"/>
              <a:t>5.1 </a:t>
            </a:r>
            <a:r>
              <a:rPr lang="zh-CN" altLang="en-US" sz="3200" b="1" dirty="0" smtClean="0"/>
              <a:t>无向图和有向图</a:t>
            </a:r>
            <a:r>
              <a:rPr lang="en-US" altLang="zh-CN" sz="3200" b="1" dirty="0" smtClean="0"/>
              <a:t>::</a:t>
            </a:r>
            <a:r>
              <a:rPr lang="zh-CN" altLang="en-US" sz="3200" b="1" dirty="0" smtClean="0"/>
              <a:t>母图和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+mj-ea"/>
                <a:ea typeface="+mj-ea"/>
              </a:rPr>
              <a:t>子图</a:t>
            </a:r>
            <a:endParaRPr lang="en-US" altLang="zh-CN" sz="32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dirty="0" smtClean="0">
              <a:ea typeface="宋体" charset="-122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4000504"/>
            <a:ext cx="2286016" cy="233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5074" y="1474825"/>
            <a:ext cx="2571768" cy="2525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1"/>
          <p:cNvSpPr txBox="1">
            <a:spLocks noChangeArrowheads="1"/>
          </p:cNvSpPr>
          <p:nvPr/>
        </p:nvSpPr>
        <p:spPr bwMode="auto">
          <a:xfrm>
            <a:off x="482600" y="3214686"/>
            <a:ext cx="8002191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相对于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K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求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下图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中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第一个图的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补图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并指出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第一个图和最后一个图有什么关系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? </a:t>
            </a:r>
          </a:p>
        </p:txBody>
      </p:sp>
      <p:sp>
        <p:nvSpPr>
          <p:cNvPr id="7178" name="TextBox 1"/>
          <p:cNvSpPr txBox="1">
            <a:spLocks noChangeArrowheads="1"/>
          </p:cNvSpPr>
          <p:nvPr/>
        </p:nvSpPr>
        <p:spPr bwMode="auto">
          <a:xfrm>
            <a:off x="482600" y="1143000"/>
            <a:ext cx="8133637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A50021"/>
                </a:solidFill>
                <a:latin typeface="Times New Roman" pitchFamily="18" charset="0"/>
              </a:rPr>
              <a:t>定义5.9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设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=&lt;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&gt;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阶无向简单图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以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为顶点集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以所有使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成为完全图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的添加边组成的集合为边集的图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称为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补图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记作</a:t>
            </a:r>
            <a:endParaRPr lang="en-US" altLang="zh-CN" sz="2400" b="1" i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81" name="TextBox 1"/>
          <p:cNvSpPr txBox="1">
            <a:spLocks noChangeArrowheads="1"/>
          </p:cNvSpPr>
          <p:nvPr/>
        </p:nvSpPr>
        <p:spPr bwMode="auto">
          <a:xfrm>
            <a:off x="1676400" y="558800"/>
            <a:ext cx="5511800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>
            <a:spAutoFit/>
          </a:bodyPr>
          <a:lstStyle/>
          <a:p>
            <a:pPr algn="ctr"/>
            <a:r>
              <a:rPr lang="en-US" altLang="zh-CN" sz="3200" b="1" dirty="0" smtClean="0"/>
              <a:t>5.1 </a:t>
            </a:r>
            <a:r>
              <a:rPr lang="zh-CN" altLang="en-US" sz="3200" b="1" dirty="0" smtClean="0"/>
              <a:t>无向图和有向图</a:t>
            </a:r>
            <a:r>
              <a:rPr lang="en-US" altLang="zh-CN" sz="3200" b="1" dirty="0" smtClean="0"/>
              <a:t>::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补图</a:t>
            </a:r>
            <a:endParaRPr lang="en-US" altLang="zh-CN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200400" y="2049096"/>
          <a:ext cx="355974" cy="465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7" name="Equation" r:id="rId3" imgW="164885" imgH="215619" progId="Equation.3">
                  <p:embed/>
                </p:oleObj>
              </mc:Choice>
              <mc:Fallback>
                <p:oleObj name="Equation" r:id="rId3" imgW="164885" imgH="215619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049096"/>
                        <a:ext cx="355974" cy="465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椭圆 15"/>
          <p:cNvSpPr/>
          <p:nvPr/>
        </p:nvSpPr>
        <p:spPr>
          <a:xfrm>
            <a:off x="457200" y="586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57200" y="48768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600200" y="4876800"/>
            <a:ext cx="152400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600200" y="58674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stCxn id="16" idx="0"/>
            <a:endCxn id="17" idx="4"/>
          </p:cNvCxnSpPr>
          <p:nvPr/>
        </p:nvCxnSpPr>
        <p:spPr>
          <a:xfrm rot="5400000" flipH="1" flipV="1">
            <a:off x="114300" y="5448300"/>
            <a:ext cx="8382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7" idx="0"/>
            <a:endCxn id="18" idx="7"/>
          </p:cNvCxnSpPr>
          <p:nvPr/>
        </p:nvCxnSpPr>
        <p:spPr>
          <a:xfrm rot="16200000" flipH="1">
            <a:off x="1120682" y="4289518"/>
            <a:ext cx="22318" cy="11968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8" idx="0"/>
            <a:endCxn id="19" idx="4"/>
          </p:cNvCxnSpPr>
          <p:nvPr/>
        </p:nvCxnSpPr>
        <p:spPr>
          <a:xfrm rot="16200000" flipH="1">
            <a:off x="1104900" y="5448300"/>
            <a:ext cx="11430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2743200" y="586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743200" y="48768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886200" y="4876800"/>
            <a:ext cx="152400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886200" y="58674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>
            <a:stCxn id="26" idx="2"/>
            <a:endCxn id="29" idx="6"/>
          </p:cNvCxnSpPr>
          <p:nvPr/>
        </p:nvCxnSpPr>
        <p:spPr>
          <a:xfrm rot="10800000" flipH="1">
            <a:off x="2743200" y="5943600"/>
            <a:ext cx="12954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6" idx="1"/>
            <a:endCxn id="28" idx="7"/>
          </p:cNvCxnSpPr>
          <p:nvPr/>
        </p:nvCxnSpPr>
        <p:spPr>
          <a:xfrm rot="5400000" flipH="1" flipV="1">
            <a:off x="2895600" y="4769036"/>
            <a:ext cx="990600" cy="12507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7" idx="5"/>
            <a:endCxn id="29" idx="4"/>
          </p:cNvCxnSpPr>
          <p:nvPr/>
        </p:nvCxnSpPr>
        <p:spPr>
          <a:xfrm rot="16200000" flipH="1">
            <a:off x="2911382" y="4968782"/>
            <a:ext cx="1012918" cy="10891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029200" y="586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6172200" y="48768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4953000" y="4876800"/>
            <a:ext cx="152400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172200" y="58674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>
            <a:stCxn id="37" idx="2"/>
            <a:endCxn id="40" idx="6"/>
          </p:cNvCxnSpPr>
          <p:nvPr/>
        </p:nvCxnSpPr>
        <p:spPr>
          <a:xfrm rot="10800000" flipH="1">
            <a:off x="5029200" y="5943600"/>
            <a:ext cx="12954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7" idx="1"/>
            <a:endCxn id="39" idx="7"/>
          </p:cNvCxnSpPr>
          <p:nvPr/>
        </p:nvCxnSpPr>
        <p:spPr>
          <a:xfrm rot="5400000" flipH="1" flipV="1">
            <a:off x="4572000" y="5378636"/>
            <a:ext cx="990600" cy="315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8" idx="5"/>
            <a:endCxn id="40" idx="4"/>
          </p:cNvCxnSpPr>
          <p:nvPr/>
        </p:nvCxnSpPr>
        <p:spPr>
          <a:xfrm rot="5400000">
            <a:off x="5768882" y="5486400"/>
            <a:ext cx="1012918" cy="538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7162800" y="4876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8305800" y="48768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>
            <a:stCxn id="33" idx="2"/>
            <a:endCxn id="34" idx="6"/>
          </p:cNvCxnSpPr>
          <p:nvPr/>
        </p:nvCxnSpPr>
        <p:spPr>
          <a:xfrm rot="10800000" flipH="1">
            <a:off x="7162800" y="4953000"/>
            <a:ext cx="12954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8305800" y="5791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7162800" y="5791200"/>
            <a:ext cx="152400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 rot="5400000" flipH="1" flipV="1">
            <a:off x="6727917" y="5454836"/>
            <a:ext cx="990600" cy="315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4" idx="4"/>
            <a:endCxn id="36" idx="0"/>
          </p:cNvCxnSpPr>
          <p:nvPr/>
        </p:nvCxnSpPr>
        <p:spPr>
          <a:xfrm rot="5400000">
            <a:off x="8001000" y="5410200"/>
            <a:ext cx="7620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Box 1"/>
          <p:cNvSpPr txBox="1">
            <a:spLocks noChangeArrowheads="1"/>
          </p:cNvSpPr>
          <p:nvPr/>
        </p:nvSpPr>
        <p:spPr bwMode="auto">
          <a:xfrm>
            <a:off x="762000" y="990600"/>
            <a:ext cx="7696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A50021"/>
                </a:solidFill>
                <a:latin typeface="Times New Roman" pitchFamily="18" charset="0"/>
              </a:rPr>
              <a:t>定义5.10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设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G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=&lt;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&gt;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G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=&lt;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&gt;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为两个无向图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两个有向图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若存在双射函数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→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对于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v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j 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∈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无向：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,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v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j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∈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当且仅当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j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 )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∈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2</a:t>
            </a:r>
            <a:endParaRPr lang="en-US" altLang="zh-CN" sz="15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	(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有向：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&lt;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i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, v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j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&gt;</a:t>
            </a:r>
            <a:r>
              <a:rPr lang="en-US" altLang="zh-CN" sz="2400" b="1" dirty="0">
                <a:solidFill>
                  <a:srgbClr val="000000"/>
                </a:solidFill>
                <a:latin typeface="宋体" pitchFamily="2" charset="-122"/>
              </a:rPr>
              <a:t>∈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当且仅当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j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)&gt;</a:t>
            </a:r>
            <a:r>
              <a:rPr lang="en-US" altLang="zh-CN" sz="2400" b="1" dirty="0">
                <a:solidFill>
                  <a:srgbClr val="000000"/>
                </a:solidFill>
                <a:latin typeface="宋体" pitchFamily="2" charset="-122"/>
              </a:rPr>
              <a:t>∈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E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并且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,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j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 (&lt;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,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j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&gt;) 与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j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)) 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j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)&gt;)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的重数相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同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则称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G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1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G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2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是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同构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记作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G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G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2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30" name="TextBox 1"/>
          <p:cNvSpPr txBox="1">
            <a:spLocks noChangeArrowheads="1"/>
          </p:cNvSpPr>
          <p:nvPr/>
        </p:nvSpPr>
        <p:spPr bwMode="auto">
          <a:xfrm>
            <a:off x="1219200" y="357166"/>
            <a:ext cx="6588125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>
            <a:spAutoFit/>
          </a:bodyPr>
          <a:lstStyle/>
          <a:p>
            <a:pPr algn="ctr"/>
            <a:r>
              <a:rPr lang="en-US" altLang="zh-CN" sz="3200" b="1" dirty="0" smtClean="0"/>
              <a:t>5.1 </a:t>
            </a:r>
            <a:r>
              <a:rPr lang="zh-CN" altLang="en-US" sz="3200" b="1" dirty="0" smtClean="0"/>
              <a:t>无向图和有向图</a:t>
            </a:r>
            <a:r>
              <a:rPr lang="en-US" altLang="zh-CN" sz="3200" b="1" dirty="0" smtClean="0"/>
              <a:t>::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+mj-ea"/>
                <a:ea typeface="+mj-ea"/>
              </a:rPr>
              <a:t>图的同构</a:t>
            </a:r>
            <a:endParaRPr lang="en-US" altLang="zh-CN" sz="32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>
          <a:xfrm>
            <a:off x="609600" y="3733800"/>
            <a:ext cx="7772400" cy="2743200"/>
          </a:xfrm>
        </p:spPr>
        <p:txBody>
          <a:bodyPr/>
          <a:lstStyle/>
          <a:p>
            <a:pPr>
              <a:buFont typeface="Wingdings" pitchFamily="2" charset="2"/>
              <a:buChar char="l"/>
              <a:defRPr/>
            </a:pP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图之间的同构关系具有自反性、对称性和传递性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能找到多条同构的必要条件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但它们全不是充分条件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	①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边数相同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顶点数相同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;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②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度数列相同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	③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对应顶点的关联集及邻域的元素个数相同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等等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若破坏必要条件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则两图不同构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buFont typeface="Wingdings" pitchFamily="2" charset="2"/>
              <a:buChar char="l"/>
              <a:defRPr/>
            </a:pP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判断两个图同构是个难题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US" altLang="zh-CN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5122" name="Object 16"/>
          <p:cNvGraphicFramePr>
            <a:graphicFrameLocks noChangeAspect="1"/>
          </p:cNvGraphicFramePr>
          <p:nvPr/>
        </p:nvGraphicFramePr>
        <p:xfrm>
          <a:off x="5715000" y="32766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1" name="公式" r:id="rId3" imgW="139518" imgH="126835" progId="Equation.3">
                  <p:embed/>
                </p:oleObj>
              </mc:Choice>
              <mc:Fallback>
                <p:oleObj name="公式" r:id="rId3" imgW="139518" imgH="126835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276600"/>
                        <a:ext cx="304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5672DB-FABF-4AA1-A2B5-0F4FBBA69503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38" y="260350"/>
            <a:ext cx="6692904" cy="417513"/>
          </a:xfrm>
        </p:spPr>
        <p:txBody>
          <a:bodyPr/>
          <a:lstStyle/>
          <a:p>
            <a:pPr algn="ctr" eaLnBrk="1" hangingPunct="1"/>
            <a:r>
              <a:rPr lang="en-US" altLang="zh-CN" sz="3600" b="1" dirty="0" smtClean="0"/>
              <a:t>5.1 </a:t>
            </a:r>
            <a:r>
              <a:rPr lang="zh-CN" altLang="en-US" sz="3600" b="1" dirty="0" smtClean="0"/>
              <a:t>无向图及有向图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0033" y="928670"/>
            <a:ext cx="4143405" cy="5286412"/>
          </a:xfrm>
        </p:spPr>
        <p:txBody>
          <a:bodyPr/>
          <a:lstStyle/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800" b="1" dirty="0" smtClean="0"/>
              <a:t>多重集及无序积</a:t>
            </a:r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800" b="1" dirty="0" smtClean="0"/>
              <a:t>无向图</a:t>
            </a:r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800" b="1" dirty="0" smtClean="0"/>
              <a:t>有向图</a:t>
            </a:r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阶图、零图、平凡图</a:t>
            </a:r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800" b="1" dirty="0" smtClean="0"/>
              <a:t>无向图的关联和相邻</a:t>
            </a:r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800" b="1" dirty="0" smtClean="0"/>
              <a:t>有向图的关联和相邻</a:t>
            </a:r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800" b="1" dirty="0" smtClean="0"/>
              <a:t>度数</a:t>
            </a:r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800" b="1" dirty="0" smtClean="0"/>
              <a:t>握手定理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4857752" y="928670"/>
            <a:ext cx="4143405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2800" b="1" dirty="0" smtClean="0">
                <a:latin typeface="+mn-lt"/>
                <a:ea typeface="+mn-ea"/>
              </a:rPr>
              <a:t>图的度数序列</a:t>
            </a:r>
          </a:p>
          <a:p>
            <a:pPr marL="342900" lvl="0" indent="-342900" eaLnBrk="0" hangingPunct="0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2800" b="1" dirty="0" smtClean="0">
                <a:latin typeface="+mn-lt"/>
                <a:ea typeface="+mn-ea"/>
              </a:rPr>
              <a:t>简单图和多重图</a:t>
            </a:r>
          </a:p>
          <a:p>
            <a:pPr marL="342900" lvl="0" indent="-342900" eaLnBrk="0" hangingPunct="0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en-US" altLang="zh-CN" sz="2800" b="1" dirty="0" smtClean="0">
                <a:latin typeface="+mn-lt"/>
                <a:ea typeface="+mn-ea"/>
              </a:rPr>
              <a:t>n </a:t>
            </a:r>
            <a:r>
              <a:rPr lang="zh-CN" altLang="en-US" sz="2800" b="1" dirty="0" smtClean="0">
                <a:latin typeface="+mn-lt"/>
                <a:ea typeface="+mn-ea"/>
              </a:rPr>
              <a:t>阶完全图</a:t>
            </a:r>
          </a:p>
          <a:p>
            <a:pPr marL="342900" lvl="0" indent="-342900" eaLnBrk="0" hangingPunct="0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2800" b="1" dirty="0" smtClean="0">
                <a:latin typeface="+mn-lt"/>
                <a:ea typeface="+mn-ea"/>
              </a:rPr>
              <a:t>母图和子图</a:t>
            </a:r>
          </a:p>
          <a:p>
            <a:pPr marL="342900" lvl="0" indent="-342900" eaLnBrk="0" hangingPunct="0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2800" b="1" dirty="0" smtClean="0">
                <a:latin typeface="+mn-lt"/>
                <a:ea typeface="+mn-ea"/>
              </a:rPr>
              <a:t>补图</a:t>
            </a:r>
          </a:p>
          <a:p>
            <a:pPr marL="342900" lvl="0" indent="-342900" eaLnBrk="0" hangingPunct="0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2800" b="1" dirty="0" smtClean="0">
                <a:latin typeface="+mn-lt"/>
                <a:ea typeface="+mn-ea"/>
              </a:rPr>
              <a:t>图的同构</a:t>
            </a:r>
          </a:p>
          <a:p>
            <a:pPr marL="342900" lvl="0" indent="-342900" eaLnBrk="0" hangingPunct="0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2800" b="1" dirty="0" smtClean="0">
                <a:latin typeface="+mn-lt"/>
                <a:ea typeface="+mn-ea"/>
              </a:rPr>
              <a:t>彼得森图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Box 1"/>
          <p:cNvSpPr txBox="1">
            <a:spLocks noChangeArrowheads="1"/>
          </p:cNvSpPr>
          <p:nvPr/>
        </p:nvSpPr>
        <p:spPr bwMode="auto">
          <a:xfrm>
            <a:off x="1013910" y="5920770"/>
            <a:ext cx="691089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图中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(5)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(6)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的度数列相同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.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它们同构吗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?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为什么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相邻顶点的相互关联关系不同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组合 13"/>
          <p:cNvGrpSpPr>
            <a:grpSpLocks/>
          </p:cNvGrpSpPr>
          <p:nvPr/>
        </p:nvGrpSpPr>
        <p:grpSpPr bwMode="auto">
          <a:xfrm>
            <a:off x="1775910" y="3733800"/>
            <a:ext cx="4419600" cy="2206625"/>
            <a:chOff x="1739900" y="3898900"/>
            <a:chExt cx="4419600" cy="2206625"/>
          </a:xfrm>
        </p:grpSpPr>
        <p:pic>
          <p:nvPicPr>
            <p:cNvPr id="2868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39900" y="3898900"/>
              <a:ext cx="4419600" cy="1739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686" name="TextBox 1"/>
            <p:cNvSpPr txBox="1">
              <a:spLocks noChangeArrowheads="1"/>
            </p:cNvSpPr>
            <p:nvPr/>
          </p:nvSpPr>
          <p:spPr bwMode="auto">
            <a:xfrm>
              <a:off x="4978400" y="5689600"/>
              <a:ext cx="358775" cy="41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</a:rPr>
                <a:t>(6)</a:t>
              </a:r>
              <a:endParaRPr lang="en-US" altLang="zh-CN" sz="24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687" name="TextBox 1"/>
            <p:cNvSpPr txBox="1">
              <a:spLocks noChangeArrowheads="1"/>
            </p:cNvSpPr>
            <p:nvPr/>
          </p:nvSpPr>
          <p:spPr bwMode="auto">
            <a:xfrm>
              <a:off x="2489200" y="5689600"/>
              <a:ext cx="358775" cy="41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</a:rPr>
                <a:t>(5)</a:t>
              </a:r>
              <a:endParaRPr lang="en-US" altLang="zh-CN" sz="24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8677" name="TextBox 1"/>
          <p:cNvSpPr txBox="1">
            <a:spLocks noChangeArrowheads="1"/>
          </p:cNvSpPr>
          <p:nvPr/>
        </p:nvSpPr>
        <p:spPr bwMode="auto">
          <a:xfrm>
            <a:off x="838200" y="3200400"/>
            <a:ext cx="766921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图中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(1)与(2)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不同构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度数列不同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），</a:t>
            </a:r>
            <a:r>
              <a:rPr lang="en-US" altLang="zh-CN" sz="2400" b="1" dirty="0">
                <a:latin typeface="Times New Roman" pitchFamily="18" charset="0"/>
              </a:rPr>
              <a:t>(3)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与(4)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也不同构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876300" y="914400"/>
            <a:ext cx="6642100" cy="2219325"/>
            <a:chOff x="876300" y="1104900"/>
            <a:chExt cx="6642100" cy="2219325"/>
          </a:xfrm>
        </p:grpSpPr>
        <p:pic>
          <p:nvPicPr>
            <p:cNvPr id="28680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76300" y="1104900"/>
              <a:ext cx="6642100" cy="170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681" name="TextBox 1"/>
            <p:cNvSpPr txBox="1">
              <a:spLocks noChangeArrowheads="1"/>
            </p:cNvSpPr>
            <p:nvPr/>
          </p:nvSpPr>
          <p:spPr bwMode="auto">
            <a:xfrm>
              <a:off x="6667500" y="2908300"/>
              <a:ext cx="358775" cy="41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(4)</a:t>
              </a:r>
            </a:p>
          </p:txBody>
        </p:sp>
        <p:sp>
          <p:nvSpPr>
            <p:cNvPr id="28682" name="TextBox 1"/>
            <p:cNvSpPr txBox="1">
              <a:spLocks noChangeArrowheads="1"/>
            </p:cNvSpPr>
            <p:nvPr/>
          </p:nvSpPr>
          <p:spPr bwMode="auto">
            <a:xfrm>
              <a:off x="4940300" y="2908300"/>
              <a:ext cx="358775" cy="41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(3)</a:t>
              </a:r>
            </a:p>
          </p:txBody>
        </p:sp>
        <p:sp>
          <p:nvSpPr>
            <p:cNvPr id="28683" name="TextBox 1"/>
            <p:cNvSpPr txBox="1">
              <a:spLocks noChangeArrowheads="1"/>
            </p:cNvSpPr>
            <p:nvPr/>
          </p:nvSpPr>
          <p:spPr bwMode="auto">
            <a:xfrm>
              <a:off x="3289300" y="2908300"/>
              <a:ext cx="358775" cy="41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(2)</a:t>
              </a:r>
            </a:p>
          </p:txBody>
        </p:sp>
        <p:sp>
          <p:nvSpPr>
            <p:cNvPr id="28684" name="TextBox 1"/>
            <p:cNvSpPr txBox="1">
              <a:spLocks noChangeArrowheads="1"/>
            </p:cNvSpPr>
            <p:nvPr/>
          </p:nvSpPr>
          <p:spPr bwMode="auto">
            <a:xfrm>
              <a:off x="1562100" y="2908300"/>
              <a:ext cx="358775" cy="41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(1)</a:t>
              </a:r>
            </a:p>
          </p:txBody>
        </p:sp>
      </p:grpSp>
      <p:sp>
        <p:nvSpPr>
          <p:cNvPr id="28679" name="TextBox 1"/>
          <p:cNvSpPr txBox="1">
            <a:spLocks noChangeArrowheads="1"/>
          </p:cNvSpPr>
          <p:nvPr/>
        </p:nvSpPr>
        <p:spPr bwMode="auto">
          <a:xfrm>
            <a:off x="1371600" y="304800"/>
            <a:ext cx="6850063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>
            <a:spAutoFit/>
          </a:bodyPr>
          <a:lstStyle/>
          <a:p>
            <a:pPr algn="ctr"/>
            <a:r>
              <a:rPr lang="en-US" altLang="zh-CN" sz="3200" b="1" dirty="0" smtClean="0"/>
              <a:t>5.1 </a:t>
            </a:r>
            <a:r>
              <a:rPr lang="zh-CN" altLang="en-US" sz="3200" b="1" dirty="0" smtClean="0"/>
              <a:t>无向图和有向图</a:t>
            </a:r>
            <a:r>
              <a:rPr lang="en-US" altLang="zh-CN" sz="3200" b="1" dirty="0" smtClean="0"/>
              <a:t>::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+mj-ea"/>
              </a:rPr>
              <a:t>图的同构</a:t>
            </a:r>
            <a:endParaRPr lang="en-US" altLang="zh-CN" sz="3200" b="1" dirty="0">
              <a:solidFill>
                <a:srgbClr val="000000"/>
              </a:solidFill>
              <a:latin typeface="+mj-ea"/>
            </a:endParaRPr>
          </a:p>
        </p:txBody>
      </p:sp>
      <p:sp>
        <p:nvSpPr>
          <p:cNvPr id="16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79" y="2071678"/>
            <a:ext cx="7271065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TextBox 1"/>
          <p:cNvSpPr txBox="1">
            <a:spLocks noChangeArrowheads="1"/>
          </p:cNvSpPr>
          <p:nvPr/>
        </p:nvSpPr>
        <p:spPr bwMode="auto">
          <a:xfrm>
            <a:off x="406400" y="1214422"/>
            <a:ext cx="8380442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r>
              <a:rPr lang="en-US" altLang="zh-CN" sz="2400" b="1" dirty="0" smtClean="0">
                <a:solidFill>
                  <a:srgbClr val="A50021"/>
                </a:solidFill>
                <a:latin typeface="Times New Roman" pitchFamily="18" charset="0"/>
              </a:rPr>
              <a:t>例5.2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画出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的所有非同构的生成子图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；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顶点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条边的所有非同构有向图。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49" name="TextBox 1"/>
          <p:cNvSpPr txBox="1">
            <a:spLocks noChangeArrowheads="1"/>
          </p:cNvSpPr>
          <p:nvPr/>
        </p:nvSpPr>
        <p:spPr bwMode="auto">
          <a:xfrm>
            <a:off x="1524000" y="558800"/>
            <a:ext cx="586898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>
            <a:spAutoFit/>
          </a:bodyPr>
          <a:lstStyle/>
          <a:p>
            <a:pPr algn="ctr"/>
            <a:r>
              <a:rPr lang="en-US" altLang="zh-CN" sz="3200" b="1" dirty="0" smtClean="0"/>
              <a:t>5.1 </a:t>
            </a:r>
            <a:r>
              <a:rPr lang="zh-CN" altLang="en-US" sz="3200" b="1" dirty="0" smtClean="0"/>
              <a:t>无向图和有向图</a:t>
            </a:r>
            <a:r>
              <a:rPr lang="en-US" altLang="zh-CN" sz="3200" b="1" dirty="0" smtClean="0"/>
              <a:t>::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+mj-ea"/>
              </a:rPr>
              <a:t>图的同构</a:t>
            </a:r>
            <a:endParaRPr lang="en-US" altLang="zh-CN" sz="3200" b="1" dirty="0">
              <a:solidFill>
                <a:srgbClr val="000000"/>
              </a:solidFill>
              <a:latin typeface="+mj-ea"/>
            </a:endParaRPr>
          </a:p>
        </p:txBody>
      </p:sp>
      <p:sp>
        <p:nvSpPr>
          <p:cNvPr id="6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285852" y="5572140"/>
            <a:ext cx="142876" cy="1171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829950" y="5590399"/>
            <a:ext cx="452673" cy="606582"/>
          </a:xfrm>
          <a:custGeom>
            <a:avLst/>
            <a:gdLst>
              <a:gd name="connsiteX0" fmla="*/ 0 w 452673"/>
              <a:gd name="connsiteY0" fmla="*/ 606582 h 606582"/>
              <a:gd name="connsiteX1" fmla="*/ 63374 w 452673"/>
              <a:gd name="connsiteY1" fmla="*/ 298764 h 606582"/>
              <a:gd name="connsiteX2" fmla="*/ 235390 w 452673"/>
              <a:gd name="connsiteY2" fmla="*/ 54320 h 606582"/>
              <a:gd name="connsiteX3" fmla="*/ 452673 w 452673"/>
              <a:gd name="connsiteY3" fmla="*/ 0 h 606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673" h="606582">
                <a:moveTo>
                  <a:pt x="0" y="606582"/>
                </a:moveTo>
                <a:cubicBezTo>
                  <a:pt x="12071" y="498695"/>
                  <a:pt x="24142" y="390808"/>
                  <a:pt x="63374" y="298764"/>
                </a:cubicBezTo>
                <a:cubicBezTo>
                  <a:pt x="102606" y="206720"/>
                  <a:pt x="170507" y="104114"/>
                  <a:pt x="235390" y="54320"/>
                </a:cubicBezTo>
                <a:cubicBezTo>
                  <a:pt x="300273" y="4526"/>
                  <a:pt x="376473" y="2263"/>
                  <a:pt x="452673" y="0"/>
                </a:cubicBezTo>
              </a:path>
            </a:pathLst>
          </a:custGeom>
          <a:ln w="317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866164" y="6269409"/>
            <a:ext cx="814811" cy="235389"/>
          </a:xfrm>
          <a:custGeom>
            <a:avLst/>
            <a:gdLst>
              <a:gd name="connsiteX0" fmla="*/ 0 w 814811"/>
              <a:gd name="connsiteY0" fmla="*/ 18107 h 235389"/>
              <a:gd name="connsiteX1" fmla="*/ 362138 w 814811"/>
              <a:gd name="connsiteY1" fmla="*/ 208229 h 235389"/>
              <a:gd name="connsiteX2" fmla="*/ 624689 w 814811"/>
              <a:gd name="connsiteY2" fmla="*/ 181069 h 235389"/>
              <a:gd name="connsiteX3" fmla="*/ 814811 w 814811"/>
              <a:gd name="connsiteY3" fmla="*/ 0 h 23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4811" h="235389">
                <a:moveTo>
                  <a:pt x="0" y="18107"/>
                </a:moveTo>
                <a:cubicBezTo>
                  <a:pt x="129011" y="99588"/>
                  <a:pt x="258023" y="181069"/>
                  <a:pt x="362138" y="208229"/>
                </a:cubicBezTo>
                <a:cubicBezTo>
                  <a:pt x="466253" y="235389"/>
                  <a:pt x="549243" y="215774"/>
                  <a:pt x="624689" y="181069"/>
                </a:cubicBezTo>
                <a:cubicBezTo>
                  <a:pt x="700135" y="146364"/>
                  <a:pt x="757473" y="73182"/>
                  <a:pt x="814811" y="0"/>
                </a:cubicBezTo>
              </a:path>
            </a:pathLst>
          </a:custGeom>
          <a:ln w="317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14348" y="6189363"/>
            <a:ext cx="142876" cy="1171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643042" y="6189363"/>
            <a:ext cx="142876" cy="1171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143240" y="5613895"/>
            <a:ext cx="142876" cy="1171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2687338" y="5632154"/>
            <a:ext cx="452673" cy="606582"/>
          </a:xfrm>
          <a:custGeom>
            <a:avLst/>
            <a:gdLst>
              <a:gd name="connsiteX0" fmla="*/ 0 w 452673"/>
              <a:gd name="connsiteY0" fmla="*/ 606582 h 606582"/>
              <a:gd name="connsiteX1" fmla="*/ 63374 w 452673"/>
              <a:gd name="connsiteY1" fmla="*/ 298764 h 606582"/>
              <a:gd name="connsiteX2" fmla="*/ 235390 w 452673"/>
              <a:gd name="connsiteY2" fmla="*/ 54320 h 606582"/>
              <a:gd name="connsiteX3" fmla="*/ 452673 w 452673"/>
              <a:gd name="connsiteY3" fmla="*/ 0 h 606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673" h="606582">
                <a:moveTo>
                  <a:pt x="0" y="606582"/>
                </a:moveTo>
                <a:cubicBezTo>
                  <a:pt x="12071" y="498695"/>
                  <a:pt x="24142" y="390808"/>
                  <a:pt x="63374" y="298764"/>
                </a:cubicBezTo>
                <a:cubicBezTo>
                  <a:pt x="102606" y="206720"/>
                  <a:pt x="170507" y="104114"/>
                  <a:pt x="235390" y="54320"/>
                </a:cubicBezTo>
                <a:cubicBezTo>
                  <a:pt x="300273" y="4526"/>
                  <a:pt x="376473" y="2263"/>
                  <a:pt x="452673" y="0"/>
                </a:cubicBezTo>
              </a:path>
            </a:pathLst>
          </a:custGeom>
          <a:ln w="317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2723552" y="6311164"/>
            <a:ext cx="814811" cy="235389"/>
          </a:xfrm>
          <a:custGeom>
            <a:avLst/>
            <a:gdLst>
              <a:gd name="connsiteX0" fmla="*/ 0 w 814811"/>
              <a:gd name="connsiteY0" fmla="*/ 18107 h 235389"/>
              <a:gd name="connsiteX1" fmla="*/ 362138 w 814811"/>
              <a:gd name="connsiteY1" fmla="*/ 208229 h 235389"/>
              <a:gd name="connsiteX2" fmla="*/ 624689 w 814811"/>
              <a:gd name="connsiteY2" fmla="*/ 181069 h 235389"/>
              <a:gd name="connsiteX3" fmla="*/ 814811 w 814811"/>
              <a:gd name="connsiteY3" fmla="*/ 0 h 23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4811" h="235389">
                <a:moveTo>
                  <a:pt x="0" y="18107"/>
                </a:moveTo>
                <a:cubicBezTo>
                  <a:pt x="129011" y="99588"/>
                  <a:pt x="258023" y="181069"/>
                  <a:pt x="362138" y="208229"/>
                </a:cubicBezTo>
                <a:cubicBezTo>
                  <a:pt x="466253" y="235389"/>
                  <a:pt x="549243" y="215774"/>
                  <a:pt x="624689" y="181069"/>
                </a:cubicBezTo>
                <a:cubicBezTo>
                  <a:pt x="700135" y="146364"/>
                  <a:pt x="757473" y="73182"/>
                  <a:pt x="814811" y="0"/>
                </a:cubicBezTo>
              </a:path>
            </a:pathLst>
          </a:custGeom>
          <a:ln w="317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571736" y="6231118"/>
            <a:ext cx="142876" cy="1171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500430" y="6231118"/>
            <a:ext cx="142876" cy="1171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000628" y="5617859"/>
            <a:ext cx="142876" cy="1171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4544726" y="5636118"/>
            <a:ext cx="452673" cy="606582"/>
          </a:xfrm>
          <a:custGeom>
            <a:avLst/>
            <a:gdLst>
              <a:gd name="connsiteX0" fmla="*/ 0 w 452673"/>
              <a:gd name="connsiteY0" fmla="*/ 606582 h 606582"/>
              <a:gd name="connsiteX1" fmla="*/ 63374 w 452673"/>
              <a:gd name="connsiteY1" fmla="*/ 298764 h 606582"/>
              <a:gd name="connsiteX2" fmla="*/ 235390 w 452673"/>
              <a:gd name="connsiteY2" fmla="*/ 54320 h 606582"/>
              <a:gd name="connsiteX3" fmla="*/ 452673 w 452673"/>
              <a:gd name="connsiteY3" fmla="*/ 0 h 606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673" h="606582">
                <a:moveTo>
                  <a:pt x="0" y="606582"/>
                </a:moveTo>
                <a:cubicBezTo>
                  <a:pt x="12071" y="498695"/>
                  <a:pt x="24142" y="390808"/>
                  <a:pt x="63374" y="298764"/>
                </a:cubicBezTo>
                <a:cubicBezTo>
                  <a:pt x="102606" y="206720"/>
                  <a:pt x="170507" y="104114"/>
                  <a:pt x="235390" y="54320"/>
                </a:cubicBezTo>
                <a:cubicBezTo>
                  <a:pt x="300273" y="4526"/>
                  <a:pt x="376473" y="2263"/>
                  <a:pt x="452673" y="0"/>
                </a:cubicBezTo>
              </a:path>
            </a:pathLst>
          </a:custGeom>
          <a:ln w="317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4580940" y="6315128"/>
            <a:ext cx="814811" cy="235389"/>
          </a:xfrm>
          <a:custGeom>
            <a:avLst/>
            <a:gdLst>
              <a:gd name="connsiteX0" fmla="*/ 0 w 814811"/>
              <a:gd name="connsiteY0" fmla="*/ 18107 h 235389"/>
              <a:gd name="connsiteX1" fmla="*/ 362138 w 814811"/>
              <a:gd name="connsiteY1" fmla="*/ 208229 h 235389"/>
              <a:gd name="connsiteX2" fmla="*/ 624689 w 814811"/>
              <a:gd name="connsiteY2" fmla="*/ 181069 h 235389"/>
              <a:gd name="connsiteX3" fmla="*/ 814811 w 814811"/>
              <a:gd name="connsiteY3" fmla="*/ 0 h 23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4811" h="235389">
                <a:moveTo>
                  <a:pt x="0" y="18107"/>
                </a:moveTo>
                <a:cubicBezTo>
                  <a:pt x="129011" y="99588"/>
                  <a:pt x="258023" y="181069"/>
                  <a:pt x="362138" y="208229"/>
                </a:cubicBezTo>
                <a:cubicBezTo>
                  <a:pt x="466253" y="235389"/>
                  <a:pt x="549243" y="215774"/>
                  <a:pt x="624689" y="181069"/>
                </a:cubicBezTo>
                <a:cubicBezTo>
                  <a:pt x="700135" y="146364"/>
                  <a:pt x="757473" y="73182"/>
                  <a:pt x="814811" y="0"/>
                </a:cubicBezTo>
              </a:path>
            </a:pathLst>
          </a:custGeom>
          <a:ln w="317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429124" y="6235082"/>
            <a:ext cx="142876" cy="1171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357818" y="6235082"/>
            <a:ext cx="142876" cy="1171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858016" y="5617859"/>
            <a:ext cx="142876" cy="1171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6402114" y="5636118"/>
            <a:ext cx="452673" cy="606582"/>
          </a:xfrm>
          <a:custGeom>
            <a:avLst/>
            <a:gdLst>
              <a:gd name="connsiteX0" fmla="*/ 0 w 452673"/>
              <a:gd name="connsiteY0" fmla="*/ 606582 h 606582"/>
              <a:gd name="connsiteX1" fmla="*/ 63374 w 452673"/>
              <a:gd name="connsiteY1" fmla="*/ 298764 h 606582"/>
              <a:gd name="connsiteX2" fmla="*/ 235390 w 452673"/>
              <a:gd name="connsiteY2" fmla="*/ 54320 h 606582"/>
              <a:gd name="connsiteX3" fmla="*/ 452673 w 452673"/>
              <a:gd name="connsiteY3" fmla="*/ 0 h 606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673" h="606582">
                <a:moveTo>
                  <a:pt x="0" y="606582"/>
                </a:moveTo>
                <a:cubicBezTo>
                  <a:pt x="12071" y="498695"/>
                  <a:pt x="24142" y="390808"/>
                  <a:pt x="63374" y="298764"/>
                </a:cubicBezTo>
                <a:cubicBezTo>
                  <a:pt x="102606" y="206720"/>
                  <a:pt x="170507" y="104114"/>
                  <a:pt x="235390" y="54320"/>
                </a:cubicBezTo>
                <a:cubicBezTo>
                  <a:pt x="300273" y="4526"/>
                  <a:pt x="376473" y="2263"/>
                  <a:pt x="452673" y="0"/>
                </a:cubicBezTo>
              </a:path>
            </a:pathLst>
          </a:custGeom>
          <a:ln w="317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286512" y="6235082"/>
            <a:ext cx="142876" cy="1171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215206" y="6235082"/>
            <a:ext cx="142876" cy="1171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6415938" y="5717147"/>
            <a:ext cx="666938" cy="663921"/>
          </a:xfrm>
          <a:custGeom>
            <a:avLst/>
            <a:gdLst>
              <a:gd name="connsiteX0" fmla="*/ 0 w 666938"/>
              <a:gd name="connsiteY0" fmla="*/ 633743 h 663921"/>
              <a:gd name="connsiteX1" fmla="*/ 470780 w 666938"/>
              <a:gd name="connsiteY1" fmla="*/ 579422 h 663921"/>
              <a:gd name="connsiteX2" fmla="*/ 651849 w 666938"/>
              <a:gd name="connsiteY2" fmla="*/ 126749 h 663921"/>
              <a:gd name="connsiteX3" fmla="*/ 561315 w 666938"/>
              <a:gd name="connsiteY3" fmla="*/ 0 h 663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6938" h="663921">
                <a:moveTo>
                  <a:pt x="0" y="633743"/>
                </a:moveTo>
                <a:cubicBezTo>
                  <a:pt x="181069" y="648832"/>
                  <a:pt x="362139" y="663921"/>
                  <a:pt x="470780" y="579422"/>
                </a:cubicBezTo>
                <a:cubicBezTo>
                  <a:pt x="579421" y="494923"/>
                  <a:pt x="636760" y="223319"/>
                  <a:pt x="651849" y="126749"/>
                </a:cubicBezTo>
                <a:cubicBezTo>
                  <a:pt x="666938" y="30179"/>
                  <a:pt x="614126" y="15089"/>
                  <a:pt x="561315" y="0"/>
                </a:cubicBezTo>
              </a:path>
            </a:pathLst>
          </a:custGeom>
          <a:ln w="317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TextBox 1"/>
          <p:cNvSpPr txBox="1">
            <a:spLocks noChangeArrowheads="1"/>
          </p:cNvSpPr>
          <p:nvPr/>
        </p:nvSpPr>
        <p:spPr bwMode="auto">
          <a:xfrm>
            <a:off x="785786" y="1571612"/>
            <a:ext cx="4873129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彼得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森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图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10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阶无向图，它的每个顶点的度均为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3.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记住它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）：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32" name="TextBox 1"/>
          <p:cNvSpPr txBox="1">
            <a:spLocks noChangeArrowheads="1"/>
          </p:cNvSpPr>
          <p:nvPr/>
        </p:nvSpPr>
        <p:spPr bwMode="auto">
          <a:xfrm>
            <a:off x="1066800" y="444500"/>
            <a:ext cx="7112000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>
            <a:spAutoFit/>
          </a:bodyPr>
          <a:lstStyle/>
          <a:p>
            <a:pPr algn="ctr"/>
            <a:r>
              <a:rPr lang="en-US" altLang="zh-CN" sz="3200" b="1" dirty="0" smtClean="0"/>
              <a:t>5.1 </a:t>
            </a:r>
            <a:r>
              <a:rPr lang="zh-CN" altLang="en-US" sz="3200" b="1" dirty="0" smtClean="0"/>
              <a:t>无向图和有向图</a:t>
            </a:r>
            <a:r>
              <a:rPr lang="en-US" altLang="zh-CN" sz="3200" b="1" dirty="0" smtClean="0"/>
              <a:t>::</a:t>
            </a:r>
            <a:r>
              <a:rPr lang="zh-CN" altLang="en-US" sz="3200" b="1" dirty="0" smtClean="0">
                <a:latin typeface="+mj-ea"/>
                <a:ea typeface="+mj-ea"/>
              </a:rPr>
              <a:t>彼得森图</a:t>
            </a:r>
            <a:endParaRPr lang="en-US" altLang="zh-CN" sz="32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552944" y="292893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543544" y="369093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714744" y="369093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086344" y="452913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171944" y="468153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552944" y="338613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095744" y="384333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324344" y="430053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857744" y="422433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086344" y="384333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>
            <a:stCxn id="22" idx="3"/>
            <a:endCxn id="25" idx="2"/>
          </p:cNvCxnSpPr>
          <p:nvPr/>
        </p:nvCxnSpPr>
        <p:spPr>
          <a:xfrm rot="16200000" flipH="1">
            <a:off x="4305294" y="3709983"/>
            <a:ext cx="811259" cy="293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2" idx="3"/>
            <a:endCxn id="24" idx="4"/>
          </p:cNvCxnSpPr>
          <p:nvPr/>
        </p:nvCxnSpPr>
        <p:spPr>
          <a:xfrm rot="5400000">
            <a:off x="4000495" y="3813125"/>
            <a:ext cx="925559" cy="201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3" idx="1"/>
            <a:endCxn id="26" idx="1"/>
          </p:cNvCxnSpPr>
          <p:nvPr/>
        </p:nvCxnSpPr>
        <p:spPr>
          <a:xfrm rot="5400000" flipH="1" flipV="1">
            <a:off x="4602203" y="3359193"/>
            <a:ext cx="1588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3" idx="1"/>
            <a:endCxn id="25" idx="6"/>
          </p:cNvCxnSpPr>
          <p:nvPr/>
        </p:nvCxnSpPr>
        <p:spPr>
          <a:xfrm rot="16200000" flipH="1">
            <a:off x="4316452" y="3644943"/>
            <a:ext cx="407941" cy="827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6" idx="1"/>
            <a:endCxn id="24" idx="4"/>
          </p:cNvCxnSpPr>
          <p:nvPr/>
        </p:nvCxnSpPr>
        <p:spPr>
          <a:xfrm rot="16200000" flipH="1" flipV="1">
            <a:off x="4468853" y="3748083"/>
            <a:ext cx="522241" cy="735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7" idx="1"/>
            <a:endCxn id="19" idx="7"/>
          </p:cNvCxnSpPr>
          <p:nvPr/>
        </p:nvCxnSpPr>
        <p:spPr>
          <a:xfrm rot="16200000" flipH="1" flipV="1">
            <a:off x="3790944" y="2928934"/>
            <a:ext cx="762000" cy="784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7" idx="1"/>
            <a:endCxn id="18" idx="3"/>
          </p:cNvCxnSpPr>
          <p:nvPr/>
        </p:nvCxnSpPr>
        <p:spPr>
          <a:xfrm rot="16200000" flipH="1">
            <a:off x="4651462" y="2852734"/>
            <a:ext cx="815882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8" idx="3"/>
            <a:endCxn id="20" idx="0"/>
          </p:cNvCxnSpPr>
          <p:nvPr/>
        </p:nvCxnSpPr>
        <p:spPr>
          <a:xfrm rot="5400000">
            <a:off x="4952995" y="3927425"/>
            <a:ext cx="773159" cy="430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21" idx="3"/>
            <a:endCxn id="20" idx="1"/>
          </p:cNvCxnSpPr>
          <p:nvPr/>
        </p:nvCxnSpPr>
        <p:spPr>
          <a:xfrm rot="5400000" flipH="1" flipV="1">
            <a:off x="4537162" y="4186234"/>
            <a:ext cx="206282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9" idx="5"/>
            <a:endCxn id="21" idx="2"/>
          </p:cNvCxnSpPr>
          <p:nvPr/>
        </p:nvCxnSpPr>
        <p:spPr>
          <a:xfrm rot="16200000" flipH="1">
            <a:off x="3494035" y="4041724"/>
            <a:ext cx="963659" cy="392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22" idx="1"/>
            <a:endCxn id="17" idx="1"/>
          </p:cNvCxnSpPr>
          <p:nvPr/>
        </p:nvCxnSpPr>
        <p:spPr>
          <a:xfrm rot="5400000" flipH="1" flipV="1">
            <a:off x="4335503" y="3168693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9" idx="3"/>
            <a:endCxn id="23" idx="7"/>
          </p:cNvCxnSpPr>
          <p:nvPr/>
        </p:nvCxnSpPr>
        <p:spPr>
          <a:xfrm rot="16200000" flipH="1">
            <a:off x="3894085" y="3587793"/>
            <a:ext cx="98518" cy="434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24" idx="3"/>
            <a:endCxn id="21" idx="3"/>
          </p:cNvCxnSpPr>
          <p:nvPr/>
        </p:nvCxnSpPr>
        <p:spPr>
          <a:xfrm rot="5400000">
            <a:off x="4068803" y="4479875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25" idx="3"/>
            <a:endCxn id="20" idx="6"/>
          </p:cNvCxnSpPr>
          <p:nvPr/>
        </p:nvCxnSpPr>
        <p:spPr>
          <a:xfrm rot="16200000" flipH="1">
            <a:off x="4876794" y="4281483"/>
            <a:ext cx="277859" cy="293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26" idx="1"/>
            <a:endCxn id="18" idx="5"/>
          </p:cNvCxnSpPr>
          <p:nvPr/>
        </p:nvCxnSpPr>
        <p:spPr>
          <a:xfrm rot="5400000" flipH="1" flipV="1">
            <a:off x="5303785" y="3549693"/>
            <a:ext cx="98518" cy="511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5672DB-FABF-4AA1-A2B5-0F4FBBA69503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38" y="260350"/>
            <a:ext cx="6692904" cy="417513"/>
          </a:xfrm>
        </p:spPr>
        <p:txBody>
          <a:bodyPr/>
          <a:lstStyle/>
          <a:p>
            <a:pPr algn="ctr" eaLnBrk="1" hangingPunct="1"/>
            <a:r>
              <a:rPr lang="en-US" altLang="zh-CN" sz="3600" b="1" dirty="0" smtClean="0"/>
              <a:t>5.2 </a:t>
            </a:r>
            <a:r>
              <a:rPr lang="zh-CN" altLang="en-US" sz="3600" b="1" dirty="0" smtClean="0"/>
              <a:t>通路、回路和图的连通性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0033" y="928670"/>
            <a:ext cx="7786743" cy="5286412"/>
          </a:xfrm>
        </p:spPr>
        <p:txBody>
          <a:bodyPr/>
          <a:lstStyle/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800" b="1" dirty="0" smtClean="0"/>
              <a:t>通路和回路定义</a:t>
            </a: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800" b="1" dirty="0" smtClean="0"/>
              <a:t>通路与回路的长度</a:t>
            </a: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800" b="1" dirty="0" smtClean="0"/>
              <a:t>连通性和可达</a:t>
            </a: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800" b="1" dirty="0" smtClean="0"/>
              <a:t>无向连通图</a:t>
            </a: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800" b="1" dirty="0" smtClean="0"/>
              <a:t>有向连通图</a:t>
            </a: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800" b="1" dirty="0" smtClean="0"/>
              <a:t>割集</a:t>
            </a: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800" b="1" dirty="0" smtClean="0"/>
              <a:t>割集举例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Box 1"/>
          <p:cNvSpPr txBox="1">
            <a:spLocks noChangeArrowheads="1"/>
          </p:cNvSpPr>
          <p:nvPr/>
        </p:nvSpPr>
        <p:spPr bwMode="auto">
          <a:xfrm>
            <a:off x="381000" y="1219200"/>
            <a:ext cx="8458200" cy="506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 marL="457200" indent="-457200">
              <a:lnSpc>
                <a:spcPct val="125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A50021"/>
                </a:solidFill>
                <a:latin typeface="Times New Roman" pitchFamily="18" charset="0"/>
              </a:rPr>
              <a:t>定义5.11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给定图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=&lt;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V, 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&gt;</a:t>
            </a:r>
            <a:r>
              <a:rPr lang="en-US" altLang="zh-CN" sz="1100" b="1" dirty="0" smtClean="0">
                <a:latin typeface="Tahoma" pitchFamily="34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无向或有向的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），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中</a:t>
            </a:r>
            <a:r>
              <a:rPr lang="en-US" altLang="zh-CN" sz="2400" b="1" dirty="0" err="1" smtClean="0">
                <a:solidFill>
                  <a:srgbClr val="A50021"/>
                </a:solidFill>
                <a:latin typeface="Times New Roman" pitchFamily="18" charset="0"/>
              </a:rPr>
              <a:t>顶点与边的</a:t>
            </a:r>
            <a:r>
              <a:rPr lang="en-US" altLang="zh-CN" sz="2400" b="1" dirty="0" err="1" smtClean="0">
                <a:solidFill>
                  <a:srgbClr val="FFC000"/>
                </a:solidFill>
                <a:latin typeface="Times New Roman" pitchFamily="18" charset="0"/>
              </a:rPr>
              <a:t>交替序列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z-Cyrl-AZ" altLang="zh-CN" sz="2500" b="1" i="1" dirty="0" smtClean="0">
                <a:latin typeface="Times New Roman" pitchFamily="18" charset="0"/>
                <a:cs typeface="Times New Roman" pitchFamily="18" charset="0"/>
              </a:rPr>
              <a:t>Г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...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i-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是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的端点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marL="457200" indent="-457200">
              <a:lnSpc>
                <a:spcPct val="125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(1)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通路与回路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：</a:t>
            </a:r>
            <a:r>
              <a:rPr lang="az-Cyrl-AZ" altLang="zh-CN" sz="2400" b="1" i="1" dirty="0" smtClean="0">
                <a:latin typeface="Times New Roman" pitchFamily="18" charset="0"/>
                <a:cs typeface="Times New Roman" pitchFamily="18" charset="0"/>
              </a:rPr>
              <a:t> Г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通路</a:t>
            </a:r>
            <a:r>
              <a:rPr lang="zh-CN" altLang="en-US" sz="2400" b="1" dirty="0" smtClean="0">
                <a:latin typeface="Times New Roman" pitchFamily="18" charset="0"/>
              </a:rPr>
              <a:t>；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若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5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az-Cyrl-AZ" altLang="zh-CN" sz="2400" b="1" i="1" dirty="0" smtClean="0">
                <a:latin typeface="Times New Roman" pitchFamily="18" charset="0"/>
                <a:cs typeface="Times New Roman" pitchFamily="18" charset="0"/>
              </a:rPr>
              <a:t>Г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回路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回路长度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US" altLang="zh-CN" sz="2400" b="1" dirty="0" smtClean="0">
              <a:solidFill>
                <a:srgbClr val="A50021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(2)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简单通路与回路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：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所有边各异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az-Cyrl-AZ" altLang="zh-CN" sz="2400" b="1" i="1" dirty="0" smtClean="0">
                <a:latin typeface="Times New Roman" pitchFamily="18" charset="0"/>
                <a:cs typeface="Times New Roman" pitchFamily="18" charset="0"/>
              </a:rPr>
              <a:t> Г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简单通路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又若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az-Cyrl-AZ" altLang="zh-CN" sz="2400" b="1" i="1" dirty="0" smtClean="0">
                <a:latin typeface="Times New Roman" pitchFamily="18" charset="0"/>
                <a:cs typeface="Times New Roman" pitchFamily="18" charset="0"/>
              </a:rPr>
              <a:t>Г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简单回路</a:t>
            </a:r>
            <a:endParaRPr lang="en-US" alt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(3)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初级通路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路径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与初级回路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(圈)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：</a:t>
            </a:r>
            <a:r>
              <a:rPr lang="az-Cyrl-AZ" altLang="zh-CN" sz="2400" b="1" i="1" dirty="0" smtClean="0">
                <a:latin typeface="Times New Roman" pitchFamily="18" charset="0"/>
                <a:cs typeface="Times New Roman" pitchFamily="18" charset="0"/>
              </a:rPr>
              <a:t> Г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中所有顶点各异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则称</a:t>
            </a:r>
            <a:r>
              <a:rPr lang="az-Cyrl-AZ" altLang="zh-CN" sz="2500" b="1" i="1" dirty="0" smtClean="0">
                <a:latin typeface="Times New Roman" pitchFamily="18" charset="0"/>
                <a:cs typeface="Times New Roman" pitchFamily="18" charset="0"/>
              </a:rPr>
              <a:t> Г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初级通路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路径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又若除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所有的顶点各不相同且所有的边各异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则称</a:t>
            </a:r>
            <a:r>
              <a:rPr lang="az-Cyrl-AZ" altLang="zh-CN" sz="2500" b="1" i="1" dirty="0" smtClean="0">
                <a:latin typeface="Times New Roman" pitchFamily="18" charset="0"/>
                <a:cs typeface="Times New Roman" pitchFamily="18" charset="0"/>
              </a:rPr>
              <a:t> Г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初级回路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圈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4)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复杂通路与回路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：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有边重复出现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81" name="TextBox 1"/>
          <p:cNvSpPr txBox="1">
            <a:spLocks noChangeArrowheads="1"/>
          </p:cNvSpPr>
          <p:nvPr/>
        </p:nvSpPr>
        <p:spPr bwMode="auto">
          <a:xfrm>
            <a:off x="500034" y="444500"/>
            <a:ext cx="8321335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r>
              <a:rPr lang="en-US" altLang="zh-CN" sz="3200" b="1" dirty="0" smtClean="0"/>
              <a:t>5.2 </a:t>
            </a:r>
            <a:r>
              <a:rPr lang="zh-CN" altLang="en-US" sz="3200" b="1" dirty="0" smtClean="0"/>
              <a:t>通路、回路和图的连通性</a:t>
            </a:r>
            <a:r>
              <a:rPr lang="en-US" altLang="zh-CN" sz="3200" b="1" dirty="0" smtClean="0"/>
              <a:t>::</a:t>
            </a:r>
            <a:r>
              <a:rPr lang="zh-CN" altLang="en-US" sz="3200" b="1" dirty="0" smtClean="0"/>
              <a:t>通路和回路定义</a:t>
            </a:r>
            <a:endParaRPr lang="en-US" altLang="zh-CN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1" name="TextBox 1"/>
          <p:cNvSpPr txBox="1">
            <a:spLocks noChangeArrowheads="1"/>
          </p:cNvSpPr>
          <p:nvPr/>
        </p:nvSpPr>
        <p:spPr bwMode="auto">
          <a:xfrm>
            <a:off x="500034" y="444500"/>
            <a:ext cx="8321335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r>
              <a:rPr lang="en-US" altLang="zh-CN" sz="3200" b="1" dirty="0" smtClean="0"/>
              <a:t>5.2 </a:t>
            </a:r>
            <a:r>
              <a:rPr lang="zh-CN" altLang="en-US" sz="3200" b="1" dirty="0" smtClean="0"/>
              <a:t>通路、回路和图的连通性</a:t>
            </a:r>
            <a:r>
              <a:rPr lang="en-US" altLang="zh-CN" sz="3200" b="1" dirty="0" smtClean="0"/>
              <a:t>::</a:t>
            </a:r>
            <a:r>
              <a:rPr lang="zh-CN" altLang="en-US" sz="3200" b="1" dirty="0" smtClean="0"/>
              <a:t>通路和回路定义</a:t>
            </a:r>
            <a:endParaRPr lang="en-US" altLang="zh-CN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 dirty="0" smtClean="0">
              <a:ea typeface="宋体" charset="-122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4238" y="4286256"/>
            <a:ext cx="49911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381000" y="1071546"/>
            <a:ext cx="845820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 marL="457200" indent="-457200">
              <a:lnSpc>
                <a:spcPct val="125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(1)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通路与回路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：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6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;  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US" altLang="zh-CN" sz="2400" b="1" dirty="0" smtClean="0">
              <a:solidFill>
                <a:srgbClr val="A50021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(2)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简单通路与回路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：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;  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(3)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初级通路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路径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与初级回路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(圈) 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6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;  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4)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latin typeface="Times New Roman" pitchFamily="18" charset="0"/>
              </a:rPr>
              <a:t>复杂通路与回路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有边重复出现</a:t>
            </a:r>
            <a:r>
              <a:rPr lang="en-US" altLang="zh-CN" sz="2400" b="1" dirty="0" smtClean="0">
                <a:latin typeface="Times New Roman" pitchFamily="18" charset="0"/>
              </a:rPr>
              <a:t>)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;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Box 1"/>
          <p:cNvSpPr txBox="1">
            <a:spLocks noChangeArrowheads="1"/>
          </p:cNvSpPr>
          <p:nvPr/>
        </p:nvSpPr>
        <p:spPr bwMode="auto">
          <a:xfrm>
            <a:off x="482600" y="1447800"/>
            <a:ext cx="8128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A50021"/>
                </a:solidFill>
                <a:latin typeface="Times New Roman" pitchFamily="18" charset="0"/>
              </a:rPr>
              <a:t>定理5.3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在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阶图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中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若从顶点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u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v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u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≠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存在通路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则从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u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到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存在长度小于或等于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-1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的通路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400" b="1" dirty="0" err="1" smtClean="0">
                <a:solidFill>
                  <a:srgbClr val="A50021"/>
                </a:solidFill>
                <a:latin typeface="Times New Roman" pitchFamily="18" charset="0"/>
              </a:rPr>
              <a:t>推论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在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阶图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中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若从顶点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u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到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u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≠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存在通路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则从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u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v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存在长度小于或等于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-1的初级通路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路径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）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A50021"/>
                </a:solidFill>
                <a:latin typeface="Times New Roman" pitchFamily="18" charset="0"/>
              </a:rPr>
              <a:t>定理5.4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在一个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n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阶图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中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若存在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到自身的回路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则一定存在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v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到自身长度小于或等于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的回路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400" b="1" dirty="0" err="1" smtClean="0">
                <a:solidFill>
                  <a:srgbClr val="A50021"/>
                </a:solidFill>
                <a:latin typeface="Times New Roman" pitchFamily="18" charset="0"/>
              </a:rPr>
              <a:t>推论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在一个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n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阶图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中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若存在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到自身的简单回路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则一定存在长度小于或等于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的初级回路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34827" name="TextBox 1"/>
          <p:cNvSpPr txBox="1">
            <a:spLocks noChangeArrowheads="1"/>
          </p:cNvSpPr>
          <p:nvPr/>
        </p:nvSpPr>
        <p:spPr bwMode="auto">
          <a:xfrm>
            <a:off x="71438" y="558800"/>
            <a:ext cx="9001156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 algn="ctr"/>
            <a:r>
              <a:rPr lang="en-US" altLang="zh-CN" sz="3200" b="1" dirty="0" smtClean="0"/>
              <a:t>5.2 </a:t>
            </a:r>
            <a:r>
              <a:rPr lang="zh-CN" altLang="en-US" sz="3200" b="1" dirty="0" smtClean="0"/>
              <a:t>通路、回路和图的连通性</a:t>
            </a:r>
            <a:r>
              <a:rPr lang="en-US" altLang="zh-CN" sz="3200" b="1" dirty="0" smtClean="0"/>
              <a:t>::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Times New Roman" pitchFamily="18" charset="0"/>
              </a:rPr>
              <a:t>通路与回路的长度</a:t>
            </a:r>
            <a:endParaRPr lang="en-US" altLang="zh-CN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Box 1"/>
          <p:cNvSpPr txBox="1">
            <a:spLocks noChangeArrowheads="1"/>
          </p:cNvSpPr>
          <p:nvPr/>
        </p:nvSpPr>
        <p:spPr bwMode="auto">
          <a:xfrm>
            <a:off x="304800" y="1219200"/>
            <a:ext cx="8458200" cy="2352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A50021"/>
                </a:solidFill>
                <a:latin typeface="Times New Roman" pitchFamily="18" charset="0"/>
              </a:rPr>
              <a:t>定义5.12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在一个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无向图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中，若从顶点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存在通路（当然从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也存在通路），则称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是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连通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的。规定任何顶点与自身总是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连通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在一个有向图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中，若从顶点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存在通路，则称</a:t>
            </a:r>
            <a:r>
              <a:rPr lang="en-US" altLang="zh-CN" sz="24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u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可达</a:t>
            </a:r>
            <a:r>
              <a:rPr lang="en-US" altLang="zh-CN" sz="24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.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规定任何顶点到自身总是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可达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的。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05" name="TextBox 1"/>
          <p:cNvSpPr txBox="1">
            <a:spLocks noChangeArrowheads="1"/>
          </p:cNvSpPr>
          <p:nvPr/>
        </p:nvSpPr>
        <p:spPr bwMode="auto">
          <a:xfrm>
            <a:off x="357158" y="381000"/>
            <a:ext cx="8001056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r>
              <a:rPr lang="en-US" altLang="zh-CN" sz="3200" b="1" dirty="0" smtClean="0"/>
              <a:t>5.2 </a:t>
            </a:r>
            <a:r>
              <a:rPr lang="zh-CN" altLang="en-US" sz="3200" b="1" dirty="0" smtClean="0"/>
              <a:t>通路、回路和图的连通性</a:t>
            </a:r>
            <a:r>
              <a:rPr lang="en-US" altLang="zh-CN" sz="3200" b="1" dirty="0" smtClean="0"/>
              <a:t>::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Times New Roman" pitchFamily="18" charset="0"/>
              </a:rPr>
              <a:t>连通性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和可达</a:t>
            </a:r>
            <a:endParaRPr lang="en-US" altLang="zh-CN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dirty="0" smtClean="0">
              <a:ea typeface="宋体" charset="-122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89" y="3700894"/>
            <a:ext cx="2881507" cy="2942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7" y="3714752"/>
            <a:ext cx="2982407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Box 1"/>
          <p:cNvSpPr txBox="1">
            <a:spLocks noChangeArrowheads="1"/>
          </p:cNvSpPr>
          <p:nvPr/>
        </p:nvSpPr>
        <p:spPr bwMode="auto">
          <a:xfrm>
            <a:off x="304800" y="1219200"/>
            <a:ext cx="8458200" cy="292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A50021"/>
                </a:solidFill>
                <a:latin typeface="Times New Roman" pitchFamily="18" charset="0"/>
              </a:rPr>
              <a:t>定义5.13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若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无向图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是平凡图，或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中任意两点是连通的，则称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是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连通图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；否则称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是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非连通图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在无向图中，顶点之间的连通关系是等价关系。设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是一个无向图，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是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中顶点之间的连通关系。按照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可将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划分为若干个等价类，设为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…,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.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由它们导出的导出子图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],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], …,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]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称为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连通分支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G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的连通分支个数记为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).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05" name="TextBox 1"/>
          <p:cNvSpPr txBox="1">
            <a:spLocks noChangeArrowheads="1"/>
          </p:cNvSpPr>
          <p:nvPr/>
        </p:nvSpPr>
        <p:spPr bwMode="auto">
          <a:xfrm>
            <a:off x="714348" y="381000"/>
            <a:ext cx="7786742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r>
              <a:rPr lang="en-US" altLang="zh-CN" sz="3200" b="1" dirty="0" smtClean="0"/>
              <a:t>5.2 </a:t>
            </a:r>
            <a:r>
              <a:rPr lang="zh-CN" altLang="en-US" sz="3200" b="1" dirty="0" smtClean="0"/>
              <a:t>通路、回路和图的连通性</a:t>
            </a:r>
            <a:r>
              <a:rPr lang="en-US" altLang="zh-CN" sz="3200" b="1" dirty="0" smtClean="0"/>
              <a:t>::</a:t>
            </a:r>
            <a:r>
              <a:rPr lang="zh-CN" altLang="en-US" sz="3200" b="1" dirty="0" smtClean="0"/>
              <a:t>无向连通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图</a:t>
            </a:r>
            <a:endParaRPr lang="en-US" altLang="zh-CN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885928" y="468076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876528" y="468076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428728" y="551896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333728" y="551896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885928" y="628096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876528" y="628096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8" idx="7"/>
            <a:endCxn id="9" idx="1"/>
          </p:cNvCxnSpPr>
          <p:nvPr/>
        </p:nvCxnSpPr>
        <p:spPr>
          <a:xfrm rot="5400000" flipH="1" flipV="1">
            <a:off x="2419328" y="4223564"/>
            <a:ext cx="1588" cy="9367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8" idx="3"/>
            <a:endCxn id="10" idx="0"/>
          </p:cNvCxnSpPr>
          <p:nvPr/>
        </p:nvCxnSpPr>
        <p:spPr>
          <a:xfrm rot="5400000">
            <a:off x="1295379" y="4917255"/>
            <a:ext cx="773159" cy="4302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5"/>
            <a:endCxn id="11" idx="1"/>
          </p:cNvCxnSpPr>
          <p:nvPr/>
        </p:nvCxnSpPr>
        <p:spPr>
          <a:xfrm rot="16200000" flipH="1">
            <a:off x="2751069" y="4936305"/>
            <a:ext cx="784318" cy="4033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0" idx="5"/>
            <a:endCxn id="12" idx="5"/>
          </p:cNvCxnSpPr>
          <p:nvPr/>
        </p:nvCxnSpPr>
        <p:spPr>
          <a:xfrm rot="16200000" flipH="1">
            <a:off x="1341369" y="5736405"/>
            <a:ext cx="76200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1" idx="3"/>
            <a:endCxn id="13" idx="4"/>
          </p:cNvCxnSpPr>
          <p:nvPr/>
        </p:nvCxnSpPr>
        <p:spPr>
          <a:xfrm rot="5400000">
            <a:off x="2743179" y="5755455"/>
            <a:ext cx="773159" cy="4302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4405322" y="468076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395922" y="468076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948122" y="551896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853122" y="551896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405322" y="628096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395922" y="628096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19" idx="7"/>
            <a:endCxn id="20" idx="1"/>
          </p:cNvCxnSpPr>
          <p:nvPr/>
        </p:nvCxnSpPr>
        <p:spPr>
          <a:xfrm rot="5400000" flipH="1" flipV="1">
            <a:off x="4938722" y="4223564"/>
            <a:ext cx="1588" cy="9367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9" idx="3"/>
            <a:endCxn id="21" idx="0"/>
          </p:cNvCxnSpPr>
          <p:nvPr/>
        </p:nvCxnSpPr>
        <p:spPr>
          <a:xfrm rot="5400000">
            <a:off x="3814773" y="4917255"/>
            <a:ext cx="773159" cy="4302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0" idx="5"/>
            <a:endCxn id="22" idx="1"/>
          </p:cNvCxnSpPr>
          <p:nvPr/>
        </p:nvCxnSpPr>
        <p:spPr>
          <a:xfrm rot="16200000" flipH="1">
            <a:off x="5270463" y="4936305"/>
            <a:ext cx="784318" cy="4033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1" idx="5"/>
            <a:endCxn id="23" idx="5"/>
          </p:cNvCxnSpPr>
          <p:nvPr/>
        </p:nvCxnSpPr>
        <p:spPr>
          <a:xfrm rot="16200000" flipH="1">
            <a:off x="3860763" y="5736405"/>
            <a:ext cx="76200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2" idx="3"/>
            <a:endCxn id="24" idx="4"/>
          </p:cNvCxnSpPr>
          <p:nvPr/>
        </p:nvCxnSpPr>
        <p:spPr>
          <a:xfrm rot="5400000">
            <a:off x="5262573" y="5755455"/>
            <a:ext cx="773159" cy="4302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2" idx="4"/>
            <a:endCxn id="13" idx="3"/>
          </p:cNvCxnSpPr>
          <p:nvPr/>
        </p:nvCxnSpPr>
        <p:spPr>
          <a:xfrm rot="5400000" flipH="1" flipV="1">
            <a:off x="2400277" y="5869755"/>
            <a:ext cx="11159" cy="9636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0" idx="6"/>
            <a:endCxn id="11" idx="1"/>
          </p:cNvCxnSpPr>
          <p:nvPr/>
        </p:nvCxnSpPr>
        <p:spPr>
          <a:xfrm flipV="1">
            <a:off x="1504928" y="5530123"/>
            <a:ext cx="1839959" cy="269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9" idx="4"/>
            <a:endCxn id="23" idx="0"/>
          </p:cNvCxnSpPr>
          <p:nvPr/>
        </p:nvCxnSpPr>
        <p:spPr>
          <a:xfrm rot="5400000">
            <a:off x="3681422" y="5518964"/>
            <a:ext cx="15240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0" idx="4"/>
            <a:endCxn id="24" idx="4"/>
          </p:cNvCxnSpPr>
          <p:nvPr/>
        </p:nvCxnSpPr>
        <p:spPr>
          <a:xfrm rot="5400000">
            <a:off x="4633922" y="5557064"/>
            <a:ext cx="1600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662766" y="550070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8567766" y="550070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7119966" y="626270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8110566" y="626270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>
            <a:stCxn id="34" idx="5"/>
            <a:endCxn id="36" idx="5"/>
          </p:cNvCxnSpPr>
          <p:nvPr/>
        </p:nvCxnSpPr>
        <p:spPr>
          <a:xfrm rot="16200000" flipH="1">
            <a:off x="6575407" y="5718143"/>
            <a:ext cx="76200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5" idx="3"/>
            <a:endCxn id="37" idx="4"/>
          </p:cNvCxnSpPr>
          <p:nvPr/>
        </p:nvCxnSpPr>
        <p:spPr>
          <a:xfrm rot="5400000">
            <a:off x="7977217" y="5737193"/>
            <a:ext cx="773159" cy="4302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6" idx="4"/>
            <a:endCxn id="37" idx="3"/>
          </p:cNvCxnSpPr>
          <p:nvPr/>
        </p:nvCxnSpPr>
        <p:spPr>
          <a:xfrm rot="5400000" flipH="1" flipV="1">
            <a:off x="7634315" y="5851493"/>
            <a:ext cx="11159" cy="9636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4" idx="6"/>
            <a:endCxn id="35" idx="1"/>
          </p:cNvCxnSpPr>
          <p:nvPr/>
        </p:nvCxnSpPr>
        <p:spPr>
          <a:xfrm flipV="1">
            <a:off x="6738966" y="5511861"/>
            <a:ext cx="1839959" cy="269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7005662" y="471488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996262" y="471488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>
            <a:stCxn id="42" idx="7"/>
            <a:endCxn id="43" idx="1"/>
          </p:cNvCxnSpPr>
          <p:nvPr/>
        </p:nvCxnSpPr>
        <p:spPr>
          <a:xfrm rot="5400000" flipH="1" flipV="1">
            <a:off x="7539062" y="4257684"/>
            <a:ext cx="1588" cy="9367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885796" y="471488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428596" y="555308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885796" y="631508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>
            <a:stCxn id="45" idx="3"/>
            <a:endCxn id="46" idx="0"/>
          </p:cNvCxnSpPr>
          <p:nvPr/>
        </p:nvCxnSpPr>
        <p:spPr>
          <a:xfrm rot="5400000">
            <a:off x="295247" y="4951375"/>
            <a:ext cx="773159" cy="4302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6" idx="5"/>
            <a:endCxn id="47" idx="5"/>
          </p:cNvCxnSpPr>
          <p:nvPr/>
        </p:nvCxnSpPr>
        <p:spPr>
          <a:xfrm rot="16200000" flipH="1">
            <a:off x="341237" y="5770525"/>
            <a:ext cx="76200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45" idx="4"/>
            <a:endCxn id="47" idx="0"/>
          </p:cNvCxnSpPr>
          <p:nvPr/>
        </p:nvCxnSpPr>
        <p:spPr>
          <a:xfrm rot="5400000">
            <a:off x="161896" y="5553084"/>
            <a:ext cx="15240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Box 1"/>
          <p:cNvSpPr txBox="1">
            <a:spLocks noChangeArrowheads="1"/>
          </p:cNvSpPr>
          <p:nvPr/>
        </p:nvSpPr>
        <p:spPr bwMode="auto">
          <a:xfrm>
            <a:off x="304800" y="1219200"/>
            <a:ext cx="8458200" cy="2066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A50021"/>
                </a:solidFill>
                <a:latin typeface="Times New Roman" pitchFamily="18" charset="0"/>
              </a:rPr>
              <a:t>定义5.14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是一个有向图。如果略去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中各有向边的方向后所得的无向图（基图）是连通图，则称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是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弱连通图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，简称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连通图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。若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中任意两顶点至少一个可达另一个，则称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是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单向连通图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。若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中任何一对顶点都是相互可达的，则称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是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强连通图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05" name="TextBox 1"/>
          <p:cNvSpPr txBox="1">
            <a:spLocks noChangeArrowheads="1"/>
          </p:cNvSpPr>
          <p:nvPr/>
        </p:nvSpPr>
        <p:spPr bwMode="auto">
          <a:xfrm>
            <a:off x="714348" y="381000"/>
            <a:ext cx="7786742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r>
              <a:rPr lang="en-US" altLang="zh-CN" sz="3200" b="1" dirty="0" smtClean="0"/>
              <a:t>5.2 </a:t>
            </a:r>
            <a:r>
              <a:rPr lang="zh-CN" altLang="en-US" sz="3200" b="1" dirty="0" smtClean="0"/>
              <a:t>通路、回路和图的连通性</a:t>
            </a:r>
            <a:r>
              <a:rPr lang="en-US" altLang="zh-CN" sz="3200" b="1" dirty="0" smtClean="0"/>
              <a:t>::</a:t>
            </a:r>
            <a:r>
              <a:rPr lang="zh-CN" altLang="en-US" sz="3200" b="1" dirty="0" smtClean="0"/>
              <a:t>有向连通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图</a:t>
            </a:r>
            <a:endParaRPr lang="en-US" altLang="zh-CN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 dirty="0" smtClean="0">
              <a:ea typeface="宋体" charset="-122"/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86124"/>
            <a:ext cx="3714776" cy="3017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椭圆 51"/>
          <p:cNvSpPr/>
          <p:nvPr/>
        </p:nvSpPr>
        <p:spPr>
          <a:xfrm>
            <a:off x="6143636" y="4429132"/>
            <a:ext cx="142876" cy="1171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5643570" y="5715016"/>
            <a:ext cx="142876" cy="1171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7215206" y="5715016"/>
            <a:ext cx="142876" cy="1171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>
            <a:off x="5592024" y="4517679"/>
            <a:ext cx="564332" cy="1176951"/>
          </a:xfrm>
          <a:custGeom>
            <a:avLst/>
            <a:gdLst>
              <a:gd name="connsiteX0" fmla="*/ 564332 w 564332"/>
              <a:gd name="connsiteY0" fmla="*/ 0 h 1176951"/>
              <a:gd name="connsiteX1" fmla="*/ 138820 w 564332"/>
              <a:gd name="connsiteY1" fmla="*/ 298765 h 1176951"/>
              <a:gd name="connsiteX2" fmla="*/ 12071 w 564332"/>
              <a:gd name="connsiteY2" fmla="*/ 778598 h 1176951"/>
              <a:gd name="connsiteX3" fmla="*/ 66392 w 564332"/>
              <a:gd name="connsiteY3" fmla="*/ 1176951 h 1176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332" h="1176951">
                <a:moveTo>
                  <a:pt x="564332" y="0"/>
                </a:moveTo>
                <a:cubicBezTo>
                  <a:pt x="397598" y="84499"/>
                  <a:pt x="230864" y="168999"/>
                  <a:pt x="138820" y="298765"/>
                </a:cubicBezTo>
                <a:cubicBezTo>
                  <a:pt x="46777" y="428531"/>
                  <a:pt x="24142" y="632234"/>
                  <a:pt x="12071" y="778598"/>
                </a:cubicBezTo>
                <a:cubicBezTo>
                  <a:pt x="0" y="924962"/>
                  <a:pt x="33196" y="1050956"/>
                  <a:pt x="66392" y="1176951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5739897" y="5830432"/>
            <a:ext cx="1475715" cy="327433"/>
          </a:xfrm>
          <a:custGeom>
            <a:avLst/>
            <a:gdLst>
              <a:gd name="connsiteX0" fmla="*/ 0 w 1475715"/>
              <a:gd name="connsiteY0" fmla="*/ 9053 h 327433"/>
              <a:gd name="connsiteX1" fmla="*/ 362139 w 1475715"/>
              <a:gd name="connsiteY1" fmla="*/ 316871 h 327433"/>
              <a:gd name="connsiteX2" fmla="*/ 1213164 w 1475715"/>
              <a:gd name="connsiteY2" fmla="*/ 72427 h 327433"/>
              <a:gd name="connsiteX3" fmla="*/ 1475715 w 1475715"/>
              <a:gd name="connsiteY3" fmla="*/ 0 h 327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5715" h="327433">
                <a:moveTo>
                  <a:pt x="0" y="9053"/>
                </a:moveTo>
                <a:cubicBezTo>
                  <a:pt x="79972" y="157681"/>
                  <a:pt x="159945" y="306309"/>
                  <a:pt x="362139" y="316871"/>
                </a:cubicBezTo>
                <a:cubicBezTo>
                  <a:pt x="564333" y="327433"/>
                  <a:pt x="1213164" y="72427"/>
                  <a:pt x="1213164" y="72427"/>
                </a:cubicBezTo>
                <a:lnTo>
                  <a:pt x="1475715" y="0"/>
                </a:lnTo>
              </a:path>
            </a:pathLst>
          </a:cu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 60"/>
          <p:cNvSpPr/>
          <p:nvPr/>
        </p:nvSpPr>
        <p:spPr>
          <a:xfrm>
            <a:off x="6222748" y="4572000"/>
            <a:ext cx="1362547" cy="1140737"/>
          </a:xfrm>
          <a:custGeom>
            <a:avLst/>
            <a:gdLst>
              <a:gd name="connsiteX0" fmla="*/ 1146773 w 1362547"/>
              <a:gd name="connsiteY0" fmla="*/ 1140737 h 1140737"/>
              <a:gd name="connsiteX1" fmla="*/ 1264468 w 1362547"/>
              <a:gd name="connsiteY1" fmla="*/ 905347 h 1140737"/>
              <a:gd name="connsiteX2" fmla="*/ 558298 w 1362547"/>
              <a:gd name="connsiteY2" fmla="*/ 371192 h 1140737"/>
              <a:gd name="connsiteX3" fmla="*/ 87517 w 1362547"/>
              <a:gd name="connsiteY3" fmla="*/ 262550 h 1140737"/>
              <a:gd name="connsiteX4" fmla="*/ 33197 w 1362547"/>
              <a:gd name="connsiteY4" fmla="*/ 0 h 114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2547" h="1140737">
                <a:moveTo>
                  <a:pt x="1146773" y="1140737"/>
                </a:moveTo>
                <a:cubicBezTo>
                  <a:pt x="1254660" y="1087170"/>
                  <a:pt x="1362547" y="1033604"/>
                  <a:pt x="1264468" y="905347"/>
                </a:cubicBezTo>
                <a:cubicBezTo>
                  <a:pt x="1166389" y="777090"/>
                  <a:pt x="754456" y="478325"/>
                  <a:pt x="558298" y="371192"/>
                </a:cubicBezTo>
                <a:cubicBezTo>
                  <a:pt x="362140" y="264059"/>
                  <a:pt x="175034" y="324415"/>
                  <a:pt x="87517" y="262550"/>
                </a:cubicBezTo>
                <a:cubicBezTo>
                  <a:pt x="0" y="200685"/>
                  <a:pt x="16598" y="100342"/>
                  <a:pt x="33197" y="0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301CAD-6066-4B56-85C7-82430ECC3352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195" name="Rectangle 9"/>
          <p:cNvSpPr>
            <a:spLocks noGrp="1" noChangeArrowheads="1"/>
          </p:cNvSpPr>
          <p:nvPr>
            <p:ph type="title"/>
          </p:nvPr>
        </p:nvSpPr>
        <p:spPr>
          <a:xfrm>
            <a:off x="357158" y="260350"/>
            <a:ext cx="7929618" cy="417513"/>
          </a:xfrm>
        </p:spPr>
        <p:txBody>
          <a:bodyPr/>
          <a:lstStyle/>
          <a:p>
            <a:pPr algn="ctr"/>
            <a:r>
              <a:rPr lang="en-US" altLang="zh-CN" sz="3600" b="1" dirty="0" smtClean="0"/>
              <a:t>5.1 </a:t>
            </a:r>
            <a:r>
              <a:rPr lang="zh-CN" altLang="en-US" sz="3600" b="1" dirty="0" smtClean="0"/>
              <a:t>无向图和有向图</a:t>
            </a:r>
            <a:r>
              <a:rPr lang="en-US" altLang="zh-CN" sz="3600" b="1" dirty="0" smtClean="0"/>
              <a:t>::</a:t>
            </a:r>
            <a:r>
              <a:rPr lang="zh-CN" altLang="en-US" sz="3600" b="1" dirty="0" smtClean="0"/>
              <a:t>多重集及无序积</a:t>
            </a:r>
            <a:endParaRPr lang="zh-CN" altLang="en-US" sz="3600" b="1" dirty="0" smtClean="0">
              <a:latin typeface="宋体" charset="-122"/>
            </a:endParaRPr>
          </a:p>
        </p:txBody>
      </p:sp>
      <p:sp>
        <p:nvSpPr>
          <p:cNvPr id="8196" name="Rectangle 17"/>
          <p:cNvSpPr>
            <a:spLocks noChangeArrowheads="1"/>
          </p:cNvSpPr>
          <p:nvPr/>
        </p:nvSpPr>
        <p:spPr bwMode="auto">
          <a:xfrm>
            <a:off x="539750" y="972998"/>
            <a:ext cx="8175654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 smtClean="0">
                <a:latin typeface="Times New Roman" pitchFamily="18" charset="0"/>
              </a:rPr>
              <a:t>多重集：当允许集合中的元素多重出现时，这样的集和称为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多重集</a:t>
            </a:r>
            <a:r>
              <a:rPr lang="zh-CN" altLang="en-US" sz="2400" b="1" dirty="0" smtClean="0">
                <a:latin typeface="Times New Roman" pitchFamily="18" charset="0"/>
              </a:rPr>
              <a:t>。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 smtClean="0">
                <a:latin typeface="Times New Roman" pitchFamily="18" charset="0"/>
              </a:rPr>
              <a:t>例如：</a:t>
            </a:r>
            <a:r>
              <a:rPr lang="en-US" altLang="zh-CN" sz="2400" b="1" dirty="0" smtClean="0">
                <a:latin typeface="Times New Roman" pitchFamily="18" charset="0"/>
              </a:rPr>
              <a:t>{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latin typeface="Times New Roman" pitchFamily="18" charset="0"/>
              </a:rPr>
              <a:t>b</a:t>
            </a:r>
            <a:r>
              <a:rPr lang="en-US" altLang="zh-CN" sz="2400" b="1" dirty="0" smtClean="0"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latin typeface="Times New Roman" pitchFamily="18" charset="0"/>
              </a:rPr>
              <a:t>c</a:t>
            </a:r>
            <a:r>
              <a:rPr lang="en-US" altLang="zh-CN" sz="2400" b="1" dirty="0" smtClean="0"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latin typeface="Times New Roman" pitchFamily="18" charset="0"/>
              </a:rPr>
              <a:t>c</a:t>
            </a:r>
            <a:r>
              <a:rPr lang="en-US" altLang="zh-CN" sz="2400" b="1" dirty="0" smtClean="0"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latin typeface="Times New Roman" pitchFamily="18" charset="0"/>
              </a:rPr>
              <a:t>c</a:t>
            </a:r>
            <a:r>
              <a:rPr lang="en-US" altLang="zh-CN" sz="2400" b="1" dirty="0" smtClean="0">
                <a:latin typeface="Times New Roman" pitchFamily="18" charset="0"/>
              </a:rPr>
              <a:t> } </a:t>
            </a:r>
            <a:r>
              <a:rPr lang="zh-CN" altLang="en-US" sz="2400" b="1" dirty="0" smtClean="0">
                <a:latin typeface="Times New Roman" pitchFamily="18" charset="0"/>
              </a:rPr>
              <a:t>与</a:t>
            </a:r>
            <a:r>
              <a:rPr lang="en-US" altLang="zh-CN" sz="2400" b="1" dirty="0" smtClean="0">
                <a:latin typeface="Times New Roman" pitchFamily="18" charset="0"/>
              </a:rPr>
              <a:t>{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latin typeface="Times New Roman" pitchFamily="18" charset="0"/>
              </a:rPr>
              <a:t>b</a:t>
            </a:r>
            <a:r>
              <a:rPr lang="en-US" altLang="zh-CN" sz="2400" b="1" dirty="0" smtClean="0"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latin typeface="Times New Roman" pitchFamily="18" charset="0"/>
              </a:rPr>
              <a:t>c</a:t>
            </a:r>
            <a:r>
              <a:rPr lang="en-US" altLang="zh-CN" sz="2400" b="1" dirty="0" smtClean="0">
                <a:latin typeface="Times New Roman" pitchFamily="18" charset="0"/>
              </a:rPr>
              <a:t>}</a:t>
            </a:r>
            <a:r>
              <a:rPr lang="zh-CN" altLang="en-US" sz="2400" b="1" dirty="0" smtClean="0">
                <a:latin typeface="Times New Roman" pitchFamily="18" charset="0"/>
              </a:rPr>
              <a:t>作为集合相同，作为多重集则不同。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 smtClean="0">
                <a:latin typeface="Times New Roman" pitchFamily="18" charset="0"/>
              </a:rPr>
              <a:t>无序积：设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zh-CN" altLang="en-US" sz="2400" b="1" dirty="0" smtClean="0">
                <a:latin typeface="Times New Roman" pitchFamily="18" charset="0"/>
              </a:rPr>
              <a:t>、</a:t>
            </a:r>
            <a:r>
              <a:rPr lang="en-US" altLang="zh-CN" sz="2400" b="1" i="1" dirty="0" smtClean="0">
                <a:latin typeface="Times New Roman" pitchFamily="18" charset="0"/>
              </a:rPr>
              <a:t>B</a:t>
            </a:r>
            <a:r>
              <a:rPr lang="zh-CN" altLang="en-US" sz="2400" b="1" dirty="0" smtClean="0">
                <a:latin typeface="Times New Roman" pitchFamily="18" charset="0"/>
              </a:rPr>
              <a:t>为两个集合，称</a:t>
            </a:r>
            <a:r>
              <a:rPr lang="en-US" altLang="zh-CN" sz="2400" b="1" dirty="0" smtClean="0">
                <a:latin typeface="Times New Roman" pitchFamily="18" charset="0"/>
              </a:rPr>
              <a:t>{ { 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latin typeface="Times New Roman" pitchFamily="18" charset="0"/>
              </a:rPr>
              <a:t>b</a:t>
            </a:r>
            <a:r>
              <a:rPr lang="en-US" altLang="zh-CN" sz="2400" b="1" dirty="0" smtClean="0">
                <a:latin typeface="Times New Roman" pitchFamily="18" charset="0"/>
              </a:rPr>
              <a:t>} | 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</a:rPr>
              <a:t>b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</a:rPr>
              <a:t>B</a:t>
            </a:r>
            <a:r>
              <a:rPr lang="en-US" altLang="zh-CN" sz="2400" b="1" dirty="0" smtClean="0">
                <a:latin typeface="Times New Roman" pitchFamily="18" charset="0"/>
              </a:rPr>
              <a:t> }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 smtClean="0">
                <a:latin typeface="Times New Roman" pitchFamily="18" charset="0"/>
              </a:rPr>
              <a:t>为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zh-CN" altLang="en-US" sz="2400" b="1" dirty="0" smtClean="0">
                <a:latin typeface="Times New Roman" pitchFamily="18" charset="0"/>
              </a:rPr>
              <a:t>与</a:t>
            </a:r>
            <a:r>
              <a:rPr lang="en-US" altLang="zh-CN" sz="2400" b="1" i="1" dirty="0" smtClean="0">
                <a:latin typeface="Times New Roman" pitchFamily="18" charset="0"/>
              </a:rPr>
              <a:t>B</a:t>
            </a:r>
            <a:r>
              <a:rPr lang="zh-CN" altLang="en-US" sz="2400" b="1" dirty="0" smtClean="0">
                <a:latin typeface="Times New Roman" pitchFamily="18" charset="0"/>
              </a:rPr>
              <a:t>的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无序积</a:t>
            </a:r>
            <a:r>
              <a:rPr lang="zh-CN" altLang="en-US" sz="2400" b="1" dirty="0" smtClean="0">
                <a:latin typeface="Times New Roman" pitchFamily="18" charset="0"/>
              </a:rPr>
              <a:t>，记作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</a:rPr>
              <a:t>&amp;</a:t>
            </a:r>
            <a:r>
              <a:rPr lang="en-US" altLang="zh-CN" sz="2400" b="1" i="1" dirty="0" smtClean="0">
                <a:latin typeface="Times New Roman" pitchFamily="18" charset="0"/>
              </a:rPr>
              <a:t>B</a:t>
            </a:r>
            <a:r>
              <a:rPr lang="en-US" altLang="zh-CN" sz="2400" b="1" dirty="0" smtClean="0">
                <a:latin typeface="Times New Roman" pitchFamily="18" charset="0"/>
              </a:rPr>
              <a:t>. </a:t>
            </a:r>
            <a:r>
              <a:rPr lang="zh-CN" altLang="en-US" sz="2400" b="1" dirty="0" smtClean="0">
                <a:latin typeface="Times New Roman" pitchFamily="18" charset="0"/>
              </a:rPr>
              <a:t>为方便，将无序对</a:t>
            </a:r>
            <a:r>
              <a:rPr lang="en-US" altLang="zh-CN" sz="2400" b="1" dirty="0" smtClean="0">
                <a:latin typeface="Times New Roman" pitchFamily="18" charset="0"/>
              </a:rPr>
              <a:t>{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latin typeface="Times New Roman" pitchFamily="18" charset="0"/>
              </a:rPr>
              <a:t>b</a:t>
            </a:r>
            <a:r>
              <a:rPr lang="en-US" altLang="zh-CN" sz="2400" b="1" dirty="0" smtClean="0">
                <a:latin typeface="Times New Roman" pitchFamily="18" charset="0"/>
              </a:rPr>
              <a:t>}</a:t>
            </a:r>
            <a:r>
              <a:rPr lang="zh-CN" altLang="en-US" sz="2400" b="1" dirty="0" smtClean="0">
                <a:latin typeface="Times New Roman" pitchFamily="18" charset="0"/>
              </a:rPr>
              <a:t>记作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latin typeface="Times New Roman" pitchFamily="18" charset="0"/>
              </a:rPr>
              <a:t>b</a:t>
            </a:r>
            <a:r>
              <a:rPr lang="en-US" altLang="zh-CN" sz="2400" b="1" dirty="0" smtClean="0">
                <a:latin typeface="Times New Roman" pitchFamily="18" charset="0"/>
              </a:rPr>
              <a:t>), </a:t>
            </a:r>
            <a:r>
              <a:rPr lang="zh-CN" altLang="en-US" sz="2400" b="1" dirty="0" smtClean="0">
                <a:latin typeface="Times New Roman" pitchFamily="18" charset="0"/>
              </a:rPr>
              <a:t>而且有 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latin typeface="Times New Roman" pitchFamily="18" charset="0"/>
              </a:rPr>
              <a:t>b</a:t>
            </a:r>
            <a:r>
              <a:rPr lang="en-US" altLang="zh-CN" sz="2400" b="1" dirty="0" smtClean="0">
                <a:latin typeface="Times New Roman" pitchFamily="18" charset="0"/>
              </a:rPr>
              <a:t>) = (</a:t>
            </a:r>
            <a:r>
              <a:rPr lang="en-US" altLang="zh-CN" sz="2400" b="1" i="1" dirty="0" smtClean="0">
                <a:latin typeface="Times New Roman" pitchFamily="18" charset="0"/>
              </a:rPr>
              <a:t>b</a:t>
            </a:r>
            <a:r>
              <a:rPr lang="en-US" altLang="zh-CN" sz="2400" b="1" dirty="0" smtClean="0"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</a:rPr>
              <a:t>).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 smtClean="0">
                <a:latin typeface="Times New Roman" pitchFamily="18" charset="0"/>
              </a:rPr>
              <a:t>例如：设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</a:rPr>
              <a:t> = {</a:t>
            </a:r>
            <a:r>
              <a:rPr lang="en-US" altLang="zh-CN" sz="2400" b="1" i="1" dirty="0" smtClean="0">
                <a:latin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latin typeface="Times New Roman" pitchFamily="18" charset="0"/>
              </a:rPr>
              <a:t>y</a:t>
            </a:r>
            <a:r>
              <a:rPr lang="en-US" altLang="zh-CN" sz="2400" b="1" dirty="0" smtClean="0">
                <a:latin typeface="Times New Roman" pitchFamily="18" charset="0"/>
              </a:rPr>
              <a:t>}, B = {1, 2}, </a:t>
            </a:r>
            <a:r>
              <a:rPr lang="zh-CN" altLang="en-US" sz="2400" b="1" dirty="0" smtClean="0">
                <a:latin typeface="Times New Roman" pitchFamily="18" charset="0"/>
              </a:rPr>
              <a:t>则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</a:rPr>
              <a:t> &amp; </a:t>
            </a:r>
            <a:r>
              <a:rPr lang="en-US" altLang="zh-CN" sz="2400" b="1" i="1" dirty="0" smtClean="0">
                <a:latin typeface="Times New Roman" pitchFamily="18" charset="0"/>
              </a:rPr>
              <a:t>B</a:t>
            </a:r>
            <a:r>
              <a:rPr lang="en-US" altLang="zh-CN" sz="2400" b="1" dirty="0" smtClean="0">
                <a:latin typeface="Times New Roman" pitchFamily="18" charset="0"/>
              </a:rPr>
              <a:t> = { (</a:t>
            </a:r>
            <a:r>
              <a:rPr lang="en-US" altLang="zh-CN" sz="2400" b="1" i="1" dirty="0" smtClean="0">
                <a:latin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</a:rPr>
              <a:t>, 1), (</a:t>
            </a:r>
            <a:r>
              <a:rPr lang="en-US" altLang="zh-CN" sz="2400" b="1" i="1" dirty="0" smtClean="0">
                <a:latin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</a:rPr>
              <a:t>, 2), (</a:t>
            </a:r>
            <a:r>
              <a:rPr lang="en-US" altLang="zh-CN" sz="2400" b="1" i="1" dirty="0" smtClean="0">
                <a:latin typeface="Times New Roman" pitchFamily="18" charset="0"/>
              </a:rPr>
              <a:t>y</a:t>
            </a:r>
            <a:r>
              <a:rPr lang="en-US" altLang="zh-CN" sz="2400" b="1" dirty="0" smtClean="0">
                <a:latin typeface="Times New Roman" pitchFamily="18" charset="0"/>
              </a:rPr>
              <a:t>, 1), (</a:t>
            </a:r>
            <a:r>
              <a:rPr lang="en-US" altLang="zh-CN" sz="2400" b="1" i="1" dirty="0" smtClean="0">
                <a:latin typeface="Times New Roman" pitchFamily="18" charset="0"/>
              </a:rPr>
              <a:t>y</a:t>
            </a:r>
            <a:r>
              <a:rPr lang="en-US" altLang="zh-CN" sz="2400" b="1" dirty="0" smtClean="0">
                <a:latin typeface="Times New Roman" pitchFamily="18" charset="0"/>
              </a:rPr>
              <a:t>, 2) }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</a:rPr>
              <a:t> &amp; 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</a:rPr>
              <a:t> = { (</a:t>
            </a:r>
            <a:r>
              <a:rPr lang="en-US" altLang="zh-CN" sz="2400" b="1" i="1" dirty="0" smtClean="0">
                <a:latin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latin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</a:rPr>
              <a:t>), (</a:t>
            </a:r>
            <a:r>
              <a:rPr lang="en-US" altLang="zh-CN" sz="2400" b="1" i="1" dirty="0" smtClean="0">
                <a:latin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latin typeface="Times New Roman" pitchFamily="18" charset="0"/>
              </a:rPr>
              <a:t>y</a:t>
            </a:r>
            <a:r>
              <a:rPr lang="en-US" altLang="zh-CN" sz="2400" b="1" dirty="0" smtClean="0">
                <a:latin typeface="Times New Roman" pitchFamily="18" charset="0"/>
              </a:rPr>
              <a:t>), (</a:t>
            </a:r>
            <a:r>
              <a:rPr lang="en-US" altLang="zh-CN" sz="2400" b="1" i="1" dirty="0" smtClean="0">
                <a:latin typeface="Times New Roman" pitchFamily="18" charset="0"/>
              </a:rPr>
              <a:t>y</a:t>
            </a:r>
            <a:r>
              <a:rPr lang="en-US" altLang="zh-CN" sz="2400" b="1" dirty="0" smtClean="0"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latin typeface="Times New Roman" pitchFamily="18" charset="0"/>
              </a:rPr>
              <a:t>y</a:t>
            </a:r>
            <a:r>
              <a:rPr lang="en-US" altLang="zh-CN" sz="2400" b="1" dirty="0" smtClean="0">
                <a:latin typeface="Times New Roman" pitchFamily="18" charset="0"/>
              </a:rPr>
              <a:t>) }</a:t>
            </a:r>
            <a:endParaRPr lang="en-US" altLang="zh-CN" sz="24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Box 1"/>
          <p:cNvSpPr txBox="1">
            <a:spLocks noChangeArrowheads="1"/>
          </p:cNvSpPr>
          <p:nvPr/>
        </p:nvSpPr>
        <p:spPr bwMode="auto">
          <a:xfrm>
            <a:off x="533400" y="889000"/>
            <a:ext cx="8001000" cy="581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1.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删除顶点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及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删除边</a:t>
            </a:r>
            <a:endParaRPr lang="en-US" alt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 G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</a:rPr>
              <a:t>-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——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从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G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中将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及关联的边去掉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 G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宋体" charset="-122"/>
              </a:rPr>
              <a:t>-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  <a:ea typeface="微软雅黑"/>
              </a:rPr>
              <a:t>'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——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从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G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中删除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  <a:ea typeface="微软雅黑"/>
              </a:rPr>
              <a:t>'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中所有的顶点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 G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宋体" charset="-122"/>
              </a:rPr>
              <a:t>-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e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——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将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e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从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G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中去掉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 G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宋体" charset="-122"/>
              </a:rPr>
              <a:t>-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E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  <a:ea typeface="微软雅黑"/>
              </a:rPr>
              <a:t>'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——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删除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E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  <a:ea typeface="微软雅黑"/>
              </a:rPr>
              <a:t>'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中所有边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2.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点割集与边割集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A50021"/>
                </a:solidFill>
                <a:latin typeface="Times New Roman" pitchFamily="18" charset="0"/>
              </a:rPr>
              <a:t>定义5.15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=&lt;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V, 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&gt;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  <a:ea typeface="微软雅黑"/>
              </a:rPr>
              <a:t>'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ym typeface="Symbol" pitchFamily="18" charset="2"/>
              </a:rPr>
              <a:t>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</a:p>
          <a:p>
            <a:pPr>
              <a:spcBef>
                <a:spcPts val="600"/>
              </a:spcBef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 V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  <a:ea typeface="微软雅黑"/>
              </a:rPr>
              <a:t>'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为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宋体" charset="-122"/>
              </a:rPr>
              <a:t>点割集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——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宋体" charset="-122"/>
              </a:rPr>
              <a:t>-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  <a:ea typeface="微软雅黑"/>
              </a:rPr>
              <a:t> '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)&gt;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)且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V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  <a:ea typeface="微软雅黑"/>
              </a:rPr>
              <a:t>'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有极小性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割点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——{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为点割集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A50021"/>
                </a:solidFill>
                <a:latin typeface="Times New Roman" pitchFamily="18" charset="0"/>
              </a:rPr>
              <a:t>定义9.17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=&lt;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V, 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&gt;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  <a:ea typeface="微软雅黑"/>
              </a:rPr>
              <a:t>'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ym typeface="Symbol" pitchFamily="18" charset="2"/>
              </a:rPr>
              <a:t>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  <a:p>
            <a:pPr>
              <a:spcBef>
                <a:spcPts val="600"/>
              </a:spcBef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 E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  <a:ea typeface="微软雅黑"/>
              </a:rPr>
              <a:t>'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是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宋体" charset="-122"/>
              </a:rPr>
              <a:t>边割集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——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宋体" charset="-122"/>
              </a:rPr>
              <a:t>-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E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  <a:ea typeface="微软雅黑"/>
              </a:rPr>
              <a:t>'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)&gt;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)且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E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  <a:ea typeface="微软雅黑"/>
              </a:rPr>
              <a:t>'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有极小性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是</a:t>
            </a:r>
            <a:r>
              <a:rPr lang="en-US" altLang="zh-CN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割边</a:t>
            </a:r>
            <a:r>
              <a:rPr lang="zh-CN" altLang="en-US" sz="2400" b="1" dirty="0">
                <a:latin typeface="Times New Roman" pitchFamily="18" charset="0"/>
              </a:rPr>
              <a:t>（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桥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）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——{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为边割集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注意：点割集是真子集；边割集是子集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34" name="TextBox 1"/>
          <p:cNvSpPr txBox="1">
            <a:spLocks noChangeArrowheads="1"/>
          </p:cNvSpPr>
          <p:nvPr/>
        </p:nvSpPr>
        <p:spPr bwMode="auto">
          <a:xfrm>
            <a:off x="914400" y="304800"/>
            <a:ext cx="7554913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>
            <a:spAutoFit/>
          </a:bodyPr>
          <a:lstStyle/>
          <a:p>
            <a:pPr algn="ctr"/>
            <a:r>
              <a:rPr lang="en-US" altLang="zh-CN" sz="3200" b="1" dirty="0" smtClean="0"/>
              <a:t>5.2 </a:t>
            </a:r>
            <a:r>
              <a:rPr lang="zh-CN" altLang="en-US" sz="3200" b="1" dirty="0" smtClean="0"/>
              <a:t>通路、回路和图的连通性</a:t>
            </a:r>
            <a:r>
              <a:rPr lang="en-US" altLang="zh-CN" sz="3200" b="1" dirty="0" smtClean="0"/>
              <a:t>:: </a:t>
            </a:r>
            <a:r>
              <a:rPr lang="zh-CN" altLang="en-US" sz="3200" b="1" dirty="0" smtClean="0"/>
              <a:t>割集</a:t>
            </a:r>
            <a:endParaRPr lang="en-US" altLang="zh-CN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35400" y="1676400"/>
            <a:ext cx="49911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8" name="TextBox 1"/>
          <p:cNvSpPr txBox="1">
            <a:spLocks noChangeArrowheads="1"/>
          </p:cNvSpPr>
          <p:nvPr/>
        </p:nvSpPr>
        <p:spPr bwMode="auto">
          <a:xfrm>
            <a:off x="558800" y="4191000"/>
            <a:ext cx="1538288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几点说明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：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9" name="TextBox 1"/>
          <p:cNvSpPr txBox="1">
            <a:spLocks noChangeArrowheads="1"/>
          </p:cNvSpPr>
          <p:nvPr/>
        </p:nvSpPr>
        <p:spPr bwMode="auto">
          <a:xfrm>
            <a:off x="457200" y="2514600"/>
            <a:ext cx="340042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6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}, {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8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等是边割集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8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是桥. {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6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是边割集吗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？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—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子集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是边割集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73" name="TextBox 1"/>
          <p:cNvSpPr txBox="1">
            <a:spLocks noChangeArrowheads="1"/>
          </p:cNvSpPr>
          <p:nvPr/>
        </p:nvSpPr>
        <p:spPr bwMode="auto">
          <a:xfrm>
            <a:off x="457200" y="1143000"/>
            <a:ext cx="3810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例：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,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4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6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是点割集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6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是割点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5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}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是点割集吗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？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—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不具最小性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76" name="TextBox 1"/>
          <p:cNvSpPr txBox="1">
            <a:spLocks noChangeArrowheads="1"/>
          </p:cNvSpPr>
          <p:nvPr/>
        </p:nvSpPr>
        <p:spPr bwMode="auto">
          <a:xfrm>
            <a:off x="685800" y="457200"/>
            <a:ext cx="795813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>
            <a:spAutoFit/>
          </a:bodyPr>
          <a:lstStyle/>
          <a:p>
            <a:pPr algn="ctr"/>
            <a:r>
              <a:rPr lang="en-US" altLang="zh-CN" sz="3200" b="1" dirty="0" smtClean="0"/>
              <a:t>5.2 </a:t>
            </a:r>
            <a:r>
              <a:rPr lang="zh-CN" altLang="en-US" sz="3200" b="1" dirty="0" smtClean="0"/>
              <a:t>通路、回路和图的连通性</a:t>
            </a:r>
            <a:r>
              <a:rPr lang="en-US" altLang="zh-CN" sz="3200" b="1" dirty="0" smtClean="0"/>
              <a:t>:: </a:t>
            </a:r>
            <a:r>
              <a:rPr lang="zh-CN" altLang="en-US" sz="3200" b="1" dirty="0" smtClean="0"/>
              <a:t>割集举例</a:t>
            </a:r>
            <a:endParaRPr lang="en-US" altLang="zh-CN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828800"/>
          </a:xfrm>
        </p:spPr>
        <p:txBody>
          <a:bodyPr/>
          <a:lstStyle/>
          <a:p>
            <a:pPr>
              <a:buFont typeface="Wingdings" pitchFamily="2" charset="2"/>
              <a:buChar char="l"/>
              <a:defRPr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  <a:ea typeface="微软雅黑"/>
              </a:rPr>
              <a:t>K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/>
                <a:ea typeface="微软雅黑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中无点割集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/>
                <a:ea typeface="微软雅黑"/>
              </a:rPr>
              <a:t>N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/>
                <a:ea typeface="微软雅黑"/>
              </a:rPr>
              <a:t>n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中既无点割集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也无边割集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其中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  <a:ea typeface="微软雅黑"/>
              </a:rPr>
              <a:t>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/>
                <a:ea typeface="微软雅黑"/>
              </a:rPr>
              <a:t>N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/>
                <a:ea typeface="微软雅黑"/>
              </a:rPr>
              <a:t>n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阶零图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若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连通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  <a:ea typeface="微软雅黑"/>
              </a:rPr>
              <a:t>'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为边割集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则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</a:rPr>
              <a:t>-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  <a:ea typeface="微软雅黑"/>
              </a:rPr>
              <a:t>'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)=2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  <a:ea typeface="微软雅黑"/>
              </a:rPr>
              <a:t> '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为点割集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则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p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</a:rPr>
              <a:t>-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  <a:ea typeface="微软雅黑"/>
              </a:rPr>
              <a:t>'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)≥2</a:t>
            </a:r>
            <a:endParaRPr lang="zh-CN" altLang="en-US" sz="2400" b="1" dirty="0"/>
          </a:p>
        </p:txBody>
      </p:sp>
      <p:sp>
        <p:nvSpPr>
          <p:cNvPr id="9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5672DB-FABF-4AA1-A2B5-0F4FBBA69503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38" y="260350"/>
            <a:ext cx="6692904" cy="417513"/>
          </a:xfrm>
        </p:spPr>
        <p:txBody>
          <a:bodyPr/>
          <a:lstStyle/>
          <a:p>
            <a:pPr algn="ctr" eaLnBrk="1" hangingPunct="1"/>
            <a:r>
              <a:rPr lang="en-US" altLang="zh-CN" sz="3600" b="1" dirty="0" smtClean="0"/>
              <a:t>5.3 </a:t>
            </a:r>
            <a:r>
              <a:rPr lang="zh-CN" altLang="en-US" sz="3600" b="1" dirty="0" smtClean="0"/>
              <a:t>图的矩阵表示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0033" y="928670"/>
            <a:ext cx="8143933" cy="4214842"/>
          </a:xfrm>
        </p:spPr>
        <p:txBody>
          <a:bodyPr/>
          <a:lstStyle/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800" b="1" dirty="0" smtClean="0"/>
              <a:t>无向图的关联矩阵</a:t>
            </a: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800" b="1" dirty="0" smtClean="0"/>
              <a:t>有向图的关联矩阵</a:t>
            </a: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800" b="1" dirty="0" smtClean="0"/>
              <a:t>有向图的邻接矩阵</a:t>
            </a: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800" b="1" dirty="0" smtClean="0"/>
              <a:t>邻接矩阵的性质和应用</a:t>
            </a: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800" b="1" dirty="0" smtClean="0"/>
              <a:t>有向图的可达矩阵（无限制）</a:t>
            </a: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800" b="1" dirty="0" smtClean="0"/>
              <a:t>无向图的邻接矩阵和可达矩阵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Box 1"/>
          <p:cNvSpPr txBox="1">
            <a:spLocks noChangeArrowheads="1"/>
          </p:cNvSpPr>
          <p:nvPr/>
        </p:nvSpPr>
        <p:spPr bwMode="auto">
          <a:xfrm>
            <a:off x="482600" y="2997200"/>
            <a:ext cx="92333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性质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：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71" name="TextBox 1"/>
          <p:cNvSpPr txBox="1">
            <a:spLocks noChangeArrowheads="1"/>
          </p:cNvSpPr>
          <p:nvPr/>
        </p:nvSpPr>
        <p:spPr bwMode="auto">
          <a:xfrm>
            <a:off x="482600" y="1524000"/>
            <a:ext cx="8051800" cy="13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无向图的关联矩阵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对图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的性质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无限制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）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无向图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=&lt;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V, 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&gt;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|=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|=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令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sz="1500" b="1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ij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1500" b="1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微软雅黑" pitchFamily="18" charset="0"/>
              </a:rPr>
              <a:t>e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cs typeface="微软雅黑" pitchFamily="18" charset="0"/>
              </a:rPr>
              <a:t>j</a:t>
            </a:r>
            <a:endParaRPr lang="en-US" altLang="zh-CN" sz="2400" b="1" i="1" baseline="-25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的关联次数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称(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sz="1500" b="1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ij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en-US" altLang="zh-CN" sz="1500" b="1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1600" b="1" baseline="-25000" dirty="0" smtClean="0">
                <a:latin typeface="Times New Roman" pitchFamily="18" charset="0"/>
              </a:rPr>
              <a:t>×</a:t>
            </a:r>
            <a:r>
              <a:rPr lang="en-US" altLang="zh-CN" sz="1500" b="1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en-US" altLang="zh-CN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关联矩阵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记为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).</a:t>
            </a:r>
          </a:p>
        </p:txBody>
      </p:sp>
      <p:sp>
        <p:nvSpPr>
          <p:cNvPr id="11274" name="TextBox 1"/>
          <p:cNvSpPr txBox="1">
            <a:spLocks noChangeArrowheads="1"/>
          </p:cNvSpPr>
          <p:nvPr/>
        </p:nvSpPr>
        <p:spPr bwMode="auto">
          <a:xfrm>
            <a:off x="1142976" y="444500"/>
            <a:ext cx="6862456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r>
              <a:rPr lang="en-US" altLang="zh-CN" sz="3200" b="1" dirty="0" smtClean="0"/>
              <a:t>5.3 </a:t>
            </a:r>
            <a:r>
              <a:rPr lang="zh-CN" altLang="en-US" sz="3200" b="1" dirty="0" smtClean="0"/>
              <a:t>图的矩阵表示</a:t>
            </a:r>
            <a:r>
              <a:rPr lang="en-US" altLang="zh-CN" sz="3200" b="1" dirty="0" smtClean="0"/>
              <a:t>::</a:t>
            </a:r>
            <a:r>
              <a:rPr lang="zh-CN" altLang="en-US" sz="3200" b="1" dirty="0" smtClean="0"/>
              <a:t>无向图的关联矩阵</a:t>
            </a:r>
            <a:endParaRPr lang="en-US" altLang="zh-CN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11266" name="Object 25"/>
          <p:cNvGraphicFramePr>
            <a:graphicFrameLocks noChangeAspect="1"/>
          </p:cNvGraphicFramePr>
          <p:nvPr/>
        </p:nvGraphicFramePr>
        <p:xfrm>
          <a:off x="609600" y="3467100"/>
          <a:ext cx="4495800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3" imgW="2146300" imgH="1219200" progId="Equation.3">
                  <p:embed/>
                </p:oleObj>
              </mc:Choice>
              <mc:Fallback>
                <p:oleObj name="Equation" r:id="rId3" imgW="2146300" imgH="1219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467100"/>
                        <a:ext cx="4495800" cy="255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椭圆 25"/>
          <p:cNvSpPr/>
          <p:nvPr/>
        </p:nvSpPr>
        <p:spPr>
          <a:xfrm>
            <a:off x="6096000" y="4114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8001000" y="4114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8580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>
            <a:stCxn id="26" idx="6"/>
            <a:endCxn id="27" idx="2"/>
          </p:cNvCxnSpPr>
          <p:nvPr/>
        </p:nvCxnSpPr>
        <p:spPr>
          <a:xfrm>
            <a:off x="6248400" y="4191000"/>
            <a:ext cx="17526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任意多边形 34"/>
          <p:cNvSpPr/>
          <p:nvPr/>
        </p:nvSpPr>
        <p:spPr>
          <a:xfrm>
            <a:off x="6999514" y="3254829"/>
            <a:ext cx="1110343" cy="881742"/>
          </a:xfrm>
          <a:custGeom>
            <a:avLst/>
            <a:gdLst>
              <a:gd name="connsiteX0" fmla="*/ 0 w 1110343"/>
              <a:gd name="connsiteY0" fmla="*/ 0 h 881742"/>
              <a:gd name="connsiteX1" fmla="*/ 293915 w 1110343"/>
              <a:gd name="connsiteY1" fmla="*/ 32657 h 881742"/>
              <a:gd name="connsiteX2" fmla="*/ 609600 w 1110343"/>
              <a:gd name="connsiteY2" fmla="*/ 130628 h 881742"/>
              <a:gd name="connsiteX3" fmla="*/ 990600 w 1110343"/>
              <a:gd name="connsiteY3" fmla="*/ 435428 h 881742"/>
              <a:gd name="connsiteX4" fmla="*/ 1110343 w 1110343"/>
              <a:gd name="connsiteY4" fmla="*/ 881742 h 881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0343" h="881742">
                <a:moveTo>
                  <a:pt x="0" y="0"/>
                </a:moveTo>
                <a:cubicBezTo>
                  <a:pt x="96157" y="5443"/>
                  <a:pt x="192315" y="10886"/>
                  <a:pt x="293915" y="32657"/>
                </a:cubicBezTo>
                <a:cubicBezTo>
                  <a:pt x="395515" y="54428"/>
                  <a:pt x="493486" y="63500"/>
                  <a:pt x="609600" y="130628"/>
                </a:cubicBezTo>
                <a:cubicBezTo>
                  <a:pt x="725714" y="197756"/>
                  <a:pt x="907143" y="310242"/>
                  <a:pt x="990600" y="435428"/>
                </a:cubicBezTo>
                <a:cubicBezTo>
                  <a:pt x="1074057" y="560614"/>
                  <a:pt x="1092200" y="721178"/>
                  <a:pt x="1110343" y="881742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6787243" y="3352800"/>
            <a:ext cx="1246414" cy="843643"/>
          </a:xfrm>
          <a:custGeom>
            <a:avLst/>
            <a:gdLst>
              <a:gd name="connsiteX0" fmla="*/ 92528 w 1246414"/>
              <a:gd name="connsiteY0" fmla="*/ 0 h 843643"/>
              <a:gd name="connsiteX1" fmla="*/ 48986 w 1246414"/>
              <a:gd name="connsiteY1" fmla="*/ 250371 h 843643"/>
              <a:gd name="connsiteX2" fmla="*/ 386443 w 1246414"/>
              <a:gd name="connsiteY2" fmla="*/ 522514 h 843643"/>
              <a:gd name="connsiteX3" fmla="*/ 1094014 w 1246414"/>
              <a:gd name="connsiteY3" fmla="*/ 794657 h 843643"/>
              <a:gd name="connsiteX4" fmla="*/ 1246414 w 1246414"/>
              <a:gd name="connsiteY4" fmla="*/ 816429 h 84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414" h="843643">
                <a:moveTo>
                  <a:pt x="92528" y="0"/>
                </a:moveTo>
                <a:cubicBezTo>
                  <a:pt x="46264" y="81642"/>
                  <a:pt x="0" y="163285"/>
                  <a:pt x="48986" y="250371"/>
                </a:cubicBezTo>
                <a:cubicBezTo>
                  <a:pt x="97972" y="337457"/>
                  <a:pt x="212272" y="431800"/>
                  <a:pt x="386443" y="522514"/>
                </a:cubicBezTo>
                <a:cubicBezTo>
                  <a:pt x="560614" y="613228"/>
                  <a:pt x="950686" y="745671"/>
                  <a:pt x="1094014" y="794657"/>
                </a:cubicBezTo>
                <a:cubicBezTo>
                  <a:pt x="1237342" y="843643"/>
                  <a:pt x="1241878" y="830036"/>
                  <a:pt x="1246414" y="816429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0198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791200" y="3048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791200" y="40502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781800" y="2895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077200" y="40502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858000" y="41264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934200" y="3516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543800" y="3124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(3)</a:t>
            </a:r>
            <a:endParaRPr lang="zh-CN" altLang="en-US" dirty="0"/>
          </a:p>
        </p:txBody>
      </p:sp>
      <p:graphicFrame>
        <p:nvGraphicFramePr>
          <p:cNvPr id="2" name="Object 25"/>
          <p:cNvGraphicFramePr>
            <a:graphicFrameLocks noChangeAspect="1"/>
          </p:cNvGraphicFramePr>
          <p:nvPr/>
        </p:nvGraphicFramePr>
        <p:xfrm>
          <a:off x="5627688" y="4665663"/>
          <a:ext cx="2366962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5" imgW="1130300" imgH="914400" progId="Equation.3">
                  <p:embed/>
                </p:oleObj>
              </mc:Choice>
              <mc:Fallback>
                <p:oleObj name="Equation" r:id="rId5" imgW="1130300" imgH="914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7688" y="4665663"/>
                        <a:ext cx="2366962" cy="191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直接连接符 46"/>
          <p:cNvCxnSpPr/>
          <p:nvPr/>
        </p:nvCxnSpPr>
        <p:spPr>
          <a:xfrm rot="5400000" flipH="1" flipV="1">
            <a:off x="6515100" y="2910588"/>
            <a:ext cx="1588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任意多边形 47"/>
          <p:cNvSpPr/>
          <p:nvPr/>
        </p:nvSpPr>
        <p:spPr>
          <a:xfrm>
            <a:off x="5733143" y="3320143"/>
            <a:ext cx="576943" cy="449942"/>
          </a:xfrm>
          <a:custGeom>
            <a:avLst/>
            <a:gdLst>
              <a:gd name="connsiteX0" fmla="*/ 308428 w 576943"/>
              <a:gd name="connsiteY0" fmla="*/ 21771 h 449942"/>
              <a:gd name="connsiteX1" fmla="*/ 68943 w 576943"/>
              <a:gd name="connsiteY1" fmla="*/ 76200 h 449942"/>
              <a:gd name="connsiteX2" fmla="*/ 3628 w 576943"/>
              <a:gd name="connsiteY2" fmla="*/ 261257 h 449942"/>
              <a:gd name="connsiteX3" fmla="*/ 90714 w 576943"/>
              <a:gd name="connsiteY3" fmla="*/ 413657 h 449942"/>
              <a:gd name="connsiteX4" fmla="*/ 373743 w 576943"/>
              <a:gd name="connsiteY4" fmla="*/ 435428 h 449942"/>
              <a:gd name="connsiteX5" fmla="*/ 547914 w 576943"/>
              <a:gd name="connsiteY5" fmla="*/ 326571 h 449942"/>
              <a:gd name="connsiteX6" fmla="*/ 547914 w 576943"/>
              <a:gd name="connsiteY6" fmla="*/ 141514 h 449942"/>
              <a:gd name="connsiteX7" fmla="*/ 406400 w 576943"/>
              <a:gd name="connsiteY7" fmla="*/ 0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6943" h="449942">
                <a:moveTo>
                  <a:pt x="308428" y="21771"/>
                </a:moveTo>
                <a:cubicBezTo>
                  <a:pt x="214085" y="29028"/>
                  <a:pt x="119743" y="36286"/>
                  <a:pt x="68943" y="76200"/>
                </a:cubicBezTo>
                <a:cubicBezTo>
                  <a:pt x="18143" y="116114"/>
                  <a:pt x="0" y="205014"/>
                  <a:pt x="3628" y="261257"/>
                </a:cubicBezTo>
                <a:cubicBezTo>
                  <a:pt x="7257" y="317500"/>
                  <a:pt x="29028" y="384629"/>
                  <a:pt x="90714" y="413657"/>
                </a:cubicBezTo>
                <a:cubicBezTo>
                  <a:pt x="152400" y="442685"/>
                  <a:pt x="297543" y="449942"/>
                  <a:pt x="373743" y="435428"/>
                </a:cubicBezTo>
                <a:cubicBezTo>
                  <a:pt x="449943" y="420914"/>
                  <a:pt x="518886" y="375557"/>
                  <a:pt x="547914" y="326571"/>
                </a:cubicBezTo>
                <a:cubicBezTo>
                  <a:pt x="576943" y="277585"/>
                  <a:pt x="571500" y="195943"/>
                  <a:pt x="547914" y="141514"/>
                </a:cubicBezTo>
                <a:cubicBezTo>
                  <a:pt x="524328" y="87086"/>
                  <a:pt x="465364" y="43543"/>
                  <a:pt x="406400" y="0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248400" y="2971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(4)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91200" y="3440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(5)</a:t>
            </a:r>
            <a:endParaRPr lang="zh-CN" altLang="en-US" dirty="0"/>
          </a:p>
        </p:txBody>
      </p:sp>
      <p:sp>
        <p:nvSpPr>
          <p:cNvPr id="29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Box 1"/>
          <p:cNvSpPr txBox="1">
            <a:spLocks noChangeArrowheads="1"/>
          </p:cNvSpPr>
          <p:nvPr/>
        </p:nvSpPr>
        <p:spPr bwMode="auto">
          <a:xfrm>
            <a:off x="520700" y="3622675"/>
            <a:ext cx="55975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则称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itchFamily="18" charset="0"/>
              </a:rPr>
              <a:t>ij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zh-CN" sz="2400" b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400" b="1" baseline="-25000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400" b="1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en-US" altLang="zh-CN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关联矩阵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记为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).</a:t>
            </a:r>
          </a:p>
        </p:txBody>
      </p:sp>
      <p:sp>
        <p:nvSpPr>
          <p:cNvPr id="12295" name="TextBox 1"/>
          <p:cNvSpPr txBox="1">
            <a:spLocks noChangeArrowheads="1"/>
          </p:cNvSpPr>
          <p:nvPr/>
        </p:nvSpPr>
        <p:spPr bwMode="auto">
          <a:xfrm>
            <a:off x="508000" y="1793875"/>
            <a:ext cx="408124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r>
              <a:rPr lang="en-US" altLang="zh-CN" sz="2400" b="1" dirty="0" smtClean="0">
                <a:solidFill>
                  <a:srgbClr val="A50021"/>
                </a:solidFill>
                <a:latin typeface="Times New Roman" pitchFamily="18" charset="0"/>
              </a:rPr>
              <a:t>定义9.25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有向图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D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=&lt;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&gt;,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令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96" name="TextBox 1"/>
          <p:cNvSpPr txBox="1">
            <a:spLocks noChangeArrowheads="1"/>
          </p:cNvSpPr>
          <p:nvPr/>
        </p:nvSpPr>
        <p:spPr bwMode="auto">
          <a:xfrm>
            <a:off x="533400" y="1260475"/>
            <a:ext cx="5539978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有向图的</a:t>
            </a:r>
            <a:r>
              <a:rPr lang="en-US" altLang="zh-CN" sz="2400" b="1" dirty="0" err="1">
                <a:latin typeface="Times New Roman" pitchFamily="18" charset="0"/>
              </a:rPr>
              <a:t>关联矩阵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（要求：</a:t>
            </a:r>
            <a:r>
              <a:rPr lang="en-US" altLang="zh-CN" sz="2400" b="1" dirty="0" err="1" smtClean="0">
                <a:solidFill>
                  <a:srgbClr val="FFC000"/>
                </a:solidFill>
                <a:latin typeface="Times New Roman" pitchFamily="18" charset="0"/>
              </a:rPr>
              <a:t>无环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有向图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）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97" name="TextBox 1"/>
          <p:cNvSpPr txBox="1">
            <a:spLocks noChangeArrowheads="1"/>
          </p:cNvSpPr>
          <p:nvPr/>
        </p:nvSpPr>
        <p:spPr bwMode="auto">
          <a:xfrm>
            <a:off x="3048000" y="3187700"/>
            <a:ext cx="160337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r>
              <a:rPr lang="en-US" altLang="zh-CN" sz="2500" b="1" dirty="0">
                <a:solidFill>
                  <a:srgbClr val="000000"/>
                </a:solidFill>
                <a:latin typeface="Times New Roman" pitchFamily="18" charset="0"/>
              </a:rPr>
              <a:t>为    </a:t>
            </a:r>
            <a:r>
              <a:rPr lang="en-US" altLang="zh-CN" sz="2500" b="1" dirty="0" err="1">
                <a:solidFill>
                  <a:srgbClr val="000000"/>
                </a:solidFill>
                <a:latin typeface="Times New Roman" pitchFamily="18" charset="0"/>
              </a:rPr>
              <a:t>的终点</a:t>
            </a:r>
            <a:endParaRPr lang="en-US" altLang="zh-CN" sz="25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98" name="TextBox 1"/>
          <p:cNvSpPr txBox="1">
            <a:spLocks noChangeArrowheads="1"/>
          </p:cNvSpPr>
          <p:nvPr/>
        </p:nvSpPr>
        <p:spPr bwMode="auto">
          <a:xfrm>
            <a:off x="2971800" y="2743200"/>
            <a:ext cx="160337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r>
              <a:rPr lang="en-US" altLang="zh-CN" sz="2500" b="1" dirty="0">
                <a:solidFill>
                  <a:srgbClr val="000000"/>
                </a:solidFill>
                <a:latin typeface="Times New Roman" pitchFamily="18" charset="0"/>
              </a:rPr>
              <a:t>与    </a:t>
            </a:r>
            <a:r>
              <a:rPr lang="en-US" altLang="zh-CN" sz="2500" b="1" dirty="0" err="1">
                <a:solidFill>
                  <a:srgbClr val="000000"/>
                </a:solidFill>
                <a:latin typeface="Times New Roman" pitchFamily="18" charset="0"/>
              </a:rPr>
              <a:t>不关联</a:t>
            </a:r>
            <a:endParaRPr lang="en-US" altLang="zh-CN" sz="25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99" name="TextBox 1"/>
          <p:cNvSpPr txBox="1">
            <a:spLocks noChangeArrowheads="1"/>
          </p:cNvSpPr>
          <p:nvPr/>
        </p:nvSpPr>
        <p:spPr bwMode="auto">
          <a:xfrm>
            <a:off x="3041650" y="2286000"/>
            <a:ext cx="160337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r>
              <a:rPr lang="en-US" altLang="zh-CN" sz="2500" b="1" dirty="0">
                <a:solidFill>
                  <a:srgbClr val="000000"/>
                </a:solidFill>
                <a:latin typeface="Times New Roman" pitchFamily="18" charset="0"/>
              </a:rPr>
              <a:t>为    </a:t>
            </a:r>
            <a:r>
              <a:rPr lang="en-US" altLang="zh-CN" sz="2500" b="1" dirty="0" err="1">
                <a:solidFill>
                  <a:srgbClr val="000000"/>
                </a:solidFill>
                <a:latin typeface="Times New Roman" pitchFamily="18" charset="0"/>
              </a:rPr>
              <a:t>的始点</a:t>
            </a:r>
            <a:endParaRPr lang="en-US" altLang="zh-CN" sz="25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300" name="TextBox 1"/>
          <p:cNvSpPr txBox="1">
            <a:spLocks noChangeArrowheads="1"/>
          </p:cNvSpPr>
          <p:nvPr/>
        </p:nvSpPr>
        <p:spPr bwMode="auto">
          <a:xfrm>
            <a:off x="558800" y="4156502"/>
            <a:ext cx="92333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性质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：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301" name="TextBox 1"/>
          <p:cNvSpPr txBox="1">
            <a:spLocks noChangeArrowheads="1"/>
          </p:cNvSpPr>
          <p:nvPr/>
        </p:nvSpPr>
        <p:spPr bwMode="auto">
          <a:xfrm>
            <a:off x="838200" y="508000"/>
            <a:ext cx="6862456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r>
              <a:rPr lang="en-US" altLang="zh-CN" sz="3200" b="1" dirty="0" smtClean="0"/>
              <a:t>5.3 </a:t>
            </a:r>
            <a:r>
              <a:rPr lang="zh-CN" altLang="en-US" sz="3200" b="1" dirty="0" smtClean="0"/>
              <a:t>图的矩阵表示</a:t>
            </a:r>
            <a:r>
              <a:rPr lang="en-US" altLang="zh-CN" sz="3200" b="1" dirty="0" smtClean="0"/>
              <a:t>::</a:t>
            </a:r>
            <a:r>
              <a:rPr lang="zh-CN" altLang="en-US" sz="3200" b="1" dirty="0" smtClean="0"/>
              <a:t>有向图的关联矩阵</a:t>
            </a:r>
            <a:endParaRPr lang="en-US" altLang="zh-CN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12290" name="Object 21"/>
          <p:cNvGraphicFramePr>
            <a:graphicFrameLocks noChangeAspect="1"/>
          </p:cNvGraphicFramePr>
          <p:nvPr/>
        </p:nvGraphicFramePr>
        <p:xfrm>
          <a:off x="1262063" y="4308475"/>
          <a:ext cx="5672137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3" imgW="3162300" imgH="1295400" progId="Equation.3">
                  <p:embed/>
                </p:oleObj>
              </mc:Choice>
              <mc:Fallback>
                <p:oleObj name="Equation" r:id="rId3" imgW="3162300" imgH="1295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4308475"/>
                        <a:ext cx="5672137" cy="232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22"/>
          <p:cNvGraphicFramePr>
            <a:graphicFrameLocks noChangeAspect="1"/>
          </p:cNvGraphicFramePr>
          <p:nvPr/>
        </p:nvGraphicFramePr>
        <p:xfrm>
          <a:off x="1447800" y="2197100"/>
          <a:ext cx="23082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公式" r:id="rId5" imgW="1244600" imgH="787400" progId="Equation.3">
                  <p:embed/>
                </p:oleObj>
              </mc:Choice>
              <mc:Fallback>
                <p:oleObj name="公式" r:id="rId5" imgW="1244600" imgH="787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197100"/>
                        <a:ext cx="2308225" cy="146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椭圆 13"/>
          <p:cNvSpPr/>
          <p:nvPr/>
        </p:nvSpPr>
        <p:spPr>
          <a:xfrm>
            <a:off x="6781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686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543800" y="144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6934200" y="2438400"/>
            <a:ext cx="1752600" cy="1588"/>
          </a:xfrm>
          <a:prstGeom prst="line">
            <a:avLst/>
          </a:prstGeom>
          <a:ln w="19050"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任意多边形 17"/>
          <p:cNvSpPr/>
          <p:nvPr/>
        </p:nvSpPr>
        <p:spPr>
          <a:xfrm>
            <a:off x="7685314" y="1502229"/>
            <a:ext cx="1110343" cy="881742"/>
          </a:xfrm>
          <a:custGeom>
            <a:avLst/>
            <a:gdLst>
              <a:gd name="connsiteX0" fmla="*/ 0 w 1110343"/>
              <a:gd name="connsiteY0" fmla="*/ 0 h 881742"/>
              <a:gd name="connsiteX1" fmla="*/ 293915 w 1110343"/>
              <a:gd name="connsiteY1" fmla="*/ 32657 h 881742"/>
              <a:gd name="connsiteX2" fmla="*/ 609600 w 1110343"/>
              <a:gd name="connsiteY2" fmla="*/ 130628 h 881742"/>
              <a:gd name="connsiteX3" fmla="*/ 990600 w 1110343"/>
              <a:gd name="connsiteY3" fmla="*/ 435428 h 881742"/>
              <a:gd name="connsiteX4" fmla="*/ 1110343 w 1110343"/>
              <a:gd name="connsiteY4" fmla="*/ 881742 h 881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0343" h="881742">
                <a:moveTo>
                  <a:pt x="0" y="0"/>
                </a:moveTo>
                <a:cubicBezTo>
                  <a:pt x="96157" y="5443"/>
                  <a:pt x="192315" y="10886"/>
                  <a:pt x="293915" y="32657"/>
                </a:cubicBezTo>
                <a:cubicBezTo>
                  <a:pt x="395515" y="54428"/>
                  <a:pt x="493486" y="63500"/>
                  <a:pt x="609600" y="130628"/>
                </a:cubicBezTo>
                <a:cubicBezTo>
                  <a:pt x="725714" y="197756"/>
                  <a:pt x="907143" y="310242"/>
                  <a:pt x="990600" y="435428"/>
                </a:cubicBezTo>
                <a:cubicBezTo>
                  <a:pt x="1074057" y="560614"/>
                  <a:pt x="1092200" y="721178"/>
                  <a:pt x="1110343" y="881742"/>
                </a:cubicBezTo>
              </a:path>
            </a:pathLst>
          </a:cu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7473043" y="1600201"/>
            <a:ext cx="1213757" cy="761999"/>
          </a:xfrm>
          <a:custGeom>
            <a:avLst/>
            <a:gdLst>
              <a:gd name="connsiteX0" fmla="*/ 92528 w 1246414"/>
              <a:gd name="connsiteY0" fmla="*/ 0 h 843643"/>
              <a:gd name="connsiteX1" fmla="*/ 48986 w 1246414"/>
              <a:gd name="connsiteY1" fmla="*/ 250371 h 843643"/>
              <a:gd name="connsiteX2" fmla="*/ 386443 w 1246414"/>
              <a:gd name="connsiteY2" fmla="*/ 522514 h 843643"/>
              <a:gd name="connsiteX3" fmla="*/ 1094014 w 1246414"/>
              <a:gd name="connsiteY3" fmla="*/ 794657 h 843643"/>
              <a:gd name="connsiteX4" fmla="*/ 1246414 w 1246414"/>
              <a:gd name="connsiteY4" fmla="*/ 816429 h 84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414" h="843643">
                <a:moveTo>
                  <a:pt x="92528" y="0"/>
                </a:moveTo>
                <a:cubicBezTo>
                  <a:pt x="46264" y="81642"/>
                  <a:pt x="0" y="163285"/>
                  <a:pt x="48986" y="250371"/>
                </a:cubicBezTo>
                <a:cubicBezTo>
                  <a:pt x="97972" y="337457"/>
                  <a:pt x="212272" y="431800"/>
                  <a:pt x="386443" y="522514"/>
                </a:cubicBezTo>
                <a:cubicBezTo>
                  <a:pt x="560614" y="613228"/>
                  <a:pt x="950686" y="745671"/>
                  <a:pt x="1094014" y="794657"/>
                </a:cubicBezTo>
                <a:cubicBezTo>
                  <a:pt x="1237342" y="843643"/>
                  <a:pt x="1241878" y="830036"/>
                  <a:pt x="1246414" y="816429"/>
                </a:cubicBezTo>
              </a:path>
            </a:pathLst>
          </a:cu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705600" y="144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477000" y="12954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77000" y="22976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467600" y="1143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763000" y="22976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543800" y="2373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20000" y="1764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229600" y="1371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(3)</a:t>
            </a:r>
            <a:endParaRPr lang="zh-CN" altLang="en-US" dirty="0"/>
          </a:p>
        </p:txBody>
      </p:sp>
      <p:graphicFrame>
        <p:nvGraphicFramePr>
          <p:cNvPr id="28" name="Object 25"/>
          <p:cNvGraphicFramePr>
            <a:graphicFrameLocks noChangeAspect="1"/>
          </p:cNvGraphicFramePr>
          <p:nvPr/>
        </p:nvGraphicFramePr>
        <p:xfrm>
          <a:off x="6353175" y="2913063"/>
          <a:ext cx="2287588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7" imgW="1092200" imgH="914400" progId="Equation.3">
                  <p:embed/>
                </p:oleObj>
              </mc:Choice>
              <mc:Fallback>
                <p:oleObj name="Equation" r:id="rId7" imgW="1092200" imgH="914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3175" y="2913063"/>
                        <a:ext cx="2287588" cy="191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接连接符 28"/>
          <p:cNvCxnSpPr/>
          <p:nvPr/>
        </p:nvCxnSpPr>
        <p:spPr>
          <a:xfrm rot="5400000" flipH="1" flipV="1">
            <a:off x="7200900" y="1157988"/>
            <a:ext cx="1588" cy="730436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934200" y="1219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(4)</a:t>
            </a:r>
            <a:endParaRPr lang="zh-CN" altLang="en-US" dirty="0"/>
          </a:p>
        </p:txBody>
      </p:sp>
      <p:sp>
        <p:nvSpPr>
          <p:cNvPr id="30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TextBox 1"/>
          <p:cNvSpPr txBox="1">
            <a:spLocks noChangeArrowheads="1"/>
          </p:cNvSpPr>
          <p:nvPr/>
        </p:nvSpPr>
        <p:spPr bwMode="auto">
          <a:xfrm>
            <a:off x="152400" y="3165902"/>
            <a:ext cx="92333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性质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：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9" name="TextBox 1"/>
          <p:cNvSpPr txBox="1">
            <a:spLocks noChangeArrowheads="1"/>
          </p:cNvSpPr>
          <p:nvPr/>
        </p:nvSpPr>
        <p:spPr bwMode="auto">
          <a:xfrm>
            <a:off x="457200" y="1214422"/>
            <a:ext cx="8305800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A50021"/>
                </a:solidFill>
                <a:latin typeface="Times New Roman" pitchFamily="18" charset="0"/>
              </a:rPr>
              <a:t>定义9.26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设有向图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D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=&lt;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V,E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&gt;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={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,…,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},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={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…,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},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令(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ij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(1)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400" b="1" baseline="-25000" dirty="0" smtClean="0">
                <a:latin typeface="Times New Roman" pitchFamily="18" charset="0"/>
              </a:rPr>
              <a:t>×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为顶点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v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i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邻接到顶点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v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j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边的条数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称为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邻接矩阵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记作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或简记为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3322" name="TextBox 1"/>
          <p:cNvSpPr txBox="1">
            <a:spLocks noChangeArrowheads="1"/>
          </p:cNvSpPr>
          <p:nvPr/>
        </p:nvSpPr>
        <p:spPr bwMode="auto">
          <a:xfrm>
            <a:off x="1276986" y="558800"/>
            <a:ext cx="5889433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r>
              <a:rPr lang="en-US" altLang="zh-CN" sz="2800" b="1" dirty="0" smtClean="0"/>
              <a:t>5.3 </a:t>
            </a:r>
            <a:r>
              <a:rPr lang="zh-CN" altLang="en-US" sz="2800" b="1" dirty="0" smtClean="0"/>
              <a:t>图的矩阵表示</a:t>
            </a:r>
            <a:r>
              <a:rPr lang="en-US" altLang="zh-CN" sz="2800" b="1" dirty="0" smtClean="0"/>
              <a:t>::</a:t>
            </a:r>
            <a:r>
              <a:rPr lang="zh-CN" altLang="en-US" sz="2800" b="1" dirty="0" smtClean="0"/>
              <a:t>有向图的邻接矩阵</a:t>
            </a:r>
            <a:endParaRPr lang="en-US" altLang="zh-CN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13314" name="Object 43"/>
          <p:cNvGraphicFramePr>
            <a:graphicFrameLocks noChangeAspect="1"/>
          </p:cNvGraphicFramePr>
          <p:nvPr/>
        </p:nvGraphicFramePr>
        <p:xfrm>
          <a:off x="427038" y="3690937"/>
          <a:ext cx="6278562" cy="255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公式" r:id="rId3" imgW="3175000" imgH="1295400" progId="Equation.3">
                  <p:embed/>
                </p:oleObj>
              </mc:Choice>
              <mc:Fallback>
                <p:oleObj name="公式" r:id="rId3" imgW="3175000" imgH="1295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3690937"/>
                        <a:ext cx="6278562" cy="2557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2362200"/>
            <a:ext cx="2329564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57"/>
          <p:cNvGraphicFramePr>
            <a:graphicFrameLocks noChangeAspect="1"/>
          </p:cNvGraphicFramePr>
          <p:nvPr/>
        </p:nvGraphicFramePr>
        <p:xfrm>
          <a:off x="6710362" y="4597400"/>
          <a:ext cx="2205038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6" imgW="1498600" imgH="914400" progId="Equation.3">
                  <p:embed/>
                </p:oleObj>
              </mc:Choice>
              <mc:Fallback>
                <p:oleObj name="Equation" r:id="rId6" imgW="1498600" imgH="914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0362" y="4597400"/>
                        <a:ext cx="2205038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35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Box 1"/>
          <p:cNvSpPr txBox="1">
            <a:spLocks noChangeArrowheads="1"/>
          </p:cNvSpPr>
          <p:nvPr/>
        </p:nvSpPr>
        <p:spPr bwMode="auto">
          <a:xfrm>
            <a:off x="1676400" y="5727700"/>
            <a:ext cx="44704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中长度小于或等于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的回路数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43" name="TextBox 1"/>
          <p:cNvSpPr txBox="1">
            <a:spLocks noChangeArrowheads="1"/>
          </p:cNvSpPr>
          <p:nvPr/>
        </p:nvSpPr>
        <p:spPr bwMode="auto">
          <a:xfrm>
            <a:off x="863600" y="5105400"/>
            <a:ext cx="7168629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中元素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中长度小于或等于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的通路数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4344" name="TextBox 1"/>
          <p:cNvSpPr txBox="1">
            <a:spLocks noChangeArrowheads="1"/>
          </p:cNvSpPr>
          <p:nvPr/>
        </p:nvSpPr>
        <p:spPr bwMode="auto">
          <a:xfrm>
            <a:off x="330200" y="4622800"/>
            <a:ext cx="5303838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r>
              <a:rPr lang="en-US" altLang="zh-CN" sz="2400" b="1" dirty="0" err="1">
                <a:solidFill>
                  <a:srgbClr val="A50021"/>
                </a:solidFill>
                <a:latin typeface="Times New Roman" pitchFamily="18" charset="0"/>
              </a:rPr>
              <a:t>推论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设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 A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 A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+…+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 A</a:t>
            </a:r>
            <a:r>
              <a:rPr lang="en-US" altLang="zh-CN" sz="2400" b="1" i="1" baseline="30000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≥1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），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则</a:t>
            </a:r>
          </a:p>
        </p:txBody>
      </p:sp>
      <p:sp>
        <p:nvSpPr>
          <p:cNvPr id="14345" name="TextBox 1"/>
          <p:cNvSpPr txBox="1">
            <a:spLocks noChangeArrowheads="1"/>
          </p:cNvSpPr>
          <p:nvPr/>
        </p:nvSpPr>
        <p:spPr bwMode="auto">
          <a:xfrm>
            <a:off x="1995488" y="3276600"/>
            <a:ext cx="384720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中长度为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的通路总数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46" name="TextBox 1"/>
          <p:cNvSpPr txBox="1">
            <a:spLocks noChangeArrowheads="1"/>
          </p:cNvSpPr>
          <p:nvPr/>
        </p:nvSpPr>
        <p:spPr bwMode="auto">
          <a:xfrm>
            <a:off x="1752600" y="4079875"/>
            <a:ext cx="369887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中长度为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的回路总数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4347" name="TextBox 1"/>
          <p:cNvSpPr txBox="1">
            <a:spLocks noChangeArrowheads="1"/>
          </p:cNvSpPr>
          <p:nvPr/>
        </p:nvSpPr>
        <p:spPr bwMode="auto">
          <a:xfrm>
            <a:off x="444500" y="1219200"/>
            <a:ext cx="80899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r>
              <a:rPr lang="en-US" altLang="zh-CN" sz="2400" b="1" dirty="0" smtClean="0">
                <a:solidFill>
                  <a:srgbClr val="A50021"/>
                </a:solidFill>
                <a:latin typeface="Times New Roman" pitchFamily="18" charset="0"/>
              </a:rPr>
              <a:t>定理5.5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设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为有向图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的邻接矩阵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={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,…,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}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为</a:t>
            </a:r>
          </a:p>
          <a:p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顶点集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则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次幂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400" b="1" i="1" baseline="30000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≥1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）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中元素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49" name="TextBox 1"/>
          <p:cNvSpPr txBox="1">
            <a:spLocks noChangeArrowheads="1"/>
          </p:cNvSpPr>
          <p:nvPr/>
        </p:nvSpPr>
        <p:spPr bwMode="auto">
          <a:xfrm>
            <a:off x="1524000" y="2692400"/>
            <a:ext cx="4562146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v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i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到自身长度为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的回路数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而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50" name="TextBox 1"/>
          <p:cNvSpPr txBox="1">
            <a:spLocks noChangeArrowheads="1"/>
          </p:cNvSpPr>
          <p:nvPr/>
        </p:nvSpPr>
        <p:spPr bwMode="auto">
          <a:xfrm>
            <a:off x="1479550" y="2209800"/>
            <a:ext cx="49789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中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i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到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v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j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长度为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的通路数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其中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51" name="TextBox 1"/>
          <p:cNvSpPr txBox="1">
            <a:spLocks noChangeArrowheads="1"/>
          </p:cNvSpPr>
          <p:nvPr/>
        </p:nvSpPr>
        <p:spPr bwMode="auto">
          <a:xfrm>
            <a:off x="1143000" y="558800"/>
            <a:ext cx="754693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r>
              <a:rPr lang="en-US" altLang="zh-CN" sz="3200" b="1" dirty="0" smtClean="0"/>
              <a:t>5.3 </a:t>
            </a:r>
            <a:r>
              <a:rPr lang="zh-CN" altLang="en-US" sz="3200" b="1" dirty="0" smtClean="0"/>
              <a:t>图的矩阵表示</a:t>
            </a:r>
            <a:r>
              <a:rPr lang="en-US" altLang="zh-CN" sz="3200" b="1" dirty="0" smtClean="0"/>
              <a:t>::</a:t>
            </a:r>
            <a:r>
              <a:rPr lang="zh-CN" altLang="en-US" sz="3200" b="1" dirty="0" smtClean="0"/>
              <a:t>邻接矩阵的性质和应用</a:t>
            </a:r>
            <a:endParaRPr lang="en-US" altLang="zh-CN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14338" name="Object 39"/>
          <p:cNvGraphicFramePr>
            <a:graphicFrameLocks noChangeAspect="1"/>
          </p:cNvGraphicFramePr>
          <p:nvPr/>
        </p:nvGraphicFramePr>
        <p:xfrm>
          <a:off x="923925" y="2239963"/>
          <a:ext cx="971550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3" imgW="609600" imgH="1447800" progId="Equation.3">
                  <p:embed/>
                </p:oleObj>
              </mc:Choice>
              <mc:Fallback>
                <p:oleObj name="Equation" r:id="rId3" imgW="609600" imgH="1447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2239963"/>
                        <a:ext cx="971550" cy="230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40"/>
          <p:cNvGraphicFramePr>
            <a:graphicFrameLocks noChangeAspect="1"/>
          </p:cNvGraphicFramePr>
          <p:nvPr/>
        </p:nvGraphicFramePr>
        <p:xfrm>
          <a:off x="2438400" y="4953000"/>
          <a:ext cx="99060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公式" r:id="rId5" imgW="622030" imgH="444307" progId="Equation.3">
                  <p:embed/>
                </p:oleObj>
              </mc:Choice>
              <mc:Fallback>
                <p:oleObj name="公式" r:id="rId5" imgW="622030" imgH="444307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953000"/>
                        <a:ext cx="990600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1"/>
          <p:cNvGraphicFramePr>
            <a:graphicFrameLocks noChangeAspect="1"/>
          </p:cNvGraphicFramePr>
          <p:nvPr/>
        </p:nvGraphicFramePr>
        <p:xfrm>
          <a:off x="912813" y="5572125"/>
          <a:ext cx="6873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公式" r:id="rId7" imgW="431613" imgH="431613" progId="Equation.3">
                  <p:embed/>
                </p:oleObj>
              </mc:Choice>
              <mc:Fallback>
                <p:oleObj name="公式" r:id="rId7" imgW="431613" imgH="431613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5572125"/>
                        <a:ext cx="687387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36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9336" y="3313134"/>
            <a:ext cx="39243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Box 1"/>
          <p:cNvSpPr txBox="1">
            <a:spLocks noChangeArrowheads="1"/>
          </p:cNvSpPr>
          <p:nvPr/>
        </p:nvSpPr>
        <p:spPr bwMode="auto">
          <a:xfrm>
            <a:off x="457200" y="1892300"/>
            <a:ext cx="8115328" cy="1922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(1)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中长度为1,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2,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3,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4的通路各有多少条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？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其中回路分别为多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少条？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(2)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中长度小于或等于4的通路为多少条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？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其中有多少条回路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？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87" name="TextBox 1"/>
          <p:cNvSpPr txBox="1">
            <a:spLocks noChangeArrowheads="1"/>
          </p:cNvSpPr>
          <p:nvPr/>
        </p:nvSpPr>
        <p:spPr bwMode="auto">
          <a:xfrm>
            <a:off x="457200" y="1447800"/>
            <a:ext cx="778899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例：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有向图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如图所示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求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</a:rPr>
              <a:t>4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并回答诸问题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：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88" name="TextBox 1"/>
          <p:cNvSpPr txBox="1">
            <a:spLocks noChangeArrowheads="1"/>
          </p:cNvSpPr>
          <p:nvPr/>
        </p:nvSpPr>
        <p:spPr bwMode="auto">
          <a:xfrm>
            <a:off x="682623" y="558800"/>
            <a:ext cx="7532715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r>
              <a:rPr lang="en-US" altLang="zh-CN" sz="3200" b="1" dirty="0" smtClean="0"/>
              <a:t>5.3 </a:t>
            </a:r>
            <a:r>
              <a:rPr lang="zh-CN" altLang="en-US" sz="3200" b="1" dirty="0" smtClean="0"/>
              <a:t>图的矩阵表示</a:t>
            </a:r>
            <a:r>
              <a:rPr lang="en-US" altLang="zh-CN" sz="3200" b="1" dirty="0" smtClean="0"/>
              <a:t>::</a:t>
            </a:r>
            <a:r>
              <a:rPr lang="zh-CN" altLang="en-US" sz="3200" b="1" dirty="0" smtClean="0"/>
              <a:t>邻接矩阵的性质和应用</a:t>
            </a:r>
            <a:endParaRPr lang="en-US" altLang="zh-CN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37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Box 1"/>
          <p:cNvSpPr txBox="1">
            <a:spLocks noChangeArrowheads="1"/>
          </p:cNvSpPr>
          <p:nvPr/>
        </p:nvSpPr>
        <p:spPr bwMode="auto">
          <a:xfrm>
            <a:off x="622300" y="5867400"/>
            <a:ext cx="773747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(2)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D 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中长度小于等于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的通路为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50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条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其中有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8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条是回路.</a:t>
            </a:r>
          </a:p>
        </p:txBody>
      </p:sp>
      <p:sp>
        <p:nvSpPr>
          <p:cNvPr id="15365" name="TextBox 1"/>
          <p:cNvSpPr txBox="1">
            <a:spLocks noChangeArrowheads="1"/>
          </p:cNvSpPr>
          <p:nvPr/>
        </p:nvSpPr>
        <p:spPr bwMode="auto">
          <a:xfrm>
            <a:off x="1155700" y="5422900"/>
            <a:ext cx="13589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条.</a:t>
            </a:r>
          </a:p>
        </p:txBody>
      </p:sp>
      <p:sp>
        <p:nvSpPr>
          <p:cNvPr id="15366" name="TextBox 1"/>
          <p:cNvSpPr txBox="1">
            <a:spLocks noChangeArrowheads="1"/>
          </p:cNvSpPr>
          <p:nvPr/>
        </p:nvSpPr>
        <p:spPr bwMode="auto">
          <a:xfrm>
            <a:off x="1162050" y="4991100"/>
            <a:ext cx="676275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D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中长度为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的通路分别为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14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17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条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回路分别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367" name="TextBox 1"/>
          <p:cNvSpPr txBox="1">
            <a:spLocks noChangeArrowheads="1"/>
          </p:cNvSpPr>
          <p:nvPr/>
        </p:nvSpPr>
        <p:spPr bwMode="auto">
          <a:xfrm>
            <a:off x="1143000" y="4546600"/>
            <a:ext cx="636111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D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中长度为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的通路为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11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条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其中有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条是回路.</a:t>
            </a:r>
          </a:p>
        </p:txBody>
      </p:sp>
      <p:sp>
        <p:nvSpPr>
          <p:cNvPr id="15368" name="TextBox 1"/>
          <p:cNvSpPr txBox="1">
            <a:spLocks noChangeArrowheads="1"/>
          </p:cNvSpPr>
          <p:nvPr/>
        </p:nvSpPr>
        <p:spPr bwMode="auto">
          <a:xfrm>
            <a:off x="622300" y="4114800"/>
            <a:ext cx="65833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(1) 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中长度为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的通路为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8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条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其中有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条是回路.</a:t>
            </a:r>
          </a:p>
        </p:txBody>
      </p:sp>
      <p:graphicFrame>
        <p:nvGraphicFramePr>
          <p:cNvPr id="15362" name="Object 57"/>
          <p:cNvGraphicFramePr>
            <a:graphicFrameLocks noChangeAspect="1"/>
          </p:cNvGraphicFramePr>
          <p:nvPr/>
        </p:nvGraphicFramePr>
        <p:xfrm>
          <a:off x="1762125" y="1219200"/>
          <a:ext cx="4019550" cy="274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公式" r:id="rId3" imgW="2730500" imgH="1866900" progId="Equation.3">
                  <p:embed/>
                </p:oleObj>
              </mc:Choice>
              <mc:Fallback>
                <p:oleObj name="公式" r:id="rId3" imgW="2730500" imgH="18669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1219200"/>
                        <a:ext cx="4019550" cy="2747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38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682623" y="558800"/>
            <a:ext cx="7532715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r>
              <a:rPr lang="en-US" altLang="zh-CN" sz="3200" b="1" dirty="0" smtClean="0"/>
              <a:t>5.3 </a:t>
            </a:r>
            <a:r>
              <a:rPr lang="zh-CN" altLang="en-US" sz="3200" b="1" dirty="0" smtClean="0"/>
              <a:t>图的矩阵表示</a:t>
            </a:r>
            <a:r>
              <a:rPr lang="en-US" altLang="zh-CN" sz="3200" b="1" dirty="0" smtClean="0"/>
              <a:t>::</a:t>
            </a:r>
            <a:r>
              <a:rPr lang="zh-CN" altLang="en-US" sz="3200" b="1" dirty="0" smtClean="0"/>
              <a:t>邻接矩阵的性质和应用</a:t>
            </a:r>
            <a:endParaRPr lang="en-US" altLang="zh-CN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4203700"/>
            <a:ext cx="2832100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1" name="TextBox 1"/>
          <p:cNvSpPr txBox="1">
            <a:spLocks noChangeArrowheads="1"/>
          </p:cNvSpPr>
          <p:nvPr/>
        </p:nvSpPr>
        <p:spPr bwMode="auto">
          <a:xfrm>
            <a:off x="698500" y="3124200"/>
            <a:ext cx="7988300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由于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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sz="2400" b="1" dirty="0" smtClean="0">
                <a:sym typeface="Symbol" pitchFamily="18" charset="2"/>
              </a:rPr>
              <a:t> 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CN" sz="2400" b="1" dirty="0" smtClean="0">
                <a:sym typeface="Symbol" pitchFamily="18" charset="2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 </a:t>
            </a:r>
            <a:r>
              <a:rPr lang="zh-CN" altLang="en-US" sz="2400" b="1" dirty="0" smtClean="0"/>
              <a:t>↔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v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所以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)主对角线上的元素全为1.</a:t>
            </a:r>
          </a:p>
          <a:p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由定义不难看出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强连通当且仅当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 为全1矩阵.</a:t>
            </a:r>
          </a:p>
          <a:p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下图所示有向图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的可达矩阵为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394" name="TextBox 1"/>
          <p:cNvSpPr txBox="1">
            <a:spLocks noChangeArrowheads="1"/>
          </p:cNvSpPr>
          <p:nvPr/>
        </p:nvSpPr>
        <p:spPr bwMode="auto">
          <a:xfrm>
            <a:off x="609600" y="2463800"/>
            <a:ext cx="637381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称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itchFamily="18" charset="0"/>
              </a:rPr>
              <a:t>ij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zh-CN" sz="2400" baseline="-25000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×</a:t>
            </a:r>
            <a:r>
              <a:rPr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en-US" altLang="zh-CN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可达矩阵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记作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简记为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6395" name="TextBox 1"/>
          <p:cNvSpPr txBox="1">
            <a:spLocks noChangeArrowheads="1"/>
          </p:cNvSpPr>
          <p:nvPr/>
        </p:nvSpPr>
        <p:spPr bwMode="auto">
          <a:xfrm>
            <a:off x="609600" y="1066800"/>
            <a:ext cx="554677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设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D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=&lt;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, E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&gt;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为有向图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={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,…, 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}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令</a:t>
            </a:r>
          </a:p>
        </p:txBody>
      </p:sp>
      <p:sp>
        <p:nvSpPr>
          <p:cNvPr id="16398" name="TextBox 1"/>
          <p:cNvSpPr txBox="1">
            <a:spLocks noChangeArrowheads="1"/>
          </p:cNvSpPr>
          <p:nvPr/>
        </p:nvSpPr>
        <p:spPr bwMode="auto">
          <a:xfrm>
            <a:off x="290514" y="457200"/>
            <a:ext cx="849632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 algn="ctr"/>
            <a:r>
              <a:rPr lang="en-US" altLang="zh-CN" sz="3200" b="1" dirty="0" smtClean="0"/>
              <a:t>5.3 </a:t>
            </a:r>
            <a:r>
              <a:rPr lang="zh-CN" altLang="en-US" sz="3200" b="1" dirty="0" smtClean="0"/>
              <a:t>图的矩阵表示</a:t>
            </a:r>
            <a:r>
              <a:rPr lang="en-US" altLang="zh-CN" sz="3200" b="1" dirty="0" smtClean="0"/>
              <a:t>:: 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Times New Roman" pitchFamily="18" charset="0"/>
              </a:rPr>
              <a:t>有向图的可达矩阵</a:t>
            </a:r>
            <a:r>
              <a:rPr lang="zh-CN" altLang="en-US" sz="3200" b="1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Times New Roman" pitchFamily="18" charset="0"/>
              </a:rPr>
              <a:t>无限制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）</a:t>
            </a:r>
            <a:endParaRPr lang="en-US" altLang="zh-CN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16387" name="Object 27"/>
          <p:cNvGraphicFramePr>
            <a:graphicFrameLocks noChangeAspect="1"/>
          </p:cNvGraphicFramePr>
          <p:nvPr/>
        </p:nvGraphicFramePr>
        <p:xfrm>
          <a:off x="2405063" y="1436688"/>
          <a:ext cx="2535237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4" imgW="1346200" imgH="508000" progId="Equation.3">
                  <p:embed/>
                </p:oleObj>
              </mc:Choice>
              <mc:Fallback>
                <p:oleObj name="Equation" r:id="rId4" imgW="1346200" imgH="5080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063" y="1436688"/>
                        <a:ext cx="2535237" cy="957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28"/>
          <p:cNvGraphicFramePr>
            <a:graphicFrameLocks noChangeAspect="1"/>
          </p:cNvGraphicFramePr>
          <p:nvPr/>
        </p:nvGraphicFramePr>
        <p:xfrm>
          <a:off x="5135563" y="4733924"/>
          <a:ext cx="2481209" cy="1624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6" imgW="1397000" imgH="914400" progId="Equation.3">
                  <p:embed/>
                </p:oleObj>
              </mc:Choice>
              <mc:Fallback>
                <p:oleObj name="Equation" r:id="rId6" imgW="1397000" imgH="914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5563" y="4733924"/>
                        <a:ext cx="2481209" cy="16240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39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609600" y="3092472"/>
            <a:ext cx="7818437" cy="3479800"/>
            <a:chOff x="609600" y="2616200"/>
            <a:chExt cx="7818437" cy="3479800"/>
          </a:xfrm>
        </p:grpSpPr>
        <p:pic>
          <p:nvPicPr>
            <p:cNvPr id="22536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84737" y="2616200"/>
              <a:ext cx="3543300" cy="347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41" name="TextBox 1"/>
            <p:cNvSpPr txBox="1">
              <a:spLocks noChangeArrowheads="1"/>
            </p:cNvSpPr>
            <p:nvPr/>
          </p:nvSpPr>
          <p:spPr bwMode="auto">
            <a:xfrm>
              <a:off x="609600" y="3276600"/>
              <a:ext cx="4495800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>
              <a:no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</a:rPr>
                <a:t>设</a:t>
              </a:r>
            </a:p>
            <a:p>
              <a:pPr>
                <a:spcBef>
                  <a:spcPts val="1200"/>
                </a:spcBef>
              </a:pPr>
              <a:r>
                <a:rPr lang="en-US" altLang="zh-CN" sz="2400" b="1" i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V</a:t>
              </a:r>
              <a:r>
                <a:rPr lang="en-US" altLang="zh-CN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=</a:t>
              </a:r>
              <a:r>
                <a:rPr lang="en-US" altLang="zh-CN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{</a:t>
              </a:r>
              <a:r>
                <a:rPr lang="en-US" altLang="zh-CN" sz="2400" b="1" i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v</a:t>
              </a:r>
              <a:r>
                <a:rPr lang="en-US" altLang="zh-CN" sz="2400" b="1" baseline="-25000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1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,</a:t>
              </a:r>
              <a:r>
                <a:rPr lang="en-US" altLang="zh-CN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 b="1" i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v</a:t>
              </a:r>
              <a:r>
                <a:rPr lang="en-US" altLang="zh-CN" sz="2400" b="1" baseline="-25000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2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,</a:t>
              </a:r>
              <a:r>
                <a:rPr lang="en-US" altLang="zh-CN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…,</a:t>
              </a:r>
              <a:r>
                <a:rPr lang="en-US" altLang="zh-CN" sz="2400" b="1" i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 v</a:t>
              </a:r>
              <a:r>
                <a:rPr lang="en-US" altLang="zh-CN" sz="2400" b="1" baseline="-25000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5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},</a:t>
              </a:r>
            </a:p>
            <a:p>
              <a:pPr>
                <a:spcBef>
                  <a:spcPts val="1200"/>
                </a:spcBef>
              </a:pPr>
              <a:r>
                <a:rPr lang="en-US" altLang="zh-CN" sz="2400" b="1" i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E</a:t>
              </a:r>
              <a:r>
                <a:rPr lang="en-US" altLang="zh-CN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=</a:t>
              </a:r>
              <a:r>
                <a:rPr lang="en-US" altLang="zh-CN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{(</a:t>
              </a:r>
              <a:r>
                <a:rPr lang="en-US" altLang="zh-CN" sz="2400" b="1" i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v</a:t>
              </a:r>
              <a:r>
                <a:rPr lang="en-US" altLang="zh-CN" sz="2400" b="1" baseline="-25000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1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,</a:t>
              </a:r>
              <a:r>
                <a:rPr lang="en-US" altLang="zh-CN" sz="2400" b="1" i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 v</a:t>
              </a:r>
              <a:r>
                <a:rPr lang="en-US" altLang="zh-CN" sz="2400" b="1" baseline="-25000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1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),</a:t>
              </a:r>
              <a:r>
                <a:rPr lang="en-US" altLang="zh-CN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(</a:t>
              </a:r>
              <a:r>
                <a:rPr lang="en-US" altLang="zh-CN" sz="2400" b="1" i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v</a:t>
              </a:r>
              <a:r>
                <a:rPr lang="en-US" altLang="zh-CN" sz="2400" b="1" baseline="-25000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1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,</a:t>
              </a:r>
              <a:r>
                <a:rPr lang="en-US" altLang="zh-CN" sz="2400" b="1" i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 v</a:t>
              </a:r>
              <a:r>
                <a:rPr lang="en-US" altLang="zh-CN" sz="2400" b="1" baseline="-25000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2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),</a:t>
              </a:r>
              <a:r>
                <a:rPr lang="en-US" altLang="zh-CN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(</a:t>
              </a:r>
              <a:r>
                <a:rPr lang="en-US" altLang="zh-CN" sz="2400" b="1" i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v</a:t>
              </a:r>
              <a:r>
                <a:rPr lang="en-US" altLang="zh-CN" sz="2400" b="1" baseline="-25000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2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,</a:t>
              </a:r>
              <a:r>
                <a:rPr lang="en-US" altLang="zh-CN" sz="2400" b="1" i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 v</a:t>
              </a:r>
              <a:r>
                <a:rPr lang="en-US" altLang="zh-CN" sz="2400" b="1" baseline="-25000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3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),</a:t>
              </a:r>
              <a:r>
                <a:rPr lang="en-US" altLang="zh-CN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(</a:t>
              </a:r>
              <a:r>
                <a:rPr lang="en-US" altLang="zh-CN" sz="2400" b="1" i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v</a:t>
              </a:r>
              <a:r>
                <a:rPr lang="en-US" altLang="zh-CN" sz="2400" b="1" baseline="-25000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2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,</a:t>
              </a:r>
              <a:r>
                <a:rPr lang="en-US" altLang="zh-CN" sz="2400" b="1" i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 v</a:t>
              </a:r>
              <a:r>
                <a:rPr lang="en-US" altLang="zh-CN" sz="2400" b="1" baseline="-25000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3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),</a:t>
              </a:r>
            </a:p>
            <a:p>
              <a:pPr>
                <a:spcBef>
                  <a:spcPts val="1200"/>
                </a:spcBef>
              </a:pPr>
              <a:r>
                <a:rPr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        (</a:t>
              </a:r>
              <a:r>
                <a:rPr lang="en-US" altLang="zh-CN" sz="2400" b="1" i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v</a:t>
              </a:r>
              <a:r>
                <a:rPr lang="en-US" altLang="zh-CN" sz="2400" b="1" baseline="-25000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2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,</a:t>
              </a:r>
              <a:r>
                <a:rPr lang="en-US" altLang="zh-CN" sz="2400" b="1" i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 v</a:t>
              </a:r>
              <a:r>
                <a:rPr lang="en-US" altLang="zh-CN" sz="2400" b="1" baseline="-25000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5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),</a:t>
              </a:r>
              <a:r>
                <a:rPr lang="en-US" altLang="zh-CN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(</a:t>
              </a:r>
              <a:r>
                <a:rPr lang="en-US" altLang="zh-CN" sz="2400" b="1" i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v</a:t>
              </a:r>
              <a:r>
                <a:rPr lang="en-US" altLang="zh-CN" sz="2400" b="1" baseline="-25000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1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,</a:t>
              </a:r>
              <a:r>
                <a:rPr lang="en-US" altLang="zh-CN" sz="2400" b="1" i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 v</a:t>
              </a:r>
              <a:r>
                <a:rPr lang="en-US" altLang="zh-CN" sz="2400" b="1" baseline="-25000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5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),</a:t>
              </a:r>
              <a:r>
                <a:rPr lang="en-US" altLang="zh-CN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(</a:t>
              </a:r>
              <a:r>
                <a:rPr lang="en-US" altLang="zh-CN" sz="2400" b="1" i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v</a:t>
              </a:r>
              <a:r>
                <a:rPr lang="en-US" altLang="zh-CN" sz="2400" b="1" baseline="-25000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4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,</a:t>
              </a:r>
              <a:r>
                <a:rPr lang="en-US" altLang="zh-CN" sz="2400" b="1" i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 v</a:t>
              </a:r>
              <a:r>
                <a:rPr lang="en-US" altLang="zh-CN" sz="2400" b="1" baseline="-25000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5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)}</a:t>
              </a:r>
            </a:p>
            <a:p>
              <a:pPr>
                <a:spcBef>
                  <a:spcPts val="1200"/>
                </a:spcBef>
              </a:pPr>
              <a:r>
                <a:rPr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</a:rPr>
                <a:t>则</a:t>
              </a:r>
              <a:r>
                <a:rPr lang="en-US" altLang="zh-CN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 b="1" i="1" dirty="0" smtClean="0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  <a:r>
                <a:rPr lang="en-US" altLang="zh-CN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</a:rPr>
                <a:t>=</a:t>
              </a:r>
              <a:r>
                <a:rPr lang="en-US" altLang="zh-CN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</a:rPr>
                <a:t>&lt;</a:t>
              </a:r>
              <a:r>
                <a:rPr lang="en-US" altLang="zh-CN" sz="2400" b="1" i="1" dirty="0" smtClean="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</a:rPr>
                <a:t>, </a:t>
              </a:r>
              <a:r>
                <a:rPr lang="en-US" altLang="zh-CN" sz="2400" b="1" i="1" dirty="0" smtClean="0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</a:rPr>
                <a:t>&gt;</a:t>
              </a:r>
              <a:r>
                <a:rPr lang="en-US" altLang="zh-CN" sz="2400" b="1" dirty="0" err="1" smtClean="0">
                  <a:solidFill>
                    <a:srgbClr val="000000"/>
                  </a:solidFill>
                  <a:latin typeface="Times New Roman" pitchFamily="18" charset="0"/>
                </a:rPr>
                <a:t>为一无向图</a:t>
              </a:r>
              <a:endParaRPr lang="en-US" altLang="zh-CN" sz="24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635000" y="928670"/>
            <a:ext cx="8080404" cy="1862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no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A50021"/>
                </a:solidFill>
                <a:latin typeface="Times New Roman" pitchFamily="18" charset="0"/>
              </a:rPr>
              <a:t>定义5.1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无向图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&lt;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&gt;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（二元组）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其中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57200" indent="-457200"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	(1)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≠ Ø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为顶点集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元素称为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顶点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 （或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结点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）</a:t>
            </a:r>
            <a:endParaRPr lang="en-US" alt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</a:endParaRPr>
          </a:p>
          <a:p>
            <a:pPr marL="457200" indent="-457200"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	(2)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&amp;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的多重集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其元素称为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无向边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简称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边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57200" indent="-457200"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	(3)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顶点集记作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),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边集记作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).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)=</a:t>
            </a:r>
            <a:r>
              <a:rPr lang="el-GR" altLang="zh-CN" sz="2400" b="1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时称为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空图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8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9" name="Rectangle 9"/>
          <p:cNvSpPr txBox="1">
            <a:spLocks noChangeArrowheads="1"/>
          </p:cNvSpPr>
          <p:nvPr/>
        </p:nvSpPr>
        <p:spPr bwMode="auto">
          <a:xfrm>
            <a:off x="357158" y="260350"/>
            <a:ext cx="7929618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5.1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无向图和有向图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::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无向图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TextBox 1"/>
          <p:cNvSpPr txBox="1">
            <a:spLocks noChangeArrowheads="1"/>
          </p:cNvSpPr>
          <p:nvPr/>
        </p:nvSpPr>
        <p:spPr bwMode="auto">
          <a:xfrm>
            <a:off x="714348" y="1285860"/>
            <a:ext cx="7988300" cy="220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类似地，可以定义无向图的邻接矩阵和可达矩阵。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12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可以把无向图看作有向图的特殊情况：每一条无向边可以看作是一对方向相反的有向边。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12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显然，无向图的邻接矩阵和可达矩阵是对称的。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398" name="TextBox 1"/>
          <p:cNvSpPr txBox="1">
            <a:spLocks noChangeArrowheads="1"/>
          </p:cNvSpPr>
          <p:nvPr/>
        </p:nvSpPr>
        <p:spPr bwMode="auto">
          <a:xfrm>
            <a:off x="71406" y="461499"/>
            <a:ext cx="892971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 algn="ctr"/>
            <a:r>
              <a:rPr lang="en-US" altLang="zh-CN" sz="3200" b="1" dirty="0" smtClean="0"/>
              <a:t>5.3 </a:t>
            </a:r>
            <a:r>
              <a:rPr lang="zh-CN" altLang="en-US" sz="3200" b="1" dirty="0" smtClean="0"/>
              <a:t>图的矩阵表示</a:t>
            </a:r>
            <a:r>
              <a:rPr lang="en-US" altLang="zh-CN" sz="3200" b="1" dirty="0" smtClean="0"/>
              <a:t>:: </a:t>
            </a:r>
            <a:r>
              <a:rPr lang="zh-CN" altLang="en-US" sz="3200" b="1" dirty="0" smtClean="0"/>
              <a:t>无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Times New Roman" pitchFamily="18" charset="0"/>
              </a:rPr>
              <a:t>向图的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邻接矩阵和可达矩阵</a:t>
            </a:r>
            <a:endParaRPr lang="en-US" altLang="zh-CN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40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934232" y="443388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839232" y="443388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696232" y="351948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11" idx="6"/>
            <a:endCxn id="12" idx="2"/>
          </p:cNvCxnSpPr>
          <p:nvPr/>
        </p:nvCxnSpPr>
        <p:spPr>
          <a:xfrm>
            <a:off x="7086632" y="4510086"/>
            <a:ext cx="1752600" cy="1588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 14"/>
          <p:cNvSpPr/>
          <p:nvPr/>
        </p:nvSpPr>
        <p:spPr>
          <a:xfrm>
            <a:off x="7837746" y="3573915"/>
            <a:ext cx="1110343" cy="881742"/>
          </a:xfrm>
          <a:custGeom>
            <a:avLst/>
            <a:gdLst>
              <a:gd name="connsiteX0" fmla="*/ 0 w 1110343"/>
              <a:gd name="connsiteY0" fmla="*/ 0 h 881742"/>
              <a:gd name="connsiteX1" fmla="*/ 293915 w 1110343"/>
              <a:gd name="connsiteY1" fmla="*/ 32657 h 881742"/>
              <a:gd name="connsiteX2" fmla="*/ 609600 w 1110343"/>
              <a:gd name="connsiteY2" fmla="*/ 130628 h 881742"/>
              <a:gd name="connsiteX3" fmla="*/ 990600 w 1110343"/>
              <a:gd name="connsiteY3" fmla="*/ 435428 h 881742"/>
              <a:gd name="connsiteX4" fmla="*/ 1110343 w 1110343"/>
              <a:gd name="connsiteY4" fmla="*/ 881742 h 881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0343" h="881742">
                <a:moveTo>
                  <a:pt x="0" y="0"/>
                </a:moveTo>
                <a:cubicBezTo>
                  <a:pt x="96157" y="5443"/>
                  <a:pt x="192315" y="10886"/>
                  <a:pt x="293915" y="32657"/>
                </a:cubicBezTo>
                <a:cubicBezTo>
                  <a:pt x="395515" y="54428"/>
                  <a:pt x="493486" y="63500"/>
                  <a:pt x="609600" y="130628"/>
                </a:cubicBezTo>
                <a:cubicBezTo>
                  <a:pt x="725714" y="197756"/>
                  <a:pt x="907143" y="310242"/>
                  <a:pt x="990600" y="435428"/>
                </a:cubicBezTo>
                <a:cubicBezTo>
                  <a:pt x="1074057" y="560614"/>
                  <a:pt x="1092200" y="721178"/>
                  <a:pt x="1110343" y="881742"/>
                </a:cubicBezTo>
              </a:path>
            </a:pathLst>
          </a:cu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7625475" y="3671886"/>
            <a:ext cx="1246414" cy="843643"/>
          </a:xfrm>
          <a:custGeom>
            <a:avLst/>
            <a:gdLst>
              <a:gd name="connsiteX0" fmla="*/ 92528 w 1246414"/>
              <a:gd name="connsiteY0" fmla="*/ 0 h 843643"/>
              <a:gd name="connsiteX1" fmla="*/ 48986 w 1246414"/>
              <a:gd name="connsiteY1" fmla="*/ 250371 h 843643"/>
              <a:gd name="connsiteX2" fmla="*/ 386443 w 1246414"/>
              <a:gd name="connsiteY2" fmla="*/ 522514 h 843643"/>
              <a:gd name="connsiteX3" fmla="*/ 1094014 w 1246414"/>
              <a:gd name="connsiteY3" fmla="*/ 794657 h 843643"/>
              <a:gd name="connsiteX4" fmla="*/ 1246414 w 1246414"/>
              <a:gd name="connsiteY4" fmla="*/ 816429 h 84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414" h="843643">
                <a:moveTo>
                  <a:pt x="92528" y="0"/>
                </a:moveTo>
                <a:cubicBezTo>
                  <a:pt x="46264" y="81642"/>
                  <a:pt x="0" y="163285"/>
                  <a:pt x="48986" y="250371"/>
                </a:cubicBezTo>
                <a:cubicBezTo>
                  <a:pt x="97972" y="337457"/>
                  <a:pt x="212272" y="431800"/>
                  <a:pt x="386443" y="522514"/>
                </a:cubicBezTo>
                <a:cubicBezTo>
                  <a:pt x="560614" y="613228"/>
                  <a:pt x="950686" y="745671"/>
                  <a:pt x="1094014" y="794657"/>
                </a:cubicBezTo>
                <a:cubicBezTo>
                  <a:pt x="1237342" y="843643"/>
                  <a:pt x="1241878" y="830036"/>
                  <a:pt x="1246414" y="816429"/>
                </a:cubicBezTo>
              </a:path>
            </a:pathLst>
          </a:cu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858032" y="351948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629432" y="336708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29432" y="436935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20032" y="321468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915432" y="436935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 rot="5400000" flipH="1" flipV="1">
            <a:off x="7353332" y="3229674"/>
            <a:ext cx="1588" cy="730436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25"/>
          <p:cNvSpPr/>
          <p:nvPr/>
        </p:nvSpPr>
        <p:spPr>
          <a:xfrm>
            <a:off x="6571375" y="3639229"/>
            <a:ext cx="576943" cy="449942"/>
          </a:xfrm>
          <a:custGeom>
            <a:avLst/>
            <a:gdLst>
              <a:gd name="connsiteX0" fmla="*/ 308428 w 576943"/>
              <a:gd name="connsiteY0" fmla="*/ 21771 h 449942"/>
              <a:gd name="connsiteX1" fmla="*/ 68943 w 576943"/>
              <a:gd name="connsiteY1" fmla="*/ 76200 h 449942"/>
              <a:gd name="connsiteX2" fmla="*/ 3628 w 576943"/>
              <a:gd name="connsiteY2" fmla="*/ 261257 h 449942"/>
              <a:gd name="connsiteX3" fmla="*/ 90714 w 576943"/>
              <a:gd name="connsiteY3" fmla="*/ 413657 h 449942"/>
              <a:gd name="connsiteX4" fmla="*/ 373743 w 576943"/>
              <a:gd name="connsiteY4" fmla="*/ 435428 h 449942"/>
              <a:gd name="connsiteX5" fmla="*/ 547914 w 576943"/>
              <a:gd name="connsiteY5" fmla="*/ 326571 h 449942"/>
              <a:gd name="connsiteX6" fmla="*/ 547914 w 576943"/>
              <a:gd name="connsiteY6" fmla="*/ 141514 h 449942"/>
              <a:gd name="connsiteX7" fmla="*/ 406400 w 576943"/>
              <a:gd name="connsiteY7" fmla="*/ 0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6943" h="449942">
                <a:moveTo>
                  <a:pt x="308428" y="21771"/>
                </a:moveTo>
                <a:cubicBezTo>
                  <a:pt x="214085" y="29028"/>
                  <a:pt x="119743" y="36286"/>
                  <a:pt x="68943" y="76200"/>
                </a:cubicBezTo>
                <a:cubicBezTo>
                  <a:pt x="18143" y="116114"/>
                  <a:pt x="0" y="205014"/>
                  <a:pt x="3628" y="261257"/>
                </a:cubicBezTo>
                <a:cubicBezTo>
                  <a:pt x="7257" y="317500"/>
                  <a:pt x="29028" y="384629"/>
                  <a:pt x="90714" y="413657"/>
                </a:cubicBezTo>
                <a:cubicBezTo>
                  <a:pt x="152400" y="442685"/>
                  <a:pt x="297543" y="449942"/>
                  <a:pt x="373743" y="435428"/>
                </a:cubicBezTo>
                <a:cubicBezTo>
                  <a:pt x="449943" y="420914"/>
                  <a:pt x="518886" y="375557"/>
                  <a:pt x="547914" y="326571"/>
                </a:cubicBezTo>
                <a:cubicBezTo>
                  <a:pt x="576943" y="277585"/>
                  <a:pt x="571500" y="195943"/>
                  <a:pt x="547914" y="141514"/>
                </a:cubicBezTo>
                <a:cubicBezTo>
                  <a:pt x="524328" y="87086"/>
                  <a:pt x="465364" y="43543"/>
                  <a:pt x="406400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428596" y="4071942"/>
          <a:ext cx="2703730" cy="17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4" name="Equation" r:id="rId3" imgW="1384200" imgH="914400" progId="Equation.3">
                  <p:embed/>
                </p:oleObj>
              </mc:Choice>
              <mc:Fallback>
                <p:oleObj name="Equation" r:id="rId3" imgW="1384200" imgH="914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4071942"/>
                        <a:ext cx="2703730" cy="178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5"/>
          <p:cNvGraphicFramePr>
            <a:graphicFrameLocks noChangeAspect="1"/>
          </p:cNvGraphicFramePr>
          <p:nvPr/>
        </p:nvGraphicFramePr>
        <p:xfrm>
          <a:off x="3597275" y="4143375"/>
          <a:ext cx="2530475" cy="17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5" name="Equation" r:id="rId5" imgW="1295280" imgH="914400" progId="Equation.3">
                  <p:embed/>
                </p:oleObj>
              </mc:Choice>
              <mc:Fallback>
                <p:oleObj name="Equation" r:id="rId5" imgW="1295280" imgH="914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4143375"/>
                        <a:ext cx="2530475" cy="178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5672DB-FABF-4AA1-A2B5-0F4FBBA69503}" type="slidenum">
              <a:rPr lang="en-US" altLang="zh-CN" smtClean="0">
                <a:ea typeface="宋体" charset="-122"/>
              </a:rPr>
              <a:pPr/>
              <a:t>41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38" y="260350"/>
            <a:ext cx="6692904" cy="417513"/>
          </a:xfrm>
        </p:spPr>
        <p:txBody>
          <a:bodyPr/>
          <a:lstStyle/>
          <a:p>
            <a:pPr algn="ctr" eaLnBrk="1" hangingPunct="1"/>
            <a:r>
              <a:rPr lang="en-US" altLang="zh-CN" sz="3600" b="1" dirty="0" smtClean="0"/>
              <a:t>5.4 </a:t>
            </a:r>
            <a:r>
              <a:rPr lang="zh-CN" altLang="en-US" sz="3600" b="1" dirty="0" smtClean="0"/>
              <a:t>最短路径和关键路径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0033" y="928670"/>
            <a:ext cx="7786743" cy="5286412"/>
          </a:xfrm>
        </p:spPr>
        <p:txBody>
          <a:bodyPr/>
          <a:lstStyle/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800" b="1" dirty="0" smtClean="0"/>
              <a:t>带权图</a:t>
            </a: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800" b="1" dirty="0" smtClean="0"/>
              <a:t>最短路径问题描述</a:t>
            </a: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en-US" altLang="zh-CN" sz="2800" b="1" dirty="0" err="1" smtClean="0"/>
              <a:t>Dijkstra</a:t>
            </a:r>
            <a:r>
              <a:rPr lang="zh-CN" altLang="en-US" sz="2800" b="1" dirty="0" smtClean="0"/>
              <a:t>算法</a:t>
            </a: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800" b="1" dirty="0" smtClean="0"/>
              <a:t>项目网络图</a:t>
            </a: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800" b="1" dirty="0" smtClean="0"/>
              <a:t>项目网络图应满足条件</a:t>
            </a: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800" b="1" dirty="0" smtClean="0"/>
              <a:t>项目网络图中的指标</a:t>
            </a: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800" b="1" dirty="0" smtClean="0"/>
              <a:t>项目网络图的指标计算</a:t>
            </a: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800" b="1" dirty="0" smtClean="0"/>
              <a:t>项目网络图计算举例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TextBox 1"/>
          <p:cNvSpPr txBox="1">
            <a:spLocks noChangeArrowheads="1"/>
          </p:cNvSpPr>
          <p:nvPr/>
        </p:nvSpPr>
        <p:spPr bwMode="auto">
          <a:xfrm>
            <a:off x="714348" y="1285860"/>
            <a:ext cx="7988300" cy="373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给有向图或无向图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的每条边附加一个实数，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连同附加的边上的实数称为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带权图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12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带权图记作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= &lt;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&gt;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，其中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= {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 |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},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是附加在边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上的实数，称作边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权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12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设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是带权图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的子图，称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</a:rPr>
              <a:t>∑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1)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权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，记作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).</a:t>
            </a:r>
          </a:p>
          <a:p>
            <a:pPr>
              <a:lnSpc>
                <a:spcPct val="125000"/>
              </a:lnSpc>
              <a:spcBef>
                <a:spcPts val="12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当无向边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= 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或有向边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= &lt;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&gt;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时，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常记作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ij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.</a:t>
            </a:r>
          </a:p>
        </p:txBody>
      </p:sp>
      <p:sp>
        <p:nvSpPr>
          <p:cNvPr id="16398" name="TextBox 1"/>
          <p:cNvSpPr txBox="1">
            <a:spLocks noChangeArrowheads="1"/>
          </p:cNvSpPr>
          <p:nvPr/>
        </p:nvSpPr>
        <p:spPr bwMode="auto">
          <a:xfrm>
            <a:off x="71406" y="461499"/>
            <a:ext cx="892971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 algn="ctr"/>
            <a:r>
              <a:rPr lang="en-US" altLang="zh-CN" sz="3200" b="1" dirty="0" smtClean="0"/>
              <a:t>5.4 </a:t>
            </a:r>
            <a:r>
              <a:rPr lang="zh-CN" altLang="en-US" sz="3200" b="1" dirty="0" smtClean="0"/>
              <a:t>最短路径和关键路径</a:t>
            </a:r>
            <a:r>
              <a:rPr lang="en-US" altLang="zh-CN" sz="3200" b="1" dirty="0" smtClean="0"/>
              <a:t>::</a:t>
            </a:r>
            <a:r>
              <a:rPr lang="zh-CN" altLang="en-US" sz="3200" b="1" dirty="0" smtClean="0"/>
              <a:t>带权图</a:t>
            </a:r>
            <a:endParaRPr lang="en-US" altLang="zh-CN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42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TextBox 1"/>
          <p:cNvSpPr txBox="1">
            <a:spLocks noChangeArrowheads="1"/>
          </p:cNvSpPr>
          <p:nvPr/>
        </p:nvSpPr>
        <p:spPr bwMode="auto">
          <a:xfrm>
            <a:off x="714348" y="1285860"/>
            <a:ext cx="7988300" cy="404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设带权图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= &lt;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&gt;,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常把一条边的权看成这条边的长度，通路的长度等于它上面所有边的长度之和，即这条通路（子图）的权。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12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设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是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中的两个顶点，从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的所有通路中权最小的通路称为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最短路径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的最短路径的权称为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距离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，记作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).</a:t>
            </a:r>
          </a:p>
          <a:p>
            <a:pPr>
              <a:lnSpc>
                <a:spcPct val="125000"/>
              </a:lnSpc>
              <a:spcBef>
                <a:spcPts val="12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最短路径问题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：任给一个简单带权图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= &lt;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&gt;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及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，求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之间的最短路径及距离。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398" name="TextBox 1"/>
          <p:cNvSpPr txBox="1">
            <a:spLocks noChangeArrowheads="1"/>
          </p:cNvSpPr>
          <p:nvPr/>
        </p:nvSpPr>
        <p:spPr bwMode="auto">
          <a:xfrm>
            <a:off x="71406" y="461499"/>
            <a:ext cx="892971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 algn="ctr"/>
            <a:r>
              <a:rPr lang="en-US" altLang="zh-CN" sz="3200" b="1" dirty="0" smtClean="0"/>
              <a:t>5.4 </a:t>
            </a:r>
            <a:r>
              <a:rPr lang="zh-CN" altLang="en-US" sz="3200" b="1" dirty="0" smtClean="0"/>
              <a:t>最短路径和关键路径</a:t>
            </a:r>
            <a:r>
              <a:rPr lang="en-US" altLang="zh-CN" sz="3200" b="1" dirty="0" smtClean="0"/>
              <a:t>::</a:t>
            </a:r>
            <a:r>
              <a:rPr lang="zh-CN" altLang="en-US" sz="3200" b="1" dirty="0" smtClean="0"/>
              <a:t>最短路径问题描述</a:t>
            </a:r>
            <a:endParaRPr lang="en-US" altLang="zh-CN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43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Line 3"/>
          <p:cNvSpPr>
            <a:spLocks noChangeShapeType="1"/>
          </p:cNvSpPr>
          <p:nvPr/>
        </p:nvSpPr>
        <p:spPr bwMode="auto">
          <a:xfrm>
            <a:off x="4191000" y="3001963"/>
            <a:ext cx="2057400" cy="3124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0" name="Line 4"/>
          <p:cNvSpPr>
            <a:spLocks noChangeShapeType="1"/>
          </p:cNvSpPr>
          <p:nvPr/>
        </p:nvSpPr>
        <p:spPr bwMode="auto">
          <a:xfrm flipH="1" flipV="1">
            <a:off x="3810000" y="6126163"/>
            <a:ext cx="2362200" cy="152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1" name="Line 5"/>
          <p:cNvSpPr>
            <a:spLocks noChangeShapeType="1"/>
          </p:cNvSpPr>
          <p:nvPr/>
        </p:nvSpPr>
        <p:spPr bwMode="auto">
          <a:xfrm flipV="1">
            <a:off x="3581400" y="4373563"/>
            <a:ext cx="3429000" cy="1600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2" name="Line 6"/>
          <p:cNvSpPr>
            <a:spLocks noChangeShapeType="1"/>
          </p:cNvSpPr>
          <p:nvPr/>
        </p:nvSpPr>
        <p:spPr bwMode="auto">
          <a:xfrm>
            <a:off x="4419600" y="2849563"/>
            <a:ext cx="2590800" cy="1295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3" name="Line 7"/>
          <p:cNvSpPr>
            <a:spLocks noChangeShapeType="1"/>
          </p:cNvSpPr>
          <p:nvPr/>
        </p:nvSpPr>
        <p:spPr bwMode="auto">
          <a:xfrm>
            <a:off x="1295400" y="4221163"/>
            <a:ext cx="2133600" cy="18288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4" name="Line 8"/>
          <p:cNvSpPr>
            <a:spLocks noChangeShapeType="1"/>
          </p:cNvSpPr>
          <p:nvPr/>
        </p:nvSpPr>
        <p:spPr bwMode="auto">
          <a:xfrm flipH="1">
            <a:off x="1447800" y="2925763"/>
            <a:ext cx="2590800" cy="10668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5" name="Oval 9" descr="白色大理石"/>
          <p:cNvSpPr>
            <a:spLocks noChangeArrowheads="1"/>
          </p:cNvSpPr>
          <p:nvPr/>
        </p:nvSpPr>
        <p:spPr bwMode="auto">
          <a:xfrm>
            <a:off x="990600" y="3870325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>
                <a:solidFill>
                  <a:srgbClr val="CC3300"/>
                </a:solidFill>
                <a:ea typeface="宋体" pitchFamily="2" charset="-122"/>
              </a:rPr>
              <a:t>1</a:t>
            </a:r>
            <a:endParaRPr lang="zh-CN" altLang="en-US" sz="2400">
              <a:ea typeface="宋体" pitchFamily="2" charset="-122"/>
            </a:endParaRPr>
          </a:p>
        </p:txBody>
      </p:sp>
      <p:sp>
        <p:nvSpPr>
          <p:cNvPr id="116746" name="Oval 10" descr="白色大理石"/>
          <p:cNvSpPr>
            <a:spLocks noChangeArrowheads="1"/>
          </p:cNvSpPr>
          <p:nvPr/>
        </p:nvSpPr>
        <p:spPr bwMode="auto">
          <a:xfrm>
            <a:off x="3962400" y="2544763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>
                <a:solidFill>
                  <a:srgbClr val="CC3300"/>
                </a:solidFill>
                <a:ea typeface="宋体" pitchFamily="2" charset="-122"/>
              </a:rPr>
              <a:t>0</a:t>
            </a:r>
            <a:endParaRPr lang="zh-CN" altLang="en-US" sz="2400">
              <a:ea typeface="宋体" pitchFamily="2" charset="-122"/>
            </a:endParaRPr>
          </a:p>
        </p:txBody>
      </p:sp>
      <p:sp>
        <p:nvSpPr>
          <p:cNvPr id="116747" name="Oval 11" descr="白色大理石"/>
          <p:cNvSpPr>
            <a:spLocks noChangeArrowheads="1"/>
          </p:cNvSpPr>
          <p:nvPr/>
        </p:nvSpPr>
        <p:spPr bwMode="auto">
          <a:xfrm>
            <a:off x="7010400" y="4022725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>
                <a:solidFill>
                  <a:srgbClr val="CC3300"/>
                </a:solidFill>
                <a:ea typeface="宋体" pitchFamily="2" charset="-122"/>
              </a:rPr>
              <a:t>4</a:t>
            </a:r>
            <a:endParaRPr lang="zh-CN" altLang="en-US" sz="2400">
              <a:ea typeface="宋体" pitchFamily="2" charset="-122"/>
            </a:endParaRPr>
          </a:p>
        </p:txBody>
      </p:sp>
      <p:sp>
        <p:nvSpPr>
          <p:cNvPr id="116748" name="Oval 12" descr="白色大理石"/>
          <p:cNvSpPr>
            <a:spLocks noChangeArrowheads="1"/>
          </p:cNvSpPr>
          <p:nvPr/>
        </p:nvSpPr>
        <p:spPr bwMode="auto">
          <a:xfrm>
            <a:off x="6172200" y="5973763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>
                <a:solidFill>
                  <a:srgbClr val="CC3300"/>
                </a:solidFill>
                <a:ea typeface="宋体" pitchFamily="2" charset="-122"/>
              </a:rPr>
              <a:t>3</a:t>
            </a:r>
            <a:endParaRPr lang="zh-CN" altLang="en-US" sz="2400">
              <a:ea typeface="宋体" pitchFamily="2" charset="-122"/>
            </a:endParaRPr>
          </a:p>
        </p:txBody>
      </p:sp>
      <p:sp>
        <p:nvSpPr>
          <p:cNvPr id="116749" name="Oval 13" descr="白色大理石"/>
          <p:cNvSpPr>
            <a:spLocks noChangeArrowheads="1"/>
          </p:cNvSpPr>
          <p:nvPr/>
        </p:nvSpPr>
        <p:spPr bwMode="auto">
          <a:xfrm>
            <a:off x="3352800" y="5973763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>
                <a:solidFill>
                  <a:srgbClr val="CC3300"/>
                </a:solidFill>
                <a:ea typeface="宋体" pitchFamily="2" charset="-122"/>
              </a:rPr>
              <a:t>2</a:t>
            </a:r>
            <a:endParaRPr lang="zh-CN" altLang="en-US" sz="2400">
              <a:ea typeface="宋体" pitchFamily="2" charset="-122"/>
            </a:endParaRPr>
          </a:p>
        </p:txBody>
      </p:sp>
      <p:sp>
        <p:nvSpPr>
          <p:cNvPr id="91150" name="Line 14"/>
          <p:cNvSpPr>
            <a:spLocks noChangeShapeType="1"/>
          </p:cNvSpPr>
          <p:nvPr/>
        </p:nvSpPr>
        <p:spPr bwMode="auto">
          <a:xfrm flipV="1">
            <a:off x="6400800" y="4449763"/>
            <a:ext cx="762000" cy="1524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2514600" y="2849563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/>
              <a:t>10</a:t>
            </a:r>
            <a:endParaRPr lang="zh-CN" altLang="en-US" sz="2400" dirty="0"/>
          </a:p>
        </p:txBody>
      </p:sp>
      <p:sp>
        <p:nvSpPr>
          <p:cNvPr id="91152" name="Text Box 16"/>
          <p:cNvSpPr txBox="1">
            <a:spLocks noChangeArrowheads="1"/>
          </p:cNvSpPr>
          <p:nvPr/>
        </p:nvSpPr>
        <p:spPr bwMode="auto">
          <a:xfrm>
            <a:off x="5454650" y="3001963"/>
            <a:ext cx="793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/>
              <a:t>100</a:t>
            </a:r>
            <a:endParaRPr lang="zh-CN" altLang="en-US" sz="2400"/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4267200" y="3687763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/>
              <a:t>30</a:t>
            </a:r>
            <a:endParaRPr lang="zh-CN" altLang="en-US" sz="2400"/>
          </a:p>
        </p:txBody>
      </p:sp>
      <p:sp>
        <p:nvSpPr>
          <p:cNvPr id="91154" name="Text Box 18"/>
          <p:cNvSpPr txBox="1">
            <a:spLocks noChangeArrowheads="1"/>
          </p:cNvSpPr>
          <p:nvPr/>
        </p:nvSpPr>
        <p:spPr bwMode="auto">
          <a:xfrm>
            <a:off x="1905000" y="4983163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/>
              <a:t>50</a:t>
            </a:r>
            <a:endParaRPr lang="zh-CN" altLang="en-US" sz="2400"/>
          </a:p>
        </p:txBody>
      </p:sp>
      <p:sp>
        <p:nvSpPr>
          <p:cNvPr id="91155" name="Text Box 19"/>
          <p:cNvSpPr txBox="1">
            <a:spLocks noChangeArrowheads="1"/>
          </p:cNvSpPr>
          <p:nvPr/>
        </p:nvSpPr>
        <p:spPr bwMode="auto">
          <a:xfrm>
            <a:off x="4667250" y="6126163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/>
              <a:t>20</a:t>
            </a:r>
            <a:endParaRPr lang="zh-CN" altLang="en-US" sz="2400"/>
          </a:p>
        </p:txBody>
      </p:sp>
      <p:sp>
        <p:nvSpPr>
          <p:cNvPr id="91156" name="Text Box 20"/>
          <p:cNvSpPr txBox="1">
            <a:spLocks noChangeArrowheads="1"/>
          </p:cNvSpPr>
          <p:nvPr/>
        </p:nvSpPr>
        <p:spPr bwMode="auto">
          <a:xfrm>
            <a:off x="6705600" y="5211763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/>
              <a:t>60</a:t>
            </a:r>
            <a:endParaRPr lang="zh-CN" altLang="en-US" sz="2400"/>
          </a:p>
        </p:txBody>
      </p:sp>
      <p:sp>
        <p:nvSpPr>
          <p:cNvPr id="91157" name="Text Box 21"/>
          <p:cNvSpPr txBox="1">
            <a:spLocks noChangeArrowheads="1"/>
          </p:cNvSpPr>
          <p:nvPr/>
        </p:nvSpPr>
        <p:spPr bwMode="auto">
          <a:xfrm>
            <a:off x="5638800" y="4327525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/>
              <a:t>10</a:t>
            </a:r>
            <a:endParaRPr lang="zh-CN" altLang="en-US" sz="2400"/>
          </a:p>
        </p:txBody>
      </p:sp>
      <p:sp>
        <p:nvSpPr>
          <p:cNvPr id="91158" name="Text Box 22"/>
          <p:cNvSpPr txBox="1">
            <a:spLocks noChangeArrowheads="1"/>
          </p:cNvSpPr>
          <p:nvPr/>
        </p:nvSpPr>
        <p:spPr bwMode="auto">
          <a:xfrm>
            <a:off x="990600" y="1676400"/>
            <a:ext cx="7086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2800" b="1" dirty="0"/>
              <a:t>求有向图某点（0）到其他各点的最短路径</a:t>
            </a:r>
          </a:p>
        </p:txBody>
      </p: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71406" y="461499"/>
            <a:ext cx="892971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 algn="ctr"/>
            <a:r>
              <a:rPr lang="en-US" altLang="zh-CN" sz="3200" b="1" dirty="0" smtClean="0"/>
              <a:t>5.4 </a:t>
            </a:r>
            <a:r>
              <a:rPr lang="zh-CN" altLang="en-US" sz="3200" b="1" dirty="0" smtClean="0"/>
              <a:t>最短路径和关键路径</a:t>
            </a:r>
            <a:r>
              <a:rPr lang="en-US" altLang="zh-CN" sz="3200" b="1" dirty="0" smtClean="0"/>
              <a:t>::</a:t>
            </a:r>
            <a:r>
              <a:rPr lang="en-US" altLang="zh-CN" sz="3200" b="1" dirty="0" err="1" smtClean="0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zh-CN" altLang="en-US" sz="3200" b="1" dirty="0" smtClean="0"/>
              <a:t>算法</a:t>
            </a:r>
            <a:endParaRPr lang="en-US" altLang="zh-CN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Line 3"/>
          <p:cNvSpPr>
            <a:spLocks noChangeShapeType="1"/>
          </p:cNvSpPr>
          <p:nvPr/>
        </p:nvSpPr>
        <p:spPr bwMode="auto">
          <a:xfrm>
            <a:off x="3810000" y="2590800"/>
            <a:ext cx="2057400" cy="3124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88" name="Line 4"/>
          <p:cNvSpPr>
            <a:spLocks noChangeShapeType="1"/>
          </p:cNvSpPr>
          <p:nvPr/>
        </p:nvSpPr>
        <p:spPr bwMode="auto">
          <a:xfrm flipH="1" flipV="1">
            <a:off x="3429000" y="5715000"/>
            <a:ext cx="2362200" cy="152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89" name="Line 5"/>
          <p:cNvSpPr>
            <a:spLocks noChangeShapeType="1"/>
          </p:cNvSpPr>
          <p:nvPr/>
        </p:nvSpPr>
        <p:spPr bwMode="auto">
          <a:xfrm flipV="1">
            <a:off x="3200400" y="3962400"/>
            <a:ext cx="3429000" cy="1600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0" name="Line 6"/>
          <p:cNvSpPr>
            <a:spLocks noChangeShapeType="1"/>
          </p:cNvSpPr>
          <p:nvPr/>
        </p:nvSpPr>
        <p:spPr bwMode="auto">
          <a:xfrm>
            <a:off x="4038600" y="2438400"/>
            <a:ext cx="2590800" cy="1295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1" name="Line 7"/>
          <p:cNvSpPr>
            <a:spLocks noChangeShapeType="1"/>
          </p:cNvSpPr>
          <p:nvPr/>
        </p:nvSpPr>
        <p:spPr bwMode="auto">
          <a:xfrm>
            <a:off x="914400" y="3810000"/>
            <a:ext cx="2133600" cy="18288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2" name="Line 8"/>
          <p:cNvSpPr>
            <a:spLocks noChangeShapeType="1"/>
          </p:cNvSpPr>
          <p:nvPr/>
        </p:nvSpPr>
        <p:spPr bwMode="auto">
          <a:xfrm flipH="1">
            <a:off x="1066800" y="2514600"/>
            <a:ext cx="2590800" cy="10668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3" name="Oval 9" descr="白色大理石"/>
          <p:cNvSpPr>
            <a:spLocks noChangeArrowheads="1"/>
          </p:cNvSpPr>
          <p:nvPr/>
        </p:nvSpPr>
        <p:spPr bwMode="auto">
          <a:xfrm>
            <a:off x="609600" y="3459163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>
                <a:solidFill>
                  <a:srgbClr val="CC3300"/>
                </a:solidFill>
                <a:ea typeface="宋体" pitchFamily="2" charset="-122"/>
              </a:rPr>
              <a:t>1</a:t>
            </a:r>
            <a:endParaRPr lang="zh-CN" altLang="en-US" sz="2400">
              <a:ea typeface="宋体" pitchFamily="2" charset="-122"/>
            </a:endParaRPr>
          </a:p>
        </p:txBody>
      </p:sp>
      <p:sp>
        <p:nvSpPr>
          <p:cNvPr id="118794" name="Oval 10" descr="白色大理石"/>
          <p:cNvSpPr>
            <a:spLocks noChangeArrowheads="1"/>
          </p:cNvSpPr>
          <p:nvPr/>
        </p:nvSpPr>
        <p:spPr bwMode="auto">
          <a:xfrm>
            <a:off x="3581400" y="21336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 dirty="0" smtClean="0">
                <a:solidFill>
                  <a:schemeClr val="folHlink"/>
                </a:solidFill>
              </a:rPr>
              <a:t>0</a:t>
            </a:r>
            <a:endParaRPr lang="zh-CN" altLang="en-US" sz="2400" dirty="0">
              <a:solidFill>
                <a:schemeClr val="folHlink"/>
              </a:solidFill>
            </a:endParaRPr>
          </a:p>
        </p:txBody>
      </p:sp>
      <p:sp>
        <p:nvSpPr>
          <p:cNvPr id="118795" name="Oval 11" descr="白色大理石"/>
          <p:cNvSpPr>
            <a:spLocks noChangeArrowheads="1"/>
          </p:cNvSpPr>
          <p:nvPr/>
        </p:nvSpPr>
        <p:spPr bwMode="auto">
          <a:xfrm>
            <a:off x="6629400" y="3611563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>
                <a:solidFill>
                  <a:srgbClr val="CC3300"/>
                </a:solidFill>
                <a:ea typeface="宋体" pitchFamily="2" charset="-122"/>
              </a:rPr>
              <a:t>4</a:t>
            </a:r>
            <a:endParaRPr lang="zh-CN" altLang="en-US" sz="2400">
              <a:ea typeface="宋体" pitchFamily="2" charset="-122"/>
            </a:endParaRPr>
          </a:p>
        </p:txBody>
      </p:sp>
      <p:sp>
        <p:nvSpPr>
          <p:cNvPr id="118796" name="Oval 12" descr="白色大理石"/>
          <p:cNvSpPr>
            <a:spLocks noChangeArrowheads="1"/>
          </p:cNvSpPr>
          <p:nvPr/>
        </p:nvSpPr>
        <p:spPr bwMode="auto">
          <a:xfrm>
            <a:off x="5791200" y="55626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>
                <a:solidFill>
                  <a:srgbClr val="CC3300"/>
                </a:solidFill>
                <a:ea typeface="宋体" pitchFamily="2" charset="-122"/>
              </a:rPr>
              <a:t>3</a:t>
            </a:r>
            <a:endParaRPr lang="zh-CN" altLang="en-US" sz="2400">
              <a:ea typeface="宋体" pitchFamily="2" charset="-122"/>
            </a:endParaRPr>
          </a:p>
        </p:txBody>
      </p:sp>
      <p:sp>
        <p:nvSpPr>
          <p:cNvPr id="118797" name="Oval 13" descr="白色大理石"/>
          <p:cNvSpPr>
            <a:spLocks noChangeArrowheads="1"/>
          </p:cNvSpPr>
          <p:nvPr/>
        </p:nvSpPr>
        <p:spPr bwMode="auto">
          <a:xfrm>
            <a:off x="2971800" y="55626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>
                <a:solidFill>
                  <a:srgbClr val="CC3300"/>
                </a:solidFill>
                <a:ea typeface="宋体" pitchFamily="2" charset="-122"/>
              </a:rPr>
              <a:t>2</a:t>
            </a:r>
            <a:endParaRPr lang="zh-CN" altLang="en-US" sz="2400">
              <a:ea typeface="宋体" pitchFamily="2" charset="-122"/>
            </a:endParaRPr>
          </a:p>
        </p:txBody>
      </p:sp>
      <p:sp>
        <p:nvSpPr>
          <p:cNvPr id="93198" name="Line 14"/>
          <p:cNvSpPr>
            <a:spLocks noChangeShapeType="1"/>
          </p:cNvSpPr>
          <p:nvPr/>
        </p:nvSpPr>
        <p:spPr bwMode="auto">
          <a:xfrm flipV="1">
            <a:off x="6019800" y="4038600"/>
            <a:ext cx="762000" cy="1524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2133600" y="2438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/>
              <a:t>10</a:t>
            </a:r>
            <a:endParaRPr lang="zh-CN" altLang="en-US" sz="2400"/>
          </a:p>
        </p:txBody>
      </p:sp>
      <p:sp>
        <p:nvSpPr>
          <p:cNvPr id="93200" name="Text Box 16"/>
          <p:cNvSpPr txBox="1">
            <a:spLocks noChangeArrowheads="1"/>
          </p:cNvSpPr>
          <p:nvPr/>
        </p:nvSpPr>
        <p:spPr bwMode="auto">
          <a:xfrm>
            <a:off x="5073650" y="25908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/>
              <a:t>100</a:t>
            </a:r>
            <a:endParaRPr lang="zh-CN" altLang="en-US" sz="2400"/>
          </a:p>
        </p:txBody>
      </p:sp>
      <p:sp>
        <p:nvSpPr>
          <p:cNvPr id="93201" name="Text Box 17"/>
          <p:cNvSpPr txBox="1">
            <a:spLocks noChangeArrowheads="1"/>
          </p:cNvSpPr>
          <p:nvPr/>
        </p:nvSpPr>
        <p:spPr bwMode="auto">
          <a:xfrm>
            <a:off x="3886200" y="3276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/>
              <a:t>30</a:t>
            </a:r>
            <a:endParaRPr lang="zh-CN" altLang="en-US" sz="2400"/>
          </a:p>
        </p:txBody>
      </p:sp>
      <p:sp>
        <p:nvSpPr>
          <p:cNvPr id="93202" name="Text Box 18"/>
          <p:cNvSpPr txBox="1">
            <a:spLocks noChangeArrowheads="1"/>
          </p:cNvSpPr>
          <p:nvPr/>
        </p:nvSpPr>
        <p:spPr bwMode="auto">
          <a:xfrm>
            <a:off x="1524000" y="45720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/>
              <a:t>50</a:t>
            </a:r>
            <a:endParaRPr lang="zh-CN" altLang="en-US" sz="2400"/>
          </a:p>
        </p:txBody>
      </p:sp>
      <p:sp>
        <p:nvSpPr>
          <p:cNvPr id="93203" name="Text Box 19"/>
          <p:cNvSpPr txBox="1">
            <a:spLocks noChangeArrowheads="1"/>
          </p:cNvSpPr>
          <p:nvPr/>
        </p:nvSpPr>
        <p:spPr bwMode="auto">
          <a:xfrm>
            <a:off x="4286250" y="57150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/>
              <a:t>20</a:t>
            </a:r>
            <a:endParaRPr lang="zh-CN" altLang="en-US" sz="2400"/>
          </a:p>
        </p:txBody>
      </p:sp>
      <p:sp>
        <p:nvSpPr>
          <p:cNvPr id="93204" name="Text Box 20"/>
          <p:cNvSpPr txBox="1">
            <a:spLocks noChangeArrowheads="1"/>
          </p:cNvSpPr>
          <p:nvPr/>
        </p:nvSpPr>
        <p:spPr bwMode="auto">
          <a:xfrm>
            <a:off x="6324600" y="4800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/>
              <a:t>60</a:t>
            </a:r>
            <a:endParaRPr lang="zh-CN" altLang="en-US" sz="2400"/>
          </a:p>
        </p:txBody>
      </p:sp>
      <p:sp>
        <p:nvSpPr>
          <p:cNvPr id="93205" name="Text Box 21"/>
          <p:cNvSpPr txBox="1">
            <a:spLocks noChangeArrowheads="1"/>
          </p:cNvSpPr>
          <p:nvPr/>
        </p:nvSpPr>
        <p:spPr bwMode="auto">
          <a:xfrm>
            <a:off x="5257800" y="3916363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/>
              <a:t>10</a:t>
            </a:r>
            <a:endParaRPr lang="zh-CN" altLang="en-US" sz="2400"/>
          </a:p>
        </p:txBody>
      </p:sp>
      <p:sp>
        <p:nvSpPr>
          <p:cNvPr id="93206" name="Text Box 22"/>
          <p:cNvSpPr txBox="1">
            <a:spLocks noChangeArrowheads="1"/>
          </p:cNvSpPr>
          <p:nvPr/>
        </p:nvSpPr>
        <p:spPr bwMode="auto">
          <a:xfrm>
            <a:off x="609600" y="29098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2800" dirty="0"/>
              <a:t>10</a:t>
            </a:r>
          </a:p>
        </p:txBody>
      </p:sp>
      <p:sp>
        <p:nvSpPr>
          <p:cNvPr id="93207" name="Text Box 23"/>
          <p:cNvSpPr txBox="1">
            <a:spLocks noChangeArrowheads="1"/>
          </p:cNvSpPr>
          <p:nvPr/>
        </p:nvSpPr>
        <p:spPr bwMode="auto">
          <a:xfrm>
            <a:off x="7162800" y="35814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2800"/>
              <a:t>100</a:t>
            </a:r>
          </a:p>
        </p:txBody>
      </p:sp>
      <p:sp>
        <p:nvSpPr>
          <p:cNvPr id="93208" name="Text Box 24"/>
          <p:cNvSpPr txBox="1">
            <a:spLocks noChangeArrowheads="1"/>
          </p:cNvSpPr>
          <p:nvPr/>
        </p:nvSpPr>
        <p:spPr bwMode="auto">
          <a:xfrm>
            <a:off x="3962400" y="18288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2800"/>
              <a:t>0</a:t>
            </a:r>
          </a:p>
        </p:txBody>
      </p:sp>
      <p:sp>
        <p:nvSpPr>
          <p:cNvPr id="93209" name="Text Box 25"/>
          <p:cNvSpPr txBox="1">
            <a:spLocks noChangeArrowheads="1"/>
          </p:cNvSpPr>
          <p:nvPr/>
        </p:nvSpPr>
        <p:spPr bwMode="auto">
          <a:xfrm>
            <a:off x="2895600" y="58674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2800" dirty="0"/>
              <a:t>∞</a:t>
            </a:r>
          </a:p>
        </p:txBody>
      </p:sp>
      <p:sp>
        <p:nvSpPr>
          <p:cNvPr id="93210" name="Text Box 26"/>
          <p:cNvSpPr txBox="1">
            <a:spLocks noChangeArrowheads="1"/>
          </p:cNvSpPr>
          <p:nvPr/>
        </p:nvSpPr>
        <p:spPr bwMode="auto">
          <a:xfrm>
            <a:off x="5791200" y="60198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2800"/>
              <a:t>30</a:t>
            </a:r>
          </a:p>
        </p:txBody>
      </p:sp>
      <p:sp>
        <p:nvSpPr>
          <p:cNvPr id="27" name="TextBox 1"/>
          <p:cNvSpPr txBox="1">
            <a:spLocks noChangeArrowheads="1"/>
          </p:cNvSpPr>
          <p:nvPr/>
        </p:nvSpPr>
        <p:spPr bwMode="auto">
          <a:xfrm>
            <a:off x="71406" y="461499"/>
            <a:ext cx="892971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 algn="ctr"/>
            <a:r>
              <a:rPr lang="en-US" altLang="zh-CN" sz="3200" b="1" dirty="0" smtClean="0"/>
              <a:t>5.4 </a:t>
            </a:r>
            <a:r>
              <a:rPr lang="zh-CN" altLang="en-US" sz="3200" b="1" dirty="0" smtClean="0"/>
              <a:t>最短路径和关键路径</a:t>
            </a:r>
            <a:r>
              <a:rPr lang="en-US" altLang="zh-CN" sz="3200" b="1" dirty="0" smtClean="0"/>
              <a:t>::</a:t>
            </a:r>
            <a:r>
              <a:rPr lang="en-US" altLang="zh-CN" sz="3200" b="1" dirty="0" err="1" smtClean="0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zh-CN" altLang="en-US" sz="3200" b="1" dirty="0" smtClean="0"/>
              <a:t>算法</a:t>
            </a:r>
            <a:endParaRPr lang="en-US" altLang="zh-CN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990600" y="1357298"/>
            <a:ext cx="7086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2800" b="1" dirty="0" smtClean="0"/>
              <a:t>初始化：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381000" y="5943600"/>
            <a:ext cx="8458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b="1" dirty="0"/>
              <a:t>min(10, </a:t>
            </a:r>
            <a:r>
              <a:rPr lang="zh-CN" altLang="en-US" sz="2400" b="1" dirty="0" smtClean="0"/>
              <a:t>∞</a:t>
            </a:r>
            <a:r>
              <a:rPr lang="en-US" altLang="zh-CN" sz="2400" b="1" dirty="0" smtClean="0"/>
              <a:t>, 30</a:t>
            </a:r>
            <a:r>
              <a:rPr lang="en-US" altLang="zh-CN" sz="2400" b="1" dirty="0"/>
              <a:t>, 100) = 10, </a:t>
            </a:r>
            <a:r>
              <a:rPr lang="zh-CN" altLang="en-US" sz="2400" b="1" dirty="0"/>
              <a:t>故选择结点1。然后修改由于1所属集合的变化而引起的各点当前最短距离变化</a:t>
            </a:r>
          </a:p>
        </p:txBody>
      </p:sp>
      <p:sp>
        <p:nvSpPr>
          <p:cNvPr id="94212" name="Line 4"/>
          <p:cNvSpPr>
            <a:spLocks noChangeShapeType="1"/>
          </p:cNvSpPr>
          <p:nvPr/>
        </p:nvSpPr>
        <p:spPr bwMode="auto">
          <a:xfrm>
            <a:off x="3886200" y="1828800"/>
            <a:ext cx="2057400" cy="3124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3" name="Line 5"/>
          <p:cNvSpPr>
            <a:spLocks noChangeShapeType="1"/>
          </p:cNvSpPr>
          <p:nvPr/>
        </p:nvSpPr>
        <p:spPr bwMode="auto">
          <a:xfrm flipH="1" flipV="1">
            <a:off x="3505200" y="4953000"/>
            <a:ext cx="2362200" cy="152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4" name="Line 6"/>
          <p:cNvSpPr>
            <a:spLocks noChangeShapeType="1"/>
          </p:cNvSpPr>
          <p:nvPr/>
        </p:nvSpPr>
        <p:spPr bwMode="auto">
          <a:xfrm flipV="1">
            <a:off x="3276600" y="3200400"/>
            <a:ext cx="3429000" cy="1600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5" name="Line 7"/>
          <p:cNvSpPr>
            <a:spLocks noChangeShapeType="1"/>
          </p:cNvSpPr>
          <p:nvPr/>
        </p:nvSpPr>
        <p:spPr bwMode="auto">
          <a:xfrm>
            <a:off x="4114800" y="1676400"/>
            <a:ext cx="2590800" cy="1295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6" name="Line 8"/>
          <p:cNvSpPr>
            <a:spLocks noChangeShapeType="1"/>
          </p:cNvSpPr>
          <p:nvPr/>
        </p:nvSpPr>
        <p:spPr bwMode="auto">
          <a:xfrm>
            <a:off x="990600" y="3048000"/>
            <a:ext cx="2133600" cy="18288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7" name="Line 9"/>
          <p:cNvSpPr>
            <a:spLocks noChangeShapeType="1"/>
          </p:cNvSpPr>
          <p:nvPr/>
        </p:nvSpPr>
        <p:spPr bwMode="auto">
          <a:xfrm flipH="1">
            <a:off x="1143000" y="1752600"/>
            <a:ext cx="2590800" cy="10668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8" name="Oval 10" descr="白色大理石"/>
          <p:cNvSpPr>
            <a:spLocks noChangeArrowheads="1"/>
          </p:cNvSpPr>
          <p:nvPr/>
        </p:nvSpPr>
        <p:spPr bwMode="auto">
          <a:xfrm>
            <a:off x="685800" y="2697163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>
                <a:solidFill>
                  <a:schemeClr val="folHlink"/>
                </a:solidFill>
                <a:ea typeface="宋体" pitchFamily="2" charset="-122"/>
              </a:rPr>
              <a:t>1</a:t>
            </a:r>
            <a:endParaRPr lang="zh-CN" altLang="en-US" sz="2400" dirty="0">
              <a:solidFill>
                <a:schemeClr val="folHlink"/>
              </a:solidFill>
              <a:ea typeface="宋体" pitchFamily="2" charset="-122"/>
            </a:endParaRPr>
          </a:p>
        </p:txBody>
      </p:sp>
      <p:sp>
        <p:nvSpPr>
          <p:cNvPr id="119819" name="Oval 11" descr="白色大理石"/>
          <p:cNvSpPr>
            <a:spLocks noChangeArrowheads="1"/>
          </p:cNvSpPr>
          <p:nvPr/>
        </p:nvSpPr>
        <p:spPr bwMode="auto">
          <a:xfrm>
            <a:off x="3657600" y="13716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>
                <a:solidFill>
                  <a:schemeClr val="accent2"/>
                </a:solidFill>
                <a:ea typeface="宋体" pitchFamily="2" charset="-122"/>
              </a:rPr>
              <a:t>0</a:t>
            </a: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119820" name="Oval 12" descr="白色大理石"/>
          <p:cNvSpPr>
            <a:spLocks noChangeArrowheads="1"/>
          </p:cNvSpPr>
          <p:nvPr/>
        </p:nvSpPr>
        <p:spPr bwMode="auto">
          <a:xfrm>
            <a:off x="6705600" y="2849563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>
                <a:solidFill>
                  <a:srgbClr val="CC3300"/>
                </a:solidFill>
                <a:ea typeface="宋体" pitchFamily="2" charset="-122"/>
              </a:rPr>
              <a:t>4</a:t>
            </a:r>
            <a:endParaRPr lang="zh-CN" altLang="en-US" sz="2400">
              <a:ea typeface="宋体" pitchFamily="2" charset="-122"/>
            </a:endParaRPr>
          </a:p>
        </p:txBody>
      </p:sp>
      <p:sp>
        <p:nvSpPr>
          <p:cNvPr id="119821" name="Oval 13" descr="白色大理石"/>
          <p:cNvSpPr>
            <a:spLocks noChangeArrowheads="1"/>
          </p:cNvSpPr>
          <p:nvPr/>
        </p:nvSpPr>
        <p:spPr bwMode="auto">
          <a:xfrm>
            <a:off x="5867400" y="48006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>
                <a:solidFill>
                  <a:srgbClr val="CC3300"/>
                </a:solidFill>
                <a:ea typeface="宋体" pitchFamily="2" charset="-122"/>
              </a:rPr>
              <a:t>3</a:t>
            </a:r>
            <a:endParaRPr lang="zh-CN" altLang="en-US" sz="2400">
              <a:ea typeface="宋体" pitchFamily="2" charset="-122"/>
            </a:endParaRPr>
          </a:p>
        </p:txBody>
      </p:sp>
      <p:sp>
        <p:nvSpPr>
          <p:cNvPr id="119822" name="Oval 14" descr="白色大理石"/>
          <p:cNvSpPr>
            <a:spLocks noChangeArrowheads="1"/>
          </p:cNvSpPr>
          <p:nvPr/>
        </p:nvSpPr>
        <p:spPr bwMode="auto">
          <a:xfrm>
            <a:off x="3048000" y="48006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>
                <a:solidFill>
                  <a:srgbClr val="CC3300"/>
                </a:solidFill>
                <a:ea typeface="宋体" pitchFamily="2" charset="-122"/>
              </a:rPr>
              <a:t>2</a:t>
            </a:r>
            <a:endParaRPr lang="zh-CN" altLang="en-US" sz="2400">
              <a:ea typeface="宋体" pitchFamily="2" charset="-122"/>
            </a:endParaRPr>
          </a:p>
        </p:txBody>
      </p:sp>
      <p:sp>
        <p:nvSpPr>
          <p:cNvPr id="94223" name="Line 15"/>
          <p:cNvSpPr>
            <a:spLocks noChangeShapeType="1"/>
          </p:cNvSpPr>
          <p:nvPr/>
        </p:nvSpPr>
        <p:spPr bwMode="auto">
          <a:xfrm flipV="1">
            <a:off x="6096000" y="3276600"/>
            <a:ext cx="762000" cy="1524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4" name="Text Box 16"/>
          <p:cNvSpPr txBox="1">
            <a:spLocks noChangeArrowheads="1"/>
          </p:cNvSpPr>
          <p:nvPr/>
        </p:nvSpPr>
        <p:spPr bwMode="auto">
          <a:xfrm>
            <a:off x="2209800" y="1676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/>
              <a:t>10</a:t>
            </a:r>
            <a:endParaRPr lang="zh-CN" altLang="en-US" sz="2400"/>
          </a:p>
        </p:txBody>
      </p:sp>
      <p:sp>
        <p:nvSpPr>
          <p:cNvPr id="94225" name="Text Box 17"/>
          <p:cNvSpPr txBox="1">
            <a:spLocks noChangeArrowheads="1"/>
          </p:cNvSpPr>
          <p:nvPr/>
        </p:nvSpPr>
        <p:spPr bwMode="auto">
          <a:xfrm>
            <a:off x="5149850" y="18288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/>
              <a:t>100</a:t>
            </a:r>
            <a:endParaRPr lang="zh-CN" altLang="en-US" sz="2400"/>
          </a:p>
        </p:txBody>
      </p:sp>
      <p:sp>
        <p:nvSpPr>
          <p:cNvPr id="94226" name="Text Box 18"/>
          <p:cNvSpPr txBox="1">
            <a:spLocks noChangeArrowheads="1"/>
          </p:cNvSpPr>
          <p:nvPr/>
        </p:nvSpPr>
        <p:spPr bwMode="auto">
          <a:xfrm>
            <a:off x="3962400" y="2514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/>
              <a:t>30</a:t>
            </a:r>
            <a:endParaRPr lang="zh-CN" altLang="en-US" sz="2400"/>
          </a:p>
        </p:txBody>
      </p:sp>
      <p:sp>
        <p:nvSpPr>
          <p:cNvPr id="94227" name="Text Box 19"/>
          <p:cNvSpPr txBox="1">
            <a:spLocks noChangeArrowheads="1"/>
          </p:cNvSpPr>
          <p:nvPr/>
        </p:nvSpPr>
        <p:spPr bwMode="auto">
          <a:xfrm>
            <a:off x="1600200" y="38100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/>
              <a:t>50</a:t>
            </a:r>
            <a:endParaRPr lang="zh-CN" altLang="en-US" sz="2400"/>
          </a:p>
        </p:txBody>
      </p:sp>
      <p:sp>
        <p:nvSpPr>
          <p:cNvPr id="94228" name="Text Box 20"/>
          <p:cNvSpPr txBox="1">
            <a:spLocks noChangeArrowheads="1"/>
          </p:cNvSpPr>
          <p:nvPr/>
        </p:nvSpPr>
        <p:spPr bwMode="auto">
          <a:xfrm>
            <a:off x="4362450" y="49530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/>
              <a:t>20</a:t>
            </a:r>
            <a:endParaRPr lang="zh-CN" altLang="en-US" sz="2400"/>
          </a:p>
        </p:txBody>
      </p:sp>
      <p:sp>
        <p:nvSpPr>
          <p:cNvPr id="94229" name="Text Box 21"/>
          <p:cNvSpPr txBox="1">
            <a:spLocks noChangeArrowheads="1"/>
          </p:cNvSpPr>
          <p:nvPr/>
        </p:nvSpPr>
        <p:spPr bwMode="auto">
          <a:xfrm>
            <a:off x="6400800" y="4038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/>
              <a:t>60</a:t>
            </a:r>
            <a:endParaRPr lang="zh-CN" altLang="en-US" sz="2400"/>
          </a:p>
        </p:txBody>
      </p:sp>
      <p:sp>
        <p:nvSpPr>
          <p:cNvPr id="94230" name="Text Box 22"/>
          <p:cNvSpPr txBox="1">
            <a:spLocks noChangeArrowheads="1"/>
          </p:cNvSpPr>
          <p:nvPr/>
        </p:nvSpPr>
        <p:spPr bwMode="auto">
          <a:xfrm>
            <a:off x="5334000" y="3154363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/>
              <a:t>10</a:t>
            </a:r>
            <a:endParaRPr lang="zh-CN" altLang="en-US" sz="2400"/>
          </a:p>
        </p:txBody>
      </p:sp>
      <p:sp>
        <p:nvSpPr>
          <p:cNvPr id="94231" name="Text Box 23"/>
          <p:cNvSpPr txBox="1">
            <a:spLocks noChangeArrowheads="1"/>
          </p:cNvSpPr>
          <p:nvPr/>
        </p:nvSpPr>
        <p:spPr bwMode="auto">
          <a:xfrm>
            <a:off x="685800" y="2147888"/>
            <a:ext cx="60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2400"/>
              <a:t>10</a:t>
            </a:r>
          </a:p>
        </p:txBody>
      </p:sp>
      <p:sp>
        <p:nvSpPr>
          <p:cNvPr id="94232" name="Text Box 24"/>
          <p:cNvSpPr txBox="1">
            <a:spLocks noChangeArrowheads="1"/>
          </p:cNvSpPr>
          <p:nvPr/>
        </p:nvSpPr>
        <p:spPr bwMode="auto">
          <a:xfrm>
            <a:off x="7239000" y="2819400"/>
            <a:ext cx="83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2400"/>
              <a:t>100</a:t>
            </a:r>
          </a:p>
        </p:txBody>
      </p:sp>
      <p:sp>
        <p:nvSpPr>
          <p:cNvPr id="94233" name="Text Box 25"/>
          <p:cNvSpPr txBox="1">
            <a:spLocks noChangeArrowheads="1"/>
          </p:cNvSpPr>
          <p:nvPr/>
        </p:nvSpPr>
        <p:spPr bwMode="auto">
          <a:xfrm>
            <a:off x="4114800" y="12192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2400"/>
              <a:t>0</a:t>
            </a:r>
          </a:p>
        </p:txBody>
      </p:sp>
      <p:sp>
        <p:nvSpPr>
          <p:cNvPr id="94234" name="Text Box 26"/>
          <p:cNvSpPr txBox="1">
            <a:spLocks noChangeArrowheads="1"/>
          </p:cNvSpPr>
          <p:nvPr/>
        </p:nvSpPr>
        <p:spPr bwMode="auto">
          <a:xfrm>
            <a:off x="2590800" y="4800600"/>
            <a:ext cx="609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2800" dirty="0"/>
              <a:t>∞</a:t>
            </a:r>
          </a:p>
        </p:txBody>
      </p:sp>
      <p:sp>
        <p:nvSpPr>
          <p:cNvPr id="94235" name="Text Box 27"/>
          <p:cNvSpPr txBox="1">
            <a:spLocks noChangeArrowheads="1"/>
          </p:cNvSpPr>
          <p:nvPr/>
        </p:nvSpPr>
        <p:spPr bwMode="auto">
          <a:xfrm>
            <a:off x="6248400" y="4876800"/>
            <a:ext cx="60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2400"/>
              <a:t>30</a:t>
            </a:r>
          </a:p>
        </p:txBody>
      </p:sp>
      <p:sp>
        <p:nvSpPr>
          <p:cNvPr id="94236" name="Text Box 28"/>
          <p:cNvSpPr txBox="1">
            <a:spLocks noChangeArrowheads="1"/>
          </p:cNvSpPr>
          <p:nvPr/>
        </p:nvSpPr>
        <p:spPr bwMode="auto">
          <a:xfrm>
            <a:off x="1524000" y="4800600"/>
            <a:ext cx="60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2400" dirty="0"/>
              <a:t>60</a:t>
            </a:r>
          </a:p>
        </p:txBody>
      </p:sp>
      <p:sp>
        <p:nvSpPr>
          <p:cNvPr id="94237" name="Line 29"/>
          <p:cNvSpPr>
            <a:spLocks noChangeShapeType="1"/>
          </p:cNvSpPr>
          <p:nvPr/>
        </p:nvSpPr>
        <p:spPr bwMode="auto">
          <a:xfrm flipH="1">
            <a:off x="1981200" y="5105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TextBox 1"/>
          <p:cNvSpPr txBox="1">
            <a:spLocks noChangeArrowheads="1"/>
          </p:cNvSpPr>
          <p:nvPr/>
        </p:nvSpPr>
        <p:spPr bwMode="auto">
          <a:xfrm>
            <a:off x="71406" y="461499"/>
            <a:ext cx="892971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 algn="ctr"/>
            <a:r>
              <a:rPr lang="en-US" altLang="zh-CN" sz="3200" b="1" dirty="0" smtClean="0"/>
              <a:t>5.4 </a:t>
            </a:r>
            <a:r>
              <a:rPr lang="zh-CN" altLang="en-US" sz="3200" b="1" dirty="0" smtClean="0"/>
              <a:t>最短路径和关键路径</a:t>
            </a:r>
            <a:r>
              <a:rPr lang="en-US" altLang="zh-CN" sz="3200" b="1" dirty="0" smtClean="0"/>
              <a:t>::</a:t>
            </a:r>
            <a:r>
              <a:rPr lang="en-US" altLang="zh-CN" sz="3200" b="1" dirty="0" err="1" smtClean="0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zh-CN" altLang="en-US" sz="3200" b="1" dirty="0" smtClean="0"/>
              <a:t>算法</a:t>
            </a:r>
            <a:endParaRPr lang="en-US" altLang="zh-CN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381000" y="5791200"/>
            <a:ext cx="8763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b="1" dirty="0"/>
              <a:t>min(60, 30, 100) = 30, </a:t>
            </a:r>
            <a:r>
              <a:rPr lang="zh-CN" altLang="en-US" sz="2400" b="1" dirty="0"/>
              <a:t>故选择结点3。然后修改由于3所属集合的变化而引起的各点当前最短距离变化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381000" y="4205288"/>
            <a:ext cx="2667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400" b="1" dirty="0"/>
              <a:t>结点2：60</a:t>
            </a:r>
          </a:p>
          <a:p>
            <a:pPr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400" b="1" dirty="0"/>
              <a:t>结点3：30</a:t>
            </a:r>
          </a:p>
          <a:p>
            <a:pPr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400" b="1" dirty="0"/>
              <a:t>结点4：100</a:t>
            </a:r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>
            <a:off x="5334000" y="1676400"/>
            <a:ext cx="2057400" cy="3124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8" name="Line 6"/>
          <p:cNvSpPr>
            <a:spLocks noChangeShapeType="1"/>
          </p:cNvSpPr>
          <p:nvPr/>
        </p:nvSpPr>
        <p:spPr bwMode="auto">
          <a:xfrm flipH="1" flipV="1">
            <a:off x="4953000" y="4800600"/>
            <a:ext cx="2362200" cy="152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 flipV="1">
            <a:off x="4724400" y="3048000"/>
            <a:ext cx="3429000" cy="1600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0" name="Line 8"/>
          <p:cNvSpPr>
            <a:spLocks noChangeShapeType="1"/>
          </p:cNvSpPr>
          <p:nvPr/>
        </p:nvSpPr>
        <p:spPr bwMode="auto">
          <a:xfrm>
            <a:off x="5562600" y="1524000"/>
            <a:ext cx="2590800" cy="1295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1" name="Line 9"/>
          <p:cNvSpPr>
            <a:spLocks noChangeShapeType="1"/>
          </p:cNvSpPr>
          <p:nvPr/>
        </p:nvSpPr>
        <p:spPr bwMode="auto">
          <a:xfrm>
            <a:off x="2438400" y="2895600"/>
            <a:ext cx="2133600" cy="18288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2" name="Line 10"/>
          <p:cNvSpPr>
            <a:spLocks noChangeShapeType="1"/>
          </p:cNvSpPr>
          <p:nvPr/>
        </p:nvSpPr>
        <p:spPr bwMode="auto">
          <a:xfrm flipH="1">
            <a:off x="2590800" y="1600200"/>
            <a:ext cx="2590800" cy="10668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43" name="Oval 11" descr="白色大理石"/>
          <p:cNvSpPr>
            <a:spLocks noChangeArrowheads="1"/>
          </p:cNvSpPr>
          <p:nvPr/>
        </p:nvSpPr>
        <p:spPr bwMode="auto">
          <a:xfrm>
            <a:off x="2133600" y="2544763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>
                <a:solidFill>
                  <a:schemeClr val="accent2"/>
                </a:solidFill>
                <a:ea typeface="宋体" pitchFamily="2" charset="-122"/>
              </a:rPr>
              <a:t>1</a:t>
            </a:r>
            <a:endParaRPr lang="zh-CN" altLang="en-US" sz="240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120844" name="Oval 12" descr="白色大理石"/>
          <p:cNvSpPr>
            <a:spLocks noChangeArrowheads="1"/>
          </p:cNvSpPr>
          <p:nvPr/>
        </p:nvSpPr>
        <p:spPr bwMode="auto">
          <a:xfrm>
            <a:off x="5105400" y="12192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>
                <a:solidFill>
                  <a:schemeClr val="accent2"/>
                </a:solidFill>
                <a:ea typeface="宋体" pitchFamily="2" charset="-122"/>
              </a:rPr>
              <a:t>0</a:t>
            </a:r>
            <a:endParaRPr lang="zh-CN" altLang="en-US" sz="240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120845" name="Oval 13" descr="白色大理石"/>
          <p:cNvSpPr>
            <a:spLocks noChangeArrowheads="1"/>
          </p:cNvSpPr>
          <p:nvPr/>
        </p:nvSpPr>
        <p:spPr bwMode="auto">
          <a:xfrm>
            <a:off x="8153400" y="2697163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>
                <a:solidFill>
                  <a:srgbClr val="CC3300"/>
                </a:solidFill>
                <a:ea typeface="宋体" pitchFamily="2" charset="-122"/>
              </a:rPr>
              <a:t>4</a:t>
            </a:r>
            <a:endParaRPr lang="zh-CN" altLang="en-US" sz="2400">
              <a:ea typeface="宋体" pitchFamily="2" charset="-122"/>
            </a:endParaRPr>
          </a:p>
        </p:txBody>
      </p:sp>
      <p:sp>
        <p:nvSpPr>
          <p:cNvPr id="120846" name="Oval 14" descr="白色大理石"/>
          <p:cNvSpPr>
            <a:spLocks noChangeArrowheads="1"/>
          </p:cNvSpPr>
          <p:nvPr/>
        </p:nvSpPr>
        <p:spPr bwMode="auto">
          <a:xfrm>
            <a:off x="7315200" y="46482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>
                <a:solidFill>
                  <a:schemeClr val="folHlink"/>
                </a:solidFill>
                <a:ea typeface="宋体" pitchFamily="2" charset="-122"/>
              </a:rPr>
              <a:t>3</a:t>
            </a:r>
            <a:endParaRPr lang="zh-CN" altLang="en-US" sz="2400">
              <a:solidFill>
                <a:schemeClr val="folHlink"/>
              </a:solidFill>
              <a:ea typeface="宋体" pitchFamily="2" charset="-122"/>
            </a:endParaRPr>
          </a:p>
        </p:txBody>
      </p:sp>
      <p:sp>
        <p:nvSpPr>
          <p:cNvPr id="120847" name="Oval 15" descr="白色大理石"/>
          <p:cNvSpPr>
            <a:spLocks noChangeArrowheads="1"/>
          </p:cNvSpPr>
          <p:nvPr/>
        </p:nvSpPr>
        <p:spPr bwMode="auto">
          <a:xfrm>
            <a:off x="4495800" y="46482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>
                <a:solidFill>
                  <a:srgbClr val="CC3300"/>
                </a:solidFill>
                <a:ea typeface="宋体" pitchFamily="2" charset="-122"/>
              </a:rPr>
              <a:t>2</a:t>
            </a:r>
            <a:endParaRPr lang="zh-CN" altLang="en-US" sz="2400">
              <a:ea typeface="宋体" pitchFamily="2" charset="-122"/>
            </a:endParaRPr>
          </a:p>
        </p:txBody>
      </p:sp>
      <p:sp>
        <p:nvSpPr>
          <p:cNvPr id="95248" name="Line 16"/>
          <p:cNvSpPr>
            <a:spLocks noChangeShapeType="1"/>
          </p:cNvSpPr>
          <p:nvPr/>
        </p:nvSpPr>
        <p:spPr bwMode="auto">
          <a:xfrm flipV="1">
            <a:off x="7543800" y="3124200"/>
            <a:ext cx="762000" cy="1524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9" name="Text Box 17"/>
          <p:cNvSpPr txBox="1">
            <a:spLocks noChangeArrowheads="1"/>
          </p:cNvSpPr>
          <p:nvPr/>
        </p:nvSpPr>
        <p:spPr bwMode="auto">
          <a:xfrm>
            <a:off x="3657600" y="15240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/>
              <a:t>10</a:t>
            </a:r>
            <a:endParaRPr lang="zh-CN" altLang="en-US" sz="2400"/>
          </a:p>
        </p:txBody>
      </p:sp>
      <p:sp>
        <p:nvSpPr>
          <p:cNvPr id="95250" name="Text Box 18"/>
          <p:cNvSpPr txBox="1">
            <a:spLocks noChangeArrowheads="1"/>
          </p:cNvSpPr>
          <p:nvPr/>
        </p:nvSpPr>
        <p:spPr bwMode="auto">
          <a:xfrm>
            <a:off x="6597650" y="16764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/>
              <a:t>100</a:t>
            </a:r>
            <a:endParaRPr lang="zh-CN" altLang="en-US" sz="2400"/>
          </a:p>
        </p:txBody>
      </p:sp>
      <p:sp>
        <p:nvSpPr>
          <p:cNvPr id="95251" name="Text Box 19"/>
          <p:cNvSpPr txBox="1">
            <a:spLocks noChangeArrowheads="1"/>
          </p:cNvSpPr>
          <p:nvPr/>
        </p:nvSpPr>
        <p:spPr bwMode="auto">
          <a:xfrm>
            <a:off x="5410200" y="23622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/>
              <a:t>30</a:t>
            </a:r>
            <a:endParaRPr lang="zh-CN" altLang="en-US" sz="2400"/>
          </a:p>
        </p:txBody>
      </p:sp>
      <p:sp>
        <p:nvSpPr>
          <p:cNvPr id="95252" name="Text Box 20"/>
          <p:cNvSpPr txBox="1">
            <a:spLocks noChangeArrowheads="1"/>
          </p:cNvSpPr>
          <p:nvPr/>
        </p:nvSpPr>
        <p:spPr bwMode="auto">
          <a:xfrm>
            <a:off x="3048000" y="3657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/>
              <a:t>50</a:t>
            </a:r>
            <a:endParaRPr lang="zh-CN" altLang="en-US" sz="2400"/>
          </a:p>
        </p:txBody>
      </p:sp>
      <p:sp>
        <p:nvSpPr>
          <p:cNvPr id="95253" name="Text Box 21"/>
          <p:cNvSpPr txBox="1">
            <a:spLocks noChangeArrowheads="1"/>
          </p:cNvSpPr>
          <p:nvPr/>
        </p:nvSpPr>
        <p:spPr bwMode="auto">
          <a:xfrm>
            <a:off x="5810250" y="4800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/>
              <a:t>20</a:t>
            </a:r>
            <a:endParaRPr lang="zh-CN" altLang="en-US" sz="2400"/>
          </a:p>
        </p:txBody>
      </p:sp>
      <p:sp>
        <p:nvSpPr>
          <p:cNvPr id="95254" name="Text Box 22"/>
          <p:cNvSpPr txBox="1">
            <a:spLocks noChangeArrowheads="1"/>
          </p:cNvSpPr>
          <p:nvPr/>
        </p:nvSpPr>
        <p:spPr bwMode="auto">
          <a:xfrm>
            <a:off x="7848600" y="38862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/>
              <a:t>60</a:t>
            </a:r>
            <a:endParaRPr lang="zh-CN" altLang="en-US" sz="2400"/>
          </a:p>
        </p:txBody>
      </p:sp>
      <p:sp>
        <p:nvSpPr>
          <p:cNvPr id="95255" name="Text Box 23"/>
          <p:cNvSpPr txBox="1">
            <a:spLocks noChangeArrowheads="1"/>
          </p:cNvSpPr>
          <p:nvPr/>
        </p:nvSpPr>
        <p:spPr bwMode="auto">
          <a:xfrm>
            <a:off x="6781800" y="3001963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/>
              <a:t>10</a:t>
            </a:r>
            <a:endParaRPr lang="zh-CN" altLang="en-US" sz="2400"/>
          </a:p>
        </p:txBody>
      </p:sp>
      <p:sp>
        <p:nvSpPr>
          <p:cNvPr id="95256" name="Text Box 24"/>
          <p:cNvSpPr txBox="1">
            <a:spLocks noChangeArrowheads="1"/>
          </p:cNvSpPr>
          <p:nvPr/>
        </p:nvSpPr>
        <p:spPr bwMode="auto">
          <a:xfrm>
            <a:off x="2133600" y="1995488"/>
            <a:ext cx="60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2400"/>
              <a:t>10</a:t>
            </a:r>
          </a:p>
        </p:txBody>
      </p:sp>
      <p:sp>
        <p:nvSpPr>
          <p:cNvPr id="95257" name="Text Box 25"/>
          <p:cNvSpPr txBox="1">
            <a:spLocks noChangeArrowheads="1"/>
          </p:cNvSpPr>
          <p:nvPr/>
        </p:nvSpPr>
        <p:spPr bwMode="auto">
          <a:xfrm>
            <a:off x="8077200" y="2224088"/>
            <a:ext cx="83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2400"/>
              <a:t>100</a:t>
            </a:r>
          </a:p>
        </p:txBody>
      </p:sp>
      <p:sp>
        <p:nvSpPr>
          <p:cNvPr id="95258" name="Text Box 26"/>
          <p:cNvSpPr txBox="1">
            <a:spLocks noChangeArrowheads="1"/>
          </p:cNvSpPr>
          <p:nvPr/>
        </p:nvSpPr>
        <p:spPr bwMode="auto">
          <a:xfrm>
            <a:off x="5562600" y="10668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2400"/>
              <a:t>0</a:t>
            </a:r>
          </a:p>
        </p:txBody>
      </p:sp>
      <p:sp>
        <p:nvSpPr>
          <p:cNvPr id="95259" name="Text Box 27"/>
          <p:cNvSpPr txBox="1">
            <a:spLocks noChangeArrowheads="1"/>
          </p:cNvSpPr>
          <p:nvPr/>
        </p:nvSpPr>
        <p:spPr bwMode="auto">
          <a:xfrm>
            <a:off x="4038600" y="4648200"/>
            <a:ext cx="60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2400"/>
              <a:t>60</a:t>
            </a:r>
          </a:p>
        </p:txBody>
      </p:sp>
      <p:sp>
        <p:nvSpPr>
          <p:cNvPr id="95260" name="Text Box 28"/>
          <p:cNvSpPr txBox="1">
            <a:spLocks noChangeArrowheads="1"/>
          </p:cNvSpPr>
          <p:nvPr/>
        </p:nvSpPr>
        <p:spPr bwMode="auto">
          <a:xfrm>
            <a:off x="7696200" y="4724400"/>
            <a:ext cx="60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2400"/>
              <a:t>30</a:t>
            </a:r>
          </a:p>
        </p:txBody>
      </p:sp>
      <p:sp>
        <p:nvSpPr>
          <p:cNvPr id="95261" name="Text Box 29"/>
          <p:cNvSpPr txBox="1">
            <a:spLocks noChangeArrowheads="1"/>
          </p:cNvSpPr>
          <p:nvPr/>
        </p:nvSpPr>
        <p:spPr bwMode="auto">
          <a:xfrm>
            <a:off x="2895600" y="4648200"/>
            <a:ext cx="60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2400"/>
              <a:t>50</a:t>
            </a:r>
          </a:p>
        </p:txBody>
      </p:sp>
      <p:sp>
        <p:nvSpPr>
          <p:cNvPr id="95262" name="Line 30"/>
          <p:cNvSpPr>
            <a:spLocks noChangeShapeType="1"/>
          </p:cNvSpPr>
          <p:nvPr/>
        </p:nvSpPr>
        <p:spPr bwMode="auto">
          <a:xfrm flipH="1">
            <a:off x="3352800" y="4953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63" name="Text Box 31"/>
          <p:cNvSpPr txBox="1">
            <a:spLocks noChangeArrowheads="1"/>
          </p:cNvSpPr>
          <p:nvPr/>
        </p:nvSpPr>
        <p:spPr bwMode="auto">
          <a:xfrm>
            <a:off x="8077200" y="1447800"/>
            <a:ext cx="60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2400" dirty="0"/>
              <a:t>90</a:t>
            </a:r>
          </a:p>
        </p:txBody>
      </p:sp>
      <p:sp>
        <p:nvSpPr>
          <p:cNvPr id="95264" name="Line 32"/>
          <p:cNvSpPr>
            <a:spLocks noChangeShapeType="1"/>
          </p:cNvSpPr>
          <p:nvPr/>
        </p:nvSpPr>
        <p:spPr bwMode="auto">
          <a:xfrm flipH="1" flipV="1">
            <a:off x="8305800" y="1905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TextBox 1"/>
          <p:cNvSpPr txBox="1">
            <a:spLocks noChangeArrowheads="1"/>
          </p:cNvSpPr>
          <p:nvPr/>
        </p:nvSpPr>
        <p:spPr bwMode="auto">
          <a:xfrm>
            <a:off x="71406" y="461499"/>
            <a:ext cx="892971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 algn="ctr"/>
            <a:r>
              <a:rPr lang="en-US" altLang="zh-CN" sz="3200" b="1" dirty="0" smtClean="0"/>
              <a:t>5.4 </a:t>
            </a:r>
            <a:r>
              <a:rPr lang="zh-CN" altLang="en-US" sz="3200" b="1" dirty="0" smtClean="0"/>
              <a:t>最短路径和关键路径</a:t>
            </a:r>
            <a:r>
              <a:rPr lang="en-US" altLang="zh-CN" sz="3200" b="1" dirty="0" smtClean="0"/>
              <a:t>::</a:t>
            </a:r>
            <a:r>
              <a:rPr lang="en-US" altLang="zh-CN" sz="3200" b="1" dirty="0" err="1" smtClean="0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zh-CN" altLang="en-US" sz="3200" b="1" dirty="0" smtClean="0"/>
              <a:t>算法</a:t>
            </a:r>
            <a:endParaRPr lang="en-US" altLang="zh-CN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381000" y="5518150"/>
            <a:ext cx="853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b="1" dirty="0"/>
              <a:t>min(50, 90) = 50, </a:t>
            </a:r>
            <a:r>
              <a:rPr lang="zh-CN" altLang="en-US" sz="2400" b="1" dirty="0"/>
              <a:t>故选择结点2。然后修改由于2所属集合的变化而引起的各点当前最短距离变化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381000" y="4267200"/>
            <a:ext cx="2286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400" b="1" dirty="0"/>
              <a:t>结点2：</a:t>
            </a:r>
            <a:r>
              <a:rPr lang="en-US" altLang="zh-CN" sz="2400" b="1" dirty="0"/>
              <a:t>50 </a:t>
            </a:r>
          </a:p>
          <a:p>
            <a:pPr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400" b="1" dirty="0"/>
              <a:t>结点4：</a:t>
            </a:r>
            <a:r>
              <a:rPr lang="en-US" altLang="zh-CN" sz="2400" b="1" dirty="0"/>
              <a:t>90</a:t>
            </a:r>
          </a:p>
        </p:txBody>
      </p:sp>
      <p:sp>
        <p:nvSpPr>
          <p:cNvPr id="96261" name="Line 5"/>
          <p:cNvSpPr>
            <a:spLocks noChangeShapeType="1"/>
          </p:cNvSpPr>
          <p:nvPr/>
        </p:nvSpPr>
        <p:spPr bwMode="auto">
          <a:xfrm>
            <a:off x="5410200" y="1676400"/>
            <a:ext cx="2057400" cy="3124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2" name="Line 6"/>
          <p:cNvSpPr>
            <a:spLocks noChangeShapeType="1"/>
          </p:cNvSpPr>
          <p:nvPr/>
        </p:nvSpPr>
        <p:spPr bwMode="auto">
          <a:xfrm flipH="1" flipV="1">
            <a:off x="5029200" y="4800600"/>
            <a:ext cx="2362200" cy="152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3" name="Line 7"/>
          <p:cNvSpPr>
            <a:spLocks noChangeShapeType="1"/>
          </p:cNvSpPr>
          <p:nvPr/>
        </p:nvSpPr>
        <p:spPr bwMode="auto">
          <a:xfrm flipV="1">
            <a:off x="4800600" y="3048000"/>
            <a:ext cx="3429000" cy="1600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4" name="Line 8"/>
          <p:cNvSpPr>
            <a:spLocks noChangeShapeType="1"/>
          </p:cNvSpPr>
          <p:nvPr/>
        </p:nvSpPr>
        <p:spPr bwMode="auto">
          <a:xfrm>
            <a:off x="5638800" y="1524000"/>
            <a:ext cx="2590800" cy="1295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>
            <a:off x="2514600" y="2895600"/>
            <a:ext cx="2133600" cy="18288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6" name="Line 10"/>
          <p:cNvSpPr>
            <a:spLocks noChangeShapeType="1"/>
          </p:cNvSpPr>
          <p:nvPr/>
        </p:nvSpPr>
        <p:spPr bwMode="auto">
          <a:xfrm flipH="1">
            <a:off x="2667000" y="1600200"/>
            <a:ext cx="2590800" cy="10668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67" name="Oval 11" descr="白色大理石"/>
          <p:cNvSpPr>
            <a:spLocks noChangeArrowheads="1"/>
          </p:cNvSpPr>
          <p:nvPr/>
        </p:nvSpPr>
        <p:spPr bwMode="auto">
          <a:xfrm>
            <a:off x="2209800" y="2544763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>
                <a:solidFill>
                  <a:schemeClr val="accent2"/>
                </a:solidFill>
                <a:ea typeface="宋体" pitchFamily="2" charset="-122"/>
              </a:rPr>
              <a:t>1</a:t>
            </a:r>
            <a:endParaRPr lang="zh-CN" altLang="en-US" sz="240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121868" name="Oval 12" descr="白色大理石"/>
          <p:cNvSpPr>
            <a:spLocks noChangeArrowheads="1"/>
          </p:cNvSpPr>
          <p:nvPr/>
        </p:nvSpPr>
        <p:spPr bwMode="auto">
          <a:xfrm>
            <a:off x="5181600" y="12192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>
                <a:solidFill>
                  <a:schemeClr val="accent2"/>
                </a:solidFill>
                <a:ea typeface="宋体" pitchFamily="2" charset="-122"/>
              </a:rPr>
              <a:t>0</a:t>
            </a:r>
            <a:endParaRPr lang="zh-CN" altLang="en-US" sz="240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121869" name="Oval 13" descr="白色大理石"/>
          <p:cNvSpPr>
            <a:spLocks noChangeArrowheads="1"/>
          </p:cNvSpPr>
          <p:nvPr/>
        </p:nvSpPr>
        <p:spPr bwMode="auto">
          <a:xfrm>
            <a:off x="8229600" y="2697163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>
                <a:solidFill>
                  <a:srgbClr val="CC3300"/>
                </a:solidFill>
                <a:ea typeface="宋体" pitchFamily="2" charset="-122"/>
              </a:rPr>
              <a:t>4</a:t>
            </a:r>
            <a:endParaRPr lang="zh-CN" altLang="en-US" sz="2400">
              <a:ea typeface="宋体" pitchFamily="2" charset="-122"/>
            </a:endParaRPr>
          </a:p>
        </p:txBody>
      </p:sp>
      <p:sp>
        <p:nvSpPr>
          <p:cNvPr id="121870" name="Oval 14" descr="白色大理石"/>
          <p:cNvSpPr>
            <a:spLocks noChangeArrowheads="1"/>
          </p:cNvSpPr>
          <p:nvPr/>
        </p:nvSpPr>
        <p:spPr bwMode="auto">
          <a:xfrm>
            <a:off x="7391400" y="46482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>
                <a:solidFill>
                  <a:schemeClr val="accent2"/>
                </a:solidFill>
                <a:ea typeface="宋体" pitchFamily="2" charset="-122"/>
              </a:rPr>
              <a:t>3</a:t>
            </a:r>
            <a:endParaRPr lang="zh-CN" altLang="en-US" sz="240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121871" name="Oval 15" descr="白色大理石"/>
          <p:cNvSpPr>
            <a:spLocks noChangeArrowheads="1"/>
          </p:cNvSpPr>
          <p:nvPr/>
        </p:nvSpPr>
        <p:spPr bwMode="auto">
          <a:xfrm>
            <a:off x="4572000" y="46482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>
                <a:solidFill>
                  <a:schemeClr val="folHlink"/>
                </a:solidFill>
                <a:ea typeface="宋体" pitchFamily="2" charset="-122"/>
              </a:rPr>
              <a:t>2</a:t>
            </a:r>
            <a:endParaRPr lang="zh-CN" altLang="en-US" sz="2400">
              <a:solidFill>
                <a:schemeClr val="folHlink"/>
              </a:solidFill>
              <a:ea typeface="宋体" pitchFamily="2" charset="-122"/>
            </a:endParaRPr>
          </a:p>
        </p:txBody>
      </p:sp>
      <p:sp>
        <p:nvSpPr>
          <p:cNvPr id="96272" name="Line 16"/>
          <p:cNvSpPr>
            <a:spLocks noChangeShapeType="1"/>
          </p:cNvSpPr>
          <p:nvPr/>
        </p:nvSpPr>
        <p:spPr bwMode="auto">
          <a:xfrm flipV="1">
            <a:off x="7620000" y="3124200"/>
            <a:ext cx="762000" cy="1524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3" name="Text Box 17"/>
          <p:cNvSpPr txBox="1">
            <a:spLocks noChangeArrowheads="1"/>
          </p:cNvSpPr>
          <p:nvPr/>
        </p:nvSpPr>
        <p:spPr bwMode="auto">
          <a:xfrm>
            <a:off x="3733800" y="15240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/>
              <a:t>10</a:t>
            </a:r>
            <a:endParaRPr lang="zh-CN" altLang="en-US" sz="2400"/>
          </a:p>
        </p:txBody>
      </p:sp>
      <p:sp>
        <p:nvSpPr>
          <p:cNvPr id="96274" name="Text Box 18"/>
          <p:cNvSpPr txBox="1">
            <a:spLocks noChangeArrowheads="1"/>
          </p:cNvSpPr>
          <p:nvPr/>
        </p:nvSpPr>
        <p:spPr bwMode="auto">
          <a:xfrm>
            <a:off x="6673850" y="16764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/>
              <a:t>100</a:t>
            </a:r>
            <a:endParaRPr lang="zh-CN" altLang="en-US" sz="2400"/>
          </a:p>
        </p:txBody>
      </p:sp>
      <p:sp>
        <p:nvSpPr>
          <p:cNvPr id="96275" name="Text Box 19"/>
          <p:cNvSpPr txBox="1">
            <a:spLocks noChangeArrowheads="1"/>
          </p:cNvSpPr>
          <p:nvPr/>
        </p:nvSpPr>
        <p:spPr bwMode="auto">
          <a:xfrm>
            <a:off x="5486400" y="23622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/>
              <a:t>30</a:t>
            </a:r>
            <a:endParaRPr lang="zh-CN" altLang="en-US" sz="2400"/>
          </a:p>
        </p:txBody>
      </p:sp>
      <p:sp>
        <p:nvSpPr>
          <p:cNvPr id="96276" name="Text Box 20"/>
          <p:cNvSpPr txBox="1">
            <a:spLocks noChangeArrowheads="1"/>
          </p:cNvSpPr>
          <p:nvPr/>
        </p:nvSpPr>
        <p:spPr bwMode="auto">
          <a:xfrm>
            <a:off x="3124200" y="3657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/>
              <a:t>50</a:t>
            </a:r>
            <a:endParaRPr lang="zh-CN" altLang="en-US" sz="2400"/>
          </a:p>
        </p:txBody>
      </p:sp>
      <p:sp>
        <p:nvSpPr>
          <p:cNvPr id="96277" name="Text Box 21"/>
          <p:cNvSpPr txBox="1">
            <a:spLocks noChangeArrowheads="1"/>
          </p:cNvSpPr>
          <p:nvPr/>
        </p:nvSpPr>
        <p:spPr bwMode="auto">
          <a:xfrm>
            <a:off x="7924800" y="38862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/>
              <a:t>60</a:t>
            </a:r>
            <a:endParaRPr lang="zh-CN" altLang="en-US" sz="2400"/>
          </a:p>
        </p:txBody>
      </p:sp>
      <p:sp>
        <p:nvSpPr>
          <p:cNvPr id="96278" name="Text Box 22"/>
          <p:cNvSpPr txBox="1">
            <a:spLocks noChangeArrowheads="1"/>
          </p:cNvSpPr>
          <p:nvPr/>
        </p:nvSpPr>
        <p:spPr bwMode="auto">
          <a:xfrm>
            <a:off x="6858000" y="3001963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/>
              <a:t>10</a:t>
            </a:r>
            <a:endParaRPr lang="zh-CN" altLang="en-US" sz="2400"/>
          </a:p>
        </p:txBody>
      </p:sp>
      <p:sp>
        <p:nvSpPr>
          <p:cNvPr id="96279" name="Text Box 23"/>
          <p:cNvSpPr txBox="1">
            <a:spLocks noChangeArrowheads="1"/>
          </p:cNvSpPr>
          <p:nvPr/>
        </p:nvSpPr>
        <p:spPr bwMode="auto">
          <a:xfrm>
            <a:off x="2209800" y="1995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dirty="0"/>
              <a:t>10</a:t>
            </a:r>
          </a:p>
        </p:txBody>
      </p:sp>
      <p:sp>
        <p:nvSpPr>
          <p:cNvPr id="96280" name="Text Box 24"/>
          <p:cNvSpPr txBox="1">
            <a:spLocks noChangeArrowheads="1"/>
          </p:cNvSpPr>
          <p:nvPr/>
        </p:nvSpPr>
        <p:spPr bwMode="auto">
          <a:xfrm>
            <a:off x="8153400" y="2209800"/>
            <a:ext cx="68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2400" dirty="0"/>
              <a:t>90</a:t>
            </a:r>
          </a:p>
        </p:txBody>
      </p:sp>
      <p:sp>
        <p:nvSpPr>
          <p:cNvPr id="96281" name="Text Box 25"/>
          <p:cNvSpPr txBox="1">
            <a:spLocks noChangeArrowheads="1"/>
          </p:cNvSpPr>
          <p:nvPr/>
        </p:nvSpPr>
        <p:spPr bwMode="auto">
          <a:xfrm>
            <a:off x="4114800" y="46482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dirty="0"/>
              <a:t>50</a:t>
            </a:r>
          </a:p>
        </p:txBody>
      </p:sp>
      <p:sp>
        <p:nvSpPr>
          <p:cNvPr id="96282" name="Text Box 26"/>
          <p:cNvSpPr txBox="1">
            <a:spLocks noChangeArrowheads="1"/>
          </p:cNvSpPr>
          <p:nvPr/>
        </p:nvSpPr>
        <p:spPr bwMode="auto">
          <a:xfrm>
            <a:off x="7772400" y="4724400"/>
            <a:ext cx="60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2400" dirty="0"/>
              <a:t>30</a:t>
            </a:r>
          </a:p>
        </p:txBody>
      </p:sp>
      <p:sp>
        <p:nvSpPr>
          <p:cNvPr id="96283" name="Text Box 27"/>
          <p:cNvSpPr txBox="1">
            <a:spLocks noChangeArrowheads="1"/>
          </p:cNvSpPr>
          <p:nvPr/>
        </p:nvSpPr>
        <p:spPr bwMode="auto">
          <a:xfrm>
            <a:off x="5810250" y="4800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/>
              <a:t>20</a:t>
            </a:r>
            <a:endParaRPr lang="zh-CN" altLang="en-US" sz="2400"/>
          </a:p>
        </p:txBody>
      </p:sp>
      <p:sp>
        <p:nvSpPr>
          <p:cNvPr id="96284" name="Text Box 28"/>
          <p:cNvSpPr txBox="1">
            <a:spLocks noChangeArrowheads="1"/>
          </p:cNvSpPr>
          <p:nvPr/>
        </p:nvSpPr>
        <p:spPr bwMode="auto">
          <a:xfrm>
            <a:off x="7924800" y="1385888"/>
            <a:ext cx="60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2400" dirty="0"/>
              <a:t>60</a:t>
            </a:r>
          </a:p>
        </p:txBody>
      </p:sp>
      <p:sp>
        <p:nvSpPr>
          <p:cNvPr id="96285" name="Line 29"/>
          <p:cNvSpPr>
            <a:spLocks noChangeShapeType="1"/>
          </p:cNvSpPr>
          <p:nvPr/>
        </p:nvSpPr>
        <p:spPr bwMode="auto">
          <a:xfrm flipH="1" flipV="1">
            <a:off x="8305800" y="1905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TextBox 1"/>
          <p:cNvSpPr txBox="1">
            <a:spLocks noChangeArrowheads="1"/>
          </p:cNvSpPr>
          <p:nvPr/>
        </p:nvSpPr>
        <p:spPr bwMode="auto">
          <a:xfrm>
            <a:off x="71406" y="461499"/>
            <a:ext cx="892971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 algn="ctr"/>
            <a:r>
              <a:rPr lang="en-US" altLang="zh-CN" sz="3200" b="1" dirty="0" smtClean="0"/>
              <a:t>5.4 </a:t>
            </a:r>
            <a:r>
              <a:rPr lang="zh-CN" altLang="en-US" sz="3200" b="1" dirty="0" smtClean="0"/>
              <a:t>最短路径和关键路径</a:t>
            </a:r>
            <a:r>
              <a:rPr lang="en-US" altLang="zh-CN" sz="3200" b="1" dirty="0" smtClean="0"/>
              <a:t>::</a:t>
            </a:r>
            <a:r>
              <a:rPr lang="en-US" altLang="zh-CN" sz="3200" b="1" dirty="0" err="1" smtClean="0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zh-CN" altLang="en-US" sz="3200" b="1" dirty="0" smtClean="0"/>
              <a:t>算法</a:t>
            </a:r>
            <a:endParaRPr lang="en-US" altLang="zh-CN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381000" y="6034088"/>
            <a:ext cx="2438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400" b="1" dirty="0"/>
              <a:t>结点4：</a:t>
            </a:r>
            <a:r>
              <a:rPr lang="en-US" altLang="zh-CN" sz="2400" b="1" dirty="0"/>
              <a:t>60</a:t>
            </a:r>
          </a:p>
        </p:txBody>
      </p:sp>
      <p:sp>
        <p:nvSpPr>
          <p:cNvPr id="97284" name="Line 4"/>
          <p:cNvSpPr>
            <a:spLocks noChangeShapeType="1"/>
          </p:cNvSpPr>
          <p:nvPr/>
        </p:nvSpPr>
        <p:spPr bwMode="auto">
          <a:xfrm>
            <a:off x="5410200" y="1995488"/>
            <a:ext cx="2057400" cy="3124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5" name="Line 5"/>
          <p:cNvSpPr>
            <a:spLocks noChangeShapeType="1"/>
          </p:cNvSpPr>
          <p:nvPr/>
        </p:nvSpPr>
        <p:spPr bwMode="auto">
          <a:xfrm flipH="1" flipV="1">
            <a:off x="5029200" y="5119688"/>
            <a:ext cx="2362200" cy="152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6" name="Line 6"/>
          <p:cNvSpPr>
            <a:spLocks noChangeShapeType="1"/>
          </p:cNvSpPr>
          <p:nvPr/>
        </p:nvSpPr>
        <p:spPr bwMode="auto">
          <a:xfrm flipV="1">
            <a:off x="4800600" y="3367088"/>
            <a:ext cx="3429000" cy="1600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7" name="Line 7"/>
          <p:cNvSpPr>
            <a:spLocks noChangeShapeType="1"/>
          </p:cNvSpPr>
          <p:nvPr/>
        </p:nvSpPr>
        <p:spPr bwMode="auto">
          <a:xfrm>
            <a:off x="5638800" y="1843088"/>
            <a:ext cx="2590800" cy="1295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8" name="Line 8"/>
          <p:cNvSpPr>
            <a:spLocks noChangeShapeType="1"/>
          </p:cNvSpPr>
          <p:nvPr/>
        </p:nvSpPr>
        <p:spPr bwMode="auto">
          <a:xfrm>
            <a:off x="2514600" y="3214688"/>
            <a:ext cx="2133600" cy="18288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9" name="Line 9"/>
          <p:cNvSpPr>
            <a:spLocks noChangeShapeType="1"/>
          </p:cNvSpPr>
          <p:nvPr/>
        </p:nvSpPr>
        <p:spPr bwMode="auto">
          <a:xfrm flipH="1">
            <a:off x="2667000" y="1919288"/>
            <a:ext cx="2590800" cy="10668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90" name="Oval 10" descr="白色大理石"/>
          <p:cNvSpPr>
            <a:spLocks noChangeArrowheads="1"/>
          </p:cNvSpPr>
          <p:nvPr/>
        </p:nvSpPr>
        <p:spPr bwMode="auto">
          <a:xfrm>
            <a:off x="2209800" y="286385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>
                <a:solidFill>
                  <a:schemeClr val="accent2"/>
                </a:solidFill>
                <a:ea typeface="宋体" pitchFamily="2" charset="-122"/>
              </a:rPr>
              <a:t>1</a:t>
            </a:r>
            <a:endParaRPr lang="zh-CN" altLang="en-US" sz="240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122891" name="Oval 11" descr="白色大理石"/>
          <p:cNvSpPr>
            <a:spLocks noChangeArrowheads="1"/>
          </p:cNvSpPr>
          <p:nvPr/>
        </p:nvSpPr>
        <p:spPr bwMode="auto">
          <a:xfrm>
            <a:off x="5181600" y="153828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>
                <a:solidFill>
                  <a:schemeClr val="accent2"/>
                </a:solidFill>
                <a:ea typeface="宋体" pitchFamily="2" charset="-122"/>
              </a:rPr>
              <a:t>0</a:t>
            </a:r>
            <a:endParaRPr lang="zh-CN" altLang="en-US" sz="240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122892" name="Oval 12" descr="白色大理石"/>
          <p:cNvSpPr>
            <a:spLocks noChangeArrowheads="1"/>
          </p:cNvSpPr>
          <p:nvPr/>
        </p:nvSpPr>
        <p:spPr bwMode="auto">
          <a:xfrm>
            <a:off x="8229600" y="301625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>
                <a:solidFill>
                  <a:schemeClr val="folHlink"/>
                </a:solidFill>
                <a:ea typeface="宋体" pitchFamily="2" charset="-122"/>
              </a:rPr>
              <a:t>4</a:t>
            </a:r>
            <a:endParaRPr lang="zh-CN" altLang="en-US" sz="2400">
              <a:solidFill>
                <a:schemeClr val="folHlink"/>
              </a:solidFill>
              <a:ea typeface="宋体" pitchFamily="2" charset="-122"/>
            </a:endParaRPr>
          </a:p>
        </p:txBody>
      </p:sp>
      <p:sp>
        <p:nvSpPr>
          <p:cNvPr id="122893" name="Oval 13" descr="白色大理石"/>
          <p:cNvSpPr>
            <a:spLocks noChangeArrowheads="1"/>
          </p:cNvSpPr>
          <p:nvPr/>
        </p:nvSpPr>
        <p:spPr bwMode="auto">
          <a:xfrm>
            <a:off x="7391400" y="496728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>
                <a:solidFill>
                  <a:schemeClr val="accent2"/>
                </a:solidFill>
                <a:ea typeface="宋体" pitchFamily="2" charset="-122"/>
              </a:rPr>
              <a:t>3</a:t>
            </a:r>
            <a:endParaRPr lang="zh-CN" altLang="en-US" sz="240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122894" name="Oval 14" descr="白色大理石"/>
          <p:cNvSpPr>
            <a:spLocks noChangeArrowheads="1"/>
          </p:cNvSpPr>
          <p:nvPr/>
        </p:nvSpPr>
        <p:spPr bwMode="auto">
          <a:xfrm>
            <a:off x="4572000" y="496728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>
                <a:solidFill>
                  <a:schemeClr val="accent2"/>
                </a:solidFill>
                <a:ea typeface="宋体" pitchFamily="2" charset="-122"/>
              </a:rPr>
              <a:t>2</a:t>
            </a:r>
            <a:endParaRPr lang="zh-CN" altLang="en-US" sz="240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97295" name="Line 15"/>
          <p:cNvSpPr>
            <a:spLocks noChangeShapeType="1"/>
          </p:cNvSpPr>
          <p:nvPr/>
        </p:nvSpPr>
        <p:spPr bwMode="auto">
          <a:xfrm flipV="1">
            <a:off x="7620000" y="3443288"/>
            <a:ext cx="762000" cy="1524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6" name="Text Box 16"/>
          <p:cNvSpPr txBox="1">
            <a:spLocks noChangeArrowheads="1"/>
          </p:cNvSpPr>
          <p:nvPr/>
        </p:nvSpPr>
        <p:spPr bwMode="auto">
          <a:xfrm>
            <a:off x="3733800" y="1843088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/>
              <a:t>10</a:t>
            </a:r>
            <a:endParaRPr lang="zh-CN" altLang="en-US" sz="2400"/>
          </a:p>
        </p:txBody>
      </p:sp>
      <p:sp>
        <p:nvSpPr>
          <p:cNvPr id="97297" name="Text Box 17"/>
          <p:cNvSpPr txBox="1">
            <a:spLocks noChangeArrowheads="1"/>
          </p:cNvSpPr>
          <p:nvPr/>
        </p:nvSpPr>
        <p:spPr bwMode="auto">
          <a:xfrm>
            <a:off x="6673850" y="1995488"/>
            <a:ext cx="793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/>
              <a:t>100</a:t>
            </a:r>
            <a:endParaRPr lang="zh-CN" altLang="en-US" sz="2400"/>
          </a:p>
        </p:txBody>
      </p:sp>
      <p:sp>
        <p:nvSpPr>
          <p:cNvPr id="97298" name="Text Box 18"/>
          <p:cNvSpPr txBox="1">
            <a:spLocks noChangeArrowheads="1"/>
          </p:cNvSpPr>
          <p:nvPr/>
        </p:nvSpPr>
        <p:spPr bwMode="auto">
          <a:xfrm>
            <a:off x="5486400" y="2681288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/>
              <a:t>30</a:t>
            </a:r>
            <a:endParaRPr lang="zh-CN" altLang="en-US" sz="2400"/>
          </a:p>
        </p:txBody>
      </p:sp>
      <p:sp>
        <p:nvSpPr>
          <p:cNvPr id="97299" name="Text Box 19"/>
          <p:cNvSpPr txBox="1">
            <a:spLocks noChangeArrowheads="1"/>
          </p:cNvSpPr>
          <p:nvPr/>
        </p:nvSpPr>
        <p:spPr bwMode="auto">
          <a:xfrm>
            <a:off x="3124200" y="3976688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/>
              <a:t>50</a:t>
            </a:r>
            <a:endParaRPr lang="zh-CN" altLang="en-US" sz="2400"/>
          </a:p>
        </p:txBody>
      </p:sp>
      <p:sp>
        <p:nvSpPr>
          <p:cNvPr id="97300" name="Text Box 20"/>
          <p:cNvSpPr txBox="1">
            <a:spLocks noChangeArrowheads="1"/>
          </p:cNvSpPr>
          <p:nvPr/>
        </p:nvSpPr>
        <p:spPr bwMode="auto">
          <a:xfrm>
            <a:off x="7924800" y="4205288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/>
              <a:t>60</a:t>
            </a:r>
            <a:endParaRPr lang="zh-CN" altLang="en-US" sz="2400"/>
          </a:p>
        </p:txBody>
      </p:sp>
      <p:sp>
        <p:nvSpPr>
          <p:cNvPr id="97301" name="Text Box 21"/>
          <p:cNvSpPr txBox="1">
            <a:spLocks noChangeArrowheads="1"/>
          </p:cNvSpPr>
          <p:nvPr/>
        </p:nvSpPr>
        <p:spPr bwMode="auto">
          <a:xfrm>
            <a:off x="6858000" y="332105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/>
              <a:t>10</a:t>
            </a:r>
            <a:endParaRPr lang="zh-CN" altLang="en-US" sz="2400"/>
          </a:p>
        </p:txBody>
      </p:sp>
      <p:sp>
        <p:nvSpPr>
          <p:cNvPr id="97302" name="Text Box 22"/>
          <p:cNvSpPr txBox="1">
            <a:spLocks noChangeArrowheads="1"/>
          </p:cNvSpPr>
          <p:nvPr/>
        </p:nvSpPr>
        <p:spPr bwMode="auto">
          <a:xfrm>
            <a:off x="2209800" y="2314575"/>
            <a:ext cx="60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2400" dirty="0"/>
              <a:t>10</a:t>
            </a:r>
          </a:p>
        </p:txBody>
      </p:sp>
      <p:sp>
        <p:nvSpPr>
          <p:cNvPr id="97303" name="Text Box 23"/>
          <p:cNvSpPr txBox="1">
            <a:spLocks noChangeArrowheads="1"/>
          </p:cNvSpPr>
          <p:nvPr/>
        </p:nvSpPr>
        <p:spPr bwMode="auto">
          <a:xfrm>
            <a:off x="8153400" y="2528888"/>
            <a:ext cx="68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2400" dirty="0"/>
              <a:t>60</a:t>
            </a:r>
          </a:p>
        </p:txBody>
      </p:sp>
      <p:sp>
        <p:nvSpPr>
          <p:cNvPr id="97304" name="Text Box 24"/>
          <p:cNvSpPr txBox="1">
            <a:spLocks noChangeArrowheads="1"/>
          </p:cNvSpPr>
          <p:nvPr/>
        </p:nvSpPr>
        <p:spPr bwMode="auto">
          <a:xfrm>
            <a:off x="4114800" y="4967288"/>
            <a:ext cx="60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2400" dirty="0"/>
              <a:t>50</a:t>
            </a:r>
          </a:p>
        </p:txBody>
      </p:sp>
      <p:sp>
        <p:nvSpPr>
          <p:cNvPr id="97305" name="Text Box 25"/>
          <p:cNvSpPr txBox="1">
            <a:spLocks noChangeArrowheads="1"/>
          </p:cNvSpPr>
          <p:nvPr/>
        </p:nvSpPr>
        <p:spPr bwMode="auto">
          <a:xfrm>
            <a:off x="7772400" y="5043488"/>
            <a:ext cx="60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2400"/>
              <a:t>30</a:t>
            </a:r>
          </a:p>
        </p:txBody>
      </p:sp>
      <p:sp>
        <p:nvSpPr>
          <p:cNvPr id="97306" name="Text Box 26"/>
          <p:cNvSpPr txBox="1">
            <a:spLocks noChangeArrowheads="1"/>
          </p:cNvSpPr>
          <p:nvPr/>
        </p:nvSpPr>
        <p:spPr bwMode="auto">
          <a:xfrm>
            <a:off x="5886450" y="5135563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/>
              <a:t>20</a:t>
            </a:r>
            <a:endParaRPr lang="zh-CN" altLang="en-US" sz="2400"/>
          </a:p>
        </p:txBody>
      </p:sp>
      <p:sp>
        <p:nvSpPr>
          <p:cNvPr id="27" name="TextBox 1"/>
          <p:cNvSpPr txBox="1">
            <a:spLocks noChangeArrowheads="1"/>
          </p:cNvSpPr>
          <p:nvPr/>
        </p:nvSpPr>
        <p:spPr bwMode="auto">
          <a:xfrm>
            <a:off x="71406" y="461499"/>
            <a:ext cx="892971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 algn="ctr"/>
            <a:r>
              <a:rPr lang="en-US" altLang="zh-CN" sz="3200" b="1" dirty="0" smtClean="0"/>
              <a:t>5.4 </a:t>
            </a:r>
            <a:r>
              <a:rPr lang="zh-CN" altLang="en-US" sz="3200" b="1" dirty="0" smtClean="0"/>
              <a:t>最短路径和关键路径</a:t>
            </a:r>
            <a:r>
              <a:rPr lang="en-US" altLang="zh-CN" sz="3200" b="1" dirty="0" smtClean="0"/>
              <a:t>::</a:t>
            </a:r>
            <a:r>
              <a:rPr lang="en-US" altLang="zh-CN" sz="3200" b="1" dirty="0" err="1" smtClean="0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zh-CN" altLang="en-US" sz="3200" b="1" dirty="0" smtClean="0"/>
              <a:t>算法</a:t>
            </a:r>
            <a:endParaRPr lang="en-US" altLang="zh-CN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0706" y="3595710"/>
            <a:ext cx="29845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0" name="TextBox 1"/>
          <p:cNvSpPr txBox="1">
            <a:spLocks noChangeArrowheads="1"/>
          </p:cNvSpPr>
          <p:nvPr/>
        </p:nvSpPr>
        <p:spPr bwMode="auto">
          <a:xfrm>
            <a:off x="1571604" y="390061"/>
            <a:ext cx="6251465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 lvl="0" algn="ctr" eaLnBrk="0" hangingPunct="0">
              <a:defRPr/>
            </a:pPr>
            <a:r>
              <a:rPr lang="en-US" altLang="zh-CN" sz="3200" b="1" dirty="0" smtClean="0"/>
              <a:t>5.1 </a:t>
            </a:r>
            <a:r>
              <a:rPr lang="zh-CN" altLang="en-US" sz="3200" b="1" dirty="0" smtClean="0"/>
              <a:t>无向图和有向图</a:t>
            </a:r>
            <a:r>
              <a:rPr lang="en-US" altLang="zh-CN" sz="3200" b="1" dirty="0" smtClean="0"/>
              <a:t>::</a:t>
            </a:r>
            <a:r>
              <a:rPr lang="zh-CN" altLang="en-US" sz="3200" b="1" dirty="0" smtClean="0"/>
              <a:t>有向图</a:t>
            </a:r>
            <a:endParaRPr lang="zh-CN" altLang="en-US" sz="3200" b="1" dirty="0" smtClean="0">
              <a:latin typeface="宋体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635000" y="1066800"/>
            <a:ext cx="8080404" cy="1862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no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A50021"/>
                </a:solidFill>
                <a:latin typeface="Times New Roman" pitchFamily="18" charset="0"/>
              </a:rPr>
              <a:t>定义5.2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向图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&lt;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&gt;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（二元组）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其中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57200" indent="-457200"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	(1)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≠ Ø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为顶点集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元素称为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顶点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 （或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结点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）</a:t>
            </a:r>
            <a:endParaRPr lang="en-US" alt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</a:endParaRPr>
          </a:p>
          <a:p>
            <a:pPr marL="457200" indent="-457200"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	(2)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的多重集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其元素称为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有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向边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简称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边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57200" indent="-457200"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	(3)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顶点集记作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),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边集记作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). </a:t>
            </a:r>
            <a:endParaRPr lang="en-US" alt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428596" y="3500438"/>
            <a:ext cx="385765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如右图，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设</a:t>
            </a:r>
          </a:p>
          <a:p>
            <a:pPr>
              <a:spcBef>
                <a:spcPts val="1200"/>
              </a:spcBef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=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{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b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c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d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},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&lt;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&gt;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为一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有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向图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请写出其边集。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"/>
          <p:cNvSpPr txBox="1">
            <a:spLocks noChangeArrowheads="1"/>
          </p:cNvSpPr>
          <p:nvPr/>
        </p:nvSpPr>
        <p:spPr bwMode="auto">
          <a:xfrm>
            <a:off x="71406" y="461499"/>
            <a:ext cx="892971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 algn="ctr"/>
            <a:r>
              <a:rPr lang="en-US" altLang="zh-CN" sz="3200" b="1" dirty="0" smtClean="0"/>
              <a:t>5.4 </a:t>
            </a:r>
            <a:r>
              <a:rPr lang="zh-CN" altLang="en-US" sz="3200" b="1" dirty="0" smtClean="0"/>
              <a:t>最短路径和关键路径</a:t>
            </a:r>
            <a:r>
              <a:rPr lang="en-US" altLang="zh-CN" sz="3200" b="1" dirty="0" smtClean="0"/>
              <a:t>::</a:t>
            </a:r>
            <a:r>
              <a:rPr lang="en-US" altLang="zh-CN" sz="3200" b="1" dirty="0" err="1" smtClean="0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zh-CN" altLang="en-US" sz="3200" b="1" dirty="0" smtClean="0"/>
              <a:t>算法</a:t>
            </a:r>
            <a:endParaRPr lang="en-US" altLang="zh-CN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" name="Line 4"/>
          <p:cNvSpPr>
            <a:spLocks noChangeShapeType="1"/>
          </p:cNvSpPr>
          <p:nvPr/>
        </p:nvSpPr>
        <p:spPr bwMode="auto">
          <a:xfrm>
            <a:off x="5057756" y="1385870"/>
            <a:ext cx="1371632" cy="1471626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5"/>
          <p:cNvSpPr>
            <a:spLocks noChangeShapeType="1"/>
          </p:cNvSpPr>
          <p:nvPr/>
        </p:nvSpPr>
        <p:spPr bwMode="auto">
          <a:xfrm flipH="1">
            <a:off x="4929190" y="3143248"/>
            <a:ext cx="1428760" cy="45719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 flipV="1">
            <a:off x="4929190" y="1857364"/>
            <a:ext cx="2786082" cy="1214446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>
            <a:off x="5286356" y="1233470"/>
            <a:ext cx="2357478" cy="48101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3500430" y="2214554"/>
            <a:ext cx="1000132" cy="71438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9"/>
          <p:cNvSpPr>
            <a:spLocks noChangeShapeType="1"/>
          </p:cNvSpPr>
          <p:nvPr/>
        </p:nvSpPr>
        <p:spPr bwMode="auto">
          <a:xfrm flipH="1">
            <a:off x="3571868" y="1309670"/>
            <a:ext cx="1333488" cy="547694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10" descr="白色大理石"/>
          <p:cNvSpPr>
            <a:spLocks noChangeArrowheads="1"/>
          </p:cNvSpPr>
          <p:nvPr/>
        </p:nvSpPr>
        <p:spPr bwMode="auto">
          <a:xfrm>
            <a:off x="3143240" y="171448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>
                <a:solidFill>
                  <a:schemeClr val="accent2"/>
                </a:solidFill>
                <a:ea typeface="宋体" pitchFamily="2" charset="-122"/>
              </a:rPr>
              <a:t>1</a:t>
            </a:r>
            <a:endParaRPr lang="zh-CN" altLang="en-US" sz="240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36" name="Oval 11" descr="白色大理石"/>
          <p:cNvSpPr>
            <a:spLocks noChangeArrowheads="1"/>
          </p:cNvSpPr>
          <p:nvPr/>
        </p:nvSpPr>
        <p:spPr bwMode="auto">
          <a:xfrm>
            <a:off x="4829156" y="92867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>
                <a:solidFill>
                  <a:schemeClr val="accent2"/>
                </a:solidFill>
                <a:ea typeface="宋体" pitchFamily="2" charset="-122"/>
              </a:rPr>
              <a:t>0</a:t>
            </a:r>
            <a:endParaRPr lang="zh-CN" altLang="en-US" sz="240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37" name="Oval 12" descr="白色大理石"/>
          <p:cNvSpPr>
            <a:spLocks noChangeArrowheads="1"/>
          </p:cNvSpPr>
          <p:nvPr/>
        </p:nvSpPr>
        <p:spPr bwMode="auto">
          <a:xfrm>
            <a:off x="7643834" y="1500174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>
                <a:solidFill>
                  <a:schemeClr val="folHlink"/>
                </a:solidFill>
                <a:ea typeface="宋体" pitchFamily="2" charset="-122"/>
              </a:rPr>
              <a:t>4</a:t>
            </a:r>
            <a:endParaRPr lang="zh-CN" altLang="en-US" sz="2400" dirty="0">
              <a:solidFill>
                <a:schemeClr val="folHlink"/>
              </a:solidFill>
              <a:ea typeface="宋体" pitchFamily="2" charset="-122"/>
            </a:endParaRPr>
          </a:p>
        </p:txBody>
      </p:sp>
      <p:sp>
        <p:nvSpPr>
          <p:cNvPr id="38" name="Oval 13" descr="白色大理石"/>
          <p:cNvSpPr>
            <a:spLocks noChangeArrowheads="1"/>
          </p:cNvSpPr>
          <p:nvPr/>
        </p:nvSpPr>
        <p:spPr bwMode="auto">
          <a:xfrm>
            <a:off x="6357950" y="278605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>
                <a:solidFill>
                  <a:schemeClr val="accent2"/>
                </a:solidFill>
                <a:ea typeface="宋体" pitchFamily="2" charset="-122"/>
              </a:rPr>
              <a:t>3</a:t>
            </a: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39" name="Oval 14" descr="白色大理石"/>
          <p:cNvSpPr>
            <a:spLocks noChangeArrowheads="1"/>
          </p:cNvSpPr>
          <p:nvPr/>
        </p:nvSpPr>
        <p:spPr bwMode="auto">
          <a:xfrm>
            <a:off x="4429124" y="278605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>
                <a:solidFill>
                  <a:schemeClr val="accent2"/>
                </a:solidFill>
                <a:ea typeface="宋体" pitchFamily="2" charset="-122"/>
              </a:rPr>
              <a:t>2</a:t>
            </a: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V="1">
            <a:off x="6786578" y="2000240"/>
            <a:ext cx="1071570" cy="928694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3786182" y="1142984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/>
              <a:t>10</a:t>
            </a:r>
            <a:endParaRPr lang="zh-CN" altLang="en-US" sz="2400" dirty="0"/>
          </a:p>
        </p:txBody>
      </p: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6215074" y="1000108"/>
            <a:ext cx="793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/>
              <a:t>100</a:t>
            </a:r>
            <a:endParaRPr lang="zh-CN" altLang="en-US" sz="2400" dirty="0"/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5053020" y="1714488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/>
              <a:t>30</a:t>
            </a:r>
            <a:endParaRPr lang="zh-CN" altLang="en-US" sz="2400" dirty="0"/>
          </a:p>
        </p:txBody>
      </p:sp>
      <p:sp>
        <p:nvSpPr>
          <p:cNvPr id="44" name="Text Box 19"/>
          <p:cNvSpPr txBox="1">
            <a:spLocks noChangeArrowheads="1"/>
          </p:cNvSpPr>
          <p:nvPr/>
        </p:nvSpPr>
        <p:spPr bwMode="auto">
          <a:xfrm>
            <a:off x="3857620" y="2071678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/>
              <a:t>50</a:t>
            </a:r>
            <a:endParaRPr lang="zh-CN" altLang="en-US" sz="2400" dirty="0"/>
          </a:p>
        </p:txBody>
      </p:sp>
      <p:sp>
        <p:nvSpPr>
          <p:cNvPr id="45" name="Text Box 20"/>
          <p:cNvSpPr txBox="1">
            <a:spLocks noChangeArrowheads="1"/>
          </p:cNvSpPr>
          <p:nvPr/>
        </p:nvSpPr>
        <p:spPr bwMode="auto">
          <a:xfrm>
            <a:off x="7215206" y="2357430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/>
              <a:t>60</a:t>
            </a:r>
            <a:endParaRPr lang="zh-CN" altLang="en-US" sz="2400" dirty="0"/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6429388" y="1785926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/>
              <a:t>10</a:t>
            </a:r>
            <a:endParaRPr lang="zh-CN" altLang="en-US" sz="2400" dirty="0"/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5572132" y="2786058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/>
              <a:t>20</a:t>
            </a:r>
            <a:endParaRPr lang="zh-CN" altLang="en-US" sz="2400" dirty="0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214282" y="3357560"/>
          <a:ext cx="8715438" cy="3343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573"/>
                <a:gridCol w="1452573"/>
                <a:gridCol w="1452573"/>
                <a:gridCol w="1452573"/>
                <a:gridCol w="1452573"/>
                <a:gridCol w="1452573"/>
              </a:tblGrid>
              <a:tr h="47761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2400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24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24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24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24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7761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(+∞,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(+∞,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(+∞,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(+∞,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7761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7761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7761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7761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7761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42844" y="1285860"/>
            <a:ext cx="3143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zh-CN" altLang="en-US" dirty="0" smtClean="0"/>
              <a:t>拷贝非确定结点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zh-CN" altLang="en-US" dirty="0" smtClean="0"/>
              <a:t>选择与始点最近非确定点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zh-CN" altLang="en-US" dirty="0" smtClean="0"/>
              <a:t>变所选结点为确定点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zh-CN" altLang="en-US" dirty="0" smtClean="0"/>
              <a:t>对那些以所选点为起点的非确定结点，更改距离和来源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"/>
          <p:cNvSpPr txBox="1">
            <a:spLocks noChangeArrowheads="1"/>
          </p:cNvSpPr>
          <p:nvPr/>
        </p:nvSpPr>
        <p:spPr bwMode="auto">
          <a:xfrm>
            <a:off x="71406" y="461499"/>
            <a:ext cx="892971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 algn="ctr"/>
            <a:r>
              <a:rPr lang="en-US" altLang="zh-CN" sz="3200" b="1" dirty="0" smtClean="0"/>
              <a:t>5.4 </a:t>
            </a:r>
            <a:r>
              <a:rPr lang="zh-CN" altLang="en-US" sz="3200" b="1" dirty="0" smtClean="0"/>
              <a:t>最短路径和关键路径</a:t>
            </a:r>
            <a:r>
              <a:rPr lang="en-US" altLang="zh-CN" sz="3200" b="1" dirty="0" smtClean="0"/>
              <a:t>::</a:t>
            </a:r>
            <a:r>
              <a:rPr lang="en-US" altLang="zh-CN" sz="3200" b="1" dirty="0" err="1" smtClean="0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zh-CN" altLang="en-US" sz="3200" b="1" dirty="0" smtClean="0"/>
              <a:t>算法</a:t>
            </a:r>
            <a:endParaRPr lang="en-US" altLang="zh-CN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" name="Line 4"/>
          <p:cNvSpPr>
            <a:spLocks noChangeShapeType="1"/>
          </p:cNvSpPr>
          <p:nvPr/>
        </p:nvSpPr>
        <p:spPr bwMode="auto">
          <a:xfrm>
            <a:off x="5057756" y="1385870"/>
            <a:ext cx="1371632" cy="1471626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5"/>
          <p:cNvSpPr>
            <a:spLocks noChangeShapeType="1"/>
          </p:cNvSpPr>
          <p:nvPr/>
        </p:nvSpPr>
        <p:spPr bwMode="auto">
          <a:xfrm flipH="1">
            <a:off x="4929190" y="3143248"/>
            <a:ext cx="1428760" cy="45719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 flipV="1">
            <a:off x="4929190" y="1857364"/>
            <a:ext cx="2786082" cy="1214446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>
            <a:off x="5286356" y="1233470"/>
            <a:ext cx="2357478" cy="48101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3500430" y="2214554"/>
            <a:ext cx="1000132" cy="71438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9"/>
          <p:cNvSpPr>
            <a:spLocks noChangeShapeType="1"/>
          </p:cNvSpPr>
          <p:nvPr/>
        </p:nvSpPr>
        <p:spPr bwMode="auto">
          <a:xfrm flipH="1">
            <a:off x="3571868" y="1309670"/>
            <a:ext cx="1333488" cy="547694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10" descr="白色大理石"/>
          <p:cNvSpPr>
            <a:spLocks noChangeArrowheads="1"/>
          </p:cNvSpPr>
          <p:nvPr/>
        </p:nvSpPr>
        <p:spPr bwMode="auto">
          <a:xfrm>
            <a:off x="3143240" y="171448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>
                <a:solidFill>
                  <a:schemeClr val="accent2"/>
                </a:solidFill>
                <a:ea typeface="宋体" pitchFamily="2" charset="-122"/>
              </a:rPr>
              <a:t>1</a:t>
            </a:r>
            <a:endParaRPr lang="zh-CN" altLang="en-US" sz="240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36" name="Oval 11" descr="白色大理石"/>
          <p:cNvSpPr>
            <a:spLocks noChangeArrowheads="1"/>
          </p:cNvSpPr>
          <p:nvPr/>
        </p:nvSpPr>
        <p:spPr bwMode="auto">
          <a:xfrm>
            <a:off x="4829156" y="92867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>
                <a:solidFill>
                  <a:schemeClr val="accent2"/>
                </a:solidFill>
                <a:ea typeface="宋体" pitchFamily="2" charset="-122"/>
              </a:rPr>
              <a:t>0</a:t>
            </a:r>
            <a:endParaRPr lang="zh-CN" altLang="en-US" sz="240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37" name="Oval 12" descr="白色大理石"/>
          <p:cNvSpPr>
            <a:spLocks noChangeArrowheads="1"/>
          </p:cNvSpPr>
          <p:nvPr/>
        </p:nvSpPr>
        <p:spPr bwMode="auto">
          <a:xfrm>
            <a:off x="7643834" y="1500174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>
                <a:solidFill>
                  <a:schemeClr val="folHlink"/>
                </a:solidFill>
                <a:ea typeface="宋体" pitchFamily="2" charset="-122"/>
              </a:rPr>
              <a:t>4</a:t>
            </a:r>
            <a:endParaRPr lang="zh-CN" altLang="en-US" sz="2400" dirty="0">
              <a:solidFill>
                <a:schemeClr val="folHlink"/>
              </a:solidFill>
              <a:ea typeface="宋体" pitchFamily="2" charset="-122"/>
            </a:endParaRPr>
          </a:p>
        </p:txBody>
      </p:sp>
      <p:sp>
        <p:nvSpPr>
          <p:cNvPr id="38" name="Oval 13" descr="白色大理石"/>
          <p:cNvSpPr>
            <a:spLocks noChangeArrowheads="1"/>
          </p:cNvSpPr>
          <p:nvPr/>
        </p:nvSpPr>
        <p:spPr bwMode="auto">
          <a:xfrm>
            <a:off x="6357950" y="278605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>
                <a:solidFill>
                  <a:schemeClr val="accent2"/>
                </a:solidFill>
                <a:ea typeface="宋体" pitchFamily="2" charset="-122"/>
              </a:rPr>
              <a:t>3</a:t>
            </a: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39" name="Oval 14" descr="白色大理石"/>
          <p:cNvSpPr>
            <a:spLocks noChangeArrowheads="1"/>
          </p:cNvSpPr>
          <p:nvPr/>
        </p:nvSpPr>
        <p:spPr bwMode="auto">
          <a:xfrm>
            <a:off x="4429124" y="278605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>
                <a:solidFill>
                  <a:schemeClr val="accent2"/>
                </a:solidFill>
                <a:ea typeface="宋体" pitchFamily="2" charset="-122"/>
              </a:rPr>
              <a:t>2</a:t>
            </a: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V="1">
            <a:off x="6786578" y="2000240"/>
            <a:ext cx="1071570" cy="928694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3786182" y="1142984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/>
              <a:t>10</a:t>
            </a:r>
            <a:endParaRPr lang="zh-CN" altLang="en-US" sz="2400" dirty="0"/>
          </a:p>
        </p:txBody>
      </p: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6215074" y="1000108"/>
            <a:ext cx="793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/>
              <a:t>100</a:t>
            </a:r>
            <a:endParaRPr lang="zh-CN" altLang="en-US" sz="2400" dirty="0"/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5053020" y="1714488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/>
              <a:t>30</a:t>
            </a:r>
            <a:endParaRPr lang="zh-CN" altLang="en-US" sz="2400" dirty="0"/>
          </a:p>
        </p:txBody>
      </p:sp>
      <p:sp>
        <p:nvSpPr>
          <p:cNvPr id="44" name="Text Box 19"/>
          <p:cNvSpPr txBox="1">
            <a:spLocks noChangeArrowheads="1"/>
          </p:cNvSpPr>
          <p:nvPr/>
        </p:nvSpPr>
        <p:spPr bwMode="auto">
          <a:xfrm>
            <a:off x="3857620" y="2071678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/>
              <a:t>50</a:t>
            </a:r>
            <a:endParaRPr lang="zh-CN" altLang="en-US" sz="2400" dirty="0"/>
          </a:p>
        </p:txBody>
      </p:sp>
      <p:sp>
        <p:nvSpPr>
          <p:cNvPr id="45" name="Text Box 20"/>
          <p:cNvSpPr txBox="1">
            <a:spLocks noChangeArrowheads="1"/>
          </p:cNvSpPr>
          <p:nvPr/>
        </p:nvSpPr>
        <p:spPr bwMode="auto">
          <a:xfrm>
            <a:off x="7215206" y="2357430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/>
              <a:t>60</a:t>
            </a:r>
            <a:endParaRPr lang="zh-CN" altLang="en-US" sz="2400" dirty="0"/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6429388" y="1785926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/>
              <a:t>10</a:t>
            </a:r>
            <a:endParaRPr lang="zh-CN" altLang="en-US" sz="2400" dirty="0"/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5572132" y="2786058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/>
              <a:t>20</a:t>
            </a:r>
            <a:endParaRPr lang="zh-CN" altLang="en-US" sz="2400" dirty="0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214282" y="3357560"/>
          <a:ext cx="8715438" cy="3343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573"/>
                <a:gridCol w="1452573"/>
                <a:gridCol w="1452573"/>
                <a:gridCol w="1452573"/>
                <a:gridCol w="1452573"/>
                <a:gridCol w="1452573"/>
              </a:tblGrid>
              <a:tr h="47761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2400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⊿</a:t>
                      </a:r>
                      <a:endParaRPr lang="zh-CN" altLang="en-US" sz="2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24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24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24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24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7761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(+∞,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(+∞,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(+∞,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(+∞,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7761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zh-CN" altLang="en-US" sz="240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(10,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(+∞,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(30,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0)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(100,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0)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7761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7761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7761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7761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42844" y="1285860"/>
            <a:ext cx="3143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zh-CN" altLang="en-US" dirty="0" smtClean="0"/>
              <a:t>拷贝非确定结点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zh-CN" altLang="en-US" dirty="0" smtClean="0"/>
              <a:t>选择与始点最近非确定点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zh-CN" altLang="en-US" dirty="0" smtClean="0"/>
              <a:t>变所选结点为确定点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zh-CN" altLang="en-US" dirty="0" smtClean="0"/>
              <a:t>对那些以所选点为起点的非确定结点，更改距离和来源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"/>
          <p:cNvSpPr txBox="1">
            <a:spLocks noChangeArrowheads="1"/>
          </p:cNvSpPr>
          <p:nvPr/>
        </p:nvSpPr>
        <p:spPr bwMode="auto">
          <a:xfrm>
            <a:off x="71406" y="461499"/>
            <a:ext cx="892971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 algn="ctr"/>
            <a:r>
              <a:rPr lang="en-US" altLang="zh-CN" sz="3200" b="1" dirty="0" smtClean="0"/>
              <a:t>5.4 </a:t>
            </a:r>
            <a:r>
              <a:rPr lang="zh-CN" altLang="en-US" sz="3200" b="1" dirty="0" smtClean="0"/>
              <a:t>最短路径和关键路径</a:t>
            </a:r>
            <a:r>
              <a:rPr lang="en-US" altLang="zh-CN" sz="3200" b="1" dirty="0" smtClean="0"/>
              <a:t>::</a:t>
            </a:r>
            <a:r>
              <a:rPr lang="en-US" altLang="zh-CN" sz="3200" b="1" dirty="0" err="1" smtClean="0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zh-CN" altLang="en-US" sz="3200" b="1" dirty="0" smtClean="0"/>
              <a:t>算法</a:t>
            </a:r>
            <a:endParaRPr lang="en-US" altLang="zh-CN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" name="Line 4"/>
          <p:cNvSpPr>
            <a:spLocks noChangeShapeType="1"/>
          </p:cNvSpPr>
          <p:nvPr/>
        </p:nvSpPr>
        <p:spPr bwMode="auto">
          <a:xfrm>
            <a:off x="5057756" y="1385870"/>
            <a:ext cx="1371632" cy="1471626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5"/>
          <p:cNvSpPr>
            <a:spLocks noChangeShapeType="1"/>
          </p:cNvSpPr>
          <p:nvPr/>
        </p:nvSpPr>
        <p:spPr bwMode="auto">
          <a:xfrm flipH="1">
            <a:off x="4929190" y="3143248"/>
            <a:ext cx="1428760" cy="45719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 flipV="1">
            <a:off x="4929190" y="1857364"/>
            <a:ext cx="2786082" cy="1214446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>
            <a:off x="5286356" y="1233470"/>
            <a:ext cx="2357478" cy="48101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3500430" y="2214554"/>
            <a:ext cx="1000132" cy="71438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9"/>
          <p:cNvSpPr>
            <a:spLocks noChangeShapeType="1"/>
          </p:cNvSpPr>
          <p:nvPr/>
        </p:nvSpPr>
        <p:spPr bwMode="auto">
          <a:xfrm flipH="1">
            <a:off x="3571868" y="1309670"/>
            <a:ext cx="1333488" cy="547694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10" descr="白色大理石"/>
          <p:cNvSpPr>
            <a:spLocks noChangeArrowheads="1"/>
          </p:cNvSpPr>
          <p:nvPr/>
        </p:nvSpPr>
        <p:spPr bwMode="auto">
          <a:xfrm>
            <a:off x="3143240" y="171448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>
                <a:solidFill>
                  <a:schemeClr val="accent2"/>
                </a:solidFill>
                <a:ea typeface="宋体" pitchFamily="2" charset="-122"/>
              </a:rPr>
              <a:t>1</a:t>
            </a:r>
            <a:endParaRPr lang="zh-CN" altLang="en-US" sz="240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36" name="Oval 11" descr="白色大理石"/>
          <p:cNvSpPr>
            <a:spLocks noChangeArrowheads="1"/>
          </p:cNvSpPr>
          <p:nvPr/>
        </p:nvSpPr>
        <p:spPr bwMode="auto">
          <a:xfrm>
            <a:off x="4829156" y="92867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>
                <a:solidFill>
                  <a:schemeClr val="accent2"/>
                </a:solidFill>
                <a:ea typeface="宋体" pitchFamily="2" charset="-122"/>
              </a:rPr>
              <a:t>0</a:t>
            </a:r>
            <a:endParaRPr lang="zh-CN" altLang="en-US" sz="240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37" name="Oval 12" descr="白色大理石"/>
          <p:cNvSpPr>
            <a:spLocks noChangeArrowheads="1"/>
          </p:cNvSpPr>
          <p:nvPr/>
        </p:nvSpPr>
        <p:spPr bwMode="auto">
          <a:xfrm>
            <a:off x="7643834" y="1500174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>
                <a:solidFill>
                  <a:schemeClr val="folHlink"/>
                </a:solidFill>
                <a:ea typeface="宋体" pitchFamily="2" charset="-122"/>
              </a:rPr>
              <a:t>4</a:t>
            </a:r>
            <a:endParaRPr lang="zh-CN" altLang="en-US" sz="2400" dirty="0">
              <a:solidFill>
                <a:schemeClr val="folHlink"/>
              </a:solidFill>
              <a:ea typeface="宋体" pitchFamily="2" charset="-122"/>
            </a:endParaRPr>
          </a:p>
        </p:txBody>
      </p:sp>
      <p:sp>
        <p:nvSpPr>
          <p:cNvPr id="38" name="Oval 13" descr="白色大理石"/>
          <p:cNvSpPr>
            <a:spLocks noChangeArrowheads="1"/>
          </p:cNvSpPr>
          <p:nvPr/>
        </p:nvSpPr>
        <p:spPr bwMode="auto">
          <a:xfrm>
            <a:off x="6357950" y="278605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>
                <a:solidFill>
                  <a:schemeClr val="accent2"/>
                </a:solidFill>
                <a:ea typeface="宋体" pitchFamily="2" charset="-122"/>
              </a:rPr>
              <a:t>3</a:t>
            </a: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39" name="Oval 14" descr="白色大理石"/>
          <p:cNvSpPr>
            <a:spLocks noChangeArrowheads="1"/>
          </p:cNvSpPr>
          <p:nvPr/>
        </p:nvSpPr>
        <p:spPr bwMode="auto">
          <a:xfrm>
            <a:off x="4429124" y="278605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>
                <a:solidFill>
                  <a:schemeClr val="accent2"/>
                </a:solidFill>
                <a:ea typeface="宋体" pitchFamily="2" charset="-122"/>
              </a:rPr>
              <a:t>2</a:t>
            </a: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V="1">
            <a:off x="6786578" y="2000240"/>
            <a:ext cx="1071570" cy="928694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3786182" y="1142984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/>
              <a:t>10</a:t>
            </a:r>
            <a:endParaRPr lang="zh-CN" altLang="en-US" sz="2400" dirty="0"/>
          </a:p>
        </p:txBody>
      </p: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6215074" y="1000108"/>
            <a:ext cx="793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/>
              <a:t>100</a:t>
            </a:r>
            <a:endParaRPr lang="zh-CN" altLang="en-US" sz="2400" dirty="0"/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5053020" y="1714488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/>
              <a:t>30</a:t>
            </a:r>
            <a:endParaRPr lang="zh-CN" altLang="en-US" sz="2400" dirty="0"/>
          </a:p>
        </p:txBody>
      </p:sp>
      <p:sp>
        <p:nvSpPr>
          <p:cNvPr id="44" name="Text Box 19"/>
          <p:cNvSpPr txBox="1">
            <a:spLocks noChangeArrowheads="1"/>
          </p:cNvSpPr>
          <p:nvPr/>
        </p:nvSpPr>
        <p:spPr bwMode="auto">
          <a:xfrm>
            <a:off x="3857620" y="2071678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/>
              <a:t>50</a:t>
            </a:r>
            <a:endParaRPr lang="zh-CN" altLang="en-US" sz="2400" dirty="0"/>
          </a:p>
        </p:txBody>
      </p:sp>
      <p:sp>
        <p:nvSpPr>
          <p:cNvPr id="45" name="Text Box 20"/>
          <p:cNvSpPr txBox="1">
            <a:spLocks noChangeArrowheads="1"/>
          </p:cNvSpPr>
          <p:nvPr/>
        </p:nvSpPr>
        <p:spPr bwMode="auto">
          <a:xfrm>
            <a:off x="7215206" y="2357430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/>
              <a:t>60</a:t>
            </a:r>
            <a:endParaRPr lang="zh-CN" altLang="en-US" sz="2400" dirty="0"/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6429388" y="1785926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/>
              <a:t>10</a:t>
            </a:r>
            <a:endParaRPr lang="zh-CN" altLang="en-US" sz="2400" dirty="0"/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5572132" y="2786058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/>
              <a:t>20</a:t>
            </a:r>
            <a:endParaRPr lang="zh-CN" altLang="en-US" sz="2400" dirty="0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214282" y="3357560"/>
          <a:ext cx="8715438" cy="3343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573"/>
                <a:gridCol w="1452573"/>
                <a:gridCol w="1452573"/>
                <a:gridCol w="1452573"/>
                <a:gridCol w="1452573"/>
                <a:gridCol w="1452573"/>
              </a:tblGrid>
              <a:tr h="47761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2400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⊿</a:t>
                      </a:r>
                      <a:endParaRPr lang="zh-CN" altLang="en-US" sz="2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24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⊿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24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24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24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7761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(+∞,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(+∞,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(+∞,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(+∞,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7761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zh-CN" altLang="en-US" sz="240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(10,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(+∞,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(30,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0)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(100,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0)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7761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(10,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zh-CN" altLang="en-US" sz="240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(60,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(30,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0)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(100,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0)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7761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7761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7761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42844" y="1285860"/>
            <a:ext cx="3143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zh-CN" altLang="en-US" dirty="0" smtClean="0"/>
              <a:t>拷贝非确定结点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zh-CN" altLang="en-US" dirty="0" smtClean="0"/>
              <a:t>选择与始点最近非确定点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zh-CN" altLang="en-US" dirty="0" smtClean="0"/>
              <a:t>变所选结点为确定点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zh-CN" altLang="en-US" dirty="0" smtClean="0"/>
              <a:t>对那些以所选点为起点的非确定结点，更改距离和来源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"/>
          <p:cNvSpPr txBox="1">
            <a:spLocks noChangeArrowheads="1"/>
          </p:cNvSpPr>
          <p:nvPr/>
        </p:nvSpPr>
        <p:spPr bwMode="auto">
          <a:xfrm>
            <a:off x="71406" y="461499"/>
            <a:ext cx="892971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 algn="ctr"/>
            <a:r>
              <a:rPr lang="en-US" altLang="zh-CN" sz="3200" b="1" dirty="0" smtClean="0"/>
              <a:t>5.4 </a:t>
            </a:r>
            <a:r>
              <a:rPr lang="zh-CN" altLang="en-US" sz="3200" b="1" dirty="0" smtClean="0"/>
              <a:t>最短路径和关键路径</a:t>
            </a:r>
            <a:r>
              <a:rPr lang="en-US" altLang="zh-CN" sz="3200" b="1" dirty="0" smtClean="0"/>
              <a:t>::</a:t>
            </a:r>
            <a:r>
              <a:rPr lang="en-US" altLang="zh-CN" sz="3200" b="1" dirty="0" err="1" smtClean="0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zh-CN" altLang="en-US" sz="3200" b="1" dirty="0" smtClean="0"/>
              <a:t>算法</a:t>
            </a:r>
            <a:endParaRPr lang="en-US" altLang="zh-CN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" name="Line 4"/>
          <p:cNvSpPr>
            <a:spLocks noChangeShapeType="1"/>
          </p:cNvSpPr>
          <p:nvPr/>
        </p:nvSpPr>
        <p:spPr bwMode="auto">
          <a:xfrm>
            <a:off x="5057756" y="1385870"/>
            <a:ext cx="1371632" cy="1471626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5"/>
          <p:cNvSpPr>
            <a:spLocks noChangeShapeType="1"/>
          </p:cNvSpPr>
          <p:nvPr/>
        </p:nvSpPr>
        <p:spPr bwMode="auto">
          <a:xfrm flipH="1">
            <a:off x="4929190" y="3143248"/>
            <a:ext cx="1428760" cy="45719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 flipV="1">
            <a:off x="4929190" y="1857364"/>
            <a:ext cx="2786082" cy="1214446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>
            <a:off x="5286356" y="1233470"/>
            <a:ext cx="2357478" cy="48101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3500430" y="2214554"/>
            <a:ext cx="1000132" cy="71438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9"/>
          <p:cNvSpPr>
            <a:spLocks noChangeShapeType="1"/>
          </p:cNvSpPr>
          <p:nvPr/>
        </p:nvSpPr>
        <p:spPr bwMode="auto">
          <a:xfrm flipH="1">
            <a:off x="3571868" y="1309670"/>
            <a:ext cx="1333488" cy="547694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10" descr="白色大理石"/>
          <p:cNvSpPr>
            <a:spLocks noChangeArrowheads="1"/>
          </p:cNvSpPr>
          <p:nvPr/>
        </p:nvSpPr>
        <p:spPr bwMode="auto">
          <a:xfrm>
            <a:off x="3143240" y="171448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>
                <a:solidFill>
                  <a:schemeClr val="accent2"/>
                </a:solidFill>
                <a:ea typeface="宋体" pitchFamily="2" charset="-122"/>
              </a:rPr>
              <a:t>1</a:t>
            </a:r>
            <a:endParaRPr lang="zh-CN" altLang="en-US" sz="240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36" name="Oval 11" descr="白色大理石"/>
          <p:cNvSpPr>
            <a:spLocks noChangeArrowheads="1"/>
          </p:cNvSpPr>
          <p:nvPr/>
        </p:nvSpPr>
        <p:spPr bwMode="auto">
          <a:xfrm>
            <a:off x="4829156" y="92867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>
                <a:solidFill>
                  <a:schemeClr val="accent2"/>
                </a:solidFill>
                <a:ea typeface="宋体" pitchFamily="2" charset="-122"/>
              </a:rPr>
              <a:t>0</a:t>
            </a:r>
            <a:endParaRPr lang="zh-CN" altLang="en-US" sz="240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37" name="Oval 12" descr="白色大理石"/>
          <p:cNvSpPr>
            <a:spLocks noChangeArrowheads="1"/>
          </p:cNvSpPr>
          <p:nvPr/>
        </p:nvSpPr>
        <p:spPr bwMode="auto">
          <a:xfrm>
            <a:off x="7643834" y="1500174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>
                <a:solidFill>
                  <a:schemeClr val="folHlink"/>
                </a:solidFill>
                <a:ea typeface="宋体" pitchFamily="2" charset="-122"/>
              </a:rPr>
              <a:t>4</a:t>
            </a:r>
            <a:endParaRPr lang="zh-CN" altLang="en-US" sz="2400" dirty="0">
              <a:solidFill>
                <a:schemeClr val="folHlink"/>
              </a:solidFill>
              <a:ea typeface="宋体" pitchFamily="2" charset="-122"/>
            </a:endParaRPr>
          </a:p>
        </p:txBody>
      </p:sp>
      <p:sp>
        <p:nvSpPr>
          <p:cNvPr id="38" name="Oval 13" descr="白色大理石"/>
          <p:cNvSpPr>
            <a:spLocks noChangeArrowheads="1"/>
          </p:cNvSpPr>
          <p:nvPr/>
        </p:nvSpPr>
        <p:spPr bwMode="auto">
          <a:xfrm>
            <a:off x="6357950" y="278605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>
                <a:solidFill>
                  <a:schemeClr val="accent2"/>
                </a:solidFill>
                <a:ea typeface="宋体" pitchFamily="2" charset="-122"/>
              </a:rPr>
              <a:t>3</a:t>
            </a: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39" name="Oval 14" descr="白色大理石"/>
          <p:cNvSpPr>
            <a:spLocks noChangeArrowheads="1"/>
          </p:cNvSpPr>
          <p:nvPr/>
        </p:nvSpPr>
        <p:spPr bwMode="auto">
          <a:xfrm>
            <a:off x="4429124" y="278605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>
                <a:solidFill>
                  <a:schemeClr val="accent2"/>
                </a:solidFill>
                <a:ea typeface="宋体" pitchFamily="2" charset="-122"/>
              </a:rPr>
              <a:t>2</a:t>
            </a: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V="1">
            <a:off x="6786578" y="2000240"/>
            <a:ext cx="1071570" cy="928694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3786182" y="1142984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/>
              <a:t>10</a:t>
            </a:r>
            <a:endParaRPr lang="zh-CN" altLang="en-US" sz="2400" dirty="0"/>
          </a:p>
        </p:txBody>
      </p: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6215074" y="1000108"/>
            <a:ext cx="793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/>
              <a:t>100</a:t>
            </a:r>
            <a:endParaRPr lang="zh-CN" altLang="en-US" sz="2400" dirty="0"/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5053020" y="1714488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/>
              <a:t>30</a:t>
            </a:r>
            <a:endParaRPr lang="zh-CN" altLang="en-US" sz="2400" dirty="0"/>
          </a:p>
        </p:txBody>
      </p:sp>
      <p:sp>
        <p:nvSpPr>
          <p:cNvPr id="44" name="Text Box 19"/>
          <p:cNvSpPr txBox="1">
            <a:spLocks noChangeArrowheads="1"/>
          </p:cNvSpPr>
          <p:nvPr/>
        </p:nvSpPr>
        <p:spPr bwMode="auto">
          <a:xfrm>
            <a:off x="3857620" y="2071678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/>
              <a:t>50</a:t>
            </a:r>
            <a:endParaRPr lang="zh-CN" altLang="en-US" sz="2400" dirty="0"/>
          </a:p>
        </p:txBody>
      </p:sp>
      <p:sp>
        <p:nvSpPr>
          <p:cNvPr id="45" name="Text Box 20"/>
          <p:cNvSpPr txBox="1">
            <a:spLocks noChangeArrowheads="1"/>
          </p:cNvSpPr>
          <p:nvPr/>
        </p:nvSpPr>
        <p:spPr bwMode="auto">
          <a:xfrm>
            <a:off x="7215206" y="2357430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/>
              <a:t>60</a:t>
            </a:r>
            <a:endParaRPr lang="zh-CN" altLang="en-US" sz="2400" dirty="0"/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6429388" y="1785926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/>
              <a:t>10</a:t>
            </a:r>
            <a:endParaRPr lang="zh-CN" altLang="en-US" sz="2400" dirty="0"/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5572132" y="2786058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/>
              <a:t>20</a:t>
            </a:r>
            <a:endParaRPr lang="zh-CN" altLang="en-US" sz="2400" dirty="0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214282" y="3357560"/>
          <a:ext cx="8715438" cy="3343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573"/>
                <a:gridCol w="1452573"/>
                <a:gridCol w="1452573"/>
                <a:gridCol w="1452573"/>
                <a:gridCol w="1452573"/>
                <a:gridCol w="1452573"/>
              </a:tblGrid>
              <a:tr h="47761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2400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⊿</a:t>
                      </a:r>
                      <a:endParaRPr lang="zh-CN" altLang="en-US" sz="2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24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⊿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24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24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⊿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24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7761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(+∞,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(+∞,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(+∞,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(+∞,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7761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zh-CN" altLang="en-US" sz="240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(10,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(+∞,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(30,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0)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(100,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0)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7761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(10,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zh-CN" altLang="en-US" sz="240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(60,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(30,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0)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(100,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0)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7761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(50,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3)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(30,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0)</a:t>
                      </a:r>
                      <a:r>
                        <a:rPr lang="zh-CN" altLang="en-US" sz="240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(90,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3)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7761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7761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42844" y="1285860"/>
            <a:ext cx="3143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zh-CN" altLang="en-US" dirty="0" smtClean="0"/>
              <a:t>拷贝非确定结点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zh-CN" altLang="en-US" dirty="0" smtClean="0"/>
              <a:t>选择与始点最近非确定点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zh-CN" altLang="en-US" dirty="0" smtClean="0"/>
              <a:t>变所选结点为确定点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zh-CN" altLang="en-US" dirty="0" smtClean="0"/>
              <a:t>对那些以所选点为起点的非确定结点，更改距离和来源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"/>
          <p:cNvSpPr txBox="1">
            <a:spLocks noChangeArrowheads="1"/>
          </p:cNvSpPr>
          <p:nvPr/>
        </p:nvSpPr>
        <p:spPr bwMode="auto">
          <a:xfrm>
            <a:off x="71406" y="461499"/>
            <a:ext cx="892971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 algn="ctr"/>
            <a:r>
              <a:rPr lang="en-US" altLang="zh-CN" sz="3200" b="1" dirty="0" smtClean="0"/>
              <a:t>5.4 </a:t>
            </a:r>
            <a:r>
              <a:rPr lang="zh-CN" altLang="en-US" sz="3200" b="1" dirty="0" smtClean="0"/>
              <a:t>最短路径和关键路径</a:t>
            </a:r>
            <a:r>
              <a:rPr lang="en-US" altLang="zh-CN" sz="3200" b="1" dirty="0" smtClean="0"/>
              <a:t>::</a:t>
            </a:r>
            <a:r>
              <a:rPr lang="en-US" altLang="zh-CN" sz="3200" b="1" dirty="0" err="1" smtClean="0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zh-CN" altLang="en-US" sz="3200" b="1" dirty="0" smtClean="0"/>
              <a:t>算法</a:t>
            </a:r>
            <a:endParaRPr lang="en-US" altLang="zh-CN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" name="Line 4"/>
          <p:cNvSpPr>
            <a:spLocks noChangeShapeType="1"/>
          </p:cNvSpPr>
          <p:nvPr/>
        </p:nvSpPr>
        <p:spPr bwMode="auto">
          <a:xfrm>
            <a:off x="5057756" y="1385870"/>
            <a:ext cx="1371632" cy="1471626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5"/>
          <p:cNvSpPr>
            <a:spLocks noChangeShapeType="1"/>
          </p:cNvSpPr>
          <p:nvPr/>
        </p:nvSpPr>
        <p:spPr bwMode="auto">
          <a:xfrm flipH="1">
            <a:off x="4929190" y="3143248"/>
            <a:ext cx="1428760" cy="45719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 flipV="1">
            <a:off x="4929190" y="1857364"/>
            <a:ext cx="2786082" cy="1214446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>
            <a:off x="5286356" y="1233470"/>
            <a:ext cx="2357478" cy="48101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3500430" y="2214554"/>
            <a:ext cx="1000132" cy="71438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9"/>
          <p:cNvSpPr>
            <a:spLocks noChangeShapeType="1"/>
          </p:cNvSpPr>
          <p:nvPr/>
        </p:nvSpPr>
        <p:spPr bwMode="auto">
          <a:xfrm flipH="1">
            <a:off x="3571868" y="1309670"/>
            <a:ext cx="1333488" cy="547694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10" descr="白色大理石"/>
          <p:cNvSpPr>
            <a:spLocks noChangeArrowheads="1"/>
          </p:cNvSpPr>
          <p:nvPr/>
        </p:nvSpPr>
        <p:spPr bwMode="auto">
          <a:xfrm>
            <a:off x="3143240" y="171448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>
                <a:solidFill>
                  <a:schemeClr val="accent2"/>
                </a:solidFill>
                <a:ea typeface="宋体" pitchFamily="2" charset="-122"/>
              </a:rPr>
              <a:t>1</a:t>
            </a:r>
            <a:endParaRPr lang="zh-CN" altLang="en-US" sz="240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36" name="Oval 11" descr="白色大理石"/>
          <p:cNvSpPr>
            <a:spLocks noChangeArrowheads="1"/>
          </p:cNvSpPr>
          <p:nvPr/>
        </p:nvSpPr>
        <p:spPr bwMode="auto">
          <a:xfrm>
            <a:off x="4829156" y="92867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>
                <a:solidFill>
                  <a:schemeClr val="accent2"/>
                </a:solidFill>
                <a:ea typeface="宋体" pitchFamily="2" charset="-122"/>
              </a:rPr>
              <a:t>0</a:t>
            </a:r>
            <a:endParaRPr lang="zh-CN" altLang="en-US" sz="240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37" name="Oval 12" descr="白色大理石"/>
          <p:cNvSpPr>
            <a:spLocks noChangeArrowheads="1"/>
          </p:cNvSpPr>
          <p:nvPr/>
        </p:nvSpPr>
        <p:spPr bwMode="auto">
          <a:xfrm>
            <a:off x="7643834" y="1500174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>
                <a:solidFill>
                  <a:schemeClr val="folHlink"/>
                </a:solidFill>
                <a:ea typeface="宋体" pitchFamily="2" charset="-122"/>
              </a:rPr>
              <a:t>4</a:t>
            </a:r>
            <a:endParaRPr lang="zh-CN" altLang="en-US" sz="2400" dirty="0">
              <a:solidFill>
                <a:schemeClr val="folHlink"/>
              </a:solidFill>
              <a:ea typeface="宋体" pitchFamily="2" charset="-122"/>
            </a:endParaRPr>
          </a:p>
        </p:txBody>
      </p:sp>
      <p:sp>
        <p:nvSpPr>
          <p:cNvPr id="38" name="Oval 13" descr="白色大理石"/>
          <p:cNvSpPr>
            <a:spLocks noChangeArrowheads="1"/>
          </p:cNvSpPr>
          <p:nvPr/>
        </p:nvSpPr>
        <p:spPr bwMode="auto">
          <a:xfrm>
            <a:off x="6357950" y="278605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>
                <a:solidFill>
                  <a:schemeClr val="accent2"/>
                </a:solidFill>
                <a:ea typeface="宋体" pitchFamily="2" charset="-122"/>
              </a:rPr>
              <a:t>3</a:t>
            </a: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39" name="Oval 14" descr="白色大理石"/>
          <p:cNvSpPr>
            <a:spLocks noChangeArrowheads="1"/>
          </p:cNvSpPr>
          <p:nvPr/>
        </p:nvSpPr>
        <p:spPr bwMode="auto">
          <a:xfrm>
            <a:off x="4429124" y="278605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>
                <a:solidFill>
                  <a:schemeClr val="accent2"/>
                </a:solidFill>
                <a:ea typeface="宋体" pitchFamily="2" charset="-122"/>
              </a:rPr>
              <a:t>2</a:t>
            </a: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V="1">
            <a:off x="6786578" y="2000240"/>
            <a:ext cx="1071570" cy="928694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3786182" y="1142984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/>
              <a:t>10</a:t>
            </a:r>
            <a:endParaRPr lang="zh-CN" altLang="en-US" sz="2400" dirty="0"/>
          </a:p>
        </p:txBody>
      </p: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6215074" y="1000108"/>
            <a:ext cx="793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/>
              <a:t>100</a:t>
            </a:r>
            <a:endParaRPr lang="zh-CN" altLang="en-US" sz="2400" dirty="0"/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5053020" y="1714488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/>
              <a:t>30</a:t>
            </a:r>
            <a:endParaRPr lang="zh-CN" altLang="en-US" sz="2400" dirty="0"/>
          </a:p>
        </p:txBody>
      </p:sp>
      <p:sp>
        <p:nvSpPr>
          <p:cNvPr id="44" name="Text Box 19"/>
          <p:cNvSpPr txBox="1">
            <a:spLocks noChangeArrowheads="1"/>
          </p:cNvSpPr>
          <p:nvPr/>
        </p:nvSpPr>
        <p:spPr bwMode="auto">
          <a:xfrm>
            <a:off x="3857620" y="2071678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/>
              <a:t>50</a:t>
            </a:r>
            <a:endParaRPr lang="zh-CN" altLang="en-US" sz="2400" dirty="0"/>
          </a:p>
        </p:txBody>
      </p:sp>
      <p:sp>
        <p:nvSpPr>
          <p:cNvPr id="45" name="Text Box 20"/>
          <p:cNvSpPr txBox="1">
            <a:spLocks noChangeArrowheads="1"/>
          </p:cNvSpPr>
          <p:nvPr/>
        </p:nvSpPr>
        <p:spPr bwMode="auto">
          <a:xfrm>
            <a:off x="7215206" y="2357430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/>
              <a:t>60</a:t>
            </a:r>
            <a:endParaRPr lang="zh-CN" altLang="en-US" sz="2400" dirty="0"/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6429388" y="1785926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/>
              <a:t>10</a:t>
            </a:r>
            <a:endParaRPr lang="zh-CN" altLang="en-US" sz="2400" dirty="0"/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5572132" y="2786058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/>
              <a:t>20</a:t>
            </a:r>
            <a:endParaRPr lang="zh-CN" altLang="en-US" sz="2400" dirty="0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214282" y="3357560"/>
          <a:ext cx="8715438" cy="3343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573"/>
                <a:gridCol w="1452573"/>
                <a:gridCol w="1452573"/>
                <a:gridCol w="1452573"/>
                <a:gridCol w="1452573"/>
                <a:gridCol w="1452573"/>
              </a:tblGrid>
              <a:tr h="47761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2400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⊿</a:t>
                      </a:r>
                      <a:endParaRPr lang="zh-CN" altLang="en-US" sz="2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24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⊿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24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⊿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24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⊿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24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7761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(+∞,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(+∞,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(+∞,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(+∞,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7761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zh-CN" altLang="en-US" sz="240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(10,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(+∞,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(30,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0)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(100,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0)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7761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(10,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zh-CN" altLang="en-US" sz="240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(60,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(30,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0)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(100,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0)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7761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(50,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3)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(30,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0)</a:t>
                      </a:r>
                      <a:r>
                        <a:rPr lang="zh-CN" altLang="en-US" sz="240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(90,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3)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7761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(50,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3)</a:t>
                      </a:r>
                      <a:r>
                        <a:rPr lang="zh-CN" altLang="en-US" sz="240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(60,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2)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7761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42844" y="1285860"/>
            <a:ext cx="3143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zh-CN" altLang="en-US" dirty="0" smtClean="0"/>
              <a:t>拷贝非确定结点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zh-CN" altLang="en-US" dirty="0" smtClean="0"/>
              <a:t>选择与始点最近非确定点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zh-CN" altLang="en-US" dirty="0" smtClean="0"/>
              <a:t>变所选结点为确定点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zh-CN" altLang="en-US" dirty="0" smtClean="0"/>
              <a:t>对那些以所选点为起点的非确定结点，更改距离和来源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"/>
          <p:cNvSpPr txBox="1">
            <a:spLocks noChangeArrowheads="1"/>
          </p:cNvSpPr>
          <p:nvPr/>
        </p:nvSpPr>
        <p:spPr bwMode="auto">
          <a:xfrm>
            <a:off x="71406" y="461499"/>
            <a:ext cx="892971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 algn="ctr"/>
            <a:r>
              <a:rPr lang="en-US" altLang="zh-CN" sz="3200" b="1" dirty="0" smtClean="0"/>
              <a:t>5.4 </a:t>
            </a:r>
            <a:r>
              <a:rPr lang="zh-CN" altLang="en-US" sz="3200" b="1" dirty="0" smtClean="0"/>
              <a:t>最短路径和关键路径</a:t>
            </a:r>
            <a:r>
              <a:rPr lang="en-US" altLang="zh-CN" sz="3200" b="1" dirty="0" smtClean="0"/>
              <a:t>::</a:t>
            </a:r>
            <a:r>
              <a:rPr lang="en-US" altLang="zh-CN" sz="3200" b="1" dirty="0" err="1" smtClean="0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zh-CN" altLang="en-US" sz="3200" b="1" dirty="0" smtClean="0"/>
              <a:t>算法</a:t>
            </a:r>
            <a:endParaRPr lang="en-US" altLang="zh-CN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" name="Line 4"/>
          <p:cNvSpPr>
            <a:spLocks noChangeShapeType="1"/>
          </p:cNvSpPr>
          <p:nvPr/>
        </p:nvSpPr>
        <p:spPr bwMode="auto">
          <a:xfrm>
            <a:off x="5057756" y="1385870"/>
            <a:ext cx="1371632" cy="1471626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5"/>
          <p:cNvSpPr>
            <a:spLocks noChangeShapeType="1"/>
          </p:cNvSpPr>
          <p:nvPr/>
        </p:nvSpPr>
        <p:spPr bwMode="auto">
          <a:xfrm flipH="1">
            <a:off x="4929190" y="3143248"/>
            <a:ext cx="1428760" cy="45719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 flipV="1">
            <a:off x="4929190" y="1857364"/>
            <a:ext cx="2786082" cy="1214446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>
            <a:off x="5286356" y="1233470"/>
            <a:ext cx="2357478" cy="48101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3500430" y="2214554"/>
            <a:ext cx="1000132" cy="71438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9"/>
          <p:cNvSpPr>
            <a:spLocks noChangeShapeType="1"/>
          </p:cNvSpPr>
          <p:nvPr/>
        </p:nvSpPr>
        <p:spPr bwMode="auto">
          <a:xfrm flipH="1">
            <a:off x="3571868" y="1309670"/>
            <a:ext cx="1333488" cy="547694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10" descr="白色大理石"/>
          <p:cNvSpPr>
            <a:spLocks noChangeArrowheads="1"/>
          </p:cNvSpPr>
          <p:nvPr/>
        </p:nvSpPr>
        <p:spPr bwMode="auto">
          <a:xfrm>
            <a:off x="3143240" y="171448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>
                <a:solidFill>
                  <a:schemeClr val="accent2"/>
                </a:solidFill>
                <a:ea typeface="宋体" pitchFamily="2" charset="-122"/>
              </a:rPr>
              <a:t>1</a:t>
            </a:r>
            <a:endParaRPr lang="zh-CN" altLang="en-US" sz="240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36" name="Oval 11" descr="白色大理石"/>
          <p:cNvSpPr>
            <a:spLocks noChangeArrowheads="1"/>
          </p:cNvSpPr>
          <p:nvPr/>
        </p:nvSpPr>
        <p:spPr bwMode="auto">
          <a:xfrm>
            <a:off x="4829156" y="92867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>
                <a:solidFill>
                  <a:schemeClr val="accent2"/>
                </a:solidFill>
                <a:ea typeface="宋体" pitchFamily="2" charset="-122"/>
              </a:rPr>
              <a:t>0</a:t>
            </a:r>
            <a:endParaRPr lang="zh-CN" altLang="en-US" sz="240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37" name="Oval 12" descr="白色大理石"/>
          <p:cNvSpPr>
            <a:spLocks noChangeArrowheads="1"/>
          </p:cNvSpPr>
          <p:nvPr/>
        </p:nvSpPr>
        <p:spPr bwMode="auto">
          <a:xfrm>
            <a:off x="7643834" y="1500174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>
                <a:solidFill>
                  <a:schemeClr val="folHlink"/>
                </a:solidFill>
                <a:ea typeface="宋体" pitchFamily="2" charset="-122"/>
              </a:rPr>
              <a:t>4</a:t>
            </a:r>
            <a:endParaRPr lang="zh-CN" altLang="en-US" sz="2400" dirty="0">
              <a:solidFill>
                <a:schemeClr val="folHlink"/>
              </a:solidFill>
              <a:ea typeface="宋体" pitchFamily="2" charset="-122"/>
            </a:endParaRPr>
          </a:p>
        </p:txBody>
      </p:sp>
      <p:sp>
        <p:nvSpPr>
          <p:cNvPr id="38" name="Oval 13" descr="白色大理石"/>
          <p:cNvSpPr>
            <a:spLocks noChangeArrowheads="1"/>
          </p:cNvSpPr>
          <p:nvPr/>
        </p:nvSpPr>
        <p:spPr bwMode="auto">
          <a:xfrm>
            <a:off x="6357950" y="278605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>
                <a:solidFill>
                  <a:schemeClr val="accent2"/>
                </a:solidFill>
                <a:ea typeface="宋体" pitchFamily="2" charset="-122"/>
              </a:rPr>
              <a:t>3</a:t>
            </a: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39" name="Oval 14" descr="白色大理石"/>
          <p:cNvSpPr>
            <a:spLocks noChangeArrowheads="1"/>
          </p:cNvSpPr>
          <p:nvPr/>
        </p:nvSpPr>
        <p:spPr bwMode="auto">
          <a:xfrm>
            <a:off x="4429124" y="278605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>
                <a:solidFill>
                  <a:schemeClr val="accent2"/>
                </a:solidFill>
                <a:ea typeface="宋体" pitchFamily="2" charset="-122"/>
              </a:rPr>
              <a:t>2</a:t>
            </a: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V="1">
            <a:off x="6786578" y="2000240"/>
            <a:ext cx="1071570" cy="928694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3786182" y="1142984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/>
              <a:t>10</a:t>
            </a:r>
            <a:endParaRPr lang="zh-CN" altLang="en-US" sz="2400" dirty="0"/>
          </a:p>
        </p:txBody>
      </p: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6215074" y="1000108"/>
            <a:ext cx="793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/>
              <a:t>100</a:t>
            </a:r>
            <a:endParaRPr lang="zh-CN" altLang="en-US" sz="2400" dirty="0"/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5053020" y="1714488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/>
              <a:t>30</a:t>
            </a:r>
            <a:endParaRPr lang="zh-CN" altLang="en-US" sz="2400" dirty="0"/>
          </a:p>
        </p:txBody>
      </p:sp>
      <p:sp>
        <p:nvSpPr>
          <p:cNvPr id="44" name="Text Box 19"/>
          <p:cNvSpPr txBox="1">
            <a:spLocks noChangeArrowheads="1"/>
          </p:cNvSpPr>
          <p:nvPr/>
        </p:nvSpPr>
        <p:spPr bwMode="auto">
          <a:xfrm>
            <a:off x="3857620" y="2071678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/>
              <a:t>50</a:t>
            </a:r>
            <a:endParaRPr lang="zh-CN" altLang="en-US" sz="2400" dirty="0"/>
          </a:p>
        </p:txBody>
      </p:sp>
      <p:sp>
        <p:nvSpPr>
          <p:cNvPr id="45" name="Text Box 20"/>
          <p:cNvSpPr txBox="1">
            <a:spLocks noChangeArrowheads="1"/>
          </p:cNvSpPr>
          <p:nvPr/>
        </p:nvSpPr>
        <p:spPr bwMode="auto">
          <a:xfrm>
            <a:off x="7215206" y="2357430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/>
              <a:t>60</a:t>
            </a:r>
            <a:endParaRPr lang="zh-CN" altLang="en-US" sz="2400" dirty="0"/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6429388" y="1785926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/>
              <a:t>10</a:t>
            </a:r>
            <a:endParaRPr lang="zh-CN" altLang="en-US" sz="2400" dirty="0"/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5572132" y="2786058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/>
              <a:t>20</a:t>
            </a:r>
            <a:endParaRPr lang="zh-CN" altLang="en-US" sz="2400" dirty="0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214282" y="3357560"/>
          <a:ext cx="8715438" cy="3343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573"/>
                <a:gridCol w="1452573"/>
                <a:gridCol w="1452573"/>
                <a:gridCol w="1452573"/>
                <a:gridCol w="1452573"/>
                <a:gridCol w="1452573"/>
              </a:tblGrid>
              <a:tr h="47761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2400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⊿</a:t>
                      </a:r>
                      <a:endParaRPr lang="zh-CN" altLang="en-US" sz="2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24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⊿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24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⊿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24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⊿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24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⊿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7761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(+∞,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(+∞,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(+∞,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(+∞,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7761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zh-CN" altLang="en-US" sz="240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(10,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(+∞,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(30,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0)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(100,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0)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7761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(10,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zh-CN" altLang="en-US" sz="240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(60,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(30,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0)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(100,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0)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7761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(50,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3)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(30,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0)</a:t>
                      </a:r>
                      <a:r>
                        <a:rPr lang="zh-CN" altLang="en-US" sz="240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(90,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3)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7761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(50,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3)</a:t>
                      </a:r>
                      <a:r>
                        <a:rPr lang="zh-CN" altLang="en-US" sz="240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(60,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3)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7761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(60</a:t>
                      </a:r>
                      <a:r>
                        <a:rPr lang="en-US" altLang="zh-CN" sz="240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zh-CN" sz="2400" baseline="0" smtClean="0">
                          <a:solidFill>
                            <a:schemeClr val="tx1"/>
                          </a:solidFill>
                        </a:rPr>
                        <a:t> 2)</a:t>
                      </a:r>
                      <a:r>
                        <a:rPr lang="zh-CN" altLang="en-US" sz="240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42844" y="1285860"/>
            <a:ext cx="3143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zh-CN" altLang="en-US" dirty="0" smtClean="0"/>
              <a:t>拷贝非确定结点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zh-CN" altLang="en-US" dirty="0" smtClean="0"/>
              <a:t>选择与始点最近非确定点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zh-CN" altLang="en-US" dirty="0" smtClean="0"/>
              <a:t>变所选结点为确定点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zh-CN" altLang="en-US" dirty="0" smtClean="0"/>
              <a:t>对那些以所选点为起点的非确定结点，更改距离和来源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428596" y="1071546"/>
            <a:ext cx="847728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400" b="1" dirty="0" smtClean="0"/>
              <a:t>一个项目可以用带全的有向图描述，称作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项目网络图</a:t>
            </a:r>
            <a:r>
              <a:rPr lang="zh-CN" altLang="en-US" sz="2400" b="1" dirty="0" smtClean="0"/>
              <a:t>。其中的边表示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活动</a:t>
            </a:r>
            <a:r>
              <a:rPr lang="zh-CN" altLang="en-US" sz="2400" b="1" dirty="0" smtClean="0"/>
              <a:t>，边的权表示该活动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花费时间</a:t>
            </a:r>
            <a:r>
              <a:rPr lang="zh-CN" altLang="en-US" sz="2400" b="1" dirty="0" smtClean="0"/>
              <a:t>，边之间的邻接关系表示活动的前后顺序。项目的开始和结束、活动的开始和结束称作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事项</a:t>
            </a:r>
            <a:r>
              <a:rPr lang="zh-CN" altLang="en-US" sz="2400" b="1" dirty="0" smtClean="0"/>
              <a:t>，用顶点表示。</a:t>
            </a:r>
            <a:endParaRPr lang="en-US" altLang="zh-CN" sz="2400" b="1" dirty="0"/>
          </a:p>
        </p:txBody>
      </p:sp>
      <p:sp>
        <p:nvSpPr>
          <p:cNvPr id="97288" name="Line 8"/>
          <p:cNvSpPr>
            <a:spLocks noChangeShapeType="1"/>
          </p:cNvSpPr>
          <p:nvPr/>
        </p:nvSpPr>
        <p:spPr bwMode="auto">
          <a:xfrm>
            <a:off x="947710" y="4176706"/>
            <a:ext cx="1909778" cy="966806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9" name="Line 9"/>
          <p:cNvSpPr>
            <a:spLocks noChangeShapeType="1"/>
          </p:cNvSpPr>
          <p:nvPr/>
        </p:nvSpPr>
        <p:spPr bwMode="auto">
          <a:xfrm flipH="1">
            <a:off x="1100110" y="3000372"/>
            <a:ext cx="1614502" cy="947734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 type="triangle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90" name="Oval 10" descr="白色大理石"/>
          <p:cNvSpPr>
            <a:spLocks noChangeArrowheads="1"/>
          </p:cNvSpPr>
          <p:nvPr/>
        </p:nvSpPr>
        <p:spPr bwMode="auto">
          <a:xfrm>
            <a:off x="642910" y="382586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>
                <a:solidFill>
                  <a:schemeClr val="accent2"/>
                </a:solidFill>
                <a:ea typeface="宋体" pitchFamily="2" charset="-122"/>
              </a:rPr>
              <a:t>1</a:t>
            </a: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122891" name="Oval 11" descr="白色大理石"/>
          <p:cNvSpPr>
            <a:spLocks noChangeArrowheads="1"/>
          </p:cNvSpPr>
          <p:nvPr/>
        </p:nvSpPr>
        <p:spPr bwMode="auto">
          <a:xfrm>
            <a:off x="2714612" y="271462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a typeface="宋体" pitchFamily="2" charset="-122"/>
              </a:rPr>
              <a:t>2</a:t>
            </a: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97296" name="Text Box 16"/>
          <p:cNvSpPr txBox="1">
            <a:spLocks noChangeArrowheads="1"/>
          </p:cNvSpPr>
          <p:nvPr/>
        </p:nvSpPr>
        <p:spPr bwMode="auto">
          <a:xfrm>
            <a:off x="1253192" y="3324525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  <p:sp>
        <p:nvSpPr>
          <p:cNvPr id="27" name="TextBox 1"/>
          <p:cNvSpPr txBox="1">
            <a:spLocks noChangeArrowheads="1"/>
          </p:cNvSpPr>
          <p:nvPr/>
        </p:nvSpPr>
        <p:spPr bwMode="auto">
          <a:xfrm>
            <a:off x="71406" y="461499"/>
            <a:ext cx="892971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 algn="ctr"/>
            <a:r>
              <a:rPr lang="en-US" altLang="zh-CN" sz="3200" b="1" dirty="0" smtClean="0"/>
              <a:t>5.4 </a:t>
            </a:r>
            <a:r>
              <a:rPr lang="zh-CN" altLang="en-US" sz="3200" b="1" dirty="0" smtClean="0"/>
              <a:t>最短路径和关键路径</a:t>
            </a:r>
            <a:r>
              <a:rPr lang="en-US" altLang="zh-CN" sz="3200" b="1" dirty="0" smtClean="0"/>
              <a:t>::</a:t>
            </a:r>
            <a:r>
              <a:rPr lang="zh-CN" altLang="en-US" sz="3200" b="1" dirty="0" smtClean="0"/>
              <a:t>项目网络图</a:t>
            </a:r>
            <a:endParaRPr lang="en-US" altLang="zh-CN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" name="Oval 10" descr="白色大理石"/>
          <p:cNvSpPr>
            <a:spLocks noChangeArrowheads="1"/>
          </p:cNvSpPr>
          <p:nvPr/>
        </p:nvSpPr>
        <p:spPr bwMode="auto">
          <a:xfrm>
            <a:off x="2757478" y="385762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a typeface="宋体" pitchFamily="2" charset="-122"/>
              </a:rPr>
              <a:t>3</a:t>
            </a: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29" name="Oval 10" descr="白色大理石"/>
          <p:cNvSpPr>
            <a:spLocks noChangeArrowheads="1"/>
          </p:cNvSpPr>
          <p:nvPr/>
        </p:nvSpPr>
        <p:spPr bwMode="auto">
          <a:xfrm>
            <a:off x="2786050" y="4900626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a typeface="宋体" pitchFamily="2" charset="-122"/>
              </a:rPr>
              <a:t>4</a:t>
            </a: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1753258" y="3071810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 flipH="1">
            <a:off x="1071538" y="4054785"/>
            <a:ext cx="1714512" cy="45719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 type="triangle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1571604" y="3714752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2072672" y="3681715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1306996" y="4396095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C</a:t>
            </a:r>
            <a:endParaRPr lang="zh-CN" altLang="en-US" sz="2400" dirty="0"/>
          </a:p>
        </p:txBody>
      </p: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1857356" y="4643446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3</a:t>
            </a:r>
            <a:endParaRPr lang="zh-CN" altLang="en-US" sz="2400" dirty="0"/>
          </a:p>
        </p:txBody>
      </p:sp>
      <p:sp>
        <p:nvSpPr>
          <p:cNvPr id="36" name="Line 8"/>
          <p:cNvSpPr>
            <a:spLocks noChangeShapeType="1"/>
          </p:cNvSpPr>
          <p:nvPr/>
        </p:nvSpPr>
        <p:spPr bwMode="auto">
          <a:xfrm>
            <a:off x="2928926" y="3143248"/>
            <a:ext cx="45719" cy="71438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2643174" y="3214686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0</a:t>
            </a:r>
            <a:endParaRPr lang="zh-CN" altLang="en-US" sz="2400" dirty="0"/>
          </a:p>
        </p:txBody>
      </p:sp>
      <p:sp>
        <p:nvSpPr>
          <p:cNvPr id="38" name="Line 8"/>
          <p:cNvSpPr>
            <a:spLocks noChangeShapeType="1"/>
          </p:cNvSpPr>
          <p:nvPr/>
        </p:nvSpPr>
        <p:spPr bwMode="auto">
          <a:xfrm>
            <a:off x="3000364" y="4357694"/>
            <a:ext cx="45719" cy="571504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16"/>
          <p:cNvSpPr txBox="1">
            <a:spLocks noChangeArrowheads="1"/>
          </p:cNvSpPr>
          <p:nvPr/>
        </p:nvSpPr>
        <p:spPr bwMode="auto">
          <a:xfrm>
            <a:off x="2643174" y="4286256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H</a:t>
            </a:r>
            <a:endParaRPr lang="zh-CN" altLang="en-US" sz="2400" dirty="0"/>
          </a:p>
        </p:txBody>
      </p:sp>
      <p:sp>
        <p:nvSpPr>
          <p:cNvPr id="40" name="Text Box 16"/>
          <p:cNvSpPr txBox="1">
            <a:spLocks noChangeArrowheads="1"/>
          </p:cNvSpPr>
          <p:nvPr/>
        </p:nvSpPr>
        <p:spPr bwMode="auto">
          <a:xfrm>
            <a:off x="3001366" y="4500570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sp>
        <p:nvSpPr>
          <p:cNvPr id="41" name="Oval 11" descr="白色大理石"/>
          <p:cNvSpPr>
            <a:spLocks noChangeArrowheads="1"/>
          </p:cNvSpPr>
          <p:nvPr/>
        </p:nvSpPr>
        <p:spPr bwMode="auto">
          <a:xfrm>
            <a:off x="5643570" y="271462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a typeface="宋体" pitchFamily="2" charset="-122"/>
              </a:rPr>
              <a:t>7</a:t>
            </a: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42" name="Oval 11" descr="白色大理石"/>
          <p:cNvSpPr>
            <a:spLocks noChangeArrowheads="1"/>
          </p:cNvSpPr>
          <p:nvPr/>
        </p:nvSpPr>
        <p:spPr bwMode="auto">
          <a:xfrm>
            <a:off x="4900618" y="3829056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a typeface="宋体" pitchFamily="2" charset="-122"/>
              </a:rPr>
              <a:t>6</a:t>
            </a: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43" name="Oval 11" descr="白色大理石"/>
          <p:cNvSpPr>
            <a:spLocks noChangeArrowheads="1"/>
          </p:cNvSpPr>
          <p:nvPr/>
        </p:nvSpPr>
        <p:spPr bwMode="auto">
          <a:xfrm>
            <a:off x="4972056" y="4900626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a typeface="宋体" pitchFamily="2" charset="-122"/>
              </a:rPr>
              <a:t>5</a:t>
            </a: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44" name="Line 8"/>
          <p:cNvSpPr>
            <a:spLocks noChangeShapeType="1"/>
          </p:cNvSpPr>
          <p:nvPr/>
        </p:nvSpPr>
        <p:spPr bwMode="auto">
          <a:xfrm>
            <a:off x="3071802" y="3143248"/>
            <a:ext cx="1928826" cy="1857388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Line 9"/>
          <p:cNvSpPr>
            <a:spLocks noChangeShapeType="1"/>
          </p:cNvSpPr>
          <p:nvPr/>
        </p:nvSpPr>
        <p:spPr bwMode="auto">
          <a:xfrm flipH="1">
            <a:off x="3214678" y="3000373"/>
            <a:ext cx="2428892" cy="1000132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 type="triangle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Oval 11" descr="白色大理石"/>
          <p:cNvSpPr>
            <a:spLocks noChangeArrowheads="1"/>
          </p:cNvSpPr>
          <p:nvPr/>
        </p:nvSpPr>
        <p:spPr bwMode="auto">
          <a:xfrm>
            <a:off x="7258072" y="385762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a typeface="宋体" pitchFamily="2" charset="-122"/>
              </a:rPr>
              <a:t>8</a:t>
            </a: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 flipH="1">
            <a:off x="3214678" y="4071942"/>
            <a:ext cx="1714512" cy="71438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 type="triangle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3286116" y="5072074"/>
            <a:ext cx="1714512" cy="71438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 type="triangle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9"/>
          <p:cNvSpPr>
            <a:spLocks noChangeShapeType="1"/>
          </p:cNvSpPr>
          <p:nvPr/>
        </p:nvSpPr>
        <p:spPr bwMode="auto">
          <a:xfrm>
            <a:off x="5169223" y="4286256"/>
            <a:ext cx="45719" cy="642942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 type="triangle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Text Box 16"/>
          <p:cNvSpPr txBox="1">
            <a:spLocks noChangeArrowheads="1"/>
          </p:cNvSpPr>
          <p:nvPr/>
        </p:nvSpPr>
        <p:spPr bwMode="auto">
          <a:xfrm>
            <a:off x="4857752" y="4286256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K</a:t>
            </a:r>
            <a:endParaRPr lang="zh-CN" altLang="en-US" sz="2400" dirty="0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5143504" y="4357694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52" name="Text Box 16"/>
          <p:cNvSpPr txBox="1">
            <a:spLocks noChangeArrowheads="1"/>
          </p:cNvSpPr>
          <p:nvPr/>
        </p:nvSpPr>
        <p:spPr bwMode="auto">
          <a:xfrm>
            <a:off x="3500430" y="4714884"/>
            <a:ext cx="269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I</a:t>
            </a:r>
            <a:endParaRPr lang="zh-CN" altLang="en-US" sz="2400" dirty="0"/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4000496" y="4714884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3143240" y="3000372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E</a:t>
            </a:r>
            <a:endParaRPr lang="zh-CN" altLang="en-US" sz="2400" dirty="0"/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3357554" y="3214686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3</a:t>
            </a:r>
            <a:endParaRPr lang="zh-CN" altLang="en-US" sz="2400" dirty="0"/>
          </a:p>
        </p:txBody>
      </p:sp>
      <p:sp>
        <p:nvSpPr>
          <p:cNvPr id="56" name="Line 8"/>
          <p:cNvSpPr>
            <a:spLocks noChangeShapeType="1"/>
          </p:cNvSpPr>
          <p:nvPr/>
        </p:nvSpPr>
        <p:spPr bwMode="auto">
          <a:xfrm flipV="1">
            <a:off x="3143240" y="2928934"/>
            <a:ext cx="2500330" cy="71438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 Box 16"/>
          <p:cNvSpPr txBox="1">
            <a:spLocks noChangeArrowheads="1"/>
          </p:cNvSpPr>
          <p:nvPr/>
        </p:nvSpPr>
        <p:spPr bwMode="auto">
          <a:xfrm>
            <a:off x="3950202" y="2610145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D</a:t>
            </a:r>
            <a:endParaRPr lang="zh-CN" altLang="en-US" sz="2400" dirty="0"/>
          </a:p>
        </p:txBody>
      </p:sp>
      <p:sp>
        <p:nvSpPr>
          <p:cNvPr id="58" name="Text Box 16"/>
          <p:cNvSpPr txBox="1">
            <a:spLocks noChangeArrowheads="1"/>
          </p:cNvSpPr>
          <p:nvPr/>
        </p:nvSpPr>
        <p:spPr bwMode="auto">
          <a:xfrm>
            <a:off x="4357686" y="2571744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59" name="Text Box 16"/>
          <p:cNvSpPr txBox="1">
            <a:spLocks noChangeArrowheads="1"/>
          </p:cNvSpPr>
          <p:nvPr/>
        </p:nvSpPr>
        <p:spPr bwMode="auto">
          <a:xfrm>
            <a:off x="4143372" y="3181649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F</a:t>
            </a:r>
            <a:endParaRPr lang="zh-CN" altLang="en-US" sz="2400" dirty="0"/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4500562" y="3038773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61" name="Text Box 16"/>
          <p:cNvSpPr txBox="1">
            <a:spLocks noChangeArrowheads="1"/>
          </p:cNvSpPr>
          <p:nvPr/>
        </p:nvSpPr>
        <p:spPr bwMode="auto">
          <a:xfrm>
            <a:off x="3500430" y="4038905"/>
            <a:ext cx="4235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G</a:t>
            </a:r>
            <a:endParaRPr lang="zh-CN" altLang="en-US" sz="2400" dirty="0"/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4357686" y="3714752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63" name="Line 9"/>
          <p:cNvSpPr>
            <a:spLocks noChangeShapeType="1"/>
          </p:cNvSpPr>
          <p:nvPr/>
        </p:nvSpPr>
        <p:spPr bwMode="auto">
          <a:xfrm flipH="1">
            <a:off x="5357818" y="4071942"/>
            <a:ext cx="1928826" cy="45719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 type="triangle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 Box 16"/>
          <p:cNvSpPr txBox="1">
            <a:spLocks noChangeArrowheads="1"/>
          </p:cNvSpPr>
          <p:nvPr/>
        </p:nvSpPr>
        <p:spPr bwMode="auto">
          <a:xfrm>
            <a:off x="5737154" y="3753153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L</a:t>
            </a:r>
            <a:endParaRPr lang="zh-CN" altLang="en-US" sz="2400" dirty="0"/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6144638" y="3714752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66" name="Line 8"/>
          <p:cNvSpPr>
            <a:spLocks noChangeShapeType="1"/>
          </p:cNvSpPr>
          <p:nvPr/>
        </p:nvSpPr>
        <p:spPr bwMode="auto">
          <a:xfrm>
            <a:off x="6072198" y="3071810"/>
            <a:ext cx="1285884" cy="785818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6236218" y="2895897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J</a:t>
            </a:r>
            <a:endParaRPr lang="zh-CN" altLang="en-US" sz="2400" dirty="0"/>
          </a:p>
        </p:txBody>
      </p:sp>
      <p:sp>
        <p:nvSpPr>
          <p:cNvPr id="68" name="Text Box 16"/>
          <p:cNvSpPr txBox="1">
            <a:spLocks noChangeArrowheads="1"/>
          </p:cNvSpPr>
          <p:nvPr/>
        </p:nvSpPr>
        <p:spPr bwMode="auto">
          <a:xfrm>
            <a:off x="6786578" y="3143248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6</a:t>
            </a:r>
            <a:endParaRPr lang="zh-CN" altLang="en-US" sz="2400" dirty="0"/>
          </a:p>
        </p:txBody>
      </p:sp>
      <p:graphicFrame>
        <p:nvGraphicFramePr>
          <p:cNvPr id="69" name="表格 68"/>
          <p:cNvGraphicFramePr>
            <a:graphicFrameLocks noGrp="1"/>
          </p:cNvGraphicFramePr>
          <p:nvPr/>
        </p:nvGraphicFramePr>
        <p:xfrm>
          <a:off x="142844" y="5378472"/>
          <a:ext cx="8882081" cy="1336676"/>
        </p:xfrm>
        <a:graphic>
          <a:graphicData uri="http://schemas.openxmlformats.org/drawingml/2006/table">
            <a:tbl>
              <a:tblPr firstRow="1" bandRow="1">
                <a:effectLst>
                  <a:outerShdw dir="5400000" sx="66000" sy="66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  <a:tableStyleId>{5C22544A-7EE6-4342-B048-85BDC9FD1C3A}</a:tableStyleId>
              </a:tblPr>
              <a:tblGrid>
                <a:gridCol w="683237"/>
                <a:gridCol w="683237"/>
                <a:gridCol w="683237"/>
                <a:gridCol w="683237"/>
                <a:gridCol w="683237"/>
                <a:gridCol w="683237"/>
                <a:gridCol w="683237"/>
                <a:gridCol w="683237"/>
                <a:gridCol w="683237"/>
                <a:gridCol w="683237"/>
                <a:gridCol w="683237"/>
                <a:gridCol w="683237"/>
                <a:gridCol w="683237"/>
              </a:tblGrid>
              <a:tr h="513716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活动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13716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紧前活动；时间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—</a:t>
                      </a:r>
                    </a:p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—</a:t>
                      </a:r>
                    </a:p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—</a:t>
                      </a:r>
                    </a:p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A,B</a:t>
                      </a:r>
                    </a:p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A,B</a:t>
                      </a:r>
                    </a:p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A,B</a:t>
                      </a:r>
                    </a:p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C,H</a:t>
                      </a:r>
                    </a:p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D,F</a:t>
                      </a:r>
                    </a:p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E,I</a:t>
                      </a:r>
                    </a:p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G,K</a:t>
                      </a:r>
                    </a:p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TextBox 1"/>
          <p:cNvSpPr txBox="1">
            <a:spLocks noChangeArrowheads="1"/>
          </p:cNvSpPr>
          <p:nvPr/>
        </p:nvSpPr>
        <p:spPr bwMode="auto">
          <a:xfrm>
            <a:off x="714348" y="1285860"/>
            <a:ext cx="7988300" cy="281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有一个始点和一个终点。始点的入度为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，表示项目的开始；终点的出度为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，表示项目的结束。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12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任意两点之间只能有一条边；否则，引入虚活动。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12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没有回路。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12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每一条边的始点的标号小于其终点的标号。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398" name="TextBox 1"/>
          <p:cNvSpPr txBox="1">
            <a:spLocks noChangeArrowheads="1"/>
          </p:cNvSpPr>
          <p:nvPr/>
        </p:nvSpPr>
        <p:spPr bwMode="auto">
          <a:xfrm>
            <a:off x="71406" y="461499"/>
            <a:ext cx="892971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 algn="ctr"/>
            <a:r>
              <a:rPr lang="en-US" altLang="zh-CN" sz="3200" b="1" dirty="0" smtClean="0"/>
              <a:t>5.4 </a:t>
            </a:r>
            <a:r>
              <a:rPr lang="zh-CN" altLang="en-US" sz="3200" b="1" dirty="0" smtClean="0"/>
              <a:t>最短路径和关键路径</a:t>
            </a:r>
            <a:r>
              <a:rPr lang="en-US" altLang="zh-CN" sz="3200" b="1" dirty="0" smtClean="0"/>
              <a:t>::</a:t>
            </a:r>
            <a:r>
              <a:rPr lang="zh-CN" altLang="en-US" sz="3200" b="1" dirty="0" smtClean="0"/>
              <a:t>项目网络图应满足条件</a:t>
            </a:r>
            <a:endParaRPr lang="en-US" altLang="zh-CN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57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 flipH="1">
            <a:off x="5929322" y="5500698"/>
            <a:ext cx="1071570" cy="45719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 type="triangle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Oval 10" descr="白色大理石"/>
          <p:cNvSpPr>
            <a:spLocks noChangeArrowheads="1"/>
          </p:cNvSpPr>
          <p:nvPr/>
        </p:nvSpPr>
        <p:spPr bwMode="auto">
          <a:xfrm>
            <a:off x="5500694" y="5329254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6286512" y="5143512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  <p:sp>
        <p:nvSpPr>
          <p:cNvPr id="8" name="Oval 10" descr="白色大理石"/>
          <p:cNvSpPr>
            <a:spLocks noChangeArrowheads="1"/>
          </p:cNvSpPr>
          <p:nvPr/>
        </p:nvSpPr>
        <p:spPr bwMode="auto">
          <a:xfrm>
            <a:off x="7000892" y="528638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9" name="Oval 10" descr="白色大理石"/>
          <p:cNvSpPr>
            <a:spLocks noChangeArrowheads="1"/>
          </p:cNvSpPr>
          <p:nvPr/>
        </p:nvSpPr>
        <p:spPr bwMode="auto">
          <a:xfrm>
            <a:off x="8329642" y="528638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7429520" y="5500702"/>
            <a:ext cx="928694" cy="45719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 type="triangle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10" descr="白色大理石"/>
          <p:cNvSpPr>
            <a:spLocks noChangeArrowheads="1"/>
          </p:cNvSpPr>
          <p:nvPr/>
        </p:nvSpPr>
        <p:spPr bwMode="auto">
          <a:xfrm>
            <a:off x="7000892" y="618651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 flipV="1">
            <a:off x="5929322" y="5715015"/>
            <a:ext cx="1143008" cy="71438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 type="triangle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6215074" y="592933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7715272" y="5143512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C</a:t>
            </a:r>
            <a:endParaRPr lang="zh-CN" altLang="en-US" sz="2400" dirty="0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7215206" y="5715016"/>
            <a:ext cx="45719" cy="500066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 type="triangle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Oval 10" descr="白色大理石"/>
          <p:cNvSpPr>
            <a:spLocks noChangeArrowheads="1"/>
          </p:cNvSpPr>
          <p:nvPr/>
        </p:nvSpPr>
        <p:spPr bwMode="auto">
          <a:xfrm>
            <a:off x="928662" y="5329254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18" name="Oval 10" descr="白色大理石"/>
          <p:cNvSpPr>
            <a:spLocks noChangeArrowheads="1"/>
          </p:cNvSpPr>
          <p:nvPr/>
        </p:nvSpPr>
        <p:spPr bwMode="auto">
          <a:xfrm>
            <a:off x="2428860" y="528638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19" name="Oval 10" descr="白色大理石"/>
          <p:cNvSpPr>
            <a:spLocks noChangeArrowheads="1"/>
          </p:cNvSpPr>
          <p:nvPr/>
        </p:nvSpPr>
        <p:spPr bwMode="auto">
          <a:xfrm>
            <a:off x="3757610" y="528638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 flipH="1">
            <a:off x="2857488" y="5500702"/>
            <a:ext cx="928694" cy="45719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 type="triangle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3143240" y="5143512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C</a:t>
            </a:r>
            <a:endParaRPr lang="zh-CN" altLang="en-US" sz="2400" dirty="0"/>
          </a:p>
        </p:txBody>
      </p:sp>
      <p:sp>
        <p:nvSpPr>
          <p:cNvPr id="22" name="任意多边形 21"/>
          <p:cNvSpPr/>
          <p:nvPr/>
        </p:nvSpPr>
        <p:spPr>
          <a:xfrm>
            <a:off x="1267485" y="5009585"/>
            <a:ext cx="1231271" cy="350066"/>
          </a:xfrm>
          <a:custGeom>
            <a:avLst/>
            <a:gdLst>
              <a:gd name="connsiteX0" fmla="*/ 0 w 1231271"/>
              <a:gd name="connsiteY0" fmla="*/ 350066 h 350066"/>
              <a:gd name="connsiteX1" fmla="*/ 217283 w 1231271"/>
              <a:gd name="connsiteY1" fmla="*/ 69409 h 350066"/>
              <a:gd name="connsiteX2" fmla="*/ 896293 w 1231271"/>
              <a:gd name="connsiteY2" fmla="*/ 42249 h 350066"/>
              <a:gd name="connsiteX3" fmla="*/ 1231271 w 1231271"/>
              <a:gd name="connsiteY3" fmla="*/ 322906 h 35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1271" h="350066">
                <a:moveTo>
                  <a:pt x="0" y="350066"/>
                </a:moveTo>
                <a:cubicBezTo>
                  <a:pt x="33950" y="235389"/>
                  <a:pt x="67901" y="120712"/>
                  <a:pt x="217283" y="69409"/>
                </a:cubicBezTo>
                <a:cubicBezTo>
                  <a:pt x="366665" y="18106"/>
                  <a:pt x="727295" y="0"/>
                  <a:pt x="896293" y="42249"/>
                </a:cubicBezTo>
                <a:cubicBezTo>
                  <a:pt x="1065291" y="84498"/>
                  <a:pt x="1148281" y="203702"/>
                  <a:pt x="1231271" y="322906"/>
                </a:cubicBezTo>
              </a:path>
            </a:pathLst>
          </a:cu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1285592" y="5703683"/>
            <a:ext cx="1231271" cy="330451"/>
          </a:xfrm>
          <a:custGeom>
            <a:avLst/>
            <a:gdLst>
              <a:gd name="connsiteX0" fmla="*/ 0 w 1231271"/>
              <a:gd name="connsiteY0" fmla="*/ 72428 h 330451"/>
              <a:gd name="connsiteX1" fmla="*/ 425513 w 1231271"/>
              <a:gd name="connsiteY1" fmla="*/ 316871 h 330451"/>
              <a:gd name="connsiteX2" fmla="*/ 1068309 w 1231271"/>
              <a:gd name="connsiteY2" fmla="*/ 153909 h 330451"/>
              <a:gd name="connsiteX3" fmla="*/ 1231271 w 1231271"/>
              <a:gd name="connsiteY3" fmla="*/ 0 h 33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1271" h="330451">
                <a:moveTo>
                  <a:pt x="0" y="72428"/>
                </a:moveTo>
                <a:cubicBezTo>
                  <a:pt x="123731" y="187859"/>
                  <a:pt x="247462" y="303291"/>
                  <a:pt x="425513" y="316871"/>
                </a:cubicBezTo>
                <a:cubicBezTo>
                  <a:pt x="603564" y="330451"/>
                  <a:pt x="934016" y="206721"/>
                  <a:pt x="1068309" y="153909"/>
                </a:cubicBezTo>
                <a:cubicBezTo>
                  <a:pt x="1202602" y="101097"/>
                  <a:pt x="1216936" y="50548"/>
                  <a:pt x="1231271" y="0"/>
                </a:cubicBezTo>
              </a:path>
            </a:pathLst>
          </a:custGeom>
          <a:ln w="254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1643042" y="4643446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1643042" y="592933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TextBox 1"/>
          <p:cNvSpPr txBox="1">
            <a:spLocks noChangeArrowheads="1"/>
          </p:cNvSpPr>
          <p:nvPr/>
        </p:nvSpPr>
        <p:spPr bwMode="auto">
          <a:xfrm>
            <a:off x="571472" y="1046553"/>
            <a:ext cx="8131176" cy="5740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    项目网络图中从始点到终点的最长路径称作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关键路径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。关键路径上的活动称作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关键活动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设项目网络图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= &lt;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&gt;,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={1, 2, …,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}, 1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始点，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终点。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(1)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事项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的最早开始时间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ES(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(2)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事项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的最晚完成时间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LF(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(3)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活动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&lt;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&gt;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的最早开始时间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ES(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(4)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活动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&lt;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&gt;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的最早完成时间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EF(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(5)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活动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&lt;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&gt;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的最晚开始时间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LS(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：不影响工期的情况下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(6)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活动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&lt;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&gt;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的最晚完成时间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LF(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 ：不影响工期的情况下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(7)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活动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&lt;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&gt;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的缓冲时间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LF(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：最早开始时间和最晚开始时间的差；也是最晚完成时间和最早完成时间之间的差。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398" name="TextBox 1"/>
          <p:cNvSpPr txBox="1">
            <a:spLocks noChangeArrowheads="1"/>
          </p:cNvSpPr>
          <p:nvPr/>
        </p:nvSpPr>
        <p:spPr bwMode="auto">
          <a:xfrm>
            <a:off x="71406" y="461499"/>
            <a:ext cx="892971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 algn="ctr"/>
            <a:r>
              <a:rPr lang="en-US" altLang="zh-CN" sz="3200" b="1" dirty="0" smtClean="0"/>
              <a:t>5.4 </a:t>
            </a:r>
            <a:r>
              <a:rPr lang="zh-CN" altLang="en-US" sz="3200" b="1" dirty="0" smtClean="0"/>
              <a:t>最短路径和关键路径</a:t>
            </a:r>
            <a:r>
              <a:rPr lang="en-US" altLang="zh-CN" sz="3200" b="1" dirty="0" smtClean="0"/>
              <a:t>::</a:t>
            </a:r>
            <a:r>
              <a:rPr lang="zh-CN" altLang="en-US" sz="3200" b="1" dirty="0" smtClean="0"/>
              <a:t>项目网络图中的指标</a:t>
            </a:r>
            <a:endParaRPr lang="en-US" altLang="zh-CN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58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TextBox 1"/>
          <p:cNvSpPr txBox="1">
            <a:spLocks noChangeArrowheads="1"/>
          </p:cNvSpPr>
          <p:nvPr/>
        </p:nvSpPr>
        <p:spPr bwMode="auto">
          <a:xfrm>
            <a:off x="214282" y="1046553"/>
            <a:ext cx="8643998" cy="283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ES(1) = 0, LF(1) = 0,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ES(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 = max{ES(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 +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ji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| &lt;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&gt;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E},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LF(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 = ES(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),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LF(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 = min{LF(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 -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ij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| &lt;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&gt;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E},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ES(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 = ES(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),  EF(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 = ES(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 +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ij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 LF(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 = LF(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),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LS(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 = LF(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)-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w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ij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SL(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 = LS(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 – ES(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 = LF(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 – EF(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 </a:t>
            </a:r>
          </a:p>
        </p:txBody>
      </p:sp>
      <p:sp>
        <p:nvSpPr>
          <p:cNvPr id="16398" name="TextBox 1"/>
          <p:cNvSpPr txBox="1">
            <a:spLocks noChangeArrowheads="1"/>
          </p:cNvSpPr>
          <p:nvPr/>
        </p:nvSpPr>
        <p:spPr bwMode="auto">
          <a:xfrm>
            <a:off x="71406" y="461499"/>
            <a:ext cx="892971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 algn="ctr"/>
            <a:r>
              <a:rPr lang="en-US" altLang="zh-CN" sz="3200" b="1" dirty="0" smtClean="0"/>
              <a:t>5.4 </a:t>
            </a:r>
            <a:r>
              <a:rPr lang="zh-CN" altLang="en-US" sz="3200" b="1" dirty="0" smtClean="0"/>
              <a:t>最短路径和关键路径</a:t>
            </a:r>
            <a:r>
              <a:rPr lang="en-US" altLang="zh-CN" sz="3200" b="1" dirty="0" smtClean="0"/>
              <a:t>::</a:t>
            </a:r>
            <a:r>
              <a:rPr lang="zh-CN" altLang="en-US" sz="3200" b="1" dirty="0" smtClean="0"/>
              <a:t>项目网络图的指标计算</a:t>
            </a:r>
            <a:endParaRPr lang="en-US" altLang="zh-CN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59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947710" y="5534028"/>
            <a:ext cx="1909778" cy="966806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 flipH="1">
            <a:off x="1100110" y="4357694"/>
            <a:ext cx="1614502" cy="947734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 type="triangle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Oval 10" descr="白色大理石"/>
          <p:cNvSpPr>
            <a:spLocks noChangeArrowheads="1"/>
          </p:cNvSpPr>
          <p:nvPr/>
        </p:nvSpPr>
        <p:spPr bwMode="auto">
          <a:xfrm>
            <a:off x="642910" y="518319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>
                <a:solidFill>
                  <a:schemeClr val="accent2"/>
                </a:solidFill>
                <a:ea typeface="宋体" pitchFamily="2" charset="-122"/>
              </a:rPr>
              <a:t>1</a:t>
            </a: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8" name="Oval 11" descr="白色大理石"/>
          <p:cNvSpPr>
            <a:spLocks noChangeArrowheads="1"/>
          </p:cNvSpPr>
          <p:nvPr/>
        </p:nvSpPr>
        <p:spPr bwMode="auto">
          <a:xfrm>
            <a:off x="2714612" y="4071942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a typeface="宋体" pitchFamily="2" charset="-122"/>
              </a:rPr>
              <a:t>2</a:t>
            </a: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53192" y="4681847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  <p:sp>
        <p:nvSpPr>
          <p:cNvPr id="11" name="Oval 10" descr="白色大理石"/>
          <p:cNvSpPr>
            <a:spLocks noChangeArrowheads="1"/>
          </p:cNvSpPr>
          <p:nvPr/>
        </p:nvSpPr>
        <p:spPr bwMode="auto">
          <a:xfrm>
            <a:off x="2757478" y="521495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a typeface="宋体" pitchFamily="2" charset="-122"/>
              </a:rPr>
              <a:t>3</a:t>
            </a: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12" name="Oval 10" descr="白色大理石"/>
          <p:cNvSpPr>
            <a:spLocks noChangeArrowheads="1"/>
          </p:cNvSpPr>
          <p:nvPr/>
        </p:nvSpPr>
        <p:spPr bwMode="auto">
          <a:xfrm>
            <a:off x="2786050" y="625794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a typeface="宋体" pitchFamily="2" charset="-122"/>
              </a:rPr>
              <a:t>4</a:t>
            </a: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753258" y="4429132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>
            <a:off x="1071538" y="5412107"/>
            <a:ext cx="1714512" cy="45719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 type="triangle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1571604" y="5072074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072672" y="5039037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1306996" y="5753417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C</a:t>
            </a:r>
            <a:endParaRPr lang="zh-CN" altLang="en-US" sz="2400" dirty="0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857356" y="6000768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3</a:t>
            </a:r>
            <a:endParaRPr lang="zh-CN" altLang="en-US" sz="2400" dirty="0"/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2928926" y="4500570"/>
            <a:ext cx="45719" cy="71438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2643174" y="4572008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0</a:t>
            </a:r>
            <a:endParaRPr lang="zh-CN" altLang="en-US" sz="2400" dirty="0"/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3000364" y="5715016"/>
            <a:ext cx="45719" cy="571504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2643174" y="5643578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H</a:t>
            </a:r>
            <a:endParaRPr lang="zh-CN" altLang="en-US" sz="2400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001366" y="5857892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sp>
        <p:nvSpPr>
          <p:cNvPr id="24" name="Oval 11" descr="白色大理石"/>
          <p:cNvSpPr>
            <a:spLocks noChangeArrowheads="1"/>
          </p:cNvSpPr>
          <p:nvPr/>
        </p:nvSpPr>
        <p:spPr bwMode="auto">
          <a:xfrm>
            <a:off x="5643570" y="4071942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a typeface="宋体" pitchFamily="2" charset="-122"/>
              </a:rPr>
              <a:t>7</a:t>
            </a: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25" name="Oval 11" descr="白色大理石"/>
          <p:cNvSpPr>
            <a:spLocks noChangeArrowheads="1"/>
          </p:cNvSpPr>
          <p:nvPr/>
        </p:nvSpPr>
        <p:spPr bwMode="auto">
          <a:xfrm>
            <a:off x="4900618" y="518637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a typeface="宋体" pitchFamily="2" charset="-122"/>
              </a:rPr>
              <a:t>6</a:t>
            </a: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26" name="Oval 11" descr="白色大理石"/>
          <p:cNvSpPr>
            <a:spLocks noChangeArrowheads="1"/>
          </p:cNvSpPr>
          <p:nvPr/>
        </p:nvSpPr>
        <p:spPr bwMode="auto">
          <a:xfrm>
            <a:off x="4972056" y="625794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a typeface="宋体" pitchFamily="2" charset="-122"/>
              </a:rPr>
              <a:t>5</a:t>
            </a: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>
            <a:off x="3071802" y="4500570"/>
            <a:ext cx="1928826" cy="1857388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 flipH="1">
            <a:off x="3214678" y="4357695"/>
            <a:ext cx="2428892" cy="1000132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 type="triangle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11" descr="白色大理石"/>
          <p:cNvSpPr>
            <a:spLocks noChangeArrowheads="1"/>
          </p:cNvSpPr>
          <p:nvPr/>
        </p:nvSpPr>
        <p:spPr bwMode="auto">
          <a:xfrm>
            <a:off x="7258072" y="521495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a typeface="宋体" pitchFamily="2" charset="-122"/>
              </a:rPr>
              <a:t>8</a:t>
            </a: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 flipH="1">
            <a:off x="3214678" y="5429264"/>
            <a:ext cx="1714512" cy="71438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 type="triangle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 flipH="1">
            <a:off x="3286116" y="6429396"/>
            <a:ext cx="1714512" cy="71438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 type="triangle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5169223" y="5643578"/>
            <a:ext cx="45719" cy="642942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 type="triangle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4857752" y="5643578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K</a:t>
            </a:r>
            <a:endParaRPr lang="zh-CN" altLang="en-US" sz="2400" dirty="0"/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5143504" y="5715016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3500430" y="6072206"/>
            <a:ext cx="269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I</a:t>
            </a:r>
            <a:endParaRPr lang="zh-CN" altLang="en-US" sz="2400" dirty="0"/>
          </a:p>
        </p:txBody>
      </p:sp>
      <p:sp>
        <p:nvSpPr>
          <p:cNvPr id="36" name="Text Box 16"/>
          <p:cNvSpPr txBox="1">
            <a:spLocks noChangeArrowheads="1"/>
          </p:cNvSpPr>
          <p:nvPr/>
        </p:nvSpPr>
        <p:spPr bwMode="auto">
          <a:xfrm>
            <a:off x="4000496" y="6072206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3143240" y="4357694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E</a:t>
            </a:r>
            <a:endParaRPr lang="zh-CN" altLang="en-US" sz="2400" dirty="0"/>
          </a:p>
        </p:txBody>
      </p:sp>
      <p:sp>
        <p:nvSpPr>
          <p:cNvPr id="38" name="Text Box 16"/>
          <p:cNvSpPr txBox="1">
            <a:spLocks noChangeArrowheads="1"/>
          </p:cNvSpPr>
          <p:nvPr/>
        </p:nvSpPr>
        <p:spPr bwMode="auto">
          <a:xfrm>
            <a:off x="3357554" y="4572008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3</a:t>
            </a:r>
            <a:endParaRPr lang="zh-CN" altLang="en-US" sz="2400" dirty="0"/>
          </a:p>
        </p:txBody>
      </p:sp>
      <p:sp>
        <p:nvSpPr>
          <p:cNvPr id="39" name="Line 8"/>
          <p:cNvSpPr>
            <a:spLocks noChangeShapeType="1"/>
          </p:cNvSpPr>
          <p:nvPr/>
        </p:nvSpPr>
        <p:spPr bwMode="auto">
          <a:xfrm flipV="1">
            <a:off x="3143240" y="4286256"/>
            <a:ext cx="2500330" cy="71438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16"/>
          <p:cNvSpPr txBox="1">
            <a:spLocks noChangeArrowheads="1"/>
          </p:cNvSpPr>
          <p:nvPr/>
        </p:nvSpPr>
        <p:spPr bwMode="auto">
          <a:xfrm>
            <a:off x="3950202" y="3967467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D</a:t>
            </a:r>
            <a:endParaRPr lang="zh-CN" altLang="en-US" sz="2400" dirty="0"/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4357686" y="3929066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4143372" y="4538971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F</a:t>
            </a:r>
            <a:endParaRPr lang="zh-CN" altLang="en-US" sz="2400" dirty="0"/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4500562" y="4396095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44" name="Text Box 16"/>
          <p:cNvSpPr txBox="1">
            <a:spLocks noChangeArrowheads="1"/>
          </p:cNvSpPr>
          <p:nvPr/>
        </p:nvSpPr>
        <p:spPr bwMode="auto">
          <a:xfrm>
            <a:off x="3500430" y="5396227"/>
            <a:ext cx="4235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G</a:t>
            </a:r>
            <a:endParaRPr lang="zh-CN" altLang="en-US" sz="2400" dirty="0"/>
          </a:p>
        </p:txBody>
      </p:sp>
      <p:sp>
        <p:nvSpPr>
          <p:cNvPr id="45" name="Text Box 16"/>
          <p:cNvSpPr txBox="1">
            <a:spLocks noChangeArrowheads="1"/>
          </p:cNvSpPr>
          <p:nvPr/>
        </p:nvSpPr>
        <p:spPr bwMode="auto">
          <a:xfrm>
            <a:off x="4357686" y="5072074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 flipH="1">
            <a:off x="5357818" y="5429264"/>
            <a:ext cx="1928826" cy="45719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 type="triangle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5737154" y="5110475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L</a:t>
            </a:r>
            <a:endParaRPr lang="zh-CN" altLang="en-US" sz="2400" dirty="0"/>
          </a:p>
        </p:txBody>
      </p:sp>
      <p:sp>
        <p:nvSpPr>
          <p:cNvPr id="48" name="Text Box 16"/>
          <p:cNvSpPr txBox="1">
            <a:spLocks noChangeArrowheads="1"/>
          </p:cNvSpPr>
          <p:nvPr/>
        </p:nvSpPr>
        <p:spPr bwMode="auto">
          <a:xfrm>
            <a:off x="6144638" y="5072074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49" name="Line 8"/>
          <p:cNvSpPr>
            <a:spLocks noChangeShapeType="1"/>
          </p:cNvSpPr>
          <p:nvPr/>
        </p:nvSpPr>
        <p:spPr bwMode="auto">
          <a:xfrm>
            <a:off x="6072198" y="4429132"/>
            <a:ext cx="1285884" cy="785818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Text Box 16"/>
          <p:cNvSpPr txBox="1">
            <a:spLocks noChangeArrowheads="1"/>
          </p:cNvSpPr>
          <p:nvPr/>
        </p:nvSpPr>
        <p:spPr bwMode="auto">
          <a:xfrm>
            <a:off x="6236218" y="4253219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J</a:t>
            </a:r>
            <a:endParaRPr lang="zh-CN" altLang="en-US" sz="2400" dirty="0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6786578" y="4500570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6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Box 1"/>
          <p:cNvSpPr txBox="1">
            <a:spLocks noChangeArrowheads="1"/>
          </p:cNvSpPr>
          <p:nvPr/>
        </p:nvSpPr>
        <p:spPr bwMode="auto">
          <a:xfrm>
            <a:off x="1143000" y="1219200"/>
            <a:ext cx="6929462" cy="373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无向图和有向图统称为</a:t>
            </a:r>
            <a:r>
              <a:rPr lang="zh-CN" alt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图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1200"/>
              </a:spcBef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有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个顶点的图（无向图或有向图）称为</a:t>
            </a:r>
            <a:r>
              <a:rPr lang="en-US" altLang="zh-CN" sz="28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n</a:t>
            </a:r>
            <a:r>
              <a:rPr lang="zh-CN" alt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阶图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1200"/>
              </a:spcBef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没有一条边的图称为</a:t>
            </a:r>
            <a:r>
              <a:rPr lang="zh-CN" alt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零图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1200"/>
              </a:spcBef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一阶零图，即只有一个顶点、没有边的图，称为</a:t>
            </a:r>
            <a:r>
              <a:rPr lang="zh-CN" alt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平凡图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92" name="TextBox 1"/>
          <p:cNvSpPr txBox="1">
            <a:spLocks noChangeArrowheads="1"/>
          </p:cNvSpPr>
          <p:nvPr/>
        </p:nvSpPr>
        <p:spPr bwMode="auto">
          <a:xfrm>
            <a:off x="714348" y="571500"/>
            <a:ext cx="792961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 lvl="0" algn="ctr" eaLnBrk="0" hangingPunct="0">
              <a:defRPr/>
            </a:pPr>
            <a:r>
              <a:rPr lang="en-US" altLang="zh-CN" sz="3200" b="1" dirty="0" smtClean="0"/>
              <a:t>5.1 </a:t>
            </a:r>
            <a:r>
              <a:rPr lang="zh-CN" altLang="en-US" sz="3200" b="1" dirty="0" smtClean="0"/>
              <a:t>无向图和有向图</a:t>
            </a:r>
            <a:r>
              <a:rPr lang="en-US" altLang="zh-CN" sz="3200" b="1" dirty="0" smtClean="0"/>
              <a:t>::</a:t>
            </a:r>
            <a:r>
              <a:rPr lang="en-US" altLang="zh-CN" sz="32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3200" b="1" dirty="0" smtClean="0"/>
              <a:t>阶图、零图、平凡图</a:t>
            </a:r>
            <a:endParaRPr lang="zh-CN" altLang="en-US" sz="3200" b="1" dirty="0" smtClean="0">
              <a:latin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TextBox 1"/>
          <p:cNvSpPr txBox="1">
            <a:spLocks noChangeArrowheads="1"/>
          </p:cNvSpPr>
          <p:nvPr/>
        </p:nvSpPr>
        <p:spPr bwMode="auto">
          <a:xfrm>
            <a:off x="214282" y="1046553"/>
            <a:ext cx="342902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ES(1) = 0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ES(2) = max{0+1} = 1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ES(3) = max{0+2, 1+0} = 2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ES(4) = max{0+3, 2+2} = 4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ES(5) = max{1+3, 4+4} = 8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ES(6) = max{2+4, 8+1} = 9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ES(7) = max{1+4, 2+4} = 6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ES(8) = max{9+1, 6+6} = 12</a:t>
            </a:r>
          </a:p>
        </p:txBody>
      </p:sp>
      <p:sp>
        <p:nvSpPr>
          <p:cNvPr id="16398" name="TextBox 1"/>
          <p:cNvSpPr txBox="1">
            <a:spLocks noChangeArrowheads="1"/>
          </p:cNvSpPr>
          <p:nvPr/>
        </p:nvSpPr>
        <p:spPr bwMode="auto">
          <a:xfrm>
            <a:off x="71406" y="461499"/>
            <a:ext cx="892971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 algn="ctr"/>
            <a:r>
              <a:rPr lang="en-US" altLang="zh-CN" sz="3200" b="1" dirty="0" smtClean="0"/>
              <a:t>5.4 </a:t>
            </a:r>
            <a:r>
              <a:rPr lang="zh-CN" altLang="en-US" sz="3200" b="1" dirty="0" smtClean="0"/>
              <a:t>最短路径和关键路径</a:t>
            </a:r>
            <a:r>
              <a:rPr lang="en-US" altLang="zh-CN" sz="3200" b="1" dirty="0" smtClean="0"/>
              <a:t>::</a:t>
            </a:r>
            <a:r>
              <a:rPr lang="zh-CN" altLang="en-US" sz="3200" b="1" dirty="0" smtClean="0"/>
              <a:t>项目网络图计算举例</a:t>
            </a:r>
            <a:endParaRPr lang="en-US" altLang="zh-CN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60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947710" y="5534028"/>
            <a:ext cx="1909778" cy="966806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 flipH="1">
            <a:off x="1100110" y="4357694"/>
            <a:ext cx="1614502" cy="947734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 type="triangle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Oval 10" descr="白色大理石"/>
          <p:cNvSpPr>
            <a:spLocks noChangeArrowheads="1"/>
          </p:cNvSpPr>
          <p:nvPr/>
        </p:nvSpPr>
        <p:spPr bwMode="auto">
          <a:xfrm>
            <a:off x="642910" y="518319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>
                <a:solidFill>
                  <a:schemeClr val="accent2"/>
                </a:solidFill>
                <a:ea typeface="宋体" pitchFamily="2" charset="-122"/>
              </a:rPr>
              <a:t>1</a:t>
            </a: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8" name="Oval 11" descr="白色大理石"/>
          <p:cNvSpPr>
            <a:spLocks noChangeArrowheads="1"/>
          </p:cNvSpPr>
          <p:nvPr/>
        </p:nvSpPr>
        <p:spPr bwMode="auto">
          <a:xfrm>
            <a:off x="2714612" y="4071942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a typeface="宋体" pitchFamily="2" charset="-122"/>
              </a:rPr>
              <a:t>2</a:t>
            </a: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53192" y="4681847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  <p:sp>
        <p:nvSpPr>
          <p:cNvPr id="11" name="Oval 10" descr="白色大理石"/>
          <p:cNvSpPr>
            <a:spLocks noChangeArrowheads="1"/>
          </p:cNvSpPr>
          <p:nvPr/>
        </p:nvSpPr>
        <p:spPr bwMode="auto">
          <a:xfrm>
            <a:off x="2757478" y="521495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a typeface="宋体" pitchFamily="2" charset="-122"/>
              </a:rPr>
              <a:t>3</a:t>
            </a: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12" name="Oval 10" descr="白色大理石"/>
          <p:cNvSpPr>
            <a:spLocks noChangeArrowheads="1"/>
          </p:cNvSpPr>
          <p:nvPr/>
        </p:nvSpPr>
        <p:spPr bwMode="auto">
          <a:xfrm>
            <a:off x="2786050" y="625794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a typeface="宋体" pitchFamily="2" charset="-122"/>
              </a:rPr>
              <a:t>4</a:t>
            </a: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753258" y="4429132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>
            <a:off x="1071538" y="5412107"/>
            <a:ext cx="1714512" cy="45719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 type="triangle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1571604" y="5072074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072672" y="5039037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1306996" y="5753417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C</a:t>
            </a:r>
            <a:endParaRPr lang="zh-CN" altLang="en-US" sz="2400" dirty="0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857356" y="6000768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3</a:t>
            </a:r>
            <a:endParaRPr lang="zh-CN" altLang="en-US" sz="2400" dirty="0"/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2928926" y="4500570"/>
            <a:ext cx="45719" cy="71438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2643174" y="4572008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0</a:t>
            </a:r>
            <a:endParaRPr lang="zh-CN" altLang="en-US" sz="2400" dirty="0"/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3000364" y="5715016"/>
            <a:ext cx="45719" cy="571504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2643174" y="5643578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H</a:t>
            </a:r>
            <a:endParaRPr lang="zh-CN" altLang="en-US" sz="2400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001366" y="5857892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sp>
        <p:nvSpPr>
          <p:cNvPr id="24" name="Oval 11" descr="白色大理石"/>
          <p:cNvSpPr>
            <a:spLocks noChangeArrowheads="1"/>
          </p:cNvSpPr>
          <p:nvPr/>
        </p:nvSpPr>
        <p:spPr bwMode="auto">
          <a:xfrm>
            <a:off x="5643570" y="4071942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a typeface="宋体" pitchFamily="2" charset="-122"/>
              </a:rPr>
              <a:t>7</a:t>
            </a: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25" name="Oval 11" descr="白色大理石"/>
          <p:cNvSpPr>
            <a:spLocks noChangeArrowheads="1"/>
          </p:cNvSpPr>
          <p:nvPr/>
        </p:nvSpPr>
        <p:spPr bwMode="auto">
          <a:xfrm>
            <a:off x="4900618" y="518637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a typeface="宋体" pitchFamily="2" charset="-122"/>
              </a:rPr>
              <a:t>6</a:t>
            </a: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26" name="Oval 11" descr="白色大理石"/>
          <p:cNvSpPr>
            <a:spLocks noChangeArrowheads="1"/>
          </p:cNvSpPr>
          <p:nvPr/>
        </p:nvSpPr>
        <p:spPr bwMode="auto">
          <a:xfrm>
            <a:off x="4972056" y="625794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a typeface="宋体" pitchFamily="2" charset="-122"/>
              </a:rPr>
              <a:t>5</a:t>
            </a: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>
            <a:off x="3071802" y="4500570"/>
            <a:ext cx="1928826" cy="1857388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 flipH="1">
            <a:off x="3214678" y="4357695"/>
            <a:ext cx="2428892" cy="1000132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 type="triangle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11" descr="白色大理石"/>
          <p:cNvSpPr>
            <a:spLocks noChangeArrowheads="1"/>
          </p:cNvSpPr>
          <p:nvPr/>
        </p:nvSpPr>
        <p:spPr bwMode="auto">
          <a:xfrm>
            <a:off x="7258072" y="521495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a typeface="宋体" pitchFamily="2" charset="-122"/>
              </a:rPr>
              <a:t>8</a:t>
            </a: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 flipH="1">
            <a:off x="3214678" y="5429264"/>
            <a:ext cx="1714512" cy="71438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 type="triangle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 flipH="1">
            <a:off x="3286116" y="6429396"/>
            <a:ext cx="1714512" cy="71438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 type="triangle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5169223" y="5643578"/>
            <a:ext cx="45719" cy="642942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 type="triangle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4857752" y="5643578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K</a:t>
            </a:r>
            <a:endParaRPr lang="zh-CN" altLang="en-US" sz="2400" dirty="0"/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5143504" y="5715016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3500430" y="6072206"/>
            <a:ext cx="269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I</a:t>
            </a:r>
            <a:endParaRPr lang="zh-CN" altLang="en-US" sz="2400" dirty="0"/>
          </a:p>
        </p:txBody>
      </p:sp>
      <p:sp>
        <p:nvSpPr>
          <p:cNvPr id="36" name="Text Box 16"/>
          <p:cNvSpPr txBox="1">
            <a:spLocks noChangeArrowheads="1"/>
          </p:cNvSpPr>
          <p:nvPr/>
        </p:nvSpPr>
        <p:spPr bwMode="auto">
          <a:xfrm>
            <a:off x="4000496" y="6072206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3143240" y="4357694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E</a:t>
            </a:r>
            <a:endParaRPr lang="zh-CN" altLang="en-US" sz="2400" dirty="0"/>
          </a:p>
        </p:txBody>
      </p:sp>
      <p:sp>
        <p:nvSpPr>
          <p:cNvPr id="38" name="Text Box 16"/>
          <p:cNvSpPr txBox="1">
            <a:spLocks noChangeArrowheads="1"/>
          </p:cNvSpPr>
          <p:nvPr/>
        </p:nvSpPr>
        <p:spPr bwMode="auto">
          <a:xfrm>
            <a:off x="3357554" y="4572008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3</a:t>
            </a:r>
            <a:endParaRPr lang="zh-CN" altLang="en-US" sz="2400" dirty="0"/>
          </a:p>
        </p:txBody>
      </p:sp>
      <p:sp>
        <p:nvSpPr>
          <p:cNvPr id="39" name="Line 8"/>
          <p:cNvSpPr>
            <a:spLocks noChangeShapeType="1"/>
          </p:cNvSpPr>
          <p:nvPr/>
        </p:nvSpPr>
        <p:spPr bwMode="auto">
          <a:xfrm flipV="1">
            <a:off x="3143240" y="4286256"/>
            <a:ext cx="2500330" cy="71438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16"/>
          <p:cNvSpPr txBox="1">
            <a:spLocks noChangeArrowheads="1"/>
          </p:cNvSpPr>
          <p:nvPr/>
        </p:nvSpPr>
        <p:spPr bwMode="auto">
          <a:xfrm>
            <a:off x="3950202" y="3967467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D</a:t>
            </a:r>
            <a:endParaRPr lang="zh-CN" altLang="en-US" sz="2400" dirty="0"/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4357686" y="3929066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4143372" y="4538971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F</a:t>
            </a:r>
            <a:endParaRPr lang="zh-CN" altLang="en-US" sz="2400" dirty="0"/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4500562" y="4396095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44" name="Text Box 16"/>
          <p:cNvSpPr txBox="1">
            <a:spLocks noChangeArrowheads="1"/>
          </p:cNvSpPr>
          <p:nvPr/>
        </p:nvSpPr>
        <p:spPr bwMode="auto">
          <a:xfrm>
            <a:off x="3500430" y="5396227"/>
            <a:ext cx="4235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G</a:t>
            </a:r>
            <a:endParaRPr lang="zh-CN" altLang="en-US" sz="2400" dirty="0"/>
          </a:p>
        </p:txBody>
      </p:sp>
      <p:sp>
        <p:nvSpPr>
          <p:cNvPr id="45" name="Text Box 16"/>
          <p:cNvSpPr txBox="1">
            <a:spLocks noChangeArrowheads="1"/>
          </p:cNvSpPr>
          <p:nvPr/>
        </p:nvSpPr>
        <p:spPr bwMode="auto">
          <a:xfrm>
            <a:off x="4357686" y="5072074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 flipH="1">
            <a:off x="5357818" y="5429264"/>
            <a:ext cx="1928826" cy="45719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 type="triangle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5737154" y="5110475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L</a:t>
            </a:r>
            <a:endParaRPr lang="zh-CN" altLang="en-US" sz="2400" dirty="0"/>
          </a:p>
        </p:txBody>
      </p:sp>
      <p:sp>
        <p:nvSpPr>
          <p:cNvPr id="48" name="Text Box 16"/>
          <p:cNvSpPr txBox="1">
            <a:spLocks noChangeArrowheads="1"/>
          </p:cNvSpPr>
          <p:nvPr/>
        </p:nvSpPr>
        <p:spPr bwMode="auto">
          <a:xfrm>
            <a:off x="6144638" y="5072074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49" name="Line 8"/>
          <p:cNvSpPr>
            <a:spLocks noChangeShapeType="1"/>
          </p:cNvSpPr>
          <p:nvPr/>
        </p:nvSpPr>
        <p:spPr bwMode="auto">
          <a:xfrm>
            <a:off x="6072198" y="4429132"/>
            <a:ext cx="1285884" cy="785818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Text Box 16"/>
          <p:cNvSpPr txBox="1">
            <a:spLocks noChangeArrowheads="1"/>
          </p:cNvSpPr>
          <p:nvPr/>
        </p:nvSpPr>
        <p:spPr bwMode="auto">
          <a:xfrm>
            <a:off x="6236218" y="4253219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J</a:t>
            </a:r>
            <a:endParaRPr lang="zh-CN" altLang="en-US" sz="2400" dirty="0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6786578" y="4500570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6</a:t>
            </a:r>
            <a:endParaRPr lang="zh-CN" altLang="en-US" sz="2400" dirty="0"/>
          </a:p>
        </p:txBody>
      </p:sp>
      <p:sp>
        <p:nvSpPr>
          <p:cNvPr id="52" name="TextBox 1"/>
          <p:cNvSpPr txBox="1">
            <a:spLocks noChangeArrowheads="1"/>
          </p:cNvSpPr>
          <p:nvPr/>
        </p:nvSpPr>
        <p:spPr bwMode="auto">
          <a:xfrm>
            <a:off x="4572000" y="1071546"/>
            <a:ext cx="342902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LF(8) = 12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LF(7) = min{12-6} = 6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LF(6) = min{12-1} = 11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LF(5) = min{11-1} = 10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LF(4) = min{10-4} = 6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LF(3) = min(6-2, 11-4, 6-4} = 2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LF(2) = min(2-0, 10-3, 6-4} = 2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LF(1) = min(2-1, 2-2, 6-3)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8" name="TextBox 1"/>
          <p:cNvSpPr txBox="1">
            <a:spLocks noChangeArrowheads="1"/>
          </p:cNvSpPr>
          <p:nvPr/>
        </p:nvSpPr>
        <p:spPr bwMode="auto">
          <a:xfrm>
            <a:off x="71406" y="461499"/>
            <a:ext cx="892971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 algn="ctr"/>
            <a:r>
              <a:rPr lang="en-US" altLang="zh-CN" sz="3200" b="1" dirty="0" smtClean="0"/>
              <a:t>5.4 </a:t>
            </a:r>
            <a:r>
              <a:rPr lang="zh-CN" altLang="en-US" sz="3200" b="1" dirty="0" smtClean="0"/>
              <a:t>最短路径和关键路径</a:t>
            </a:r>
            <a:r>
              <a:rPr lang="en-US" altLang="zh-CN" sz="3200" b="1" dirty="0" smtClean="0"/>
              <a:t>::</a:t>
            </a:r>
            <a:r>
              <a:rPr lang="zh-CN" altLang="en-US" sz="3200" b="1" dirty="0" smtClean="0"/>
              <a:t>项目网络图计算举例</a:t>
            </a:r>
            <a:endParaRPr lang="en-US" altLang="zh-CN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61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947710" y="5534028"/>
            <a:ext cx="1909778" cy="966806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 flipH="1">
            <a:off x="1100110" y="4357694"/>
            <a:ext cx="1614502" cy="947734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 type="triangle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Oval 10" descr="白色大理石"/>
          <p:cNvSpPr>
            <a:spLocks noChangeArrowheads="1"/>
          </p:cNvSpPr>
          <p:nvPr/>
        </p:nvSpPr>
        <p:spPr bwMode="auto">
          <a:xfrm>
            <a:off x="642910" y="518319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>
                <a:solidFill>
                  <a:schemeClr val="accent2"/>
                </a:solidFill>
                <a:ea typeface="宋体" pitchFamily="2" charset="-122"/>
              </a:rPr>
              <a:t>1</a:t>
            </a: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8" name="Oval 11" descr="白色大理石"/>
          <p:cNvSpPr>
            <a:spLocks noChangeArrowheads="1"/>
          </p:cNvSpPr>
          <p:nvPr/>
        </p:nvSpPr>
        <p:spPr bwMode="auto">
          <a:xfrm>
            <a:off x="2714612" y="4071942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a typeface="宋体" pitchFamily="2" charset="-122"/>
              </a:rPr>
              <a:t>2</a:t>
            </a: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53192" y="4681847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  <p:sp>
        <p:nvSpPr>
          <p:cNvPr id="11" name="Oval 10" descr="白色大理石"/>
          <p:cNvSpPr>
            <a:spLocks noChangeArrowheads="1"/>
          </p:cNvSpPr>
          <p:nvPr/>
        </p:nvSpPr>
        <p:spPr bwMode="auto">
          <a:xfrm>
            <a:off x="2757478" y="521495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a typeface="宋体" pitchFamily="2" charset="-122"/>
              </a:rPr>
              <a:t>3</a:t>
            </a: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12" name="Oval 10" descr="白色大理石"/>
          <p:cNvSpPr>
            <a:spLocks noChangeArrowheads="1"/>
          </p:cNvSpPr>
          <p:nvPr/>
        </p:nvSpPr>
        <p:spPr bwMode="auto">
          <a:xfrm>
            <a:off x="2786050" y="625794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a typeface="宋体" pitchFamily="2" charset="-122"/>
              </a:rPr>
              <a:t>4</a:t>
            </a: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753258" y="4429132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>
            <a:off x="1071538" y="5412107"/>
            <a:ext cx="1714512" cy="45719"/>
          </a:xfrm>
          <a:prstGeom prst="line">
            <a:avLst/>
          </a:prstGeom>
          <a:noFill/>
          <a:ln w="63500">
            <a:solidFill>
              <a:srgbClr val="3333CC"/>
            </a:solidFill>
            <a:round/>
            <a:headEnd type="triangle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1571604" y="5072074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072672" y="5039037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1306996" y="5753417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C</a:t>
            </a:r>
            <a:endParaRPr lang="zh-CN" altLang="en-US" sz="2400" dirty="0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857356" y="6000768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3</a:t>
            </a:r>
            <a:endParaRPr lang="zh-CN" altLang="en-US" sz="2400" dirty="0"/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2928926" y="4500570"/>
            <a:ext cx="45719" cy="71438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2643174" y="4572008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0</a:t>
            </a:r>
            <a:endParaRPr lang="zh-CN" altLang="en-US" sz="2400" dirty="0"/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3000364" y="5715016"/>
            <a:ext cx="45719" cy="571504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2643174" y="5643578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H</a:t>
            </a:r>
            <a:endParaRPr lang="zh-CN" altLang="en-US" sz="2400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001366" y="5857892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sp>
        <p:nvSpPr>
          <p:cNvPr id="24" name="Oval 11" descr="白色大理石"/>
          <p:cNvSpPr>
            <a:spLocks noChangeArrowheads="1"/>
          </p:cNvSpPr>
          <p:nvPr/>
        </p:nvSpPr>
        <p:spPr bwMode="auto">
          <a:xfrm>
            <a:off x="5643570" y="4071942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a typeface="宋体" pitchFamily="2" charset="-122"/>
              </a:rPr>
              <a:t>7</a:t>
            </a: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25" name="Oval 11" descr="白色大理石"/>
          <p:cNvSpPr>
            <a:spLocks noChangeArrowheads="1"/>
          </p:cNvSpPr>
          <p:nvPr/>
        </p:nvSpPr>
        <p:spPr bwMode="auto">
          <a:xfrm>
            <a:off x="4900618" y="518637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a typeface="宋体" pitchFamily="2" charset="-122"/>
              </a:rPr>
              <a:t>6</a:t>
            </a: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26" name="Oval 11" descr="白色大理石"/>
          <p:cNvSpPr>
            <a:spLocks noChangeArrowheads="1"/>
          </p:cNvSpPr>
          <p:nvPr/>
        </p:nvSpPr>
        <p:spPr bwMode="auto">
          <a:xfrm>
            <a:off x="4972056" y="625794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a typeface="宋体" pitchFamily="2" charset="-122"/>
              </a:rPr>
              <a:t>5</a:t>
            </a: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>
            <a:off x="3071802" y="4500570"/>
            <a:ext cx="1928826" cy="1857388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 flipH="1">
            <a:off x="3214678" y="4357695"/>
            <a:ext cx="2428892" cy="1000132"/>
          </a:xfrm>
          <a:prstGeom prst="line">
            <a:avLst/>
          </a:prstGeom>
          <a:noFill/>
          <a:ln w="63500">
            <a:solidFill>
              <a:srgbClr val="3333CC"/>
            </a:solidFill>
            <a:round/>
            <a:headEnd type="triangle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11" descr="白色大理石"/>
          <p:cNvSpPr>
            <a:spLocks noChangeArrowheads="1"/>
          </p:cNvSpPr>
          <p:nvPr/>
        </p:nvSpPr>
        <p:spPr bwMode="auto">
          <a:xfrm>
            <a:off x="7258072" y="521495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a typeface="宋体" pitchFamily="2" charset="-122"/>
              </a:rPr>
              <a:t>8</a:t>
            </a: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 flipH="1">
            <a:off x="3214678" y="5429264"/>
            <a:ext cx="1714512" cy="71438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 type="triangle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 flipH="1">
            <a:off x="3286116" y="6429396"/>
            <a:ext cx="1714512" cy="71438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 type="triangle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5169223" y="5643578"/>
            <a:ext cx="45719" cy="642942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 type="triangle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4857752" y="5643578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K</a:t>
            </a:r>
            <a:endParaRPr lang="zh-CN" altLang="en-US" sz="2400" dirty="0"/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5143504" y="5715016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3500430" y="6072206"/>
            <a:ext cx="269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I</a:t>
            </a:r>
            <a:endParaRPr lang="zh-CN" altLang="en-US" sz="2400" dirty="0"/>
          </a:p>
        </p:txBody>
      </p:sp>
      <p:sp>
        <p:nvSpPr>
          <p:cNvPr id="36" name="Text Box 16"/>
          <p:cNvSpPr txBox="1">
            <a:spLocks noChangeArrowheads="1"/>
          </p:cNvSpPr>
          <p:nvPr/>
        </p:nvSpPr>
        <p:spPr bwMode="auto">
          <a:xfrm>
            <a:off x="4000496" y="6072206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3143240" y="4357694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E</a:t>
            </a:r>
            <a:endParaRPr lang="zh-CN" altLang="en-US" sz="2400" dirty="0"/>
          </a:p>
        </p:txBody>
      </p:sp>
      <p:sp>
        <p:nvSpPr>
          <p:cNvPr id="38" name="Text Box 16"/>
          <p:cNvSpPr txBox="1">
            <a:spLocks noChangeArrowheads="1"/>
          </p:cNvSpPr>
          <p:nvPr/>
        </p:nvSpPr>
        <p:spPr bwMode="auto">
          <a:xfrm>
            <a:off x="3357554" y="4572008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3</a:t>
            </a:r>
            <a:endParaRPr lang="zh-CN" altLang="en-US" sz="2400" dirty="0"/>
          </a:p>
        </p:txBody>
      </p:sp>
      <p:sp>
        <p:nvSpPr>
          <p:cNvPr id="39" name="Line 8"/>
          <p:cNvSpPr>
            <a:spLocks noChangeShapeType="1"/>
          </p:cNvSpPr>
          <p:nvPr/>
        </p:nvSpPr>
        <p:spPr bwMode="auto">
          <a:xfrm flipV="1">
            <a:off x="3143240" y="4286256"/>
            <a:ext cx="2500330" cy="71438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16"/>
          <p:cNvSpPr txBox="1">
            <a:spLocks noChangeArrowheads="1"/>
          </p:cNvSpPr>
          <p:nvPr/>
        </p:nvSpPr>
        <p:spPr bwMode="auto">
          <a:xfrm>
            <a:off x="3950202" y="3967467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D</a:t>
            </a:r>
            <a:endParaRPr lang="zh-CN" altLang="en-US" sz="2400" dirty="0"/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4357686" y="3929066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4143372" y="4538971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F</a:t>
            </a:r>
            <a:endParaRPr lang="zh-CN" altLang="en-US" sz="2400" dirty="0"/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4500562" y="4396095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44" name="Text Box 16"/>
          <p:cNvSpPr txBox="1">
            <a:spLocks noChangeArrowheads="1"/>
          </p:cNvSpPr>
          <p:nvPr/>
        </p:nvSpPr>
        <p:spPr bwMode="auto">
          <a:xfrm>
            <a:off x="3500430" y="5396227"/>
            <a:ext cx="4235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G</a:t>
            </a:r>
            <a:endParaRPr lang="zh-CN" altLang="en-US" sz="2400" dirty="0"/>
          </a:p>
        </p:txBody>
      </p:sp>
      <p:sp>
        <p:nvSpPr>
          <p:cNvPr id="45" name="Text Box 16"/>
          <p:cNvSpPr txBox="1">
            <a:spLocks noChangeArrowheads="1"/>
          </p:cNvSpPr>
          <p:nvPr/>
        </p:nvSpPr>
        <p:spPr bwMode="auto">
          <a:xfrm>
            <a:off x="4357686" y="5072074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 flipH="1">
            <a:off x="5357818" y="5429264"/>
            <a:ext cx="1928826" cy="45719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 type="triangle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5737154" y="5110475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L</a:t>
            </a:r>
            <a:endParaRPr lang="zh-CN" altLang="en-US" sz="2400" dirty="0"/>
          </a:p>
        </p:txBody>
      </p:sp>
      <p:sp>
        <p:nvSpPr>
          <p:cNvPr id="48" name="Text Box 16"/>
          <p:cNvSpPr txBox="1">
            <a:spLocks noChangeArrowheads="1"/>
          </p:cNvSpPr>
          <p:nvPr/>
        </p:nvSpPr>
        <p:spPr bwMode="auto">
          <a:xfrm>
            <a:off x="6144638" y="5072074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49" name="Line 8"/>
          <p:cNvSpPr>
            <a:spLocks noChangeShapeType="1"/>
          </p:cNvSpPr>
          <p:nvPr/>
        </p:nvSpPr>
        <p:spPr bwMode="auto">
          <a:xfrm>
            <a:off x="6072198" y="4429132"/>
            <a:ext cx="1285884" cy="785818"/>
          </a:xfrm>
          <a:prstGeom prst="line">
            <a:avLst/>
          </a:prstGeom>
          <a:noFill/>
          <a:ln w="63500">
            <a:solidFill>
              <a:srgbClr val="3333CC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Text Box 16"/>
          <p:cNvSpPr txBox="1">
            <a:spLocks noChangeArrowheads="1"/>
          </p:cNvSpPr>
          <p:nvPr/>
        </p:nvSpPr>
        <p:spPr bwMode="auto">
          <a:xfrm>
            <a:off x="6236218" y="4253219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J</a:t>
            </a:r>
            <a:endParaRPr lang="zh-CN" altLang="en-US" sz="2400" dirty="0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6786578" y="4500570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6</a:t>
            </a:r>
            <a:endParaRPr lang="zh-CN" altLang="en-US" sz="2400" dirty="0"/>
          </a:p>
        </p:txBody>
      </p: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285724" y="1142984"/>
          <a:ext cx="8643999" cy="278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923"/>
                <a:gridCol w="664923"/>
                <a:gridCol w="664923"/>
                <a:gridCol w="664923"/>
                <a:gridCol w="664923"/>
                <a:gridCol w="664923"/>
                <a:gridCol w="664923"/>
                <a:gridCol w="664923"/>
                <a:gridCol w="664923"/>
                <a:gridCol w="664923"/>
                <a:gridCol w="664923"/>
                <a:gridCol w="664923"/>
                <a:gridCol w="664923"/>
              </a:tblGrid>
              <a:tr h="464347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活动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u="sng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u="sng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u="sng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Box 1"/>
          <p:cNvSpPr txBox="1">
            <a:spLocks noChangeArrowheads="1"/>
          </p:cNvSpPr>
          <p:nvPr/>
        </p:nvSpPr>
        <p:spPr bwMode="auto">
          <a:xfrm>
            <a:off x="214282" y="1277527"/>
            <a:ext cx="8215370" cy="5162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A50021"/>
                </a:solidFill>
                <a:latin typeface="Times New Roman" pitchFamily="18" charset="0"/>
              </a:rPr>
              <a:t>定义5.3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15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在无向图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= &lt;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&gt;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中，设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= 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是一条边，则称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端点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关联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15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无边关联的顶点称为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孤立点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15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若一条边所关联的两个顶点相同，则称此边为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环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15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则称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或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关联次数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；若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u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，则称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或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的关联次数为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；若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不是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的端点，则称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的关联次数为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0.</a:t>
            </a:r>
          </a:p>
          <a:p>
            <a:pPr>
              <a:lnSpc>
                <a:spcPct val="125000"/>
              </a:lnSpc>
              <a:spcBef>
                <a:spcPts val="15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若存在一条边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以顶点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为端点，则称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是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相邻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的；若两条边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至少有一个公共端点，则称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是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相邻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92" name="TextBox 1"/>
          <p:cNvSpPr txBox="1">
            <a:spLocks noChangeArrowheads="1"/>
          </p:cNvSpPr>
          <p:nvPr/>
        </p:nvSpPr>
        <p:spPr bwMode="auto">
          <a:xfrm>
            <a:off x="714348" y="571500"/>
            <a:ext cx="792961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 lvl="0" algn="ctr" eaLnBrk="0" hangingPunct="0">
              <a:defRPr/>
            </a:pPr>
            <a:r>
              <a:rPr lang="en-US" altLang="zh-CN" sz="3200" b="1" dirty="0" smtClean="0"/>
              <a:t>5.1 </a:t>
            </a:r>
            <a:r>
              <a:rPr lang="zh-CN" altLang="en-US" sz="3200" b="1" dirty="0" smtClean="0"/>
              <a:t>无向图和有向图</a:t>
            </a:r>
            <a:r>
              <a:rPr lang="en-US" altLang="zh-CN" sz="3200" b="1" dirty="0" smtClean="0"/>
              <a:t>::</a:t>
            </a:r>
            <a:r>
              <a:rPr lang="zh-CN" altLang="en-US" sz="3200" b="1" dirty="0" smtClean="0"/>
              <a:t>无向图的关联和相邻</a:t>
            </a:r>
            <a:endParaRPr lang="zh-CN" altLang="en-US" sz="3200" b="1" dirty="0" smtClean="0">
              <a:latin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dirty="0" smtClean="0">
              <a:ea typeface="宋体" charset="-122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2285992"/>
            <a:ext cx="2000232" cy="1964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Box 1"/>
          <p:cNvSpPr txBox="1">
            <a:spLocks noChangeArrowheads="1"/>
          </p:cNvSpPr>
          <p:nvPr/>
        </p:nvSpPr>
        <p:spPr bwMode="auto">
          <a:xfrm>
            <a:off x="214282" y="1277527"/>
            <a:ext cx="7143800" cy="497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>
              <a:lnSpc>
                <a:spcPct val="125000"/>
              </a:lnSpc>
              <a:spcBef>
                <a:spcPts val="1500"/>
              </a:spcBef>
            </a:pPr>
            <a:r>
              <a:rPr lang="en-US" altLang="zh-CN" sz="2400" b="1" dirty="0" smtClean="0">
                <a:solidFill>
                  <a:srgbClr val="A50021"/>
                </a:solidFill>
                <a:latin typeface="Times New Roman" pitchFamily="18" charset="0"/>
              </a:rPr>
              <a:t>定义5.4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15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在有向图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= &lt;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&gt;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中，设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= &lt;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&gt;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是一条边，则称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始点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终点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关联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u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的端点。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15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无边关联的顶点称为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孤立点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15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若一条边始点与终点重合，则称此边为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环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15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若存在一条边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以顶点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为始点、以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为终点，则称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邻接到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。若边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的终点与边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的始点重合，则称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是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相邻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92" name="TextBox 1"/>
          <p:cNvSpPr txBox="1">
            <a:spLocks noChangeArrowheads="1"/>
          </p:cNvSpPr>
          <p:nvPr/>
        </p:nvSpPr>
        <p:spPr bwMode="auto">
          <a:xfrm>
            <a:off x="714348" y="571500"/>
            <a:ext cx="792961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 lvl="0" algn="ctr" eaLnBrk="0" hangingPunct="0">
              <a:defRPr/>
            </a:pPr>
            <a:r>
              <a:rPr lang="en-US" altLang="zh-CN" sz="3200" b="1" dirty="0" smtClean="0"/>
              <a:t>5.1 </a:t>
            </a:r>
            <a:r>
              <a:rPr lang="zh-CN" altLang="en-US" sz="3200" b="1" dirty="0" smtClean="0"/>
              <a:t>无向图和有向图</a:t>
            </a:r>
            <a:r>
              <a:rPr lang="en-US" altLang="zh-CN" sz="3200" b="1" dirty="0" smtClean="0"/>
              <a:t>::</a:t>
            </a:r>
            <a:r>
              <a:rPr lang="zh-CN" altLang="en-US" sz="3200" b="1" dirty="0" smtClean="0"/>
              <a:t>有向图的关联和相邻</a:t>
            </a:r>
            <a:endParaRPr lang="zh-CN" altLang="en-US" sz="3200" b="1" dirty="0" smtClean="0">
              <a:latin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dirty="0" smtClean="0">
              <a:ea typeface="宋体" charset="-122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9454" y="2811897"/>
            <a:ext cx="2143140" cy="2188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Box 1"/>
          <p:cNvSpPr txBox="1">
            <a:spLocks noChangeArrowheads="1"/>
          </p:cNvSpPr>
          <p:nvPr/>
        </p:nvSpPr>
        <p:spPr bwMode="auto">
          <a:xfrm>
            <a:off x="214282" y="1071546"/>
            <a:ext cx="8501122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>
              <a:lnSpc>
                <a:spcPct val="125000"/>
              </a:lnSpc>
              <a:spcBef>
                <a:spcPts val="15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在无向图中，顶点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作为端点的次数之和为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度数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，简称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度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，记作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).</a:t>
            </a:r>
          </a:p>
          <a:p>
            <a:pPr>
              <a:lnSpc>
                <a:spcPct val="125000"/>
              </a:lnSpc>
              <a:spcBef>
                <a:spcPts val="15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有向图中，称顶点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作为边的始点的次数之和为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出度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，记作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；称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作为边的终点的次数之和为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入度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，记作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；称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作为边的端点的次数之和为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度数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，简称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度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，记作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d(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).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显然，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 =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 +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).</a:t>
            </a:r>
          </a:p>
          <a:p>
            <a:pPr>
              <a:lnSpc>
                <a:spcPct val="125000"/>
              </a:lnSpc>
              <a:spcBef>
                <a:spcPts val="15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称度数为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的顶点为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悬挂顶点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，它所关联的边为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悬挂边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92" name="TextBox 1"/>
          <p:cNvSpPr txBox="1">
            <a:spLocks noChangeArrowheads="1"/>
          </p:cNvSpPr>
          <p:nvPr/>
        </p:nvSpPr>
        <p:spPr bwMode="auto">
          <a:xfrm>
            <a:off x="714348" y="428604"/>
            <a:ext cx="792961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 lvl="0" algn="ctr" eaLnBrk="0" hangingPunct="0">
              <a:defRPr/>
            </a:pPr>
            <a:r>
              <a:rPr lang="en-US" altLang="zh-CN" sz="3200" b="1" dirty="0" smtClean="0"/>
              <a:t>5.1 </a:t>
            </a:r>
            <a:r>
              <a:rPr lang="zh-CN" altLang="en-US" sz="3200" b="1" dirty="0" smtClean="0"/>
              <a:t>无向图和有向图</a:t>
            </a:r>
            <a:r>
              <a:rPr lang="en-US" altLang="zh-CN" sz="3200" b="1" dirty="0" smtClean="0"/>
              <a:t>::</a:t>
            </a:r>
            <a:r>
              <a:rPr lang="zh-CN" altLang="en-US" sz="3200" b="1" dirty="0" smtClean="0"/>
              <a:t>度数</a:t>
            </a:r>
            <a:endParaRPr lang="zh-CN" altLang="en-US" sz="3200" b="1" dirty="0" smtClean="0">
              <a:latin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dirty="0" smtClean="0">
              <a:ea typeface="宋体" charset="-122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3570" y="4572008"/>
            <a:ext cx="2143140" cy="2188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4683143"/>
            <a:ext cx="2214546" cy="2174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142844" y="500042"/>
            <a:ext cx="178595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1500"/>
              </a:spcBef>
            </a:pPr>
            <a:r>
              <a:rPr lang="en-US" altLang="zh-CN" sz="2800" b="1" dirty="0" smtClean="0">
                <a:solidFill>
                  <a:srgbClr val="A50021"/>
                </a:solidFill>
                <a:latin typeface="Times New Roman" pitchFamily="18" charset="0"/>
              </a:rPr>
              <a:t>定义5.5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2822</TotalTime>
  <Words>5762</Words>
  <Application>Microsoft Office PowerPoint</Application>
  <PresentationFormat>全屏显示(4:3)</PresentationFormat>
  <Paragraphs>1032</Paragraphs>
  <Slides>61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61</vt:i4>
      </vt:variant>
    </vt:vector>
  </HeadingPairs>
  <TitlesOfParts>
    <vt:vector size="64" baseType="lpstr">
      <vt:lpstr>Office Theme</vt:lpstr>
      <vt:lpstr>公式</vt:lpstr>
      <vt:lpstr>Equation</vt:lpstr>
      <vt:lpstr>第5章  图的基本概念</vt:lpstr>
      <vt:lpstr>5.1 无向图及有向图</vt:lpstr>
      <vt:lpstr>5.1 无向图和有向图::多重集及无序积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5.2 通路、回路和图的连通性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5.3 图的矩阵表示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5.4 最短路径和关键路径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Wang Jian Xin</cp:lastModifiedBy>
  <cp:revision>524</cp:revision>
  <dcterms:created xsi:type="dcterms:W3CDTF">2006-08-16T00:00:00Z</dcterms:created>
  <dcterms:modified xsi:type="dcterms:W3CDTF">2015-12-27T08:11:24Z</dcterms:modified>
</cp:coreProperties>
</file>