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259" r:id="rId11"/>
    <p:sldId id="302" r:id="rId12"/>
    <p:sldId id="303" r:id="rId13"/>
    <p:sldId id="304" r:id="rId14"/>
    <p:sldId id="305" r:id="rId15"/>
    <p:sldId id="306" r:id="rId16"/>
    <p:sldId id="367" r:id="rId17"/>
    <p:sldId id="368" r:id="rId18"/>
    <p:sldId id="369" r:id="rId19"/>
    <p:sldId id="309" r:id="rId20"/>
    <p:sldId id="310" r:id="rId21"/>
    <p:sldId id="311" r:id="rId22"/>
    <p:sldId id="312" r:id="rId23"/>
    <p:sldId id="313" r:id="rId24"/>
    <p:sldId id="373" r:id="rId25"/>
    <p:sldId id="314" r:id="rId26"/>
    <p:sldId id="317" r:id="rId27"/>
    <p:sldId id="318" r:id="rId28"/>
    <p:sldId id="374" r:id="rId29"/>
    <p:sldId id="370" r:id="rId30"/>
    <p:sldId id="371" r:id="rId31"/>
    <p:sldId id="372" r:id="rId32"/>
    <p:sldId id="375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77" r:id="rId43"/>
    <p:sldId id="342" r:id="rId44"/>
    <p:sldId id="376" r:id="rId45"/>
    <p:sldId id="344" r:id="rId46"/>
    <p:sldId id="345" r:id="rId47"/>
    <p:sldId id="346" r:id="rId48"/>
    <p:sldId id="347" r:id="rId49"/>
    <p:sldId id="348" r:id="rId50"/>
    <p:sldId id="349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72323"/>
    <a:srgbClr val="AF1D1D"/>
    <a:srgbClr val="CC7900"/>
    <a:srgbClr val="FF0000"/>
    <a:srgbClr val="69B3F1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 autoAdjust="0"/>
    <p:restoredTop sz="94590" autoAdjust="0"/>
  </p:normalViewPr>
  <p:slideViewPr>
    <p:cSldViewPr>
      <p:cViewPr varScale="1">
        <p:scale>
          <a:sx n="89" d="100"/>
          <a:sy n="89" d="100"/>
        </p:scale>
        <p:origin x="-58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18EA7BE-DD92-418C-9F19-6A4E70B04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08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6555C65-44C1-49C4-A6E3-1F9ED02B6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78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79C2E-0024-4C80-B0F2-C320FF6D6D09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79C2E-0024-4C80-B0F2-C320FF6D6D09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DC615-2493-433F-849F-57AD29FF093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D6497-7355-4BC5-B7E1-27DCD9C5CD47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37993-761C-44FE-A9AC-08DD2DFE906B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BB0CA-7ADD-4B40-A666-781E3C23F6CD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3DF99-A71A-4288-BE20-8CFA24421134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A7D99-D287-4373-95A9-BC7265B28A4A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1EE18-EB32-40EA-B606-1340C5ABE28B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05913-146E-4E72-B000-9C749D4BB6E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1B9F8-4B33-43EE-B008-CDD59231F650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E63C6-5A22-43B7-94AA-70FAABE00DA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05913-146E-4E72-B000-9C749D4BB6E5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05913-146E-4E72-B000-9C749D4BB6E5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05913-146E-4E72-B000-9C749D4BB6E5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F2667-81C9-4CD7-B556-D1D3E23F74C5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40D8E-892D-4BE8-92A4-DCB616221B58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79C2E-0024-4C80-B0F2-C320FF6D6D09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A49AE-49C6-4442-8981-8F07F5053BA2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13078-2074-4318-95C4-4CECABD56501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6C177-0897-4DC8-BB92-B40AC739FC5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1DC9-BC25-4139-A650-B70709744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37436-ED15-4078-ABD3-1D748C337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54C48-D2E3-49B8-9EAB-94442BDDF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80F6-AF63-46B2-8B09-64E6F121DC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0C862-C9B3-45BE-A521-4938B8556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8F38D-0678-48EE-ABEB-1F62858B87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CA7E4-A19C-48F4-989C-E9924F368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C14B4-F956-4771-AC48-9B18D7903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BDCB0-F3F8-42D7-9C20-D3AB734CA7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4F5F3-D30F-4123-954E-24F97E776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C45D-9A46-4095-8854-AA637BAA0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4814-15A5-4AC6-AD4B-6298396C9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58579-0109-47F2-B6F4-FD70D4FDC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8DAD7EF0-31F0-4CFD-92E1-EFD6FF4FE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特殊的图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 smtClean="0"/>
              <a:t>6.1 </a:t>
            </a:r>
            <a:r>
              <a:rPr lang="zh-CN" altLang="en-US" sz="2800" b="1" dirty="0" smtClean="0"/>
              <a:t>二部图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 smtClean="0"/>
              <a:t>6.2 </a:t>
            </a:r>
            <a:r>
              <a:rPr lang="zh-CN" altLang="en-US" sz="2800" b="1" dirty="0" smtClean="0"/>
              <a:t>欧拉图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 smtClean="0"/>
              <a:t>6.3 </a:t>
            </a:r>
            <a:r>
              <a:rPr lang="zh-CN" altLang="en-US" sz="2800" b="1" dirty="0" smtClean="0"/>
              <a:t>哈密顿图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1" dirty="0" smtClean="0"/>
              <a:t>6.4 </a:t>
            </a:r>
            <a:r>
              <a:rPr lang="zh-CN" altLang="en-US" sz="2800" b="1" dirty="0" smtClean="0"/>
              <a:t>平面图</a:t>
            </a:r>
            <a:endParaRPr lang="en-US" altLang="zh-CN" sz="2800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611188" y="1928813"/>
            <a:ext cx="799306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42765-EB30-4F5E-90A6-A7CFA2E5DDF0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6103937" cy="588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宋体" charset="-122"/>
              </a:rPr>
              <a:t>历史背景：</a:t>
            </a:r>
            <a:r>
              <a:rPr lang="zh-CN" altLang="en-US" dirty="0" smtClean="0"/>
              <a:t>哥尼斯堡七桥问题与欧拉图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468313" y="260350"/>
            <a:ext cx="792003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6.2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</a:rPr>
              <a:t>欧拉图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::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</a:rPr>
              <a:t>欧拉图的历史背景</a:t>
            </a:r>
            <a:endParaRPr lang="zh-CN" altLang="en-US" sz="3200" b="1" dirty="0">
              <a:solidFill>
                <a:schemeClr val="tx2"/>
              </a:solidFill>
              <a:latin typeface="宋体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V="1">
            <a:off x="4500563" y="6357938"/>
            <a:ext cx="1071562" cy="7143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1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2357438"/>
            <a:ext cx="32575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2357438"/>
            <a:ext cx="41719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AA766-3727-443E-9586-F20A9169A88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欧拉图定义</a:t>
            </a:r>
            <a:endParaRPr lang="zh-CN" altLang="zh-CN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993062" cy="3159125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kern="1200" dirty="0" smtClean="0">
                <a:solidFill>
                  <a:srgbClr val="AF1D1D"/>
                </a:solidFill>
                <a:latin typeface="Times New Roman" pitchFamily="18" charset="0"/>
              </a:rPr>
              <a:t>定义</a:t>
            </a:r>
            <a:r>
              <a:rPr lang="en-US" altLang="zh-CN" kern="1200" dirty="0" smtClean="0">
                <a:solidFill>
                  <a:srgbClr val="AF1D1D"/>
                </a:solidFill>
                <a:latin typeface="Times New Roman" pitchFamily="18" charset="0"/>
              </a:rPr>
              <a:t>6.4</a:t>
            </a:r>
            <a:r>
              <a:rPr lang="zh-CN" altLang="en-US" kern="1200" dirty="0" smtClean="0">
                <a:latin typeface="Times New Roman" pitchFamily="18" charset="0"/>
              </a:rPr>
              <a:t> （对有向图和无向图）</a:t>
            </a:r>
            <a:endParaRPr lang="en-US" altLang="zh-CN" kern="1200" dirty="0" smtClean="0">
              <a:solidFill>
                <a:srgbClr val="AF1D1D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(1)</a:t>
            </a:r>
            <a:r>
              <a:rPr lang="zh-CN" altLang="en-US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欧拉通路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经过图中每条边一次且仅一次行遍所有顶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点的通路</a:t>
            </a:r>
            <a:r>
              <a:rPr lang="en-US" altLang="zh-CN" kern="1200" dirty="0" smtClean="0"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(2)</a:t>
            </a:r>
            <a:r>
              <a:rPr lang="en-US" altLang="zh-CN" dirty="0" smtClean="0"/>
              <a:t> </a:t>
            </a:r>
            <a:r>
              <a:rPr lang="zh-CN" altLang="en-US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欧拉回路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经过图中每条边一次且仅一次行遍所有顶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点的回路</a:t>
            </a:r>
            <a:r>
              <a:rPr lang="en-US" altLang="zh-CN" kern="1200" dirty="0" smtClean="0"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(3)</a:t>
            </a:r>
            <a:r>
              <a:rPr lang="en-US" altLang="zh-CN" dirty="0" smtClean="0"/>
              <a:t> </a:t>
            </a:r>
            <a:r>
              <a:rPr lang="zh-CN" altLang="en-US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欧拉图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具有欧拉回路的图</a:t>
            </a:r>
            <a:r>
              <a:rPr lang="en-US" altLang="zh-CN" kern="1200" dirty="0" smtClean="0">
                <a:latin typeface="Times New Roman" pitchFamily="18" charset="0"/>
              </a:rPr>
              <a:t>. </a:t>
            </a:r>
            <a:r>
              <a:rPr lang="zh-CN" altLang="en-US" kern="1200" dirty="0" smtClean="0">
                <a:latin typeface="Times New Roman" pitchFamily="18" charset="0"/>
              </a:rPr>
              <a:t>（对有向图和无向图）</a:t>
            </a:r>
            <a:endParaRPr lang="en-US" altLang="zh-CN" kern="12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(4)</a:t>
            </a:r>
            <a:r>
              <a:rPr lang="en-US" altLang="zh-CN" dirty="0" smtClean="0"/>
              <a:t> </a:t>
            </a:r>
            <a:r>
              <a:rPr lang="zh-CN" altLang="en-US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半欧拉图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具有欧拉通路而无欧拉回路的图</a:t>
            </a:r>
            <a:endParaRPr lang="en-US" altLang="zh-CN" kern="1200" dirty="0" smtClean="0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4572000"/>
            <a:ext cx="807243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几点说明</a:t>
            </a:r>
            <a:r>
              <a:rPr lang="zh-CN" altLang="en-US" sz="2400" b="1" kern="0" dirty="0" smtClean="0">
                <a:latin typeface="+mn-lt"/>
                <a:ea typeface="+mn-ea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latin typeface="+mn-lt"/>
                <a:ea typeface="+mn-ea"/>
              </a:rPr>
              <a:t>规定平凡图为欧拉图</a:t>
            </a:r>
            <a:r>
              <a:rPr lang="en-US" altLang="zh-CN" sz="2400" b="1" dirty="0" smtClean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latin typeface="+mn-lt"/>
                <a:ea typeface="+mn-ea"/>
              </a:rPr>
              <a:t>欧</a:t>
            </a:r>
            <a:r>
              <a:rPr lang="zh-CN" altLang="en-US" sz="2400" b="1" kern="0" dirty="0">
                <a:latin typeface="+mn-lt"/>
                <a:ea typeface="+mn-ea"/>
              </a:rPr>
              <a:t>拉通路是生成的简单通路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，</a:t>
            </a:r>
            <a:r>
              <a:rPr lang="zh-CN" altLang="en-US" sz="2400" b="1" kern="0" dirty="0">
                <a:latin typeface="+mn-lt"/>
                <a:ea typeface="+mn-ea"/>
              </a:rPr>
              <a:t>欧拉回路是生成的简单回路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环不影响图的欧拉性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.  </a:t>
            </a:r>
            <a:r>
              <a:rPr lang="en-US" altLang="zh-CN" sz="2400" b="1" dirty="0" smtClean="0">
                <a:latin typeface="Times New Roman" pitchFamily="18" charset="0"/>
                <a:ea typeface="+mn-ea"/>
              </a:rPr>
              <a:t>——</a:t>
            </a:r>
            <a:r>
              <a:rPr lang="zh-CN" altLang="en-US" sz="2400" b="1" dirty="0" smtClean="0">
                <a:latin typeface="Times New Roman" pitchFamily="18" charset="0"/>
                <a:ea typeface="+mn-ea"/>
              </a:rPr>
              <a:t>增加或删除环不改变欧拉性质</a:t>
            </a:r>
            <a:r>
              <a:rPr lang="en-US" altLang="zh-CN" sz="2400" b="1" dirty="0" smtClean="0">
                <a:latin typeface="Times New Roman" pitchFamily="18" charset="0"/>
                <a:ea typeface="+mn-ea"/>
              </a:rPr>
              <a:t>.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 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71500" y="2714644"/>
            <a:ext cx="7993063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355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CEFE4F-2948-44B0-9FDF-DDF90E32AC3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欧拉图定义</a:t>
            </a:r>
            <a:endParaRPr lang="zh-CN" altLang="zh-CN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0063" y="2428894"/>
            <a:ext cx="799306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428867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88" y="2500304"/>
            <a:ext cx="2057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2285992"/>
            <a:ext cx="2628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88" y="4071929"/>
            <a:ext cx="2057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88" y="4071929"/>
            <a:ext cx="2057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250" y="4071929"/>
            <a:ext cx="2057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71500" y="1285860"/>
            <a:ext cx="807243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+mn-ea"/>
              </a:rPr>
              <a:t>下图中哪些是欧拉图？哪些是半欧拉图？</a:t>
            </a:r>
            <a:endParaRPr lang="en-US" altLang="zh-CN" sz="2400" b="1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65118"/>
            <a:ext cx="2133600" cy="476250"/>
          </a:xfrm>
          <a:noFill/>
        </p:spPr>
        <p:txBody>
          <a:bodyPr/>
          <a:lstStyle/>
          <a:p>
            <a:fld id="{F432CD01-A101-4D9E-AF78-9403E0B9954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>
          <a:xfrm>
            <a:off x="1500188" y="276130"/>
            <a:ext cx="621506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无向欧拉图的判别法</a:t>
            </a:r>
            <a:endParaRPr lang="zh-CN" altLang="zh-CN" dirty="0" smtClean="0"/>
          </a:p>
        </p:txBody>
      </p:sp>
      <p:sp>
        <p:nvSpPr>
          <p:cNvPr id="1030" name="Rectangle 3"/>
          <p:cNvSpPr txBox="1">
            <a:spLocks noChangeArrowheads="1"/>
          </p:cNvSpPr>
          <p:nvPr/>
        </p:nvSpPr>
        <p:spPr bwMode="auto">
          <a:xfrm>
            <a:off x="323529" y="780608"/>
            <a:ext cx="860619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6.4</a:t>
            </a:r>
            <a:r>
              <a:rPr lang="en-US" altLang="zh-CN" sz="2400" dirty="0" smtClean="0"/>
              <a:t> </a:t>
            </a:r>
            <a:r>
              <a:rPr lang="zh-CN" altLang="en-US" sz="2400" b="1" dirty="0">
                <a:latin typeface="Times New Roman" pitchFamily="18" charset="0"/>
              </a:rPr>
              <a:t>无向图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是欧拉图当且仅当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连通且无奇度数</a:t>
            </a:r>
            <a:r>
              <a:rPr lang="zh-CN" altLang="en-US" sz="2400" b="1" dirty="0" smtClean="0">
                <a:latin typeface="Times New Roman" pitchFamily="18" charset="0"/>
              </a:rPr>
              <a:t>顶点</a:t>
            </a:r>
            <a:r>
              <a:rPr lang="en-US" altLang="zh-CN" sz="2400" b="1" dirty="0" smtClean="0">
                <a:latin typeface="Times New Roman" pitchFamily="18" charset="0"/>
              </a:rPr>
              <a:t>.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51520" y="1411956"/>
            <a:ext cx="860676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（*）证：若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为平凡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图则成立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下设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阶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条边的无向图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必要性。设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中一条欧拉回路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(1)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连通显然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400" dirty="0">
                <a:ea typeface="宋体" pitchFamily="2" charset="-122"/>
              </a:rPr>
              <a:t> </a:t>
            </a:r>
            <a:endParaRPr lang="en-US" altLang="zh-CN" sz="2400" b="1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(2) </a:t>
            </a: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上每出现一次获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度，所以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为偶度顶点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.   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由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的任意性，结论为真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充分性。对边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数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做归纳法（第二数学归纳法）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(1)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=1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时，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为一个环，则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为欧拉图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tabLst>
                <a:tab pos="536575" algn="l"/>
                <a:tab pos="1166813" algn="l"/>
              </a:tabLst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(2)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≤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 k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≥ 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）时结论为真，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m=k+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时，由于联通且顶点全是偶度顶点，一定含圈。通过破圈可以得到若干个符合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 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的连通分支及欧拉回路。把欧拉回路通过圈连接可得总体回路。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DB4AF-A9DD-4631-A98D-07C888B9232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>
          <a:xfrm>
            <a:off x="1500188" y="476250"/>
            <a:ext cx="621506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无向欧拉图的判别法</a:t>
            </a:r>
            <a:endParaRPr lang="zh-CN" altLang="zh-CN" dirty="0" smtClean="0"/>
          </a:p>
        </p:txBody>
      </p:sp>
      <p:sp>
        <p:nvSpPr>
          <p:cNvPr id="2056" name="Rectangle 3"/>
          <p:cNvSpPr txBox="1">
            <a:spLocks noChangeArrowheads="1"/>
          </p:cNvSpPr>
          <p:nvPr/>
        </p:nvSpPr>
        <p:spPr bwMode="auto">
          <a:xfrm>
            <a:off x="428625" y="1143000"/>
            <a:ext cx="824865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6.4’</a:t>
            </a:r>
            <a:r>
              <a:rPr lang="zh-CN" altLang="en-US" sz="2400" b="1" dirty="0" smtClean="0">
                <a:latin typeface="Times New Roman" pitchFamily="18" charset="0"/>
              </a:rPr>
              <a:t>无向图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是半欧拉图当且仅当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连通且恰有两个奇</a:t>
            </a:r>
          </a:p>
          <a:p>
            <a:r>
              <a:rPr lang="zh-CN" altLang="en-US" sz="2400" b="1" dirty="0">
                <a:latin typeface="Times New Roman" pitchFamily="18" charset="0"/>
              </a:rPr>
              <a:t>度顶点</a:t>
            </a:r>
            <a:r>
              <a:rPr lang="en-US" altLang="zh-CN" sz="2400" b="1" dirty="0" smtClean="0">
                <a:latin typeface="Times New Roman" pitchFamily="18" charset="0"/>
              </a:rPr>
              <a:t>.  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28596" y="2071678"/>
            <a:ext cx="8429684" cy="358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（*）证：必要性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简单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充分性（利用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  <a:ea typeface="+mn-ea"/>
              </a:rPr>
              <a:t>6.4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 err="1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中的两个奇度顶点，令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		       </a:t>
            </a:r>
            <a:r>
              <a:rPr lang="pl-PL" altLang="zh-CN" sz="2400" b="1" i="1" dirty="0" smtClean="0">
                <a:latin typeface="Times New Roman" pitchFamily="18" charset="0"/>
                <a:ea typeface="宋体" pitchFamily="2" charset="-122"/>
              </a:rPr>
              <a:t>G′</a:t>
            </a:r>
            <a:r>
              <a:rPr lang="pl-PL" altLang="zh-CN" sz="2400" b="1" dirty="0" smtClean="0">
                <a:latin typeface="Times New Roman" pitchFamily="18" charset="0"/>
                <a:ea typeface="宋体" pitchFamily="2" charset="-122"/>
              </a:rPr>
              <a:t> =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pl-PL" altLang="zh-CN" sz="2400" b="1" i="1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dirty="0" smtClean="0">
                <a:sym typeface="Symbol"/>
              </a:rPr>
              <a:t>  </a:t>
            </a:r>
            <a:r>
              <a:rPr lang="pl-PL" altLang="zh-CN" sz="24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pl-PL" altLang="zh-CN" sz="2400" b="1" i="1" dirty="0">
                <a:latin typeface="Times New Roman" pitchFamily="18" charset="0"/>
                <a:ea typeface="宋体" pitchFamily="2" charset="-122"/>
              </a:rPr>
              <a:t>u</a:t>
            </a:r>
            <a:r>
              <a:rPr lang="pl-PL" altLang="zh-CN" sz="2400" b="1" dirty="0" smtClean="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pl-PL" altLang="zh-CN" sz="2400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pl-PL" altLang="zh-CN" sz="2400" b="1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pl-PL" altLang="zh-CN" sz="2400" b="1" i="1" dirty="0" smtClean="0">
                <a:latin typeface="Times New Roman" pitchFamily="18" charset="0"/>
                <a:ea typeface="宋体" pitchFamily="2" charset="-122"/>
              </a:rPr>
              <a:t>′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连通且无奇度顶点，由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6.4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知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 </a:t>
            </a:r>
            <a:r>
              <a:rPr lang="pl-PL" altLang="zh-CN" sz="2400" b="1" i="1" dirty="0">
                <a:latin typeface="Times New Roman" pitchFamily="18" charset="0"/>
                <a:ea typeface="宋体" pitchFamily="2" charset="-122"/>
              </a:rPr>
              <a:t>′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为欧拉图，因而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存在欧拉回路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，令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􀀆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	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C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u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则 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中欧拉通路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39258-D7B3-4A24-9DEC-6B7809BF79D9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>
          <a:xfrm>
            <a:off x="1500188" y="476250"/>
            <a:ext cx="621506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有向欧拉图的判别法</a:t>
            </a:r>
            <a:endParaRPr lang="zh-CN" altLang="zh-CN" dirty="0" smtClean="0"/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428625" y="1143000"/>
            <a:ext cx="817721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定理 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6.5  </a:t>
            </a:r>
            <a:r>
              <a:rPr lang="zh-CN" altLang="en-US" sz="2400" b="1" dirty="0">
                <a:latin typeface="Times New Roman" pitchFamily="18" charset="0"/>
              </a:rPr>
              <a:t>有向图</a:t>
            </a: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是欧拉图当且仅当</a:t>
            </a: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是强连通的且每个顶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itchFamily="18" charset="0"/>
              </a:rPr>
              <a:t>点的入度都等于出度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28625" y="2897197"/>
            <a:ext cx="8143875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定理 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6.5’  </a:t>
            </a:r>
            <a:r>
              <a:rPr lang="zh-CN" altLang="en-US" sz="2400" b="1" dirty="0">
                <a:latin typeface="Times New Roman" pitchFamily="18" charset="0"/>
              </a:rPr>
              <a:t>有向图</a:t>
            </a: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是半欧拉图当且仅当</a:t>
            </a: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是单向连通的，且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中恰有两个奇度顶点，其中一个的入度比出度大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，另一个的出度比入度大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，而其余顶点的入度都等于出度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8624" y="2290772"/>
            <a:ext cx="7786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</a:rPr>
              <a:t>（*）本</a:t>
            </a:r>
            <a:r>
              <a:rPr lang="zh-CN" altLang="en-US" sz="2400" b="1" dirty="0">
                <a:latin typeface="Times New Roman" pitchFamily="18" charset="0"/>
              </a:rPr>
              <a:t>定理的证明类似于</a:t>
            </a:r>
            <a:r>
              <a:rPr lang="zh-CN" altLang="en-US" sz="2400" b="1" dirty="0" smtClean="0"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</a:rPr>
              <a:t>6.4.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8624" y="4467236"/>
            <a:ext cx="5643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</a:rPr>
              <a:t>（*）本</a:t>
            </a:r>
            <a:r>
              <a:rPr lang="zh-CN" altLang="en-US" sz="2400" b="1" dirty="0">
                <a:latin typeface="Times New Roman" pitchFamily="18" charset="0"/>
              </a:rPr>
              <a:t>定理的证明类似于</a:t>
            </a:r>
            <a:r>
              <a:rPr lang="zh-CN" altLang="en-US" sz="2400" b="1" dirty="0" smtClean="0"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</a:rPr>
              <a:t>6.4’.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71500" y="1714522"/>
            <a:ext cx="7993063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355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CEFE4F-2948-44B0-9FDF-DDF90E32AC30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欧拉图判定定理应用</a:t>
            </a:r>
            <a:endParaRPr lang="zh-CN" altLang="zh-CN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0063" y="857250"/>
            <a:ext cx="799306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928835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88" y="2000272"/>
            <a:ext cx="2057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1785960"/>
            <a:ext cx="2628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88" y="3571897"/>
            <a:ext cx="2057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88" y="3571897"/>
            <a:ext cx="2057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250" y="3571897"/>
            <a:ext cx="2057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1500" y="5286397"/>
            <a:ext cx="8072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</a:rPr>
              <a:t>上图中，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(1) ,(4) 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为欧拉图，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(2),(5)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为半欧拉图，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(3),(6)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既</a:t>
            </a:r>
            <a:endParaRPr lang="en-US" altLang="zh-CN" sz="2400" b="1" dirty="0">
              <a:latin typeface="Times New Roman" pitchFamily="18" charset="0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</a:rPr>
              <a:t>不是欧拉图，也不是半欧拉图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. 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在</a:t>
            </a:r>
            <a:r>
              <a:rPr lang="en-US" altLang="zh-CN" sz="2400" b="1" dirty="0">
                <a:latin typeface="Times New Roman" pitchFamily="18" charset="0"/>
                <a:ea typeface="+mn-ea"/>
              </a:rPr>
              <a:t>(3),(6)</a:t>
            </a:r>
            <a:r>
              <a:rPr lang="zh-CN" altLang="en-US" sz="2400" b="1" dirty="0">
                <a:latin typeface="Times New Roman" pitchFamily="18" charset="0"/>
                <a:ea typeface="+mn-ea"/>
              </a:rPr>
              <a:t>中各至少加几条</a:t>
            </a:r>
            <a:endParaRPr lang="en-US" altLang="zh-CN" sz="2400" b="1" dirty="0">
              <a:latin typeface="Times New Roman" pitchFamily="18" charset="0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</a:rPr>
              <a:t>边才能成为欧拉图？</a:t>
            </a:r>
            <a:endParaRPr lang="en-US" altLang="zh-CN" sz="2400" b="1" dirty="0">
              <a:latin typeface="Times New Roman" pitchFamily="18" charset="0"/>
              <a:ea typeface="+mn-ea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85720" y="1214422"/>
            <a:ext cx="84772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6.2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用欧拉定理判定下图哪些有欧拉回路，哪些有欧拉通路。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71500" y="1714522"/>
            <a:ext cx="7993063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355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29201"/>
            <a:ext cx="2133600" cy="476250"/>
          </a:xfrm>
          <a:noFill/>
        </p:spPr>
        <p:txBody>
          <a:bodyPr/>
          <a:lstStyle/>
          <a:p>
            <a:fld id="{4FCEFE4F-2948-44B0-9FDF-DDF90E32AC30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6.2 </a:t>
            </a:r>
            <a:r>
              <a:rPr lang="zh-CN" altLang="en-US" dirty="0" smtClean="0">
                <a:latin typeface="Times New Roman" pitchFamily="18" charset="0"/>
              </a:rPr>
              <a:t>欧拉图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欧拉图判定定理应用</a:t>
            </a:r>
            <a:endParaRPr lang="zh-CN" altLang="zh-CN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0063" y="857250"/>
            <a:ext cx="799306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85720" y="1214422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6.3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识别扇区位置。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406" y="1772817"/>
            <a:ext cx="2857520" cy="2643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2"/>
            <a:endCxn id="15" idx="6"/>
          </p:cNvCxnSpPr>
          <p:nvPr/>
        </p:nvCxnSpPr>
        <p:spPr>
          <a:xfrm rot="10800000" flipH="1">
            <a:off x="71406" y="3094420"/>
            <a:ext cx="285752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8596" y="2201445"/>
            <a:ext cx="2214578" cy="1714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7"/>
          </p:cNvCxnSpPr>
          <p:nvPr/>
        </p:nvCxnSpPr>
        <p:spPr>
          <a:xfrm rot="16200000" flipH="1" flipV="1">
            <a:off x="555779" y="2175598"/>
            <a:ext cx="1970366" cy="1938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0"/>
          </p:cNvCxnSpPr>
          <p:nvPr/>
        </p:nvCxnSpPr>
        <p:spPr>
          <a:xfrm rot="16200000" flipH="1">
            <a:off x="285720" y="2987263"/>
            <a:ext cx="2643206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7224" y="205856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7158" y="247505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8596" y="326087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1538" y="376093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85918" y="370164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14546" y="320157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14546" y="255863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43042" y="205856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215074" y="1196752"/>
            <a:ext cx="2857520" cy="2643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4" idx="2"/>
            <a:endCxn id="44" idx="6"/>
          </p:cNvCxnSpPr>
          <p:nvPr/>
        </p:nvCxnSpPr>
        <p:spPr>
          <a:xfrm rot="10800000" flipH="1">
            <a:off x="6215074" y="2518355"/>
            <a:ext cx="285752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572264" y="1625380"/>
            <a:ext cx="2214578" cy="1714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4" idx="7"/>
          </p:cNvCxnSpPr>
          <p:nvPr/>
        </p:nvCxnSpPr>
        <p:spPr>
          <a:xfrm rot="16200000" flipH="1" flipV="1">
            <a:off x="6699447" y="1599533"/>
            <a:ext cx="1970366" cy="1938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0"/>
          </p:cNvCxnSpPr>
          <p:nvPr/>
        </p:nvCxnSpPr>
        <p:spPr>
          <a:xfrm rot="16200000" flipH="1">
            <a:off x="6429388" y="2411198"/>
            <a:ext cx="2643206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0892" y="14825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00826" y="18989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2264" y="26848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15206" y="31848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29586" y="31255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358214" y="2625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358214" y="1982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86710" y="14825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6248" y="33454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28926" y="44169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57884" y="44048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29124" y="56314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58" idx="0"/>
            <a:endCxn id="57" idx="1"/>
          </p:cNvCxnSpPr>
          <p:nvPr/>
        </p:nvCxnSpPr>
        <p:spPr>
          <a:xfrm rot="5400000" flipH="1" flipV="1">
            <a:off x="3289151" y="3419894"/>
            <a:ext cx="886904" cy="110728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</p:cNvCxnSpPr>
          <p:nvPr/>
        </p:nvCxnSpPr>
        <p:spPr>
          <a:xfrm>
            <a:off x="4786314" y="3530086"/>
            <a:ext cx="1321603" cy="8747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2"/>
            <a:endCxn id="60" idx="0"/>
          </p:cNvCxnSpPr>
          <p:nvPr/>
        </p:nvCxnSpPr>
        <p:spPr>
          <a:xfrm rot="5400000">
            <a:off x="4964909" y="4488428"/>
            <a:ext cx="857256" cy="142876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0" idx="0"/>
            <a:endCxn id="58" idx="2"/>
          </p:cNvCxnSpPr>
          <p:nvPr/>
        </p:nvCxnSpPr>
        <p:spPr>
          <a:xfrm rot="16200000" flipV="1">
            <a:off x="3506501" y="4458780"/>
            <a:ext cx="845114" cy="150019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286116" y="4488428"/>
            <a:ext cx="2643206" cy="714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>
            <a:off x="3286116" y="4702742"/>
            <a:ext cx="2643206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 81"/>
          <p:cNvSpPr/>
          <p:nvPr/>
        </p:nvSpPr>
        <p:spPr>
          <a:xfrm>
            <a:off x="4079639" y="2976706"/>
            <a:ext cx="771970" cy="455776"/>
          </a:xfrm>
          <a:custGeom>
            <a:avLst/>
            <a:gdLst>
              <a:gd name="connsiteX0" fmla="*/ 566871 w 771970"/>
              <a:gd name="connsiteY0" fmla="*/ 455776 h 455776"/>
              <a:gd name="connsiteX1" fmla="*/ 771970 w 771970"/>
              <a:gd name="connsiteY1" fmla="*/ 267769 h 455776"/>
              <a:gd name="connsiteX2" fmla="*/ 566871 w 771970"/>
              <a:gd name="connsiteY2" fmla="*/ 37032 h 455776"/>
              <a:gd name="connsiteX3" fmla="*/ 225039 w 771970"/>
              <a:gd name="connsiteY3" fmla="*/ 45578 h 455776"/>
              <a:gd name="connsiteX4" fmla="*/ 11394 w 771970"/>
              <a:gd name="connsiteY4" fmla="*/ 190857 h 455776"/>
              <a:gd name="connsiteX5" fmla="*/ 156673 w 771970"/>
              <a:gd name="connsiteY5" fmla="*/ 404502 h 455776"/>
              <a:gd name="connsiteX6" fmla="*/ 293405 w 771970"/>
              <a:gd name="connsiteY6" fmla="*/ 447230 h 4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1970" h="455776">
                <a:moveTo>
                  <a:pt x="566871" y="455776"/>
                </a:moveTo>
                <a:cubicBezTo>
                  <a:pt x="669420" y="396668"/>
                  <a:pt x="771970" y="337560"/>
                  <a:pt x="771970" y="267769"/>
                </a:cubicBezTo>
                <a:cubicBezTo>
                  <a:pt x="771970" y="197978"/>
                  <a:pt x="658026" y="74064"/>
                  <a:pt x="566871" y="37032"/>
                </a:cubicBezTo>
                <a:cubicBezTo>
                  <a:pt x="475716" y="0"/>
                  <a:pt x="317618" y="19941"/>
                  <a:pt x="225039" y="45578"/>
                </a:cubicBezTo>
                <a:cubicBezTo>
                  <a:pt x="132460" y="71215"/>
                  <a:pt x="22788" y="131036"/>
                  <a:pt x="11394" y="190857"/>
                </a:cubicBezTo>
                <a:cubicBezTo>
                  <a:pt x="0" y="250678"/>
                  <a:pt x="109671" y="361773"/>
                  <a:pt x="156673" y="404502"/>
                </a:cubicBezTo>
                <a:cubicBezTo>
                  <a:pt x="203675" y="447231"/>
                  <a:pt x="248540" y="447230"/>
                  <a:pt x="293405" y="44723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4142308" y="5816759"/>
            <a:ext cx="908702" cy="421592"/>
          </a:xfrm>
          <a:custGeom>
            <a:avLst/>
            <a:gdLst>
              <a:gd name="connsiteX0" fmla="*/ 410198 w 908702"/>
              <a:gd name="connsiteY0" fmla="*/ 0 h 421592"/>
              <a:gd name="connsiteX1" fmla="*/ 42729 w 908702"/>
              <a:gd name="connsiteY1" fmla="*/ 102549 h 421592"/>
              <a:gd name="connsiteX2" fmla="*/ 153824 w 908702"/>
              <a:gd name="connsiteY2" fmla="*/ 333286 h 421592"/>
              <a:gd name="connsiteX3" fmla="*/ 623843 w 908702"/>
              <a:gd name="connsiteY3" fmla="*/ 393106 h 421592"/>
              <a:gd name="connsiteX4" fmla="*/ 888762 w 908702"/>
              <a:gd name="connsiteY4" fmla="*/ 162370 h 421592"/>
              <a:gd name="connsiteX5" fmla="*/ 743484 w 908702"/>
              <a:gd name="connsiteY5" fmla="*/ 25637 h 421592"/>
              <a:gd name="connsiteX6" fmla="*/ 606751 w 908702"/>
              <a:gd name="connsiteY6" fmla="*/ 25637 h 4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8702" h="421592">
                <a:moveTo>
                  <a:pt x="410198" y="0"/>
                </a:moveTo>
                <a:cubicBezTo>
                  <a:pt x="247828" y="23500"/>
                  <a:pt x="85458" y="47001"/>
                  <a:pt x="42729" y="102549"/>
                </a:cubicBezTo>
                <a:cubicBezTo>
                  <a:pt x="0" y="158097"/>
                  <a:pt x="56972" y="284860"/>
                  <a:pt x="153824" y="333286"/>
                </a:cubicBezTo>
                <a:cubicBezTo>
                  <a:pt x="250676" y="381712"/>
                  <a:pt x="501353" y="421592"/>
                  <a:pt x="623843" y="393106"/>
                </a:cubicBezTo>
                <a:cubicBezTo>
                  <a:pt x="746333" y="364620"/>
                  <a:pt x="868822" y="223615"/>
                  <a:pt x="888762" y="162370"/>
                </a:cubicBezTo>
                <a:cubicBezTo>
                  <a:pt x="908702" y="101125"/>
                  <a:pt x="790486" y="48426"/>
                  <a:pt x="743484" y="25637"/>
                </a:cubicBezTo>
                <a:cubicBezTo>
                  <a:pt x="696482" y="2848"/>
                  <a:pt x="651616" y="14242"/>
                  <a:pt x="606751" y="25637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214810" y="26188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357686" y="62743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43504" y="35597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14678" y="37026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14810" y="41312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214810" y="46906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500430" y="51313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86380" y="51313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322992" y="4005065"/>
            <a:ext cx="2857520" cy="2643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stCxn id="71" idx="2"/>
            <a:endCxn id="71" idx="6"/>
          </p:cNvCxnSpPr>
          <p:nvPr/>
        </p:nvCxnSpPr>
        <p:spPr>
          <a:xfrm rot="10800000" flipH="1">
            <a:off x="6322992" y="5326668"/>
            <a:ext cx="285752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680182" y="4433693"/>
            <a:ext cx="2214578" cy="1714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1" idx="7"/>
          </p:cNvCxnSpPr>
          <p:nvPr/>
        </p:nvCxnSpPr>
        <p:spPr>
          <a:xfrm rot="16200000" flipH="1" flipV="1">
            <a:off x="6807365" y="4407846"/>
            <a:ext cx="1970366" cy="1938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1" idx="0"/>
          </p:cNvCxnSpPr>
          <p:nvPr/>
        </p:nvCxnSpPr>
        <p:spPr>
          <a:xfrm rot="16200000" flipH="1">
            <a:off x="6537306" y="5219511"/>
            <a:ext cx="2643206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08810" y="429081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608744" y="470730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680182" y="54931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23124" y="599318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037504" y="593389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466132" y="54338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466132" y="47908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894628" y="429081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6.3 </a:t>
            </a:r>
            <a:r>
              <a:rPr lang="zh-CN" altLang="en-US" sz="3600" b="1" dirty="0" smtClean="0"/>
              <a:t>哈密顿图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714356"/>
            <a:ext cx="7786743" cy="5786478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哈密顿图的历史背景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哈密顿回路与通路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哈密顿图实例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无向哈密顿图的一个必要条件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关于必要条件的几点说明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必要条件的应用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无向哈密顿图的一个充分条件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充分条件定理的推论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关于充分条件的几点说明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充分条件反例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基图充分条件定理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基图充分条件定理应用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/>
              <a:t>哈密顿图的应用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生成格雷码</a:t>
            </a:r>
            <a:endParaRPr lang="zh-CN" altLang="en-US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3"/>
          <p:cNvSpPr txBox="1">
            <a:spLocks noChangeArrowheads="1"/>
          </p:cNvSpPr>
          <p:nvPr/>
        </p:nvSpPr>
        <p:spPr bwMode="auto">
          <a:xfrm>
            <a:off x="611188" y="1928813"/>
            <a:ext cx="799306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CN" sz="24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10541-48D9-4C9C-858D-65B5CEECE5EE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6103937" cy="588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宋体" charset="-122"/>
              </a:rPr>
              <a:t>历史背景：</a:t>
            </a:r>
            <a:r>
              <a:rPr lang="zh-CN" altLang="en-US" dirty="0" smtClean="0"/>
              <a:t>哈密顿周游世界问题与哈密顿图</a:t>
            </a:r>
            <a:endParaRPr lang="zh-CN" altLang="en-US" dirty="0" smtClean="0">
              <a:latin typeface="宋体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V="1">
            <a:off x="4500563" y="6357938"/>
            <a:ext cx="1071562" cy="7143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43125"/>
            <a:ext cx="2886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2357438" y="5429250"/>
            <a:ext cx="57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pic>
        <p:nvPicPr>
          <p:cNvPr id="2560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2071688"/>
            <a:ext cx="29908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6215063" y="5429250"/>
            <a:ext cx="57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357290" y="476250"/>
            <a:ext cx="657229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哈密顿图的历史背景</a:t>
            </a:r>
            <a:endParaRPr lang="zh-CN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6.1 </a:t>
            </a:r>
            <a:r>
              <a:rPr lang="zh-CN" altLang="en-US" sz="3600" b="1" dirty="0" smtClean="0"/>
              <a:t>二部图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二部图的定义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二部图的判定定理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匹配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匹配举例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二部图判定定理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二部图判定定理应用</a:t>
            </a:r>
            <a:endParaRPr lang="zh-CN" altLang="en-US" sz="2800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725FD-4EED-4AB3-A147-12280F838E74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>
          <a:xfrm>
            <a:off x="1071563" y="476250"/>
            <a:ext cx="707231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哈密顿回路与通路</a:t>
            </a:r>
            <a:endParaRPr lang="zh-CN" altLang="zh-CN" dirty="0" smtClean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71500" y="1196752"/>
            <a:ext cx="78581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6.5</a:t>
            </a:r>
            <a:endParaRPr lang="en-US" altLang="zh-CN" sz="2400" b="1" dirty="0">
              <a:solidFill>
                <a:srgbClr val="AF1D1D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itchFamily="18" charset="0"/>
              </a:rPr>
              <a:t>(1)</a:t>
            </a: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哈密顿通路</a:t>
            </a:r>
            <a:r>
              <a:rPr lang="en-US" altLang="zh-CN" sz="2400" b="1" dirty="0">
                <a:latin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</a:rPr>
              <a:t>经过图中所有顶点一次仅一次的通路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itchFamily="18" charset="0"/>
              </a:rPr>
              <a:t>(2) 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哈密顿回路</a:t>
            </a:r>
            <a:r>
              <a:rPr lang="en-US" altLang="zh-CN" sz="2400" b="1" dirty="0">
                <a:latin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</a:rPr>
              <a:t>经过图中所有顶点一次仅一次的回路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itchFamily="18" charset="0"/>
              </a:rPr>
              <a:t>(3) 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哈密顿图</a:t>
            </a:r>
            <a:r>
              <a:rPr lang="en-US" altLang="zh-CN" sz="2400" b="1" dirty="0">
                <a:latin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</a:rPr>
              <a:t>具有哈密顿回路的图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itchFamily="18" charset="0"/>
              </a:rPr>
              <a:t>(4) 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半哈密顿图</a:t>
            </a:r>
            <a:r>
              <a:rPr lang="en-US" altLang="zh-CN" sz="2400" b="1" dirty="0">
                <a:latin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</a:rPr>
              <a:t>具有哈密顿通路且无哈密顿回路的图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71500" y="3857628"/>
            <a:ext cx="810495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itchFamily="18" charset="0"/>
              </a:rPr>
              <a:t>几点说明：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(1) </a:t>
            </a:r>
            <a:r>
              <a:rPr lang="zh-CN" altLang="en-US" sz="2400" b="1" dirty="0" smtClean="0">
                <a:latin typeface="Times New Roman" pitchFamily="18" charset="0"/>
              </a:rPr>
              <a:t>平凡</a:t>
            </a:r>
            <a:r>
              <a:rPr lang="zh-CN" altLang="en-US" sz="2400" b="1" dirty="0">
                <a:latin typeface="Times New Roman" pitchFamily="18" charset="0"/>
              </a:rPr>
              <a:t>图是哈密顿图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(2) </a:t>
            </a:r>
            <a:r>
              <a:rPr lang="zh-CN" altLang="en-US" sz="2400" b="1" dirty="0" smtClean="0">
                <a:latin typeface="Times New Roman" pitchFamily="18" charset="0"/>
              </a:rPr>
              <a:t>哈密顿</a:t>
            </a:r>
            <a:r>
              <a:rPr lang="zh-CN" altLang="en-US" sz="2400" b="1" dirty="0">
                <a:latin typeface="Times New Roman" pitchFamily="18" charset="0"/>
              </a:rPr>
              <a:t>通路是初级通路，哈密顿回路是初级回路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(3) </a:t>
            </a:r>
            <a:r>
              <a:rPr lang="zh-CN" altLang="en-US" sz="2400" b="1" dirty="0" smtClean="0">
                <a:latin typeface="Times New Roman" pitchFamily="18" charset="0"/>
              </a:rPr>
              <a:t>环</a:t>
            </a:r>
            <a:r>
              <a:rPr lang="zh-CN" altLang="en-US" sz="2400" b="1" dirty="0">
                <a:latin typeface="Times New Roman" pitchFamily="18" charset="0"/>
              </a:rPr>
              <a:t>与平行边不影响哈密顿性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(4) </a:t>
            </a:r>
            <a:r>
              <a:rPr lang="zh-CN" altLang="en-US" sz="2400" b="1" dirty="0" smtClean="0">
                <a:latin typeface="Times New Roman" pitchFamily="18" charset="0"/>
              </a:rPr>
              <a:t>哈密顿图</a:t>
            </a:r>
            <a:r>
              <a:rPr lang="zh-CN" altLang="en-US" sz="2400" b="1" dirty="0">
                <a:latin typeface="Times New Roman" pitchFamily="18" charset="0"/>
              </a:rPr>
              <a:t>的实质是能将图中的所有顶点排在同一个圈上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F83ED-39BD-456C-AC15-43ACB5995924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>
          <a:xfrm>
            <a:off x="1071563" y="476250"/>
            <a:ext cx="707231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zh-CN" altLang="en-US" dirty="0" smtClean="0"/>
              <a:t>实例</a:t>
            </a:r>
            <a:endParaRPr lang="zh-CN" altLang="zh-CN" dirty="0" smtClean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71500" y="4149081"/>
            <a:ext cx="78581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), (</a:t>
            </a:r>
            <a:r>
              <a:rPr lang="en-US" altLang="zh-CN" sz="2400" b="1" dirty="0">
                <a:latin typeface="Times New Roman" pitchFamily="18" charset="0"/>
              </a:rPr>
              <a:t>2) </a:t>
            </a:r>
            <a:r>
              <a:rPr lang="zh-CN" altLang="en-US" sz="2400" b="1" dirty="0">
                <a:latin typeface="Times New Roman" pitchFamily="18" charset="0"/>
              </a:rPr>
              <a:t>是哈密顿图</a:t>
            </a:r>
            <a:r>
              <a:rPr lang="en-US" altLang="zh-CN" sz="2400" b="1" dirty="0">
                <a:latin typeface="Times New Roman" pitchFamily="18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itchFamily="18" charset="0"/>
              </a:rPr>
              <a:t>(3)</a:t>
            </a:r>
            <a:r>
              <a:rPr lang="zh-CN" altLang="en-US" sz="2400" b="1" dirty="0">
                <a:latin typeface="Times New Roman" pitchFamily="18" charset="0"/>
              </a:rPr>
              <a:t>是半哈密顿图</a:t>
            </a:r>
            <a:r>
              <a:rPr lang="en-US" altLang="zh-CN" sz="2400" b="1" dirty="0">
                <a:latin typeface="Times New Roman" pitchFamily="18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Times New Roman" pitchFamily="18" charset="0"/>
              </a:rPr>
              <a:t>(4)</a:t>
            </a:r>
            <a:r>
              <a:rPr lang="zh-CN" altLang="en-US" sz="2400" b="1" dirty="0">
                <a:latin typeface="Times New Roman" pitchFamily="18" charset="0"/>
              </a:rPr>
              <a:t>既不是哈密顿图，也不是半哈密顿图，为什么</a:t>
            </a:r>
            <a:r>
              <a:rPr lang="zh-CN" altLang="en-US" sz="2400" b="1" dirty="0" smtClean="0">
                <a:latin typeface="Times New Roman" pitchFamily="18" charset="0"/>
              </a:rPr>
              <a:t>？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(5) </a:t>
            </a:r>
            <a:r>
              <a:rPr lang="zh-CN" altLang="en-US" sz="2400" b="1" dirty="0" smtClean="0">
                <a:latin typeface="Times New Roman" pitchFamily="18" charset="0"/>
              </a:rPr>
              <a:t>哈密顿图要求边数不小于点数，为什么？</a:t>
            </a:r>
            <a:endParaRPr lang="en-US" altLang="zh-CN" sz="2400" b="1" dirty="0">
              <a:latin typeface="Times New Roman" pitchFamily="18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14500"/>
            <a:ext cx="23336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9913" y="1643063"/>
            <a:ext cx="15811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413" y="1714500"/>
            <a:ext cx="18192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3225" y="1714500"/>
            <a:ext cx="18192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31640" y="342900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(1)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342900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(2)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342900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(3)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312" y="342900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(4)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DAD49-502E-46DE-BF20-0858C98CFD31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38" name="Rectangle 7"/>
          <p:cNvSpPr>
            <a:spLocks noGrp="1" noChangeArrowheads="1"/>
          </p:cNvSpPr>
          <p:nvPr>
            <p:ph type="title"/>
          </p:nvPr>
        </p:nvSpPr>
        <p:spPr>
          <a:xfrm>
            <a:off x="428625" y="476250"/>
            <a:ext cx="828675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无向哈密顿图的一个必要条件</a:t>
            </a:r>
            <a:endParaRPr lang="zh-CN" altLang="zh-CN" dirty="0" smtClean="0"/>
          </a:p>
        </p:txBody>
      </p:sp>
      <p:sp>
        <p:nvSpPr>
          <p:cNvPr id="5156" name="Rectangle 16"/>
          <p:cNvSpPr>
            <a:spLocks noChangeArrowheads="1"/>
          </p:cNvSpPr>
          <p:nvPr/>
        </p:nvSpPr>
        <p:spPr bwMode="auto">
          <a:xfrm>
            <a:off x="467544" y="1000108"/>
            <a:ext cx="8143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6.6  </a:t>
            </a:r>
            <a:r>
              <a:rPr lang="zh-CN" altLang="en-US" sz="2400" b="1" dirty="0">
                <a:latin typeface="Times New Roman" pitchFamily="18" charset="0"/>
              </a:rPr>
              <a:t>设无向图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=&lt;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zh-CN" altLang="en-US" sz="2400" b="1" dirty="0">
                <a:latin typeface="Times New Roman" pitchFamily="18" charset="0"/>
              </a:rPr>
              <a:t>是哈密顿图，对于任意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</a:rPr>
              <a:t>且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 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</a:rPr>
              <a:t>均有</a:t>
            </a:r>
            <a:r>
              <a:rPr lang="en-US" altLang="zh-CN" sz="2400" b="1" i="1" dirty="0" smtClean="0"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G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≤ |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|</a:t>
            </a:r>
          </a:p>
        </p:txBody>
      </p:sp>
      <p:sp>
        <p:nvSpPr>
          <p:cNvPr id="5153" name="Rectangle 16"/>
          <p:cNvSpPr>
            <a:spLocks noChangeArrowheads="1"/>
          </p:cNvSpPr>
          <p:nvPr/>
        </p:nvSpPr>
        <p:spPr bwMode="auto">
          <a:xfrm>
            <a:off x="1785939" y="4429125"/>
            <a:ext cx="2714054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G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≤ |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| +1</a:t>
            </a:r>
          </a:p>
        </p:txBody>
      </p:sp>
      <p:sp>
        <p:nvSpPr>
          <p:cNvPr id="5152" name="Rectangle 16"/>
          <p:cNvSpPr>
            <a:spLocks noChangeArrowheads="1"/>
          </p:cNvSpPr>
          <p:nvPr/>
        </p:nvSpPr>
        <p:spPr bwMode="auto">
          <a:xfrm>
            <a:off x="428625" y="3501008"/>
            <a:ext cx="8143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AF1D1D"/>
                </a:solidFill>
                <a:latin typeface="Times New Roman" pitchFamily="18" charset="0"/>
              </a:rPr>
              <a:t>推论  </a:t>
            </a:r>
            <a:r>
              <a:rPr lang="zh-CN" altLang="en-US" sz="2400" b="1" dirty="0">
                <a:latin typeface="Times New Roman" pitchFamily="18" charset="0"/>
              </a:rPr>
              <a:t>设无向图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=&lt;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zh-CN" altLang="en-US" sz="2400" b="1" dirty="0">
                <a:latin typeface="Times New Roman" pitchFamily="18" charset="0"/>
              </a:rPr>
              <a:t>是半哈密顿图，对于任意</a:t>
            </a:r>
            <a:r>
              <a:rPr lang="zh-CN" altLang="en-US" sz="2400" b="1" dirty="0" smtClean="0">
                <a:latin typeface="Times New Roman" pitchFamily="18" charset="0"/>
              </a:rPr>
              <a:t>的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dirty="0" smtClean="0">
                <a:sym typeface="Symbol"/>
              </a:rPr>
              <a:t>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且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 </a:t>
            </a:r>
            <a:r>
              <a:rPr lang="zh-CN" altLang="en-US" sz="2400" b="1" dirty="0" smtClean="0">
                <a:latin typeface="Times New Roman" pitchFamily="18" charset="0"/>
              </a:rPr>
              <a:t>，均</a:t>
            </a:r>
            <a:r>
              <a:rPr lang="zh-CN" altLang="en-US" sz="2400" b="1" dirty="0">
                <a:latin typeface="Times New Roman" pitchFamily="18" charset="0"/>
              </a:rPr>
              <a:t>有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150" name="Rectangle 16"/>
          <p:cNvSpPr>
            <a:spLocks noChangeArrowheads="1"/>
          </p:cNvSpPr>
          <p:nvPr/>
        </p:nvSpPr>
        <p:spPr bwMode="auto">
          <a:xfrm>
            <a:off x="1500188" y="5824538"/>
            <a:ext cx="5786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G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pl-PL" altLang="zh-CN" sz="2400" b="1" i="1" dirty="0">
                <a:latin typeface="Times New Roman" pitchFamily="18" charset="0"/>
              </a:rPr>
              <a:t>′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</a:rPr>
              <a:t>) ) </a:t>
            </a:r>
            <a:r>
              <a:rPr lang="en-US" altLang="zh-CN" sz="2400" b="1" dirty="0">
                <a:latin typeface="Times New Roman" pitchFamily="18" charset="0"/>
              </a:rPr>
              <a:t>≤ |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| +1</a:t>
            </a:r>
          </a:p>
        </p:txBody>
      </p:sp>
      <p:sp>
        <p:nvSpPr>
          <p:cNvPr id="5149" name="Rectangle 16"/>
          <p:cNvSpPr>
            <a:spLocks noChangeArrowheads="1"/>
          </p:cNvSpPr>
          <p:nvPr/>
        </p:nvSpPr>
        <p:spPr bwMode="auto">
          <a:xfrm>
            <a:off x="357188" y="4997450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</a:rPr>
              <a:t>证：令 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</a:rPr>
              <a:t>Γ</a:t>
            </a: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u……v</a:t>
            </a:r>
            <a:r>
              <a:rPr lang="zh-CN" altLang="en-US" sz="2400" b="1" dirty="0">
                <a:latin typeface="Times New Roman" pitchFamily="18" charset="0"/>
              </a:rPr>
              <a:t>为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中哈密顿通路，令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pl-PL" altLang="zh-CN" sz="2400" b="1" i="1" dirty="0">
                <a:latin typeface="Times New Roman" pitchFamily="18" charset="0"/>
              </a:rPr>
              <a:t>′ 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 G </a:t>
            </a:r>
            <a:r>
              <a:rPr lang="en-US" altLang="zh-CN" sz="2400" dirty="0" smtClean="0">
                <a:sym typeface="Symbol"/>
              </a:rPr>
              <a:t>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u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，则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pl-PL" altLang="zh-CN" sz="2400" b="1" i="1" dirty="0">
                <a:latin typeface="Times New Roman" pitchFamily="18" charset="0"/>
              </a:rPr>
              <a:t>′</a:t>
            </a:r>
            <a:r>
              <a:rPr lang="zh-CN" altLang="en-US" sz="2400" b="1" dirty="0">
                <a:latin typeface="Times New Roman" pitchFamily="18" charset="0"/>
              </a:rPr>
              <a:t>为</a:t>
            </a:r>
            <a:r>
              <a:rPr lang="zh-CN" altLang="en-US" sz="2400" b="1" dirty="0" smtClean="0">
                <a:latin typeface="Times New Roman" pitchFamily="18" charset="0"/>
              </a:rPr>
              <a:t>哈密顿图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  <a:r>
              <a:rPr lang="zh-CN" altLang="en-US" sz="2400" b="1" dirty="0">
                <a:latin typeface="Times New Roman" pitchFamily="18" charset="0"/>
              </a:rPr>
              <a:t>于是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147" name="Rectangle 16"/>
          <p:cNvSpPr>
            <a:spLocks noChangeArrowheads="1"/>
          </p:cNvSpPr>
          <p:nvPr/>
        </p:nvSpPr>
        <p:spPr bwMode="auto">
          <a:xfrm>
            <a:off x="428625" y="2000240"/>
            <a:ext cx="807243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证： 设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为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中一条哈密顿回路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(1)</a:t>
            </a:r>
            <a:r>
              <a:rPr lang="en-US" altLang="zh-CN" sz="2400" b="1" i="1" dirty="0">
                <a:latin typeface="Times New Roman" pitchFamily="18" charset="0"/>
              </a:rPr>
              <a:t> 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 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≤ |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|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(2)</a:t>
            </a:r>
            <a:r>
              <a:rPr lang="en-US" altLang="zh-CN" sz="2400" b="1" i="1" dirty="0">
                <a:latin typeface="Times New Roman" pitchFamily="18" charset="0"/>
              </a:rPr>
              <a:t> 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G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≤</a:t>
            </a:r>
            <a:r>
              <a:rPr lang="en-US" altLang="zh-CN" sz="2400" b="1" i="1" dirty="0">
                <a:latin typeface="Times New Roman" pitchFamily="18" charset="0"/>
              </a:rPr>
              <a:t> 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≤ |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|   </a:t>
            </a:r>
            <a:r>
              <a:rPr lang="zh-CN" altLang="en-US" sz="2400" b="1" dirty="0">
                <a:latin typeface="Times New Roman" pitchFamily="18" charset="0"/>
              </a:rPr>
              <a:t>（因为</a:t>
            </a:r>
            <a:r>
              <a:rPr lang="en-US" altLang="zh-CN" sz="2400" b="1" i="1" dirty="0">
                <a:latin typeface="Times New Roman" pitchFamily="18" charset="0"/>
              </a:rPr>
              <a:t>C </a:t>
            </a:r>
            <a:r>
              <a:rPr lang="zh-CN" altLang="en-US" sz="2400" dirty="0" smtClean="0">
                <a:sym typeface="Symbol" pitchFamily="18" charset="2"/>
              </a:rPr>
              <a:t> </a:t>
            </a:r>
            <a:r>
              <a:rPr lang="en-US" altLang="zh-CN" sz="2400" b="1" i="1" dirty="0" smtClean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" grpId="0"/>
      <p:bldP spid="5152" grpId="0"/>
      <p:bldP spid="5150" grpId="0"/>
      <p:bldP spid="5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4F65-92B5-4C7A-BDD1-838AB4E2916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0728"/>
            <a:ext cx="8229600" cy="2089150"/>
          </a:xfrm>
        </p:spPr>
        <p:txBody>
          <a:bodyPr/>
          <a:lstStyle/>
          <a:p>
            <a:pPr marL="361950" indent="-361950" eaLnBrk="1" hangingPunct="1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dirty="0" smtClean="0"/>
              <a:t>定理</a:t>
            </a:r>
            <a:r>
              <a:rPr lang="en-US" altLang="zh-CN" kern="1200" dirty="0" smtClean="0">
                <a:latin typeface="Times New Roman" pitchFamily="18" charset="0"/>
              </a:rPr>
              <a:t>6.6</a:t>
            </a:r>
            <a:r>
              <a:rPr lang="zh-CN" altLang="en-US" dirty="0" smtClean="0"/>
              <a:t>中的条件是哈密顿图的必要条件，但不是充分条件（彼得松图）</a:t>
            </a:r>
            <a:endParaRPr lang="en-US" altLang="zh-CN" dirty="0" smtClean="0"/>
          </a:p>
          <a:p>
            <a:pPr marL="361950" indent="-361950" eaLnBrk="1" hangingPunct="1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dirty="0" smtClean="0"/>
              <a:t>由定理</a:t>
            </a:r>
            <a:r>
              <a:rPr lang="en-US" altLang="zh-CN" kern="1200" dirty="0" smtClean="0">
                <a:latin typeface="Times New Roman" pitchFamily="18" charset="0"/>
              </a:rPr>
              <a:t>6.6</a:t>
            </a:r>
            <a:r>
              <a:rPr lang="zh-CN" altLang="en-US" dirty="0" smtClean="0"/>
              <a:t>立刻可知，</a:t>
            </a:r>
            <a:r>
              <a:rPr lang="en-US" altLang="zh-CN" i="1" kern="1200" dirty="0" err="1" smtClean="0">
                <a:latin typeface="Times New Roman" pitchFamily="18" charset="0"/>
              </a:rPr>
              <a:t>K</a:t>
            </a:r>
            <a:r>
              <a:rPr lang="en-US" altLang="zh-CN" i="1" kern="1200" baseline="-25000" dirty="0" err="1" smtClean="0">
                <a:latin typeface="Times New Roman" pitchFamily="18" charset="0"/>
              </a:rPr>
              <a:t>r</a:t>
            </a:r>
            <a:r>
              <a:rPr lang="en-US" altLang="zh-CN" kern="1200" baseline="-25000" dirty="0" err="1" smtClean="0">
                <a:latin typeface="Times New Roman" pitchFamily="18" charset="0"/>
              </a:rPr>
              <a:t>,</a:t>
            </a:r>
            <a:r>
              <a:rPr lang="en-US" altLang="zh-CN" i="1" kern="1200" baseline="-25000" dirty="0" err="1" smtClean="0">
                <a:latin typeface="Times New Roman" pitchFamily="18" charset="0"/>
              </a:rPr>
              <a:t>s</a:t>
            </a:r>
            <a:r>
              <a:rPr lang="zh-CN" altLang="en-US" dirty="0" smtClean="0"/>
              <a:t>当</a:t>
            </a:r>
            <a:r>
              <a:rPr lang="en-US" altLang="zh-CN" i="1" kern="1200" dirty="0" smtClean="0">
                <a:latin typeface="Times New Roman" pitchFamily="18" charset="0"/>
              </a:rPr>
              <a:t>s</a:t>
            </a:r>
            <a:r>
              <a:rPr lang="en-US" altLang="zh-CN" dirty="0" smtClean="0"/>
              <a:t> </a:t>
            </a:r>
            <a:r>
              <a:rPr lang="en-US" altLang="zh-CN" kern="1200" dirty="0" smtClean="0">
                <a:latin typeface="Times New Roman" pitchFamily="18" charset="0"/>
              </a:rPr>
              <a:t>≥</a:t>
            </a:r>
            <a:r>
              <a:rPr lang="en-US" altLang="zh-CN" i="1" kern="1200" dirty="0" smtClean="0">
                <a:latin typeface="Times New Roman" pitchFamily="18" charset="0"/>
              </a:rPr>
              <a:t>r</a:t>
            </a:r>
            <a:r>
              <a:rPr lang="en-US" altLang="zh-CN" kern="1200" dirty="0" smtClean="0">
                <a:latin typeface="Times New Roman" pitchFamily="18" charset="0"/>
              </a:rPr>
              <a:t>+1</a:t>
            </a:r>
            <a:r>
              <a:rPr lang="zh-CN" altLang="en-US" dirty="0" smtClean="0"/>
              <a:t>时不是哈密顿图</a:t>
            </a:r>
            <a:r>
              <a:rPr lang="en-US" altLang="zh-CN" kern="1200" dirty="0" smtClean="0">
                <a:latin typeface="Times New Roman" pitchFamily="18" charset="0"/>
              </a:rPr>
              <a:t>. </a:t>
            </a:r>
            <a:r>
              <a:rPr lang="zh-CN" altLang="en-US" dirty="0" smtClean="0"/>
              <a:t>易知</a:t>
            </a:r>
            <a:r>
              <a:rPr lang="en-US" altLang="zh-CN" i="1" kern="1200" dirty="0" err="1" smtClean="0">
                <a:latin typeface="Times New Roman" pitchFamily="18" charset="0"/>
              </a:rPr>
              <a:t>K</a:t>
            </a:r>
            <a:r>
              <a:rPr lang="en-US" altLang="zh-CN" i="1" kern="1200" baseline="-25000" dirty="0" err="1" smtClean="0">
                <a:latin typeface="Times New Roman" pitchFamily="18" charset="0"/>
              </a:rPr>
              <a:t>r</a:t>
            </a:r>
            <a:r>
              <a:rPr lang="en-US" altLang="zh-CN" kern="1200" baseline="-25000" dirty="0" err="1" smtClean="0">
                <a:latin typeface="Times New Roman" pitchFamily="18" charset="0"/>
              </a:rPr>
              <a:t>,</a:t>
            </a:r>
            <a:r>
              <a:rPr lang="en-US" altLang="zh-CN" i="1" kern="1200" baseline="-25000" dirty="0" err="1" smtClean="0">
                <a:latin typeface="Times New Roman" pitchFamily="18" charset="0"/>
              </a:rPr>
              <a:t>r</a:t>
            </a:r>
            <a:r>
              <a:rPr lang="en-US" altLang="zh-CN" i="1" kern="1200" baseline="-25000" dirty="0" smtClean="0">
                <a:latin typeface="Times New Roman" pitchFamily="18" charset="0"/>
              </a:rPr>
              <a:t> </a:t>
            </a:r>
            <a:r>
              <a:rPr lang="zh-CN" altLang="en-US" dirty="0" smtClean="0"/>
              <a:t>（</a:t>
            </a:r>
            <a:r>
              <a:rPr lang="en-US" altLang="zh-CN" i="1" kern="1200" dirty="0" smtClean="0">
                <a:latin typeface="Times New Roman" pitchFamily="18" charset="0"/>
              </a:rPr>
              <a:t>r</a:t>
            </a:r>
            <a:r>
              <a:rPr lang="en-US" altLang="zh-CN" dirty="0" smtClean="0"/>
              <a:t> </a:t>
            </a:r>
            <a:r>
              <a:rPr lang="en-US" altLang="zh-CN" kern="1200" dirty="0" smtClean="0">
                <a:latin typeface="Times New Roman" pitchFamily="18" charset="0"/>
              </a:rPr>
              <a:t>≥</a:t>
            </a:r>
            <a:r>
              <a:rPr lang="en-US" altLang="zh-CN" dirty="0" smtClean="0"/>
              <a:t> </a:t>
            </a:r>
            <a:r>
              <a:rPr lang="en-US" altLang="zh-CN" kern="1200" dirty="0" smtClean="0">
                <a:latin typeface="Times New Roman" pitchFamily="18" charset="0"/>
              </a:rPr>
              <a:t>2</a:t>
            </a:r>
            <a:r>
              <a:rPr lang="zh-CN" altLang="en-US" dirty="0" smtClean="0"/>
              <a:t>时）都是哈密顿图，</a:t>
            </a:r>
            <a:r>
              <a:rPr lang="en-US" altLang="zh-CN" i="1" kern="1200" dirty="0" smtClean="0">
                <a:latin typeface="Times New Roman" pitchFamily="18" charset="0"/>
              </a:rPr>
              <a:t> K</a:t>
            </a:r>
            <a:r>
              <a:rPr lang="en-US" altLang="zh-CN" i="1" kern="1200" baseline="-25000" dirty="0" smtClean="0">
                <a:latin typeface="Times New Roman" pitchFamily="18" charset="0"/>
              </a:rPr>
              <a:t>r</a:t>
            </a:r>
            <a:r>
              <a:rPr lang="en-US" altLang="zh-CN" kern="1200" baseline="-25000" dirty="0" smtClean="0">
                <a:latin typeface="Times New Roman" pitchFamily="18" charset="0"/>
              </a:rPr>
              <a:t>,</a:t>
            </a:r>
            <a:r>
              <a:rPr lang="en-US" altLang="zh-CN" i="1" kern="1200" baseline="-25000" dirty="0" smtClean="0">
                <a:latin typeface="Times New Roman" pitchFamily="18" charset="0"/>
              </a:rPr>
              <a:t>r</a:t>
            </a:r>
            <a:r>
              <a:rPr lang="en-US" altLang="zh-CN" kern="1200" baseline="-25000" dirty="0" smtClean="0">
                <a:latin typeface="Times New Roman" pitchFamily="18" charset="0"/>
              </a:rPr>
              <a:t>+1</a:t>
            </a:r>
            <a:r>
              <a:rPr lang="zh-CN" altLang="en-US" dirty="0" smtClean="0"/>
              <a:t>都是半哈密顿图</a:t>
            </a:r>
            <a:r>
              <a:rPr lang="en-US" altLang="zh-CN" kern="1200" dirty="0" smtClean="0">
                <a:latin typeface="Times New Roman" pitchFamily="18" charset="0"/>
              </a:rPr>
              <a:t>.</a:t>
            </a:r>
          </a:p>
          <a:p>
            <a:pPr marL="361950" indent="-361950" eaLnBrk="1" hangingPunct="1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dirty="0" smtClean="0"/>
              <a:t>常利用定理</a:t>
            </a:r>
            <a:r>
              <a:rPr lang="en-US" altLang="zh-CN" kern="1200" dirty="0" smtClean="0">
                <a:latin typeface="Times New Roman" pitchFamily="18" charset="0"/>
              </a:rPr>
              <a:t>6.6</a:t>
            </a:r>
            <a:r>
              <a:rPr lang="zh-CN" altLang="en-US" dirty="0" smtClean="0"/>
              <a:t>判断某些图不是哈密顿图</a:t>
            </a:r>
            <a:r>
              <a:rPr lang="en-US" altLang="zh-CN" kern="12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48" y="260350"/>
            <a:ext cx="7572428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关于必要条件的</a:t>
            </a:r>
            <a:r>
              <a:rPr lang="zh-CN" altLang="en-US" dirty="0" smtClean="0"/>
              <a:t>几点说明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4338" y="3284984"/>
            <a:ext cx="822960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AF1D1D"/>
                </a:solidFill>
                <a:latin typeface="+mn-lt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AF1D1D"/>
                </a:solidFill>
                <a:latin typeface="+mn-lt"/>
                <a:ea typeface="+mn-ea"/>
              </a:rPr>
              <a:t> </a:t>
            </a:r>
            <a:r>
              <a:rPr lang="zh-CN" altLang="en-US" sz="2400" b="1" dirty="0" smtClean="0">
                <a:latin typeface="+mn-lt"/>
                <a:ea typeface="+mn-ea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+mn-lt"/>
                <a:ea typeface="+mn-ea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>
                <a:latin typeface="+mn-lt"/>
                <a:ea typeface="+mn-ea"/>
              </a:rPr>
              <a:t>阶无向连通简单图，若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+mn-lt"/>
                <a:ea typeface="+mn-ea"/>
              </a:rPr>
              <a:t>中有割点或桥，则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 smtClean="0">
                <a:latin typeface="+mn-lt"/>
                <a:ea typeface="+mn-ea"/>
              </a:rPr>
              <a:t>不是</a:t>
            </a:r>
            <a:r>
              <a:rPr lang="zh-CN" altLang="en-US" sz="2400" b="1" dirty="0">
                <a:latin typeface="+mn-lt"/>
                <a:ea typeface="+mn-ea"/>
              </a:rPr>
              <a:t>哈密顿图</a:t>
            </a:r>
            <a:r>
              <a:rPr lang="en-US" altLang="zh-CN" sz="2400" b="1" dirty="0">
                <a:latin typeface="+mn-lt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证：  </a:t>
            </a:r>
            <a:r>
              <a:rPr lang="zh-CN" altLang="en-US" sz="2400" b="1" dirty="0">
                <a:latin typeface="+mn-lt"/>
                <a:ea typeface="+mn-ea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zh-CN" altLang="en-US" sz="2400" b="1" dirty="0">
                <a:latin typeface="+mn-lt"/>
                <a:ea typeface="+mn-ea"/>
              </a:rPr>
              <a:t>为割点，则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-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≥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2&gt;|{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}|=1.</a:t>
            </a:r>
          </a:p>
          <a:p>
            <a:pPr>
              <a:defRPr/>
            </a:pPr>
            <a:r>
              <a:rPr lang="en-US" altLang="zh-CN" sz="2400" b="1" dirty="0">
                <a:latin typeface="+mn-lt"/>
                <a:ea typeface="+mn-ea"/>
              </a:rPr>
              <a:t>      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+mn-lt"/>
                <a:ea typeface="+mn-ea"/>
              </a:rPr>
              <a:t>有桥，它显然不是哈密顿图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除</a:t>
            </a:r>
            <a:r>
              <a:rPr lang="en-US" altLang="zh-CN" sz="2400" b="1" i="1" dirty="0">
                <a:latin typeface="Times New Roman" pitchFamily="18" charset="0"/>
                <a:ea typeface="+mn-ea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+mn-lt"/>
                <a:ea typeface="+mn-ea"/>
              </a:rPr>
              <a:t>外，其他有桥的图</a:t>
            </a:r>
          </a:p>
          <a:p>
            <a:pPr>
              <a:defRPr/>
            </a:pPr>
            <a:r>
              <a:rPr lang="zh-CN" altLang="en-US" sz="2400" b="1" dirty="0">
                <a:latin typeface="+mn-lt"/>
                <a:ea typeface="+mn-ea"/>
              </a:rPr>
              <a:t>    （连通的）均有</a:t>
            </a:r>
            <a:r>
              <a:rPr lang="zh-CN" altLang="en-US" sz="2400" b="1" dirty="0" smtClean="0">
                <a:latin typeface="+mn-lt"/>
                <a:ea typeface="+mn-ea"/>
              </a:rPr>
              <a:t>割点（桥头）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.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+mn-lt"/>
                <a:ea typeface="+mn-ea"/>
              </a:rPr>
              <a:t>其实，本例对非简单连通图也对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02684-FA0B-4DE8-8C00-96F637BA6F37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60350"/>
            <a:ext cx="8286750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必要条件的应用</a:t>
            </a:r>
            <a:endParaRPr lang="zh-CN" altLang="en-US" dirty="0" smtClean="0">
              <a:latin typeface="宋体" charset="-122"/>
            </a:endParaRPr>
          </a:p>
        </p:txBody>
      </p:sp>
      <p:pic>
        <p:nvPicPr>
          <p:cNvPr id="133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5" y="1000125"/>
            <a:ext cx="32956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1000125"/>
            <a:ext cx="32956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3"/>
          <p:cNvSpPr txBox="1">
            <a:spLocks noChangeArrowheads="1"/>
          </p:cNvSpPr>
          <p:nvPr/>
        </p:nvSpPr>
        <p:spPr bwMode="auto">
          <a:xfrm>
            <a:off x="571500" y="4572008"/>
            <a:ext cx="7858125" cy="144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</a:rPr>
              <a:t>1/4</a:t>
            </a:r>
            <a:r>
              <a:rPr lang="zh-CN" altLang="en-US" sz="2400" b="1" dirty="0" smtClean="0">
                <a:latin typeface="Times New Roman" pitchFamily="18" charset="0"/>
              </a:rPr>
              <a:t>国际象棋中，跳马遍历棋盘无解。令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={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</a:rPr>
              <a:t>},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i="1" dirty="0">
                <a:latin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- 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) = 6 </a:t>
            </a:r>
            <a:r>
              <a:rPr lang="en-US" altLang="zh-CN" sz="2400" b="1" dirty="0" smtClean="0">
                <a:latin typeface="Times New Roman" pitchFamily="18" charset="0"/>
              </a:rPr>
              <a:t>&gt; 4</a:t>
            </a:r>
            <a:r>
              <a:rPr lang="zh-CN" altLang="en-US" sz="2400" b="1" dirty="0">
                <a:latin typeface="Times New Roman" pitchFamily="18" charset="0"/>
              </a:rPr>
              <a:t>，由</a:t>
            </a:r>
            <a:r>
              <a:rPr lang="zh-CN" altLang="en-US" sz="2400" b="1" dirty="0" smtClean="0"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</a:rPr>
              <a:t>6.6</a:t>
            </a:r>
            <a:r>
              <a:rPr lang="zh-CN" altLang="en-US" sz="2400" b="1" dirty="0">
                <a:latin typeface="Times New Roman" pitchFamily="18" charset="0"/>
              </a:rPr>
              <a:t>可知</a:t>
            </a:r>
            <a:r>
              <a:rPr lang="zh-CN" altLang="en-US" sz="2400" b="1" dirty="0" smtClean="0">
                <a:latin typeface="Times New Roman" pitchFamily="18" charset="0"/>
              </a:rPr>
              <a:t>图中</a:t>
            </a:r>
            <a:r>
              <a:rPr lang="zh-CN" altLang="en-US" sz="2400" b="1" dirty="0">
                <a:latin typeface="Times New Roman" pitchFamily="18" charset="0"/>
              </a:rPr>
              <a:t>无哈密顿回路</a:t>
            </a:r>
            <a:r>
              <a:rPr lang="en-US" altLang="zh-CN" sz="2400" b="1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在整个国际象棋</a:t>
            </a:r>
            <a:r>
              <a:rPr lang="zh-CN" altLang="en-US" sz="2400" b="1" dirty="0">
                <a:latin typeface="Times New Roman" pitchFamily="18" charset="0"/>
              </a:rPr>
              <a:t>盘上跳马有解，试试看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200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4288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28436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4288" y="28436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63E9B-D018-4680-924D-055218E26520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7" name="Rectangle 7"/>
          <p:cNvSpPr>
            <a:spLocks noGrp="1" noChangeArrowheads="1"/>
          </p:cNvSpPr>
          <p:nvPr>
            <p:ph type="title"/>
          </p:nvPr>
        </p:nvSpPr>
        <p:spPr>
          <a:xfrm>
            <a:off x="428625" y="476250"/>
            <a:ext cx="828675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/>
              <a:t>无向哈密顿图的一个充分条件</a:t>
            </a:r>
            <a:endParaRPr lang="zh-CN" altLang="zh-CN" dirty="0" smtClean="0"/>
          </a:p>
        </p:txBody>
      </p:sp>
      <p:sp>
        <p:nvSpPr>
          <p:cNvPr id="7180" name="Rectangle 16"/>
          <p:cNvSpPr>
            <a:spLocks noChangeArrowheads="1"/>
          </p:cNvSpPr>
          <p:nvPr/>
        </p:nvSpPr>
        <p:spPr bwMode="auto">
          <a:xfrm>
            <a:off x="428625" y="1314772"/>
            <a:ext cx="81438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</a:rPr>
              <a:t>6.7  </a:t>
            </a:r>
            <a:r>
              <a:rPr lang="zh-CN" altLang="en-US" sz="2400" b="1" dirty="0">
                <a:latin typeface="Times New Roman" pitchFamily="18" charset="0"/>
              </a:rPr>
              <a:t>设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是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</a:rPr>
              <a:t>阶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≥3)</a:t>
            </a:r>
            <a:r>
              <a:rPr lang="zh-CN" altLang="en-US" sz="2400" b="1" dirty="0" smtClean="0">
                <a:latin typeface="Times New Roman" pitchFamily="18" charset="0"/>
              </a:rPr>
              <a:t>无</a:t>
            </a:r>
            <a:r>
              <a:rPr lang="zh-CN" altLang="en-US" sz="2400" b="1" dirty="0">
                <a:latin typeface="Times New Roman" pitchFamily="18" charset="0"/>
              </a:rPr>
              <a:t>向简单图，若对于任意不相邻的</a:t>
            </a:r>
            <a:r>
              <a:rPr lang="zh-CN" altLang="en-US" sz="2400" b="1" dirty="0" smtClean="0">
                <a:latin typeface="Times New Roman" pitchFamily="18" charset="0"/>
              </a:rPr>
              <a:t>顶点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1" dirty="0">
                <a:latin typeface="Times New Roman" pitchFamily="18" charset="0"/>
              </a:rPr>
              <a:t>，均有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itchFamily="18" charset="0"/>
              </a:rPr>
              <a:t>	       </a:t>
            </a:r>
            <a:r>
              <a:rPr lang="en-US" altLang="zh-CN" sz="2400" b="1" i="1" dirty="0">
                <a:latin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) + </a:t>
            </a:r>
            <a:r>
              <a:rPr lang="en-US" altLang="zh-CN" sz="2400" b="1" i="1" dirty="0" smtClean="0">
                <a:latin typeface="Times New Roman" pitchFamily="18" charset="0"/>
              </a:rPr>
              <a:t>d</a:t>
            </a:r>
            <a:r>
              <a:rPr lang="en-US" altLang="zh-CN" sz="2400" dirty="0" smtClean="0"/>
              <a:t>(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>
                <a:latin typeface="Times New Roman" pitchFamily="18" charset="0"/>
              </a:rPr>
              <a:t>) ≥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n </a:t>
            </a:r>
            <a:r>
              <a:rPr lang="en-US" altLang="zh-CN" sz="2400" b="1" dirty="0" smtClean="0">
                <a:latin typeface="Times New Roman" pitchFamily="18" charset="0"/>
              </a:rPr>
              <a:t>– </a:t>
            </a:r>
            <a:r>
              <a:rPr lang="en-US" altLang="zh-CN" sz="2400" b="1" dirty="0">
                <a:latin typeface="Times New Roman" pitchFamily="18" charset="0"/>
              </a:rPr>
              <a:t>1	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中存在哈密顿通路</a:t>
            </a:r>
            <a:r>
              <a:rPr lang="en-US" altLang="zh-CN" sz="2400" b="1" dirty="0" smtClean="0">
                <a:latin typeface="Times New Roman" pitchFamily="18" charset="0"/>
              </a:rPr>
              <a:t>.  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67544" y="3402866"/>
            <a:ext cx="8143875" cy="26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（*）证明要点：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9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）首先，</a:t>
            </a:r>
            <a:r>
              <a:rPr lang="en-US" altLang="zh-CN" sz="2400" b="1" i="1" dirty="0" smtClean="0">
                <a:latin typeface="Times New Roman" pitchFamily="18" charset="0"/>
              </a:rPr>
              <a:t> G</a:t>
            </a:r>
            <a:r>
              <a:rPr lang="zh-CN" altLang="en-US" sz="2400" b="1" dirty="0" smtClean="0">
                <a:latin typeface="Times New Roman" pitchFamily="18" charset="0"/>
              </a:rPr>
              <a:t>是连通的无向图。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9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这是因为，对于任意两点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</a:rPr>
              <a:t>和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，必然存在第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点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</a:rPr>
              <a:t>与它们均相邻。否则，</a:t>
            </a:r>
            <a:r>
              <a:rPr lang="en-US" altLang="zh-CN" sz="2400" b="1" i="1" dirty="0" smtClean="0">
                <a:latin typeface="Times New Roman" pitchFamily="18" charset="0"/>
              </a:rPr>
              <a:t> d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) + </a:t>
            </a:r>
            <a:r>
              <a:rPr lang="en-US" altLang="zh-CN" sz="2400" b="1" i="1" dirty="0" smtClean="0">
                <a:latin typeface="Times New Roman" pitchFamily="18" charset="0"/>
              </a:rPr>
              <a:t>d</a:t>
            </a:r>
            <a:r>
              <a:rPr lang="en-US" altLang="zh-CN" sz="2400" dirty="0" smtClean="0"/>
              <a:t>(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</a:rPr>
              <a:t>) ≤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n </a:t>
            </a:r>
            <a:r>
              <a:rPr lang="en-US" altLang="zh-CN" sz="2400" b="1" dirty="0" smtClean="0">
                <a:latin typeface="Times New Roman" pitchFamily="18" charset="0"/>
              </a:rPr>
              <a:t>– 2</a:t>
            </a:r>
            <a:r>
              <a:rPr lang="zh-CN" altLang="en-US" sz="2400" b="1" dirty="0" smtClean="0">
                <a:latin typeface="Times New Roman" pitchFamily="18" charset="0"/>
              </a:rPr>
              <a:t> ，与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400" b="1" dirty="0" smtClean="0">
                <a:latin typeface="Times New Roman" pitchFamily="18" charset="0"/>
              </a:rPr>
              <a:t> )</a:t>
            </a:r>
            <a:r>
              <a:rPr lang="zh-CN" altLang="en-US" sz="2400" b="1" dirty="0" smtClean="0">
                <a:latin typeface="Times New Roman" pitchFamily="18" charset="0"/>
              </a:rPr>
              <a:t>式矛盾。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9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） 设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400" b="1" dirty="0" smtClean="0">
                <a:latin typeface="Times New Roman" pitchFamily="18" charset="0"/>
              </a:rPr>
              <a:t>  = 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…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</a:rPr>
              <a:t>中任意一条极大路径，则</a:t>
            </a:r>
            <a:r>
              <a:rPr lang="en-US" altLang="zh-CN" sz="2400" b="1" i="1" dirty="0" smtClean="0">
                <a:latin typeface="Times New Roman" pitchFamily="18" charset="0"/>
              </a:rPr>
              <a:t>l ≤ n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若</a:t>
            </a:r>
            <a:r>
              <a:rPr lang="en-US" altLang="zh-CN" sz="2400" b="1" i="1" dirty="0" smtClean="0">
                <a:latin typeface="Times New Roman" pitchFamily="18" charset="0"/>
              </a:rPr>
              <a:t>l = n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</a:rPr>
              <a:t>则证明结束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后面证明当</a:t>
            </a:r>
            <a:r>
              <a:rPr lang="en-US" altLang="zh-CN" sz="2400" b="1" i="1" dirty="0" smtClean="0">
                <a:latin typeface="Times New Roman" pitchFamily="18" charset="0"/>
              </a:rPr>
              <a:t>l </a:t>
            </a:r>
            <a:r>
              <a:rPr lang="en-US" altLang="zh-CN" sz="2400" b="1" dirty="0" smtClean="0">
                <a:latin typeface="Times New Roman" pitchFamily="18" charset="0"/>
              </a:rPr>
              <a:t>&lt;</a:t>
            </a:r>
            <a:r>
              <a:rPr lang="en-US" altLang="zh-CN" sz="2400" b="1" i="1" dirty="0" smtClean="0">
                <a:latin typeface="Times New Roman" pitchFamily="18" charset="0"/>
              </a:rPr>
              <a:t> n</a:t>
            </a:r>
            <a:r>
              <a:rPr lang="zh-CN" altLang="en-US" sz="2400" b="1" dirty="0" smtClean="0">
                <a:latin typeface="Times New Roman" pitchFamily="18" charset="0"/>
              </a:rPr>
              <a:t>的情况。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7DB75-8A79-4120-903B-162B53E5B778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50" name="Rectangle 4"/>
          <p:cNvSpPr>
            <a:spLocks noGrp="1" noChangeArrowheads="1"/>
          </p:cNvSpPr>
          <p:nvPr>
            <p:ph type="title"/>
          </p:nvPr>
        </p:nvSpPr>
        <p:spPr>
          <a:xfrm>
            <a:off x="1285852" y="260350"/>
            <a:ext cx="6886598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充分条件定理的</a:t>
            </a:r>
            <a:r>
              <a:rPr lang="zh-CN" altLang="en-US" dirty="0" smtClean="0"/>
              <a:t>推论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428625" y="836712"/>
            <a:ext cx="79295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推论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≥ 3)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阶无向简单图，若对于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中任意两个</a:t>
            </a:r>
          </a:p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不相邻的顶点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，均有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       	    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)+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 ≥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	(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Δ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中存在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哈密顿回路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，从而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为哈密顿图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28625" y="2677244"/>
            <a:ext cx="81438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(*)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证明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线索：由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6.7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得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  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中哈密顿通路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若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，得证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否则利用</a:t>
            </a:r>
            <a:r>
              <a:rPr lang="en-US" altLang="zh-CN" sz="2400" b="1" dirty="0" smtClean="0">
                <a:latin typeface="+mn-ea"/>
                <a:ea typeface="宋体" pitchFamily="2" charset="-122"/>
              </a:rPr>
              <a:t>(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Δ</a:t>
            </a:r>
            <a:r>
              <a:rPr lang="en-US" altLang="zh-CN" sz="2400" b="1" dirty="0" smtClean="0">
                <a:latin typeface="+mn-ea"/>
                <a:ea typeface="宋体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证明存在过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,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…, </a:t>
            </a:r>
            <a:r>
              <a:rPr lang="en-US" altLang="zh-CN" sz="2400" b="1" i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哈密顿回路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).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D4D7C-4B9E-4FB1-B8E6-13A3B3200241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71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353994"/>
            <a:ext cx="7286676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关于充分条件的</a:t>
            </a:r>
            <a:r>
              <a:rPr lang="zh-CN" altLang="en-US" dirty="0" smtClean="0"/>
              <a:t>几点说明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4338" y="1285875"/>
            <a:ext cx="82296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6.7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是半哈密顿图的充分条件，但不是必要条件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长度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≥ 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）的路径构成的图不满足</a:t>
            </a:r>
            <a:r>
              <a:rPr lang="en-US" altLang="zh-CN" sz="2400" b="1" dirty="0" smtClean="0">
                <a:latin typeface="+mn-ea"/>
                <a:ea typeface="宋体" pitchFamily="2" charset="-122"/>
              </a:rPr>
              <a:t>(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altLang="zh-CN" sz="2400" b="1" dirty="0" smtClean="0">
                <a:latin typeface="+mn-ea"/>
                <a:ea typeface="宋体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条件，但它显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然是半哈密顿图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4338" y="3140968"/>
            <a:ext cx="82296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6.7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的推论同样不是哈密顿图的必要条件，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为长为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圈，不满足</a:t>
            </a:r>
            <a:r>
              <a:rPr lang="en-US" altLang="zh-CN" sz="2400" b="1" dirty="0" smtClean="0">
                <a:latin typeface="+mn-ea"/>
                <a:ea typeface="宋体" pitchFamily="2" charset="-122"/>
              </a:rPr>
              <a:t>(</a:t>
            </a:r>
            <a:r>
              <a:rPr lang="el-GR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Δ Δ</a:t>
            </a:r>
            <a:r>
              <a:rPr lang="en-US" altLang="zh-CN" sz="2400" b="1" dirty="0" smtClean="0">
                <a:latin typeface="+mn-ea"/>
                <a:ea typeface="宋体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条件，但它当然是哈密顿图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由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6.7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的推论可知，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400" b="1" i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≥ 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）均为哈密顿图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50016-873A-4123-9F82-6F35B117A625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60350"/>
            <a:ext cx="8286750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充分条件反例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414338" y="857232"/>
            <a:ext cx="830103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itchFamily="18" charset="0"/>
              </a:rPr>
              <a:t>判断某图是否为</a:t>
            </a:r>
            <a:r>
              <a:rPr lang="zh-CN" altLang="en-US" sz="2400" b="1" dirty="0" smtClean="0">
                <a:latin typeface="Times New Roman" pitchFamily="18" charset="0"/>
              </a:rPr>
              <a:t>哈密顿图（充要条件）至今</a:t>
            </a:r>
            <a:r>
              <a:rPr lang="zh-CN" altLang="en-US" sz="2400" b="1" dirty="0">
                <a:latin typeface="Times New Roman" pitchFamily="18" charset="0"/>
              </a:rPr>
              <a:t>还是一个难题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itchFamily="18" charset="0"/>
              </a:rPr>
              <a:t>总结判断某图是哈密顿图或不是哈密顿图的某些可行的方法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imes New Roman" pitchFamily="18" charset="0"/>
              </a:rPr>
              <a:t>1. </a:t>
            </a:r>
            <a:r>
              <a:rPr lang="zh-CN" altLang="en-US" sz="2400" b="1" dirty="0">
                <a:latin typeface="Times New Roman" pitchFamily="18" charset="0"/>
              </a:rPr>
              <a:t>观察出哈密顿回路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28599" y="2571744"/>
            <a:ext cx="4786343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>
                <a:latin typeface="Times New Roman" pitchFamily="18" charset="0"/>
              </a:rPr>
              <a:t>右图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</a:rPr>
              <a:t>周游世界问题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  <a:p>
            <a:r>
              <a:rPr lang="zh-CN" altLang="en-US" sz="2400" b="1" dirty="0" smtClean="0">
                <a:latin typeface="Times New Roman" pitchFamily="18" charset="0"/>
              </a:rPr>
              <a:t>是哈密顿图。易</a:t>
            </a:r>
            <a:r>
              <a:rPr lang="zh-CN" altLang="en-US" sz="2400" b="1" dirty="0">
                <a:latin typeface="Times New Roman" pitchFamily="18" charset="0"/>
              </a:rPr>
              <a:t>知</a:t>
            </a:r>
          </a:p>
          <a:p>
            <a:r>
              <a:rPr lang="pt-BR" altLang="zh-CN" sz="2400" b="1" i="1" dirty="0">
                <a:latin typeface="Times New Roman" pitchFamily="18" charset="0"/>
              </a:rPr>
              <a:t>a b c </a:t>
            </a:r>
            <a:r>
              <a:rPr lang="pt-BR" altLang="zh-CN" sz="2400" b="1" i="1" dirty="0" smtClean="0">
                <a:latin typeface="Times New Roman" pitchFamily="18" charset="0"/>
              </a:rPr>
              <a:t>s </a:t>
            </a:r>
            <a:r>
              <a:rPr lang="pt-BR" altLang="zh-CN" sz="2400" b="1" i="1" dirty="0">
                <a:latin typeface="Times New Roman" pitchFamily="18" charset="0"/>
              </a:rPr>
              <a:t>t a</a:t>
            </a:r>
          </a:p>
          <a:p>
            <a:r>
              <a:rPr lang="zh-CN" altLang="en-US" sz="2400" b="1" dirty="0">
                <a:latin typeface="Times New Roman" pitchFamily="18" charset="0"/>
              </a:rPr>
              <a:t>为图中的一条</a:t>
            </a:r>
            <a:r>
              <a:rPr lang="zh-CN" altLang="en-US" sz="2400" b="1" dirty="0" smtClean="0">
                <a:latin typeface="Times New Roman" pitchFamily="18" charset="0"/>
              </a:rPr>
              <a:t>哈</a:t>
            </a:r>
            <a:r>
              <a:rPr lang="pt-BR" altLang="zh-CN" sz="2400" b="1" i="1" dirty="0" smtClean="0">
                <a:latin typeface="Times New Roman" pitchFamily="18" charset="0"/>
              </a:rPr>
              <a:t>d e f g h i j k </a:t>
            </a:r>
          </a:p>
          <a:p>
            <a:r>
              <a:rPr lang="pt-BR" altLang="zh-CN" sz="2400" b="1" i="1" dirty="0" smtClean="0">
                <a:latin typeface="Times New Roman" pitchFamily="18" charset="0"/>
              </a:rPr>
              <a:t>l m n p q r</a:t>
            </a:r>
            <a:r>
              <a:rPr lang="zh-CN" altLang="en-US" sz="2400" b="1" dirty="0" smtClean="0">
                <a:latin typeface="Times New Roman" pitchFamily="18" charset="0"/>
              </a:rPr>
              <a:t>密</a:t>
            </a:r>
            <a:r>
              <a:rPr lang="zh-CN" altLang="en-US" sz="2400" b="1" dirty="0">
                <a:latin typeface="Times New Roman" pitchFamily="18" charset="0"/>
              </a:rPr>
              <a:t>顿回路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注意，此图不满足</a:t>
            </a:r>
            <a:r>
              <a:rPr lang="zh-CN" altLang="en-US" sz="2400" b="1" dirty="0" smtClean="0"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latin typeface="Times New Roman" pitchFamily="18" charset="0"/>
              </a:rPr>
              <a:t>6.7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推论条件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pic>
        <p:nvPicPr>
          <p:cNvPr id="29702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28875"/>
            <a:ext cx="4514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7DB75-8A79-4120-903B-162B53E5B778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50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85728"/>
            <a:ext cx="6886598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基图充分条件定理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428625" y="1252681"/>
            <a:ext cx="79295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6.8</a:t>
            </a: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≥ 2)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阶有向图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= &lt;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&gt;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中，如果所有有向边均用无向边代替，所得无向图（称为有向图的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rPr>
              <a:t>基图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）中含生成子图</a:t>
            </a:r>
            <a:r>
              <a:rPr lang="en-US" altLang="zh-CN" sz="2400" b="1" i="1" dirty="0" err="1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400" b="1" i="1" baseline="-25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，则有向图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中存在哈密顿通路或回路。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28625" y="3093213"/>
            <a:ext cx="814387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   但对一般的有向图中是否存在哈密顿回路或哈密顿通路，没有好的判别法。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482600" y="1295400"/>
            <a:ext cx="8280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定义6.1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V, 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为一个无向图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若能将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分成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15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/>
              <a:t>∪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/>
              <a:t>∩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Ø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使得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中的每条边的两个端点都是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一个属于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另一个属于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15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二部图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或称二分图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偶图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互补顶点子集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常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二部图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为&lt;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又若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是简单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二部图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中每个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顶点均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中所有的顶点相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邻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latin typeface="Times New Roman" pitchFamily="18" charset="0"/>
              </a:rPr>
              <a:t>则称</a:t>
            </a:r>
            <a:r>
              <a:rPr lang="en-US" altLang="zh-CN" sz="2400" b="1" i="1" dirty="0" err="1" smtClean="0"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latin typeface="Times New Roman" pitchFamily="18" charset="0"/>
              </a:rPr>
              <a:t>为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完全二部图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或称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完全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二分图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完全</a:t>
            </a:r>
            <a:r>
              <a:rPr lang="en-US" altLang="zh-CN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偶图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记为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r,s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其中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 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注意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阶零图为二部图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2235895" y="533400"/>
            <a:ext cx="459581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6.1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二部图的定义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7DB75-8A79-4120-903B-162B53E5B778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50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85728"/>
            <a:ext cx="6886598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基图充分条件定理应用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428625" y="1000108"/>
            <a:ext cx="792956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6.4</a:t>
            </a: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阶有向图的基图恰好是</a:t>
            </a:r>
            <a:r>
              <a:rPr lang="en-US" altLang="zh-CN" sz="2400" b="1" i="1" dirty="0" err="1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400" b="1" i="1" baseline="-25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时，这样的有向图称为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rPr>
              <a:t>竞赛图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。竞赛图中两个顶点之间恰好有一条有向边（表示任何两队之间都有比赛），表示竞赛的胜负，由胜的一方指向负的一方。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根据基图充分条件定理，竞赛图中一定有哈密顿通路。如果只有哈密顿通路而没有哈密顿回路，则这个哈密顿通路就决定了比赛的名次（下图中是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C A B D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128822" y="5508636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" name="直接连接符 6"/>
          <p:cNvCxnSpPr>
            <a:stCxn id="10" idx="3"/>
            <a:endCxn id="6" idx="7"/>
          </p:cNvCxnSpPr>
          <p:nvPr/>
        </p:nvCxnSpPr>
        <p:spPr>
          <a:xfrm rot="5400000">
            <a:off x="2784324" y="4378188"/>
            <a:ext cx="703546" cy="1624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914772" y="4643446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3929058" y="6129358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13" idx="2"/>
            <a:endCxn id="6" idx="5"/>
          </p:cNvCxnSpPr>
          <p:nvPr/>
        </p:nvCxnSpPr>
        <p:spPr>
          <a:xfrm rot="10800000">
            <a:off x="2323944" y="5703758"/>
            <a:ext cx="1605114" cy="5399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700722" y="5486416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连接符 19"/>
          <p:cNvCxnSpPr>
            <a:stCxn id="10" idx="5"/>
            <a:endCxn id="19" idx="1"/>
          </p:cNvCxnSpPr>
          <p:nvPr/>
        </p:nvCxnSpPr>
        <p:spPr>
          <a:xfrm rot="16200000" flipH="1">
            <a:off x="4581384" y="4367078"/>
            <a:ext cx="681326" cy="1624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6"/>
            <a:endCxn id="19" idx="3"/>
          </p:cNvCxnSpPr>
          <p:nvPr/>
        </p:nvCxnSpPr>
        <p:spPr>
          <a:xfrm flipV="1">
            <a:off x="4157658" y="5681538"/>
            <a:ext cx="1576542" cy="56212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0"/>
            <a:endCxn id="10" idx="4"/>
          </p:cNvCxnSpPr>
          <p:nvPr/>
        </p:nvCxnSpPr>
        <p:spPr>
          <a:xfrm rot="16200000" flipV="1">
            <a:off x="3407559" y="5493559"/>
            <a:ext cx="1257312" cy="142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6"/>
            <a:endCxn id="19" idx="2"/>
          </p:cNvCxnSpPr>
          <p:nvPr/>
        </p:nvCxnSpPr>
        <p:spPr>
          <a:xfrm flipV="1">
            <a:off x="2357422" y="5600716"/>
            <a:ext cx="3343300" cy="2222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71934" y="442913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9322" y="54292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785918" y="54292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43372" y="621508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7DB75-8A79-4120-903B-162B53E5B778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50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143932" cy="4318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6.3 </a:t>
            </a:r>
            <a:r>
              <a:rPr lang="zh-CN" altLang="en-US" dirty="0" smtClean="0">
                <a:latin typeface="Times New Roman" pitchFamily="18" charset="0"/>
              </a:rPr>
              <a:t>哈密顿图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哈密顿图的应用</a:t>
            </a:r>
            <a:r>
              <a:rPr lang="en-US" altLang="zh-CN" dirty="0" smtClean="0">
                <a:latin typeface="Times New Roman" pitchFamily="18" charset="0"/>
              </a:rPr>
              <a:t>—</a:t>
            </a:r>
            <a:r>
              <a:rPr lang="zh-CN" altLang="en-US" dirty="0" smtClean="0">
                <a:latin typeface="Times New Roman" pitchFamily="18" charset="0"/>
              </a:rPr>
              <a:t>生成格雷码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500166" y="372689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14612" y="372689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500166" y="48699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14612" y="48699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1" idx="6"/>
            <a:endCxn id="22" idx="2"/>
          </p:cNvCxnSpPr>
          <p:nvPr/>
        </p:nvCxnSpPr>
        <p:spPr>
          <a:xfrm>
            <a:off x="1643042" y="3798332"/>
            <a:ext cx="107157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0"/>
            <a:endCxn id="22" idx="4"/>
          </p:cNvCxnSpPr>
          <p:nvPr/>
        </p:nvCxnSpPr>
        <p:spPr>
          <a:xfrm rot="5400000" flipH="1" flipV="1">
            <a:off x="2285984" y="4369836"/>
            <a:ext cx="100013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0"/>
            <a:endCxn id="21" idx="4"/>
          </p:cNvCxnSpPr>
          <p:nvPr/>
        </p:nvCxnSpPr>
        <p:spPr>
          <a:xfrm rot="5400000" flipH="1" flipV="1">
            <a:off x="1071538" y="4369836"/>
            <a:ext cx="100013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4" idx="6"/>
            <a:endCxn id="25" idx="2"/>
          </p:cNvCxnSpPr>
          <p:nvPr/>
        </p:nvCxnSpPr>
        <p:spPr>
          <a:xfrm>
            <a:off x="1643042" y="4941340"/>
            <a:ext cx="107157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85852" y="335756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43174" y="34290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86050" y="50127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85852" y="50127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5357818" y="3512580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572264" y="3512580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57818" y="465558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572264" y="465558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48" idx="6"/>
            <a:endCxn id="49" idx="2"/>
          </p:cNvCxnSpPr>
          <p:nvPr/>
        </p:nvCxnSpPr>
        <p:spPr>
          <a:xfrm>
            <a:off x="5500694" y="3584018"/>
            <a:ext cx="107157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1" idx="0"/>
            <a:endCxn id="49" idx="4"/>
          </p:cNvCxnSpPr>
          <p:nvPr/>
        </p:nvCxnSpPr>
        <p:spPr>
          <a:xfrm rot="5400000" flipH="1" flipV="1">
            <a:off x="6143636" y="4155522"/>
            <a:ext cx="100013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0" idx="0"/>
            <a:endCxn id="48" idx="4"/>
          </p:cNvCxnSpPr>
          <p:nvPr/>
        </p:nvCxnSpPr>
        <p:spPr>
          <a:xfrm rot="5400000" flipH="1" flipV="1">
            <a:off x="4929190" y="4155522"/>
            <a:ext cx="10001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6"/>
            <a:endCxn id="51" idx="2"/>
          </p:cNvCxnSpPr>
          <p:nvPr/>
        </p:nvCxnSpPr>
        <p:spPr>
          <a:xfrm>
            <a:off x="5500694" y="4727026"/>
            <a:ext cx="107157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66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57950" y="32025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15074" y="471488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29190" y="479846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010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5929322" y="391692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143768" y="391692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29322" y="505993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143768" y="505993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60" idx="6"/>
            <a:endCxn id="61" idx="2"/>
          </p:cNvCxnSpPr>
          <p:nvPr/>
        </p:nvCxnSpPr>
        <p:spPr>
          <a:xfrm>
            <a:off x="6072198" y="3988362"/>
            <a:ext cx="107157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3" idx="0"/>
            <a:endCxn id="61" idx="4"/>
          </p:cNvCxnSpPr>
          <p:nvPr/>
        </p:nvCxnSpPr>
        <p:spPr>
          <a:xfrm rot="5400000" flipH="1" flipV="1">
            <a:off x="6715140" y="4559866"/>
            <a:ext cx="100013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0"/>
            <a:endCxn id="60" idx="4"/>
          </p:cNvCxnSpPr>
          <p:nvPr/>
        </p:nvCxnSpPr>
        <p:spPr>
          <a:xfrm rot="5400000" flipH="1" flipV="1">
            <a:off x="5500694" y="4559866"/>
            <a:ext cx="10001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6"/>
            <a:endCxn id="63" idx="2"/>
          </p:cNvCxnSpPr>
          <p:nvPr/>
        </p:nvCxnSpPr>
        <p:spPr>
          <a:xfrm>
            <a:off x="6072198" y="5131370"/>
            <a:ext cx="107157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29322" y="39883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72330" y="36190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15206" y="52028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15008" y="52028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cxnSp>
        <p:nvCxnSpPr>
          <p:cNvPr id="73" name="直接连接符 72"/>
          <p:cNvCxnSpPr>
            <a:stCxn id="48" idx="5"/>
            <a:endCxn id="60" idx="1"/>
          </p:cNvCxnSpPr>
          <p:nvPr/>
        </p:nvCxnSpPr>
        <p:spPr>
          <a:xfrm rot="16200000" flipH="1">
            <a:off x="5563350" y="3550952"/>
            <a:ext cx="303316" cy="4704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9" idx="5"/>
          </p:cNvCxnSpPr>
          <p:nvPr/>
        </p:nvCxnSpPr>
        <p:spPr>
          <a:xfrm rot="16200000" flipH="1">
            <a:off x="6771725" y="3557023"/>
            <a:ext cx="294534" cy="449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62" idx="2"/>
          </p:cNvCxnSpPr>
          <p:nvPr/>
        </p:nvCxnSpPr>
        <p:spPr>
          <a:xfrm>
            <a:off x="5429256" y="4786322"/>
            <a:ext cx="500066" cy="3450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63" idx="1"/>
          </p:cNvCxnSpPr>
          <p:nvPr/>
        </p:nvCxnSpPr>
        <p:spPr>
          <a:xfrm>
            <a:off x="6715140" y="4786322"/>
            <a:ext cx="449552" cy="294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57224" y="5643578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00, 01, 11, 10,</a:t>
            </a:r>
          </a:p>
          <a:p>
            <a:r>
              <a:rPr lang="en-US" altLang="zh-CN" sz="2400" dirty="0" smtClean="0"/>
              <a:t> 00</a:t>
            </a:r>
            <a:endParaRPr lang="zh-CN" alt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072066" y="5572140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000, 001, 011, 010,</a:t>
            </a:r>
          </a:p>
          <a:p>
            <a:r>
              <a:rPr lang="en-US" altLang="zh-CN" sz="2400" dirty="0" smtClean="0"/>
              <a:t>110, 111, 101, 100,</a:t>
            </a:r>
          </a:p>
          <a:p>
            <a:r>
              <a:rPr lang="en-US" altLang="zh-CN" sz="2400" dirty="0" smtClean="0"/>
              <a:t> 000</a:t>
            </a:r>
            <a:endParaRPr lang="zh-CN" altLang="en-US" sz="2400" dirty="0"/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428625" y="1252681"/>
            <a:ext cx="79295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6.5</a:t>
            </a:r>
            <a:r>
              <a:rPr lang="zh-CN" altLang="en-US" sz="2400" b="1" dirty="0" smtClean="0">
                <a:solidFill>
                  <a:srgbClr val="AF1D1D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把所有的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0-1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串排成一个循环序列，相邻的两个串之间只有一位不同，这样的序列称作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rPr>
              <a:t>格雷码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可以通过寻找哈密顿回路的方式产生格雷码。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6.4 </a:t>
            </a:r>
            <a:r>
              <a:rPr lang="zh-CN" altLang="en-US" sz="3600" b="1" dirty="0" smtClean="0"/>
              <a:t>平面图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1" dirty="0" smtClean="0"/>
              <a:t>平面图的定义</a:t>
            </a:r>
            <a:endParaRPr lang="en-US" altLang="zh-CN" sz="2800" b="1" dirty="0" smtClean="0"/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平面图中的基本概念</a:t>
            </a:r>
            <a:endParaRPr lang="zh-CN" altLang="en-US" sz="2800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3468688"/>
            <a:ext cx="75819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7289800" y="5259388"/>
            <a:ext cx="4667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ea"/>
                <a:ea typeface="+mn-ea"/>
              </a:rPr>
              <a:t>(4)</a:t>
            </a:r>
          </a:p>
        </p:txBody>
      </p:sp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762000" y="5867400"/>
            <a:ext cx="716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/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在图中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(2)是(1)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的平面嵌入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(4)是(3)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的平面嵌入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078" name="TextBox 1"/>
          <p:cNvSpPr txBox="1">
            <a:spLocks noChangeArrowheads="1"/>
          </p:cNvSpPr>
          <p:nvPr/>
        </p:nvSpPr>
        <p:spPr bwMode="auto">
          <a:xfrm>
            <a:off x="5105400" y="5259388"/>
            <a:ext cx="4667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(3)</a:t>
            </a:r>
          </a:p>
        </p:txBody>
      </p:sp>
      <p:sp>
        <p:nvSpPr>
          <p:cNvPr id="3079" name="TextBox 1"/>
          <p:cNvSpPr txBox="1">
            <a:spLocks noChangeArrowheads="1"/>
          </p:cNvSpPr>
          <p:nvPr/>
        </p:nvSpPr>
        <p:spPr bwMode="auto">
          <a:xfrm>
            <a:off x="3149600" y="5259388"/>
            <a:ext cx="4667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</a:p>
        </p:txBody>
      </p:sp>
      <p:sp>
        <p:nvSpPr>
          <p:cNvPr id="3080" name="TextBox 1"/>
          <p:cNvSpPr txBox="1">
            <a:spLocks noChangeArrowheads="1"/>
          </p:cNvSpPr>
          <p:nvPr/>
        </p:nvSpPr>
        <p:spPr bwMode="auto">
          <a:xfrm>
            <a:off x="1346200" y="5259388"/>
            <a:ext cx="4667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</a:p>
        </p:txBody>
      </p:sp>
      <p:sp>
        <p:nvSpPr>
          <p:cNvPr id="3081" name="TextBox 1"/>
          <p:cNvSpPr txBox="1">
            <a:spLocks noChangeArrowheads="1"/>
          </p:cNvSpPr>
          <p:nvPr/>
        </p:nvSpPr>
        <p:spPr bwMode="auto">
          <a:xfrm>
            <a:off x="228600" y="1219200"/>
            <a:ext cx="8610600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定义6.6</a:t>
            </a:r>
            <a:endParaRPr lang="en-US" altLang="zh-CN" sz="2400" b="1" dirty="0">
              <a:solidFill>
                <a:srgbClr val="A5002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可嵌入曲面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若能将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除顶点外无边相交地画在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上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可平面图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平面图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——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可嵌入平面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∏（如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平面嵌入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画出的无边相交的平面图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(4)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非平面图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无平面嵌入的无向图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（如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345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CABDB06-6A45-4E87-BA8B-0BAF014AF5AC}" type="slidenum">
              <a:rPr lang="en-US" altLang="zh-CN" sz="1400">
                <a:latin typeface="Arial" charset="0"/>
              </a:rPr>
              <a:pPr algn="r"/>
              <a:t>33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28662" y="285728"/>
            <a:ext cx="688659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平面图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::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平面图的定义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charset="-122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406400" y="1524000"/>
            <a:ext cx="828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一般所谈平面图不一定是指平面嵌入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但讨论某些性质时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是指平面嵌入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结论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3,3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都不是平面图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也是平面图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+mn-ea"/>
                <a:ea typeface="+mn-ea"/>
              </a:rPr>
              <a:t>若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为非平面图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也是非平面图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由此可知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≥6)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≥4)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都是非平面图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(4)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平行边与环不影响平面性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571472" y="548680"/>
            <a:ext cx="83035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平面图的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几点说明及一些简单结论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5363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B16C551-A13D-4CA8-9510-AF1FDBE69E71}" type="slidenum">
              <a:rPr lang="en-US" altLang="zh-CN" sz="1400">
                <a:latin typeface="Arial" charset="0"/>
              </a:rPr>
              <a:pPr algn="r"/>
              <a:t>34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82600" y="928670"/>
            <a:ext cx="8280400" cy="4071966"/>
          </a:xfrm>
          <a:prstGeom prst="rect">
            <a:avLst/>
          </a:prstGeom>
          <a:noFill/>
        </p:spPr>
        <p:txBody>
          <a:bodyPr lIns="0" tIns="0" rIns="0"/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定义6.7</a:t>
            </a:r>
            <a:endParaRPr lang="en-US" altLang="zh-CN" sz="2400" b="1" dirty="0">
              <a:solidFill>
                <a:srgbClr val="A5002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面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——由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的平面嵌入的边将平面化分成的区域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无限面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外部面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可用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表示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面积无限的面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有限面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内部面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可用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…,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+mn-ea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等表示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面积有限的面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(4)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面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的边界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包围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的回路组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(5)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面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的次数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边界的长度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用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表示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39552" y="228600"/>
            <a:ext cx="7583807" cy="55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平面图</a:t>
            </a:r>
            <a:r>
              <a:rPr lang="en-US" altLang="zh-CN" sz="3200" b="1" dirty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平面嵌入</a:t>
            </a:r>
            <a:r>
              <a:rPr lang="en-US" altLang="zh-CN" sz="3200" b="1" dirty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)</a:t>
            </a:r>
            <a:r>
              <a:rPr lang="en-US" altLang="zh-CN" sz="3200" b="1" dirty="0" err="1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的面与次数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6387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CA50B14-EEA9-465A-A078-3F10AC4CCA5E}" type="slidenum">
              <a:rPr lang="en-US" altLang="zh-CN" sz="1400">
                <a:latin typeface="Arial" charset="0"/>
              </a:rPr>
              <a:pPr algn="r"/>
              <a:t>35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1472" y="5357826"/>
            <a:ext cx="808990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注意：平面嵌入可能有很多种，但都是同构的。多种平面嵌入中，有限面和无限面可以相互转换（如球面上的面）。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3900" y="3200400"/>
            <a:ext cx="36957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49300" y="5678488"/>
            <a:ext cx="8089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定理6.9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平面图各面次数之和等于边数的两倍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问题：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有几个面？面的边界次数是几？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071538" y="3656013"/>
            <a:ext cx="3195662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右边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平面图有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4个面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)=1,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)=3,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)=2,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请写各面的边界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571472" y="1143000"/>
            <a:ext cx="811532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Font typeface="Wingdings" pitchFamily="2" charset="2"/>
              <a:buChar char="u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若平面图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个面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可笼统地用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…,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表示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不需要指出外部面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定义6.7中回路组是指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边界可能是初级回路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(圈)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可能是简单回路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也可能是复杂回路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特别地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还可能是非连通的回路之并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414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3CEE713-96C9-4B97-B7D3-DDD04E2E6D20}" type="slidenum">
              <a:rPr lang="en-US" altLang="zh-CN" sz="1400">
                <a:latin typeface="Arial" charset="0"/>
              </a:rPr>
              <a:pPr algn="r"/>
              <a:t>36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39552" y="228600"/>
            <a:ext cx="7583807" cy="55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平面图</a:t>
            </a:r>
            <a:r>
              <a:rPr lang="en-US" altLang="zh-CN" sz="3200" b="1" dirty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平面嵌入</a:t>
            </a:r>
            <a:r>
              <a:rPr lang="en-US" altLang="zh-CN" sz="3200" b="1" dirty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)</a:t>
            </a:r>
            <a:r>
              <a:rPr lang="en-US" altLang="zh-CN" sz="3200" b="1" dirty="0" err="1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的面与次数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81000" y="914400"/>
            <a:ext cx="8382000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定义6.8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若在简单平面图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中的任意两个不相邻的顶点之间加一条新边所得图为非平面图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则称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极大平面图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注意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若简单平面图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中已无不相邻顶点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显然是极大平面图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（否则就破坏简单图的性质），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如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平凡图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),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ea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都是极大平面图.</a:t>
            </a: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极大平面图的主要性质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  <a:defRPr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极大平面图是连通的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证明线索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否则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加新边不破坏平面性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u"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 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阶极大平面图中不可能有割点和桥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838200" y="304800"/>
            <a:ext cx="7315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极大平面图</a:t>
            </a:r>
            <a:r>
              <a:rPr lang="zh-CN" altLang="en-US" sz="3200" b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的定义和性质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8435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4C08C7D-CBBF-4B77-8778-D806CF3ECA7F}" type="slidenum">
              <a:rPr lang="en-US" altLang="zh-CN" sz="1400">
                <a:latin typeface="Arial" charset="0"/>
              </a:rPr>
              <a:pPr algn="r"/>
              <a:t>37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100" y="2400300"/>
            <a:ext cx="36195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22300" y="17399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622300" y="1371600"/>
            <a:ext cx="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04800" y="990600"/>
            <a:ext cx="5347320" cy="565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定理6.10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≥3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）简单平面图是极大平面图当且仅当它是连通的，且每个面的次数都为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（*）必要性的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证明线索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由于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必为简单平面图可知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每个面的次数均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≥3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因为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又为极大平面图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可证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不可能存在次数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的面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。反例中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必存在，否则可以增加。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如果存在，那么由于极大，边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必在面外，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必在面外，它们在面外相交，因而不是平面图。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596900" y="49276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596900" y="44958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3" name="TextBox 1"/>
          <p:cNvSpPr txBox="1">
            <a:spLocks noChangeArrowheads="1"/>
          </p:cNvSpPr>
          <p:nvPr/>
        </p:nvSpPr>
        <p:spPr bwMode="auto">
          <a:xfrm>
            <a:off x="596900" y="40513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4" name="TextBox 1"/>
          <p:cNvSpPr txBox="1">
            <a:spLocks noChangeArrowheads="1"/>
          </p:cNvSpPr>
          <p:nvPr/>
        </p:nvSpPr>
        <p:spPr bwMode="auto">
          <a:xfrm>
            <a:off x="596900" y="3606800"/>
            <a:ext cx="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5" name="TextBox 1"/>
          <p:cNvSpPr txBox="1">
            <a:spLocks noChangeArrowheads="1"/>
          </p:cNvSpPr>
          <p:nvPr/>
        </p:nvSpPr>
        <p:spPr bwMode="auto">
          <a:xfrm>
            <a:off x="596900" y="31750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6" name="TextBox 1"/>
          <p:cNvSpPr txBox="1">
            <a:spLocks noChangeArrowheads="1"/>
          </p:cNvSpPr>
          <p:nvPr/>
        </p:nvSpPr>
        <p:spPr bwMode="auto">
          <a:xfrm>
            <a:off x="596900" y="2730500"/>
            <a:ext cx="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7" name="TextBox 1"/>
          <p:cNvSpPr txBox="1">
            <a:spLocks noChangeArrowheads="1"/>
          </p:cNvSpPr>
          <p:nvPr/>
        </p:nvSpPr>
        <p:spPr bwMode="auto">
          <a:xfrm>
            <a:off x="596900" y="2582863"/>
            <a:ext cx="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68" name="TextBox 1"/>
          <p:cNvSpPr txBox="1">
            <a:spLocks noChangeArrowheads="1"/>
          </p:cNvSpPr>
          <p:nvPr/>
        </p:nvSpPr>
        <p:spPr bwMode="auto">
          <a:xfrm>
            <a:off x="1176342" y="354907"/>
            <a:ext cx="65389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极大平面图</a:t>
            </a:r>
            <a:r>
              <a:rPr lang="zh-CN" altLang="en-US" sz="3200" b="1" dirty="0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判定定理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9469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9BF4521-ED34-494D-B5D2-EC74F75F29DE}" type="slidenum">
              <a:rPr lang="en-US" altLang="zh-CN" sz="1400">
                <a:latin typeface="Arial" charset="0"/>
              </a:rPr>
              <a:pPr algn="r"/>
              <a:t>38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" y="3086100"/>
            <a:ext cx="50673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62300"/>
            <a:ext cx="2755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6769100" y="4902200"/>
            <a:ext cx="3429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(3)</a:t>
            </a: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3975100" y="4902200"/>
            <a:ext cx="3429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(2)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1422400" y="4902200"/>
            <a:ext cx="3429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(1)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06400" y="1905000"/>
            <a:ext cx="8280400" cy="73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根据定理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6.10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，下图中只有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(3)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是极大平面图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490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3BECB1-6F2C-4E96-A0AD-EF152DF39216}" type="slidenum">
              <a:rPr lang="en-US" altLang="zh-CN" sz="1400">
                <a:latin typeface="Arial" charset="0"/>
              </a:rPr>
              <a:pPr algn="r"/>
              <a:t>39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76342" y="354907"/>
            <a:ext cx="65389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极大平面图</a:t>
            </a:r>
            <a:r>
              <a:rPr lang="zh-CN" altLang="en-US" sz="3200" b="1" dirty="0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判定定理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44" y="2489200"/>
            <a:ext cx="69342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406400" y="1828800"/>
            <a:ext cx="774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下列图中，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哪些是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二部图？哪些有奇圈？哪些是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完全二部图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哪些图是同构的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？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406400" y="1257300"/>
            <a:ext cx="78038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定理6.1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>
                <a:latin typeface="Times New Roman" pitchFamily="18" charset="0"/>
              </a:rPr>
              <a:t>无向图</a:t>
            </a:r>
            <a:r>
              <a:rPr lang="en-US" altLang="zh-CN" sz="2400" b="1" i="1" dirty="0">
                <a:latin typeface="Times New Roman" pitchFamily="18" charset="0"/>
                <a:ea typeface="微软雅黑" pitchFamily="34" charset="-122"/>
              </a:rPr>
              <a:t> G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=&lt;</a:t>
            </a:r>
            <a:r>
              <a:rPr lang="en-US" altLang="zh-CN" sz="2400" b="1" i="1" dirty="0">
                <a:latin typeface="Times New Roman" pitchFamily="18" charset="0"/>
                <a:ea typeface="微软雅黑" pitchFamily="34" charset="-122"/>
              </a:rPr>
              <a:t>V</a:t>
            </a:r>
            <a:r>
              <a:rPr lang="en-US" altLang="zh-CN" sz="2400" b="1" i="1" dirty="0" smtClean="0">
                <a:latin typeface="Times New Roman" pitchFamily="18" charset="0"/>
                <a:ea typeface="微软雅黑" pitchFamily="34" charset="-122"/>
              </a:rPr>
              <a:t>, E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&gt; </a:t>
            </a:r>
            <a:r>
              <a:rPr lang="en-US" altLang="zh-CN" sz="2400" b="1" dirty="0" err="1">
                <a:latin typeface="Times New Roman" pitchFamily="18" charset="0"/>
              </a:rPr>
              <a:t>是二部图当且仅当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 err="1" smtClean="0">
                <a:latin typeface="Times New Roman" pitchFamily="18" charset="0"/>
              </a:rPr>
              <a:t>中无奇圈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381000" y="571500"/>
            <a:ext cx="824071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6.1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二部图的判定定理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142844" y="2743200"/>
            <a:ext cx="7010400" cy="3887788"/>
            <a:chOff x="990600" y="2743200"/>
            <a:chExt cx="7010400" cy="3887788"/>
          </a:xfrm>
        </p:grpSpPr>
        <p:grpSp>
          <p:nvGrpSpPr>
            <p:cNvPr id="3" name="组合 18"/>
            <p:cNvGrpSpPr/>
            <p:nvPr/>
          </p:nvGrpSpPr>
          <p:grpSpPr>
            <a:xfrm>
              <a:off x="990600" y="2743200"/>
              <a:ext cx="7010400" cy="2667000"/>
              <a:chOff x="990600" y="2743200"/>
              <a:chExt cx="7010400" cy="2667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33600" y="2743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209800" y="3962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600" y="3352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886200" y="2743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62400" y="3962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181600" y="3352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553200" y="2819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553200" y="3962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848600" y="3429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667000" y="5257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990600" y="5257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28"/>
            <p:cNvGrpSpPr/>
            <p:nvPr/>
          </p:nvGrpSpPr>
          <p:grpSpPr>
            <a:xfrm>
              <a:off x="1828006" y="4191000"/>
              <a:ext cx="5411788" cy="2439988"/>
              <a:chOff x="1828006" y="4191000"/>
              <a:chExt cx="5411788" cy="2439988"/>
            </a:xfrm>
          </p:grpSpPr>
          <p:cxnSp>
            <p:nvCxnSpPr>
              <p:cNvPr id="21" name="直接连接符 20"/>
              <p:cNvCxnSpPr/>
              <p:nvPr/>
            </p:nvCxnSpPr>
            <p:spPr>
              <a:xfrm rot="5400000">
                <a:off x="1713706" y="6515100"/>
                <a:ext cx="229394" cy="7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828800" y="6629400"/>
                <a:ext cx="5410200" cy="158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 flipH="1" flipV="1">
                <a:off x="7124700" y="6515100"/>
                <a:ext cx="228600" cy="158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10800000" flipV="1">
                <a:off x="5257800" y="4191000"/>
                <a:ext cx="1295400" cy="68580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 smtClean="0">
              <a:ea typeface="宋体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215206" y="3724288"/>
            <a:ext cx="1819275" cy="1562100"/>
            <a:chOff x="7215206" y="3724288"/>
            <a:chExt cx="1819275" cy="1562100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3724288"/>
              <a:ext cx="181927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直接连接符 29"/>
            <p:cNvCxnSpPr>
              <a:endCxn id="27" idx="2"/>
            </p:cNvCxnSpPr>
            <p:nvPr/>
          </p:nvCxnSpPr>
          <p:spPr>
            <a:xfrm rot="16200000" flipH="1">
              <a:off x="7722406" y="4883950"/>
              <a:ext cx="785818" cy="190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3987800"/>
            <a:ext cx="77978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22300" y="5588000"/>
            <a:ext cx="44624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图中所示各图都是极小非平面图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558800" y="1143000"/>
            <a:ext cx="8128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定义6.8’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若在非平面图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中任意删除一条边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所得图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则称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极小非平面图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由定义不难看出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3,3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都是极小非平面图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极小非平面图必为简单图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1066800" y="571500"/>
            <a:ext cx="46984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极小非平面图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1509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5D81F0D-075C-44A9-BBD7-45499C85D05D}" type="slidenum">
              <a:rPr lang="en-US" altLang="zh-CN" sz="1400">
                <a:latin typeface="Arial" charset="0"/>
              </a:rPr>
              <a:pPr algn="r"/>
              <a:t>40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04800" y="50292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b="1" dirty="0" smtClean="0">
                <a:solidFill>
                  <a:srgbClr val="A50021"/>
                </a:solidFill>
                <a:latin typeface="+mn-ea"/>
              </a:rPr>
              <a:t>推论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欧拉公式的推广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是具有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 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个连通分支的平面图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–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+ 1</a:t>
            </a:r>
          </a:p>
          <a:p>
            <a:pPr>
              <a:lnSpc>
                <a:spcPct val="120000"/>
              </a:lnSpc>
              <a:spcBef>
                <a:spcPts val="9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对各连通分支用欧拉公式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并注意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∑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 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-1)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即可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82600" y="2209800"/>
            <a:ext cx="828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对边数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做归纳法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=0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为平凡图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结论为真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结论为真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时分情况讨论.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中无圈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为树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删除一片树叶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，点数、线数各减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，面数不变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用归纳假设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否则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在某一个圈上删除一条边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，点数不变，线面数减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1276" name="TextBox 1"/>
          <p:cNvSpPr txBox="1">
            <a:spLocks noChangeArrowheads="1"/>
          </p:cNvSpPr>
          <p:nvPr/>
        </p:nvSpPr>
        <p:spPr bwMode="auto">
          <a:xfrm>
            <a:off x="247600" y="1066800"/>
            <a:ext cx="79248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</a:rPr>
              <a:t>定理6.11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阶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条边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个面的连通平面图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则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2 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此公式称为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欧拉公式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2051720" y="152400"/>
            <a:ext cx="5184576" cy="94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欧拉公式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2533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D92E5E8-AFF5-4EC5-A14C-E9DE634DB242}" type="slidenum">
              <a:rPr lang="en-US" altLang="zh-CN" sz="1400">
                <a:latin typeface="Arial" charset="0"/>
              </a:rPr>
              <a:pPr algn="r"/>
              <a:t>41</a:t>
            </a:fld>
            <a:endParaRPr lang="en-US" altLang="zh-CN" sz="1400"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624"/>
            <a:ext cx="1799283" cy="179928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8F38D-0678-48EE-ABEB-1F62858B877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624"/>
            <a:ext cx="1799283" cy="1799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134076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设五边形有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+mn-ea"/>
                <a:ea typeface="+mn-ea"/>
              </a:rPr>
              <a:t>个，六边形有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+mn-ea"/>
                <a:ea typeface="+mn-ea"/>
              </a:rPr>
              <a:t>个，则有：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26840"/>
              </p:ext>
            </p:extLst>
          </p:nvPr>
        </p:nvGraphicFramePr>
        <p:xfrm>
          <a:off x="1043608" y="2492896"/>
          <a:ext cx="5413216" cy="177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公式" r:id="rId4" imgW="2019240" imgH="660240" progId="Equation.3">
                  <p:embed/>
                </p:oleObj>
              </mc:Choice>
              <mc:Fallback>
                <p:oleObj name="公式" r:id="rId4" imgW="201924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492896"/>
                        <a:ext cx="5413216" cy="177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479715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解得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+mn-ea"/>
                <a:ea typeface="+mn-ea"/>
              </a:rPr>
              <a:t>=12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y=20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329479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482600" y="6000752"/>
            <a:ext cx="4021935" cy="72584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err="1">
                <a:solidFill>
                  <a:srgbClr val="A5002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(*)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3,3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不是平面图.</a:t>
            </a: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379413" y="990600"/>
            <a:ext cx="7460376" cy="78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定理6.12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为连通的平面图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且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≥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 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则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622300" y="3714752"/>
            <a:ext cx="4180632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由定理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11.14及欧拉公式得</a:t>
            </a:r>
            <a:endParaRPr lang="en-US" altLang="zh-CN" sz="2400" b="1" i="1" baseline="-250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34" name="TextBox 1"/>
          <p:cNvSpPr txBox="1">
            <a:spLocks noChangeArrowheads="1"/>
          </p:cNvSpPr>
          <p:nvPr/>
        </p:nvSpPr>
        <p:spPr bwMode="auto">
          <a:xfrm>
            <a:off x="838200" y="388938"/>
            <a:ext cx="7315200" cy="55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与欧拉公式有关的定理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035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62DF2FA-38DE-4393-A853-2E96C55F0459}" type="slidenum">
              <a:rPr lang="en-US" altLang="zh-CN" sz="1400">
                <a:latin typeface="Arial" charset="0"/>
              </a:rPr>
              <a:pPr algn="r"/>
              <a:t>43</a:t>
            </a:fld>
            <a:endParaRPr lang="en-US" altLang="zh-CN" sz="1400">
              <a:latin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71800" y="1676400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1828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701800" y="4324352"/>
          <a:ext cx="431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4" name="Equation" r:id="rId5" imgW="2159000" imgH="431800" progId="Equation.3">
                  <p:embed/>
                </p:oleObj>
              </mc:Choice>
              <mc:Fallback>
                <p:oleObj name="Equation" r:id="rId5" imgW="21590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324352"/>
                        <a:ext cx="4318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43200" y="5162552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5" name="Equation" r:id="rId7" imgW="914400" imgH="393700" progId="Equation.3">
                  <p:embed/>
                </p:oleObj>
              </mc:Choice>
              <mc:Fallback>
                <p:oleObj name="Equation" r:id="rId7" imgW="914400" imgH="393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62552"/>
                        <a:ext cx="1828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09600" y="5238752"/>
            <a:ext cx="9286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解得：</a:t>
            </a:r>
            <a:endParaRPr lang="en-US" altLang="zh-CN" sz="2400" b="1" i="1" baseline="-250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135086" y="2285992"/>
            <a:ext cx="5580054" cy="78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  <a:defRPr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在具有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≥2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个连通分支的平面图中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000364" y="2971792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Equation" r:id="rId9" imgW="1054100" imgH="393700" progId="Equation.3">
                  <p:embed/>
                </p:oleObj>
              </mc:Choice>
              <mc:Fallback>
                <p:oleObj name="Equation" r:id="rId9" imgW="1054100" imgH="3937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971792"/>
                        <a:ext cx="2108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500034" y="1000108"/>
            <a:ext cx="3399970" cy="72584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err="1">
                <a:solidFill>
                  <a:srgbClr val="A5002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3,3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不是平面图.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642910" y="1785926"/>
            <a:ext cx="800105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证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个顶点，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条边，如果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是平面图，则根据定理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6.12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，有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≤ 3(5-2) = 9.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结果矛盾，说明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不是平面图。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5300"/>
              </a:lnSpc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条边，如果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是平面图，而它的一个圈至少要含有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条边，因此每个面的次数要大于或等于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，根据定理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6.12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，有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≤2(6-2) = 8.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结果矛盾，说明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不是平面图。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34" name="TextBox 1"/>
          <p:cNvSpPr txBox="1">
            <a:spLocks noChangeArrowheads="1"/>
          </p:cNvSpPr>
          <p:nvPr/>
        </p:nvSpPr>
        <p:spPr bwMode="auto">
          <a:xfrm>
            <a:off x="838200" y="388938"/>
            <a:ext cx="7315200" cy="55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与欧拉公式有关的定理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035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62DF2FA-38DE-4393-A853-2E96C55F0459}" type="slidenum">
              <a:rPr lang="en-US" altLang="zh-CN" sz="1400">
                <a:latin typeface="Arial" charset="0"/>
              </a:rPr>
              <a:pPr algn="r"/>
              <a:t>44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68700"/>
            <a:ext cx="4838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5308600" y="5461000"/>
            <a:ext cx="3429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(2)</a:t>
            </a: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2133600" y="5461000"/>
            <a:ext cx="3429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(1)</a:t>
            </a:r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2267744" y="260648"/>
            <a:ext cx="3050515" cy="94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同胚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482600" y="1295400"/>
            <a:ext cx="6680200" cy="170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zh-CN" sz="2400" b="1" dirty="0">
                <a:latin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插入2度顶点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消去2度顶点</a:t>
            </a:r>
            <a:endParaRPr lang="en-US" altLang="zh-CN" sz="2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消去2度顶点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见下图中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由(1)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到(2)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插入2度顶点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见下图中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从(2)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到(1)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7654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857A81C-56FE-4893-861B-0EE401D8162A}" type="slidenum">
              <a:rPr lang="en-US" altLang="zh-CN" sz="1400">
                <a:latin typeface="Arial" charset="0"/>
              </a:rPr>
              <a:pPr algn="r"/>
              <a:t>45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830782"/>
            <a:ext cx="5321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381001" y="3500438"/>
            <a:ext cx="833440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收缩边</a:t>
            </a:r>
            <a:r>
              <a:rPr lang="en-US" altLang="zh-CN" sz="24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见下图所示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删除边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，用心的顶点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（可以用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代替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w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，并使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w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和除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外所有与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关联的边关联。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</a:rPr>
              <a:t>定义6.10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可以通过若干次收缩边得到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可收缩到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2139878" y="500042"/>
            <a:ext cx="32893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同胚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8681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058F22E-1474-4049-A51E-DC3D97A1D33D}" type="slidenum">
              <a:rPr lang="en-US" altLang="zh-CN" sz="1400">
                <a:latin typeface="Arial" charset="0"/>
              </a:rPr>
              <a:pPr algn="r"/>
              <a:t>46</a:t>
            </a:fld>
            <a:endParaRPr lang="en-US" altLang="zh-CN" sz="1400">
              <a:latin typeface="Arial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0" y="1939906"/>
            <a:ext cx="3695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33400" y="2573318"/>
            <a:ext cx="2154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右边两个图同胚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33400" y="1366818"/>
            <a:ext cx="7988300" cy="1054100"/>
          </a:xfrm>
          <a:prstGeom prst="rect">
            <a:avLst/>
          </a:prstGeom>
          <a:noFill/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定义6.9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≅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或经过反复插入或消去2度顶点后所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得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≅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则称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同胚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774700" y="998518"/>
            <a:ext cx="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8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33400" y="642918"/>
            <a:ext cx="2322752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图之间的同胚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0" y="2463800"/>
            <a:ext cx="40640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700" y="4597400"/>
            <a:ext cx="41910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883400" y="6083300"/>
            <a:ext cx="4667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937000" y="6083300"/>
            <a:ext cx="13843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子图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58800" y="4648200"/>
            <a:ext cx="2798754" cy="1447800"/>
          </a:xfrm>
          <a:prstGeom prst="rect">
            <a:avLst/>
          </a:prstGeom>
          <a:noFill/>
        </p:spPr>
        <p:txBody>
          <a:bodyPr lIns="0" tIns="0" rIns="0"/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右图(1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)’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)’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分别为原图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(1),(2)的子图与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3,3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同胚.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553200" y="3822700"/>
            <a:ext cx="4667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>
                <a:solidFill>
                  <a:srgbClr val="000000"/>
                </a:solidFill>
                <a:latin typeface="+mn-ea"/>
                <a:ea typeface="+mn-ea"/>
              </a:rPr>
              <a:t>(2)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292600" y="3822700"/>
            <a:ext cx="4667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82600" y="2667000"/>
            <a:ext cx="2794000" cy="147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例6.6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证明所示图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(1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 与(2)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</a:rPr>
              <a:t>均为非平面图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82600" y="1066800"/>
            <a:ext cx="8356600" cy="1219200"/>
          </a:xfrm>
          <a:prstGeom prst="rect">
            <a:avLst/>
          </a:prstGeom>
          <a:noFill/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定理6.13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是平面图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中不含与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3,3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同胚的子图.</a:t>
            </a:r>
            <a:r>
              <a:rPr lang="en-US" altLang="zh-CN" sz="2400" b="1" dirty="0" smtClean="0">
                <a:solidFill>
                  <a:srgbClr val="A5002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 smtClean="0">
                <a:solidFill>
                  <a:srgbClr val="A50021"/>
                </a:solidFill>
                <a:latin typeface="+mn-ea"/>
              </a:rPr>
              <a:t>6.14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是平面图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中无可收缩为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3,3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的子图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706" name="TextBox 1"/>
          <p:cNvSpPr txBox="1">
            <a:spLocks noChangeArrowheads="1"/>
          </p:cNvSpPr>
          <p:nvPr/>
        </p:nvSpPr>
        <p:spPr bwMode="auto">
          <a:xfrm>
            <a:off x="1571604" y="457200"/>
            <a:ext cx="5357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zh-CN" altLang="en-US" sz="3200" b="1" dirty="0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库拉图斯基定理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9707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0A7A45C-B3F2-42EF-994A-31D90ADB8155}" type="slidenum">
              <a:rPr lang="en-US" altLang="zh-CN" sz="1400">
                <a:latin typeface="Arial" charset="0"/>
              </a:rPr>
              <a:pPr algn="r"/>
              <a:t>47</a:t>
            </a:fld>
            <a:endParaRPr lang="en-US" altLang="zh-CN" sz="1400">
              <a:latin typeface="Arial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105400" y="49530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椭圆 38"/>
          <p:cNvSpPr/>
          <p:nvPr/>
        </p:nvSpPr>
        <p:spPr>
          <a:xfrm>
            <a:off x="4419600" y="56388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38"/>
          <p:cNvSpPr/>
          <p:nvPr/>
        </p:nvSpPr>
        <p:spPr>
          <a:xfrm>
            <a:off x="3657600" y="49530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38"/>
          <p:cNvSpPr>
            <a:spLocks noChangeArrowheads="1"/>
          </p:cNvSpPr>
          <p:nvPr/>
        </p:nvSpPr>
        <p:spPr bwMode="auto">
          <a:xfrm>
            <a:off x="4419600" y="4953000"/>
            <a:ext cx="152400" cy="152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椭圆 38"/>
          <p:cNvSpPr>
            <a:spLocks noChangeArrowheads="1"/>
          </p:cNvSpPr>
          <p:nvPr/>
        </p:nvSpPr>
        <p:spPr bwMode="auto">
          <a:xfrm>
            <a:off x="5105400" y="5638800"/>
            <a:ext cx="152400" cy="152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椭圆 38"/>
          <p:cNvSpPr>
            <a:spLocks noChangeArrowheads="1"/>
          </p:cNvSpPr>
          <p:nvPr/>
        </p:nvSpPr>
        <p:spPr bwMode="auto">
          <a:xfrm>
            <a:off x="3657600" y="5638800"/>
            <a:ext cx="152400" cy="152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椭圆 38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38"/>
          <p:cNvSpPr/>
          <p:nvPr/>
        </p:nvSpPr>
        <p:spPr>
          <a:xfrm>
            <a:off x="6934200" y="48768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38"/>
          <p:cNvSpPr/>
          <p:nvPr/>
        </p:nvSpPr>
        <p:spPr>
          <a:xfrm>
            <a:off x="7239000" y="51816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38"/>
          <p:cNvSpPr/>
          <p:nvPr/>
        </p:nvSpPr>
        <p:spPr>
          <a:xfrm>
            <a:off x="7315200" y="45720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38"/>
          <p:cNvSpPr/>
          <p:nvPr/>
        </p:nvSpPr>
        <p:spPr>
          <a:xfrm>
            <a:off x="6553200" y="52578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"/>
          <p:cNvSpPr txBox="1">
            <a:spLocks noChangeArrowheads="1"/>
          </p:cNvSpPr>
          <p:nvPr/>
        </p:nvSpPr>
        <p:spPr bwMode="auto">
          <a:xfrm>
            <a:off x="457200" y="12954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宋体" charset="-122"/>
              </a:rPr>
              <a:t>定义6.11</a:t>
            </a:r>
            <a:r>
              <a:rPr lang="en-US" altLang="zh-CN" sz="2400" b="1" dirty="0" smtClean="0">
                <a:latin typeface="宋体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是某平面图的某个平面嵌入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宋体" charset="-122"/>
              </a:rPr>
              <a:t>对偶图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如下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(1)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中放置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的顶点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charset="-122"/>
              </a:rPr>
              <a:t>.</a:t>
            </a:r>
            <a:endParaRPr lang="en-US" altLang="zh-CN" sz="2400" b="1" i="1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(2)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设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的任意一条边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的面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与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的公共边界上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相交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且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关联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的位于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中的顶点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与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即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=(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不与其它任何边相交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中的桥且在面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的边界上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是以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中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的顶点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为端点的环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=(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charset="-122"/>
              </a:rPr>
              <a:t>).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1907704" y="304800"/>
            <a:ext cx="5110373" cy="94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平面图的对偶图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30723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B4B8B75-4335-4098-B167-043B9D0204C5}" type="slidenum">
              <a:rPr lang="en-US" altLang="zh-CN" sz="1400">
                <a:latin typeface="Arial" charset="0"/>
              </a:rPr>
              <a:pPr algn="r"/>
              <a:t>48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2260600"/>
            <a:ext cx="3467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0" y="2336800"/>
            <a:ext cx="3340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406400" y="1409700"/>
            <a:ext cx="75406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下面两图中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实线边图为平面图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</a:rPr>
              <a:t>虚线边图为其对偶图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1524000" y="533400"/>
            <a:ext cx="5715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实例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31749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09A1FFA-8041-4C01-AE70-0AD64400EBC4}" type="slidenum">
              <a:rPr lang="en-US" altLang="zh-CN" sz="1400">
                <a:latin typeface="Arial" charset="0"/>
              </a:rPr>
              <a:pPr algn="r"/>
              <a:t>49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482600" y="1214422"/>
            <a:ext cx="82804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定义6.2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V, 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为无向图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M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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中的任意两条边均不相邻，则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匹配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中再加入任何一条边就不是匹配了，则称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极大匹配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。边数最多的匹配称为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最大匹配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，最大匹配中边的条数称为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匹配数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，记作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，简记为</a:t>
            </a:r>
            <a:r>
              <a:rPr lang="el-GR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r>
              <a:rPr lang="en-US" altLang="zh-CN" sz="24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 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中的一个匹配，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，若存在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中的边与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关联，则称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饱和点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，否则称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非饱和点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中每个顶点都是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饱和点，则称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完美匹配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定义6.3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G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为一个二部图，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≤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中的一个最大匹配，若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M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 = 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完备匹配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2235895" y="533400"/>
            <a:ext cx="294792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6.1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匹配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33400" y="12192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的对偶图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有以下性质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(1)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是平面图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而且是平面嵌入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(2)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是连通图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(3)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若边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中的环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对应的边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为桥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为桥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中与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对应的边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为环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(4)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在多数情况下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为多重图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含平行边的图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(5)</a:t>
            </a:r>
            <a:r>
              <a:rPr lang="en-US" altLang="zh-CN" sz="2400" b="1" dirty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同构的平面图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平面嵌入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的对偶图不一定是同构的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如上面的例子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宋体" charset="-122"/>
              </a:rPr>
              <a:t>（度序列不一样）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600" y="39624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82600" y="35306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825500" y="30861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82600" y="27178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82600" y="22860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82600" y="18415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482600" y="1409700"/>
            <a:ext cx="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300"/>
              </a:lnSpc>
            </a:pPr>
            <a:endParaRPr lang="en-US" altLang="zh-CN" sz="240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777" name="TextBox 1"/>
          <p:cNvSpPr txBox="1">
            <a:spLocks noChangeArrowheads="1"/>
          </p:cNvSpPr>
          <p:nvPr/>
        </p:nvSpPr>
        <p:spPr bwMode="auto">
          <a:xfrm>
            <a:off x="762000" y="571500"/>
            <a:ext cx="7391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6.4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平面图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</a:rPr>
              <a:t>::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ea"/>
                <a:ea typeface="+mj-ea"/>
                <a:cs typeface="微软雅黑"/>
              </a:rPr>
              <a:t>对偶图的性质</a:t>
            </a:r>
            <a:endParaRPr lang="en-US" altLang="zh-CN" sz="3200" b="1" dirty="0">
              <a:solidFill>
                <a:srgbClr val="00000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32778" name="灯片编号占位符 5"/>
          <p:cNvSpPr>
            <a:spLocks noGrp="1"/>
          </p:cNvSpPr>
          <p:nvPr/>
        </p:nvSpPr>
        <p:spPr bwMode="auto">
          <a:xfrm>
            <a:off x="8382000" y="6248400"/>
            <a:ext cx="647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7D4E452-64FC-4B8F-9C16-122E4738FB8E}" type="slidenum">
              <a:rPr lang="en-US" altLang="zh-CN" sz="1400">
                <a:latin typeface="Arial" charset="0"/>
              </a:rPr>
              <a:pPr algn="r"/>
              <a:t>50</a:t>
            </a:fld>
            <a:endParaRPr lang="en-US" altLang="zh-CN" sz="140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482600" y="714356"/>
            <a:ext cx="8280400" cy="1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下图中，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{&lt;x2, y2&gt;, &lt;x3, y3&gt;}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是极大匹配，但不是最大匹配。一个最大匹配是：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{&lt;x1, y2&gt;, &lt;x2, y1&gt;, &lt;x3, y3&gt;}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，匹配数是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2235895" y="214290"/>
            <a:ext cx="377186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6.1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匹配举例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752616" y="2100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895616" y="2100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038616" y="2100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181616" y="2100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752616" y="3243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895616" y="3243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038616" y="3243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5181616" y="3243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6324616" y="3243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600216" y="164305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43216" y="164305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810016" y="164305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953016" y="164305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600216" y="334961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y1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743216" y="334961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10016" y="334961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953016" y="334961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y4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72216" y="334961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y5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905016" y="232885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981216" y="2252650"/>
            <a:ext cx="2057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905016" y="225265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048016" y="2328850"/>
            <a:ext cx="2133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124216" y="2252650"/>
            <a:ext cx="3200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971816" y="232885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3124216" y="2328850"/>
            <a:ext cx="990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191016" y="232885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3124216" y="2328850"/>
            <a:ext cx="2057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4191016" y="2328850"/>
            <a:ext cx="1143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500034" y="3714752"/>
            <a:ext cx="8280400" cy="1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下图中，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 {&lt;x1, y2&gt;, &lt;x2, y1&gt;, &lt;x3, y3&gt;, &lt;x4, y4&gt;}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是极大匹配、最大匹配、完美匹配、完备匹配，所有点都是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饱和点。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1770050" y="495777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913050" y="495777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056050" y="495777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5199050" y="495777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1770050" y="610077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2913050" y="610077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4056050" y="610077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5199050" y="610077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617650" y="450057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2760650" y="450057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x2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3827450" y="450057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x3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970450" y="450057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x4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1617650" y="620713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y1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2760650" y="620713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y2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3827450" y="620713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y3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4970450" y="6207133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y4</a:t>
            </a: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1922450" y="5186370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2000232" y="5072074"/>
            <a:ext cx="2057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H="1">
            <a:off x="1922450" y="5110170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3065450" y="5186370"/>
            <a:ext cx="2133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2989250" y="518637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H="1">
            <a:off x="3141650" y="5186370"/>
            <a:ext cx="990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>
            <a:off x="4208450" y="518637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flipV="1">
            <a:off x="3141650" y="5186370"/>
            <a:ext cx="2057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 flipH="1">
            <a:off x="4208450" y="5186370"/>
            <a:ext cx="1143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5357818" y="521495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482600" y="1214422"/>
            <a:ext cx="82804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6.2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Hall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定理）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二部图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≤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中存在从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的完备匹配当且仅当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中任意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个顶点至少邻接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个顶点。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完备匹配的充分必要条件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6.3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二部图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如果存在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使得：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(1)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中每个顶点至少关联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条边；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	(2)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中每个顶点至多关联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条边。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的完备匹配。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证明：由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中任意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个顶点至少关联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kt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条边。由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，这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kt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条边至少关联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个顶点。由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Hall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定理得证。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充分不必要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Hall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定理中的条件称为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相异性条件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；定理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6.3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中条件称为</a:t>
            </a:r>
            <a:r>
              <a:rPr lang="en-US" altLang="zh-CN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条件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2071670" y="500042"/>
            <a:ext cx="500778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6.1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二部图判定定理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285720" y="1214422"/>
            <a:ext cx="84772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6.1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下面三个二部图是否存在完备匹配？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本例有多应用场景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1785918" y="500042"/>
            <a:ext cx="5831725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6.1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二部图判定定理应用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/>
        </p:nvSpPr>
        <p:spPr bwMode="auto">
          <a:xfrm>
            <a:off x="8419728" y="6305550"/>
            <a:ext cx="64807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fld id="{A21601DA-3DDC-48F8-BD3A-6F99F56288B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09590" y="2100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52368" y="307181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8596" y="1777992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u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1406" y="3249627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v1</a:t>
            </a:r>
            <a:endParaRPr lang="en-US" altLang="zh-CN" dirty="0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1281130" y="210818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752484" y="3079744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200136" y="1785926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u2</a:t>
            </a:r>
            <a:endParaRPr lang="en-US" altLang="zh-CN" dirty="0"/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671522" y="3257561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v2</a:t>
            </a:r>
            <a:endParaRPr lang="en-US" altLang="zh-CN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038368" y="210818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1323988" y="3079744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957374" y="1785926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u3</a:t>
            </a:r>
            <a:endParaRPr lang="en-US" altLang="zh-CN" dirty="0"/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243026" y="3257561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v3</a:t>
            </a:r>
            <a:endParaRPr lang="en-US" altLang="zh-CN" dirty="0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1895492" y="307181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814530" y="3249627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v4</a:t>
            </a:r>
            <a:endParaRPr lang="en-US" altLang="zh-CN" dirty="0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2466996" y="307181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386034" y="3249627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v5</a:t>
            </a:r>
            <a:endParaRPr lang="en-US" altLang="zh-CN" dirty="0"/>
          </a:p>
        </p:txBody>
      </p:sp>
      <p:sp>
        <p:nvSpPr>
          <p:cNvPr id="78" name="Oval 3"/>
          <p:cNvSpPr>
            <a:spLocks noChangeArrowheads="1"/>
          </p:cNvSpPr>
          <p:nvPr/>
        </p:nvSpPr>
        <p:spPr bwMode="auto">
          <a:xfrm>
            <a:off x="3652862" y="2100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Oval 8"/>
          <p:cNvSpPr>
            <a:spLocks noChangeArrowheads="1"/>
          </p:cNvSpPr>
          <p:nvPr/>
        </p:nvSpPr>
        <p:spPr bwMode="auto">
          <a:xfrm>
            <a:off x="3295640" y="307181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14"/>
          <p:cNvSpPr txBox="1">
            <a:spLocks noChangeArrowheads="1"/>
          </p:cNvSpPr>
          <p:nvPr/>
        </p:nvSpPr>
        <p:spPr bwMode="auto">
          <a:xfrm>
            <a:off x="3571868" y="1777992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u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3214678" y="3249627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v1</a:t>
            </a:r>
            <a:endParaRPr lang="en-US" altLang="zh-CN" dirty="0"/>
          </a:p>
        </p:txBody>
      </p:sp>
      <p:sp>
        <p:nvSpPr>
          <p:cNvPr id="82" name="Oval 3"/>
          <p:cNvSpPr>
            <a:spLocks noChangeArrowheads="1"/>
          </p:cNvSpPr>
          <p:nvPr/>
        </p:nvSpPr>
        <p:spPr bwMode="auto">
          <a:xfrm>
            <a:off x="4424402" y="210818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Oval 8"/>
          <p:cNvSpPr>
            <a:spLocks noChangeArrowheads="1"/>
          </p:cNvSpPr>
          <p:nvPr/>
        </p:nvSpPr>
        <p:spPr bwMode="auto">
          <a:xfrm>
            <a:off x="3895756" y="3079744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4343408" y="1785926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u2</a:t>
            </a:r>
            <a:endParaRPr lang="en-US" altLang="zh-CN" dirty="0"/>
          </a:p>
        </p:txBody>
      </p:sp>
      <p:sp>
        <p:nvSpPr>
          <p:cNvPr id="85" name="Text Box 19"/>
          <p:cNvSpPr txBox="1">
            <a:spLocks noChangeArrowheads="1"/>
          </p:cNvSpPr>
          <p:nvPr/>
        </p:nvSpPr>
        <p:spPr bwMode="auto">
          <a:xfrm>
            <a:off x="3814794" y="3257561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v2</a:t>
            </a:r>
            <a:endParaRPr lang="en-US" altLang="zh-CN" dirty="0"/>
          </a:p>
        </p:txBody>
      </p: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5181640" y="210818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Oval 8"/>
          <p:cNvSpPr>
            <a:spLocks noChangeArrowheads="1"/>
          </p:cNvSpPr>
          <p:nvPr/>
        </p:nvSpPr>
        <p:spPr bwMode="auto">
          <a:xfrm>
            <a:off x="4467260" y="3079744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5100646" y="1785926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u3</a:t>
            </a:r>
            <a:endParaRPr lang="en-US" altLang="zh-CN" dirty="0"/>
          </a:p>
        </p:txBody>
      </p:sp>
      <p:sp>
        <p:nvSpPr>
          <p:cNvPr id="89" name="Text Box 19"/>
          <p:cNvSpPr txBox="1">
            <a:spLocks noChangeArrowheads="1"/>
          </p:cNvSpPr>
          <p:nvPr/>
        </p:nvSpPr>
        <p:spPr bwMode="auto">
          <a:xfrm>
            <a:off x="4386298" y="3257561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v3</a:t>
            </a:r>
            <a:endParaRPr lang="en-US" altLang="zh-CN" dirty="0"/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5038764" y="307181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4957802" y="3249627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v4</a:t>
            </a:r>
            <a:endParaRPr lang="en-US" altLang="zh-CN" dirty="0"/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5610268" y="307181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19"/>
          <p:cNvSpPr txBox="1">
            <a:spLocks noChangeArrowheads="1"/>
          </p:cNvSpPr>
          <p:nvPr/>
        </p:nvSpPr>
        <p:spPr bwMode="auto">
          <a:xfrm>
            <a:off x="5529306" y="3249627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v5</a:t>
            </a:r>
            <a:endParaRPr lang="en-US" altLang="zh-CN" dirty="0"/>
          </a:p>
        </p:txBody>
      </p:sp>
      <p:sp>
        <p:nvSpPr>
          <p:cNvPr id="94" name="Oval 3"/>
          <p:cNvSpPr>
            <a:spLocks noChangeArrowheads="1"/>
          </p:cNvSpPr>
          <p:nvPr/>
        </p:nvSpPr>
        <p:spPr bwMode="auto">
          <a:xfrm>
            <a:off x="6724696" y="213518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6367474" y="3106742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14"/>
          <p:cNvSpPr txBox="1">
            <a:spLocks noChangeArrowheads="1"/>
          </p:cNvSpPr>
          <p:nvPr/>
        </p:nvSpPr>
        <p:spPr bwMode="auto">
          <a:xfrm>
            <a:off x="6643702" y="1812924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u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97" name="Text Box 19"/>
          <p:cNvSpPr txBox="1">
            <a:spLocks noChangeArrowheads="1"/>
          </p:cNvSpPr>
          <p:nvPr/>
        </p:nvSpPr>
        <p:spPr bwMode="auto">
          <a:xfrm>
            <a:off x="6286512" y="3284559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v1</a:t>
            </a:r>
            <a:endParaRPr lang="en-US" altLang="zh-CN" dirty="0"/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7496236" y="214311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Oval 8"/>
          <p:cNvSpPr>
            <a:spLocks noChangeArrowheads="1"/>
          </p:cNvSpPr>
          <p:nvPr/>
        </p:nvSpPr>
        <p:spPr bwMode="auto">
          <a:xfrm>
            <a:off x="6967590" y="3114676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14"/>
          <p:cNvSpPr txBox="1">
            <a:spLocks noChangeArrowheads="1"/>
          </p:cNvSpPr>
          <p:nvPr/>
        </p:nvSpPr>
        <p:spPr bwMode="auto">
          <a:xfrm>
            <a:off x="7415242" y="182085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u2</a:t>
            </a:r>
            <a:endParaRPr lang="en-US" altLang="zh-CN" dirty="0"/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6886628" y="3292493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v2</a:t>
            </a:r>
            <a:endParaRPr lang="en-US" altLang="zh-CN" dirty="0"/>
          </a:p>
        </p:txBody>
      </p:sp>
      <p:sp>
        <p:nvSpPr>
          <p:cNvPr id="102" name="Oval 3"/>
          <p:cNvSpPr>
            <a:spLocks noChangeArrowheads="1"/>
          </p:cNvSpPr>
          <p:nvPr/>
        </p:nvSpPr>
        <p:spPr bwMode="auto">
          <a:xfrm>
            <a:off x="8253474" y="214311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8"/>
          <p:cNvSpPr>
            <a:spLocks noChangeArrowheads="1"/>
          </p:cNvSpPr>
          <p:nvPr/>
        </p:nvSpPr>
        <p:spPr bwMode="auto">
          <a:xfrm>
            <a:off x="7539094" y="3114676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14"/>
          <p:cNvSpPr txBox="1">
            <a:spLocks noChangeArrowheads="1"/>
          </p:cNvSpPr>
          <p:nvPr/>
        </p:nvSpPr>
        <p:spPr bwMode="auto">
          <a:xfrm>
            <a:off x="8172480" y="182085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u3</a:t>
            </a:r>
            <a:endParaRPr lang="en-US" altLang="zh-CN" dirty="0"/>
          </a:p>
        </p:txBody>
      </p:sp>
      <p:sp>
        <p:nvSpPr>
          <p:cNvPr id="105" name="Text Box 19"/>
          <p:cNvSpPr txBox="1">
            <a:spLocks noChangeArrowheads="1"/>
          </p:cNvSpPr>
          <p:nvPr/>
        </p:nvSpPr>
        <p:spPr bwMode="auto">
          <a:xfrm>
            <a:off x="7458132" y="3292493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v3</a:t>
            </a:r>
            <a:endParaRPr lang="en-US" altLang="zh-CN" dirty="0"/>
          </a:p>
        </p:txBody>
      </p:sp>
      <p:sp>
        <p:nvSpPr>
          <p:cNvPr id="106" name="Oval 8"/>
          <p:cNvSpPr>
            <a:spLocks noChangeArrowheads="1"/>
          </p:cNvSpPr>
          <p:nvPr/>
        </p:nvSpPr>
        <p:spPr bwMode="auto">
          <a:xfrm>
            <a:off x="8110598" y="3106742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Text Box 19"/>
          <p:cNvSpPr txBox="1">
            <a:spLocks noChangeArrowheads="1"/>
          </p:cNvSpPr>
          <p:nvPr/>
        </p:nvSpPr>
        <p:spPr bwMode="auto">
          <a:xfrm>
            <a:off x="8029636" y="3284559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v4</a:t>
            </a:r>
            <a:endParaRPr lang="en-US" altLang="zh-CN" dirty="0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8682102" y="3106742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8601140" y="3284559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v5</a:t>
            </a:r>
            <a:endParaRPr lang="en-US" altLang="zh-CN" dirty="0"/>
          </a:p>
        </p:txBody>
      </p:sp>
      <p:cxnSp>
        <p:nvCxnSpPr>
          <p:cNvPr id="111" name="直接连接符 110"/>
          <p:cNvCxnSpPr>
            <a:stCxn id="6" idx="4"/>
            <a:endCxn id="10" idx="0"/>
          </p:cNvCxnSpPr>
          <p:nvPr/>
        </p:nvCxnSpPr>
        <p:spPr>
          <a:xfrm rot="5400000">
            <a:off x="73799" y="2521719"/>
            <a:ext cx="742960" cy="357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6" idx="4"/>
            <a:endCxn id="35" idx="0"/>
          </p:cNvCxnSpPr>
          <p:nvPr/>
        </p:nvCxnSpPr>
        <p:spPr>
          <a:xfrm rot="16200000" flipH="1">
            <a:off x="369890" y="2582850"/>
            <a:ext cx="750894" cy="2428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34" idx="4"/>
            <a:endCxn id="10" idx="7"/>
          </p:cNvCxnSpPr>
          <p:nvPr/>
        </p:nvCxnSpPr>
        <p:spPr>
          <a:xfrm rot="5400000">
            <a:off x="487208" y="2197066"/>
            <a:ext cx="768504" cy="1047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34" idx="4"/>
            <a:endCxn id="39" idx="0"/>
          </p:cNvCxnSpPr>
          <p:nvPr/>
        </p:nvCxnSpPr>
        <p:spPr>
          <a:xfrm rot="16200000" flipH="1">
            <a:off x="1045379" y="2686835"/>
            <a:ext cx="742960" cy="42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4" idx="4"/>
            <a:endCxn id="42" idx="0"/>
          </p:cNvCxnSpPr>
          <p:nvPr/>
        </p:nvCxnSpPr>
        <p:spPr>
          <a:xfrm rot="16200000" flipH="1">
            <a:off x="1335098" y="2397116"/>
            <a:ext cx="735026" cy="614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38" idx="4"/>
            <a:endCxn id="44" idx="0"/>
          </p:cNvCxnSpPr>
          <p:nvPr/>
        </p:nvCxnSpPr>
        <p:spPr>
          <a:xfrm rot="16200000" flipH="1">
            <a:off x="1999469" y="2489983"/>
            <a:ext cx="735026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38" idx="4"/>
            <a:endCxn id="42" idx="0"/>
          </p:cNvCxnSpPr>
          <p:nvPr/>
        </p:nvCxnSpPr>
        <p:spPr>
          <a:xfrm rot="5400000">
            <a:off x="1713717" y="2632859"/>
            <a:ext cx="735026" cy="1428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39" idx="0"/>
          </p:cNvCxnSpPr>
          <p:nvPr/>
        </p:nvCxnSpPr>
        <p:spPr>
          <a:xfrm rot="5400000">
            <a:off x="1429541" y="2366177"/>
            <a:ext cx="722314" cy="704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78" idx="4"/>
            <a:endCxn id="79" idx="0"/>
          </p:cNvCxnSpPr>
          <p:nvPr/>
        </p:nvCxnSpPr>
        <p:spPr>
          <a:xfrm rot="5400000">
            <a:off x="3217071" y="2521719"/>
            <a:ext cx="742960" cy="357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82" idx="4"/>
            <a:endCxn id="83" idx="0"/>
          </p:cNvCxnSpPr>
          <p:nvPr/>
        </p:nvCxnSpPr>
        <p:spPr>
          <a:xfrm rot="5400000">
            <a:off x="3902899" y="2443941"/>
            <a:ext cx="742960" cy="5286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82" idx="4"/>
            <a:endCxn id="87" idx="0"/>
          </p:cNvCxnSpPr>
          <p:nvPr/>
        </p:nvCxnSpPr>
        <p:spPr>
          <a:xfrm rot="16200000" flipH="1">
            <a:off x="4188651" y="2686835"/>
            <a:ext cx="742960" cy="42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82" idx="4"/>
            <a:endCxn id="90" idx="0"/>
          </p:cNvCxnSpPr>
          <p:nvPr/>
        </p:nvCxnSpPr>
        <p:spPr>
          <a:xfrm rot="16200000" flipH="1">
            <a:off x="4478370" y="2397116"/>
            <a:ext cx="735026" cy="614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86" idx="4"/>
            <a:endCxn id="83" idx="0"/>
          </p:cNvCxnSpPr>
          <p:nvPr/>
        </p:nvCxnSpPr>
        <p:spPr>
          <a:xfrm rot="5400000">
            <a:off x="4281518" y="2065322"/>
            <a:ext cx="742960" cy="1285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endCxn id="87" idx="0"/>
          </p:cNvCxnSpPr>
          <p:nvPr/>
        </p:nvCxnSpPr>
        <p:spPr>
          <a:xfrm rot="5400000">
            <a:off x="4572813" y="2366177"/>
            <a:ext cx="722314" cy="704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90" idx="0"/>
          </p:cNvCxnSpPr>
          <p:nvPr/>
        </p:nvCxnSpPr>
        <p:spPr>
          <a:xfrm rot="5400000">
            <a:off x="4862532" y="2647962"/>
            <a:ext cx="714380" cy="13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86" idx="4"/>
            <a:endCxn id="92" idx="0"/>
          </p:cNvCxnSpPr>
          <p:nvPr/>
        </p:nvCxnSpPr>
        <p:spPr>
          <a:xfrm rot="16200000" flipH="1">
            <a:off x="5142741" y="2489983"/>
            <a:ext cx="735026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94" idx="4"/>
            <a:endCxn id="95" idx="0"/>
          </p:cNvCxnSpPr>
          <p:nvPr/>
        </p:nvCxnSpPr>
        <p:spPr>
          <a:xfrm rot="5400000">
            <a:off x="6288905" y="2556651"/>
            <a:ext cx="742960" cy="357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98" idx="4"/>
            <a:endCxn id="95" idx="0"/>
          </p:cNvCxnSpPr>
          <p:nvPr/>
        </p:nvCxnSpPr>
        <p:spPr>
          <a:xfrm rot="5400000">
            <a:off x="6678642" y="2174848"/>
            <a:ext cx="735026" cy="1128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02" idx="4"/>
            <a:endCxn id="99" idx="0"/>
          </p:cNvCxnSpPr>
          <p:nvPr/>
        </p:nvCxnSpPr>
        <p:spPr>
          <a:xfrm rot="5400000">
            <a:off x="7353352" y="2100254"/>
            <a:ext cx="742960" cy="1285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02" idx="4"/>
            <a:endCxn id="103" idx="0"/>
          </p:cNvCxnSpPr>
          <p:nvPr/>
        </p:nvCxnSpPr>
        <p:spPr>
          <a:xfrm rot="5400000">
            <a:off x="7639104" y="2386006"/>
            <a:ext cx="742960" cy="714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02" idx="4"/>
            <a:endCxn id="106" idx="0"/>
          </p:cNvCxnSpPr>
          <p:nvPr/>
        </p:nvCxnSpPr>
        <p:spPr>
          <a:xfrm rot="5400000">
            <a:off x="7928823" y="2667791"/>
            <a:ext cx="735026" cy="1428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02" idx="4"/>
            <a:endCxn id="108" idx="0"/>
          </p:cNvCxnSpPr>
          <p:nvPr/>
        </p:nvCxnSpPr>
        <p:spPr>
          <a:xfrm rot="16200000" flipH="1">
            <a:off x="8214575" y="2524915"/>
            <a:ext cx="735026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3"/>
          <p:cNvSpPr>
            <a:spLocks noChangeArrowheads="1"/>
          </p:cNvSpPr>
          <p:nvPr/>
        </p:nvSpPr>
        <p:spPr bwMode="auto">
          <a:xfrm>
            <a:off x="509590" y="486782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Oval 8"/>
          <p:cNvSpPr>
            <a:spLocks noChangeArrowheads="1"/>
          </p:cNvSpPr>
          <p:nvPr/>
        </p:nvSpPr>
        <p:spPr bwMode="auto">
          <a:xfrm>
            <a:off x="152368" y="5839381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428596" y="4545563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u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81" name="Text Box 19"/>
          <p:cNvSpPr txBox="1">
            <a:spLocks noChangeArrowheads="1"/>
          </p:cNvSpPr>
          <p:nvPr/>
        </p:nvSpPr>
        <p:spPr bwMode="auto">
          <a:xfrm>
            <a:off x="71406" y="6017198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v1</a:t>
            </a:r>
            <a:endParaRPr lang="en-US" altLang="zh-CN" dirty="0"/>
          </a:p>
        </p:txBody>
      </p:sp>
      <p:sp>
        <p:nvSpPr>
          <p:cNvPr id="182" name="Oval 3"/>
          <p:cNvSpPr>
            <a:spLocks noChangeArrowheads="1"/>
          </p:cNvSpPr>
          <p:nvPr/>
        </p:nvSpPr>
        <p:spPr bwMode="auto">
          <a:xfrm>
            <a:off x="1281130" y="487575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Oval 8"/>
          <p:cNvSpPr>
            <a:spLocks noChangeArrowheads="1"/>
          </p:cNvSpPr>
          <p:nvPr/>
        </p:nvSpPr>
        <p:spPr bwMode="auto">
          <a:xfrm>
            <a:off x="752484" y="5847315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 Box 14"/>
          <p:cNvSpPr txBox="1">
            <a:spLocks noChangeArrowheads="1"/>
          </p:cNvSpPr>
          <p:nvPr/>
        </p:nvSpPr>
        <p:spPr bwMode="auto">
          <a:xfrm>
            <a:off x="1200136" y="4553497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u2</a:t>
            </a:r>
            <a:endParaRPr lang="en-US" altLang="zh-CN" dirty="0"/>
          </a:p>
        </p:txBody>
      </p:sp>
      <p:sp>
        <p:nvSpPr>
          <p:cNvPr id="185" name="Text Box 19"/>
          <p:cNvSpPr txBox="1">
            <a:spLocks noChangeArrowheads="1"/>
          </p:cNvSpPr>
          <p:nvPr/>
        </p:nvSpPr>
        <p:spPr bwMode="auto">
          <a:xfrm>
            <a:off x="671522" y="6025132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v2</a:t>
            </a:r>
            <a:endParaRPr lang="en-US" altLang="zh-CN" dirty="0"/>
          </a:p>
        </p:txBody>
      </p:sp>
      <p:sp>
        <p:nvSpPr>
          <p:cNvPr id="186" name="Oval 3"/>
          <p:cNvSpPr>
            <a:spLocks noChangeArrowheads="1"/>
          </p:cNvSpPr>
          <p:nvPr/>
        </p:nvSpPr>
        <p:spPr bwMode="auto">
          <a:xfrm>
            <a:off x="2038368" y="487575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Oval 8"/>
          <p:cNvSpPr>
            <a:spLocks noChangeArrowheads="1"/>
          </p:cNvSpPr>
          <p:nvPr/>
        </p:nvSpPr>
        <p:spPr bwMode="auto">
          <a:xfrm>
            <a:off x="1323988" y="5847315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 Box 14"/>
          <p:cNvSpPr txBox="1">
            <a:spLocks noChangeArrowheads="1"/>
          </p:cNvSpPr>
          <p:nvPr/>
        </p:nvSpPr>
        <p:spPr bwMode="auto">
          <a:xfrm>
            <a:off x="1957374" y="4553497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u3</a:t>
            </a:r>
            <a:endParaRPr lang="en-US" altLang="zh-CN" dirty="0"/>
          </a:p>
        </p:txBody>
      </p:sp>
      <p:sp>
        <p:nvSpPr>
          <p:cNvPr id="189" name="Text Box 19"/>
          <p:cNvSpPr txBox="1">
            <a:spLocks noChangeArrowheads="1"/>
          </p:cNvSpPr>
          <p:nvPr/>
        </p:nvSpPr>
        <p:spPr bwMode="auto">
          <a:xfrm>
            <a:off x="1243026" y="6025132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v3</a:t>
            </a:r>
            <a:endParaRPr lang="en-US" altLang="zh-CN" dirty="0"/>
          </a:p>
        </p:txBody>
      </p:sp>
      <p:sp>
        <p:nvSpPr>
          <p:cNvPr id="190" name="Oval 8"/>
          <p:cNvSpPr>
            <a:spLocks noChangeArrowheads="1"/>
          </p:cNvSpPr>
          <p:nvPr/>
        </p:nvSpPr>
        <p:spPr bwMode="auto">
          <a:xfrm>
            <a:off x="1895492" y="5839381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Text Box 19"/>
          <p:cNvSpPr txBox="1">
            <a:spLocks noChangeArrowheads="1"/>
          </p:cNvSpPr>
          <p:nvPr/>
        </p:nvSpPr>
        <p:spPr bwMode="auto">
          <a:xfrm>
            <a:off x="1814530" y="6017198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v4</a:t>
            </a:r>
            <a:endParaRPr lang="en-US" altLang="zh-CN" dirty="0"/>
          </a:p>
        </p:txBody>
      </p:sp>
      <p:sp>
        <p:nvSpPr>
          <p:cNvPr id="192" name="Oval 8"/>
          <p:cNvSpPr>
            <a:spLocks noChangeArrowheads="1"/>
          </p:cNvSpPr>
          <p:nvPr/>
        </p:nvSpPr>
        <p:spPr bwMode="auto">
          <a:xfrm>
            <a:off x="2466996" y="5839381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" name="Text Box 19"/>
          <p:cNvSpPr txBox="1">
            <a:spLocks noChangeArrowheads="1"/>
          </p:cNvSpPr>
          <p:nvPr/>
        </p:nvSpPr>
        <p:spPr bwMode="auto">
          <a:xfrm>
            <a:off x="2386034" y="6017198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v5</a:t>
            </a:r>
            <a:endParaRPr lang="en-US" altLang="zh-CN" dirty="0"/>
          </a:p>
        </p:txBody>
      </p:sp>
      <p:sp>
        <p:nvSpPr>
          <p:cNvPr id="194" name="Oval 3"/>
          <p:cNvSpPr>
            <a:spLocks noChangeArrowheads="1"/>
          </p:cNvSpPr>
          <p:nvPr/>
        </p:nvSpPr>
        <p:spPr bwMode="auto">
          <a:xfrm>
            <a:off x="3652862" y="486782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Oval 8"/>
          <p:cNvSpPr>
            <a:spLocks noChangeArrowheads="1"/>
          </p:cNvSpPr>
          <p:nvPr/>
        </p:nvSpPr>
        <p:spPr bwMode="auto">
          <a:xfrm>
            <a:off x="3295640" y="5839381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Text Box 14"/>
          <p:cNvSpPr txBox="1">
            <a:spLocks noChangeArrowheads="1"/>
          </p:cNvSpPr>
          <p:nvPr/>
        </p:nvSpPr>
        <p:spPr bwMode="auto">
          <a:xfrm>
            <a:off x="3571868" y="4545563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u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97" name="Text Box 19"/>
          <p:cNvSpPr txBox="1">
            <a:spLocks noChangeArrowheads="1"/>
          </p:cNvSpPr>
          <p:nvPr/>
        </p:nvSpPr>
        <p:spPr bwMode="auto">
          <a:xfrm>
            <a:off x="3214678" y="6017198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v1</a:t>
            </a:r>
            <a:endParaRPr lang="en-US" altLang="zh-CN" dirty="0"/>
          </a:p>
        </p:txBody>
      </p:sp>
      <p:sp>
        <p:nvSpPr>
          <p:cNvPr id="198" name="Oval 3"/>
          <p:cNvSpPr>
            <a:spLocks noChangeArrowheads="1"/>
          </p:cNvSpPr>
          <p:nvPr/>
        </p:nvSpPr>
        <p:spPr bwMode="auto">
          <a:xfrm>
            <a:off x="4424402" y="487575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Oval 8"/>
          <p:cNvSpPr>
            <a:spLocks noChangeArrowheads="1"/>
          </p:cNvSpPr>
          <p:nvPr/>
        </p:nvSpPr>
        <p:spPr bwMode="auto">
          <a:xfrm>
            <a:off x="3895756" y="5847315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" name="Text Box 14"/>
          <p:cNvSpPr txBox="1">
            <a:spLocks noChangeArrowheads="1"/>
          </p:cNvSpPr>
          <p:nvPr/>
        </p:nvSpPr>
        <p:spPr bwMode="auto">
          <a:xfrm>
            <a:off x="4343408" y="4553497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u2</a:t>
            </a:r>
            <a:endParaRPr lang="en-US" altLang="zh-CN" dirty="0"/>
          </a:p>
        </p:txBody>
      </p:sp>
      <p:sp>
        <p:nvSpPr>
          <p:cNvPr id="201" name="Text Box 19"/>
          <p:cNvSpPr txBox="1">
            <a:spLocks noChangeArrowheads="1"/>
          </p:cNvSpPr>
          <p:nvPr/>
        </p:nvSpPr>
        <p:spPr bwMode="auto">
          <a:xfrm>
            <a:off x="3814794" y="6025132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v2</a:t>
            </a:r>
            <a:endParaRPr lang="en-US" altLang="zh-CN" dirty="0"/>
          </a:p>
        </p:txBody>
      </p:sp>
      <p:sp>
        <p:nvSpPr>
          <p:cNvPr id="202" name="Oval 3"/>
          <p:cNvSpPr>
            <a:spLocks noChangeArrowheads="1"/>
          </p:cNvSpPr>
          <p:nvPr/>
        </p:nvSpPr>
        <p:spPr bwMode="auto">
          <a:xfrm>
            <a:off x="5181640" y="487575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Oval 8"/>
          <p:cNvSpPr>
            <a:spLocks noChangeArrowheads="1"/>
          </p:cNvSpPr>
          <p:nvPr/>
        </p:nvSpPr>
        <p:spPr bwMode="auto">
          <a:xfrm>
            <a:off x="4467260" y="5847315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Text Box 14"/>
          <p:cNvSpPr txBox="1">
            <a:spLocks noChangeArrowheads="1"/>
          </p:cNvSpPr>
          <p:nvPr/>
        </p:nvSpPr>
        <p:spPr bwMode="auto">
          <a:xfrm>
            <a:off x="5100646" y="4553497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u3</a:t>
            </a:r>
            <a:endParaRPr lang="en-US" altLang="zh-CN" dirty="0"/>
          </a:p>
        </p:txBody>
      </p:sp>
      <p:sp>
        <p:nvSpPr>
          <p:cNvPr id="205" name="Text Box 19"/>
          <p:cNvSpPr txBox="1">
            <a:spLocks noChangeArrowheads="1"/>
          </p:cNvSpPr>
          <p:nvPr/>
        </p:nvSpPr>
        <p:spPr bwMode="auto">
          <a:xfrm>
            <a:off x="4386298" y="6025132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v3</a:t>
            </a:r>
            <a:endParaRPr lang="en-US" altLang="zh-CN" dirty="0"/>
          </a:p>
        </p:txBody>
      </p:sp>
      <p:sp>
        <p:nvSpPr>
          <p:cNvPr id="206" name="Oval 8"/>
          <p:cNvSpPr>
            <a:spLocks noChangeArrowheads="1"/>
          </p:cNvSpPr>
          <p:nvPr/>
        </p:nvSpPr>
        <p:spPr bwMode="auto">
          <a:xfrm>
            <a:off x="5038764" y="5839381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Text Box 19"/>
          <p:cNvSpPr txBox="1">
            <a:spLocks noChangeArrowheads="1"/>
          </p:cNvSpPr>
          <p:nvPr/>
        </p:nvSpPr>
        <p:spPr bwMode="auto">
          <a:xfrm>
            <a:off x="4957802" y="6017198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v4</a:t>
            </a:r>
            <a:endParaRPr lang="en-US" altLang="zh-CN" dirty="0"/>
          </a:p>
        </p:txBody>
      </p:sp>
      <p:sp>
        <p:nvSpPr>
          <p:cNvPr id="208" name="Oval 8"/>
          <p:cNvSpPr>
            <a:spLocks noChangeArrowheads="1"/>
          </p:cNvSpPr>
          <p:nvPr/>
        </p:nvSpPr>
        <p:spPr bwMode="auto">
          <a:xfrm>
            <a:off x="5610268" y="5839381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19"/>
          <p:cNvSpPr txBox="1">
            <a:spLocks noChangeArrowheads="1"/>
          </p:cNvSpPr>
          <p:nvPr/>
        </p:nvSpPr>
        <p:spPr bwMode="auto">
          <a:xfrm>
            <a:off x="5529306" y="6017198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v5</a:t>
            </a:r>
            <a:endParaRPr lang="en-US" altLang="zh-CN" dirty="0"/>
          </a:p>
        </p:txBody>
      </p:sp>
      <p:sp>
        <p:nvSpPr>
          <p:cNvPr id="210" name="Oval 3"/>
          <p:cNvSpPr>
            <a:spLocks noChangeArrowheads="1"/>
          </p:cNvSpPr>
          <p:nvPr/>
        </p:nvSpPr>
        <p:spPr bwMode="auto">
          <a:xfrm>
            <a:off x="6724696" y="490275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6367474" y="5874313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" name="Text Box 14"/>
          <p:cNvSpPr txBox="1">
            <a:spLocks noChangeArrowheads="1"/>
          </p:cNvSpPr>
          <p:nvPr/>
        </p:nvSpPr>
        <p:spPr bwMode="auto">
          <a:xfrm>
            <a:off x="6643702" y="4580495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u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13" name="Text Box 19"/>
          <p:cNvSpPr txBox="1">
            <a:spLocks noChangeArrowheads="1"/>
          </p:cNvSpPr>
          <p:nvPr/>
        </p:nvSpPr>
        <p:spPr bwMode="auto">
          <a:xfrm>
            <a:off x="6286512" y="6052130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v1</a:t>
            </a:r>
            <a:endParaRPr lang="en-US" altLang="zh-CN" dirty="0"/>
          </a:p>
        </p:txBody>
      </p:sp>
      <p:sp>
        <p:nvSpPr>
          <p:cNvPr id="214" name="Oval 3"/>
          <p:cNvSpPr>
            <a:spLocks noChangeArrowheads="1"/>
          </p:cNvSpPr>
          <p:nvPr/>
        </p:nvSpPr>
        <p:spPr bwMode="auto">
          <a:xfrm>
            <a:off x="7496236" y="491068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" name="Oval 8"/>
          <p:cNvSpPr>
            <a:spLocks noChangeArrowheads="1"/>
          </p:cNvSpPr>
          <p:nvPr/>
        </p:nvSpPr>
        <p:spPr bwMode="auto">
          <a:xfrm>
            <a:off x="6967590" y="5882247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" name="Text Box 14"/>
          <p:cNvSpPr txBox="1">
            <a:spLocks noChangeArrowheads="1"/>
          </p:cNvSpPr>
          <p:nvPr/>
        </p:nvSpPr>
        <p:spPr bwMode="auto">
          <a:xfrm>
            <a:off x="7415242" y="4588429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u2</a:t>
            </a:r>
            <a:endParaRPr lang="en-US" altLang="zh-CN" dirty="0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6886628" y="6060064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v2</a:t>
            </a:r>
            <a:endParaRPr lang="en-US" altLang="zh-CN" dirty="0"/>
          </a:p>
        </p:txBody>
      </p:sp>
      <p:sp>
        <p:nvSpPr>
          <p:cNvPr id="218" name="Oval 3"/>
          <p:cNvSpPr>
            <a:spLocks noChangeArrowheads="1"/>
          </p:cNvSpPr>
          <p:nvPr/>
        </p:nvSpPr>
        <p:spPr bwMode="auto">
          <a:xfrm>
            <a:off x="8253474" y="491068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" name="Oval 8"/>
          <p:cNvSpPr>
            <a:spLocks noChangeArrowheads="1"/>
          </p:cNvSpPr>
          <p:nvPr/>
        </p:nvSpPr>
        <p:spPr bwMode="auto">
          <a:xfrm>
            <a:off x="7539094" y="5882247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Text Box 14"/>
          <p:cNvSpPr txBox="1">
            <a:spLocks noChangeArrowheads="1"/>
          </p:cNvSpPr>
          <p:nvPr/>
        </p:nvSpPr>
        <p:spPr bwMode="auto">
          <a:xfrm>
            <a:off x="8172480" y="4588429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u3</a:t>
            </a:r>
            <a:endParaRPr lang="en-US" altLang="zh-CN" dirty="0"/>
          </a:p>
        </p:txBody>
      </p:sp>
      <p:sp>
        <p:nvSpPr>
          <p:cNvPr id="221" name="Text Box 19"/>
          <p:cNvSpPr txBox="1">
            <a:spLocks noChangeArrowheads="1"/>
          </p:cNvSpPr>
          <p:nvPr/>
        </p:nvSpPr>
        <p:spPr bwMode="auto">
          <a:xfrm>
            <a:off x="7458132" y="6060064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v3</a:t>
            </a:r>
            <a:endParaRPr lang="en-US" altLang="zh-CN" dirty="0"/>
          </a:p>
        </p:txBody>
      </p:sp>
      <p:sp>
        <p:nvSpPr>
          <p:cNvPr id="222" name="Oval 8"/>
          <p:cNvSpPr>
            <a:spLocks noChangeArrowheads="1"/>
          </p:cNvSpPr>
          <p:nvPr/>
        </p:nvSpPr>
        <p:spPr bwMode="auto">
          <a:xfrm>
            <a:off x="8110598" y="5874313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" name="Text Box 19"/>
          <p:cNvSpPr txBox="1">
            <a:spLocks noChangeArrowheads="1"/>
          </p:cNvSpPr>
          <p:nvPr/>
        </p:nvSpPr>
        <p:spPr bwMode="auto">
          <a:xfrm>
            <a:off x="8029636" y="6052130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v4</a:t>
            </a:r>
            <a:endParaRPr lang="en-US" altLang="zh-CN" dirty="0"/>
          </a:p>
        </p:txBody>
      </p:sp>
      <p:sp>
        <p:nvSpPr>
          <p:cNvPr id="224" name="Oval 8"/>
          <p:cNvSpPr>
            <a:spLocks noChangeArrowheads="1"/>
          </p:cNvSpPr>
          <p:nvPr/>
        </p:nvSpPr>
        <p:spPr bwMode="auto">
          <a:xfrm>
            <a:off x="8682102" y="5874313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" name="Text Box 19"/>
          <p:cNvSpPr txBox="1">
            <a:spLocks noChangeArrowheads="1"/>
          </p:cNvSpPr>
          <p:nvPr/>
        </p:nvSpPr>
        <p:spPr bwMode="auto">
          <a:xfrm>
            <a:off x="8601140" y="6052130"/>
            <a:ext cx="47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v5</a:t>
            </a:r>
            <a:endParaRPr lang="en-US" altLang="zh-CN" dirty="0"/>
          </a:p>
        </p:txBody>
      </p:sp>
      <p:cxnSp>
        <p:nvCxnSpPr>
          <p:cNvPr id="226" name="直接连接符 225"/>
          <p:cNvCxnSpPr>
            <a:stCxn id="178" idx="4"/>
            <a:endCxn id="179" idx="0"/>
          </p:cNvCxnSpPr>
          <p:nvPr/>
        </p:nvCxnSpPr>
        <p:spPr>
          <a:xfrm rot="5400000">
            <a:off x="73799" y="5289290"/>
            <a:ext cx="742960" cy="3572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178" idx="4"/>
            <a:endCxn id="183" idx="0"/>
          </p:cNvCxnSpPr>
          <p:nvPr/>
        </p:nvCxnSpPr>
        <p:spPr>
          <a:xfrm rot="16200000" flipH="1">
            <a:off x="369890" y="5350421"/>
            <a:ext cx="750894" cy="2428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82" idx="4"/>
            <a:endCxn id="179" idx="7"/>
          </p:cNvCxnSpPr>
          <p:nvPr/>
        </p:nvCxnSpPr>
        <p:spPr>
          <a:xfrm rot="5400000">
            <a:off x="487208" y="4964637"/>
            <a:ext cx="768504" cy="1047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182" idx="4"/>
            <a:endCxn id="187" idx="0"/>
          </p:cNvCxnSpPr>
          <p:nvPr/>
        </p:nvCxnSpPr>
        <p:spPr>
          <a:xfrm rot="16200000" flipH="1">
            <a:off x="1045379" y="5454406"/>
            <a:ext cx="742960" cy="428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82" idx="4"/>
            <a:endCxn id="190" idx="0"/>
          </p:cNvCxnSpPr>
          <p:nvPr/>
        </p:nvCxnSpPr>
        <p:spPr>
          <a:xfrm rot="16200000" flipH="1">
            <a:off x="1335098" y="5164687"/>
            <a:ext cx="735026" cy="614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86" idx="4"/>
            <a:endCxn id="192" idx="0"/>
          </p:cNvCxnSpPr>
          <p:nvPr/>
        </p:nvCxnSpPr>
        <p:spPr>
          <a:xfrm rot="16200000" flipH="1">
            <a:off x="1999469" y="5257554"/>
            <a:ext cx="735026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86" idx="4"/>
            <a:endCxn id="190" idx="0"/>
          </p:cNvCxnSpPr>
          <p:nvPr/>
        </p:nvCxnSpPr>
        <p:spPr>
          <a:xfrm rot="5400000">
            <a:off x="1713717" y="5400430"/>
            <a:ext cx="735026" cy="1428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187" idx="0"/>
          </p:cNvCxnSpPr>
          <p:nvPr/>
        </p:nvCxnSpPr>
        <p:spPr>
          <a:xfrm rot="5400000">
            <a:off x="1429541" y="5133748"/>
            <a:ext cx="722314" cy="704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94" idx="4"/>
            <a:endCxn id="195" idx="0"/>
          </p:cNvCxnSpPr>
          <p:nvPr/>
        </p:nvCxnSpPr>
        <p:spPr>
          <a:xfrm rot="5400000">
            <a:off x="3217071" y="5289290"/>
            <a:ext cx="742960" cy="3572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198" idx="4"/>
            <a:endCxn id="199" idx="0"/>
          </p:cNvCxnSpPr>
          <p:nvPr/>
        </p:nvCxnSpPr>
        <p:spPr>
          <a:xfrm rot="5400000">
            <a:off x="3902899" y="5211512"/>
            <a:ext cx="742960" cy="5286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198" idx="4"/>
            <a:endCxn id="203" idx="0"/>
          </p:cNvCxnSpPr>
          <p:nvPr/>
        </p:nvCxnSpPr>
        <p:spPr>
          <a:xfrm rot="16200000" flipH="1">
            <a:off x="4188651" y="5454406"/>
            <a:ext cx="742960" cy="42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98" idx="4"/>
            <a:endCxn id="206" idx="0"/>
          </p:cNvCxnSpPr>
          <p:nvPr/>
        </p:nvCxnSpPr>
        <p:spPr>
          <a:xfrm rot="16200000" flipH="1">
            <a:off x="4478370" y="5164687"/>
            <a:ext cx="735026" cy="614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02" idx="4"/>
            <a:endCxn id="199" idx="0"/>
          </p:cNvCxnSpPr>
          <p:nvPr/>
        </p:nvCxnSpPr>
        <p:spPr>
          <a:xfrm rot="5400000">
            <a:off x="4281518" y="4832893"/>
            <a:ext cx="742960" cy="1285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endCxn id="203" idx="0"/>
          </p:cNvCxnSpPr>
          <p:nvPr/>
        </p:nvCxnSpPr>
        <p:spPr>
          <a:xfrm rot="5400000">
            <a:off x="4572813" y="5133748"/>
            <a:ext cx="722314" cy="7048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endCxn id="206" idx="0"/>
          </p:cNvCxnSpPr>
          <p:nvPr/>
        </p:nvCxnSpPr>
        <p:spPr>
          <a:xfrm rot="5400000">
            <a:off x="4862532" y="5415533"/>
            <a:ext cx="714380" cy="13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02" idx="4"/>
            <a:endCxn id="208" idx="0"/>
          </p:cNvCxnSpPr>
          <p:nvPr/>
        </p:nvCxnSpPr>
        <p:spPr>
          <a:xfrm rot="16200000" flipH="1">
            <a:off x="5142741" y="5257554"/>
            <a:ext cx="735026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10" idx="4"/>
            <a:endCxn id="211" idx="0"/>
          </p:cNvCxnSpPr>
          <p:nvPr/>
        </p:nvCxnSpPr>
        <p:spPr>
          <a:xfrm rot="5400000">
            <a:off x="6288905" y="5324222"/>
            <a:ext cx="742960" cy="357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14" idx="4"/>
            <a:endCxn id="211" idx="0"/>
          </p:cNvCxnSpPr>
          <p:nvPr/>
        </p:nvCxnSpPr>
        <p:spPr>
          <a:xfrm rot="5400000">
            <a:off x="6678642" y="4942419"/>
            <a:ext cx="735026" cy="1128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18" idx="4"/>
            <a:endCxn id="215" idx="0"/>
          </p:cNvCxnSpPr>
          <p:nvPr/>
        </p:nvCxnSpPr>
        <p:spPr>
          <a:xfrm rot="5400000">
            <a:off x="7353352" y="4867825"/>
            <a:ext cx="742960" cy="1285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18" idx="4"/>
            <a:endCxn id="219" idx="0"/>
          </p:cNvCxnSpPr>
          <p:nvPr/>
        </p:nvCxnSpPr>
        <p:spPr>
          <a:xfrm rot="5400000">
            <a:off x="7639104" y="5153577"/>
            <a:ext cx="742960" cy="714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18" idx="4"/>
            <a:endCxn id="222" idx="0"/>
          </p:cNvCxnSpPr>
          <p:nvPr/>
        </p:nvCxnSpPr>
        <p:spPr>
          <a:xfrm rot="5400000">
            <a:off x="7928823" y="5435362"/>
            <a:ext cx="735026" cy="1428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18" idx="4"/>
            <a:endCxn id="224" idx="0"/>
          </p:cNvCxnSpPr>
          <p:nvPr/>
        </p:nvCxnSpPr>
        <p:spPr>
          <a:xfrm rot="16200000" flipH="1">
            <a:off x="8214575" y="5292486"/>
            <a:ext cx="735026" cy="428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1"/>
          <p:cNvSpPr txBox="1">
            <a:spLocks noChangeArrowheads="1"/>
          </p:cNvSpPr>
          <p:nvPr/>
        </p:nvSpPr>
        <p:spPr bwMode="auto">
          <a:xfrm>
            <a:off x="500034" y="3571876"/>
            <a:ext cx="19288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满足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, t=2</a:t>
            </a:r>
          </a:p>
        </p:txBody>
      </p:sp>
      <p:sp>
        <p:nvSpPr>
          <p:cNvPr id="249" name="TextBox 1"/>
          <p:cNvSpPr txBox="1">
            <a:spLocks noChangeArrowheads="1"/>
          </p:cNvSpPr>
          <p:nvPr/>
        </p:nvSpPr>
        <p:spPr bwMode="auto">
          <a:xfrm>
            <a:off x="3571868" y="3571876"/>
            <a:ext cx="19288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满足相异性条件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0" name="TextBox 1"/>
          <p:cNvSpPr txBox="1">
            <a:spLocks noChangeArrowheads="1"/>
          </p:cNvSpPr>
          <p:nvPr/>
        </p:nvSpPr>
        <p:spPr bwMode="auto">
          <a:xfrm>
            <a:off x="6572264" y="3571876"/>
            <a:ext cx="221457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no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不满足相异性条件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60350"/>
            <a:ext cx="6692904" cy="417513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/>
              <a:t>6.2 </a:t>
            </a:r>
            <a:r>
              <a:rPr lang="zh-CN" altLang="en-US" sz="3600" b="1" dirty="0" smtClean="0"/>
              <a:t>欧拉图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7786743" cy="5286412"/>
          </a:xfrm>
        </p:spPr>
        <p:txBody>
          <a:bodyPr/>
          <a:lstStyle/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欧拉图的历史背景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欧拉图定义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无向欧拉图的判别法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有向欧拉图的判别法</a:t>
            </a: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欧拉图判定定理应用</a:t>
            </a:r>
            <a:endParaRPr lang="zh-CN" altLang="en-US" sz="2800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4137</Words>
  <Application>Microsoft Office PowerPoint</Application>
  <PresentationFormat>全屏显示(4:3)</PresentationFormat>
  <Paragraphs>520</Paragraphs>
  <Slides>50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默认设计模板</vt:lpstr>
      <vt:lpstr>公式</vt:lpstr>
      <vt:lpstr>Equation</vt:lpstr>
      <vt:lpstr>第6章  特殊的图</vt:lpstr>
      <vt:lpstr>6.1 二部图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欧拉图</vt:lpstr>
      <vt:lpstr>PowerPoint 演示文稿</vt:lpstr>
      <vt:lpstr>6.2 欧拉图::欧拉图定义</vt:lpstr>
      <vt:lpstr>6.2 欧拉图::欧拉图定义</vt:lpstr>
      <vt:lpstr>6.2 欧拉图::无向欧拉图的判别法</vt:lpstr>
      <vt:lpstr>6.2 欧拉图::无向欧拉图的判别法</vt:lpstr>
      <vt:lpstr>6.2 欧拉图::有向欧拉图的判别法</vt:lpstr>
      <vt:lpstr>6.2 欧拉图::欧拉图判定定理应用</vt:lpstr>
      <vt:lpstr>6.2 欧拉图::欧拉图判定定理应用</vt:lpstr>
      <vt:lpstr>6.3 哈密顿图</vt:lpstr>
      <vt:lpstr>6.3 哈密顿图::哈密顿图的历史背景</vt:lpstr>
      <vt:lpstr>6.3 哈密顿图::哈密顿回路与通路</vt:lpstr>
      <vt:lpstr>6.3 哈密顿图::哈密顿图实例</vt:lpstr>
      <vt:lpstr>6.3 哈密顿图::无向哈密顿图的一个必要条件</vt:lpstr>
      <vt:lpstr>6.3 哈密顿图::关于必要条件的几点说明</vt:lpstr>
      <vt:lpstr>6.3 哈密顿图::必要条件的应用</vt:lpstr>
      <vt:lpstr>6.3 哈密顿图::无向哈密顿图的一个充分条件</vt:lpstr>
      <vt:lpstr>6.3 哈密顿图::充分条件定理的推论</vt:lpstr>
      <vt:lpstr>6.3 哈密顿图::关于充分条件的几点说明</vt:lpstr>
      <vt:lpstr>6.3 哈密顿图::充分条件反例</vt:lpstr>
      <vt:lpstr>6.3 哈密顿图::基图充分条件定理</vt:lpstr>
      <vt:lpstr>6.3 哈密顿图::基图充分条件定理应用</vt:lpstr>
      <vt:lpstr>6.3 哈密顿图::哈密顿图的应用—生成格雷码</vt:lpstr>
      <vt:lpstr>6.4 平面图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Wang Jian Xin</cp:lastModifiedBy>
  <cp:revision>1096</cp:revision>
  <dcterms:created xsi:type="dcterms:W3CDTF">2007-11-19T20:33:53Z</dcterms:created>
  <dcterms:modified xsi:type="dcterms:W3CDTF">2015-12-27T08:18:02Z</dcterms:modified>
</cp:coreProperties>
</file>