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3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95" r:id="rId19"/>
    <p:sldId id="273" r:id="rId20"/>
    <p:sldId id="274" r:id="rId21"/>
    <p:sldId id="275" r:id="rId22"/>
    <p:sldId id="276" r:id="rId23"/>
    <p:sldId id="277" r:id="rId24"/>
    <p:sldId id="296" r:id="rId25"/>
    <p:sldId id="278" r:id="rId26"/>
    <p:sldId id="279" r:id="rId27"/>
    <p:sldId id="280" r:id="rId28"/>
    <p:sldId id="297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1237" autoAdjust="0"/>
  </p:normalViewPr>
  <p:slideViewPr>
    <p:cSldViewPr>
      <p:cViewPr varScale="1">
        <p:scale>
          <a:sx n="84" d="100"/>
          <a:sy n="84" d="100"/>
        </p:scale>
        <p:origin x="-73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0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D0353DB-81E8-4EB7-BA77-C7A65928AA68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F0DA6E-AB21-4FAC-B614-C20A130D7A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89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360CB-37D0-4AD8-BDEB-FD79A6C07C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E7BC1-BAA9-4055-8A84-A88744B5BFF3}" type="datetimeFigureOut">
              <a:rPr lang="en-US" altLang="zh-CN"/>
              <a:pPr>
                <a:defRPr/>
              </a:pPr>
              <a:t>12/3/2015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C558-86FA-43C8-8BB0-DF429A8FD3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0101E-8166-4B79-80F1-697A7C88659A}" type="datetimeFigureOut">
              <a:rPr lang="en-US" altLang="zh-CN"/>
              <a:pPr>
                <a:defRPr/>
              </a:pPr>
              <a:t>12/3/2015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9AE0-7848-4264-8283-CB9A0058EC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7ED29-C5DF-42E6-A646-45EFBE3125BB}" type="datetimeFigureOut">
              <a:rPr lang="en-US" altLang="zh-CN"/>
              <a:pPr>
                <a:defRPr/>
              </a:pPr>
              <a:t>12/3/2015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4DFC2-CA94-453F-8F60-9BEDAA3756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6E8B2-6C7A-4149-B495-E9221C604F29}" type="datetimeFigureOut">
              <a:rPr lang="en-US" altLang="zh-CN"/>
              <a:pPr>
                <a:defRPr/>
              </a:pPr>
              <a:t>12/3/2015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12E02-7740-4091-8E2C-9BA1BF2C2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6DF9C-F657-4E09-B8D5-203CBA350D76}" type="datetimeFigureOut">
              <a:rPr lang="en-US" altLang="zh-CN"/>
              <a:pPr>
                <a:defRPr/>
              </a:pPr>
              <a:t>12/3/2015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6C5B2-D89F-47D4-BB92-E76F666487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F331E-6C16-4BFA-8FDE-743365AA0B5E}" type="datetimeFigureOut">
              <a:rPr lang="en-US" altLang="zh-CN"/>
              <a:pPr>
                <a:defRPr/>
              </a:pPr>
              <a:t>12/3/2015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74460-ED15-476D-9D66-255CF29CD3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82BF-28C8-478B-8163-EF5EDCE775C9}" type="datetimeFigureOut">
              <a:rPr lang="en-US" altLang="zh-CN"/>
              <a:pPr>
                <a:defRPr/>
              </a:pPr>
              <a:t>12/3/2015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C9407-EA0B-4542-AF5F-6BB382C17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DF773-3C78-480A-B2D8-4220A48F1797}" type="datetimeFigureOut">
              <a:rPr lang="en-US" altLang="zh-CN"/>
              <a:pPr>
                <a:defRPr/>
              </a:pPr>
              <a:t>12/3/2015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E5FD-C73F-4536-8032-292AE32ED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E2466-8DB7-49DB-9A91-07E099BAF474}" type="datetimeFigureOut">
              <a:rPr lang="en-US" altLang="zh-CN"/>
              <a:pPr>
                <a:defRPr/>
              </a:pPr>
              <a:t>12/3/2015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F2DD3-B069-4687-AF82-44ACD2514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F0D0-4241-418F-BDA2-51FF264FE9AD}" type="datetimeFigureOut">
              <a:rPr lang="en-US" altLang="zh-CN"/>
              <a:pPr>
                <a:defRPr/>
              </a:pPr>
              <a:t>12/3/2015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E9419-2472-4854-BCC0-AA6C78A879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328E9-9DEC-4644-B5A8-EEDCC40A74F2}" type="datetimeFigureOut">
              <a:rPr lang="en-US" altLang="zh-CN"/>
              <a:pPr>
                <a:defRPr/>
              </a:pPr>
              <a:t>12/3/2015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49611-3A7E-49CD-975E-391AACD27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A36D5DA-5AE8-4ED6-A522-84344FCF6901}" type="datetimeFigureOut">
              <a:rPr lang="en-US" altLang="zh-CN"/>
              <a:pPr>
                <a:defRPr/>
              </a:pPr>
              <a:t>12/3/2015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FAD5EA-FE1C-45F0-8B15-3B4EC3619B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260350"/>
            <a:ext cx="6121400" cy="417513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/>
              <a:t>第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章  树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229600" cy="452596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b="1" dirty="0" smtClean="0"/>
              <a:t>7.1 </a:t>
            </a:r>
            <a:r>
              <a:rPr lang="zh-CN" altLang="en-US" sz="2800" b="1" dirty="0" smtClean="0"/>
              <a:t>无向树及生成树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b="1" dirty="0" smtClean="0"/>
              <a:t>7.2 </a:t>
            </a:r>
            <a:r>
              <a:rPr lang="zh-CN" altLang="en-US" sz="2800" b="1" dirty="0" smtClean="0"/>
              <a:t>根树及其应用</a:t>
            </a:r>
            <a:endParaRPr lang="en-US" altLang="zh-CN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4600" y="2997200"/>
            <a:ext cx="61468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774700" y="1600200"/>
            <a:ext cx="79121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ts val="5300"/>
              </a:lnSpc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的度数列为1,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2,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3,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共有3棵非同构的无向树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如图所示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0247" name="TextBox 1"/>
          <p:cNvSpPr txBox="1">
            <a:spLocks noChangeArrowheads="1"/>
          </p:cNvSpPr>
          <p:nvPr/>
        </p:nvSpPr>
        <p:spPr bwMode="auto">
          <a:xfrm>
            <a:off x="228600" y="533400"/>
            <a:ext cx="86391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7.1 </a:t>
            </a:r>
            <a:r>
              <a:rPr lang="zh-CN" altLang="en-US" sz="3200" b="1" dirty="0" smtClean="0">
                <a:latin typeface="宋体" charset="-122"/>
              </a:rPr>
              <a:t>无向树及生成树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无向树</a:t>
            </a:r>
            <a:r>
              <a:rPr lang="en-US" altLang="zh-CN" sz="3200" b="1" dirty="0" smtClean="0">
                <a:latin typeface="宋体" charset="-122"/>
              </a:rPr>
              <a:t>例题2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101850" y="4330700"/>
            <a:ext cx="184150" cy="12700"/>
          </a:xfrm>
          <a:custGeom>
            <a:avLst/>
            <a:gdLst>
              <a:gd name="connsiteX0" fmla="*/ 0 w 183514"/>
              <a:gd name="connsiteY0" fmla="*/ 6350 h 12700"/>
              <a:gd name="connsiteX1" fmla="*/ 183514 w 183514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3514" h="12700">
                <a:moveTo>
                  <a:pt x="0" y="6350"/>
                </a:moveTo>
                <a:lnTo>
                  <a:pt x="18351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0" y="4584700"/>
            <a:ext cx="44958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685800" y="1066800"/>
            <a:ext cx="7924800" cy="4038600"/>
          </a:xfrm>
          <a:prstGeom prst="rect">
            <a:avLst/>
          </a:prstGeom>
          <a:noFill/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定义10.2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为无向图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的子图并且是树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生成树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生成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子图并且是树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(3)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生成树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树枝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中的边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(4)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生成树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弦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不在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中的边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(5)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生成树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余树</a:t>
            </a:r>
            <a:r>
              <a:rPr lang="en-US" altLang="zh-CN" sz="2400" b="1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全体弦组成的集合的导出子图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注意：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不一定连通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也不一定不含回路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如图所示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277" name="TextBox 1"/>
          <p:cNvSpPr txBox="1">
            <a:spLocks noChangeArrowheads="1"/>
          </p:cNvSpPr>
          <p:nvPr/>
        </p:nvSpPr>
        <p:spPr bwMode="auto">
          <a:xfrm>
            <a:off x="260350" y="228600"/>
            <a:ext cx="8578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7.1 </a:t>
            </a:r>
            <a:r>
              <a:rPr lang="zh-CN" altLang="en-US" sz="3200" b="1" dirty="0" smtClean="0">
                <a:latin typeface="宋体" charset="-122"/>
              </a:rPr>
              <a:t>无向树及生成树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生成树的定义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3538537" y="3810000"/>
            <a:ext cx="195263" cy="25400"/>
          </a:xfrm>
          <a:custGeom>
            <a:avLst/>
            <a:gdLst>
              <a:gd name="connsiteX0" fmla="*/ 6350 w 195579"/>
              <a:gd name="connsiteY0" fmla="*/ 6350 h 25400"/>
              <a:gd name="connsiteX1" fmla="*/ 189229 w 19557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5579" h="25400">
                <a:moveTo>
                  <a:pt x="6350" y="6350"/>
                </a:moveTo>
                <a:lnTo>
                  <a:pt x="18922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6" name="Freeform 3"/>
          <p:cNvSpPr/>
          <p:nvPr/>
        </p:nvSpPr>
        <p:spPr>
          <a:xfrm>
            <a:off x="8339138" y="3810000"/>
            <a:ext cx="195262" cy="25400"/>
          </a:xfrm>
          <a:custGeom>
            <a:avLst/>
            <a:gdLst>
              <a:gd name="connsiteX0" fmla="*/ 6350 w 195579"/>
              <a:gd name="connsiteY0" fmla="*/ 6350 h 25400"/>
              <a:gd name="connsiteX1" fmla="*/ 189229 w 19557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5579" h="25400">
                <a:moveTo>
                  <a:pt x="6350" y="6350"/>
                </a:moveTo>
                <a:lnTo>
                  <a:pt x="18922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extBox 1"/>
          <p:cNvSpPr txBox="1">
            <a:spLocks noChangeArrowheads="1"/>
          </p:cNvSpPr>
          <p:nvPr/>
        </p:nvSpPr>
        <p:spPr bwMode="auto">
          <a:xfrm>
            <a:off x="558800" y="1295400"/>
            <a:ext cx="820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定理10.3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无向图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具有生成树当且仅当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连通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证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必要性显然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充分性用破圈法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注意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在圈上删除任何一条边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不破坏连通性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推论1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阶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条边的无向连通图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证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 生成树中的边数为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，一定不超过原图中的边的数量，即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≤ 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，也就是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≥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303" name="TextBox 1"/>
          <p:cNvSpPr txBox="1">
            <a:spLocks noChangeArrowheads="1"/>
          </p:cNvSpPr>
          <p:nvPr/>
        </p:nvSpPr>
        <p:spPr bwMode="auto">
          <a:xfrm>
            <a:off x="228600" y="571500"/>
            <a:ext cx="861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7.1 </a:t>
            </a:r>
            <a:r>
              <a:rPr lang="zh-CN" altLang="en-US" sz="3200" b="1" dirty="0" smtClean="0">
                <a:latin typeface="宋体" charset="-122"/>
              </a:rPr>
              <a:t>无向树及生成树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3200" b="1" dirty="0" err="1" smtClean="0">
                <a:latin typeface="宋体" charset="-122"/>
              </a:rPr>
              <a:t>生成树存在条件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4584700"/>
            <a:ext cx="44958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Box 1"/>
          <p:cNvSpPr txBox="1">
            <a:spLocks noChangeArrowheads="1"/>
          </p:cNvSpPr>
          <p:nvPr/>
        </p:nvSpPr>
        <p:spPr bwMode="auto">
          <a:xfrm>
            <a:off x="558800" y="3276600"/>
            <a:ext cx="65" cy="6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1" name="TextBox 1"/>
          <p:cNvSpPr txBox="1">
            <a:spLocks noChangeArrowheads="1"/>
          </p:cNvSpPr>
          <p:nvPr/>
        </p:nvSpPr>
        <p:spPr bwMode="auto">
          <a:xfrm>
            <a:off x="228600" y="838200"/>
            <a:ext cx="8763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定义7.3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阶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条边的无向连通图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的一棵生成树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…,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的弦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添加弦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产生的只含弦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其余边均为树枝的圈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的对应树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的弦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r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基本回路或基本圈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=1,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…,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－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并称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…,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对应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基本回路系统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每一个连通无向图的基本回路系统有很多种，但基本回路系统都由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个基本回路构成。如下图，如果生成树是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1~2~3,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那么，边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对应的基本回路是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ABC,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边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对应的基本回路是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ABCD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，共有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5-4+1=2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个基本回路，基本回路系统有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个元素。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82600" y="2641600"/>
            <a:ext cx="65" cy="715709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62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4" name="TextBox 1"/>
          <p:cNvSpPr txBox="1">
            <a:spLocks noChangeArrowheads="1"/>
          </p:cNvSpPr>
          <p:nvPr/>
        </p:nvSpPr>
        <p:spPr bwMode="auto">
          <a:xfrm>
            <a:off x="482600" y="2209800"/>
            <a:ext cx="65" cy="6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5" name="TextBox 1"/>
          <p:cNvSpPr txBox="1">
            <a:spLocks noChangeArrowheads="1"/>
          </p:cNvSpPr>
          <p:nvPr/>
        </p:nvSpPr>
        <p:spPr bwMode="auto">
          <a:xfrm>
            <a:off x="482600" y="1765300"/>
            <a:ext cx="65" cy="6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6" name="TextBox 1"/>
          <p:cNvSpPr txBox="1">
            <a:spLocks noChangeArrowheads="1"/>
          </p:cNvSpPr>
          <p:nvPr/>
        </p:nvSpPr>
        <p:spPr bwMode="auto">
          <a:xfrm>
            <a:off x="482600" y="1333500"/>
            <a:ext cx="65" cy="67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7" name="TextBox 1"/>
          <p:cNvSpPr txBox="1">
            <a:spLocks noChangeArrowheads="1"/>
          </p:cNvSpPr>
          <p:nvPr/>
        </p:nvSpPr>
        <p:spPr bwMode="auto">
          <a:xfrm>
            <a:off x="228600" y="152400"/>
            <a:ext cx="86868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7.1 </a:t>
            </a:r>
            <a:r>
              <a:rPr lang="zh-CN" altLang="en-US" sz="3200" b="1" dirty="0" smtClean="0">
                <a:latin typeface="宋体" charset="-122"/>
              </a:rPr>
              <a:t>无向树及生成树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3200" b="1" dirty="0" err="1" smtClean="0">
                <a:latin typeface="宋体" charset="-122"/>
              </a:rPr>
              <a:t>基本回路</a:t>
            </a:r>
            <a:r>
              <a:rPr lang="zh-CN" altLang="en-US" sz="3200" b="1" dirty="0" smtClean="0">
                <a:latin typeface="宋体" charset="-122"/>
              </a:rPr>
              <a:t>与</a:t>
            </a:r>
            <a:r>
              <a:rPr lang="en-US" altLang="zh-CN" sz="3200" b="1" dirty="0" err="1" smtClean="0">
                <a:latin typeface="宋体" charset="-122"/>
              </a:rPr>
              <a:t>基本回路系统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4838672" y="5508636"/>
            <a:ext cx="228600" cy="228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9" name="直接连接符 28"/>
          <p:cNvCxnSpPr>
            <a:stCxn id="30" idx="3"/>
            <a:endCxn id="28" idx="7"/>
          </p:cNvCxnSpPr>
          <p:nvPr/>
        </p:nvCxnSpPr>
        <p:spPr>
          <a:xfrm rot="5400000">
            <a:off x="5494174" y="4378188"/>
            <a:ext cx="703546" cy="162430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6624622" y="4643446"/>
            <a:ext cx="228600" cy="228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6638908" y="6129358"/>
            <a:ext cx="228600" cy="228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" name="直接连接符 31"/>
          <p:cNvCxnSpPr>
            <a:stCxn id="31" idx="2"/>
            <a:endCxn id="28" idx="5"/>
          </p:cNvCxnSpPr>
          <p:nvPr/>
        </p:nvCxnSpPr>
        <p:spPr>
          <a:xfrm rot="10800000">
            <a:off x="5033794" y="5703758"/>
            <a:ext cx="1605114" cy="5399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8410572" y="5486416"/>
            <a:ext cx="228600" cy="228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4" name="直接连接符 33"/>
          <p:cNvCxnSpPr>
            <a:stCxn id="30" idx="5"/>
            <a:endCxn id="33" idx="1"/>
          </p:cNvCxnSpPr>
          <p:nvPr/>
        </p:nvCxnSpPr>
        <p:spPr>
          <a:xfrm rot="16200000" flipH="1">
            <a:off x="7291234" y="4367078"/>
            <a:ext cx="681326" cy="162430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1" idx="6"/>
            <a:endCxn id="33" idx="3"/>
          </p:cNvCxnSpPr>
          <p:nvPr/>
        </p:nvCxnSpPr>
        <p:spPr>
          <a:xfrm flipV="1">
            <a:off x="6867508" y="5681538"/>
            <a:ext cx="1576542" cy="56212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1" idx="0"/>
            <a:endCxn id="30" idx="4"/>
          </p:cNvCxnSpPr>
          <p:nvPr/>
        </p:nvCxnSpPr>
        <p:spPr>
          <a:xfrm rot="16200000" flipV="1">
            <a:off x="6117409" y="5493559"/>
            <a:ext cx="1257312" cy="1428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81784" y="442913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39172" y="5429264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5768" y="5429264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6853222" y="621508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7343772" y="508629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715000" y="510540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571500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391400" y="571500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6477000" y="533400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82600" y="1219200"/>
            <a:ext cx="8432800" cy="4648200"/>
          </a:xfrm>
          <a:prstGeom prst="rect">
            <a:avLst/>
          </a:prstGeom>
          <a:noFill/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定义7.4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阶连通图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的一棵生成树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…,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的树枝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的只含树枝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的割集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（其它是弦），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的对应于生成树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由树枝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生成的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基本割集</a:t>
            </a:r>
            <a:r>
              <a:rPr lang="zh-CN" altLang="en-US" sz="2400" b="1" dirty="0" smtClean="0">
                <a:solidFill>
                  <a:srgbClr val="A50021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1,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…,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-1.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并称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…,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}为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对应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基本割集系统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G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的对应不同生成树的基本割集可能不一样，但基本割集的个数都是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。也就是基本割集系统中元素个数都是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例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下图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中，树枝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对应的基本割集分别是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S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={1,6,4}, S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={2,5,6,4}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S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+mn-ea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= {3,5,4}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基本割集数是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4-1=3.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244600" y="4851400"/>
            <a:ext cx="65" cy="67723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82600" y="4419600"/>
            <a:ext cx="65" cy="67723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482600" y="4076700"/>
            <a:ext cx="65" cy="3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8" name="TextBox 1"/>
          <p:cNvSpPr txBox="1">
            <a:spLocks noChangeArrowheads="1"/>
          </p:cNvSpPr>
          <p:nvPr/>
        </p:nvSpPr>
        <p:spPr bwMode="auto">
          <a:xfrm>
            <a:off x="482600" y="3225800"/>
            <a:ext cx="65" cy="67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82600" y="2794000"/>
            <a:ext cx="65" cy="67723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</a:pPr>
            <a:endParaRPr lang="en-US" altLang="zh-CN" sz="2400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2600" y="2349500"/>
            <a:ext cx="65" cy="67723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82600" y="1917700"/>
            <a:ext cx="65" cy="67723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3" name="TextBox 1"/>
          <p:cNvSpPr txBox="1">
            <a:spLocks noChangeArrowheads="1"/>
          </p:cNvSpPr>
          <p:nvPr/>
        </p:nvSpPr>
        <p:spPr bwMode="auto">
          <a:xfrm>
            <a:off x="228600" y="533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7.1 </a:t>
            </a:r>
            <a:r>
              <a:rPr lang="zh-CN" altLang="en-US" sz="3200" b="1" dirty="0" smtClean="0">
                <a:latin typeface="宋体" charset="-122"/>
              </a:rPr>
              <a:t>无向树及生成树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3200" b="1" dirty="0" err="1" smtClean="0">
                <a:latin typeface="宋体" charset="-122"/>
              </a:rPr>
              <a:t>基本割集与基本割集系统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838672" y="5675244"/>
            <a:ext cx="228600" cy="228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" name="直接连接符 13"/>
          <p:cNvCxnSpPr>
            <a:stCxn id="15" idx="3"/>
            <a:endCxn id="13" idx="7"/>
          </p:cNvCxnSpPr>
          <p:nvPr/>
        </p:nvCxnSpPr>
        <p:spPr>
          <a:xfrm rot="5400000">
            <a:off x="5494174" y="4544796"/>
            <a:ext cx="703546" cy="1624306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6624622" y="4810054"/>
            <a:ext cx="228600" cy="228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6638908" y="6295966"/>
            <a:ext cx="228600" cy="228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7" name="直接连接符 16"/>
          <p:cNvCxnSpPr>
            <a:stCxn id="16" idx="2"/>
            <a:endCxn id="13" idx="5"/>
          </p:cNvCxnSpPr>
          <p:nvPr/>
        </p:nvCxnSpPr>
        <p:spPr>
          <a:xfrm rot="10800000">
            <a:off x="5033794" y="5870366"/>
            <a:ext cx="1605114" cy="539900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8410572" y="5653024"/>
            <a:ext cx="228600" cy="2286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9" name="直接连接符 18"/>
          <p:cNvCxnSpPr>
            <a:stCxn id="15" idx="5"/>
            <a:endCxn id="18" idx="1"/>
          </p:cNvCxnSpPr>
          <p:nvPr/>
        </p:nvCxnSpPr>
        <p:spPr>
          <a:xfrm rot="16200000" flipH="1">
            <a:off x="7291234" y="4533686"/>
            <a:ext cx="681326" cy="1624306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6"/>
            <a:endCxn id="18" idx="3"/>
          </p:cNvCxnSpPr>
          <p:nvPr/>
        </p:nvCxnSpPr>
        <p:spPr>
          <a:xfrm flipV="1">
            <a:off x="6867508" y="5848146"/>
            <a:ext cx="1576542" cy="56212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0"/>
            <a:endCxn id="15" idx="4"/>
          </p:cNvCxnSpPr>
          <p:nvPr/>
        </p:nvCxnSpPr>
        <p:spPr>
          <a:xfrm rot="16200000" flipV="1">
            <a:off x="6117409" y="5660167"/>
            <a:ext cx="1257312" cy="1428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784" y="459574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8639172" y="559587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95768" y="559587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3222" y="638169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43772" y="5252898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0" y="5272008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5881608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5881608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477000" y="518160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cxnSp>
        <p:nvCxnSpPr>
          <p:cNvPr id="31" name="直接连接符 30"/>
          <p:cNvCxnSpPr>
            <a:stCxn id="18" idx="2"/>
            <a:endCxn id="13" idx="6"/>
          </p:cNvCxnSpPr>
          <p:nvPr/>
        </p:nvCxnSpPr>
        <p:spPr>
          <a:xfrm rot="10800000" flipV="1">
            <a:off x="5067272" y="5767324"/>
            <a:ext cx="3343300" cy="2222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38972" y="548640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1676400"/>
            <a:ext cx="36195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"/>
          <p:cNvSpPr txBox="1"/>
          <p:nvPr/>
        </p:nvSpPr>
        <p:spPr>
          <a:xfrm>
            <a:off x="304800" y="4267200"/>
            <a:ext cx="8610600" cy="2590800"/>
          </a:xfrm>
          <a:prstGeom prst="rect">
            <a:avLst/>
          </a:prstGeom>
          <a:noFill/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解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弦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对应的基本回路分别为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g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+mn-ea"/>
                <a:ea typeface="+mn-ea"/>
              </a:rPr>
              <a:t>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={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树枝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对应的基本割集分别为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={d,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g},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  <a:cs typeface="微软雅黑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baseline="-25000" dirty="0" err="1" smtClean="0">
                <a:solidFill>
                  <a:srgbClr val="000000"/>
                </a:solidFill>
                <a:latin typeface="+mn-ea"/>
              </a:rPr>
              <a:t>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}.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394" name="TextBox 1"/>
          <p:cNvSpPr txBox="1">
            <a:spLocks noChangeArrowheads="1"/>
          </p:cNvSpPr>
          <p:nvPr/>
        </p:nvSpPr>
        <p:spPr bwMode="auto">
          <a:xfrm>
            <a:off x="342900" y="1143000"/>
            <a:ext cx="8821326" cy="72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例7.1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图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5实线边所示为生成树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求基本回路系统与基本割集系统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395" name="TextBox 1"/>
          <p:cNvSpPr txBox="1">
            <a:spLocks noChangeArrowheads="1"/>
          </p:cNvSpPr>
          <p:nvPr/>
        </p:nvSpPr>
        <p:spPr bwMode="auto">
          <a:xfrm>
            <a:off x="228600" y="457200"/>
            <a:ext cx="86328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7.1 </a:t>
            </a:r>
            <a:r>
              <a:rPr lang="zh-CN" altLang="en-US" sz="3200" b="1" dirty="0" smtClean="0">
                <a:latin typeface="宋体" charset="-122"/>
              </a:rPr>
              <a:t>无向树及生成树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基本回路和基本割集</a:t>
            </a:r>
            <a:r>
              <a:rPr lang="en-US" altLang="zh-CN" sz="3200" b="1" dirty="0" err="1" smtClean="0">
                <a:latin typeface="宋体" charset="-122"/>
              </a:rPr>
              <a:t>实例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33400" y="1524000"/>
            <a:ext cx="8305800" cy="4853340"/>
          </a:xfrm>
          <a:prstGeom prst="rect">
            <a:avLst/>
          </a:prstGeom>
          <a:noFill/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A50021"/>
                </a:solidFill>
                <a:latin typeface="+mn-ea"/>
                <a:ea typeface="+mn-ea"/>
              </a:rPr>
              <a:t>定义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 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的生成树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)——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各边权之和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最小生成树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的所有生成树中权最小的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求最小生成树的一个算法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避圈法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Kruskal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将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中非环边按权从小到大排序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…,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取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16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中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16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16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16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不构成回路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取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16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也在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中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否则弃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16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3)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再查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16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,…,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直到得到生成树为止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421" name="TextBox 1"/>
          <p:cNvSpPr txBox="1">
            <a:spLocks noChangeArrowheads="1"/>
          </p:cNvSpPr>
          <p:nvPr/>
        </p:nvSpPr>
        <p:spPr bwMode="auto">
          <a:xfrm>
            <a:off x="304800" y="558800"/>
            <a:ext cx="8534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7.1 </a:t>
            </a:r>
            <a:r>
              <a:rPr lang="zh-CN" altLang="en-US" sz="3200" b="1" dirty="0" smtClean="0">
                <a:latin typeface="宋体" charset="-122"/>
              </a:rPr>
              <a:t>无向树及生成树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3200" b="1" dirty="0" err="1" smtClean="0">
                <a:latin typeface="宋体" charset="-122"/>
              </a:rPr>
              <a:t>最小生成树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2374900"/>
            <a:ext cx="332740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5200" y="2400300"/>
            <a:ext cx="3403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1"/>
          <p:cNvSpPr txBox="1">
            <a:spLocks noChangeArrowheads="1"/>
          </p:cNvSpPr>
          <p:nvPr/>
        </p:nvSpPr>
        <p:spPr bwMode="auto">
          <a:xfrm>
            <a:off x="5232400" y="5257800"/>
            <a:ext cx="276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ts val="53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所求最小生成树如图所示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W(T)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=38.</a:t>
            </a:r>
          </a:p>
        </p:txBody>
      </p:sp>
      <p:sp>
        <p:nvSpPr>
          <p:cNvPr id="18440" name="TextBox 1"/>
          <p:cNvSpPr txBox="1">
            <a:spLocks noChangeArrowheads="1"/>
          </p:cNvSpPr>
          <p:nvPr/>
        </p:nvSpPr>
        <p:spPr bwMode="auto">
          <a:xfrm>
            <a:off x="482600" y="1473200"/>
            <a:ext cx="4647106" cy="72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例7.2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求图的一棵最小生成树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8441" name="TextBox 1"/>
          <p:cNvSpPr txBox="1">
            <a:spLocks noChangeArrowheads="1"/>
          </p:cNvSpPr>
          <p:nvPr/>
        </p:nvSpPr>
        <p:spPr bwMode="auto">
          <a:xfrm>
            <a:off x="228600" y="574675"/>
            <a:ext cx="86868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7.1 </a:t>
            </a:r>
            <a:r>
              <a:rPr lang="zh-CN" altLang="en-US" sz="3200" b="1" dirty="0" smtClean="0">
                <a:latin typeface="宋体" charset="-122"/>
              </a:rPr>
              <a:t>无向树及生成树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最小生成树</a:t>
            </a:r>
            <a:r>
              <a:rPr lang="en-US" altLang="zh-CN" sz="3200" b="1" dirty="0" err="1" smtClean="0">
                <a:latin typeface="宋体" charset="-122"/>
              </a:rPr>
              <a:t>实例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533400"/>
            <a:ext cx="6692904" cy="417513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/>
              <a:t>7.2 </a:t>
            </a:r>
            <a:r>
              <a:rPr lang="zh-CN" altLang="en-US" sz="3600" b="1" dirty="0" smtClean="0"/>
              <a:t>根树及其应用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1266788"/>
            <a:ext cx="7786743" cy="5286412"/>
          </a:xfrm>
        </p:spPr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根树的相关定义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家族树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根树的分类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最优二叉树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zh-CN" sz="2800" dirty="0" smtClean="0"/>
              <a:t>Huffman</a:t>
            </a:r>
            <a:r>
              <a:rPr lang="zh-CN" altLang="en-US" sz="2800" dirty="0" smtClean="0"/>
              <a:t>算法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前缀码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最佳前缀码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前缀符号法与后缀符号法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406400" y="1371600"/>
            <a:ext cx="8356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定义7.5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下列定义中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有向树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基图为无向树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的有向图）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根树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中一个顶点入度为0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其余的入度均为1.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树根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——入度为0的顶点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(3)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树叶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——入度为1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出度为0的顶点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(4)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内点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——入度为1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出度不为0的顶点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(5)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分支点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树根与内点的总称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(6)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顶点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层数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从树根到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的通路长度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(7)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树高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中层数最大顶点的层数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8)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平凡根树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平凡图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28600" y="574675"/>
            <a:ext cx="86868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根树的相关定义</a:t>
            </a:r>
            <a:endParaRPr lang="en-US" altLang="zh-CN" sz="32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60350"/>
            <a:ext cx="6692904" cy="417513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/>
              <a:t>7.1 </a:t>
            </a:r>
            <a:r>
              <a:rPr lang="zh-CN" altLang="en-US" sz="3600" b="1" dirty="0" smtClean="0"/>
              <a:t>无向树及生成树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928670"/>
            <a:ext cx="7786743" cy="5286412"/>
          </a:xfrm>
        </p:spPr>
        <p:txBody>
          <a:bodyPr/>
          <a:lstStyle/>
          <a:p>
            <a:pPr>
              <a:spcBef>
                <a:spcPts val="9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无向树的定义</a:t>
            </a:r>
          </a:p>
          <a:p>
            <a:pPr>
              <a:spcBef>
                <a:spcPts val="9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无向树的等价定义</a:t>
            </a:r>
          </a:p>
          <a:p>
            <a:pPr>
              <a:spcBef>
                <a:spcPts val="9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无向树的性质</a:t>
            </a:r>
          </a:p>
          <a:p>
            <a:pPr>
              <a:spcBef>
                <a:spcPts val="9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无向树例题</a:t>
            </a:r>
          </a:p>
          <a:p>
            <a:pPr>
              <a:spcBef>
                <a:spcPts val="9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生成树的定义</a:t>
            </a:r>
          </a:p>
          <a:p>
            <a:pPr>
              <a:spcBef>
                <a:spcPts val="9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生成树存在条件</a:t>
            </a:r>
          </a:p>
          <a:p>
            <a:pPr>
              <a:spcBef>
                <a:spcPts val="9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基本回路与基本回路系统</a:t>
            </a:r>
          </a:p>
          <a:p>
            <a:pPr>
              <a:spcBef>
                <a:spcPts val="9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基本割集与基本割集系统</a:t>
            </a:r>
          </a:p>
          <a:p>
            <a:pPr>
              <a:spcBef>
                <a:spcPts val="9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基本回路和基本割集实例</a:t>
            </a:r>
          </a:p>
          <a:p>
            <a:pPr>
              <a:spcBef>
                <a:spcPts val="9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最小生成树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00" y="2451100"/>
            <a:ext cx="77978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1"/>
          <p:cNvSpPr txBox="1">
            <a:spLocks noChangeArrowheads="1"/>
          </p:cNvSpPr>
          <p:nvPr/>
        </p:nvSpPr>
        <p:spPr bwMode="auto">
          <a:xfrm>
            <a:off x="774700" y="1409700"/>
            <a:ext cx="7386638" cy="607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根树的画法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树根放上方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省去所有有向边上的箭头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304800" y="558800"/>
            <a:ext cx="8534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根树的相关定义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558800" y="1676400"/>
            <a:ext cx="7975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为非平凡根树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，可以看成是一棵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家族树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父亲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与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儿子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兄弟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(3)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祖先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与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后代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：可达而不相同。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定义7.6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为根树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中任意一顶点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及其后代的导出子图为以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为根的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根子树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1514" name="TextBox 1"/>
          <p:cNvSpPr txBox="1">
            <a:spLocks noChangeArrowheads="1"/>
          </p:cNvSpPr>
          <p:nvPr/>
        </p:nvSpPr>
        <p:spPr bwMode="auto">
          <a:xfrm>
            <a:off x="304800" y="558800"/>
            <a:ext cx="8534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家族树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381000" y="1483960"/>
            <a:ext cx="8229600" cy="484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</a:rPr>
              <a:t>定义7.7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为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有序根树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同层上顶点标定次序的根树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</a:rPr>
              <a:t>定义7.8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（根树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分类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）（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叉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有序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正则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完全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）：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①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叉树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每个分支点至多有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个儿子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②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叉有序树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+mn-ea"/>
              </a:rPr>
              <a:t>叉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树是有序的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③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叉正则树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每个分支点恰有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个儿子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④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叉正则有序树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⑤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叉完全正则树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树叶层数相同的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叉正则树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⑥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叉完全正则有序树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540" name="TextBox 1"/>
          <p:cNvSpPr txBox="1">
            <a:spLocks noChangeArrowheads="1"/>
          </p:cNvSpPr>
          <p:nvPr/>
        </p:nvSpPr>
        <p:spPr bwMode="auto">
          <a:xfrm>
            <a:off x="304800" y="554038"/>
            <a:ext cx="86106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altLang="zh-CN" sz="3200" b="1" dirty="0" err="1" smtClean="0">
                <a:latin typeface="宋体" charset="-122"/>
              </a:rPr>
              <a:t>根树的分类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1"/>
          <p:cNvSpPr txBox="1">
            <a:spLocks noChangeArrowheads="1"/>
          </p:cNvSpPr>
          <p:nvPr/>
        </p:nvSpPr>
        <p:spPr bwMode="auto">
          <a:xfrm>
            <a:off x="228600" y="1371601"/>
            <a:ext cx="8686800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定义7.9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设2叉树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有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片树叶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…,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权分别为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称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)=∑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≤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≤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的权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其中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的层数.在所有有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片树叶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带权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的2叉树中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权最小的2叉树称为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最优2叉树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406400" y="5105400"/>
            <a:ext cx="65" cy="6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06400" y="4673600"/>
            <a:ext cx="65" cy="62914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06400" y="4229100"/>
            <a:ext cx="65" cy="62914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57200" y="3733800"/>
            <a:ext cx="65" cy="67723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1" name="TextBox 1"/>
          <p:cNvSpPr txBox="1">
            <a:spLocks noChangeArrowheads="1"/>
          </p:cNvSpPr>
          <p:nvPr/>
        </p:nvSpPr>
        <p:spPr bwMode="auto">
          <a:xfrm>
            <a:off x="406400" y="3352800"/>
            <a:ext cx="65" cy="6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06400" y="2322513"/>
            <a:ext cx="65" cy="62914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3" name="TextBox 1"/>
          <p:cNvSpPr txBox="1">
            <a:spLocks noChangeArrowheads="1"/>
          </p:cNvSpPr>
          <p:nvPr/>
        </p:nvSpPr>
        <p:spPr bwMode="auto">
          <a:xfrm>
            <a:off x="406400" y="2832100"/>
            <a:ext cx="65" cy="6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87375" y="1647825"/>
            <a:ext cx="65" cy="73193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6400"/>
              </a:lnSpc>
            </a:pPr>
            <a:endParaRPr lang="en-US" altLang="zh-CN" sz="23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06400" y="1027113"/>
            <a:ext cx="65" cy="62914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6" name="TextBox 1"/>
          <p:cNvSpPr txBox="1">
            <a:spLocks noChangeArrowheads="1"/>
          </p:cNvSpPr>
          <p:nvPr/>
        </p:nvSpPr>
        <p:spPr bwMode="auto">
          <a:xfrm>
            <a:off x="304800" y="571500"/>
            <a:ext cx="8523288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altLang="zh-CN" sz="3200" b="1" dirty="0" err="1" smtClean="0">
                <a:latin typeface="宋体" charset="-122"/>
              </a:rPr>
              <a:t>最优二叉树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1"/>
          <p:cNvSpPr txBox="1">
            <a:spLocks noChangeArrowheads="1"/>
          </p:cNvSpPr>
          <p:nvPr/>
        </p:nvSpPr>
        <p:spPr bwMode="auto">
          <a:xfrm>
            <a:off x="228600" y="1371601"/>
            <a:ext cx="868680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求最优2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叉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树的算法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Huffman算法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给定实数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≤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≤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≤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(1) 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连接权为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的两片树叶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得一个分支点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其权为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+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+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…,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中选出两个最小的权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连接它们对应的顶点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不一定是树叶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得新分支点及所带的权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3)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重复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直到形成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-1个分支点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片树叶为止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406400" y="5105400"/>
            <a:ext cx="65" cy="6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06400" y="4673600"/>
            <a:ext cx="65" cy="62914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06400" y="4229100"/>
            <a:ext cx="65" cy="62914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57200" y="3733800"/>
            <a:ext cx="65" cy="67723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1" name="TextBox 1"/>
          <p:cNvSpPr txBox="1">
            <a:spLocks noChangeArrowheads="1"/>
          </p:cNvSpPr>
          <p:nvPr/>
        </p:nvSpPr>
        <p:spPr bwMode="auto">
          <a:xfrm>
            <a:off x="406400" y="3352800"/>
            <a:ext cx="65" cy="6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06400" y="2322513"/>
            <a:ext cx="65" cy="62914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3" name="TextBox 1"/>
          <p:cNvSpPr txBox="1">
            <a:spLocks noChangeArrowheads="1"/>
          </p:cNvSpPr>
          <p:nvPr/>
        </p:nvSpPr>
        <p:spPr bwMode="auto">
          <a:xfrm>
            <a:off x="406400" y="2832100"/>
            <a:ext cx="65" cy="6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87375" y="1647825"/>
            <a:ext cx="65" cy="73193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6400"/>
              </a:lnSpc>
            </a:pPr>
            <a:endParaRPr lang="en-US" altLang="zh-CN" sz="23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06400" y="1027113"/>
            <a:ext cx="65" cy="62914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6" name="TextBox 1"/>
          <p:cNvSpPr txBox="1">
            <a:spLocks noChangeArrowheads="1"/>
          </p:cNvSpPr>
          <p:nvPr/>
        </p:nvSpPr>
        <p:spPr bwMode="auto">
          <a:xfrm>
            <a:off x="304800" y="571500"/>
            <a:ext cx="8523288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 Huffman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算法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" y="2819400"/>
            <a:ext cx="8191500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Box 1"/>
          <p:cNvSpPr txBox="1">
            <a:spLocks noChangeArrowheads="1"/>
          </p:cNvSpPr>
          <p:nvPr/>
        </p:nvSpPr>
        <p:spPr bwMode="auto">
          <a:xfrm>
            <a:off x="914400" y="1447800"/>
            <a:ext cx="6705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ts val="53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7.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求带权为1,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2,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3,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4,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5的最优树.</a:t>
            </a:r>
          </a:p>
          <a:p>
            <a:pPr>
              <a:lnSpc>
                <a:spcPts val="53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解题过程由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下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图给出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= 38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04800" y="571500"/>
            <a:ext cx="8523288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 Huffman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算法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09600" y="5562600"/>
            <a:ext cx="75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ts val="53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最优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叉树并不唯一，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但可以设定限制，使其唯一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Box 1"/>
          <p:cNvSpPr txBox="1">
            <a:spLocks noChangeArrowheads="1"/>
          </p:cNvSpPr>
          <p:nvPr/>
        </p:nvSpPr>
        <p:spPr bwMode="auto">
          <a:xfrm>
            <a:off x="228600" y="129540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    （背景）如果用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0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10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分别表示字母表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{0, 1, 2}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中的字符，则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102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210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22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的编码都是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1010.</a:t>
            </a:r>
            <a:endParaRPr lang="en-US" altLang="zh-CN" sz="2400" b="1" dirty="0" smtClean="0">
              <a:solidFill>
                <a:srgbClr val="A5002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定义7.10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…,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是长度为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的符号串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前缀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α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…,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α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…, α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前缀码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——{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β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β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…,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β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中任何两个元素互不为前缀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(3)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二元前缀码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=1,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…,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中只出现两个符号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如0与1.</a:t>
            </a:r>
          </a:p>
          <a:p>
            <a:pPr>
              <a:lnSpc>
                <a:spcPct val="125000"/>
              </a:lnSpc>
              <a:spcBef>
                <a:spcPts val="8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等长的编码自然是前缀码，只要不用同一个串表示不同的符号。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800"/>
              </a:spcBef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一棵2叉树产生一个二元前缀码.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怎样做？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8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一棵正则2叉树产生惟一的前缀码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按左子树标0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右子树标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5613" name="TextBox 1"/>
          <p:cNvSpPr txBox="1">
            <a:spLocks noChangeArrowheads="1"/>
          </p:cNvSpPr>
          <p:nvPr/>
        </p:nvSpPr>
        <p:spPr bwMode="auto">
          <a:xfrm>
            <a:off x="228600" y="558800"/>
            <a:ext cx="86868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3200" b="1" dirty="0" err="1" smtClean="0">
                <a:latin typeface="宋体" charset="-122"/>
              </a:rPr>
              <a:t>前缀码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0" y="2324100"/>
            <a:ext cx="27813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Box 1"/>
          <p:cNvSpPr txBox="1">
            <a:spLocks noChangeArrowheads="1"/>
          </p:cNvSpPr>
          <p:nvPr/>
        </p:nvSpPr>
        <p:spPr bwMode="auto">
          <a:xfrm>
            <a:off x="2222500" y="1676400"/>
            <a:ext cx="4330700" cy="62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00,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011,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0100,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0101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26630" name="TextBox 1"/>
          <p:cNvSpPr txBox="1">
            <a:spLocks noChangeArrowheads="1"/>
          </p:cNvSpPr>
          <p:nvPr/>
        </p:nvSpPr>
        <p:spPr bwMode="auto">
          <a:xfrm>
            <a:off x="622300" y="1295400"/>
            <a:ext cx="4635500" cy="3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图所示二叉树产生的前缀码为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28600" y="558800"/>
            <a:ext cx="86868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3200" b="1" dirty="0" err="1" smtClean="0">
                <a:latin typeface="宋体" charset="-122"/>
              </a:rPr>
              <a:t>前缀码</a:t>
            </a:r>
            <a:endParaRPr lang="en-US" altLang="zh-CN" sz="32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Box 1"/>
          <p:cNvSpPr txBox="1">
            <a:spLocks noChangeArrowheads="1"/>
          </p:cNvSpPr>
          <p:nvPr/>
        </p:nvSpPr>
        <p:spPr bwMode="auto">
          <a:xfrm>
            <a:off x="381000" y="1295400"/>
            <a:ext cx="8458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8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当要传输按着一定比例出现的符号时，需要寻找使用二进制数字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尽可能少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的前缀码。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8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编码期望长度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是每个字符编码长度的加权和，其中某字符的权重即为该字符所占比例。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8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称编码期望长度最小的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元前缀码为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最佳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元前缀码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5613" name="TextBox 1"/>
          <p:cNvSpPr txBox="1">
            <a:spLocks noChangeArrowheads="1"/>
          </p:cNvSpPr>
          <p:nvPr/>
        </p:nvSpPr>
        <p:spPr bwMode="auto">
          <a:xfrm>
            <a:off x="228600" y="558800"/>
            <a:ext cx="86868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altLang="zh-CN" sz="3200" b="1" dirty="0" err="1" smtClean="0">
                <a:latin typeface="宋体" charset="-122"/>
              </a:rPr>
              <a:t>最佳前缀码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82600" y="4038600"/>
            <a:ext cx="828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例7.4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在通信中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八进制数字出现的频率如下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25%	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20%	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15%	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10%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10%	5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10%	6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5%	7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5%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求传输它们的最佳前缀码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并求传输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10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个按上述比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例出现的八进制数字需要多少个二进制数字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？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若用等长的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长为3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的码字传输需要多少个二进制数字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？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806700"/>
            <a:ext cx="54356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"/>
          <p:cNvSpPr txBox="1"/>
          <p:nvPr/>
        </p:nvSpPr>
        <p:spPr>
          <a:xfrm>
            <a:off x="482600" y="1295400"/>
            <a:ext cx="8509000" cy="1295400"/>
          </a:xfrm>
          <a:prstGeom prst="rect">
            <a:avLst/>
          </a:prstGeom>
          <a:noFill/>
        </p:spPr>
        <p:txBody>
          <a:bodyPr wrap="square" lIns="0" tIns="0" rIns="0">
            <a:no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解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用100个八进制数字中各数字出现的个数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即以100乘各频</a:t>
            </a:r>
          </a:p>
          <a:p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率为权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并将各权由小到大排列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得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=5,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=5,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=10,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=10,</a:t>
            </a:r>
          </a:p>
          <a:p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=10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=15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=20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=25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用此权产生的最优树如图所示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609600" y="2667000"/>
            <a:ext cx="373380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01-----0   	11-----1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001-----2  	100-----3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101-----4   	0001-----5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00000-----6  	00001-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----7</a:t>
            </a:r>
          </a:p>
        </p:txBody>
      </p:sp>
      <p:sp>
        <p:nvSpPr>
          <p:cNvPr id="28684" name="TextBox 1"/>
          <p:cNvSpPr txBox="1">
            <a:spLocks noChangeArrowheads="1"/>
          </p:cNvSpPr>
          <p:nvPr/>
        </p:nvSpPr>
        <p:spPr bwMode="auto">
          <a:xfrm>
            <a:off x="558800" y="4267200"/>
            <a:ext cx="2489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=285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10</a:t>
            </a:r>
            <a:r>
              <a:rPr lang="en-US" altLang="zh-CN" sz="2400" b="1" i="1" baseline="5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2)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个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用二进制数字需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2.85×10</a:t>
            </a:r>
            <a:r>
              <a:rPr lang="en-US" altLang="zh-CN" sz="2400" b="1" i="1" baseline="5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个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用等长码需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3×10</a:t>
            </a:r>
            <a:r>
              <a:rPr lang="en-US" altLang="zh-CN" sz="2400" b="1" i="1" baseline="5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个数字.</a:t>
            </a:r>
          </a:p>
        </p:txBody>
      </p:sp>
      <p:sp>
        <p:nvSpPr>
          <p:cNvPr id="28694" name="TextBox 1"/>
          <p:cNvSpPr txBox="1">
            <a:spLocks noChangeArrowheads="1"/>
          </p:cNvSpPr>
          <p:nvPr/>
        </p:nvSpPr>
        <p:spPr bwMode="auto">
          <a:xfrm>
            <a:off x="304800" y="533400"/>
            <a:ext cx="849788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altLang="zh-CN" sz="3200" b="1" dirty="0" err="1" smtClean="0">
                <a:latin typeface="宋体" charset="-122"/>
              </a:rPr>
              <a:t>最佳前缀码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56100"/>
            <a:ext cx="39751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482600" y="1143000"/>
            <a:ext cx="8051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定义7.1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(1)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无向树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连通无回路的无向图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。简称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(2)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平凡树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平凡图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(3)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森林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至少由两个连通分支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每个都是树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组成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(4)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树叶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树中的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度顶点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5)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分支点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树中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度数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的顶点</a:t>
            </a:r>
          </a:p>
        </p:txBody>
      </p:sp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228600" y="604838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7.1 </a:t>
            </a:r>
            <a:r>
              <a:rPr lang="zh-CN" altLang="en-US" sz="3200" b="1" dirty="0" smtClean="0">
                <a:latin typeface="宋体" charset="-122"/>
              </a:rPr>
              <a:t>无向树及生成树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无向树的定义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2500" y="4025900"/>
            <a:ext cx="18923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TextBox 1"/>
          <p:cNvSpPr txBox="1">
            <a:spLocks noChangeArrowheads="1"/>
          </p:cNvSpPr>
          <p:nvPr/>
        </p:nvSpPr>
        <p:spPr bwMode="auto">
          <a:xfrm>
            <a:off x="673100" y="4191000"/>
            <a:ext cx="4508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对图所示根树按中序、前序、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后序行遍法访问结果分别为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((f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sng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sng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sng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</a:p>
        </p:txBody>
      </p:sp>
      <p:sp>
        <p:nvSpPr>
          <p:cNvPr id="29706" name="TextBox 1"/>
          <p:cNvSpPr txBox="1">
            <a:spLocks noChangeArrowheads="1"/>
          </p:cNvSpPr>
          <p:nvPr/>
        </p:nvSpPr>
        <p:spPr bwMode="auto">
          <a:xfrm>
            <a:off x="482600" y="1447800"/>
            <a:ext cx="7747000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行遍或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周游根树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的每个顶点访问且仅访问一次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对2叉有序正则树的周游方式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①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中序行遍法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次序为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左子树、根、右子树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②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前序行遍法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次序为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根、左子树、右子树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③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后序行遍法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次序为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左子树、右子树、根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711" name="TextBox 1"/>
          <p:cNvSpPr txBox="1">
            <a:spLocks noChangeArrowheads="1"/>
          </p:cNvSpPr>
          <p:nvPr/>
        </p:nvSpPr>
        <p:spPr bwMode="auto">
          <a:xfrm>
            <a:off x="76200" y="571500"/>
            <a:ext cx="8915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前缀</a:t>
            </a:r>
            <a:r>
              <a:rPr lang="en-US" altLang="zh-CN" sz="3200" b="1" dirty="0" err="1" smtClean="0">
                <a:latin typeface="宋体" charset="-122"/>
              </a:rPr>
              <a:t>符号法与</a:t>
            </a:r>
            <a:r>
              <a:rPr lang="zh-CN" altLang="en-US" sz="3200" b="1" dirty="0" smtClean="0">
                <a:latin typeface="宋体" charset="-122"/>
              </a:rPr>
              <a:t>后缀</a:t>
            </a:r>
            <a:r>
              <a:rPr lang="en-US" altLang="zh-CN" sz="3200" b="1" dirty="0" err="1" smtClean="0">
                <a:latin typeface="宋体" charset="-122"/>
              </a:rPr>
              <a:t>符号法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536700"/>
            <a:ext cx="44196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Box 1"/>
          <p:cNvSpPr txBox="1">
            <a:spLocks noChangeArrowheads="1"/>
          </p:cNvSpPr>
          <p:nvPr/>
        </p:nvSpPr>
        <p:spPr bwMode="auto">
          <a:xfrm>
            <a:off x="698500" y="5562600"/>
            <a:ext cx="6311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算式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))×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)÷((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×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－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)×(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×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存放在图所示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2叉树上.</a:t>
            </a:r>
          </a:p>
        </p:txBody>
      </p:sp>
      <p:sp>
        <p:nvSpPr>
          <p:cNvPr id="30727" name="TextBox 1"/>
          <p:cNvSpPr txBox="1">
            <a:spLocks noChangeArrowheads="1"/>
          </p:cNvSpPr>
          <p:nvPr/>
        </p:nvSpPr>
        <p:spPr bwMode="auto">
          <a:xfrm>
            <a:off x="381000" y="1447800"/>
            <a:ext cx="396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存放规则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最高层次运算放在树根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后依次将运算符放在根子树的根上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数放在树叶上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规定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被除数、被减数放在左子树树叶上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734" name="TextBox 1"/>
          <p:cNvSpPr txBox="1">
            <a:spLocks noChangeArrowheads="1"/>
          </p:cNvSpPr>
          <p:nvPr/>
        </p:nvSpPr>
        <p:spPr bwMode="auto">
          <a:xfrm>
            <a:off x="76200" y="5334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前缀</a:t>
            </a:r>
            <a:r>
              <a:rPr lang="en-US" altLang="zh-CN" sz="3200" b="1" dirty="0" err="1" smtClean="0">
                <a:latin typeface="宋体" charset="-122"/>
              </a:rPr>
              <a:t>符号法与</a:t>
            </a:r>
            <a:r>
              <a:rPr lang="zh-CN" altLang="en-US" sz="3200" b="1" dirty="0" smtClean="0">
                <a:latin typeface="宋体" charset="-122"/>
              </a:rPr>
              <a:t>后缀</a:t>
            </a:r>
            <a:r>
              <a:rPr lang="en-US" altLang="zh-CN" sz="3200" b="1" dirty="0" err="1" smtClean="0">
                <a:latin typeface="宋体" charset="-122"/>
              </a:rPr>
              <a:t>符号法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304800" y="1447801"/>
            <a:ext cx="861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前缀符号法（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波兰符号法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）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按前序行遍法访问存放算式的2叉有序正则树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其结果不加括号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规定每个运算符号与其后面紧邻两个数进行运算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运算结果正确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称此算法为波兰符号法或前缀符号法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对上图的访问结果为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÷*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 d 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－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*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 f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*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 h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*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后缀符号法（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逆波兰符号法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）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按后序行遍法访问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规定每个运算符与前面紧邻两数运算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称为逆波兰符号法或后缀符号法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对上图的访问结果为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*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*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**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－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÷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1758" name="TextBox 1"/>
          <p:cNvSpPr txBox="1">
            <a:spLocks noChangeArrowheads="1"/>
          </p:cNvSpPr>
          <p:nvPr/>
        </p:nvSpPr>
        <p:spPr bwMode="auto">
          <a:xfrm>
            <a:off x="304800" y="574675"/>
            <a:ext cx="8610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7.2 </a:t>
            </a:r>
            <a:r>
              <a:rPr lang="zh-CN" altLang="en-US" sz="3200" b="1" dirty="0" smtClean="0">
                <a:latin typeface="宋体" charset="-122"/>
                <a:ea typeface="SimSun-ExtB" pitchFamily="49" charset="-122"/>
                <a:cs typeface="Times New Roman" pitchFamily="18" charset="0"/>
              </a:rPr>
              <a:t>根</a:t>
            </a:r>
            <a:r>
              <a:rPr lang="zh-CN" altLang="en-US" sz="3200" b="1" dirty="0" smtClean="0">
                <a:latin typeface="宋体" charset="-122"/>
              </a:rPr>
              <a:t>树及其应用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前缀</a:t>
            </a:r>
            <a:r>
              <a:rPr lang="en-US" altLang="zh-CN" sz="3200" b="1" dirty="0" err="1" smtClean="0">
                <a:latin typeface="宋体" charset="-122"/>
              </a:rPr>
              <a:t>符号法与</a:t>
            </a:r>
            <a:r>
              <a:rPr lang="zh-CN" altLang="en-US" sz="3200" b="1" dirty="0" smtClean="0">
                <a:latin typeface="宋体" charset="-122"/>
              </a:rPr>
              <a:t>后缀</a:t>
            </a:r>
            <a:r>
              <a:rPr lang="en-US" altLang="zh-CN" sz="3200" b="1" dirty="0" err="1" smtClean="0">
                <a:latin typeface="宋体" charset="-122"/>
              </a:rPr>
              <a:t>符号法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3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0 h 6858000"/>
              <a:gd name="T4" fmla="*/ 9144000 w 9144000"/>
              <a:gd name="T5" fmla="*/ 6858000 h 6858000"/>
              <a:gd name="T6" fmla="*/ 0 w 9144000"/>
              <a:gd name="T7" fmla="*/ 6858000 h 6858000"/>
              <a:gd name="T8" fmla="*/ 0 w 9144000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TextBox 1"/>
          <p:cNvSpPr txBox="1">
            <a:spLocks noChangeArrowheads="1"/>
          </p:cNvSpPr>
          <p:nvPr/>
        </p:nvSpPr>
        <p:spPr bwMode="auto">
          <a:xfrm>
            <a:off x="533400" y="2362200"/>
            <a:ext cx="8382000" cy="38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(1)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是树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(2)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中任意两个顶点之间存在惟一的路径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(3)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中无回路且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- 1.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(4)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是连通的且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- 1.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(5)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是连通的且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中任何边均为桥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(6)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中没有回路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但在任何两个不同的顶点之间加一条新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边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在所得图中得到惟一的一个含新边的圈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381000" y="137160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定理7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阶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24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条边的无向图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则下面各命题是等价的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109" name="TextBox 1"/>
          <p:cNvSpPr txBox="1">
            <a:spLocks noChangeArrowheads="1"/>
          </p:cNvSpPr>
          <p:nvPr/>
        </p:nvSpPr>
        <p:spPr bwMode="auto">
          <a:xfrm>
            <a:off x="228600" y="549275"/>
            <a:ext cx="86868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7.1 </a:t>
            </a:r>
            <a:r>
              <a:rPr lang="zh-CN" altLang="en-US" sz="3200" b="1" dirty="0" smtClean="0">
                <a:latin typeface="宋体" charset="-122"/>
              </a:rPr>
              <a:t>无向树及生成树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3200" b="1" dirty="0" err="1" smtClean="0">
                <a:latin typeface="宋体" charset="-122"/>
              </a:rPr>
              <a:t>无向树的等价定义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Box 1"/>
          <p:cNvSpPr txBox="1">
            <a:spLocks noChangeArrowheads="1"/>
          </p:cNvSpPr>
          <p:nvPr/>
        </p:nvSpPr>
        <p:spPr bwMode="auto">
          <a:xfrm>
            <a:off x="622300" y="838200"/>
            <a:ext cx="79883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(1)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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(2).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关键一步是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若路径不惟一必有回路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(2)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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(3).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若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中有回路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则回路上任意两点之间的路径不惟一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对n用归纳法证明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-1.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正确.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≤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时对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证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时也对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取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中边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-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有且仅有两个连通分支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为什么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?).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≤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由归纳假设得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=1, 2.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于是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m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 m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+ 1 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-2 + 1 = n - 1.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(3)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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(4).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只需证明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连通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用反证法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否则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有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≥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个连通分支都是小树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于是有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这与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- 1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矛盾.</a:t>
            </a:r>
          </a:p>
        </p:txBody>
      </p:sp>
      <p:sp>
        <p:nvSpPr>
          <p:cNvPr id="5135" name="TextBox 1"/>
          <p:cNvSpPr txBox="1">
            <a:spLocks noChangeArrowheads="1"/>
          </p:cNvSpPr>
          <p:nvPr/>
        </p:nvSpPr>
        <p:spPr bwMode="auto">
          <a:xfrm>
            <a:off x="228600" y="228600"/>
            <a:ext cx="8686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b="1" dirty="0" smtClean="0">
                <a:latin typeface="宋体" charset="-122"/>
              </a:rPr>
              <a:t>（*）</a:t>
            </a:r>
            <a:r>
              <a:rPr lang="en-US" altLang="zh-CN" sz="3200" b="1" dirty="0" err="1" smtClean="0">
                <a:latin typeface="宋体" charset="-122"/>
              </a:rPr>
              <a:t>证明思路</a:t>
            </a:r>
            <a:endParaRPr lang="en-US" altLang="zh-CN" sz="3200" b="1" dirty="0">
              <a:latin typeface="宋体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286000" y="5334000"/>
          <a:ext cx="508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286000" imgH="342720" progId="Equation.3">
                  <p:embed/>
                </p:oleObj>
              </mc:Choice>
              <mc:Fallback>
                <p:oleObj name="Equation" r:id="rId3" imgW="22860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34000"/>
                        <a:ext cx="5080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457200" y="16002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(4)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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(5).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只需证明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中每条边都是桥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为此只需证明命题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“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阶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条边的无向连通图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则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≥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- 1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”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命题的证明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对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归纳.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∈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只有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-2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条边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由命题可知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不连通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故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为桥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(5)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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(6).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由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(5)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易知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为树，由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(1)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 (2)</a:t>
            </a:r>
            <a:r>
              <a:rPr lang="zh-CN" altLang="en-US" sz="2400" b="1" dirty="0" smtClean="0">
                <a:latin typeface="+mn-ea"/>
                <a:ea typeface="+mn-ea"/>
                <a:sym typeface="Symbol" pitchFamily="18" charset="2"/>
              </a:rPr>
              <a:t>知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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 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),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到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有惟一路径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加新边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得惟一的一个圈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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1).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只需证明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连通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这是显然的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150" name="TextBox 1"/>
          <p:cNvSpPr txBox="1">
            <a:spLocks noChangeArrowheads="1"/>
          </p:cNvSpPr>
          <p:nvPr/>
        </p:nvSpPr>
        <p:spPr bwMode="auto">
          <a:xfrm>
            <a:off x="558800" y="3886200"/>
            <a:ext cx="65" cy="6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5" name="TextBox 1"/>
          <p:cNvSpPr txBox="1">
            <a:spLocks noChangeArrowheads="1"/>
          </p:cNvSpPr>
          <p:nvPr/>
        </p:nvSpPr>
        <p:spPr bwMode="auto">
          <a:xfrm>
            <a:off x="228600" y="571500"/>
            <a:ext cx="86010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b="1" dirty="0" smtClean="0">
                <a:latin typeface="宋体" charset="-122"/>
              </a:rPr>
              <a:t>（*）</a:t>
            </a:r>
            <a:r>
              <a:rPr lang="en-US" altLang="zh-CN" sz="3200" b="1" dirty="0" err="1" smtClean="0">
                <a:latin typeface="宋体" charset="-122"/>
              </a:rPr>
              <a:t>证明思路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381000" y="1408112"/>
            <a:ext cx="8458200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ts val="5300"/>
              </a:lnSpc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定理7.2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阶非平凡的无向树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则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中至少有两片树叶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53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证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有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片树叶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由握手定理及定理10.1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可知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175" name="TextBox 1"/>
          <p:cNvSpPr txBox="1">
            <a:spLocks noChangeArrowheads="1"/>
          </p:cNvSpPr>
          <p:nvPr/>
        </p:nvSpPr>
        <p:spPr bwMode="auto">
          <a:xfrm>
            <a:off x="381000" y="3401040"/>
            <a:ext cx="7162800" cy="239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ts val="58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由上式解出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≥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>
              <a:lnSpc>
                <a:spcPts val="58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也可以用数学归纳法证明上述结论。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ts val="58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也可以用增加新节点的方式动态证明上述结论。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76" name="TextBox 1"/>
          <p:cNvSpPr txBox="1">
            <a:spLocks noChangeArrowheads="1"/>
          </p:cNvSpPr>
          <p:nvPr/>
        </p:nvSpPr>
        <p:spPr bwMode="auto">
          <a:xfrm>
            <a:off x="228600" y="574675"/>
            <a:ext cx="8610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7.1 </a:t>
            </a:r>
            <a:r>
              <a:rPr lang="zh-CN" altLang="en-US" sz="3200" b="1" dirty="0" smtClean="0">
                <a:latin typeface="宋体" charset="-122"/>
              </a:rPr>
              <a:t>无向树及生成树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3200" b="1" dirty="0" err="1" smtClean="0">
                <a:latin typeface="宋体" charset="-122"/>
              </a:rPr>
              <a:t>无向树的性质</a:t>
            </a:r>
            <a:endParaRPr lang="en-US" altLang="zh-CN" sz="3200" b="1" dirty="0">
              <a:latin typeface="宋体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59940" y="2971800"/>
          <a:ext cx="426466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1854000" imgH="253800" progId="Equation.3">
                  <p:embed/>
                </p:oleObj>
              </mc:Choice>
              <mc:Fallback>
                <p:oleObj name="Equation" r:id="rId3" imgW="18540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940" y="2971800"/>
                        <a:ext cx="426466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0" y="3848100"/>
            <a:ext cx="31877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"/>
          <p:cNvSpPr txBox="1"/>
          <p:nvPr/>
        </p:nvSpPr>
        <p:spPr>
          <a:xfrm>
            <a:off x="381000" y="3962400"/>
            <a:ext cx="4800600" cy="2705356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解出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故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有3片树叶.</a:t>
            </a:r>
          </a:p>
          <a:p>
            <a:pPr>
              <a:lnSpc>
                <a:spcPct val="120000"/>
              </a:lnSpc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的度数列应为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2,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2,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易知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情况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(1): 3度顶点与1个2度顶点相邻与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情况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(2): 3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度顶点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和2个2度顶点均相邻是非同构的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因而有2棵非同构的无向树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如图所示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8203" name="TextBox 1"/>
          <p:cNvSpPr txBox="1">
            <a:spLocks noChangeArrowheads="1"/>
          </p:cNvSpPr>
          <p:nvPr/>
        </p:nvSpPr>
        <p:spPr bwMode="auto">
          <a:xfrm>
            <a:off x="304800" y="1295400"/>
            <a:ext cx="8610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例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已知无向树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中有1个3度顶点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2个2度顶点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其余顶点全是树叶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试求树叶数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并画出满足要求的非同构的无向树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解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解本题用树的性质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– 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及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握手定理.设有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片树叶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于是</a:t>
            </a:r>
            <a:endParaRPr lang="en-US" altLang="zh-CN" sz="2400" b="1" dirty="0" smtClean="0"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1+2+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3+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（把这个结论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代入下式）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1)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2×(2+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1×3 + 2×2 +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endParaRPr lang="en-US" altLang="zh-CN" sz="2400" b="1" i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208" name="TextBox 1"/>
          <p:cNvSpPr txBox="1">
            <a:spLocks noChangeArrowheads="1"/>
          </p:cNvSpPr>
          <p:nvPr/>
        </p:nvSpPr>
        <p:spPr bwMode="auto">
          <a:xfrm>
            <a:off x="304800" y="5715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7.1 </a:t>
            </a:r>
            <a:r>
              <a:rPr lang="zh-CN" altLang="en-US" sz="3200" b="1" dirty="0" smtClean="0">
                <a:latin typeface="宋体" charset="-122"/>
              </a:rPr>
              <a:t>无向树及生成树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无向树</a:t>
            </a:r>
            <a:r>
              <a:rPr lang="en-US" altLang="zh-CN" sz="3200" b="1" dirty="0" smtClean="0">
                <a:latin typeface="宋体" charset="-122"/>
              </a:rPr>
              <a:t>例题1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622300" y="3124200"/>
            <a:ext cx="82931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的阶数为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则边数为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-1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4度顶点的个数为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-7.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由握手定理得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-1)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1×5 + 2×1 + 3×1 + 4(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-7)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解出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8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4度顶点为1个.</a:t>
            </a:r>
          </a:p>
        </p:txBody>
      </p:sp>
      <p:sp>
        <p:nvSpPr>
          <p:cNvPr id="9224" name="TextBox 1"/>
          <p:cNvSpPr txBox="1">
            <a:spLocks noChangeArrowheads="1"/>
          </p:cNvSpPr>
          <p:nvPr/>
        </p:nvSpPr>
        <p:spPr bwMode="auto">
          <a:xfrm>
            <a:off x="457200" y="1295400"/>
            <a:ext cx="8305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例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已知无向树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有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片树叶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2度与3度顶点各1个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其余顶点的度数均为4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求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的阶数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并画出满足要求的所有非同构的无向树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解：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227" name="TextBox 1"/>
          <p:cNvSpPr txBox="1">
            <a:spLocks noChangeArrowheads="1"/>
          </p:cNvSpPr>
          <p:nvPr/>
        </p:nvSpPr>
        <p:spPr bwMode="auto">
          <a:xfrm>
            <a:off x="304800" y="571500"/>
            <a:ext cx="8534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7.1 </a:t>
            </a:r>
            <a:r>
              <a:rPr lang="zh-CN" altLang="en-US" sz="3200" b="1" dirty="0" smtClean="0">
                <a:latin typeface="宋体" charset="-122"/>
              </a:rPr>
              <a:t>无向树及生成树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无向树</a:t>
            </a:r>
            <a:r>
              <a:rPr lang="en-US" altLang="zh-CN" sz="3200" b="1" dirty="0" smtClean="0">
                <a:latin typeface="宋体" charset="-122"/>
              </a:rPr>
              <a:t>例题2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2517</Words>
  <Application>Microsoft Office PowerPoint</Application>
  <PresentationFormat>全屏显示(4:3)</PresentationFormat>
  <Paragraphs>273</Paragraphs>
  <Slides>32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第7章  树</vt:lpstr>
      <vt:lpstr>7.1 无向树及生成树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 根树及其应用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Wang Jian Xin</cp:lastModifiedBy>
  <cp:revision>286</cp:revision>
  <dcterms:created xsi:type="dcterms:W3CDTF">2006-08-16T00:00:00Z</dcterms:created>
  <dcterms:modified xsi:type="dcterms:W3CDTF">2015-12-03T00:21:09Z</dcterms:modified>
</cp:coreProperties>
</file>