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0" r:id="rId2"/>
    <p:sldId id="301" r:id="rId3"/>
    <p:sldId id="258" r:id="rId4"/>
    <p:sldId id="302" r:id="rId5"/>
    <p:sldId id="259" r:id="rId6"/>
    <p:sldId id="260" r:id="rId7"/>
    <p:sldId id="303" r:id="rId8"/>
    <p:sldId id="261" r:id="rId9"/>
    <p:sldId id="304" r:id="rId10"/>
    <p:sldId id="305" r:id="rId11"/>
    <p:sldId id="306" r:id="rId12"/>
    <p:sldId id="263" r:id="rId13"/>
    <p:sldId id="308" r:id="rId14"/>
    <p:sldId id="307" r:id="rId15"/>
    <p:sldId id="309" r:id="rId16"/>
    <p:sldId id="272" r:id="rId17"/>
    <p:sldId id="275" r:id="rId18"/>
    <p:sldId id="276" r:id="rId19"/>
    <p:sldId id="277" r:id="rId20"/>
    <p:sldId id="299" r:id="rId21"/>
    <p:sldId id="273" r:id="rId22"/>
    <p:sldId id="274" r:id="rId23"/>
    <p:sldId id="278" r:id="rId24"/>
    <p:sldId id="280" r:id="rId25"/>
    <p:sldId id="281" r:id="rId26"/>
    <p:sldId id="313" r:id="rId27"/>
    <p:sldId id="314" r:id="rId28"/>
    <p:sldId id="315" r:id="rId29"/>
    <p:sldId id="311" r:id="rId30"/>
    <p:sldId id="312" r:id="rId31"/>
    <p:sldId id="310" r:id="rId32"/>
    <p:sldId id="317" r:id="rId33"/>
    <p:sldId id="316" r:id="rId34"/>
    <p:sldId id="318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itchFamily="18" charset="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itchFamily="18" charset="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itchFamily="18" charset="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itchFamily="18" charset="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itchFamily="18" charset="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Wingdings 3" pitchFamily="18" charset="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Wingdings 3" pitchFamily="18" charset="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Wingdings 3" pitchFamily="18" charset="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Wingdings 3" pitchFamily="18" charset="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9B3F1"/>
    <a:srgbClr val="FF9900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56" autoAdjust="0"/>
    <p:restoredTop sz="92819" autoAdjust="0"/>
  </p:normalViewPr>
  <p:slideViewPr>
    <p:cSldViewPr>
      <p:cViewPr varScale="1">
        <p:scale>
          <a:sx n="78" d="100"/>
          <a:sy n="78" d="100"/>
        </p:scale>
        <p:origin x="-998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7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FC3A4C7-3E07-4581-AA79-56C9C41857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BD6B31-DEA9-4143-A581-716DA4FBA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363AA-E32A-4D51-9474-6F4558267481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D8FFD-6F63-478A-86C4-4A1A1E961E15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7FAF03-D96F-48D8-9A2E-9D5372BEB31F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422FF-051E-4804-A90E-BF2E27C14D28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C29DB-A2BF-478B-AA3F-9ABF4023B628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422FF-051E-4804-A90E-BF2E27C14D28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422FF-051E-4804-A90E-BF2E27C14D28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96E843-CBC9-430A-84FF-EB6C6D660EAC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E7056-2DC7-4303-8D59-A07564CC01CF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5597B-6547-4EA0-A113-3E83264E0F3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51850-A664-48B1-A855-BD5D977EA233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D8FFD-6F63-478A-86C4-4A1A1E961E1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B8267-288B-4237-B792-3C117AA2E465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5A2E8-57D9-4C65-B383-6D1D2900C63E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5D3F9C-2CA5-4895-A2F4-BE0B0892083B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EB480-9D7E-4776-866D-1D09D7B3A68E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2455D-4358-49FA-ACCF-7D9D31C1C8ED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28692-CC78-4BA8-920E-D74F5CA4ACD4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D8FFD-6F63-478A-86C4-4A1A1E961E15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28692-CC78-4BA8-920E-D74F5CA4ACD4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28692-CC78-4BA8-920E-D74F5CA4ACD4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2710CC-2AF8-47AE-A7BF-60943B13B2AD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4425F-8522-413D-8BE1-3A45B9E5261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14BC0-ACDC-4C81-94EE-AFE3056A0786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CF91C-3BC2-481E-AE72-505B50D5860F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CF91C-3BC2-481E-AE72-505B50D5860F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14BC0-ACDC-4C81-94EE-AFE3056A0786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14BC0-ACDC-4C81-94EE-AFE3056A0786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4425F-8522-413D-8BE1-3A45B9E5261F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CCE71-5601-46CF-9DBA-F9926BE6C7E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D2EF3-ABFB-44E7-A62C-2A39F14E8E33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D2EF3-ABFB-44E7-A62C-2A39F14E8E33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14AA9-82B8-4FD1-A4FA-1C3B3F2A754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14AA9-82B8-4FD1-A4FA-1C3B3F2A754E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8CAD8-B832-41C2-AE16-EDC5B01946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52AA6-F2E5-481A-A487-36BBE74116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DE112-3547-45E3-947B-FBE9E69A7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E57E-C6AF-4612-BE58-9CB229028C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06192-02C7-45EC-BF97-FB4852E64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000ED-7B6B-4E47-A47B-87F532181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A5322-2D22-4CD7-87C2-02E9C6DF69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342D9-E00E-45F8-A2C0-B53C7BBDA9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2FDF0-89CE-4BE3-B30D-DBD91AD37E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31F7B-95FB-4A8D-919B-81A6C1DA6A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74217-1B69-439A-81B2-BFF63B9B36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DE258-A2CC-49AF-A22E-8FEB1344A8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pPr>
              <a:defRPr/>
            </a:pPr>
            <a:fld id="{CB1B7E31-F5B3-45B9-8B87-51BD231AB6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itchFamily="2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j-lt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j-lt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j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j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j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j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j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j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B52BA-A1D3-44DA-8162-7097644B772C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4924425"/>
          </a:xfrm>
        </p:spPr>
        <p:txBody>
          <a:bodyPr/>
          <a:lstStyle/>
          <a:p>
            <a:pPr marL="361950" indent="-361950" eaLnBrk="1" hangingPunct="1">
              <a:lnSpc>
                <a:spcPct val="20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集合的基本概念</a:t>
            </a:r>
            <a:endParaRPr lang="en-US" altLang="zh-CN" dirty="0" smtClean="0"/>
          </a:p>
          <a:p>
            <a:pPr marL="361950" indent="-361950" eaLnBrk="1" hangingPunct="1">
              <a:lnSpc>
                <a:spcPct val="200000"/>
              </a:lnSpc>
            </a:pPr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endParaRPr lang="en-US" altLang="zh-CN" dirty="0" smtClean="0"/>
          </a:p>
          <a:p>
            <a:pPr marL="361950" indent="-361950" eaLnBrk="1" hangingPunct="1">
              <a:lnSpc>
                <a:spcPct val="20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集合中元素的计数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</a:rPr>
              <a:t>章 集合的基本概念和运算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9DD46-CB02-4812-A923-EEBC370C2325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29600" cy="4525962"/>
          </a:xfrm>
        </p:spPr>
        <p:txBody>
          <a:bodyPr/>
          <a:lstStyle/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文氏图</a:t>
            </a:r>
            <a:endParaRPr lang="en-US" altLang="zh-CN" dirty="0" smtClean="0"/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并集、交集、相对补集</a:t>
            </a:r>
            <a:endParaRPr lang="en-US" altLang="zh-CN" dirty="0" smtClean="0"/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并集和交集的推广</a:t>
            </a:r>
            <a:endParaRPr lang="en-US" altLang="zh-CN" dirty="0" smtClean="0"/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绝对补集</a:t>
            </a:r>
            <a:endParaRPr lang="en-US" altLang="zh-CN" dirty="0" smtClean="0"/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对称差</a:t>
            </a:r>
            <a:endParaRPr lang="en-US" altLang="zh-CN" dirty="0" smtClean="0"/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集合运算主要算律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E9272-BD6C-4AB5-8D96-29EFA4CBDB15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11267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538" y="1643050"/>
            <a:ext cx="7445375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260350"/>
            <a:ext cx="6697663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文氏图</a:t>
            </a:r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1136650" y="1987546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 i="1" dirty="0">
                <a:latin typeface="Times New Roman" pitchFamily="18" charset="0"/>
              </a:rPr>
              <a:t>A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2239963" y="1987546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B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3873500" y="1914521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A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4976813" y="1914521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B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6537325" y="1914521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A</a:t>
            </a:r>
          </a:p>
        </p:txBody>
      </p:sp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7640638" y="1914521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B</a:t>
            </a:r>
          </a:p>
        </p:txBody>
      </p:sp>
      <p:sp>
        <p:nvSpPr>
          <p:cNvPr id="280596" name="Text Box 20"/>
          <p:cNvSpPr txBox="1">
            <a:spLocks noChangeArrowheads="1"/>
          </p:cNvSpPr>
          <p:nvPr/>
        </p:nvSpPr>
        <p:spPr bwMode="auto">
          <a:xfrm>
            <a:off x="2147888" y="429100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A</a:t>
            </a:r>
          </a:p>
        </p:txBody>
      </p:sp>
      <p:sp>
        <p:nvSpPr>
          <p:cNvPr id="280597" name="Text Box 21"/>
          <p:cNvSpPr txBox="1">
            <a:spLocks noChangeArrowheads="1"/>
          </p:cNvSpPr>
          <p:nvPr/>
        </p:nvSpPr>
        <p:spPr bwMode="auto">
          <a:xfrm>
            <a:off x="3251200" y="429100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B</a:t>
            </a:r>
          </a:p>
        </p:txBody>
      </p: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6323013" y="410685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A</a:t>
            </a:r>
          </a:p>
        </p:txBody>
      </p:sp>
      <p:sp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7113588" y="3649659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B</a:t>
            </a:r>
          </a:p>
        </p:txBody>
      </p:sp>
      <p:sp>
        <p:nvSpPr>
          <p:cNvPr id="280600" name="Text Box 24"/>
          <p:cNvSpPr txBox="1">
            <a:spLocks noChangeArrowheads="1"/>
          </p:cNvSpPr>
          <p:nvPr/>
        </p:nvSpPr>
        <p:spPr bwMode="auto">
          <a:xfrm>
            <a:off x="1284288" y="3036884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4141788" y="2992434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280602" name="Text Box 26"/>
          <p:cNvSpPr txBox="1">
            <a:spLocks noChangeArrowheads="1"/>
          </p:cNvSpPr>
          <p:nvPr/>
        </p:nvSpPr>
        <p:spPr bwMode="auto">
          <a:xfrm>
            <a:off x="6804025" y="2954334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>
                <a:latin typeface="Times New Roman" pitchFamily="18" charset="0"/>
                <a:ea typeface="华文中宋" pitchFamily="2" charset="-122"/>
                <a:sym typeface="Symbol" pitchFamily="18" charset="2"/>
              </a:rPr>
              <a:t>–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2341563" y="5437184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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280604" name="Text Box 28"/>
          <p:cNvSpPr txBox="1">
            <a:spLocks noChangeArrowheads="1"/>
          </p:cNvSpPr>
          <p:nvPr/>
        </p:nvSpPr>
        <p:spPr bwMode="auto">
          <a:xfrm>
            <a:off x="5868988" y="5510209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b="1" i="1">
                <a:latin typeface="Times New Roman" pitchFamily="18" charset="0"/>
                <a:cs typeface="Arial" charset="0"/>
              </a:rPr>
              <a:t>~</a:t>
            </a:r>
            <a:r>
              <a:rPr lang="en-US" altLang="zh-CN" b="1" i="1">
                <a:latin typeface="Times New Roman" pitchFamily="18" charset="0"/>
              </a:rPr>
              <a:t>A</a:t>
            </a:r>
            <a:endParaRPr lang="en-US" altLang="zh-CN" b="1" i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0" grpId="0"/>
      <p:bldP spid="280591" grpId="0"/>
      <p:bldP spid="280592" grpId="0"/>
      <p:bldP spid="280593" grpId="0"/>
      <p:bldP spid="280594" grpId="0"/>
      <p:bldP spid="280595" grpId="0"/>
      <p:bldP spid="280596" grpId="0"/>
      <p:bldP spid="280597" grpId="0"/>
      <p:bldP spid="280598" grpId="0"/>
      <p:bldP spid="280599" grpId="0"/>
      <p:bldP spid="280600" grpId="0"/>
      <p:bldP spid="280601" grpId="0"/>
      <p:bldP spid="280602" grpId="0"/>
      <p:bldP spid="280603" grpId="0"/>
      <p:bldP spid="2806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48C7F-5C4C-4F5E-A536-63DB3DC2256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60350"/>
            <a:ext cx="828680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并集、交集、相对补集</a:t>
            </a:r>
            <a:endParaRPr lang="zh-CN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196975"/>
            <a:ext cx="8572560" cy="151764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</a:rPr>
              <a:t>3.7</a:t>
            </a:r>
            <a:r>
              <a:rPr lang="en-US" altLang="zh-CN" dirty="0" smtClean="0"/>
              <a:t> 	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并</a:t>
            </a:r>
            <a:r>
              <a:rPr lang="zh-CN" altLang="en-US" dirty="0" smtClean="0"/>
              <a:t>           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|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}</a:t>
            </a:r>
          </a:p>
          <a:p>
            <a:pPr eaLnBrk="1" hangingPunct="1"/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交</a:t>
            </a:r>
            <a:r>
              <a:rPr lang="zh-CN" altLang="en-US" dirty="0" smtClean="0"/>
              <a:t>           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|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}</a:t>
            </a:r>
          </a:p>
          <a:p>
            <a:pPr eaLnBrk="1" hangingPunct="1"/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相对补</a:t>
            </a:r>
            <a:r>
              <a:rPr lang="zh-CN" altLang="en-US" dirty="0" smtClean="0"/>
              <a:t>   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|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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2908414"/>
            <a:ext cx="8032777" cy="359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假设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表示整数集合，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表示奇数集，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表示偶数集，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表示能被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整除的整数的集合。那么，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b="1" kern="0" dirty="0" smtClean="0">
                <a:latin typeface="+mn-lt"/>
                <a:ea typeface="+mn-ea"/>
              </a:rPr>
              <a:t>		Z – A = B</a:t>
            </a:r>
          </a:p>
          <a:p>
            <a:pPr marL="342900" lvl="0" indent="-342900">
              <a:spcBef>
                <a:spcPct val="50000"/>
              </a:spcBef>
              <a:buClr>
                <a:srgbClr val="69B3F1"/>
              </a:buClr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= Z</a:t>
            </a:r>
          </a:p>
          <a:p>
            <a:pPr marL="342900" lvl="0" indent="-342900">
              <a:spcBef>
                <a:spcPct val="50000"/>
              </a:spcBef>
              <a:buClr>
                <a:srgbClr val="69B3F1"/>
              </a:buClr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</a:t>
            </a:r>
          </a:p>
          <a:p>
            <a:pPr marL="342900" lvl="0" indent="-342900">
              <a:spcBef>
                <a:spcPct val="50000"/>
              </a:spcBef>
              <a:buClr>
                <a:srgbClr val="69B3F1"/>
              </a:buClr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		A – B = B – A =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</a:t>
            </a:r>
          </a:p>
          <a:p>
            <a:pPr marL="342900" indent="-342900">
              <a:spcBef>
                <a:spcPct val="50000"/>
              </a:spcBef>
              <a:buClr>
                <a:srgbClr val="69B3F1"/>
              </a:buClr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 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b="1" kern="0" dirty="0" smtClean="0">
                <a:latin typeface="+mn-lt"/>
                <a:ea typeface="+mn-ea"/>
              </a:rPr>
              <a:t>C = { k | k</a:t>
            </a:r>
            <a:r>
              <a:rPr lang="zh-CN" altLang="en-US" b="1" kern="0" dirty="0" smtClean="0">
                <a:latin typeface="+mn-lt"/>
                <a:ea typeface="+mn-ea"/>
              </a:rPr>
              <a:t>是整数且能被</a:t>
            </a:r>
            <a:r>
              <a:rPr lang="en-US" altLang="zh-CN" b="1" kern="0" dirty="0" smtClean="0">
                <a:latin typeface="+mn-lt"/>
                <a:ea typeface="+mn-ea"/>
              </a:rPr>
              <a:t>6</a:t>
            </a:r>
            <a:r>
              <a:rPr lang="zh-CN" altLang="en-US" b="1" kern="0" dirty="0" smtClean="0">
                <a:latin typeface="+mn-lt"/>
                <a:ea typeface="+mn-ea"/>
              </a:rPr>
              <a:t>整除 </a:t>
            </a:r>
            <a:r>
              <a:rPr lang="en-US" altLang="zh-CN" b="1" kern="0" dirty="0" smtClean="0">
                <a:latin typeface="+mn-lt"/>
                <a:ea typeface="+mn-ea"/>
              </a:rPr>
              <a:t>}</a:t>
            </a:r>
          </a:p>
          <a:p>
            <a:pPr marL="342900" lvl="0" indent="-342900">
              <a:spcBef>
                <a:spcPct val="50000"/>
              </a:spcBef>
              <a:buClr>
                <a:srgbClr val="69B3F1"/>
              </a:buClr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67280-F71E-48F5-B7B0-2222585CEA17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260350"/>
            <a:ext cx="757242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并集和交集的推广</a:t>
            </a:r>
            <a:endParaRPr lang="zh-CN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FF9900"/>
              </a:buClr>
            </a:pPr>
            <a:r>
              <a:rPr lang="zh-CN" altLang="en-US" sz="2500" dirty="0" smtClean="0"/>
              <a:t>并和交运算可以推广到有穷个集合上，即</a:t>
            </a:r>
          </a:p>
          <a:p>
            <a:pPr lvl="1" eaLnBrk="1" hangingPunct="1">
              <a:lnSpc>
                <a:spcPct val="125000"/>
              </a:lnSpc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1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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 </a:t>
            </a:r>
            <a:r>
              <a:rPr lang="en-US" altLang="zh-CN" sz="2400" b="1" dirty="0" smtClean="0">
                <a:latin typeface="Times New Roman" pitchFamily="18" charset="0"/>
              </a:rPr>
              <a:t>…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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i="1" baseline="-25000" dirty="0" smtClean="0">
                <a:latin typeface="Times New Roman" pitchFamily="18" charset="0"/>
              </a:rPr>
              <a:t>n</a:t>
            </a:r>
            <a:r>
              <a:rPr lang="en-US" altLang="zh-CN" sz="2400" b="1" i="1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= { 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en-US" altLang="zh-CN" sz="2400" b="1" dirty="0" smtClean="0">
                <a:latin typeface="Times New Roman" pitchFamily="18" charset="0"/>
              </a:rPr>
              <a:t>| 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400" b="1" dirty="0" smtClean="0">
                <a:latin typeface="Times New Roman" pitchFamily="18" charset="0"/>
              </a:rPr>
              <a:t>…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400" b="1" i="1" dirty="0" err="1" smtClean="0">
                <a:latin typeface="Times New Roman" pitchFamily="18" charset="0"/>
              </a:rPr>
              <a:t>x</a:t>
            </a:r>
            <a:r>
              <a:rPr lang="en-US" altLang="zh-CN" sz="2400" b="1" dirty="0" err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err="1" smtClean="0">
                <a:latin typeface="Times New Roman" pitchFamily="18" charset="0"/>
              </a:rPr>
              <a:t>A</a:t>
            </a:r>
            <a:r>
              <a:rPr lang="en-US" altLang="zh-CN" sz="2400" b="1" i="1" baseline="-25000" dirty="0" err="1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} </a:t>
            </a:r>
          </a:p>
          <a:p>
            <a:pPr lvl="1" eaLnBrk="1" hangingPunct="1">
              <a:lnSpc>
                <a:spcPct val="125000"/>
              </a:lnSpc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1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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 </a:t>
            </a:r>
            <a:r>
              <a:rPr lang="en-US" altLang="zh-CN" sz="2400" b="1" dirty="0" smtClean="0">
                <a:latin typeface="Times New Roman" pitchFamily="18" charset="0"/>
              </a:rPr>
              <a:t>…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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i="1" baseline="-25000" dirty="0" smtClean="0">
                <a:latin typeface="Times New Roman" pitchFamily="18" charset="0"/>
              </a:rPr>
              <a:t>n</a:t>
            </a:r>
            <a:r>
              <a:rPr lang="en-US" altLang="zh-CN" sz="2400" b="1" i="1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= { 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en-US" altLang="zh-CN" sz="2400" b="1" dirty="0" smtClean="0">
                <a:latin typeface="Times New Roman" pitchFamily="18" charset="0"/>
              </a:rPr>
              <a:t>| 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1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2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2400" b="1" dirty="0" smtClean="0">
                <a:latin typeface="Times New Roman" pitchFamily="18" charset="0"/>
              </a:rPr>
              <a:t>… </a:t>
            </a:r>
            <a:r>
              <a:rPr lang="en-US" altLang="zh-CN" sz="2400" b="1" dirty="0" smtClean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2400" b="1" i="1" dirty="0" err="1" smtClean="0">
                <a:latin typeface="Times New Roman" pitchFamily="18" charset="0"/>
              </a:rPr>
              <a:t>x</a:t>
            </a:r>
            <a:r>
              <a:rPr lang="en-US" altLang="zh-CN" sz="2400" b="1" dirty="0" err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err="1" smtClean="0">
                <a:latin typeface="Times New Roman" pitchFamily="18" charset="0"/>
              </a:rPr>
              <a:t>A</a:t>
            </a:r>
            <a:r>
              <a:rPr lang="en-US" altLang="zh-CN" sz="2400" b="1" i="1" baseline="-25000" dirty="0" err="1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5000"/>
              </a:lnSpc>
              <a:buClr>
                <a:srgbClr val="FF9900"/>
              </a:buClr>
            </a:pPr>
            <a:r>
              <a:rPr lang="zh-CN" altLang="en-US" sz="2500" dirty="0" smtClean="0"/>
              <a:t>简记为</a:t>
            </a:r>
          </a:p>
          <a:p>
            <a:pPr lvl="1" eaLnBrk="1" hangingPunct="1">
              <a:lnSpc>
                <a:spcPct val="125000"/>
              </a:lnSpc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125000"/>
              </a:lnSpc>
              <a:buClr>
                <a:srgbClr val="69B3F1"/>
              </a:buClr>
              <a:buFont typeface="Wingdings" pitchFamily="2" charset="2"/>
              <a:buNone/>
            </a:pPr>
            <a:endParaRPr lang="en-US" altLang="zh-CN" sz="24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buClr>
                <a:srgbClr val="FF9900"/>
              </a:buClr>
            </a:pPr>
            <a:r>
              <a:rPr lang="zh-CN" altLang="en-US" sz="2500" dirty="0" smtClean="0"/>
              <a:t>当</a:t>
            </a:r>
            <a:r>
              <a:rPr lang="en-US" altLang="zh-CN" sz="2500" i="1" dirty="0" smtClean="0"/>
              <a:t>n</a:t>
            </a:r>
            <a:r>
              <a:rPr lang="zh-CN" altLang="en-US" sz="2500" dirty="0" smtClean="0"/>
              <a:t>无限增大时，记为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71537" y="3571876"/>
          <a:ext cx="3441633" cy="928694"/>
        </p:xfrm>
        <a:graphic>
          <a:graphicData uri="http://schemas.openxmlformats.org/presentationml/2006/ole">
            <p:oleObj spid="_x0000_s51202" name="Equation" r:id="rId4" imgW="1600200" imgH="431640" progId="Equation.3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680586" y="3571876"/>
          <a:ext cx="3177562" cy="857256"/>
        </p:xfrm>
        <a:graphic>
          <a:graphicData uri="http://schemas.openxmlformats.org/presentationml/2006/ole">
            <p:oleObj spid="_x0000_s51203" name="Equation" r:id="rId5" imgW="1600200" imgH="43164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385888" y="5072074"/>
          <a:ext cx="2813050" cy="928688"/>
        </p:xfrm>
        <a:graphic>
          <a:graphicData uri="http://schemas.openxmlformats.org/presentationml/2006/ole">
            <p:oleObj spid="_x0000_s51204" name="Equation" r:id="rId6" imgW="1307880" imgH="431640" progId="Equation.3">
              <p:embed/>
            </p:oleObj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4970463" y="5072074"/>
          <a:ext cx="2597150" cy="857250"/>
        </p:xfrm>
        <a:graphic>
          <a:graphicData uri="http://schemas.openxmlformats.org/presentationml/2006/ole">
            <p:oleObj spid="_x0000_s51205" name="Equation" r:id="rId7" imgW="1307880" imgH="43164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48C7F-5C4C-4F5E-A536-63DB3DC2256F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60350"/>
            <a:ext cx="828680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绝对补集</a:t>
            </a:r>
            <a:endParaRPr lang="zh-CN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</a:rPr>
              <a:t>3.8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E</a:t>
            </a:r>
            <a:r>
              <a:rPr lang="zh-CN" altLang="en-US" dirty="0" smtClean="0"/>
              <a:t>为全集，</a:t>
            </a:r>
            <a:r>
              <a:rPr lang="en-US" altLang="zh-CN" i="1" dirty="0" smtClean="0"/>
              <a:t> A </a:t>
            </a:r>
            <a:r>
              <a:rPr lang="zh-CN" altLang="en-US" dirty="0" smtClean="0">
                <a:sym typeface="Symbol" pitchFamily="18" charset="2"/>
              </a:rPr>
              <a:t></a:t>
            </a:r>
            <a:r>
              <a:rPr lang="en-US" altLang="zh-CN" i="1" dirty="0" smtClean="0"/>
              <a:t> E </a:t>
            </a:r>
            <a:r>
              <a:rPr lang="zh-CN" altLang="en-US" dirty="0" smtClean="0"/>
              <a:t>，则称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对</a:t>
            </a:r>
            <a:r>
              <a:rPr lang="en-US" altLang="zh-CN" i="1" dirty="0" smtClean="0"/>
              <a:t>E</a:t>
            </a:r>
            <a:r>
              <a:rPr lang="zh-CN" altLang="en-US" dirty="0" smtClean="0"/>
              <a:t>的相对补集为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绝对补集</a:t>
            </a:r>
            <a:r>
              <a:rPr lang="zh-CN" altLang="en-US" dirty="0" smtClean="0"/>
              <a:t>，记作</a:t>
            </a:r>
            <a:r>
              <a:rPr lang="zh-CN" altLang="en-US" dirty="0" smtClean="0">
                <a:sym typeface="Symbol" pitchFamily="18" charset="2"/>
              </a:rPr>
              <a:t></a:t>
            </a:r>
            <a:r>
              <a:rPr lang="en-US" altLang="zh-CN" i="1" dirty="0" smtClean="0"/>
              <a:t>A </a:t>
            </a:r>
            <a:r>
              <a:rPr lang="zh-CN" altLang="en-US" dirty="0" smtClean="0"/>
              <a:t>，即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sym typeface="Symbol" pitchFamily="18" charset="2"/>
              </a:rPr>
              <a:t>		</a:t>
            </a:r>
            <a:r>
              <a:rPr lang="zh-CN" altLang="en-US" dirty="0" smtClean="0">
                <a:sym typeface="Symbol" pitchFamily="18" charset="2"/>
              </a:rPr>
              <a:t>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设</a:t>
            </a:r>
            <a:r>
              <a:rPr lang="en-US" altLang="zh-CN" i="1" dirty="0" smtClean="0"/>
              <a:t>E</a:t>
            </a:r>
            <a:r>
              <a:rPr lang="zh-CN" altLang="en-US" dirty="0" smtClean="0"/>
              <a:t>为整数集，那么偶数集的绝对补集是奇数集；奇数集的绝对补集是偶数集。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48C7F-5C4C-4F5E-A536-63DB3DC2256F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60350"/>
            <a:ext cx="828680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对称差</a:t>
            </a:r>
            <a:endParaRPr lang="zh-CN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</a:rPr>
              <a:t>3.9</a:t>
            </a: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对称差</a:t>
            </a:r>
            <a:r>
              <a:rPr lang="zh-CN" altLang="en-US" dirty="0" smtClean="0"/>
              <a:t>   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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= (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 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设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为非负整数集，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为非正整数集，那么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的对称差为</a:t>
            </a:r>
            <a:r>
              <a:rPr lang="en-US" altLang="zh-CN" dirty="0" smtClean="0"/>
              <a:t>{0}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设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为正整数，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为负整数，那么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的对称差为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 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41399-83A4-4B21-A5D4-A0F63BD978B0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60350"/>
            <a:ext cx="792961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集合运算主要算律</a:t>
            </a:r>
            <a:endParaRPr lang="zh-CN" alt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152525"/>
          </a:xfrm>
        </p:spPr>
        <p:txBody>
          <a:bodyPr/>
          <a:lstStyle/>
          <a:p>
            <a:pPr marL="715963" indent="-715963" eaLnBrk="1" hangingPunct="1">
              <a:lnSpc>
                <a:spcPct val="8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．只涉及一个运算的算律：</a:t>
            </a:r>
          </a:p>
          <a:p>
            <a:pPr marL="715963" indent="-715963"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rgbClr val="A50021"/>
                </a:solidFill>
              </a:rPr>
              <a:t>     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交换律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结合律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幂等律</a:t>
            </a:r>
            <a:endParaRPr lang="zh-CN" altLang="en-US" sz="2000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98098" name="Group 114"/>
          <p:cNvGraphicFramePr>
            <a:graphicFrameLocks noGrp="1"/>
          </p:cNvGraphicFramePr>
          <p:nvPr/>
        </p:nvGraphicFramePr>
        <p:xfrm>
          <a:off x="755650" y="2636838"/>
          <a:ext cx="7561263" cy="2453323"/>
        </p:xfrm>
        <a:graphic>
          <a:graphicData uri="http://schemas.openxmlformats.org/drawingml/2006/table">
            <a:tbl>
              <a:tblPr/>
              <a:tblGrid>
                <a:gridCol w="1081088"/>
                <a:gridCol w="1943100"/>
                <a:gridCol w="2270125"/>
                <a:gridCol w="2266950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交换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结合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幂等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45911-BA64-4408-AA47-995AC31D186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60350"/>
            <a:ext cx="778674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集合运算主要算律</a:t>
            </a:r>
            <a:endParaRPr lang="zh-CN" alt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2</a:t>
            </a:r>
            <a:r>
              <a:rPr lang="zh-CN" altLang="en-US" dirty="0" smtClean="0"/>
              <a:t>．涉及两个不同运算的算律：</a:t>
            </a:r>
          </a:p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      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分配律</a:t>
            </a:r>
            <a:r>
              <a:rPr lang="zh-CN" altLang="en-US" dirty="0" smtClean="0">
                <a:solidFill>
                  <a:srgbClr val="A50021"/>
                </a:solidFill>
              </a:rPr>
              <a:t>、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吸收律 </a:t>
            </a:r>
          </a:p>
        </p:txBody>
      </p:sp>
      <p:graphicFrame>
        <p:nvGraphicFramePr>
          <p:cNvPr id="304197" name="Group 69"/>
          <p:cNvGraphicFramePr>
            <a:graphicFrameLocks noGrp="1"/>
          </p:cNvGraphicFramePr>
          <p:nvPr/>
        </p:nvGraphicFramePr>
        <p:xfrm>
          <a:off x="755650" y="2479675"/>
          <a:ext cx="7561263" cy="3040380"/>
        </p:xfrm>
        <a:graphic>
          <a:graphicData uri="http://schemas.openxmlformats.org/drawingml/2006/table">
            <a:tbl>
              <a:tblPr/>
              <a:tblGrid>
                <a:gridCol w="876300"/>
                <a:gridCol w="3376613"/>
                <a:gridCol w="3308350"/>
              </a:tblGrid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分配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)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)=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)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吸收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98367-ABC3-4C06-941A-6DEAD2E036F2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60350"/>
            <a:ext cx="7715304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集合运算主要算律</a:t>
            </a:r>
            <a:endParaRPr lang="zh-CN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10080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．涉及补运算的算律：</a:t>
            </a:r>
          </a:p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     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DM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律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双重否定律 </a:t>
            </a:r>
          </a:p>
        </p:txBody>
      </p:sp>
      <p:graphicFrame>
        <p:nvGraphicFramePr>
          <p:cNvPr id="306244" name="Group 68"/>
          <p:cNvGraphicFramePr>
            <a:graphicFrameLocks noGrp="1"/>
          </p:cNvGraphicFramePr>
          <p:nvPr/>
        </p:nvGraphicFramePr>
        <p:xfrm>
          <a:off x="900113" y="2754313"/>
          <a:ext cx="7632700" cy="1938973"/>
        </p:xfrm>
        <a:graphic>
          <a:graphicData uri="http://schemas.openxmlformats.org/drawingml/2006/table">
            <a:tbl>
              <a:tblPr/>
              <a:tblGrid>
                <a:gridCol w="1512887"/>
                <a:gridCol w="3382963"/>
                <a:gridCol w="27368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D.M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)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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)=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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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)=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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双重否定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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4D0D1-9A82-46D5-9822-A57AB126E239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60350"/>
            <a:ext cx="757242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集合运算主要算律</a:t>
            </a:r>
            <a:endParaRPr lang="zh-CN" alt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．涉及全集和空集的算律：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补元律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零律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同一律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否定律</a:t>
            </a:r>
          </a:p>
        </p:txBody>
      </p:sp>
      <p:graphicFrame>
        <p:nvGraphicFramePr>
          <p:cNvPr id="308327" name="Group 103"/>
          <p:cNvGraphicFramePr>
            <a:graphicFrameLocks noGrp="1"/>
          </p:cNvGraphicFramePr>
          <p:nvPr/>
        </p:nvGraphicFramePr>
        <p:xfrm>
          <a:off x="1042988" y="2686050"/>
          <a:ext cx="6419850" cy="2333625"/>
        </p:xfrm>
        <a:graphic>
          <a:graphicData uri="http://schemas.openxmlformats.org/drawingml/2006/table">
            <a:tbl>
              <a:tblPr/>
              <a:tblGrid>
                <a:gridCol w="2128837"/>
                <a:gridCol w="1757363"/>
                <a:gridCol w="253365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补元律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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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零律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同一律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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否定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51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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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=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9DD46-CB02-4812-A923-EEBC370C232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3.1 </a:t>
            </a:r>
            <a:r>
              <a:rPr lang="zh-CN" altLang="en-US" dirty="0" smtClean="0"/>
              <a:t>集合的基本概念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29600" cy="4525962"/>
          </a:xfrm>
        </p:spPr>
        <p:txBody>
          <a:bodyPr/>
          <a:lstStyle/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集合和元素</a:t>
            </a:r>
            <a:endParaRPr lang="en-US" altLang="zh-CN" dirty="0" smtClean="0"/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集合的标记和表示</a:t>
            </a:r>
            <a:endParaRPr lang="en-US" altLang="zh-CN" dirty="0" smtClean="0"/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集合嵌套</a:t>
            </a:r>
            <a:endParaRPr lang="en-US" altLang="zh-CN" dirty="0" smtClean="0"/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集合间的关系</a:t>
            </a:r>
            <a:endParaRPr lang="en-US" altLang="zh-CN" dirty="0" smtClean="0"/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空集、幂集和全集</a:t>
            </a:r>
            <a:endParaRPr lang="en-US" altLang="zh-CN" dirty="0" smtClean="0"/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en-US" altLang="zh-CN" i="1" dirty="0" smtClean="0"/>
              <a:t>n</a:t>
            </a:r>
            <a:r>
              <a:rPr lang="zh-CN" altLang="en-US" dirty="0" smtClean="0"/>
              <a:t>元集和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元子集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9D60A-F024-4C04-8F3C-7C75926CA028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260350"/>
            <a:ext cx="7715304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命题演算证明法</a:t>
            </a:r>
            <a:endParaRPr lang="zh-CN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814388" indent="-722313" eaLnBrk="1" hangingPunct="1">
              <a:tabLst>
                <a:tab pos="625475" algn="l"/>
              </a:tabLst>
            </a:pPr>
            <a:r>
              <a:rPr lang="zh-CN" altLang="en-US" dirty="0" smtClean="0"/>
              <a:t>证明方法：命题演算法、等式置换法</a:t>
            </a:r>
          </a:p>
          <a:p>
            <a:pPr marL="814388" indent="-722313" eaLnBrk="1" hangingPunct="1">
              <a:spcBef>
                <a:spcPct val="55000"/>
              </a:spcBef>
              <a:tabLst>
                <a:tab pos="625475" algn="l"/>
              </a:tabLst>
            </a:pPr>
            <a:r>
              <a:rPr lang="zh-CN" altLang="en-US" dirty="0" smtClean="0"/>
              <a:t>命题演算证明法的书写规范 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以下的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代表集合公式</a:t>
            </a:r>
            <a:r>
              <a:rPr lang="en-US" altLang="zh-CN" dirty="0" smtClean="0"/>
              <a:t>)</a:t>
            </a:r>
          </a:p>
          <a:p>
            <a:pPr marL="814388" indent="-722313" eaLnBrk="1" hangingPunct="1">
              <a:tabLst>
                <a:tab pos="625475" algn="l"/>
              </a:tabLst>
            </a:pPr>
            <a:r>
              <a:rPr lang="en-US" altLang="zh-CN" dirty="0" smtClean="0"/>
              <a:t>(1) </a:t>
            </a:r>
            <a:r>
              <a:rPr lang="zh-CN" altLang="en-US" dirty="0" smtClean="0"/>
              <a:t>证</a:t>
            </a:r>
            <a:r>
              <a:rPr lang="en-US" altLang="zh-CN" i="1" dirty="0" smtClean="0"/>
              <a:t>X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/>
              <a:t>Y</a:t>
            </a:r>
            <a:endParaRPr lang="en-US" altLang="zh-CN" dirty="0" smtClean="0"/>
          </a:p>
          <a:p>
            <a:pPr marL="814388" indent="-722313" eaLnBrk="1" hangingPunct="1">
              <a:tabLst>
                <a:tab pos="625475" algn="l"/>
              </a:tabLst>
            </a:pPr>
            <a:r>
              <a:rPr lang="en-US" altLang="zh-CN" dirty="0" smtClean="0"/>
              <a:t>              </a:t>
            </a:r>
            <a:r>
              <a:rPr lang="zh-CN" altLang="en-US" dirty="0" smtClean="0"/>
              <a:t>任取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X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dirty="0" smtClean="0"/>
              <a:t> … 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Y</a:t>
            </a:r>
            <a:r>
              <a:rPr lang="en-US" altLang="zh-CN" dirty="0" smtClean="0"/>
              <a:t> </a:t>
            </a:r>
          </a:p>
          <a:p>
            <a:pPr marL="814388" indent="-722313" eaLnBrk="1" hangingPunct="1">
              <a:tabLst>
                <a:tab pos="625475" algn="l"/>
              </a:tabLst>
            </a:pPr>
            <a:r>
              <a:rPr lang="en-US" altLang="zh-CN" dirty="0" smtClean="0"/>
              <a:t>(2) </a:t>
            </a:r>
            <a:r>
              <a:rPr lang="zh-CN" altLang="en-US" dirty="0" smtClean="0"/>
              <a:t>证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Y</a:t>
            </a:r>
            <a:endParaRPr lang="en-US" altLang="zh-CN" dirty="0" smtClean="0"/>
          </a:p>
          <a:p>
            <a:pPr marL="814388" indent="-722313" eaLnBrk="1" hangingPunct="1">
              <a:tabLst>
                <a:tab pos="625475" algn="l"/>
              </a:tabLst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方法一  分别证明 </a:t>
            </a:r>
            <a:r>
              <a:rPr lang="en-US" altLang="zh-CN" i="1" dirty="0" smtClean="0"/>
              <a:t>X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/>
              <a:t>Y </a:t>
            </a:r>
            <a:r>
              <a:rPr lang="zh-CN" altLang="en-US" dirty="0" smtClean="0"/>
              <a:t>和 </a:t>
            </a:r>
            <a:r>
              <a:rPr lang="en-US" altLang="zh-CN" i="1" dirty="0" smtClean="0"/>
              <a:t>Y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/>
              <a:t>X</a:t>
            </a:r>
            <a:endParaRPr lang="en-US" altLang="zh-CN" dirty="0" smtClean="0"/>
          </a:p>
          <a:p>
            <a:pPr marL="814388" indent="-722313" eaLnBrk="1" hangingPunct="1">
              <a:tabLst>
                <a:tab pos="625475" algn="l"/>
              </a:tabLst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方法二  </a:t>
            </a:r>
          </a:p>
          <a:p>
            <a:pPr marL="814388" indent="-722313" eaLnBrk="1" hangingPunct="1">
              <a:tabLst>
                <a:tab pos="625475" algn="l"/>
              </a:tabLst>
            </a:pPr>
            <a:r>
              <a:rPr lang="zh-CN" altLang="en-US" dirty="0" smtClean="0"/>
              <a:t>               任取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X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…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Y</a:t>
            </a:r>
            <a:endParaRPr lang="en-US" altLang="zh-CN" dirty="0" smtClean="0"/>
          </a:p>
          <a:p>
            <a:pPr marL="814388" indent="-722313" eaLnBrk="1" hangingPunct="1">
              <a:tabLst>
                <a:tab pos="625475" algn="l"/>
              </a:tabLst>
            </a:pPr>
            <a:r>
              <a:rPr lang="zh-CN" altLang="en-US" dirty="0" smtClean="0"/>
              <a:t>注意：在使用方法二的格式时，必须保证每步推理都是充</a:t>
            </a:r>
          </a:p>
          <a:p>
            <a:pPr marL="814388" indent="-722313" eaLnBrk="1" hangingPunct="1">
              <a:tabLst>
                <a:tab pos="625475" algn="l"/>
              </a:tabLst>
            </a:pPr>
            <a:r>
              <a:rPr lang="zh-CN" altLang="en-US" dirty="0" smtClean="0"/>
              <a:t>分必要的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B52B3-D2E0-4FE2-8AF9-934BF399E7C3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41680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集合关系证明举例</a:t>
            </a:r>
            <a:endParaRPr lang="zh-CN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2951162"/>
          </a:xfrm>
        </p:spPr>
        <p:txBody>
          <a:bodyPr/>
          <a:lstStyle/>
          <a:p>
            <a:pPr marL="1706563" indent="-1706563" eaLnBrk="1" hangingPunct="1">
              <a:tabLst>
                <a:tab pos="1706563" algn="l"/>
              </a:tabLst>
            </a:pPr>
            <a:r>
              <a:rPr lang="zh-CN" altLang="en-US" dirty="0" smtClean="0">
                <a:solidFill>
                  <a:srgbClr val="A50021"/>
                </a:solidFill>
              </a:rPr>
              <a:t>方法一：</a:t>
            </a:r>
            <a:r>
              <a:rPr lang="zh-CN" altLang="en-US" dirty="0" smtClean="0"/>
              <a:t>命题演算法</a:t>
            </a:r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</a:rPr>
              <a:t>3.4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证明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（吸收律）</a:t>
            </a:r>
          </a:p>
          <a:p>
            <a:pPr marL="1706563" indent="-1706563" eaLnBrk="1" hangingPunct="1">
              <a:spcBef>
                <a:spcPct val="60000"/>
              </a:spcBef>
              <a:tabLst>
                <a:tab pos="1706563" algn="l"/>
              </a:tabLst>
            </a:pPr>
            <a:r>
              <a:rPr lang="zh-CN" altLang="en-US" dirty="0" smtClean="0"/>
              <a:t>证  任取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</a:t>
            </a:r>
            <a:endParaRPr lang="en-US" altLang="zh-CN" i="1" dirty="0" smtClean="0"/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en-US" altLang="zh-CN" i="1" dirty="0" smtClean="0"/>
              <a:t>                      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</a:t>
            </a:r>
            <a:r>
              <a:rPr lang="en-US" altLang="zh-CN" i="1" dirty="0" err="1" smtClean="0"/>
              <a:t>B</a:t>
            </a:r>
            <a:r>
              <a:rPr lang="en-US" altLang="zh-CN" i="1" dirty="0" smtClean="0"/>
              <a:t> </a:t>
            </a:r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en-US" altLang="zh-CN" i="1" dirty="0" smtClean="0"/>
              <a:t>                 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smtClean="0">
                <a:sym typeface="Symbol" pitchFamily="18" charset="2"/>
              </a:rPr>
              <a:t>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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smtClean="0"/>
              <a:t> </a:t>
            </a:r>
          </a:p>
          <a:p>
            <a:pPr marL="1706563" indent="-1706563" eaLnBrk="1" hangingPunct="1">
              <a:tabLst>
                <a:tab pos="1706563" algn="l"/>
              </a:tabLst>
            </a:pPr>
            <a:r>
              <a:rPr lang="zh-CN" altLang="en-US" dirty="0" smtClean="0"/>
              <a:t>因此得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A.</a:t>
            </a:r>
            <a:endParaRPr lang="en-US" altLang="zh-CN" dirty="0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6725" y="4221163"/>
            <a:ext cx="8208963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06563" indent="-1706563">
              <a:lnSpc>
                <a:spcPct val="90000"/>
              </a:lnSpc>
              <a:spcBef>
                <a:spcPct val="55000"/>
              </a:spcBef>
              <a:buClr>
                <a:srgbClr val="69B3F1"/>
              </a:buClr>
              <a:buFont typeface="Wingdings" pitchFamily="2" charset="2"/>
              <a:buNone/>
              <a:tabLst>
                <a:tab pos="1706563" algn="l"/>
              </a:tabLst>
            </a:pP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</a:rPr>
              <a:t>3.5</a:t>
            </a:r>
            <a:r>
              <a:rPr lang="en-US" altLang="zh-CN" b="1" dirty="0" smtClean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证明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 dirty="0">
                <a:latin typeface="Times New Roman" pitchFamily="18" charset="0"/>
              </a:rPr>
              <a:t>B 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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endParaRPr lang="en-US" altLang="zh-CN" b="1" dirty="0">
              <a:latin typeface="Times New Roman" pitchFamily="18" charset="0"/>
            </a:endParaRPr>
          </a:p>
          <a:p>
            <a:pPr marL="1706563" indent="-1706563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tabLst>
                <a:tab pos="1706563" algn="l"/>
              </a:tabLst>
            </a:pPr>
            <a:r>
              <a:rPr lang="zh-CN" altLang="en-US" b="1" dirty="0">
                <a:latin typeface="Times New Roman" pitchFamily="18" charset="0"/>
              </a:rPr>
              <a:t>证  任取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</a:rPr>
              <a:t>,</a:t>
            </a:r>
            <a:endParaRPr lang="en-US" altLang="zh-CN" b="1" i="1" dirty="0">
              <a:latin typeface="Times New Roman" pitchFamily="18" charset="0"/>
            </a:endParaRPr>
          </a:p>
          <a:p>
            <a:pPr marL="1706563" indent="-1706563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tabLst>
                <a:tab pos="1706563" algn="l"/>
              </a:tabLst>
            </a:pPr>
            <a:r>
              <a:rPr lang="en-US" altLang="zh-CN" b="1" i="1" dirty="0">
                <a:latin typeface="Times New Roman" pitchFamily="18" charset="0"/>
              </a:rPr>
              <a:t>                      x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Times New Roman" pitchFamily="18" charset="0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 b="1" i="1" dirty="0" err="1">
                <a:latin typeface="Times New Roman" pitchFamily="18" charset="0"/>
              </a:rPr>
              <a:t>B</a:t>
            </a:r>
            <a:endParaRPr lang="en-US" altLang="zh-CN" b="1" i="1" dirty="0">
              <a:latin typeface="Times New Roman" pitchFamily="18" charset="0"/>
            </a:endParaRPr>
          </a:p>
          <a:p>
            <a:pPr marL="1706563" indent="-1706563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tabLst>
                <a:tab pos="1706563" algn="l"/>
              </a:tabLst>
            </a:pPr>
            <a:r>
              <a:rPr lang="en-US" altLang="zh-CN" b="1" i="1" dirty="0">
                <a:latin typeface="Times New Roman" pitchFamily="18" charset="0"/>
              </a:rPr>
              <a:t>                 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Times New Roman" pitchFamily="18" charset="0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</a:t>
            </a:r>
            <a:r>
              <a:rPr lang="en-US" altLang="zh-CN" b="1" i="1" dirty="0">
                <a:latin typeface="Times New Roman" pitchFamily="18" charset="0"/>
              </a:rPr>
              <a:t>B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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</a:rPr>
              <a:t> </a:t>
            </a:r>
          </a:p>
          <a:p>
            <a:pPr marL="1706563" indent="-1706563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tabLst>
                <a:tab pos="1706563" algn="l"/>
              </a:tabLst>
            </a:pPr>
            <a:r>
              <a:rPr lang="zh-CN" altLang="en-US" b="1" dirty="0">
                <a:latin typeface="Times New Roman" pitchFamily="18" charset="0"/>
              </a:rPr>
              <a:t>因此得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 dirty="0">
                <a:latin typeface="Times New Roman" pitchFamily="18" charset="0"/>
              </a:rPr>
              <a:t>B 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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endParaRPr lang="en-US" altLang="zh-CN" b="1" dirty="0">
              <a:latin typeface="Times New Roman" pitchFamily="18" charset="0"/>
            </a:endParaRPr>
          </a:p>
          <a:p>
            <a:pPr marL="1706563" indent="-1706563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tabLst>
                <a:tab pos="1706563" algn="l"/>
              </a:tabLst>
            </a:pP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EE292-9AAC-4041-9DD6-8B820C90ABBB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60350"/>
            <a:ext cx="757242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集合关系证明举例</a:t>
            </a:r>
            <a:endParaRPr lang="zh-CN" altLang="en-US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marL="1249363" indent="-1249363" eaLnBrk="1" hangingPunct="1"/>
            <a:r>
              <a:rPr lang="zh-CN" altLang="en-US" dirty="0" smtClean="0"/>
              <a:t>方法二：等式置换法</a:t>
            </a:r>
          </a:p>
          <a:p>
            <a:pPr marL="1249363" indent="-1249363" eaLnBrk="1" hangingPunct="1"/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</a:rPr>
              <a:t>3.65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假设交换律、分配律、同一律、零律已经成立，证明吸收律</a:t>
            </a:r>
            <a:r>
              <a:rPr lang="en-US" altLang="zh-CN" dirty="0" smtClean="0"/>
              <a:t>.  </a:t>
            </a:r>
            <a:endParaRPr lang="en-US" altLang="zh-CN" i="1" dirty="0" smtClean="0"/>
          </a:p>
          <a:p>
            <a:pPr marL="1249363" indent="-1249363" eaLnBrk="1" hangingPunct="1"/>
            <a:r>
              <a:rPr lang="zh-CN" altLang="en-US" dirty="0" smtClean="0"/>
              <a:t>证 </a:t>
            </a:r>
            <a:r>
              <a:rPr lang="zh-CN" altLang="en-US" i="1" dirty="0" smtClean="0"/>
              <a:t>            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</a:t>
            </a:r>
          </a:p>
          <a:p>
            <a:pPr marL="1249363" indent="-1249363" eaLnBrk="1" hangingPunct="1"/>
            <a:r>
              <a:rPr lang="en-US" altLang="zh-CN" dirty="0" smtClean="0"/>
              <a:t>               = (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              </a:t>
            </a:r>
            <a:r>
              <a:rPr lang="zh-CN" altLang="en-US" dirty="0" smtClean="0"/>
              <a:t>（同一律）</a:t>
            </a:r>
          </a:p>
          <a:p>
            <a:pPr marL="1249363" indent="-1249363" eaLnBrk="1" hangingPunct="1"/>
            <a:r>
              <a:rPr lang="zh-CN" altLang="en-US" dirty="0" smtClean="0"/>
              <a:t>              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                      </a:t>
            </a:r>
            <a:r>
              <a:rPr lang="zh-CN" altLang="en-US" dirty="0" smtClean="0"/>
              <a:t>（分配律）    </a:t>
            </a:r>
          </a:p>
          <a:p>
            <a:pPr marL="1249363" indent="-1249363" eaLnBrk="1" hangingPunct="1"/>
            <a:r>
              <a:rPr lang="zh-CN" altLang="en-US" dirty="0" smtClean="0"/>
              <a:t>              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)                       </a:t>
            </a:r>
            <a:r>
              <a:rPr lang="zh-CN" altLang="en-US" dirty="0" smtClean="0"/>
              <a:t>（交换律）</a:t>
            </a:r>
          </a:p>
          <a:p>
            <a:pPr marL="1249363" indent="-1249363" eaLnBrk="1" hangingPunct="1"/>
            <a:r>
              <a:rPr lang="zh-CN" altLang="en-US" dirty="0" smtClean="0"/>
              <a:t>              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E                                </a:t>
            </a:r>
            <a:r>
              <a:rPr lang="zh-CN" altLang="en-US" dirty="0" smtClean="0"/>
              <a:t>（零律）</a:t>
            </a:r>
          </a:p>
          <a:p>
            <a:pPr marL="1249363" indent="-1249363" eaLnBrk="1" hangingPunct="1"/>
            <a:r>
              <a:rPr lang="zh-CN" altLang="en-US" i="1" dirty="0" smtClean="0"/>
              <a:t>              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A                                      </a:t>
            </a:r>
            <a:r>
              <a:rPr lang="zh-CN" altLang="en-US" dirty="0" smtClean="0"/>
              <a:t>（同一律）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FA539-D697-49C7-9FF1-3B8F329EF824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59675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集合关系证明举例</a:t>
            </a:r>
            <a:endParaRPr lang="zh-CN" altLang="en-US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</a:rPr>
              <a:t>3.7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证明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A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=</a:t>
            </a:r>
            <a:r>
              <a:rPr lang="en-US" altLang="zh-CN" dirty="0" smtClean="0">
                <a:sym typeface="Symbol" pitchFamily="18" charset="2"/>
              </a:rPr>
              <a:t></a:t>
            </a:r>
            <a:r>
              <a:rPr lang="en-US" altLang="zh-CN" dirty="0" smtClean="0"/>
              <a:t>  </a:t>
            </a:r>
          </a:p>
          <a:p>
            <a:pPr eaLnBrk="1" hangingPunct="1"/>
            <a:r>
              <a:rPr lang="en-US" altLang="zh-CN" dirty="0" smtClean="0"/>
              <a:t>                      ①           ②                 ③               ④</a:t>
            </a:r>
          </a:p>
          <a:p>
            <a:pPr eaLnBrk="1" hangingPunct="1"/>
            <a:r>
              <a:rPr lang="zh-CN" altLang="en-US" dirty="0" smtClean="0"/>
              <a:t>证明思路：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确定问题中含有的命题：本题含有命题 ①</a:t>
            </a:r>
            <a:r>
              <a:rPr lang="en-US" altLang="zh-CN" dirty="0" smtClean="0"/>
              <a:t>, ②, ③, ④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确定命题间的关系（哪些命题是已知条件、哪些命题是要证明的结论）：本题中每个命题都可以作为已知条件，每个命题都是要证明的结论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确定证明顺序：①</a:t>
            </a:r>
            <a:r>
              <a:rPr lang="zh-CN" altLang="en-US" dirty="0" smtClean="0">
                <a:sym typeface="Symbol" pitchFamily="18" charset="2"/>
              </a:rPr>
              <a:t></a:t>
            </a:r>
            <a:r>
              <a:rPr lang="zh-CN" altLang="en-US" dirty="0" smtClean="0"/>
              <a:t>②，②</a:t>
            </a:r>
            <a:r>
              <a:rPr lang="zh-CN" altLang="en-US" dirty="0" smtClean="0">
                <a:sym typeface="Symbol" pitchFamily="18" charset="2"/>
              </a:rPr>
              <a:t></a:t>
            </a:r>
            <a:r>
              <a:rPr lang="zh-CN" altLang="en-US" dirty="0" smtClean="0"/>
              <a:t>③，③</a:t>
            </a:r>
            <a:r>
              <a:rPr lang="zh-CN" altLang="en-US" dirty="0" smtClean="0">
                <a:sym typeface="Symbol" pitchFamily="18" charset="2"/>
              </a:rPr>
              <a:t></a:t>
            </a:r>
            <a:r>
              <a:rPr lang="zh-CN" altLang="en-US" dirty="0" smtClean="0"/>
              <a:t>④，④</a:t>
            </a:r>
            <a:r>
              <a:rPr lang="zh-CN" altLang="en-US" dirty="0" smtClean="0">
                <a:sym typeface="Symbol" pitchFamily="18" charset="2"/>
              </a:rPr>
              <a:t></a:t>
            </a:r>
            <a:r>
              <a:rPr lang="zh-CN" altLang="en-US" dirty="0" smtClean="0"/>
              <a:t>① 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按照顺序依次完成每个证明（证明集合相等或者包含）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86BE2-FF95-48A4-AC52-403EB0608DB3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60350"/>
            <a:ext cx="750099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集合关系证明举例</a:t>
            </a:r>
            <a:endParaRPr lang="zh-CN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539750" indent="-539750" eaLnBrk="1" hangingPunct="1"/>
            <a:r>
              <a:rPr lang="zh-CN" altLang="en-US" dirty="0" smtClean="0"/>
              <a:t>证明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A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=</a:t>
            </a:r>
            <a:r>
              <a:rPr lang="en-US" altLang="zh-CN" dirty="0" smtClean="0">
                <a:sym typeface="Symbol" pitchFamily="18" charset="2"/>
              </a:rPr>
              <a:t></a:t>
            </a:r>
            <a:r>
              <a:rPr lang="en-US" altLang="zh-CN" dirty="0" smtClean="0"/>
              <a:t>  </a:t>
            </a:r>
          </a:p>
          <a:p>
            <a:pPr marL="539750" indent="-539750" eaLnBrk="1" hangingPunct="1"/>
            <a:r>
              <a:rPr lang="en-US" altLang="zh-CN" dirty="0" smtClean="0"/>
              <a:t>          ①            ②                 ③               ④</a:t>
            </a:r>
          </a:p>
          <a:p>
            <a:pPr marL="539750" indent="-539750" eaLnBrk="1" hangingPunct="1"/>
            <a:r>
              <a:rPr lang="zh-CN" altLang="en-US" dirty="0" smtClean="0"/>
              <a:t>证   ①</a:t>
            </a:r>
            <a:r>
              <a:rPr lang="zh-CN" altLang="en-US" dirty="0" smtClean="0">
                <a:sym typeface="Symbol" pitchFamily="18" charset="2"/>
              </a:rPr>
              <a:t></a:t>
            </a:r>
            <a:r>
              <a:rPr lang="zh-CN" altLang="en-US" dirty="0" smtClean="0"/>
              <a:t>②  </a:t>
            </a:r>
          </a:p>
          <a:p>
            <a:pPr marL="539750" indent="-539750" eaLnBrk="1" hangingPunct="1"/>
            <a:r>
              <a:rPr lang="zh-CN" altLang="en-US" dirty="0" smtClean="0"/>
              <a:t>       </a:t>
            </a:r>
            <a:r>
              <a:rPr lang="en-US" altLang="zh-CN" dirty="0" smtClean="0"/>
              <a:t>②</a:t>
            </a:r>
            <a:r>
              <a:rPr lang="zh-CN" altLang="en-US" dirty="0" smtClean="0"/>
              <a:t>的右边包含于左边：显然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539750" indent="-539750" eaLnBrk="1" hangingPunct="1"/>
            <a:r>
              <a:rPr lang="en-US" altLang="zh-CN" dirty="0" smtClean="0"/>
              <a:t>      </a:t>
            </a:r>
            <a:r>
              <a:rPr lang="zh-CN" altLang="en-US" dirty="0" smtClean="0"/>
              <a:t>下面证明</a:t>
            </a:r>
            <a:r>
              <a:rPr lang="en-US" altLang="zh-CN" dirty="0" smtClean="0"/>
              <a:t>② </a:t>
            </a:r>
            <a:r>
              <a:rPr lang="zh-CN" altLang="en-US" dirty="0" smtClean="0"/>
              <a:t>的左边包含于右边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.  </a:t>
            </a:r>
            <a:r>
              <a:rPr lang="zh-CN" altLang="en-US" dirty="0" smtClean="0"/>
              <a:t>任取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 </a:t>
            </a:r>
          </a:p>
          <a:p>
            <a:pPr marL="539750" indent="-539750" eaLnBrk="1" hangingPunct="1"/>
            <a:r>
              <a:rPr lang="zh-CN" altLang="en-US" dirty="0" smtClean="0"/>
              <a:t>      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</a:t>
            </a:r>
            <a:r>
              <a:rPr lang="en-US" altLang="zh-CN" i="1" dirty="0" err="1" smtClean="0"/>
              <a:t>B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B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B</a:t>
            </a:r>
            <a:r>
              <a:rPr lang="en-US" altLang="zh-CN" dirty="0" err="1" smtClean="0">
                <a:sym typeface="Symbol" pitchFamily="18" charset="2"/>
              </a:rPr>
              <a:t>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B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B</a:t>
            </a:r>
            <a:endParaRPr lang="en-US" altLang="zh-CN" dirty="0" smtClean="0"/>
          </a:p>
          <a:p>
            <a:pPr marL="539750" indent="-539750" eaLnBrk="1" hangingPunct="1"/>
            <a:r>
              <a:rPr lang="en-US" altLang="zh-CN" dirty="0" smtClean="0"/>
              <a:t>       </a:t>
            </a:r>
            <a:r>
              <a:rPr lang="zh-CN" altLang="en-US" dirty="0" smtClean="0"/>
              <a:t>因此有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综合上述②得证</a:t>
            </a:r>
            <a:r>
              <a:rPr lang="en-US" altLang="zh-CN" dirty="0" smtClean="0"/>
              <a:t>. </a:t>
            </a:r>
          </a:p>
          <a:p>
            <a:pPr marL="539750" indent="-539750" eaLnBrk="1" hangingPunct="1"/>
            <a:r>
              <a:rPr lang="en-US" altLang="zh-CN" dirty="0" smtClean="0"/>
              <a:t>       ②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dirty="0" smtClean="0"/>
              <a:t>③</a:t>
            </a:r>
            <a:endParaRPr lang="en-US" altLang="zh-CN" i="1" dirty="0" smtClean="0"/>
          </a:p>
          <a:p>
            <a:pPr marL="539750" indent="-539750" eaLnBrk="1" hangingPunct="1"/>
            <a:r>
              <a:rPr lang="en-US" altLang="zh-CN" i="1" dirty="0" smtClean="0"/>
              <a:t>       A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，由②知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，将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用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代入得</a:t>
            </a:r>
            <a:endParaRPr lang="en-US" altLang="zh-CN" dirty="0" smtClean="0"/>
          </a:p>
          <a:p>
            <a:pPr marL="539750" indent="-539750" eaLnBrk="1" hangingPunct="1"/>
            <a:r>
              <a:rPr lang="en-US" altLang="zh-CN" dirty="0" smtClean="0"/>
              <a:t>     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887CD-D3D2-4230-BD7F-6CE205FCFC2A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③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dirty="0" smtClean="0"/>
              <a:t>④</a:t>
            </a:r>
          </a:p>
          <a:p>
            <a:pPr eaLnBrk="1" hangingPunct="1"/>
            <a:r>
              <a:rPr lang="zh-CN" altLang="en-US" dirty="0" smtClean="0"/>
              <a:t>假设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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zh-CN" altLang="en-US" dirty="0" smtClean="0">
                <a:sym typeface="Symbol" pitchFamily="18" charset="2"/>
              </a:rPr>
              <a:t>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</a:t>
            </a:r>
            <a:r>
              <a:rPr lang="en-US" altLang="zh-CN" i="1" dirty="0" err="1" smtClean="0"/>
              <a:t>B</a:t>
            </a:r>
            <a:r>
              <a:rPr lang="zh-CN" altLang="en-US" dirty="0" smtClean="0"/>
              <a:t>，那么知道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zh-CN" altLang="en-US" dirty="0" smtClean="0"/>
              <a:t>且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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. </a:t>
            </a:r>
            <a:r>
              <a:rPr lang="zh-CN" altLang="en-US" dirty="0" smtClean="0"/>
              <a:t>而</a:t>
            </a:r>
            <a:endParaRPr lang="zh-CN" altLang="en-US" i="1" dirty="0" smtClean="0"/>
          </a:p>
          <a:p>
            <a:pPr eaLnBrk="1" hangingPunct="1"/>
            <a:r>
              <a:rPr lang="zh-CN" altLang="en-US" i="1" dirty="0" smtClean="0"/>
              <a:t>        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</a:t>
            </a:r>
            <a:r>
              <a:rPr lang="en-US" altLang="zh-CN" i="1" dirty="0" err="1" smtClean="0"/>
              <a:t>B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</a:t>
            </a:r>
            <a:r>
              <a:rPr lang="en-US" altLang="zh-CN" i="1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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 </a:t>
            </a:r>
          </a:p>
          <a:p>
            <a:pPr eaLnBrk="1" hangingPunct="1"/>
            <a:r>
              <a:rPr lang="zh-CN" altLang="en-US" dirty="0" smtClean="0"/>
              <a:t>从而与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矛盾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④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dirty="0" smtClean="0"/>
              <a:t>①</a:t>
            </a:r>
          </a:p>
          <a:p>
            <a:pPr eaLnBrk="1" hangingPunct="1"/>
            <a:r>
              <a:rPr lang="zh-CN" altLang="en-US" dirty="0" smtClean="0"/>
              <a:t>假设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不成立，那么</a:t>
            </a:r>
            <a:endParaRPr lang="zh-CN" altLang="en-US" dirty="0" smtClean="0">
              <a:sym typeface="Symbol" pitchFamily="18" charset="2"/>
            </a:endParaRPr>
          </a:p>
          <a:p>
            <a:pPr eaLnBrk="1" hangingPunct="1"/>
            <a:r>
              <a:rPr lang="zh-CN" altLang="en-US" dirty="0" smtClean="0">
                <a:sym typeface="Symbol" pitchFamily="18" charset="2"/>
              </a:rPr>
              <a:t>         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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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</a:t>
            </a:r>
            <a:r>
              <a:rPr lang="en-US" altLang="zh-CN" i="1" dirty="0" err="1" smtClean="0"/>
              <a:t>B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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与条件④矛盾</a:t>
            </a:r>
            <a:r>
              <a:rPr lang="en-US" altLang="zh-CN" dirty="0" smtClean="0"/>
              <a:t>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60350"/>
            <a:ext cx="750099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集合的基本运算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>
                <a:solidFill>
                  <a:schemeClr val="tx1"/>
                </a:solidFill>
              </a:rPr>
              <a:t>集合关系证明举例</a:t>
            </a: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9DD46-CB02-4812-A923-EEBC370C2325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集合中元素的计数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29600" cy="3786199"/>
          </a:xfrm>
        </p:spPr>
        <p:txBody>
          <a:bodyPr/>
          <a:lstStyle/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基数、有穷集和无穷集</a:t>
            </a:r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简单的集合元素计数</a:t>
            </a:r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包含排斥原理引例</a:t>
            </a:r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包含排斥原理</a:t>
            </a:r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包含排斥原理推论</a:t>
            </a:r>
          </a:p>
          <a:p>
            <a:pPr>
              <a:spcBef>
                <a:spcPts val="18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/>
              <a:t>欧拉函数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887CD-D3D2-4230-BD7F-6CE205FCFC2A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集合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中如果有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个元素，可以说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基数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，记作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/>
              <a:t>		card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= |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| =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显然，空集的基数是</a:t>
            </a:r>
            <a:r>
              <a:rPr lang="en-US" altLang="zh-CN" dirty="0" smtClean="0"/>
              <a:t>0.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</a:rPr>
              <a:t>3.10 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是集合，如果存在自然数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 |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| = 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，则称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有穷集</a:t>
            </a:r>
            <a:r>
              <a:rPr lang="zh-CN" altLang="en-US" dirty="0" smtClean="0"/>
              <a:t>，否则称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无穷集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例如，空集是有穷集，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等都是无穷集。前三者的计数相同；后二者的计数相同。</a:t>
            </a:r>
            <a:endParaRPr lang="en-US" altLang="zh-CN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60350"/>
            <a:ext cx="8715436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集合中元素的计数</a:t>
            </a:r>
            <a:r>
              <a:rPr lang="en-US" altLang="zh-CN" dirty="0" smtClean="0"/>
              <a:t>::</a:t>
            </a:r>
            <a:r>
              <a:rPr lang="zh-CN" altLang="en-US" dirty="0" smtClean="0"/>
              <a:t>基数、有穷集和无穷集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887CD-D3D2-4230-BD7F-6CE205FCFC2A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2"/>
            <a:ext cx="8229600" cy="542928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</a:rPr>
              <a:t>3.9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名程序员，其中</a:t>
            </a:r>
            <a:r>
              <a:rPr lang="en-US" altLang="zh-CN" dirty="0" smtClean="0"/>
              <a:t>63</a:t>
            </a:r>
            <a:r>
              <a:rPr lang="zh-CN" altLang="en-US" dirty="0" smtClean="0"/>
              <a:t>人熟悉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39</a:t>
            </a:r>
            <a:r>
              <a:rPr lang="zh-CN" altLang="en-US" dirty="0" smtClean="0"/>
              <a:t>人熟悉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语言，而两门语言都熟悉的有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人。问有多少人这两门语言都不熟悉？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解：分别用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表示熟悉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语言的人的集合，则</a:t>
            </a:r>
            <a:r>
              <a:rPr lang="en-US" altLang="zh-CN" dirty="0" smtClean="0"/>
              <a:t>|A|=63, |B|=39, |A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dirty="0" smtClean="0"/>
              <a:t>B|=20. </a:t>
            </a:r>
            <a:r>
              <a:rPr lang="zh-CN" altLang="en-US" dirty="0" smtClean="0"/>
              <a:t>于是有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/>
              <a:t>|A-B| = |A| - |A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dirty="0" smtClean="0"/>
              <a:t>B| = 63-20 =43,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/>
              <a:t>|B-A| = |B| - |A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dirty="0" smtClean="0"/>
              <a:t>B| = 39-20 =19,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从而得到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/>
              <a:t>|A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dirty="0" smtClean="0"/>
              <a:t>B| = |A-B| + |B-A| + |A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dirty="0" smtClean="0"/>
              <a:t>B|  = 43 + 19 + 20 = 80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/>
              <a:t>|~(A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dirty="0" smtClean="0"/>
              <a:t>B)| = 100 – 80 = 20.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60350"/>
            <a:ext cx="8715436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集合中元素的计数</a:t>
            </a:r>
            <a:r>
              <a:rPr lang="en-US" altLang="zh-CN" dirty="0" smtClean="0"/>
              <a:t>::</a:t>
            </a:r>
            <a:r>
              <a:rPr lang="zh-CN" altLang="en-US" dirty="0" smtClean="0"/>
              <a:t>简单的集合元素计数</a:t>
            </a:r>
          </a:p>
        </p:txBody>
      </p:sp>
      <p:sp>
        <p:nvSpPr>
          <p:cNvPr id="7" name="矩形 6"/>
          <p:cNvSpPr/>
          <p:nvPr/>
        </p:nvSpPr>
        <p:spPr>
          <a:xfrm>
            <a:off x="5643570" y="3143248"/>
            <a:ext cx="3143272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000760" y="3357562"/>
            <a:ext cx="1571636" cy="1285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000892" y="3500438"/>
            <a:ext cx="1500198" cy="1071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72198" y="378619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43</a:t>
            </a:r>
            <a:endParaRPr lang="zh-CN" altLang="en-US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5272" y="3824591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19</a:t>
            </a:r>
            <a:endParaRPr lang="zh-CN" altLang="en-US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0892" y="378619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20</a:t>
            </a:r>
            <a:endParaRPr lang="zh-CN" altLang="en-US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0760" y="3181649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100</a:t>
            </a:r>
            <a:endParaRPr lang="zh-CN" altLang="en-US" b="1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03EEF-0F21-421C-9046-64FA4C300FAA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60350"/>
            <a:ext cx="814393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集合中元素的计数</a:t>
            </a:r>
            <a:r>
              <a:rPr lang="en-US" altLang="zh-CN" dirty="0" smtClean="0"/>
              <a:t>::</a:t>
            </a:r>
            <a:r>
              <a:rPr lang="zh-CN" altLang="en-US" dirty="0" smtClean="0"/>
              <a:t>包含排斥原理引例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936625"/>
          </a:xfrm>
        </p:spPr>
        <p:txBody>
          <a:bodyPr/>
          <a:lstStyle/>
          <a:p>
            <a:pPr marL="441325" indent="-441325" eaLnBrk="1" hangingPunct="1"/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</a:rPr>
              <a:t>3.10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之间（包含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在内）既不能被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</a:t>
            </a:r>
            <a:r>
              <a:rPr lang="zh-CN" altLang="en-US" dirty="0" smtClean="0"/>
              <a:t>整</a:t>
            </a:r>
          </a:p>
          <a:p>
            <a:pPr marL="441325" indent="-441325" eaLnBrk="1" hangingPunct="1"/>
            <a:r>
              <a:rPr lang="zh-CN" altLang="en-US" dirty="0" smtClean="0"/>
              <a:t>除，也不能被</a:t>
            </a:r>
            <a:r>
              <a:rPr lang="en-US" altLang="zh-CN" dirty="0" smtClean="0"/>
              <a:t>8</a:t>
            </a:r>
            <a:r>
              <a:rPr lang="zh-CN" altLang="en-US" dirty="0" smtClean="0"/>
              <a:t>整除的数有多少个？</a:t>
            </a:r>
          </a:p>
        </p:txBody>
      </p:sp>
      <p:pic>
        <p:nvPicPr>
          <p:cNvPr id="16389" name="Picture 5" descr="图片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2781300"/>
            <a:ext cx="3240088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85720" y="2214554"/>
            <a:ext cx="5214974" cy="428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>
                <a:latin typeface="Arial" charset="0"/>
              </a:rPr>
              <a:t>解  方法一：文氏图</a:t>
            </a:r>
          </a:p>
          <a:p>
            <a:r>
              <a:rPr lang="zh-CN" altLang="en-US" b="1" dirty="0">
                <a:latin typeface="Arial" charset="0"/>
              </a:rPr>
              <a:t>     定义以下集合：  </a:t>
            </a:r>
          </a:p>
          <a:p>
            <a:r>
              <a:rPr lang="zh-CN" altLang="en-US" b="1" dirty="0">
                <a:latin typeface="Arial" charset="0"/>
              </a:rPr>
              <a:t>     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>
                <a:latin typeface="Times New Roman" pitchFamily="18" charset="0"/>
              </a:rPr>
              <a:t>={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en-US" altLang="zh-CN" b="1" dirty="0">
                <a:latin typeface="Times New Roman" pitchFamily="18" charset="0"/>
              </a:rPr>
              <a:t>|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Times New Roman" pitchFamily="18" charset="0"/>
              </a:rPr>
              <a:t>Z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b="1" dirty="0">
                <a:latin typeface="Times New Roman" pitchFamily="18" charset="0"/>
              </a:rPr>
              <a:t>1000}</a:t>
            </a:r>
            <a:endParaRPr lang="en-US" altLang="zh-CN" b="1" i="1" dirty="0">
              <a:latin typeface="Times New Roman" pitchFamily="18" charset="0"/>
            </a:endParaRPr>
          </a:p>
          <a:p>
            <a:r>
              <a:rPr lang="en-US" altLang="zh-CN" b="1" i="1" dirty="0">
                <a:latin typeface="Times New Roman" pitchFamily="18" charset="0"/>
              </a:rPr>
              <a:t>       A</a:t>
            </a:r>
            <a:r>
              <a:rPr lang="en-US" altLang="zh-CN" b="1" dirty="0">
                <a:latin typeface="Times New Roman" pitchFamily="18" charset="0"/>
              </a:rPr>
              <a:t>={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en-US" altLang="zh-CN" b="1" dirty="0">
                <a:latin typeface="Times New Roman" pitchFamily="18" charset="0"/>
              </a:rPr>
              <a:t>|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Times New Roman" pitchFamily="18" charset="0"/>
              </a:rPr>
              <a:t>S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zh-CN" altLang="en-US" b="1" dirty="0">
                <a:latin typeface="Times New Roman" pitchFamily="18" charset="0"/>
              </a:rPr>
              <a:t>可被</a:t>
            </a:r>
            <a:r>
              <a:rPr lang="en-US" altLang="zh-CN" b="1" dirty="0">
                <a:latin typeface="Times New Roman" pitchFamily="18" charset="0"/>
              </a:rPr>
              <a:t>5</a:t>
            </a:r>
            <a:r>
              <a:rPr lang="zh-CN" altLang="en-US" b="1" dirty="0">
                <a:latin typeface="Times New Roman" pitchFamily="18" charset="0"/>
              </a:rPr>
              <a:t>整除</a:t>
            </a:r>
            <a:r>
              <a:rPr lang="en-US" altLang="zh-CN" b="1" dirty="0">
                <a:latin typeface="Times New Roman" pitchFamily="18" charset="0"/>
              </a:rPr>
              <a:t>}</a:t>
            </a:r>
            <a:endParaRPr lang="en-US" altLang="zh-CN" b="1" i="1" dirty="0">
              <a:latin typeface="Times New Roman" pitchFamily="18" charset="0"/>
            </a:endParaRPr>
          </a:p>
          <a:p>
            <a:r>
              <a:rPr lang="en-US" altLang="zh-CN" b="1" i="1" dirty="0">
                <a:latin typeface="Times New Roman" pitchFamily="18" charset="0"/>
              </a:rPr>
              <a:t>       B</a:t>
            </a:r>
            <a:r>
              <a:rPr lang="en-US" altLang="zh-CN" b="1" dirty="0">
                <a:latin typeface="Times New Roman" pitchFamily="18" charset="0"/>
              </a:rPr>
              <a:t>={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en-US" altLang="zh-CN" b="1" dirty="0">
                <a:latin typeface="Times New Roman" pitchFamily="18" charset="0"/>
              </a:rPr>
              <a:t>|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Times New Roman" pitchFamily="18" charset="0"/>
              </a:rPr>
              <a:t>S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zh-CN" altLang="en-US" b="1" dirty="0">
                <a:latin typeface="Times New Roman" pitchFamily="18" charset="0"/>
              </a:rPr>
              <a:t>可被</a:t>
            </a:r>
            <a:r>
              <a:rPr lang="en-US" altLang="zh-CN" b="1" dirty="0">
                <a:latin typeface="Times New Roman" pitchFamily="18" charset="0"/>
              </a:rPr>
              <a:t>6</a:t>
            </a:r>
            <a:r>
              <a:rPr lang="zh-CN" altLang="en-US" b="1" dirty="0">
                <a:latin typeface="Times New Roman" pitchFamily="18" charset="0"/>
              </a:rPr>
              <a:t>整除</a:t>
            </a:r>
            <a:r>
              <a:rPr lang="en-US" altLang="zh-CN" b="1" dirty="0">
                <a:latin typeface="Times New Roman" pitchFamily="18" charset="0"/>
              </a:rPr>
              <a:t>}</a:t>
            </a:r>
            <a:endParaRPr lang="en-US" altLang="zh-CN" b="1" i="1" dirty="0">
              <a:latin typeface="Times New Roman" pitchFamily="18" charset="0"/>
            </a:endParaRPr>
          </a:p>
          <a:p>
            <a:r>
              <a:rPr lang="en-US" altLang="zh-CN" b="1" i="1" dirty="0">
                <a:latin typeface="Times New Roman" pitchFamily="18" charset="0"/>
              </a:rPr>
              <a:t>       C</a:t>
            </a:r>
            <a:r>
              <a:rPr lang="en-US" altLang="zh-CN" b="1" dirty="0">
                <a:latin typeface="Times New Roman" pitchFamily="18" charset="0"/>
              </a:rPr>
              <a:t>={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en-US" altLang="zh-CN" b="1" dirty="0">
                <a:latin typeface="Times New Roman" pitchFamily="18" charset="0"/>
              </a:rPr>
              <a:t>|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Times New Roman" pitchFamily="18" charset="0"/>
              </a:rPr>
              <a:t>S</a:t>
            </a: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zh-CN" altLang="en-US" b="1" dirty="0">
                <a:latin typeface="Times New Roman" pitchFamily="18" charset="0"/>
              </a:rPr>
              <a:t>可被</a:t>
            </a:r>
            <a:r>
              <a:rPr lang="en-US" altLang="zh-CN" b="1" dirty="0">
                <a:latin typeface="Times New Roman" pitchFamily="18" charset="0"/>
              </a:rPr>
              <a:t>8</a:t>
            </a:r>
            <a:r>
              <a:rPr lang="zh-CN" altLang="en-US" b="1" dirty="0">
                <a:latin typeface="Times New Roman" pitchFamily="18" charset="0"/>
              </a:rPr>
              <a:t>整除</a:t>
            </a:r>
            <a:r>
              <a:rPr lang="en-US" altLang="zh-CN" b="1" dirty="0">
                <a:latin typeface="Times New Roman" pitchFamily="18" charset="0"/>
              </a:rPr>
              <a:t>}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  <a:p>
            <a:endParaRPr lang="en-US" altLang="zh-CN" dirty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画出文氏图，然后填入相应的数字，解得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N=1000</a:t>
            </a:r>
            <a:r>
              <a:rPr lang="zh-CN" altLang="en-US" b="1" dirty="0"/>
              <a:t>－</a:t>
            </a:r>
            <a:r>
              <a:rPr lang="en-US" altLang="zh-CN" b="1" dirty="0" smtClean="0">
                <a:latin typeface="Times New Roman" pitchFamily="18" charset="0"/>
              </a:rPr>
              <a:t>(150+100+67+33+17+25+8)</a:t>
            </a:r>
            <a:endParaRPr lang="en-US" altLang="zh-CN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smtClean="0">
                <a:latin typeface="Times New Roman" pitchFamily="18" charset="0"/>
              </a:rPr>
              <a:t>=</a:t>
            </a:r>
            <a:r>
              <a:rPr lang="en-US" altLang="zh-CN" b="1" dirty="0">
                <a:latin typeface="Times New Roman" pitchFamily="18" charset="0"/>
              </a:rPr>
              <a:t>600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8E1D8-5841-486E-8C85-D84081CCC12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60350"/>
            <a:ext cx="750099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3.1 </a:t>
            </a:r>
            <a:r>
              <a:rPr lang="zh-CN" altLang="en-US" dirty="0" smtClean="0"/>
              <a:t>集合的基本概念</a:t>
            </a:r>
            <a:r>
              <a:rPr lang="en-US" altLang="zh-CN" dirty="0" smtClean="0"/>
              <a:t>::</a:t>
            </a:r>
            <a:r>
              <a:rPr lang="zh-CN" altLang="en-US" dirty="0" smtClean="0"/>
              <a:t>集合的概念和元素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5518172"/>
          </a:xfrm>
        </p:spPr>
        <p:txBody>
          <a:bodyPr/>
          <a:lstStyle/>
          <a:p>
            <a:pPr marL="625475" indent="-625475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集合</a:t>
            </a:r>
            <a:r>
              <a:rPr lang="zh-CN" altLang="en-US" dirty="0" smtClean="0"/>
              <a:t>没有精确的数学定义。一般认为，一个集合是指一些可确定的、可分辨的事物构成的整体。</a:t>
            </a:r>
            <a:endParaRPr lang="en-US" altLang="zh-CN" dirty="0" smtClean="0"/>
          </a:p>
          <a:p>
            <a:pPr marL="625475" indent="-625475" eaLnBrk="1" hangingPunct="1">
              <a:lnSpc>
                <a:spcPct val="125000"/>
              </a:lnSpc>
            </a:pPr>
            <a:r>
              <a:rPr lang="zh-CN" altLang="en-US" dirty="0" smtClean="0"/>
              <a:t>对于给定的集合及事物，应该可以断定这个特定的事物是否属于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/ 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这个集合。如果属于，就称它为这个集合的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25475" indent="-625475" eaLnBrk="1" hangingPunct="1">
              <a:lnSpc>
                <a:spcPct val="125000"/>
              </a:lnSpc>
            </a:pPr>
            <a:r>
              <a:rPr lang="zh-CN" altLang="en-US" dirty="0" smtClean="0"/>
              <a:t>集合可以由各种类型的事物构成，如：</a:t>
            </a:r>
            <a:endParaRPr lang="en-US" altLang="zh-CN" dirty="0" smtClean="0"/>
          </a:p>
          <a:p>
            <a:pPr marL="625475" indent="-625475" eaLnBrk="1" hangingPunct="1">
              <a:lnSpc>
                <a:spcPct val="125000"/>
              </a:lnSpc>
            </a:pPr>
            <a:r>
              <a:rPr lang="en-US" altLang="zh-CN" dirty="0" smtClean="0"/>
              <a:t>	26</a:t>
            </a:r>
            <a:r>
              <a:rPr lang="zh-CN" altLang="en-US" dirty="0" smtClean="0"/>
              <a:t>个英文小写字母的集合；</a:t>
            </a:r>
            <a:endParaRPr lang="en-US" altLang="zh-CN" dirty="0" smtClean="0"/>
          </a:p>
          <a:p>
            <a:pPr marL="625475" indent="-625475" eaLnBrk="1" hangingPunct="1">
              <a:lnSpc>
                <a:spcPct val="125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汉语标点符号的集合；</a:t>
            </a:r>
            <a:endParaRPr lang="en-US" altLang="zh-CN" dirty="0" smtClean="0"/>
          </a:p>
          <a:p>
            <a:pPr marL="625475" indent="-625475" eaLnBrk="1" hangingPunct="1">
              <a:lnSpc>
                <a:spcPct val="125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坐标平面上所有点的集合；</a:t>
            </a:r>
            <a:endParaRPr lang="en-US" altLang="zh-CN" dirty="0" smtClean="0"/>
          </a:p>
          <a:p>
            <a:pPr marL="625475" indent="-625475" eaLnBrk="1" hangingPunct="1">
              <a:lnSpc>
                <a:spcPct val="125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全体中国人的集合；</a:t>
            </a:r>
            <a:endParaRPr lang="en-US" altLang="zh-CN" dirty="0" smtClean="0"/>
          </a:p>
          <a:p>
            <a:pPr marL="625475" indent="-625475" eaLnBrk="1" hangingPunct="1">
              <a:lnSpc>
                <a:spcPct val="125000"/>
              </a:lnSpc>
            </a:pPr>
            <a:r>
              <a:rPr lang="en-US" altLang="zh-CN" dirty="0" smtClean="0"/>
              <a:t>	……</a:t>
            </a: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719D3-D144-4E7F-8163-20AC1675174E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3301"/>
            <a:ext cx="8075613" cy="4740277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dirty="0" smtClean="0"/>
              <a:t>方法二  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zh-CN" altLang="en-US" dirty="0" smtClean="0"/>
              <a:t>    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| = 1000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en-US" altLang="zh-CN" dirty="0" smtClean="0"/>
              <a:t>    |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|=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1000/5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=200,  |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|=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1000/6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=166,  |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|=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1000/8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=125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en-US" altLang="zh-CN" dirty="0" smtClean="0"/>
              <a:t>    |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 = 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1000/lcm(5,6)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 = 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1000/33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 = 33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en-US" altLang="zh-CN" dirty="0" smtClean="0"/>
              <a:t>    |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| = 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1000/lcm(5,8)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 = 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1000/40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 = 25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en-US" altLang="zh-CN" dirty="0" smtClean="0"/>
              <a:t>    |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| = 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1000/lcm(6,8)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 = 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1000/24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 = 41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en-US" altLang="zh-CN" dirty="0" smtClean="0"/>
              <a:t>    |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| = 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1000/lcm(5,6,8)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 = </a:t>
            </a:r>
            <a:r>
              <a:rPr lang="en-US" altLang="zh-CN" dirty="0" smtClean="0">
                <a:sym typeface="Symbol" pitchFamily="18" charset="2"/>
              </a:rPr>
              <a:t></a:t>
            </a:r>
            <a:r>
              <a:rPr lang="en-US" altLang="zh-CN" dirty="0" smtClean="0"/>
              <a:t>1000/120</a:t>
            </a:r>
            <a:r>
              <a:rPr lang="en-US" altLang="zh-CN" dirty="0" smtClean="0">
                <a:sym typeface="Symbol" pitchFamily="18" charset="2"/>
              </a:rPr>
              <a:t></a:t>
            </a:r>
            <a:r>
              <a:rPr lang="en-US" altLang="zh-CN" dirty="0" smtClean="0"/>
              <a:t> = 8     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en-US" altLang="zh-CN" dirty="0" smtClean="0"/>
              <a:t>   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en-US" altLang="zh-CN" dirty="0" smtClean="0"/>
              <a:t>   = 1000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(200+166+125)+(33+25+41)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8 = 600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071538" y="4643446"/>
          <a:ext cx="1584325" cy="477838"/>
        </p:xfrm>
        <a:graphic>
          <a:graphicData uri="http://schemas.openxmlformats.org/presentationml/2006/ole">
            <p:oleObj spid="_x0000_s100354" name="公式" r:id="rId4" imgW="825480" imgH="241200" progId="Equation.3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60350"/>
            <a:ext cx="814393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集合中元素的计数</a:t>
            </a:r>
            <a:r>
              <a:rPr lang="en-US" altLang="zh-CN" dirty="0" smtClean="0"/>
              <a:t>::</a:t>
            </a:r>
            <a:r>
              <a:rPr lang="zh-CN" altLang="en-US" dirty="0" smtClean="0"/>
              <a:t>包含排斥原理引例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C7A0B-ED37-40A4-9804-2B231475F8F9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992182"/>
            <a:ext cx="8715436" cy="328614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  <a:tabLst>
                <a:tab pos="1249363" algn="l"/>
              </a:tabLst>
            </a:pP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包含排斥原理</a:t>
            </a:r>
            <a:r>
              <a:rPr lang="zh-CN" altLang="en-US" dirty="0" smtClean="0"/>
              <a:t>：设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是有穷集，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分别表示两条性质，任意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中的元素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处于并只处于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种情况之一：</a:t>
            </a:r>
            <a:r>
              <a:rPr lang="en-US" altLang="zh-CN" i="1" dirty="0" smtClean="0"/>
              <a:t> x</a:t>
            </a:r>
            <a:r>
              <a:rPr lang="zh-CN" altLang="en-US" dirty="0" smtClean="0"/>
              <a:t>只具有性质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 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 x</a:t>
            </a:r>
            <a:r>
              <a:rPr lang="zh-CN" altLang="en-US" dirty="0" smtClean="0"/>
              <a:t>只具有性质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 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 x</a:t>
            </a:r>
            <a:r>
              <a:rPr lang="zh-CN" altLang="en-US" dirty="0" smtClean="0"/>
              <a:t>同时具有性质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 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 x</a:t>
            </a:r>
            <a:r>
              <a:rPr lang="zh-CN" altLang="en-US" dirty="0" smtClean="0"/>
              <a:t>既不具有性质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也不具有性质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 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tabLst>
                <a:tab pos="1249363" algn="l"/>
              </a:tabLst>
            </a:pPr>
            <a:r>
              <a:rPr lang="zh-CN" altLang="en-US" dirty="0" smtClean="0">
                <a:solidFill>
                  <a:srgbClr val="A50021"/>
                </a:solidFill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</a:rPr>
              <a:t>3.2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设集合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上定义了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条性质，其中具有第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条性质的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tabLst>
                <a:tab pos="1249363" algn="l"/>
              </a:tabLst>
            </a:pPr>
            <a:r>
              <a:rPr lang="zh-CN" altLang="en-US" dirty="0" smtClean="0"/>
              <a:t>元素构成子集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那么集合中不具有任何性质的元素数为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274782" y="4421205"/>
          <a:ext cx="6083300" cy="1436687"/>
        </p:xfrm>
        <a:graphic>
          <a:graphicData uri="http://schemas.openxmlformats.org/presentationml/2006/ole">
            <p:oleObj spid="_x0000_s99330" name="公式" r:id="rId4" imgW="3390840" imgH="749160" progId="Equation.3">
              <p:embed/>
            </p:oleObj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60350"/>
            <a:ext cx="814393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集合中元素的计数</a:t>
            </a:r>
            <a:r>
              <a:rPr lang="en-US" altLang="zh-CN" dirty="0" smtClean="0"/>
              <a:t>::</a:t>
            </a:r>
            <a:r>
              <a:rPr lang="zh-CN" altLang="en-US" dirty="0" smtClean="0"/>
              <a:t>包含排斥原理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8994" y="6310336"/>
            <a:ext cx="2133600" cy="476250"/>
          </a:xfrm>
        </p:spPr>
        <p:txBody>
          <a:bodyPr/>
          <a:lstStyle/>
          <a:p>
            <a:pPr>
              <a:defRPr/>
            </a:pPr>
            <a:fld id="{2C6C7A0B-ED37-40A4-9804-2B231475F8F9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5476" y="857232"/>
            <a:ext cx="7575548" cy="2071702"/>
            <a:chOff x="158" y="2779"/>
            <a:chExt cx="4907" cy="1349"/>
          </a:xfrm>
        </p:grpSpPr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158" y="2779"/>
              <a:ext cx="34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000" b="1" dirty="0">
                  <a:latin typeface="Arial" charset="0"/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 b="1" dirty="0">
                  <a:solidFill>
                    <a:srgbClr val="A50021"/>
                  </a:solidFill>
                  <a:latin typeface="Arial" charset="0"/>
                  <a:ea typeface="黑体" pitchFamily="2" charset="-122"/>
                  <a:cs typeface="Times New Roman" pitchFamily="18" charset="0"/>
                </a:rPr>
                <a:t>推论</a:t>
              </a:r>
              <a:r>
                <a:rPr lang="zh-CN" altLang="en-US" b="1" dirty="0">
                  <a:latin typeface="Arial" charset="0"/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en-US" altLang="zh-CN" b="1" i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lang="zh-CN" altLang="en-US" b="1" dirty="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中至少具有一条性质的元素数为</a:t>
              </a:r>
              <a:endParaRPr lang="zh-CN" altLang="en-US" b="1" dirty="0">
                <a:latin typeface="Arial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027" name="Object 5"/>
            <p:cNvGraphicFramePr>
              <a:graphicFrameLocks noChangeAspect="1"/>
            </p:cNvGraphicFramePr>
            <p:nvPr/>
          </p:nvGraphicFramePr>
          <p:xfrm>
            <a:off x="831" y="3067"/>
            <a:ext cx="4234" cy="1061"/>
          </p:xfrm>
          <a:graphic>
            <a:graphicData uri="http://schemas.openxmlformats.org/presentationml/2006/ole">
              <p:oleObj spid="_x0000_s137219" name="Equation" r:id="rId4" imgW="3352680" imgH="838080" progId="Equation.3">
                <p:embed/>
              </p:oleObj>
            </a:graphicData>
          </a:graphic>
        </p:graphicFrame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60350"/>
            <a:ext cx="814393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集合中元素的计数</a:t>
            </a:r>
            <a:r>
              <a:rPr lang="en-US" altLang="zh-CN" dirty="0" smtClean="0"/>
              <a:t>::</a:t>
            </a:r>
            <a:r>
              <a:rPr lang="zh-CN" altLang="en-US" dirty="0" smtClean="0"/>
              <a:t>包含排斥原理推论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7158" y="3000372"/>
            <a:ext cx="850112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1325" marR="0" lvl="0" indent="-4413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3.10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求某班有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个学生，其中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人会打篮球，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人会打排球，</a:t>
            </a:r>
            <a:r>
              <a:rPr lang="en-US" altLang="zh-CN" b="1" kern="0" dirty="0" smtClean="0">
                <a:latin typeface="+mn-lt"/>
                <a:ea typeface="+mn-ea"/>
              </a:rPr>
              <a:t>8</a:t>
            </a:r>
            <a:r>
              <a:rPr lang="zh-CN" altLang="en-US" b="1" kern="0" dirty="0" smtClean="0">
                <a:latin typeface="+mn-lt"/>
                <a:ea typeface="+mn-ea"/>
              </a:rPr>
              <a:t>个人会打网球，</a:t>
            </a:r>
            <a:r>
              <a:rPr lang="en-US" altLang="zh-CN" b="1" kern="0" dirty="0" smtClean="0">
                <a:latin typeface="+mn-lt"/>
                <a:ea typeface="+mn-ea"/>
              </a:rPr>
              <a:t>7</a:t>
            </a:r>
            <a:r>
              <a:rPr lang="zh-CN" altLang="en-US" b="1" kern="0" dirty="0" smtClean="0">
                <a:latin typeface="+mn-lt"/>
                <a:ea typeface="+mn-ea"/>
              </a:rPr>
              <a:t>人会打篮球和排球，</a:t>
            </a:r>
            <a:r>
              <a:rPr lang="en-US" altLang="zh-CN" b="1" kern="0" dirty="0" smtClean="0">
                <a:latin typeface="+mn-lt"/>
                <a:ea typeface="+mn-ea"/>
              </a:rPr>
              <a:t>5</a:t>
            </a:r>
            <a:r>
              <a:rPr lang="zh-CN" altLang="en-US" b="1" kern="0" dirty="0" smtClean="0">
                <a:latin typeface="+mn-lt"/>
                <a:ea typeface="+mn-ea"/>
              </a:rPr>
              <a:t>人会打篮球和网球，</a:t>
            </a:r>
            <a:r>
              <a:rPr lang="en-US" altLang="zh-CN" b="1" kern="0" dirty="0" smtClean="0">
                <a:latin typeface="+mn-lt"/>
                <a:ea typeface="+mn-ea"/>
              </a:rPr>
              <a:t>3</a:t>
            </a:r>
            <a:r>
              <a:rPr lang="zh-CN" altLang="en-US" b="1" kern="0" dirty="0" smtClean="0">
                <a:latin typeface="+mn-lt"/>
                <a:ea typeface="+mn-ea"/>
              </a:rPr>
              <a:t>个人，</a:t>
            </a:r>
            <a:r>
              <a:rPr lang="en-US" altLang="zh-CN" b="1" kern="0" dirty="0" smtClean="0">
                <a:latin typeface="+mn-lt"/>
                <a:ea typeface="+mn-ea"/>
              </a:rPr>
              <a:t>2</a:t>
            </a:r>
            <a:r>
              <a:rPr lang="zh-CN" altLang="en-US" b="1" kern="0" dirty="0" smtClean="0">
                <a:latin typeface="+mn-lt"/>
                <a:ea typeface="+mn-ea"/>
              </a:rPr>
              <a:t>个人什么球都会打，会打网球的肯定会打另外至少一种球。问：这三种球都不会打的人数。</a:t>
            </a:r>
            <a:endParaRPr lang="en-US" altLang="zh-CN" b="1" kern="0" dirty="0" smtClean="0">
              <a:latin typeface="+mn-lt"/>
              <a:ea typeface="+mn-ea"/>
            </a:endParaRPr>
          </a:p>
          <a:p>
            <a:pPr marL="441325" marR="0" lvl="0" indent="-4413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r>
              <a:rPr lang="zh-CN" altLang="en-US" b="1" kern="0" dirty="0" smtClean="0">
                <a:latin typeface="+mn-lt"/>
                <a:ea typeface="+mn-ea"/>
              </a:rPr>
              <a:t>假设会打篮球、排球、网球的学生集合分别为</a:t>
            </a:r>
            <a:r>
              <a:rPr lang="en-US" altLang="zh-CN" b="1" kern="0" dirty="0" smtClean="0">
                <a:latin typeface="+mn-lt"/>
                <a:ea typeface="+mn-ea"/>
              </a:rPr>
              <a:t>A, B</a:t>
            </a:r>
            <a:r>
              <a:rPr lang="zh-CN" altLang="en-US" b="1" kern="0" dirty="0" smtClean="0">
                <a:latin typeface="+mn-lt"/>
                <a:ea typeface="+mn-ea"/>
              </a:rPr>
              <a:t>和</a:t>
            </a:r>
            <a:r>
              <a:rPr lang="en-US" altLang="zh-CN" b="1" kern="0" dirty="0" smtClean="0">
                <a:latin typeface="+mn-lt"/>
                <a:ea typeface="+mn-ea"/>
              </a:rPr>
              <a:t>C.</a:t>
            </a:r>
          </a:p>
          <a:p>
            <a:pPr marL="441325" lvl="0" indent="-441325">
              <a:lnSpc>
                <a:spcPct val="110000"/>
              </a:lnSpc>
              <a:spcBef>
                <a:spcPct val="20000"/>
              </a:spcBef>
              <a:buClr>
                <a:srgbClr val="69B3F1"/>
              </a:buClr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|S|=30,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|A|=15, |B|=14, |C|=8,  |A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B|=7</a:t>
            </a:r>
            <a:r>
              <a:rPr lang="en-US" altLang="zh-CN" b="1" kern="0" dirty="0" smtClean="0">
                <a:latin typeface="+mn-lt"/>
                <a:ea typeface="+mn-ea"/>
              </a:rPr>
              <a:t>, |A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b="1" kern="0" dirty="0" smtClean="0">
                <a:latin typeface="+mn-lt"/>
                <a:ea typeface="+mn-ea"/>
              </a:rPr>
              <a:t>C|=5, |A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b="1" kern="0" dirty="0" smtClean="0">
                <a:latin typeface="+mn-lt"/>
                <a:ea typeface="+mn-ea"/>
              </a:rPr>
              <a:t>B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b="1" kern="0" dirty="0" smtClean="0">
                <a:latin typeface="+mn-lt"/>
                <a:ea typeface="+mn-ea"/>
              </a:rPr>
              <a:t>C|=2, </a:t>
            </a:r>
          </a:p>
          <a:p>
            <a:pPr marL="441325" lvl="0" indent="-441325">
              <a:lnSpc>
                <a:spcPct val="110000"/>
              </a:lnSpc>
              <a:spcBef>
                <a:spcPct val="20000"/>
              </a:spcBef>
              <a:buClr>
                <a:srgbClr val="69B3F1"/>
              </a:buClr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|B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 = </a:t>
            </a:r>
            <a:r>
              <a:rPr lang="en-US" altLang="zh-CN" b="1" kern="0" dirty="0" smtClean="0">
                <a:latin typeface="+mn-lt"/>
                <a:ea typeface="+mn-ea"/>
              </a:rPr>
              <a:t>|C| - (|A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b="1" kern="0" dirty="0" smtClean="0">
                <a:latin typeface="+mn-lt"/>
                <a:ea typeface="+mn-ea"/>
              </a:rPr>
              <a:t>C| - |A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b="1" kern="0" dirty="0" smtClean="0">
                <a:latin typeface="+mn-lt"/>
                <a:ea typeface="+mn-ea"/>
              </a:rPr>
              <a:t>B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b="1" kern="0" dirty="0" smtClean="0">
                <a:latin typeface="+mn-lt"/>
                <a:ea typeface="+mn-ea"/>
              </a:rPr>
              <a:t>C|) = 8 – (5 – 2) = 5. </a:t>
            </a:r>
          </a:p>
          <a:p>
            <a:pPr marL="441325" lvl="0" indent="-441325">
              <a:lnSpc>
                <a:spcPct val="110000"/>
              </a:lnSpc>
              <a:spcBef>
                <a:spcPct val="20000"/>
              </a:spcBef>
              <a:buClr>
                <a:srgbClr val="69B3F1"/>
              </a:buClr>
            </a:pPr>
            <a:r>
              <a:rPr lang="en-US" altLang="zh-CN" b="1" kern="0" dirty="0" smtClean="0">
                <a:latin typeface="+mn-lt"/>
                <a:ea typeface="+mn-ea"/>
              </a:rPr>
              <a:t>|A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b="1" kern="0" dirty="0" smtClean="0">
                <a:latin typeface="+mn-lt"/>
                <a:ea typeface="+mn-ea"/>
              </a:rPr>
              <a:t>B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b="1" kern="0" dirty="0" smtClean="0">
                <a:latin typeface="+mn-lt"/>
                <a:ea typeface="+mn-ea"/>
              </a:rPr>
              <a:t>C| = 15 + 14 + 8 – (7 + 5 + 5) + 2 = 22. </a:t>
            </a:r>
            <a:r>
              <a:rPr lang="zh-CN" altLang="en-US" b="1" kern="0" dirty="0" smtClean="0">
                <a:latin typeface="+mn-lt"/>
                <a:ea typeface="+mn-ea"/>
              </a:rPr>
              <a:t>啥球不会打的</a:t>
            </a:r>
            <a:r>
              <a:rPr lang="en-US" altLang="zh-CN" b="1" kern="0" dirty="0" smtClean="0">
                <a:latin typeface="+mn-lt"/>
                <a:ea typeface="+mn-ea"/>
              </a:rPr>
              <a:t>8</a:t>
            </a:r>
            <a:r>
              <a:rPr lang="zh-CN" altLang="en-US" b="1" kern="0" dirty="0" smtClean="0">
                <a:latin typeface="+mn-lt"/>
                <a:ea typeface="+mn-ea"/>
              </a:rPr>
              <a:t>人</a:t>
            </a:r>
            <a:r>
              <a:rPr lang="en-US" altLang="zh-CN" b="1" kern="0" dirty="0" smtClean="0">
                <a:latin typeface="+mn-lt"/>
                <a:ea typeface="+mn-ea"/>
              </a:rPr>
              <a:t>.</a:t>
            </a:r>
          </a:p>
          <a:p>
            <a:pPr marL="441325" lvl="0" indent="-441325">
              <a:lnSpc>
                <a:spcPct val="110000"/>
              </a:lnSpc>
              <a:spcBef>
                <a:spcPct val="20000"/>
              </a:spcBef>
              <a:buClr>
                <a:srgbClr val="69B3F1"/>
              </a:buClr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719D3-D144-4E7F-8163-20AC1675174E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000108"/>
            <a:ext cx="822960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1325" lvl="0" indent="-441325">
              <a:lnSpc>
                <a:spcPct val="125000"/>
              </a:lnSpc>
              <a:spcBef>
                <a:spcPct val="20000"/>
              </a:spcBef>
              <a:buClr>
                <a:srgbClr val="69B3F1"/>
              </a:buClr>
              <a:defRPr/>
            </a:pPr>
            <a:r>
              <a:rPr lang="zh-CN" altLang="en-US" b="1" kern="0" noProof="0" dirty="0" smtClean="0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b="1" kern="0" noProof="0" dirty="0" smtClean="0">
                <a:solidFill>
                  <a:srgbClr val="C00000"/>
                </a:solidFill>
                <a:latin typeface="+mn-lt"/>
                <a:ea typeface="+mn-ea"/>
              </a:rPr>
              <a:t>3.13  </a:t>
            </a:r>
            <a:r>
              <a:rPr lang="en-US" altLang="zh-CN" b="1" kern="0" noProof="0" dirty="0" smtClean="0">
                <a:latin typeface="+mn-lt"/>
                <a:ea typeface="+mn-ea"/>
              </a:rPr>
              <a:t>[0, </a:t>
            </a:r>
            <a:r>
              <a:rPr lang="en-US" altLang="zh-CN" b="1" i="1" kern="0" noProof="0" dirty="0" smtClean="0">
                <a:latin typeface="+mn-lt"/>
                <a:ea typeface="+mn-ea"/>
              </a:rPr>
              <a:t>n</a:t>
            </a:r>
            <a:r>
              <a:rPr lang="en-US" altLang="zh-CN" b="1" kern="0" noProof="0" dirty="0" smtClean="0">
                <a:latin typeface="+mn-lt"/>
                <a:ea typeface="+mn-ea"/>
              </a:rPr>
              <a:t>-1]</a:t>
            </a:r>
            <a:r>
              <a:rPr lang="zh-CN" altLang="en-US" b="1" kern="0" noProof="0" dirty="0" smtClean="0">
                <a:latin typeface="+mn-lt"/>
                <a:ea typeface="+mn-ea"/>
              </a:rPr>
              <a:t>中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与正整数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互素的整数的个数定义为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欧拉函数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，例如，</a:t>
            </a:r>
            <a:r>
              <a:rPr lang="el-GR" altLang="zh-CN" b="1" kern="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kern="0" dirty="0" smtClean="0">
                <a:latin typeface="Times New Roman" pitchFamily="18" charset="0"/>
                <a:cs typeface="Times New Roman" pitchFamily="18" charset="0"/>
              </a:rPr>
              <a:t>(12)= 4</a:t>
            </a:r>
            <a:r>
              <a:rPr lang="zh-CN" altLang="en-US" b="1" kern="0" dirty="0" smtClean="0">
                <a:latin typeface="Times New Roman" pitchFamily="18" charset="0"/>
                <a:cs typeface="Times New Roman" pitchFamily="18" charset="0"/>
              </a:rPr>
              <a:t>，表示</a:t>
            </a:r>
            <a:r>
              <a:rPr lang="en-US" altLang="zh-CN" b="1" kern="0" dirty="0" smtClean="0">
                <a:latin typeface="Times New Roman" pitchFamily="18" charset="0"/>
                <a:cs typeface="Times New Roman" pitchFamily="18" charset="0"/>
              </a:rPr>
              <a:t>1, 5, 7, 11</a:t>
            </a:r>
            <a:r>
              <a:rPr lang="zh-CN" altLang="en-US" b="1" kern="0" dirty="0" smtClean="0">
                <a:latin typeface="Times New Roman" pitchFamily="18" charset="0"/>
                <a:cs typeface="Times New Roman" pitchFamily="18" charset="0"/>
              </a:rPr>
              <a:t>这</a:t>
            </a:r>
            <a:r>
              <a:rPr lang="en-US" altLang="zh-CN" b="1" kern="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kern="0" dirty="0" smtClean="0">
                <a:latin typeface="Times New Roman" pitchFamily="18" charset="0"/>
                <a:cs typeface="Times New Roman" pitchFamily="18" charset="0"/>
              </a:rPr>
              <a:t>个数。规定</a:t>
            </a:r>
            <a:r>
              <a:rPr lang="el-GR" altLang="zh-CN" b="1" kern="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kern="0" dirty="0" smtClean="0">
                <a:latin typeface="Times New Roman" pitchFamily="18" charset="0"/>
                <a:cs typeface="Times New Roman" pitchFamily="18" charset="0"/>
              </a:rPr>
              <a:t>(1)= 1. </a:t>
            </a:r>
            <a:r>
              <a:rPr lang="zh-CN" altLang="en-US" b="1" kern="0" dirty="0" smtClean="0">
                <a:latin typeface="Times New Roman" pitchFamily="18" charset="0"/>
                <a:cs typeface="Times New Roman" pitchFamily="18" charset="0"/>
              </a:rPr>
              <a:t>证明：欧拉函数可以用下式计算：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1325" lvl="0" indent="-441325">
              <a:lnSpc>
                <a:spcPct val="125000"/>
              </a:lnSpc>
              <a:spcBef>
                <a:spcPct val="20000"/>
              </a:spcBef>
              <a:buClr>
                <a:srgbClr val="69B3F1"/>
              </a:buClr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l-GR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φ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(1-1/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)(1-1/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)……(1-1/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41325" lvl="0" indent="-441325">
              <a:lnSpc>
                <a:spcPct val="125000"/>
              </a:lnSpc>
              <a:spcBef>
                <a:spcPct val="20000"/>
              </a:spcBef>
              <a:buClr>
                <a:srgbClr val="69B3F1"/>
              </a:buClr>
              <a:defRPr/>
            </a:pPr>
            <a:r>
              <a:rPr lang="zh-CN" altLang="en-US" b="1" kern="0" dirty="0" smtClean="0">
                <a:latin typeface="+mn-lt"/>
                <a:ea typeface="+mn-ea"/>
              </a:rPr>
              <a:t>其中</a:t>
            </a:r>
            <a:r>
              <a:rPr lang="en-US" altLang="zh-CN" b="1" i="1" kern="0" dirty="0" smtClean="0">
                <a:latin typeface="+mn-lt"/>
                <a:ea typeface="+mn-ea"/>
              </a:rPr>
              <a:t>n</a:t>
            </a:r>
            <a:r>
              <a:rPr lang="en-US" altLang="zh-CN" b="1" kern="0" dirty="0" smtClean="0">
                <a:latin typeface="+mn-lt"/>
                <a:ea typeface="+mn-ea"/>
              </a:rPr>
              <a:t>=</a:t>
            </a:r>
            <a:r>
              <a:rPr lang="en-US" altLang="zh-CN" b="1" i="1" kern="0" dirty="0" smtClean="0">
                <a:latin typeface="+mn-lt"/>
                <a:ea typeface="+mn-ea"/>
              </a:rPr>
              <a:t>p</a:t>
            </a:r>
            <a:r>
              <a:rPr lang="en-US" altLang="zh-CN" b="1" kern="0" baseline="-25000" dirty="0" smtClean="0">
                <a:latin typeface="+mn-lt"/>
                <a:ea typeface="+mn-ea"/>
              </a:rPr>
              <a:t>1</a:t>
            </a:r>
            <a:r>
              <a:rPr lang="en-US" altLang="zh-CN" b="1" i="1" kern="0" baseline="30000" dirty="0" smtClean="0">
                <a:latin typeface="+mn-lt"/>
                <a:ea typeface="+mn-ea"/>
              </a:rPr>
              <a:t>r</a:t>
            </a:r>
            <a:r>
              <a:rPr lang="en-US" altLang="zh-CN" b="1" kern="0" baseline="30000" dirty="0" smtClean="0">
                <a:latin typeface="+mn-lt"/>
                <a:ea typeface="+mn-ea"/>
              </a:rPr>
              <a:t>1 </a:t>
            </a:r>
            <a:r>
              <a:rPr lang="en-US" altLang="zh-CN" b="1" kern="0" dirty="0" smtClean="0">
                <a:latin typeface="+mn-lt"/>
                <a:ea typeface="+mn-ea"/>
              </a:rPr>
              <a:t>· </a:t>
            </a:r>
            <a:r>
              <a:rPr lang="en-US" altLang="zh-CN" b="1" i="1" kern="0" dirty="0" smtClean="0">
                <a:latin typeface="+mn-lt"/>
                <a:ea typeface="+mn-ea"/>
              </a:rPr>
              <a:t>p</a:t>
            </a:r>
            <a:r>
              <a:rPr lang="en-US" altLang="zh-CN" b="1" kern="0" baseline="-25000" dirty="0" smtClean="0">
                <a:latin typeface="+mn-lt"/>
                <a:ea typeface="+mn-ea"/>
              </a:rPr>
              <a:t>2</a:t>
            </a:r>
            <a:r>
              <a:rPr lang="en-US" altLang="zh-CN" b="1" i="1" kern="0" baseline="30000" dirty="0" smtClean="0">
                <a:latin typeface="+mn-lt"/>
                <a:ea typeface="+mn-ea"/>
              </a:rPr>
              <a:t>r</a:t>
            </a:r>
            <a:r>
              <a:rPr lang="en-US" altLang="zh-CN" b="1" kern="0" baseline="30000" dirty="0" smtClean="0">
                <a:latin typeface="+mn-lt"/>
                <a:ea typeface="+mn-ea"/>
              </a:rPr>
              <a:t>2 </a:t>
            </a:r>
            <a:r>
              <a:rPr lang="en-US" altLang="zh-CN" b="1" kern="0" dirty="0" smtClean="0">
                <a:latin typeface="+mn-lt"/>
                <a:ea typeface="+mn-ea"/>
              </a:rPr>
              <a:t>·……·</a:t>
            </a:r>
            <a:r>
              <a:rPr lang="en-US" altLang="zh-CN" b="1" i="1" kern="0" dirty="0" err="1" smtClean="0">
                <a:latin typeface="+mn-lt"/>
                <a:ea typeface="+mn-ea"/>
              </a:rPr>
              <a:t>p</a:t>
            </a:r>
            <a:r>
              <a:rPr lang="en-US" altLang="zh-CN" b="1" kern="0" baseline="-25000" dirty="0" err="1" smtClean="0">
                <a:latin typeface="+mn-lt"/>
                <a:ea typeface="+mn-ea"/>
              </a:rPr>
              <a:t>s</a:t>
            </a:r>
            <a:r>
              <a:rPr lang="en-US" altLang="zh-CN" b="1" i="1" kern="0" baseline="30000" dirty="0" err="1" smtClean="0">
                <a:latin typeface="+mn-lt"/>
                <a:ea typeface="+mn-ea"/>
              </a:rPr>
              <a:t>r</a:t>
            </a:r>
            <a:r>
              <a:rPr lang="en-US" altLang="zh-CN" b="1" kern="0" baseline="30000" dirty="0" err="1" smtClean="0">
                <a:latin typeface="+mn-lt"/>
                <a:ea typeface="+mn-ea"/>
              </a:rPr>
              <a:t>s</a:t>
            </a:r>
            <a:r>
              <a:rPr lang="zh-CN" altLang="en-US" b="1" kern="0" dirty="0" smtClean="0">
                <a:latin typeface="+mn-lt"/>
                <a:ea typeface="+mn-ea"/>
              </a:rPr>
              <a:t>，</a:t>
            </a:r>
            <a:r>
              <a:rPr lang="en-US" altLang="zh-CN" b="1" i="1" kern="0" dirty="0" smtClean="0">
                <a:latin typeface="+mn-lt"/>
                <a:ea typeface="+mn-ea"/>
              </a:rPr>
              <a:t>p</a:t>
            </a:r>
            <a:r>
              <a:rPr lang="en-US" altLang="zh-CN" b="1" kern="0" baseline="-25000" dirty="0" smtClean="0">
                <a:latin typeface="+mn-lt"/>
                <a:ea typeface="+mn-ea"/>
              </a:rPr>
              <a:t>1</a:t>
            </a:r>
            <a:r>
              <a:rPr lang="en-US" altLang="zh-CN" b="1" kern="0" dirty="0" smtClean="0">
                <a:latin typeface="+mn-lt"/>
                <a:ea typeface="+mn-ea"/>
              </a:rPr>
              <a:t>, </a:t>
            </a:r>
            <a:r>
              <a:rPr lang="en-US" altLang="zh-CN" b="1" i="1" kern="0" dirty="0" smtClean="0">
                <a:latin typeface="+mn-lt"/>
                <a:ea typeface="+mn-ea"/>
              </a:rPr>
              <a:t>p</a:t>
            </a:r>
            <a:r>
              <a:rPr lang="en-US" altLang="zh-CN" b="1" kern="0" baseline="-25000" dirty="0" smtClean="0">
                <a:latin typeface="+mn-lt"/>
                <a:ea typeface="+mn-ea"/>
              </a:rPr>
              <a:t>2</a:t>
            </a:r>
            <a:r>
              <a:rPr lang="en-US" altLang="zh-CN" b="1" kern="0" dirty="0" smtClean="0">
                <a:latin typeface="+mn-lt"/>
                <a:ea typeface="+mn-ea"/>
              </a:rPr>
              <a:t>, ……, </a:t>
            </a:r>
            <a:r>
              <a:rPr lang="en-US" altLang="zh-CN" b="1" i="1" kern="0" dirty="0" smtClean="0">
                <a:latin typeface="+mn-lt"/>
                <a:ea typeface="+mn-ea"/>
              </a:rPr>
              <a:t>p</a:t>
            </a:r>
            <a:r>
              <a:rPr lang="en-US" altLang="zh-CN" b="1" i="1" kern="0" baseline="-25000" dirty="0" smtClean="0">
                <a:latin typeface="+mn-lt"/>
                <a:ea typeface="+mn-ea"/>
              </a:rPr>
              <a:t>s</a:t>
            </a:r>
            <a:r>
              <a:rPr lang="zh-CN" altLang="en-US" b="1" kern="0" dirty="0" smtClean="0">
                <a:latin typeface="+mn-lt"/>
                <a:ea typeface="+mn-ea"/>
              </a:rPr>
              <a:t>为素数。</a:t>
            </a:r>
            <a:endParaRPr lang="en-US" altLang="zh-CN" b="1" kern="0" dirty="0" smtClean="0">
              <a:latin typeface="+mn-lt"/>
              <a:ea typeface="+mn-ea"/>
            </a:endParaRPr>
          </a:p>
          <a:p>
            <a:pPr marL="441325" indent="-441325">
              <a:lnSpc>
                <a:spcPct val="125000"/>
              </a:lnSpc>
              <a:spcBef>
                <a:spcPct val="20000"/>
              </a:spcBef>
              <a:buClr>
                <a:srgbClr val="69B3F1"/>
              </a:buClr>
              <a:defRPr/>
            </a:pPr>
            <a:r>
              <a:rPr lang="zh-CN" altLang="en-US" b="1" kern="0" dirty="0" smtClean="0"/>
              <a:t>例如，</a:t>
            </a:r>
            <a:r>
              <a:rPr lang="el-GR" altLang="zh-CN" b="1" kern="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kern="0" dirty="0" smtClean="0">
                <a:latin typeface="Times New Roman" pitchFamily="18" charset="0"/>
                <a:cs typeface="Times New Roman" pitchFamily="18" charset="0"/>
              </a:rPr>
              <a:t>(12)=12(1-1/2)(1-1/3)</a:t>
            </a:r>
            <a:r>
              <a:rPr lang="zh-CN" altLang="en-US" b="1" kern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1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60350"/>
            <a:ext cx="814393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集合中元素的计数</a:t>
            </a:r>
            <a:r>
              <a:rPr lang="en-US" altLang="zh-CN" dirty="0" smtClean="0"/>
              <a:t>::</a:t>
            </a:r>
            <a:r>
              <a:rPr lang="zh-CN" altLang="en-US" dirty="0" smtClean="0"/>
              <a:t>欧拉函数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7158" y="4214818"/>
            <a:ext cx="850112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1325" lvl="0" indent="-441325">
              <a:lnSpc>
                <a:spcPct val="110000"/>
              </a:lnSpc>
              <a:spcBef>
                <a:spcPct val="20000"/>
              </a:spcBef>
              <a:buClr>
                <a:srgbClr val="69B3F1"/>
              </a:buClr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证明：令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{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0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整除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= 1, 2, …,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214546" y="4942592"/>
          <a:ext cx="3357586" cy="629548"/>
        </p:xfrm>
        <a:graphic>
          <a:graphicData uri="http://schemas.openxmlformats.org/presentationml/2006/ole">
            <p:oleObj spid="_x0000_s136195" name="Equation" r:id="rId4" imgW="1625400" imgH="30456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719D3-D144-4E7F-8163-20AC1675174E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60350"/>
            <a:ext cx="814393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集合中元素的计数</a:t>
            </a:r>
            <a:r>
              <a:rPr lang="en-US" altLang="zh-CN" dirty="0" smtClean="0"/>
              <a:t>::</a:t>
            </a:r>
            <a:r>
              <a:rPr lang="zh-CN" altLang="en-US" dirty="0" smtClean="0"/>
              <a:t>欧拉函数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7158" y="785794"/>
            <a:ext cx="850112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1325" lvl="0" indent="-441325">
              <a:lnSpc>
                <a:spcPct val="110000"/>
              </a:lnSpc>
              <a:spcBef>
                <a:spcPct val="20000"/>
              </a:spcBef>
              <a:buClr>
                <a:srgbClr val="69B3F1"/>
              </a:buClr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包含排斥原理公式的各项如下：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84754" y="1071546"/>
          <a:ext cx="2544370" cy="831842"/>
        </p:xfrm>
        <a:graphic>
          <a:graphicData uri="http://schemas.openxmlformats.org/presentationml/2006/ole">
            <p:oleObj spid="_x0000_s138242" name="Equation" r:id="rId4" imgW="1320480" imgH="431640" progId="Equation.3">
              <p:embed/>
            </p:oleObj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1881194" y="1928802"/>
          <a:ext cx="3548062" cy="855663"/>
        </p:xfrm>
        <a:graphic>
          <a:graphicData uri="http://schemas.openxmlformats.org/presentationml/2006/ole">
            <p:oleObj spid="_x0000_s138243" name="Equation" r:id="rId5" imgW="1841400" imgH="444240" progId="Equation.3">
              <p:embed/>
            </p:oleObj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928794" y="2714620"/>
          <a:ext cx="3695700" cy="830262"/>
        </p:xfrm>
        <a:graphic>
          <a:graphicData uri="http://schemas.openxmlformats.org/presentationml/2006/ole">
            <p:oleObj spid="_x0000_s138244" name="Equation" r:id="rId6" imgW="1917360" imgH="431640" progId="Equation.3">
              <p:embed/>
            </p:oleObj>
          </a:graphicData>
        </a:graphic>
      </p:graphicFrame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428596" y="3513143"/>
          <a:ext cx="3357562" cy="630237"/>
        </p:xfrm>
        <a:graphic>
          <a:graphicData uri="http://schemas.openxmlformats.org/presentationml/2006/ole">
            <p:oleObj spid="_x0000_s138245" name="Equation" r:id="rId7" imgW="1625400" imgH="304560" progId="Equation.3">
              <p:embed/>
            </p:oleObj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444520" y="4002099"/>
          <a:ext cx="7056438" cy="998537"/>
        </p:xfrm>
        <a:graphic>
          <a:graphicData uri="http://schemas.openxmlformats.org/presentationml/2006/ole">
            <p:oleObj spid="_x0000_s138246" name="Equation" r:id="rId8" imgW="3416040" imgH="482400" progId="Equation.3">
              <p:embed/>
            </p:oleObj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869943" y="4910138"/>
          <a:ext cx="2701925" cy="893762"/>
        </p:xfrm>
        <a:graphic>
          <a:graphicData uri="http://schemas.openxmlformats.org/presentationml/2006/ole">
            <p:oleObj spid="_x0000_s138247" name="Equation" r:id="rId9" imgW="1307880" imgH="431640" progId="Equation.3">
              <p:embed/>
            </p:oleObj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500034" y="5645150"/>
          <a:ext cx="3646488" cy="998538"/>
        </p:xfrm>
        <a:graphic>
          <a:graphicData uri="http://schemas.openxmlformats.org/presentationml/2006/ole">
            <p:oleObj spid="_x0000_s138248" name="Equation" r:id="rId10" imgW="1765080" imgH="48240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8E1D8-5841-486E-8C85-D84081CCC12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60350"/>
            <a:ext cx="750099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3.1 </a:t>
            </a:r>
            <a:r>
              <a:rPr lang="zh-CN" altLang="en-US" dirty="0" smtClean="0"/>
              <a:t>集合的基本概念</a:t>
            </a:r>
            <a:r>
              <a:rPr lang="en-US" altLang="zh-CN" dirty="0" smtClean="0"/>
              <a:t>::</a:t>
            </a:r>
            <a:r>
              <a:rPr lang="zh-CN" altLang="en-US" dirty="0" smtClean="0"/>
              <a:t>集合的标记和表示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68313" y="1214422"/>
            <a:ext cx="8208962" cy="531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5475" indent="-625475">
              <a:lnSpc>
                <a:spcPct val="125000"/>
              </a:lnSpc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1. </a:t>
            </a:r>
            <a:r>
              <a:rPr lang="zh-CN" altLang="en-US" b="1" dirty="0" smtClean="0">
                <a:latin typeface="Times New Roman" pitchFamily="18" charset="0"/>
              </a:rPr>
              <a:t>集合的标记</a:t>
            </a:r>
            <a:endParaRPr lang="zh-CN" altLang="en-US" b="1" dirty="0">
              <a:latin typeface="Times New Roman" pitchFamily="18" charset="0"/>
            </a:endParaRPr>
          </a:p>
          <a:p>
            <a:pPr marL="625475" indent="-625475">
              <a:lnSpc>
                <a:spcPct val="125000"/>
              </a:lnSpc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zh-CN" altLang="en-US" b="1" dirty="0" smtClean="0">
                <a:latin typeface="Times New Roman" pitchFamily="18" charset="0"/>
              </a:rPr>
              <a:t>通常用大写字母标记集合。例如，</a:t>
            </a:r>
            <a:r>
              <a:rPr lang="en-US" altLang="zh-CN" b="1" dirty="0" smtClean="0">
                <a:latin typeface="Times New Roman" pitchFamily="18" charset="0"/>
              </a:rPr>
              <a:t>N</a:t>
            </a:r>
            <a:r>
              <a:rPr lang="zh-CN" altLang="en-US" b="1" dirty="0" smtClean="0">
                <a:latin typeface="Times New Roman" pitchFamily="18" charset="0"/>
              </a:rPr>
              <a:t>代表自然数集合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</a:rPr>
              <a:t>包括</a:t>
            </a:r>
            <a:r>
              <a:rPr lang="en-US" altLang="zh-CN" b="1" dirty="0" smtClean="0">
                <a:latin typeface="Times New Roman" pitchFamily="18" charset="0"/>
              </a:rPr>
              <a:t>0)</a:t>
            </a:r>
            <a:r>
              <a:rPr lang="zh-CN" altLang="en-US" b="1" dirty="0" smtClean="0">
                <a:latin typeface="Times New Roman" pitchFamily="18" charset="0"/>
              </a:rPr>
              <a:t>；</a:t>
            </a:r>
            <a:r>
              <a:rPr lang="en-US" altLang="zh-CN" b="1" dirty="0" smtClean="0">
                <a:latin typeface="Times New Roman" pitchFamily="18" charset="0"/>
              </a:rPr>
              <a:t>Z</a:t>
            </a:r>
            <a:r>
              <a:rPr lang="zh-CN" altLang="en-US" b="1" dirty="0" smtClean="0">
                <a:latin typeface="Times New Roman" pitchFamily="18" charset="0"/>
              </a:rPr>
              <a:t>代表整数集合；</a:t>
            </a:r>
            <a:r>
              <a:rPr lang="en-US" altLang="zh-CN" b="1" dirty="0" smtClean="0">
                <a:latin typeface="Times New Roman" pitchFamily="18" charset="0"/>
              </a:rPr>
              <a:t>Q</a:t>
            </a:r>
            <a:r>
              <a:rPr lang="zh-CN" altLang="en-US" b="1" dirty="0" smtClean="0">
                <a:latin typeface="Times New Roman" pitchFamily="18" charset="0"/>
              </a:rPr>
              <a:t>代表有理数集合；</a:t>
            </a:r>
            <a:r>
              <a:rPr lang="en-US" altLang="zh-CN" b="1" dirty="0" smtClean="0">
                <a:latin typeface="Times New Roman" pitchFamily="18" charset="0"/>
              </a:rPr>
              <a:t>R</a:t>
            </a:r>
            <a:r>
              <a:rPr lang="zh-CN" altLang="en-US" b="1" dirty="0" smtClean="0">
                <a:latin typeface="Times New Roman" pitchFamily="18" charset="0"/>
              </a:rPr>
              <a:t>代表实数集合；</a:t>
            </a:r>
            <a:r>
              <a:rPr lang="en-US" altLang="zh-CN" b="1" dirty="0" smtClean="0">
                <a:latin typeface="Times New Roman" pitchFamily="18" charset="0"/>
              </a:rPr>
              <a:t>C</a:t>
            </a:r>
            <a:r>
              <a:rPr lang="zh-CN" altLang="en-US" b="1" dirty="0" smtClean="0">
                <a:latin typeface="Times New Roman" pitchFamily="18" charset="0"/>
              </a:rPr>
              <a:t>代表复数集合。</a:t>
            </a:r>
            <a:endParaRPr lang="en-US" altLang="zh-CN" b="1" dirty="0" smtClean="0">
              <a:latin typeface="Times New Roman" pitchFamily="18" charset="0"/>
            </a:endParaRPr>
          </a:p>
          <a:p>
            <a:pPr marL="625475" indent="-625475">
              <a:lnSpc>
                <a:spcPct val="125000"/>
              </a:lnSpc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2. </a:t>
            </a:r>
            <a:r>
              <a:rPr lang="zh-CN" altLang="en-US" b="1" dirty="0" smtClean="0">
                <a:latin typeface="Times New Roman" pitchFamily="18" charset="0"/>
              </a:rPr>
              <a:t>集合表示法</a:t>
            </a:r>
          </a:p>
          <a:p>
            <a:pPr marL="625475" indent="-625475">
              <a:lnSpc>
                <a:spcPct val="125000"/>
              </a:lnSpc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枚举法</a:t>
            </a:r>
            <a:r>
              <a:rPr lang="en-US" altLang="zh-CN" b="1" dirty="0" smtClean="0">
                <a:latin typeface="Times New Roman" pitchFamily="18" charset="0"/>
              </a:rPr>
              <a:t>----</a:t>
            </a:r>
            <a:r>
              <a:rPr lang="zh-CN" altLang="en-US" b="1" dirty="0" smtClean="0">
                <a:latin typeface="Times New Roman" pitchFamily="18" charset="0"/>
              </a:rPr>
              <a:t>通过列出全体元素来表示集合。</a:t>
            </a:r>
            <a:endParaRPr lang="en-US" altLang="zh-CN" b="1" dirty="0" smtClean="0">
              <a:latin typeface="Times New Roman" pitchFamily="18" charset="0"/>
            </a:endParaRPr>
          </a:p>
          <a:p>
            <a:pPr marL="625475" indent="-625475">
              <a:lnSpc>
                <a:spcPct val="125000"/>
              </a:lnSpc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zh-CN" altLang="en-US" b="1" dirty="0" smtClean="0">
                <a:latin typeface="Times New Roman" pitchFamily="18" charset="0"/>
              </a:rPr>
              <a:t>例如，自然数集合 </a:t>
            </a:r>
            <a:r>
              <a:rPr lang="en-US" altLang="zh-CN" b="1" dirty="0" smtClean="0">
                <a:latin typeface="Times New Roman" pitchFamily="18" charset="0"/>
              </a:rPr>
              <a:t>N={0,1,2,3,…}</a:t>
            </a:r>
            <a:endParaRPr lang="zh-CN" altLang="en-US" b="1" dirty="0" smtClean="0">
              <a:latin typeface="Times New Roman" pitchFamily="18" charset="0"/>
            </a:endParaRPr>
          </a:p>
          <a:p>
            <a:pPr marL="625475" indent="-625475">
              <a:lnSpc>
                <a:spcPct val="125000"/>
              </a:lnSpc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谓词表示法</a:t>
            </a:r>
            <a:r>
              <a:rPr lang="en-US" altLang="zh-CN" b="1" dirty="0" smtClean="0">
                <a:latin typeface="Times New Roman" pitchFamily="18" charset="0"/>
              </a:rPr>
              <a:t>----</a:t>
            </a:r>
            <a:r>
              <a:rPr lang="zh-CN" altLang="en-US" b="1" dirty="0" smtClean="0">
                <a:latin typeface="Times New Roman" pitchFamily="18" charset="0"/>
              </a:rPr>
              <a:t>通过谓词概括集合元素的性质。</a:t>
            </a:r>
          </a:p>
          <a:p>
            <a:pPr marL="625475" indent="-625475">
              <a:lnSpc>
                <a:spcPct val="125000"/>
              </a:lnSpc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zh-CN" altLang="en-US" b="1" dirty="0" smtClean="0">
                <a:latin typeface="Times New Roman" pitchFamily="18" charset="0"/>
              </a:rPr>
              <a:t>例如， </a:t>
            </a:r>
            <a:r>
              <a:rPr lang="en-US" altLang="zh-CN" b="1" i="1" dirty="0" smtClean="0">
                <a:latin typeface="Times New Roman" pitchFamily="18" charset="0"/>
              </a:rPr>
              <a:t>S</a:t>
            </a:r>
            <a:r>
              <a:rPr lang="en-US" altLang="zh-CN" b="1" dirty="0" smtClean="0">
                <a:latin typeface="Times New Roman" pitchFamily="18" charset="0"/>
              </a:rPr>
              <a:t>={ </a:t>
            </a:r>
            <a:r>
              <a:rPr lang="en-US" altLang="zh-CN" b="1" i="1" dirty="0" smtClean="0">
                <a:latin typeface="Times New Roman" pitchFamily="18" charset="0"/>
              </a:rPr>
              <a:t>x </a:t>
            </a:r>
            <a:r>
              <a:rPr lang="en-US" altLang="zh-CN" b="1" dirty="0" smtClean="0">
                <a:latin typeface="Times New Roman" pitchFamily="18" charset="0"/>
              </a:rPr>
              <a:t>|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zh-CN" altLang="en-US" b="1" dirty="0" smtClean="0">
                <a:latin typeface="Times New Roman" pitchFamily="18" charset="0"/>
              </a:rPr>
              <a:t>是实数，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baseline="30000" dirty="0" smtClean="0">
                <a:latin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dirty="0" smtClean="0">
                <a:latin typeface="Times New Roman" pitchFamily="18" charset="0"/>
              </a:rPr>
              <a:t>1=0} </a:t>
            </a:r>
          </a:p>
          <a:p>
            <a:pPr marL="625475" indent="-625475">
              <a:lnSpc>
                <a:spcPct val="125000"/>
              </a:lnSpc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8B141-B989-4B11-A9B8-83477CC34D2E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60350"/>
            <a:ext cx="7459689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3.1 </a:t>
            </a:r>
            <a:r>
              <a:rPr lang="zh-CN" altLang="en-US" dirty="0" smtClean="0"/>
              <a:t>集合的基本概念</a:t>
            </a:r>
            <a:r>
              <a:rPr lang="en-US" altLang="zh-CN" dirty="0" smtClean="0"/>
              <a:t>::</a:t>
            </a:r>
            <a:r>
              <a:rPr lang="zh-CN" altLang="en-US" dirty="0" smtClean="0"/>
              <a:t>集合嵌套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172" name="Picture 5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1773238"/>
            <a:ext cx="3386138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447675" y="1341438"/>
            <a:ext cx="462915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5475" indent="-625475"/>
            <a:r>
              <a:rPr lang="en-US" altLang="zh-CN" b="1" dirty="0">
                <a:latin typeface="Times New Roman" pitchFamily="18" charset="0"/>
              </a:rPr>
              <a:t>1.  </a:t>
            </a:r>
            <a:r>
              <a:rPr lang="zh-CN" altLang="en-US" b="1" dirty="0">
                <a:latin typeface="Times New Roman" pitchFamily="18" charset="0"/>
              </a:rPr>
              <a:t>集合的元素具有的性质</a:t>
            </a:r>
          </a:p>
          <a:p>
            <a:pPr marL="625475" indent="-625475"/>
            <a:r>
              <a:rPr lang="zh-CN" altLang="en-US" b="1" dirty="0">
                <a:latin typeface="Times New Roman" pitchFamily="18" charset="0"/>
              </a:rPr>
              <a:t>     </a:t>
            </a:r>
            <a:r>
              <a:rPr lang="zh-CN" altLang="en-US" b="1" i="1" dirty="0">
                <a:latin typeface="Times New Roman" pitchFamily="18" charset="0"/>
              </a:rPr>
              <a:t>无序性</a:t>
            </a:r>
            <a:r>
              <a:rPr lang="zh-CN" altLang="en-US" b="1" dirty="0">
                <a:latin typeface="Times New Roman" pitchFamily="18" charset="0"/>
              </a:rPr>
              <a:t>：元素列出的顺序无关</a:t>
            </a:r>
          </a:p>
          <a:p>
            <a:pPr marL="625475" indent="-625475"/>
            <a:r>
              <a:rPr lang="zh-CN" altLang="en-US" b="1" dirty="0">
                <a:latin typeface="Times New Roman" pitchFamily="18" charset="0"/>
              </a:rPr>
              <a:t>     </a:t>
            </a:r>
            <a:r>
              <a:rPr lang="zh-CN" altLang="en-US" b="1" i="1" dirty="0">
                <a:latin typeface="Times New Roman" pitchFamily="18" charset="0"/>
              </a:rPr>
              <a:t>相异性</a:t>
            </a:r>
            <a:r>
              <a:rPr lang="zh-CN" altLang="en-US" b="1" dirty="0">
                <a:latin typeface="Times New Roman" pitchFamily="18" charset="0"/>
              </a:rPr>
              <a:t>：集合的每个元素只计</a:t>
            </a:r>
          </a:p>
          <a:p>
            <a:pPr marL="625475" indent="-625475"/>
            <a:r>
              <a:rPr lang="zh-CN" altLang="en-US" b="1" dirty="0">
                <a:latin typeface="Times New Roman" pitchFamily="18" charset="0"/>
              </a:rPr>
              <a:t>                      数一次</a:t>
            </a:r>
          </a:p>
          <a:p>
            <a:pPr marL="625475" indent="-625475"/>
            <a:r>
              <a:rPr lang="zh-CN" altLang="en-US" b="1" dirty="0">
                <a:latin typeface="Times New Roman" pitchFamily="18" charset="0"/>
              </a:rPr>
              <a:t>      </a:t>
            </a:r>
            <a:r>
              <a:rPr lang="zh-CN" altLang="en-US" b="1" i="1" dirty="0">
                <a:latin typeface="Times New Roman" pitchFamily="18" charset="0"/>
              </a:rPr>
              <a:t>确定性</a:t>
            </a:r>
            <a:r>
              <a:rPr lang="zh-CN" altLang="en-US" b="1" dirty="0">
                <a:latin typeface="Times New Roman" pitchFamily="18" charset="0"/>
              </a:rPr>
              <a:t>：对任何元素和集合都</a:t>
            </a:r>
          </a:p>
          <a:p>
            <a:pPr marL="625475" indent="-625475"/>
            <a:r>
              <a:rPr lang="zh-CN" altLang="en-US" b="1" dirty="0">
                <a:latin typeface="Times New Roman" pitchFamily="18" charset="0"/>
              </a:rPr>
              <a:t>                      能确定这个元素是否</a:t>
            </a:r>
          </a:p>
          <a:p>
            <a:pPr marL="625475" indent="-625475"/>
            <a:r>
              <a:rPr lang="zh-CN" altLang="en-US" b="1" dirty="0">
                <a:latin typeface="Times New Roman" pitchFamily="18" charset="0"/>
              </a:rPr>
              <a:t>                      为该集合的元素</a:t>
            </a:r>
          </a:p>
          <a:p>
            <a:pPr marL="625475" indent="-625475"/>
            <a:r>
              <a:rPr lang="zh-CN" altLang="en-US" b="1" dirty="0">
                <a:latin typeface="Times New Roman" pitchFamily="18" charset="0"/>
              </a:rPr>
              <a:t>      </a:t>
            </a:r>
            <a:r>
              <a:rPr lang="zh-CN" altLang="en-US" b="1" i="1" dirty="0">
                <a:latin typeface="Times New Roman" pitchFamily="18" charset="0"/>
              </a:rPr>
              <a:t>任意性</a:t>
            </a:r>
            <a:r>
              <a:rPr lang="zh-CN" altLang="en-US" b="1" dirty="0">
                <a:latin typeface="Times New Roman" pitchFamily="18" charset="0"/>
              </a:rPr>
              <a:t>：集合的元素也可以是</a:t>
            </a:r>
          </a:p>
          <a:p>
            <a:pPr marL="625475" indent="-625475"/>
            <a:r>
              <a:rPr lang="zh-CN" altLang="en-US" b="1" dirty="0">
                <a:latin typeface="Times New Roman" pitchFamily="18" charset="0"/>
              </a:rPr>
              <a:t>                      集合</a:t>
            </a:r>
          </a:p>
          <a:p>
            <a:pPr marL="625475" indent="-625475"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</a:rPr>
              <a:t>．</a:t>
            </a:r>
            <a:r>
              <a:rPr lang="zh-CN" altLang="en-US" b="1" dirty="0">
                <a:latin typeface="Times New Roman" pitchFamily="18" charset="0"/>
              </a:rPr>
              <a:t>集合</a:t>
            </a:r>
            <a:r>
              <a:rPr lang="zh-CN" altLang="en-US" b="1" dirty="0" smtClean="0">
                <a:latin typeface="Times New Roman" pitchFamily="18" charset="0"/>
              </a:rPr>
              <a:t>的嵌套关系可以用树</a:t>
            </a:r>
            <a:r>
              <a:rPr lang="zh-CN" altLang="en-US" b="1" dirty="0">
                <a:latin typeface="Times New Roman" pitchFamily="18" charset="0"/>
              </a:rPr>
              <a:t>型</a:t>
            </a:r>
            <a:r>
              <a:rPr lang="zh-CN" altLang="en-US" b="1" dirty="0" smtClean="0">
                <a:latin typeface="Times New Roman" pitchFamily="18" charset="0"/>
              </a:rPr>
              <a:t>层次结构和枚举方式表示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6516688" y="5516563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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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57209" y="5972196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b="1" dirty="0" smtClean="0">
                <a:latin typeface="+mn-lt"/>
              </a:rPr>
              <a:t>A = { {a, b},  { {b} },  d }</a:t>
            </a:r>
            <a:endParaRPr lang="zh-CN" altLang="en-US" b="1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51E6B-3DD3-4BA0-9CDF-9FECAC57E1A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676910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chemeClr val="tx1"/>
                </a:solidFill>
              </a:rPr>
              <a:t>3.1  </a:t>
            </a:r>
            <a:r>
              <a:rPr lang="zh-CN" altLang="en-US" dirty="0" smtClean="0">
                <a:solidFill>
                  <a:schemeClr val="tx1"/>
                </a:solidFill>
              </a:rPr>
              <a:t>集合的基本概念 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/>
              <a:t>集合间的关系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7859713" cy="452596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rgbClr val="A50021"/>
                </a:solidFill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</a:rPr>
              <a:t>3.1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子集</a:t>
            </a:r>
            <a:r>
              <a:rPr lang="zh-CN" altLang="en-US" dirty="0" smtClean="0">
                <a:solidFill>
                  <a:srgbClr val="A50021"/>
                </a:solidFill>
              </a:rPr>
              <a:t> 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为集合，如果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中每个元素都是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中的元素，则称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子集合</a:t>
            </a:r>
            <a:r>
              <a:rPr lang="zh-CN" altLang="en-US" dirty="0" smtClean="0"/>
              <a:t>，简称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子集</a:t>
            </a:r>
            <a:r>
              <a:rPr lang="zh-CN" altLang="en-US" dirty="0" smtClean="0"/>
              <a:t>。这时也称</a:t>
            </a:r>
            <a:r>
              <a:rPr lang="en-US" altLang="zh-CN" dirty="0" smtClean="0"/>
              <a:t>B</a:t>
            </a:r>
            <a:r>
              <a:rPr lang="zh-CN" altLang="en-US" dirty="0" smtClean="0"/>
              <a:t>被</a:t>
            </a:r>
            <a:r>
              <a:rPr lang="en-US" altLang="zh-CN" dirty="0" smtClean="0"/>
              <a:t>A</a:t>
            </a:r>
            <a:r>
              <a:rPr lang="zh-CN" altLang="en-US" dirty="0" smtClean="0"/>
              <a:t>包含，或</a:t>
            </a:r>
            <a:r>
              <a:rPr lang="en-US" altLang="zh-CN" dirty="0" smtClean="0"/>
              <a:t>A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，记作</a:t>
            </a:r>
            <a:r>
              <a:rPr lang="en-US" altLang="zh-CN" i="1" dirty="0" smtClean="0"/>
              <a:t>B</a:t>
            </a:r>
            <a:r>
              <a:rPr lang="zh-CN" altLang="en-US" dirty="0" smtClean="0">
                <a:sym typeface="Symbol" pitchFamily="18" charset="2"/>
              </a:rPr>
              <a:t>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。如果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不被</a:t>
            </a:r>
            <a:r>
              <a:rPr lang="en-US" altLang="zh-CN" dirty="0" smtClean="0"/>
              <a:t>A</a:t>
            </a:r>
            <a:r>
              <a:rPr lang="zh-CN" altLang="en-US" dirty="0" smtClean="0"/>
              <a:t>包含，则记作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latin typeface="Lucida Sans Unicode" pitchFamily="34" charset="0"/>
                <a:ea typeface="MingLiU" pitchFamily="49" charset="-120"/>
              </a:rPr>
              <a:t> ⊈</a:t>
            </a:r>
            <a:r>
              <a:rPr lang="en-US" altLang="zh-CN" i="1" dirty="0" smtClean="0"/>
              <a:t>A </a:t>
            </a:r>
            <a:r>
              <a:rPr lang="zh-CN" altLang="en-US" dirty="0" smtClean="0"/>
              <a:t>。包含的符号化表示为：</a:t>
            </a:r>
          </a:p>
          <a:p>
            <a:pPr marL="457200" indent="-457200"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 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(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B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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rgbClr val="A50021"/>
                </a:solidFill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</a:rPr>
              <a:t>3.2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集合相等</a:t>
            </a:r>
            <a:r>
              <a:rPr lang="zh-CN" altLang="en-US" dirty="0" smtClean="0">
                <a:solidFill>
                  <a:srgbClr val="A50021"/>
                </a:solidFill>
              </a:rPr>
              <a:t> 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为集合，如果</a:t>
            </a:r>
            <a:r>
              <a:rPr lang="en-US" altLang="zh-CN" i="1" dirty="0" smtClean="0"/>
              <a:t>B</a:t>
            </a:r>
            <a:r>
              <a:rPr lang="zh-CN" altLang="en-US" dirty="0" smtClean="0">
                <a:sym typeface="Symbol" pitchFamily="18" charset="2"/>
              </a:rPr>
              <a:t>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且</a:t>
            </a:r>
            <a:r>
              <a:rPr lang="en-US" altLang="zh-CN" i="1" dirty="0" smtClean="0"/>
              <a:t>A</a:t>
            </a:r>
            <a:r>
              <a:rPr lang="zh-CN" altLang="en-US" dirty="0" smtClean="0">
                <a:sym typeface="Symbol" pitchFamily="18" charset="2"/>
              </a:rPr>
              <a:t> 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则称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相等。记作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。相等的符号化表示为：</a:t>
            </a:r>
          </a:p>
          <a:p>
            <a:pPr marL="457200" indent="-457200"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i="1" dirty="0" smtClean="0"/>
              <a:t>		A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itchFamily="18" charset="2"/>
              </a:rPr>
              <a:t> 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51E6B-3DD3-4BA0-9CDF-9FECAC57E1AA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676910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chemeClr val="tx1"/>
                </a:solidFill>
              </a:rPr>
              <a:t>3.1  </a:t>
            </a:r>
            <a:r>
              <a:rPr lang="zh-CN" altLang="en-US" dirty="0" smtClean="0">
                <a:solidFill>
                  <a:schemeClr val="tx1"/>
                </a:solidFill>
              </a:rPr>
              <a:t>集合的基本概念 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/>
              <a:t>集合间的关系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7859713" cy="452596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A50021"/>
                </a:solidFill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</a:rPr>
              <a:t>3.3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真子集</a:t>
            </a:r>
            <a:r>
              <a:rPr lang="zh-CN" altLang="en-US" dirty="0" smtClean="0">
                <a:solidFill>
                  <a:srgbClr val="A50021"/>
                </a:solidFill>
              </a:rPr>
              <a:t> 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为集合，如果</a:t>
            </a:r>
            <a:r>
              <a:rPr lang="en-US" altLang="zh-CN" i="1" dirty="0" smtClean="0"/>
              <a:t>B</a:t>
            </a:r>
            <a:r>
              <a:rPr lang="zh-CN" altLang="en-US" dirty="0" smtClean="0">
                <a:sym typeface="Symbol" pitchFamily="18" charset="2"/>
              </a:rPr>
              <a:t>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且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 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，则称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真子集</a:t>
            </a:r>
            <a:r>
              <a:rPr lang="zh-CN" altLang="en-US" dirty="0" smtClean="0"/>
              <a:t>，记作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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。真子集的符号化表示为：</a:t>
            </a:r>
          </a:p>
          <a:p>
            <a:pPr marL="457200" indent="-457200" eaLnBrk="1" hangingPunct="1">
              <a:lnSpc>
                <a:spcPct val="125000"/>
              </a:lnSpc>
              <a:spcBef>
                <a:spcPts val="600"/>
              </a:spcBef>
            </a:pPr>
            <a:r>
              <a:rPr lang="en-US" altLang="zh-CN" i="1" dirty="0" smtClean="0"/>
              <a:t>		B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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 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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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</a:t>
            </a:r>
            <a:endParaRPr lang="en-US" altLang="zh-CN" dirty="0" smtClean="0"/>
          </a:p>
          <a:p>
            <a:pPr marL="457200" indent="-457200"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/>
              <a:t>当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不是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的真子集时，有两种可能：</a:t>
            </a:r>
            <a:endParaRPr lang="en-US" altLang="zh-CN" dirty="0" smtClean="0"/>
          </a:p>
          <a:p>
            <a:pPr marL="457200" indent="-457200" eaLnBrk="1" hangingPunct="1">
              <a:lnSpc>
                <a:spcPct val="125000"/>
              </a:lnSpc>
              <a:spcBef>
                <a:spcPts val="600"/>
              </a:spcBef>
            </a:pPr>
            <a:r>
              <a:rPr lang="en-US" altLang="zh-CN" i="1" dirty="0" smtClean="0"/>
              <a:t>		</a:t>
            </a:r>
            <a:r>
              <a:rPr lang="en-US" altLang="zh-CN" dirty="0" smtClean="0"/>
              <a:t>(1) </a:t>
            </a:r>
            <a:r>
              <a:rPr lang="en-US" altLang="zh-CN" i="1" dirty="0" smtClean="0"/>
              <a:t>B </a:t>
            </a:r>
            <a:r>
              <a:rPr lang="en-US" altLang="zh-CN" dirty="0" smtClean="0">
                <a:latin typeface="Lucida Sans Unicode" pitchFamily="34" charset="0"/>
                <a:ea typeface="Arial Unicode MS" pitchFamily="34" charset="-122"/>
                <a:cs typeface="Arial Unicode MS" pitchFamily="34" charset="-122"/>
              </a:rPr>
              <a:t>⊈</a:t>
            </a:r>
            <a:r>
              <a:rPr lang="en-US" altLang="zh-CN" i="1" dirty="0" smtClean="0"/>
              <a:t> A</a:t>
            </a:r>
          </a:p>
          <a:p>
            <a:pPr marL="457200" indent="-457200" eaLnBrk="1" hangingPunct="1">
              <a:lnSpc>
                <a:spcPct val="125000"/>
              </a:lnSpc>
              <a:spcBef>
                <a:spcPts val="600"/>
              </a:spcBef>
            </a:pPr>
            <a:r>
              <a:rPr lang="en-US" altLang="zh-CN" i="1" dirty="0" smtClean="0"/>
              <a:t>		 </a:t>
            </a:r>
            <a:r>
              <a:rPr lang="en-US" altLang="zh-CN" dirty="0" smtClean="0"/>
              <a:t>(2) </a:t>
            </a:r>
            <a:r>
              <a:rPr lang="en-US" altLang="zh-CN" i="1" dirty="0" smtClean="0"/>
              <a:t>B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A</a:t>
            </a:r>
          </a:p>
          <a:p>
            <a:pPr marL="457200" indent="-457200" eaLnBrk="1" hangingPunct="1">
              <a:lnSpc>
                <a:spcPct val="125000"/>
              </a:lnSpc>
              <a:spcBef>
                <a:spcPts val="600"/>
              </a:spcBef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8CE0F-BBAC-41E3-BD41-38D9F5EBB6BD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13593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chemeClr val="tx1"/>
                </a:solidFill>
              </a:rPr>
              <a:t>3.1  </a:t>
            </a:r>
            <a:r>
              <a:rPr lang="zh-CN" altLang="en-US" dirty="0" smtClean="0">
                <a:solidFill>
                  <a:schemeClr val="tx1"/>
                </a:solidFill>
              </a:rPr>
              <a:t>集合的基本概念 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/>
              <a:t>空集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712"/>
            <a:ext cx="7704137" cy="5521246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zh-CN" altLang="en-US" dirty="0" smtClean="0">
                <a:solidFill>
                  <a:srgbClr val="A50021"/>
                </a:solidFill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</a:rPr>
              <a:t>3.4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空集</a:t>
            </a:r>
            <a:r>
              <a:rPr lang="zh-CN" altLang="en-US" dirty="0" smtClean="0">
                <a:solidFill>
                  <a:srgbClr val="A50021"/>
                </a:solidFill>
              </a:rPr>
              <a:t> </a:t>
            </a:r>
            <a:r>
              <a:rPr lang="zh-CN" altLang="en-US" dirty="0" smtClean="0">
                <a:sym typeface="Symbol" pitchFamily="18" charset="2"/>
              </a:rPr>
              <a:t></a:t>
            </a:r>
            <a:r>
              <a:rPr lang="zh-CN" altLang="en-US" dirty="0" smtClean="0"/>
              <a:t> ：不含有任何元素的集合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dirty="0" smtClean="0"/>
              <a:t>      实例：  </a:t>
            </a:r>
            <a:r>
              <a:rPr lang="en-US" altLang="zh-CN" dirty="0" smtClean="0"/>
              <a:t>{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| 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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+1=0 } </a:t>
            </a:r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A50021"/>
                </a:solidFill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</a:rPr>
              <a:t>3.1</a:t>
            </a:r>
            <a:r>
              <a:rPr lang="en-US" altLang="zh-CN" dirty="0" smtClean="0"/>
              <a:t>  </a:t>
            </a:r>
            <a:r>
              <a:rPr lang="zh-CN" altLang="en-US" dirty="0" smtClean="0"/>
              <a:t>空集是任何集合的子集。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dirty="0" smtClean="0"/>
              <a:t>      证：对于任意集合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，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dirty="0" smtClean="0"/>
              <a:t>              </a:t>
            </a:r>
            <a:r>
              <a:rPr lang="zh-CN" altLang="en-US" dirty="0" smtClean="0">
                <a:sym typeface="Symbol" pitchFamily="18" charset="2"/>
              </a:rPr>
              <a:t>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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>
                <a:sym typeface="Symbol" pitchFamily="18" charset="2"/>
              </a:rPr>
              <a:t></a:t>
            </a:r>
            <a:r>
              <a:rPr lang="en-US" altLang="zh-CN" i="1" dirty="0" err="1" smtClean="0"/>
              <a:t>x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A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itchFamily="18" charset="2"/>
              </a:rPr>
              <a:t>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(</a:t>
            </a:r>
            <a:r>
              <a:rPr lang="zh-CN" altLang="en-US" dirty="0" smtClean="0"/>
              <a:t>恒真命题</a:t>
            </a:r>
            <a:r>
              <a:rPr lang="en-US" altLang="zh-CN" dirty="0" smtClean="0"/>
              <a:t>) </a:t>
            </a:r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A50021"/>
                </a:solidFill>
              </a:rPr>
              <a:t>推论 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Symbol" pitchFamily="18" charset="2"/>
              </a:rPr>
              <a:t></a:t>
            </a:r>
            <a:r>
              <a:rPr lang="zh-CN" altLang="en-US" dirty="0" smtClean="0"/>
              <a:t>是惟一的</a:t>
            </a:r>
            <a:r>
              <a:rPr lang="en-US" altLang="zh-CN" dirty="0" smtClean="0"/>
              <a:t>.</a:t>
            </a:r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证：假设存在空集</a:t>
            </a:r>
            <a:r>
              <a:rPr lang="zh-CN" altLang="en-US" dirty="0" smtClean="0">
                <a:sym typeface="Symbol" pitchFamily="18" charset="2"/>
              </a:rPr>
              <a:t></a:t>
            </a:r>
            <a:r>
              <a:rPr lang="en-US" altLang="zh-CN" baseline="-25000" dirty="0" smtClean="0">
                <a:sym typeface="Symbol" pitchFamily="18" charset="2"/>
              </a:rPr>
              <a:t>1</a:t>
            </a:r>
            <a:r>
              <a:rPr lang="zh-CN" altLang="en-US" dirty="0" smtClean="0"/>
              <a:t>和</a:t>
            </a:r>
            <a:r>
              <a:rPr lang="zh-CN" altLang="en-US" dirty="0" smtClean="0">
                <a:sym typeface="Symbol" pitchFamily="18" charset="2"/>
              </a:rPr>
              <a:t>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zh-CN" altLang="en-US" dirty="0" smtClean="0"/>
              <a:t>，由于空集是任何集合的子集，所有有</a:t>
            </a:r>
            <a:r>
              <a:rPr lang="zh-CN" altLang="en-US" dirty="0" smtClean="0">
                <a:sym typeface="Symbol" pitchFamily="18" charset="2"/>
              </a:rPr>
              <a:t></a:t>
            </a:r>
            <a:r>
              <a:rPr lang="en-US" altLang="zh-CN" baseline="-25000" dirty="0" smtClean="0">
                <a:sym typeface="Symbol" pitchFamily="18" charset="2"/>
              </a:rPr>
              <a:t>1</a:t>
            </a:r>
            <a:r>
              <a:rPr lang="zh-CN" altLang="en-US" dirty="0" smtClean="0">
                <a:sym typeface="Symbol" pitchFamily="18" charset="2"/>
              </a:rPr>
              <a:t>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zh-CN" altLang="en-US" dirty="0" smtClean="0"/>
              <a:t>和</a:t>
            </a:r>
            <a:r>
              <a:rPr lang="zh-CN" altLang="en-US" dirty="0" smtClean="0">
                <a:sym typeface="Symbol" pitchFamily="18" charset="2"/>
              </a:rPr>
              <a:t>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zh-CN" altLang="en-US" dirty="0" smtClean="0">
                <a:sym typeface="Symbol" pitchFamily="18" charset="2"/>
              </a:rPr>
              <a:t> </a:t>
            </a:r>
            <a:r>
              <a:rPr lang="en-US" altLang="zh-CN" baseline="-25000" dirty="0" smtClean="0">
                <a:sym typeface="Symbol" pitchFamily="18" charset="2"/>
              </a:rPr>
              <a:t>1 </a:t>
            </a:r>
            <a:r>
              <a:rPr lang="zh-CN" altLang="en-US" dirty="0" smtClean="0"/>
              <a:t>。根据定义，二者相等。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</a:rPr>
              <a:t>3.1 </a:t>
            </a:r>
            <a:r>
              <a:rPr lang="zh-CN" altLang="en-US" dirty="0" smtClean="0"/>
              <a:t>确定下列命题是否为真。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zh-CN" dirty="0" smtClean="0"/>
              <a:t>     (1)</a:t>
            </a:r>
            <a:r>
              <a:rPr lang="zh-CN" altLang="en-US" dirty="0" smtClean="0">
                <a:sym typeface="Symbol" pitchFamily="18" charset="2"/>
              </a:rPr>
              <a:t> 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Symbol" pitchFamily="18" charset="2"/>
              </a:rPr>
              <a:t>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(2)</a:t>
            </a:r>
            <a:r>
              <a:rPr lang="zh-CN" altLang="en-US" dirty="0" smtClean="0">
                <a:sym typeface="Symbol" pitchFamily="18" charset="2"/>
              </a:rPr>
              <a:t> 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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Symbol" pitchFamily="18" charset="2"/>
              </a:rPr>
              <a:t>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(3)</a:t>
            </a:r>
            <a:r>
              <a:rPr lang="zh-CN" altLang="en-US" dirty="0" smtClean="0">
                <a:sym typeface="Symbol" pitchFamily="18" charset="2"/>
              </a:rPr>
              <a:t> </a:t>
            </a:r>
            <a:r>
              <a:rPr lang="en-US" altLang="zh-CN" dirty="0" smtClean="0"/>
              <a:t> {</a:t>
            </a:r>
            <a:r>
              <a:rPr lang="zh-CN" altLang="en-US" dirty="0" smtClean="0">
                <a:sym typeface="Symbol" pitchFamily="18" charset="2"/>
              </a:rPr>
              <a:t></a:t>
            </a:r>
            <a:r>
              <a:rPr lang="en-US" altLang="zh-CN" dirty="0" smtClean="0">
                <a:sym typeface="Symbol" pitchFamily="18" charset="2"/>
              </a:rPr>
              <a:t>}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(4)</a:t>
            </a:r>
            <a:r>
              <a:rPr lang="zh-CN" altLang="en-US" dirty="0" smtClean="0">
                <a:sym typeface="Symbol" pitchFamily="18" charset="2"/>
              </a:rPr>
              <a:t> 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</a:t>
            </a:r>
            <a:r>
              <a:rPr lang="en-US" altLang="zh-CN" dirty="0" smtClean="0"/>
              <a:t> {</a:t>
            </a:r>
            <a:r>
              <a:rPr lang="zh-CN" altLang="en-US" dirty="0" smtClean="0">
                <a:sym typeface="Symbol" pitchFamily="18" charset="2"/>
              </a:rPr>
              <a:t></a:t>
            </a:r>
            <a:r>
              <a:rPr lang="en-US" altLang="zh-CN" dirty="0" smtClean="0">
                <a:sym typeface="Symbol" pitchFamily="18" charset="2"/>
              </a:rPr>
              <a:t>}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8CE0F-BBAC-41E3-BD41-38D9F5EBB6BD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13593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chemeClr val="tx1"/>
                </a:solidFill>
              </a:rPr>
              <a:t>3.1  </a:t>
            </a:r>
            <a:r>
              <a:rPr lang="zh-CN" altLang="en-US" dirty="0" smtClean="0">
                <a:solidFill>
                  <a:schemeClr val="tx1"/>
                </a:solidFill>
              </a:rPr>
              <a:t>集合的基本概念 </a:t>
            </a:r>
            <a:r>
              <a:rPr lang="en-US" altLang="zh-CN" dirty="0" smtClean="0">
                <a:solidFill>
                  <a:schemeClr val="tx1"/>
                </a:solidFill>
              </a:rPr>
              <a:t>::</a:t>
            </a:r>
            <a:r>
              <a:rPr lang="zh-CN" altLang="en-US" dirty="0" smtClean="0"/>
              <a:t>幂集和全集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713"/>
            <a:ext cx="8032777" cy="230653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含有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个元素的集合简称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元集</a:t>
            </a:r>
            <a:r>
              <a:rPr lang="zh-CN" altLang="en-US" dirty="0" smtClean="0"/>
              <a:t>；它的含有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个（</a:t>
            </a:r>
            <a:r>
              <a:rPr lang="en-US" altLang="zh-CN" i="1" dirty="0" smtClean="0"/>
              <a:t>m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≤ 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）元素的子集称作它的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元子集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</a:rPr>
              <a:t>3.2 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}, </a:t>
            </a:r>
            <a:r>
              <a:rPr lang="zh-CN" altLang="en-US" dirty="0" smtClean="0"/>
              <a:t>求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的全部子集。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0</a:t>
            </a:r>
            <a:r>
              <a:rPr lang="zh-CN" altLang="en-US" dirty="0" smtClean="0"/>
              <a:t>元子集：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个；</a:t>
            </a:r>
            <a:r>
              <a:rPr lang="en-US" altLang="zh-CN" dirty="0" smtClean="0"/>
              <a:t>		1</a:t>
            </a:r>
            <a:r>
              <a:rPr lang="zh-CN" altLang="en-US" dirty="0" smtClean="0"/>
              <a:t>元子集：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	2</a:t>
            </a:r>
            <a:r>
              <a:rPr lang="zh-CN" altLang="en-US" dirty="0" smtClean="0"/>
              <a:t>元子集：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个；</a:t>
            </a:r>
            <a:r>
              <a:rPr lang="en-US" altLang="zh-CN" dirty="0" smtClean="0"/>
              <a:t>		3</a:t>
            </a:r>
            <a:r>
              <a:rPr lang="zh-CN" altLang="en-US" dirty="0" smtClean="0"/>
              <a:t>元子集：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个。</a:t>
            </a:r>
            <a:endParaRPr lang="en-US" altLang="zh-CN" dirty="0" smtClean="0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468313" y="5072074"/>
            <a:ext cx="820814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</a:rPr>
              <a:t>6.6</a:t>
            </a: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全集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E</a:t>
            </a:r>
            <a:r>
              <a:rPr lang="en-US" altLang="zh-CN" b="1" dirty="0" smtClean="0">
                <a:latin typeface="Times New Roman" pitchFamily="18" charset="0"/>
              </a:rPr>
              <a:t> / </a:t>
            </a:r>
            <a:r>
              <a:rPr lang="en-US" altLang="zh-CN" b="1" i="1" dirty="0" smtClean="0">
                <a:latin typeface="Times New Roman" pitchFamily="18" charset="0"/>
              </a:rPr>
              <a:t>U </a:t>
            </a:r>
            <a:r>
              <a:rPr lang="zh-CN" altLang="en-US" b="1" dirty="0" smtClean="0">
                <a:latin typeface="Times New Roman" pitchFamily="18" charset="0"/>
              </a:rPr>
              <a:t>：包含了所有要考虑的事物（集合和元素）的集合。</a:t>
            </a:r>
            <a:endParaRPr lang="zh-CN" altLang="en-US" b="1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  全集具有相对性：与问题有关，不存在绝对的全集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468313" y="3214687"/>
            <a:ext cx="799306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</a:rPr>
              <a:t>3.5</a:t>
            </a:r>
            <a:r>
              <a:rPr lang="en-US" altLang="zh-CN" b="1" dirty="0" smtClean="0">
                <a:latin typeface="Times New Roman" pitchFamily="18" charset="0"/>
              </a:rPr>
              <a:t>  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幂集</a:t>
            </a:r>
            <a:r>
              <a:rPr lang="zh-CN" altLang="en-US" b="1" dirty="0" smtClean="0">
                <a:latin typeface="Times New Roman" pitchFamily="18" charset="0"/>
              </a:rPr>
              <a:t>：集合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</a:rPr>
              <a:t>的全体子集构成的集合：</a:t>
            </a:r>
            <a:endParaRPr lang="en-US" altLang="zh-CN" b="1" dirty="0" smtClean="0"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i="1" dirty="0" smtClean="0">
                <a:latin typeface="Times New Roman" pitchFamily="18" charset="0"/>
              </a:rPr>
              <a:t>P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)={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dirty="0" smtClean="0">
                <a:latin typeface="Times New Roman" pitchFamily="18" charset="0"/>
              </a:rPr>
              <a:t> | </a:t>
            </a:r>
            <a:r>
              <a:rPr lang="en-US" altLang="zh-CN" b="1" i="1" dirty="0" smtClean="0">
                <a:latin typeface="Times New Roman" pitchFamily="18" charset="0"/>
              </a:rPr>
              <a:t>x </a:t>
            </a:r>
            <a:r>
              <a:rPr lang="en-US" altLang="zh-CN" b="1" dirty="0" smtClean="0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zh-CN" b="1" i="1" dirty="0" smtClean="0">
                <a:latin typeface="Times New Roman" pitchFamily="18" charset="0"/>
              </a:rPr>
              <a:t>A </a:t>
            </a:r>
            <a:r>
              <a:rPr lang="en-US" altLang="zh-CN" b="1" dirty="0" smtClean="0">
                <a:latin typeface="Times New Roman" pitchFamily="18" charset="0"/>
              </a:rPr>
              <a:t>}. </a:t>
            </a:r>
            <a:r>
              <a:rPr lang="zh-CN" altLang="en-US" b="1" dirty="0" smtClean="0">
                <a:latin typeface="Times New Roman" pitchFamily="18" charset="0"/>
              </a:rPr>
              <a:t>如果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i="1" dirty="0" smtClean="0">
                <a:latin typeface="Times New Roman" pitchFamily="18" charset="0"/>
              </a:rPr>
              <a:t>n</a:t>
            </a:r>
            <a:r>
              <a:rPr lang="zh-CN" altLang="en-US" b="1" dirty="0" smtClean="0">
                <a:latin typeface="Times New Roman" pitchFamily="18" charset="0"/>
              </a:rPr>
              <a:t>个元素，那么</a:t>
            </a:r>
            <a:r>
              <a:rPr lang="en-US" altLang="zh-CN" b="1" i="1" dirty="0" smtClean="0">
                <a:latin typeface="Times New Roman" pitchFamily="18" charset="0"/>
              </a:rPr>
              <a:t>P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</a:rPr>
              <a:t>)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en-US" altLang="zh-CN" b="1" i="1" baseline="30000" dirty="0" smtClean="0">
                <a:latin typeface="Times New Roman" pitchFamily="18" charset="0"/>
              </a:rPr>
              <a:t>n</a:t>
            </a:r>
            <a:r>
              <a:rPr lang="zh-CN" altLang="en-US" b="1" dirty="0" smtClean="0">
                <a:latin typeface="Times New Roman" pitchFamily="18" charset="0"/>
              </a:rPr>
              <a:t>个元素。</a:t>
            </a:r>
            <a:endParaRPr lang="en-US" altLang="zh-CN" b="1" dirty="0">
              <a:latin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	</a:t>
            </a:r>
            <a:r>
              <a:rPr lang="zh-CN" altLang="en-US" b="1" dirty="0" smtClean="0">
                <a:latin typeface="Times New Roman" pitchFamily="18" charset="0"/>
              </a:rPr>
              <a:t>实例</a:t>
            </a:r>
            <a:r>
              <a:rPr lang="zh-CN" altLang="en-US" b="1" dirty="0">
                <a:latin typeface="Times New Roman" pitchFamily="18" charset="0"/>
              </a:rPr>
              <a:t>：</a:t>
            </a:r>
            <a:r>
              <a:rPr lang="en-US" altLang="zh-CN" b="1" i="1" dirty="0">
                <a:latin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latin typeface="Times New Roman" pitchFamily="18" charset="0"/>
              </a:rPr>
              <a:t>)={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latin typeface="Times New Roman" pitchFamily="18" charset="0"/>
              </a:rPr>
              <a:t>},    </a:t>
            </a:r>
            <a:r>
              <a:rPr lang="en-US" altLang="zh-CN" b="1" i="1" dirty="0">
                <a:latin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</a:rPr>
              <a:t>({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latin typeface="Times New Roman" pitchFamily="18" charset="0"/>
              </a:rPr>
              <a:t>})={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>
                <a:latin typeface="Times New Roman" pitchFamily="18" charset="0"/>
              </a:rPr>
              <a:t>,{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b="1" dirty="0" smtClean="0">
                <a:latin typeface="Times New Roman" pitchFamily="18" charset="0"/>
              </a:rPr>
              <a:t>}}</a:t>
            </a: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2969</Words>
  <Application>Microsoft Office PowerPoint</Application>
  <PresentationFormat>全屏显示(4:3)</PresentationFormat>
  <Paragraphs>383</Paragraphs>
  <Slides>34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默认设计模板</vt:lpstr>
      <vt:lpstr>Equation</vt:lpstr>
      <vt:lpstr>公式</vt:lpstr>
      <vt:lpstr>第3章 集合的基本概念和运算</vt:lpstr>
      <vt:lpstr>3.1 集合的基本概念</vt:lpstr>
      <vt:lpstr>3.1 集合的基本概念::集合的概念和元素</vt:lpstr>
      <vt:lpstr>3.1 集合的基本概念::集合的标记和表示</vt:lpstr>
      <vt:lpstr>3.1 集合的基本概念::集合嵌套</vt:lpstr>
      <vt:lpstr>3.1  集合的基本概念 ::集合间的关系</vt:lpstr>
      <vt:lpstr>3.1  集合的基本概念 ::集合间的关系</vt:lpstr>
      <vt:lpstr>3.1  集合的基本概念 ::空集</vt:lpstr>
      <vt:lpstr>3.1  集合的基本概念 ::幂集和全集</vt:lpstr>
      <vt:lpstr>3.2 集合的基本运算</vt:lpstr>
      <vt:lpstr>3.2 集合的基本运算::文氏图</vt:lpstr>
      <vt:lpstr>3.2 集合的基本运算::并集、交集、相对补集</vt:lpstr>
      <vt:lpstr>3.2 集合的基本运算::并集和交集的推广</vt:lpstr>
      <vt:lpstr>3.2 集合的基本运算::绝对补集</vt:lpstr>
      <vt:lpstr>3.2 集合的基本运算::对称差</vt:lpstr>
      <vt:lpstr>3.2 集合的基本运算::集合运算主要算律</vt:lpstr>
      <vt:lpstr>3.2 集合的基本运算::集合运算主要算律</vt:lpstr>
      <vt:lpstr>3.2 集合的基本运算::集合运算主要算律</vt:lpstr>
      <vt:lpstr>3.2 集合的基本运算::集合运算主要算律</vt:lpstr>
      <vt:lpstr>3.2 集合的基本运算::命题演算证明法</vt:lpstr>
      <vt:lpstr>3.2 集合的基本运算::集合关系证明举例</vt:lpstr>
      <vt:lpstr>3.2 集合的基本运算::集合关系证明举例</vt:lpstr>
      <vt:lpstr>3.2 集合的基本运算::集合关系证明举例</vt:lpstr>
      <vt:lpstr>3.2 集合的基本运算::集合关系证明举例</vt:lpstr>
      <vt:lpstr>3.2 集合的基本运算::集合关系证明举例</vt:lpstr>
      <vt:lpstr>3.3 集合中元素的计数</vt:lpstr>
      <vt:lpstr>3.3 集合中元素的计数::基数、有穷集和无穷集</vt:lpstr>
      <vt:lpstr>3.3 集合中元素的计数::简单的集合元素计数</vt:lpstr>
      <vt:lpstr>3.3 集合中元素的计数::包含排斥原理引例</vt:lpstr>
      <vt:lpstr>3.3 集合中元素的计数::包含排斥原理引例</vt:lpstr>
      <vt:lpstr>3.3 集合中元素的计数::包含排斥原理</vt:lpstr>
      <vt:lpstr>3.3 集合中元素的计数::包含排斥原理推论</vt:lpstr>
      <vt:lpstr>3.3 集合中元素的计数::欧拉函数</vt:lpstr>
      <vt:lpstr>3.3 集合中元素的计数::欧拉函数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Wang Jian Xin</cp:lastModifiedBy>
  <cp:revision>549</cp:revision>
  <dcterms:created xsi:type="dcterms:W3CDTF">2007-11-19T20:33:53Z</dcterms:created>
  <dcterms:modified xsi:type="dcterms:W3CDTF">2015-05-22T10:09:17Z</dcterms:modified>
</cp:coreProperties>
</file>