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8" r:id="rId2"/>
    <p:sldId id="388" r:id="rId3"/>
    <p:sldId id="301" r:id="rId4"/>
    <p:sldId id="389" r:id="rId5"/>
    <p:sldId id="260" r:id="rId6"/>
    <p:sldId id="302" r:id="rId7"/>
    <p:sldId id="391" r:id="rId8"/>
    <p:sldId id="390" r:id="rId9"/>
    <p:sldId id="392" r:id="rId10"/>
    <p:sldId id="305" r:id="rId11"/>
    <p:sldId id="393" r:id="rId12"/>
    <p:sldId id="306" r:id="rId13"/>
    <p:sldId id="307" r:id="rId14"/>
    <p:sldId id="308" r:id="rId15"/>
    <p:sldId id="394" r:id="rId16"/>
    <p:sldId id="310" r:id="rId17"/>
    <p:sldId id="311" r:id="rId18"/>
    <p:sldId id="399" r:id="rId19"/>
    <p:sldId id="312" r:id="rId20"/>
    <p:sldId id="313" r:id="rId21"/>
    <p:sldId id="395" r:id="rId22"/>
    <p:sldId id="315" r:id="rId23"/>
    <p:sldId id="317" r:id="rId24"/>
    <p:sldId id="319" r:id="rId25"/>
    <p:sldId id="321" r:id="rId26"/>
    <p:sldId id="396" r:id="rId27"/>
    <p:sldId id="397" r:id="rId28"/>
    <p:sldId id="398" r:id="rId29"/>
    <p:sldId id="322" r:id="rId30"/>
    <p:sldId id="326" r:id="rId31"/>
    <p:sldId id="327" r:id="rId32"/>
    <p:sldId id="328" r:id="rId33"/>
    <p:sldId id="329" r:id="rId34"/>
    <p:sldId id="331" r:id="rId35"/>
    <p:sldId id="332" r:id="rId36"/>
    <p:sldId id="400" r:id="rId37"/>
    <p:sldId id="336" r:id="rId38"/>
    <p:sldId id="337" r:id="rId39"/>
    <p:sldId id="338" r:id="rId40"/>
    <p:sldId id="339" r:id="rId41"/>
    <p:sldId id="402" r:id="rId42"/>
    <p:sldId id="401" r:id="rId43"/>
    <p:sldId id="346" r:id="rId44"/>
    <p:sldId id="403" r:id="rId45"/>
    <p:sldId id="345" r:id="rId46"/>
    <p:sldId id="347" r:id="rId47"/>
    <p:sldId id="348" r:id="rId48"/>
    <p:sldId id="349" r:id="rId49"/>
    <p:sldId id="404" r:id="rId50"/>
    <p:sldId id="351" r:id="rId51"/>
    <p:sldId id="352" r:id="rId52"/>
    <p:sldId id="353" r:id="rId53"/>
    <p:sldId id="405" r:id="rId54"/>
    <p:sldId id="355" r:id="rId55"/>
    <p:sldId id="356" r:id="rId56"/>
    <p:sldId id="406" r:id="rId57"/>
    <p:sldId id="358" r:id="rId58"/>
    <p:sldId id="359" r:id="rId59"/>
    <p:sldId id="360" r:id="rId60"/>
    <p:sldId id="361" r:id="rId61"/>
    <p:sldId id="407" r:id="rId62"/>
    <p:sldId id="363" r:id="rId63"/>
    <p:sldId id="365" r:id="rId64"/>
    <p:sldId id="409" r:id="rId65"/>
    <p:sldId id="366" r:id="rId66"/>
    <p:sldId id="408" r:id="rId67"/>
    <p:sldId id="368" r:id="rId68"/>
    <p:sldId id="369" r:id="rId69"/>
    <p:sldId id="370" r:id="rId70"/>
    <p:sldId id="371" r:id="rId71"/>
    <p:sldId id="372" r:id="rId72"/>
    <p:sldId id="373" r:id="rId73"/>
    <p:sldId id="455" r:id="rId74"/>
    <p:sldId id="456" r:id="rId75"/>
    <p:sldId id="411" r:id="rId76"/>
    <p:sldId id="412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423" r:id="rId88"/>
    <p:sldId id="424" r:id="rId89"/>
    <p:sldId id="425" r:id="rId90"/>
    <p:sldId id="426" r:id="rId91"/>
    <p:sldId id="427" r:id="rId92"/>
    <p:sldId id="428" r:id="rId93"/>
    <p:sldId id="429" r:id="rId94"/>
    <p:sldId id="430" r:id="rId95"/>
    <p:sldId id="431" r:id="rId96"/>
    <p:sldId id="432" r:id="rId9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900"/>
    <a:srgbClr val="FF9900"/>
    <a:srgbClr val="CC0000"/>
    <a:srgbClr val="AF1D1D"/>
    <a:srgbClr val="D72323"/>
    <a:srgbClr val="FF0000"/>
    <a:srgbClr val="69B3F1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3" autoAdjust="0"/>
    <p:restoredTop sz="94007" autoAdjust="0"/>
  </p:normalViewPr>
  <p:slideViewPr>
    <p:cSldViewPr>
      <p:cViewPr varScale="1">
        <p:scale>
          <a:sx n="79" d="100"/>
          <a:sy n="79" d="100"/>
        </p:scale>
        <p:origin x="-108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61998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3EB6A74-6720-44B5-9EEB-81E0ECC0C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0955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EE34C6A-74CB-48E8-8ADB-5A50BF3A2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53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DBF5E-3689-4A92-B2AE-09EA36E97B61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21FBC4-CB44-4624-8772-1135BF05FC17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2EF06-F7D8-4E9C-9A52-75917A0E05D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F8A67-750E-4840-A7F1-53A3BF68480A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3251D-4A60-4C27-88A8-0279DF24F3FD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3B875-4D99-4002-97FB-17DF71CF70EF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5AB45-8FA1-4372-B973-89EBDA6FDE70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32F05-F69C-48E1-9365-54D0F394079C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A2B4A-D9F9-4544-888E-49E69AC6989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7727F-ED4D-4066-9AF6-47F6E5A2E8B5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0CBC3-D7D3-4992-8D57-839F306C66AC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D8048-B397-4A9E-93BE-8F7F2821C89B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62BA3-B880-4209-AE2E-31AC35899B48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F6E6A-0B44-403F-B84A-4661B6347AA0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A700E-8532-4FD2-9C4D-91D8956932D4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0E101-4384-46B0-A663-CA9795205439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6151C-609C-408A-9B50-C0956417B981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17F6B-74DF-4F33-9C86-FF9E1DC7D7E6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59479-B6E3-49A7-BAFD-31CEBFF53B3D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00D15-8C02-4457-9F45-A06D472DE345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F24C3-20E8-48A3-B8BF-D706663DC21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2BC50-8F5A-4040-A5BB-14D4FA0B0EF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391A6-45E0-43CF-8B6E-5B9CEA0B4652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2A949-0BD1-40CB-AD71-30561A7A1834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20D76-AA48-4F35-B33A-06560EBA1BD2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00D15-8C02-4457-9F45-A06D472DE34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12795-7F41-4238-BABD-68A4495EE507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6145C-D53A-4CC0-8C30-C068C8C28940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6145C-D53A-4CC0-8C30-C068C8C28940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6145C-D53A-4CC0-8C30-C068C8C28940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12795-7F41-4238-BABD-68A4495EE507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6C814-1138-4093-AED4-1359B1DC2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8F653-60DB-45E6-AE1A-AA39F21AE8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90871-1E42-40D0-8F27-0B101ED5F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AED7A-0072-4A4B-A8D9-51C80A3B2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C77ED-43AF-4728-9CD6-98EE78D9F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70A18-8C76-4112-B9BA-4B56A555BD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4595E-3423-4D0B-912D-1B8CA300B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7DF0B-C226-4600-88BA-A415E266D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EAE93-2215-4A42-8CEB-B5A15950C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C26D2-E334-494D-BCBF-A4BFD5A639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D1037-96A1-4130-96EF-35727D6F1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C76-F634-4DD7-9FEF-A3F5E5668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1488D-8779-41E1-B334-F81DABB80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D58250CA-6306-4BAB-B642-A1D4644FA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二元关系和函数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29600" cy="452596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800" dirty="0" smtClean="0"/>
              <a:t>4.1 </a:t>
            </a:r>
            <a:r>
              <a:rPr lang="zh-CN" altLang="en-US" sz="2800" dirty="0" smtClean="0"/>
              <a:t>集合的笛卡尔积与二元关系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/>
              <a:t>4.2 </a:t>
            </a:r>
            <a:r>
              <a:rPr lang="zh-CN" altLang="en-US" sz="2800" dirty="0" smtClean="0"/>
              <a:t>关系的运算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/>
              <a:t>4.3 </a:t>
            </a:r>
            <a:r>
              <a:rPr lang="zh-CN" altLang="en-US" sz="2800" dirty="0" smtClean="0"/>
              <a:t>关系的性质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/>
              <a:t>4.4 </a:t>
            </a:r>
            <a:r>
              <a:rPr lang="zh-CN" altLang="en-US" sz="2800" dirty="0" smtClean="0"/>
              <a:t>关系的闭包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/>
              <a:t>4.5 </a:t>
            </a:r>
            <a:r>
              <a:rPr lang="zh-CN" altLang="en-US" sz="2800" dirty="0" smtClean="0"/>
              <a:t>等价关系和偏序关系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/>
              <a:t>4.6 </a:t>
            </a:r>
            <a:r>
              <a:rPr lang="zh-CN" altLang="en-US" sz="2800" dirty="0" smtClean="0"/>
              <a:t>函数的定义和性质</a:t>
            </a:r>
            <a:endParaRPr lang="en-US" altLang="zh-CN" sz="2800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smtClean="0"/>
              <a:t>4.7 </a:t>
            </a:r>
            <a:r>
              <a:rPr lang="zh-CN" altLang="en-US" sz="2800" dirty="0" smtClean="0"/>
              <a:t>函数的复合和反函数</a:t>
            </a:r>
            <a:endParaRPr lang="en-US" altLang="zh-CN" sz="2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14282" y="285750"/>
            <a:ext cx="8643998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笛卡儿积示例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4.3	</a:t>
            </a:r>
            <a:r>
              <a:rPr lang="en-US" altLang="zh-CN" dirty="0" smtClean="0"/>
              <a:t>(1) </a:t>
            </a:r>
            <a:r>
              <a:rPr lang="zh-CN" altLang="en-US" b="0" dirty="0" smtClean="0"/>
              <a:t>证明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, C=</a:t>
            </a:r>
            <a:r>
              <a:rPr lang="en-US" altLang="zh-CN" i="1" dirty="0" smtClean="0"/>
              <a:t>D</a:t>
            </a:r>
            <a:r>
              <a:rPr lang="en-US" altLang="zh-CN" b="0" dirty="0" smtClean="0"/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×</a:t>
            </a:r>
            <a:r>
              <a:rPr lang="en-US" altLang="zh-CN" i="1" dirty="0" smtClean="0"/>
              <a:t>C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×</a:t>
            </a:r>
            <a:r>
              <a:rPr lang="en-US" altLang="zh-CN" i="1" dirty="0" smtClean="0"/>
              <a:t>D</a:t>
            </a:r>
          </a:p>
          <a:p>
            <a:r>
              <a:rPr lang="en-US" altLang="zh-CN" dirty="0" smtClean="0"/>
              <a:t>		(2)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×</a:t>
            </a:r>
            <a:r>
              <a:rPr lang="en-US" altLang="zh-CN" i="1" dirty="0" smtClean="0"/>
              <a:t>C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×</a:t>
            </a:r>
            <a:r>
              <a:rPr lang="en-US" altLang="zh-CN" i="1" dirty="0" smtClean="0"/>
              <a:t>D</a:t>
            </a:r>
            <a:r>
              <a:rPr lang="zh-CN" altLang="en-US" b="0" dirty="0" smtClean="0"/>
              <a:t>是否推出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D</a:t>
            </a:r>
            <a:r>
              <a:rPr lang="en-US" altLang="zh-CN" b="0" dirty="0" smtClean="0"/>
              <a:t>? </a:t>
            </a:r>
            <a:r>
              <a:rPr lang="zh-CN" altLang="en-US" b="0" dirty="0" smtClean="0"/>
              <a:t>为什么？</a:t>
            </a:r>
            <a:endParaRPr lang="en-US" altLang="zh-CN" b="0" dirty="0" smtClean="0"/>
          </a:p>
          <a:p>
            <a:endParaRPr lang="zh-CN" altLang="en-US" b="0" dirty="0" smtClean="0"/>
          </a:p>
          <a:p>
            <a:r>
              <a:rPr lang="zh-CN" altLang="en-US" b="0" dirty="0" smtClean="0"/>
              <a:t>解</a:t>
            </a:r>
            <a:r>
              <a:rPr lang="en-US" altLang="zh-CN" dirty="0" smtClean="0"/>
              <a:t>(1) </a:t>
            </a:r>
            <a:r>
              <a:rPr lang="zh-CN" altLang="en-US" b="0" dirty="0" smtClean="0"/>
              <a:t>任取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</a:p>
          <a:p>
            <a:r>
              <a:rPr lang="es-ES" altLang="zh-CN" b="0" dirty="0" smtClean="0"/>
              <a:t>		   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A</a:t>
            </a:r>
            <a:r>
              <a:rPr lang="en-US" altLang="zh-CN" b="0" dirty="0" smtClean="0"/>
              <a:t>×</a:t>
            </a:r>
            <a:r>
              <a:rPr lang="es-ES" altLang="zh-CN" i="1" dirty="0" smtClean="0"/>
              <a:t>C</a:t>
            </a:r>
          </a:p>
          <a:p>
            <a:r>
              <a:rPr lang="en-US" altLang="zh-CN" b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</a:t>
            </a:r>
            <a:r>
              <a:rPr lang="zh-CN" altLang="en-US" b="0" dirty="0" smtClean="0"/>
              <a:t>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∧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C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</a:t>
            </a:r>
            <a:r>
              <a:rPr lang="zh-CN" altLang="en-US" b="0" dirty="0" smtClean="0"/>
              <a:t>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∧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D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</a:t>
            </a:r>
            <a:r>
              <a:rPr lang="zh-CN" altLang="es-ES" b="0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B</a:t>
            </a:r>
            <a:r>
              <a:rPr lang="en-US" altLang="zh-CN" b="0" dirty="0" smtClean="0"/>
              <a:t>×</a:t>
            </a:r>
            <a:r>
              <a:rPr lang="es-ES" altLang="zh-CN" i="1" dirty="0" smtClean="0"/>
              <a:t>D</a:t>
            </a:r>
          </a:p>
          <a:p>
            <a:r>
              <a:rPr lang="en-US" altLang="zh-CN" dirty="0" smtClean="0"/>
              <a:t>(2) </a:t>
            </a:r>
            <a:r>
              <a:rPr lang="zh-CN" altLang="en-US" b="0" dirty="0" smtClean="0"/>
              <a:t>不一定</a:t>
            </a:r>
            <a:r>
              <a:rPr lang="en-US" altLang="zh-CN" b="0" dirty="0" smtClean="0"/>
              <a:t>.</a:t>
            </a:r>
            <a:r>
              <a:rPr lang="zh-CN" altLang="en-US" b="0" dirty="0" smtClean="0"/>
              <a:t>反例如下：</a:t>
            </a:r>
          </a:p>
          <a:p>
            <a:r>
              <a:rPr lang="en-US" altLang="zh-CN" i="1" dirty="0" smtClean="0"/>
              <a:t>	A</a:t>
            </a:r>
            <a:r>
              <a:rPr lang="en-US" altLang="zh-CN" dirty="0" smtClean="0"/>
              <a:t>={1}</a:t>
            </a:r>
            <a:r>
              <a:rPr lang="zh-CN" altLang="en-US" b="0" dirty="0" smtClean="0"/>
              <a:t>，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=</a:t>
            </a:r>
            <a:r>
              <a:rPr lang="en-US" altLang="zh-CN" dirty="0" smtClean="0"/>
              <a:t>{2},  </a:t>
            </a:r>
            <a:r>
              <a:rPr lang="en-US" altLang="zh-CN" i="1" dirty="0" smtClean="0"/>
              <a:t>C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D</a:t>
            </a:r>
            <a:r>
              <a:rPr lang="en-US" altLang="zh-CN" b="0" dirty="0" smtClean="0"/>
              <a:t> = </a:t>
            </a:r>
            <a:r>
              <a:rPr lang="zh-CN" altLang="en-US" b="0" dirty="0" smtClean="0"/>
              <a:t>∅</a:t>
            </a:r>
            <a:r>
              <a:rPr lang="en-US" altLang="zh-CN" b="0" dirty="0" smtClean="0"/>
              <a:t>,  </a:t>
            </a:r>
            <a:r>
              <a:rPr lang="zh-CN" altLang="en-US" b="0" dirty="0" smtClean="0"/>
              <a:t>则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×</a:t>
            </a:r>
            <a:r>
              <a:rPr lang="en-US" altLang="zh-CN" i="1" dirty="0" smtClean="0"/>
              <a:t>C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×</a:t>
            </a:r>
            <a:r>
              <a:rPr lang="en-US" altLang="zh-CN" i="1" dirty="0" smtClean="0"/>
              <a:t>D</a:t>
            </a:r>
            <a:r>
              <a:rPr lang="en-US" altLang="zh-CN" b="0" dirty="0" smtClean="0"/>
              <a:t> = </a:t>
            </a:r>
            <a:r>
              <a:rPr lang="zh-CN" altLang="en-US" b="0" dirty="0" smtClean="0"/>
              <a:t>∅，</a:t>
            </a:r>
            <a:endParaRPr lang="en-US" altLang="zh-CN" b="0" dirty="0" smtClean="0"/>
          </a:p>
          <a:p>
            <a:r>
              <a:rPr lang="en-US" altLang="zh-CN" b="0" dirty="0" smtClean="0"/>
              <a:t>    </a:t>
            </a:r>
            <a:r>
              <a:rPr lang="zh-CN" altLang="en-US" b="0" dirty="0" smtClean="0"/>
              <a:t>但是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≠ 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16E0C4-9EB5-4EEA-9921-083D70ACEB5F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EBD07-0834-44DC-80C8-FC55BF4F9A13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title"/>
          </p:nvPr>
        </p:nvSpPr>
        <p:spPr>
          <a:xfrm>
            <a:off x="285720" y="285750"/>
            <a:ext cx="857256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阶笛卡儿积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39750" y="928688"/>
            <a:ext cx="7747000" cy="302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4.4 </a:t>
            </a:r>
            <a:r>
              <a:rPr lang="zh-CN" altLang="en-US" sz="2400" b="1" dirty="0"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, …,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,</a:t>
            </a:r>
            <a:r>
              <a:rPr lang="zh-CN" altLang="en-US" sz="2400" b="1" dirty="0" smtClean="0">
                <a:latin typeface="Times New Roman" pitchFamily="18" charset="0"/>
              </a:rPr>
              <a:t>为集合</a:t>
            </a:r>
            <a:r>
              <a:rPr lang="en-US" altLang="zh-CN" sz="2400" b="1" dirty="0" smtClean="0">
                <a:latin typeface="Times New Roman" pitchFamily="18" charset="0"/>
              </a:rPr>
              <a:t>(n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≥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2)</a:t>
            </a:r>
            <a:r>
              <a:rPr lang="zh-CN" altLang="en-US" sz="2400" b="1" dirty="0" smtClean="0">
                <a:latin typeface="Times New Roman" pitchFamily="18" charset="0"/>
              </a:rPr>
              <a:t>，它们的</a:t>
            </a:r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阶笛卡儿积</a:t>
            </a:r>
            <a:r>
              <a:rPr lang="zh-CN" altLang="en-US" sz="2400" b="1" dirty="0">
                <a:latin typeface="Times New Roman" pitchFamily="18" charset="0"/>
              </a:rPr>
              <a:t>记</a:t>
            </a:r>
            <a:r>
              <a:rPr lang="zh-CN" altLang="en-US" sz="2400" b="1" dirty="0" smtClean="0">
                <a:latin typeface="Times New Roman" pitchFamily="18" charset="0"/>
              </a:rPr>
              <a:t>作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×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× …×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n </a:t>
            </a:r>
            <a:r>
              <a:rPr lang="zh-CN" altLang="en-US" sz="2400" b="1" dirty="0" smtClean="0">
                <a:latin typeface="Times New Roman" pitchFamily="18" charset="0"/>
              </a:rPr>
              <a:t>，其中</a:t>
            </a:r>
            <a:endParaRPr lang="zh-CN" altLang="en-US" sz="2400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      A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×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× …×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n  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  ={&lt;</a:t>
            </a:r>
            <a:r>
              <a:rPr lang="en-US" altLang="zh-CN" sz="2400" b="1" i="1" dirty="0" smtClean="0">
                <a:latin typeface="Times New Roman" pitchFamily="18" charset="0"/>
              </a:rPr>
              <a:t> x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, …, </a:t>
            </a:r>
            <a:r>
              <a:rPr lang="en-US" altLang="zh-CN" sz="2400" b="1" i="1" dirty="0" err="1" smtClean="0">
                <a:latin typeface="Times New Roman" pitchFamily="18" charset="0"/>
              </a:rPr>
              <a:t>x</a:t>
            </a:r>
            <a:r>
              <a:rPr lang="en-US" altLang="zh-CN" sz="2400" b="1" baseline="-25000" dirty="0" err="1" smtClean="0">
                <a:latin typeface="Times New Roman" pitchFamily="18" charset="0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&gt;| 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1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b="1" dirty="0" smtClean="0">
                <a:latin typeface="Times New Roman" pitchFamily="18" charset="0"/>
              </a:rPr>
              <a:t>…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b="1" i="1" dirty="0" err="1" smtClean="0">
                <a:latin typeface="Times New Roman" pitchFamily="18" charset="0"/>
              </a:rPr>
              <a:t>x</a:t>
            </a:r>
            <a:r>
              <a:rPr lang="en-US" altLang="zh-CN" sz="2400" b="1" baseline="-25000" dirty="0" err="1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</a:rPr>
              <a:t> A</a:t>
            </a:r>
            <a:r>
              <a:rPr lang="en-US" altLang="zh-CN" sz="2400" b="1" baseline="-25000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}.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当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=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= …=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=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时，把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×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× …×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记作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i="1" baseline="30000" dirty="0" smtClean="0">
                <a:latin typeface="Times New Roman" pitchFamily="18" charset="0"/>
              </a:rPr>
              <a:t>n</a:t>
            </a:r>
            <a:endParaRPr lang="en-US" altLang="zh-CN" sz="2400" b="1" i="1" baseline="300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85720" y="285750"/>
            <a:ext cx="8643998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二元关系定义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785794"/>
            <a:ext cx="8229600" cy="557216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4.5 </a:t>
            </a:r>
            <a:r>
              <a:rPr lang="zh-CN" altLang="en-US" b="0" dirty="0" smtClean="0"/>
              <a:t>如果一个集合满足以下条件之一：</a:t>
            </a:r>
          </a:p>
          <a:p>
            <a:pPr>
              <a:lnSpc>
                <a:spcPct val="114000"/>
              </a:lnSpc>
            </a:pPr>
            <a:r>
              <a:rPr lang="en-US" altLang="zh-CN" dirty="0" smtClean="0"/>
              <a:t>(1) </a:t>
            </a:r>
            <a:r>
              <a:rPr lang="zh-CN" altLang="en-US" b="0" dirty="0" smtClean="0"/>
              <a:t>集合非空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且它的元素都是有序对</a:t>
            </a:r>
          </a:p>
          <a:p>
            <a:pPr>
              <a:lnSpc>
                <a:spcPct val="114000"/>
              </a:lnSpc>
            </a:pPr>
            <a:r>
              <a:rPr lang="en-US" altLang="zh-CN" dirty="0" smtClean="0"/>
              <a:t>(2) </a:t>
            </a:r>
            <a:r>
              <a:rPr lang="zh-CN" altLang="en-US" b="0" dirty="0" smtClean="0"/>
              <a:t>集合是空集</a:t>
            </a:r>
          </a:p>
          <a:p>
            <a:pPr>
              <a:lnSpc>
                <a:spcPct val="114000"/>
              </a:lnSpc>
            </a:pPr>
            <a:r>
              <a:rPr lang="zh-CN" altLang="en-US" b="0" dirty="0" smtClean="0"/>
              <a:t>则称该集合为一个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二元关系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简称为关系，记作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.</a:t>
            </a:r>
          </a:p>
          <a:p>
            <a:pPr>
              <a:lnSpc>
                <a:spcPct val="114000"/>
              </a:lnSpc>
            </a:pPr>
            <a:r>
              <a:rPr lang="zh-CN" altLang="en-US" b="0" dirty="0" smtClean="0"/>
              <a:t>如果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可记作</a:t>
            </a:r>
            <a:r>
              <a:rPr lang="en-US" altLang="zh-CN" i="1" dirty="0" err="1" smtClean="0"/>
              <a:t>xRy</a:t>
            </a:r>
            <a:r>
              <a:rPr lang="zh-CN" altLang="en-US" b="0" dirty="0" smtClean="0"/>
              <a:t>；如果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∉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则记作</a:t>
            </a:r>
            <a:r>
              <a:rPr lang="en-US" altLang="zh-CN" i="1" dirty="0" err="1"/>
              <a:t>xR</a:t>
            </a:r>
            <a:r>
              <a:rPr lang="en-US" altLang="zh-CN" i="1" dirty="0"/>
              <a:t> </a:t>
            </a:r>
            <a:r>
              <a:rPr lang="en-US" altLang="zh-CN" i="1" dirty="0" smtClean="0"/>
              <a:t>y</a:t>
            </a:r>
          </a:p>
          <a:p>
            <a:pPr>
              <a:lnSpc>
                <a:spcPct val="114000"/>
              </a:lnSpc>
            </a:pPr>
            <a:endParaRPr lang="en-US" altLang="zh-CN" b="0" dirty="0" smtClean="0"/>
          </a:p>
          <a:p>
            <a:pPr>
              <a:lnSpc>
                <a:spcPct val="114000"/>
              </a:lnSpc>
            </a:pPr>
            <a:r>
              <a:rPr lang="zh-CN" altLang="en-US" b="0" dirty="0" smtClean="0"/>
              <a:t>实例：如果有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个人</a:t>
            </a:r>
            <a:r>
              <a:rPr lang="en-US" altLang="zh-CN" b="0" dirty="0" smtClean="0"/>
              <a:t>{A, B, C}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4</a:t>
            </a:r>
            <a:r>
              <a:rPr lang="zh-CN" altLang="en-US" b="0" dirty="0" smtClean="0"/>
              <a:t>项工作</a:t>
            </a:r>
            <a:r>
              <a:rPr lang="en-US" altLang="zh-CN" b="0" dirty="0" smtClean="0"/>
              <a:t>{1, 2, 3, 4}</a:t>
            </a:r>
            <a:r>
              <a:rPr lang="zh-CN" altLang="en-US" b="0" dirty="0" smtClean="0"/>
              <a:t>，如果</a:t>
            </a:r>
            <a:r>
              <a:rPr lang="en-US" altLang="zh-CN" b="0" dirty="0" smtClean="0"/>
              <a:t>A</a:t>
            </a:r>
            <a:r>
              <a:rPr lang="zh-CN" altLang="en-US" b="0" dirty="0" smtClean="0"/>
              <a:t>可从事</a:t>
            </a:r>
            <a:r>
              <a:rPr lang="en-US" altLang="zh-CN" b="0" dirty="0" smtClean="0"/>
              <a:t>2, 3</a:t>
            </a:r>
            <a:r>
              <a:rPr lang="zh-CN" altLang="en-US" b="0" dirty="0" smtClean="0"/>
              <a:t>工作，</a:t>
            </a:r>
            <a:r>
              <a:rPr lang="en-US" altLang="zh-CN" b="0" dirty="0" smtClean="0"/>
              <a:t>B</a:t>
            </a:r>
            <a:r>
              <a:rPr lang="zh-CN" altLang="en-US" b="0" dirty="0" smtClean="0"/>
              <a:t>可从事</a:t>
            </a:r>
            <a:r>
              <a:rPr lang="en-US" altLang="zh-CN" b="0" dirty="0" smtClean="0"/>
              <a:t>3, 4</a:t>
            </a:r>
            <a:r>
              <a:rPr lang="zh-CN" altLang="en-US" b="0" dirty="0" smtClean="0"/>
              <a:t>工作，</a:t>
            </a:r>
            <a:r>
              <a:rPr lang="en-US" altLang="zh-CN" b="0" dirty="0" smtClean="0"/>
              <a:t>C</a:t>
            </a:r>
            <a:r>
              <a:rPr lang="zh-CN" altLang="en-US" b="0" dirty="0" smtClean="0"/>
              <a:t>可从事</a:t>
            </a:r>
            <a:r>
              <a:rPr lang="en-US" altLang="zh-CN" b="0" dirty="0" smtClean="0"/>
              <a:t>1, 2, 4</a:t>
            </a:r>
            <a:r>
              <a:rPr lang="zh-CN" altLang="en-US" b="0" dirty="0" smtClean="0"/>
              <a:t>工作。那么人和能从事的工作之间的对应关系可以记作</a:t>
            </a:r>
            <a:endParaRPr lang="en-US" altLang="zh-CN" b="0" dirty="0" smtClean="0"/>
          </a:p>
          <a:p>
            <a:pPr>
              <a:lnSpc>
                <a:spcPct val="114000"/>
              </a:lnSpc>
            </a:pPr>
            <a:r>
              <a:rPr lang="en-US" altLang="zh-CN" b="0" dirty="0" smtClean="0"/>
              <a:t>R = {&lt;A,2&gt;, &lt;A,3&gt;, &lt;B,3&gt;, &lt;B,4&gt;, &lt;C,1&gt;, &lt;C,2&gt;, &lt;C,4&gt;}.</a:t>
            </a:r>
          </a:p>
          <a:p>
            <a:pPr>
              <a:lnSpc>
                <a:spcPct val="114000"/>
              </a:lnSpc>
            </a:pPr>
            <a:r>
              <a:rPr lang="zh-CN" altLang="en-US" b="0" dirty="0" smtClean="0"/>
              <a:t>其中，</a:t>
            </a:r>
            <a:r>
              <a:rPr lang="en-US" altLang="zh-CN" b="0" dirty="0" smtClean="0"/>
              <a:t>&lt;C,1&gt;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R,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表示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能从事工作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；但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&lt;A,4&gt;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R,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表示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不能从事工作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</a:t>
            </a:r>
            <a:endParaRPr lang="en-US" altLang="zh-CN" b="0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D3557C-1F02-4FED-BB5E-C3EA8A3C8C00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16200000" flipH="1">
            <a:off x="7107194" y="2965509"/>
            <a:ext cx="360040" cy="144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357158" y="285750"/>
            <a:ext cx="850109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二元关系定义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4.6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为集合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的任何子集所定义的二元关系叫做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从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到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的二元关系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时则叫做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上的二元关系</a:t>
            </a:r>
            <a:r>
              <a:rPr lang="en-US" altLang="zh-CN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例如，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={0,1},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={1,2,3}, </a:t>
            </a:r>
            <a:r>
              <a:rPr lang="zh-CN" altLang="en-US" dirty="0" smtClean="0"/>
              <a:t>那么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altLang="zh-CN" i="1" dirty="0" smtClean="0"/>
              <a:t>R</a:t>
            </a:r>
            <a:r>
              <a:rPr lang="pt-BR" altLang="zh-CN" baseline="-25000" dirty="0" smtClean="0"/>
              <a:t>1</a:t>
            </a:r>
            <a:r>
              <a:rPr lang="pt-BR" altLang="zh-CN" dirty="0" smtClean="0"/>
              <a:t>={&lt;0,2&gt;}, </a:t>
            </a:r>
            <a:r>
              <a:rPr lang="pt-BR" altLang="zh-CN" i="1" dirty="0" smtClean="0"/>
              <a:t>R</a:t>
            </a:r>
            <a:r>
              <a:rPr lang="pt-BR" altLang="zh-CN" baseline="-25000" dirty="0" smtClean="0"/>
              <a:t>2</a:t>
            </a:r>
            <a:r>
              <a:rPr lang="pt-BR" altLang="zh-CN" dirty="0" smtClean="0"/>
              <a:t>=</a:t>
            </a:r>
            <a:r>
              <a:rPr lang="pt-BR" altLang="zh-CN" i="1" dirty="0" smtClean="0"/>
              <a:t>A</a:t>
            </a:r>
            <a:r>
              <a:rPr lang="pt-BR" altLang="zh-CN" dirty="0" smtClean="0"/>
              <a:t>×</a:t>
            </a:r>
            <a:r>
              <a:rPr lang="pt-BR" altLang="zh-CN" i="1" dirty="0" smtClean="0"/>
              <a:t>B</a:t>
            </a:r>
            <a:r>
              <a:rPr lang="pt-BR" altLang="zh-CN" dirty="0" smtClean="0"/>
              <a:t>, </a:t>
            </a:r>
            <a:r>
              <a:rPr lang="pt-BR" altLang="zh-CN" i="1" dirty="0" smtClean="0"/>
              <a:t>R</a:t>
            </a:r>
            <a:r>
              <a:rPr lang="pt-BR" altLang="zh-CN" baseline="-25000" dirty="0" smtClean="0"/>
              <a:t>3</a:t>
            </a:r>
            <a:r>
              <a:rPr lang="pt-BR" altLang="zh-CN" dirty="0" smtClean="0"/>
              <a:t>=</a:t>
            </a:r>
            <a:r>
              <a:rPr lang="zh-CN" altLang="en-US" dirty="0" smtClean="0"/>
              <a:t>∅</a:t>
            </a:r>
            <a:r>
              <a:rPr lang="pt-BR" altLang="zh-CN" dirty="0" smtClean="0"/>
              <a:t>, </a:t>
            </a:r>
            <a:r>
              <a:rPr lang="pt-BR" altLang="zh-CN" i="1" dirty="0" smtClean="0"/>
              <a:t>R</a:t>
            </a:r>
            <a:r>
              <a:rPr lang="pt-BR" altLang="zh-CN" baseline="-25000" dirty="0" smtClean="0"/>
              <a:t>4</a:t>
            </a:r>
            <a:r>
              <a:rPr lang="pt-BR" altLang="zh-CN" dirty="0" smtClean="0"/>
              <a:t>={&lt;0,1&gt;}</a:t>
            </a:r>
            <a:r>
              <a:rPr lang="en-US" altLang="zh-CN" dirty="0" smtClean="0"/>
              <a:t>.</a:t>
            </a:r>
            <a:endParaRPr lang="pt-BR" altLang="zh-CN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都是从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</a:t>
            </a:r>
            <a:r>
              <a:rPr lang="en-US" altLang="zh-CN" i="1" dirty="0" smtClean="0"/>
              <a:t>B </a:t>
            </a:r>
            <a:r>
              <a:rPr lang="zh-CN" altLang="en-US" dirty="0" smtClean="0"/>
              <a:t>的二元关系</a:t>
            </a:r>
            <a:r>
              <a:rPr lang="en-US" altLang="zh-CN" dirty="0" smtClean="0"/>
              <a:t>,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i="1" dirty="0" smtClean="0"/>
              <a:t>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上的二元关系</a:t>
            </a:r>
            <a:r>
              <a:rPr lang="en-US" altLang="zh-CN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计数</a:t>
            </a:r>
            <a:r>
              <a:rPr lang="en-US" altLang="zh-CN" dirty="0" smtClean="0"/>
              <a:t>: 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|=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|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|=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|=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的子集有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所以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上有 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nn</a:t>
            </a:r>
            <a:r>
              <a:rPr lang="zh-CN" altLang="en-US" dirty="0" smtClean="0"/>
              <a:t>个不同的二元关系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从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的二元关系有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mn</a:t>
            </a:r>
            <a:r>
              <a:rPr lang="zh-CN" altLang="en-US" dirty="0" smtClean="0"/>
              <a:t>个。</a:t>
            </a:r>
            <a:endParaRPr lang="en-US" altLang="zh-CN" i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例如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 = 3, </a:t>
            </a:r>
            <a:r>
              <a:rPr lang="zh-CN" altLang="en-US" dirty="0" smtClean="0"/>
              <a:t>则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=512</a:t>
            </a:r>
            <a:r>
              <a:rPr lang="zh-CN" altLang="en-US" dirty="0" smtClean="0"/>
              <a:t>个不同的二元关系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102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E84DE5-F206-4B56-B8B6-456A5C566D16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 A</a:t>
            </a:r>
            <a:r>
              <a:rPr lang="zh-CN" altLang="en-US" dirty="0" smtClean="0"/>
              <a:t>上的关系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CC0000"/>
                </a:solidFill>
              </a:rPr>
              <a:t>定义</a:t>
            </a:r>
            <a:r>
              <a:rPr lang="en-US" altLang="zh-CN" dirty="0" smtClean="0">
                <a:solidFill>
                  <a:srgbClr val="CC0000"/>
                </a:solidFill>
              </a:rPr>
              <a:t>4.7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为集合</a:t>
            </a:r>
            <a:r>
              <a:rPr lang="en-US" altLang="zh-CN" dirty="0" smtClean="0"/>
              <a:t>,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空关系   </a:t>
            </a:r>
            <a:r>
              <a:rPr lang="zh-CN" altLang="en-US" dirty="0" smtClean="0"/>
              <a:t>∅也是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上的关系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全域关系   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= {&lt;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&gt;| 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y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} =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A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恒等关系  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= {&lt;</a:t>
            </a:r>
            <a:r>
              <a:rPr lang="en-US" altLang="zh-CN" i="1" dirty="0" err="1" smtClean="0"/>
              <a:t>x,x</a:t>
            </a:r>
            <a:r>
              <a:rPr lang="en-US" altLang="zh-CN" dirty="0" smtClean="0"/>
              <a:t>&gt;|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}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小于等于关系   </a:t>
            </a:r>
            <a:r>
              <a:rPr lang="en-US" altLang="zh-CN" i="1" dirty="0" smtClean="0"/>
              <a:t>L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= {&lt;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&gt;| </a:t>
            </a:r>
            <a:r>
              <a:rPr lang="en-US" altLang="zh-CN" i="1" dirty="0" err="1" smtClean="0"/>
              <a:t>x,y</a:t>
            </a:r>
            <a:r>
              <a:rPr lang="en-US" altLang="zh-CN" dirty="0" err="1" smtClean="0"/>
              <a:t>∈A∧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≤</a:t>
            </a:r>
            <a:r>
              <a:rPr lang="en-US" altLang="zh-CN" i="1" dirty="0" err="1" smtClean="0"/>
              <a:t>y</a:t>
            </a:r>
            <a:r>
              <a:rPr lang="en-US" altLang="zh-CN" dirty="0" smtClean="0"/>
              <a:t>},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为实数子集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整除关系   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 = {&lt;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&gt;| </a:t>
            </a:r>
            <a:r>
              <a:rPr lang="en-US" altLang="zh-CN" i="1" dirty="0" err="1" smtClean="0"/>
              <a:t>x,y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B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zh-CN" altLang="en-US" dirty="0" smtClean="0"/>
              <a:t>整除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},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为非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整数子集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包含关系   </a:t>
            </a:r>
            <a:r>
              <a:rPr lang="en-US" altLang="zh-CN" dirty="0" smtClean="0"/>
              <a:t>R</a:t>
            </a:r>
            <a:r>
              <a:rPr lang="zh-CN" altLang="en-US" baseline="-25000" dirty="0" smtClean="0"/>
              <a:t>⊆</a:t>
            </a:r>
            <a:r>
              <a:rPr lang="zh-CN" altLang="en-US" dirty="0" smtClean="0"/>
              <a:t>  </a:t>
            </a:r>
            <a:r>
              <a:rPr lang="en-US" altLang="zh-CN" dirty="0" smtClean="0"/>
              <a:t>= {&lt;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&gt;| </a:t>
            </a:r>
            <a:r>
              <a:rPr lang="en-US" altLang="zh-CN" i="1" dirty="0" err="1" smtClean="0"/>
              <a:t>x,y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zh-CN" altLang="en-US" dirty="0" smtClean="0"/>
              <a:t>⊆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},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是集合族</a:t>
            </a:r>
            <a:r>
              <a:rPr lang="en-US" altLang="zh-CN" dirty="0" smtClean="0"/>
              <a:t>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/>
              <a:t>例如，</a:t>
            </a:r>
            <a:r>
              <a:rPr lang="en-US" altLang="zh-CN" dirty="0" smtClean="0"/>
              <a:t>A = {1, 2, 3, 4},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上的整除关系为：</a:t>
            </a:r>
            <a:endParaRPr lang="en-US" altLang="zh-CN" dirty="0" smtClean="0"/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i="1" dirty="0" smtClean="0"/>
              <a:t>		D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= {&lt;1,2&gt;, &lt;1,3&gt;, &lt;1,4&gt;, &lt;2,4&gt;.</a:t>
            </a: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F9305-D64D-4113-8165-B9933B567A30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 A</a:t>
            </a:r>
            <a:r>
              <a:rPr lang="zh-CN" altLang="en-US" dirty="0" smtClean="0"/>
              <a:t>上的关系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28625" y="785795"/>
            <a:ext cx="8229600" cy="335758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CC0000"/>
                </a:solidFill>
              </a:rPr>
              <a:t>例</a:t>
            </a:r>
            <a:r>
              <a:rPr lang="en-US" altLang="zh-CN" dirty="0" smtClean="0">
                <a:solidFill>
                  <a:srgbClr val="CC0000"/>
                </a:solidFill>
              </a:rPr>
              <a:t>4.4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= {x, y}, 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P(A)</a:t>
            </a:r>
            <a:r>
              <a:rPr lang="zh-CN" altLang="en-US" dirty="0" smtClean="0"/>
              <a:t>上的包含于关系，写出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的集合形式。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解：</a:t>
            </a:r>
            <a:r>
              <a:rPr lang="en-US" altLang="zh-CN" dirty="0" smtClean="0"/>
              <a:t>P(A) = {</a:t>
            </a:r>
            <a:r>
              <a:rPr lang="zh-CN" altLang="en-US" dirty="0" smtClean="0"/>
              <a:t>∅</a:t>
            </a:r>
            <a:r>
              <a:rPr lang="en-US" altLang="zh-CN" dirty="0" smtClean="0"/>
              <a:t>, {x}, {y}, A}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	R = { &lt;</a:t>
            </a:r>
            <a:r>
              <a:rPr lang="zh-CN" altLang="en-US" dirty="0" smtClean="0"/>
              <a:t> ∅</a:t>
            </a:r>
            <a:r>
              <a:rPr lang="en-US" altLang="zh-CN" dirty="0" smtClean="0"/>
              <a:t>,</a:t>
            </a:r>
            <a:r>
              <a:rPr lang="zh-CN" altLang="en-US" dirty="0" smtClean="0"/>
              <a:t> ∅ </a:t>
            </a:r>
            <a:r>
              <a:rPr lang="en-US" altLang="zh-CN" dirty="0" smtClean="0"/>
              <a:t>&gt;, &lt;</a:t>
            </a:r>
            <a:r>
              <a:rPr lang="zh-CN" altLang="en-US" dirty="0" smtClean="0"/>
              <a:t> ∅</a:t>
            </a:r>
            <a:r>
              <a:rPr lang="en-US" altLang="zh-CN" dirty="0" smtClean="0"/>
              <a:t>, {x}&gt;, &lt;</a:t>
            </a:r>
            <a:r>
              <a:rPr lang="zh-CN" altLang="en-US" dirty="0" smtClean="0"/>
              <a:t> ∅</a:t>
            </a:r>
            <a:r>
              <a:rPr lang="en-US" altLang="zh-CN" dirty="0" smtClean="0"/>
              <a:t>, {y}&gt;, &lt; </a:t>
            </a:r>
            <a:r>
              <a:rPr lang="zh-CN" altLang="en-US" dirty="0" smtClean="0"/>
              <a:t>∅</a:t>
            </a:r>
            <a:r>
              <a:rPr lang="en-US" altLang="zh-CN" dirty="0" smtClean="0"/>
              <a:t>, A &gt;,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		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{x},</a:t>
            </a:r>
            <a:r>
              <a:rPr lang="zh-CN" altLang="en-US" dirty="0" smtClean="0"/>
              <a:t> </a:t>
            </a:r>
            <a:r>
              <a:rPr lang="en-US" altLang="zh-CN" dirty="0" smtClean="0"/>
              <a:t>{x}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&gt;, 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{x},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&gt;,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		 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{y},</a:t>
            </a:r>
            <a:r>
              <a:rPr lang="zh-CN" altLang="en-US" dirty="0" smtClean="0"/>
              <a:t> </a:t>
            </a:r>
            <a:r>
              <a:rPr lang="en-US" altLang="zh-CN" dirty="0" smtClean="0"/>
              <a:t>{y}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&gt;, 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{y},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&gt;,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 smtClean="0"/>
              <a:t>		&lt;A, A&gt; }.</a:t>
            </a: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F9305-D64D-4113-8165-B9933B567A30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34" y="4143380"/>
            <a:ext cx="8358246" cy="257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又例如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={1, 2},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{&lt;1,1&gt;,&lt;1,2&gt;,&lt;2,1&gt;,&lt;2,2&gt;}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{&lt;1,1&gt;,&lt;2,2&gt;}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类似的还可以定义：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大于等于关系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小于关系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大于关系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真包含关系等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>
                <a:latin typeface="宋体" charset="-122"/>
              </a:rPr>
              <a:t>::</a:t>
            </a:r>
            <a:r>
              <a:rPr lang="zh-CN" altLang="en-US" dirty="0" smtClean="0"/>
              <a:t>关系的表示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r>
              <a:rPr lang="en-US" altLang="zh-CN" b="0" dirty="0" smtClean="0"/>
              <a:t>1.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关系矩阵</a:t>
            </a:r>
          </a:p>
          <a:p>
            <a:r>
              <a:rPr lang="en-US" altLang="zh-CN" b="0" dirty="0" smtClean="0"/>
              <a:t>	</a:t>
            </a:r>
            <a:r>
              <a:rPr lang="zh-CN" altLang="en-US" b="0" dirty="0" smtClean="0"/>
              <a:t>若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={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 …,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m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B={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 …, </a:t>
            </a:r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n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，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是从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到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</a:p>
          <a:p>
            <a:r>
              <a:rPr lang="en-US" altLang="zh-CN" b="0" dirty="0" smtClean="0"/>
              <a:t>	</a:t>
            </a:r>
            <a:r>
              <a:rPr lang="zh-CN" altLang="en-US" b="0" dirty="0" smtClean="0"/>
              <a:t>关系，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的关系矩阵是布尔矩阵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R</a:t>
            </a:r>
            <a:r>
              <a:rPr lang="en-US" altLang="zh-CN" b="0" dirty="0" smtClean="0"/>
              <a:t> = [ </a:t>
            </a:r>
            <a:r>
              <a:rPr lang="en-US" altLang="zh-CN" b="0" i="1" dirty="0" err="1" smtClean="0"/>
              <a:t>r</a:t>
            </a:r>
            <a:r>
              <a:rPr lang="en-US" altLang="zh-CN" i="1" baseline="-25000" dirty="0" err="1" smtClean="0"/>
              <a:t>ij</a:t>
            </a:r>
            <a:r>
              <a:rPr lang="en-US" altLang="zh-CN" b="0" dirty="0" smtClean="0"/>
              <a:t> ] </a:t>
            </a:r>
            <a:r>
              <a:rPr lang="en-US" altLang="zh-CN" i="1" baseline="-25000" dirty="0" err="1" smtClean="0"/>
              <a:t>m</a:t>
            </a:r>
            <a:r>
              <a:rPr lang="en-US" altLang="zh-CN" baseline="-25000" dirty="0" err="1" smtClean="0"/>
              <a:t>×</a:t>
            </a:r>
            <a:r>
              <a:rPr lang="en-US" altLang="zh-CN" i="1" baseline="-25000" dirty="0" err="1" smtClean="0"/>
              <a:t>n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其中</a:t>
            </a:r>
          </a:p>
          <a:p>
            <a:r>
              <a:rPr lang="en-US" altLang="zh-CN" i="1" dirty="0" smtClean="0"/>
              <a:t>			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ij</a:t>
            </a:r>
            <a:r>
              <a:rPr lang="en-US" altLang="zh-CN" b="0" dirty="0" smtClean="0"/>
              <a:t> = 1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b="0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b="0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y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2.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关系图</a:t>
            </a:r>
          </a:p>
          <a:p>
            <a:r>
              <a:rPr lang="en-US" altLang="zh-CN" b="0" dirty="0" smtClean="0"/>
              <a:t>	</a:t>
            </a:r>
            <a:r>
              <a:rPr lang="zh-CN" altLang="en-US" b="0" dirty="0" smtClean="0"/>
              <a:t>若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 {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 …, </a:t>
            </a:r>
            <a:r>
              <a:rPr lang="en-US" altLang="zh-CN" i="1" dirty="0" err="1" smtClean="0"/>
              <a:t>x</a:t>
            </a:r>
            <a:r>
              <a:rPr lang="en-US" altLang="zh-CN" baseline="-25000" dirty="0" err="1" smtClean="0"/>
              <a:t>m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，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是从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上的关系，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的关系图是</a:t>
            </a:r>
          </a:p>
          <a:p>
            <a:r>
              <a:rPr lang="en-US" altLang="zh-CN" i="1" dirty="0" smtClean="0"/>
              <a:t>	G</a:t>
            </a:r>
            <a:r>
              <a:rPr lang="en-US" altLang="zh-CN" baseline="-25000" dirty="0" smtClean="0"/>
              <a:t>R</a:t>
            </a:r>
            <a:r>
              <a:rPr lang="en-US" altLang="zh-CN" b="0" dirty="0" smtClean="0"/>
              <a:t>=&lt;</a:t>
            </a:r>
            <a:r>
              <a:rPr lang="en-US" altLang="zh-CN" i="1" dirty="0" smtClean="0"/>
              <a:t>A,</a:t>
            </a:r>
            <a:r>
              <a:rPr lang="en-US" altLang="zh-CN" b="0" dirty="0" smtClean="0"/>
              <a:t>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&gt;, </a:t>
            </a:r>
            <a:r>
              <a:rPr lang="zh-CN" altLang="en-US" b="0" dirty="0" smtClean="0"/>
              <a:t>其中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为结点集，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为边集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如果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属于</a:t>
            </a:r>
          </a:p>
          <a:p>
            <a:r>
              <a:rPr lang="en-US" altLang="zh-CN" b="0" dirty="0" smtClean="0"/>
              <a:t>	</a:t>
            </a:r>
            <a:r>
              <a:rPr lang="zh-CN" altLang="en-US" b="0" dirty="0" smtClean="0"/>
              <a:t>关系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，在图中就有一条从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到</a:t>
            </a:r>
            <a:r>
              <a:rPr lang="en-US" altLang="zh-CN" i="1" dirty="0" err="1" smtClean="0"/>
              <a:t>x</a:t>
            </a:r>
            <a:r>
              <a:rPr lang="en-US" altLang="zh-CN" baseline="-25000" dirty="0" err="1" smtClean="0"/>
              <a:t>j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的有向边</a:t>
            </a:r>
            <a:r>
              <a:rPr lang="en-US" altLang="zh-CN" b="0" dirty="0" smtClean="0"/>
              <a:t>.</a:t>
            </a:r>
            <a:endParaRPr lang="en-US" altLang="zh-CN" baseline="-25000" dirty="0" smtClean="0"/>
          </a:p>
          <a:p>
            <a:r>
              <a:rPr lang="zh-CN" altLang="en-US" b="0" dirty="0" smtClean="0"/>
              <a:t>注意：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/>
              <a:t>关系矩阵适合表示从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到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的关系或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A, B</a:t>
            </a:r>
            <a:r>
              <a:rPr lang="zh-CN" altLang="en-US" b="0" dirty="0" smtClean="0"/>
              <a:t>为有</a:t>
            </a:r>
          </a:p>
          <a:p>
            <a:r>
              <a:rPr lang="en-US" altLang="zh-CN" b="0" dirty="0" smtClean="0"/>
              <a:t>	</a:t>
            </a:r>
            <a:r>
              <a:rPr lang="zh-CN" altLang="en-US" b="0" dirty="0" smtClean="0"/>
              <a:t>穷集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 </a:t>
            </a:r>
            <a:endParaRPr lang="en-US" altLang="zh-CN" i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/>
              <a:t>关系图适合表示有穷集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24F700-9DB4-486F-961A-1F8F1B49BA64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107155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例</a:t>
            </a:r>
            <a:r>
              <a:rPr lang="pt-BR" altLang="zh-CN" i="1" dirty="0" smtClean="0"/>
              <a:t>A</a:t>
            </a:r>
            <a:r>
              <a:rPr lang="pt-BR" altLang="zh-CN" b="0" dirty="0" smtClean="0"/>
              <a:t>={</a:t>
            </a:r>
            <a:r>
              <a:rPr lang="pt-BR" altLang="zh-CN" dirty="0" smtClean="0"/>
              <a:t>1, 2, 3, 4</a:t>
            </a:r>
            <a:r>
              <a:rPr lang="pt-BR" altLang="zh-CN" b="0" dirty="0" smtClean="0"/>
              <a:t>}, </a:t>
            </a:r>
            <a:r>
              <a:rPr lang="pt-BR" altLang="zh-CN" i="1" dirty="0" smtClean="0"/>
              <a:t>R</a:t>
            </a:r>
            <a:r>
              <a:rPr lang="pt-BR" altLang="zh-CN" b="0" dirty="0" smtClean="0"/>
              <a:t>={ </a:t>
            </a:r>
            <a:r>
              <a:rPr lang="pt-BR" altLang="zh-CN" dirty="0" smtClean="0"/>
              <a:t>&lt;1,1&gt;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&lt;1,2&gt;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&lt;2,3&gt;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&lt;2,4&gt;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&lt;4,2&gt;</a:t>
            </a:r>
            <a:r>
              <a:rPr lang="pt-BR" altLang="zh-CN" b="0" dirty="0" smtClean="0"/>
              <a:t> },</a:t>
            </a:r>
          </a:p>
          <a:p>
            <a:pPr>
              <a:spcBef>
                <a:spcPts val="1200"/>
              </a:spcBef>
            </a:pPr>
            <a:r>
              <a:rPr lang="en-US" altLang="zh-CN" i="1" dirty="0" smtClean="0"/>
              <a:t>R</a:t>
            </a:r>
            <a:r>
              <a:rPr lang="zh-CN" altLang="en-US" b="0" dirty="0" smtClean="0"/>
              <a:t>的关系矩阵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R</a:t>
            </a:r>
            <a:r>
              <a:rPr lang="zh-CN" altLang="en-US" b="0" dirty="0" smtClean="0"/>
              <a:t>和关系图</a:t>
            </a:r>
            <a:r>
              <a:rPr lang="en-US" altLang="zh-CN" i="1" dirty="0" smtClean="0"/>
              <a:t>G</a:t>
            </a:r>
            <a:r>
              <a:rPr lang="en-US" altLang="zh-CN" i="1" baseline="-25000" dirty="0" smtClean="0"/>
              <a:t>R</a:t>
            </a:r>
            <a:r>
              <a:rPr lang="zh-CN" altLang="en-US" b="0" dirty="0" smtClean="0"/>
              <a:t>如下：</a:t>
            </a:r>
          </a:p>
        </p:txBody>
      </p:sp>
      <p:sp>
        <p:nvSpPr>
          <p:cNvPr id="205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7F23B-9B88-49E9-B8EE-27CE04F6CDF3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785813" y="3286125"/>
          <a:ext cx="3429000" cy="2301875"/>
        </p:xfrm>
        <a:graphic>
          <a:graphicData uri="http://schemas.openxmlformats.org/presentationml/2006/ole">
            <p:oleObj spid="_x0000_s2054" name="公式" r:id="rId3" imgW="889000" imgH="596900" progId="Equation.3">
              <p:embed/>
            </p:oleObj>
          </a:graphicData>
        </a:graphic>
      </p:graphicFrame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2924175"/>
            <a:ext cx="30575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>
                <a:latin typeface="宋体" charset="-122"/>
              </a:rPr>
              <a:t>::</a:t>
            </a:r>
            <a:r>
              <a:rPr lang="zh-CN" altLang="en-US" dirty="0" smtClean="0"/>
              <a:t>关系的表示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8158191" cy="4143404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定义域、值域和域</a:t>
            </a:r>
            <a:endParaRPr lang="en-US" altLang="zh-CN" sz="2800" dirty="0" smtClean="0"/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逆、合成、限制、像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关系运算的性质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关系运算的推广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关系的幂运算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幂运算的性质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定义域、值域和域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到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的关系。并不是所有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中的元素都在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中，一般只考虑参与关系的元素集合。因此有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CC0000"/>
                </a:solidFill>
              </a:rPr>
              <a:t>定义</a:t>
            </a:r>
            <a:r>
              <a:rPr lang="en-US" altLang="zh-CN" dirty="0" smtClean="0">
                <a:solidFill>
                  <a:srgbClr val="CC0000"/>
                </a:solidFill>
              </a:rPr>
              <a:t>4.8 </a:t>
            </a:r>
            <a:r>
              <a:rPr lang="zh-CN" altLang="en-US" b="0" dirty="0" smtClean="0"/>
              <a:t>关系的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定义域</a:t>
            </a:r>
            <a:r>
              <a:rPr lang="zh-CN" altLang="en-US" b="0" dirty="0" smtClean="0"/>
              <a:t>、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值域</a:t>
            </a:r>
            <a:r>
              <a:rPr lang="zh-CN" altLang="en-US" b="0" dirty="0" smtClean="0"/>
              <a:t>与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域</a:t>
            </a:r>
            <a:r>
              <a:rPr lang="zh-CN" altLang="en-US" b="0" dirty="0" smtClean="0"/>
              <a:t>分别定义为</a:t>
            </a:r>
          </a:p>
          <a:p>
            <a:pPr>
              <a:lnSpc>
                <a:spcPct val="110000"/>
              </a:lnSpc>
            </a:pPr>
            <a:r>
              <a:rPr lang="en-US" altLang="zh-CN" b="0" dirty="0" smtClean="0"/>
              <a:t>		</a:t>
            </a:r>
            <a:r>
              <a:rPr lang="en-US" altLang="zh-CN" dirty="0" err="1" smtClean="0"/>
              <a:t>dom</a:t>
            </a:r>
            <a:r>
              <a:rPr lang="en-US" altLang="zh-CN" i="1" dirty="0" err="1" smtClean="0"/>
              <a:t>R</a:t>
            </a:r>
            <a:r>
              <a:rPr lang="en-US" altLang="zh-CN" b="0" dirty="0" smtClean="0"/>
              <a:t> = { 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 |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(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}</a:t>
            </a:r>
          </a:p>
          <a:p>
            <a:pPr>
              <a:lnSpc>
                <a:spcPct val="110000"/>
              </a:lnSpc>
            </a:pPr>
            <a:r>
              <a:rPr lang="es-ES" altLang="zh-CN" b="0" dirty="0" smtClean="0"/>
              <a:t>		</a:t>
            </a:r>
            <a:r>
              <a:rPr lang="es-ES" altLang="zh-CN" dirty="0" smtClean="0"/>
              <a:t>ran</a:t>
            </a:r>
            <a:r>
              <a:rPr lang="es-ES" altLang="zh-CN" i="1" dirty="0" smtClean="0"/>
              <a:t>R</a:t>
            </a:r>
            <a:r>
              <a:rPr lang="es-ES" altLang="zh-CN" b="0" dirty="0" smtClean="0"/>
              <a:t> = { </a:t>
            </a:r>
            <a:r>
              <a:rPr lang="es-ES" altLang="zh-CN" i="1" dirty="0" smtClean="0"/>
              <a:t>y</a:t>
            </a:r>
            <a:r>
              <a:rPr lang="es-ES" altLang="zh-CN" b="0" dirty="0" smtClean="0"/>
              <a:t> | </a:t>
            </a:r>
            <a:r>
              <a:rPr lang="zh-CN" altLang="en-US" b="0" dirty="0" smtClean="0"/>
              <a:t>∃</a:t>
            </a:r>
            <a:r>
              <a:rPr lang="es-ES" altLang="zh-CN" i="1" dirty="0" smtClean="0"/>
              <a:t>x</a:t>
            </a:r>
            <a:r>
              <a:rPr lang="es-ES" altLang="zh-CN" b="0" dirty="0" smtClean="0"/>
              <a:t> (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b="0" dirty="0" smtClean="0"/>
              <a:t>) }</a:t>
            </a:r>
          </a:p>
          <a:p>
            <a:pPr>
              <a:lnSpc>
                <a:spcPct val="110000"/>
              </a:lnSpc>
            </a:pPr>
            <a:r>
              <a:rPr lang="en-US" altLang="zh-CN" b="0" dirty="0" smtClean="0"/>
              <a:t>		</a:t>
            </a:r>
            <a:r>
              <a:rPr lang="en-US" altLang="zh-CN" dirty="0" err="1" smtClean="0"/>
              <a:t>fld</a:t>
            </a:r>
            <a:r>
              <a:rPr lang="en-US" altLang="zh-CN" i="1" dirty="0" err="1" smtClean="0"/>
              <a:t>R</a:t>
            </a:r>
            <a:r>
              <a:rPr lang="en-US" altLang="zh-CN" b="0" dirty="0" smtClean="0"/>
              <a:t> = </a:t>
            </a:r>
            <a:r>
              <a:rPr lang="en-US" altLang="zh-CN" dirty="0" err="1" smtClean="0"/>
              <a:t>dom</a:t>
            </a:r>
            <a:r>
              <a:rPr lang="en-US" altLang="zh-CN" i="1" dirty="0" err="1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∪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ran</a:t>
            </a:r>
            <a:r>
              <a:rPr lang="en-US" altLang="zh-CN" i="1" dirty="0" err="1" smtClean="0"/>
              <a:t>R</a:t>
            </a:r>
            <a:endParaRPr lang="en-US" altLang="zh-CN" i="1" dirty="0" smtClean="0"/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rgbClr val="CC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CC0000"/>
                </a:solidFill>
              </a:rPr>
              <a:t>例</a:t>
            </a:r>
            <a:r>
              <a:rPr lang="en-US" altLang="zh-CN" dirty="0" smtClean="0">
                <a:solidFill>
                  <a:srgbClr val="CC0000"/>
                </a:solidFill>
              </a:rPr>
              <a:t>4.5 </a:t>
            </a:r>
            <a:r>
              <a:rPr lang="en-US" altLang="zh-CN" dirty="0" smtClean="0"/>
              <a:t> (1)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&lt;1,2&gt;</a:t>
            </a:r>
            <a:r>
              <a:rPr lang="en-US" altLang="zh-CN" b="0" dirty="0" smtClean="0"/>
              <a:t>,</a:t>
            </a:r>
            <a:r>
              <a:rPr lang="en-US" altLang="zh-CN" dirty="0" smtClean="0"/>
              <a:t>&lt;1,3&gt;</a:t>
            </a:r>
            <a:r>
              <a:rPr lang="en-US" altLang="zh-CN" b="0" dirty="0" smtClean="0"/>
              <a:t>,</a:t>
            </a:r>
            <a:r>
              <a:rPr lang="en-US" altLang="zh-CN" dirty="0" smtClean="0"/>
              <a:t>&lt;2,4&gt;</a:t>
            </a:r>
            <a:r>
              <a:rPr lang="en-US" altLang="zh-CN" b="0" dirty="0" smtClean="0"/>
              <a:t>,</a:t>
            </a:r>
            <a:r>
              <a:rPr lang="en-US" altLang="zh-CN" dirty="0" smtClean="0"/>
              <a:t>&lt;4,3&gt;</a:t>
            </a:r>
            <a:r>
              <a:rPr lang="en-US" altLang="zh-CN" b="0" dirty="0" smtClean="0"/>
              <a:t>}</a:t>
            </a:r>
            <a:r>
              <a:rPr lang="zh-CN" altLang="en-US" dirty="0" smtClean="0"/>
              <a:t> ，则</a:t>
            </a:r>
            <a:endParaRPr lang="zh-CN" altLang="en-US" b="0" dirty="0" smtClean="0"/>
          </a:p>
          <a:p>
            <a:pPr>
              <a:lnSpc>
                <a:spcPct val="110000"/>
              </a:lnSpc>
            </a:pPr>
            <a:r>
              <a:rPr lang="en-US" altLang="zh-CN" b="0" dirty="0" smtClean="0"/>
              <a:t>		</a:t>
            </a:r>
            <a:r>
              <a:rPr lang="en-US" altLang="zh-CN" dirty="0" err="1" smtClean="0"/>
              <a:t>dom</a:t>
            </a:r>
            <a:r>
              <a:rPr lang="en-US" altLang="zh-CN" i="1" dirty="0" err="1" smtClean="0"/>
              <a:t>R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1, 2, 4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；</a:t>
            </a:r>
            <a:r>
              <a:rPr lang="en-US" altLang="zh-CN" b="0" dirty="0" smtClean="0"/>
              <a:t> </a:t>
            </a:r>
            <a:r>
              <a:rPr lang="en-US" altLang="zh-CN" dirty="0" err="1" smtClean="0"/>
              <a:t>ran</a:t>
            </a:r>
            <a:r>
              <a:rPr lang="en-US" altLang="zh-CN" i="1" dirty="0" err="1" smtClean="0"/>
              <a:t>R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2, 3, 4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；</a:t>
            </a:r>
            <a:r>
              <a:rPr lang="en-US" altLang="zh-CN" b="0" dirty="0" smtClean="0"/>
              <a:t> </a:t>
            </a:r>
            <a:r>
              <a:rPr lang="en-US" altLang="zh-CN" dirty="0" err="1" smtClean="0"/>
              <a:t>fld</a:t>
            </a:r>
            <a:r>
              <a:rPr lang="en-US" altLang="zh-CN" i="1" dirty="0" err="1" smtClean="0"/>
              <a:t>R</a:t>
            </a:r>
            <a:r>
              <a:rPr lang="en-US" altLang="zh-CN" b="0" dirty="0" smtClean="0"/>
              <a:t>=</a:t>
            </a:r>
            <a:r>
              <a:rPr lang="en-US" altLang="zh-CN" dirty="0" smtClean="0"/>
              <a:t>{1, 2, 3, 4}.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		(2) S = {&lt;x, y&gt; | x, y</a:t>
            </a:r>
            <a:r>
              <a:rPr lang="zh-CN" altLang="en-US" b="0" dirty="0" smtClean="0"/>
              <a:t> </a:t>
            </a:r>
            <a:r>
              <a:rPr lang="zh-CN" altLang="en-US" dirty="0" smtClean="0"/>
              <a:t>∈</a:t>
            </a:r>
            <a:r>
              <a:rPr lang="en-US" altLang="zh-CN" dirty="0" smtClean="0"/>
              <a:t>Z ∧x &lt;y }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b="0" dirty="0" smtClean="0"/>
              <a:t>		</a:t>
            </a:r>
            <a:r>
              <a:rPr lang="en-US" altLang="zh-CN" dirty="0" err="1" smtClean="0"/>
              <a:t>dom</a:t>
            </a:r>
            <a:r>
              <a:rPr lang="en-US" altLang="zh-CN" i="1" dirty="0" err="1" smtClean="0"/>
              <a:t>R</a:t>
            </a:r>
            <a:r>
              <a:rPr lang="en-US" altLang="zh-CN" i="1" dirty="0" smtClean="0"/>
              <a:t> </a:t>
            </a:r>
            <a:r>
              <a:rPr lang="en-US" altLang="zh-CN" b="0" dirty="0" smtClean="0"/>
              <a:t>= </a:t>
            </a:r>
            <a:r>
              <a:rPr lang="en-US" altLang="zh-CN" dirty="0" err="1" smtClean="0"/>
              <a:t>ran</a:t>
            </a:r>
            <a:r>
              <a:rPr lang="en-US" altLang="zh-CN" i="1" dirty="0" err="1" smtClean="0"/>
              <a:t>R</a:t>
            </a:r>
            <a:r>
              <a:rPr lang="en-US" altLang="zh-CN" i="1" dirty="0" smtClean="0"/>
              <a:t> </a:t>
            </a:r>
            <a:r>
              <a:rPr lang="en-US" altLang="zh-CN" b="0" dirty="0" smtClean="0"/>
              <a:t>= </a:t>
            </a:r>
            <a:r>
              <a:rPr lang="en-US" altLang="zh-CN" dirty="0" err="1" smtClean="0"/>
              <a:t>fld</a:t>
            </a:r>
            <a:r>
              <a:rPr lang="en-US" altLang="zh-CN" i="1" dirty="0" err="1" smtClean="0"/>
              <a:t>R</a:t>
            </a:r>
            <a:r>
              <a:rPr lang="en-US" altLang="zh-CN" i="1" dirty="0" smtClean="0"/>
              <a:t> </a:t>
            </a:r>
            <a:r>
              <a:rPr lang="en-US" altLang="zh-CN" b="0" dirty="0" smtClean="0"/>
              <a:t>= </a:t>
            </a:r>
            <a:r>
              <a:rPr lang="en-US" altLang="zh-CN" dirty="0" smtClean="0"/>
              <a:t>Z.</a:t>
            </a:r>
          </a:p>
          <a:p>
            <a:pPr>
              <a:lnSpc>
                <a:spcPct val="110000"/>
              </a:lnSpc>
            </a:pPr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905B8-5D61-4EE3-B0D9-D24E2373C37E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29388" y="2643182"/>
            <a:ext cx="928694" cy="2000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001024" y="2643182"/>
            <a:ext cx="928694" cy="2000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58016" y="3071810"/>
            <a:ext cx="71438" cy="7143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58016" y="3571876"/>
            <a:ext cx="71438" cy="7143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858016" y="4071942"/>
            <a:ext cx="71438" cy="7143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358214" y="3071810"/>
            <a:ext cx="71438" cy="7143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58214" y="3571876"/>
            <a:ext cx="71438" cy="7143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58214" y="4071942"/>
            <a:ext cx="71438" cy="7143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72264" y="292893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72264" y="341685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72264" y="384548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29652" y="292893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29652" y="341685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29652" y="384548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7" idx="7"/>
            <a:endCxn id="16" idx="1"/>
          </p:cNvCxnSpPr>
          <p:nvPr/>
        </p:nvCxnSpPr>
        <p:spPr>
          <a:xfrm rot="16200000" flipH="1">
            <a:off x="7658658" y="2342606"/>
            <a:ext cx="31328" cy="15106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7"/>
            <a:endCxn id="11" idx="0"/>
          </p:cNvCxnSpPr>
          <p:nvPr/>
        </p:nvCxnSpPr>
        <p:spPr>
          <a:xfrm rot="16200000" flipH="1">
            <a:off x="7411660" y="2589604"/>
            <a:ext cx="489604" cy="14749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7"/>
            <a:endCxn id="12" idx="2"/>
          </p:cNvCxnSpPr>
          <p:nvPr/>
        </p:nvCxnSpPr>
        <p:spPr>
          <a:xfrm rot="16200000" flipH="1">
            <a:off x="7375941" y="3125388"/>
            <a:ext cx="525323" cy="1439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7"/>
            <a:endCxn id="11" idx="3"/>
          </p:cNvCxnSpPr>
          <p:nvPr/>
        </p:nvCxnSpPr>
        <p:spPr>
          <a:xfrm rot="5400000" flipH="1" flipV="1">
            <a:off x="7419058" y="3132786"/>
            <a:ext cx="449552" cy="14496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8158191" cy="5286412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有序对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有序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元组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笛卡儿积定义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笛卡儿积性质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笛卡儿积示例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阶笛卡儿积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二元关系定义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800" dirty="0" smtClean="0"/>
              <a:t>A</a:t>
            </a:r>
            <a:r>
              <a:rPr lang="zh-CN" altLang="en-US" sz="2800" dirty="0" smtClean="0"/>
              <a:t>上的关系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关系的表示</a:t>
            </a:r>
            <a:endParaRPr lang="en-US" altLang="zh-CN" sz="2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逆、合成、限制、像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63"/>
            <a:ext cx="8572559" cy="53578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CC0000"/>
                </a:solidFill>
              </a:rPr>
              <a:t>定义</a:t>
            </a:r>
            <a:r>
              <a:rPr lang="en-US" altLang="zh-CN" dirty="0" smtClean="0">
                <a:solidFill>
                  <a:srgbClr val="CC0000"/>
                </a:solidFill>
              </a:rPr>
              <a:t>4.9 </a:t>
            </a:r>
          </a:p>
          <a:p>
            <a:pPr>
              <a:spcBef>
                <a:spcPts val="1200"/>
              </a:spcBef>
            </a:pPr>
            <a:r>
              <a:rPr lang="en-US" altLang="zh-CN" b="0" dirty="0" smtClean="0">
                <a:solidFill>
                  <a:srgbClr val="CC0000"/>
                </a:solidFill>
              </a:rPr>
              <a:t>		</a:t>
            </a:r>
            <a:r>
              <a:rPr lang="en-US" altLang="zh-CN" b="0" dirty="0" smtClean="0"/>
              <a:t>(1)</a:t>
            </a:r>
            <a:r>
              <a:rPr lang="zh-CN" altLang="en-US" b="0" dirty="0" smtClean="0"/>
              <a:t>关系的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逆运算</a:t>
            </a:r>
          </a:p>
          <a:p>
            <a:pPr>
              <a:spcBef>
                <a:spcPts val="1200"/>
              </a:spcBef>
            </a:pPr>
            <a:r>
              <a:rPr lang="es-ES" altLang="zh-CN" b="0" dirty="0" smtClean="0"/>
              <a:t>			</a:t>
            </a:r>
            <a:r>
              <a:rPr lang="es-ES" altLang="zh-CN" i="1" dirty="0" smtClean="0"/>
              <a:t>R</a:t>
            </a:r>
            <a:r>
              <a:rPr lang="en-US" altLang="zh-CN" baseline="30000" dirty="0" smtClean="0"/>
              <a:t>-</a:t>
            </a:r>
            <a:r>
              <a:rPr lang="es-ES" altLang="zh-CN" baseline="30000" dirty="0" smtClean="0"/>
              <a:t>1</a:t>
            </a:r>
            <a:r>
              <a:rPr lang="es-ES" altLang="zh-CN" b="0" dirty="0" smtClean="0"/>
              <a:t> = {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y, x</a:t>
            </a:r>
            <a:r>
              <a:rPr lang="es-ES" altLang="zh-CN" dirty="0" smtClean="0"/>
              <a:t>&gt;</a:t>
            </a:r>
            <a:r>
              <a:rPr lang="es-ES" altLang="zh-CN" b="0" dirty="0" smtClean="0"/>
              <a:t> |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 y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b="0" dirty="0" smtClean="0"/>
              <a:t> }</a:t>
            </a:r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		(2)</a:t>
            </a:r>
            <a:r>
              <a:rPr lang="zh-CN" altLang="en-US" b="0" dirty="0" smtClean="0"/>
              <a:t>关系的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合成运算</a:t>
            </a:r>
          </a:p>
          <a:p>
            <a:pPr>
              <a:spcBef>
                <a:spcPts val="1200"/>
              </a:spcBef>
            </a:pPr>
            <a:r>
              <a:rPr lang="es-ES" altLang="zh-CN" b="0" dirty="0" smtClean="0"/>
              <a:t>		   </a:t>
            </a:r>
            <a:r>
              <a:rPr lang="es-ES" altLang="zh-CN" i="1" dirty="0" smtClean="0"/>
              <a:t>R</a:t>
            </a:r>
            <a:r>
              <a:rPr lang="zh-CN" altLang="en-US" b="0" dirty="0" smtClean="0"/>
              <a:t>◦</a:t>
            </a:r>
            <a:r>
              <a:rPr lang="es-ES" altLang="zh-CN" i="1" dirty="0" smtClean="0"/>
              <a:t>S</a:t>
            </a:r>
            <a:r>
              <a:rPr lang="es-ES" altLang="zh-CN" b="0" dirty="0" smtClean="0"/>
              <a:t> = {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 z</a:t>
            </a:r>
            <a:r>
              <a:rPr lang="es-ES" altLang="zh-CN" dirty="0" smtClean="0"/>
              <a:t>&gt;</a:t>
            </a:r>
            <a:r>
              <a:rPr lang="es-ES" altLang="zh-CN" b="0" dirty="0" smtClean="0"/>
              <a:t> | </a:t>
            </a:r>
            <a:r>
              <a:rPr lang="zh-CN" altLang="en-US" b="0" dirty="0" smtClean="0"/>
              <a:t>∃</a:t>
            </a:r>
            <a:r>
              <a:rPr lang="zh-CN" altLang="es-ES" b="0" dirty="0" smtClean="0"/>
              <a:t> </a:t>
            </a:r>
            <a:r>
              <a:rPr lang="es-ES" altLang="zh-CN" i="1" dirty="0" smtClean="0"/>
              <a:t>y</a:t>
            </a:r>
            <a:r>
              <a:rPr lang="es-ES" altLang="zh-CN" b="0" dirty="0" smtClean="0"/>
              <a:t> (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 y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S</a:t>
            </a:r>
            <a:r>
              <a:rPr lang="es-ES" altLang="zh-CN" b="0" dirty="0" smtClean="0"/>
              <a:t> </a:t>
            </a:r>
            <a:r>
              <a:rPr lang="zh-CN" altLang="en-US" b="0" dirty="0" smtClean="0"/>
              <a:t>∧</a:t>
            </a:r>
            <a:r>
              <a:rPr lang="zh-CN" altLang="es-ES" b="0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y, z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b="0" dirty="0" smtClean="0"/>
              <a:t>) }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左复合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s-ES" altLang="zh-CN" i="1" dirty="0" smtClean="0"/>
              <a:t>		   R</a:t>
            </a:r>
            <a:r>
              <a:rPr lang="zh-CN" altLang="en-US" b="0" dirty="0" smtClean="0"/>
              <a:t>◦</a:t>
            </a:r>
            <a:r>
              <a:rPr lang="es-ES" altLang="zh-CN" i="1" dirty="0" smtClean="0"/>
              <a:t>S</a:t>
            </a:r>
            <a:r>
              <a:rPr lang="es-ES" altLang="zh-CN" b="0" dirty="0" smtClean="0"/>
              <a:t> = {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 z</a:t>
            </a:r>
            <a:r>
              <a:rPr lang="es-ES" altLang="zh-CN" dirty="0" smtClean="0"/>
              <a:t>&gt;</a:t>
            </a:r>
            <a:r>
              <a:rPr lang="es-ES" altLang="zh-CN" b="0" dirty="0" smtClean="0"/>
              <a:t> | </a:t>
            </a:r>
            <a:r>
              <a:rPr lang="zh-CN" altLang="en-US" b="0" dirty="0" smtClean="0"/>
              <a:t>∃</a:t>
            </a:r>
            <a:r>
              <a:rPr lang="zh-CN" altLang="es-ES" b="0" dirty="0" smtClean="0"/>
              <a:t> </a:t>
            </a:r>
            <a:r>
              <a:rPr lang="es-ES" altLang="zh-CN" i="1" dirty="0" smtClean="0"/>
              <a:t>y</a:t>
            </a:r>
            <a:r>
              <a:rPr lang="es-ES" altLang="zh-CN" b="0" dirty="0" smtClean="0"/>
              <a:t> (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 y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b="0" dirty="0" smtClean="0"/>
              <a:t> </a:t>
            </a:r>
            <a:r>
              <a:rPr lang="zh-CN" altLang="en-US" b="0" dirty="0" smtClean="0"/>
              <a:t>∧</a:t>
            </a:r>
            <a:r>
              <a:rPr lang="zh-CN" altLang="es-ES" b="0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y, z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S</a:t>
            </a:r>
            <a:r>
              <a:rPr lang="es-ES" altLang="zh-CN" b="0" dirty="0" smtClean="0"/>
              <a:t>) }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右复合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		(3) 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限制</a:t>
            </a:r>
            <a:r>
              <a:rPr lang="zh-CN" altLang="en-US" b="0" dirty="0" smtClean="0"/>
              <a:t>记作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其中</a:t>
            </a:r>
          </a:p>
          <a:p>
            <a:pPr>
              <a:spcBef>
                <a:spcPts val="1200"/>
              </a:spcBef>
            </a:pPr>
            <a:r>
              <a:rPr lang="en-US" altLang="zh-CN" i="1" dirty="0" smtClean="0"/>
              <a:t>			R</a:t>
            </a:r>
            <a:r>
              <a:rPr lang="en-US" altLang="zh-CN" b="0" dirty="0" smtClean="0"/>
              <a:t>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= {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 | </a:t>
            </a:r>
            <a:r>
              <a:rPr lang="en-US" altLang="zh-CN" i="1" dirty="0" err="1" smtClean="0"/>
              <a:t>xRy</a:t>
            </a:r>
            <a:r>
              <a:rPr lang="en-US" altLang="zh-CN" b="0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smtClean="0"/>
              <a:t> }</a:t>
            </a:r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		(4) 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下的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像</a:t>
            </a:r>
            <a:r>
              <a:rPr lang="zh-CN" altLang="en-US" b="0" dirty="0" smtClean="0"/>
              <a:t>记作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], </a:t>
            </a:r>
            <a:r>
              <a:rPr lang="zh-CN" altLang="en-US" b="0" dirty="0" smtClean="0"/>
              <a:t>其中</a:t>
            </a:r>
          </a:p>
          <a:p>
            <a:pPr>
              <a:spcBef>
                <a:spcPts val="1200"/>
              </a:spcBef>
            </a:pPr>
            <a:r>
              <a:rPr lang="en-US" altLang="zh-CN" i="1" dirty="0" smtClean="0"/>
              <a:t>			R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]=</a:t>
            </a:r>
            <a:r>
              <a:rPr lang="en-US" altLang="zh-CN" dirty="0" smtClean="0"/>
              <a:t>ran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)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13B14-839A-4D77-B133-FC3283C4177D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逆、合成、限制、像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63"/>
            <a:ext cx="8572559" cy="2500313"/>
          </a:xfrm>
        </p:spPr>
        <p:txBody>
          <a:bodyPr/>
          <a:lstStyle/>
          <a:p>
            <a:r>
              <a:rPr lang="zh-CN" altLang="pt-BR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4.6</a:t>
            </a:r>
            <a:r>
              <a:rPr lang="zh-CN" altLang="pt-BR" dirty="0" smtClean="0">
                <a:solidFill>
                  <a:srgbClr val="C00000"/>
                </a:solidFill>
              </a:rPr>
              <a:t> </a:t>
            </a:r>
            <a:r>
              <a:rPr lang="pt-BR" altLang="zh-CN" dirty="0" smtClean="0">
                <a:solidFill>
                  <a:srgbClr val="CC0000"/>
                </a:solidFill>
              </a:rPr>
              <a:t>	</a:t>
            </a:r>
            <a:r>
              <a:rPr lang="pt-BR" altLang="zh-CN" i="1" dirty="0" smtClean="0"/>
              <a:t>R</a:t>
            </a:r>
            <a:r>
              <a:rPr lang="pt-BR" altLang="zh-CN" b="0" dirty="0" smtClean="0"/>
              <a:t> = {</a:t>
            </a:r>
            <a:r>
              <a:rPr lang="pt-BR" altLang="zh-CN" dirty="0" smtClean="0"/>
              <a:t>&lt;1,2&gt;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&lt;2,3&gt;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&lt;1,4&gt;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&lt;2,2&gt;</a:t>
            </a:r>
            <a:r>
              <a:rPr lang="pt-BR" altLang="zh-CN" b="0" dirty="0" smtClean="0"/>
              <a:t>}</a:t>
            </a:r>
          </a:p>
          <a:p>
            <a:r>
              <a:rPr lang="en-US" altLang="zh-CN" b="0" dirty="0" smtClean="0"/>
              <a:t>	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 = {</a:t>
            </a:r>
            <a:r>
              <a:rPr lang="en-US" altLang="zh-CN" dirty="0" smtClean="0"/>
              <a:t>&lt;1,1&gt;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&lt;1,3&gt;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&lt;2,3&gt;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&lt;3,2&gt;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&lt;3,3&gt;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，求</a:t>
            </a:r>
            <a:r>
              <a:rPr lang="pl-PL" altLang="zh-CN" i="1" dirty="0" smtClean="0"/>
              <a:t>R</a:t>
            </a:r>
            <a:r>
              <a:rPr lang="en-US" altLang="zh-CN" baseline="30000" dirty="0" smtClean="0"/>
              <a:t>-</a:t>
            </a:r>
            <a:r>
              <a:rPr lang="pl-PL" altLang="zh-CN" baseline="30000" dirty="0" smtClean="0"/>
              <a:t>1 </a:t>
            </a:r>
            <a:r>
              <a:rPr lang="zh-CN" altLang="en-US" b="0" dirty="0" smtClean="0"/>
              <a:t>，</a:t>
            </a:r>
            <a:r>
              <a:rPr lang="en-US" altLang="zh-CN" i="1" dirty="0" smtClean="0"/>
              <a:t> R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S </a:t>
            </a:r>
            <a:r>
              <a:rPr lang="zh-CN" altLang="en-US" b="0" dirty="0" smtClean="0"/>
              <a:t>，</a:t>
            </a:r>
            <a:r>
              <a:rPr lang="en-US" altLang="zh-CN" i="1" dirty="0" smtClean="0"/>
              <a:t> S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.</a:t>
            </a:r>
          </a:p>
          <a:p>
            <a:r>
              <a:rPr lang="zh-CN" altLang="en-US" dirty="0" smtClean="0"/>
              <a:t>解：</a:t>
            </a:r>
            <a:r>
              <a:rPr lang="en-US" altLang="zh-CN" b="0" dirty="0" smtClean="0"/>
              <a:t>	</a:t>
            </a:r>
            <a:r>
              <a:rPr lang="pl-PL" altLang="zh-CN" i="1" dirty="0" smtClean="0"/>
              <a:t>R</a:t>
            </a:r>
            <a:r>
              <a:rPr lang="en-US" altLang="zh-CN" baseline="30000" dirty="0" smtClean="0"/>
              <a:t>-</a:t>
            </a:r>
            <a:r>
              <a:rPr lang="pl-PL" altLang="zh-CN" baseline="30000" dirty="0" smtClean="0"/>
              <a:t>1 </a:t>
            </a:r>
            <a:r>
              <a:rPr lang="pl-PL" altLang="zh-CN" b="0" dirty="0" smtClean="0"/>
              <a:t>= {</a:t>
            </a:r>
            <a:r>
              <a:rPr lang="pl-PL" altLang="zh-CN" dirty="0" smtClean="0"/>
              <a:t>&lt;2,1&gt;</a:t>
            </a:r>
            <a:r>
              <a:rPr lang="pl-PL" altLang="zh-CN" b="0" dirty="0" smtClean="0"/>
              <a:t>, </a:t>
            </a:r>
            <a:r>
              <a:rPr lang="pl-PL" altLang="zh-CN" dirty="0" smtClean="0"/>
              <a:t>&lt;3,2&gt;</a:t>
            </a:r>
            <a:r>
              <a:rPr lang="pl-PL" altLang="zh-CN" b="0" dirty="0" smtClean="0"/>
              <a:t>, </a:t>
            </a:r>
            <a:r>
              <a:rPr lang="pl-PL" altLang="zh-CN" dirty="0" smtClean="0"/>
              <a:t>&lt;4,1&gt;</a:t>
            </a:r>
            <a:r>
              <a:rPr lang="pl-PL" altLang="zh-CN" b="0" dirty="0" smtClean="0"/>
              <a:t>, </a:t>
            </a:r>
            <a:r>
              <a:rPr lang="pl-PL" altLang="zh-CN" dirty="0" smtClean="0"/>
              <a:t>&lt;2,2&gt;</a:t>
            </a:r>
            <a:r>
              <a:rPr lang="pl-PL" altLang="zh-CN" b="0" dirty="0" smtClean="0"/>
              <a:t>}</a:t>
            </a:r>
          </a:p>
          <a:p>
            <a:r>
              <a:rPr lang="en-US" altLang="zh-CN" b="0" dirty="0" smtClean="0"/>
              <a:t>		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 = {</a:t>
            </a:r>
            <a:r>
              <a:rPr lang="en-US" altLang="zh-CN" dirty="0" smtClean="0"/>
              <a:t>&lt;1,3&gt;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&lt;2,2&gt;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&lt;2,3&gt;</a:t>
            </a:r>
            <a:r>
              <a:rPr lang="en-US" altLang="zh-CN" b="0" dirty="0" smtClean="0"/>
              <a:t>}</a:t>
            </a:r>
          </a:p>
          <a:p>
            <a:r>
              <a:rPr lang="en-US" altLang="zh-CN" b="0" dirty="0" smtClean="0"/>
              <a:t>		</a:t>
            </a:r>
            <a:r>
              <a:rPr lang="en-US" altLang="zh-CN" i="1" dirty="0" smtClean="0"/>
              <a:t>S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= {</a:t>
            </a:r>
            <a:r>
              <a:rPr lang="en-US" altLang="zh-CN" dirty="0" smtClean="0"/>
              <a:t>&lt;1,2&gt;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&lt;1,4&gt;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&lt;3,2&gt;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&lt;3,3&gt;</a:t>
            </a:r>
            <a:r>
              <a:rPr lang="en-US" altLang="zh-CN" b="0" dirty="0" smtClean="0"/>
              <a:t>}</a:t>
            </a:r>
            <a:endParaRPr lang="zh-CN" altLang="en-US" b="0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13B14-839A-4D77-B133-FC3283C4177D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609994"/>
            <a:ext cx="34480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609994"/>
            <a:ext cx="35528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268538" y="6215082"/>
            <a:ext cx="684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 dirty="0"/>
              <a:t>R</a:t>
            </a:r>
            <a:r>
              <a:rPr lang="zh-CN" altLang="en-US" b="1" dirty="0"/>
              <a:t>◦</a:t>
            </a:r>
            <a:r>
              <a:rPr lang="en-US" altLang="zh-CN" b="1" i="1" dirty="0"/>
              <a:t>S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829300" y="6215082"/>
            <a:ext cx="6207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S</a:t>
            </a:r>
            <a:r>
              <a:rPr lang="zh-CN" altLang="en-US" b="1"/>
              <a:t>◦</a:t>
            </a:r>
            <a:r>
              <a:rPr lang="en-US" altLang="zh-CN" b="1" i="1"/>
              <a:t>R</a:t>
            </a:r>
            <a:endParaRPr lang="zh-CN" altLang="en-US" b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r>
              <a:rPr lang="zh-CN" altLang="en-US" b="0" dirty="0" smtClean="0"/>
              <a:t>关于限制和像的两点说明：</a:t>
            </a:r>
            <a:endParaRPr lang="en-US" altLang="zh-CN" b="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i="1" dirty="0" smtClean="0"/>
              <a:t> 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上的限制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↾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R </a:t>
            </a:r>
            <a:r>
              <a:rPr lang="zh-CN" altLang="en-US" b="0" dirty="0" smtClean="0"/>
              <a:t>的子关系</a:t>
            </a:r>
            <a:r>
              <a:rPr lang="zh-CN" altLang="en-US" dirty="0" smtClean="0"/>
              <a:t>，</a:t>
            </a:r>
            <a:r>
              <a:rPr lang="zh-CN" altLang="en-US" b="0" dirty="0" smtClean="0"/>
              <a:t>即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↾</a:t>
            </a:r>
            <a:r>
              <a:rPr lang="en-US" altLang="zh-CN" i="1" dirty="0" smtClean="0"/>
              <a:t>A </a:t>
            </a:r>
            <a:r>
              <a:rPr lang="zh-CN" altLang="en-US" dirty="0" smtClean="0"/>
              <a:t>⊆  </a:t>
            </a:r>
            <a:r>
              <a:rPr lang="en-US" altLang="zh-CN" i="1" dirty="0" smtClean="0"/>
              <a:t>R</a:t>
            </a:r>
          </a:p>
          <a:p>
            <a:pPr>
              <a:buFont typeface="Wingdings" pitchFamily="2" charset="2"/>
              <a:buChar char="l"/>
            </a:pPr>
            <a:r>
              <a:rPr lang="en-US" altLang="zh-CN" i="1" dirty="0" smtClean="0"/>
              <a:t>A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下的像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] </a:t>
            </a:r>
            <a:r>
              <a:rPr lang="zh-CN" altLang="en-US" b="0" dirty="0" smtClean="0"/>
              <a:t>是</a:t>
            </a:r>
            <a:r>
              <a:rPr lang="en-US" altLang="zh-CN" dirty="0" err="1" smtClean="0"/>
              <a:t>ran</a:t>
            </a:r>
            <a:r>
              <a:rPr lang="en-US" altLang="zh-CN" i="1" dirty="0" err="1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的子集</a:t>
            </a:r>
            <a:r>
              <a:rPr lang="zh-CN" altLang="en-US" dirty="0" smtClean="0"/>
              <a:t>，</a:t>
            </a:r>
            <a:r>
              <a:rPr lang="zh-CN" altLang="en-US" b="0" dirty="0" smtClean="0"/>
              <a:t>即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] </a:t>
            </a:r>
            <a:r>
              <a:rPr lang="zh-CN" altLang="en-US" b="0" dirty="0" smtClean="0"/>
              <a:t>⊆  </a:t>
            </a:r>
            <a:r>
              <a:rPr lang="en-US" altLang="zh-CN" dirty="0" err="1" smtClean="0"/>
              <a:t>ran</a:t>
            </a:r>
            <a:r>
              <a:rPr lang="en-US" altLang="zh-CN" i="1" dirty="0" err="1" smtClean="0"/>
              <a:t>R</a:t>
            </a:r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zh-CN" altLang="pt-BR" dirty="0" smtClean="0">
                <a:solidFill>
                  <a:srgbClr val="C00000"/>
                </a:solidFill>
              </a:rPr>
              <a:t>例</a:t>
            </a:r>
            <a:r>
              <a:rPr lang="en-US" altLang="zh-CN" dirty="0" smtClean="0">
                <a:solidFill>
                  <a:srgbClr val="C00000"/>
                </a:solidFill>
              </a:rPr>
              <a:t>4.7</a:t>
            </a:r>
            <a:r>
              <a:rPr lang="zh-CN" altLang="pt-BR" dirty="0" smtClean="0">
                <a:solidFill>
                  <a:srgbClr val="C00000"/>
                </a:solidFill>
              </a:rPr>
              <a:t> </a:t>
            </a:r>
            <a:r>
              <a:rPr lang="pt-BR" altLang="zh-CN" dirty="0" smtClean="0">
                <a:solidFill>
                  <a:srgbClr val="CC0000"/>
                </a:solidFill>
              </a:rPr>
              <a:t>	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={&lt;1,2&gt;,&lt;1,3&gt;,&lt;2,2&gt;,&lt;2,4&gt;,&lt;3,2&gt;}, </a:t>
            </a:r>
            <a:r>
              <a:rPr lang="zh-CN" altLang="en-US" b="0" dirty="0" smtClean="0"/>
              <a:t>则</a:t>
            </a:r>
          </a:p>
          <a:p>
            <a:r>
              <a:rPr lang="en-US" altLang="zh-CN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↾{1} = {&lt;1,2&gt;,&lt;1,3&gt;}</a:t>
            </a:r>
          </a:p>
          <a:p>
            <a:r>
              <a:rPr lang="en-US" altLang="zh-CN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↾</a:t>
            </a:r>
            <a:r>
              <a:rPr lang="zh-CN" altLang="en-US" b="0" dirty="0" smtClean="0"/>
              <a:t>∅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b="0" dirty="0" smtClean="0"/>
              <a:t>∅</a:t>
            </a:r>
          </a:p>
          <a:p>
            <a:r>
              <a:rPr lang="en-US" altLang="zh-CN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↾{2,3} = {&lt;2,2&gt;,&lt;2,4&gt;,&lt;3,2&gt;}</a:t>
            </a:r>
          </a:p>
          <a:p>
            <a:r>
              <a:rPr lang="en-US" altLang="zh-CN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[{1}] = ran(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↾{1}) = {2,3}</a:t>
            </a:r>
          </a:p>
          <a:p>
            <a:r>
              <a:rPr lang="en-US" altLang="zh-CN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[</a:t>
            </a:r>
            <a:r>
              <a:rPr lang="zh-CN" altLang="en-US" b="0" dirty="0" smtClean="0"/>
              <a:t>∅</a:t>
            </a:r>
            <a:r>
              <a:rPr lang="en-US" altLang="zh-CN" dirty="0" smtClean="0"/>
              <a:t>] = </a:t>
            </a:r>
            <a:r>
              <a:rPr lang="zh-CN" altLang="en-US" b="0" dirty="0" smtClean="0"/>
              <a:t>∅</a:t>
            </a:r>
          </a:p>
          <a:p>
            <a:r>
              <a:rPr lang="en-US" altLang="zh-CN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[{3}] = ran(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↾{3}) = {2}</a:t>
            </a:r>
            <a:endParaRPr lang="zh-CN" altLang="en-US" b="0" dirty="0" smtClean="0"/>
          </a:p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58632-FEB2-4927-ABA9-5FE9590FFB05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逆、合成、限制、像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关系运算的性质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785794"/>
            <a:ext cx="8229600" cy="564358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00"/>
                </a:solidFill>
              </a:rPr>
              <a:t>定理</a:t>
            </a:r>
            <a:r>
              <a:rPr lang="en-US" altLang="zh-CN" dirty="0" smtClean="0">
                <a:solidFill>
                  <a:srgbClr val="CC0000"/>
                </a:solidFill>
              </a:rPr>
              <a:t>4.1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F</a:t>
            </a:r>
            <a:r>
              <a:rPr lang="zh-CN" altLang="en-US" b="0" dirty="0" smtClean="0"/>
              <a:t>是任意的关系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r>
              <a:rPr lang="en-US" altLang="zh-CN" dirty="0" smtClean="0"/>
              <a:t>(1) 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baseline="30000" dirty="0" smtClean="0"/>
              <a:t>-1</a:t>
            </a:r>
            <a:r>
              <a:rPr lang="en-US" altLang="zh-CN" b="0" dirty="0" smtClean="0"/>
              <a:t>)</a:t>
            </a:r>
            <a:r>
              <a:rPr lang="en-US" altLang="zh-CN" b="0" baseline="30000" dirty="0" smtClean="0"/>
              <a:t> </a:t>
            </a:r>
            <a:r>
              <a:rPr lang="en-US" altLang="zh-CN" baseline="30000" dirty="0" smtClean="0"/>
              <a:t>-1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F		</a:t>
            </a:r>
            <a:r>
              <a:rPr lang="en-US" altLang="zh-CN" dirty="0" smtClean="0"/>
              <a:t>(2) dom</a:t>
            </a:r>
            <a:r>
              <a:rPr lang="en-US" altLang="zh-CN" i="1" dirty="0" smtClean="0"/>
              <a:t>F</a:t>
            </a:r>
            <a:r>
              <a:rPr lang="en-US" altLang="zh-CN" baseline="30000" dirty="0" smtClean="0"/>
              <a:t>-1</a:t>
            </a:r>
            <a:r>
              <a:rPr lang="en-US" altLang="zh-CN" b="0" baseline="30000" dirty="0" smtClean="0"/>
              <a:t> </a:t>
            </a:r>
            <a:r>
              <a:rPr lang="en-US" altLang="zh-CN" b="0" dirty="0" smtClean="0"/>
              <a:t>= </a:t>
            </a:r>
            <a:r>
              <a:rPr lang="en-US" altLang="zh-CN" dirty="0" err="1" smtClean="0"/>
              <a:t>ran</a:t>
            </a:r>
            <a:r>
              <a:rPr lang="en-US" altLang="zh-CN" i="1" dirty="0" err="1" smtClean="0"/>
              <a:t>F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ran</a:t>
            </a:r>
            <a:r>
              <a:rPr lang="en-US" altLang="zh-CN" i="1" dirty="0" smtClean="0"/>
              <a:t>F</a:t>
            </a:r>
            <a:r>
              <a:rPr lang="en-US" altLang="zh-CN" baseline="30000" dirty="0" smtClean="0"/>
              <a:t>-1</a:t>
            </a:r>
            <a:r>
              <a:rPr lang="en-US" altLang="zh-CN" b="0" baseline="30000" dirty="0" smtClean="0"/>
              <a:t> </a:t>
            </a:r>
            <a:r>
              <a:rPr lang="en-US" altLang="zh-CN" b="0" dirty="0" smtClean="0"/>
              <a:t>= </a:t>
            </a:r>
            <a:r>
              <a:rPr lang="en-US" altLang="zh-CN" dirty="0" err="1" smtClean="0"/>
              <a:t>dom</a:t>
            </a:r>
            <a:r>
              <a:rPr lang="en-US" altLang="zh-CN" i="1" dirty="0" err="1" smtClean="0"/>
              <a:t>F</a:t>
            </a:r>
            <a:endParaRPr lang="en-US" altLang="zh-CN" i="1" dirty="0" smtClean="0"/>
          </a:p>
          <a:p>
            <a:r>
              <a:rPr lang="en-US" altLang="zh-CN" dirty="0" smtClean="0"/>
              <a:t>(3) (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)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 =</a:t>
            </a:r>
            <a:r>
              <a:rPr lang="en-US" altLang="zh-CN" i="1" dirty="0" smtClean="0"/>
              <a:t> F</a:t>
            </a:r>
            <a:r>
              <a:rPr lang="zh-CN" altLang="en-US" dirty="0" smtClean="0"/>
              <a:t>◦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	(4) (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) </a:t>
            </a:r>
            <a:r>
              <a:rPr lang="en-US" altLang="zh-CN" baseline="30000" dirty="0" smtClean="0"/>
              <a:t>-1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</a:p>
          <a:p>
            <a:r>
              <a:rPr lang="en-US" altLang="zh-CN" dirty="0" smtClean="0"/>
              <a:t>(5) </a:t>
            </a:r>
            <a:r>
              <a:rPr lang="pt-BR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pt-BR" altLang="zh-CN" i="1" dirty="0" smtClean="0"/>
              <a:t>I</a:t>
            </a:r>
            <a:r>
              <a:rPr lang="pt-BR" altLang="zh-CN" baseline="-25000" dirty="0" smtClean="0"/>
              <a:t>A</a:t>
            </a:r>
            <a:r>
              <a:rPr lang="pt-BR" altLang="zh-CN" i="1" dirty="0" smtClean="0"/>
              <a:t> </a:t>
            </a:r>
            <a:r>
              <a:rPr lang="pt-BR" altLang="zh-CN" dirty="0" smtClean="0"/>
              <a:t>= </a:t>
            </a:r>
            <a:r>
              <a:rPr lang="pt-BR" altLang="zh-CN" i="1" dirty="0" smtClean="0"/>
              <a:t>I</a:t>
            </a:r>
            <a:r>
              <a:rPr lang="pt-BR" altLang="zh-CN" baseline="-25000" dirty="0" smtClean="0"/>
              <a:t>A</a:t>
            </a:r>
            <a:r>
              <a:rPr lang="zh-CN" altLang="en-US" dirty="0" smtClean="0"/>
              <a:t>◦</a:t>
            </a:r>
            <a:r>
              <a:rPr lang="pt-BR" altLang="zh-CN" i="1" dirty="0" smtClean="0"/>
              <a:t>R = R</a:t>
            </a:r>
          </a:p>
          <a:p>
            <a:endParaRPr lang="en-US" altLang="zh-CN" baseline="30000" dirty="0" smtClean="0"/>
          </a:p>
          <a:p>
            <a:pPr>
              <a:defRPr/>
            </a:pPr>
            <a:r>
              <a:rPr lang="zh-CN" altLang="en-US" b="0" dirty="0" smtClean="0"/>
              <a:t>证：</a:t>
            </a:r>
            <a:r>
              <a:rPr lang="zh-CN" altLang="en-US" dirty="0" smtClean="0"/>
              <a:t>证</a:t>
            </a:r>
            <a:r>
              <a:rPr lang="en-US" altLang="zh-CN" dirty="0" smtClean="0"/>
              <a:t>(3) </a:t>
            </a:r>
            <a:r>
              <a:rPr lang="zh-CN" altLang="en-US" dirty="0" smtClean="0"/>
              <a:t>任取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&gt;,</a:t>
            </a:r>
          </a:p>
          <a:p>
            <a:pPr>
              <a:defRPr/>
            </a:pPr>
            <a:r>
              <a:rPr lang="es-ES" altLang="zh-CN" dirty="0" smtClean="0"/>
              <a:t>		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</a:t>
            </a:r>
            <a:r>
              <a:rPr lang="zh-CN" altLang="en-US" dirty="0" smtClean="0"/>
              <a:t>∈</a:t>
            </a:r>
            <a:r>
              <a:rPr lang="es-ES" altLang="zh-CN" dirty="0" smtClean="0"/>
              <a:t>(</a:t>
            </a:r>
            <a:r>
              <a:rPr lang="es-E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s-ES" altLang="zh-CN" i="1" dirty="0" smtClean="0"/>
              <a:t>G</a:t>
            </a:r>
            <a:r>
              <a:rPr lang="es-ES" altLang="zh-CN" dirty="0" smtClean="0"/>
              <a:t>)</a:t>
            </a:r>
            <a:r>
              <a:rPr lang="zh-CN" altLang="en-US" dirty="0" smtClean="0"/>
              <a:t>◦</a:t>
            </a:r>
            <a:r>
              <a:rPr lang="es-ES" altLang="zh-CN" i="1" dirty="0" smtClean="0"/>
              <a:t>H</a:t>
            </a:r>
          </a:p>
          <a:p>
            <a:pPr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fr-FR" dirty="0" smtClean="0"/>
              <a:t> </a:t>
            </a:r>
            <a:r>
              <a:rPr lang="zh-CN" altLang="en-US" dirty="0" smtClean="0"/>
              <a:t>∃</a:t>
            </a:r>
            <a:r>
              <a:rPr lang="fr-FR" altLang="zh-CN" i="1" dirty="0" smtClean="0"/>
              <a:t>t</a:t>
            </a:r>
            <a:r>
              <a:rPr lang="fr-FR" altLang="zh-CN" dirty="0" smtClean="0"/>
              <a:t> (&lt;</a:t>
            </a:r>
            <a:r>
              <a:rPr lang="fr-FR" altLang="zh-CN" i="1" dirty="0" smtClean="0"/>
              <a:t>x,t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fr-FR" altLang="zh-CN" i="1" dirty="0" smtClean="0"/>
              <a:t>G</a:t>
            </a:r>
            <a:r>
              <a:rPr lang="fr-FR" altLang="zh-CN" dirty="0" smtClean="0"/>
              <a:t>∧&lt;</a:t>
            </a:r>
            <a:r>
              <a:rPr lang="fr-FR" altLang="zh-CN" i="1" dirty="0" smtClean="0"/>
              <a:t>t,y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H</a:t>
            </a:r>
            <a:r>
              <a:rPr lang="fr-FR" altLang="zh-CN" dirty="0" smtClean="0"/>
              <a:t>)</a:t>
            </a:r>
          </a:p>
          <a:p>
            <a:pPr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(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(&lt;</a:t>
            </a:r>
            <a:r>
              <a:rPr lang="en-US" altLang="zh-CN" i="1" dirty="0" err="1" smtClean="0"/>
              <a:t>x,s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∧&lt;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t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)∧&lt;</a:t>
            </a:r>
            <a:r>
              <a:rPr lang="en-US" altLang="zh-CN" i="1" dirty="0" err="1" smtClean="0"/>
              <a:t>t,y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(&lt;</a:t>
            </a:r>
            <a:r>
              <a:rPr lang="en-US" altLang="zh-CN" i="1" dirty="0" err="1" smtClean="0"/>
              <a:t>x,s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∧&lt;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t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∧&lt;</a:t>
            </a:r>
            <a:r>
              <a:rPr lang="en-US" altLang="zh-CN" i="1" dirty="0" err="1" smtClean="0"/>
              <a:t>t,y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(&lt;</a:t>
            </a:r>
            <a:r>
              <a:rPr lang="en-US" altLang="zh-CN" i="1" dirty="0" err="1" smtClean="0"/>
              <a:t>x,s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∧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(&lt;</a:t>
            </a:r>
            <a:r>
              <a:rPr lang="en-US" altLang="zh-CN" i="1" dirty="0" err="1" smtClean="0"/>
              <a:t>s,t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∧&lt;</a:t>
            </a:r>
            <a:r>
              <a:rPr lang="en-US" altLang="zh-CN" i="1" dirty="0" err="1" smtClean="0"/>
              <a:t>t,y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))</a:t>
            </a:r>
          </a:p>
          <a:p>
            <a:pPr>
              <a:defRPr/>
            </a:pPr>
            <a:r>
              <a:rPr lang="en-US" altLang="zh-CN" i="1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∃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x,s</a:t>
            </a:r>
            <a:r>
              <a:rPr lang="en-US" altLang="zh-CN" i="1" dirty="0" smtClean="0"/>
              <a:t>&gt;</a:t>
            </a:r>
            <a:r>
              <a:rPr lang="en-US" altLang="zh-CN" dirty="0" smtClean="0"/>
              <a:t>∈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∧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s,y</a:t>
            </a:r>
            <a:r>
              <a:rPr lang="en-US" altLang="zh-CN" i="1" dirty="0" smtClean="0"/>
              <a:t>&gt;∈G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s-ES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</a:t>
            </a:r>
            <a:r>
              <a:rPr lang="es-ES" altLang="zh-CN" dirty="0" smtClean="0"/>
              <a:t>,</a:t>
            </a:r>
            <a:r>
              <a:rPr lang="es-ES" altLang="zh-CN" i="1" dirty="0" smtClean="0"/>
              <a:t>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s-ES" altLang="zh-CN" dirty="0" smtClean="0"/>
              <a:t>(</a:t>
            </a:r>
            <a:r>
              <a:rPr lang="es-ES" altLang="zh-CN" i="1" dirty="0" smtClean="0"/>
              <a:t>G</a:t>
            </a:r>
            <a:r>
              <a:rPr lang="zh-CN" altLang="en-US" dirty="0" smtClean="0"/>
              <a:t>◦</a:t>
            </a:r>
            <a:r>
              <a:rPr lang="es-ES" altLang="zh-CN" i="1" dirty="0" smtClean="0"/>
              <a:t>H</a:t>
            </a:r>
            <a:r>
              <a:rPr lang="es-ES" altLang="zh-CN" dirty="0" smtClean="0"/>
              <a:t>)</a:t>
            </a:r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C6D641-288A-49FB-8E52-C61CA74C299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关系运算的性质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r>
              <a:rPr lang="zh-CN" altLang="en-US" dirty="0" smtClean="0"/>
              <a:t>证</a:t>
            </a:r>
            <a:r>
              <a:rPr lang="en-US" altLang="zh-CN" dirty="0" smtClean="0"/>
              <a:t>(4)  (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) </a:t>
            </a:r>
            <a:r>
              <a:rPr lang="en-US" altLang="zh-CN" baseline="30000" dirty="0" smtClean="0"/>
              <a:t>-1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  <a:endParaRPr lang="en-US" altLang="zh-CN" dirty="0" smtClean="0"/>
          </a:p>
          <a:p>
            <a:r>
              <a:rPr lang="en-US" altLang="zh-CN" b="0" dirty="0" smtClean="0"/>
              <a:t>		</a:t>
            </a:r>
            <a:r>
              <a:rPr lang="zh-CN" altLang="en-US" b="0" dirty="0" smtClean="0"/>
              <a:t>任取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&gt;,</a:t>
            </a:r>
          </a:p>
          <a:p>
            <a:r>
              <a:rPr lang="es-ES" altLang="zh-CN" dirty="0" smtClean="0"/>
              <a:t>		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&gt;∈(</a:t>
            </a:r>
            <a:r>
              <a:rPr lang="es-E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s-ES" altLang="zh-CN" i="1" dirty="0" smtClean="0"/>
              <a:t>G</a:t>
            </a:r>
            <a:r>
              <a:rPr lang="es-ES" altLang="zh-CN" dirty="0" smtClean="0"/>
              <a:t>) </a:t>
            </a:r>
            <a:r>
              <a:rPr lang="en-US" altLang="zh-CN" baseline="30000" dirty="0" smtClean="0"/>
              <a:t>-</a:t>
            </a:r>
            <a:r>
              <a:rPr lang="es-ES" altLang="zh-CN" baseline="30000" dirty="0" smtClean="0"/>
              <a:t>1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s-ES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y,x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s-ES" altLang="zh-CN" i="1" dirty="0" smtClean="0"/>
              <a:t>G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fr-FR" dirty="0" smtClean="0"/>
              <a:t> </a:t>
            </a:r>
            <a:r>
              <a:rPr lang="zh-CN" altLang="en-US" dirty="0" smtClean="0"/>
              <a:t>∃</a:t>
            </a:r>
            <a:r>
              <a:rPr lang="fr-FR" altLang="zh-CN" i="1" dirty="0" smtClean="0"/>
              <a:t>t</a:t>
            </a:r>
            <a:r>
              <a:rPr lang="fr-FR" altLang="zh-CN" dirty="0" smtClean="0"/>
              <a:t> (&lt;</a:t>
            </a:r>
            <a:r>
              <a:rPr lang="fr-FR" altLang="zh-CN" i="1" dirty="0" smtClean="0"/>
              <a:t>y</a:t>
            </a:r>
            <a:r>
              <a:rPr lang="fr-FR" altLang="zh-CN" dirty="0" smtClean="0"/>
              <a:t>,</a:t>
            </a:r>
            <a:r>
              <a:rPr lang="fr-FR" altLang="zh-CN" i="1" dirty="0" smtClean="0"/>
              <a:t>t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F</a:t>
            </a:r>
            <a:r>
              <a:rPr lang="fr-FR" altLang="zh-CN" dirty="0" smtClean="0"/>
              <a:t>∧&lt;</a:t>
            </a:r>
            <a:r>
              <a:rPr lang="fr-FR" altLang="zh-CN" i="1" dirty="0" smtClean="0"/>
              <a:t>t,x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G</a:t>
            </a:r>
            <a:r>
              <a:rPr lang="fr-FR" altLang="zh-CN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(&lt;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t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y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</a:p>
          <a:p>
            <a:r>
              <a:rPr lang="zh-CN" altLang="en-US" b="0" dirty="0" smtClean="0"/>
              <a:t>所以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zh-CN" altLang="en-US" dirty="0" smtClean="0"/>
              <a:t>◦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) 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 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en-US" altLang="zh-CN" baseline="30000" dirty="0" smtClean="0"/>
              <a:t>-1</a:t>
            </a:r>
            <a:endParaRPr lang="zh-CN" altLang="en-US" baseline="30000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5C6D28-9D48-4485-904C-0DD050676E20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关系运算的性质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28625" y="692696"/>
            <a:ext cx="8229600" cy="607218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00"/>
                </a:solidFill>
              </a:rPr>
              <a:t>定理</a:t>
            </a:r>
            <a:r>
              <a:rPr lang="en-US" altLang="zh-CN" dirty="0" smtClean="0">
                <a:solidFill>
                  <a:srgbClr val="CC0000"/>
                </a:solidFill>
              </a:rPr>
              <a:t>4.2</a:t>
            </a:r>
          </a:p>
          <a:p>
            <a:r>
              <a:rPr lang="en-US" altLang="zh-CN" dirty="0" smtClean="0"/>
              <a:t>(1)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∪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   (2) (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</a:p>
          <a:p>
            <a:r>
              <a:rPr lang="en-US" altLang="zh-CN" dirty="0" smtClean="0"/>
              <a:t>(3)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⊆</a:t>
            </a:r>
            <a:r>
              <a:rPr lang="zh-CN" altLang="en-US" i="1" dirty="0" smtClean="0"/>
              <a:t> 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H   </a:t>
            </a:r>
            <a:r>
              <a:rPr lang="en-US" altLang="zh-CN" dirty="0" smtClean="0"/>
              <a:t>(4) (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 </a:t>
            </a:r>
            <a:r>
              <a:rPr lang="zh-CN" altLang="en-US" dirty="0" smtClean="0"/>
              <a:t>⊆</a:t>
            </a:r>
            <a:r>
              <a:rPr lang="zh-CN" altLang="en-US" i="1" dirty="0" smtClean="0"/>
              <a:t>  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H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F</a:t>
            </a:r>
          </a:p>
          <a:p>
            <a:r>
              <a:rPr lang="zh-CN" altLang="en-US" b="0" dirty="0" smtClean="0"/>
              <a:t>只证</a:t>
            </a:r>
            <a:r>
              <a:rPr lang="en-US" altLang="zh-CN" dirty="0" smtClean="0"/>
              <a:t>(3) 	</a:t>
            </a:r>
            <a:r>
              <a:rPr lang="zh-CN" altLang="en-US" dirty="0" smtClean="0"/>
              <a:t>任取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&gt;,</a:t>
            </a:r>
          </a:p>
          <a:p>
            <a:r>
              <a:rPr lang="es-ES" altLang="zh-CN" dirty="0" smtClean="0"/>
              <a:t>			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s-ES" altLang="zh-CN" dirty="0" smtClean="0"/>
              <a:t>(</a:t>
            </a:r>
            <a:r>
              <a:rPr lang="es-ES" altLang="zh-CN" i="1" dirty="0" smtClean="0"/>
              <a:t>G</a:t>
            </a:r>
            <a:r>
              <a:rPr lang="es-ES" altLang="zh-CN" dirty="0" smtClean="0"/>
              <a:t>∩</a:t>
            </a:r>
            <a:r>
              <a:rPr lang="es-ES" altLang="zh-CN" i="1" dirty="0" smtClean="0"/>
              <a:t>H)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fr-FR" dirty="0" smtClean="0"/>
              <a:t> </a:t>
            </a:r>
            <a:r>
              <a:rPr lang="zh-CN" altLang="en-US" dirty="0" smtClean="0"/>
              <a:t>∃</a:t>
            </a:r>
            <a:r>
              <a:rPr lang="fr-FR" altLang="zh-CN" i="1" dirty="0" smtClean="0"/>
              <a:t>t</a:t>
            </a:r>
            <a:r>
              <a:rPr lang="fr-FR" altLang="zh-CN" dirty="0" smtClean="0"/>
              <a:t> (&lt;x,t&gt;∈</a:t>
            </a:r>
            <a:r>
              <a:rPr lang="fr-FR" altLang="zh-CN" i="1" dirty="0" smtClean="0"/>
              <a:t>F</a:t>
            </a:r>
            <a:r>
              <a:rPr lang="fr-FR" altLang="zh-CN" dirty="0" smtClean="0"/>
              <a:t>∧&lt;</a:t>
            </a:r>
            <a:r>
              <a:rPr lang="fr-FR" altLang="zh-CN" i="1" dirty="0" smtClean="0"/>
              <a:t>t,y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G</a:t>
            </a:r>
            <a:r>
              <a:rPr lang="fr-FR" altLang="zh-CN" dirty="0" smtClean="0"/>
              <a:t>∩</a:t>
            </a:r>
            <a:r>
              <a:rPr lang="fr-FR" altLang="zh-CN" i="1" dirty="0" smtClean="0"/>
              <a:t>H</a:t>
            </a:r>
            <a:r>
              <a:rPr lang="fr-FR" altLang="zh-CN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fr-FR" dirty="0" smtClean="0"/>
              <a:t> </a:t>
            </a:r>
            <a:r>
              <a:rPr lang="zh-CN" altLang="en-US" dirty="0" smtClean="0"/>
              <a:t>∃</a:t>
            </a:r>
            <a:r>
              <a:rPr lang="fr-FR" altLang="zh-CN" i="1" dirty="0" smtClean="0"/>
              <a:t>t</a:t>
            </a:r>
            <a:r>
              <a:rPr lang="fr-FR" altLang="zh-CN" dirty="0" smtClean="0"/>
              <a:t> (&lt;x,t&gt;∈</a:t>
            </a:r>
            <a:r>
              <a:rPr lang="fr-FR" altLang="zh-CN" i="1" dirty="0" smtClean="0"/>
              <a:t>F</a:t>
            </a:r>
            <a:r>
              <a:rPr lang="fr-FR" altLang="zh-CN" dirty="0" smtClean="0"/>
              <a:t>∧&lt;</a:t>
            </a:r>
            <a:r>
              <a:rPr lang="fr-FR" altLang="zh-CN" i="1" dirty="0" smtClean="0"/>
              <a:t>t,y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G</a:t>
            </a:r>
            <a:r>
              <a:rPr lang="fr-FR" altLang="zh-CN" dirty="0" smtClean="0"/>
              <a:t>∧&lt;</a:t>
            </a:r>
            <a:r>
              <a:rPr lang="fr-FR" altLang="zh-CN" i="1" dirty="0" smtClean="0"/>
              <a:t>t,y&gt;</a:t>
            </a:r>
            <a:r>
              <a:rPr lang="fr-FR" altLang="zh-CN" dirty="0" smtClean="0"/>
              <a:t>∈</a:t>
            </a:r>
            <a:r>
              <a:rPr lang="fr-FR" altLang="zh-CN" i="1" dirty="0" smtClean="0"/>
              <a:t>H</a:t>
            </a:r>
            <a:r>
              <a:rPr lang="fr-FR" altLang="zh-CN" b="0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t </a:t>
            </a:r>
            <a:r>
              <a:rPr lang="fr-FR" altLang="zh-CN" dirty="0" smtClean="0"/>
              <a:t>((&lt;</a:t>
            </a:r>
            <a:r>
              <a:rPr lang="fr-FR" altLang="zh-CN" i="1" dirty="0" smtClean="0"/>
              <a:t>x,t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F</a:t>
            </a:r>
            <a:r>
              <a:rPr lang="fr-FR" altLang="zh-CN" dirty="0" smtClean="0"/>
              <a:t>∧&lt;</a:t>
            </a:r>
            <a:r>
              <a:rPr lang="fr-FR" altLang="zh-CN" i="1" dirty="0" smtClean="0"/>
              <a:t>t,y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G</a:t>
            </a:r>
            <a:r>
              <a:rPr lang="fr-FR" altLang="zh-CN" dirty="0" smtClean="0"/>
              <a:t>)∧(&lt;</a:t>
            </a:r>
            <a:r>
              <a:rPr lang="fr-FR" altLang="zh-CN" i="1" dirty="0" smtClean="0"/>
              <a:t>x,t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F</a:t>
            </a:r>
            <a:r>
              <a:rPr lang="fr-FR" altLang="zh-CN" dirty="0" smtClean="0"/>
              <a:t>∧&lt;</a:t>
            </a:r>
            <a:r>
              <a:rPr lang="fr-FR" altLang="zh-CN" i="1" dirty="0" smtClean="0"/>
              <a:t>t,y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H</a:t>
            </a:r>
            <a:r>
              <a:rPr lang="fr-FR" altLang="zh-CN" b="0" dirty="0" smtClean="0"/>
              <a:t>))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</a:t>
            </a:r>
            <a:r>
              <a:rPr lang="zh-CN" altLang="fr-FR" dirty="0" smtClean="0"/>
              <a:t> </a:t>
            </a:r>
            <a:r>
              <a:rPr lang="zh-CN" altLang="en-US" dirty="0" smtClean="0"/>
              <a:t>∃</a:t>
            </a:r>
            <a:r>
              <a:rPr lang="fr-FR" altLang="zh-CN" i="1" dirty="0" smtClean="0"/>
              <a:t>t</a:t>
            </a:r>
            <a:r>
              <a:rPr lang="fr-FR" altLang="zh-CN" dirty="0" smtClean="0"/>
              <a:t> (&lt;</a:t>
            </a:r>
            <a:r>
              <a:rPr lang="fr-FR" altLang="zh-CN" i="1" dirty="0" smtClean="0"/>
              <a:t>x,t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F</a:t>
            </a:r>
            <a:r>
              <a:rPr lang="fr-FR" altLang="zh-CN" dirty="0" smtClean="0"/>
              <a:t>∧&lt;</a:t>
            </a:r>
            <a:r>
              <a:rPr lang="fr-FR" altLang="zh-CN" i="1" dirty="0" smtClean="0"/>
              <a:t>t,y</a:t>
            </a:r>
            <a:r>
              <a:rPr lang="fr-FR" altLang="zh-CN" dirty="0" smtClean="0"/>
              <a:t>&gt;∈</a:t>
            </a:r>
            <a:r>
              <a:rPr lang="fr-FR" altLang="zh-CN" i="1" dirty="0" smtClean="0"/>
              <a:t>G</a:t>
            </a:r>
            <a:r>
              <a:rPr lang="fr-FR" altLang="zh-CN" b="0" dirty="0" smtClean="0"/>
              <a:t>)</a:t>
            </a:r>
            <a:endParaRPr lang="fr-FR" altLang="zh-CN" i="1" dirty="0" smtClean="0"/>
          </a:p>
          <a:p>
            <a:r>
              <a:rPr lang="en-US" altLang="zh-CN" dirty="0" smtClean="0"/>
              <a:t>	</a:t>
            </a:r>
            <a:r>
              <a:rPr lang="fr-FR" altLang="zh-CN" dirty="0" smtClean="0"/>
              <a:t>            ∧</a:t>
            </a:r>
            <a:r>
              <a:rPr lang="zh-CN" altLang="en-US" dirty="0" smtClean="0"/>
              <a:t>∃</a:t>
            </a:r>
            <a:r>
              <a:rPr lang="fr-FR" altLang="zh-CN" i="1" dirty="0" smtClean="0"/>
              <a:t>t</a:t>
            </a:r>
            <a:r>
              <a:rPr lang="en-US" altLang="zh-CN" dirty="0" smtClean="0"/>
              <a:t>(&lt;</a:t>
            </a:r>
            <a:r>
              <a:rPr lang="en-US" altLang="zh-CN" i="1" dirty="0" err="1" smtClean="0"/>
              <a:t>x,t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∧&lt;</a:t>
            </a:r>
            <a:r>
              <a:rPr lang="en-US" altLang="zh-CN" i="1" dirty="0" err="1" smtClean="0"/>
              <a:t>t,y</a:t>
            </a:r>
            <a:r>
              <a:rPr lang="en-US" altLang="zh-CN" i="1" dirty="0" smtClean="0"/>
              <a:t>&gt;</a:t>
            </a:r>
            <a:r>
              <a:rPr lang="en-US" altLang="zh-CN" dirty="0" smtClean="0"/>
              <a:t>∈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s-ES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s-ES" altLang="zh-CN" i="1" dirty="0" smtClean="0"/>
              <a:t>G</a:t>
            </a:r>
            <a:r>
              <a:rPr lang="es-ES" altLang="zh-CN" dirty="0" smtClean="0"/>
              <a:t>∧&lt;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s-ES" altLang="zh-CN" i="1" dirty="0" smtClean="0"/>
              <a:t>H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∩ 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H</a:t>
            </a:r>
          </a:p>
          <a:p>
            <a:r>
              <a:rPr lang="zh-CN" altLang="en-US" b="0" dirty="0" smtClean="0"/>
              <a:t>所以有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G </a:t>
            </a:r>
            <a:r>
              <a:rPr lang="en-US" altLang="zh-CN" dirty="0" smtClean="0"/>
              <a:t>∩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)</a:t>
            </a:r>
            <a:r>
              <a:rPr lang="zh-CN" altLang="en-US" dirty="0" smtClean="0"/>
              <a:t> ⊆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G ∩ F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H</a:t>
            </a:r>
            <a:endParaRPr lang="zh-CN" altLang="en-US" i="1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DE171-1421-449A-84C3-082EA064B45B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4820959"/>
            <a:ext cx="295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2400" b="1" i="1" dirty="0" smtClean="0">
                <a:latin typeface="+mn-lt"/>
              </a:rPr>
              <a:t>F</a:t>
            </a:r>
            <a:r>
              <a:rPr lang="pt-BR" altLang="zh-CN" sz="2400" b="1" dirty="0" smtClean="0">
                <a:latin typeface="+mn-lt"/>
              </a:rPr>
              <a:t> = { &lt;1,2&gt;, &lt;1,3&gt;}</a:t>
            </a:r>
          </a:p>
          <a:p>
            <a:r>
              <a:rPr lang="pt-BR" altLang="zh-CN" sz="2400" b="1" i="1" dirty="0" smtClean="0">
                <a:latin typeface="+mn-lt"/>
              </a:rPr>
              <a:t>G</a:t>
            </a:r>
            <a:r>
              <a:rPr lang="pt-BR" altLang="zh-CN" sz="2400" b="1" dirty="0" smtClean="0">
                <a:latin typeface="+mn-lt"/>
              </a:rPr>
              <a:t> = { &lt;2, </a:t>
            </a:r>
            <a:r>
              <a:rPr lang="pt-BR" altLang="zh-CN" sz="2400" b="1" i="1" dirty="0" smtClean="0">
                <a:latin typeface="+mn-lt"/>
              </a:rPr>
              <a:t>a</a:t>
            </a:r>
            <a:r>
              <a:rPr lang="pt-BR" altLang="zh-CN" sz="2400" b="1" dirty="0" smtClean="0">
                <a:latin typeface="+mn-lt"/>
              </a:rPr>
              <a:t>&gt;, &lt;2, </a:t>
            </a:r>
            <a:r>
              <a:rPr lang="pt-BR" altLang="zh-CN" sz="2400" b="1" i="1" dirty="0" smtClean="0">
                <a:latin typeface="+mn-lt"/>
              </a:rPr>
              <a:t>b</a:t>
            </a:r>
            <a:r>
              <a:rPr lang="pt-BR" altLang="zh-CN" sz="2400" b="1" dirty="0" smtClean="0">
                <a:latin typeface="+mn-lt"/>
              </a:rPr>
              <a:t>&gt;}</a:t>
            </a:r>
          </a:p>
          <a:p>
            <a:r>
              <a:rPr lang="pt-BR" altLang="zh-CN" sz="2400" b="1" i="1" dirty="0" smtClean="0">
                <a:latin typeface="+mn-lt"/>
              </a:rPr>
              <a:t>H</a:t>
            </a:r>
            <a:r>
              <a:rPr lang="pt-BR" altLang="zh-CN" sz="2400" b="1" dirty="0" smtClean="0">
                <a:latin typeface="+mn-lt"/>
              </a:rPr>
              <a:t> = { &lt;3, </a:t>
            </a:r>
            <a:r>
              <a:rPr lang="pt-BR" altLang="zh-CN" sz="2400" b="1" i="1" dirty="0" smtClean="0">
                <a:latin typeface="+mn-lt"/>
              </a:rPr>
              <a:t>a</a:t>
            </a:r>
            <a:r>
              <a:rPr lang="pt-BR" altLang="zh-CN" sz="2400" b="1" dirty="0" smtClean="0">
                <a:latin typeface="+mn-lt"/>
              </a:rPr>
              <a:t>&gt;, &lt;3, </a:t>
            </a:r>
            <a:r>
              <a:rPr lang="pt-BR" altLang="zh-CN" sz="2400" b="1" i="1" dirty="0" smtClean="0">
                <a:latin typeface="+mn-lt"/>
              </a:rPr>
              <a:t>b</a:t>
            </a:r>
            <a:r>
              <a:rPr lang="pt-BR" altLang="zh-CN" sz="2400" b="1" dirty="0" smtClean="0">
                <a:latin typeface="+mn-lt"/>
              </a:rPr>
              <a:t>&gt;}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关系运算的性质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zh-CN" altLang="en-US" b="0" dirty="0" smtClean="0"/>
              <a:t>关系的限制和像的性质：</a:t>
            </a:r>
            <a:endParaRPr lang="en-US" altLang="zh-CN" b="0" dirty="0" smtClean="0"/>
          </a:p>
          <a:p>
            <a:pPr>
              <a:spcBef>
                <a:spcPts val="1500"/>
              </a:spcBef>
            </a:pPr>
            <a:r>
              <a:rPr lang="zh-CN" altLang="en-US" b="0" dirty="0" smtClean="0"/>
              <a:t>设</a:t>
            </a:r>
            <a:r>
              <a:rPr lang="en-US" altLang="zh-CN" i="1" dirty="0" smtClean="0"/>
              <a:t>F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为关系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为集合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(1)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</a:t>
            </a:r>
            <a:r>
              <a:rPr lang="en-US" altLang="zh-CN" i="1" dirty="0" smtClean="0"/>
              <a:t>B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(2)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]∪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(3)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</a:t>
            </a:r>
            <a:r>
              <a:rPr lang="en-US" altLang="zh-CN" i="1" dirty="0" smtClean="0"/>
              <a:t>B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(4)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⊆</a:t>
            </a:r>
            <a:r>
              <a:rPr lang="zh-CN" altLang="en-US" dirty="0" smtClean="0"/>
              <a:t> 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]∩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endParaRPr lang="zh-CN" altLang="en-US" b="0" dirty="0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B0FDAD-6B69-4C2B-BFD6-24C0F2776149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关系运算的性质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r>
              <a:rPr lang="zh-CN" altLang="en-US" b="0" dirty="0" smtClean="0"/>
              <a:t>证：只证</a:t>
            </a:r>
            <a:r>
              <a:rPr lang="en-US" altLang="zh-CN" dirty="0" smtClean="0"/>
              <a:t>(1) </a:t>
            </a:r>
            <a:r>
              <a:rPr lang="zh-CN" altLang="en-US" b="0" dirty="0" smtClean="0"/>
              <a:t>和</a:t>
            </a:r>
            <a:r>
              <a:rPr lang="en-US" altLang="zh-CN" dirty="0" smtClean="0"/>
              <a:t>(4).</a:t>
            </a:r>
          </a:p>
          <a:p>
            <a:r>
              <a:rPr lang="en-US" altLang="zh-CN" dirty="0" smtClean="0"/>
              <a:t>(1) </a:t>
            </a:r>
            <a:r>
              <a:rPr lang="zh-CN" altLang="en-US" b="0" dirty="0" smtClean="0"/>
              <a:t>任取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	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s-ES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es-ES" altLang="zh-CN" dirty="0" smtClean="0"/>
              <a:t>∧</a:t>
            </a:r>
            <a:r>
              <a:rPr lang="es-ES" altLang="zh-CN" i="1" dirty="0" smtClean="0"/>
              <a:t>x</a:t>
            </a:r>
            <a:r>
              <a:rPr lang="es-ES" altLang="zh-CN" dirty="0" smtClean="0"/>
              <a:t>∈</a:t>
            </a:r>
            <a:r>
              <a:rPr lang="es-ES" altLang="zh-CN" i="1" dirty="0" smtClean="0"/>
              <a:t>A</a:t>
            </a:r>
            <a:r>
              <a:rPr lang="es-ES" altLang="zh-CN" dirty="0" smtClean="0"/>
              <a:t>∪</a:t>
            </a:r>
            <a:r>
              <a:rPr lang="es-ES" altLang="zh-CN" i="1" dirty="0" smtClean="0"/>
              <a:t>B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∧(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∨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s-ES" dirty="0" smtClean="0"/>
              <a:t> </a:t>
            </a:r>
            <a:r>
              <a:rPr lang="es-ES" altLang="zh-CN" dirty="0" smtClean="0"/>
              <a:t>(&lt;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es-ES" altLang="zh-CN" dirty="0" smtClean="0"/>
              <a:t>∧</a:t>
            </a:r>
            <a:r>
              <a:rPr lang="es-ES" altLang="zh-CN" i="1" dirty="0" smtClean="0"/>
              <a:t>x</a:t>
            </a:r>
            <a:r>
              <a:rPr lang="es-ES" altLang="zh-CN" dirty="0" smtClean="0"/>
              <a:t>∈</a:t>
            </a:r>
            <a:r>
              <a:rPr lang="es-ES" altLang="zh-CN" i="1" dirty="0" smtClean="0"/>
              <a:t>A</a:t>
            </a:r>
            <a:r>
              <a:rPr lang="es-ES" altLang="zh-CN" dirty="0" smtClean="0"/>
              <a:t>)∨(&lt;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es-ES" altLang="zh-CN" dirty="0" smtClean="0"/>
              <a:t>∧</a:t>
            </a:r>
            <a:r>
              <a:rPr lang="es-ES" altLang="zh-CN" i="1" dirty="0" smtClean="0"/>
              <a:t>x</a:t>
            </a:r>
            <a:r>
              <a:rPr lang="es-ES" altLang="zh-CN" dirty="0" smtClean="0"/>
              <a:t>∈</a:t>
            </a:r>
            <a:r>
              <a:rPr lang="es-ES" altLang="zh-CN" i="1" dirty="0" smtClean="0"/>
              <a:t>B</a:t>
            </a:r>
            <a:r>
              <a:rPr lang="es-ES" altLang="zh-CN" dirty="0" smtClean="0"/>
              <a:t>)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s-ES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es-ES" altLang="zh-CN" dirty="0" smtClean="0"/>
              <a:t> ↾</a:t>
            </a:r>
            <a:r>
              <a:rPr lang="es-ES" altLang="zh-CN" i="1" dirty="0" smtClean="0"/>
              <a:t>A</a:t>
            </a:r>
            <a:r>
              <a:rPr lang="es-ES" altLang="zh-CN" dirty="0" smtClean="0"/>
              <a:t>∨&lt;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es-ES" altLang="zh-CN" dirty="0" smtClean="0"/>
              <a:t> ↾</a:t>
            </a:r>
            <a:r>
              <a:rPr lang="es-ES" altLang="zh-CN" i="1" dirty="0" smtClean="0"/>
              <a:t>B</a:t>
            </a:r>
          </a:p>
          <a:p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s-ES" dirty="0" smtClean="0"/>
              <a:t> 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&gt;∈</a:t>
            </a:r>
            <a:r>
              <a:rPr lang="es-ES" altLang="zh-CN" i="1" dirty="0" smtClean="0"/>
              <a:t>F</a:t>
            </a:r>
            <a:r>
              <a:rPr lang="es-ES" altLang="zh-CN" dirty="0" smtClean="0"/>
              <a:t> ↾</a:t>
            </a:r>
            <a:r>
              <a:rPr lang="es-ES" altLang="zh-CN" i="1" dirty="0" smtClean="0"/>
              <a:t>A</a:t>
            </a:r>
            <a:r>
              <a:rPr lang="es-ES" altLang="zh-CN" dirty="0" smtClean="0"/>
              <a:t>∪</a:t>
            </a:r>
            <a:r>
              <a:rPr lang="es-ES" altLang="zh-CN" i="1" dirty="0" smtClean="0"/>
              <a:t>F</a:t>
            </a:r>
            <a:r>
              <a:rPr lang="es-ES" altLang="zh-CN" dirty="0" smtClean="0"/>
              <a:t> ↾</a:t>
            </a:r>
            <a:r>
              <a:rPr lang="es-ES" altLang="zh-CN" i="1" dirty="0" smtClean="0"/>
              <a:t>B</a:t>
            </a:r>
          </a:p>
          <a:p>
            <a:r>
              <a:rPr lang="zh-CN" altLang="en-US" b="0" dirty="0" smtClean="0"/>
              <a:t>所以有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↾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.</a:t>
            </a:r>
            <a:endParaRPr lang="zh-CN" altLang="en-US" b="0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6D6F2-D040-490C-B57C-F5358FD48804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关系运算的性质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r>
              <a:rPr lang="en-US" altLang="zh-CN" dirty="0" smtClean="0"/>
              <a:t>(4) </a:t>
            </a:r>
            <a:r>
              <a:rPr lang="zh-CN" altLang="en-US" b="0" dirty="0" smtClean="0"/>
              <a:t>任取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	</a:t>
            </a:r>
            <a:r>
              <a:rPr lang="en-US" altLang="zh-CN" i="1" dirty="0" err="1" smtClean="0"/>
              <a:t>y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err="1" smtClean="0"/>
              <a:t>F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∩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err="1" smtClean="0"/>
              <a:t>F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dirty="0" err="1" smtClean="0"/>
              <a:t>∧x∈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∃</a:t>
            </a:r>
            <a:r>
              <a:rPr lang="en-US" altLang="zh-CN" dirty="0" smtClean="0"/>
              <a:t>x ((&lt;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err="1" smtClean="0"/>
              <a:t>F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)∧(&lt;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err="1" smtClean="0"/>
              <a:t>F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 </a:t>
            </a:r>
            <a:r>
              <a:rPr lang="zh-CN" altLang="en-US" dirty="0" smtClean="0"/>
              <a:t> ∃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(&lt;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err="1" smtClean="0"/>
              <a:t>F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dirty="0" smtClean="0"/>
              <a:t>)∧</a:t>
            </a:r>
            <a:r>
              <a:rPr lang="zh-CN" altLang="en-US" dirty="0" smtClean="0"/>
              <a:t>∃</a:t>
            </a:r>
            <a:r>
              <a:rPr lang="en-US" altLang="zh-CN" dirty="0" smtClean="0"/>
              <a:t>x (&lt;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&gt;∈</a:t>
            </a:r>
            <a:r>
              <a:rPr lang="en-US" altLang="zh-CN" i="1" dirty="0" err="1" smtClean="0"/>
              <a:t>F</a:t>
            </a:r>
            <a:r>
              <a:rPr lang="en-US" altLang="zh-CN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</a:t>
            </a:r>
            <a:r>
              <a:rPr lang="en-US" altLang="zh-CN" i="1" dirty="0" err="1" smtClean="0"/>
              <a:t>y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]∧</a:t>
            </a:r>
            <a:r>
              <a:rPr lang="en-US" altLang="zh-CN" i="1" dirty="0" err="1" smtClean="0"/>
              <a:t>y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 </a:t>
            </a:r>
            <a:r>
              <a:rPr lang="zh-CN" altLang="en-US" dirty="0" smtClean="0"/>
              <a:t> </a:t>
            </a:r>
            <a:r>
              <a:rPr lang="en-US" altLang="zh-CN" i="1" dirty="0" err="1" smtClean="0"/>
              <a:t>y</a:t>
            </a:r>
            <a:r>
              <a:rPr lang="en-US" altLang="zh-CN" dirty="0" err="1" smtClean="0"/>
              <a:t>∈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]∩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</a:p>
          <a:p>
            <a:r>
              <a:rPr lang="zh-CN" altLang="en-US" b="0" dirty="0" smtClean="0"/>
              <a:t>所以有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]∩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].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例如，设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={1,2},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={1,3}.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= {&lt;1,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&gt;, &lt;2,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&gt;, &lt;3,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&gt;}. </a:t>
            </a:r>
            <a:r>
              <a:rPr lang="zh-CN" altLang="en-US" b="0" dirty="0" smtClean="0"/>
              <a:t>那么</a:t>
            </a:r>
            <a:endParaRPr lang="en-US" altLang="zh-CN" b="0" dirty="0" smtClean="0"/>
          </a:p>
          <a:p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[{1}] = {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};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]∩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[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= {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,v</a:t>
            </a:r>
            <a:r>
              <a:rPr lang="en-US" altLang="zh-CN" dirty="0" smtClean="0"/>
              <a:t>}∩ {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,v</a:t>
            </a:r>
            <a:r>
              <a:rPr lang="en-US" altLang="zh-CN" dirty="0" smtClean="0"/>
              <a:t>} = {</a:t>
            </a:r>
            <a:r>
              <a:rPr lang="en-US" altLang="zh-CN" i="1" dirty="0" err="1" smtClean="0"/>
              <a:t>u</a:t>
            </a:r>
            <a:r>
              <a:rPr lang="en-US" altLang="zh-CN" dirty="0" err="1" smtClean="0"/>
              <a:t>,v</a:t>
            </a:r>
            <a:r>
              <a:rPr lang="en-US" altLang="zh-CN" dirty="0" smtClean="0"/>
              <a:t>}.</a:t>
            </a:r>
            <a:endParaRPr lang="zh-CN" altLang="en-US" dirty="0" smtClean="0"/>
          </a:p>
          <a:p>
            <a:endParaRPr lang="zh-CN" altLang="en-US" b="0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7AD70-FB4F-4FE4-B6DB-7B4F28B827F6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宋体" charset="-122"/>
              </a:rPr>
              <a:t>关系运算的</a:t>
            </a:r>
            <a:r>
              <a:rPr lang="zh-CN" altLang="en-US" dirty="0" smtClean="0"/>
              <a:t>推广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zh-CN" altLang="en-US" dirty="0" smtClean="0"/>
              <a:t>类似两个关系之间的运算，可以定义：</a:t>
            </a:r>
            <a:endParaRPr lang="en-US" altLang="zh-CN" dirty="0" smtClean="0"/>
          </a:p>
          <a:p>
            <a:pPr>
              <a:spcBef>
                <a:spcPts val="1500"/>
              </a:spcBef>
            </a:pPr>
            <a:r>
              <a:rPr lang="en-US" altLang="zh-CN" i="1" dirty="0" smtClean="0"/>
              <a:t>	R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◦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◦ </a:t>
            </a:r>
            <a:r>
              <a:rPr lang="en-US" altLang="zh-CN" dirty="0" smtClean="0"/>
              <a:t>…</a:t>
            </a:r>
            <a:r>
              <a:rPr lang="zh-CN" altLang="en-US" dirty="0" smtClean="0"/>
              <a:t> ◦ 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n</a:t>
            </a:r>
            <a:endParaRPr lang="en-US" altLang="zh-CN" dirty="0" smtClean="0"/>
          </a:p>
          <a:p>
            <a:pPr>
              <a:spcBef>
                <a:spcPts val="1500"/>
              </a:spcBef>
            </a:pPr>
            <a:r>
              <a:rPr lang="zh-CN" altLang="en-US" dirty="0" smtClean="0"/>
              <a:t>定理</a:t>
            </a:r>
            <a:r>
              <a:rPr lang="en-US" altLang="zh-CN" dirty="0" smtClean="0"/>
              <a:t>4.2</a:t>
            </a:r>
            <a:r>
              <a:rPr lang="zh-CN" altLang="en-US" dirty="0" smtClean="0"/>
              <a:t>的结论可以推广到有限多个关系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	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∪…∪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∪…∪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n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	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∪…∪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∪…∪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n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	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∩ … ∩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) </a:t>
            </a:r>
            <a:r>
              <a:rPr lang="zh-CN" altLang="en-US" dirty="0" smtClean="0"/>
              <a:t>⊆ 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∩ … ∩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◦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n</a:t>
            </a:r>
            <a:endParaRPr lang="en-US" altLang="zh-CN" i="1" baseline="-25000" dirty="0" smtClean="0"/>
          </a:p>
          <a:p>
            <a:pPr>
              <a:spcBef>
                <a:spcPts val="1500"/>
              </a:spcBef>
            </a:pPr>
            <a:r>
              <a:rPr lang="en-US" altLang="zh-CN" dirty="0" smtClean="0"/>
              <a:t>	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∩ … ∩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zh-CN" altLang="en-US" dirty="0" smtClean="0"/>
              <a:t>⊆ 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∩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∩ … ∩</a:t>
            </a:r>
            <a:r>
              <a:rPr lang="en-US" altLang="zh-CN" i="1" dirty="0" err="1" smtClean="0"/>
              <a:t>R</a:t>
            </a:r>
            <a:r>
              <a:rPr lang="en-US" altLang="zh-CN" i="1" baseline="-25000" dirty="0" err="1" smtClean="0"/>
              <a:t>n</a:t>
            </a:r>
            <a:r>
              <a:rPr lang="zh-CN" altLang="en-US" dirty="0" smtClean="0"/>
              <a:t>◦</a:t>
            </a:r>
            <a:r>
              <a:rPr lang="en-US" altLang="zh-CN" i="1" dirty="0" smtClean="0"/>
              <a:t>R</a:t>
            </a:r>
            <a:endParaRPr lang="zh-CN" altLang="en-US" b="0" i="1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C161D4-8E93-4279-8846-7A72DFF88708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01CAD-6066-4B56-85C7-82430ECC3352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>
          <a:xfrm>
            <a:off x="357158" y="260350"/>
            <a:ext cx="7929618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有序对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8196" name="Rectangle 17"/>
          <p:cNvSpPr>
            <a:spLocks noChangeArrowheads="1"/>
          </p:cNvSpPr>
          <p:nvPr/>
        </p:nvSpPr>
        <p:spPr bwMode="auto">
          <a:xfrm>
            <a:off x="539750" y="1341438"/>
            <a:ext cx="7704138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4.1 </a:t>
            </a:r>
            <a:r>
              <a:rPr lang="zh-CN" altLang="en-US" sz="2400" dirty="0">
                <a:latin typeface="Times New Roman" pitchFamily="18" charset="0"/>
              </a:rPr>
              <a:t>由两个元素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b="1" i="1" dirty="0" smtClean="0">
                <a:latin typeface="Times New Roman" pitchFamily="18" charset="0"/>
              </a:rPr>
              <a:t>y 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</a:rPr>
              <a:t>允许相同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</a:rPr>
              <a:t>，按照</a:t>
            </a:r>
            <a:r>
              <a:rPr lang="zh-CN" altLang="en-US" sz="2400" dirty="0">
                <a:latin typeface="Times New Roman" pitchFamily="18" charset="0"/>
              </a:rPr>
              <a:t>一定的顺序组成的二</a:t>
            </a:r>
            <a:r>
              <a:rPr lang="zh-CN" altLang="en-US" sz="2400" dirty="0" smtClean="0">
                <a:latin typeface="Times New Roman" pitchFamily="18" charset="0"/>
              </a:rPr>
              <a:t>元组称为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有序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对 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</a:rPr>
              <a:t>也称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序偶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</a:rPr>
              <a:t>记作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i="1" dirty="0" smtClean="0">
                <a:latin typeface="Times New Roman" pitchFamily="18" charset="0"/>
              </a:rPr>
              <a:t>, y</a:t>
            </a:r>
            <a:r>
              <a:rPr lang="en-US" altLang="zh-CN" sz="2400" b="1" dirty="0" smtClean="0">
                <a:latin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有序</a:t>
            </a:r>
            <a:r>
              <a:rPr lang="zh-CN" altLang="en-US" sz="2400" dirty="0">
                <a:latin typeface="Times New Roman" pitchFamily="18" charset="0"/>
              </a:rPr>
              <a:t>对性质</a:t>
            </a:r>
            <a:r>
              <a:rPr lang="en-US" altLang="zh-CN" sz="2400" dirty="0">
                <a:latin typeface="Times New Roman" pitchFamily="18" charset="0"/>
              </a:rPr>
              <a:t>: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 smtClean="0">
                <a:latin typeface="Times New Roman" pitchFamily="18" charset="0"/>
              </a:rPr>
              <a:t>	(</a:t>
            </a:r>
            <a:r>
              <a:rPr lang="en-US" altLang="zh-CN" sz="2400" dirty="0">
                <a:latin typeface="Times New Roman" pitchFamily="18" charset="0"/>
              </a:rPr>
              <a:t>1) </a:t>
            </a:r>
            <a:r>
              <a:rPr lang="zh-CN" altLang="en-US" sz="2400" dirty="0">
                <a:latin typeface="Times New Roman" pitchFamily="18" charset="0"/>
              </a:rPr>
              <a:t>有序性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 err="1">
                <a:latin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≠ </a:t>
            </a:r>
            <a:r>
              <a:rPr lang="en-US" altLang="zh-CN" sz="2400" b="1" dirty="0" smtClean="0">
                <a:latin typeface="Times New Roman" pitchFamily="18" charset="0"/>
              </a:rPr>
              <a:t>&lt;</a:t>
            </a:r>
            <a:r>
              <a:rPr lang="en-US" altLang="zh-CN" sz="2400" b="1" i="1" dirty="0" err="1">
                <a:latin typeface="Times New Roman" pitchFamily="18" charset="0"/>
              </a:rPr>
              <a:t>y,x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en-US" altLang="zh-CN" sz="2400" dirty="0">
                <a:latin typeface="Times New Roman" pitchFamily="18" charset="0"/>
              </a:rPr>
              <a:t> (</a:t>
            </a:r>
            <a:r>
              <a:rPr lang="zh-CN" altLang="en-US" sz="2400" dirty="0">
                <a:latin typeface="Times New Roman" pitchFamily="18" charset="0"/>
              </a:rPr>
              <a:t>当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≠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zh-CN" altLang="en-US" sz="2400" dirty="0">
                <a:latin typeface="Times New Roman" pitchFamily="18" charset="0"/>
              </a:rPr>
              <a:t>时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endParaRPr lang="zh-CN" altLang="en-US" sz="240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dirty="0" smtClean="0">
                <a:latin typeface="Times New Roman" pitchFamily="18" charset="0"/>
              </a:rPr>
              <a:t>	(</a:t>
            </a:r>
            <a:r>
              <a:rPr lang="en-US" altLang="zh-CN" sz="2400" dirty="0">
                <a:latin typeface="Times New Roman" pitchFamily="18" charset="0"/>
              </a:rPr>
              <a:t>2) 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 err="1">
                <a:latin typeface="Times New Roman" pitchFamily="18" charset="0"/>
              </a:rPr>
              <a:t>x,y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zh-CN" altLang="en-US" sz="2400" dirty="0">
                <a:latin typeface="Times New Roman" pitchFamily="18" charset="0"/>
              </a:rPr>
              <a:t>与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 err="1">
                <a:latin typeface="Times New Roman" pitchFamily="18" charset="0"/>
              </a:rPr>
              <a:t>u,v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zh-CN" altLang="en-US" sz="2400" dirty="0">
                <a:latin typeface="Times New Roman" pitchFamily="18" charset="0"/>
              </a:rPr>
              <a:t>相等的充分必要条件是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s-ES" altLang="zh-CN" sz="2400" b="1" dirty="0" smtClean="0">
                <a:latin typeface="Times New Roman" pitchFamily="18" charset="0"/>
              </a:rPr>
              <a:t>		&lt;</a:t>
            </a:r>
            <a:r>
              <a:rPr lang="es-ES" altLang="zh-CN" sz="2400" b="1" i="1" dirty="0">
                <a:latin typeface="Times New Roman" pitchFamily="18" charset="0"/>
              </a:rPr>
              <a:t>x,y</a:t>
            </a:r>
            <a:r>
              <a:rPr lang="es-ES" altLang="zh-CN" sz="2400" b="1" dirty="0">
                <a:latin typeface="Times New Roman" pitchFamily="18" charset="0"/>
              </a:rPr>
              <a:t>&gt;</a:t>
            </a:r>
            <a:r>
              <a:rPr lang="es-ES" altLang="zh-CN" sz="2400" dirty="0">
                <a:latin typeface="Times New Roman" pitchFamily="18" charset="0"/>
              </a:rPr>
              <a:t>=</a:t>
            </a:r>
            <a:r>
              <a:rPr lang="es-ES" altLang="zh-CN" sz="2400" b="1" dirty="0">
                <a:latin typeface="Times New Roman" pitchFamily="18" charset="0"/>
              </a:rPr>
              <a:t>&lt;</a:t>
            </a:r>
            <a:r>
              <a:rPr lang="es-ES" altLang="zh-CN" sz="2400" b="1" i="1" dirty="0">
                <a:latin typeface="Times New Roman" pitchFamily="18" charset="0"/>
              </a:rPr>
              <a:t>u,v</a:t>
            </a:r>
            <a:r>
              <a:rPr lang="es-ES" altLang="zh-CN" sz="2400" b="1" dirty="0" smtClean="0">
                <a:latin typeface="Times New Roman" pitchFamily="18" charset="0"/>
              </a:rPr>
              <a:t>&gt;</a:t>
            </a:r>
            <a:r>
              <a:rPr lang="es-ES" altLang="zh-CN" sz="2400" dirty="0" smtClean="0">
                <a:latin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 </a:t>
            </a:r>
            <a:r>
              <a:rPr lang="zh-CN" altLang="es-ES" sz="2400" dirty="0" smtClean="0">
                <a:latin typeface="Times New Roman" pitchFamily="18" charset="0"/>
              </a:rPr>
              <a:t> </a:t>
            </a:r>
            <a:r>
              <a:rPr lang="es-ES" altLang="zh-CN" sz="2400" b="1" i="1" dirty="0">
                <a:latin typeface="Times New Roman" pitchFamily="18" charset="0"/>
              </a:rPr>
              <a:t>x</a:t>
            </a:r>
            <a:r>
              <a:rPr lang="es-ES" altLang="zh-CN" sz="2400" dirty="0">
                <a:latin typeface="Times New Roman" pitchFamily="18" charset="0"/>
              </a:rPr>
              <a:t>=</a:t>
            </a:r>
            <a:r>
              <a:rPr lang="es-ES" altLang="zh-CN" sz="2400" b="1" i="1" dirty="0">
                <a:latin typeface="Times New Roman" pitchFamily="18" charset="0"/>
              </a:rPr>
              <a:t>u</a:t>
            </a:r>
            <a:r>
              <a:rPr lang="zh-CN" altLang="en-US" sz="2400" dirty="0">
                <a:latin typeface="Times New Roman" pitchFamily="18" charset="0"/>
              </a:rPr>
              <a:t>∧</a:t>
            </a:r>
            <a:r>
              <a:rPr lang="es-ES" altLang="zh-CN" sz="2400" b="1" i="1" dirty="0">
                <a:latin typeface="Times New Roman" pitchFamily="18" charset="0"/>
              </a:rPr>
              <a:t>y</a:t>
            </a:r>
            <a:r>
              <a:rPr lang="es-ES" altLang="zh-CN" sz="2400" dirty="0">
                <a:latin typeface="Times New Roman" pitchFamily="18" charset="0"/>
              </a:rPr>
              <a:t>=</a:t>
            </a:r>
            <a:r>
              <a:rPr lang="es-ES" altLang="zh-CN" sz="2400" b="1" i="1" dirty="0">
                <a:latin typeface="Times New Roman" pitchFamily="18" charset="0"/>
              </a:rPr>
              <a:t>v</a:t>
            </a:r>
            <a:r>
              <a:rPr lang="es-ES" altLang="zh-CN" sz="2400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注意有序对和集合的区别：有序对强调顺序性。</a:t>
            </a: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关系的幂运算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4.10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</a:t>
            </a:r>
            <a:r>
              <a:rPr lang="en-US" altLang="zh-CN" i="1" dirty="0" smtClean="0"/>
              <a:t> n</a:t>
            </a:r>
            <a:r>
              <a:rPr lang="zh-CN" altLang="en-US" b="0" dirty="0" smtClean="0"/>
              <a:t>为自然数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zh-CN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次幂</a:t>
            </a:r>
            <a:r>
              <a:rPr lang="zh-CN" altLang="en-US" b="0" dirty="0" smtClean="0"/>
              <a:t>定义为：</a:t>
            </a:r>
            <a:r>
              <a:rPr lang="en-US" altLang="zh-CN" b="0" dirty="0" smtClean="0"/>
              <a:t>, n&gt;0.</a:t>
            </a:r>
            <a:endParaRPr lang="zh-CN" altLang="en-US" b="0" dirty="0" smtClean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pt-BR" altLang="zh-CN" b="0" dirty="0" smtClean="0"/>
              <a:t>(1) </a:t>
            </a:r>
            <a:r>
              <a:rPr lang="pt-BR" altLang="zh-CN" i="1" dirty="0" smtClean="0"/>
              <a:t>R</a:t>
            </a:r>
            <a:r>
              <a:rPr lang="pt-BR" altLang="zh-CN" baseline="30000" dirty="0" smtClean="0"/>
              <a:t>0</a:t>
            </a:r>
            <a:r>
              <a:rPr lang="pt-BR" altLang="zh-CN" b="0" dirty="0" smtClean="0"/>
              <a:t> = { &lt;</a:t>
            </a:r>
            <a:r>
              <a:rPr lang="pt-BR" altLang="zh-CN" i="1" dirty="0" smtClean="0"/>
              <a:t>x, x</a:t>
            </a:r>
            <a:r>
              <a:rPr lang="pt-BR" altLang="zh-CN" b="0" dirty="0" smtClean="0"/>
              <a:t>&gt; | </a:t>
            </a:r>
            <a:r>
              <a:rPr lang="pt-BR" altLang="zh-CN" i="1" dirty="0" smtClean="0"/>
              <a:t>x</a:t>
            </a:r>
            <a:r>
              <a:rPr lang="pt-BR" altLang="zh-CN" b="0" dirty="0" smtClean="0"/>
              <a:t>∈A } = </a:t>
            </a:r>
            <a:r>
              <a:rPr lang="pt-BR" altLang="zh-CN" i="1" dirty="0" smtClean="0"/>
              <a:t>I</a:t>
            </a:r>
            <a:r>
              <a:rPr lang="pt-BR" altLang="zh-CN" baseline="-25000" dirty="0" smtClean="0"/>
              <a:t>A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0" dirty="0" smtClean="0"/>
              <a:t>(2) 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+1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n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&gt;0.</a:t>
            </a:r>
            <a:endParaRPr lang="en-US" altLang="zh-CN" baseline="-25000" dirty="0" smtClean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0" dirty="0" smtClean="0"/>
              <a:t>注意：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b="0" dirty="0" smtClean="0"/>
              <a:t>对于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上的任何关系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都有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0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aseline="30000" dirty="0" smtClean="0"/>
              <a:t>0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b="0" dirty="0" smtClean="0"/>
              <a:t>对于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上的任何关系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都有</a:t>
            </a:r>
            <a:r>
              <a:rPr lang="en-US" altLang="zh-CN" i="1" dirty="0" smtClean="0"/>
              <a:t>R</a:t>
            </a:r>
            <a:r>
              <a:rPr lang="pt-BR" altLang="zh-CN" baseline="30000" dirty="0" smtClean="0"/>
              <a:t>1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R</a:t>
            </a:r>
            <a:endParaRPr lang="zh-CN" altLang="en-US" i="1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171975-F5B4-44B6-87AC-890E9DD2142F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关系的幂运算</a:t>
            </a:r>
          </a:p>
        </p:txBody>
      </p:sp>
      <p:sp>
        <p:nvSpPr>
          <p:cNvPr id="3077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10715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4.8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= {</a:t>
            </a:r>
            <a:r>
              <a:rPr lang="en-US" altLang="zh-CN" i="1" dirty="0" smtClean="0"/>
              <a:t>a, b, c, d </a:t>
            </a:r>
            <a:r>
              <a:rPr lang="en-US" altLang="zh-CN" b="0" dirty="0" smtClean="0"/>
              <a:t>},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= {&lt;</a:t>
            </a:r>
            <a:r>
              <a:rPr lang="en-US" altLang="zh-CN" i="1" dirty="0" err="1" smtClean="0"/>
              <a:t>a,b</a:t>
            </a:r>
            <a:r>
              <a:rPr lang="en-US" altLang="zh-CN" b="0" dirty="0" smtClean="0"/>
              <a:t>&gt;, &lt;</a:t>
            </a:r>
            <a:r>
              <a:rPr lang="en-US" altLang="zh-CN" i="1" dirty="0" err="1" smtClean="0"/>
              <a:t>b,a</a:t>
            </a:r>
            <a:r>
              <a:rPr lang="en-US" altLang="zh-CN" b="0" dirty="0" smtClean="0"/>
              <a:t>&gt;, &lt;</a:t>
            </a:r>
            <a:r>
              <a:rPr lang="en-US" altLang="zh-CN" i="1" dirty="0" err="1" smtClean="0"/>
              <a:t>b,c</a:t>
            </a:r>
            <a:r>
              <a:rPr lang="en-US" altLang="zh-CN" b="0" dirty="0" smtClean="0"/>
              <a:t>&gt;, &lt;</a:t>
            </a:r>
            <a:r>
              <a:rPr lang="en-US" altLang="zh-CN" i="1" dirty="0" err="1" smtClean="0"/>
              <a:t>c,d</a:t>
            </a:r>
            <a:r>
              <a:rPr lang="en-US" altLang="zh-CN" b="0" dirty="0" smtClean="0"/>
              <a:t>&gt;},</a:t>
            </a:r>
          </a:p>
          <a:p>
            <a:r>
              <a:rPr lang="zh-CN" altLang="en-US" b="0" dirty="0" smtClean="0"/>
              <a:t>求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的各次幂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分别用矩阵和关系图表示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30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B1CA78-2F2F-48BD-84E4-724E1FF746CF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88" y="2000250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defRPr/>
            </a:pPr>
            <a:r>
              <a:rPr lang="zh-CN" altLang="en-US" sz="2400" dirty="0" smtClean="0">
                <a:latin typeface="Times New Roman" pitchFamily="18" charset="0"/>
              </a:rPr>
              <a:t>解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400" b="1" i="1" dirty="0" smtClean="0">
                <a:latin typeface="+mn-lt"/>
                <a:ea typeface="+mn-ea"/>
              </a:rPr>
              <a:t>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latin typeface="+mn-lt"/>
                <a:ea typeface="+mn-ea"/>
              </a:rPr>
              <a:t>R</a:t>
            </a:r>
            <a:r>
              <a:rPr lang="en-US" altLang="zh-CN" sz="2400" b="1" baseline="30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b="1" i="1" dirty="0" smtClean="0">
                <a:latin typeface="+mn-lt"/>
                <a:ea typeface="+mn-ea"/>
              </a:rPr>
              <a:t>R</a:t>
            </a:r>
            <a:r>
              <a:rPr lang="en-US" altLang="zh-CN" sz="2400" b="1" baseline="30000" dirty="0" smtClean="0">
                <a:latin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</a:rPr>
              <a:t>关系矩阵、分别</a:t>
            </a:r>
            <a:r>
              <a:rPr lang="zh-CN" altLang="en-US" sz="2400" dirty="0">
                <a:latin typeface="Times New Roman" pitchFamily="18" charset="0"/>
              </a:rPr>
              <a:t>是：</a:t>
            </a:r>
            <a:endParaRPr lang="zh-CN" altLang="en-US" sz="2400" kern="0" dirty="0">
              <a:latin typeface="Times New Roman" pitchFamily="18" charset="0"/>
              <a:ea typeface="+mn-ea"/>
            </a:endParaRPr>
          </a:p>
        </p:txBody>
      </p:sp>
      <p:graphicFrame>
        <p:nvGraphicFramePr>
          <p:cNvPr id="180226" name="Object 13"/>
          <p:cNvGraphicFramePr>
            <a:graphicFrameLocks noChangeAspect="1"/>
          </p:cNvGraphicFramePr>
          <p:nvPr/>
        </p:nvGraphicFramePr>
        <p:xfrm>
          <a:off x="1214414" y="2571744"/>
          <a:ext cx="2790825" cy="1957387"/>
        </p:xfrm>
        <a:graphic>
          <a:graphicData uri="http://schemas.openxmlformats.org/presentationml/2006/ole">
            <p:oleObj spid="_x0000_s3082" name="公式" r:id="rId3" imgW="850900" imgH="596900" progId="Equation.3">
              <p:embed/>
            </p:oleObj>
          </a:graphicData>
        </a:graphic>
      </p:graphicFrame>
      <p:graphicFrame>
        <p:nvGraphicFramePr>
          <p:cNvPr id="180228" name="Object 14"/>
          <p:cNvGraphicFramePr>
            <a:graphicFrameLocks noChangeAspect="1"/>
          </p:cNvGraphicFramePr>
          <p:nvPr/>
        </p:nvGraphicFramePr>
        <p:xfrm>
          <a:off x="571500" y="4572000"/>
          <a:ext cx="6789738" cy="1957388"/>
        </p:xfrm>
        <a:graphic>
          <a:graphicData uri="http://schemas.openxmlformats.org/presentationml/2006/ole">
            <p:oleObj spid="_x0000_s3083" name="公式" r:id="rId4" imgW="2070100" imgH="596900" progId="Equation.3">
              <p:embed/>
            </p:oleObj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4718072" y="2544770"/>
          <a:ext cx="2997200" cy="1955800"/>
        </p:xfrm>
        <a:graphic>
          <a:graphicData uri="http://schemas.openxmlformats.org/presentationml/2006/ole">
            <p:oleObj spid="_x0000_s3084" name="公式" r:id="rId5" imgW="914400" imgH="59690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关系的幂运算</a:t>
            </a:r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71500"/>
          </a:xfrm>
        </p:spPr>
        <p:txBody>
          <a:bodyPr/>
          <a:lstStyle/>
          <a:p>
            <a:r>
              <a:rPr lang="en-US" altLang="zh-CN" i="1" dirty="0" smtClean="0"/>
              <a:t>R</a:t>
            </a:r>
            <a:r>
              <a:rPr lang="en-US" altLang="zh-CN" baseline="30000" dirty="0" smtClean="0"/>
              <a:t>3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4</a:t>
            </a:r>
            <a:r>
              <a:rPr lang="zh-CN" altLang="en-US" b="0" dirty="0" smtClean="0"/>
              <a:t>的矩阵是：</a:t>
            </a:r>
          </a:p>
        </p:txBody>
      </p:sp>
      <p:sp>
        <p:nvSpPr>
          <p:cNvPr id="41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391D98-019A-4F3F-B02C-A694F8AAB3CD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14313" y="3786188"/>
            <a:ext cx="8229600" cy="271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pt-BR" sz="2800" dirty="0"/>
              <a:t>因此</a:t>
            </a:r>
            <a:r>
              <a:rPr lang="pt-BR" altLang="zh-CN" sz="2800" b="1" i="1" dirty="0">
                <a:latin typeface="+mn-lt"/>
                <a:ea typeface="+mn-ea"/>
              </a:rPr>
              <a:t>M</a:t>
            </a:r>
            <a:r>
              <a:rPr lang="pt-BR" altLang="zh-CN" sz="2800" b="1" baseline="30000" dirty="0">
                <a:latin typeface="+mn-lt"/>
                <a:ea typeface="+mn-ea"/>
              </a:rPr>
              <a:t>4</a:t>
            </a:r>
            <a:r>
              <a:rPr lang="pt-BR" altLang="zh-CN" sz="2800" dirty="0">
                <a:latin typeface="+mn-lt"/>
              </a:rPr>
              <a:t>=</a:t>
            </a:r>
            <a:r>
              <a:rPr lang="pt-BR" altLang="zh-CN" sz="2800" b="1" i="1" dirty="0">
                <a:latin typeface="+mn-lt"/>
                <a:ea typeface="+mn-ea"/>
              </a:rPr>
              <a:t>M</a:t>
            </a:r>
            <a:r>
              <a:rPr lang="pt-BR" altLang="zh-CN" sz="2800" b="1" baseline="30000" dirty="0">
                <a:latin typeface="+mn-lt"/>
                <a:ea typeface="+mn-ea"/>
              </a:rPr>
              <a:t>2</a:t>
            </a:r>
            <a:r>
              <a:rPr lang="pt-BR" altLang="zh-CN" sz="2800" dirty="0">
                <a:latin typeface="+mn-lt"/>
              </a:rPr>
              <a:t>,</a:t>
            </a:r>
            <a:r>
              <a:rPr lang="pt-BR" altLang="zh-CN" sz="2800" dirty="0"/>
              <a:t> </a:t>
            </a:r>
            <a:r>
              <a:rPr lang="zh-CN" altLang="pt-BR" sz="2800" dirty="0"/>
              <a:t>即</a:t>
            </a:r>
            <a:r>
              <a:rPr lang="pt-BR" altLang="zh-CN" sz="2800" b="1" i="1" dirty="0">
                <a:latin typeface="+mn-lt"/>
                <a:ea typeface="+mn-ea"/>
              </a:rPr>
              <a:t>R</a:t>
            </a:r>
            <a:r>
              <a:rPr lang="pt-BR" altLang="zh-CN" sz="2800" b="1" baseline="30000" dirty="0">
                <a:latin typeface="+mn-lt"/>
                <a:ea typeface="+mn-ea"/>
              </a:rPr>
              <a:t>4</a:t>
            </a:r>
            <a:r>
              <a:rPr lang="pt-BR" altLang="zh-CN" sz="2800" dirty="0">
                <a:latin typeface="+mn-lt"/>
              </a:rPr>
              <a:t>=</a:t>
            </a:r>
            <a:r>
              <a:rPr lang="pt-BR" altLang="zh-CN" sz="2800" b="1" i="1" dirty="0">
                <a:latin typeface="+mn-lt"/>
                <a:ea typeface="+mn-ea"/>
              </a:rPr>
              <a:t>R</a:t>
            </a:r>
            <a:r>
              <a:rPr lang="pt-BR" altLang="zh-CN" sz="2800" b="1" baseline="30000" dirty="0">
                <a:latin typeface="+mn-lt"/>
                <a:ea typeface="+mn-ea"/>
              </a:rPr>
              <a:t>2</a:t>
            </a:r>
            <a:r>
              <a:rPr lang="pt-BR" altLang="zh-CN" sz="2800" dirty="0">
                <a:latin typeface="+mn-lt"/>
              </a:rPr>
              <a:t>.</a:t>
            </a:r>
            <a:r>
              <a:rPr lang="pt-BR" altLang="zh-CN" sz="2800" dirty="0"/>
              <a:t> </a:t>
            </a:r>
            <a:r>
              <a:rPr lang="zh-CN" altLang="pt-BR" sz="2800" dirty="0"/>
              <a:t>因此可以得到</a:t>
            </a: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800" b="1" i="1" dirty="0">
                <a:latin typeface="+mn-lt"/>
                <a:ea typeface="+mn-ea"/>
              </a:rPr>
              <a:t>R</a:t>
            </a:r>
            <a:r>
              <a:rPr lang="en-US" altLang="zh-CN" sz="2800" b="1" baseline="30000" dirty="0">
                <a:latin typeface="+mn-lt"/>
                <a:ea typeface="+mn-ea"/>
              </a:rPr>
              <a:t>2</a:t>
            </a:r>
            <a:r>
              <a:rPr lang="en-US" altLang="zh-CN" sz="2800" b="1" i="1" dirty="0">
                <a:latin typeface="+mn-lt"/>
                <a:ea typeface="+mn-ea"/>
              </a:rPr>
              <a:t>=R</a:t>
            </a:r>
            <a:r>
              <a:rPr lang="en-US" altLang="zh-CN" sz="2800" b="1" baseline="30000" dirty="0">
                <a:latin typeface="+mn-lt"/>
                <a:ea typeface="+mn-ea"/>
              </a:rPr>
              <a:t>4</a:t>
            </a:r>
            <a:r>
              <a:rPr lang="en-US" altLang="zh-CN" sz="2800" b="1" i="1" dirty="0">
                <a:latin typeface="+mn-lt"/>
                <a:ea typeface="+mn-ea"/>
              </a:rPr>
              <a:t>=R</a:t>
            </a:r>
            <a:r>
              <a:rPr lang="en-US" altLang="zh-CN" sz="2800" b="1" baseline="30000" dirty="0">
                <a:latin typeface="+mn-lt"/>
                <a:ea typeface="+mn-ea"/>
              </a:rPr>
              <a:t>6</a:t>
            </a:r>
            <a:r>
              <a:rPr lang="en-US" altLang="zh-CN" sz="2800" dirty="0">
                <a:latin typeface="+mn-lt"/>
              </a:rPr>
              <a:t>=…</a:t>
            </a:r>
            <a:r>
              <a:rPr lang="zh-CN" altLang="en-US" sz="2800" dirty="0">
                <a:latin typeface="+mn-lt"/>
              </a:rPr>
              <a:t>， </a:t>
            </a:r>
            <a:r>
              <a:rPr lang="en-US" altLang="zh-CN" sz="2800" b="1" i="1" dirty="0">
                <a:latin typeface="+mn-lt"/>
                <a:ea typeface="+mn-ea"/>
              </a:rPr>
              <a:t>R</a:t>
            </a:r>
            <a:r>
              <a:rPr lang="en-US" altLang="zh-CN" sz="2800" b="1" baseline="30000" dirty="0">
                <a:latin typeface="+mn-lt"/>
                <a:ea typeface="+mn-ea"/>
              </a:rPr>
              <a:t>3</a:t>
            </a:r>
            <a:r>
              <a:rPr lang="en-US" altLang="zh-CN" sz="2800" dirty="0">
                <a:latin typeface="+mn-lt"/>
              </a:rPr>
              <a:t>=</a:t>
            </a:r>
            <a:r>
              <a:rPr lang="en-US" altLang="zh-CN" sz="2800" b="1" i="1" dirty="0">
                <a:latin typeface="+mn-lt"/>
                <a:ea typeface="+mn-ea"/>
              </a:rPr>
              <a:t>R</a:t>
            </a:r>
            <a:r>
              <a:rPr lang="en-US" altLang="zh-CN" sz="2800" b="1" baseline="30000" dirty="0">
                <a:latin typeface="+mn-lt"/>
                <a:ea typeface="+mn-ea"/>
              </a:rPr>
              <a:t>5</a:t>
            </a:r>
            <a:r>
              <a:rPr lang="en-US" altLang="zh-CN" sz="2800" dirty="0">
                <a:latin typeface="+mn-lt"/>
              </a:rPr>
              <a:t>=</a:t>
            </a:r>
            <a:r>
              <a:rPr lang="en-US" altLang="zh-CN" sz="2800" b="1" i="1" dirty="0">
                <a:latin typeface="+mn-lt"/>
                <a:ea typeface="+mn-ea"/>
              </a:rPr>
              <a:t>R</a:t>
            </a:r>
            <a:r>
              <a:rPr lang="en-US" altLang="zh-CN" sz="2800" b="1" baseline="30000" dirty="0">
                <a:latin typeface="+mn-lt"/>
                <a:ea typeface="+mn-ea"/>
              </a:rPr>
              <a:t>7</a:t>
            </a:r>
            <a:r>
              <a:rPr lang="en-US" altLang="zh-CN" sz="2800" dirty="0" smtClean="0">
                <a:latin typeface="+mn-lt"/>
              </a:rPr>
              <a:t>=…</a:t>
            </a: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zh-CN" altLang="en-US" sz="2800" dirty="0" smtClean="0">
                <a:latin typeface="+mn-lt"/>
              </a:rPr>
              <a:t>矩阵运算中所用加法是逻辑加，即：</a:t>
            </a:r>
            <a:endParaRPr lang="en-US" altLang="zh-CN" sz="2800" dirty="0" smtClean="0">
              <a:latin typeface="+mn-lt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2800" dirty="0" smtClean="0">
                <a:latin typeface="+mn-lt"/>
              </a:rPr>
              <a:t>0 + 0 = 0,  0 + 1 = 1, 1 + 0 = 1,  1 + 1 = 1.</a:t>
            </a:r>
            <a:endParaRPr lang="en-US" altLang="zh-CN" sz="2800" dirty="0">
              <a:latin typeface="+mn-lt"/>
            </a:endParaRPr>
          </a:p>
        </p:txBody>
      </p:sp>
      <p:graphicFrame>
        <p:nvGraphicFramePr>
          <p:cNvPr id="4098" name="Object 14"/>
          <p:cNvGraphicFramePr>
            <a:graphicFrameLocks noChangeAspect="1"/>
          </p:cNvGraphicFramePr>
          <p:nvPr/>
        </p:nvGraphicFramePr>
        <p:xfrm>
          <a:off x="417513" y="1484784"/>
          <a:ext cx="7539267" cy="2166615"/>
        </p:xfrm>
        <a:graphic>
          <a:graphicData uri="http://schemas.openxmlformats.org/presentationml/2006/ole">
            <p:oleObj spid="_x0000_s4106" name="Equation" r:id="rId3" imgW="2120900" imgH="60960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关系的幂运算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71500"/>
          </a:xfrm>
        </p:spPr>
        <p:txBody>
          <a:bodyPr/>
          <a:lstStyle/>
          <a:p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1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3</a:t>
            </a:r>
            <a:r>
              <a:rPr lang="en-US" altLang="zh-CN" b="0" dirty="0" smtClean="0"/>
              <a:t>,…</a:t>
            </a:r>
            <a:r>
              <a:rPr lang="zh-CN" altLang="en-US" b="0" dirty="0" smtClean="0"/>
              <a:t>的关系图如下图所示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1B047-9DBC-4EF6-80AE-CF63AE8EB81D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755757"/>
            <a:ext cx="33845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571612"/>
            <a:ext cx="3259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3430587"/>
            <a:ext cx="33845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429000"/>
            <a:ext cx="35290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矩形 4"/>
          <p:cNvSpPr>
            <a:spLocks noChangeArrowheads="1"/>
          </p:cNvSpPr>
          <p:nvPr/>
        </p:nvSpPr>
        <p:spPr bwMode="auto">
          <a:xfrm>
            <a:off x="2012950" y="2538707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b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8" name="矩形 5"/>
          <p:cNvSpPr>
            <a:spLocks noChangeArrowheads="1"/>
          </p:cNvSpPr>
          <p:nvPr/>
        </p:nvSpPr>
        <p:spPr bwMode="auto">
          <a:xfrm>
            <a:off x="6054725" y="2538707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9" name="矩形 6"/>
          <p:cNvSpPr>
            <a:spLocks noChangeArrowheads="1"/>
          </p:cNvSpPr>
          <p:nvPr/>
        </p:nvSpPr>
        <p:spPr bwMode="auto">
          <a:xfrm>
            <a:off x="1843088" y="4654550"/>
            <a:ext cx="9749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0" name="矩形 11"/>
          <p:cNvSpPr>
            <a:spLocks noChangeArrowheads="1"/>
          </p:cNvSpPr>
          <p:nvPr/>
        </p:nvSpPr>
        <p:spPr bwMode="auto">
          <a:xfrm>
            <a:off x="5946775" y="4687887"/>
            <a:ext cx="9172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3=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71490" y="5214967"/>
            <a:ext cx="8229600" cy="10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命题：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元集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上的关系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</a:t>
            </a:r>
            <a:r>
              <a:rPr kumimoji="0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的种类有限，共有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1" i="1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而的幂次包含于这些种类之中，因此种类有限。</a:t>
            </a:r>
            <a:endParaRPr kumimoji="0" lang="en-US" altLang="zh-CN" sz="2400" b="1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幂运算的性质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150018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00"/>
                </a:solidFill>
              </a:rPr>
              <a:t>定理</a:t>
            </a:r>
            <a:r>
              <a:rPr lang="en-US" altLang="zh-CN" dirty="0" smtClean="0">
                <a:solidFill>
                  <a:srgbClr val="CC0000"/>
                </a:solidFill>
              </a:rPr>
              <a:t>4.3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m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n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N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r>
              <a:rPr lang="pt-BR" altLang="zh-CN" dirty="0" smtClean="0"/>
              <a:t>(1) </a:t>
            </a:r>
            <a:r>
              <a:rPr lang="pt-BR" altLang="zh-CN" i="1" dirty="0" smtClean="0"/>
              <a:t>R</a:t>
            </a:r>
            <a:r>
              <a:rPr lang="pt-BR" altLang="zh-CN" i="1" baseline="30000" dirty="0" smtClean="0"/>
              <a:t>m</a:t>
            </a:r>
            <a:r>
              <a:rPr lang="zh-CN" altLang="en-US" b="0" dirty="0" smtClean="0"/>
              <a:t>◦</a:t>
            </a:r>
            <a:r>
              <a:rPr lang="pt-BR" altLang="zh-CN" i="1" dirty="0" smtClean="0"/>
              <a:t>R</a:t>
            </a:r>
            <a:r>
              <a:rPr lang="pt-BR" altLang="zh-CN" i="1" baseline="30000" dirty="0" smtClean="0"/>
              <a:t>n</a:t>
            </a:r>
            <a:r>
              <a:rPr lang="pt-BR" altLang="zh-CN" b="0" dirty="0" smtClean="0"/>
              <a:t> = </a:t>
            </a:r>
            <a:r>
              <a:rPr lang="pt-BR" altLang="zh-CN" i="1" dirty="0" smtClean="0"/>
              <a:t>R</a:t>
            </a:r>
            <a:r>
              <a:rPr lang="pt-BR" altLang="zh-CN" i="1" baseline="30000" dirty="0" smtClean="0"/>
              <a:t>m</a:t>
            </a:r>
            <a:r>
              <a:rPr lang="pt-BR" altLang="zh-CN" baseline="30000" dirty="0" smtClean="0"/>
              <a:t>+</a:t>
            </a:r>
            <a:r>
              <a:rPr lang="pt-BR" altLang="zh-CN" i="1" baseline="30000" dirty="0" smtClean="0"/>
              <a:t>n</a:t>
            </a:r>
          </a:p>
          <a:p>
            <a:r>
              <a:rPr lang="en-US" altLang="zh-CN" dirty="0" smtClean="0"/>
              <a:t>(2) </a:t>
            </a:r>
            <a:r>
              <a:rPr lang="en-US" altLang="zh-CN" b="0" dirty="0" smtClean="0"/>
              <a:t>(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r>
              <a:rPr lang="en-US" altLang="zh-CN" b="0" dirty="0" smtClean="0"/>
              <a:t>)</a:t>
            </a:r>
            <a:r>
              <a:rPr lang="en-US" altLang="zh-CN" i="1" baseline="30000" dirty="0" smtClean="0"/>
              <a:t>n</a:t>
            </a:r>
            <a:r>
              <a:rPr lang="en-US" altLang="zh-CN" b="0" dirty="0" smtClean="0"/>
              <a:t> = 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mn</a:t>
            </a:r>
            <a:endParaRPr lang="en-US" altLang="zh-CN" i="1" baseline="30000" dirty="0" smtClean="0"/>
          </a:p>
          <a:p>
            <a:endParaRPr lang="en-US" altLang="zh-CN" b="0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1CAFD6-909D-4F2B-993A-0DC0163D1023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8625" y="2500313"/>
            <a:ext cx="82296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2400" kern="0" dirty="0" smtClean="0">
                <a:latin typeface="+mn-lt"/>
                <a:ea typeface="+mn-ea"/>
              </a:rPr>
              <a:t>证：用归纳法。</a:t>
            </a:r>
            <a:endParaRPr lang="zh-CN" altLang="en-US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(1) </a:t>
            </a:r>
            <a:r>
              <a:rPr lang="zh-CN" altLang="en-US" sz="2400" kern="0" dirty="0">
                <a:latin typeface="+mn-lt"/>
                <a:ea typeface="+mn-ea"/>
              </a:rPr>
              <a:t>对于任意给定的</a:t>
            </a:r>
            <a:r>
              <a:rPr lang="en-US" altLang="zh-CN" sz="2400" b="1" i="1" dirty="0">
                <a:latin typeface="+mn-lt"/>
                <a:ea typeface="+mn-ea"/>
              </a:rPr>
              <a:t>m</a:t>
            </a:r>
            <a:r>
              <a:rPr lang="zh-CN" altLang="en-US" sz="2400" kern="0" dirty="0">
                <a:latin typeface="+mn-lt"/>
                <a:ea typeface="+mn-ea"/>
              </a:rPr>
              <a:t>∈</a:t>
            </a:r>
            <a:r>
              <a:rPr lang="en-US" altLang="zh-CN" sz="2400" b="1" kern="0" dirty="0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, </a:t>
            </a:r>
            <a:r>
              <a:rPr lang="zh-CN" altLang="en-US" sz="2400" kern="0" dirty="0">
                <a:latin typeface="+mn-lt"/>
                <a:ea typeface="+mn-ea"/>
              </a:rPr>
              <a:t>施归纳于</a:t>
            </a:r>
            <a:r>
              <a:rPr lang="en-US" altLang="zh-CN" sz="2400" b="1" i="1" dirty="0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+mn-lt"/>
                <a:ea typeface="+mn-ea"/>
              </a:rPr>
              <a:t>若</a:t>
            </a:r>
            <a:r>
              <a:rPr lang="en-US" altLang="zh-CN" sz="2400" b="1" i="1" dirty="0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=0, </a:t>
            </a:r>
            <a:r>
              <a:rPr lang="zh-CN" altLang="en-US" sz="2400" kern="0" dirty="0">
                <a:latin typeface="+mn-lt"/>
                <a:ea typeface="+mn-ea"/>
              </a:rPr>
              <a:t>则有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+mn-lt"/>
                <a:ea typeface="+mn-ea"/>
              </a:rPr>
              <a:t>		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baseline="30000" dirty="0">
                <a:latin typeface="+mn-lt"/>
                <a:ea typeface="+mn-ea"/>
              </a:rPr>
              <a:t>0</a:t>
            </a:r>
            <a:r>
              <a:rPr lang="en-US" altLang="zh-CN" sz="2400" kern="0" dirty="0">
                <a:latin typeface="+mn-lt"/>
                <a:ea typeface="+mn-ea"/>
              </a:rPr>
              <a:t> = 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b="1" i="1" dirty="0">
                <a:latin typeface="+mn-lt"/>
                <a:ea typeface="+mn-ea"/>
              </a:rPr>
              <a:t>I</a:t>
            </a:r>
            <a:r>
              <a:rPr lang="en-US" altLang="zh-CN" sz="2400" kern="0" baseline="-25000" dirty="0">
                <a:latin typeface="+mn-lt"/>
                <a:ea typeface="+mn-ea"/>
              </a:rPr>
              <a:t>A</a:t>
            </a:r>
            <a:r>
              <a:rPr lang="en-US" altLang="zh-CN" sz="2400" kern="0" dirty="0">
                <a:latin typeface="+mn-lt"/>
                <a:ea typeface="+mn-ea"/>
              </a:rPr>
              <a:t> = 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en-US" altLang="zh-CN" sz="2400" kern="0" dirty="0">
                <a:latin typeface="+mn-lt"/>
                <a:ea typeface="+mn-ea"/>
              </a:rPr>
              <a:t> = 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i="1" baseline="30000" dirty="0">
                <a:latin typeface="+mn-lt"/>
                <a:ea typeface="+mn-ea"/>
              </a:rPr>
              <a:t>m</a:t>
            </a:r>
            <a:r>
              <a:rPr lang="en-US" altLang="zh-CN" sz="2400" b="1" baseline="30000" dirty="0">
                <a:latin typeface="+mn-lt"/>
                <a:ea typeface="+mn-ea"/>
              </a:rPr>
              <a:t>+0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+mn-lt"/>
                <a:ea typeface="+mn-ea"/>
              </a:rPr>
              <a:t>假设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i="1" baseline="30000" dirty="0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 = 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en-US" altLang="zh-CN" sz="2400" b="1" baseline="30000" dirty="0" err="1">
                <a:latin typeface="+mn-lt"/>
                <a:ea typeface="+mn-ea"/>
              </a:rPr>
              <a:t>+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, </a:t>
            </a:r>
            <a:r>
              <a:rPr lang="zh-CN" altLang="en-US" sz="2400" kern="0" dirty="0">
                <a:latin typeface="+mn-lt"/>
                <a:ea typeface="+mn-ea"/>
              </a:rPr>
              <a:t>则有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en-US" altLang="zh-CN" sz="2400" b="1" i="1" dirty="0">
                <a:latin typeface="+mn-lt"/>
                <a:ea typeface="+mn-ea"/>
              </a:rPr>
              <a:t>	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i="1" baseline="30000" dirty="0">
                <a:latin typeface="+mn-lt"/>
                <a:ea typeface="+mn-ea"/>
              </a:rPr>
              <a:t>n</a:t>
            </a:r>
            <a:r>
              <a:rPr lang="en-US" altLang="zh-CN" sz="2400" b="1" baseline="30000" dirty="0">
                <a:latin typeface="+mn-lt"/>
                <a:ea typeface="+mn-ea"/>
              </a:rPr>
              <a:t>+1</a:t>
            </a:r>
            <a:r>
              <a:rPr lang="en-US" altLang="zh-CN" sz="2400" kern="0" dirty="0">
                <a:latin typeface="+mn-lt"/>
                <a:ea typeface="+mn-ea"/>
              </a:rPr>
              <a:t> = 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kern="0" dirty="0">
                <a:latin typeface="+mn-lt"/>
                <a:ea typeface="+mn-ea"/>
              </a:rPr>
              <a:t>(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i="1" baseline="30000" dirty="0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kern="0" dirty="0">
                <a:latin typeface="+mn-lt"/>
                <a:ea typeface="+mn-ea"/>
              </a:rPr>
              <a:t>) = (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)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kern="0" dirty="0">
                <a:latin typeface="+mn-lt"/>
                <a:ea typeface="+mn-ea"/>
              </a:rPr>
              <a:t> = 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i="1" baseline="30000" dirty="0">
                <a:latin typeface="+mn-lt"/>
                <a:ea typeface="+mn-ea"/>
              </a:rPr>
              <a:t>m</a:t>
            </a:r>
            <a:r>
              <a:rPr lang="en-US" altLang="zh-CN" sz="2400" b="1" baseline="30000" dirty="0">
                <a:latin typeface="+mn-lt"/>
                <a:ea typeface="+mn-ea"/>
              </a:rPr>
              <a:t>+</a:t>
            </a:r>
            <a:r>
              <a:rPr lang="en-US" altLang="zh-CN" sz="2400" b="1" i="1" baseline="30000" dirty="0">
                <a:latin typeface="+mn-lt"/>
                <a:ea typeface="+mn-ea"/>
              </a:rPr>
              <a:t>n</a:t>
            </a:r>
            <a:r>
              <a:rPr lang="en-US" altLang="zh-CN" sz="2400" b="1" baseline="30000" dirty="0">
                <a:latin typeface="+mn-lt"/>
                <a:ea typeface="+mn-ea"/>
              </a:rPr>
              <a:t>+1</a:t>
            </a:r>
            <a:r>
              <a:rPr lang="en-US" altLang="zh-CN" sz="2400" kern="0" dirty="0">
                <a:latin typeface="+mn-lt"/>
                <a:ea typeface="+mn-ea"/>
              </a:rPr>
              <a:t> ,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+mn-lt"/>
                <a:ea typeface="+mn-ea"/>
              </a:rPr>
              <a:t>所以对一切</a:t>
            </a:r>
            <a:r>
              <a:rPr lang="en-US" altLang="zh-CN" sz="2400" b="1" i="1" dirty="0" err="1">
                <a:latin typeface="+mn-lt"/>
                <a:ea typeface="+mn-ea"/>
              </a:rPr>
              <a:t>m,n</a:t>
            </a:r>
            <a:r>
              <a:rPr lang="en-US" altLang="zh-CN" sz="2400" kern="0" dirty="0" err="1">
                <a:latin typeface="+mn-lt"/>
                <a:ea typeface="+mn-ea"/>
              </a:rPr>
              <a:t>∈</a:t>
            </a:r>
            <a:r>
              <a:rPr lang="en-US" altLang="zh-CN" sz="2400" b="1" kern="0" dirty="0" err="1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zh-CN" altLang="en-US" sz="2400" kern="0" dirty="0">
                <a:latin typeface="+mn-lt"/>
                <a:ea typeface="+mn-ea"/>
              </a:rPr>
              <a:t>有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zh-CN" altLang="en-US" sz="2400" kern="0" dirty="0">
                <a:latin typeface="+mn-lt"/>
                <a:ea typeface="+mn-ea"/>
              </a:rPr>
              <a:t>◦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 = </a:t>
            </a:r>
            <a:r>
              <a:rPr lang="en-US" altLang="zh-CN" sz="2400" b="1" i="1" dirty="0" err="1">
                <a:latin typeface="+mn-lt"/>
                <a:ea typeface="+mn-ea"/>
              </a:rPr>
              <a:t>R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m</a:t>
            </a:r>
            <a:r>
              <a:rPr lang="en-US" altLang="zh-CN" sz="2400" b="1" baseline="30000" dirty="0" err="1">
                <a:latin typeface="+mn-lt"/>
                <a:ea typeface="+mn-ea"/>
              </a:rPr>
              <a:t>+</a:t>
            </a:r>
            <a:r>
              <a:rPr lang="en-US" altLang="zh-CN" sz="2400" b="1" i="1" baseline="30000" dirty="0" err="1">
                <a:latin typeface="+mn-lt"/>
                <a:ea typeface="+mn-ea"/>
              </a:rPr>
              <a:t>n</a:t>
            </a:r>
            <a:r>
              <a:rPr lang="en-US" altLang="zh-CN" sz="2400" kern="0" dirty="0">
                <a:latin typeface="+mn-lt"/>
                <a:ea typeface="+mn-ea"/>
              </a:rPr>
              <a:t>.</a:t>
            </a:r>
            <a:endParaRPr lang="zh-CN" alt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4.2 </a:t>
            </a:r>
            <a:r>
              <a:rPr lang="zh-CN" altLang="en-US" dirty="0" smtClean="0"/>
              <a:t>关系的运算</a:t>
            </a:r>
            <a:r>
              <a:rPr lang="en-US" altLang="zh-CN" dirty="0" smtClean="0"/>
              <a:t>::</a:t>
            </a:r>
            <a:r>
              <a:rPr lang="zh-CN" altLang="en-US" dirty="0" smtClean="0"/>
              <a:t>幂运算的性质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86375"/>
          </a:xfrm>
        </p:spPr>
        <p:txBody>
          <a:bodyPr/>
          <a:lstStyle/>
          <a:p>
            <a:r>
              <a:rPr lang="en-US" altLang="zh-CN" dirty="0" smtClean="0"/>
              <a:t>(2) </a:t>
            </a:r>
            <a:r>
              <a:rPr lang="zh-CN" altLang="en-US" b="0" dirty="0" smtClean="0"/>
              <a:t>对于任意给定的</a:t>
            </a:r>
            <a:r>
              <a:rPr lang="en-US" altLang="zh-CN" i="1" dirty="0" smtClean="0"/>
              <a:t>m</a:t>
            </a:r>
            <a:r>
              <a:rPr lang="zh-CN" altLang="en-US" b="0" dirty="0" smtClean="0"/>
              <a:t>∈</a:t>
            </a:r>
            <a:r>
              <a:rPr lang="en-US" altLang="zh-CN" dirty="0" smtClean="0"/>
              <a:t>N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施归纳于</a:t>
            </a:r>
            <a:r>
              <a:rPr lang="en-US" altLang="zh-CN" i="1" dirty="0" smtClean="0"/>
              <a:t>n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/>
              <a:t>若</a:t>
            </a:r>
            <a:r>
              <a:rPr lang="en-US" altLang="zh-CN" i="1" dirty="0" smtClean="0"/>
              <a:t>n</a:t>
            </a:r>
            <a:r>
              <a:rPr lang="en-US" altLang="zh-CN" b="0" dirty="0" smtClean="0"/>
              <a:t>=0, </a:t>
            </a:r>
            <a:r>
              <a:rPr lang="zh-CN" altLang="en-US" b="0" dirty="0" smtClean="0"/>
              <a:t>则有</a:t>
            </a:r>
          </a:p>
          <a:p>
            <a:r>
              <a:rPr lang="en-US" altLang="zh-CN" b="0" dirty="0" smtClean="0"/>
              <a:t>		(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r>
              <a:rPr lang="en-US" altLang="zh-CN" b="0" dirty="0" smtClean="0"/>
              <a:t>)</a:t>
            </a:r>
            <a:r>
              <a:rPr lang="en-US" altLang="zh-CN" baseline="30000" dirty="0" smtClean="0"/>
              <a:t>0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m</a:t>
            </a:r>
            <a:r>
              <a:rPr lang="en-US" altLang="zh-CN" baseline="30000" dirty="0" smtClean="0"/>
              <a:t>×0</a:t>
            </a:r>
          </a:p>
          <a:p>
            <a:r>
              <a:rPr lang="zh-CN" altLang="en-US" b="0" dirty="0" smtClean="0"/>
              <a:t>假设</a:t>
            </a:r>
            <a:r>
              <a:rPr lang="en-US" altLang="zh-CN" b="0" dirty="0" smtClean="0"/>
              <a:t>(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r>
              <a:rPr lang="en-US" altLang="zh-CN" b="0" dirty="0" smtClean="0"/>
              <a:t>)</a:t>
            </a:r>
            <a:r>
              <a:rPr lang="en-US" altLang="zh-CN" i="1" baseline="30000" dirty="0" smtClean="0"/>
              <a:t>n</a:t>
            </a:r>
            <a:r>
              <a:rPr lang="en-US" altLang="zh-CN" b="0" dirty="0" smtClean="0"/>
              <a:t> = 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mn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则有</a:t>
            </a:r>
          </a:p>
          <a:p>
            <a:r>
              <a:rPr lang="en-US" altLang="zh-CN" b="0" dirty="0" smtClean="0"/>
              <a:t>		(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r>
              <a:rPr lang="en-US" altLang="zh-CN" b="0" dirty="0" smtClean="0"/>
              <a:t>)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+1</a:t>
            </a:r>
            <a:r>
              <a:rPr lang="en-US" altLang="zh-CN" b="0" dirty="0" smtClean="0"/>
              <a:t> = (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r>
              <a:rPr lang="en-US" altLang="zh-CN" b="0" dirty="0" smtClean="0"/>
              <a:t>)</a:t>
            </a:r>
            <a:r>
              <a:rPr lang="en-US" altLang="zh-CN" i="1" baseline="30000" dirty="0" smtClean="0"/>
              <a:t>n</a:t>
            </a:r>
            <a:r>
              <a:rPr lang="zh-CN" altLang="en-US" b="0" dirty="0" smtClean="0"/>
              <a:t>◦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r>
              <a:rPr lang="en-US" altLang="zh-CN" b="0" dirty="0" smtClean="0"/>
              <a:t> = 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mn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◦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endParaRPr lang="en-US" altLang="zh-CN" i="1" baseline="30000" dirty="0" smtClean="0"/>
          </a:p>
          <a:p>
            <a:r>
              <a:rPr lang="en-US" altLang="zh-CN" b="0" dirty="0" smtClean="0"/>
              <a:t>			= 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mn</a:t>
            </a:r>
            <a:r>
              <a:rPr lang="en-US" altLang="zh-CN" baseline="30000" dirty="0" err="1" smtClean="0"/>
              <a:t>+</a:t>
            </a:r>
            <a:r>
              <a:rPr lang="en-US" altLang="zh-CN" i="1" baseline="30000" dirty="0" err="1" smtClean="0"/>
              <a:t>m</a:t>
            </a:r>
            <a:r>
              <a:rPr lang="en-US" altLang="zh-CN" b="0" dirty="0" smtClean="0"/>
              <a:t> = 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+1)</a:t>
            </a:r>
          </a:p>
          <a:p>
            <a:r>
              <a:rPr lang="zh-CN" altLang="en-US" b="0" dirty="0" smtClean="0"/>
              <a:t>所以对一切</a:t>
            </a:r>
            <a:r>
              <a:rPr lang="en-US" altLang="zh-CN" i="1" dirty="0" smtClean="0"/>
              <a:t>m, </a:t>
            </a:r>
            <a:r>
              <a:rPr lang="en-US" altLang="zh-CN" i="1" dirty="0" err="1" smtClean="0"/>
              <a:t>n</a:t>
            </a:r>
            <a:r>
              <a:rPr lang="en-US" altLang="zh-CN" b="0" dirty="0" err="1" smtClean="0"/>
              <a:t>∈</a:t>
            </a:r>
            <a:r>
              <a:rPr lang="en-US" altLang="zh-CN" dirty="0" err="1" smtClean="0"/>
              <a:t>N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有</a:t>
            </a:r>
            <a:r>
              <a:rPr lang="en-US" altLang="zh-CN" b="0" dirty="0" smtClean="0"/>
              <a:t>(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</a:t>
            </a:r>
            <a:r>
              <a:rPr lang="en-US" altLang="zh-CN" b="0" dirty="0" smtClean="0"/>
              <a:t>)</a:t>
            </a:r>
            <a:r>
              <a:rPr lang="en-US" altLang="zh-CN" i="1" baseline="30000" dirty="0" smtClean="0"/>
              <a:t>n</a:t>
            </a:r>
            <a:r>
              <a:rPr lang="en-US" altLang="zh-CN" b="0" dirty="0" smtClean="0"/>
              <a:t> = 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mn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B4427D-15AB-4A37-B756-B9E5DA06780E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672DB-FABF-4AA1-A2B5-0F4FBBA69503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3" y="928670"/>
            <a:ext cx="8158191" cy="4143404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自反、反自反、对称、反对称</a:t>
            </a:r>
            <a:endParaRPr lang="en-US" altLang="zh-CN" sz="2800" dirty="0" smtClean="0"/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传递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关系性质成立的充要条件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关系性质的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种等价条件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关系的性质和运算之间的联系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85720" y="285750"/>
            <a:ext cx="8715436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  <a:r>
              <a:rPr lang="en-US" altLang="zh-CN" dirty="0" smtClean="0"/>
              <a:t>::</a:t>
            </a:r>
            <a:r>
              <a:rPr lang="zh-CN" altLang="en-US" dirty="0" smtClean="0"/>
              <a:t>自反、反自反、对称、反对称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86375"/>
          </a:xfrm>
        </p:spPr>
        <p:txBody>
          <a:bodyPr/>
          <a:lstStyle/>
          <a:p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</a:t>
            </a:r>
          </a:p>
          <a:p>
            <a:r>
              <a:rPr lang="en-US" altLang="zh-CN" b="0" dirty="0" smtClean="0"/>
              <a:t>(1)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→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x,x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上是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自反的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(2)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→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x,x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∉</a:t>
            </a:r>
            <a:r>
              <a:rPr lang="en-US" altLang="zh-CN" b="0" dirty="0" smtClean="0"/>
              <a:t>R),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上是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反自反的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(3)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(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 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→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y,x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对称</a:t>
            </a:r>
            <a:r>
              <a:rPr lang="zh-CN" altLang="en-US" b="0" dirty="0" smtClean="0"/>
              <a:t>关系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(4)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( </a:t>
            </a:r>
            <a:r>
              <a:rPr lang="en-US" altLang="zh-CN" i="1" dirty="0" err="1" smtClean="0"/>
              <a:t>x,y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smtClean="0"/>
              <a:t>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y,x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err="1" smtClean="0"/>
              <a:t>R</a:t>
            </a:r>
            <a:r>
              <a:rPr lang="en-US" altLang="zh-CN" b="0" dirty="0" err="1" smtClean="0"/>
              <a:t>→</a:t>
            </a:r>
            <a:r>
              <a:rPr lang="en-US" altLang="zh-CN" i="1" dirty="0" err="1" smtClean="0"/>
              <a:t>x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),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反对称</a:t>
            </a:r>
            <a:r>
              <a:rPr lang="zh-CN" altLang="en-US" b="0" dirty="0" smtClean="0"/>
              <a:t>关系</a:t>
            </a:r>
            <a:r>
              <a:rPr lang="en-US" altLang="zh-CN" b="0" dirty="0" smtClean="0"/>
              <a:t>.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自反：全域关系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恒等关系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小于等于关系</a:t>
            </a:r>
            <a:r>
              <a:rPr lang="en-US" altLang="zh-CN" i="1" dirty="0" smtClean="0"/>
              <a:t>L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整除关系</a:t>
            </a:r>
            <a:r>
              <a:rPr lang="en-US" altLang="zh-CN" b="0" dirty="0" smtClean="0"/>
              <a:t>	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A</a:t>
            </a:r>
          </a:p>
          <a:p>
            <a:r>
              <a:rPr lang="zh-CN" altLang="en-US" b="0" dirty="0" smtClean="0"/>
              <a:t>反自反：实数集上的小于关系、幂集上的真包含关系</a:t>
            </a:r>
            <a:r>
              <a:rPr lang="en-US" altLang="zh-CN" b="0" dirty="0" smtClean="0"/>
              <a:t>.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27B842-A63D-4C85-8A9F-6650CB60EFCB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85720" y="285750"/>
            <a:ext cx="8643998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  <a:r>
              <a:rPr lang="en-US" altLang="zh-CN" dirty="0" smtClean="0"/>
              <a:t>::</a:t>
            </a:r>
            <a:r>
              <a:rPr lang="zh-CN" altLang="en-US" dirty="0" smtClean="0"/>
              <a:t>自反、反自反、对称、反对称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764704"/>
            <a:ext cx="8229600" cy="5832648"/>
          </a:xfrm>
        </p:spPr>
        <p:txBody>
          <a:bodyPr/>
          <a:lstStyle/>
          <a:p>
            <a:r>
              <a:rPr lang="en-US" altLang="zh-CN" i="1" dirty="0" smtClean="0"/>
              <a:t>A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1, 2, 3</a:t>
            </a:r>
            <a:r>
              <a:rPr lang="en-US" altLang="zh-CN" b="0" dirty="0" smtClean="0"/>
              <a:t>},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3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其中</a:t>
            </a:r>
          </a:p>
          <a:p>
            <a:r>
              <a:rPr lang="en-US" altLang="zh-CN" i="1" dirty="0" smtClean="0"/>
              <a:t>	R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&lt;1,1&gt;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&lt;2,2&gt;</a:t>
            </a:r>
            <a:r>
              <a:rPr lang="en-US" altLang="zh-CN" b="0" dirty="0" smtClean="0"/>
              <a:t>}</a:t>
            </a:r>
          </a:p>
          <a:p>
            <a:r>
              <a:rPr lang="pt-BR" altLang="zh-CN" i="1" dirty="0" smtClean="0"/>
              <a:t>	R</a:t>
            </a:r>
            <a:r>
              <a:rPr lang="pt-BR" altLang="zh-CN" baseline="-25000" dirty="0" smtClean="0"/>
              <a:t>2</a:t>
            </a:r>
            <a:r>
              <a:rPr lang="en-US" altLang="zh-CN" b="0" dirty="0" smtClean="0"/>
              <a:t>=</a:t>
            </a:r>
            <a:r>
              <a:rPr lang="pt-BR" altLang="zh-CN" b="0" dirty="0" smtClean="0"/>
              <a:t>{</a:t>
            </a:r>
            <a:r>
              <a:rPr lang="pt-BR" altLang="zh-CN" dirty="0" smtClean="0"/>
              <a:t>&lt;1,1&gt;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&lt;2,2&gt;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&lt;3,3&gt;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&lt;1,2&gt;</a:t>
            </a:r>
            <a:r>
              <a:rPr lang="pt-BR" altLang="zh-CN" b="0" dirty="0" smtClean="0"/>
              <a:t>}</a:t>
            </a:r>
          </a:p>
          <a:p>
            <a:r>
              <a:rPr lang="en-US" altLang="zh-CN" i="1" dirty="0" smtClean="0"/>
              <a:t>	R</a:t>
            </a:r>
            <a:r>
              <a:rPr lang="en-US" altLang="zh-CN" baseline="-25000" dirty="0" smtClean="0"/>
              <a:t>3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&lt;1,3&gt;</a:t>
            </a:r>
            <a:r>
              <a:rPr lang="en-US" altLang="zh-CN" b="0" dirty="0" smtClean="0"/>
              <a:t>}</a:t>
            </a:r>
          </a:p>
          <a:p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自反，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3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反自反，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b="0" dirty="0" smtClean="0"/>
              <a:t>既不是自反的也不是反自反的</a:t>
            </a:r>
            <a:r>
              <a:rPr lang="en-US" altLang="zh-CN" b="0" dirty="0" smtClean="0"/>
              <a:t>.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对称关系：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上的全域关系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恒等关系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zh-CN" altLang="en-US" b="0" dirty="0" smtClean="0"/>
              <a:t>和空关系∅</a:t>
            </a:r>
          </a:p>
          <a:p>
            <a:r>
              <a:rPr lang="zh-CN" altLang="en-US" b="0" dirty="0" smtClean="0"/>
              <a:t>反对称关系：恒等关系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zh-CN" altLang="en-US" b="0" dirty="0" smtClean="0"/>
              <a:t>和空关系也是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上的反对称关系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1, 2, 3</a:t>
            </a:r>
            <a:r>
              <a:rPr lang="en-US" altLang="zh-CN" b="0" dirty="0" smtClean="0"/>
              <a:t>},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,</a:t>
            </a:r>
            <a:r>
              <a:rPr lang="en-US" altLang="zh-CN" i="1" dirty="0" smtClean="0"/>
              <a:t> 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3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4</a:t>
            </a:r>
            <a:r>
              <a:rPr lang="zh-CN" altLang="en-US" b="0" dirty="0" smtClean="0"/>
              <a:t>都是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其中</a:t>
            </a:r>
          </a:p>
          <a:p>
            <a:r>
              <a:rPr lang="en-US" altLang="zh-CN" i="1" baseline="-25000" dirty="0" smtClean="0"/>
              <a:t>	</a:t>
            </a:r>
            <a:r>
              <a:rPr lang="pt-BR" altLang="zh-CN" i="1" dirty="0" smtClean="0"/>
              <a:t>R</a:t>
            </a:r>
            <a:r>
              <a:rPr lang="pt-BR" altLang="zh-CN" baseline="-25000" dirty="0" smtClean="0"/>
              <a:t>1</a:t>
            </a:r>
            <a:r>
              <a:rPr lang="en-US" altLang="zh-CN" b="0" dirty="0" smtClean="0"/>
              <a:t>=</a:t>
            </a:r>
            <a:r>
              <a:rPr lang="pt-BR" altLang="zh-CN" b="0" dirty="0" smtClean="0"/>
              <a:t>{</a:t>
            </a:r>
            <a:r>
              <a:rPr lang="pt-BR" altLang="zh-CN" dirty="0" smtClean="0"/>
              <a:t>&lt;1,1&gt;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&lt;2,2&gt;</a:t>
            </a:r>
            <a:r>
              <a:rPr lang="pt-BR" altLang="zh-CN" b="0" dirty="0" smtClean="0"/>
              <a:t>} 	</a:t>
            </a:r>
            <a:r>
              <a:rPr lang="pt-BR" altLang="zh-CN" i="1" dirty="0" smtClean="0"/>
              <a:t>R</a:t>
            </a:r>
            <a:r>
              <a:rPr lang="pt-BR" altLang="zh-CN" baseline="-25000" dirty="0" smtClean="0"/>
              <a:t>2</a:t>
            </a:r>
            <a:r>
              <a:rPr lang="en-US" altLang="zh-CN" b="0" dirty="0" smtClean="0"/>
              <a:t>=</a:t>
            </a:r>
            <a:r>
              <a:rPr lang="pt-BR" altLang="zh-CN" b="0" dirty="0" smtClean="0"/>
              <a:t>{</a:t>
            </a:r>
            <a:r>
              <a:rPr lang="pt-BR" altLang="zh-CN" dirty="0" smtClean="0"/>
              <a:t>&lt;1,1&gt;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&lt;1,2&gt;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&lt;2,1&gt;</a:t>
            </a:r>
            <a:r>
              <a:rPr lang="pt-BR" altLang="zh-CN" b="0" dirty="0" smtClean="0"/>
              <a:t>}</a:t>
            </a:r>
          </a:p>
          <a:p>
            <a:r>
              <a:rPr lang="pt-BR" altLang="zh-CN" i="1" dirty="0" smtClean="0"/>
              <a:t>	R</a:t>
            </a:r>
            <a:r>
              <a:rPr lang="pt-BR" altLang="zh-CN" baseline="-25000" dirty="0" smtClean="0"/>
              <a:t>3</a:t>
            </a:r>
            <a:r>
              <a:rPr lang="en-US" altLang="zh-CN" b="0" dirty="0" smtClean="0"/>
              <a:t>=</a:t>
            </a:r>
            <a:r>
              <a:rPr lang="pt-BR" altLang="zh-CN" b="0" dirty="0" smtClean="0"/>
              <a:t>{</a:t>
            </a:r>
            <a:r>
              <a:rPr lang="pt-BR" altLang="zh-CN" dirty="0" smtClean="0"/>
              <a:t>&lt;1,2&gt;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&lt;1,3&gt;</a:t>
            </a:r>
            <a:r>
              <a:rPr lang="pt-BR" altLang="zh-CN" b="0" dirty="0" smtClean="0"/>
              <a:t>} 	</a:t>
            </a:r>
            <a:r>
              <a:rPr lang="pt-BR" altLang="zh-CN" i="1" dirty="0" smtClean="0"/>
              <a:t>R</a:t>
            </a:r>
            <a:r>
              <a:rPr lang="pt-BR" altLang="zh-CN" baseline="-25000" dirty="0" smtClean="0"/>
              <a:t>4</a:t>
            </a:r>
            <a:r>
              <a:rPr lang="en-US" altLang="zh-CN" b="0" dirty="0" smtClean="0"/>
              <a:t>=</a:t>
            </a:r>
            <a:r>
              <a:rPr lang="pt-BR" altLang="zh-CN" b="0" dirty="0" smtClean="0"/>
              <a:t>{</a:t>
            </a:r>
            <a:r>
              <a:rPr lang="pt-BR" altLang="zh-CN" dirty="0" smtClean="0"/>
              <a:t>&lt;1,2&gt;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&lt;2,1&gt;</a:t>
            </a:r>
            <a:r>
              <a:rPr lang="pt-BR" altLang="zh-CN" b="0" dirty="0" smtClean="0"/>
              <a:t>, </a:t>
            </a:r>
            <a:r>
              <a:rPr lang="pt-BR" altLang="zh-CN" dirty="0" smtClean="0"/>
              <a:t>&lt;1,3&gt;</a:t>
            </a:r>
            <a:r>
              <a:rPr lang="pt-BR" altLang="zh-CN" b="0" dirty="0" smtClean="0"/>
              <a:t>}</a:t>
            </a:r>
          </a:p>
          <a:p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b="0" dirty="0" smtClean="0"/>
              <a:t>：对称和反对称；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b="0" dirty="0" smtClean="0"/>
              <a:t>：只有对称；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3</a:t>
            </a:r>
            <a:r>
              <a:rPr lang="zh-CN" altLang="en-US" b="0" dirty="0" smtClean="0"/>
              <a:t>：只有反对称；</a:t>
            </a:r>
          </a:p>
          <a:p>
            <a:r>
              <a:rPr lang="en-US" altLang="zh-CN" i="1" dirty="0" smtClean="0"/>
              <a:t>R</a:t>
            </a:r>
            <a:r>
              <a:rPr lang="en-US" altLang="zh-CN" baseline="-25000" dirty="0" smtClean="0"/>
              <a:t>4</a:t>
            </a:r>
            <a:r>
              <a:rPr lang="zh-CN" altLang="en-US" b="0" dirty="0" smtClean="0"/>
              <a:t>：不对称、不反对称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54B119-748D-482F-9495-DF1F41DCCDC1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  <a:r>
              <a:rPr lang="en-US" altLang="zh-CN" dirty="0" smtClean="0"/>
              <a:t>::</a:t>
            </a:r>
            <a:r>
              <a:rPr lang="zh-CN" altLang="en-US" dirty="0" smtClean="0"/>
              <a:t>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86375"/>
          </a:xfrm>
        </p:spPr>
        <p:txBody>
          <a:bodyPr/>
          <a:lstStyle/>
          <a:p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若</a:t>
            </a:r>
          </a:p>
          <a:p>
            <a:r>
              <a:rPr lang="zh-CN" altLang="en-US" b="0" dirty="0" smtClean="0"/>
              <a:t>∀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x, y, </a:t>
            </a:r>
            <a:r>
              <a:rPr lang="en-US" altLang="zh-CN" i="1" dirty="0" err="1" smtClean="0"/>
              <a:t>z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i="1" dirty="0" smtClean="0"/>
              <a:t> </a:t>
            </a:r>
            <a:r>
              <a:rPr lang="en-US" altLang="zh-CN" b="0" dirty="0" smtClean="0"/>
              <a:t>∧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 </a:t>
            </a:r>
            <a:r>
              <a:rPr lang="en-US" altLang="zh-CN" b="0" dirty="0" smtClean="0"/>
              <a:t>∧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y,z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 </a:t>
            </a:r>
            <a:r>
              <a:rPr lang="en-US" altLang="zh-CN" b="0" dirty="0" smtClean="0"/>
              <a:t>→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x,z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</a:t>
            </a:r>
            <a:r>
              <a:rPr lang="en-US" altLang="zh-CN" b="0" dirty="0" smtClean="0"/>
              <a:t>,</a:t>
            </a:r>
          </a:p>
          <a:p>
            <a:r>
              <a:rPr lang="zh-CN" altLang="en-US" b="0" dirty="0" smtClean="0"/>
              <a:t>则称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传递关系</a:t>
            </a:r>
            <a:r>
              <a:rPr lang="en-US" altLang="zh-CN" b="0" dirty="0" smtClean="0"/>
              <a:t>.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实例： 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上的全域关系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恒等关系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zh-CN" altLang="en-US" b="0" dirty="0" smtClean="0"/>
              <a:t>和空关系</a:t>
            </a:r>
            <a:r>
              <a:rPr lang="zh-CN" altLang="en-US" dirty="0" smtClean="0"/>
              <a:t>∅</a:t>
            </a:r>
            <a:r>
              <a:rPr lang="zh-CN" altLang="en-US" b="0" dirty="0" smtClean="0"/>
              <a:t>，小于等</a:t>
            </a:r>
          </a:p>
          <a:p>
            <a:r>
              <a:rPr lang="zh-CN" altLang="en-US" b="0" dirty="0" smtClean="0"/>
              <a:t>于和小于关系，整除关系，包含与真包含关系</a:t>
            </a:r>
          </a:p>
          <a:p>
            <a:r>
              <a:rPr lang="zh-CN" altLang="en-US" b="0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1, 2, 3</a:t>
            </a:r>
            <a:r>
              <a:rPr lang="en-US" altLang="zh-CN" b="0" dirty="0" smtClean="0"/>
              <a:t>},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3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其中</a:t>
            </a:r>
          </a:p>
          <a:p>
            <a:r>
              <a:rPr lang="en-US" altLang="zh-CN" b="0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b="0" baseline="-25000" dirty="0" smtClean="0"/>
              <a:t>1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&lt;1,1&gt;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&lt;2,2&gt;</a:t>
            </a:r>
            <a:r>
              <a:rPr lang="en-US" altLang="zh-CN" b="0" dirty="0" smtClean="0"/>
              <a:t>}</a:t>
            </a:r>
          </a:p>
          <a:p>
            <a:r>
              <a:rPr lang="en-US" altLang="zh-CN" b="0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b="0" baseline="-25000" dirty="0" smtClean="0"/>
              <a:t>2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&lt;1,2&gt;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&lt;2,3&gt;</a:t>
            </a:r>
            <a:r>
              <a:rPr lang="en-US" altLang="zh-CN" b="0" dirty="0" smtClean="0"/>
              <a:t>}</a:t>
            </a:r>
          </a:p>
          <a:p>
            <a:r>
              <a:rPr lang="en-US" altLang="zh-CN" b="0" dirty="0" smtClean="0"/>
              <a:t>		</a:t>
            </a:r>
            <a:r>
              <a:rPr lang="en-US" altLang="zh-CN" i="1" dirty="0" smtClean="0"/>
              <a:t>R</a:t>
            </a:r>
            <a:r>
              <a:rPr lang="en-US" altLang="zh-CN" b="0" baseline="-25000" dirty="0" smtClean="0"/>
              <a:t>3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&lt;1,3&gt;</a:t>
            </a:r>
            <a:r>
              <a:rPr lang="en-US" altLang="zh-CN" b="0" dirty="0" smtClean="0"/>
              <a:t>}</a:t>
            </a:r>
          </a:p>
          <a:p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3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上的传递关系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b="0" dirty="0" smtClean="0"/>
              <a:t>不是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上的传递关系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176CF-566A-4C6E-AC3F-91274181AF8A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01CAD-6066-4B56-85C7-82430ECC3352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>
          <a:xfrm>
            <a:off x="357158" y="260350"/>
            <a:ext cx="7929618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有序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元组</a:t>
            </a:r>
            <a:endParaRPr lang="zh-CN" altLang="en-US" dirty="0" smtClean="0">
              <a:latin typeface="宋体" charset="-122"/>
            </a:endParaRPr>
          </a:p>
        </p:txBody>
      </p:sp>
      <p:sp>
        <p:nvSpPr>
          <p:cNvPr id="8196" name="Rectangle 17"/>
          <p:cNvSpPr>
            <a:spLocks noChangeArrowheads="1"/>
          </p:cNvSpPr>
          <p:nvPr/>
        </p:nvSpPr>
        <p:spPr bwMode="auto">
          <a:xfrm>
            <a:off x="539750" y="1341438"/>
            <a:ext cx="817565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4.2 </a:t>
            </a:r>
            <a:r>
              <a:rPr lang="zh-CN" altLang="en-US" sz="2400" b="1" dirty="0" smtClean="0">
                <a:latin typeface="Times New Roman" pitchFamily="18" charset="0"/>
              </a:rPr>
              <a:t>由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有序</a:t>
            </a:r>
            <a:r>
              <a:rPr lang="en-US" altLang="zh-CN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元组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&gt;2)</a:t>
            </a:r>
            <a:r>
              <a:rPr lang="zh-CN" altLang="en-US" sz="2400" b="1" dirty="0" smtClean="0">
                <a:latin typeface="Times New Roman" pitchFamily="18" charset="0"/>
              </a:rPr>
              <a:t>是一个有序对，其中第一个元素是一个有序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-1</a:t>
            </a:r>
            <a:r>
              <a:rPr lang="zh-CN" altLang="en-US" sz="2400" b="1" dirty="0" smtClean="0">
                <a:latin typeface="Times New Roman" pitchFamily="18" charset="0"/>
              </a:rPr>
              <a:t>元组。一个有序</a:t>
            </a:r>
            <a:r>
              <a:rPr lang="en-US" altLang="zh-CN" sz="2400" b="1" dirty="0" smtClean="0">
                <a:latin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</a:rPr>
              <a:t>元组记作</a:t>
            </a:r>
            <a:r>
              <a:rPr lang="en-US" altLang="zh-CN" sz="2400" b="1" dirty="0" smtClean="0">
                <a:latin typeface="Times New Roman" pitchFamily="18" charset="0"/>
              </a:rPr>
              <a:t>&lt;x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, x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, …, x</a:t>
            </a:r>
            <a:r>
              <a:rPr lang="en-US" altLang="zh-CN" sz="2400" b="1" baseline="-25000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&gt;, </a:t>
            </a:r>
            <a:r>
              <a:rPr lang="zh-CN" altLang="en-US" sz="2400" b="1" dirty="0" smtClean="0">
                <a:latin typeface="Times New Roman" pitchFamily="18" charset="0"/>
              </a:rPr>
              <a:t>即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&lt;x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, x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, …, x</a:t>
            </a:r>
            <a:r>
              <a:rPr lang="en-US" altLang="zh-CN" sz="2400" b="1" baseline="-25000" dirty="0" smtClean="0">
                <a:latin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</a:rPr>
              <a:t>&gt; = &lt;&lt; x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, x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, …, x</a:t>
            </a:r>
            <a:r>
              <a:rPr lang="en-US" altLang="zh-CN" sz="2400" b="1" baseline="-25000" dirty="0" smtClean="0">
                <a:latin typeface="Times New Roman" pitchFamily="18" charset="0"/>
              </a:rPr>
              <a:t>n-1 </a:t>
            </a:r>
            <a:r>
              <a:rPr lang="en-US" altLang="zh-CN" sz="2400" b="1" dirty="0" smtClean="0">
                <a:latin typeface="Times New Roman" pitchFamily="18" charset="0"/>
              </a:rPr>
              <a:t>&gt;, </a:t>
            </a:r>
            <a:r>
              <a:rPr lang="en-US" altLang="zh-CN" sz="2400" b="1" dirty="0" err="1" smtClean="0">
                <a:latin typeface="Times New Roman" pitchFamily="18" charset="0"/>
              </a:rPr>
              <a:t>x</a:t>
            </a:r>
            <a:r>
              <a:rPr lang="en-US" altLang="zh-CN" sz="2400" b="1" baseline="-25000" dirty="0" err="1" smtClean="0">
                <a:latin typeface="Times New Roman" pitchFamily="18" charset="0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例如，</a:t>
            </a:r>
            <a:r>
              <a:rPr lang="en-US" altLang="zh-CN" sz="2400" b="1" dirty="0" smtClean="0">
                <a:latin typeface="Times New Roman" pitchFamily="18" charset="0"/>
              </a:rPr>
              <a:t>&lt;</a:t>
            </a:r>
            <a:r>
              <a:rPr lang="zh-CN" altLang="en-US" sz="2400" b="1" dirty="0" smtClean="0">
                <a:latin typeface="Times New Roman" pitchFamily="18" charset="0"/>
              </a:rPr>
              <a:t>学号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zh-CN" altLang="en-US" sz="2400" b="1" dirty="0" smtClean="0">
                <a:latin typeface="Times New Roman" pitchFamily="18" charset="0"/>
              </a:rPr>
              <a:t>姓名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zh-CN" altLang="en-US" sz="2400" b="1" dirty="0" smtClean="0">
                <a:latin typeface="Times New Roman" pitchFamily="18" charset="0"/>
              </a:rPr>
              <a:t>性别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zh-CN" altLang="en-US" sz="2400" b="1" dirty="0" smtClean="0">
                <a:latin typeface="Times New Roman" pitchFamily="18" charset="0"/>
              </a:rPr>
              <a:t>出生年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zh-CN" altLang="en-US" sz="2400" b="1" dirty="0" smtClean="0">
                <a:latin typeface="Times New Roman" pitchFamily="18" charset="0"/>
              </a:rPr>
              <a:t>血型</a:t>
            </a:r>
            <a:r>
              <a:rPr lang="en-US" altLang="zh-CN" sz="2400" b="1" dirty="0" smtClean="0">
                <a:latin typeface="Times New Roman" pitchFamily="18" charset="0"/>
              </a:rPr>
              <a:t>&gt; </a:t>
            </a:r>
            <a:r>
              <a:rPr lang="zh-CN" altLang="en-US" sz="2400" b="1" dirty="0" smtClean="0">
                <a:latin typeface="Times New Roman" pitchFamily="18" charset="0"/>
              </a:rPr>
              <a:t>构成一个有序</a:t>
            </a:r>
            <a:r>
              <a:rPr lang="en-US" altLang="zh-CN" sz="2400" b="1" dirty="0" smtClean="0">
                <a:latin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</a:rPr>
              <a:t>元组。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  <a:r>
              <a:rPr lang="en-US" altLang="zh-CN" dirty="0" smtClean="0">
                <a:latin typeface="宋体" charset="-122"/>
              </a:rPr>
              <a:t>::</a:t>
            </a:r>
            <a:r>
              <a:rPr lang="zh-CN" altLang="en-US" dirty="0" smtClean="0"/>
              <a:t>关系性质成立的充要条件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86375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(1)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上自反当且仅当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R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(2)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上反自反当且仅当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∩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 = </a:t>
            </a:r>
            <a:r>
              <a:rPr lang="zh-CN" altLang="en-US" b="0" dirty="0" smtClean="0"/>
              <a:t>∅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(3)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上对称当且仅当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-1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(4)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上反对称当且仅当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∩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-1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I</a:t>
            </a:r>
            <a:r>
              <a:rPr lang="en-US" altLang="zh-CN" b="0" baseline="-25000" dirty="0" smtClean="0"/>
              <a:t>A</a:t>
            </a:r>
          </a:p>
          <a:p>
            <a:pPr>
              <a:spcBef>
                <a:spcPts val="1500"/>
              </a:spcBef>
            </a:pPr>
            <a:r>
              <a:rPr lang="en-US" altLang="zh-CN" dirty="0" smtClean="0"/>
              <a:t>(5)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上传递当且仅当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R</a:t>
            </a:r>
            <a:endParaRPr lang="zh-CN" altLang="en-US" i="1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779116-D41E-477E-B1F6-7A1DCADD99BE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  <a:r>
              <a:rPr lang="en-US" altLang="zh-CN" dirty="0" smtClean="0">
                <a:latin typeface="宋体" charset="-122"/>
              </a:rPr>
              <a:t>::</a:t>
            </a:r>
            <a:r>
              <a:rPr lang="zh-CN" altLang="en-US" dirty="0" smtClean="0"/>
              <a:t>关系性质成立的充要条件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86375"/>
          </a:xfrm>
        </p:spPr>
        <p:txBody>
          <a:bodyPr/>
          <a:lstStyle/>
          <a:p>
            <a:r>
              <a:rPr lang="zh-CN" altLang="en-US" dirty="0" smtClean="0"/>
              <a:t>只证</a:t>
            </a:r>
            <a:r>
              <a:rPr lang="en-US" altLang="zh-CN" dirty="0" smtClean="0"/>
              <a:t>(5)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上传递当且仅当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R</a:t>
            </a:r>
            <a:endParaRPr lang="en-US" altLang="zh-CN" b="0" dirty="0" smtClean="0"/>
          </a:p>
          <a:p>
            <a:r>
              <a:rPr lang="en-US" altLang="zh-CN" b="0" dirty="0" smtClean="0"/>
              <a:t>	</a:t>
            </a:r>
            <a:r>
              <a:rPr lang="zh-CN" altLang="en-US" b="0" dirty="0" smtClean="0"/>
              <a:t>必要性：任取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有</a:t>
            </a:r>
          </a:p>
          <a:p>
            <a:r>
              <a:rPr lang="en-US" altLang="zh-CN" b="0" dirty="0" smtClean="0"/>
              <a:t>		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R</a:t>
            </a:r>
          </a:p>
          <a:p>
            <a:r>
              <a:rPr lang="en-US" altLang="zh-CN" b="0" dirty="0" smtClean="0"/>
              <a:t>		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</a:t>
            </a:r>
            <a:r>
              <a:rPr lang="zh-CN" altLang="fr-FR" b="0" dirty="0" smtClean="0"/>
              <a:t> </a:t>
            </a:r>
            <a:r>
              <a:rPr lang="zh-CN" altLang="en-US" b="0" dirty="0" smtClean="0"/>
              <a:t>∃</a:t>
            </a:r>
            <a:r>
              <a:rPr lang="fr-FR" altLang="zh-CN" i="1" dirty="0" smtClean="0"/>
              <a:t>t</a:t>
            </a:r>
            <a:r>
              <a:rPr lang="fr-FR" altLang="zh-CN" b="0" dirty="0" smtClean="0"/>
              <a:t> </a:t>
            </a:r>
            <a:r>
              <a:rPr lang="fr-FR" altLang="zh-CN" dirty="0" smtClean="0"/>
              <a:t>(&lt;</a:t>
            </a:r>
            <a:r>
              <a:rPr lang="fr-FR" altLang="zh-CN" i="1" dirty="0" smtClean="0"/>
              <a:t>x,t</a:t>
            </a:r>
            <a:r>
              <a:rPr lang="fr-FR" altLang="zh-CN" dirty="0" smtClean="0"/>
              <a:t>&gt;</a:t>
            </a:r>
            <a:r>
              <a:rPr lang="fr-FR" altLang="zh-CN" b="0" dirty="0" smtClean="0"/>
              <a:t>∈</a:t>
            </a:r>
            <a:r>
              <a:rPr lang="fr-FR" altLang="zh-CN" i="1" dirty="0" smtClean="0"/>
              <a:t>R</a:t>
            </a:r>
            <a:r>
              <a:rPr lang="fr-FR" altLang="zh-CN" b="0" dirty="0" smtClean="0"/>
              <a:t>∧</a:t>
            </a:r>
            <a:r>
              <a:rPr lang="fr-FR" altLang="zh-CN" dirty="0" smtClean="0"/>
              <a:t>&lt;</a:t>
            </a:r>
            <a:r>
              <a:rPr lang="fr-FR" altLang="zh-CN" i="1" dirty="0" smtClean="0"/>
              <a:t>t,y</a:t>
            </a:r>
            <a:r>
              <a:rPr lang="fr-FR" altLang="zh-CN" dirty="0" smtClean="0"/>
              <a:t>&gt;</a:t>
            </a:r>
            <a:r>
              <a:rPr lang="fr-FR" altLang="zh-CN" b="0" dirty="0" smtClean="0"/>
              <a:t>∈</a:t>
            </a:r>
            <a:r>
              <a:rPr lang="fr-FR" altLang="zh-CN" i="1" dirty="0" smtClean="0"/>
              <a:t>R</a:t>
            </a:r>
            <a:r>
              <a:rPr lang="fr-FR" altLang="zh-CN" b="0" dirty="0" smtClean="0"/>
              <a:t>)</a:t>
            </a:r>
          </a:p>
          <a:p>
            <a:r>
              <a:rPr lang="en-US" altLang="zh-CN" b="0" dirty="0" smtClean="0"/>
              <a:t>		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</a:t>
            </a:r>
            <a:r>
              <a:rPr lang="zh-CN" altLang="en-US" b="0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</a:p>
          <a:p>
            <a:r>
              <a:rPr lang="zh-CN" altLang="pt-BR" b="0" dirty="0" smtClean="0"/>
              <a:t>所以</a:t>
            </a:r>
            <a:r>
              <a:rPr lang="pt-BR" altLang="zh-CN" i="1" dirty="0" smtClean="0"/>
              <a:t>R</a:t>
            </a:r>
            <a:r>
              <a:rPr lang="zh-CN" altLang="en-US" b="0" dirty="0" smtClean="0"/>
              <a:t>◦</a:t>
            </a:r>
            <a:r>
              <a:rPr lang="pt-BR" altLang="zh-CN" i="1" dirty="0" smtClean="0"/>
              <a:t>R</a:t>
            </a:r>
            <a:r>
              <a:rPr lang="pt-BR" altLang="zh-CN" b="0" dirty="0" smtClean="0"/>
              <a:t> </a:t>
            </a:r>
            <a:r>
              <a:rPr lang="zh-CN" altLang="en-US" b="0" dirty="0" smtClean="0"/>
              <a:t>⊆ </a:t>
            </a:r>
            <a:r>
              <a:rPr lang="zh-CN" altLang="pt-BR" b="0" dirty="0" smtClean="0"/>
              <a:t> </a:t>
            </a:r>
            <a:r>
              <a:rPr lang="pt-BR" altLang="zh-CN" i="1" dirty="0" smtClean="0"/>
              <a:t>R</a:t>
            </a:r>
          </a:p>
          <a:p>
            <a:r>
              <a:rPr lang="zh-CN" altLang="en-US" b="0" dirty="0" smtClean="0"/>
              <a:t>充分性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		</a:t>
            </a:r>
            <a:r>
              <a:rPr lang="zh-CN" altLang="en-US" b="0" dirty="0" smtClean="0"/>
              <a:t>任取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,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y,z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r>
              <a:rPr lang="en-US" altLang="zh-CN" b="0" dirty="0" smtClean="0"/>
              <a:t>		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y,z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</a:p>
          <a:p>
            <a:r>
              <a:rPr lang="en-US" altLang="zh-CN" b="0" dirty="0" smtClean="0"/>
              <a:t>		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</a:t>
            </a:r>
            <a:r>
              <a:rPr lang="zh-CN" altLang="pl-PL" b="0" dirty="0" smtClean="0"/>
              <a:t> </a:t>
            </a:r>
            <a:r>
              <a:rPr lang="pl-PL" altLang="zh-CN" dirty="0" smtClean="0"/>
              <a:t>&lt;</a:t>
            </a:r>
            <a:r>
              <a:rPr lang="pl-PL" altLang="zh-CN" i="1" dirty="0" smtClean="0"/>
              <a:t>x,z</a:t>
            </a:r>
            <a:r>
              <a:rPr lang="pl-PL" altLang="zh-CN" dirty="0" smtClean="0"/>
              <a:t>&gt;</a:t>
            </a:r>
            <a:r>
              <a:rPr lang="pl-PL" altLang="zh-CN" b="0" dirty="0" smtClean="0"/>
              <a:t>∈</a:t>
            </a:r>
            <a:r>
              <a:rPr lang="pl-PL" altLang="zh-CN" i="1" dirty="0" smtClean="0"/>
              <a:t>R</a:t>
            </a:r>
            <a:r>
              <a:rPr lang="zh-CN" altLang="en-US" b="0" dirty="0" smtClean="0"/>
              <a:t>◦</a:t>
            </a:r>
            <a:r>
              <a:rPr lang="pl-PL" altLang="zh-CN" i="1" dirty="0" smtClean="0"/>
              <a:t>R</a:t>
            </a:r>
            <a:r>
              <a:rPr lang="pl-PL" altLang="zh-CN" b="0" dirty="0" smtClean="0"/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pl-PL" b="0" dirty="0" smtClean="0"/>
              <a:t> </a:t>
            </a:r>
            <a:r>
              <a:rPr lang="pl-PL" altLang="zh-CN" dirty="0" smtClean="0"/>
              <a:t>&lt;</a:t>
            </a:r>
            <a:r>
              <a:rPr lang="pl-PL" altLang="zh-CN" i="1" dirty="0" smtClean="0"/>
              <a:t>x,z</a:t>
            </a:r>
            <a:r>
              <a:rPr lang="pl-PL" altLang="zh-CN" dirty="0" smtClean="0"/>
              <a:t>&gt;</a:t>
            </a:r>
            <a:r>
              <a:rPr lang="pl-PL" altLang="zh-CN" b="0" dirty="0" smtClean="0"/>
              <a:t>∈</a:t>
            </a:r>
            <a:r>
              <a:rPr lang="pl-PL" altLang="zh-CN" i="1" dirty="0" smtClean="0"/>
              <a:t>R</a:t>
            </a:r>
          </a:p>
          <a:p>
            <a:r>
              <a:rPr lang="zh-CN" altLang="en-US" b="0" dirty="0" smtClean="0"/>
              <a:t>所以</a:t>
            </a:r>
            <a:r>
              <a:rPr lang="en-US" altLang="zh-CN" i="1" dirty="0" smtClean="0"/>
              <a:t>R </a:t>
            </a:r>
            <a:r>
              <a:rPr lang="zh-CN" altLang="en-US" b="0" dirty="0" smtClean="0"/>
              <a:t>在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上是传递的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D23556-8AE3-4542-9E78-C810C8072F02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关系性质的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种等价条件</a:t>
            </a: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9B7E2-1D9A-4F94-A987-061475B46826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513" y="857232"/>
          <a:ext cx="8784975" cy="5830376"/>
        </p:xfrm>
        <a:graphic>
          <a:graphicData uri="http://schemas.openxmlformats.org/drawingml/2006/table">
            <a:tbl>
              <a:tblPr/>
              <a:tblGrid>
                <a:gridCol w="813597"/>
                <a:gridCol w="1168617"/>
                <a:gridCol w="1742754"/>
                <a:gridCol w="1690059"/>
                <a:gridCol w="1618209"/>
                <a:gridCol w="1751739"/>
              </a:tblGrid>
              <a:tr h="50255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自反性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反自反性</a:t>
                      </a:r>
                      <a:endParaRPr lang="zh-CN" alt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对称性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反对称性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传递性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56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定义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 smtClean="0"/>
                        <a:t>x</a:t>
                      </a:r>
                      <a:r>
                        <a:rPr lang="zh-CN" altLang="en-US" sz="2000" b="0" dirty="0" smtClean="0"/>
                        <a:t>∈</a:t>
                      </a:r>
                      <a:r>
                        <a:rPr lang="en-US" altLang="zh-CN" sz="2000" i="1" dirty="0" smtClean="0"/>
                        <a:t>A</a:t>
                      </a:r>
                      <a:r>
                        <a:rPr lang="zh-CN" altLang="en-US" sz="2000" b="0" dirty="0" smtClean="0"/>
                        <a:t>→ </a:t>
                      </a:r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err="1" smtClean="0"/>
                        <a:t>x,x</a:t>
                      </a:r>
                      <a:r>
                        <a:rPr lang="en-US" altLang="zh-CN" sz="2000" dirty="0" smtClean="0"/>
                        <a:t>&gt;</a:t>
                      </a:r>
                      <a:r>
                        <a:rPr lang="zh-CN" altLang="en-US" sz="2000" b="0" dirty="0" smtClean="0"/>
                        <a:t>∈</a:t>
                      </a:r>
                      <a:r>
                        <a:rPr lang="en-US" altLang="zh-CN" sz="2000" i="1" dirty="0" smtClean="0"/>
                        <a:t>R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smtClean="0"/>
                        <a:t>x</a:t>
                      </a:r>
                      <a:r>
                        <a:rPr lang="zh-CN" altLang="en-US" sz="2000" b="0" dirty="0" smtClean="0"/>
                        <a:t>∈</a:t>
                      </a:r>
                      <a:r>
                        <a:rPr lang="en-US" altLang="zh-CN" sz="2000" i="1" dirty="0" smtClean="0"/>
                        <a:t>A</a:t>
                      </a:r>
                      <a:r>
                        <a:rPr lang="zh-CN" altLang="en-US" sz="2000" b="0" dirty="0" smtClean="0"/>
                        <a:t>→ </a:t>
                      </a:r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err="1" smtClean="0"/>
                        <a:t>x,x</a:t>
                      </a:r>
                      <a:r>
                        <a:rPr lang="en-US" altLang="zh-CN" sz="2000" dirty="0" smtClean="0"/>
                        <a:t>&gt;</a:t>
                      </a:r>
                      <a:r>
                        <a:rPr lang="zh-CN" altLang="en-US" sz="2000" b="0" dirty="0" smtClean="0"/>
                        <a:t>∉</a:t>
                      </a:r>
                      <a:r>
                        <a:rPr lang="en-US" altLang="zh-CN" sz="2000" b="0" dirty="0" smtClean="0"/>
                        <a:t>R)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err="1" smtClean="0"/>
                        <a:t>x,y</a:t>
                      </a:r>
                      <a:r>
                        <a:rPr lang="en-US" altLang="zh-CN" sz="2000" dirty="0" smtClean="0"/>
                        <a:t>&gt; </a:t>
                      </a:r>
                      <a:r>
                        <a:rPr lang="en-US" altLang="zh-CN" sz="2000" b="0" dirty="0" smtClean="0"/>
                        <a:t>∈</a:t>
                      </a:r>
                      <a:r>
                        <a:rPr lang="en-US" altLang="zh-CN" sz="2000" i="1" dirty="0" smtClean="0"/>
                        <a:t>R </a:t>
                      </a:r>
                      <a:r>
                        <a:rPr lang="zh-CN" altLang="en-US" sz="2000" b="0" dirty="0" smtClean="0"/>
                        <a:t>→ </a:t>
                      </a:r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smtClean="0"/>
                        <a:t>y, x</a:t>
                      </a:r>
                      <a:r>
                        <a:rPr lang="en-US" altLang="zh-CN" sz="2000" dirty="0" smtClean="0"/>
                        <a:t>&gt; </a:t>
                      </a:r>
                      <a:r>
                        <a:rPr lang="en-US" altLang="zh-CN" sz="2000" b="0" dirty="0" smtClean="0"/>
                        <a:t>∈</a:t>
                      </a:r>
                      <a:r>
                        <a:rPr lang="en-US" altLang="zh-CN" sz="2000" i="1" dirty="0" smtClean="0"/>
                        <a:t>R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err="1" smtClean="0"/>
                        <a:t>x</a:t>
                      </a:r>
                      <a:r>
                        <a:rPr lang="en-US" altLang="zh-CN" sz="2000" dirty="0" err="1" smtClean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</a:t>
                      </a:r>
                      <a:r>
                        <a:rPr lang="en-US" altLang="zh-CN" sz="2000" i="1" dirty="0" err="1" smtClean="0"/>
                        <a:t>y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 </a:t>
                      </a:r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err="1" smtClean="0"/>
                        <a:t>x,y</a:t>
                      </a:r>
                      <a:r>
                        <a:rPr lang="en-US" altLang="zh-CN" sz="2000" dirty="0" smtClean="0"/>
                        <a:t>&gt; </a:t>
                      </a:r>
                      <a:r>
                        <a:rPr lang="en-US" altLang="zh-CN" sz="2000" b="0" dirty="0" smtClean="0"/>
                        <a:t>∈</a:t>
                      </a:r>
                      <a:r>
                        <a:rPr lang="en-US" altLang="zh-CN" sz="2000" i="1" dirty="0" smtClean="0"/>
                        <a:t>R </a:t>
                      </a:r>
                      <a:r>
                        <a:rPr lang="zh-CN" altLang="en-US" sz="2000" b="0" dirty="0" smtClean="0"/>
                        <a:t>→ </a:t>
                      </a:r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smtClean="0"/>
                        <a:t>y, x</a:t>
                      </a:r>
                      <a:r>
                        <a:rPr lang="en-US" altLang="zh-CN" sz="2000" dirty="0" smtClean="0"/>
                        <a:t>&gt; 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</a:t>
                      </a:r>
                      <a:r>
                        <a:rPr lang="en-US" altLang="zh-CN" sz="2000" i="1" dirty="0" smtClean="0"/>
                        <a:t>R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err="1" smtClean="0"/>
                        <a:t>x,y</a:t>
                      </a:r>
                      <a:r>
                        <a:rPr lang="en-US" altLang="zh-CN" sz="2000" dirty="0" smtClean="0"/>
                        <a:t>&gt; </a:t>
                      </a:r>
                      <a:r>
                        <a:rPr lang="en-US" altLang="zh-CN" sz="2000" b="0" dirty="0" smtClean="0"/>
                        <a:t>∈</a:t>
                      </a:r>
                      <a:r>
                        <a:rPr lang="en-US" altLang="zh-CN" sz="2000" i="1" dirty="0" smtClean="0"/>
                        <a:t>R, </a:t>
                      </a:r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err="1" smtClean="0"/>
                        <a:t>y,z</a:t>
                      </a:r>
                      <a:r>
                        <a:rPr lang="en-US" altLang="zh-CN" sz="2000" dirty="0" smtClean="0"/>
                        <a:t>&gt; </a:t>
                      </a:r>
                      <a:r>
                        <a:rPr lang="en-US" altLang="zh-CN" sz="2000" b="0" dirty="0" smtClean="0"/>
                        <a:t>∈</a:t>
                      </a:r>
                      <a:r>
                        <a:rPr lang="en-US" altLang="zh-CN" sz="2000" i="1" dirty="0" smtClean="0"/>
                        <a:t>R </a:t>
                      </a:r>
                      <a:r>
                        <a:rPr lang="zh-CN" altLang="en-US" sz="2000" b="0" dirty="0" smtClean="0"/>
                        <a:t>→</a:t>
                      </a:r>
                      <a:endParaRPr lang="zh-CN" alt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i="1" dirty="0" err="1" smtClean="0"/>
                        <a:t>x,z</a:t>
                      </a:r>
                      <a:r>
                        <a:rPr lang="en-US" altLang="zh-CN" sz="2000" dirty="0" smtClean="0"/>
                        <a:t>&gt; </a:t>
                      </a:r>
                      <a:r>
                        <a:rPr lang="en-US" altLang="zh-CN" sz="2000" b="0" dirty="0" smtClean="0"/>
                        <a:t>∈</a:t>
                      </a:r>
                      <a:r>
                        <a:rPr lang="en-US" altLang="zh-CN" sz="2000" i="1" dirty="0" smtClean="0"/>
                        <a:t>R, 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556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集合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⊆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2400" b="1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400" b="1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24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i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⊆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24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⊆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2400" b="1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8690"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矩阵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主对角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线元素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全是</a:t>
                      </a:r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主对角线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元素全是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矩阵是对称矩阵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altLang="zh-CN" sz="2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ij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且</a:t>
                      </a:r>
                    </a:p>
                    <a:p>
                      <a:r>
                        <a:rPr lang="en-US" altLang="zh-CN" sz="2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altLang="zh-CN" sz="2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则</a:t>
                      </a:r>
                      <a:r>
                        <a:rPr lang="en-US" altLang="zh-CN" sz="2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ji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中所有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的位置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中相应位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置都是</a:t>
                      </a:r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734"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每个顶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点都有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环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每个顶点都没有环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两不同点之间有边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必是一对方向相反的边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两不同点之间若有边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则必是单条有向边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2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altLang="zh-CN" sz="2400" b="1" i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有边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2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2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有边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则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2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2400" b="1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也有边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7868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关系的性质和运算之间的联系</a:t>
            </a: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02EF3-1073-4449-A752-D2942447FD6B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5813" y="1357313"/>
          <a:ext cx="7715304" cy="3214710"/>
        </p:xfrm>
        <a:graphic>
          <a:graphicData uri="http://schemas.openxmlformats.org/drawingml/2006/table">
            <a:tbl>
              <a:tblPr/>
              <a:tblGrid>
                <a:gridCol w="1357322"/>
                <a:gridCol w="1143008"/>
                <a:gridCol w="1500198"/>
                <a:gridCol w="1143008"/>
                <a:gridCol w="1428760"/>
                <a:gridCol w="1143008"/>
              </a:tblGrid>
              <a:tr h="36026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自反性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反自反性</a:t>
                      </a:r>
                      <a:endParaRPr lang="zh-CN" altLang="en-US" sz="24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对称性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反对称性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传递性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zh-CN" altLang="en-US" sz="24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∪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◦ </a:t>
                      </a:r>
                      <a:r>
                        <a:rPr lang="en-US" altLang="zh-CN" sz="2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28596" y="285750"/>
            <a:ext cx="8429654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4.3 </a:t>
            </a:r>
            <a:r>
              <a:rPr lang="zh-CN" altLang="en-US" dirty="0" smtClean="0"/>
              <a:t>关系的性质</a:t>
            </a:r>
            <a:r>
              <a:rPr lang="en-US" altLang="zh-CN" dirty="0" smtClean="0"/>
              <a:t>::</a:t>
            </a:r>
            <a:r>
              <a:rPr lang="zh-CN" altLang="en-US" dirty="0" smtClean="0"/>
              <a:t>关系的性质和运算之间的联系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863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上的对称关系，证明</a:t>
            </a:r>
            <a:r>
              <a:rPr lang="en-US" altLang="zh-CN" i="1" dirty="0" smtClean="0"/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也是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上的对称关系。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证明：对任意的</a:t>
            </a:r>
            <a:r>
              <a:rPr lang="en-US" altLang="zh-CN" dirty="0" smtClean="0"/>
              <a:t> 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		      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</a:t>
            </a:r>
            <a:r>
              <a:rPr lang="en-US" altLang="zh-CN" i="1" dirty="0" smtClean="0"/>
              <a:t>S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altLang="zh-CN" b="0" dirty="0" smtClean="0"/>
              <a:t>∧</a:t>
            </a:r>
            <a:r>
              <a:rPr lang="en-US" altLang="zh-CN" dirty="0" smtClean="0"/>
              <a:t> 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 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y,x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altLang="zh-CN" b="0" dirty="0" smtClean="0"/>
              <a:t>∧</a:t>
            </a:r>
            <a:r>
              <a:rPr lang="en-US" altLang="zh-CN" dirty="0" smtClean="0"/>
              <a:t> &lt;</a:t>
            </a:r>
            <a:r>
              <a:rPr lang="en-US" altLang="zh-CN" i="1" dirty="0" err="1" smtClean="0"/>
              <a:t>y,x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 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y,x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altLang="zh-CN" i="1" dirty="0" smtClean="0"/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但是，如果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上的反对称关系，那么</a:t>
            </a:r>
            <a:r>
              <a:rPr lang="en-US" altLang="zh-CN" i="1" dirty="0" smtClean="0"/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不一定是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上的反对称关系。例如，设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={1, 2}, R={&lt;1,2&gt;}, S=&lt;2,1&gt;, </a:t>
            </a:r>
            <a:r>
              <a:rPr lang="zh-CN" altLang="en-US" dirty="0" smtClean="0"/>
              <a:t>那么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都是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上的反对称关系。但</a:t>
            </a:r>
            <a:r>
              <a:rPr lang="en-US" altLang="zh-CN" i="1" dirty="0" smtClean="0"/>
              <a:t>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={&lt;1,2&gt;, &lt;2,1&gt;} </a:t>
            </a:r>
            <a:r>
              <a:rPr lang="zh-CN" altLang="en-US" dirty="0" smtClean="0"/>
              <a:t>并不是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上的反对称关系。</a:t>
            </a:r>
            <a:endParaRPr lang="en-US" altLang="zh-CN" dirty="0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D23556-8AE3-4542-9E78-C810C8072F02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4.4 </a:t>
            </a:r>
            <a:r>
              <a:rPr lang="zh-CN" altLang="en-US" dirty="0" smtClean="0"/>
              <a:t>关系的闭包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AF17A-C97F-4A77-A281-57A8F8B45258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00033" y="1142984"/>
            <a:ext cx="815819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闭包定义和求解方法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闭包的矩阵表示和图表示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闭包的矩阵和图表示实例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闭包的性质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4.4 </a:t>
            </a:r>
            <a:r>
              <a:rPr lang="zh-CN" altLang="en-US" dirty="0" smtClean="0"/>
              <a:t>关系的闭包</a:t>
            </a:r>
            <a:r>
              <a:rPr lang="en-US" altLang="zh-CN" dirty="0" smtClean="0"/>
              <a:t>::</a:t>
            </a:r>
            <a:r>
              <a:rPr lang="zh-CN" altLang="en-US" dirty="0" smtClean="0"/>
              <a:t>闭包定义和求解方法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857233"/>
            <a:ext cx="8229600" cy="5500706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4.11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自反闭包</a:t>
            </a:r>
            <a:r>
              <a:rPr lang="en-US" altLang="zh-CN" b="0" dirty="0" smtClean="0"/>
              <a:t>(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对称闭包</a:t>
            </a:r>
            <a:r>
              <a:rPr lang="zh-CN" altLang="en-US" b="0" dirty="0" smtClean="0"/>
              <a:t>或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传递闭包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', </a:t>
            </a:r>
            <a:r>
              <a:rPr lang="zh-CN" altLang="en-US" b="0" dirty="0" smtClean="0"/>
              <a:t>使得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</a:t>
            </a:r>
            <a:r>
              <a:rPr lang="zh-CN" altLang="en-US" b="0" dirty="0" smtClean="0"/>
              <a:t>满足以下条件：</a:t>
            </a:r>
          </a:p>
          <a:p>
            <a:pPr>
              <a:spcBef>
                <a:spcPts val="800"/>
              </a:spcBef>
            </a:pPr>
            <a:r>
              <a:rPr lang="en-US" altLang="zh-CN" dirty="0" smtClean="0"/>
              <a:t>(1)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</a:t>
            </a:r>
            <a:r>
              <a:rPr lang="zh-CN" altLang="en-US" b="0" dirty="0" smtClean="0"/>
              <a:t>是自反的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对称的或传递的</a:t>
            </a:r>
            <a:r>
              <a:rPr lang="en-US" altLang="zh-CN" b="0" dirty="0" smtClean="0"/>
              <a:t>)</a:t>
            </a:r>
          </a:p>
          <a:p>
            <a:pPr>
              <a:spcBef>
                <a:spcPts val="800"/>
              </a:spcBef>
            </a:pPr>
            <a:r>
              <a:rPr lang="pl-PL" altLang="zh-CN" dirty="0" smtClean="0"/>
              <a:t>(2) </a:t>
            </a:r>
            <a:r>
              <a:rPr lang="pl-PL" altLang="zh-CN" i="1" dirty="0" smtClean="0"/>
              <a:t>R</a:t>
            </a:r>
            <a:r>
              <a:rPr lang="zh-CN" altLang="en-US" b="0" dirty="0" smtClean="0"/>
              <a:t>⊆ </a:t>
            </a:r>
            <a:r>
              <a:rPr lang="pl-PL" altLang="zh-CN" i="1" dirty="0" smtClean="0"/>
              <a:t>R</a:t>
            </a:r>
            <a:r>
              <a:rPr lang="en-US" altLang="zh-CN" b="0" dirty="0" smtClean="0"/>
              <a:t>'</a:t>
            </a:r>
            <a:endParaRPr lang="zh-CN" altLang="pl-PL" b="0" dirty="0" smtClean="0"/>
          </a:p>
          <a:p>
            <a:pPr>
              <a:spcBef>
                <a:spcPts val="800"/>
              </a:spcBef>
            </a:pPr>
            <a:r>
              <a:rPr lang="en-US" altLang="zh-CN" dirty="0" smtClean="0"/>
              <a:t>(3) </a:t>
            </a:r>
            <a:r>
              <a:rPr lang="zh-CN" altLang="en-US" b="0" dirty="0" smtClean="0"/>
              <a:t>对</a:t>
            </a:r>
            <a:r>
              <a:rPr lang="en-US" altLang="zh-CN" b="0" dirty="0" smtClean="0"/>
              <a:t>A</a:t>
            </a:r>
            <a:r>
              <a:rPr lang="zh-CN" altLang="en-US" b="0" dirty="0" smtClean="0"/>
              <a:t>上任何包含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的自反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对称或传递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关系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''</a:t>
            </a:r>
            <a:r>
              <a:rPr lang="zh-CN" altLang="en-US" b="0" dirty="0" smtClean="0"/>
              <a:t> 有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''</a:t>
            </a:r>
            <a:endParaRPr lang="zh-CN" altLang="en-US" b="0" dirty="0" smtClean="0"/>
          </a:p>
          <a:p>
            <a:pPr>
              <a:spcBef>
                <a:spcPts val="800"/>
              </a:spcBef>
            </a:pPr>
            <a:r>
              <a:rPr lang="en-US" altLang="zh-CN" i="1" dirty="0" smtClean="0"/>
              <a:t>R</a:t>
            </a:r>
            <a:r>
              <a:rPr lang="zh-CN" altLang="en-US" b="0" dirty="0" smtClean="0"/>
              <a:t>的自反闭包记作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zh-CN" altLang="en-US" b="0" dirty="0" smtClean="0"/>
              <a:t>对称闭包记作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zh-CN" altLang="en-US" b="0" dirty="0" smtClean="0"/>
              <a:t>传递闭包记作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).</a:t>
            </a:r>
          </a:p>
          <a:p>
            <a:pPr>
              <a:spcBef>
                <a:spcPts val="800"/>
              </a:spcBef>
            </a:pPr>
            <a:r>
              <a:rPr lang="en-US" altLang="zh-CN" b="0" dirty="0" smtClean="0"/>
              <a:t>(</a:t>
            </a:r>
            <a:r>
              <a:rPr lang="zh-CN" altLang="en-US" b="0" dirty="0" smtClean="0"/>
              <a:t>通过增大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'</a:t>
            </a:r>
            <a:r>
              <a:rPr lang="zh-CN" altLang="en-US" b="0" dirty="0" smtClean="0"/>
              <a:t>使满足所有条件，但又不能过大，要刚刚满足</a:t>
            </a:r>
            <a:r>
              <a:rPr lang="en-US" altLang="zh-CN" b="0" dirty="0" smtClean="0"/>
              <a:t>)</a:t>
            </a:r>
          </a:p>
          <a:p>
            <a:pPr>
              <a:spcBef>
                <a:spcPts val="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4.4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则有</a:t>
            </a:r>
          </a:p>
          <a:p>
            <a:pPr>
              <a:spcBef>
                <a:spcPts val="800"/>
              </a:spcBef>
            </a:pPr>
            <a:r>
              <a:rPr lang="en-US" altLang="zh-CN" dirty="0" smtClean="0"/>
              <a:t>(1)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</a:p>
          <a:p>
            <a:pPr>
              <a:spcBef>
                <a:spcPts val="800"/>
              </a:spcBef>
            </a:pPr>
            <a:r>
              <a:rPr lang="pt-BR" altLang="zh-CN" dirty="0" smtClean="0"/>
              <a:t>(2) </a:t>
            </a:r>
            <a:r>
              <a:rPr lang="pt-BR" altLang="zh-CN" i="1" dirty="0" smtClean="0"/>
              <a:t>s</a:t>
            </a:r>
            <a:r>
              <a:rPr lang="pt-BR" altLang="zh-CN" dirty="0" smtClean="0"/>
              <a:t>(</a:t>
            </a:r>
            <a:r>
              <a:rPr lang="pt-BR" altLang="zh-CN" i="1" dirty="0" smtClean="0"/>
              <a:t>R</a:t>
            </a:r>
            <a:r>
              <a:rPr lang="pt-BR" altLang="zh-CN" b="0" dirty="0" smtClean="0"/>
              <a:t>)=</a:t>
            </a:r>
            <a:r>
              <a:rPr lang="pt-BR" altLang="zh-CN" i="1" dirty="0" smtClean="0"/>
              <a:t>R</a:t>
            </a:r>
            <a:r>
              <a:rPr lang="pt-BR" altLang="zh-CN" b="0" dirty="0" smtClean="0"/>
              <a:t>∪</a:t>
            </a:r>
            <a:r>
              <a:rPr lang="pt-BR" altLang="zh-CN" i="1" dirty="0" smtClean="0"/>
              <a:t>R</a:t>
            </a:r>
            <a:r>
              <a:rPr lang="en-US" altLang="zh-CN" baseline="30000" dirty="0" smtClean="0"/>
              <a:t>-</a:t>
            </a:r>
            <a:r>
              <a:rPr lang="pt-BR" altLang="zh-CN" baseline="30000" dirty="0" smtClean="0"/>
              <a:t>1</a:t>
            </a:r>
          </a:p>
          <a:p>
            <a:pPr>
              <a:spcBef>
                <a:spcPts val="800"/>
              </a:spcBef>
            </a:pPr>
            <a:r>
              <a:rPr lang="en-US" altLang="zh-CN" dirty="0" smtClean="0"/>
              <a:t>(3)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3</a:t>
            </a:r>
            <a:r>
              <a:rPr lang="en-US" altLang="zh-CN" b="0" dirty="0" smtClean="0"/>
              <a:t>∪…</a:t>
            </a:r>
          </a:p>
          <a:p>
            <a:pPr>
              <a:spcBef>
                <a:spcPts val="800"/>
              </a:spcBef>
            </a:pPr>
            <a:r>
              <a:rPr lang="zh-CN" altLang="en-US" b="0" dirty="0" smtClean="0"/>
              <a:t>说明：对有穷集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(|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|=</a:t>
            </a:r>
            <a:r>
              <a:rPr lang="en-US" altLang="zh-CN" i="1" dirty="0" smtClean="0"/>
              <a:t>n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(3)</a:t>
            </a:r>
            <a:r>
              <a:rPr lang="zh-CN" altLang="en-US" b="0" dirty="0" smtClean="0"/>
              <a:t>中的并最多不超过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n</a:t>
            </a:r>
            <a:endParaRPr lang="zh-CN" altLang="en-US" i="1" baseline="30000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6D1838-62E8-4F43-997E-287688E57374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4.4 </a:t>
            </a:r>
            <a:r>
              <a:rPr lang="zh-CN" altLang="en-US" dirty="0" smtClean="0"/>
              <a:t>关系的闭包</a:t>
            </a:r>
            <a:r>
              <a:rPr lang="en-US" altLang="zh-CN" dirty="0" smtClean="0"/>
              <a:t>::</a:t>
            </a:r>
            <a:r>
              <a:rPr lang="zh-CN" altLang="en-US" dirty="0" smtClean="0"/>
              <a:t>闭包定义和求解方法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86375"/>
          </a:xfrm>
        </p:spPr>
        <p:txBody>
          <a:bodyPr/>
          <a:lstStyle/>
          <a:p>
            <a:r>
              <a:rPr lang="zh-CN" altLang="en-US" b="0" dirty="0" smtClean="0"/>
              <a:t>证只证</a:t>
            </a:r>
            <a:r>
              <a:rPr lang="en-US" altLang="zh-CN" dirty="0" smtClean="0"/>
              <a:t>(1)</a:t>
            </a:r>
            <a:r>
              <a:rPr lang="zh-CN" altLang="en-US" b="0" dirty="0" smtClean="0"/>
              <a:t>和</a:t>
            </a:r>
            <a:r>
              <a:rPr lang="en-US" altLang="zh-CN" dirty="0" smtClean="0"/>
              <a:t>(3).</a:t>
            </a:r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要证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 </a:t>
            </a:r>
            <a:r>
              <a:rPr lang="zh-CN" altLang="en-US" dirty="0" smtClean="0"/>
              <a:t>。</a:t>
            </a:r>
            <a:r>
              <a:rPr lang="zh-CN" altLang="en-US" b="0" dirty="0" smtClean="0"/>
              <a:t>由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知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  <a:r>
              <a:rPr lang="zh-CN" altLang="en-US" b="0" dirty="0" smtClean="0"/>
              <a:t>是自反的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且满足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</a:p>
          <a:p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''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上包含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的自反关系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则有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''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''. </a:t>
            </a:r>
            <a:r>
              <a:rPr lang="zh-CN" altLang="en-US" b="0" dirty="0" smtClean="0"/>
              <a:t>从而有</a:t>
            </a:r>
          </a:p>
          <a:p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''.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  <a:r>
              <a:rPr lang="zh-CN" altLang="en-US" b="0" dirty="0" smtClean="0"/>
              <a:t>满足闭包定义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所以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0</a:t>
            </a:r>
            <a:r>
              <a:rPr lang="en-US" altLang="zh-CN" b="0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要证</a:t>
            </a:r>
            <a:r>
              <a:rPr lang="en-US" altLang="zh-CN" i="1" dirty="0" smtClean="0"/>
              <a:t>t(R</a:t>
            </a:r>
            <a:r>
              <a:rPr lang="en-US" altLang="zh-CN" b="0" dirty="0" smtClean="0"/>
              <a:t>)=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3</a:t>
            </a:r>
            <a:r>
              <a:rPr lang="en-US" altLang="zh-CN" b="0" dirty="0" smtClean="0"/>
              <a:t>∪… </a:t>
            </a:r>
            <a:r>
              <a:rPr lang="zh-CN" altLang="en-US" dirty="0" smtClean="0"/>
              <a:t>。</a:t>
            </a:r>
            <a:r>
              <a:rPr lang="zh-CN" altLang="en-US" b="0" dirty="0" smtClean="0"/>
              <a:t>先证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b="0" dirty="0" smtClean="0"/>
              <a:t>∪…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/>
              <a:t>用归纳法证明对任意正整数</a:t>
            </a:r>
            <a:r>
              <a:rPr lang="en-US" altLang="zh-CN" i="1" dirty="0" smtClean="0"/>
              <a:t>n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有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n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).</a:t>
            </a:r>
          </a:p>
          <a:p>
            <a:r>
              <a:rPr lang="en-US" altLang="zh-CN" i="1" dirty="0" smtClean="0"/>
              <a:t>n</a:t>
            </a:r>
            <a:r>
              <a:rPr lang="en-US" altLang="zh-CN" b="0" dirty="0" smtClean="0"/>
              <a:t>=1</a:t>
            </a:r>
            <a:r>
              <a:rPr lang="zh-CN" altLang="en-US" b="0" dirty="0" smtClean="0"/>
              <a:t>时有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1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). </a:t>
            </a:r>
            <a:r>
              <a:rPr lang="zh-CN" altLang="en-US" b="0" dirty="0" smtClean="0"/>
              <a:t>假设</a:t>
            </a:r>
            <a:r>
              <a:rPr lang="en-US" altLang="zh-CN" b="0" dirty="0" smtClean="0"/>
              <a:t>R</a:t>
            </a:r>
            <a:r>
              <a:rPr lang="en-US" altLang="zh-CN" i="1" baseline="30000" dirty="0" smtClean="0"/>
              <a:t>n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那么对任意的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+1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n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∃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 (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x,t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n</a:t>
            </a:r>
            <a:r>
              <a:rPr lang="en-US" altLang="zh-CN" b="0" dirty="0" smtClean="0"/>
              <a:t>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t,y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∃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 (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x,t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t,y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))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（因传递闭包具有传递性），这就证明了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+1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). </a:t>
            </a:r>
            <a:r>
              <a:rPr lang="zh-CN" altLang="en-US" b="0" dirty="0" smtClean="0"/>
              <a:t>由归纳法命题得证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8C785-D140-4256-B3D6-2AAF428D40E5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4.4 </a:t>
            </a:r>
            <a:r>
              <a:rPr lang="zh-CN" altLang="en-US" dirty="0" smtClean="0"/>
              <a:t>关系的闭包</a:t>
            </a:r>
            <a:r>
              <a:rPr lang="en-US" altLang="zh-CN" dirty="0" smtClean="0"/>
              <a:t>::</a:t>
            </a:r>
            <a:r>
              <a:rPr lang="zh-CN" altLang="en-US" dirty="0" smtClean="0"/>
              <a:t>闭包定义和求解方法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28625" y="857233"/>
            <a:ext cx="8229600" cy="5500706"/>
          </a:xfrm>
        </p:spPr>
        <p:txBody>
          <a:bodyPr/>
          <a:lstStyle/>
          <a:p>
            <a:r>
              <a:rPr lang="zh-CN" altLang="en-US" b="0" dirty="0" smtClean="0"/>
              <a:t>再证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zh-CN" altLang="en-US" b="0" dirty="0" smtClean="0"/>
              <a:t>∪</a:t>
            </a:r>
            <a:r>
              <a:rPr lang="en-US" altLang="zh-CN" b="0" dirty="0" smtClean="0"/>
              <a:t>…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为此只须证明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zh-CN" altLang="en-US" b="0" dirty="0" smtClean="0"/>
              <a:t>∪</a:t>
            </a:r>
            <a:r>
              <a:rPr lang="en-US" altLang="zh-CN" b="0" dirty="0" smtClean="0"/>
              <a:t>…</a:t>
            </a:r>
            <a:r>
              <a:rPr lang="zh-CN" altLang="en-US" b="0" dirty="0" smtClean="0"/>
              <a:t>传递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/>
              <a:t>任取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,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y,z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</a:t>
            </a:r>
            <a:r>
              <a:rPr lang="es-ES" altLang="zh-CN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b="0" dirty="0" smtClean="0"/>
              <a:t>∪</a:t>
            </a:r>
            <a:r>
              <a:rPr lang="es-ES" altLang="zh-CN" i="1" dirty="0" smtClean="0"/>
              <a:t>R</a:t>
            </a:r>
            <a:r>
              <a:rPr lang="es-ES" altLang="zh-CN" baseline="30000" dirty="0" smtClean="0"/>
              <a:t>2</a:t>
            </a:r>
            <a:r>
              <a:rPr lang="es-ES" altLang="zh-CN" b="0" dirty="0" smtClean="0"/>
              <a:t>∪…∧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y,z</a:t>
            </a:r>
            <a:r>
              <a:rPr lang="es-ES" altLang="zh-CN" dirty="0" smtClean="0"/>
              <a:t>&gt;</a:t>
            </a:r>
            <a:r>
              <a:rPr lang="es-ES" altLang="zh-CN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b="0" dirty="0" smtClean="0"/>
              <a:t>∪</a:t>
            </a:r>
            <a:r>
              <a:rPr lang="es-ES" altLang="zh-CN" i="1" dirty="0" smtClean="0"/>
              <a:t>R</a:t>
            </a:r>
            <a:r>
              <a:rPr lang="es-ES" altLang="zh-CN" baseline="30000" dirty="0" smtClean="0"/>
              <a:t>2</a:t>
            </a:r>
            <a:r>
              <a:rPr lang="es-ES" altLang="zh-CN" b="0" dirty="0" smtClean="0"/>
              <a:t>∪…</a:t>
            </a: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s-ES" b="0" dirty="0" smtClean="0"/>
              <a:t> </a:t>
            </a:r>
            <a:r>
              <a:rPr lang="zh-CN" altLang="en-US" b="0" dirty="0" smtClean="0"/>
              <a:t>∃</a:t>
            </a:r>
            <a:r>
              <a:rPr lang="es-ES" altLang="zh-CN" i="1" dirty="0" smtClean="0"/>
              <a:t>t</a:t>
            </a:r>
            <a:r>
              <a:rPr lang="es-ES" altLang="zh-CN" b="0" dirty="0" smtClean="0"/>
              <a:t> (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</a:t>
            </a:r>
            <a:r>
              <a:rPr lang="es-ES" altLang="zh-CN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i="1" baseline="30000" dirty="0" smtClean="0"/>
              <a:t>t</a:t>
            </a:r>
            <a:r>
              <a:rPr lang="es-ES" altLang="zh-CN" b="0" dirty="0" smtClean="0"/>
              <a:t>)∧</a:t>
            </a:r>
            <a:r>
              <a:rPr lang="zh-CN" altLang="en-US" b="0" dirty="0" smtClean="0"/>
              <a:t>∃</a:t>
            </a:r>
            <a:r>
              <a:rPr lang="es-ES" altLang="zh-CN" i="1" dirty="0" smtClean="0"/>
              <a:t>s</a:t>
            </a:r>
            <a:r>
              <a:rPr lang="es-ES" altLang="zh-CN" b="0" dirty="0" smtClean="0"/>
              <a:t>(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y,z</a:t>
            </a:r>
            <a:r>
              <a:rPr lang="es-ES" altLang="zh-CN" dirty="0" smtClean="0"/>
              <a:t>&gt;</a:t>
            </a:r>
            <a:r>
              <a:rPr lang="es-ES" altLang="zh-CN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i="1" baseline="30000" dirty="0" smtClean="0"/>
              <a:t>s</a:t>
            </a:r>
            <a:r>
              <a:rPr lang="es-ES" altLang="zh-CN" b="0" dirty="0" smtClean="0"/>
              <a:t>)</a:t>
            </a: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∃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∃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 (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x,z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t</a:t>
            </a:r>
            <a:r>
              <a:rPr lang="zh-CN" altLang="en-US" b="0" dirty="0" smtClean="0"/>
              <a:t>◦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s</a:t>
            </a:r>
            <a:r>
              <a:rPr lang="en-US" altLang="zh-CN" b="0" dirty="0" smtClean="0"/>
              <a:t> )</a:t>
            </a: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pl-PL" b="0" dirty="0" smtClean="0"/>
              <a:t> </a:t>
            </a:r>
            <a:r>
              <a:rPr lang="zh-CN" altLang="en-US" b="0" dirty="0" smtClean="0"/>
              <a:t>∃</a:t>
            </a:r>
            <a:r>
              <a:rPr lang="pl-PL" altLang="zh-CN" i="1" dirty="0" smtClean="0"/>
              <a:t>t</a:t>
            </a:r>
            <a:r>
              <a:rPr lang="pl-PL" altLang="zh-CN" b="0" dirty="0" smtClean="0"/>
              <a:t> </a:t>
            </a:r>
            <a:r>
              <a:rPr lang="zh-CN" altLang="en-US" b="0" dirty="0" smtClean="0"/>
              <a:t>∃</a:t>
            </a:r>
            <a:r>
              <a:rPr lang="pl-PL" altLang="zh-CN" i="1" dirty="0" smtClean="0"/>
              <a:t>s</a:t>
            </a:r>
            <a:r>
              <a:rPr lang="pl-PL" altLang="zh-CN" b="0" dirty="0" smtClean="0"/>
              <a:t> (</a:t>
            </a:r>
            <a:r>
              <a:rPr lang="pl-PL" altLang="zh-CN" dirty="0" smtClean="0"/>
              <a:t>&lt;</a:t>
            </a:r>
            <a:r>
              <a:rPr lang="pl-PL" altLang="zh-CN" i="1" dirty="0" smtClean="0"/>
              <a:t>x,z</a:t>
            </a:r>
            <a:r>
              <a:rPr lang="pl-PL" altLang="zh-CN" dirty="0" smtClean="0"/>
              <a:t>&gt;</a:t>
            </a:r>
            <a:r>
              <a:rPr lang="pl-PL" altLang="zh-CN" b="0" dirty="0" smtClean="0"/>
              <a:t>∈</a:t>
            </a:r>
            <a:r>
              <a:rPr lang="pl-PL" altLang="zh-CN" i="1" dirty="0" smtClean="0"/>
              <a:t>R</a:t>
            </a:r>
            <a:r>
              <a:rPr lang="pl-PL" altLang="zh-CN" i="1" baseline="30000" dirty="0" smtClean="0"/>
              <a:t>t</a:t>
            </a:r>
            <a:r>
              <a:rPr lang="pl-PL" altLang="zh-CN" baseline="30000" dirty="0" smtClean="0"/>
              <a:t>+</a:t>
            </a:r>
            <a:r>
              <a:rPr lang="pl-PL" altLang="zh-CN" i="1" baseline="30000" dirty="0" smtClean="0"/>
              <a:t>s</a:t>
            </a:r>
            <a:r>
              <a:rPr lang="pl-PL" altLang="zh-CN" b="0" dirty="0" smtClean="0"/>
              <a:t> )</a:t>
            </a:r>
          </a:p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x,z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b="0" dirty="0" smtClean="0"/>
              <a:t>∪…   </a:t>
            </a:r>
            <a:r>
              <a:rPr lang="zh-CN" altLang="en-US" b="0" dirty="0" smtClean="0"/>
              <a:t>（得证。）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闭包示例：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= {1, 2},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= {&lt;1,2&gt;}, </a:t>
            </a:r>
            <a:r>
              <a:rPr lang="zh-CN" altLang="en-US" dirty="0" smtClean="0"/>
              <a:t>求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),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),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).</a:t>
            </a:r>
          </a:p>
          <a:p>
            <a:r>
              <a:rPr lang="zh-CN" altLang="en-US" b="0" dirty="0" smtClean="0"/>
              <a:t>解：</a:t>
            </a:r>
            <a:r>
              <a:rPr lang="en-US" altLang="zh-CN" b="0" dirty="0" smtClean="0"/>
              <a:t>	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R</a:t>
            </a:r>
            <a:r>
              <a:rPr lang="es-ES" altLang="zh-CN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0 = {&lt;1,2&gt;, &lt;1,1&gt;, &lt;2,2&gt;}.</a:t>
            </a:r>
          </a:p>
          <a:p>
            <a:r>
              <a:rPr lang="en-US" altLang="zh-CN" dirty="0" smtClean="0"/>
              <a:t>		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R</a:t>
            </a:r>
            <a:r>
              <a:rPr lang="es-ES" altLang="zh-CN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= {&lt;1,2&gt;, &lt;2,1&gt;}.</a:t>
            </a:r>
          </a:p>
          <a:p>
            <a:r>
              <a:rPr lang="en-US" altLang="zh-CN" dirty="0" smtClean="0"/>
              <a:t>		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R</a:t>
            </a:r>
            <a:r>
              <a:rPr lang="es-ES" altLang="zh-CN" dirty="0" smtClean="0"/>
              <a:t>∪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{&lt;1,2&gt;}.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EE720-0D10-47F6-9E10-F2E2621E19D4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4.4 </a:t>
            </a:r>
            <a:r>
              <a:rPr lang="zh-CN" altLang="en-US" dirty="0" smtClean="0"/>
              <a:t>关系的闭包</a:t>
            </a:r>
            <a:r>
              <a:rPr lang="en-US" altLang="zh-CN" dirty="0" smtClean="0"/>
              <a:t>::</a:t>
            </a:r>
            <a:r>
              <a:rPr lang="zh-CN" altLang="en-US" dirty="0" smtClean="0"/>
              <a:t>闭包的矩阵表示和图表示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28625" y="836712"/>
            <a:ext cx="8229600" cy="5760639"/>
          </a:xfrm>
        </p:spPr>
        <p:txBody>
          <a:bodyPr/>
          <a:lstStyle/>
          <a:p>
            <a:r>
              <a:rPr lang="zh-CN" altLang="en-US" b="0" dirty="0" smtClean="0"/>
              <a:t>设关系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的关系矩阵分别为</a:t>
            </a:r>
            <a:r>
              <a:rPr lang="en-US" altLang="zh-CN" i="1" dirty="0" smtClean="0"/>
              <a:t>M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r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s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t</a:t>
            </a:r>
          </a:p>
          <a:p>
            <a:r>
              <a:rPr lang="zh-CN" altLang="en-US" b="0" dirty="0" smtClean="0"/>
              <a:t>则</a:t>
            </a:r>
            <a:r>
              <a:rPr lang="en-US" altLang="zh-CN" baseline="-25000" dirty="0" smtClean="0"/>
              <a:t>		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M</a:t>
            </a:r>
            <a:r>
              <a:rPr lang="en-US" altLang="zh-CN" i="1" baseline="-25000" dirty="0" err="1" smtClean="0"/>
              <a:t>r</a:t>
            </a:r>
            <a:r>
              <a:rPr lang="en-US" altLang="zh-CN" i="1" baseline="-25000" dirty="0" smtClean="0"/>
              <a:t> 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M</a:t>
            </a:r>
            <a:r>
              <a:rPr lang="en-US" altLang="zh-CN" b="0" dirty="0" smtClean="0"/>
              <a:t>+</a:t>
            </a:r>
            <a:r>
              <a:rPr lang="en-US" altLang="zh-CN" i="1" dirty="0" smtClean="0"/>
              <a:t>E	 M</a:t>
            </a:r>
            <a:r>
              <a:rPr lang="en-US" altLang="zh-CN" i="1" baseline="-25000" dirty="0" smtClean="0"/>
              <a:t>s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M</a:t>
            </a:r>
            <a:r>
              <a:rPr lang="en-US" altLang="zh-CN" b="0" dirty="0" smtClean="0"/>
              <a:t>+</a:t>
            </a:r>
            <a:r>
              <a:rPr lang="en-US" altLang="zh-CN" i="1" dirty="0" smtClean="0"/>
              <a:t>M</a:t>
            </a:r>
            <a:r>
              <a:rPr lang="en-US" altLang="zh-CN" b="0" dirty="0" smtClean="0"/>
              <a:t>' 	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t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M</a:t>
            </a:r>
            <a:r>
              <a:rPr lang="en-US" altLang="zh-CN" b="0" dirty="0" smtClean="0"/>
              <a:t>+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+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3</a:t>
            </a:r>
            <a:r>
              <a:rPr lang="en-US" altLang="zh-CN" b="0" dirty="0" smtClean="0"/>
              <a:t>+…</a:t>
            </a:r>
          </a:p>
          <a:p>
            <a:r>
              <a:rPr lang="en-US" altLang="zh-CN" i="1" dirty="0" smtClean="0"/>
              <a:t>E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是单位矩阵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M</a:t>
            </a:r>
            <a:r>
              <a:rPr lang="en-US" altLang="zh-CN" b="0" dirty="0" smtClean="0"/>
              <a:t>'</a:t>
            </a:r>
            <a:r>
              <a:rPr lang="zh-CN" altLang="en-US" b="0" dirty="0" smtClean="0"/>
              <a:t>是转置矩阵，相加时使用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逻辑加</a:t>
            </a:r>
            <a:r>
              <a:rPr lang="en-US" altLang="zh-CN" b="0" dirty="0" smtClean="0"/>
              <a:t>.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设关系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的关系图分别记为</a:t>
            </a:r>
            <a:r>
              <a:rPr lang="en-US" altLang="zh-CN" i="1" dirty="0" smtClean="0"/>
              <a:t>G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r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G</a:t>
            </a:r>
            <a:r>
              <a:rPr lang="en-US" altLang="zh-CN" i="1" baseline="-25000" dirty="0" smtClean="0"/>
              <a:t>s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t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r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G</a:t>
            </a:r>
            <a:r>
              <a:rPr lang="en-US" altLang="zh-CN" i="1" baseline="-25000" dirty="0" smtClean="0"/>
              <a:t>s</a:t>
            </a:r>
            <a:r>
              <a:rPr lang="en-US" altLang="zh-CN" b="0" dirty="0" smtClean="0"/>
              <a:t> , 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t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的顶点集与</a:t>
            </a:r>
            <a:r>
              <a:rPr lang="en-US" altLang="zh-CN" i="1" dirty="0" smtClean="0"/>
              <a:t>G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的顶点集相等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除了</a:t>
            </a:r>
            <a:r>
              <a:rPr lang="en-US" altLang="zh-CN" i="1" dirty="0" smtClean="0"/>
              <a:t>G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的边以外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以</a:t>
            </a:r>
            <a:endParaRPr lang="en-US" altLang="zh-CN" b="0" dirty="0" smtClean="0"/>
          </a:p>
          <a:p>
            <a:r>
              <a:rPr lang="zh-CN" altLang="en-US" b="0" dirty="0" smtClean="0"/>
              <a:t>下述方法添加新的边：</a:t>
            </a:r>
          </a:p>
          <a:p>
            <a:r>
              <a:rPr lang="en-US" altLang="zh-CN" b="0" dirty="0" smtClean="0"/>
              <a:t>(1) </a:t>
            </a:r>
            <a:r>
              <a:rPr lang="zh-CN" altLang="en-US" b="0" dirty="0" smtClean="0"/>
              <a:t>考察</a:t>
            </a:r>
            <a:r>
              <a:rPr lang="en-US" altLang="zh-CN" i="1" dirty="0" smtClean="0"/>
              <a:t>G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的每个顶点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若没环就加一个环，得到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r</a:t>
            </a:r>
            <a:endParaRPr lang="en-US" altLang="zh-CN" i="1" baseline="-25000" dirty="0" smtClean="0"/>
          </a:p>
          <a:p>
            <a:r>
              <a:rPr lang="en-US" altLang="zh-CN" b="0" dirty="0" smtClean="0"/>
              <a:t>(2) </a:t>
            </a:r>
            <a:r>
              <a:rPr lang="zh-CN" altLang="en-US" b="0" dirty="0" smtClean="0"/>
              <a:t>考察</a:t>
            </a:r>
            <a:r>
              <a:rPr lang="en-US" altLang="zh-CN" i="1" dirty="0" smtClean="0"/>
              <a:t>G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的每条边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若有一条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到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的单向边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i</a:t>
            </a:r>
            <a:r>
              <a:rPr lang="zh-CN" altLang="en-US" b="0" dirty="0" smtClean="0"/>
              <a:t>≠</a:t>
            </a:r>
            <a:r>
              <a:rPr lang="en-US" altLang="zh-CN" i="1" dirty="0" smtClean="0"/>
              <a:t>j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则在</a:t>
            </a:r>
            <a:r>
              <a:rPr lang="en-US" altLang="zh-CN" i="1" dirty="0" smtClean="0"/>
              <a:t>G</a:t>
            </a:r>
          </a:p>
          <a:p>
            <a:r>
              <a:rPr lang="zh-CN" altLang="en-US" b="0" dirty="0" smtClean="0"/>
              <a:t>中加一条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zh-CN" altLang="en-US" b="0" dirty="0" smtClean="0"/>
              <a:t>到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b="0" dirty="0" smtClean="0"/>
              <a:t>的反向边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得到</a:t>
            </a:r>
            <a:r>
              <a:rPr lang="en-US" altLang="zh-CN" i="1" dirty="0" smtClean="0"/>
              <a:t>G</a:t>
            </a:r>
            <a:r>
              <a:rPr lang="en-US" altLang="zh-CN" i="1" baseline="-25000" dirty="0" smtClean="0"/>
              <a:t>s</a:t>
            </a:r>
          </a:p>
          <a:p>
            <a:r>
              <a:rPr lang="en-US" altLang="zh-CN" b="0" dirty="0" smtClean="0"/>
              <a:t>(3) </a:t>
            </a:r>
            <a:r>
              <a:rPr lang="zh-CN" altLang="en-US" b="0" dirty="0" smtClean="0"/>
              <a:t>考察</a:t>
            </a:r>
            <a:r>
              <a:rPr lang="en-US" altLang="zh-CN" i="1" dirty="0" smtClean="0"/>
              <a:t>G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的每个顶点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找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可达的所有顶点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b="0" dirty="0" smtClean="0"/>
              <a:t> (</a:t>
            </a:r>
            <a:r>
              <a:rPr lang="zh-CN" altLang="en-US" b="0" dirty="0" smtClean="0"/>
              <a:t>允许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=j</a:t>
            </a:r>
            <a:r>
              <a:rPr lang="en-US" altLang="zh-CN" b="0" dirty="0" smtClean="0"/>
              <a:t> ) </a:t>
            </a:r>
            <a:r>
              <a:rPr lang="zh-CN" altLang="en-US" b="0" dirty="0" smtClean="0"/>
              <a:t>，</a:t>
            </a:r>
          </a:p>
          <a:p>
            <a:r>
              <a:rPr lang="zh-CN" altLang="en-US" b="0" dirty="0" smtClean="0"/>
              <a:t>如果没有从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baseline="-25000" dirty="0" smtClean="0"/>
              <a:t> </a:t>
            </a:r>
            <a:r>
              <a:rPr lang="zh-CN" altLang="en-US" b="0" dirty="0" smtClean="0"/>
              <a:t>到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的边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就加上这条边。这个过程重复多次，直至图形没有任何变化为止。得到图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t</a:t>
            </a:r>
            <a:endParaRPr lang="zh-CN" altLang="en-US" i="1" baseline="-25000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0F63E2-658C-4C42-A5BC-7F80A833605F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EBD07-0834-44DC-80C8-FC55BF4F9A13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title"/>
          </p:nvPr>
        </p:nvSpPr>
        <p:spPr>
          <a:xfrm>
            <a:off x="285720" y="285750"/>
            <a:ext cx="857256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笛卡儿积定义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39750" y="928688"/>
            <a:ext cx="7747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4.3 </a:t>
            </a:r>
            <a:r>
              <a:rPr lang="zh-CN" altLang="en-US" sz="2400" b="1" dirty="0">
                <a:latin typeface="Times New Roman" pitchFamily="18" charset="0"/>
              </a:rPr>
              <a:t>设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为集合</a:t>
            </a:r>
            <a:r>
              <a:rPr lang="zh-CN" altLang="en-US" sz="2400" b="1" dirty="0" smtClean="0">
                <a:latin typeface="Times New Roman" pitchFamily="18" charset="0"/>
              </a:rPr>
              <a:t>，用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中元素为第一元素，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</a:rPr>
              <a:t>中元素为第二元素，构成有序对。所有这样的有序对组成的集合称为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与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的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笛卡儿积</a:t>
            </a:r>
            <a:r>
              <a:rPr lang="zh-CN" altLang="en-US" sz="2400" b="1" dirty="0">
                <a:latin typeface="Times New Roman" pitchFamily="18" charset="0"/>
              </a:rPr>
              <a:t>记作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</a:rPr>
              <a:t>，符号化为</a:t>
            </a:r>
            <a:endParaRPr lang="zh-CN" altLang="en-US" sz="2400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	A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= {&lt;</a:t>
            </a:r>
            <a:r>
              <a:rPr lang="en-US" altLang="zh-CN" sz="2400" b="1" i="1" dirty="0" err="1">
                <a:latin typeface="Times New Roman" pitchFamily="18" charset="0"/>
              </a:rPr>
              <a:t>x,y</a:t>
            </a:r>
            <a:r>
              <a:rPr lang="en-US" altLang="zh-CN" sz="2400" b="1" dirty="0">
                <a:latin typeface="Times New Roman" pitchFamily="18" charset="0"/>
              </a:rPr>
              <a:t>&gt;| 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</a:rPr>
              <a:t>∈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∧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zh-CN" altLang="en-US" sz="2400" b="1" dirty="0">
                <a:latin typeface="Times New Roman" pitchFamily="18" charset="0"/>
              </a:rPr>
              <a:t>∈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}.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若</a:t>
            </a:r>
            <a:r>
              <a:rPr lang="en-US" altLang="zh-CN" sz="2400" b="1" dirty="0" smtClean="0">
                <a:latin typeface="Times New Roman" pitchFamily="18" charset="0"/>
              </a:rPr>
              <a:t>&lt;</a:t>
            </a:r>
            <a:r>
              <a:rPr lang="en-US" altLang="zh-CN" sz="2400" b="1" i="1" dirty="0" err="1" smtClean="0">
                <a:latin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</a:rPr>
              <a:t>&gt;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则</a:t>
            </a:r>
            <a:r>
              <a:rPr lang="en-US" altLang="zh-CN" sz="2400" b="1" i="1" dirty="0" err="1" smtClean="0">
                <a:latin typeface="Times New Roman" pitchFamily="18" charset="0"/>
              </a:rPr>
              <a:t>x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 dirty="0" err="1" smtClean="0">
                <a:latin typeface="Times New Roman" pitchFamily="18" charset="0"/>
              </a:rPr>
              <a:t>y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i="1" dirty="0" err="1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400" b="1" dirty="0" smtClean="0">
                <a:latin typeface="Times New Roman" pitchFamily="18" charset="0"/>
              </a:rPr>
              <a:t>若</a:t>
            </a:r>
            <a:r>
              <a:rPr lang="en-US" altLang="zh-CN" sz="2400" b="1" dirty="0" smtClean="0">
                <a:latin typeface="Times New Roman" pitchFamily="18" charset="0"/>
              </a:rPr>
              <a:t>&lt;</a:t>
            </a:r>
            <a:r>
              <a:rPr lang="en-US" altLang="zh-CN" sz="2400" b="1" i="1" dirty="0" err="1" smtClean="0">
                <a:latin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</a:rPr>
              <a:t>&gt;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则</a:t>
            </a:r>
            <a:r>
              <a:rPr lang="en-US" altLang="zh-CN" sz="2400" b="1" i="1" dirty="0" err="1" smtClean="0">
                <a:latin typeface="Times New Roman" pitchFamily="18" charset="0"/>
              </a:rPr>
              <a:t>x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2400" b="1" i="1" dirty="0" err="1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或</a:t>
            </a:r>
            <a:r>
              <a:rPr lang="en-US" altLang="zh-CN" sz="2400" b="1" i="1" dirty="0" err="1" smtClean="0">
                <a:latin typeface="Times New Roman" pitchFamily="18" charset="0"/>
              </a:rPr>
              <a:t>y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2400" b="1" i="1" dirty="0" err="1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例如，设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={1,2,3},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 B</a:t>
            </a:r>
            <a:r>
              <a:rPr lang="en-US" altLang="zh-CN" sz="2400" b="1" dirty="0">
                <a:latin typeface="Times New Roman" pitchFamily="18" charset="0"/>
              </a:rPr>
              <a:t>={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en-US" altLang="zh-CN" sz="2400" b="1" dirty="0" err="1">
                <a:latin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</a:rPr>
              <a:t>b</a:t>
            </a:r>
            <a:r>
              <a:rPr lang="en-US" altLang="zh-CN" sz="2400" b="1" dirty="0" err="1">
                <a:latin typeface="Times New Roman" pitchFamily="18" charset="0"/>
              </a:rPr>
              <a:t>,</a:t>
            </a:r>
            <a:r>
              <a:rPr lang="en-US" altLang="zh-CN" sz="2400" b="1" i="1" dirty="0" err="1">
                <a:latin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</a:rPr>
              <a:t>}</a:t>
            </a:r>
            <a:r>
              <a:rPr lang="zh-CN" altLang="en-US" sz="2400" b="1" dirty="0" smtClean="0">
                <a:latin typeface="Times New Roman" pitchFamily="18" charset="0"/>
              </a:rPr>
              <a:t>，则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zh-CN" sz="2400" b="1" dirty="0" smtClean="0">
                <a:latin typeface="Times New Roman" pitchFamily="18" charset="0"/>
              </a:rPr>
              <a:t>={&lt;1</a:t>
            </a:r>
            <a:r>
              <a:rPr lang="pt-BR" altLang="zh-CN" sz="2400" b="1" i="1" dirty="0" smtClean="0">
                <a:latin typeface="Times New Roman" pitchFamily="18" charset="0"/>
              </a:rPr>
              <a:t>,a</a:t>
            </a:r>
            <a:r>
              <a:rPr lang="pt-BR" altLang="zh-CN" sz="2400" b="1" dirty="0" smtClean="0">
                <a:latin typeface="Times New Roman" pitchFamily="18" charset="0"/>
              </a:rPr>
              <a:t>&gt;,&lt;1</a:t>
            </a:r>
            <a:r>
              <a:rPr lang="pt-BR" altLang="zh-CN" sz="2400" b="1" i="1" dirty="0" smtClean="0">
                <a:latin typeface="Times New Roman" pitchFamily="18" charset="0"/>
              </a:rPr>
              <a:t>,b</a:t>
            </a:r>
            <a:r>
              <a:rPr lang="pt-BR" altLang="zh-CN" sz="2400" b="1" dirty="0" smtClean="0">
                <a:latin typeface="Times New Roman" pitchFamily="18" charset="0"/>
              </a:rPr>
              <a:t>&gt;,&lt;1,</a:t>
            </a:r>
            <a:r>
              <a:rPr lang="pt-BR" altLang="zh-CN" sz="2400" b="1" i="1" dirty="0" smtClean="0">
                <a:latin typeface="Times New Roman" pitchFamily="18" charset="0"/>
              </a:rPr>
              <a:t>c</a:t>
            </a:r>
            <a:r>
              <a:rPr lang="pt-BR" altLang="zh-CN" sz="2400" b="1" dirty="0" smtClean="0">
                <a:latin typeface="Times New Roman" pitchFamily="18" charset="0"/>
              </a:rPr>
              <a:t>&gt;,&lt;2</a:t>
            </a:r>
            <a:r>
              <a:rPr lang="pt-BR" altLang="zh-CN" sz="2400" b="1" i="1" dirty="0" smtClean="0">
                <a:latin typeface="Times New Roman" pitchFamily="18" charset="0"/>
              </a:rPr>
              <a:t>,a</a:t>
            </a:r>
            <a:r>
              <a:rPr lang="pt-BR" altLang="zh-CN" sz="2400" b="1" dirty="0" smtClean="0">
                <a:latin typeface="Times New Roman" pitchFamily="18" charset="0"/>
              </a:rPr>
              <a:t>&gt;,&lt;2</a:t>
            </a:r>
            <a:r>
              <a:rPr lang="pt-BR" altLang="zh-CN" sz="2400" b="1" i="1" dirty="0" smtClean="0">
                <a:latin typeface="Times New Roman" pitchFamily="18" charset="0"/>
              </a:rPr>
              <a:t>,b</a:t>
            </a:r>
            <a:r>
              <a:rPr lang="pt-BR" altLang="zh-CN" sz="2400" b="1" dirty="0" smtClean="0">
                <a:latin typeface="Times New Roman" pitchFamily="18" charset="0"/>
              </a:rPr>
              <a:t>&gt;,&lt;2,</a:t>
            </a:r>
            <a:r>
              <a:rPr lang="pt-BR" altLang="zh-CN" sz="2400" b="1" i="1" dirty="0" smtClean="0">
                <a:latin typeface="Times New Roman" pitchFamily="18" charset="0"/>
              </a:rPr>
              <a:t>c</a:t>
            </a:r>
            <a:r>
              <a:rPr lang="pt-BR" altLang="zh-CN" sz="2400" b="1" dirty="0" smtClean="0">
                <a:latin typeface="Times New Roman" pitchFamily="18" charset="0"/>
              </a:rPr>
              <a:t>&gt;,&lt;3,</a:t>
            </a:r>
            <a:r>
              <a:rPr lang="pt-BR" altLang="zh-CN" sz="2400" b="1" i="1" dirty="0" smtClean="0">
                <a:latin typeface="Times New Roman" pitchFamily="18" charset="0"/>
              </a:rPr>
              <a:t>a</a:t>
            </a:r>
            <a:r>
              <a:rPr lang="pt-BR" altLang="zh-CN" sz="2400" b="1" dirty="0" smtClean="0">
                <a:latin typeface="Times New Roman" pitchFamily="18" charset="0"/>
              </a:rPr>
              <a:t>&gt;,&lt;3</a:t>
            </a:r>
            <a:r>
              <a:rPr lang="pt-BR" altLang="zh-CN" sz="2400" b="1" i="1" dirty="0" smtClean="0">
                <a:latin typeface="Times New Roman" pitchFamily="18" charset="0"/>
              </a:rPr>
              <a:t>,b</a:t>
            </a:r>
            <a:r>
              <a:rPr lang="pt-BR" altLang="zh-CN" sz="2400" b="1" dirty="0" smtClean="0">
                <a:latin typeface="Times New Roman" pitchFamily="18" charset="0"/>
              </a:rPr>
              <a:t>&gt;,&lt;3</a:t>
            </a:r>
            <a:r>
              <a:rPr lang="pt-BR" altLang="zh-CN" sz="2400" b="1" i="1" dirty="0" smtClean="0">
                <a:latin typeface="Times New Roman" pitchFamily="18" charset="0"/>
              </a:rPr>
              <a:t>,</a:t>
            </a:r>
            <a:r>
              <a:rPr lang="pt-BR" altLang="zh-CN" sz="2400" b="1" dirty="0" smtClean="0">
                <a:latin typeface="Times New Roman" pitchFamily="18" charset="0"/>
              </a:rPr>
              <a:t>c&gt;}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endParaRPr lang="en-US" altLang="zh-CN" sz="2400" b="1" i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altLang="zh-CN" sz="2400" b="1" dirty="0">
                <a:latin typeface="Times New Roman" pitchFamily="18" charset="0"/>
              </a:rPr>
              <a:t>={&lt;</a:t>
            </a:r>
            <a:r>
              <a:rPr lang="pt-BR" altLang="zh-CN" sz="2400" b="1" i="1" dirty="0">
                <a:latin typeface="Times New Roman" pitchFamily="18" charset="0"/>
              </a:rPr>
              <a:t>a,</a:t>
            </a:r>
            <a:r>
              <a:rPr lang="pt-BR" altLang="zh-CN" sz="2400" b="1" dirty="0">
                <a:latin typeface="Times New Roman" pitchFamily="18" charset="0"/>
              </a:rPr>
              <a:t>1&gt;,&lt;</a:t>
            </a:r>
            <a:r>
              <a:rPr lang="pt-BR" altLang="zh-CN" sz="2400" b="1" i="1" dirty="0">
                <a:latin typeface="Times New Roman" pitchFamily="18" charset="0"/>
              </a:rPr>
              <a:t>b,</a:t>
            </a:r>
            <a:r>
              <a:rPr lang="pt-BR" altLang="zh-CN" sz="2400" b="1" dirty="0">
                <a:latin typeface="Times New Roman" pitchFamily="18" charset="0"/>
              </a:rPr>
              <a:t>1&gt;,&lt;</a:t>
            </a:r>
            <a:r>
              <a:rPr lang="pt-BR" altLang="zh-CN" sz="2400" b="1" i="1" dirty="0">
                <a:latin typeface="Times New Roman" pitchFamily="18" charset="0"/>
              </a:rPr>
              <a:t>c,</a:t>
            </a:r>
            <a:r>
              <a:rPr lang="pt-BR" altLang="zh-CN" sz="2400" b="1" dirty="0">
                <a:latin typeface="Times New Roman" pitchFamily="18" charset="0"/>
              </a:rPr>
              <a:t>1&gt;,&lt;</a:t>
            </a:r>
            <a:r>
              <a:rPr lang="pt-BR" altLang="zh-CN" sz="2400" b="1" i="1" dirty="0">
                <a:latin typeface="Times New Roman" pitchFamily="18" charset="0"/>
              </a:rPr>
              <a:t>a</a:t>
            </a:r>
            <a:r>
              <a:rPr lang="pt-BR" altLang="zh-CN" sz="2400" b="1" dirty="0">
                <a:latin typeface="Times New Roman" pitchFamily="18" charset="0"/>
              </a:rPr>
              <a:t>,2&gt;,&lt;</a:t>
            </a:r>
            <a:r>
              <a:rPr lang="pt-BR" altLang="zh-CN" sz="2400" b="1" i="1" dirty="0">
                <a:latin typeface="Times New Roman" pitchFamily="18" charset="0"/>
              </a:rPr>
              <a:t>b</a:t>
            </a:r>
            <a:r>
              <a:rPr lang="pt-BR" altLang="zh-CN" sz="2400" b="1" dirty="0">
                <a:latin typeface="Times New Roman" pitchFamily="18" charset="0"/>
              </a:rPr>
              <a:t>,2&gt;,&lt;</a:t>
            </a:r>
            <a:r>
              <a:rPr lang="pt-BR" altLang="zh-CN" sz="2400" b="1" i="1" dirty="0">
                <a:latin typeface="Times New Roman" pitchFamily="18" charset="0"/>
              </a:rPr>
              <a:t>c</a:t>
            </a:r>
            <a:r>
              <a:rPr lang="pt-BR" altLang="zh-CN" sz="2400" b="1" dirty="0">
                <a:latin typeface="Times New Roman" pitchFamily="18" charset="0"/>
              </a:rPr>
              <a:t>,2&gt;,&lt;</a:t>
            </a:r>
            <a:r>
              <a:rPr lang="pt-BR" altLang="zh-CN" sz="2400" b="1" i="1" dirty="0">
                <a:latin typeface="Times New Roman" pitchFamily="18" charset="0"/>
              </a:rPr>
              <a:t>a</a:t>
            </a:r>
            <a:r>
              <a:rPr lang="pt-BR" altLang="zh-CN" sz="2400" b="1" dirty="0">
                <a:latin typeface="Times New Roman" pitchFamily="18" charset="0"/>
              </a:rPr>
              <a:t>,3&gt;,&lt;</a:t>
            </a:r>
            <a:r>
              <a:rPr lang="pt-BR" altLang="zh-CN" sz="2400" b="1" i="1" dirty="0">
                <a:latin typeface="Times New Roman" pitchFamily="18" charset="0"/>
              </a:rPr>
              <a:t>b</a:t>
            </a:r>
            <a:r>
              <a:rPr lang="pt-BR" altLang="zh-CN" sz="2400" b="1" dirty="0">
                <a:latin typeface="Times New Roman" pitchFamily="18" charset="0"/>
              </a:rPr>
              <a:t>,3&gt;,&lt;</a:t>
            </a:r>
            <a:r>
              <a:rPr lang="pt-BR" altLang="zh-CN" sz="2400" b="1" i="1" dirty="0">
                <a:latin typeface="Times New Roman" pitchFamily="18" charset="0"/>
              </a:rPr>
              <a:t>c</a:t>
            </a:r>
            <a:r>
              <a:rPr lang="pt-BR" altLang="zh-CN" sz="2400" b="1" dirty="0">
                <a:latin typeface="Times New Roman" pitchFamily="18" charset="0"/>
              </a:rPr>
              <a:t>,3</a:t>
            </a:r>
            <a:r>
              <a:rPr lang="pt-BR" altLang="zh-CN" sz="2400" b="1" dirty="0" smtClean="0">
                <a:latin typeface="Times New Roman" pitchFamily="18" charset="0"/>
              </a:rPr>
              <a:t>&gt;}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4.4 </a:t>
            </a:r>
            <a:r>
              <a:rPr lang="zh-CN" altLang="en-US" dirty="0" smtClean="0"/>
              <a:t>关系的闭包</a:t>
            </a:r>
            <a:r>
              <a:rPr lang="en-US" altLang="zh-CN" dirty="0" smtClean="0"/>
              <a:t>::</a:t>
            </a:r>
            <a:r>
              <a:rPr lang="zh-CN" altLang="en-US" dirty="0" smtClean="0"/>
              <a:t>闭包的矩阵和图表示实例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1214437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={</a:t>
            </a:r>
            <a:r>
              <a:rPr lang="en-US" altLang="zh-CN" i="1" dirty="0" err="1" smtClean="0"/>
              <a:t>a,b,c,d</a:t>
            </a:r>
            <a:r>
              <a:rPr lang="en-US" altLang="zh-CN" b="0" dirty="0" smtClean="0"/>
              <a:t>}, R={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a,b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b,a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b,c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c,d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d,b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 },</a:t>
            </a:r>
          </a:p>
          <a:p>
            <a:r>
              <a:rPr lang="en-US" altLang="zh-CN" i="1" dirty="0" smtClean="0"/>
              <a:t>R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), 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的关系图如下图所示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BE8334-140A-4011-8B6D-759E69213171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2205038"/>
            <a:ext cx="8101013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4.4 </a:t>
            </a:r>
            <a:r>
              <a:rPr lang="zh-CN" altLang="en-US" dirty="0" smtClean="0"/>
              <a:t>关系的闭包</a:t>
            </a:r>
            <a:r>
              <a:rPr lang="en-US" altLang="zh-CN" dirty="0" smtClean="0"/>
              <a:t>::</a:t>
            </a:r>
            <a:r>
              <a:rPr lang="zh-CN" altLang="en-US" dirty="0" smtClean="0"/>
              <a:t>闭包的性质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0006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性质</a:t>
            </a:r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r>
              <a:rPr lang="en-US" altLang="zh-CN" b="0" dirty="0" smtClean="0"/>
              <a:t>(1) 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是自反的当且仅当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(2) 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是对称的当且仅当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.</a:t>
            </a:r>
          </a:p>
          <a:p>
            <a:r>
              <a:rPr lang="en-US" altLang="zh-CN" b="0" dirty="0" smtClean="0"/>
              <a:t>(3) 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是传递的当且仅当</a:t>
            </a:r>
            <a:r>
              <a:rPr lang="en-US" altLang="zh-CN" i="1" dirty="0" smtClean="0"/>
              <a:t>t(R</a:t>
            </a:r>
            <a:r>
              <a:rPr lang="en-US" altLang="zh-CN" b="0" dirty="0" smtClean="0"/>
              <a:t>)=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性质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b="0" dirty="0" smtClean="0"/>
              <a:t>是非空集合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且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r>
              <a:rPr lang="en-US" altLang="zh-CN" b="0" dirty="0" smtClean="0"/>
              <a:t>(1)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/>
              <a:t>(2) </a:t>
            </a:r>
            <a:r>
              <a:rPr lang="en-US" altLang="zh-CN" i="1" dirty="0" smtClean="0"/>
              <a:t>s(R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/>
              <a:t>(3)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b="0" dirty="0" smtClean="0"/>
              <a:t>)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证明略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479E9-A876-4DC0-8FB6-7CE8ED0D284B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4.4 </a:t>
            </a:r>
            <a:r>
              <a:rPr lang="zh-CN" altLang="en-US" dirty="0" smtClean="0"/>
              <a:t>关系的闭包</a:t>
            </a:r>
            <a:r>
              <a:rPr lang="en-US" altLang="zh-CN" dirty="0" smtClean="0"/>
              <a:t>::</a:t>
            </a:r>
            <a:r>
              <a:rPr lang="zh-CN" altLang="en-US" dirty="0" smtClean="0"/>
              <a:t>闭包的性质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28625" y="876647"/>
            <a:ext cx="8229600" cy="55766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性质</a:t>
            </a:r>
            <a:r>
              <a:rPr lang="en-US" altLang="zh-CN" dirty="0" smtClean="0">
                <a:solidFill>
                  <a:srgbClr val="FF0000"/>
                </a:solidFill>
              </a:rPr>
              <a:t>3 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b="0" dirty="0" smtClean="0"/>
              <a:t>,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(1) </a:t>
            </a:r>
            <a:r>
              <a:rPr lang="zh-CN" altLang="en-US" b="0" dirty="0" smtClean="0"/>
              <a:t>若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是自反（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）的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与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也是自反的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(2) </a:t>
            </a:r>
            <a:r>
              <a:rPr lang="zh-CN" altLang="en-US" b="0" dirty="0" smtClean="0"/>
              <a:t>若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是对称（</a:t>
            </a:r>
            <a:r>
              <a:rPr lang="en-US" altLang="zh-CN" i="1" dirty="0" smtClean="0"/>
              <a:t>s</a:t>
            </a:r>
            <a:r>
              <a:rPr lang="zh-CN" altLang="en-US" b="0" dirty="0" smtClean="0"/>
              <a:t>）的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与</a:t>
            </a:r>
            <a:r>
              <a:rPr lang="en-US" altLang="zh-CN" i="1" dirty="0" smtClean="0"/>
              <a:t>t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也是对称的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(3) </a:t>
            </a:r>
            <a:r>
              <a:rPr lang="zh-CN" altLang="en-US" b="0" dirty="0" smtClean="0"/>
              <a:t>若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是传递（</a:t>
            </a:r>
            <a:r>
              <a:rPr lang="en-US" altLang="zh-CN" i="1" dirty="0" smtClean="0"/>
              <a:t>t</a:t>
            </a:r>
            <a:r>
              <a:rPr lang="zh-CN" altLang="en-US" b="0" dirty="0" smtClean="0"/>
              <a:t>）的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</a:t>
            </a:r>
            <a:r>
              <a:rPr lang="zh-CN" altLang="en-US" b="0" dirty="0" smtClean="0"/>
              <a:t>是传递的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不一定是传递的</a:t>
            </a:r>
            <a:r>
              <a:rPr lang="en-US" altLang="zh-CN" b="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b="0" dirty="0" smtClean="0"/>
              <a:t>说明：如果需要进行多个闭包运算，比如求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的自反、对</a:t>
            </a:r>
          </a:p>
          <a:p>
            <a:pPr>
              <a:spcBef>
                <a:spcPts val="1200"/>
              </a:spcBef>
            </a:pPr>
            <a:r>
              <a:rPr lang="zh-CN" altLang="en-US" b="0" dirty="0" smtClean="0"/>
              <a:t>称、传递的闭包</a:t>
            </a:r>
            <a:r>
              <a:rPr lang="en-US" altLang="zh-CN" i="1" dirty="0" err="1" smtClean="0"/>
              <a:t>tsr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，运算顺序如下：</a:t>
            </a:r>
          </a:p>
          <a:p>
            <a:pPr>
              <a:spcBef>
                <a:spcPts val="1200"/>
              </a:spcBef>
            </a:pPr>
            <a:r>
              <a:rPr lang="en-US" altLang="zh-CN" i="1" dirty="0" smtClean="0"/>
              <a:t>			</a:t>
            </a:r>
            <a:r>
              <a:rPr lang="en-US" altLang="zh-CN" i="1" dirty="0" err="1" smtClean="0"/>
              <a:t>tsr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= </a:t>
            </a:r>
            <a:r>
              <a:rPr lang="en-US" altLang="zh-CN" i="1" dirty="0" err="1" smtClean="0"/>
              <a:t>rts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 = </a:t>
            </a:r>
            <a:r>
              <a:rPr lang="en-US" altLang="zh-CN" i="1" dirty="0" err="1" smtClean="0"/>
              <a:t>trs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b="0" dirty="0" smtClean="0"/>
              <a:t>证明略。</a:t>
            </a:r>
            <a:endParaRPr lang="en-US" altLang="zh-CN" b="0" dirty="0" smtClean="0"/>
          </a:p>
          <a:p>
            <a:pPr>
              <a:spcBef>
                <a:spcPts val="1200"/>
              </a:spcBef>
            </a:pPr>
            <a:r>
              <a:rPr lang="zh-CN" altLang="en-US" b="0" dirty="0" smtClean="0"/>
              <a:t>注意：先进行传递闭包的操作，再进行对称闭包的操作不能把传递性保存下来</a:t>
            </a:r>
            <a:r>
              <a:rPr lang="zh-CN" altLang="en-US" b="0" dirty="0"/>
              <a:t>。 （反例</a:t>
            </a:r>
            <a:r>
              <a:rPr lang="en-US" altLang="zh-CN" i="1" dirty="0"/>
              <a:t>R</a:t>
            </a:r>
            <a:r>
              <a:rPr lang="en-US" altLang="zh-CN" b="0" dirty="0"/>
              <a:t> = {&lt;</a:t>
            </a:r>
            <a:r>
              <a:rPr lang="en-US" altLang="zh-CN" i="1" dirty="0" err="1"/>
              <a:t>x</a:t>
            </a:r>
            <a:r>
              <a:rPr lang="en-US" altLang="zh-CN" b="0" dirty="0" err="1"/>
              <a:t>,</a:t>
            </a:r>
            <a:r>
              <a:rPr lang="en-US" altLang="zh-CN" i="1" dirty="0" err="1"/>
              <a:t>y</a:t>
            </a:r>
            <a:r>
              <a:rPr lang="en-US" altLang="zh-CN" b="0" dirty="0"/>
              <a:t>&gt;, &lt;</a:t>
            </a:r>
            <a:r>
              <a:rPr lang="en-US" altLang="zh-CN" i="1" dirty="0" err="1"/>
              <a:t>x</a:t>
            </a:r>
            <a:r>
              <a:rPr lang="en-US" altLang="zh-CN" b="0" dirty="0" err="1"/>
              <a:t>,</a:t>
            </a:r>
            <a:r>
              <a:rPr lang="en-US" altLang="zh-CN" i="1" dirty="0" err="1"/>
              <a:t>z</a:t>
            </a:r>
            <a:r>
              <a:rPr lang="en-US" altLang="zh-CN" b="0" dirty="0"/>
              <a:t>&gt;}</a:t>
            </a:r>
            <a:r>
              <a:rPr lang="zh-CN" altLang="en-US" b="0" dirty="0" smtClean="0"/>
              <a:t>是传递的</a:t>
            </a:r>
            <a:r>
              <a:rPr lang="zh-CN" altLang="en-US" b="0" dirty="0"/>
              <a:t>，但其对称闭包</a:t>
            </a:r>
            <a:r>
              <a:rPr lang="zh-CN" altLang="en-US" b="0" dirty="0" smtClean="0"/>
              <a:t>并不传递）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3E40B7-853D-4500-941E-081D30510ECC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AF17A-C97F-4A77-A281-57A8F8B45258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85720" y="1142984"/>
            <a:ext cx="42862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等价关系的定义与实例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等价类定义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等价类的性质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商集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划分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商集与划分实例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偏序关系定义与实例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857751" y="1142984"/>
            <a:ext cx="385765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偏序集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可比、全序、覆盖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哈斯图定义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偏序集与哈斯图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哈斯图实例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偏序集中的特殊元素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214282" y="285750"/>
            <a:ext cx="8929718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等价关系的定义与实例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0006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4.12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为非空集合上的关系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如果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是自反的、对称的</a:t>
            </a:r>
            <a:endParaRPr lang="en-US" altLang="zh-CN" b="0" dirty="0" smtClean="0"/>
          </a:p>
          <a:p>
            <a:r>
              <a:rPr lang="zh-CN" altLang="en-US" b="0" dirty="0" smtClean="0"/>
              <a:t>和传递的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等价关系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是一个等价关系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若</a:t>
            </a:r>
          </a:p>
          <a:p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称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等价于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记做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~</a:t>
            </a:r>
            <a:r>
              <a:rPr lang="en-US" altLang="zh-CN" i="1" dirty="0" err="1" smtClean="0"/>
              <a:t>y</a:t>
            </a:r>
            <a:r>
              <a:rPr lang="en-US" altLang="zh-CN" b="0" dirty="0" smtClean="0"/>
              <a:t>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4.11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b="0" dirty="0" smtClean="0"/>
          </a:p>
          <a:p>
            <a:r>
              <a:rPr lang="zh-CN" altLang="en-US" b="0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1,2,…,8</a:t>
            </a:r>
            <a:r>
              <a:rPr lang="en-US" altLang="zh-CN" b="0" dirty="0" smtClean="0"/>
              <a:t>}, </a:t>
            </a:r>
            <a:r>
              <a:rPr lang="zh-CN" altLang="en-US" b="0" dirty="0" smtClean="0"/>
              <a:t>如下定义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上的关系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：</a:t>
            </a:r>
          </a:p>
          <a:p>
            <a:r>
              <a:rPr lang="es-ES" altLang="zh-CN" i="1" dirty="0" smtClean="0"/>
              <a:t>			R</a:t>
            </a:r>
            <a:r>
              <a:rPr lang="es-ES" altLang="zh-CN" b="0" dirty="0" smtClean="0"/>
              <a:t>={</a:t>
            </a:r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</a:t>
            </a:r>
            <a:r>
              <a:rPr lang="es-ES" altLang="zh-CN" b="0" dirty="0" smtClean="0"/>
              <a:t>| </a:t>
            </a:r>
            <a:r>
              <a:rPr lang="es-ES" altLang="zh-CN" i="1" dirty="0" smtClean="0"/>
              <a:t>x,y</a:t>
            </a:r>
            <a:r>
              <a:rPr lang="es-ES" altLang="zh-CN" b="0" dirty="0" smtClean="0"/>
              <a:t>∈</a:t>
            </a:r>
            <a:r>
              <a:rPr lang="es-ES" altLang="zh-CN" i="1" dirty="0" smtClean="0"/>
              <a:t>A</a:t>
            </a:r>
            <a:r>
              <a:rPr lang="es-ES" altLang="zh-CN" b="0" dirty="0" smtClean="0"/>
              <a:t>∧</a:t>
            </a:r>
            <a:r>
              <a:rPr lang="es-ES" altLang="zh-CN" i="1" dirty="0" smtClean="0"/>
              <a:t>x</a:t>
            </a:r>
            <a:r>
              <a:rPr lang="es-ES" altLang="zh-CN" b="0" dirty="0" smtClean="0"/>
              <a:t> ≡ </a:t>
            </a:r>
            <a:r>
              <a:rPr lang="es-ES" altLang="zh-CN" dirty="0" smtClean="0"/>
              <a:t>y (mod</a:t>
            </a:r>
            <a:r>
              <a:rPr lang="es-ES" altLang="zh-CN" b="0" dirty="0" smtClean="0"/>
              <a:t> </a:t>
            </a:r>
            <a:r>
              <a:rPr lang="es-ES" altLang="zh-CN" dirty="0" smtClean="0"/>
              <a:t>3</a:t>
            </a:r>
            <a:r>
              <a:rPr lang="es-ES" altLang="zh-CN" b="0" dirty="0" smtClean="0"/>
              <a:t>)}</a:t>
            </a:r>
          </a:p>
          <a:p>
            <a:r>
              <a:rPr lang="zh-CN" altLang="en-US" b="0" dirty="0" smtClean="0"/>
              <a:t>其中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 ≡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(mod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叫做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与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zh-CN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模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相等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即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除以</a:t>
            </a:r>
            <a:r>
              <a:rPr lang="en-US" altLang="zh-CN" dirty="0" smtClean="0"/>
              <a:t>3</a:t>
            </a:r>
            <a:r>
              <a:rPr lang="zh-CN" altLang="en-US" b="0" dirty="0" smtClean="0"/>
              <a:t>的余数与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除以</a:t>
            </a:r>
          </a:p>
          <a:p>
            <a:r>
              <a:rPr lang="en-US" altLang="zh-CN" b="0" dirty="0" smtClean="0"/>
              <a:t>3</a:t>
            </a:r>
            <a:r>
              <a:rPr lang="zh-CN" altLang="en-US" b="0" dirty="0" smtClean="0"/>
              <a:t>的余数相等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不难验证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上的等价关系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因为</a:t>
            </a:r>
          </a:p>
          <a:p>
            <a:r>
              <a:rPr lang="da-DK" altLang="zh-CN" b="0" dirty="0" smtClean="0"/>
              <a:t>(1) </a:t>
            </a:r>
            <a:r>
              <a:rPr lang="zh-CN" altLang="en-US" b="0" dirty="0" smtClean="0"/>
              <a:t>∀</a:t>
            </a:r>
            <a:r>
              <a:rPr lang="da-DK" altLang="zh-CN" i="1" dirty="0" smtClean="0"/>
              <a:t>x</a:t>
            </a:r>
            <a:r>
              <a:rPr lang="da-DK" altLang="zh-CN" b="0" dirty="0" smtClean="0"/>
              <a:t>∈</a:t>
            </a:r>
            <a:r>
              <a:rPr lang="da-DK" altLang="zh-CN" i="1" dirty="0" smtClean="0"/>
              <a:t>A</a:t>
            </a:r>
            <a:r>
              <a:rPr lang="da-DK" altLang="zh-CN" b="0" dirty="0" smtClean="0"/>
              <a:t>, </a:t>
            </a:r>
            <a:r>
              <a:rPr lang="zh-CN" altLang="da-DK" b="0" dirty="0" smtClean="0"/>
              <a:t>有</a:t>
            </a:r>
            <a:r>
              <a:rPr lang="da-DK" altLang="zh-CN" i="1" dirty="0" smtClean="0"/>
              <a:t>x</a:t>
            </a:r>
            <a:r>
              <a:rPr lang="da-DK" altLang="zh-CN" b="0" dirty="0" smtClean="0"/>
              <a:t> ≡ </a:t>
            </a:r>
            <a:r>
              <a:rPr lang="da-DK" altLang="zh-CN" i="1" dirty="0" smtClean="0"/>
              <a:t>x</a:t>
            </a:r>
            <a:r>
              <a:rPr lang="da-DK" altLang="zh-CN" b="0" dirty="0" smtClean="0"/>
              <a:t> (</a:t>
            </a:r>
            <a:r>
              <a:rPr lang="da-DK" altLang="zh-CN" dirty="0" smtClean="0"/>
              <a:t>mod</a:t>
            </a:r>
            <a:r>
              <a:rPr lang="da-DK" altLang="zh-CN" b="0" dirty="0" smtClean="0"/>
              <a:t> </a:t>
            </a:r>
            <a:r>
              <a:rPr lang="da-DK" altLang="zh-CN" dirty="0" smtClean="0"/>
              <a:t>3</a:t>
            </a:r>
            <a:r>
              <a:rPr lang="da-DK" altLang="zh-CN" b="0" dirty="0" smtClean="0"/>
              <a:t>)</a:t>
            </a:r>
          </a:p>
          <a:p>
            <a:r>
              <a:rPr lang="en-US" altLang="zh-CN" b="0" dirty="0" smtClean="0"/>
              <a:t>(2) </a:t>
            </a:r>
            <a:r>
              <a:rPr lang="zh-CN" altLang="en-US" b="0" dirty="0" smtClean="0"/>
              <a:t>∀</a:t>
            </a:r>
            <a:r>
              <a:rPr lang="en-US" altLang="zh-CN" i="1" dirty="0" err="1" smtClean="0"/>
              <a:t>x,y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若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 ≡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(mod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="0" dirty="0" smtClean="0"/>
              <a:t>), </a:t>
            </a:r>
            <a:r>
              <a:rPr lang="zh-CN" altLang="en-US" b="0" dirty="0" smtClean="0"/>
              <a:t>则有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≡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(mod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/>
              <a:t>(3) </a:t>
            </a:r>
            <a:r>
              <a:rPr lang="zh-CN" altLang="en-US" b="0" dirty="0" smtClean="0"/>
              <a:t>∀</a:t>
            </a:r>
            <a:r>
              <a:rPr lang="en-US" altLang="zh-CN" i="1" dirty="0" err="1" smtClean="0"/>
              <a:t>x,y,z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若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 ≡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(mod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="0" dirty="0" smtClean="0"/>
              <a:t>), 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≡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(mod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="0" dirty="0" smtClean="0"/>
              <a:t>), </a:t>
            </a:r>
            <a:r>
              <a:rPr lang="zh-CN" altLang="en-US" b="0" dirty="0" smtClean="0"/>
              <a:t>则有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 ≡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(mod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3</a:t>
            </a:r>
            <a:r>
              <a:rPr lang="en-US" altLang="zh-CN" b="0" dirty="0" smtClean="0"/>
              <a:t>)</a:t>
            </a:r>
            <a:endParaRPr lang="zh-CN" altLang="en-US" b="0" dirty="0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C36F7-F088-4180-A28C-97C7AAD7BBE9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42906" y="285750"/>
            <a:ext cx="8858250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等价关系的定义与实例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225425" y="3500438"/>
            <a:ext cx="8229600" cy="642937"/>
          </a:xfrm>
        </p:spPr>
        <p:txBody>
          <a:bodyPr/>
          <a:lstStyle/>
          <a:p>
            <a:pPr algn="ctr"/>
            <a:r>
              <a:rPr lang="zh-CN" altLang="en-US" b="0" dirty="0" smtClean="0"/>
              <a:t>模</a:t>
            </a:r>
            <a:r>
              <a:rPr lang="en-US" altLang="zh-CN" dirty="0" smtClean="0"/>
              <a:t>3 </a:t>
            </a:r>
            <a:r>
              <a:rPr lang="zh-CN" altLang="en-US" b="0" dirty="0" smtClean="0"/>
              <a:t>等价关系的关系图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6AAFB1-335C-403B-AFBD-13B764B87C02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617" y="857232"/>
            <a:ext cx="8459787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14282" y="4143380"/>
            <a:ext cx="857256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FF9900"/>
              </a:buClr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整数上的模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等价关系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lang="en-US" altLang="zh-CN" sz="2400" kern="0" baseline="0" dirty="0" smtClean="0">
                <a:latin typeface="+mn-lt"/>
                <a:ea typeface="+mn-ea"/>
              </a:rPr>
              <a:t>{&lt;</a:t>
            </a:r>
            <a:r>
              <a:rPr lang="en-US" altLang="zh-CN" sz="2400" i="1" kern="0" baseline="0" dirty="0" err="1" smtClean="0">
                <a:latin typeface="+mn-lt"/>
                <a:ea typeface="+mn-ea"/>
              </a:rPr>
              <a:t>x</a:t>
            </a:r>
            <a:r>
              <a:rPr lang="en-US" altLang="zh-CN" sz="2400" kern="0" baseline="0" dirty="0" err="1" smtClean="0">
                <a:latin typeface="+mn-lt"/>
                <a:ea typeface="+mn-ea"/>
              </a:rPr>
              <a:t>,</a:t>
            </a:r>
            <a:r>
              <a:rPr lang="en-US" altLang="zh-CN" sz="2400" i="1" kern="0" baseline="0" dirty="0" err="1" smtClean="0">
                <a:latin typeface="+mn-lt"/>
                <a:ea typeface="+mn-ea"/>
              </a:rPr>
              <a:t>y</a:t>
            </a:r>
            <a:r>
              <a:rPr lang="en-US" altLang="zh-CN" sz="2400" kern="0" baseline="0" dirty="0" smtClean="0">
                <a:latin typeface="+mn-lt"/>
                <a:ea typeface="+mn-ea"/>
              </a:rPr>
              <a:t>&gt;</a:t>
            </a:r>
            <a:r>
              <a:rPr lang="en-US" altLang="zh-CN" sz="2400" kern="0" dirty="0" smtClean="0">
                <a:latin typeface="+mn-lt"/>
                <a:ea typeface="+mn-ea"/>
              </a:rPr>
              <a:t> | </a:t>
            </a:r>
            <a:r>
              <a:rPr lang="en-US" altLang="zh-CN" sz="2400" i="1" kern="0" dirty="0" smtClean="0">
                <a:latin typeface="+mn-lt"/>
                <a:ea typeface="+mn-ea"/>
              </a:rPr>
              <a:t>x</a:t>
            </a:r>
            <a:r>
              <a:rPr lang="en-US" altLang="zh-CN" sz="2400" kern="0" dirty="0" smtClean="0">
                <a:latin typeface="+mn-lt"/>
                <a:ea typeface="+mn-ea"/>
              </a:rPr>
              <a:t>, </a:t>
            </a:r>
            <a:r>
              <a:rPr lang="en-US" altLang="zh-CN" sz="2400" i="1" kern="0" dirty="0" err="1" smtClean="0">
                <a:latin typeface="+mn-lt"/>
                <a:ea typeface="+mn-ea"/>
              </a:rPr>
              <a:t>y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2400" kern="0" dirty="0" err="1" smtClean="0">
                <a:latin typeface="+mn-lt"/>
                <a:ea typeface="+mn-ea"/>
              </a:rPr>
              <a:t>Z</a:t>
            </a:r>
            <a:r>
              <a:rPr lang="en-US" altLang="zh-CN" sz="2400" kern="0" dirty="0" smtClean="0">
                <a:latin typeface="+mn-lt"/>
                <a:ea typeface="+mn-ea"/>
              </a:rPr>
              <a:t>, </a:t>
            </a:r>
            <a:r>
              <a:rPr lang="en-US" altLang="zh-CN" sz="2400" i="1" kern="0" dirty="0" err="1" smtClean="0">
                <a:latin typeface="+mn-lt"/>
                <a:ea typeface="+mn-ea"/>
              </a:rPr>
              <a:t>x</a:t>
            </a:r>
            <a:r>
              <a:rPr lang="en-US" altLang="zh-CN" sz="2400" dirty="0" err="1" smtClean="0">
                <a:latin typeface="Times New Roman"/>
                <a:cs typeface="Times New Roman"/>
                <a:sym typeface="Symbol"/>
              </a:rPr>
              <a:t>≡</a:t>
            </a:r>
            <a:r>
              <a:rPr lang="en-US" altLang="zh-CN" sz="2400" i="1" dirty="0" err="1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sz="2400" dirty="0" smtClean="0">
                <a:latin typeface="Times New Roman"/>
                <a:cs typeface="Times New Roman"/>
                <a:sym typeface="Symbol"/>
              </a:rPr>
              <a:t> (mod </a:t>
            </a:r>
            <a:r>
              <a:rPr lang="en-US" altLang="zh-CN" sz="2400" i="1" dirty="0" smtClean="0">
                <a:latin typeface="Times New Roman"/>
                <a:cs typeface="Times New Roman"/>
                <a:sym typeface="Symbol"/>
              </a:rPr>
              <a:t>n</a:t>
            </a:r>
            <a:r>
              <a:rPr lang="en-US" altLang="zh-CN" sz="2400" dirty="0" smtClean="0">
                <a:latin typeface="Times New Roman"/>
                <a:cs typeface="Times New Roman"/>
                <a:sym typeface="Symbol"/>
              </a:rPr>
              <a:t>) }. </a:t>
            </a:r>
            <a:r>
              <a:rPr lang="en-US" altLang="zh-CN" sz="2400" i="1" dirty="0" smtClean="0">
                <a:latin typeface="Times New Roman"/>
                <a:cs typeface="Times New Roman"/>
                <a:sym typeface="Symbol"/>
              </a:rPr>
              <a:t>n </a:t>
            </a:r>
            <a:r>
              <a:rPr lang="en-US" altLang="zh-CN" sz="2400" dirty="0" smtClean="0">
                <a:latin typeface="Times New Roman"/>
                <a:cs typeface="Times New Roman"/>
                <a:sym typeface="Symbol"/>
              </a:rPr>
              <a:t>=3</a:t>
            </a:r>
            <a:r>
              <a:rPr lang="zh-CN" altLang="en-US" sz="2400" dirty="0" smtClean="0">
                <a:latin typeface="Times New Roman"/>
                <a:cs typeface="Times New Roman"/>
                <a:sym typeface="Symbol"/>
              </a:rPr>
              <a:t>时，</a:t>
            </a:r>
            <a:endParaRPr lang="en-US" altLang="zh-CN" sz="2400" dirty="0" smtClean="0">
              <a:latin typeface="Times New Roman"/>
              <a:cs typeface="Times New Roman"/>
              <a:sym typeface="Symbol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9900"/>
              </a:buClr>
            </a:pPr>
            <a:r>
              <a:rPr lang="en-US" altLang="zh-CN" sz="2400" kern="0" dirty="0" smtClean="0"/>
              <a:t>	… -9 ~ -6 ~ -3 ~ 0 ~ 3 ~ 6 ~ 9 …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FF9900"/>
              </a:buClr>
            </a:pPr>
            <a:r>
              <a:rPr lang="en-US" altLang="zh-CN" sz="2400" kern="0" dirty="0" smtClean="0"/>
              <a:t>	… -8 ~ -5 ~ -2 ~ 1 ~ 4 ~ 7 ~ 10 …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</a:pPr>
            <a:r>
              <a:rPr lang="en-US" altLang="zh-CN" sz="2400" kern="0" dirty="0" smtClean="0"/>
              <a:t>	… -7 ~ -4 ~ -1 ~ 2 ~ 5 ~ 8 ~ 11 …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FF9900"/>
              </a:buClr>
            </a:pPr>
            <a:endParaRPr lang="en-US" altLang="zh-CN" sz="2400" kern="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42906" y="285750"/>
            <a:ext cx="8858250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等价关系的定义与实例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6AAFB1-335C-403B-AFBD-13B764B87C02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14282" y="1000108"/>
            <a:ext cx="857256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zh-CN" altLang="en-US" sz="24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4.12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一些等价关系：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zh-CN" altLang="en-US" sz="2400" kern="0" dirty="0" smtClean="0">
                <a:latin typeface="+mn-lt"/>
                <a:ea typeface="+mn-ea"/>
              </a:rPr>
              <a:t>（</a:t>
            </a:r>
            <a:r>
              <a:rPr lang="en-US" altLang="zh-CN" sz="2400" kern="0" dirty="0" smtClean="0">
                <a:latin typeface="+mn-lt"/>
                <a:ea typeface="+mn-ea"/>
              </a:rPr>
              <a:t>1</a:t>
            </a:r>
            <a:r>
              <a:rPr lang="zh-CN" altLang="en-US" sz="2400" kern="0" dirty="0" smtClean="0">
                <a:latin typeface="+mn-lt"/>
                <a:ea typeface="+mn-ea"/>
              </a:rPr>
              <a:t>）在一个人群集合上的“年龄相等关系” 是一个等价关系，而“朋友关系”不是等价关系，因其有时不可传递。一般称这种自反的对称关系成为相容关系。等价关系一定是相容关系，反之未必。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2</a:t>
            </a:r>
            <a:r>
              <a:rPr lang="zh-CN" altLang="en-US" sz="2400" kern="0" dirty="0" smtClean="0"/>
              <a:t>）如果把“出生地相同”作为衡量“老乡”的唯一标准，那么“老乡”关系是一个等价关系。</a:t>
            </a:r>
            <a:endParaRPr lang="en-US" altLang="zh-CN" sz="2400" kern="0" dirty="0" smtClean="0"/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3</a:t>
            </a:r>
            <a:r>
              <a:rPr lang="zh-CN" altLang="en-US" sz="2400" kern="0" dirty="0" smtClean="0"/>
              <a:t>）平面上的三角形之间的相似关系是一个等价关系；直线间的平行关系不是等价关系，因为自反关系不成立。</a:t>
            </a:r>
            <a:endParaRPr lang="en-US" altLang="zh-CN" sz="2400" kern="0" dirty="0" smtClean="0"/>
          </a:p>
          <a:p>
            <a:pPr marL="342900" lvl="0" indent="-342900" eaLnBrk="0" hangingPunct="0">
              <a:lnSpc>
                <a:spcPct val="120000"/>
              </a:lnSpc>
              <a:spcBef>
                <a:spcPts val="1200"/>
              </a:spcBef>
              <a:buClr>
                <a:srgbClr val="FF9900"/>
              </a:buClr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4</a:t>
            </a:r>
            <a:r>
              <a:rPr lang="zh-CN" altLang="en-US" sz="2400" kern="0" dirty="0" smtClean="0"/>
              <a:t>）集合上的恒等关系和全域关系都是等价关系。</a:t>
            </a:r>
            <a:endParaRPr lang="en-US" altLang="zh-CN" sz="2400" kern="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等价类定义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0006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4.13 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上的等价关系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，令</a:t>
            </a:r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			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en-US" altLang="zh-CN" i="1" baseline="-25000" dirty="0" smtClean="0"/>
              <a:t>R</a:t>
            </a:r>
            <a:r>
              <a:rPr lang="en-US" altLang="zh-CN" b="0" dirty="0" smtClean="0"/>
              <a:t> = {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| </a:t>
            </a:r>
            <a:r>
              <a:rPr lang="en-US" altLang="zh-CN" i="1" dirty="0" err="1" smtClean="0"/>
              <a:t>y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err="1" smtClean="0"/>
              <a:t>∧</a:t>
            </a:r>
            <a:r>
              <a:rPr lang="en-US" altLang="zh-CN" i="1" dirty="0" err="1" smtClean="0"/>
              <a:t>xRy</a:t>
            </a:r>
            <a:r>
              <a:rPr lang="en-US" altLang="zh-CN" b="0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zh-CN" altLang="en-US" b="0" dirty="0" smtClean="0"/>
              <a:t>称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en-US" altLang="zh-CN" baseline="-25000" dirty="0" smtClean="0"/>
              <a:t>R </a:t>
            </a:r>
            <a:r>
              <a:rPr lang="zh-CN" altLang="en-US" b="0" dirty="0" smtClean="0"/>
              <a:t>为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关于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zh-CN" altLang="en-US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等价类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简称为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的等价类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简记为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].</a:t>
            </a:r>
            <a:endParaRPr lang="en-US" altLang="zh-CN" i="1" dirty="0" smtClean="0"/>
          </a:p>
          <a:p>
            <a:pPr>
              <a:spcBef>
                <a:spcPts val="1200"/>
              </a:spcBef>
            </a:pPr>
            <a:endParaRPr lang="en-US" altLang="zh-CN" b="0" dirty="0" smtClean="0"/>
          </a:p>
          <a:p>
            <a:pPr>
              <a:spcBef>
                <a:spcPts val="1200"/>
              </a:spcBef>
            </a:pPr>
            <a:r>
              <a:rPr lang="zh-CN" altLang="en-US" b="0" dirty="0" smtClean="0"/>
              <a:t>实例：</a:t>
            </a:r>
            <a:endParaRPr lang="en-US" altLang="zh-CN" b="0" dirty="0" smtClean="0"/>
          </a:p>
          <a:p>
            <a:pPr>
              <a:spcBef>
                <a:spcPts val="1200"/>
              </a:spcBef>
            </a:pPr>
            <a:r>
              <a:rPr lang="en-US" altLang="zh-CN" i="1" dirty="0" smtClean="0"/>
              <a:t>A</a:t>
            </a:r>
            <a:r>
              <a:rPr lang="en-US" altLang="zh-CN" dirty="0" smtClean="0"/>
              <a:t>={1, 2, … , 8}</a:t>
            </a:r>
            <a:r>
              <a:rPr lang="zh-CN" altLang="en-US" b="0" dirty="0" smtClean="0"/>
              <a:t>上模</a:t>
            </a:r>
            <a:r>
              <a:rPr lang="en-US" altLang="zh-CN" dirty="0" smtClean="0"/>
              <a:t>3</a:t>
            </a:r>
            <a:r>
              <a:rPr lang="zh-CN" altLang="en-US" b="0" dirty="0" smtClean="0"/>
              <a:t>等价关系的等价类：</a:t>
            </a:r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	</a:t>
            </a:r>
            <a:r>
              <a:rPr lang="en-US" altLang="zh-CN" dirty="0" smtClean="0"/>
              <a:t>	[1] = [4] = [7] = {1, 4, 7}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		[2] = [5] = [8] = {2, 5, 8}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		[3] = [6] = {3, 6}</a:t>
            </a:r>
            <a:endParaRPr lang="zh-CN" altLang="en-US" dirty="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B5DB49-F8B1-4B95-9E44-4E2F59DFE37D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等价类的性质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09374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4.5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上的等价关系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</a:p>
          <a:p>
            <a:r>
              <a:rPr lang="en-US" altLang="zh-CN" dirty="0" smtClean="0"/>
              <a:t>(1)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的非空子集</a:t>
            </a:r>
          </a:p>
          <a:p>
            <a:r>
              <a:rPr lang="en-US" altLang="zh-CN" dirty="0" smtClean="0"/>
              <a:t>(2)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x, 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如果</a:t>
            </a:r>
            <a:r>
              <a:rPr lang="en-US" altLang="zh-CN" i="1" dirty="0" err="1" smtClean="0"/>
              <a:t>xRy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= 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</a:t>
            </a:r>
          </a:p>
          <a:p>
            <a:r>
              <a:rPr lang="en-US" altLang="zh-CN" dirty="0" smtClean="0"/>
              <a:t>(3) 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x, 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如果</a:t>
            </a:r>
            <a:r>
              <a:rPr lang="en-US" altLang="zh-CN" i="1" dirty="0" err="1" smtClean="0"/>
              <a:t>xRy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不交</a:t>
            </a:r>
          </a:p>
          <a:p>
            <a:r>
              <a:rPr lang="pt-BR" altLang="zh-CN" dirty="0" smtClean="0"/>
              <a:t>(4) </a:t>
            </a:r>
            <a:r>
              <a:rPr lang="pt-BR" altLang="zh-CN" b="0" dirty="0" smtClean="0"/>
              <a:t>∪{[</a:t>
            </a:r>
            <a:r>
              <a:rPr lang="pt-BR" altLang="zh-CN" i="1" dirty="0" smtClean="0"/>
              <a:t>x</a:t>
            </a:r>
            <a:r>
              <a:rPr lang="pt-BR" altLang="zh-CN" b="0" dirty="0" smtClean="0"/>
              <a:t>] | </a:t>
            </a:r>
            <a:r>
              <a:rPr lang="pt-BR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pt-BR" altLang="zh-CN" i="1" dirty="0" smtClean="0"/>
              <a:t>A</a:t>
            </a:r>
            <a:r>
              <a:rPr lang="pt-BR" altLang="zh-CN" b="0" dirty="0" smtClean="0"/>
              <a:t>}=</a:t>
            </a:r>
            <a:r>
              <a:rPr lang="pt-BR" altLang="zh-CN" i="1" dirty="0" smtClean="0"/>
              <a:t>A</a:t>
            </a:r>
          </a:p>
          <a:p>
            <a:r>
              <a:rPr lang="zh-CN" altLang="en-US" b="0" dirty="0" smtClean="0"/>
              <a:t>（*）证：</a:t>
            </a:r>
            <a:endParaRPr lang="pt-BR" altLang="zh-CN" i="1" dirty="0" smtClean="0"/>
          </a:p>
          <a:p>
            <a:r>
              <a:rPr lang="en-US" altLang="zh-CN" dirty="0" smtClean="0"/>
              <a:t>(1) </a:t>
            </a:r>
            <a:r>
              <a:rPr lang="zh-CN" altLang="en-US" b="0" dirty="0" smtClean="0"/>
              <a:t>由定义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有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又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], </a:t>
            </a:r>
            <a:r>
              <a:rPr lang="zh-CN" altLang="en-US" b="0" dirty="0" smtClean="0"/>
              <a:t>即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非空</a:t>
            </a:r>
            <a:r>
              <a:rPr lang="en-US" altLang="zh-CN" b="0" dirty="0" smtClean="0"/>
              <a:t>.</a:t>
            </a:r>
          </a:p>
          <a:p>
            <a:r>
              <a:rPr lang="en-US" altLang="zh-CN" dirty="0" smtClean="0"/>
              <a:t>(2)</a:t>
            </a:r>
            <a:r>
              <a:rPr lang="zh-CN" altLang="en-US" b="0" dirty="0" smtClean="0"/>
              <a:t>任取</a:t>
            </a:r>
            <a:r>
              <a:rPr lang="en-US" altLang="zh-CN" i="1" dirty="0" smtClean="0"/>
              <a:t>z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则有</a:t>
            </a:r>
          </a:p>
          <a:p>
            <a:r>
              <a:rPr lang="en-US" altLang="zh-CN" i="1" dirty="0" smtClean="0"/>
              <a:t>        </a:t>
            </a:r>
            <a:r>
              <a:rPr lang="pl-PL" altLang="zh-CN" i="1" dirty="0" smtClean="0"/>
              <a:t>z</a:t>
            </a:r>
            <a:r>
              <a:rPr lang="pl-PL" altLang="zh-CN" b="0" dirty="0" smtClean="0"/>
              <a:t>∈[</a:t>
            </a:r>
            <a:r>
              <a:rPr lang="pl-PL" altLang="zh-CN" i="1" dirty="0" smtClean="0"/>
              <a:t>x</a:t>
            </a:r>
            <a:r>
              <a:rPr lang="pl-PL" altLang="zh-CN" b="0" dirty="0" smtClean="0"/>
              <a:t>]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pl-PL" b="0" dirty="0" smtClean="0"/>
              <a:t> </a:t>
            </a:r>
            <a:r>
              <a:rPr lang="pl-PL" altLang="zh-CN" dirty="0" smtClean="0"/>
              <a:t>&lt;</a:t>
            </a:r>
            <a:r>
              <a:rPr lang="pl-PL" altLang="zh-CN" i="1" dirty="0" smtClean="0"/>
              <a:t>x,z</a:t>
            </a:r>
            <a:r>
              <a:rPr lang="pl-PL" altLang="zh-CN" dirty="0" smtClean="0"/>
              <a:t>&gt;</a:t>
            </a:r>
            <a:r>
              <a:rPr lang="pl-PL" altLang="zh-CN" b="0" dirty="0" smtClean="0"/>
              <a:t>∈</a:t>
            </a:r>
            <a:r>
              <a:rPr lang="pl-PL" altLang="zh-CN" i="1" dirty="0" smtClean="0"/>
              <a:t>R</a:t>
            </a:r>
            <a:r>
              <a:rPr lang="pl-PL" altLang="zh-CN" b="0" dirty="0" smtClean="0"/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pl-PL" b="0" dirty="0" smtClean="0"/>
              <a:t> </a:t>
            </a:r>
            <a:r>
              <a:rPr lang="pl-PL" altLang="zh-CN" dirty="0" smtClean="0"/>
              <a:t>&lt;</a:t>
            </a:r>
            <a:r>
              <a:rPr lang="pl-PL" altLang="zh-CN" i="1" dirty="0" smtClean="0"/>
              <a:t>z,x</a:t>
            </a:r>
            <a:r>
              <a:rPr lang="pl-PL" altLang="zh-CN" dirty="0" smtClean="0"/>
              <a:t>&gt;</a:t>
            </a:r>
            <a:r>
              <a:rPr lang="pl-PL" altLang="zh-CN" b="0" dirty="0" smtClean="0"/>
              <a:t>∈</a:t>
            </a:r>
            <a:r>
              <a:rPr lang="pl-PL" altLang="zh-CN" i="1" dirty="0" smtClean="0"/>
              <a:t>R</a:t>
            </a:r>
            <a:r>
              <a:rPr lang="en-US" altLang="zh-CN" b="0" dirty="0" smtClean="0"/>
              <a:t>, </a:t>
            </a:r>
            <a:endParaRPr lang="pl-PL" altLang="zh-CN" i="1" dirty="0" smtClean="0"/>
          </a:p>
          <a:p>
            <a:r>
              <a:rPr lang="en-US" altLang="zh-CN" b="0" dirty="0" smtClean="0"/>
              <a:t>       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z,x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x,y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z,y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y,z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</a:t>
            </a:r>
            <a:r>
              <a:rPr lang="pl-PL" altLang="zh-CN" i="1" dirty="0" smtClean="0"/>
              <a:t> z</a:t>
            </a:r>
            <a:r>
              <a:rPr lang="pl-PL" altLang="zh-CN" b="0" dirty="0" smtClean="0"/>
              <a:t>∈[</a:t>
            </a:r>
            <a:r>
              <a:rPr lang="en-US" altLang="zh-CN" i="1" dirty="0" smtClean="0"/>
              <a:t>y</a:t>
            </a:r>
            <a:r>
              <a:rPr lang="pl-PL" altLang="zh-CN" b="0" dirty="0" smtClean="0"/>
              <a:t>]</a:t>
            </a:r>
            <a:endParaRPr lang="en-US" altLang="zh-CN" i="1" dirty="0" smtClean="0"/>
          </a:p>
          <a:p>
            <a:r>
              <a:rPr lang="zh-CN" altLang="en-US" b="0" dirty="0" smtClean="0"/>
              <a:t>综上所述必有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⊆ 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]. </a:t>
            </a:r>
            <a:r>
              <a:rPr lang="zh-CN" altLang="en-US" b="0" dirty="0" smtClean="0"/>
              <a:t>同理可证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⊆ 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]. </a:t>
            </a:r>
            <a:r>
              <a:rPr lang="zh-CN" altLang="en-US" b="0" dirty="0" smtClean="0"/>
              <a:t>这就得到了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= 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].</a:t>
            </a:r>
            <a:endParaRPr lang="zh-CN" altLang="en-US" b="0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5E6E9-A7C3-4C46-993F-CED0564A1BEF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16200000" flipH="1">
            <a:off x="2926084" y="2575174"/>
            <a:ext cx="352055" cy="594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等价类的性质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357812"/>
          </a:xfrm>
        </p:spPr>
        <p:txBody>
          <a:bodyPr/>
          <a:lstStyle/>
          <a:p>
            <a:r>
              <a:rPr lang="en-US" altLang="zh-CN" dirty="0" smtClean="0"/>
              <a:t>(3) </a:t>
            </a:r>
            <a:r>
              <a:rPr lang="zh-CN" altLang="en-US" b="0" dirty="0" smtClean="0"/>
              <a:t>∀</a:t>
            </a:r>
            <a:r>
              <a:rPr lang="en-US" altLang="zh-CN" i="1" dirty="0" err="1" smtClean="0"/>
              <a:t>x,y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如果</a:t>
            </a:r>
            <a:r>
              <a:rPr lang="en-US" altLang="zh-CN" i="1" dirty="0" err="1" smtClean="0"/>
              <a:t>xRy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与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</a:t>
            </a:r>
            <a:r>
              <a:rPr lang="zh-CN" altLang="en-US" b="0" dirty="0" smtClean="0"/>
              <a:t>不交</a:t>
            </a:r>
            <a:endParaRPr lang="en-US" altLang="zh-CN" dirty="0" smtClean="0"/>
          </a:p>
          <a:p>
            <a:r>
              <a:rPr lang="zh-CN" altLang="en-US" b="0" dirty="0" smtClean="0"/>
              <a:t>假设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]∩[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]≠</a:t>
            </a:r>
            <a:r>
              <a:rPr lang="zh-CN" altLang="en-US" b="0" dirty="0" smtClean="0"/>
              <a:t>∅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则存在</a:t>
            </a:r>
            <a:r>
              <a:rPr lang="en-US" altLang="zh-CN" i="1" dirty="0" smtClean="0"/>
              <a:t>z</a:t>
            </a:r>
            <a:r>
              <a:rPr lang="zh-CN" altLang="en-US" b="0" dirty="0" smtClean="0"/>
              <a:t>∈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]∩[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], </a:t>
            </a:r>
            <a:r>
              <a:rPr lang="zh-CN" altLang="en-US" b="0" dirty="0" smtClean="0"/>
              <a:t>从而有</a:t>
            </a:r>
            <a:r>
              <a:rPr lang="en-US" altLang="zh-CN" i="1" dirty="0" smtClean="0"/>
              <a:t>z</a:t>
            </a:r>
            <a:r>
              <a:rPr lang="zh-CN" altLang="en-US" b="0" dirty="0" smtClean="0"/>
              <a:t>∈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]∧</a:t>
            </a:r>
            <a:r>
              <a:rPr lang="en-US" altLang="zh-CN" i="1" dirty="0" smtClean="0"/>
              <a:t>z</a:t>
            </a:r>
            <a:r>
              <a:rPr lang="zh-CN" altLang="en-US" b="0" dirty="0" smtClean="0"/>
              <a:t>∈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],</a:t>
            </a:r>
          </a:p>
          <a:p>
            <a:r>
              <a:rPr lang="zh-CN" altLang="en-US" b="0" dirty="0" smtClean="0"/>
              <a:t>即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x,z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∧</a:t>
            </a:r>
            <a:r>
              <a:rPr lang="en-US" altLang="zh-CN" dirty="0" smtClean="0"/>
              <a:t>&lt;</a:t>
            </a:r>
            <a:r>
              <a:rPr lang="en-US" altLang="zh-CN" i="1" dirty="0" err="1" smtClean="0"/>
              <a:t>y,z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根据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的对称性和传递性必有</a:t>
            </a:r>
          </a:p>
          <a:p>
            <a:r>
              <a:rPr lang="es-ES" altLang="zh-CN" dirty="0" smtClean="0"/>
              <a:t>&lt;</a:t>
            </a:r>
            <a:r>
              <a:rPr lang="es-ES" altLang="zh-CN" i="1" dirty="0" smtClean="0"/>
              <a:t>x,y</a:t>
            </a:r>
            <a:r>
              <a:rPr lang="es-ES" altLang="zh-CN" dirty="0" smtClean="0"/>
              <a:t>&gt;</a:t>
            </a:r>
            <a:r>
              <a:rPr lang="zh-CN" altLang="en-US" b="0" dirty="0" smtClean="0"/>
              <a:t>∈</a:t>
            </a:r>
            <a:r>
              <a:rPr lang="es-ES" altLang="zh-CN" i="1" dirty="0" smtClean="0"/>
              <a:t>R</a:t>
            </a:r>
            <a:r>
              <a:rPr lang="es-ES" altLang="zh-CN" b="0" dirty="0" smtClean="0"/>
              <a:t>, </a:t>
            </a:r>
            <a:r>
              <a:rPr lang="zh-CN" altLang="es-ES" b="0" dirty="0" smtClean="0"/>
              <a:t>与</a:t>
            </a:r>
            <a:r>
              <a:rPr lang="es-ES" altLang="zh-CN" i="1" dirty="0" smtClean="0"/>
              <a:t>xRy</a:t>
            </a:r>
            <a:r>
              <a:rPr lang="zh-CN" altLang="es-ES" b="0" dirty="0" smtClean="0"/>
              <a:t>矛盾</a:t>
            </a:r>
          </a:p>
          <a:p>
            <a:r>
              <a:rPr lang="en-US" altLang="zh-CN" dirty="0" smtClean="0"/>
              <a:t>(4) </a:t>
            </a:r>
            <a:r>
              <a:rPr lang="pt-BR" altLang="zh-CN" b="0" dirty="0" smtClean="0"/>
              <a:t>∪{[</a:t>
            </a:r>
            <a:r>
              <a:rPr lang="pt-BR" altLang="zh-CN" i="1" dirty="0" smtClean="0"/>
              <a:t>x</a:t>
            </a:r>
            <a:r>
              <a:rPr lang="pt-BR" altLang="zh-CN" b="0" dirty="0" smtClean="0"/>
              <a:t>] | </a:t>
            </a:r>
            <a:r>
              <a:rPr lang="pt-BR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pt-BR" altLang="zh-CN" i="1" dirty="0" smtClean="0"/>
              <a:t>A</a:t>
            </a:r>
            <a:r>
              <a:rPr lang="pt-BR" altLang="zh-CN" b="0" dirty="0" smtClean="0"/>
              <a:t>}=</a:t>
            </a:r>
            <a:r>
              <a:rPr lang="pt-BR" altLang="zh-CN" i="1" dirty="0" smtClean="0"/>
              <a:t>A</a:t>
            </a:r>
            <a:r>
              <a:rPr lang="zh-CN" altLang="en-US" dirty="0" smtClean="0"/>
              <a:t>。</a:t>
            </a:r>
            <a:r>
              <a:rPr lang="zh-CN" altLang="en-US" i="1" dirty="0" smtClean="0"/>
              <a:t>  </a:t>
            </a:r>
            <a:r>
              <a:rPr lang="zh-CN" altLang="en-US" b="0" dirty="0" smtClean="0"/>
              <a:t>先证∪</a:t>
            </a:r>
            <a:r>
              <a:rPr lang="en-US" altLang="zh-CN" b="0" dirty="0" smtClean="0"/>
              <a:t>{[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</a:t>
            </a:r>
            <a:r>
              <a:rPr lang="en-US" altLang="zh-CN" b="0" dirty="0" smtClean="0"/>
              <a:t> |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}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任取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,</a:t>
            </a:r>
          </a:p>
          <a:p>
            <a:r>
              <a:rPr lang="en-US" altLang="zh-CN" i="1" dirty="0" smtClean="0"/>
              <a:t>		y</a:t>
            </a:r>
            <a:r>
              <a:rPr lang="zh-CN" altLang="en-US" b="0" dirty="0" smtClean="0"/>
              <a:t>∈∪</a:t>
            </a:r>
            <a:r>
              <a:rPr lang="en-US" altLang="zh-CN" b="0" dirty="0" smtClean="0"/>
              <a:t>{[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|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}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</a:t>
            </a:r>
            <a:r>
              <a:rPr lang="zh-CN" altLang="en-US" b="0" dirty="0" smtClean="0"/>
              <a:t> ∃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err="1" smtClean="0"/>
              <a:t>∧</a:t>
            </a:r>
            <a:r>
              <a:rPr lang="en-US" altLang="zh-CN" i="1" dirty="0" err="1" smtClean="0"/>
              <a:t>y</a:t>
            </a:r>
            <a:r>
              <a:rPr lang="zh-CN" altLang="en-US" b="0" dirty="0" smtClean="0"/>
              <a:t>∈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])</a:t>
            </a:r>
          </a:p>
          <a:p>
            <a:r>
              <a:rPr lang="en-US" altLang="zh-CN" b="0" dirty="0" smtClean="0"/>
              <a:t>		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</a:t>
            </a:r>
            <a:r>
              <a:rPr lang="zh-CN" altLang="en-US" b="0" dirty="0" smtClean="0"/>
              <a:t> 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∈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]∧[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</a:p>
          <a:p>
            <a:r>
              <a:rPr lang="zh-CN" altLang="en-US" b="0" dirty="0" smtClean="0"/>
              <a:t>从而有∪</a:t>
            </a:r>
            <a:r>
              <a:rPr lang="en-US" altLang="zh-CN" b="0" dirty="0" smtClean="0"/>
              <a:t>{[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| 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smtClean="0"/>
              <a:t>}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A</a:t>
            </a:r>
          </a:p>
          <a:p>
            <a:r>
              <a:rPr lang="zh-CN" altLang="en-US" b="0" dirty="0" smtClean="0"/>
              <a:t>再证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∪</a:t>
            </a:r>
            <a:r>
              <a:rPr lang="en-US" altLang="zh-CN" b="0" dirty="0" smtClean="0"/>
              <a:t>{[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|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}. </a:t>
            </a:r>
            <a:r>
              <a:rPr lang="zh-CN" altLang="en-US" b="0" dirty="0" smtClean="0"/>
              <a:t>任取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,</a:t>
            </a:r>
          </a:p>
          <a:p>
            <a:r>
              <a:rPr lang="en-US" altLang="zh-CN" i="1" dirty="0" smtClean="0"/>
              <a:t>		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∈</a:t>
            </a:r>
            <a:r>
              <a:rPr lang="en-US" altLang="zh-CN" b="0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]∧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0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∈∪{[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|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}</a:t>
            </a:r>
          </a:p>
          <a:p>
            <a:r>
              <a:rPr lang="zh-CN" altLang="en-US" b="0" dirty="0" smtClean="0"/>
              <a:t>从而有∪</a:t>
            </a:r>
            <a:r>
              <a:rPr lang="en-US" altLang="zh-CN" b="0" dirty="0" smtClean="0"/>
              <a:t>{[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|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}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/>
              <a:t>综上所述得∪</a:t>
            </a:r>
            <a:r>
              <a:rPr lang="en-US" altLang="zh-CN" b="0" dirty="0" smtClean="0"/>
              <a:t>{[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 |</a:t>
            </a:r>
            <a:r>
              <a:rPr lang="en-US" altLang="zh-CN" i="1" dirty="0" smtClean="0"/>
              <a:t> 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} =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D0BB4E-D655-4F17-92C5-8E656E37B2B8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16200000" flipH="1">
            <a:off x="2846313" y="1271265"/>
            <a:ext cx="428625" cy="1424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H="1">
            <a:off x="2196654" y="2567409"/>
            <a:ext cx="428625" cy="1424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58514-3C59-48B3-81FE-0C21AA4060B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17"/>
          <p:cNvSpPr>
            <a:spLocks noChangeArrowheads="1"/>
          </p:cNvSpPr>
          <p:nvPr/>
        </p:nvSpPr>
        <p:spPr bwMode="auto">
          <a:xfrm>
            <a:off x="539750" y="928688"/>
            <a:ext cx="7747000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(1) </a:t>
            </a:r>
            <a:r>
              <a:rPr lang="zh-CN" altLang="en-US" sz="2400" b="1" dirty="0" smtClean="0">
                <a:latin typeface="Times New Roman" pitchFamily="18" charset="0"/>
              </a:rPr>
              <a:t>若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或</a:t>
            </a:r>
            <a:r>
              <a:rPr lang="en-US" altLang="zh-CN" sz="2400" b="1" i="1" dirty="0" smtClean="0">
                <a:latin typeface="Times New Roman" pitchFamily="18" charset="0"/>
              </a:rPr>
              <a:t>B </a:t>
            </a:r>
            <a:r>
              <a:rPr lang="zh-CN" altLang="en-US" sz="2400" b="1" dirty="0" smtClean="0">
                <a:latin typeface="Times New Roman" pitchFamily="18" charset="0"/>
              </a:rPr>
              <a:t>中有一个为空集，则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就是空集</a:t>
            </a:r>
            <a:r>
              <a:rPr lang="en-US" altLang="zh-CN" sz="2400" b="1" dirty="0" smtClean="0">
                <a:latin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sz="2400" b="1" i="1" dirty="0" smtClean="0">
                <a:latin typeface="Times New Roman" pitchFamily="18" charset="0"/>
              </a:rPr>
              <a:t>	A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zh-CN" altLang="en-US" sz="2400" b="1" dirty="0" smtClean="0">
                <a:latin typeface="Times New Roman" pitchFamily="18" charset="0"/>
              </a:rPr>
              <a:t>∅ </a:t>
            </a:r>
            <a:r>
              <a:rPr lang="en-US" altLang="zh-CN" sz="2400" b="1" dirty="0" smtClean="0">
                <a:latin typeface="Times New Roman" pitchFamily="18" charset="0"/>
              </a:rPr>
              <a:t>= </a:t>
            </a:r>
            <a:r>
              <a:rPr lang="zh-CN" altLang="en-US" sz="2400" b="1" dirty="0" smtClean="0">
                <a:latin typeface="Times New Roman" pitchFamily="18" charset="0"/>
              </a:rPr>
              <a:t>∅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zh-CN" altLang="en-US" sz="2400" b="1" dirty="0" smtClean="0">
                <a:latin typeface="Times New Roman" pitchFamily="18" charset="0"/>
              </a:rPr>
              <a:t>∅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(2) </a:t>
            </a:r>
            <a:r>
              <a:rPr lang="zh-CN" altLang="en-US" sz="2400" b="1" dirty="0">
                <a:latin typeface="Times New Roman" pitchFamily="18" charset="0"/>
              </a:rPr>
              <a:t>不适合交换律</a:t>
            </a:r>
          </a:p>
          <a:p>
            <a:pPr>
              <a:spcBef>
                <a:spcPts val="600"/>
              </a:spcBef>
            </a:pPr>
            <a:r>
              <a:rPr lang="en-US" altLang="zh-CN" sz="2400" b="1" i="1" dirty="0">
                <a:latin typeface="Times New Roman" pitchFamily="18" charset="0"/>
              </a:rPr>
              <a:t>	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≠ 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×</a:t>
            </a:r>
            <a:r>
              <a:rPr lang="en-US" altLang="zh-CN" sz="2400" b="1" i="1" dirty="0" smtClean="0">
                <a:latin typeface="Times New Roman" pitchFamily="18" charset="0"/>
              </a:rPr>
              <a:t>A 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≠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≠∅</a:t>
            </a:r>
            <a:r>
              <a:rPr lang="en-US" altLang="zh-CN" sz="2400" b="1" dirty="0">
                <a:latin typeface="Times New Roman" pitchFamily="18" charset="0"/>
              </a:rPr>
              <a:t>, B</a:t>
            </a:r>
            <a:r>
              <a:rPr lang="zh-CN" altLang="en-US" sz="2400" b="1" dirty="0">
                <a:latin typeface="Times New Roman" pitchFamily="18" charset="0"/>
              </a:rPr>
              <a:t>≠∅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(3) </a:t>
            </a:r>
            <a:r>
              <a:rPr lang="zh-CN" altLang="en-US" sz="2400" b="1" dirty="0">
                <a:latin typeface="Times New Roman" pitchFamily="18" charset="0"/>
              </a:rPr>
              <a:t>不适合结合律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	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)×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≠ 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 smtClean="0">
                <a:latin typeface="Times New Roman" pitchFamily="18" charset="0"/>
              </a:rPr>
              <a:t>) </a:t>
            </a:r>
            <a:r>
              <a:rPr lang="en-US" altLang="zh-CN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≠∅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≠∅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≠∅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(4) </a:t>
            </a:r>
            <a:r>
              <a:rPr lang="zh-CN" altLang="en-US" sz="2400" b="1" dirty="0">
                <a:latin typeface="Times New Roman" pitchFamily="18" charset="0"/>
              </a:rPr>
              <a:t>对于并或交运算满足分配律</a:t>
            </a:r>
          </a:p>
          <a:p>
            <a:pPr>
              <a:spcBef>
                <a:spcPts val="600"/>
              </a:spcBef>
            </a:pPr>
            <a:r>
              <a:rPr lang="en-US" altLang="zh-CN" sz="2400" b="1" i="1" dirty="0">
                <a:latin typeface="Times New Roman" pitchFamily="18" charset="0"/>
              </a:rPr>
              <a:t>	A</a:t>
            </a:r>
            <a:r>
              <a:rPr lang="en-US" altLang="zh-CN" sz="2400" b="1" dirty="0">
                <a:latin typeface="Times New Roman" pitchFamily="18" charset="0"/>
              </a:rPr>
              <a:t>×(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∪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 = 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∪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×C) 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	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∪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)×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 = 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∪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400" b="1" i="1" dirty="0">
                <a:latin typeface="Times New Roman" pitchFamily="18" charset="0"/>
              </a:rPr>
              <a:t>	A</a:t>
            </a:r>
            <a:r>
              <a:rPr lang="en-US" altLang="zh-CN" sz="2400" b="1" dirty="0">
                <a:latin typeface="Times New Roman" pitchFamily="18" charset="0"/>
              </a:rPr>
              <a:t>×(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i="1" dirty="0" smtClean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 = 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∩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itchFamily="18" charset="0"/>
              </a:rPr>
              <a:t>	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∩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)×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 = 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∩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</a:rPr>
              <a:t>5) </a:t>
            </a:r>
            <a:r>
              <a:rPr lang="zh-CN" altLang="en-US" sz="2400" b="1" dirty="0">
                <a:latin typeface="Times New Roman" pitchFamily="18" charset="0"/>
              </a:rPr>
              <a:t>若</a:t>
            </a:r>
            <a:r>
              <a:rPr lang="en-US" altLang="zh-CN" sz="2400" b="1" dirty="0">
                <a:latin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| = 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en-US" altLang="zh-CN" sz="2400" b="1" dirty="0">
                <a:latin typeface="Times New Roman" pitchFamily="18" charset="0"/>
              </a:rPr>
              <a:t>, |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| = 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则</a:t>
            </a:r>
            <a:r>
              <a:rPr lang="en-US" altLang="zh-CN" sz="2400" b="1" dirty="0">
                <a:latin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| = </a:t>
            </a:r>
            <a:r>
              <a:rPr lang="en-US" altLang="zh-CN" sz="2400" b="1" i="1" dirty="0" err="1">
                <a:latin typeface="Times New Roman" pitchFamily="18" charset="0"/>
              </a:rPr>
              <a:t>mn</a:t>
            </a:r>
            <a:endParaRPr lang="en-US" altLang="zh-CN" sz="2400" b="1" i="1" dirty="0">
              <a:latin typeface="Times New Roman" pitchFamily="18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285720" y="285750"/>
            <a:ext cx="857256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笛卡儿积性质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商集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908720"/>
            <a:ext cx="8229600" cy="54492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4.14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上的等价关系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以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的所有等价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0" dirty="0" smtClean="0"/>
              <a:t>类作为元素的集合称为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关于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商集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记做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/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i="1" dirty="0" smtClean="0"/>
              <a:t>				A</a:t>
            </a:r>
            <a:r>
              <a:rPr lang="en-US" altLang="zh-CN" b="0" dirty="0" smtClean="0"/>
              <a:t>/</a:t>
            </a:r>
            <a:r>
              <a:rPr lang="en-US" altLang="zh-CN" i="1" dirty="0" smtClean="0"/>
              <a:t>R </a:t>
            </a:r>
            <a:r>
              <a:rPr lang="en-US" altLang="zh-CN" b="0" dirty="0" smtClean="0"/>
              <a:t>= {[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]</a:t>
            </a:r>
            <a:r>
              <a:rPr lang="en-US" altLang="zh-CN" i="1" baseline="-25000" dirty="0" smtClean="0"/>
              <a:t>R</a:t>
            </a:r>
            <a:r>
              <a:rPr lang="en-US" altLang="zh-CN" b="0" dirty="0" smtClean="0"/>
              <a:t> | 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smtClean="0"/>
              <a:t>} 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4.13 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0" dirty="0" smtClean="0"/>
              <a:t>设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={</a:t>
            </a:r>
            <a:r>
              <a:rPr lang="en-US" altLang="zh-CN" dirty="0" smtClean="0"/>
              <a:t>1,2,…,8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，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关于模</a:t>
            </a:r>
            <a:r>
              <a:rPr lang="en-US" altLang="zh-CN" dirty="0" smtClean="0"/>
              <a:t>3</a:t>
            </a:r>
            <a:r>
              <a:rPr lang="zh-CN" altLang="en-US" b="0" dirty="0" smtClean="0"/>
              <a:t>等价关系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的商集为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i="1" dirty="0" smtClean="0"/>
              <a:t>			A/R</a:t>
            </a:r>
            <a:r>
              <a:rPr lang="en-US" altLang="zh-CN" b="0" dirty="0" smtClean="0"/>
              <a:t> = {{</a:t>
            </a:r>
            <a:r>
              <a:rPr lang="en-US" altLang="zh-CN" dirty="0" smtClean="0"/>
              <a:t>1,4,7</a:t>
            </a:r>
            <a:r>
              <a:rPr lang="en-US" altLang="zh-CN" b="0" dirty="0" smtClean="0"/>
              <a:t>}, {</a:t>
            </a:r>
            <a:r>
              <a:rPr lang="en-US" altLang="zh-CN" dirty="0" smtClean="0"/>
              <a:t>2,5,8</a:t>
            </a:r>
            <a:r>
              <a:rPr lang="en-US" altLang="zh-CN" b="0" dirty="0" smtClean="0"/>
              <a:t>}, {</a:t>
            </a:r>
            <a:r>
              <a:rPr lang="en-US" altLang="zh-CN" dirty="0" smtClean="0"/>
              <a:t>3,6</a:t>
            </a:r>
            <a:r>
              <a:rPr lang="en-US" altLang="zh-CN" b="0" dirty="0" smtClean="0"/>
              <a:t>}}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i="1" dirty="0" smtClean="0"/>
              <a:t>A</a:t>
            </a:r>
            <a:r>
              <a:rPr lang="zh-CN" altLang="en-US" b="0" dirty="0" smtClean="0"/>
              <a:t>关于恒等关系和全域关系的商集为：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altLang="zh-CN" i="1" dirty="0" smtClean="0"/>
              <a:t>		A</a:t>
            </a:r>
            <a:r>
              <a:rPr lang="pt-BR" altLang="zh-CN" b="0" dirty="0" smtClean="0"/>
              <a:t>/</a:t>
            </a:r>
            <a:r>
              <a:rPr lang="pt-BR" altLang="zh-CN" i="1" dirty="0" smtClean="0"/>
              <a:t>I</a:t>
            </a:r>
            <a:r>
              <a:rPr lang="pt-BR" altLang="zh-CN" baseline="-25000" dirty="0" smtClean="0"/>
              <a:t>A</a:t>
            </a:r>
            <a:r>
              <a:rPr lang="pt-BR" altLang="zh-CN" b="0" dirty="0" smtClean="0"/>
              <a:t> = {{</a:t>
            </a:r>
            <a:r>
              <a:rPr lang="pt-BR" altLang="zh-CN" dirty="0" smtClean="0"/>
              <a:t>1</a:t>
            </a:r>
            <a:r>
              <a:rPr lang="pt-BR" altLang="zh-CN" b="0" dirty="0" smtClean="0"/>
              <a:t>}, {</a:t>
            </a:r>
            <a:r>
              <a:rPr lang="pt-BR" altLang="zh-CN" dirty="0" smtClean="0"/>
              <a:t>2</a:t>
            </a:r>
            <a:r>
              <a:rPr lang="pt-BR" altLang="zh-CN" b="0" dirty="0" smtClean="0"/>
              <a:t>}, …, {</a:t>
            </a:r>
            <a:r>
              <a:rPr lang="pt-BR" altLang="zh-CN" dirty="0" smtClean="0"/>
              <a:t>8</a:t>
            </a:r>
            <a:r>
              <a:rPr lang="pt-BR" altLang="zh-CN" b="0" dirty="0" smtClean="0"/>
              <a:t>}}</a:t>
            </a:r>
            <a:r>
              <a:rPr lang="zh-CN" altLang="en-US" b="0" dirty="0" smtClean="0"/>
              <a:t>，</a:t>
            </a:r>
            <a:r>
              <a:rPr lang="zh-CN" altLang="pt-BR" b="0" dirty="0" smtClean="0"/>
              <a:t> </a:t>
            </a:r>
            <a:r>
              <a:rPr lang="pt-BR" altLang="zh-CN" i="1" dirty="0" smtClean="0"/>
              <a:t>A</a:t>
            </a:r>
            <a:r>
              <a:rPr lang="pt-BR" altLang="zh-CN" b="0" dirty="0" smtClean="0"/>
              <a:t>/</a:t>
            </a:r>
            <a:r>
              <a:rPr lang="pt-BR" altLang="zh-CN" i="1" dirty="0" smtClean="0"/>
              <a:t>E</a:t>
            </a:r>
            <a:r>
              <a:rPr lang="pt-BR" altLang="zh-CN" baseline="-25000" dirty="0" smtClean="0"/>
              <a:t>A</a:t>
            </a:r>
            <a:r>
              <a:rPr lang="pt-BR" altLang="zh-CN" b="0" dirty="0" smtClean="0"/>
              <a:t> = {{</a:t>
            </a:r>
            <a:r>
              <a:rPr lang="pt-BR" altLang="zh-CN" dirty="0" smtClean="0"/>
              <a:t>1,2</a:t>
            </a:r>
            <a:r>
              <a:rPr lang="pt-BR" altLang="zh-CN" b="0" dirty="0" smtClean="0"/>
              <a:t>,…,</a:t>
            </a:r>
            <a:r>
              <a:rPr lang="pt-BR" altLang="zh-CN" dirty="0" smtClean="0"/>
              <a:t>8</a:t>
            </a:r>
            <a:r>
              <a:rPr lang="pt-BR" altLang="zh-CN" b="0" dirty="0" smtClean="0"/>
              <a:t>}}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i="1" dirty="0" smtClean="0"/>
              <a:t>A</a:t>
            </a:r>
            <a:r>
              <a:rPr lang="zh-CN" altLang="en-US" b="0" dirty="0" smtClean="0"/>
              <a:t>是一个班上的学生集合，</a:t>
            </a:r>
            <a:r>
              <a:rPr lang="en-US" altLang="zh-CN" i="1" dirty="0" smtClean="0"/>
              <a:t>M</a:t>
            </a:r>
            <a:r>
              <a:rPr lang="zh-CN" altLang="en-US" b="0" dirty="0" smtClean="0"/>
              <a:t>是男生集，</a:t>
            </a:r>
            <a:r>
              <a:rPr lang="en-US" altLang="zh-CN" i="1" dirty="0" smtClean="0"/>
              <a:t>F</a:t>
            </a:r>
            <a:r>
              <a:rPr lang="zh-CN" altLang="en-US" b="0" dirty="0" smtClean="0"/>
              <a:t>是女生集，关系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是“性别相同”。首先</a:t>
            </a:r>
            <a:r>
              <a:rPr lang="en-US" altLang="zh-CN" b="0" dirty="0" smtClean="0"/>
              <a:t>R</a:t>
            </a:r>
            <a:r>
              <a:rPr lang="zh-CN" altLang="en-US" b="0" dirty="0" smtClean="0"/>
              <a:t>是一个等价关系，商集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为：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BR" altLang="zh-CN" i="1" dirty="0" smtClean="0"/>
              <a:t>		</a:t>
            </a:r>
            <a:r>
              <a:rPr lang="en-US" altLang="zh-CN" i="1" dirty="0" smtClean="0"/>
              <a:t> A</a:t>
            </a:r>
            <a:r>
              <a:rPr lang="en-US" altLang="zh-CN" dirty="0" smtClean="0"/>
              <a:t>/</a:t>
            </a:r>
            <a:r>
              <a:rPr lang="en-US" altLang="zh-CN" i="1" dirty="0" smtClean="0"/>
              <a:t>R</a:t>
            </a:r>
            <a:r>
              <a:rPr lang="pt-BR" altLang="zh-CN" b="0" dirty="0" smtClean="0"/>
              <a:t> = {</a:t>
            </a:r>
            <a:r>
              <a:rPr lang="en-US" altLang="zh-CN" i="1" dirty="0" smtClean="0"/>
              <a:t>M</a:t>
            </a:r>
            <a:r>
              <a:rPr lang="pt-BR" altLang="zh-CN" b="0" dirty="0" smtClean="0"/>
              <a:t>, </a:t>
            </a:r>
            <a:r>
              <a:rPr lang="en-US" altLang="zh-CN" i="1" dirty="0" smtClean="0"/>
              <a:t>F</a:t>
            </a:r>
            <a:r>
              <a:rPr lang="pt-BR" altLang="zh-CN" b="0" dirty="0" smtClean="0"/>
              <a:t>}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6A8BD-92F8-4FD2-A1BF-2A8B0D060278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785794"/>
            <a:ext cx="8229600" cy="271464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4.15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为非空集合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若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的子集族</a:t>
            </a:r>
            <a:r>
              <a:rPr lang="en-US" altLang="zh-CN" i="1" dirty="0" smtClean="0"/>
              <a:t>π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π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⊆  </a:t>
            </a:r>
            <a:r>
              <a:rPr lang="en-US" altLang="zh-CN" i="1" dirty="0" smtClean="0"/>
              <a:t>P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))</a:t>
            </a:r>
            <a:r>
              <a:rPr lang="zh-CN" altLang="en-US" b="0" dirty="0" smtClean="0"/>
              <a:t>满足</a:t>
            </a:r>
            <a:r>
              <a:rPr lang="en-US" altLang="zh-CN" b="0" dirty="0" smtClean="0"/>
              <a:t>:</a:t>
            </a:r>
          </a:p>
          <a:p>
            <a:r>
              <a:rPr lang="en-US" altLang="zh-CN" b="0" dirty="0" smtClean="0"/>
              <a:t>(1) </a:t>
            </a:r>
            <a:r>
              <a:rPr lang="zh-CN" altLang="en-US" b="0" dirty="0" smtClean="0"/>
              <a:t>∅ ∉</a:t>
            </a:r>
            <a:r>
              <a:rPr lang="el-GR" altLang="zh-CN" i="1" dirty="0" smtClean="0"/>
              <a:t>π</a:t>
            </a:r>
          </a:p>
          <a:p>
            <a:r>
              <a:rPr lang="en-US" altLang="zh-CN" b="0" dirty="0" smtClean="0"/>
              <a:t>(2) 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x,y</a:t>
            </a:r>
            <a:r>
              <a:rPr lang="zh-CN" altLang="en-US" b="0" dirty="0" smtClean="0"/>
              <a:t>∈</a:t>
            </a:r>
            <a:r>
              <a:rPr lang="el-GR" altLang="zh-CN" dirty="0" smtClean="0"/>
              <a:t>π</a:t>
            </a:r>
            <a:r>
              <a:rPr lang="el-GR" altLang="zh-CN" b="0" dirty="0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≠</a:t>
            </a:r>
            <a:r>
              <a:rPr lang="en-US" altLang="zh-CN" i="1" dirty="0" err="1" smtClean="0"/>
              <a:t>y</a:t>
            </a:r>
            <a:r>
              <a:rPr lang="en-US" altLang="zh-CN" b="0" dirty="0" err="1" smtClean="0"/>
              <a:t>→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∩</a:t>
            </a:r>
            <a:r>
              <a:rPr lang="en-US" altLang="zh-CN" i="1" dirty="0" err="1" smtClean="0"/>
              <a:t>y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∅</a:t>
            </a:r>
            <a:r>
              <a:rPr lang="en-US" altLang="zh-CN" b="0" dirty="0" smtClean="0"/>
              <a:t>)</a:t>
            </a:r>
          </a:p>
          <a:p>
            <a:r>
              <a:rPr lang="el-GR" altLang="zh-CN" b="0" dirty="0" smtClean="0"/>
              <a:t>(3) ∪</a:t>
            </a:r>
            <a:r>
              <a:rPr lang="el-GR" altLang="zh-CN" i="1" dirty="0" smtClean="0"/>
              <a:t>π</a:t>
            </a:r>
            <a:r>
              <a:rPr lang="el-GR" altLang="zh-CN" b="0" dirty="0" smtClean="0"/>
              <a:t> = </a:t>
            </a:r>
            <a:r>
              <a:rPr lang="en-US" altLang="zh-CN" i="1" dirty="0" smtClean="0"/>
              <a:t>A</a:t>
            </a:r>
          </a:p>
          <a:p>
            <a:r>
              <a:rPr lang="zh-CN" altLang="en-US" b="0" dirty="0" smtClean="0"/>
              <a:t>则称</a:t>
            </a:r>
            <a:r>
              <a:rPr lang="en-US" altLang="zh-CN" i="1" dirty="0" smtClean="0"/>
              <a:t>π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的一个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划分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称</a:t>
            </a:r>
            <a:r>
              <a:rPr lang="en-US" altLang="zh-CN" i="1" dirty="0" smtClean="0"/>
              <a:t>π</a:t>
            </a:r>
            <a:r>
              <a:rPr lang="zh-CN" altLang="en-US" b="0" dirty="0" smtClean="0"/>
              <a:t>中的元素为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划分块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>
                <a:solidFill>
                  <a:srgbClr val="CC7900"/>
                </a:solidFill>
              </a:rPr>
              <a:t>集合</a:t>
            </a:r>
            <a:r>
              <a:rPr lang="en-US" altLang="zh-CN" b="0" dirty="0" smtClean="0">
                <a:solidFill>
                  <a:srgbClr val="CC7900"/>
                </a:solidFill>
              </a:rPr>
              <a:t>A</a:t>
            </a:r>
            <a:r>
              <a:rPr lang="zh-CN" altLang="en-US" b="0" dirty="0" smtClean="0">
                <a:solidFill>
                  <a:srgbClr val="CC7900"/>
                </a:solidFill>
              </a:rPr>
              <a:t>上的等价关系与集合</a:t>
            </a:r>
            <a:r>
              <a:rPr lang="en-US" altLang="zh-CN" b="0" dirty="0" smtClean="0">
                <a:solidFill>
                  <a:srgbClr val="CC7900"/>
                </a:solidFill>
              </a:rPr>
              <a:t>A</a:t>
            </a:r>
            <a:r>
              <a:rPr lang="zh-CN" altLang="en-US" b="0" dirty="0" smtClean="0">
                <a:solidFill>
                  <a:srgbClr val="CC7900"/>
                </a:solidFill>
              </a:rPr>
              <a:t>的划分一一对应。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6A8BD-92F8-4FD2-A1BF-2A8B0D060278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8625" y="3571876"/>
            <a:ext cx="82296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4.14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b, c, 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如下：</a:t>
            </a:r>
          </a:p>
          <a:p>
            <a:pPr marL="342900" lvl="0" indent="-342900" eaLnBrk="0" hangingPunct="0">
              <a:spcBef>
                <a:spcPts val="600"/>
              </a:spcBef>
              <a:buClr>
                <a:srgbClr val="FF9900"/>
              </a:buClr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b, c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}}			</a:t>
            </a:r>
            <a:r>
              <a:rPr lang="en-US" altLang="zh-CN" sz="2400" kern="0" dirty="0" smtClean="0">
                <a:latin typeface="+mn-lt"/>
                <a:ea typeface="+mn-ea"/>
              </a:rPr>
              <a:t>(√ 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ts val="600"/>
              </a:spcBef>
              <a:buClr>
                <a:srgbClr val="FF9900"/>
              </a:buClr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 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}, 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}}		(</a:t>
            </a:r>
            <a:r>
              <a:rPr lang="en-US" altLang="zh-CN" sz="2400" kern="0" dirty="0" smtClean="0"/>
              <a:t>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pt-BR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 </a:t>
            </a:r>
            <a:r>
              <a:rPr kumimoji="0" lang="pt-B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}, { </a:t>
            </a:r>
            <a:r>
              <a:rPr kumimoji="0" lang="pt-B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b, c, d 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b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 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∅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b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 {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c, 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l-G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pt-BR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={{ </a:t>
            </a:r>
            <a:r>
              <a:rPr kumimoji="0" lang="pt-B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{ </a:t>
            </a:r>
            <a:r>
              <a:rPr kumimoji="0" lang="pt-B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}}, { </a:t>
            </a:r>
            <a:r>
              <a:rPr kumimoji="0" lang="pt-BR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b, c, d </a:t>
            </a:r>
            <a:r>
              <a:rPr kumimoji="0" lang="pt-B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}}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商集与划分实例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715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4.15 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给出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={1, 2, 3}</a:t>
            </a:r>
            <a:r>
              <a:rPr lang="zh-CN" altLang="en-US" b="0" dirty="0" smtClean="0"/>
              <a:t>上所有的等价关系</a:t>
            </a:r>
            <a:endParaRPr lang="en-US" altLang="zh-CN" b="0" dirty="0" smtClean="0"/>
          </a:p>
          <a:p>
            <a:r>
              <a:rPr lang="zh-CN" altLang="en-US" b="0" dirty="0" smtClean="0"/>
              <a:t>解：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09BE78-520B-4810-A587-8262EC3137D8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8625" y="1785938"/>
            <a:ext cx="82296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   先</a:t>
            </a:r>
            <a:r>
              <a:rPr lang="zh-CN" altLang="en-US" sz="2400" dirty="0">
                <a:latin typeface="Times New Roman" pitchFamily="18" charset="0"/>
              </a:rPr>
              <a:t>做出</a:t>
            </a:r>
            <a:r>
              <a:rPr lang="en-US" altLang="zh-CN" sz="2400" b="1" i="1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的划分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zh-CN" altLang="en-US" sz="2400" dirty="0">
                <a:latin typeface="Times New Roman" pitchFamily="18" charset="0"/>
              </a:rPr>
              <a:t>从左到右分别记作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3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4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5</a:t>
            </a:r>
            <a:r>
              <a:rPr lang="en-US" altLang="zh-CN" sz="2400" dirty="0">
                <a:latin typeface="Times New Roman" pitchFamily="18" charset="0"/>
              </a:rPr>
              <a:t>.</a:t>
            </a:r>
          </a:p>
          <a:p>
            <a:pPr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>
              <a:defRPr/>
            </a:pP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ts val="1000"/>
              </a:spcBef>
              <a:defRPr/>
            </a:pP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对应</a:t>
            </a:r>
            <a:r>
              <a:rPr lang="en-US" altLang="zh-CN" sz="2400" b="1" i="1" dirty="0">
                <a:latin typeface="Times New Roman" pitchFamily="18" charset="0"/>
              </a:rPr>
              <a:t>E</a:t>
            </a:r>
            <a:r>
              <a:rPr lang="en-US" altLang="zh-CN" sz="2400" b="1" baseline="-25000" dirty="0">
                <a:latin typeface="+mn-lt"/>
                <a:ea typeface="+mn-ea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5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对应</a:t>
            </a:r>
            <a:r>
              <a:rPr lang="en-US" altLang="zh-CN" sz="2400" b="1" i="1" dirty="0">
                <a:latin typeface="Times New Roman" pitchFamily="18" charset="0"/>
              </a:rPr>
              <a:t>I</a:t>
            </a:r>
            <a:r>
              <a:rPr lang="en-US" altLang="zh-CN" sz="2400" b="1" baseline="-25000" dirty="0">
                <a:latin typeface="+mn-lt"/>
                <a:ea typeface="+mn-ea"/>
              </a:rPr>
              <a:t>A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3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l-GR" altLang="zh-CN" sz="2400" b="1" i="1" dirty="0">
                <a:latin typeface="+mn-lt"/>
                <a:ea typeface="+mn-ea"/>
              </a:rPr>
              <a:t>π</a:t>
            </a:r>
            <a:r>
              <a:rPr lang="en-US" altLang="zh-CN" sz="2400" b="1" baseline="-25000" dirty="0">
                <a:latin typeface="+mn-lt"/>
                <a:ea typeface="+mn-ea"/>
              </a:rPr>
              <a:t>4</a:t>
            </a:r>
            <a:r>
              <a:rPr lang="zh-CN" altLang="en-US" sz="2400" dirty="0">
                <a:latin typeface="Times New Roman" pitchFamily="18" charset="0"/>
              </a:rPr>
              <a:t>分别对应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baseline="-25000" dirty="0">
                <a:latin typeface="+mn-lt"/>
                <a:ea typeface="+mn-ea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baseline="-25000" dirty="0">
                <a:latin typeface="+mn-lt"/>
                <a:ea typeface="+mn-ea"/>
              </a:rPr>
              <a:t>3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en-US" altLang="zh-CN" sz="2400" b="1" baseline="-25000" dirty="0">
                <a:latin typeface="+mn-lt"/>
                <a:ea typeface="+mn-ea"/>
              </a:rPr>
              <a:t>4</a:t>
            </a:r>
            <a:r>
              <a:rPr lang="en-US" altLang="zh-CN" sz="2400" dirty="0">
                <a:latin typeface="Times New Roman" pitchFamily="18" charset="0"/>
              </a:rPr>
              <a:t>.</a:t>
            </a:r>
          </a:p>
          <a:p>
            <a:pPr>
              <a:spcBef>
                <a:spcPts val="1000"/>
              </a:spcBef>
              <a:defRPr/>
            </a:pPr>
            <a:r>
              <a:rPr lang="en-US" altLang="zh-CN" sz="2400" b="1" i="1" dirty="0">
                <a:latin typeface="+mn-lt"/>
                <a:ea typeface="+mn-ea"/>
              </a:rPr>
              <a:t>		R</a:t>
            </a:r>
            <a:r>
              <a:rPr lang="en-US" altLang="zh-CN" sz="2400" b="1" baseline="-25000" dirty="0">
                <a:latin typeface="+mn-lt"/>
                <a:ea typeface="+mn-ea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={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dirty="0">
                <a:latin typeface="+mn-lt"/>
                <a:ea typeface="+mn-ea"/>
              </a:rPr>
              <a:t>2,3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dirty="0">
                <a:latin typeface="+mn-lt"/>
                <a:ea typeface="+mn-ea"/>
              </a:rPr>
              <a:t>3,2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en-US" altLang="zh-CN" sz="2400" dirty="0">
                <a:latin typeface="Times New Roman" pitchFamily="18" charset="0"/>
              </a:rPr>
              <a:t>}∪</a:t>
            </a:r>
            <a:r>
              <a:rPr lang="en-US" altLang="zh-CN" sz="2400" b="1" i="1" dirty="0">
                <a:latin typeface="+mn-lt"/>
                <a:ea typeface="+mn-ea"/>
              </a:rPr>
              <a:t>I</a:t>
            </a:r>
            <a:r>
              <a:rPr lang="en-US" altLang="zh-CN" sz="2400" b="1" baseline="-25000" dirty="0">
                <a:latin typeface="+mn-lt"/>
                <a:ea typeface="+mn-ea"/>
              </a:rPr>
              <a:t>A</a:t>
            </a:r>
          </a:p>
          <a:p>
            <a:pPr>
              <a:spcBef>
                <a:spcPts val="1000"/>
              </a:spcBef>
              <a:defRPr/>
            </a:pPr>
            <a:r>
              <a:rPr lang="en-US" altLang="zh-CN" sz="2400" b="1" i="1" dirty="0">
                <a:latin typeface="+mn-lt"/>
                <a:ea typeface="+mn-ea"/>
              </a:rPr>
              <a:t>		R</a:t>
            </a:r>
            <a:r>
              <a:rPr lang="en-US" altLang="zh-CN" sz="2400" b="1" baseline="-25000" dirty="0">
                <a:latin typeface="+mn-lt"/>
                <a:ea typeface="+mn-ea"/>
              </a:rPr>
              <a:t>3</a:t>
            </a:r>
            <a:r>
              <a:rPr lang="en-US" altLang="zh-CN" sz="2400" dirty="0">
                <a:latin typeface="Times New Roman" pitchFamily="18" charset="0"/>
              </a:rPr>
              <a:t>={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dirty="0">
                <a:latin typeface="+mn-lt"/>
                <a:ea typeface="+mn-ea"/>
              </a:rPr>
              <a:t>1,3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dirty="0">
                <a:latin typeface="+mn-lt"/>
                <a:ea typeface="+mn-ea"/>
              </a:rPr>
              <a:t>3,1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en-US" altLang="zh-CN" sz="2400" dirty="0">
                <a:latin typeface="Times New Roman" pitchFamily="18" charset="0"/>
              </a:rPr>
              <a:t>}∪</a:t>
            </a:r>
            <a:r>
              <a:rPr lang="en-US" altLang="zh-CN" sz="2400" b="1" i="1" dirty="0">
                <a:latin typeface="+mn-lt"/>
                <a:ea typeface="+mn-ea"/>
              </a:rPr>
              <a:t>I</a:t>
            </a:r>
            <a:r>
              <a:rPr lang="en-US" altLang="zh-CN" sz="2400" b="1" baseline="-25000" dirty="0">
                <a:latin typeface="+mn-lt"/>
                <a:ea typeface="+mn-ea"/>
              </a:rPr>
              <a:t>A</a:t>
            </a:r>
          </a:p>
          <a:p>
            <a:pPr>
              <a:spcBef>
                <a:spcPts val="1000"/>
              </a:spcBef>
              <a:defRPr/>
            </a:pPr>
            <a:r>
              <a:rPr lang="en-US" altLang="zh-CN" sz="2400" b="1" i="1" dirty="0">
                <a:latin typeface="+mn-lt"/>
                <a:ea typeface="+mn-ea"/>
              </a:rPr>
              <a:t>		R</a:t>
            </a:r>
            <a:r>
              <a:rPr lang="en-US" altLang="zh-CN" sz="2400" b="1" baseline="-25000" dirty="0">
                <a:latin typeface="+mn-lt"/>
                <a:ea typeface="+mn-ea"/>
              </a:rPr>
              <a:t>4</a:t>
            </a:r>
            <a:r>
              <a:rPr lang="en-US" altLang="zh-CN" sz="2400" dirty="0">
                <a:latin typeface="Times New Roman" pitchFamily="18" charset="0"/>
              </a:rPr>
              <a:t>={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dirty="0">
                <a:latin typeface="+mn-lt"/>
                <a:ea typeface="+mn-ea"/>
              </a:rPr>
              <a:t>1,2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dirty="0">
                <a:latin typeface="+mn-lt"/>
                <a:ea typeface="+mn-ea"/>
              </a:rPr>
              <a:t>2,1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  <a:r>
              <a:rPr lang="en-US" altLang="zh-CN" sz="2400" dirty="0">
                <a:latin typeface="Times New Roman" pitchFamily="18" charset="0"/>
              </a:rPr>
              <a:t>}∪</a:t>
            </a:r>
            <a:r>
              <a:rPr lang="en-US" altLang="zh-CN" sz="2400" b="1" i="1" dirty="0">
                <a:latin typeface="+mn-lt"/>
                <a:ea typeface="+mn-ea"/>
              </a:rPr>
              <a:t>I</a:t>
            </a:r>
            <a:r>
              <a:rPr lang="en-US" altLang="zh-CN" sz="2400" b="1" baseline="-25000" dirty="0">
                <a:latin typeface="+mn-lt"/>
                <a:ea typeface="+mn-ea"/>
              </a:rPr>
              <a:t>A</a:t>
            </a:r>
            <a:endParaRPr lang="zh-CN" altLang="en-US" sz="2400" b="1" i="1" dirty="0">
              <a:latin typeface="+mn-lt"/>
              <a:ea typeface="+mn-ea"/>
            </a:endParaRP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613" y="2238375"/>
            <a:ext cx="7777163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428596" y="285750"/>
            <a:ext cx="8429654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偏序关系定义与实例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4" y="1071562"/>
            <a:ext cx="8391847" cy="507208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4.16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偏序关系</a:t>
            </a:r>
            <a:r>
              <a:rPr lang="zh-CN" altLang="en-US" b="0" dirty="0" smtClean="0"/>
              <a:t>：非空集合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上的自反、反对称和传递的关系，记作≼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设≼为偏序关系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如果</a:t>
            </a:r>
            <a:r>
              <a:rPr lang="en-US" altLang="zh-CN" b="0" dirty="0" smtClean="0"/>
              <a:t>&lt;</a:t>
            </a:r>
            <a:r>
              <a:rPr lang="en-US" altLang="zh-CN" i="1" dirty="0" smtClean="0"/>
              <a:t>x, y</a:t>
            </a:r>
            <a:r>
              <a:rPr lang="en-US" altLang="zh-CN" b="0" dirty="0" smtClean="0"/>
              <a:t>&gt; </a:t>
            </a:r>
            <a:r>
              <a:rPr lang="zh-CN" altLang="en-US" b="0" dirty="0" smtClean="0"/>
              <a:t>∈≼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则记作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≼ 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读作“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小于或等于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”</a:t>
            </a:r>
            <a:r>
              <a:rPr lang="en-US" altLang="zh-CN" b="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b="0" dirty="0" smtClean="0"/>
              <a:t>(1) </a:t>
            </a:r>
            <a:r>
              <a:rPr lang="zh-CN" altLang="en-US" b="0" dirty="0" smtClean="0"/>
              <a:t>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上的恒等关系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A</a:t>
            </a:r>
            <a:r>
              <a:rPr lang="zh-CN" altLang="en-US" b="0" dirty="0" smtClean="0"/>
              <a:t>是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上的偏序关系</a:t>
            </a:r>
            <a:r>
              <a:rPr lang="en-US" altLang="zh-CN" b="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b="0" dirty="0" smtClean="0"/>
              <a:t>(2) </a:t>
            </a:r>
            <a:r>
              <a:rPr lang="zh-CN" altLang="en-US" b="0" dirty="0" smtClean="0"/>
              <a:t>大于或等于关系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整除关系和包含关系也是相应集合上的偏序关系</a:t>
            </a:r>
            <a:r>
              <a:rPr lang="en-US" altLang="zh-CN" b="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b="0" dirty="0" smtClean="0"/>
              <a:t>(3) </a:t>
            </a:r>
            <a:r>
              <a:rPr lang="zh-CN" altLang="en-US" b="0" dirty="0" smtClean="0"/>
              <a:t>集合</a:t>
            </a:r>
            <a:r>
              <a:rPr lang="en-US" altLang="zh-CN" b="0" dirty="0" smtClean="0"/>
              <a:t>{1, 2, 3}</a:t>
            </a:r>
            <a:r>
              <a:rPr lang="zh-CN" altLang="en-US" b="0" dirty="0" smtClean="0"/>
              <a:t>上的大于或等于关系是一个偏序关系：</a:t>
            </a:r>
            <a:endParaRPr lang="en-US" altLang="zh-CN" b="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b="0" dirty="0" smtClean="0"/>
              <a:t>		</a:t>
            </a:r>
            <a:r>
              <a:rPr lang="zh-CN" altLang="en-US" b="0" dirty="0" smtClean="0"/>
              <a:t>≼</a:t>
            </a:r>
            <a:r>
              <a:rPr lang="en-US" altLang="zh-CN" b="0" dirty="0" smtClean="0"/>
              <a:t>= {&lt;1,1&gt;, &lt;2,1&gt;, &lt;2,2&gt;, &lt;3,1&gt;, &lt;3,2&gt;, &lt;3,3&gt;}.</a:t>
            </a:r>
            <a:endParaRPr lang="zh-CN" altLang="en-US" b="0" dirty="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925D0-8555-492A-8CD0-422A025121B9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偏序集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28624" y="836712"/>
            <a:ext cx="8391847" cy="545378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4.17    </a:t>
            </a:r>
            <a:r>
              <a:rPr lang="zh-CN" altLang="en-US" b="0" dirty="0" smtClean="0"/>
              <a:t>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上的偏序关系≼一起叫做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偏序集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记作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≼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.</a:t>
            </a:r>
          </a:p>
          <a:p>
            <a:pPr>
              <a:spcBef>
                <a:spcPts val="1200"/>
              </a:spcBef>
            </a:pPr>
            <a:endParaRPr lang="en-US" altLang="zh-CN" b="0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		</a:t>
            </a:r>
            <a:r>
              <a:rPr lang="en-US" altLang="zh-CN" dirty="0" smtClean="0"/>
              <a:t>&lt;</a:t>
            </a:r>
            <a:r>
              <a:rPr lang="en-US" altLang="zh-CN" b="0" dirty="0" smtClean="0"/>
              <a:t> </a:t>
            </a:r>
            <a:r>
              <a:rPr lang="en-US" altLang="zh-CN" i="1" dirty="0" smtClean="0"/>
              <a:t>Z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≤</a:t>
            </a:r>
            <a:r>
              <a:rPr lang="en-US" altLang="zh-CN" b="0" dirty="0" smtClean="0"/>
              <a:t> </a:t>
            </a:r>
            <a:r>
              <a:rPr lang="en-US" altLang="zh-CN" dirty="0" smtClean="0"/>
              <a:t>&gt;</a:t>
            </a:r>
            <a:endParaRPr lang="en-US" altLang="zh-CN" b="0" dirty="0" smtClean="0"/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		</a:t>
            </a:r>
            <a:r>
              <a:rPr lang="en-US" altLang="zh-CN" dirty="0" smtClean="0"/>
              <a:t>&lt;</a:t>
            </a:r>
            <a:r>
              <a:rPr lang="en-US" altLang="zh-CN" b="0" dirty="0" smtClean="0"/>
              <a:t> </a:t>
            </a:r>
            <a:r>
              <a:rPr lang="en-US" altLang="zh-CN" i="1" dirty="0" smtClean="0"/>
              <a:t>P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), </a:t>
            </a:r>
            <a:r>
              <a:rPr lang="zh-CN" altLang="en-US" b="0" dirty="0" smtClean="0"/>
              <a:t>⊆ </a:t>
            </a:r>
            <a:r>
              <a:rPr lang="en-US" altLang="zh-CN" dirty="0" smtClean="0"/>
              <a:t>&gt;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		&lt;{1, 2, 3, 4, 5, 6}, 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D</a:t>
            </a:r>
            <a:r>
              <a:rPr lang="en-US" altLang="zh-CN" dirty="0" smtClean="0"/>
              <a:t>&gt;, </a:t>
            </a:r>
            <a:r>
              <a:rPr lang="zh-CN" altLang="en-US" dirty="0" smtClean="0"/>
              <a:t>其中</a:t>
            </a:r>
            <a:r>
              <a:rPr lang="en-US" altLang="zh-CN" i="1" dirty="0" smtClean="0"/>
              <a:t>R</a:t>
            </a:r>
            <a:r>
              <a:rPr lang="en-US" altLang="zh-CN" i="1" baseline="-25000" dirty="0" smtClean="0"/>
              <a:t>D</a:t>
            </a:r>
            <a:r>
              <a:rPr lang="zh-CN" altLang="en-US" dirty="0" smtClean="0"/>
              <a:t>是整除关系。</a:t>
            </a:r>
            <a:endParaRPr lang="en-US" altLang="zh-CN" dirty="0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8BA673-7002-45C5-9395-E3E0755A3E07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可比、全序、覆盖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28625" y="908720"/>
            <a:ext cx="8229600" cy="57864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4.17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上的偏序关系</a:t>
            </a:r>
            <a:r>
              <a:rPr lang="en-US" altLang="zh-CN" b="0" dirty="0" smtClean="0"/>
              <a:t>,</a:t>
            </a:r>
          </a:p>
          <a:p>
            <a:r>
              <a:rPr lang="en-US" altLang="zh-CN" dirty="0" smtClean="0"/>
              <a:t>(1) 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y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与</a:t>
            </a:r>
            <a:r>
              <a:rPr lang="en-US" altLang="zh-CN" i="1" dirty="0" smtClean="0"/>
              <a:t>y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可比</a:t>
            </a:r>
            <a:r>
              <a:rPr lang="zh-CN" altLang="en-US" b="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</a:t>
            </a:r>
            <a:r>
              <a:rPr lang="zh-CN" altLang="en-US" b="0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 ≼ </a:t>
            </a:r>
            <a:r>
              <a:rPr lang="en-US" altLang="zh-CN" i="1" dirty="0" err="1" smtClean="0"/>
              <a:t>y</a:t>
            </a:r>
            <a:r>
              <a:rPr lang="en-US" altLang="zh-CN" b="0" dirty="0" err="1" smtClean="0"/>
              <a:t>∨</a:t>
            </a:r>
            <a:r>
              <a:rPr lang="en-US" altLang="zh-CN" i="1" dirty="0" err="1" smtClean="0"/>
              <a:t>y</a:t>
            </a:r>
            <a:r>
              <a:rPr lang="en-US" altLang="zh-CN" b="0" dirty="0" smtClean="0"/>
              <a:t> ≼ </a:t>
            </a:r>
            <a:r>
              <a:rPr lang="en-US" altLang="zh-CN" i="1" dirty="0" smtClean="0"/>
              <a:t>x</a:t>
            </a:r>
          </a:p>
          <a:p>
            <a:r>
              <a:rPr lang="en-US" altLang="zh-CN" dirty="0" smtClean="0"/>
              <a:t>(2) </a:t>
            </a:r>
            <a:r>
              <a:rPr lang="zh-CN" altLang="en-US" b="0" dirty="0" smtClean="0"/>
              <a:t>任取元素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和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可能有下述几种情况发生：</a:t>
            </a:r>
          </a:p>
          <a:p>
            <a:r>
              <a:rPr lang="en-US" altLang="zh-CN" i="1" dirty="0" smtClean="0"/>
              <a:t>		x</a:t>
            </a:r>
            <a:r>
              <a:rPr lang="en-US" altLang="zh-CN" b="0" dirty="0" smtClean="0"/>
              <a:t> ≺ 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(</a:t>
            </a:r>
            <a:r>
              <a:rPr lang="zh-CN" altLang="en-US" b="0" dirty="0" smtClean="0"/>
              <a:t>或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≺ 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；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 ；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与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不是可比的</a:t>
            </a:r>
            <a:endParaRPr lang="en-US" altLang="zh-CN" b="0" dirty="0" smtClean="0"/>
          </a:p>
          <a:p>
            <a:endParaRPr lang="zh-CN" altLang="en-US" b="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4.19 </a:t>
            </a:r>
            <a:r>
              <a:rPr lang="en-US" altLang="zh-CN" i="1" dirty="0" smtClean="0"/>
              <a:t>R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为非空集合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上的偏序关系</a:t>
            </a:r>
            <a:r>
              <a:rPr lang="en-US" altLang="zh-CN" b="0" dirty="0" smtClean="0"/>
              <a:t>,</a:t>
            </a:r>
          </a:p>
          <a:p>
            <a:r>
              <a:rPr lang="en-US" altLang="zh-CN" dirty="0" smtClean="0"/>
              <a:t>(1) </a:t>
            </a:r>
            <a:r>
              <a:rPr lang="zh-CN" altLang="en-US" b="0" dirty="0" smtClean="0"/>
              <a:t>∀</a:t>
            </a:r>
            <a:r>
              <a:rPr lang="en-US" altLang="zh-CN" i="1" dirty="0" smtClean="0"/>
              <a:t>x, 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与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都是可比的，则称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为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全序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或</a:t>
            </a:r>
            <a:r>
              <a:rPr lang="zh-CN" altLang="en-US" dirty="0" smtClean="0"/>
              <a:t>线序</a:t>
            </a:r>
            <a:r>
              <a:rPr lang="en-US" altLang="zh-CN" b="0" dirty="0" smtClean="0"/>
              <a:t>)</a:t>
            </a:r>
            <a:endParaRPr lang="zh-CN" altLang="en-US" b="0" dirty="0" smtClean="0"/>
          </a:p>
          <a:p>
            <a:r>
              <a:rPr lang="zh-CN" altLang="en-US" b="0" dirty="0" smtClean="0"/>
              <a:t>实例：数集上的小于或等于关系是全序关系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整除关系不是正</a:t>
            </a:r>
          </a:p>
          <a:p>
            <a:r>
              <a:rPr lang="zh-CN" altLang="en-US" b="0" dirty="0" smtClean="0"/>
              <a:t>整数集合上的全序关系</a:t>
            </a:r>
            <a:endParaRPr lang="en-US" altLang="zh-CN" b="0" dirty="0" smtClean="0"/>
          </a:p>
          <a:p>
            <a:endParaRPr lang="zh-CN" altLang="en-US" b="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4.18  </a:t>
            </a:r>
            <a:r>
              <a:rPr lang="en-US" altLang="zh-CN" i="1" dirty="0" smtClean="0"/>
              <a:t>x, y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如果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≺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且不存在</a:t>
            </a:r>
            <a:r>
              <a:rPr lang="en-US" altLang="zh-CN" i="1" dirty="0" smtClean="0"/>
              <a:t>z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使得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≺</a:t>
            </a:r>
            <a:r>
              <a:rPr lang="en-US" altLang="zh-CN" i="1" dirty="0" smtClean="0"/>
              <a:t>z</a:t>
            </a:r>
            <a:r>
              <a:rPr lang="zh-CN" altLang="en-US" b="0" dirty="0" smtClean="0"/>
              <a:t>≺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y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覆盖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/>
              <a:t>例如</a:t>
            </a:r>
            <a:r>
              <a:rPr lang="en-US" altLang="zh-CN" b="0" dirty="0" smtClean="0"/>
              <a:t>{</a:t>
            </a:r>
            <a:r>
              <a:rPr lang="en-US" altLang="zh-CN" dirty="0" smtClean="0"/>
              <a:t>1,2,4,6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集合上整除关系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2</a:t>
            </a:r>
            <a:r>
              <a:rPr lang="zh-CN" altLang="en-US" b="0" dirty="0" smtClean="0"/>
              <a:t>覆盖</a:t>
            </a:r>
            <a:r>
              <a:rPr lang="en-US" altLang="zh-CN" dirty="0" smtClean="0"/>
              <a:t>1</a:t>
            </a:r>
            <a:r>
              <a:rPr lang="en-US" altLang="zh-CN" b="0" dirty="0" smtClean="0"/>
              <a:t>, </a:t>
            </a:r>
            <a:r>
              <a:rPr lang="en-US" altLang="zh-CN" dirty="0" smtClean="0"/>
              <a:t>4</a:t>
            </a:r>
            <a:r>
              <a:rPr lang="zh-CN" altLang="en-US" b="0" dirty="0" smtClean="0"/>
              <a:t>和</a:t>
            </a:r>
            <a:r>
              <a:rPr lang="en-US" altLang="zh-CN" dirty="0" smtClean="0"/>
              <a:t>6</a:t>
            </a:r>
            <a:r>
              <a:rPr lang="zh-CN" altLang="en-US" b="0" dirty="0" smtClean="0"/>
              <a:t>覆盖</a:t>
            </a:r>
            <a:r>
              <a:rPr lang="en-US" altLang="zh-CN" dirty="0" smtClean="0"/>
              <a:t>2</a:t>
            </a:r>
            <a:r>
              <a:rPr lang="en-US" altLang="zh-CN" b="0" dirty="0" smtClean="0"/>
              <a:t> , </a:t>
            </a:r>
            <a:r>
              <a:rPr lang="en-US" altLang="zh-CN" dirty="0" smtClean="0"/>
              <a:t>4</a:t>
            </a:r>
            <a:r>
              <a:rPr lang="zh-CN" altLang="en-US" b="0" dirty="0" smtClean="0"/>
              <a:t>不覆盖</a:t>
            </a:r>
            <a:r>
              <a:rPr lang="en-US" altLang="zh-CN" dirty="0" smtClean="0"/>
              <a:t>1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noFill/>
        </p:spPr>
        <p:txBody>
          <a:bodyPr/>
          <a:lstStyle/>
          <a:p>
            <a:fld id="{E4E80531-33C2-4867-9207-C0545034ECF5}" type="slidenum">
              <a:rPr lang="en-US" altLang="zh-CN" smtClean="0">
                <a:ea typeface="宋体" charset="-122"/>
              </a:rPr>
              <a:pPr/>
              <a:t>65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哈斯图定义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28624" y="836712"/>
            <a:ext cx="8391847" cy="5453781"/>
          </a:xfrm>
        </p:spPr>
        <p:txBody>
          <a:bodyPr/>
          <a:lstStyle/>
          <a:p>
            <a:pPr>
              <a:spcBef>
                <a:spcPts val="1200"/>
              </a:spcBef>
            </a:pPr>
            <a:endParaRPr lang="en-US" altLang="zh-CN" b="0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哈斯图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利用偏序关系的自反、反对称、传递性进行简化的关系图</a:t>
            </a:r>
          </a:p>
          <a:p>
            <a:pPr>
              <a:spcBef>
                <a:spcPts val="1200"/>
              </a:spcBef>
            </a:pPr>
            <a:r>
              <a:rPr lang="zh-CN" altLang="en-US" b="0" dirty="0" smtClean="0"/>
              <a:t>特点：</a:t>
            </a:r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(1) </a:t>
            </a:r>
            <a:r>
              <a:rPr lang="zh-CN" altLang="en-US" b="0" dirty="0" smtClean="0"/>
              <a:t>每个结点没有环</a:t>
            </a:r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(2) </a:t>
            </a:r>
            <a:r>
              <a:rPr lang="zh-CN" altLang="en-US" b="0" dirty="0" smtClean="0"/>
              <a:t>两个连通的结点之间的序关系通过结点位置的高低表示，位置低的元素的顺序在前</a:t>
            </a:r>
          </a:p>
          <a:p>
            <a:pPr>
              <a:spcBef>
                <a:spcPts val="1200"/>
              </a:spcBef>
            </a:pPr>
            <a:r>
              <a:rPr lang="en-US" altLang="zh-CN" b="0" dirty="0" smtClean="0"/>
              <a:t>(3) </a:t>
            </a:r>
            <a:r>
              <a:rPr lang="zh-CN" altLang="en-US" b="0" dirty="0" smtClean="0"/>
              <a:t>具有覆盖关系的两个结点之间连边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8BA673-7002-45C5-9395-E3E0755A3E07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偏序集与哈斯图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98928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4.16 </a:t>
            </a:r>
            <a:r>
              <a:rPr lang="zh-CN" altLang="en-US" b="0" dirty="0" smtClean="0"/>
              <a:t>偏序集 </a:t>
            </a:r>
            <a:r>
              <a:rPr lang="en-US" altLang="zh-CN" dirty="0" smtClean="0"/>
              <a:t>&lt;{ 1, 2, 3, 4, 5, 6, 7, 8, 9 },  R</a:t>
            </a:r>
            <a:r>
              <a:rPr lang="zh-CN" altLang="en-US" b="0" baseline="-25000" dirty="0" smtClean="0"/>
              <a:t>整除</a:t>
            </a:r>
            <a:r>
              <a:rPr lang="en-US" altLang="zh-CN" dirty="0" smtClean="0"/>
              <a:t>&gt; ,  &lt;P({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}), R</a:t>
            </a:r>
            <a:r>
              <a:rPr lang="zh-CN" altLang="en-US" baseline="-25000" dirty="0" smtClean="0"/>
              <a:t>⊆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&gt;,  &lt;{1, 2, 3, 4, 5},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≥</a:t>
            </a:r>
            <a:r>
              <a:rPr lang="en-US" altLang="zh-CN" dirty="0" smtClean="0"/>
              <a:t>}</a:t>
            </a:r>
            <a:r>
              <a:rPr lang="zh-CN" altLang="en-US" b="0" dirty="0" smtClean="0"/>
              <a:t>的哈斯图如下：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BF2855-E6AC-45D6-8191-24ABBB007E26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737312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3643306" y="2357430"/>
            <a:ext cx="214314" cy="2143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43306" y="3214686"/>
            <a:ext cx="214314" cy="2143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43306" y="4214818"/>
            <a:ext cx="214314" cy="2143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43306" y="5143512"/>
            <a:ext cx="214314" cy="2143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43306" y="6143644"/>
            <a:ext cx="214314" cy="2143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0" idx="0"/>
            <a:endCxn id="9" idx="4"/>
          </p:cNvCxnSpPr>
          <p:nvPr/>
        </p:nvCxnSpPr>
        <p:spPr>
          <a:xfrm rot="5400000" flipH="1" flipV="1">
            <a:off x="3357554" y="5750735"/>
            <a:ext cx="78581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0"/>
            <a:endCxn id="8" idx="4"/>
          </p:cNvCxnSpPr>
          <p:nvPr/>
        </p:nvCxnSpPr>
        <p:spPr>
          <a:xfrm rot="5400000" flipH="1" flipV="1">
            <a:off x="3393273" y="4786322"/>
            <a:ext cx="71438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0"/>
            <a:endCxn id="7" idx="4"/>
          </p:cNvCxnSpPr>
          <p:nvPr/>
        </p:nvCxnSpPr>
        <p:spPr>
          <a:xfrm rot="5400000" flipH="1" flipV="1">
            <a:off x="3357554" y="3821909"/>
            <a:ext cx="78581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0"/>
            <a:endCxn id="6" idx="4"/>
          </p:cNvCxnSpPr>
          <p:nvPr/>
        </p:nvCxnSpPr>
        <p:spPr>
          <a:xfrm rot="5400000" flipH="1" flipV="1">
            <a:off x="3428992" y="2893215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86182" y="60600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1</a:t>
            </a:r>
            <a:endParaRPr lang="zh-CN" altLang="en-US" b="1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6182" y="50720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182" y="41433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3</a:t>
            </a:r>
            <a:endParaRPr lang="zh-CN" altLang="en-US" b="1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6182" y="31432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4</a:t>
            </a:r>
            <a:endParaRPr lang="zh-CN" altLang="en-US" b="1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6182" y="22738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lt"/>
              </a:rPr>
              <a:t>5</a:t>
            </a:r>
            <a:endParaRPr lang="zh-CN" altLang="en-US" b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7620" y="6286520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因此，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全序集</a:t>
            </a:r>
            <a:r>
              <a:rPr lang="zh-CN" altLang="en-US" sz="2800" b="1" dirty="0" smtClean="0"/>
              <a:t>又名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线序集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哈斯图实例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12144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4.17 </a:t>
            </a:r>
            <a:r>
              <a:rPr lang="zh-CN" altLang="en-US" b="0" dirty="0" smtClean="0"/>
              <a:t>已知偏序集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的哈斯图如下图所示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试求出集合</a:t>
            </a:r>
            <a:r>
              <a:rPr lang="en-US" altLang="zh-CN" i="1" dirty="0" smtClean="0"/>
              <a:t>A</a:t>
            </a:r>
          </a:p>
          <a:p>
            <a:r>
              <a:rPr lang="zh-CN" altLang="en-US" b="0" dirty="0" smtClean="0"/>
              <a:t>和关系</a:t>
            </a:r>
            <a:r>
              <a:rPr lang="en-US" altLang="zh-CN" i="1" dirty="0" smtClean="0"/>
              <a:t>R</a:t>
            </a:r>
            <a:r>
              <a:rPr lang="zh-CN" altLang="en-US" b="0" dirty="0" smtClean="0"/>
              <a:t>的表达式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E7333-F68F-4A13-B2BB-37C0B0A69C6B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8624" y="4643446"/>
            <a:ext cx="8429655" cy="142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pt-BR" sz="2400" dirty="0" smtClean="0">
                <a:latin typeface="Times New Roman" pitchFamily="18" charset="0"/>
              </a:rPr>
              <a:t>解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r>
              <a:rPr lang="zh-CN" altLang="pt-BR" sz="2400" dirty="0" smtClean="0">
                <a:latin typeface="Times New Roman" pitchFamily="18" charset="0"/>
              </a:rPr>
              <a:t> </a:t>
            </a:r>
            <a:r>
              <a:rPr lang="pt-BR" altLang="zh-CN" sz="2400" b="1" i="1" dirty="0">
                <a:latin typeface="+mn-lt"/>
                <a:ea typeface="+mn-ea"/>
              </a:rPr>
              <a:t>A</a:t>
            </a:r>
            <a:r>
              <a:rPr lang="pt-BR" altLang="zh-CN" sz="2400" b="1" dirty="0">
                <a:latin typeface="Times New Roman" pitchFamily="18" charset="0"/>
              </a:rPr>
              <a:t>={ </a:t>
            </a:r>
            <a:r>
              <a:rPr lang="pt-BR" altLang="zh-CN" sz="2400" b="1" i="1" dirty="0">
                <a:latin typeface="+mn-lt"/>
                <a:ea typeface="+mn-ea"/>
              </a:rPr>
              <a:t>a, b, c, d, e, f, g, h </a:t>
            </a:r>
            <a:r>
              <a:rPr lang="pt-BR" altLang="zh-CN" sz="2400" b="1" dirty="0">
                <a:latin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pt-BR" altLang="zh-CN" sz="2400" b="1" i="1" dirty="0" smtClean="0">
                <a:latin typeface="+mn-lt"/>
                <a:ea typeface="+mn-ea"/>
              </a:rPr>
              <a:t>R </a:t>
            </a:r>
            <a:r>
              <a:rPr lang="pt-BR" altLang="zh-CN" sz="2400" b="1" dirty="0" smtClean="0">
                <a:latin typeface="Times New Roman" pitchFamily="18" charset="0"/>
              </a:rPr>
              <a:t>= { &lt;</a:t>
            </a:r>
            <a:r>
              <a:rPr lang="pt-BR" altLang="zh-CN" sz="2400" b="1" i="1" dirty="0">
                <a:latin typeface="+mn-lt"/>
                <a:ea typeface="+mn-ea"/>
              </a:rPr>
              <a:t>b,d</a:t>
            </a:r>
            <a:r>
              <a:rPr lang="pt-BR" altLang="zh-CN" sz="2400" b="1" dirty="0" smtClean="0">
                <a:latin typeface="Times New Roman" pitchFamily="18" charset="0"/>
              </a:rPr>
              <a:t>&gt;, &lt;</a:t>
            </a:r>
            <a:r>
              <a:rPr lang="pt-BR" altLang="zh-CN" sz="2400" b="1" i="1" dirty="0">
                <a:latin typeface="+mn-lt"/>
                <a:ea typeface="+mn-ea"/>
              </a:rPr>
              <a:t>b,e</a:t>
            </a:r>
            <a:r>
              <a:rPr lang="pt-BR" altLang="zh-CN" sz="2400" b="1" dirty="0" smtClean="0">
                <a:latin typeface="Times New Roman" pitchFamily="18" charset="0"/>
              </a:rPr>
              <a:t>&gt;, &lt;</a:t>
            </a:r>
            <a:r>
              <a:rPr lang="pt-BR" altLang="zh-CN" sz="2400" b="1" i="1" dirty="0">
                <a:latin typeface="+mn-lt"/>
                <a:ea typeface="+mn-ea"/>
              </a:rPr>
              <a:t>b,f</a:t>
            </a:r>
            <a:r>
              <a:rPr lang="pt-BR" altLang="zh-CN" sz="2400" b="1" dirty="0" smtClean="0">
                <a:latin typeface="Times New Roman" pitchFamily="18" charset="0"/>
              </a:rPr>
              <a:t>&gt;, &lt;</a:t>
            </a:r>
            <a:r>
              <a:rPr lang="pt-BR" altLang="zh-CN" sz="2400" b="1" i="1" dirty="0">
                <a:latin typeface="+mn-lt"/>
                <a:ea typeface="+mn-ea"/>
              </a:rPr>
              <a:t>c,d</a:t>
            </a:r>
            <a:r>
              <a:rPr lang="pt-BR" altLang="zh-CN" sz="2400" b="1" dirty="0" smtClean="0">
                <a:latin typeface="Times New Roman" pitchFamily="18" charset="0"/>
              </a:rPr>
              <a:t>&gt;, &lt;</a:t>
            </a:r>
            <a:r>
              <a:rPr lang="pt-BR" altLang="zh-CN" sz="2400" b="1" i="1" dirty="0">
                <a:latin typeface="+mn-lt"/>
                <a:ea typeface="+mn-ea"/>
              </a:rPr>
              <a:t>c,e</a:t>
            </a:r>
            <a:r>
              <a:rPr lang="pt-BR" altLang="zh-CN" sz="2400" b="1" dirty="0" smtClean="0">
                <a:latin typeface="Times New Roman" pitchFamily="18" charset="0"/>
              </a:rPr>
              <a:t>&gt;, &lt;</a:t>
            </a:r>
            <a:r>
              <a:rPr lang="pt-BR" altLang="zh-CN" sz="2400" b="1" i="1" dirty="0">
                <a:latin typeface="+mn-lt"/>
                <a:ea typeface="+mn-ea"/>
              </a:rPr>
              <a:t>c,f</a:t>
            </a:r>
            <a:r>
              <a:rPr lang="pt-BR" altLang="zh-CN" sz="2400" b="1" dirty="0" smtClean="0">
                <a:latin typeface="Times New Roman" pitchFamily="18" charset="0"/>
              </a:rPr>
              <a:t>&gt;, &lt;</a:t>
            </a:r>
            <a:r>
              <a:rPr lang="pt-BR" altLang="zh-CN" sz="2400" b="1" i="1" dirty="0">
                <a:latin typeface="+mn-lt"/>
                <a:ea typeface="+mn-ea"/>
              </a:rPr>
              <a:t>d,f</a:t>
            </a:r>
            <a:r>
              <a:rPr lang="pt-BR" altLang="zh-CN" sz="2400" b="1" dirty="0" smtClean="0">
                <a:latin typeface="Times New Roman" pitchFamily="18" charset="0"/>
              </a:rPr>
              <a:t>&gt;, &lt;</a:t>
            </a:r>
            <a:r>
              <a:rPr lang="pt-BR" altLang="zh-CN" sz="2400" b="1" i="1" dirty="0">
                <a:latin typeface="+mn-lt"/>
                <a:ea typeface="+mn-ea"/>
              </a:rPr>
              <a:t>e,f</a:t>
            </a:r>
            <a:r>
              <a:rPr lang="pt-BR" altLang="zh-CN" sz="2400" b="1" dirty="0" smtClean="0">
                <a:latin typeface="Times New Roman" pitchFamily="18" charset="0"/>
              </a:rPr>
              <a:t>&gt;, &lt;</a:t>
            </a:r>
            <a:r>
              <a:rPr lang="pt-BR" altLang="zh-CN" sz="2400" b="1" i="1" dirty="0">
                <a:latin typeface="+mn-lt"/>
                <a:ea typeface="+mn-ea"/>
              </a:rPr>
              <a:t>g,h</a:t>
            </a:r>
            <a:r>
              <a:rPr lang="pt-BR" altLang="zh-CN" sz="2400" b="1" dirty="0" smtClean="0">
                <a:latin typeface="Times New Roman" pitchFamily="18" charset="0"/>
              </a:rPr>
              <a:t>&gt; }∪ I</a:t>
            </a:r>
            <a:r>
              <a:rPr lang="pt-BR" altLang="zh-CN" sz="2400" b="1" baseline="-25000" dirty="0" smtClean="0">
                <a:latin typeface="Times New Roman" pitchFamily="18" charset="0"/>
              </a:rPr>
              <a:t>A</a:t>
            </a:r>
            <a:endParaRPr lang="zh-CN" altLang="en-US" sz="2400" b="1" kern="0" baseline="-25000" dirty="0">
              <a:latin typeface="Times New Roman" pitchFamily="18" charset="0"/>
              <a:ea typeface="+mn-ea"/>
            </a:endParaRPr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2105025"/>
            <a:ext cx="29241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357158" y="285750"/>
            <a:ext cx="850109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偏序集中的特殊元素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2149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4.20 </a:t>
            </a:r>
            <a:r>
              <a:rPr lang="zh-CN" altLang="en-US" b="0" dirty="0" smtClean="0"/>
              <a:t>设</a:t>
            </a:r>
            <a:r>
              <a:rPr lang="en-US" altLang="zh-CN" dirty="0" smtClean="0"/>
              <a:t>&lt;</a:t>
            </a:r>
            <a:r>
              <a:rPr lang="en-US" altLang="zh-CN" b="0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≼ 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为偏序集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⊆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y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B</a:t>
            </a:r>
            <a:endParaRPr lang="en-US" altLang="zh-CN" i="1" dirty="0" smtClean="0"/>
          </a:p>
          <a:p>
            <a:r>
              <a:rPr lang="en-US" altLang="zh-CN" dirty="0" smtClean="0"/>
              <a:t>(1)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→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≼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最小元</a:t>
            </a:r>
          </a:p>
          <a:p>
            <a:r>
              <a:rPr lang="en-US" altLang="zh-CN" dirty="0" smtClean="0"/>
              <a:t>(2)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→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≼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最大元</a:t>
            </a:r>
          </a:p>
          <a:p>
            <a:r>
              <a:rPr lang="en-US" altLang="zh-CN" dirty="0" smtClean="0"/>
              <a:t>(3)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(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B</a:t>
            </a:r>
            <a:r>
              <a:rPr lang="en-US" altLang="zh-CN" b="0" dirty="0" err="1" smtClean="0"/>
              <a:t>∧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≼</a:t>
            </a:r>
            <a:r>
              <a:rPr lang="en-US" altLang="zh-CN" i="1" dirty="0" err="1" smtClean="0"/>
              <a:t>y</a:t>
            </a:r>
            <a:r>
              <a:rPr lang="en-US" altLang="zh-CN" b="0" dirty="0" err="1" smtClean="0"/>
              <a:t>→</a:t>
            </a:r>
            <a:r>
              <a:rPr lang="en-US" altLang="zh-CN" i="1" dirty="0" err="1" smtClean="0"/>
              <a:t>x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极小元</a:t>
            </a:r>
          </a:p>
          <a:p>
            <a:r>
              <a:rPr lang="en-US" altLang="zh-CN" dirty="0" smtClean="0"/>
              <a:t>(4)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(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B</a:t>
            </a:r>
            <a:r>
              <a:rPr lang="en-US" altLang="zh-CN" b="0" dirty="0" err="1" smtClean="0"/>
              <a:t>∧</a:t>
            </a:r>
            <a:r>
              <a:rPr lang="en-US" altLang="zh-CN" i="1" dirty="0" err="1" smtClean="0"/>
              <a:t>y</a:t>
            </a:r>
            <a:r>
              <a:rPr lang="en-US" altLang="zh-CN" b="0" dirty="0" err="1" smtClean="0"/>
              <a:t>≼</a:t>
            </a:r>
            <a:r>
              <a:rPr lang="en-US" altLang="zh-CN" i="1" dirty="0" err="1" smtClean="0"/>
              <a:t>x</a:t>
            </a:r>
            <a:r>
              <a:rPr lang="en-US" altLang="zh-CN" b="0" dirty="0" err="1" smtClean="0"/>
              <a:t>→</a:t>
            </a:r>
            <a:r>
              <a:rPr lang="en-US" altLang="zh-CN" i="1" dirty="0" err="1" smtClean="0"/>
              <a:t>x</a:t>
            </a:r>
            <a:r>
              <a:rPr lang="en-US" altLang="zh-CN" b="0" dirty="0" smtClean="0"/>
              <a:t>=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)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则称</a:t>
            </a:r>
            <a:r>
              <a:rPr lang="en-US" altLang="zh-CN" b="0" dirty="0" smtClean="0"/>
              <a:t>y</a:t>
            </a:r>
            <a:r>
              <a:rPr lang="en-US" altLang="zh-CN" i="1" dirty="0" smtClean="0"/>
              <a:t> 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极大元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(3)’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 ∧</a:t>
            </a:r>
            <a:r>
              <a:rPr lang="en-US" altLang="zh-CN" i="1" dirty="0" smtClean="0"/>
              <a:t> x</a:t>
            </a:r>
            <a:r>
              <a:rPr lang="zh-CN" altLang="en-US" b="0" dirty="0" smtClean="0"/>
              <a:t> ≺ 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 )       </a:t>
            </a:r>
            <a:r>
              <a:rPr lang="en-US" altLang="zh-CN" dirty="0" smtClean="0"/>
              <a:t>(4)’ 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¬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b="0" dirty="0" smtClean="0"/>
              <a:t>∈</a:t>
            </a:r>
            <a:r>
              <a:rPr lang="en-US" altLang="zh-CN" i="1" dirty="0" err="1" smtClean="0"/>
              <a:t>B</a:t>
            </a:r>
            <a:r>
              <a:rPr lang="en-US" altLang="zh-CN" b="0" dirty="0" err="1" smtClean="0"/>
              <a:t>∧</a:t>
            </a:r>
            <a:r>
              <a:rPr lang="en-US" altLang="zh-CN" i="1" dirty="0" err="1" smtClean="0"/>
              <a:t>y</a:t>
            </a:r>
            <a:r>
              <a:rPr lang="zh-CN" altLang="en-US" b="0" dirty="0" smtClean="0"/>
              <a:t>≺ 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)</a:t>
            </a:r>
          </a:p>
          <a:p>
            <a:r>
              <a:rPr lang="zh-CN" altLang="en-US" dirty="0" smtClean="0"/>
              <a:t>性质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(1) </a:t>
            </a:r>
            <a:r>
              <a:rPr lang="zh-CN" altLang="en-US" b="0" dirty="0" smtClean="0"/>
              <a:t>对于有穷集，极小元和极大元一定存在，可能存在多个</a:t>
            </a:r>
            <a:r>
              <a:rPr lang="en-US" altLang="zh-CN" b="0" dirty="0" smtClean="0"/>
              <a:t>.</a:t>
            </a:r>
          </a:p>
          <a:p>
            <a:r>
              <a:rPr lang="en-US" altLang="zh-CN" dirty="0" smtClean="0"/>
              <a:t>(2) </a:t>
            </a:r>
            <a:r>
              <a:rPr lang="zh-CN" altLang="en-US" b="0" dirty="0" smtClean="0"/>
              <a:t>最小元和最大元不一定存在，如果存在一定惟一</a:t>
            </a:r>
            <a:r>
              <a:rPr lang="en-US" altLang="zh-CN" b="0" dirty="0" smtClean="0"/>
              <a:t>.</a:t>
            </a:r>
          </a:p>
          <a:p>
            <a:r>
              <a:rPr lang="en-US" altLang="zh-CN" dirty="0" smtClean="0"/>
              <a:t>(3)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最小元一定是极小元；最大元一定是极大元</a:t>
            </a:r>
            <a:r>
              <a:rPr lang="en-US" altLang="zh-CN" b="0" dirty="0" smtClean="0"/>
              <a:t>.</a:t>
            </a:r>
          </a:p>
          <a:p>
            <a:r>
              <a:rPr lang="en-US" altLang="zh-CN" dirty="0" smtClean="0"/>
              <a:t>(4) </a:t>
            </a:r>
            <a:r>
              <a:rPr lang="zh-CN" altLang="en-US" b="0" dirty="0" smtClean="0"/>
              <a:t>孤立结点既是极小元，也是极大元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EFD67-8B3A-4F9F-937D-8A339A0C8702}" type="slidenum">
              <a:rPr lang="en-US" altLang="zh-CN" smtClean="0">
                <a:ea typeface="宋体" charset="-122"/>
              </a:rPr>
              <a:pPr/>
              <a:t>69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85720" y="285750"/>
            <a:ext cx="8643997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笛卡儿积性质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685800"/>
          </a:xfrm>
        </p:spPr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×(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∪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) = 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∪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A×C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AF1D1D"/>
              </a:solidFill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847080-7757-4DEA-89A3-F7C6C55301B5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500" y="1857365"/>
            <a:ext cx="8229600" cy="357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证：任</a:t>
            </a:r>
            <a:r>
              <a:rPr lang="zh-CN" altLang="en-US" sz="2400" b="1" dirty="0">
                <a:latin typeface="Times New Roman" pitchFamily="18" charset="0"/>
              </a:rPr>
              <a:t>取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 err="1">
                <a:latin typeface="+mn-lt"/>
                <a:ea typeface="+mn-ea"/>
              </a:rPr>
              <a:t>x,y</a:t>
            </a:r>
            <a:r>
              <a:rPr lang="en-US" altLang="zh-CN" sz="2400" b="1" dirty="0">
                <a:latin typeface="Times New Roman" pitchFamily="18" charset="0"/>
              </a:rPr>
              <a:t>&gt;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		    &lt;</a:t>
            </a:r>
            <a:r>
              <a:rPr lang="en-US" altLang="zh-CN" sz="2400" b="1" i="1" dirty="0" err="1">
                <a:latin typeface="+mn-lt"/>
                <a:ea typeface="+mn-ea"/>
              </a:rPr>
              <a:t>x,y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>
                <a:latin typeface="+mn-lt"/>
                <a:ea typeface="+mn-ea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×(</a:t>
            </a:r>
            <a:r>
              <a:rPr lang="en-US" altLang="zh-CN" sz="2400" b="1" i="1" dirty="0">
                <a:latin typeface="+mn-lt"/>
                <a:ea typeface="+mn-ea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∪</a:t>
            </a:r>
            <a:r>
              <a:rPr lang="en-US" altLang="zh-CN" sz="2400" b="1" i="1" dirty="0">
                <a:latin typeface="+mn-lt"/>
                <a:ea typeface="+mn-ea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</a:t>
            </a:r>
            <a:r>
              <a:rPr lang="zh-CN" altLang="en-US" sz="2400" b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err="1">
                <a:latin typeface="+mn-lt"/>
                <a:ea typeface="+mn-ea"/>
              </a:rPr>
              <a:t>x</a:t>
            </a:r>
            <a:r>
              <a:rPr lang="en-US" altLang="zh-CN" sz="2400" b="1" dirty="0" err="1" smtClean="0">
                <a:latin typeface="Times New Roman" pitchFamily="18" charset="0"/>
              </a:rPr>
              <a:t>∈</a:t>
            </a:r>
            <a:r>
              <a:rPr lang="en-US" altLang="zh-CN" sz="2400" b="1" i="1" dirty="0" err="1" smtClean="0">
                <a:latin typeface="Times New Roman" pitchFamily="18" charset="0"/>
              </a:rPr>
              <a:t>A</a:t>
            </a:r>
            <a:r>
              <a:rPr lang="en-US" altLang="zh-CN" sz="2400" b="1" dirty="0" err="1" smtClean="0">
                <a:latin typeface="Times New Roman" pitchFamily="18" charset="0"/>
              </a:rPr>
              <a:t>∧</a:t>
            </a:r>
            <a:r>
              <a:rPr lang="en-US" altLang="zh-CN" sz="2400" b="1" i="1" dirty="0" err="1">
                <a:latin typeface="+mn-lt"/>
                <a:ea typeface="+mn-ea"/>
              </a:rPr>
              <a:t>y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+mn-lt"/>
                <a:ea typeface="+mn-ea"/>
              </a:rPr>
              <a:t>B</a:t>
            </a:r>
            <a:r>
              <a:rPr lang="en-US" altLang="zh-CN" sz="2400" b="1" dirty="0" err="1">
                <a:latin typeface="Times New Roman" pitchFamily="18" charset="0"/>
              </a:rPr>
              <a:t>∪</a:t>
            </a:r>
            <a:r>
              <a:rPr lang="en-US" altLang="zh-CN" sz="2400" b="1" i="1" dirty="0" err="1">
                <a:latin typeface="+mn-lt"/>
                <a:ea typeface="+mn-ea"/>
              </a:rPr>
              <a:t>C</a:t>
            </a:r>
            <a:endParaRPr lang="en-US" altLang="zh-CN" sz="2400" b="1" i="1" dirty="0">
              <a:latin typeface="+mn-lt"/>
              <a:ea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</a:t>
            </a:r>
            <a:r>
              <a:rPr lang="zh-CN" altLang="en-US" sz="2400" b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err="1">
                <a:latin typeface="+mn-lt"/>
                <a:ea typeface="+mn-ea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∧(</a:t>
            </a:r>
            <a:r>
              <a:rPr lang="en-US" altLang="zh-CN" sz="2400" b="1" i="1" dirty="0" err="1">
                <a:latin typeface="+mn-lt"/>
                <a:ea typeface="+mn-ea"/>
              </a:rPr>
              <a:t>y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+mn-lt"/>
                <a:ea typeface="+mn-ea"/>
              </a:rPr>
              <a:t>B</a:t>
            </a:r>
            <a:r>
              <a:rPr lang="en-US" altLang="zh-CN" sz="2400" b="1" dirty="0" err="1">
                <a:latin typeface="Times New Roman" pitchFamily="18" charset="0"/>
              </a:rPr>
              <a:t>∨</a:t>
            </a:r>
            <a:r>
              <a:rPr lang="en-US" altLang="zh-CN" sz="2400" b="1" i="1" dirty="0" err="1">
                <a:latin typeface="+mn-lt"/>
                <a:ea typeface="+mn-ea"/>
              </a:rPr>
              <a:t>y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+mn-lt"/>
                <a:ea typeface="+mn-ea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</a:t>
            </a:r>
            <a:r>
              <a:rPr lang="zh-CN" altLang="en-US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+mn-lt"/>
                <a:ea typeface="+mn-ea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en-US" altLang="zh-CN" sz="2400" b="1" dirty="0" err="1">
                <a:latin typeface="Times New Roman" pitchFamily="18" charset="0"/>
              </a:rPr>
              <a:t>∧</a:t>
            </a:r>
            <a:r>
              <a:rPr lang="en-US" altLang="zh-CN" sz="2400" b="1" i="1" dirty="0" err="1">
                <a:latin typeface="+mn-lt"/>
                <a:ea typeface="+mn-ea"/>
              </a:rPr>
              <a:t>y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)∨(</a:t>
            </a:r>
            <a:r>
              <a:rPr lang="en-US" altLang="zh-CN" sz="2400" b="1" i="1" dirty="0" err="1">
                <a:latin typeface="+mn-lt"/>
                <a:ea typeface="+mn-ea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+mn-lt"/>
                <a:ea typeface="+mn-ea"/>
              </a:rPr>
              <a:t>A</a:t>
            </a:r>
            <a:r>
              <a:rPr lang="en-US" altLang="zh-CN" sz="2400" b="1" dirty="0" err="1">
                <a:latin typeface="Times New Roman" pitchFamily="18" charset="0"/>
              </a:rPr>
              <a:t>∧</a:t>
            </a:r>
            <a:r>
              <a:rPr lang="en-US" altLang="zh-CN" sz="2400" b="1" i="1" dirty="0" err="1">
                <a:latin typeface="+mn-lt"/>
                <a:ea typeface="+mn-ea"/>
              </a:rPr>
              <a:t>y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+mn-lt"/>
                <a:ea typeface="+mn-ea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</a:t>
            </a:r>
            <a:r>
              <a:rPr lang="zh-CN" altLang="es-ES" sz="2400" b="1" dirty="0" smtClean="0">
                <a:latin typeface="Times New Roman" pitchFamily="18" charset="0"/>
              </a:rPr>
              <a:t> </a:t>
            </a:r>
            <a:r>
              <a:rPr lang="es-ES" altLang="zh-CN" sz="2400" b="1" dirty="0">
                <a:latin typeface="Times New Roman" pitchFamily="18" charset="0"/>
              </a:rPr>
              <a:t>&lt;</a:t>
            </a:r>
            <a:r>
              <a:rPr lang="es-ES" altLang="zh-CN" sz="2400" b="1" i="1" dirty="0">
                <a:latin typeface="+mn-lt"/>
                <a:ea typeface="+mn-ea"/>
              </a:rPr>
              <a:t>x,y</a:t>
            </a:r>
            <a:r>
              <a:rPr lang="es-ES" altLang="zh-CN" sz="2400" b="1" dirty="0">
                <a:latin typeface="Times New Roman" pitchFamily="18" charset="0"/>
              </a:rPr>
              <a:t>&gt;∈</a:t>
            </a:r>
            <a:r>
              <a:rPr lang="es-ES" altLang="zh-CN" sz="2400" b="1" i="1" dirty="0">
                <a:latin typeface="+mn-lt"/>
                <a:ea typeface="+mn-ea"/>
              </a:rPr>
              <a:t>A</a:t>
            </a:r>
            <a:r>
              <a:rPr lang="es-ES" altLang="zh-CN" sz="2400" b="1" dirty="0">
                <a:latin typeface="Times New Roman" pitchFamily="18" charset="0"/>
              </a:rPr>
              <a:t>×</a:t>
            </a:r>
            <a:r>
              <a:rPr lang="es-ES" altLang="zh-CN" sz="2400" b="1" i="1" dirty="0">
                <a:latin typeface="+mn-lt"/>
                <a:ea typeface="+mn-ea"/>
              </a:rPr>
              <a:t>B</a:t>
            </a:r>
            <a:r>
              <a:rPr lang="es-ES" altLang="zh-CN" sz="2400" b="1" dirty="0">
                <a:latin typeface="Times New Roman" pitchFamily="18" charset="0"/>
              </a:rPr>
              <a:t>∨&lt;</a:t>
            </a:r>
            <a:r>
              <a:rPr lang="es-ES" altLang="zh-CN" sz="2400" b="1" i="1" dirty="0">
                <a:latin typeface="+mn-lt"/>
                <a:ea typeface="+mn-ea"/>
              </a:rPr>
              <a:t>x,y</a:t>
            </a:r>
            <a:r>
              <a:rPr lang="es-ES" altLang="zh-CN" sz="2400" b="1" dirty="0">
                <a:latin typeface="Times New Roman" pitchFamily="18" charset="0"/>
              </a:rPr>
              <a:t>&gt;∈</a:t>
            </a:r>
            <a:r>
              <a:rPr lang="es-ES" altLang="zh-CN" sz="2400" b="1" i="1" dirty="0">
                <a:latin typeface="+mn-lt"/>
                <a:ea typeface="+mn-ea"/>
              </a:rPr>
              <a:t>A</a:t>
            </a:r>
            <a:r>
              <a:rPr lang="es-ES" altLang="zh-CN" sz="2400" b="1" dirty="0">
                <a:latin typeface="+mn-lt"/>
                <a:ea typeface="+mn-ea"/>
              </a:rPr>
              <a:t>×</a:t>
            </a:r>
            <a:r>
              <a:rPr lang="es-ES" altLang="zh-CN" sz="2400" b="1" i="1" dirty="0">
                <a:latin typeface="+mn-lt"/>
                <a:ea typeface="+mn-ea"/>
              </a:rPr>
              <a:t>C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	</a:t>
            </a:r>
            <a:r>
              <a:rPr lang="zh-CN" altLang="en-US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 err="1">
                <a:latin typeface="+mn-lt"/>
                <a:ea typeface="+mn-ea"/>
              </a:rPr>
              <a:t>x,y</a:t>
            </a:r>
            <a:r>
              <a:rPr lang="en-US" altLang="zh-CN" sz="2400" b="1" dirty="0">
                <a:latin typeface="Times New Roman" pitchFamily="18" charset="0"/>
              </a:rPr>
              <a:t>&gt;∈(</a:t>
            </a:r>
            <a:r>
              <a:rPr lang="en-US" altLang="zh-CN" sz="2400" b="1" i="1" dirty="0">
                <a:latin typeface="+mn-lt"/>
                <a:ea typeface="+mn-ea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+mn-lt"/>
                <a:ea typeface="+mn-ea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)∪(</a:t>
            </a:r>
            <a:r>
              <a:rPr lang="en-US" altLang="zh-CN" sz="2400" b="1" i="1" dirty="0">
                <a:latin typeface="+mn-lt"/>
                <a:ea typeface="+mn-ea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×</a:t>
            </a:r>
            <a:r>
              <a:rPr lang="en-US" altLang="zh-CN" sz="2400" b="1" i="1" dirty="0">
                <a:latin typeface="+mn-lt"/>
                <a:ea typeface="+mn-ea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ts val="600"/>
              </a:spcBef>
              <a:defRPr/>
            </a:pPr>
            <a:r>
              <a:rPr lang="zh-CN" altLang="pt-BR" sz="2400" b="1" dirty="0">
                <a:latin typeface="Times New Roman" pitchFamily="18" charset="0"/>
              </a:rPr>
              <a:t>所以有</a:t>
            </a:r>
            <a:r>
              <a:rPr lang="pt-BR" altLang="zh-CN" sz="2400" b="1" i="1" dirty="0">
                <a:latin typeface="+mn-lt"/>
                <a:ea typeface="+mn-ea"/>
              </a:rPr>
              <a:t>A</a:t>
            </a:r>
            <a:r>
              <a:rPr lang="pt-BR" altLang="zh-CN" sz="2400" b="1" dirty="0">
                <a:latin typeface="Times New Roman" pitchFamily="18" charset="0"/>
              </a:rPr>
              <a:t>×(</a:t>
            </a:r>
            <a:r>
              <a:rPr lang="pt-BR" altLang="zh-CN" sz="2400" b="1" i="1" dirty="0">
                <a:latin typeface="+mn-lt"/>
                <a:ea typeface="+mn-ea"/>
              </a:rPr>
              <a:t>B</a:t>
            </a:r>
            <a:r>
              <a:rPr lang="pt-BR" altLang="zh-CN" sz="2400" b="1" dirty="0">
                <a:latin typeface="Times New Roman" pitchFamily="18" charset="0"/>
              </a:rPr>
              <a:t>∪</a:t>
            </a:r>
            <a:r>
              <a:rPr lang="pt-BR" altLang="zh-CN" sz="2400" b="1" i="1" dirty="0">
                <a:latin typeface="+mn-lt"/>
                <a:ea typeface="+mn-ea"/>
              </a:rPr>
              <a:t>C</a:t>
            </a:r>
            <a:r>
              <a:rPr lang="pt-BR" altLang="zh-CN" sz="2400" b="1" dirty="0">
                <a:latin typeface="Times New Roman" pitchFamily="18" charset="0"/>
              </a:rPr>
              <a:t>) = (</a:t>
            </a:r>
            <a:r>
              <a:rPr lang="pt-BR" altLang="zh-CN" sz="2400" b="1" i="1" dirty="0">
                <a:latin typeface="+mn-lt"/>
                <a:ea typeface="+mn-ea"/>
              </a:rPr>
              <a:t>A</a:t>
            </a:r>
            <a:r>
              <a:rPr lang="pt-BR" altLang="zh-CN" sz="2400" b="1" dirty="0">
                <a:latin typeface="Times New Roman" pitchFamily="18" charset="0"/>
              </a:rPr>
              <a:t>×</a:t>
            </a:r>
            <a:r>
              <a:rPr lang="pt-BR" altLang="zh-CN" sz="2400" b="1" i="1" dirty="0">
                <a:latin typeface="+mn-lt"/>
                <a:ea typeface="+mn-ea"/>
              </a:rPr>
              <a:t>B</a:t>
            </a:r>
            <a:r>
              <a:rPr lang="pt-BR" altLang="zh-CN" sz="2400" b="1" dirty="0">
                <a:latin typeface="Times New Roman" pitchFamily="18" charset="0"/>
              </a:rPr>
              <a:t>)∪(</a:t>
            </a:r>
            <a:r>
              <a:rPr lang="pt-BR" altLang="zh-CN" sz="2400" b="1" i="1" dirty="0">
                <a:latin typeface="+mn-lt"/>
                <a:ea typeface="+mn-ea"/>
              </a:rPr>
              <a:t>A</a:t>
            </a:r>
            <a:r>
              <a:rPr lang="pt-BR" altLang="zh-CN" sz="2400" b="1" dirty="0">
                <a:latin typeface="Times New Roman" pitchFamily="18" charset="0"/>
              </a:rPr>
              <a:t>×</a:t>
            </a:r>
            <a:r>
              <a:rPr lang="pt-BR" altLang="zh-CN" sz="2400" b="1" i="1" dirty="0">
                <a:latin typeface="+mn-lt"/>
                <a:ea typeface="+mn-ea"/>
              </a:rPr>
              <a:t>C</a:t>
            </a:r>
            <a:r>
              <a:rPr lang="pt-BR" altLang="zh-CN" sz="2400" b="1" dirty="0">
                <a:latin typeface="Times New Roman" pitchFamily="18" charset="0"/>
              </a:rPr>
              <a:t>).</a:t>
            </a:r>
            <a:endParaRPr lang="zh-CN" altLang="en-US" sz="2400" b="1" kern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214282" y="285750"/>
            <a:ext cx="8643968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偏序集中的特殊元素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28624" y="1071563"/>
            <a:ext cx="8535863" cy="521493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r>
              <a:rPr lang="en-US" altLang="zh-CN" dirty="0" smtClean="0">
                <a:solidFill>
                  <a:srgbClr val="FF0000"/>
                </a:solidFill>
              </a:rPr>
              <a:t>4.21 </a:t>
            </a:r>
            <a:r>
              <a:rPr lang="zh-CN" altLang="en-US" b="0" dirty="0" smtClean="0"/>
              <a:t>设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≼</a:t>
            </a:r>
            <a:r>
              <a:rPr lang="en-US" altLang="zh-CN" dirty="0" smtClean="0"/>
              <a:t>&gt;</a:t>
            </a:r>
            <a:r>
              <a:rPr lang="zh-CN" altLang="en-US" b="0" dirty="0" smtClean="0"/>
              <a:t>为偏序集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⊆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err="1" smtClean="0"/>
              <a:t>y</a:t>
            </a:r>
            <a:r>
              <a:rPr lang="en-US" altLang="zh-CN" b="0" dirty="0" err="1" smtClean="0"/>
              <a:t>∈</a:t>
            </a:r>
            <a:r>
              <a:rPr lang="en-US" altLang="zh-CN" i="1" dirty="0" err="1" smtClean="0"/>
              <a:t>A</a:t>
            </a:r>
            <a:endParaRPr lang="en-US" altLang="zh-CN" i="1" dirty="0" smtClean="0"/>
          </a:p>
          <a:p>
            <a:r>
              <a:rPr lang="en-US" altLang="zh-CN" dirty="0" smtClean="0"/>
              <a:t>(1)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∈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→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≼</a:t>
            </a:r>
            <a:r>
              <a:rPr lang="en-US" altLang="zh-CN" b="0" dirty="0" smtClean="0"/>
              <a:t>y</a:t>
            </a:r>
            <a:r>
              <a:rPr lang="en-US" altLang="zh-CN" dirty="0" smtClean="0"/>
              <a:t>)</a:t>
            </a:r>
            <a:r>
              <a:rPr lang="zh-CN" altLang="en-US" b="0" dirty="0" smtClean="0"/>
              <a:t>成立</a:t>
            </a:r>
            <a:r>
              <a:rPr lang="en-US" altLang="zh-CN" i="1" dirty="0" smtClean="0"/>
              <a:t>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上界</a:t>
            </a:r>
          </a:p>
          <a:p>
            <a:r>
              <a:rPr lang="en-US" altLang="zh-CN" dirty="0" smtClean="0"/>
              <a:t>(2) </a:t>
            </a:r>
            <a:r>
              <a:rPr lang="zh-CN" altLang="en-US" b="0" dirty="0" smtClean="0"/>
              <a:t>若∀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∈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→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≼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b="0" dirty="0" smtClean="0"/>
              <a:t>成立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则称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下界</a:t>
            </a:r>
          </a:p>
          <a:p>
            <a:r>
              <a:rPr lang="en-US" altLang="zh-CN" dirty="0" smtClean="0"/>
              <a:t>(3) </a:t>
            </a:r>
            <a:r>
              <a:rPr lang="zh-CN" altLang="en-US" b="0" dirty="0" smtClean="0"/>
              <a:t>令</a:t>
            </a:r>
            <a:r>
              <a:rPr lang="en-US" altLang="zh-CN" i="1" dirty="0" smtClean="0"/>
              <a:t>C=</a:t>
            </a:r>
            <a:r>
              <a:rPr lang="en-US" altLang="zh-CN" b="0" dirty="0" smtClean="0"/>
              <a:t>{</a:t>
            </a:r>
            <a:r>
              <a:rPr lang="en-US" altLang="zh-CN" i="1" dirty="0" smtClean="0"/>
              <a:t>y| y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的上界</a:t>
            </a:r>
            <a:r>
              <a:rPr lang="en-US" altLang="zh-CN" b="0" dirty="0" smtClean="0"/>
              <a:t>}</a:t>
            </a:r>
            <a:r>
              <a:rPr lang="en-US" altLang="zh-CN" i="1" dirty="0" smtClean="0"/>
              <a:t>, C</a:t>
            </a:r>
            <a:r>
              <a:rPr lang="zh-CN" altLang="en-US" b="0" dirty="0" smtClean="0"/>
              <a:t>的最小元为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最小上界</a:t>
            </a:r>
            <a:r>
              <a:rPr lang="zh-CN" altLang="en-US" b="0" dirty="0" smtClean="0"/>
              <a:t>或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上确界</a:t>
            </a:r>
          </a:p>
          <a:p>
            <a:r>
              <a:rPr lang="en-US" altLang="zh-CN" dirty="0" smtClean="0"/>
              <a:t>(4) </a:t>
            </a:r>
            <a:r>
              <a:rPr lang="zh-CN" altLang="en-US" b="0" dirty="0" smtClean="0"/>
              <a:t>令</a:t>
            </a:r>
            <a:r>
              <a:rPr lang="en-US" altLang="zh-CN" i="1" dirty="0" smtClean="0"/>
              <a:t>D</a:t>
            </a:r>
            <a:r>
              <a:rPr lang="en-US" altLang="zh-CN" b="0" dirty="0" smtClean="0"/>
              <a:t>={</a:t>
            </a:r>
            <a:r>
              <a:rPr lang="en-US" altLang="zh-CN" i="1" dirty="0" smtClean="0"/>
              <a:t>y</a:t>
            </a:r>
            <a:r>
              <a:rPr lang="en-US" altLang="zh-CN" b="0" dirty="0" smtClean="0"/>
              <a:t>| </a:t>
            </a:r>
            <a:r>
              <a:rPr lang="en-US" altLang="zh-CN" i="1" dirty="0" smtClean="0"/>
              <a:t>y</a:t>
            </a:r>
            <a:r>
              <a:rPr lang="zh-CN" altLang="en-US" b="0" dirty="0" smtClean="0"/>
              <a:t>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的下界</a:t>
            </a:r>
            <a:r>
              <a:rPr lang="en-US" altLang="zh-CN" b="0" dirty="0" smtClean="0"/>
              <a:t>}, </a:t>
            </a:r>
            <a:r>
              <a:rPr lang="en-US" altLang="zh-CN" i="1" dirty="0" smtClean="0"/>
              <a:t>D</a:t>
            </a:r>
            <a:r>
              <a:rPr lang="zh-CN" altLang="en-US" b="0" dirty="0" smtClean="0"/>
              <a:t>的最大元为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最大下界</a:t>
            </a:r>
            <a:r>
              <a:rPr lang="zh-CN" altLang="en-US" b="0" dirty="0" smtClean="0"/>
              <a:t>或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下确界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zh-CN" b="0" dirty="0" smtClean="0"/>
          </a:p>
          <a:p>
            <a:r>
              <a:rPr lang="zh-CN" altLang="en-US" dirty="0" smtClean="0"/>
              <a:t>性质：</a:t>
            </a:r>
          </a:p>
          <a:p>
            <a:r>
              <a:rPr lang="en-US" altLang="zh-CN" dirty="0" smtClean="0"/>
              <a:t>(1) </a:t>
            </a:r>
            <a:r>
              <a:rPr lang="zh-CN" altLang="en-US" b="0" dirty="0" smtClean="0"/>
              <a:t>下界、上界、下确界、上确界不一定存在</a:t>
            </a:r>
          </a:p>
          <a:p>
            <a:r>
              <a:rPr lang="en-US" altLang="zh-CN" dirty="0" smtClean="0"/>
              <a:t>(2) </a:t>
            </a:r>
            <a:r>
              <a:rPr lang="zh-CN" altLang="en-US" b="0" dirty="0" smtClean="0"/>
              <a:t>下界、上界如果存在不一定惟一</a:t>
            </a:r>
          </a:p>
          <a:p>
            <a:r>
              <a:rPr lang="en-US" altLang="zh-CN" dirty="0" smtClean="0"/>
              <a:t>(3) </a:t>
            </a:r>
            <a:r>
              <a:rPr lang="zh-CN" altLang="en-US" b="0" dirty="0" smtClean="0"/>
              <a:t>下确界、上确界如果存在，则惟一</a:t>
            </a:r>
          </a:p>
          <a:p>
            <a:r>
              <a:rPr lang="en-US" altLang="zh-CN" dirty="0" smtClean="0"/>
              <a:t>(4) </a:t>
            </a:r>
            <a:r>
              <a:rPr lang="zh-CN" altLang="en-US" b="0" dirty="0" smtClean="0"/>
              <a:t>集合的最小元是其下确界，最大元是其上确界；反之不对</a:t>
            </a:r>
            <a:r>
              <a:rPr lang="en-US" altLang="zh-CN" b="0" dirty="0" smtClean="0"/>
              <a:t>.</a:t>
            </a:r>
            <a:endParaRPr lang="zh-CN" altLang="en-US" b="0" dirty="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EA686-266E-4186-A171-000D05B3BA5E}" type="slidenum">
              <a:rPr lang="en-US" altLang="zh-CN" smtClean="0">
                <a:ea typeface="宋体" charset="-122"/>
              </a:rPr>
              <a:pPr/>
              <a:t>70</a:t>
            </a:fld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214282" y="285750"/>
            <a:ext cx="8643968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偏序集中的特殊元素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107504" y="1071563"/>
            <a:ext cx="8964487" cy="16430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4.17’ </a:t>
            </a:r>
            <a:r>
              <a:rPr lang="zh-CN" altLang="en-US" b="0" dirty="0" smtClean="0"/>
              <a:t>设偏序集</a:t>
            </a:r>
            <a:r>
              <a:rPr lang="en-US" altLang="zh-CN" b="0" dirty="0" smtClean="0"/>
              <a:t>&lt;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,≼&gt;</a:t>
            </a:r>
            <a:r>
              <a:rPr lang="zh-CN" altLang="en-US" b="0" dirty="0" smtClean="0"/>
              <a:t>的哈斯图如下，，求</a:t>
            </a:r>
            <a:r>
              <a:rPr lang="en-US" altLang="zh-CN" i="1" dirty="0" smtClean="0"/>
              <a:t>A</a:t>
            </a:r>
            <a:r>
              <a:rPr lang="zh-CN" altLang="en-US" b="0" dirty="0" smtClean="0"/>
              <a:t>的极小元、最小元、极大元、最大元，设</a:t>
            </a:r>
            <a:r>
              <a:rPr lang="en-US" altLang="zh-CN" i="1" dirty="0" smtClean="0"/>
              <a:t>B</a:t>
            </a:r>
            <a:r>
              <a:rPr lang="en-US" altLang="zh-CN" b="0" dirty="0" smtClean="0"/>
              <a:t>={ </a:t>
            </a:r>
            <a:r>
              <a:rPr lang="en-US" altLang="zh-CN" i="1" dirty="0" smtClean="0"/>
              <a:t>b, c, d</a:t>
            </a:r>
            <a:r>
              <a:rPr lang="en-US" altLang="zh-CN" b="0" dirty="0" smtClean="0"/>
              <a:t> }, </a:t>
            </a:r>
            <a:r>
              <a:rPr lang="zh-CN" altLang="en-US" b="0" dirty="0" smtClean="0"/>
              <a:t>求</a:t>
            </a:r>
            <a:r>
              <a:rPr lang="en-US" altLang="zh-CN" i="1" dirty="0" smtClean="0"/>
              <a:t>B</a:t>
            </a:r>
            <a:r>
              <a:rPr lang="zh-CN" altLang="en-US" b="0" dirty="0" smtClean="0"/>
              <a:t>的下界、上界、下确界、上确界</a:t>
            </a:r>
            <a:r>
              <a:rPr lang="en-US" altLang="zh-CN" b="0" dirty="0" smtClean="0"/>
              <a:t>.</a:t>
            </a:r>
          </a:p>
          <a:p>
            <a:r>
              <a:rPr lang="zh-CN" altLang="en-US" b="0" dirty="0" smtClean="0"/>
              <a:t>解：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380B5-83F1-4CA4-BC20-04B0BA96FF30}" type="slidenum">
              <a:rPr lang="en-US" altLang="zh-CN" smtClean="0">
                <a:ea typeface="宋体" charset="-122"/>
              </a:rPr>
              <a:pPr/>
              <a:t>71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500" y="2814638"/>
            <a:ext cx="822960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sz="2400" dirty="0" smtClean="0">
                <a:latin typeface="Times New Roman" pitchFamily="18" charset="0"/>
              </a:rPr>
              <a:t>极小元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en-US" altLang="zh-CN" sz="2400" b="1" i="1" dirty="0">
                <a:latin typeface="+mn-lt"/>
                <a:ea typeface="+mn-ea"/>
              </a:rPr>
              <a:t>a, b, c, g</a:t>
            </a:r>
            <a:r>
              <a:rPr lang="zh-CN" altLang="en-US" sz="2400" dirty="0">
                <a:latin typeface="Times New Roman" pitchFamily="18" charset="0"/>
              </a:rPr>
              <a:t>；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dirty="0">
                <a:latin typeface="Times New Roman" pitchFamily="18" charset="0"/>
              </a:rPr>
              <a:t>极大元：</a:t>
            </a:r>
            <a:r>
              <a:rPr lang="en-US" altLang="zh-CN" sz="2400" b="1" i="1" dirty="0">
                <a:latin typeface="+mn-lt"/>
                <a:ea typeface="+mn-ea"/>
              </a:rPr>
              <a:t>a, f, h</a:t>
            </a:r>
            <a:r>
              <a:rPr lang="zh-CN" altLang="en-US" sz="2400" dirty="0">
                <a:latin typeface="Times New Roman" pitchFamily="18" charset="0"/>
              </a:rPr>
              <a:t>；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dirty="0">
                <a:latin typeface="Times New Roman" pitchFamily="18" charset="0"/>
              </a:rPr>
              <a:t>没有最小元与最大元</a:t>
            </a:r>
            <a:r>
              <a:rPr lang="en-US" altLang="zh-CN" sz="2400" dirty="0">
                <a:latin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b="1" i="1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的下界和最大下界都不存在；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dirty="0">
                <a:latin typeface="Times New Roman" pitchFamily="18" charset="0"/>
              </a:rPr>
              <a:t>上界有</a:t>
            </a:r>
            <a:r>
              <a:rPr lang="en-US" altLang="zh-CN" sz="2400" b="1" i="1" dirty="0">
                <a:latin typeface="+mn-lt"/>
                <a:ea typeface="+mn-ea"/>
              </a:rPr>
              <a:t>d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b="1" i="1" dirty="0">
                <a:latin typeface="+mn-lt"/>
                <a:ea typeface="+mn-ea"/>
              </a:rPr>
              <a:t>f,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400" dirty="0">
                <a:latin typeface="Times New Roman" pitchFamily="18" charset="0"/>
              </a:rPr>
              <a:t>最小上界为</a:t>
            </a:r>
            <a:r>
              <a:rPr lang="en-US" altLang="zh-CN" sz="2400" b="1" i="1" dirty="0">
                <a:latin typeface="+mn-lt"/>
                <a:ea typeface="+mn-ea"/>
              </a:rPr>
              <a:t>d</a:t>
            </a:r>
            <a:r>
              <a:rPr lang="en-US" altLang="zh-CN" sz="2400" dirty="0">
                <a:latin typeface="Times New Roman" pitchFamily="18" charset="0"/>
              </a:rPr>
              <a:t>.</a:t>
            </a:r>
            <a:endParaRPr lang="zh-CN" altLang="en-US" sz="2400" kern="0" dirty="0">
              <a:latin typeface="Times New Roman" pitchFamily="18" charset="0"/>
              <a:ea typeface="+mn-ea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2824163"/>
            <a:ext cx="29337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285720" y="285750"/>
            <a:ext cx="8572530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4.5 </a:t>
            </a:r>
            <a:r>
              <a:rPr lang="zh-CN" altLang="en-US" dirty="0" smtClean="0"/>
              <a:t>等价关系和偏序关系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偏序集中的特殊元素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285720" y="1071563"/>
            <a:ext cx="8572560" cy="24288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0" dirty="0" smtClean="0"/>
              <a:t>练习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设</a:t>
            </a:r>
            <a:r>
              <a:rPr lang="en-US" altLang="zh-CN" i="1" dirty="0" smtClean="0"/>
              <a:t>X</a:t>
            </a:r>
            <a:r>
              <a:rPr lang="zh-CN" altLang="en-US" b="0" dirty="0" smtClean="0"/>
              <a:t>为集合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A </a:t>
            </a:r>
            <a:r>
              <a:rPr lang="en-US" altLang="zh-CN" b="0" dirty="0" smtClean="0"/>
              <a:t>= </a:t>
            </a:r>
            <a:r>
              <a:rPr lang="en-US" altLang="zh-CN" i="1" dirty="0" smtClean="0"/>
              <a:t>P</a:t>
            </a:r>
            <a:r>
              <a:rPr lang="en-US" altLang="zh-CN" b="0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) - {</a:t>
            </a:r>
            <a:r>
              <a:rPr lang="zh-CN" altLang="en-US" b="0" dirty="0" smtClean="0"/>
              <a:t>∅</a:t>
            </a:r>
            <a:r>
              <a:rPr lang="en-US" altLang="zh-CN" b="0" dirty="0" smtClean="0"/>
              <a:t>} - {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}, </a:t>
            </a:r>
            <a:r>
              <a:rPr lang="zh-CN" altLang="en-US" b="0" dirty="0" smtClean="0"/>
              <a:t>且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≠</a:t>
            </a:r>
            <a:r>
              <a:rPr lang="zh-CN" altLang="en-US" b="0" dirty="0" smtClean="0"/>
              <a:t>∅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若</a:t>
            </a:r>
            <a:r>
              <a:rPr lang="en-US" altLang="zh-CN" b="0" dirty="0" smtClean="0"/>
              <a:t>|</a:t>
            </a:r>
            <a:r>
              <a:rPr lang="en-US" altLang="zh-CN" i="1" dirty="0" smtClean="0"/>
              <a:t>X</a:t>
            </a:r>
            <a:r>
              <a:rPr lang="en-US" altLang="zh-CN" b="0" dirty="0" smtClean="0"/>
              <a:t>|=</a:t>
            </a:r>
            <a:r>
              <a:rPr lang="en-US" altLang="zh-CN" i="1" dirty="0" smtClean="0"/>
              <a:t>n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="0" dirty="0" smtClean="0"/>
              <a:t>≥2. </a:t>
            </a:r>
            <a:r>
              <a:rPr lang="zh-CN" altLang="en-US" b="0" dirty="0" smtClean="0"/>
              <a:t>问</a:t>
            </a:r>
            <a:r>
              <a:rPr lang="en-US" altLang="zh-CN" b="0" dirty="0" smtClean="0"/>
              <a:t>:</a:t>
            </a:r>
            <a:endParaRPr lang="zh-CN" altLang="en-US" i="1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(1) </a:t>
            </a:r>
            <a:r>
              <a:rPr lang="zh-CN" altLang="en-US" b="0" dirty="0" smtClean="0"/>
              <a:t>偏序集</a:t>
            </a:r>
            <a:r>
              <a:rPr lang="en-US" altLang="zh-CN" dirty="0" smtClean="0"/>
              <a:t>&lt;</a:t>
            </a:r>
            <a:r>
              <a:rPr lang="en-US" altLang="zh-CN" b="0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zh-CN" altLang="en-US" b="0" baseline="-25000" dirty="0" smtClean="0"/>
              <a:t>⊆</a:t>
            </a:r>
            <a:r>
              <a:rPr lang="zh-CN" altLang="en-US" b="0" dirty="0" smtClean="0"/>
              <a:t> 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是否存在最大元？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(2) </a:t>
            </a:r>
            <a:r>
              <a:rPr lang="zh-CN" altLang="en-US" b="0" dirty="0" smtClean="0"/>
              <a:t>偏序集</a:t>
            </a:r>
            <a:r>
              <a:rPr lang="en-US" altLang="zh-CN" dirty="0" smtClean="0"/>
              <a:t>&lt;</a:t>
            </a:r>
            <a:r>
              <a:rPr lang="en-US" altLang="zh-CN" b="0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zh-CN" altLang="en-US" b="0" baseline="-25000" dirty="0" smtClean="0"/>
              <a:t>⊆</a:t>
            </a:r>
            <a:r>
              <a:rPr lang="zh-CN" altLang="en-US" b="0" dirty="0" smtClean="0"/>
              <a:t> 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是否存在最小元？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(3) </a:t>
            </a:r>
            <a:r>
              <a:rPr lang="zh-CN" altLang="en-US" b="0" dirty="0" smtClean="0"/>
              <a:t>偏序集</a:t>
            </a:r>
            <a:r>
              <a:rPr lang="en-US" altLang="zh-CN" dirty="0" smtClean="0"/>
              <a:t>&lt;</a:t>
            </a:r>
            <a:r>
              <a:rPr lang="en-US" altLang="zh-CN" b="0" dirty="0" smtClean="0"/>
              <a:t> </a:t>
            </a:r>
            <a:r>
              <a:rPr lang="en-US" altLang="zh-CN" i="1" dirty="0" smtClean="0"/>
              <a:t>A</a:t>
            </a:r>
            <a:r>
              <a:rPr lang="en-US" altLang="zh-CN" b="0" dirty="0" smtClean="0"/>
              <a:t>, </a:t>
            </a:r>
            <a:r>
              <a:rPr lang="en-US" altLang="zh-CN" i="1" dirty="0" smtClean="0"/>
              <a:t>R</a:t>
            </a:r>
            <a:r>
              <a:rPr lang="zh-CN" altLang="en-US" b="0" baseline="-25000" dirty="0" smtClean="0"/>
              <a:t>⊆</a:t>
            </a:r>
            <a:r>
              <a:rPr lang="zh-CN" altLang="en-US" b="0" dirty="0" smtClean="0"/>
              <a:t> </a:t>
            </a:r>
            <a:r>
              <a:rPr lang="en-US" altLang="zh-CN" dirty="0" smtClean="0"/>
              <a:t>&gt;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中极大元和极小元的一般形式是什么？</a:t>
            </a:r>
          </a:p>
          <a:p>
            <a:pPr>
              <a:spcBef>
                <a:spcPts val="600"/>
              </a:spcBef>
            </a:pPr>
            <a:r>
              <a:rPr lang="zh-CN" altLang="en-US" b="0" dirty="0" smtClean="0"/>
              <a:t>并说明理由</a:t>
            </a:r>
            <a:r>
              <a:rPr lang="en-US" altLang="zh-CN" b="0" dirty="0" smtClean="0"/>
              <a:t>.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A54E2-08C6-4D3C-AC77-6853293ADDE5}" type="slidenum">
              <a:rPr lang="en-US" altLang="zh-CN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88" y="3429001"/>
            <a:ext cx="82296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000"/>
              </a:spcBef>
              <a:defRPr/>
            </a:pPr>
            <a:r>
              <a:rPr lang="zh-CN" altLang="en-US" sz="2400" dirty="0" smtClean="0"/>
              <a:t>解：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>
              <a:spcBef>
                <a:spcPts val="1000"/>
              </a:spcBef>
              <a:defRPr/>
            </a:pPr>
            <a:r>
              <a:rPr lang="en-US" altLang="zh-CN" sz="2400" b="1" dirty="0" smtClean="0">
                <a:latin typeface="+mn-lt"/>
                <a:ea typeface="+mn-ea"/>
              </a:rPr>
              <a:t>(</a:t>
            </a:r>
            <a:r>
              <a:rPr lang="en-US" altLang="zh-CN" sz="2400" b="1" dirty="0">
                <a:latin typeface="+mn-lt"/>
                <a:ea typeface="+mn-ea"/>
              </a:rPr>
              <a:t>1) </a:t>
            </a:r>
            <a:r>
              <a:rPr lang="en-US" altLang="zh-CN" sz="2400" dirty="0"/>
              <a:t>&lt;</a:t>
            </a:r>
            <a:r>
              <a:rPr lang="en-US" altLang="zh-CN" sz="2400" b="1" i="1" dirty="0">
                <a:latin typeface="+mn-lt"/>
                <a:ea typeface="+mn-ea"/>
              </a:rPr>
              <a:t>A</a:t>
            </a:r>
            <a:r>
              <a:rPr lang="en-US" altLang="zh-CN" sz="2400" dirty="0"/>
              <a:t>, 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zh-CN" altLang="en-US" sz="2400" baseline="-25000" dirty="0"/>
              <a:t>⊆</a:t>
            </a:r>
            <a:r>
              <a:rPr lang="zh-CN" altLang="en-US" sz="2400" dirty="0"/>
              <a:t> </a:t>
            </a:r>
            <a:r>
              <a:rPr lang="en-US" altLang="zh-CN" sz="2400" dirty="0"/>
              <a:t>&gt; </a:t>
            </a:r>
            <a:r>
              <a:rPr lang="zh-CN" altLang="en-US" sz="2400" dirty="0"/>
              <a:t>不存在最小元和最大元</a:t>
            </a:r>
            <a:r>
              <a:rPr lang="en-US" altLang="zh-CN" sz="2400" dirty="0"/>
              <a:t>, </a:t>
            </a:r>
            <a:r>
              <a:rPr lang="zh-CN" altLang="en-US" sz="2400" dirty="0"/>
              <a:t>因为</a:t>
            </a:r>
            <a:r>
              <a:rPr lang="en-US" altLang="zh-CN" sz="2400" b="1" i="1" dirty="0">
                <a:latin typeface="+mn-lt"/>
                <a:ea typeface="+mn-ea"/>
              </a:rPr>
              <a:t>n</a:t>
            </a:r>
            <a:r>
              <a:rPr lang="en-US" altLang="zh-CN" sz="2400" dirty="0"/>
              <a:t>≥</a:t>
            </a:r>
            <a:r>
              <a:rPr lang="en-US" altLang="zh-CN" sz="2400" dirty="0">
                <a:latin typeface="+mj-lt"/>
              </a:rPr>
              <a:t>2</a:t>
            </a:r>
            <a:r>
              <a:rPr lang="en-US" altLang="zh-CN" sz="2400" dirty="0"/>
              <a:t>.</a:t>
            </a:r>
          </a:p>
          <a:p>
            <a:pPr>
              <a:spcBef>
                <a:spcPts val="1000"/>
              </a:spcBef>
              <a:defRPr/>
            </a:pPr>
            <a:r>
              <a:rPr lang="en-US" altLang="zh-CN" sz="2400" b="1" dirty="0">
                <a:latin typeface="+mn-lt"/>
                <a:ea typeface="+mn-ea"/>
              </a:rPr>
              <a:t>(2) </a:t>
            </a:r>
            <a:r>
              <a:rPr lang="en-US" altLang="zh-CN" sz="2400" dirty="0"/>
              <a:t>&lt;</a:t>
            </a:r>
            <a:r>
              <a:rPr lang="en-US" altLang="zh-CN" sz="2400" b="1" i="1" dirty="0">
                <a:latin typeface="+mn-lt"/>
                <a:ea typeface="+mn-ea"/>
              </a:rPr>
              <a:t>A</a:t>
            </a:r>
            <a:r>
              <a:rPr lang="en-US" altLang="zh-CN" sz="2400" dirty="0"/>
              <a:t>, 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zh-CN" altLang="en-US" sz="2400" baseline="-25000" dirty="0"/>
              <a:t>⊆</a:t>
            </a:r>
            <a:r>
              <a:rPr lang="zh-CN" altLang="en-US" sz="2400" dirty="0"/>
              <a:t> </a:t>
            </a:r>
            <a:r>
              <a:rPr lang="en-US" altLang="zh-CN" sz="2400" dirty="0"/>
              <a:t>&gt; </a:t>
            </a:r>
            <a:r>
              <a:rPr lang="zh-CN" altLang="en-US" sz="2400" dirty="0"/>
              <a:t>的极小元就是</a:t>
            </a:r>
            <a:r>
              <a:rPr lang="en-US" altLang="zh-CN" sz="2400" b="1" i="1" dirty="0">
                <a:latin typeface="+mn-lt"/>
                <a:ea typeface="+mn-ea"/>
              </a:rPr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的所有单元集</a:t>
            </a:r>
            <a:r>
              <a:rPr lang="en-US" altLang="zh-CN" sz="2400" dirty="0"/>
              <a:t>, </a:t>
            </a:r>
            <a:r>
              <a:rPr lang="zh-CN" altLang="en-US" sz="2400" dirty="0"/>
              <a:t>即</a:t>
            </a:r>
            <a:r>
              <a:rPr lang="en-US" altLang="zh-CN" sz="2400" dirty="0"/>
              <a:t>{</a:t>
            </a:r>
            <a:r>
              <a:rPr lang="en-US" altLang="zh-CN" sz="2400" b="1" i="1" dirty="0">
                <a:latin typeface="+mn-lt"/>
                <a:ea typeface="+mn-ea"/>
              </a:rPr>
              <a:t>x</a:t>
            </a:r>
            <a:r>
              <a:rPr lang="en-US" altLang="zh-CN" sz="2400" dirty="0"/>
              <a:t>}, </a:t>
            </a:r>
            <a:r>
              <a:rPr lang="en-US" altLang="zh-CN" sz="2400" b="1" i="1" dirty="0" err="1">
                <a:latin typeface="+mn-lt"/>
                <a:ea typeface="+mn-ea"/>
              </a:rPr>
              <a:t>x</a:t>
            </a:r>
            <a:r>
              <a:rPr lang="en-US" altLang="zh-CN" sz="2400" dirty="0" err="1"/>
              <a:t>∈</a:t>
            </a:r>
            <a:r>
              <a:rPr lang="en-US" altLang="zh-CN" sz="2400" b="1" i="1" dirty="0" err="1">
                <a:latin typeface="+mn-lt"/>
                <a:ea typeface="+mn-ea"/>
              </a:rPr>
              <a:t>X</a:t>
            </a:r>
            <a:r>
              <a:rPr lang="en-US" altLang="zh-CN" sz="2400" b="1" i="1" dirty="0">
                <a:latin typeface="+mn-lt"/>
                <a:ea typeface="+mn-ea"/>
              </a:rPr>
              <a:t>.</a:t>
            </a:r>
          </a:p>
          <a:p>
            <a:pPr>
              <a:spcBef>
                <a:spcPts val="1000"/>
              </a:spcBef>
              <a:defRPr/>
            </a:pPr>
            <a:r>
              <a:rPr lang="en-US" altLang="zh-CN" sz="2400" b="1" dirty="0">
                <a:latin typeface="+mn-lt"/>
                <a:ea typeface="+mn-ea"/>
              </a:rPr>
              <a:t>(3) </a:t>
            </a:r>
            <a:r>
              <a:rPr lang="en-US" altLang="zh-CN" sz="2400" dirty="0"/>
              <a:t>&lt;</a:t>
            </a:r>
            <a:r>
              <a:rPr lang="en-US" altLang="zh-CN" sz="2400" b="1" i="1" dirty="0">
                <a:latin typeface="+mn-lt"/>
                <a:ea typeface="+mn-ea"/>
              </a:rPr>
              <a:t>A</a:t>
            </a:r>
            <a:r>
              <a:rPr lang="en-US" altLang="zh-CN" sz="2400" dirty="0"/>
              <a:t>, </a:t>
            </a:r>
            <a:r>
              <a:rPr lang="en-US" altLang="zh-CN" sz="2400" b="1" i="1" dirty="0">
                <a:latin typeface="+mn-lt"/>
                <a:ea typeface="+mn-ea"/>
              </a:rPr>
              <a:t>R</a:t>
            </a:r>
            <a:r>
              <a:rPr lang="zh-CN" altLang="en-US" sz="2400" baseline="-25000" dirty="0"/>
              <a:t>⊆</a:t>
            </a:r>
            <a:r>
              <a:rPr lang="zh-CN" altLang="en-US" sz="2400" dirty="0"/>
              <a:t> </a:t>
            </a:r>
            <a:r>
              <a:rPr lang="en-US" altLang="zh-CN" sz="2400" dirty="0"/>
              <a:t>&gt; </a:t>
            </a:r>
            <a:r>
              <a:rPr lang="zh-CN" altLang="en-US" sz="2400" dirty="0"/>
              <a:t>的极大元恰好比</a:t>
            </a:r>
            <a:r>
              <a:rPr lang="en-US" altLang="zh-CN" sz="2400" b="1" i="1" dirty="0">
                <a:latin typeface="+mn-lt"/>
                <a:ea typeface="+mn-ea"/>
              </a:rPr>
              <a:t>X</a:t>
            </a:r>
            <a:r>
              <a:rPr lang="en-US" altLang="zh-CN" sz="2400" dirty="0"/>
              <a:t> </a:t>
            </a:r>
            <a:r>
              <a:rPr lang="zh-CN" altLang="en-US" sz="2400" dirty="0"/>
              <a:t>少一个元素</a:t>
            </a:r>
            <a:r>
              <a:rPr lang="en-US" altLang="zh-CN" sz="2400" dirty="0"/>
              <a:t>, </a:t>
            </a:r>
            <a:r>
              <a:rPr lang="zh-CN" altLang="en-US" sz="2400" dirty="0"/>
              <a:t>即</a:t>
            </a:r>
            <a:r>
              <a:rPr lang="en-US" altLang="zh-CN" sz="2400" b="1" i="1" dirty="0">
                <a:latin typeface="+mn-lt"/>
                <a:ea typeface="+mn-ea"/>
              </a:rPr>
              <a:t>X</a:t>
            </a:r>
            <a:r>
              <a:rPr lang="en-US" altLang="zh-CN" sz="2400" dirty="0"/>
              <a:t>-{</a:t>
            </a:r>
            <a:r>
              <a:rPr lang="en-US" altLang="zh-CN" sz="2400" b="1" i="1" dirty="0">
                <a:latin typeface="+mn-lt"/>
                <a:ea typeface="+mn-ea"/>
              </a:rPr>
              <a:t>x</a:t>
            </a:r>
            <a:r>
              <a:rPr lang="en-US" altLang="zh-CN" sz="2400" dirty="0"/>
              <a:t>}, </a:t>
            </a:r>
            <a:r>
              <a:rPr lang="en-US" altLang="zh-CN" sz="2400" b="1" i="1" dirty="0" err="1">
                <a:latin typeface="+mn-lt"/>
                <a:ea typeface="+mn-ea"/>
              </a:rPr>
              <a:t>x</a:t>
            </a:r>
            <a:r>
              <a:rPr lang="en-US" altLang="zh-CN" sz="2400" dirty="0" err="1"/>
              <a:t>∈</a:t>
            </a:r>
            <a:r>
              <a:rPr lang="en-US" altLang="zh-CN" sz="2400" b="1" i="1" dirty="0" err="1">
                <a:latin typeface="+mn-lt"/>
                <a:ea typeface="+mn-ea"/>
              </a:rPr>
              <a:t>X</a:t>
            </a:r>
            <a:r>
              <a:rPr lang="en-US" altLang="zh-CN" sz="2400" dirty="0"/>
              <a:t>.</a:t>
            </a:r>
            <a:endParaRPr lang="zh-CN" alt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8215312" cy="417513"/>
          </a:xfrm>
        </p:spPr>
        <p:txBody>
          <a:bodyPr/>
          <a:lstStyle/>
          <a:p>
            <a:pPr algn="ctr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AF17A-C97F-4A77-A281-57A8F8B45258}" type="slidenum">
              <a:rPr lang="en-US" altLang="zh-CN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71472" y="928670"/>
            <a:ext cx="815819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函数定义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从</a:t>
            </a:r>
            <a:r>
              <a:rPr lang="en-US" altLang="zh-CN" sz="2800" b="1" i="1" kern="0" dirty="0" smtClean="0">
                <a:latin typeface="+mn-lt"/>
                <a:ea typeface="+mn-ea"/>
              </a:rPr>
              <a:t>A</a:t>
            </a:r>
            <a:r>
              <a:rPr lang="zh-CN" altLang="en-US" sz="2800" b="1" kern="0" dirty="0" smtClean="0">
                <a:latin typeface="+mn-lt"/>
                <a:ea typeface="+mn-ea"/>
              </a:rPr>
              <a:t>到</a:t>
            </a:r>
            <a:r>
              <a:rPr lang="en-US" altLang="zh-CN" sz="2800" b="1" i="1" kern="0" dirty="0" smtClean="0">
                <a:latin typeface="+mn-lt"/>
                <a:ea typeface="+mn-ea"/>
              </a:rPr>
              <a:t>B</a:t>
            </a:r>
            <a:r>
              <a:rPr lang="zh-CN" altLang="en-US" sz="2800" b="1" kern="0" dirty="0" smtClean="0">
                <a:latin typeface="+mn-lt"/>
                <a:ea typeface="+mn-ea"/>
              </a:rPr>
              <a:t>的函数</a:t>
            </a:r>
            <a:r>
              <a:rPr lang="en-US" altLang="zh-CN" sz="2800" b="1" kern="0" dirty="0" smtClean="0">
                <a:latin typeface="+mn-lt"/>
                <a:ea typeface="+mn-ea"/>
              </a:rPr>
              <a:t>; </a:t>
            </a:r>
            <a:r>
              <a:rPr lang="en-US" altLang="zh-CN" sz="2800" b="1" i="1" kern="0" dirty="0" smtClean="0">
                <a:latin typeface="+mn-lt"/>
                <a:ea typeface="+mn-ea"/>
              </a:rPr>
              <a:t>B</a:t>
            </a:r>
            <a:r>
              <a:rPr lang="en-US" altLang="zh-CN" sz="2800" b="1" i="1" kern="0" baseline="30000" dirty="0" smtClean="0">
                <a:latin typeface="+mn-lt"/>
                <a:ea typeface="+mn-ea"/>
              </a:rPr>
              <a:t>A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en-US" altLang="zh-CN" sz="2800" b="1" i="1" kern="0" dirty="0" smtClean="0">
                <a:latin typeface="+mn-lt"/>
              </a:rPr>
              <a:t>B</a:t>
            </a:r>
            <a:r>
              <a:rPr lang="en-US" altLang="zh-CN" sz="2800" b="1" i="1" kern="0" baseline="30000" dirty="0" smtClean="0">
                <a:latin typeface="+mn-lt"/>
              </a:rPr>
              <a:t>A</a:t>
            </a:r>
            <a:r>
              <a:rPr lang="zh-CN" altLang="en-US" sz="2800" b="1" kern="0" dirty="0" smtClean="0">
                <a:latin typeface="+mn-lt"/>
                <a:ea typeface="+mn-ea"/>
              </a:rPr>
              <a:t>实例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函数的像和完全原像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函数的性质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函数的性质例题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某些重要函数</a:t>
            </a:r>
          </a:p>
          <a:p>
            <a:pPr marL="342900" lvl="0" indent="-342900" eaLnBrk="0" hangingPunct="0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重要函数实例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32F7CE-2E27-4519-824F-71A75A5F4C62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272337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  <a:r>
              <a:rPr lang="en-US" altLang="zh-CN" dirty="0" smtClean="0"/>
              <a:t>::</a:t>
            </a:r>
            <a:r>
              <a:rPr lang="zh-CN" altLang="en-US" dirty="0" smtClean="0"/>
              <a:t>函数定义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21894"/>
            <a:ext cx="8497192" cy="395018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</a:rPr>
              <a:t>4.22   </a:t>
            </a:r>
            <a:r>
              <a:rPr lang="zh-CN" altLang="en-US" dirty="0" smtClean="0">
                <a:latin typeface="Times New Roman" pitchFamily="18" charset="0"/>
              </a:rPr>
              <a:t>设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为二元关系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若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都</a:t>
            </a:r>
            <a:r>
              <a:rPr lang="zh-CN" altLang="en-US" dirty="0" smtClean="0">
                <a:solidFill>
                  <a:srgbClr val="FFC000"/>
                </a:solidFill>
                <a:latin typeface="Times New Roman" pitchFamily="18" charset="0"/>
              </a:rPr>
              <a:t>存在</a:t>
            </a:r>
            <a:r>
              <a:rPr lang="zh-CN" altLang="en-US" dirty="0" smtClean="0">
                <a:solidFill>
                  <a:srgbClr val="00B050"/>
                </a:solidFill>
                <a:latin typeface="Times New Roman" pitchFamily="18" charset="0"/>
              </a:rPr>
              <a:t>唯一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i="1" dirty="0" err="1" smtClean="0">
                <a:latin typeface="Times New Roman" pitchFamily="18" charset="0"/>
              </a:rPr>
              <a:t>y</a:t>
            </a:r>
            <a:r>
              <a:rPr lang="en-US" altLang="zh-CN" dirty="0" err="1" smtClean="0">
                <a:latin typeface="Times New Roman" pitchFamily="18" charset="0"/>
              </a:rPr>
              <a:t>∈ran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使 </a:t>
            </a:r>
            <a:r>
              <a:rPr lang="en-US" altLang="zh-CN" i="1" dirty="0" err="1" smtClean="0">
                <a:latin typeface="Times New Roman" pitchFamily="18" charset="0"/>
              </a:rPr>
              <a:t>xFy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成立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则称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函数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  <a:endParaRPr lang="zh-CN" altLang="en-US" dirty="0" smtClean="0"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latin typeface="Times New Roman" pitchFamily="18" charset="0"/>
              </a:rPr>
              <a:t>    对于函数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如果有 </a:t>
            </a:r>
            <a:r>
              <a:rPr lang="en-US" altLang="zh-CN" i="1" dirty="0" err="1" smtClean="0">
                <a:latin typeface="Times New Roman" pitchFamily="18" charset="0"/>
              </a:rPr>
              <a:t>xFy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则记作 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并称 </a:t>
            </a:r>
            <a:r>
              <a:rPr lang="en-US" altLang="zh-CN" i="1" dirty="0" smtClean="0">
                <a:latin typeface="Times New Roman" pitchFamily="18" charset="0"/>
              </a:rPr>
              <a:t>y 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在 </a:t>
            </a:r>
            <a:r>
              <a:rPr lang="en-US" altLang="zh-CN" i="1" dirty="0" smtClean="0">
                <a:latin typeface="Times New Roman" pitchFamily="18" charset="0"/>
              </a:rPr>
              <a:t>x 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函数值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latin typeface="Times New Roman" pitchFamily="18" charset="0"/>
              </a:rPr>
              <a:t>例：假设定义域是</a:t>
            </a:r>
            <a:r>
              <a:rPr lang="en-US" altLang="zh-CN" dirty="0" smtClean="0">
                <a:latin typeface="Times New Roman" pitchFamily="18" charset="0"/>
              </a:rPr>
              <a:t>{1, 2, 3}, </a:t>
            </a:r>
            <a:r>
              <a:rPr lang="zh-CN" altLang="en-US" dirty="0" smtClean="0">
                <a:latin typeface="Times New Roman" pitchFamily="18" charset="0"/>
              </a:rPr>
              <a:t>值域是</a:t>
            </a:r>
            <a:r>
              <a:rPr lang="en-US" altLang="zh-CN" dirty="0" smtClean="0">
                <a:latin typeface="Times New Roman" pitchFamily="18" charset="0"/>
              </a:rPr>
              <a:t>{1, 2}</a:t>
            </a:r>
            <a:r>
              <a:rPr lang="zh-CN" altLang="en-US" dirty="0" smtClean="0">
                <a:latin typeface="Times New Roman" pitchFamily="18" charset="0"/>
              </a:rPr>
              <a:t>，下面是不是函数</a:t>
            </a:r>
            <a:r>
              <a:rPr lang="en-US" altLang="zh-CN" dirty="0" smtClean="0">
                <a:latin typeface="Times New Roman" pitchFamily="18" charset="0"/>
              </a:rPr>
              <a:t>?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	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={ &lt;1, 1&gt;, &lt;2, 2&gt;, &lt;3, 2&gt;},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={ &lt;1, 1&gt;, &lt; 1, 2&gt;}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是函数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不是函数。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660A89-34B7-477B-8CF9-3EC5409922F6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611560" y="260350"/>
            <a:ext cx="799288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Times New Roman" pitchFamily="18" charset="0"/>
              </a:rPr>
              <a:t>从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到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的函数</a:t>
            </a:r>
            <a:r>
              <a:rPr lang="en-US" altLang="zh-CN" dirty="0" smtClean="0">
                <a:latin typeface="Times New Roman" pitchFamily="18" charset="0"/>
              </a:rPr>
              <a:t>;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i="1" baseline="30000" dirty="0" smtClean="0">
                <a:latin typeface="Times New Roman" pitchFamily="18" charset="0"/>
              </a:rPr>
              <a:t>A</a:t>
            </a:r>
            <a:endParaRPr lang="zh-CN" altLang="en-US" i="1" baseline="30000" dirty="0" smtClean="0">
              <a:latin typeface="Times New Roman" pitchFamily="18" charset="0"/>
            </a:endParaRP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2734594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4.23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为集合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如果</a:t>
            </a:r>
            <a:endParaRPr lang="zh-CN" altLang="en-US" i="1" dirty="0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i="1" dirty="0" smtClean="0">
                <a:latin typeface="Times New Roman" pitchFamily="18" charset="0"/>
              </a:rPr>
              <a:t>                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为函数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Times New Roman" pitchFamily="18" charset="0"/>
              </a:rPr>
              <a:t>=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dirty="0" err="1" smtClean="0">
                <a:latin typeface="Times New Roman" pitchFamily="18" charset="0"/>
              </a:rPr>
              <a:t>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则称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从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到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的函数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记作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例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</a:rPr>
              <a:t>N→N,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)=2</a:t>
            </a:r>
            <a:r>
              <a:rPr lang="en-US" altLang="zh-CN" i="1" baseline="30000" dirty="0" smtClean="0">
                <a:latin typeface="Times New Roman" pitchFamily="18" charset="0"/>
              </a:rPr>
              <a:t>x </a:t>
            </a:r>
            <a:r>
              <a:rPr lang="zh-CN" altLang="en-US" dirty="0" smtClean="0">
                <a:latin typeface="Times New Roman" pitchFamily="18" charset="0"/>
              </a:rPr>
              <a:t>是从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的函数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endParaRPr lang="en-US" altLang="zh-CN" i="1" dirty="0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en-US" altLang="zh-CN" i="1" dirty="0" smtClean="0">
                <a:latin typeface="Times New Roman" pitchFamily="18" charset="0"/>
              </a:rPr>
              <a:t>       g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</a:rPr>
              <a:t>N→N,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)=2 </a:t>
            </a:r>
            <a:r>
              <a:rPr lang="zh-CN" altLang="en-US" dirty="0" smtClean="0">
                <a:latin typeface="Times New Roman" pitchFamily="18" charset="0"/>
              </a:rPr>
              <a:t>也是从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的函数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468313" y="3832548"/>
            <a:ext cx="8135937" cy="181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4.24 </a:t>
            </a:r>
            <a:r>
              <a:rPr lang="zh-CN" altLang="en-US" sz="2400" b="1" dirty="0" smtClean="0">
                <a:latin typeface="Times New Roman" pitchFamily="18" charset="0"/>
              </a:rPr>
              <a:t>所有</a:t>
            </a:r>
            <a:r>
              <a:rPr lang="zh-CN" altLang="en-US" sz="2400" b="1" dirty="0">
                <a:latin typeface="Times New Roman" pitchFamily="18" charset="0"/>
              </a:rPr>
              <a:t>从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到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的函数的集合记作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i="1" baseline="30000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符号化表示为 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B</a:t>
            </a:r>
            <a:r>
              <a:rPr lang="en-US" altLang="zh-CN" sz="2400" b="1" i="1" baseline="30000" dirty="0" smtClean="0">
                <a:latin typeface="Times New Roman" pitchFamily="18" charset="0"/>
              </a:rPr>
              <a:t>A </a:t>
            </a:r>
            <a:r>
              <a:rPr lang="en-US" altLang="zh-CN" sz="2400" b="1" dirty="0">
                <a:latin typeface="Times New Roman" pitchFamily="18" charset="0"/>
              </a:rPr>
              <a:t>= {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 |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zh-CN" altLang="en-US" sz="2400" b="1" dirty="0">
                <a:latin typeface="Times New Roman" pitchFamily="18" charset="0"/>
              </a:rPr>
              <a:t>：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B </a:t>
            </a:r>
            <a:r>
              <a:rPr lang="en-US" altLang="zh-CN" sz="2400" b="1" dirty="0">
                <a:latin typeface="Times New Roman" pitchFamily="18" charset="0"/>
              </a:rPr>
              <a:t>}   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如果</a:t>
            </a:r>
            <a:r>
              <a:rPr lang="en-US" altLang="zh-CN" sz="2400" b="1" dirty="0" smtClean="0">
                <a:latin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|=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en-US" altLang="zh-CN" sz="2400" b="1" dirty="0">
                <a:latin typeface="Times New Roman" pitchFamily="18" charset="0"/>
              </a:rPr>
              <a:t>, |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|=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且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</a:rPr>
              <a:t>&gt;0, </a:t>
            </a:r>
            <a:r>
              <a:rPr lang="zh-CN" altLang="en-US" sz="2400" b="1" dirty="0" smtClean="0">
                <a:latin typeface="Times New Roman" pitchFamily="18" charset="0"/>
              </a:rPr>
              <a:t>则</a:t>
            </a:r>
            <a:r>
              <a:rPr lang="en-US" altLang="zh-CN" sz="2400" b="1" dirty="0" smtClean="0">
                <a:latin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i="1" baseline="30000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|=</a:t>
            </a:r>
            <a:r>
              <a:rPr lang="en-US" altLang="zh-CN" sz="2400" b="1" i="1" dirty="0" smtClean="0">
                <a:latin typeface="Times New Roman" pitchFamily="18" charset="0"/>
              </a:rPr>
              <a:t>n</a:t>
            </a:r>
            <a:r>
              <a:rPr lang="en-US" altLang="zh-CN" sz="2400" b="1" i="1" baseline="30000" dirty="0" smtClean="0">
                <a:latin typeface="Times New Roman" pitchFamily="18" charset="0"/>
              </a:rPr>
              <a:t>m</a:t>
            </a:r>
            <a:endParaRPr lang="en-US" altLang="zh-CN" sz="24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ABD68F-0251-4F9E-914C-63953BD6CED9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129463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  <a:r>
              <a:rPr lang="en-US" altLang="zh-CN" dirty="0" smtClean="0"/>
              <a:t>::</a:t>
            </a:r>
            <a:r>
              <a:rPr lang="en-US" altLang="zh-CN" i="1" dirty="0" smtClean="0">
                <a:latin typeface="Times New Roman" pitchFamily="18" charset="0"/>
              </a:rPr>
              <a:t> B</a:t>
            </a:r>
            <a:r>
              <a:rPr lang="en-US" altLang="zh-CN" i="1" baseline="30000" dirty="0" smtClean="0">
                <a:latin typeface="Times New Roman" pitchFamily="18" charset="0"/>
              </a:rPr>
              <a:t>A</a:t>
            </a:r>
            <a:r>
              <a:rPr lang="zh-CN" altLang="en-US" dirty="0" smtClean="0"/>
              <a:t>实例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908720"/>
            <a:ext cx="8208963" cy="66289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例：设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={1,2,3},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}, </a:t>
            </a:r>
            <a:r>
              <a:rPr lang="zh-CN" altLang="en-US" dirty="0" smtClean="0">
                <a:latin typeface="Times New Roman" pitchFamily="18" charset="0"/>
              </a:rPr>
              <a:t>求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i="1" baseline="30000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395288" y="1500174"/>
            <a:ext cx="8280400" cy="509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解：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en-US" altLang="zh-CN" sz="2400" b="1" i="1" baseline="30000" dirty="0" smtClean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={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f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 … </a:t>
            </a:r>
            <a:r>
              <a:rPr lang="en-US" altLang="zh-CN" sz="2400" b="1" dirty="0" smtClean="0">
                <a:latin typeface="Times New Roman" pitchFamily="18" charset="0"/>
              </a:rPr>
              <a:t>, 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</a:rPr>
              <a:t>7</a:t>
            </a:r>
            <a:r>
              <a:rPr lang="en-US" altLang="zh-CN" sz="2400" b="1" dirty="0">
                <a:latin typeface="Times New Roman" pitchFamily="18" charset="0"/>
              </a:rPr>
              <a:t>}, </a:t>
            </a:r>
            <a:r>
              <a:rPr lang="zh-CN" altLang="en-US" sz="2400" b="1" dirty="0">
                <a:latin typeface="Times New Roman" pitchFamily="18" charset="0"/>
              </a:rPr>
              <a:t>其中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	f</a:t>
            </a:r>
            <a:r>
              <a:rPr lang="en-US" altLang="zh-CN" sz="2400" b="1" baseline="-25000" dirty="0" smtClean="0">
                <a:latin typeface="Times New Roman" pitchFamily="18" charset="0"/>
              </a:rPr>
              <a:t>0 </a:t>
            </a:r>
            <a:r>
              <a:rPr lang="en-US" altLang="zh-CN" sz="2400" b="1" dirty="0">
                <a:latin typeface="Times New Roman" pitchFamily="18" charset="0"/>
              </a:rPr>
              <a:t>= {&lt;1,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2,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3,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&gt;}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	f</a:t>
            </a:r>
            <a:r>
              <a:rPr lang="en-US" altLang="zh-CN" sz="2400" b="1" baseline="-25000" dirty="0" smtClean="0">
                <a:latin typeface="Times New Roman" pitchFamily="18" charset="0"/>
              </a:rPr>
              <a:t>1 </a:t>
            </a:r>
            <a:r>
              <a:rPr lang="en-US" altLang="zh-CN" sz="2400" b="1" dirty="0">
                <a:latin typeface="Times New Roman" pitchFamily="18" charset="0"/>
              </a:rPr>
              <a:t>= {&lt;1,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2,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3,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&gt;}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	f</a:t>
            </a:r>
            <a:r>
              <a:rPr lang="en-US" altLang="zh-CN" sz="2400" b="1" baseline="-25000" dirty="0" smtClean="0">
                <a:latin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</a:rPr>
              <a:t>= {&lt;1,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2,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3,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&gt;}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	f</a:t>
            </a:r>
            <a:r>
              <a:rPr lang="en-US" altLang="zh-CN" sz="2400" b="1" baseline="-25000" dirty="0" smtClean="0">
                <a:latin typeface="Times New Roman" pitchFamily="18" charset="0"/>
              </a:rPr>
              <a:t>3 </a:t>
            </a:r>
            <a:r>
              <a:rPr lang="en-US" altLang="zh-CN" sz="2400" b="1" dirty="0">
                <a:latin typeface="Times New Roman" pitchFamily="18" charset="0"/>
              </a:rPr>
              <a:t>= {&lt;1,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2,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3,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&gt;}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	f</a:t>
            </a:r>
            <a:r>
              <a:rPr lang="en-US" altLang="zh-CN" sz="2400" b="1" baseline="-25000" dirty="0" smtClean="0">
                <a:latin typeface="Times New Roman" pitchFamily="18" charset="0"/>
              </a:rPr>
              <a:t>4 </a:t>
            </a:r>
            <a:r>
              <a:rPr lang="en-US" altLang="zh-CN" sz="2400" b="1" dirty="0">
                <a:latin typeface="Times New Roman" pitchFamily="18" charset="0"/>
              </a:rPr>
              <a:t>= {&lt;1,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2,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3,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&gt;}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	f</a:t>
            </a:r>
            <a:r>
              <a:rPr lang="en-US" altLang="zh-CN" sz="2400" b="1" baseline="-25000" dirty="0" smtClean="0">
                <a:latin typeface="Times New Roman" pitchFamily="18" charset="0"/>
              </a:rPr>
              <a:t>5 </a:t>
            </a:r>
            <a:r>
              <a:rPr lang="en-US" altLang="zh-CN" sz="2400" b="1" dirty="0">
                <a:latin typeface="Times New Roman" pitchFamily="18" charset="0"/>
              </a:rPr>
              <a:t>= {&lt;1,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2,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3,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&gt;}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	f</a:t>
            </a:r>
            <a:r>
              <a:rPr lang="en-US" altLang="zh-CN" sz="2400" b="1" baseline="-25000" dirty="0" smtClean="0">
                <a:latin typeface="Times New Roman" pitchFamily="18" charset="0"/>
              </a:rPr>
              <a:t>6 </a:t>
            </a:r>
            <a:r>
              <a:rPr lang="en-US" altLang="zh-CN" sz="2400" b="1" dirty="0">
                <a:latin typeface="Times New Roman" pitchFamily="18" charset="0"/>
              </a:rPr>
              <a:t>= {&lt;1,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2,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3,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&gt;}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		f</a:t>
            </a:r>
            <a:r>
              <a:rPr lang="en-US" altLang="zh-CN" sz="2400" b="1" baseline="-25000" dirty="0" smtClean="0">
                <a:latin typeface="Times New Roman" pitchFamily="18" charset="0"/>
              </a:rPr>
              <a:t>7 </a:t>
            </a:r>
            <a:r>
              <a:rPr lang="en-US" altLang="zh-CN" sz="2400" b="1" dirty="0">
                <a:latin typeface="Times New Roman" pitchFamily="18" charset="0"/>
              </a:rPr>
              <a:t>= {&lt;1,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2,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&gt;, &lt;</a:t>
            </a:r>
            <a:r>
              <a:rPr lang="en-US" altLang="zh-CN" sz="2400" b="1" dirty="0">
                <a:latin typeface="Times New Roman" pitchFamily="18" charset="0"/>
              </a:rPr>
              <a:t>3,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 smtClean="0">
                <a:latin typeface="Times New Roman" pitchFamily="18" charset="0"/>
              </a:rPr>
              <a:t>&gt;}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</a:t>
            </a:r>
            <a:r>
              <a:rPr lang="zh-CN" altLang="en-US" sz="2400" b="1" dirty="0" smtClean="0">
                <a:latin typeface="Times New Roman" pitchFamily="18" charset="0"/>
              </a:rPr>
              <a:t>方法：向 </a:t>
            </a:r>
            <a:r>
              <a:rPr lang="en-US" altLang="zh-CN" sz="2400" b="1" dirty="0" smtClean="0">
                <a:latin typeface="Times New Roman" pitchFamily="18" charset="0"/>
              </a:rPr>
              <a:t> {&lt;1,</a:t>
            </a:r>
            <a:r>
              <a:rPr lang="en-US" altLang="zh-CN" sz="2400" b="1" i="1" dirty="0" smtClean="0">
                <a:latin typeface="Times New Roman" pitchFamily="18" charset="0"/>
              </a:rPr>
              <a:t> •</a:t>
            </a:r>
            <a:r>
              <a:rPr lang="en-US" altLang="zh-CN" sz="2400" b="1" dirty="0" smtClean="0">
                <a:latin typeface="Times New Roman" pitchFamily="18" charset="0"/>
              </a:rPr>
              <a:t>&gt;, &lt;2,</a:t>
            </a:r>
            <a:r>
              <a:rPr lang="en-US" altLang="zh-CN" sz="2400" b="1" i="1" dirty="0" smtClean="0">
                <a:latin typeface="Times New Roman" pitchFamily="18" charset="0"/>
              </a:rPr>
              <a:t> •</a:t>
            </a:r>
            <a:r>
              <a:rPr lang="en-US" altLang="zh-CN" sz="2400" b="1" dirty="0" smtClean="0">
                <a:latin typeface="Times New Roman" pitchFamily="18" charset="0"/>
              </a:rPr>
              <a:t>&gt;, &lt;3,</a:t>
            </a:r>
            <a:r>
              <a:rPr lang="en-US" altLang="zh-CN" sz="2400" b="1" i="1" dirty="0" smtClean="0">
                <a:latin typeface="Times New Roman" pitchFamily="18" charset="0"/>
              </a:rPr>
              <a:t> •</a:t>
            </a:r>
            <a:r>
              <a:rPr lang="en-US" altLang="zh-CN" sz="2400" b="1" dirty="0" smtClean="0">
                <a:latin typeface="Times New Roman" pitchFamily="18" charset="0"/>
              </a:rPr>
              <a:t>&gt;} </a:t>
            </a:r>
            <a:r>
              <a:rPr lang="zh-CN" altLang="en-US" sz="2400" b="1" dirty="0" smtClean="0">
                <a:latin typeface="Times New Roman" pitchFamily="18" charset="0"/>
              </a:rPr>
              <a:t>中填</a:t>
            </a:r>
            <a:r>
              <a:rPr lang="en-US" altLang="zh-CN" sz="2400" b="1" i="1" dirty="0" smtClean="0">
                <a:latin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</a:rPr>
              <a:t>中的元素。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20ED6-6590-44B2-8073-007B7DBE3F37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Times New Roman" pitchFamily="18" charset="0"/>
              </a:rPr>
              <a:t>函数的像和完全原像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002588" cy="394847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4.25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</a:rPr>
              <a:t>设函数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(1)  </a:t>
            </a:r>
            <a:r>
              <a:rPr lang="en-US" altLang="zh-CN" i="1" dirty="0" smtClean="0">
                <a:solidFill>
                  <a:srgbClr val="A50021"/>
                </a:solidFill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在 </a:t>
            </a:r>
            <a:r>
              <a:rPr lang="en-US" altLang="zh-CN" i="1" dirty="0" smtClean="0">
                <a:solidFill>
                  <a:srgbClr val="A50021"/>
                </a:solidFill>
                <a:latin typeface="Times New Roman" pitchFamily="18" charset="0"/>
              </a:rPr>
              <a:t>f 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下的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像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 = {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 |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},  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函数的像</a:t>
            </a:r>
            <a:r>
              <a:rPr lang="zh-CN" altLang="en-US" dirty="0" smtClean="0">
                <a:latin typeface="Times New Roman" pitchFamily="18" charset="0"/>
              </a:rPr>
              <a:t>：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(2)  </a:t>
            </a:r>
            <a:r>
              <a:rPr lang="en-US" altLang="zh-CN" i="1" dirty="0" smtClean="0">
                <a:solidFill>
                  <a:srgbClr val="A50021"/>
                </a:solidFill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在 </a:t>
            </a:r>
            <a:r>
              <a:rPr lang="en-US" altLang="zh-CN" i="1" dirty="0" smtClean="0">
                <a:solidFill>
                  <a:srgbClr val="A50021"/>
                </a:solidFill>
                <a:latin typeface="Times New Roman" pitchFamily="18" charset="0"/>
              </a:rPr>
              <a:t>f 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下的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完全原像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 = {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|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∧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)∈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itchFamily="18" charset="0"/>
              </a:rPr>
              <a:t>注意：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函数值与像的区别：函数值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)∈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像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</a:rPr>
              <a:t>一般说来 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))≠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但是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7491F9-7B11-44F1-9E80-DB65AEDB663B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48823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Times New Roman" pitchFamily="18" charset="0"/>
              </a:rPr>
              <a:t>函数的性质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908721"/>
            <a:ext cx="8351838" cy="252028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4.26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</a:rPr>
              <a:t>设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(1) </a:t>
            </a:r>
            <a:r>
              <a:rPr lang="zh-CN" altLang="en-US" dirty="0" smtClean="0">
                <a:latin typeface="Times New Roman" pitchFamily="18" charset="0"/>
              </a:rPr>
              <a:t>若 </a:t>
            </a:r>
            <a:r>
              <a:rPr lang="en-US" altLang="zh-CN" dirty="0" err="1" smtClean="0">
                <a:latin typeface="Times New Roman" pitchFamily="18" charset="0"/>
              </a:rPr>
              <a:t>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满射</a:t>
            </a:r>
            <a:r>
              <a:rPr lang="zh-CN" altLang="en-US" dirty="0" smtClean="0">
                <a:latin typeface="Times New Roman" pitchFamily="18" charset="0"/>
              </a:rPr>
              <a:t>的（或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到上</a:t>
            </a:r>
            <a:r>
              <a:rPr lang="zh-CN" altLang="en-US" dirty="0" smtClean="0">
                <a:latin typeface="Times New Roman" pitchFamily="18" charset="0"/>
              </a:rPr>
              <a:t>的）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</a:rPr>
              <a:t>若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 smtClean="0">
                <a:latin typeface="Times New Roman" pitchFamily="18" charset="0"/>
              </a:rPr>
              <a:t>y</a:t>
            </a:r>
            <a:r>
              <a:rPr lang="en-US" altLang="zh-CN" dirty="0" err="1" smtClean="0">
                <a:latin typeface="Times New Roman" pitchFamily="18" charset="0"/>
              </a:rPr>
              <a:t>∈ran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都存在唯一的 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使得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</a:p>
          <a:p>
            <a:pPr eaLnBrk="1" hangingPunct="1"/>
            <a:r>
              <a:rPr lang="en-US" altLang="zh-CN" i="1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单射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(3) </a:t>
            </a:r>
            <a:r>
              <a:rPr lang="zh-CN" altLang="en-US" dirty="0" smtClean="0">
                <a:latin typeface="Times New Roman" pitchFamily="18" charset="0"/>
              </a:rPr>
              <a:t>若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 </a:t>
            </a:r>
            <a:r>
              <a:rPr lang="zh-CN" altLang="en-US" dirty="0" smtClean="0">
                <a:latin typeface="Times New Roman" pitchFamily="18" charset="0"/>
              </a:rPr>
              <a:t>既是满射又是单射的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双射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361979" y="3429000"/>
            <a:ext cx="835342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4.18 </a:t>
            </a:r>
            <a:r>
              <a:rPr lang="zh-CN" altLang="en-US" sz="2400" b="1" dirty="0" smtClean="0">
                <a:latin typeface="Times New Roman" pitchFamily="18" charset="0"/>
              </a:rPr>
              <a:t>判断</a:t>
            </a:r>
            <a:r>
              <a:rPr lang="zh-CN" altLang="en-US" sz="2400" b="1" dirty="0">
                <a:latin typeface="Times New Roman" pitchFamily="18" charset="0"/>
              </a:rPr>
              <a:t>下面函数是否为单射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满射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双射的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为什么</a:t>
            </a:r>
            <a:r>
              <a:rPr lang="en-US" altLang="zh-CN" sz="2400" b="1" dirty="0">
                <a:latin typeface="Times New Roman" pitchFamily="18" charset="0"/>
              </a:rPr>
              <a:t>?</a:t>
            </a:r>
          </a:p>
          <a:p>
            <a:pPr marL="457200" indent="-457200"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(1) 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:R→R,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 =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baseline="30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+2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</a:p>
          <a:p>
            <a:pPr marL="457200" indent="-457200"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(2) 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:Z</a:t>
            </a:r>
            <a:r>
              <a:rPr lang="en-US" altLang="zh-CN" sz="2400" b="1" baseline="30000" dirty="0">
                <a:latin typeface="Times New Roman" pitchFamily="18" charset="0"/>
              </a:rPr>
              <a:t>+</a:t>
            </a:r>
            <a:r>
              <a:rPr lang="en-US" altLang="zh-CN" sz="2400" b="1" dirty="0">
                <a:latin typeface="Times New Roman" pitchFamily="18" charset="0"/>
              </a:rPr>
              <a:t>→R,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 = </a:t>
            </a:r>
            <a:r>
              <a:rPr lang="en-US" altLang="zh-CN" sz="2400" b="1" dirty="0" err="1">
                <a:latin typeface="Times New Roman" pitchFamily="18" charset="0"/>
              </a:rPr>
              <a:t>ln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 Z</a:t>
            </a:r>
            <a:r>
              <a:rPr lang="en-US" altLang="zh-CN" sz="2400" b="1" baseline="30000" dirty="0">
                <a:latin typeface="Times New Roman" pitchFamily="18" charset="0"/>
              </a:rPr>
              <a:t>+</a:t>
            </a:r>
            <a:r>
              <a:rPr lang="zh-CN" altLang="en-US" sz="2400" b="1" dirty="0">
                <a:latin typeface="Times New Roman" pitchFamily="18" charset="0"/>
              </a:rPr>
              <a:t>为正整数集</a:t>
            </a:r>
          </a:p>
          <a:p>
            <a:pPr marL="457200" indent="-457200"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(3)</a:t>
            </a:r>
            <a:r>
              <a:rPr lang="en-US" altLang="zh-CN" sz="2400" b="1" i="1" dirty="0">
                <a:latin typeface="Times New Roman" pitchFamily="18" charset="0"/>
              </a:rPr>
              <a:t>  f</a:t>
            </a:r>
            <a:r>
              <a:rPr lang="en-US" altLang="zh-CN" sz="2400" b="1" dirty="0">
                <a:latin typeface="Times New Roman" pitchFamily="18" charset="0"/>
              </a:rPr>
              <a:t>:R→Z,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 =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</a:t>
            </a:r>
          </a:p>
          <a:p>
            <a:pPr marL="457200" indent="-457200"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dirty="0">
                <a:latin typeface="Times New Roman" pitchFamily="18" charset="0"/>
              </a:rPr>
              <a:t>4) 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:R</a:t>
            </a:r>
            <a:r>
              <a:rPr lang="en-US" altLang="zh-CN" sz="2400" b="1" dirty="0" smtClean="0">
                <a:latin typeface="Times New Roman" pitchFamily="18" charset="0"/>
              </a:rPr>
              <a:t>→R,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)=2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+1</a:t>
            </a:r>
          </a:p>
          <a:p>
            <a:pPr marL="457200" indent="-457200">
              <a:spcBef>
                <a:spcPts val="12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(5) 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:R</a:t>
            </a:r>
            <a:r>
              <a:rPr lang="en-US" altLang="zh-CN" sz="2400" b="1" baseline="30000" dirty="0">
                <a:latin typeface="Times New Roman" pitchFamily="18" charset="0"/>
              </a:rPr>
              <a:t>+</a:t>
            </a:r>
            <a:r>
              <a:rPr lang="en-US" altLang="zh-CN" sz="2400" b="1" dirty="0">
                <a:latin typeface="Times New Roman" pitchFamily="18" charset="0"/>
              </a:rPr>
              <a:t>→R</a:t>
            </a:r>
            <a:r>
              <a:rPr lang="en-US" altLang="zh-CN" sz="2400" b="1" baseline="30000" dirty="0">
                <a:latin typeface="Times New Roman" pitchFamily="18" charset="0"/>
              </a:rPr>
              <a:t>+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)=(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baseline="30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+1)/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其中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en-US" altLang="zh-CN" sz="2400" b="1" baseline="30000" dirty="0">
                <a:latin typeface="Times New Roman" pitchFamily="18" charset="0"/>
              </a:rPr>
              <a:t>+</a:t>
            </a:r>
            <a:r>
              <a:rPr lang="zh-CN" altLang="en-US" sz="2400" b="1" dirty="0">
                <a:latin typeface="Times New Roman" pitchFamily="18" charset="0"/>
              </a:rPr>
              <a:t>为正实数集</a:t>
            </a:r>
            <a:r>
              <a:rPr lang="en-US" altLang="zh-CN" sz="2400" b="1" dirty="0">
                <a:latin typeface="Times New Roman" pitchFamily="18" charset="0"/>
              </a:rPr>
              <a:t>.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11F96E-0EC6-4345-AEF4-F010F52919E5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>
          <a:xfrm>
            <a:off x="571472" y="260350"/>
            <a:ext cx="792961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Times New Roman" pitchFamily="18" charset="0"/>
              </a:rPr>
              <a:t>函数的性质</a:t>
            </a:r>
            <a:r>
              <a:rPr lang="zh-CN" altLang="en-US" dirty="0" smtClean="0"/>
              <a:t>例题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229600" cy="5500726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(1)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:R→R,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+2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在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=1</a:t>
            </a:r>
            <a:r>
              <a:rPr lang="zh-CN" altLang="en-US" dirty="0" smtClean="0">
                <a:latin typeface="Times New Roman" pitchFamily="18" charset="0"/>
              </a:rPr>
              <a:t>取得极大值</a:t>
            </a:r>
            <a:r>
              <a:rPr lang="en-US" altLang="zh-CN" dirty="0" smtClean="0">
                <a:latin typeface="Times New Roman" pitchFamily="18" charset="0"/>
              </a:rPr>
              <a:t>0. </a:t>
            </a:r>
            <a:r>
              <a:rPr lang="zh-CN" altLang="en-US" dirty="0" smtClean="0">
                <a:latin typeface="Times New Roman" pitchFamily="18" charset="0"/>
              </a:rPr>
              <a:t>既不是单射也不是满射的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(2)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:Z</a:t>
            </a:r>
            <a:r>
              <a:rPr lang="en-US" altLang="zh-CN" baseline="30000" dirty="0" smtClean="0">
                <a:latin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</a:rPr>
              <a:t>→R,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是单调上升的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是单射的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</a:rPr>
              <a:t>但不满射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</a:rPr>
              <a:t>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={ln1, ln2, …}.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(3)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:R→Z,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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是满射的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但不是单射的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例如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(1.5)=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(1.2)=1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(4)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:R→R,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)=2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+1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是满射、单射、双射的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因为它是单调函数并且</a:t>
            </a:r>
            <a:r>
              <a:rPr lang="en-US" altLang="zh-CN" dirty="0" err="1" smtClean="0">
                <a:latin typeface="Times New Roman" pitchFamily="18" charset="0"/>
              </a:rPr>
              <a:t>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=R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(5)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:R</a:t>
            </a:r>
            <a:r>
              <a:rPr lang="en-US" altLang="zh-CN" baseline="30000" dirty="0" smtClean="0">
                <a:latin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</a:rPr>
              <a:t>→R</a:t>
            </a:r>
            <a:r>
              <a:rPr lang="en-US" altLang="zh-CN" baseline="30000" dirty="0" smtClean="0">
                <a:latin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+1)/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有极小值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(1)=2. </a:t>
            </a:r>
            <a:r>
              <a:rPr lang="zh-CN" altLang="en-US" dirty="0" smtClean="0">
                <a:latin typeface="Times New Roman" pitchFamily="18" charset="0"/>
              </a:rPr>
              <a:t>该函数既不是单射的也不是满射的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58514-3C59-48B3-81FE-0C21AA4060BE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17"/>
          <p:cNvSpPr>
            <a:spLocks noChangeArrowheads="1"/>
          </p:cNvSpPr>
          <p:nvPr/>
        </p:nvSpPr>
        <p:spPr bwMode="auto">
          <a:xfrm>
            <a:off x="539750" y="928689"/>
            <a:ext cx="77470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4.1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设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={1, 2}</a:t>
            </a:r>
            <a:r>
              <a:rPr lang="zh-CN" altLang="en-US" sz="2400" b="1" dirty="0" smtClean="0">
                <a:latin typeface="Times New Roman" pitchFamily="18" charset="0"/>
              </a:rPr>
              <a:t>，求</a:t>
            </a:r>
            <a:r>
              <a:rPr lang="en-US" altLang="zh-CN" sz="2400" b="1" i="1" dirty="0" smtClean="0"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)×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解：    </a:t>
            </a:r>
            <a:r>
              <a:rPr lang="en-US" altLang="zh-CN" sz="2400" b="1" i="1" dirty="0" smtClean="0"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)×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       = {</a:t>
            </a:r>
            <a:r>
              <a:rPr lang="zh-CN" altLang="en-US" sz="2400" b="1" dirty="0" smtClean="0">
                <a:latin typeface="Times New Roman" pitchFamily="18" charset="0"/>
              </a:rPr>
              <a:t>∅</a:t>
            </a:r>
            <a:r>
              <a:rPr lang="en-US" altLang="zh-CN" sz="2400" b="1" dirty="0" smtClean="0">
                <a:latin typeface="Times New Roman" pitchFamily="18" charset="0"/>
              </a:rPr>
              <a:t>, {1}, {2}, {1, 2} } × {1, 2}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       = { &lt;</a:t>
            </a:r>
            <a:r>
              <a:rPr lang="zh-CN" altLang="en-US" sz="2400" b="1" dirty="0" smtClean="0">
                <a:latin typeface="Times New Roman" pitchFamily="18" charset="0"/>
              </a:rPr>
              <a:t>∅</a:t>
            </a:r>
            <a:r>
              <a:rPr lang="en-US" altLang="zh-CN" sz="2400" b="1" dirty="0" smtClean="0">
                <a:latin typeface="Times New Roman" pitchFamily="18" charset="0"/>
              </a:rPr>
              <a:t>, 1&gt;, &lt;</a:t>
            </a:r>
            <a:r>
              <a:rPr lang="zh-CN" altLang="en-US" sz="2400" b="1" dirty="0" smtClean="0">
                <a:latin typeface="Times New Roman" pitchFamily="18" charset="0"/>
              </a:rPr>
              <a:t>∅</a:t>
            </a:r>
            <a:r>
              <a:rPr lang="en-US" altLang="zh-CN" sz="2400" b="1" dirty="0" smtClean="0">
                <a:latin typeface="Times New Roman" pitchFamily="18" charset="0"/>
              </a:rPr>
              <a:t>, 2&gt;, &lt;{1}, 1&gt;, &lt;{1}, 2&gt;, &lt;{2}, 1&gt;, 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           &lt;{2}, 2&gt;, &lt;{1, 2}, 1&gt;, &lt;{1, 2}, 2&gt; }</a:t>
            </a:r>
          </a:p>
          <a:p>
            <a:pPr>
              <a:spcBef>
                <a:spcPts val="600"/>
              </a:spcBef>
            </a:pP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285720" y="285750"/>
            <a:ext cx="857256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笛卡儿积示例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539776" y="3379161"/>
            <a:ext cx="77470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</a:rPr>
              <a:t>4.2</a:t>
            </a:r>
            <a:r>
              <a:rPr lang="en-US" altLang="zh-CN" sz="2400" b="1" dirty="0" smtClean="0"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判断以下等式是否成立。若成立，给出证明；若不成立，给出反例。其中，</a:t>
            </a:r>
            <a:r>
              <a:rPr lang="en-US" altLang="zh-CN" sz="2400" b="1" dirty="0" smtClean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</a:rPr>
              <a:t>D</a:t>
            </a:r>
            <a:r>
              <a:rPr lang="zh-CN" altLang="en-US" sz="2400" b="1" dirty="0" smtClean="0">
                <a:latin typeface="Times New Roman" pitchFamily="18" charset="0"/>
              </a:rPr>
              <a:t>为任意集合。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(1) (A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B)×(C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D) = (A×C)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(B×D)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(2) (A</a:t>
            </a:r>
            <a:r>
              <a:rPr lang="zh-CN" altLang="en-US" sz="2400" b="1" dirty="0" smtClean="0">
                <a:latin typeface="Times New Roman" pitchFamily="18" charset="0"/>
              </a:rPr>
              <a:t>∪</a:t>
            </a:r>
            <a:r>
              <a:rPr lang="en-US" altLang="zh-CN" sz="2400" b="1" dirty="0" smtClean="0">
                <a:latin typeface="Times New Roman" pitchFamily="18" charset="0"/>
              </a:rPr>
              <a:t>B)×(C</a:t>
            </a:r>
            <a:r>
              <a:rPr lang="zh-CN" altLang="en-US" sz="2400" b="1" dirty="0" smtClean="0">
                <a:latin typeface="Times New Roman" pitchFamily="18" charset="0"/>
              </a:rPr>
              <a:t>∪</a:t>
            </a:r>
            <a:r>
              <a:rPr lang="en-US" altLang="zh-CN" sz="2400" b="1" dirty="0" smtClean="0">
                <a:latin typeface="Times New Roman" pitchFamily="18" charset="0"/>
              </a:rPr>
              <a:t>D) = (A×C)</a:t>
            </a:r>
            <a:r>
              <a:rPr lang="zh-CN" altLang="en-US" sz="2400" b="1" dirty="0" smtClean="0">
                <a:latin typeface="Times New Roman" pitchFamily="18" charset="0"/>
              </a:rPr>
              <a:t>∪</a:t>
            </a:r>
            <a:r>
              <a:rPr lang="en-US" altLang="zh-CN" sz="2400" b="1" dirty="0" smtClean="0">
                <a:latin typeface="Times New Roman" pitchFamily="18" charset="0"/>
              </a:rPr>
              <a:t>(B×D)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(3) (A-B)×(C-D) = (A×C)-(B×D)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(4) (A</a:t>
            </a:r>
            <a:r>
              <a:rPr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 </a:t>
            </a:r>
            <a:r>
              <a:rPr lang="en-US" altLang="zh-CN" sz="2400" b="1" dirty="0" smtClean="0">
                <a:latin typeface="Times New Roman" pitchFamily="18" charset="0"/>
              </a:rPr>
              <a:t>B)×(C</a:t>
            </a:r>
            <a:r>
              <a:rPr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 </a:t>
            </a:r>
            <a:r>
              <a:rPr lang="en-US" altLang="zh-CN" sz="2400" b="1" dirty="0" smtClean="0">
                <a:latin typeface="Times New Roman" pitchFamily="18" charset="0"/>
              </a:rPr>
              <a:t>D) = (A×C)</a:t>
            </a:r>
            <a:r>
              <a:rPr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400" b="1" dirty="0" smtClean="0">
                <a:latin typeface="Times New Roman" pitchFamily="18" charset="0"/>
              </a:rPr>
              <a:t>(B×D)</a:t>
            </a:r>
            <a:endParaRPr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65BF4-E54E-42F4-AA96-E18DDC3D7FB4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>
          <a:xfrm>
            <a:off x="571472" y="260350"/>
            <a:ext cx="7529541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Times New Roman" pitchFamily="18" charset="0"/>
              </a:rPr>
              <a:t>函数的性质</a:t>
            </a:r>
            <a:r>
              <a:rPr lang="zh-CN" altLang="en-US" dirty="0" smtClean="0"/>
              <a:t>例题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91512" cy="266065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4.19 </a:t>
            </a:r>
            <a:r>
              <a:rPr lang="zh-CN" altLang="en-US" dirty="0" smtClean="0">
                <a:latin typeface="Times New Roman" pitchFamily="18" charset="0"/>
              </a:rPr>
              <a:t>对于给定的集合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构造双射函数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(1) </a:t>
            </a:r>
            <a:r>
              <a:rPr lang="en-US" altLang="zh-CN" i="1" dirty="0" smtClean="0">
                <a:latin typeface="Times New Roman" pitchFamily="18" charset="0"/>
              </a:rPr>
              <a:t>A 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i="1" dirty="0" smtClean="0">
                <a:latin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</a:rPr>
              <a:t>( {1,2,3} ),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={0,1}</a:t>
            </a:r>
            <a:r>
              <a:rPr lang="en-US" altLang="zh-CN" baseline="30000" dirty="0" smtClean="0">
                <a:latin typeface="Times New Roman" pitchFamily="18" charset="0"/>
              </a:rPr>
              <a:t>{1,2,3}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en-US" altLang="zh-CN" i="1" dirty="0" smtClean="0">
                <a:latin typeface="Times New Roman" pitchFamily="18" charset="0"/>
              </a:rPr>
              <a:t>A </a:t>
            </a:r>
            <a:r>
              <a:rPr lang="en-US" altLang="zh-CN" dirty="0" smtClean="0">
                <a:latin typeface="Times New Roman" pitchFamily="18" charset="0"/>
              </a:rPr>
              <a:t>= [0,1],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=[1/4, 1/2]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(3) </a:t>
            </a:r>
            <a:r>
              <a:rPr lang="en-US" altLang="zh-CN" i="1" dirty="0" smtClean="0">
                <a:latin typeface="Times New Roman" pitchFamily="18" charset="0"/>
              </a:rPr>
              <a:t>A </a:t>
            </a:r>
            <a:r>
              <a:rPr lang="en-US" altLang="zh-CN" dirty="0" smtClean="0">
                <a:latin typeface="Times New Roman" pitchFamily="18" charset="0"/>
              </a:rPr>
              <a:t>= Z, </a:t>
            </a:r>
            <a:r>
              <a:rPr lang="en-US" altLang="zh-CN" i="1" dirty="0" smtClean="0">
                <a:latin typeface="Times New Roman" pitchFamily="18" charset="0"/>
              </a:rPr>
              <a:t>B </a:t>
            </a:r>
            <a:r>
              <a:rPr lang="en-US" altLang="zh-CN" dirty="0" smtClean="0">
                <a:latin typeface="Times New Roman" pitchFamily="18" charset="0"/>
              </a:rPr>
              <a:t>= N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(4) </a:t>
            </a:r>
            <a:r>
              <a:rPr lang="en-US" altLang="zh-CN" i="1" dirty="0" smtClean="0">
                <a:latin typeface="Times New Roman" pitchFamily="18" charset="0"/>
              </a:rPr>
              <a:t>A 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[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π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/2, 3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π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/2]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=[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dirty="0" smtClean="0">
                <a:latin typeface="Times New Roman" pitchFamily="18" charset="0"/>
              </a:rPr>
              <a:t>1,1]</a:t>
            </a: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250825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F7B86-6F72-4537-BB87-BE0091D36DE8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34" y="260350"/>
            <a:ext cx="7786742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函数的定义和性质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Times New Roman" pitchFamily="18" charset="0"/>
              </a:rPr>
              <a:t>函数的性质</a:t>
            </a:r>
            <a:r>
              <a:rPr lang="zh-CN" altLang="en-US" dirty="0" smtClean="0"/>
              <a:t>例题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857232"/>
            <a:ext cx="8229600" cy="578647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(1)  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dirty="0" smtClean="0">
                <a:latin typeface="Times New Roman" pitchFamily="18" charset="0"/>
              </a:rPr>
              <a:t>,{1},{2},{3},{1,2},{1,3},{2,3},{1,2,3}}.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… ,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7</a:t>
            </a:r>
            <a:r>
              <a:rPr lang="en-US" altLang="zh-CN" dirty="0" smtClean="0">
                <a:latin typeface="Times New Roman" pitchFamily="18" charset="0"/>
              </a:rPr>
              <a:t>}, </a:t>
            </a:r>
            <a:r>
              <a:rPr lang="zh-CN" altLang="en-US" dirty="0" smtClean="0">
                <a:latin typeface="Times New Roman" pitchFamily="18" charset="0"/>
              </a:rPr>
              <a:t>其中</a:t>
            </a:r>
            <a:br>
              <a:rPr lang="zh-CN" altLang="en-US" dirty="0" smtClean="0">
                <a:latin typeface="Times New Roman" pitchFamily="18" charset="0"/>
              </a:rPr>
            </a:b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</a:rPr>
              <a:t>={&lt;1,0&gt;,&lt;2,0&gt;,&lt;3,0&gt;},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={&lt;1,0&gt;,&lt;2,0&gt;,&lt;3,1&gt;},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={&lt;1,0&gt;,&lt;2,1&gt;,&lt;3,0&gt;},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={&lt;1,0&gt;,&lt;2,1&gt;,&lt;3,1&gt;},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4</a:t>
            </a:r>
            <a:r>
              <a:rPr lang="en-US" altLang="zh-CN" dirty="0" smtClean="0">
                <a:latin typeface="Times New Roman" pitchFamily="18" charset="0"/>
              </a:rPr>
              <a:t>={&lt;1,1&gt;,&lt;2,0&gt;,&lt;3,0&gt;},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5</a:t>
            </a:r>
            <a:r>
              <a:rPr lang="en-US" altLang="zh-CN" dirty="0" smtClean="0">
                <a:latin typeface="Times New Roman" pitchFamily="18" charset="0"/>
              </a:rPr>
              <a:t>={&lt;1,1&gt;,&lt;2,0&gt;,&lt;3,1&gt;},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6</a:t>
            </a:r>
            <a:r>
              <a:rPr lang="en-US" altLang="zh-CN" dirty="0" smtClean="0">
                <a:latin typeface="Times New Roman" pitchFamily="18" charset="0"/>
              </a:rPr>
              <a:t>={&lt;1,1&gt;,&lt;2,1&gt;,&lt;3,0&gt;},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7</a:t>
            </a:r>
            <a:r>
              <a:rPr lang="en-US" altLang="zh-CN" dirty="0" smtClean="0">
                <a:latin typeface="Times New Roman" pitchFamily="18" charset="0"/>
              </a:rPr>
              <a:t>={&lt;1,1&gt;,&lt;2,1&gt;,&lt;3,1&gt;}. 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itchFamily="18" charset="0"/>
              </a:rPr>
              <a:t>令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endParaRPr lang="en-US" altLang="zh-CN" i="1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i="1" dirty="0" smtClean="0">
                <a:latin typeface="Times New Roman" pitchFamily="18" charset="0"/>
              </a:rPr>
              <a:t>        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</a:rPr>
              <a:t>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({1})=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({2})=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({3})=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endParaRPr lang="en-US" altLang="zh-CN" i="1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i="1" dirty="0" smtClean="0">
                <a:latin typeface="Times New Roman" pitchFamily="18" charset="0"/>
              </a:rPr>
              <a:t>        f</a:t>
            </a:r>
            <a:r>
              <a:rPr lang="en-US" altLang="zh-CN" dirty="0" smtClean="0">
                <a:latin typeface="Times New Roman" pitchFamily="18" charset="0"/>
              </a:rPr>
              <a:t>({1,2})=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4</a:t>
            </a:r>
            <a:r>
              <a:rPr lang="en-US" altLang="zh-CN" dirty="0" smtClean="0">
                <a:latin typeface="Times New Roman" pitchFamily="18" charset="0"/>
              </a:rPr>
              <a:t>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({1,3})=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5</a:t>
            </a:r>
            <a:r>
              <a:rPr lang="en-US" altLang="zh-CN" dirty="0" smtClean="0">
                <a:latin typeface="Times New Roman" pitchFamily="18" charset="0"/>
              </a:rPr>
              <a:t>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({2,3})=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6</a:t>
            </a:r>
            <a:r>
              <a:rPr lang="en-US" altLang="zh-CN" dirty="0" smtClean="0">
                <a:latin typeface="Times New Roman" pitchFamily="18" charset="0"/>
              </a:rPr>
              <a:t>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({1,2,3})=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-25000" dirty="0" smtClean="0">
                <a:latin typeface="Times New Roman" pitchFamily="18" charset="0"/>
              </a:rPr>
              <a:t>7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itchFamily="18" charset="0"/>
              </a:rPr>
              <a:t>或者：</a:t>
            </a:r>
            <a:r>
              <a:rPr lang="en-US" altLang="zh-CN" i="1" dirty="0" smtClean="0">
                <a:latin typeface="Times New Roman" pitchFamily="18" charset="0"/>
              </a:rPr>
              <a:t>    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) =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i="1" baseline="-25000" dirty="0" smtClean="0">
                <a:latin typeface="Times New Roman" pitchFamily="18" charset="0"/>
              </a:rPr>
              <a:t>t 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i="1" dirty="0" smtClean="0">
                <a:latin typeface="Times New Roman" pitchFamily="18" charset="0"/>
              </a:rPr>
              <a:t>t 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b="0" dirty="0" smtClean="0">
                <a:latin typeface="Times New Roman" pitchFamily="18" charset="0"/>
              </a:rPr>
              <a:t>∑</a:t>
            </a:r>
            <a:r>
              <a:rPr lang="en-US" altLang="zh-CN" i="1" baseline="-25000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∈</a:t>
            </a:r>
            <a:r>
              <a:rPr lang="en-US" altLang="zh-CN" i="1" baseline="-25000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en-US" altLang="zh-CN" i="1" baseline="30000" dirty="0" smtClean="0">
                <a:latin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</a:rPr>
              <a:t>-1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9AB304-7C2F-4408-BB7F-020DE61E1B83}" type="slidenum">
              <a:rPr lang="en-US" altLang="zh-CN"/>
              <a:pPr/>
              <a:t>82</a:t>
            </a:fld>
            <a:endParaRPr lang="en-US" altLang="zh-CN" dirty="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539750" y="1196975"/>
            <a:ext cx="7488238" cy="49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令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:[0,1]→[1/4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,  1/2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],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)=(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+1)/4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1785918" y="3714752"/>
          <a:ext cx="4665662" cy="960438"/>
        </p:xfrm>
        <a:graphic>
          <a:graphicData uri="http://schemas.openxmlformats.org/presentationml/2006/ole">
            <p:oleObj spid="_x0000_s77826" name="公式" r:id="rId4" imgW="2286000" imgH="469800" progId="Equation.3">
              <p:embed/>
            </p:oleObj>
          </a:graphicData>
        </a:graphic>
      </p:graphicFrame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539750" y="4981575"/>
            <a:ext cx="6624538" cy="9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(4) </a:t>
            </a:r>
            <a:r>
              <a:rPr lang="zh-CN" altLang="en-US" sz="24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令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: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[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π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/2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, 3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/2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]→[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1,1]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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sin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或者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) = -1 + 2(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/2)/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79" name="Rectangle 13"/>
          <p:cNvSpPr>
            <a:spLocks noChangeArrowheads="1"/>
          </p:cNvSpPr>
          <p:nvPr/>
        </p:nvSpPr>
        <p:spPr bwMode="auto">
          <a:xfrm>
            <a:off x="539750" y="1773238"/>
            <a:ext cx="7488238" cy="190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(3)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中元素以下列顺序排列并与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中元素对应：</a:t>
            </a:r>
            <a:b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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Z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0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11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2 2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3 3 …</a:t>
            </a:r>
            <a:b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  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       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↓  ↓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↓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↓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↓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↓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↓</a:t>
            </a:r>
            <a:b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N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0 1 2     3  4  5  6 …</a:t>
            </a:r>
            <a:b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这种对应所表示的函数是：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500034" y="260350"/>
            <a:ext cx="7786742" cy="417513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4.6 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函数的定义和性质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::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函数的性质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例题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67610-044C-49AF-9F25-E0C60D428562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4138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4.6 </a:t>
            </a:r>
            <a:r>
              <a:rPr lang="zh-CN" altLang="en-US" dirty="0" smtClean="0">
                <a:latin typeface="Times New Roman" pitchFamily="18" charset="0"/>
              </a:rPr>
              <a:t>函数的定义和性质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某些重要函数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403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定义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4.20</a:t>
            </a:r>
            <a:r>
              <a:rPr lang="en-US" altLang="zh-CN" dirty="0" smtClean="0">
                <a:latin typeface="Times New Roman" pitchFamily="18" charset="0"/>
              </a:rPr>
              <a:t> 	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(1)</a:t>
            </a:r>
            <a:r>
              <a:rPr lang="zh-CN" altLang="en-US" dirty="0" smtClean="0">
                <a:latin typeface="Times New Roman" pitchFamily="18" charset="0"/>
              </a:rPr>
              <a:t>设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如果存在</a:t>
            </a:r>
            <a:r>
              <a:rPr lang="en-US" altLang="zh-CN" i="1" dirty="0" err="1" smtClean="0">
                <a:latin typeface="Times New Roman" pitchFamily="18" charset="0"/>
              </a:rPr>
              <a:t>c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使得对所有的 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都有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则称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常函数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</a:rPr>
              <a:t>称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上的恒等关系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上的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恒等函数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对所有的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都 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      有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dirty="0" smtClean="0">
                <a:latin typeface="Times New Roman" pitchFamily="18" charset="0"/>
              </a:rPr>
              <a:t>(3)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≼&gt;, &lt;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≼&gt;</a:t>
            </a:r>
            <a:r>
              <a:rPr lang="zh-CN" altLang="en-US" dirty="0" smtClean="0">
                <a:latin typeface="Times New Roman" pitchFamily="18" charset="0"/>
              </a:rPr>
              <a:t>为偏序集，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，如果对任意的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      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≺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就有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)≼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则称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单调递增</a:t>
            </a:r>
            <a:r>
              <a:rPr lang="zh-CN" altLang="en-US" dirty="0" smtClean="0">
                <a:latin typeface="Times New Roman" pitchFamily="18" charset="0"/>
              </a:rPr>
              <a:t>的；如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      果对任意的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≺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就有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 ≺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则称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严</a:t>
            </a:r>
          </a:p>
          <a:p>
            <a:pPr eaLnBrk="1" hangingPunct="1"/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    格单调递增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</a:rPr>
              <a:t>类似的也可以定义单调递减和严格单调递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      减的函数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D1110B-D91E-4A58-B822-AFDC76F0728F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(4)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为集合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对于任意的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'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'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特征函数</a:t>
            </a:r>
            <a:endParaRPr lang="zh-CN" altLang="en-US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       </a:t>
            </a:r>
            <a:r>
              <a:rPr lang="en-US" altLang="zh-CN" i="1" baseline="-25000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‘</a:t>
            </a:r>
            <a:r>
              <a:rPr lang="en-US" altLang="zh-CN" dirty="0" smtClean="0">
                <a:latin typeface="Times New Roman" pitchFamily="18" charset="0"/>
              </a:rPr>
              <a:t>: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→{0,1}</a:t>
            </a:r>
            <a:r>
              <a:rPr lang="zh-CN" altLang="en-US" dirty="0" smtClean="0">
                <a:latin typeface="Times New Roman" pitchFamily="18" charset="0"/>
              </a:rPr>
              <a:t>定义为</a:t>
            </a:r>
            <a:endParaRPr lang="zh-CN" altLang="en-US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i="1" baseline="-25000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'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)=1, 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' 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	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i="1" baseline="-25000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'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)=0, 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'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>
                <a:latin typeface="Times New Roman" pitchFamily="18" charset="0"/>
              </a:rPr>
              <a:t>(5)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上的等价关系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令</a:t>
            </a:r>
            <a:br>
              <a:rPr lang="zh-CN" altLang="en-US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	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/</a:t>
            </a:r>
            <a:r>
              <a:rPr lang="en-US" altLang="zh-CN" i="1" dirty="0" smtClean="0">
                <a:latin typeface="Times New Roman" pitchFamily="18" charset="0"/>
              </a:rPr>
              <a:t>R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	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)=[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],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itchFamily="18" charset="0"/>
              </a:rPr>
              <a:t>称 </a:t>
            </a:r>
            <a:r>
              <a:rPr lang="en-US" altLang="zh-CN" i="1" dirty="0" smtClean="0">
                <a:latin typeface="Times New Roman" pitchFamily="18" charset="0"/>
              </a:rPr>
              <a:t>g </a:t>
            </a:r>
            <a:r>
              <a:rPr lang="zh-CN" altLang="en-US" dirty="0" smtClean="0">
                <a:latin typeface="Times New Roman" pitchFamily="18" charset="0"/>
              </a:rPr>
              <a:t>是从 </a:t>
            </a:r>
            <a:r>
              <a:rPr lang="en-US" altLang="zh-CN" i="1" dirty="0" smtClean="0">
                <a:latin typeface="Times New Roman" pitchFamily="18" charset="0"/>
              </a:rPr>
              <a:t>A </a:t>
            </a:r>
            <a:r>
              <a:rPr lang="zh-CN" altLang="en-US" dirty="0" smtClean="0">
                <a:latin typeface="Times New Roman" pitchFamily="18" charset="0"/>
              </a:rPr>
              <a:t>到商集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/</a:t>
            </a:r>
            <a:r>
              <a:rPr lang="en-US" altLang="zh-CN" i="1" dirty="0" smtClean="0">
                <a:latin typeface="Times New Roman" pitchFamily="18" charset="0"/>
              </a:rPr>
              <a:t>R 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自然映射</a:t>
            </a:r>
          </a:p>
        </p:txBody>
      </p:sp>
      <p:sp>
        <p:nvSpPr>
          <p:cNvPr id="22532" name="Rectangle 9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416800" cy="417513"/>
          </a:xfrm>
          <a:noFill/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函数的定义与性质 </a:t>
            </a:r>
            <a:r>
              <a:rPr lang="en-US" altLang="zh-CN" dirty="0" smtClean="0"/>
              <a:t>::</a:t>
            </a:r>
            <a:r>
              <a:rPr lang="zh-CN" altLang="en-US" dirty="0" smtClean="0"/>
              <a:t>某些重要函数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6683A5-0B90-4B78-88E4-A4B3A13E21CA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129463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4.6 </a:t>
            </a:r>
            <a:r>
              <a:rPr lang="zh-CN" altLang="en-US" dirty="0" smtClean="0"/>
              <a:t>函数的定义与性质 </a:t>
            </a:r>
            <a:r>
              <a:rPr lang="en-US" altLang="zh-CN" dirty="0" smtClean="0"/>
              <a:t>::</a:t>
            </a:r>
            <a:r>
              <a:rPr lang="zh-CN" altLang="en-US" dirty="0" smtClean="0"/>
              <a:t>重要函数实例</a:t>
            </a:r>
          </a:p>
        </p:txBody>
      </p:sp>
      <p:sp>
        <p:nvSpPr>
          <p:cNvPr id="235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528" y="1052513"/>
            <a:ext cx="8568952" cy="18002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</a:rPr>
              <a:t>   (1) </a:t>
            </a:r>
            <a:r>
              <a:rPr lang="zh-CN" altLang="en-US" dirty="0" smtClean="0">
                <a:latin typeface="Times New Roman" pitchFamily="18" charset="0"/>
              </a:rPr>
              <a:t>偏序集</a:t>
            </a:r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i="1" dirty="0" smtClean="0">
                <a:latin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</a:rPr>
              <a:t>({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}), </a:t>
            </a:r>
            <a:r>
              <a:rPr lang="en-US" altLang="zh-CN" i="1" dirty="0" smtClean="0">
                <a:latin typeface="Times New Roman" pitchFamily="18" charset="0"/>
              </a:rPr>
              <a:t>R</a:t>
            </a:r>
            <a:r>
              <a:rPr lang="en-US" altLang="zh-CN" baseline="-25000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dirty="0" smtClean="0">
                <a:latin typeface="Times New Roman" pitchFamily="18" charset="0"/>
              </a:rPr>
              <a:t>&gt;,  &lt; {0,1}, ≤ &gt;, </a:t>
            </a:r>
            <a:r>
              <a:rPr lang="en-US" altLang="zh-CN" i="1" dirty="0" smtClean="0">
                <a:latin typeface="Times New Roman" pitchFamily="18" charset="0"/>
              </a:rPr>
              <a:t>R</a:t>
            </a:r>
            <a:r>
              <a:rPr lang="en-US" altLang="zh-CN" baseline="-25000" dirty="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zh-CN" altLang="en-US" dirty="0" smtClean="0">
                <a:latin typeface="Times New Roman" pitchFamily="18" charset="0"/>
              </a:rPr>
              <a:t>为包含关系</a:t>
            </a:r>
            <a:r>
              <a:rPr lang="en-US" altLang="zh-CN" dirty="0" smtClean="0">
                <a:latin typeface="Times New Roman" pitchFamily="18" charset="0"/>
              </a:rPr>
              <a:t>, ≤</a:t>
            </a:r>
            <a:r>
              <a:rPr lang="zh-CN" altLang="en-US" dirty="0" smtClean="0">
                <a:latin typeface="Times New Roman" pitchFamily="18" charset="0"/>
              </a:rPr>
              <a:t>为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一般的小于等于关系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</a:rPr>
              <a:t>令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      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</a:rPr>
              <a:t>({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})→{0,1}, </a:t>
            </a:r>
            <a:r>
              <a:rPr lang="en-US" altLang="zh-CN" i="1" dirty="0" smtClean="0">
                <a:latin typeface="Times New Roman" pitchFamily="18" charset="0"/>
              </a:rPr>
              <a:t>    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})=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})=0, 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({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})=1, </a:t>
            </a:r>
            <a:endParaRPr lang="en-US" altLang="zh-CN" i="1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i="1" dirty="0" smtClean="0">
                <a:latin typeface="Times New Roman" pitchFamily="18" charset="0"/>
              </a:rPr>
              <a:t> f </a:t>
            </a:r>
            <a:r>
              <a:rPr lang="zh-CN" altLang="en-US" dirty="0" smtClean="0">
                <a:latin typeface="Times New Roman" pitchFamily="18" charset="0"/>
              </a:rPr>
              <a:t>是单调递增的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但不是严格单调递增的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468313" y="4408488"/>
            <a:ext cx="8229600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(3) </a:t>
            </a:r>
            <a:r>
              <a:rPr lang="zh-CN" altLang="en-US" sz="2400" b="1" dirty="0">
                <a:latin typeface="Times New Roman" pitchFamily="18" charset="0"/>
              </a:rPr>
              <a:t>不同的等价关系确定不同的自然映射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恒等关系确定的自然映射是双射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其他自然映射一般来说只是满射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  <a:r>
              <a:rPr lang="zh-CN" altLang="en-US" sz="2400" b="1" dirty="0">
                <a:latin typeface="Times New Roman" pitchFamily="18" charset="0"/>
              </a:rPr>
              <a:t>例如</a:t>
            </a:r>
            <a:endParaRPr lang="zh-CN" altLang="en-US" sz="2400" b="1" i="1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i="1" dirty="0">
                <a:latin typeface="Times New Roman" pitchFamily="18" charset="0"/>
              </a:rPr>
              <a:t>              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={1</a:t>
            </a:r>
            <a:r>
              <a:rPr lang="en-US" altLang="zh-CN" sz="2400" b="1" dirty="0" smtClean="0">
                <a:latin typeface="Times New Roman" pitchFamily="18" charset="0"/>
              </a:rPr>
              <a:t>, 2, 3</a:t>
            </a:r>
            <a:r>
              <a:rPr lang="en-US" altLang="zh-CN" sz="2400" b="1" dirty="0">
                <a:latin typeface="Times New Roman" pitchFamily="18" charset="0"/>
              </a:rPr>
              <a:t>}, </a:t>
            </a:r>
            <a:r>
              <a:rPr lang="en-US" altLang="zh-CN" sz="2400" b="1" i="1" dirty="0">
                <a:latin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</a:rPr>
              <a:t>={&lt;1,2&gt;,&lt;2,1&gt;}∪</a:t>
            </a:r>
            <a:r>
              <a:rPr lang="en-US" altLang="zh-CN" sz="2400" b="1" i="1" dirty="0">
                <a:latin typeface="Times New Roman" pitchFamily="18" charset="0"/>
              </a:rPr>
              <a:t>I</a:t>
            </a:r>
            <a:r>
              <a:rPr lang="en-US" altLang="zh-CN" sz="2400" b="1" i="1" baseline="-25000" dirty="0">
                <a:latin typeface="Times New Roman" pitchFamily="18" charset="0"/>
              </a:rPr>
              <a:t>A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>
                <a:latin typeface="Times New Roman" pitchFamily="18" charset="0"/>
              </a:rPr>
              <a:t>              g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 A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/</a:t>
            </a:r>
            <a:r>
              <a:rPr lang="en-US" altLang="zh-CN" sz="2400" b="1" i="1" dirty="0">
                <a:latin typeface="Times New Roman" pitchFamily="18" charset="0"/>
              </a:rPr>
              <a:t>R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 g</a:t>
            </a:r>
            <a:r>
              <a:rPr lang="en-US" altLang="zh-CN" sz="2400" b="1" dirty="0">
                <a:latin typeface="Times New Roman" pitchFamily="18" charset="0"/>
              </a:rPr>
              <a:t>(1)=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(2)={1,2}, 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(3)={3}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468313" y="2924175"/>
            <a:ext cx="8351837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6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(2) 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的每一个子集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</a:rPr>
              <a:t>'</a:t>
            </a:r>
            <a:r>
              <a:rPr lang="zh-CN" altLang="en-US" sz="2400" b="1" dirty="0" smtClean="0">
                <a:latin typeface="Times New Roman" pitchFamily="18" charset="0"/>
              </a:rPr>
              <a:t>都</a:t>
            </a:r>
            <a:r>
              <a:rPr lang="zh-CN" altLang="en-US" sz="2400" b="1" dirty="0">
                <a:latin typeface="Times New Roman" pitchFamily="18" charset="0"/>
              </a:rPr>
              <a:t>对应于一个特征函数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不同的子集对 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应于不同的特征函数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  <a:r>
              <a:rPr lang="zh-CN" altLang="en-US" sz="2400" b="1" dirty="0">
                <a:latin typeface="Times New Roman" pitchFamily="18" charset="0"/>
              </a:rPr>
              <a:t>例如</a:t>
            </a:r>
            <a:r>
              <a:rPr lang="en-US" altLang="zh-CN" sz="2400" b="1" i="1" dirty="0" smtClean="0">
                <a:latin typeface="Times New Roman" pitchFamily="18" charset="0"/>
              </a:rPr>
              <a:t>A </a:t>
            </a:r>
            <a:r>
              <a:rPr lang="en-US" altLang="zh-CN" sz="2400" b="1" dirty="0" smtClean="0">
                <a:latin typeface="Times New Roman" pitchFamily="18" charset="0"/>
              </a:rPr>
              <a:t>= {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</a:rPr>
              <a:t>b </a:t>
            </a:r>
            <a:r>
              <a:rPr lang="en-US" altLang="zh-CN" sz="2400" b="1" dirty="0" smtClean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}, </a:t>
            </a:r>
            <a:r>
              <a:rPr lang="zh-CN" altLang="en-US" sz="2400" b="1" dirty="0">
                <a:latin typeface="Times New Roman" pitchFamily="18" charset="0"/>
              </a:rPr>
              <a:t>则有</a:t>
            </a:r>
            <a:br>
              <a:rPr lang="zh-CN" altLang="en-US" sz="2400" b="1" dirty="0">
                <a:latin typeface="Times New Roman" pitchFamily="18" charset="0"/>
              </a:rPr>
            </a:br>
            <a:r>
              <a:rPr lang="zh-CN" altLang="en-US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zh-CN" altLang="en-US" sz="2400" b="1" baseline="-25000" dirty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sz="2400" b="1" dirty="0">
                <a:latin typeface="Times New Roman" pitchFamily="18" charset="0"/>
              </a:rPr>
              <a:t>={&lt;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,0&gt;,&lt;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,0&gt;,&lt;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,0&gt;}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altLang="zh-CN" sz="2400" b="1" baseline="-25000" dirty="0">
                <a:latin typeface="Times New Roman" pitchFamily="18" charset="0"/>
              </a:rPr>
              <a:t>{</a:t>
            </a:r>
            <a:r>
              <a:rPr lang="en-US" altLang="zh-CN" sz="2400" b="1" i="1" baseline="-25000" dirty="0" err="1">
                <a:latin typeface="Times New Roman" pitchFamily="18" charset="0"/>
              </a:rPr>
              <a:t>a</a:t>
            </a:r>
            <a:r>
              <a:rPr lang="en-US" altLang="zh-CN" sz="2400" b="1" baseline="-25000" dirty="0" err="1">
                <a:latin typeface="Times New Roman" pitchFamily="18" charset="0"/>
              </a:rPr>
              <a:t>,</a:t>
            </a:r>
            <a:r>
              <a:rPr lang="en-US" altLang="zh-CN" sz="2400" b="1" i="1" baseline="-25000" dirty="0" err="1">
                <a:latin typeface="Times New Roman" pitchFamily="18" charset="0"/>
              </a:rPr>
              <a:t>b</a:t>
            </a:r>
            <a:r>
              <a:rPr lang="en-US" altLang="zh-CN" sz="2400" b="1" baseline="-25000" dirty="0">
                <a:latin typeface="Times New Roman" pitchFamily="18" charset="0"/>
              </a:rPr>
              <a:t>}</a:t>
            </a:r>
            <a:r>
              <a:rPr lang="en-US" altLang="zh-CN" sz="2400" b="1" dirty="0">
                <a:latin typeface="Times New Roman" pitchFamily="18" charset="0"/>
              </a:rPr>
              <a:t>={&lt;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,1&gt;,&lt;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,1&gt;,&lt;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,0&gt;}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BA9340-01C8-4CB0-83F5-2223436A2331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058025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 </a:t>
            </a:r>
            <a:r>
              <a:rPr lang="zh-CN" altLang="en-US" dirty="0" smtClean="0">
                <a:latin typeface="华文中宋" pitchFamily="2" charset="-122"/>
              </a:rPr>
              <a:t>函数的复合与反函数</a:t>
            </a:r>
            <a:r>
              <a:rPr lang="zh-CN" altLang="en-US" dirty="0" smtClean="0"/>
              <a:t> </a:t>
            </a:r>
          </a:p>
        </p:txBody>
      </p:sp>
      <p:sp>
        <p:nvSpPr>
          <p:cNvPr id="245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复合函数基本定理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基本定理推论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函数复合保持函数性质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反函数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 smtClean="0"/>
              <a:t>反函数的性质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10A65-018E-4D50-B193-CDB684BF8BB1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497887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 </a:t>
            </a:r>
            <a:r>
              <a:rPr lang="zh-CN" altLang="en-US" dirty="0" smtClean="0">
                <a:latin typeface="Times New Roman" pitchFamily="18" charset="0"/>
              </a:rPr>
              <a:t>函数的复合与反函数 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复合函数基本定理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803396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4.6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是函数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二元关系意义下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也是函数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且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itchFamily="18" charset="0"/>
              </a:rPr>
              <a:t>	(1) 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)={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|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err="1" smtClean="0">
                <a:latin typeface="Times New Roman" pitchFamily="18" charset="0"/>
              </a:rPr>
              <a:t>∧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)∈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}</a:t>
            </a:r>
          </a:p>
          <a:p>
            <a:pPr marL="609600" indent="-609600" eaLnBrk="1" hangingPunct="1"/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	(2) 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有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))</a:t>
            </a:r>
          </a:p>
          <a:p>
            <a:pPr marL="609600" indent="-609600" eaLnBrk="1" hangingPunct="1"/>
            <a:r>
              <a:rPr lang="zh-CN" altLang="en-US" dirty="0" smtClean="0">
                <a:latin typeface="Times New Roman" pitchFamily="18" charset="0"/>
              </a:rPr>
              <a:t>注意：</a:t>
            </a:r>
            <a:r>
              <a:rPr lang="en-US" altLang="zh-CN" dirty="0" smtClean="0">
                <a:latin typeface="Times New Roman" pitchFamily="18" charset="0"/>
                <a:sym typeface="Wingdings" pitchFamily="2" charset="2"/>
              </a:rPr>
              <a:t>(1)</a:t>
            </a:r>
            <a:r>
              <a:rPr lang="zh-CN" altLang="en-US" dirty="0" smtClean="0">
                <a:latin typeface="Times New Roman" pitchFamily="18" charset="0"/>
                <a:sym typeface="Wingdings" pitchFamily="2" charset="2"/>
              </a:rPr>
              <a:t>说明函数复合之后的定义域有可能缩小，如 </a:t>
            </a:r>
            <a:r>
              <a:rPr lang="en-US" altLang="zh-CN" dirty="0" err="1" smtClean="0">
                <a:latin typeface="Times New Roman" pitchFamily="18" charset="0"/>
                <a:sym typeface="Wingdings" pitchFamily="2" charset="2"/>
              </a:rPr>
              <a:t>ln</a:t>
            </a:r>
            <a:r>
              <a:rPr lang="en-US" altLang="zh-CN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i="1" dirty="0" smtClean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dirty="0" smtClean="0">
                <a:latin typeface="Times New Roman" pitchFamily="18" charset="0"/>
                <a:sym typeface="Wingdings" pitchFamily="2" charset="2"/>
              </a:rPr>
              <a:t>+1)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468313" y="3136904"/>
            <a:ext cx="8389967" cy="357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（*）证： </a:t>
            </a:r>
            <a:r>
              <a:rPr lang="zh-CN" altLang="en-US" sz="2400" b="1" dirty="0">
                <a:latin typeface="Times New Roman" pitchFamily="18" charset="0"/>
              </a:rPr>
              <a:t>先</a:t>
            </a:r>
            <a:r>
              <a:rPr lang="zh-CN" altLang="en-US" sz="2400" b="1" dirty="0" smtClean="0">
                <a:latin typeface="Times New Roman" pitchFamily="18" charset="0"/>
              </a:rPr>
              <a:t>证明</a:t>
            </a:r>
            <a:r>
              <a:rPr lang="en-US" altLang="zh-CN" sz="2400" b="1" dirty="0" smtClean="0">
                <a:latin typeface="Times New Roman" pitchFamily="18" charset="0"/>
              </a:rPr>
              <a:t>(1)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r>
              <a:rPr lang="en-US" altLang="zh-CN" sz="2400" b="1" i="1" dirty="0" smtClean="0">
                <a:latin typeface="Times New Roman" pitchFamily="18" charset="0"/>
              </a:rPr>
              <a:t>F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是函数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因为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是关系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所以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也是关系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  <a:r>
              <a:rPr lang="zh-CN" altLang="en-US" sz="2400" b="1" dirty="0">
                <a:latin typeface="Times New Roman" pitchFamily="18" charset="0"/>
              </a:rPr>
              <a:t>若对某个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∈dom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有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xF</a:t>
            </a:r>
            <a:r>
              <a:rPr lang="en-US" altLang="zh-CN" sz="2400" b="1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smtClean="0">
                <a:latin typeface="Times New Roman" pitchFamily="18" charset="0"/>
              </a:rPr>
              <a:t>Gy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和 </a:t>
            </a:r>
            <a:r>
              <a:rPr lang="en-US" altLang="zh-CN" sz="2400" b="1" i="1" dirty="0">
                <a:latin typeface="Times New Roman" pitchFamily="18" charset="0"/>
              </a:rPr>
              <a:t>xF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>
                <a:latin typeface="Times New Roman" pitchFamily="18" charset="0"/>
              </a:rPr>
              <a:t>Gy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则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    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/>
              <a:t>∧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endParaRPr lang="en-US" altLang="zh-CN" sz="2400" b="1" dirty="0">
              <a:latin typeface="Times New Roman" pitchFamily="18" charset="0"/>
            </a:endParaRP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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(&lt;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/>
              <a:t>∧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/>
              <a:t>∧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(&lt;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/>
              <a:t>∧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   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/>
              <a:t>∧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baseline="-25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/>
              <a:t>∧</a:t>
            </a:r>
            <a:r>
              <a:rPr lang="en-US" altLang="zh-CN" sz="2400" b="1" dirty="0">
                <a:latin typeface="Times New Roman" pitchFamily="18" charset="0"/>
              </a:rPr>
              <a:t>&lt;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,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&gt;∈</a:t>
            </a:r>
            <a:r>
              <a:rPr lang="en-US" altLang="zh-CN" sz="2400" b="1" i="1" dirty="0" smtClean="0"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（因为</a:t>
            </a:r>
            <a:r>
              <a:rPr lang="en-US" altLang="zh-CN" sz="2400" b="1" i="1" dirty="0" smtClean="0">
                <a:latin typeface="Times New Roman" pitchFamily="18" charset="0"/>
              </a:rPr>
              <a:t>F</a:t>
            </a:r>
            <a:r>
              <a:rPr lang="zh-CN" altLang="en-US" sz="2400" b="1" dirty="0">
                <a:latin typeface="Times New Roman" pitchFamily="18" charset="0"/>
              </a:rPr>
              <a:t>为函数）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    </a:t>
            </a:r>
            <a:r>
              <a:rPr lang="en-US" altLang="zh-CN" sz="2400" b="1" i="1" dirty="0" smtClean="0">
                <a:latin typeface="Times New Roman" pitchFamily="18" charset="0"/>
              </a:rPr>
              <a:t>y</a:t>
            </a:r>
            <a:r>
              <a:rPr lang="en-US" altLang="zh-CN" sz="2400" b="1" baseline="-25000" dirty="0" smtClean="0">
                <a:latin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</a:rPr>
              <a:t>y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（因为</a:t>
            </a:r>
            <a:r>
              <a:rPr lang="en-US" altLang="zh-CN" sz="2400" b="1" i="1" dirty="0" smtClean="0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为函数）</a:t>
            </a:r>
          </a:p>
          <a:p>
            <a:pPr marL="609600" indent="-6096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所以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>
                <a:latin typeface="Times New Roman" pitchFamily="18" charset="0"/>
              </a:rPr>
              <a:t>G </a:t>
            </a:r>
            <a:r>
              <a:rPr lang="zh-CN" altLang="en-US" sz="2400" b="1" dirty="0">
                <a:latin typeface="Times New Roman" pitchFamily="18" charset="0"/>
              </a:rPr>
              <a:t>为函数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D54F8-7BA8-4535-9B39-E3A1F5662140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66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18435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(2) 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要证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有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任取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	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smtClean="0">
                <a:latin typeface="Times New Roman" pitchFamily="18" charset="0"/>
              </a:rPr>
              <a:t>t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(&lt;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/>
              <a:t>∧</a:t>
            </a:r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i="1" dirty="0" err="1" smtClean="0">
                <a:latin typeface="Times New Roman" pitchFamily="18" charset="0"/>
              </a:rPr>
              <a:t>t</a:t>
            </a:r>
            <a:r>
              <a:rPr lang="en-US" altLang="zh-CN" dirty="0" err="1" smtClean="0">
                <a:latin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 dirty="0" smtClean="0">
                <a:latin typeface="Times New Roman" pitchFamily="18" charset="0"/>
              </a:rPr>
              <a:t>t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err="1" smtClean="0"/>
              <a:t>∧</a:t>
            </a:r>
            <a:r>
              <a:rPr lang="en-US" altLang="zh-CN" i="1" dirty="0" err="1" smtClean="0">
                <a:latin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)∧</a:t>
            </a:r>
            <a:r>
              <a:rPr lang="en-US" altLang="zh-CN" i="1" dirty="0" err="1" smtClean="0">
                <a:latin typeface="Times New Roman" pitchFamily="18" charset="0"/>
              </a:rPr>
              <a:t>t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∈{ </a:t>
            </a:r>
            <a:r>
              <a:rPr lang="en-US" altLang="zh-CN" i="1" dirty="0" smtClean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| 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err="1" smtClean="0">
                <a:latin typeface="Times New Roman" pitchFamily="18" charset="0"/>
              </a:rPr>
              <a:t>∧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)∈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}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</a:rPr>
              <a:t>任取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	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err="1" smtClean="0">
                <a:latin typeface="Times New Roman" pitchFamily="18" charset="0"/>
              </a:rPr>
              <a:t>∧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)∈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</a:rPr>
              <a:t> &lt;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∧&lt;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),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))&gt;∈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</a:rPr>
              <a:t> &lt;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,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))&gt;∈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/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∈dom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)∧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＝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>
                <a:latin typeface="Times New Roman" pitchFamily="18" charset="0"/>
              </a:rPr>
              <a:t>所以</a:t>
            </a:r>
            <a:r>
              <a:rPr lang="en-US" altLang="zh-CN" dirty="0" smtClean="0">
                <a:latin typeface="Times New Roman" pitchFamily="18" charset="0"/>
              </a:rPr>
              <a:t>(1) 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</a:rPr>
              <a:t>得证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497887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 </a:t>
            </a:r>
            <a:r>
              <a:rPr lang="zh-CN" altLang="en-US" dirty="0" smtClean="0">
                <a:latin typeface="Times New Roman" pitchFamily="18" charset="0"/>
              </a:rPr>
              <a:t>函数的复合与反函数 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复合函数基本定理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1CEFF2-2BD0-4C55-8464-75645E41314B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>
          <a:xfrm>
            <a:off x="285720" y="260350"/>
            <a:ext cx="8715436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函数的复合与反函数 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Times New Roman" pitchFamily="18" charset="0"/>
              </a:rPr>
              <a:t>基本定理</a:t>
            </a:r>
            <a:r>
              <a:rPr lang="zh-CN" altLang="en-US" dirty="0" smtClean="0"/>
              <a:t>推论</a:t>
            </a:r>
          </a:p>
        </p:txBody>
      </p:sp>
      <p:sp>
        <p:nvSpPr>
          <p:cNvPr id="276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14398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推论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H</a:t>
            </a:r>
            <a:r>
              <a:rPr lang="zh-CN" altLang="en-US" dirty="0" smtClean="0">
                <a:latin typeface="Times New Roman" pitchFamily="18" charset="0"/>
              </a:rPr>
              <a:t>为函数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H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H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都是函数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且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		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H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sz="32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H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证   由上述定理和运算满足结合律得证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395288" y="2781300"/>
            <a:ext cx="8280400" cy="352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5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推论</a:t>
            </a:r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设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则 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 err="1">
                <a:latin typeface="Times New Roman" pitchFamily="18" charset="0"/>
              </a:rPr>
              <a:t>: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en-US" altLang="zh-CN" sz="2400" b="1" dirty="0" err="1">
                <a:latin typeface="Times New Roman" pitchFamily="18" charset="0"/>
              </a:rPr>
              <a:t>→</a:t>
            </a:r>
            <a:r>
              <a:rPr lang="en-US" altLang="zh-CN" sz="2400" b="1" i="1" dirty="0" err="1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且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都有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               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)=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证：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由</a:t>
            </a:r>
            <a:r>
              <a:rPr lang="zh-CN" altLang="en-US" sz="2400" b="1" dirty="0">
                <a:latin typeface="Times New Roman" pitchFamily="18" charset="0"/>
              </a:rPr>
              <a:t>上述定理知 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zh-CN" altLang="en-US" sz="2400" b="1" dirty="0">
                <a:latin typeface="Times New Roman" pitchFamily="18" charset="0"/>
              </a:rPr>
              <a:t>是函数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且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             </a:t>
            </a:r>
            <a:r>
              <a:rPr lang="en-US" altLang="zh-CN" sz="2400" b="1" dirty="0" err="1">
                <a:latin typeface="Times New Roman" pitchFamily="18" charset="0"/>
              </a:rPr>
              <a:t>dom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)={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|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∈dom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dirty="0" err="1">
                <a:latin typeface="Times New Roman" pitchFamily="18" charset="0"/>
              </a:rPr>
              <a:t>∧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)∈</a:t>
            </a:r>
            <a:r>
              <a:rPr lang="en-US" altLang="zh-CN" sz="2400" b="1" dirty="0" err="1">
                <a:latin typeface="Times New Roman" pitchFamily="18" charset="0"/>
              </a:rPr>
              <a:t>dom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}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 smtClean="0">
                <a:latin typeface="Times New Roman" pitchFamily="18" charset="0"/>
              </a:rPr>
              <a:t>                       ={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|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en-US" altLang="zh-CN" sz="2400" b="1" dirty="0" err="1">
                <a:latin typeface="Times New Roman" pitchFamily="18" charset="0"/>
              </a:rPr>
              <a:t>∧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)∈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}=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endParaRPr lang="en-US" altLang="zh-CN" sz="2400" b="1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           ran(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400" b="1" dirty="0">
                <a:latin typeface="Times New Roman" pitchFamily="18" charset="0"/>
              </a:rPr>
              <a:t> ran</a:t>
            </a:r>
            <a:r>
              <a:rPr lang="en-US" altLang="zh-CN" sz="2400" b="1" i="1" dirty="0">
                <a:latin typeface="Times New Roman" pitchFamily="18" charset="0"/>
              </a:rPr>
              <a:t>g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因此 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</a:rPr>
              <a:t>: </a:t>
            </a:r>
            <a:r>
              <a:rPr lang="en-US" altLang="zh-CN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且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有 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)=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))</a:t>
            </a:r>
            <a:endParaRPr lang="en-US" altLang="zh-CN" sz="24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58514-3C59-48B3-81FE-0C21AA4060BE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Rectangle 17"/>
          <p:cNvSpPr>
            <a:spLocks noChangeArrowheads="1"/>
          </p:cNvSpPr>
          <p:nvPr/>
        </p:nvSpPr>
        <p:spPr bwMode="auto">
          <a:xfrm>
            <a:off x="428596" y="928689"/>
            <a:ext cx="8143932" cy="578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解：</a:t>
            </a:r>
            <a:r>
              <a:rPr lang="en-US" altLang="zh-CN" sz="2400" b="1" dirty="0" smtClean="0">
                <a:latin typeface="Times New Roman" pitchFamily="18" charset="0"/>
              </a:rPr>
              <a:t>(1) (A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B)×(C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D) = (A×C)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(B×D)</a:t>
            </a:r>
            <a:r>
              <a:rPr lang="zh-CN" altLang="en-US" sz="2400" b="1" dirty="0" smtClean="0">
                <a:latin typeface="Times New Roman" pitchFamily="18" charset="0"/>
              </a:rPr>
              <a:t>成立。任取</a:t>
            </a:r>
            <a:r>
              <a:rPr lang="en-US" altLang="zh-CN" sz="2400" b="1" dirty="0" smtClean="0">
                <a:latin typeface="Times New Roman" pitchFamily="18" charset="0"/>
              </a:rPr>
              <a:t>&lt;</a:t>
            </a:r>
            <a:r>
              <a:rPr lang="en-US" altLang="zh-CN" sz="2400" b="1" dirty="0" err="1" smtClean="0">
                <a:latin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</a:rPr>
              <a:t>&gt;,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	    &lt;</a:t>
            </a:r>
            <a:r>
              <a:rPr lang="en-US" altLang="zh-CN" sz="2400" b="1" dirty="0" err="1" smtClean="0">
                <a:latin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</a:rPr>
              <a:t>&gt; ∈ (A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B)×(C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D)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</a:t>
            </a:r>
            <a:r>
              <a:rPr lang="en-US" altLang="zh-CN" sz="2400" b="1" dirty="0" smtClean="0">
                <a:latin typeface="Times New Roman" pitchFamily="18" charset="0"/>
              </a:rPr>
              <a:t> x∈(A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B)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b="1" dirty="0" smtClean="0">
                <a:latin typeface="Times New Roman" pitchFamily="18" charset="0"/>
              </a:rPr>
              <a:t>y∈(C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D)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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x∈A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∧ </a:t>
            </a:r>
            <a:r>
              <a:rPr lang="en-US" altLang="zh-CN" sz="2400" b="1" dirty="0" smtClean="0">
                <a:latin typeface="Times New Roman" pitchFamily="18" charset="0"/>
              </a:rPr>
              <a:t>x∈ B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b="1" dirty="0" err="1" smtClean="0">
                <a:latin typeface="Times New Roman" pitchFamily="18" charset="0"/>
              </a:rPr>
              <a:t>y∈C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b="1" dirty="0" smtClean="0">
                <a:latin typeface="Times New Roman" pitchFamily="18" charset="0"/>
              </a:rPr>
              <a:t> y∈ 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</a:t>
            </a:r>
            <a:r>
              <a:rPr lang="en-US" altLang="zh-CN" sz="2400" b="1" dirty="0" smtClean="0">
                <a:latin typeface="Times New Roman" pitchFamily="18" charset="0"/>
              </a:rPr>
              <a:t> &lt;</a:t>
            </a:r>
            <a:r>
              <a:rPr lang="en-US" altLang="zh-CN" sz="2400" b="1" dirty="0" err="1" smtClean="0">
                <a:latin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</a:rPr>
              <a:t>&gt;∈ A×C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∧</a:t>
            </a:r>
            <a:r>
              <a:rPr lang="en-US" altLang="zh-CN" sz="2400" b="1" dirty="0" smtClean="0">
                <a:latin typeface="Times New Roman" pitchFamily="18" charset="0"/>
              </a:rPr>
              <a:t> &lt;</a:t>
            </a:r>
            <a:r>
              <a:rPr lang="en-US" altLang="zh-CN" sz="2400" b="1" dirty="0" err="1" smtClean="0">
                <a:latin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</a:rPr>
              <a:t>&gt;∈ B × 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	</a:t>
            </a:r>
            <a:r>
              <a:rPr lang="en-US" altLang="zh-CN" sz="2400" b="1" dirty="0" smtClean="0">
                <a:latin typeface="Times New Roman" pitchFamily="18" charset="0"/>
              </a:rPr>
              <a:t> &lt;</a:t>
            </a:r>
            <a:r>
              <a:rPr lang="en-US" altLang="zh-CN" sz="2400" b="1" dirty="0" err="1" smtClean="0">
                <a:latin typeface="Times New Roman" pitchFamily="18" charset="0"/>
              </a:rPr>
              <a:t>x,y</a:t>
            </a:r>
            <a:r>
              <a:rPr lang="en-US" altLang="zh-CN" sz="2400" b="1" dirty="0" smtClean="0">
                <a:latin typeface="Times New Roman" pitchFamily="18" charset="0"/>
              </a:rPr>
              <a:t>&gt;∈ (A×C)</a:t>
            </a:r>
            <a:r>
              <a:rPr lang="zh-CN" altLang="en-US" sz="2400" b="1" dirty="0" smtClean="0">
                <a:latin typeface="Times New Roman" pitchFamily="18" charset="0"/>
              </a:rPr>
              <a:t>∩</a:t>
            </a:r>
            <a:r>
              <a:rPr lang="en-US" altLang="zh-CN" sz="2400" b="1" dirty="0" smtClean="0">
                <a:latin typeface="Times New Roman" pitchFamily="18" charset="0"/>
              </a:rPr>
              <a:t>(B×D)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   (2) (A</a:t>
            </a:r>
            <a:r>
              <a:rPr lang="zh-CN" altLang="en-US" sz="2400" b="1" dirty="0" smtClean="0">
                <a:latin typeface="Times New Roman" pitchFamily="18" charset="0"/>
              </a:rPr>
              <a:t>∪</a:t>
            </a:r>
            <a:r>
              <a:rPr lang="en-US" altLang="zh-CN" sz="2400" b="1" dirty="0" smtClean="0">
                <a:latin typeface="Times New Roman" pitchFamily="18" charset="0"/>
              </a:rPr>
              <a:t>B)×(C</a:t>
            </a:r>
            <a:r>
              <a:rPr lang="zh-CN" altLang="en-US" sz="2400" b="1" dirty="0" smtClean="0">
                <a:latin typeface="Times New Roman" pitchFamily="18" charset="0"/>
              </a:rPr>
              <a:t>∪</a:t>
            </a:r>
            <a:r>
              <a:rPr lang="en-US" altLang="zh-CN" sz="2400" b="1" dirty="0" smtClean="0">
                <a:latin typeface="Times New Roman" pitchFamily="18" charset="0"/>
              </a:rPr>
              <a:t>D) = (A×C)</a:t>
            </a:r>
            <a:r>
              <a:rPr lang="zh-CN" altLang="en-US" sz="2400" b="1" dirty="0" smtClean="0">
                <a:latin typeface="Times New Roman" pitchFamily="18" charset="0"/>
              </a:rPr>
              <a:t>∪</a:t>
            </a:r>
            <a:r>
              <a:rPr lang="en-US" altLang="zh-CN" sz="2400" b="1" dirty="0" smtClean="0">
                <a:latin typeface="Times New Roman" pitchFamily="18" charset="0"/>
              </a:rPr>
              <a:t>(B×D) </a:t>
            </a:r>
            <a:r>
              <a:rPr lang="zh-CN" altLang="en-US" sz="2400" b="1" dirty="0" smtClean="0">
                <a:latin typeface="Times New Roman" pitchFamily="18" charset="0"/>
              </a:rPr>
              <a:t>不成立。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Times New Roman" pitchFamily="18" charset="0"/>
              </a:rPr>
              <a:t>A = D = </a:t>
            </a:r>
            <a:r>
              <a:rPr lang="zh-CN" altLang="en-US" sz="2400" b="1" dirty="0" smtClean="0">
                <a:latin typeface="Times New Roman" pitchFamily="18" charset="0"/>
              </a:rPr>
              <a:t>∅</a:t>
            </a:r>
            <a:r>
              <a:rPr lang="en-US" altLang="zh-CN" sz="2400" b="1" dirty="0" smtClean="0">
                <a:latin typeface="Times New Roman" pitchFamily="18" charset="0"/>
              </a:rPr>
              <a:t>, B = C = {1}. </a:t>
            </a:r>
            <a:r>
              <a:rPr lang="zh-CN" altLang="en-US" sz="2400" b="1" dirty="0" smtClean="0">
                <a:latin typeface="Times New Roman" pitchFamily="18" charset="0"/>
              </a:rPr>
              <a:t>那么左式为</a:t>
            </a:r>
            <a:r>
              <a:rPr lang="en-US" altLang="zh-CN" sz="2400" b="1" dirty="0" smtClean="0">
                <a:latin typeface="Times New Roman" pitchFamily="18" charset="0"/>
              </a:rPr>
              <a:t>{&lt;1,1&gt;}</a:t>
            </a:r>
            <a:r>
              <a:rPr lang="zh-CN" altLang="en-US" sz="2400" b="1" dirty="0" smtClean="0">
                <a:latin typeface="Times New Roman" pitchFamily="18" charset="0"/>
              </a:rPr>
              <a:t>，右式为∅</a:t>
            </a:r>
            <a:r>
              <a:rPr lang="en-US" altLang="zh-CN" sz="2400" b="1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   (3) (A-B)×(C-D) = (A×C)-(B×D) </a:t>
            </a:r>
            <a:r>
              <a:rPr lang="zh-CN" altLang="en-US" sz="2400" b="1" dirty="0" smtClean="0">
                <a:latin typeface="Times New Roman" pitchFamily="18" charset="0"/>
              </a:rPr>
              <a:t>不成立。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Times New Roman" pitchFamily="18" charset="0"/>
              </a:rPr>
              <a:t>A = B</a:t>
            </a:r>
            <a:r>
              <a:rPr lang="zh-CN" altLang="en-US" sz="2400" b="1" dirty="0" smtClean="0">
                <a:latin typeface="Times New Roman" pitchFamily="18" charset="0"/>
              </a:rPr>
              <a:t>且非空，</a:t>
            </a:r>
            <a:r>
              <a:rPr lang="en-US" altLang="zh-CN" sz="2400" b="1" dirty="0" smtClean="0">
                <a:latin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 </a:t>
            </a:r>
            <a:r>
              <a:rPr lang="en-US" altLang="zh-CN" sz="2400" b="1" dirty="0" smtClean="0">
                <a:latin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</a:rPr>
              <a:t>，那么左式为∅，右式非空。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    (4) (A</a:t>
            </a:r>
            <a:r>
              <a:rPr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 </a:t>
            </a:r>
            <a:r>
              <a:rPr lang="en-US" altLang="zh-CN" sz="2400" b="1" dirty="0" smtClean="0">
                <a:latin typeface="Times New Roman" pitchFamily="18" charset="0"/>
              </a:rPr>
              <a:t>B)×(C</a:t>
            </a:r>
            <a:r>
              <a:rPr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 </a:t>
            </a:r>
            <a:r>
              <a:rPr lang="en-US" altLang="zh-CN" sz="2400" b="1" dirty="0" smtClean="0">
                <a:latin typeface="Times New Roman" pitchFamily="18" charset="0"/>
              </a:rPr>
              <a:t>D) = (A×C)</a:t>
            </a:r>
            <a:r>
              <a:rPr lang="en-US" altLang="zh-CN" sz="2400" b="1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  <a:sym typeface="Symbol" pitchFamily="18" charset="2"/>
              </a:rPr>
              <a:t> </a:t>
            </a:r>
            <a:r>
              <a:rPr lang="en-US" altLang="zh-CN" sz="2400" b="1" dirty="0" smtClean="0">
                <a:latin typeface="Times New Roman" pitchFamily="18" charset="0"/>
              </a:rPr>
              <a:t>(B×D) </a:t>
            </a:r>
            <a:r>
              <a:rPr lang="zh-CN" altLang="en-US" sz="2400" b="1" dirty="0" smtClean="0">
                <a:latin typeface="Times New Roman" pitchFamily="18" charset="0"/>
              </a:rPr>
              <a:t>不成立。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Times New Roman" pitchFamily="18" charset="0"/>
              </a:rPr>
              <a:t>令</a:t>
            </a:r>
            <a:r>
              <a:rPr lang="en-US" altLang="zh-CN" sz="2400" b="1" dirty="0" smtClean="0">
                <a:latin typeface="Times New Roman" pitchFamily="18" charset="0"/>
              </a:rPr>
              <a:t>A = B = {a}, C={1}, D=</a:t>
            </a:r>
            <a:r>
              <a:rPr lang="zh-CN" altLang="en-US" sz="2400" b="1" dirty="0" smtClean="0">
                <a:latin typeface="Times New Roman" pitchFamily="18" charset="0"/>
              </a:rPr>
              <a:t> ∅</a:t>
            </a:r>
            <a:r>
              <a:rPr lang="en-US" altLang="zh-CN" sz="2400" b="1" dirty="0" smtClean="0">
                <a:latin typeface="Times New Roman" pitchFamily="18" charset="0"/>
              </a:rPr>
              <a:t>. </a:t>
            </a:r>
            <a:r>
              <a:rPr lang="zh-CN" altLang="en-US" sz="2400" b="1" dirty="0" smtClean="0">
                <a:latin typeface="Times New Roman" pitchFamily="18" charset="0"/>
              </a:rPr>
              <a:t>左式为空，右式为</a:t>
            </a:r>
            <a:r>
              <a:rPr lang="en-US" altLang="zh-CN" sz="2400" b="1" dirty="0" smtClean="0">
                <a:latin typeface="Times New Roman" pitchFamily="18" charset="0"/>
              </a:rPr>
              <a:t>{&lt;a,1&gt; }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285720" y="285750"/>
            <a:ext cx="857256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4.1 </a:t>
            </a:r>
            <a:r>
              <a:rPr lang="zh-CN" altLang="en-US" dirty="0" smtClean="0"/>
              <a:t>集合的笛卡尔积与二元关系</a:t>
            </a:r>
            <a:r>
              <a:rPr lang="en-US" altLang="zh-CN" dirty="0" smtClean="0"/>
              <a:t>::</a:t>
            </a:r>
            <a:r>
              <a:rPr lang="zh-CN" altLang="en-US" dirty="0" smtClean="0"/>
              <a:t>笛卡儿积示例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643702" y="1571612"/>
            <a:ext cx="1357322" cy="15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581920" y="1633526"/>
            <a:ext cx="919170" cy="95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6249999" y="2749545"/>
            <a:ext cx="929488" cy="7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5999569" y="2357827"/>
            <a:ext cx="1287472" cy="7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643702" y="2998784"/>
            <a:ext cx="1357322" cy="1588"/>
          </a:xfrm>
          <a:prstGeom prst="line">
            <a:avLst/>
          </a:prstGeom>
          <a:ln w="25400">
            <a:solidFill>
              <a:schemeClr val="accent4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7322363" y="2321711"/>
            <a:ext cx="1366846" cy="9524"/>
          </a:xfrm>
          <a:prstGeom prst="line">
            <a:avLst/>
          </a:prstGeom>
          <a:ln w="25400">
            <a:solidFill>
              <a:schemeClr val="accent4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643834" y="2285992"/>
            <a:ext cx="857256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643834" y="3214686"/>
            <a:ext cx="928694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 flipH="1" flipV="1">
            <a:off x="8108181" y="2750339"/>
            <a:ext cx="928694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 flipH="1" flipV="1">
            <a:off x="7180281" y="2749545"/>
            <a:ext cx="928694" cy="15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6C55CA-4ECF-4F9D-9673-B1F78B08C1D2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title"/>
          </p:nvPr>
        </p:nvSpPr>
        <p:spPr>
          <a:xfrm>
            <a:off x="71438" y="260350"/>
            <a:ext cx="9001156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 </a:t>
            </a:r>
            <a:r>
              <a:rPr lang="zh-CN" altLang="en-US" dirty="0" smtClean="0">
                <a:latin typeface="Times New Roman" pitchFamily="18" charset="0"/>
              </a:rPr>
              <a:t>函数的复合与反函数 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函数复合保持函数性质</a:t>
            </a:r>
          </a:p>
        </p:txBody>
      </p:sp>
      <p:sp>
        <p:nvSpPr>
          <p:cNvPr id="286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dirty="0" smtClean="0">
                <a:solidFill>
                  <a:srgbClr val="A50021"/>
                </a:solidFill>
                <a:latin typeface="Times New Roman" pitchFamily="18" charset="0"/>
              </a:rPr>
              <a:t>4.7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设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(1) </a:t>
            </a:r>
            <a:r>
              <a:rPr lang="zh-CN" altLang="en-US" dirty="0" smtClean="0">
                <a:latin typeface="Times New Roman" pitchFamily="18" charset="0"/>
              </a:rPr>
              <a:t>如果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是满射的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 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sz="3200" baseline="-16000" dirty="0" err="1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dirty="0" err="1" smtClean="0">
                <a:latin typeface="Times New Roman" pitchFamily="18" charset="0"/>
              </a:rPr>
              <a:t>: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→</a:t>
            </a:r>
            <a:r>
              <a:rPr lang="en-US" altLang="zh-CN" i="1" dirty="0" err="1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也是满射的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</a:rPr>
              <a:t>如果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是单射的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 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sz="3200" baseline="-16000" dirty="0" err="1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dirty="0" err="1" smtClean="0">
                <a:latin typeface="Times New Roman" pitchFamily="18" charset="0"/>
              </a:rPr>
              <a:t>: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→</a:t>
            </a:r>
            <a:r>
              <a:rPr lang="en-US" altLang="zh-CN" i="1" dirty="0" err="1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也是单射的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(3) </a:t>
            </a:r>
            <a:r>
              <a:rPr lang="zh-CN" altLang="en-US" dirty="0" smtClean="0">
                <a:latin typeface="Times New Roman" pitchFamily="18" charset="0"/>
              </a:rPr>
              <a:t>如果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是双射的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 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sz="3200" baseline="-16000" dirty="0" err="1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err="1" smtClean="0">
                <a:latin typeface="Times New Roman" pitchFamily="18" charset="0"/>
              </a:rPr>
              <a:t>g</a:t>
            </a:r>
            <a:r>
              <a:rPr lang="en-US" altLang="zh-CN" dirty="0" err="1" smtClean="0">
                <a:latin typeface="Times New Roman" pitchFamily="18" charset="0"/>
              </a:rPr>
              <a:t>: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err="1" smtClean="0">
                <a:latin typeface="Times New Roman" pitchFamily="18" charset="0"/>
              </a:rPr>
              <a:t>→</a:t>
            </a:r>
            <a:r>
              <a:rPr lang="en-US" altLang="zh-CN" i="1" dirty="0" err="1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也是双射的  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468313" y="3071810"/>
            <a:ext cx="8280400" cy="316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证明：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</a:rPr>
              <a:t>1)  </a:t>
            </a:r>
            <a:r>
              <a:rPr lang="zh-CN" altLang="en-US" sz="2400" b="1" dirty="0">
                <a:latin typeface="Times New Roman" pitchFamily="18" charset="0"/>
              </a:rPr>
              <a:t>任取</a:t>
            </a:r>
            <a:r>
              <a:rPr lang="en-US" altLang="zh-CN" sz="2400" b="1" i="1" dirty="0" err="1">
                <a:latin typeface="Times New Roman" pitchFamily="18" charset="0"/>
              </a:rPr>
              <a:t>c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由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的满射性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 i="1" dirty="0" err="1">
                <a:latin typeface="Times New Roman" pitchFamily="18" charset="0"/>
              </a:rPr>
              <a:t>b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使得 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)=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对于这个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由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的满射性，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en-US" altLang="zh-CN" sz="2400" b="1" dirty="0" err="1">
                <a:latin typeface="Times New Roman" pitchFamily="18" charset="0"/>
              </a:rPr>
              <a:t>∈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使得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)=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由合成定理有 </a:t>
            </a:r>
            <a:endParaRPr lang="zh-CN" altLang="en-US" sz="2400" b="1" i="1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i="1" dirty="0">
                <a:latin typeface="Times New Roman" pitchFamily="18" charset="0"/>
              </a:rPr>
              <a:t>                         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)) = 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endParaRPr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从而证明了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i="1" dirty="0" err="1">
                <a:latin typeface="Times New Roman" pitchFamily="18" charset="0"/>
              </a:rPr>
              <a:t>g</a:t>
            </a:r>
            <a:r>
              <a:rPr lang="en-US" altLang="zh-CN" sz="2400" b="1" dirty="0" err="1">
                <a:latin typeface="Times New Roman" pitchFamily="18" charset="0"/>
              </a:rPr>
              <a:t>:</a:t>
            </a:r>
            <a:r>
              <a:rPr lang="en-US" altLang="zh-CN" sz="2400" b="1" i="1" dirty="0" err="1">
                <a:latin typeface="Times New Roman" pitchFamily="18" charset="0"/>
              </a:rPr>
              <a:t>A</a:t>
            </a:r>
            <a:r>
              <a:rPr lang="en-US" altLang="zh-CN" sz="2400" b="1" dirty="0" err="1">
                <a:latin typeface="Times New Roman" pitchFamily="18" charset="0"/>
              </a:rPr>
              <a:t>→</a:t>
            </a:r>
            <a:r>
              <a:rPr lang="en-US" altLang="zh-CN" sz="2400" b="1" i="1" dirty="0" err="1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是满射的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007EF-C3A9-4A03-BF88-CC01CAEDC6EF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97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6300" cy="43926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</a:rPr>
              <a:t>假设存在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使得</a:t>
            </a:r>
          </a:p>
          <a:p>
            <a:pPr eaLnBrk="1" hangingPunct="1"/>
            <a:r>
              <a:rPr lang="en-US" altLang="zh-CN" i="1" dirty="0" smtClean="0">
                <a:latin typeface="Times New Roman" pitchFamily="18" charset="0"/>
              </a:rPr>
              <a:t>			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由合成定理有</a:t>
            </a:r>
            <a:endParaRPr lang="zh-CN" altLang="en-US" i="1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i="1" dirty="0" smtClean="0">
                <a:latin typeface="Times New Roman" pitchFamily="18" charset="0"/>
              </a:rPr>
              <a:t>			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))=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))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因为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是单射的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故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). </a:t>
            </a:r>
            <a:r>
              <a:rPr lang="zh-CN" altLang="en-US" dirty="0" smtClean="0">
                <a:latin typeface="Times New Roman" pitchFamily="18" charset="0"/>
              </a:rPr>
              <a:t>又由于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是单射的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所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以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zh-CN" altLang="en-US" dirty="0" smtClean="0">
                <a:latin typeface="Times New Roman" pitchFamily="18" charset="0"/>
              </a:rPr>
              <a:t>从而证明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是单射的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(3)</a:t>
            </a:r>
            <a:r>
              <a:rPr lang="zh-CN" altLang="en-US" dirty="0" smtClean="0">
                <a:latin typeface="Times New Roman" pitchFamily="18" charset="0"/>
              </a:rPr>
              <a:t>由</a:t>
            </a:r>
            <a:r>
              <a:rPr lang="en-US" altLang="zh-CN" dirty="0" smtClean="0">
                <a:latin typeface="Times New Roman" pitchFamily="18" charset="0"/>
              </a:rPr>
              <a:t>(1)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(2)</a:t>
            </a:r>
            <a:r>
              <a:rPr lang="zh-CN" altLang="en-US" dirty="0" smtClean="0">
                <a:latin typeface="Times New Roman" pitchFamily="18" charset="0"/>
              </a:rPr>
              <a:t>得证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zh-CN" altLang="en-US" u="sng" dirty="0" smtClean="0">
                <a:latin typeface="Times New Roman" pitchFamily="18" charset="0"/>
              </a:rPr>
              <a:t>注意</a:t>
            </a:r>
            <a:r>
              <a:rPr lang="zh-CN" altLang="en-US" dirty="0" smtClean="0">
                <a:latin typeface="Times New Roman" pitchFamily="18" charset="0"/>
              </a:rPr>
              <a:t>：定理逆命题不为真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即如果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是单射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或满射、双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射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不一定有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 </a:t>
            </a:r>
            <a:r>
              <a:rPr lang="zh-CN" altLang="en-US" dirty="0" smtClean="0">
                <a:latin typeface="Times New Roman" pitchFamily="18" charset="0"/>
              </a:rPr>
              <a:t>和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都是单射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或满射、双射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7" name="椭圆 6"/>
          <p:cNvSpPr/>
          <p:nvPr/>
        </p:nvSpPr>
        <p:spPr>
          <a:xfrm>
            <a:off x="1259632" y="566124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59632" y="616530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07904" y="544522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07904" y="5949280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707904" y="645333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84168" y="566124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84168" y="616530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7" idx="6"/>
            <a:endCxn id="9" idx="2"/>
          </p:cNvCxnSpPr>
          <p:nvPr/>
        </p:nvCxnSpPr>
        <p:spPr>
          <a:xfrm flipV="1">
            <a:off x="1403648" y="5517232"/>
            <a:ext cx="2304256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403648" y="6021288"/>
            <a:ext cx="2304256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851920" y="6309320"/>
            <a:ext cx="2304256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2"/>
          </p:cNvCxnSpPr>
          <p:nvPr/>
        </p:nvCxnSpPr>
        <p:spPr>
          <a:xfrm>
            <a:off x="3851920" y="6021288"/>
            <a:ext cx="2232248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6"/>
          </p:cNvCxnSpPr>
          <p:nvPr/>
        </p:nvCxnSpPr>
        <p:spPr>
          <a:xfrm>
            <a:off x="3851920" y="5517232"/>
            <a:ext cx="2304256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7"/>
          <p:cNvSpPr>
            <a:spLocks noGrp="1" noChangeArrowheads="1"/>
          </p:cNvSpPr>
          <p:nvPr>
            <p:ph type="title"/>
          </p:nvPr>
        </p:nvSpPr>
        <p:spPr>
          <a:xfrm>
            <a:off x="71438" y="260350"/>
            <a:ext cx="9001156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 </a:t>
            </a:r>
            <a:r>
              <a:rPr lang="zh-CN" altLang="en-US" dirty="0" smtClean="0">
                <a:latin typeface="Times New Roman" pitchFamily="18" charset="0"/>
              </a:rPr>
              <a:t>函数的复合与反函数 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函数复合保持函数性质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DBEE5C-0676-4EFE-90DB-76E21951814C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62916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例：考虑集合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},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4</a:t>
            </a:r>
            <a:r>
              <a:rPr lang="en-US" altLang="zh-CN" dirty="0" smtClean="0">
                <a:latin typeface="Times New Roman" pitchFamily="18" charset="0"/>
              </a:rPr>
              <a:t>}, 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}. </a:t>
            </a:r>
            <a:r>
              <a:rPr lang="zh-CN" altLang="en-US" dirty="0" smtClean="0">
                <a:latin typeface="Times New Roman" pitchFamily="18" charset="0"/>
              </a:rPr>
              <a:t>令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={&lt;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&gt;}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={&lt;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4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&gt;}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={&lt;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&gt;}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那么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是单射的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但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不是单射的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考虑集合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},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}, 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</a:rPr>
              <a:t>={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}. </a:t>
            </a:r>
            <a:r>
              <a:rPr lang="zh-CN" altLang="en-US" dirty="0" smtClean="0">
                <a:latin typeface="Times New Roman" pitchFamily="18" charset="0"/>
              </a:rPr>
              <a:t>令</a:t>
            </a:r>
            <a:br>
              <a:rPr lang="zh-CN" altLang="en-US" dirty="0" smtClean="0">
                <a:latin typeface="Times New Roman" pitchFamily="18" charset="0"/>
              </a:rPr>
            </a:b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={&lt;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&gt;}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={&lt;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&gt;}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={&lt;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&gt;,&lt;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&gt;}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itchFamily="18" charset="0"/>
              </a:rPr>
              <a:t>那么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 </a:t>
            </a:r>
            <a:r>
              <a:rPr lang="zh-CN" altLang="en-US" dirty="0" smtClean="0">
                <a:latin typeface="Times New Roman" pitchFamily="18" charset="0"/>
              </a:rPr>
              <a:t>和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是满射的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但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不是满射的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title"/>
          </p:nvPr>
        </p:nvSpPr>
        <p:spPr>
          <a:xfrm>
            <a:off x="71438" y="260350"/>
            <a:ext cx="9001156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 </a:t>
            </a:r>
            <a:r>
              <a:rPr lang="zh-CN" altLang="en-US" dirty="0" smtClean="0">
                <a:latin typeface="Times New Roman" pitchFamily="18" charset="0"/>
              </a:rPr>
              <a:t>函数的复合与反函数 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函数复合保持函数性质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09683B-6D8F-43E5-8A76-68135011A482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416800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 </a:t>
            </a:r>
            <a:r>
              <a:rPr lang="zh-CN" altLang="en-US" dirty="0" smtClean="0">
                <a:latin typeface="Times New Roman" pitchFamily="18" charset="0"/>
              </a:rPr>
              <a:t>函数的复合与反函数 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反函数</a:t>
            </a:r>
          </a:p>
        </p:txBody>
      </p:sp>
      <p:sp>
        <p:nvSpPr>
          <p:cNvPr id="317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857232"/>
            <a:ext cx="8218488" cy="23034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反函数存在的条件：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(1) </a:t>
            </a:r>
            <a:r>
              <a:rPr lang="zh-CN" altLang="en-US" dirty="0" smtClean="0">
                <a:latin typeface="Times New Roman" pitchFamily="18" charset="0"/>
              </a:rPr>
              <a:t>任给函数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它的逆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不一定是函数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只是一个二元关系</a:t>
            </a:r>
            <a:r>
              <a:rPr lang="en-US" altLang="zh-CN" dirty="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</a:rPr>
              <a:t>任给单射函数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是函数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且是从</a:t>
            </a:r>
            <a:r>
              <a:rPr lang="en-US" altLang="zh-CN" dirty="0" err="1" smtClean="0">
                <a:latin typeface="Times New Roman" pitchFamily="18" charset="0"/>
              </a:rPr>
              <a:t>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到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的双 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      射函数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但不一定是从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到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的双射函数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</a:rPr>
              <a:t>(3) </a:t>
            </a:r>
            <a:r>
              <a:rPr lang="zh-CN" altLang="en-US" dirty="0" smtClean="0">
                <a:latin typeface="Times New Roman" pitchFamily="18" charset="0"/>
              </a:rPr>
              <a:t>对于双射函数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是从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到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的双射函数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468313" y="3571876"/>
            <a:ext cx="813752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定理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4.8</a:t>
            </a:r>
            <a:r>
              <a:rPr lang="en-US" altLang="zh-CN" sz="2400" b="1" dirty="0" smtClean="0">
                <a:latin typeface="Times New Roman" pitchFamily="18" charset="0"/>
              </a:rPr>
              <a:t>  </a:t>
            </a:r>
            <a:r>
              <a:rPr lang="zh-CN" altLang="en-US" sz="2400" b="1" dirty="0">
                <a:latin typeface="Times New Roman" pitchFamily="18" charset="0"/>
              </a:rPr>
              <a:t>设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是双射的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则</a:t>
            </a:r>
            <a:r>
              <a:rPr lang="en-US" altLang="zh-CN" sz="2400" b="1" i="1" dirty="0">
                <a:latin typeface="Times New Roman" pitchFamily="18" charset="0"/>
              </a:rPr>
              <a:t>f 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也是双射的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证明</a:t>
            </a:r>
            <a:r>
              <a:rPr lang="zh-CN" altLang="en-US" sz="2400" b="1" dirty="0">
                <a:latin typeface="Times New Roman" pitchFamily="18" charset="0"/>
              </a:rPr>
              <a:t>思路：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先证明 </a:t>
            </a:r>
            <a:r>
              <a:rPr lang="en-US" altLang="zh-CN" sz="2400" b="1" i="1" dirty="0">
                <a:latin typeface="Times New Roman" pitchFamily="18" charset="0"/>
              </a:rPr>
              <a:t>f 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，即</a:t>
            </a:r>
            <a:r>
              <a:rPr lang="en-US" altLang="zh-CN" sz="2400" b="1" i="1" dirty="0">
                <a:latin typeface="Times New Roman" pitchFamily="18" charset="0"/>
              </a:rPr>
              <a:t>f 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是函数，且</a:t>
            </a:r>
            <a:r>
              <a:rPr lang="en-US" altLang="zh-CN" sz="2400" b="1" dirty="0" err="1">
                <a:latin typeface="Times New Roman" pitchFamily="18" charset="0"/>
              </a:rPr>
              <a:t>dom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en-US" altLang="zh-CN" sz="2400" b="1" i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dirty="0" err="1">
                <a:latin typeface="Times New Roman" pitchFamily="18" charset="0"/>
              </a:rPr>
              <a:t>ran</a:t>
            </a:r>
            <a:r>
              <a:rPr lang="en-US" altLang="zh-CN" sz="2400" b="1" i="1" dirty="0" err="1">
                <a:latin typeface="Times New Roman" pitchFamily="18" charset="0"/>
              </a:rPr>
              <a:t>f</a:t>
            </a:r>
            <a:r>
              <a:rPr lang="en-US" altLang="zh-CN" sz="2400" b="1" i="1" dirty="0">
                <a:latin typeface="Times New Roman" pitchFamily="18" charset="0"/>
              </a:rPr>
              <a:t> </a:t>
            </a:r>
            <a:r>
              <a:rPr lang="en-US" altLang="zh-CN" sz="2400" b="1" i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再证明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</a:rPr>
              <a:t>→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的双射性质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86AE3A-F5DF-4ACF-866B-EDFB124B6B73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title"/>
          </p:nvPr>
        </p:nvSpPr>
        <p:spPr>
          <a:xfrm>
            <a:off x="971550" y="116632"/>
            <a:ext cx="7129463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函数的复合与反函数 </a:t>
            </a:r>
            <a:r>
              <a:rPr lang="en-US" altLang="zh-CN" dirty="0" smtClean="0"/>
              <a:t>::</a:t>
            </a:r>
            <a:r>
              <a:rPr lang="zh-CN" altLang="en-US" dirty="0" smtClean="0">
                <a:latin typeface="Times New Roman" pitchFamily="18" charset="0"/>
              </a:rPr>
              <a:t>反函数</a:t>
            </a:r>
            <a:endParaRPr lang="zh-CN" altLang="en-US" dirty="0" smtClean="0"/>
          </a:p>
        </p:txBody>
      </p:sp>
      <p:sp>
        <p:nvSpPr>
          <p:cNvPr id="327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6"/>
            <a:ext cx="8856984" cy="597666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证：先证明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是函数，且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i="1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</a:rPr>
              <a:t>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i="1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因为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是函数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所以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是关系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且 </a:t>
            </a:r>
            <a:r>
              <a:rPr lang="en-US" altLang="zh-CN" dirty="0" smtClean="0">
                <a:latin typeface="Times New Roman" pitchFamily="18" charset="0"/>
              </a:rPr>
              <a:t>ran</a:t>
            </a:r>
            <a:r>
              <a:rPr lang="en-US" altLang="zh-CN" i="1" dirty="0" smtClean="0">
                <a:latin typeface="Times New Roman" pitchFamily="18" charset="0"/>
              </a:rPr>
              <a:t> f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= 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 (</a:t>
            </a:r>
            <a:r>
              <a:rPr lang="zh-CN" altLang="en-US" u="sng" dirty="0" smtClean="0">
                <a:latin typeface="Times New Roman" pitchFamily="18" charset="0"/>
              </a:rPr>
              <a:t>结论</a:t>
            </a:r>
            <a:r>
              <a:rPr lang="en-US" altLang="zh-CN" u="sng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). </a:t>
            </a:r>
            <a:r>
              <a:rPr lang="zh-CN" altLang="en-US" dirty="0" smtClean="0">
                <a:latin typeface="Times New Roman" pitchFamily="18" charset="0"/>
              </a:rPr>
              <a:t>并且任意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 = 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</a:rPr>
              <a:t>都有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 = 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</a:rPr>
              <a:t>使得</a:t>
            </a:r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</a:rPr>
              <a:t>因此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u="sng" dirty="0" smtClean="0">
                <a:latin typeface="Times New Roman" pitchFamily="18" charset="0"/>
              </a:rPr>
              <a:t>满的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u="sng" dirty="0" smtClean="0">
                <a:latin typeface="Times New Roman" pitchFamily="18" charset="0"/>
              </a:rPr>
              <a:t>结论</a:t>
            </a:r>
            <a:r>
              <a:rPr lang="en-US" altLang="zh-CN" u="sng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). 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又因为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</a:rPr>
              <a:t>是满射，</a:t>
            </a:r>
            <a:r>
              <a:rPr lang="zh-CN" altLang="en-US" u="sng" dirty="0" smtClean="0">
                <a:latin typeface="Times New Roman" pitchFamily="18" charset="0"/>
              </a:rPr>
              <a:t>所以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smtClean="0">
                <a:latin typeface="Times New Roman" pitchFamily="18" charset="0"/>
              </a:rPr>
              <a:t> 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= </a:t>
            </a:r>
            <a:r>
              <a:rPr lang="en-US" altLang="zh-CN" dirty="0" err="1" smtClean="0">
                <a:latin typeface="Times New Roman" pitchFamily="18" charset="0"/>
              </a:rPr>
              <a:t>ran</a:t>
            </a:r>
            <a:r>
              <a:rPr lang="en-US" altLang="zh-CN" i="1" dirty="0" err="1" smtClean="0">
                <a:latin typeface="Times New Roman" pitchFamily="18" charset="0"/>
              </a:rPr>
              <a:t>f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 (</a:t>
            </a:r>
            <a:r>
              <a:rPr lang="zh-CN" altLang="en-US" u="sng" dirty="0" smtClean="0">
                <a:latin typeface="Times New Roman" pitchFamily="18" charset="0"/>
              </a:rPr>
              <a:t>结论</a:t>
            </a:r>
            <a:r>
              <a:rPr lang="en-US" altLang="zh-CN" u="sng" dirty="0" smtClean="0"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) ,   </a:t>
            </a:r>
            <a:endParaRPr lang="en-US" altLang="zh-CN" i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因此对于任意的 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err="1" smtClean="0">
                <a:latin typeface="Times New Roman" pitchFamily="18" charset="0"/>
              </a:rPr>
              <a:t>∈</a:t>
            </a:r>
            <a:r>
              <a:rPr lang="en-US" altLang="zh-CN" i="1" dirty="0" err="1" smtClean="0">
                <a:latin typeface="Times New Roman" pitchFamily="18" charset="0"/>
              </a:rPr>
              <a:t>B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dom</a:t>
            </a:r>
            <a:r>
              <a:rPr lang="en-US" altLang="zh-CN" i="1" dirty="0" smtClean="0">
                <a:latin typeface="Times New Roman" pitchFamily="18" charset="0"/>
              </a:rPr>
              <a:t> 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假设有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∈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使得</a:t>
            </a:r>
            <a:endParaRPr lang="en-US" altLang="zh-CN" dirty="0" smtClean="0">
              <a:latin typeface="Times New Roman" pitchFamily="18" charset="0"/>
            </a:endParaRPr>
          </a:p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∧&lt;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成立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则由逆的定义有</a:t>
            </a:r>
          </a:p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∧&lt;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根据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zh-CN" altLang="en-US" dirty="0" smtClean="0">
                <a:latin typeface="Times New Roman" pitchFamily="18" charset="0"/>
              </a:rPr>
              <a:t>的单射性可得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从而</a:t>
            </a:r>
            <a:r>
              <a:rPr lang="en-US" altLang="zh-CN" i="1" u="sng" dirty="0" smtClean="0">
                <a:latin typeface="Times New Roman" pitchFamily="18" charset="0"/>
              </a:rPr>
              <a:t>f</a:t>
            </a:r>
            <a:r>
              <a:rPr lang="en-US" altLang="zh-CN" u="sng" dirty="0" smtClean="0">
                <a:latin typeface="Times New Roman" pitchFamily="18" charset="0"/>
              </a:rPr>
              <a:t> </a:t>
            </a:r>
            <a:r>
              <a:rPr lang="en-US" altLang="zh-CN" u="sng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u="sng" baseline="30000" dirty="0" smtClean="0">
                <a:latin typeface="Times New Roman" pitchFamily="18" charset="0"/>
              </a:rPr>
              <a:t>1</a:t>
            </a:r>
            <a:r>
              <a:rPr lang="zh-CN" altLang="en-US" u="sng" dirty="0" smtClean="0">
                <a:latin typeface="Times New Roman" pitchFamily="18" charset="0"/>
              </a:rPr>
              <a:t>是函数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u="sng" dirty="0" smtClean="0">
                <a:latin typeface="Times New Roman" pitchFamily="18" charset="0"/>
              </a:rPr>
              <a:t>结论</a:t>
            </a:r>
            <a:r>
              <a:rPr lang="en-US" altLang="zh-CN" u="sng" dirty="0" smtClean="0">
                <a:latin typeface="Times New Roman" pitchFamily="18" charset="0"/>
              </a:rPr>
              <a:t>4</a:t>
            </a:r>
            <a:r>
              <a:rPr lang="en-US" altLang="zh-CN" dirty="0" smtClean="0">
                <a:latin typeface="Times New Roman" pitchFamily="18" charset="0"/>
              </a:rPr>
              <a:t>). 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若存在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∈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使得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 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(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)=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从而有</a:t>
            </a:r>
            <a:br>
              <a:rPr lang="zh-CN" altLang="en-US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∧&lt;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</a:rPr>
              <a:t> &lt;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∧&lt;</a:t>
            </a: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&gt;∈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从而证明了</a:t>
            </a:r>
            <a:r>
              <a:rPr lang="en-US" altLang="zh-CN" i="1" u="sng" dirty="0" smtClean="0">
                <a:latin typeface="Times New Roman" pitchFamily="18" charset="0"/>
              </a:rPr>
              <a:t>f</a:t>
            </a:r>
            <a:r>
              <a:rPr lang="en-US" altLang="zh-CN" u="sng" dirty="0" smtClean="0">
                <a:latin typeface="Times New Roman" pitchFamily="18" charset="0"/>
              </a:rPr>
              <a:t> </a:t>
            </a:r>
            <a:r>
              <a:rPr lang="en-US" altLang="zh-CN" u="sng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u="sng" baseline="30000" dirty="0" smtClean="0">
                <a:latin typeface="Times New Roman" pitchFamily="18" charset="0"/>
              </a:rPr>
              <a:t>1</a:t>
            </a:r>
            <a:r>
              <a:rPr lang="zh-CN" altLang="en-US" u="sng" dirty="0" smtClean="0">
                <a:latin typeface="Times New Roman" pitchFamily="18" charset="0"/>
              </a:rPr>
              <a:t>是单射的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u="sng" dirty="0" smtClean="0">
                <a:latin typeface="Times New Roman" pitchFamily="18" charset="0"/>
              </a:rPr>
              <a:t>结论</a:t>
            </a:r>
            <a:r>
              <a:rPr lang="en-US" altLang="zh-CN" u="sng" dirty="0" smtClean="0">
                <a:latin typeface="Times New Roman" pitchFamily="18" charset="0"/>
              </a:rPr>
              <a:t>5</a:t>
            </a:r>
            <a:r>
              <a:rPr lang="en-US" altLang="zh-CN" dirty="0" smtClean="0">
                <a:latin typeface="Times New Roman" pitchFamily="18" charset="0"/>
              </a:rPr>
              <a:t>). </a:t>
            </a:r>
            <a:endParaRPr lang="en-US" altLang="zh-CN" u="sng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itchFamily="18" charset="0"/>
              </a:rPr>
              <a:t>对于双射函数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是它的</a:t>
            </a:r>
            <a:r>
              <a:rPr lang="zh-CN" altLang="en-US" dirty="0" smtClean="0">
                <a:solidFill>
                  <a:srgbClr val="A50021"/>
                </a:solidFill>
                <a:latin typeface="Times New Roman" pitchFamily="18" charset="0"/>
              </a:rPr>
              <a:t>反函数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br>
              <a:rPr lang="en-US" altLang="zh-CN" dirty="0" smtClean="0">
                <a:latin typeface="Times New Roman" pitchFamily="18" charset="0"/>
              </a:rPr>
            </a:br>
            <a:endParaRPr lang="en-US" altLang="zh-CN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C076A7-6569-47D9-883E-EBD313962782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5575" cy="417513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latin typeface="Times New Roman" pitchFamily="18" charset="0"/>
              </a:rPr>
              <a:t>4.7 </a:t>
            </a:r>
            <a:r>
              <a:rPr lang="zh-CN" altLang="en-US" dirty="0" smtClean="0">
                <a:latin typeface="Times New Roman" pitchFamily="18" charset="0"/>
              </a:rPr>
              <a:t>函数的复合与反函数 </a:t>
            </a:r>
            <a:r>
              <a:rPr lang="en-US" altLang="zh-CN" dirty="0" smtClean="0">
                <a:latin typeface="Times New Roman" pitchFamily="18" charset="0"/>
              </a:rPr>
              <a:t>::</a:t>
            </a:r>
            <a:r>
              <a:rPr lang="zh-CN" altLang="en-US" dirty="0" smtClean="0">
                <a:latin typeface="Times New Roman" pitchFamily="18" charset="0"/>
              </a:rPr>
              <a:t>反函数的性质</a:t>
            </a:r>
          </a:p>
        </p:txBody>
      </p:sp>
      <p:sp>
        <p:nvSpPr>
          <p:cNvPr id="410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9"/>
            <a:ext cx="7931150" cy="16605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itchFamily="18" charset="0"/>
              </a:rPr>
              <a:t>反函数具有如下性质：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(1) </a:t>
            </a:r>
            <a:r>
              <a:rPr lang="zh-CN" altLang="en-US" dirty="0" smtClean="0">
                <a:latin typeface="Times New Roman" pitchFamily="18" charset="0"/>
              </a:rPr>
              <a:t>设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</a:rPr>
              <a:t>是双射的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= 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</a:rPr>
              <a:t>A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</a:rPr>
              <a:t>对于双射函数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en-US" altLang="zh-CN" i="1" dirty="0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有 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latin typeface="Times New Roman" pitchFamily="18" charset="0"/>
              </a:rPr>
              <a:t>f 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i="1" dirty="0" smtClean="0">
                <a:latin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4000" baseline="-16000" dirty="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i="1" dirty="0" smtClean="0">
                <a:latin typeface="Times New Roman" pitchFamily="18" charset="0"/>
              </a:rPr>
              <a:t> 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baseline="30000" dirty="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aseline="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 = 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i="1" baseline="-25000" dirty="0" smtClean="0">
                <a:latin typeface="Times New Roman" pitchFamily="18" charset="0"/>
              </a:rPr>
              <a:t>A </a:t>
            </a:r>
            <a:r>
              <a:rPr lang="en-US" altLang="zh-CN" i="1" dirty="0" smtClean="0">
                <a:latin typeface="Times New Roman" pitchFamily="18" charset="0"/>
              </a:rPr>
              <a:t>   </a:t>
            </a:r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539750" y="2786058"/>
            <a:ext cx="820896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</a:rPr>
              <a:t>4.21</a:t>
            </a:r>
            <a:r>
              <a:rPr lang="en-US" altLang="zh-CN" sz="2400" b="1" dirty="0" smtClean="0">
                <a:latin typeface="Times New Roman" pitchFamily="18" charset="0"/>
              </a:rPr>
              <a:t>  </a:t>
            </a:r>
            <a:r>
              <a:rPr lang="zh-CN" altLang="en-US" sz="2400" b="1" dirty="0" smtClean="0">
                <a:latin typeface="Times New Roman" pitchFamily="18" charset="0"/>
              </a:rPr>
              <a:t>设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77879" y="5073662"/>
            <a:ext cx="8208963" cy="64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求 </a:t>
            </a:r>
            <a:r>
              <a:rPr lang="en-US" altLang="zh-CN" sz="2400" b="1" i="1" dirty="0">
                <a:latin typeface="Times New Roman" pitchFamily="18" charset="0"/>
              </a:rPr>
              <a:t>f 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</a:rPr>
              <a:t>g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</a:rPr>
              <a:t>. </a:t>
            </a:r>
            <a:r>
              <a:rPr lang="zh-CN" altLang="en-US" sz="2400" b="1" dirty="0">
                <a:latin typeface="Times New Roman" pitchFamily="18" charset="0"/>
              </a:rPr>
              <a:t>如果</a:t>
            </a:r>
            <a:r>
              <a:rPr lang="en-US" altLang="zh-CN" sz="2400" b="1" i="1" dirty="0">
                <a:latin typeface="Times New Roman" pitchFamily="18" charset="0"/>
              </a:rPr>
              <a:t>f </a:t>
            </a:r>
            <a:r>
              <a:rPr lang="zh-CN" altLang="en-US" sz="2400" b="1" dirty="0">
                <a:latin typeface="Times New Roman" pitchFamily="18" charset="0"/>
              </a:rPr>
              <a:t>和 </a:t>
            </a:r>
            <a:r>
              <a:rPr lang="en-US" altLang="zh-CN" sz="2400" b="1" i="1" dirty="0">
                <a:latin typeface="Times New Roman" pitchFamily="18" charset="0"/>
              </a:rPr>
              <a:t>g </a:t>
            </a:r>
            <a:r>
              <a:rPr lang="zh-CN" altLang="en-US" sz="2400" b="1" dirty="0">
                <a:latin typeface="Times New Roman" pitchFamily="18" charset="0"/>
              </a:rPr>
              <a:t>存在反函数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求出它们的反函数</a:t>
            </a:r>
            <a:r>
              <a:rPr lang="en-US" altLang="zh-CN" sz="24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78851" name="Object 9"/>
          <p:cNvGraphicFramePr>
            <a:graphicFrameLocks noChangeAspect="1"/>
          </p:cNvGraphicFramePr>
          <p:nvPr/>
        </p:nvGraphicFramePr>
        <p:xfrm>
          <a:off x="2285984" y="2857496"/>
          <a:ext cx="3095625" cy="1866900"/>
        </p:xfrm>
        <a:graphic>
          <a:graphicData uri="http://schemas.openxmlformats.org/presentationml/2006/ole">
            <p:oleObj spid="_x0000_s78851" name="公式" r:id="rId4" imgW="1536480" imgH="92700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3E4C6-F2E2-4658-9085-2A8875712EBC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539750" y="1125538"/>
            <a:ext cx="14157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解：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</a:t>
            </a:r>
            <a:endParaRPr lang="zh-CN" altLang="en-US" sz="2400" b="1" dirty="0">
              <a:cs typeface="Times New Roman" pitchFamily="18" charset="0"/>
            </a:endParaRPr>
          </a:p>
          <a:p>
            <a:pPr eaLnBrk="0" hangingPunct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</a:rPr>
              <a:t></a:t>
            </a:r>
            <a:endParaRPr lang="zh-CN" altLang="en-US" sz="2400" dirty="0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1547813" y="1341438"/>
          <a:ext cx="3935412" cy="2979737"/>
        </p:xfrm>
        <a:graphic>
          <a:graphicData uri="http://schemas.openxmlformats.org/presentationml/2006/ole">
            <p:oleObj spid="_x0000_s79874" name="公式" r:id="rId4" imgW="1892160" imgH="1434960" progId="Equation.3">
              <p:embed/>
            </p:oleObj>
          </a:graphicData>
        </a:graphic>
      </p:graphicFrame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539750" y="4500571"/>
            <a:ext cx="7200900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>
              <a:spcBef>
                <a:spcPts val="15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:R→R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不是双射的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不存在反函数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indent="266700" eaLnBrk="0" hangingPunct="0">
              <a:spcBef>
                <a:spcPts val="15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:R→R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是双射的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它的反函数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是：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 eaLnBrk="0" hangingPunct="0">
              <a:spcBef>
                <a:spcPts val="1500"/>
              </a:spcBef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:R→R,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684213" y="260350"/>
            <a:ext cx="7416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 dirty="0" smtClean="0">
                <a:latin typeface="Times New Roman" pitchFamily="18" charset="0"/>
              </a:rPr>
              <a:t>4.7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函数的复合与反函数 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::</a:t>
            </a:r>
            <a:r>
              <a:rPr lang="zh-CN" altLang="en-US" sz="3200" b="1" dirty="0" smtClean="0">
                <a:latin typeface="Times New Roman" pitchFamily="18" charset="0"/>
              </a:rPr>
              <a:t>反函数的性质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xx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8350</Words>
  <Application>Microsoft Office PowerPoint</Application>
  <PresentationFormat>全屏显示(4:3)</PresentationFormat>
  <Paragraphs>1093</Paragraphs>
  <Slides>96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96</vt:i4>
      </vt:variant>
    </vt:vector>
  </HeadingPairs>
  <TitlesOfParts>
    <vt:vector size="99" baseType="lpstr">
      <vt:lpstr>默认设计模板</vt:lpstr>
      <vt:lpstr>公式</vt:lpstr>
      <vt:lpstr>Equation</vt:lpstr>
      <vt:lpstr>第3章  二元关系和函数 </vt:lpstr>
      <vt:lpstr>4.1 集合的笛卡尔积与二元关系</vt:lpstr>
      <vt:lpstr>4.1 集合的笛卡尔积与二元关系::有序对</vt:lpstr>
      <vt:lpstr>4.1 集合的笛卡尔积与二元关系::有序n元组</vt:lpstr>
      <vt:lpstr>4.1 集合的笛卡尔积与二元关系::笛卡儿积定义</vt:lpstr>
      <vt:lpstr>4.1 集合的笛卡尔积与二元关系::笛卡儿积性质</vt:lpstr>
      <vt:lpstr>4.1 集合的笛卡尔积与二元关系::笛卡儿积性质</vt:lpstr>
      <vt:lpstr>4.1 集合的笛卡尔积与二元关系::笛卡儿积示例</vt:lpstr>
      <vt:lpstr>4.1 集合的笛卡尔积与二元关系::笛卡儿积示例</vt:lpstr>
      <vt:lpstr>4.1 集合的笛卡尔积与二元关系::笛卡儿积示例</vt:lpstr>
      <vt:lpstr>4.1 集合的笛卡尔积与二元关系::n阶笛卡儿积</vt:lpstr>
      <vt:lpstr>4.1 集合的笛卡尔积与二元关系::二元关系定义</vt:lpstr>
      <vt:lpstr>4.1 集合的笛卡尔积与二元关系::二元关系定义</vt:lpstr>
      <vt:lpstr>4.1 集合的笛卡尔积与二元关系:: A上的关系</vt:lpstr>
      <vt:lpstr>4.1 集合的笛卡尔积与二元关系:: A上的关系</vt:lpstr>
      <vt:lpstr>4.1 集合的笛卡尔积与二元关系::关系的表示</vt:lpstr>
      <vt:lpstr>4.1 集合的笛卡尔积与二元关系::关系的表示</vt:lpstr>
      <vt:lpstr>4.2 关系的运算</vt:lpstr>
      <vt:lpstr>4.2 关系的运算::定义域、值域和域</vt:lpstr>
      <vt:lpstr>4.2 关系的运算::逆、合成、限制、像</vt:lpstr>
      <vt:lpstr>4.2 关系的运算::逆、合成、限制、像</vt:lpstr>
      <vt:lpstr>4.2 关系的运算::逆、合成、限制、像</vt:lpstr>
      <vt:lpstr>4.2 关系的运算::关系运算的性质</vt:lpstr>
      <vt:lpstr>4.2 关系的运算::关系运算的性质</vt:lpstr>
      <vt:lpstr>4.2 关系的运算::关系运算的性质</vt:lpstr>
      <vt:lpstr>4.2 关系的运算::关系运算的性质</vt:lpstr>
      <vt:lpstr>4.2 关系的运算::关系运算的性质</vt:lpstr>
      <vt:lpstr>4.2 关系的运算::关系运算的性质</vt:lpstr>
      <vt:lpstr>4.2 关系的运算::关系运算的推广</vt:lpstr>
      <vt:lpstr>4.2 关系的运算::关系的幂运算</vt:lpstr>
      <vt:lpstr>4.2 关系的运算::关系的幂运算</vt:lpstr>
      <vt:lpstr>4.2 关系的运算::关系的幂运算</vt:lpstr>
      <vt:lpstr>4.2 关系的运算::关系的幂运算</vt:lpstr>
      <vt:lpstr>4.2 关系的运算::幂运算的性质</vt:lpstr>
      <vt:lpstr>4.2 关系的运算::幂运算的性质</vt:lpstr>
      <vt:lpstr>4.3 关系的性质</vt:lpstr>
      <vt:lpstr>4.3 关系的性质::自反、反自反、对称、反对称</vt:lpstr>
      <vt:lpstr>4.3 关系的性质::自反、反自反、对称、反对称</vt:lpstr>
      <vt:lpstr>4.3 关系的性质::传递</vt:lpstr>
      <vt:lpstr>4.3 关系的性质::关系性质成立的充要条件</vt:lpstr>
      <vt:lpstr>4.3 关系的性质::关系性质成立的充要条件</vt:lpstr>
      <vt:lpstr>4.3 关系的性质::关系性质的4种等价条件</vt:lpstr>
      <vt:lpstr>4.3 关系的性质::关系的性质和运算之间的联系</vt:lpstr>
      <vt:lpstr>4.3 关系的性质::关系的性质和运算之间的联系</vt:lpstr>
      <vt:lpstr>4.4 关系的闭包</vt:lpstr>
      <vt:lpstr>4.4 关系的闭包::闭包定义和求解方法</vt:lpstr>
      <vt:lpstr>4.4 关系的闭包::闭包定义和求解方法</vt:lpstr>
      <vt:lpstr>4.4 关系的闭包::闭包定义和求解方法</vt:lpstr>
      <vt:lpstr>4.4 关系的闭包::闭包的矩阵表示和图表示</vt:lpstr>
      <vt:lpstr>4.4 关系的闭包::闭包的矩阵和图表示实例</vt:lpstr>
      <vt:lpstr>4.4 关系的闭包::闭包的性质</vt:lpstr>
      <vt:lpstr>4.4 关系的闭包::闭包的性质</vt:lpstr>
      <vt:lpstr>4.5 等价关系和偏序关系</vt:lpstr>
      <vt:lpstr>4.5 等价关系和偏序关系::等价关系的定义与实例</vt:lpstr>
      <vt:lpstr>4.5 等价关系和偏序关系::等价关系的定义与实例</vt:lpstr>
      <vt:lpstr>4.5 等价关系和偏序关系::等价关系的定义与实例</vt:lpstr>
      <vt:lpstr>4.5 等价关系和偏序关系::等价类定义</vt:lpstr>
      <vt:lpstr>4.5 等价关系和偏序关系::等价类的性质</vt:lpstr>
      <vt:lpstr>4.5 等价关系和偏序关系::等价类的性质</vt:lpstr>
      <vt:lpstr>4.5 等价关系和偏序关系::商集</vt:lpstr>
      <vt:lpstr>4.5 等价关系和偏序关系::划分</vt:lpstr>
      <vt:lpstr>4.5 等价关系和偏序关系::商集与划分实例</vt:lpstr>
      <vt:lpstr>4.5 等价关系和偏序关系::偏序关系定义与实例</vt:lpstr>
      <vt:lpstr>4.5 等价关系和偏序关系::偏序集</vt:lpstr>
      <vt:lpstr>4.5 等价关系和偏序关系::可比、全序、覆盖</vt:lpstr>
      <vt:lpstr>4.5 等价关系和偏序关系::哈斯图定义</vt:lpstr>
      <vt:lpstr>4.5 等价关系和偏序关系::偏序集与哈斯图</vt:lpstr>
      <vt:lpstr>4.5 等价关系和偏序关系::哈斯图实例</vt:lpstr>
      <vt:lpstr>4.5 等价关系和偏序关系::偏序集中的特殊元素</vt:lpstr>
      <vt:lpstr>4.5 等价关系和偏序关系::偏序集中的特殊元素</vt:lpstr>
      <vt:lpstr>4.5 等价关系和偏序关系::偏序集中的特殊元素</vt:lpstr>
      <vt:lpstr>4.5 等价关系和偏序关系::偏序集中的特殊元素</vt:lpstr>
      <vt:lpstr>4.6 函数的定义和性质</vt:lpstr>
      <vt:lpstr>4.6 函数的定义和性质::函数定义</vt:lpstr>
      <vt:lpstr>4.6 函数的定义和性质::从A到B的函数; BA</vt:lpstr>
      <vt:lpstr>4.6 函数的定义和性质:: BA实例</vt:lpstr>
      <vt:lpstr>4.6 函数的定义和性质::函数的像和完全原像</vt:lpstr>
      <vt:lpstr>4.6 函数的定义和性质::函数的性质</vt:lpstr>
      <vt:lpstr>4.6 函数的定义和性质::函数的性质例题</vt:lpstr>
      <vt:lpstr>4.6 函数的定义和性质::函数的性质例题</vt:lpstr>
      <vt:lpstr>4.6 函数的定义和性质::函数的性质例题</vt:lpstr>
      <vt:lpstr>幻灯片 82</vt:lpstr>
      <vt:lpstr>4.6 函数的定义和性质::某些重要函数</vt:lpstr>
      <vt:lpstr>4.6 函数的定义与性质 ::某些重要函数</vt:lpstr>
      <vt:lpstr>4.6 函数的定义与性质 ::重要函数实例</vt:lpstr>
      <vt:lpstr>4.7 函数的复合与反函数 </vt:lpstr>
      <vt:lpstr>4.7 函数的复合与反函数 ::复合函数基本定理</vt:lpstr>
      <vt:lpstr>4.7 函数的复合与反函数 ::复合函数基本定理</vt:lpstr>
      <vt:lpstr>4.7 函数的复合与反函数 ::基本定理推论</vt:lpstr>
      <vt:lpstr>4.7 函数的复合与反函数 ::函数复合保持函数性质</vt:lpstr>
      <vt:lpstr>4.7 函数的复合与反函数 ::函数复合保持函数性质</vt:lpstr>
      <vt:lpstr>4.7 函数的复合与反函数 ::函数复合保持函数性质</vt:lpstr>
      <vt:lpstr>4.7 函数的复合与反函数 ::反函数</vt:lpstr>
      <vt:lpstr>4.7 函数的复合与反函数 ::反函数</vt:lpstr>
      <vt:lpstr>4.7 函数的复合与反函数 ::反函数的性质</vt:lpstr>
      <vt:lpstr>幻灯片 96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Wang Jian Xin</cp:lastModifiedBy>
  <cp:revision>1248</cp:revision>
  <dcterms:created xsi:type="dcterms:W3CDTF">2007-11-19T20:33:53Z</dcterms:created>
  <dcterms:modified xsi:type="dcterms:W3CDTF">2015-05-22T10:09:57Z</dcterms:modified>
</cp:coreProperties>
</file>