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403" r:id="rId2"/>
    <p:sldId id="404" r:id="rId3"/>
    <p:sldId id="301" r:id="rId4"/>
    <p:sldId id="260" r:id="rId5"/>
    <p:sldId id="405" r:id="rId6"/>
    <p:sldId id="262" r:id="rId7"/>
    <p:sldId id="263" r:id="rId8"/>
    <p:sldId id="293" r:id="rId9"/>
    <p:sldId id="287" r:id="rId10"/>
    <p:sldId id="294" r:id="rId11"/>
    <p:sldId id="302" r:id="rId12"/>
    <p:sldId id="266" r:id="rId13"/>
    <p:sldId id="267" r:id="rId14"/>
    <p:sldId id="303" r:id="rId15"/>
    <p:sldId id="304" r:id="rId16"/>
    <p:sldId id="406" r:id="rId17"/>
    <p:sldId id="305" r:id="rId18"/>
    <p:sldId id="407" r:id="rId19"/>
    <p:sldId id="408" r:id="rId20"/>
    <p:sldId id="306" r:id="rId21"/>
    <p:sldId id="307" r:id="rId22"/>
    <p:sldId id="308" r:id="rId23"/>
    <p:sldId id="409" r:id="rId24"/>
    <p:sldId id="410" r:id="rId25"/>
    <p:sldId id="411" r:id="rId26"/>
    <p:sldId id="316" r:id="rId27"/>
    <p:sldId id="412" r:id="rId28"/>
    <p:sldId id="413" r:id="rId29"/>
    <p:sldId id="414" r:id="rId30"/>
    <p:sldId id="329" r:id="rId31"/>
    <p:sldId id="330" r:id="rId32"/>
    <p:sldId id="415" r:id="rId33"/>
    <p:sldId id="331" r:id="rId34"/>
    <p:sldId id="332" r:id="rId35"/>
    <p:sldId id="416" r:id="rId36"/>
    <p:sldId id="417" r:id="rId37"/>
    <p:sldId id="418" r:id="rId38"/>
    <p:sldId id="419" r:id="rId39"/>
    <p:sldId id="420" r:id="rId40"/>
    <p:sldId id="421" r:id="rId41"/>
    <p:sldId id="422" r:id="rId42"/>
    <p:sldId id="423" r:id="rId43"/>
    <p:sldId id="424" r:id="rId44"/>
    <p:sldId id="379" r:id="rId45"/>
    <p:sldId id="380" r:id="rId46"/>
    <p:sldId id="384" r:id="rId47"/>
    <p:sldId id="385" r:id="rId48"/>
    <p:sldId id="425" r:id="rId49"/>
    <p:sldId id="426" r:id="rId50"/>
    <p:sldId id="428" r:id="rId51"/>
    <p:sldId id="429" r:id="rId52"/>
    <p:sldId id="431" r:id="rId53"/>
    <p:sldId id="432" r:id="rId54"/>
    <p:sldId id="433" r:id="rId55"/>
    <p:sldId id="434" r:id="rId56"/>
    <p:sldId id="455" r:id="rId57"/>
    <p:sldId id="439" r:id="rId58"/>
    <p:sldId id="440" r:id="rId59"/>
    <p:sldId id="441" r:id="rId60"/>
    <p:sldId id="442" r:id="rId61"/>
    <p:sldId id="443" r:id="rId62"/>
    <p:sldId id="444" r:id="rId63"/>
    <p:sldId id="446" r:id="rId64"/>
    <p:sldId id="447" r:id="rId65"/>
    <p:sldId id="448" r:id="rId66"/>
    <p:sldId id="449" r:id="rId67"/>
    <p:sldId id="452" r:id="rId68"/>
    <p:sldId id="453" r:id="rId69"/>
    <p:sldId id="454"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1D1D"/>
    <a:srgbClr val="CC0000"/>
    <a:srgbClr val="D72323"/>
    <a:srgbClr val="CC7900"/>
    <a:srgbClr val="FF0000"/>
    <a:srgbClr val="69B3F1"/>
    <a:srgbClr val="FF9900"/>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41" autoAdjust="0"/>
    <p:restoredTop sz="94906" autoAdjust="0"/>
  </p:normalViewPr>
  <p:slideViewPr>
    <p:cSldViewPr>
      <p:cViewPr varScale="1">
        <p:scale>
          <a:sx n="79" d="100"/>
          <a:sy n="79" d="100"/>
        </p:scale>
        <p:origin x="-965" y="-8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54" d="100"/>
          <a:sy n="54" d="100"/>
        </p:scale>
        <p:origin x="-127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6376FD8-480B-4521-B905-2E821E8B27DA}" type="slidenum">
              <a:rPr lang="en-US" altLang="zh-CN"/>
              <a:pPr>
                <a:defRPr/>
              </a:pPr>
              <a:t>‹#›</a:t>
            </a:fld>
            <a:endParaRPr lang="en-US" altLang="zh-CN"/>
          </a:p>
        </p:txBody>
      </p:sp>
    </p:spTree>
    <p:extLst>
      <p:ext uri="{BB962C8B-B14F-4D97-AF65-F5344CB8AC3E}">
        <p14:creationId xmlns:p14="http://schemas.microsoft.com/office/powerpoint/2010/main" xmlns="" val="1355038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652A3337-2A23-47B9-8B1A-0E9CE7D0C860}" type="slidenum">
              <a:rPr lang="en-US" altLang="zh-CN"/>
              <a:pPr>
                <a:defRPr/>
              </a:pPr>
              <a:t>‹#›</a:t>
            </a:fld>
            <a:endParaRPr lang="en-US" altLang="zh-CN"/>
          </a:p>
        </p:txBody>
      </p:sp>
    </p:spTree>
    <p:extLst>
      <p:ext uri="{BB962C8B-B14F-4D97-AF65-F5344CB8AC3E}">
        <p14:creationId xmlns:p14="http://schemas.microsoft.com/office/powerpoint/2010/main" xmlns="" val="754661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AFA2B4A-D9F9-4544-888E-49E69AC69890}" type="slidenum">
              <a:rPr lang="en-US" altLang="zh-CN" smtClean="0">
                <a:ea typeface="宋体" charset="-122"/>
              </a:rPr>
              <a:pPr/>
              <a:t>1</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F113A66-BD19-4FAB-A93E-66CDAF5D2F93}" type="slidenum">
              <a:rPr lang="en-US" altLang="zh-CN" smtClean="0">
                <a:latin typeface="Arial" pitchFamily="34" charset="0"/>
              </a:rPr>
              <a:pPr/>
              <a:t>10</a:t>
            </a:fld>
            <a:endParaRPr lang="en-US" altLang="zh-CN"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E5D05CF-C872-4234-8A88-664DABC0F19B}" type="slidenum">
              <a:rPr lang="en-US" altLang="zh-CN" smtClean="0">
                <a:latin typeface="Arial" pitchFamily="34" charset="0"/>
              </a:rPr>
              <a:pPr/>
              <a:t>11</a:t>
            </a:fld>
            <a:endParaRPr lang="en-US" altLang="zh-CN"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17B8BB2-1998-4F1A-9548-DD6877906816}" type="slidenum">
              <a:rPr lang="en-US" altLang="zh-CN" smtClean="0">
                <a:latin typeface="Arial" pitchFamily="34" charset="0"/>
              </a:rPr>
              <a:pPr/>
              <a:t>12</a:t>
            </a:fld>
            <a:endParaRPr lang="en-US" altLang="zh-CN"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D9E7DC9-3144-404D-B50A-8F9E907C479F}" type="slidenum">
              <a:rPr lang="en-US" altLang="zh-CN" smtClean="0">
                <a:latin typeface="Arial" pitchFamily="34" charset="0"/>
              </a:rPr>
              <a:pPr/>
              <a:t>13</a:t>
            </a:fld>
            <a:endParaRPr lang="en-US" altLang="zh-CN"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2716473-1A9F-43FF-83FC-71066978F3D9}" type="slidenum">
              <a:rPr lang="en-US" altLang="zh-CN" smtClean="0">
                <a:latin typeface="Arial" pitchFamily="34" charset="0"/>
              </a:rPr>
              <a:pPr/>
              <a:t>14</a:t>
            </a:fld>
            <a:endParaRPr lang="en-US" altLang="zh-CN"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65FD5F7-392B-4409-8524-A07050EAC5E0}" type="slidenum">
              <a:rPr lang="en-US" altLang="zh-CN" smtClean="0">
                <a:latin typeface="Arial" pitchFamily="34" charset="0"/>
              </a:rPr>
              <a:pPr/>
              <a:t>15</a:t>
            </a:fld>
            <a:endParaRPr lang="en-US" altLang="zh-CN"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65FD5F7-392B-4409-8524-A07050EAC5E0}" type="slidenum">
              <a:rPr lang="en-US" altLang="zh-CN" smtClean="0">
                <a:latin typeface="Arial" pitchFamily="34" charset="0"/>
              </a:rPr>
              <a:pPr/>
              <a:t>16</a:t>
            </a:fld>
            <a:endParaRPr lang="en-US" altLang="zh-CN"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A49BFD8-6897-46B7-90D2-35914A1C9664}" type="slidenum">
              <a:rPr lang="en-US" altLang="zh-CN" smtClean="0">
                <a:latin typeface="Arial" pitchFamily="34" charset="0"/>
              </a:rPr>
              <a:pPr/>
              <a:t>17</a:t>
            </a:fld>
            <a:endParaRPr lang="en-US" altLang="zh-CN"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61A117D-9A9D-4FAD-92AA-B311B3D74D98}" type="slidenum">
              <a:rPr lang="en-US" altLang="zh-CN" smtClean="0">
                <a:latin typeface="Arial" pitchFamily="34" charset="0"/>
              </a:rPr>
              <a:pPr/>
              <a:t>18</a:t>
            </a:fld>
            <a:endParaRPr lang="en-US" altLang="zh-CN"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AFA2B4A-D9F9-4544-888E-49E69AC69890}" type="slidenum">
              <a:rPr lang="en-US" altLang="zh-CN" smtClean="0">
                <a:ea typeface="宋体" charset="-122"/>
              </a:rPr>
              <a:pPr/>
              <a:t>19</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AFA2B4A-D9F9-4544-888E-49E69AC69890}" type="slidenum">
              <a:rPr lang="en-US" altLang="zh-CN" smtClean="0">
                <a:ea typeface="宋体" charset="-122"/>
              </a:rPr>
              <a:pPr/>
              <a:t>2</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DD8DDB9-890D-4A8C-BE3E-B6C562408A44}" type="slidenum">
              <a:rPr lang="en-US" altLang="zh-CN" smtClean="0">
                <a:latin typeface="Arial" pitchFamily="34" charset="0"/>
              </a:rPr>
              <a:pPr/>
              <a:t>20</a:t>
            </a:fld>
            <a:endParaRPr lang="en-US" altLang="zh-CN"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51A3F1E-CC35-4AD0-82F2-E7F54360D9DA}" type="slidenum">
              <a:rPr lang="en-US" altLang="zh-CN" smtClean="0">
                <a:latin typeface="Arial" pitchFamily="34" charset="0"/>
              </a:rPr>
              <a:pPr/>
              <a:t>21</a:t>
            </a:fld>
            <a:endParaRPr lang="en-US" altLang="zh-CN"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3484970-EFE6-4CA5-B32D-97B04A7C3351}" type="slidenum">
              <a:rPr lang="en-US" altLang="zh-CN" smtClean="0">
                <a:latin typeface="Arial" pitchFamily="34" charset="0"/>
              </a:rPr>
              <a:pPr/>
              <a:t>22</a:t>
            </a:fld>
            <a:endParaRPr lang="en-US" altLang="zh-CN"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DD8DDB9-890D-4A8C-BE3E-B6C562408A44}" type="slidenum">
              <a:rPr lang="en-US" altLang="zh-CN" smtClean="0">
                <a:latin typeface="Arial" pitchFamily="34" charset="0"/>
              </a:rPr>
              <a:pPr/>
              <a:t>23</a:t>
            </a:fld>
            <a:endParaRPr lang="en-US" altLang="zh-CN"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DD8DDB9-890D-4A8C-BE3E-B6C562408A44}" type="slidenum">
              <a:rPr lang="en-US" altLang="zh-CN" smtClean="0">
                <a:latin typeface="Arial" pitchFamily="34" charset="0"/>
              </a:rPr>
              <a:pPr/>
              <a:t>24</a:t>
            </a:fld>
            <a:endParaRPr lang="en-US" altLang="zh-CN"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DD8DDB9-890D-4A8C-BE3E-B6C562408A44}" type="slidenum">
              <a:rPr lang="en-US" altLang="zh-CN" smtClean="0">
                <a:latin typeface="Arial" pitchFamily="34" charset="0"/>
              </a:rPr>
              <a:pPr/>
              <a:t>25</a:t>
            </a:fld>
            <a:endParaRPr lang="en-US" altLang="zh-CN"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853CCFE-C519-4DBF-8FF8-09654A678467}" type="slidenum">
              <a:rPr lang="en-US" altLang="zh-CN" smtClean="0">
                <a:latin typeface="Arial" pitchFamily="34" charset="0"/>
              </a:rPr>
              <a:pPr/>
              <a:t>26</a:t>
            </a:fld>
            <a:endParaRPr lang="en-US" altLang="zh-CN"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853CCFE-C519-4DBF-8FF8-09654A678467}" type="slidenum">
              <a:rPr lang="en-US" altLang="zh-CN" smtClean="0">
                <a:latin typeface="Arial" pitchFamily="34" charset="0"/>
              </a:rPr>
              <a:pPr/>
              <a:t>27</a:t>
            </a:fld>
            <a:endParaRPr lang="en-US" altLang="zh-CN"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853CCFE-C519-4DBF-8FF8-09654A678467}" type="slidenum">
              <a:rPr lang="en-US" altLang="zh-CN" smtClean="0">
                <a:latin typeface="Arial" pitchFamily="34" charset="0"/>
              </a:rPr>
              <a:pPr/>
              <a:t>28</a:t>
            </a:fld>
            <a:endParaRPr lang="en-US" altLang="zh-CN"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AFA2B4A-D9F9-4544-888E-49E69AC69890}" type="slidenum">
              <a:rPr lang="en-US" altLang="zh-CN" smtClean="0">
                <a:ea typeface="宋体" charset="-122"/>
              </a:rPr>
              <a:pPr/>
              <a:t>29</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43E17C3-DED2-4D61-816F-D46377CFAE41}" type="slidenum">
              <a:rPr lang="en-US" altLang="zh-CN" smtClean="0">
                <a:latin typeface="Arial" pitchFamily="34" charset="0"/>
              </a:rPr>
              <a:pPr/>
              <a:t>3</a:t>
            </a:fld>
            <a:endParaRPr lang="en-US" altLang="zh-CN"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30</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7E64B3A-113D-45BF-8BB9-1880F521FBC2}" type="slidenum">
              <a:rPr lang="en-US" altLang="zh-CN" smtClean="0">
                <a:ea typeface="宋体" charset="-122"/>
              </a:rPr>
              <a:pPr/>
              <a:t>31</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32</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9E97F5F-7859-422A-AB28-B9B4F5B599FD}" type="slidenum">
              <a:rPr lang="en-US" altLang="zh-CN" smtClean="0">
                <a:ea typeface="宋体" charset="-122"/>
              </a:rPr>
              <a:pPr/>
              <a:t>33</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38</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39</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40</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41</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42</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0F76E79-62D8-4915-A117-182C9A328922}" type="slidenum">
              <a:rPr lang="en-US" altLang="zh-CN" smtClean="0">
                <a:ea typeface="宋体" charset="-122"/>
              </a:rPr>
              <a:pPr/>
              <a:t>43</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DA2104A-787B-4ADA-B64B-8D19653704CF}" type="slidenum">
              <a:rPr lang="en-US" altLang="zh-CN" smtClean="0">
                <a:latin typeface="Arial" pitchFamily="34" charset="0"/>
              </a:rPr>
              <a:pPr/>
              <a:t>4</a:t>
            </a:fld>
            <a:endParaRPr lang="en-US" altLang="zh-CN"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43E17C3-DED2-4D61-816F-D46377CFAE41}" type="slidenum">
              <a:rPr lang="en-US" altLang="zh-CN" smtClean="0">
                <a:latin typeface="Arial" pitchFamily="34" charset="0"/>
              </a:rPr>
              <a:pPr/>
              <a:t>5</a:t>
            </a:fld>
            <a:endParaRPr lang="en-US" altLang="zh-CN"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3D68A7-6E76-4B22-B38A-CF58245D917E}" type="slidenum">
              <a:rPr lang="en-US" altLang="zh-CN" smtClean="0">
                <a:latin typeface="Arial" pitchFamily="34" charset="0"/>
              </a:rPr>
              <a:pPr/>
              <a:t>6</a:t>
            </a:fld>
            <a:endParaRPr lang="en-US" altLang="zh-CN"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DAA12CA-0A9E-49EF-9F54-677B0CD8E809}" type="slidenum">
              <a:rPr lang="en-US" altLang="zh-CN" smtClean="0">
                <a:latin typeface="Arial" pitchFamily="34" charset="0"/>
              </a:rPr>
              <a:pPr/>
              <a:t>7</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0E80118-BD58-40D5-A9B1-AE210DD91543}" type="slidenum">
              <a:rPr lang="en-US" altLang="zh-CN" smtClean="0">
                <a:latin typeface="Arial" pitchFamily="34" charset="0"/>
              </a:rPr>
              <a:pPr/>
              <a:t>8</a:t>
            </a:fld>
            <a:endParaRPr lang="en-US" altLang="zh-CN"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61A117D-9A9D-4FAD-92AA-B311B3D74D98}" type="slidenum">
              <a:rPr lang="en-US" altLang="zh-CN" smtClean="0">
                <a:latin typeface="Arial" pitchFamily="34" charset="0"/>
              </a:rPr>
              <a:pPr/>
              <a:t>9</a:t>
            </a:fld>
            <a:endParaRPr lang="en-US" altLang="zh-CN"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A0298D-0AB8-448C-A6B1-E53ED072C77D}" type="slidenum">
              <a:rPr lang="en-US" altLang="zh-CN"/>
              <a:pPr>
                <a:defRPr/>
              </a:pPr>
              <a:t>‹#›</a:t>
            </a:fld>
            <a:endParaRPr lang="en-US" altLang="zh-CN"/>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F7BECD-71E1-4C36-ADF0-B444BB3F0591}" type="slidenum">
              <a:rPr lang="en-US" altLang="zh-CN"/>
              <a:pPr>
                <a:defRPr/>
              </a:pPr>
              <a:t>‹#›</a:t>
            </a:fld>
            <a:endParaRPr lang="en-US" altLang="zh-C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A57C8A-0675-4BAF-AF21-468A29838F22}" type="slidenum">
              <a:rPr lang="en-US" altLang="zh-CN"/>
              <a:pPr>
                <a:defRPr/>
              </a:pPr>
              <a:t>‹#›</a:t>
            </a:fld>
            <a:endParaRPr lang="en-US" altLang="zh-CN"/>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84BAE0-4E3B-4E2A-AD9C-704F1EA8BA3D}" type="slidenum">
              <a:rPr lang="en-US" altLang="zh-CN"/>
              <a:pPr>
                <a:defRPr/>
              </a:pPr>
              <a:t>‹#›</a:t>
            </a:fld>
            <a:endParaRPr lang="en-US" altLang="zh-CN"/>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9E5E13-E9A1-4725-AD67-BCEC3F4A2AF6}" type="slidenum">
              <a:rPr lang="en-US" altLang="zh-CN"/>
              <a:pPr>
                <a:defRPr/>
              </a:pPr>
              <a:t>‹#›</a:t>
            </a:fld>
            <a:endParaRPr lang="en-US" altLang="zh-C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02E1C4-6DB8-4420-9506-C090506215A2}" type="slidenum">
              <a:rPr lang="en-US" altLang="zh-CN"/>
              <a:pPr>
                <a:defRPr/>
              </a:pPr>
              <a:t>‹#›</a:t>
            </a:fld>
            <a:endParaRPr lang="en-US" altLang="zh-CN"/>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53058D-C28B-4248-90FB-AC55EC784BB0}" type="slidenum">
              <a:rPr lang="en-US" altLang="zh-CN"/>
              <a:pPr>
                <a:defRPr/>
              </a:pPr>
              <a:t>‹#›</a:t>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9FEF277-9510-4307-BCE0-4C6F4599E0AD}" type="slidenum">
              <a:rPr lang="en-US" altLang="zh-CN"/>
              <a:pPr>
                <a:defRPr/>
              </a:pPr>
              <a:t>‹#›</a:t>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90DA5F-0FB6-4F1D-8B7C-2AC300A111CE}" type="slidenum">
              <a:rPr lang="en-US" altLang="zh-CN"/>
              <a:pPr>
                <a:defRPr/>
              </a:pPr>
              <a:t>‹#›</a:t>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1784346-3FB4-4ED7-B2A3-972367876841}" type="slidenum">
              <a:rPr lang="en-US" altLang="zh-CN"/>
              <a:pPr>
                <a:defRPr/>
              </a:pPr>
              <a:t>‹#›</a:t>
            </a:fld>
            <a:endParaRPr lang="en-US" altLang="zh-C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848DF64-2689-47FB-AB90-D80E6AC639E9}" type="slidenum">
              <a:rPr lang="en-US" altLang="zh-CN"/>
              <a:pPr>
                <a:defRPr/>
              </a:pPr>
              <a:t>‹#›</a:t>
            </a:fld>
            <a:endParaRPr lang="en-US" altLang="zh-CN"/>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8525676-EB96-421B-94E6-23124500DDD4}" type="slidenum">
              <a:rPr lang="en-US" altLang="zh-CN"/>
              <a:pPr>
                <a:defRPr/>
              </a:pPr>
              <a:t>‹#›</a:t>
            </a:fld>
            <a:endParaRPr lang="en-US" altLang="zh-C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766BE6-FA75-45D8-84B8-28769B60F2C3}" type="slidenum">
              <a:rPr lang="en-US" altLang="zh-CN"/>
              <a:pPr>
                <a:defRPr/>
              </a:pPr>
              <a:t>‹#›</a:t>
            </a:fld>
            <a:endParaRPr lang="en-US" altLang="zh-C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979613" y="260350"/>
            <a:ext cx="6121400" cy="417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63BFE21D-6C28-499E-8836-8480041C28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timing>
    <p:tnLst>
      <p:par>
        <p:cTn id="1" dur="indefinite" restart="never" nodeType="tmRoot"/>
      </p:par>
    </p:tnLst>
  </p:timing>
  <p:hf hdr="0" ftr="0" dt="0"/>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Times New Roman" pitchFamily="18" charset="0"/>
          <a:ea typeface="宋体" pitchFamily="2" charset="-122"/>
        </a:defRPr>
      </a:lvl2pPr>
      <a:lvl3pPr algn="r" rtl="0" eaLnBrk="0" fontAlgn="base" hangingPunct="0">
        <a:spcBef>
          <a:spcPct val="0"/>
        </a:spcBef>
        <a:spcAft>
          <a:spcPct val="0"/>
        </a:spcAft>
        <a:defRPr sz="3200" b="1">
          <a:solidFill>
            <a:schemeClr val="tx2"/>
          </a:solidFill>
          <a:latin typeface="Times New Roman" pitchFamily="18" charset="0"/>
          <a:ea typeface="宋体" pitchFamily="2" charset="-122"/>
        </a:defRPr>
      </a:lvl3pPr>
      <a:lvl4pPr algn="r" rtl="0" eaLnBrk="0" fontAlgn="base" hangingPunct="0">
        <a:spcBef>
          <a:spcPct val="0"/>
        </a:spcBef>
        <a:spcAft>
          <a:spcPct val="0"/>
        </a:spcAft>
        <a:defRPr sz="3200" b="1">
          <a:solidFill>
            <a:schemeClr val="tx2"/>
          </a:solidFill>
          <a:latin typeface="Times New Roman" pitchFamily="18" charset="0"/>
          <a:ea typeface="宋体" pitchFamily="2" charset="-122"/>
        </a:defRPr>
      </a:lvl4pPr>
      <a:lvl5pPr algn="r" rtl="0" eaLnBrk="0" fontAlgn="base" hangingPunct="0">
        <a:spcBef>
          <a:spcPct val="0"/>
        </a:spcBef>
        <a:spcAft>
          <a:spcPct val="0"/>
        </a:spcAft>
        <a:defRPr sz="3200" b="1">
          <a:solidFill>
            <a:schemeClr val="tx2"/>
          </a:solidFill>
          <a:latin typeface="Times New Roman" pitchFamily="18"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FF9900"/>
        </a:buClr>
        <a:buFont typeface="Wingdings" pitchFamily="2" charset="2"/>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华文中宋" pitchFamily="2" charset="-122"/>
        </a:defRPr>
      </a:lvl2pPr>
      <a:lvl3pPr marL="1143000" indent="-228600" algn="l" rtl="0" eaLnBrk="0" fontAlgn="base" hangingPunct="0">
        <a:spcBef>
          <a:spcPct val="20000"/>
        </a:spcBef>
        <a:spcAft>
          <a:spcPct val="0"/>
        </a:spcAft>
        <a:buChar char="•"/>
        <a:defRPr sz="2200">
          <a:solidFill>
            <a:schemeClr val="tx1"/>
          </a:solidFill>
          <a:latin typeface="+mn-lt"/>
          <a:ea typeface="华文中宋" pitchFamily="2" charset="-122"/>
        </a:defRPr>
      </a:lvl3pPr>
      <a:lvl4pPr marL="1600200" indent="-228600" algn="l" rtl="0" eaLnBrk="0" fontAlgn="base" hangingPunct="0">
        <a:spcBef>
          <a:spcPct val="20000"/>
        </a:spcBef>
        <a:spcAft>
          <a:spcPct val="0"/>
        </a:spcAft>
        <a:buChar char="–"/>
        <a:defRPr sz="2200">
          <a:solidFill>
            <a:schemeClr val="tx1"/>
          </a:solidFill>
          <a:latin typeface="+mn-lt"/>
          <a:ea typeface="华文中宋" pitchFamily="2" charset="-122"/>
        </a:defRPr>
      </a:lvl4pPr>
      <a:lvl5pPr marL="2057400" indent="-228600" algn="l" rtl="0" eaLnBrk="0" fontAlgn="base" hangingPunct="0">
        <a:spcBef>
          <a:spcPct val="20000"/>
        </a:spcBef>
        <a:spcAft>
          <a:spcPct val="0"/>
        </a:spcAft>
        <a:buChar char="»"/>
        <a:defRPr sz="2200">
          <a:solidFill>
            <a:schemeClr val="tx1"/>
          </a:solidFill>
          <a:latin typeface="+mn-lt"/>
          <a:ea typeface="华文中宋" pitchFamily="2" charset="-122"/>
        </a:defRPr>
      </a:lvl5pPr>
      <a:lvl6pPr marL="2514600" indent="-228600" algn="l" rtl="0" fontAlgn="base">
        <a:spcBef>
          <a:spcPct val="20000"/>
        </a:spcBef>
        <a:spcAft>
          <a:spcPct val="0"/>
        </a:spcAft>
        <a:buChar char="»"/>
        <a:defRPr sz="2200">
          <a:solidFill>
            <a:schemeClr val="tx1"/>
          </a:solidFill>
          <a:latin typeface="+mn-lt"/>
          <a:ea typeface="华文中宋" pitchFamily="2" charset="-122"/>
        </a:defRPr>
      </a:lvl6pPr>
      <a:lvl7pPr marL="2971800" indent="-228600" algn="l" rtl="0" fontAlgn="base">
        <a:spcBef>
          <a:spcPct val="20000"/>
        </a:spcBef>
        <a:spcAft>
          <a:spcPct val="0"/>
        </a:spcAft>
        <a:buChar char="»"/>
        <a:defRPr sz="2200">
          <a:solidFill>
            <a:schemeClr val="tx1"/>
          </a:solidFill>
          <a:latin typeface="+mn-lt"/>
          <a:ea typeface="华文中宋" pitchFamily="2" charset="-122"/>
        </a:defRPr>
      </a:lvl7pPr>
      <a:lvl8pPr marL="3429000" indent="-228600" algn="l" rtl="0" fontAlgn="base">
        <a:spcBef>
          <a:spcPct val="20000"/>
        </a:spcBef>
        <a:spcAft>
          <a:spcPct val="0"/>
        </a:spcAft>
        <a:buChar char="»"/>
        <a:defRPr sz="2200">
          <a:solidFill>
            <a:schemeClr val="tx1"/>
          </a:solidFill>
          <a:latin typeface="+mn-lt"/>
          <a:ea typeface="华文中宋" pitchFamily="2" charset="-122"/>
        </a:defRPr>
      </a:lvl8pPr>
      <a:lvl9pPr marL="3886200" indent="-228600" algn="l" rtl="0" fontAlgn="base">
        <a:spcBef>
          <a:spcPct val="20000"/>
        </a:spcBef>
        <a:spcAft>
          <a:spcPct val="0"/>
        </a:spcAft>
        <a:buChar char="»"/>
        <a:defRPr sz="2200">
          <a:solidFill>
            <a:schemeClr val="tx1"/>
          </a:solidFill>
          <a:latin typeface="+mn-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7.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395672DB-FABF-4AA1-A2B5-0F4FBBA69503}" type="slidenum">
              <a:rPr lang="en-US" altLang="zh-CN" smtClean="0">
                <a:ea typeface="宋体" charset="-122"/>
              </a:rPr>
              <a:pPr/>
              <a:t>1</a:t>
            </a:fld>
            <a:endParaRPr lang="en-US" altLang="zh-CN" smtClean="0">
              <a:ea typeface="宋体" charset="-122"/>
            </a:endParaRPr>
          </a:p>
        </p:txBody>
      </p:sp>
      <p:sp>
        <p:nvSpPr>
          <p:cNvPr id="7171" name="Rectangle 2"/>
          <p:cNvSpPr>
            <a:spLocks noGrp="1" noChangeArrowheads="1"/>
          </p:cNvSpPr>
          <p:nvPr>
            <p:ph type="title"/>
          </p:nvPr>
        </p:nvSpPr>
        <p:spPr>
          <a:xfrm>
            <a:off x="1643042" y="260350"/>
            <a:ext cx="6121400" cy="417513"/>
          </a:xfrm>
        </p:spPr>
        <p:txBody>
          <a:bodyPr/>
          <a:lstStyle/>
          <a:p>
            <a:pPr algn="ctr" eaLnBrk="1" hangingPunct="1"/>
            <a:r>
              <a:rPr lang="zh-CN" altLang="en-US" b="1" dirty="0" smtClean="0"/>
              <a:t>第</a:t>
            </a:r>
            <a:r>
              <a:rPr lang="en-US" altLang="zh-CN" b="1" dirty="0" smtClean="0"/>
              <a:t>9</a:t>
            </a:r>
            <a:r>
              <a:rPr lang="zh-CN" altLang="en-US" b="1" dirty="0" smtClean="0"/>
              <a:t>章  代数系统简介</a:t>
            </a:r>
          </a:p>
        </p:txBody>
      </p:sp>
      <p:sp>
        <p:nvSpPr>
          <p:cNvPr id="7172" name="Rectangle 4"/>
          <p:cNvSpPr>
            <a:spLocks noGrp="1" noChangeArrowheads="1"/>
          </p:cNvSpPr>
          <p:nvPr>
            <p:ph type="body" idx="1"/>
          </p:nvPr>
        </p:nvSpPr>
        <p:spPr>
          <a:xfrm>
            <a:off x="428625" y="1357313"/>
            <a:ext cx="8229600" cy="4525962"/>
          </a:xfrm>
        </p:spPr>
        <p:txBody>
          <a:bodyPr/>
          <a:lstStyle/>
          <a:p>
            <a:pPr eaLnBrk="1" hangingPunct="1">
              <a:spcBef>
                <a:spcPts val="1800"/>
              </a:spcBef>
              <a:buNone/>
            </a:pPr>
            <a:r>
              <a:rPr lang="en-US" altLang="zh-CN" sz="2800" b="1" dirty="0" smtClean="0"/>
              <a:t>9.1 </a:t>
            </a:r>
            <a:r>
              <a:rPr lang="zh-CN" altLang="en-US" sz="2800" b="1" dirty="0" smtClean="0"/>
              <a:t>二元运算及其性质</a:t>
            </a:r>
            <a:endParaRPr lang="en-US" altLang="zh-CN" sz="2800" b="1" dirty="0" smtClean="0"/>
          </a:p>
          <a:p>
            <a:pPr eaLnBrk="1" hangingPunct="1">
              <a:spcBef>
                <a:spcPts val="1800"/>
              </a:spcBef>
              <a:buNone/>
            </a:pPr>
            <a:r>
              <a:rPr lang="en-US" altLang="zh-CN" sz="2800" b="1" dirty="0" smtClean="0"/>
              <a:t>9.2 </a:t>
            </a:r>
            <a:r>
              <a:rPr lang="zh-CN" altLang="en-US" sz="2800" b="1" dirty="0" smtClean="0"/>
              <a:t>代数系统</a:t>
            </a:r>
            <a:endParaRPr lang="en-US" altLang="zh-CN" sz="2800" b="1" dirty="0" smtClean="0"/>
          </a:p>
          <a:p>
            <a:pPr eaLnBrk="1" hangingPunct="1">
              <a:spcBef>
                <a:spcPts val="1800"/>
              </a:spcBef>
              <a:buNone/>
            </a:pPr>
            <a:r>
              <a:rPr lang="en-US" altLang="zh-CN" sz="2800" b="1" dirty="0" smtClean="0"/>
              <a:t>9.3 </a:t>
            </a:r>
            <a:r>
              <a:rPr lang="zh-CN" altLang="en-US" sz="2800" b="1" dirty="0" smtClean="0"/>
              <a:t>几个典型的代数系统</a:t>
            </a:r>
            <a:endParaRPr lang="en-US" altLang="zh-CN" sz="2800" b="1" dirty="0" smtClean="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A942D96E-881B-4A3D-A5CF-A838207C6F44}" type="slidenum">
              <a:rPr lang="en-US" altLang="zh-CN" smtClean="0">
                <a:latin typeface="Arial" pitchFamily="34" charset="0"/>
              </a:rPr>
              <a:pPr/>
              <a:t>10</a:t>
            </a:fld>
            <a:endParaRPr lang="en-US" altLang="zh-CN" smtClean="0">
              <a:latin typeface="Arial" pitchFamily="34" charset="0"/>
            </a:endParaRPr>
          </a:p>
        </p:txBody>
      </p:sp>
      <p:sp>
        <p:nvSpPr>
          <p:cNvPr id="12291" name="Rectangle 2"/>
          <p:cNvSpPr>
            <a:spLocks noGrp="1" noChangeArrowheads="1"/>
          </p:cNvSpPr>
          <p:nvPr>
            <p:ph type="body" idx="1"/>
          </p:nvPr>
        </p:nvSpPr>
        <p:spPr>
          <a:xfrm>
            <a:off x="457200" y="1341438"/>
            <a:ext cx="8229600" cy="1016000"/>
          </a:xfrm>
        </p:spPr>
        <p:txBody>
          <a:bodyPr/>
          <a:lstStyle/>
          <a:p>
            <a:r>
              <a:rPr lang="en-US" altLang="zh-CN" dirty="0" smtClean="0">
                <a:cs typeface="Times New Roman" pitchFamily="18" charset="0"/>
              </a:rPr>
              <a:t> Z, Q, R</a:t>
            </a:r>
            <a:r>
              <a:rPr lang="zh-CN" altLang="en-US" b="0" dirty="0" smtClean="0"/>
              <a:t>分别为整数、有理数、实数集；</a:t>
            </a:r>
            <a:r>
              <a:rPr lang="en-US" altLang="zh-CN" i="1" dirty="0" err="1" smtClean="0">
                <a:cs typeface="Times New Roman" pitchFamily="18" charset="0"/>
              </a:rPr>
              <a:t>M</a:t>
            </a:r>
            <a:r>
              <a:rPr lang="en-US" altLang="zh-CN" i="1" baseline="-25000" dirty="0" err="1" smtClean="0">
                <a:cs typeface="Times New Roman" pitchFamily="18" charset="0"/>
              </a:rPr>
              <a:t>n</a:t>
            </a:r>
            <a:r>
              <a:rPr lang="en-US" altLang="zh-CN" dirty="0" smtClean="0">
                <a:cs typeface="Times New Roman" pitchFamily="18" charset="0"/>
              </a:rPr>
              <a:t>(R) </a:t>
            </a:r>
            <a:r>
              <a:rPr lang="zh-CN" altLang="en-US" b="0" dirty="0" smtClean="0"/>
              <a:t>为</a:t>
            </a:r>
            <a:r>
              <a:rPr lang="en-US" altLang="zh-CN" i="1" dirty="0" smtClean="0">
                <a:cs typeface="Times New Roman" pitchFamily="18" charset="0"/>
              </a:rPr>
              <a:t>n</a:t>
            </a:r>
            <a:r>
              <a:rPr lang="zh-CN" altLang="en-US" b="0" dirty="0" smtClean="0"/>
              <a:t>阶实矩</a:t>
            </a:r>
            <a:endParaRPr lang="en-US" altLang="zh-CN" b="0" dirty="0" smtClean="0"/>
          </a:p>
          <a:p>
            <a:r>
              <a:rPr lang="zh-CN" altLang="en-US" b="0" dirty="0" smtClean="0"/>
              <a:t>集合 </a:t>
            </a:r>
            <a:r>
              <a:rPr lang="en-US" altLang="zh-CN" b="0" dirty="0" smtClean="0"/>
              <a:t>,</a:t>
            </a:r>
            <a:r>
              <a:rPr lang="en-US" altLang="zh-CN" i="1" dirty="0" smtClean="0">
                <a:cs typeface="Times New Roman" pitchFamily="18" charset="0"/>
              </a:rPr>
              <a:t>n</a:t>
            </a:r>
            <a:r>
              <a:rPr lang="en-US" altLang="zh-CN" dirty="0" smtClean="0">
                <a:cs typeface="Times New Roman" pitchFamily="18" charset="0"/>
              </a:rPr>
              <a:t>≧ 2</a:t>
            </a:r>
            <a:r>
              <a:rPr lang="zh-CN" altLang="en-US" b="0" dirty="0" smtClean="0"/>
              <a:t>；</a:t>
            </a:r>
            <a:r>
              <a:rPr lang="en-US" altLang="zh-CN" i="1" dirty="0" smtClean="0">
                <a:cs typeface="Times New Roman" pitchFamily="18" charset="0"/>
              </a:rPr>
              <a:t>P</a:t>
            </a:r>
            <a:r>
              <a:rPr lang="en-US" altLang="zh-CN" dirty="0" smtClean="0">
                <a:cs typeface="Times New Roman" pitchFamily="18" charset="0"/>
              </a:rPr>
              <a:t>(</a:t>
            </a:r>
            <a:r>
              <a:rPr lang="en-US" altLang="zh-CN" i="1" dirty="0" smtClean="0">
                <a:cs typeface="Times New Roman" pitchFamily="18" charset="0"/>
              </a:rPr>
              <a:t>B</a:t>
            </a:r>
            <a:r>
              <a:rPr lang="en-US" altLang="zh-CN" dirty="0" smtClean="0">
                <a:cs typeface="Times New Roman" pitchFamily="18" charset="0"/>
              </a:rPr>
              <a:t>)</a:t>
            </a:r>
            <a:r>
              <a:rPr lang="zh-CN" altLang="en-US" b="0" dirty="0" smtClean="0"/>
              <a:t>为幂集；</a:t>
            </a:r>
            <a:r>
              <a:rPr lang="en-US" altLang="zh-CN" i="1" dirty="0" smtClean="0">
                <a:cs typeface="Times New Roman" pitchFamily="18" charset="0"/>
              </a:rPr>
              <a:t>A</a:t>
            </a:r>
            <a:r>
              <a:rPr lang="en-US" altLang="zh-CN" i="1" baseline="30000" dirty="0" smtClean="0">
                <a:cs typeface="Times New Roman" pitchFamily="18" charset="0"/>
              </a:rPr>
              <a:t>A</a:t>
            </a:r>
            <a:r>
              <a:rPr lang="zh-CN" altLang="en-US" b="0" dirty="0" smtClean="0"/>
              <a:t>为从</a:t>
            </a:r>
            <a:r>
              <a:rPr lang="en-US" altLang="zh-CN" i="1" dirty="0" smtClean="0">
                <a:cs typeface="Times New Roman" pitchFamily="18" charset="0"/>
              </a:rPr>
              <a:t>A</a:t>
            </a:r>
            <a:r>
              <a:rPr lang="zh-CN" altLang="en-US" b="0" dirty="0" smtClean="0"/>
              <a:t>到</a:t>
            </a:r>
            <a:r>
              <a:rPr lang="en-US" altLang="zh-CN" i="1" dirty="0" smtClean="0">
                <a:cs typeface="Times New Roman" pitchFamily="18" charset="0"/>
              </a:rPr>
              <a:t>A</a:t>
            </a:r>
            <a:r>
              <a:rPr lang="zh-CN" altLang="en-US" b="0" dirty="0" smtClean="0"/>
              <a:t>的函数集，</a:t>
            </a:r>
            <a:r>
              <a:rPr lang="en-US" altLang="zh-CN" dirty="0" smtClean="0">
                <a:cs typeface="Times New Roman" pitchFamily="18" charset="0"/>
              </a:rPr>
              <a:t>|</a:t>
            </a:r>
            <a:r>
              <a:rPr lang="en-US" altLang="zh-CN" i="1" dirty="0" smtClean="0">
                <a:cs typeface="Times New Roman" pitchFamily="18" charset="0"/>
              </a:rPr>
              <a:t>A</a:t>
            </a:r>
            <a:r>
              <a:rPr lang="en-US" altLang="zh-CN" dirty="0" smtClean="0">
                <a:cs typeface="Times New Roman" pitchFamily="18" charset="0"/>
              </a:rPr>
              <a:t>|≧ 2</a:t>
            </a:r>
            <a:endParaRPr lang="zh-CN" altLang="en-US" dirty="0" smtClean="0">
              <a:cs typeface="Times New Roman" pitchFamily="18" charset="0"/>
            </a:endParaRPr>
          </a:p>
        </p:txBody>
      </p:sp>
      <p:sp>
        <p:nvSpPr>
          <p:cNvPr id="12292" name="Rectangle 3"/>
          <p:cNvSpPr>
            <a:spLocks noGrp="1" noChangeArrowheads="1"/>
          </p:cNvSpPr>
          <p:nvPr>
            <p:ph type="title"/>
          </p:nvPr>
        </p:nvSpPr>
        <p:spPr>
          <a:xfrm>
            <a:off x="755650" y="260350"/>
            <a:ext cx="756126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运算律</a:t>
            </a:r>
            <a:r>
              <a:rPr lang="zh-CN" altLang="en-US" dirty="0" smtClean="0">
                <a:latin typeface="宋体" pitchFamily="2" charset="-122"/>
              </a:rPr>
              <a:t>实例</a:t>
            </a:r>
            <a:endParaRPr lang="zh-CN" altLang="en-US" dirty="0" smtClean="0"/>
          </a:p>
        </p:txBody>
      </p:sp>
      <p:graphicFrame>
        <p:nvGraphicFramePr>
          <p:cNvPr id="6" name="表格 5"/>
          <p:cNvGraphicFramePr>
            <a:graphicFrameLocks noGrp="1"/>
          </p:cNvGraphicFramePr>
          <p:nvPr/>
        </p:nvGraphicFramePr>
        <p:xfrm>
          <a:off x="642938" y="2500313"/>
          <a:ext cx="7267376" cy="4147326"/>
        </p:xfrm>
        <a:graphic>
          <a:graphicData uri="http://schemas.openxmlformats.org/drawingml/2006/table">
            <a:tbl>
              <a:tblPr/>
              <a:tblGrid>
                <a:gridCol w="1453475"/>
                <a:gridCol w="1453475"/>
                <a:gridCol w="1236453"/>
                <a:gridCol w="1143008"/>
                <a:gridCol w="1980965"/>
              </a:tblGrid>
              <a:tr h="681402">
                <a:tc>
                  <a:txBody>
                    <a:bodyPr/>
                    <a:lstStyle/>
                    <a:p>
                      <a:pPr algn="ctr"/>
                      <a:r>
                        <a:rPr lang="zh-CN" altLang="en-US" sz="2400" dirty="0" smtClean="0"/>
                        <a:t>集合</a:t>
                      </a:r>
                      <a:endParaRPr lang="zh-CN" altLang="en-US" sz="24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运算</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交换律</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结合律</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幂等律</a:t>
                      </a:r>
                      <a:endParaRPr lang="zh-CN" altLang="en-US" sz="2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01">
                <a:tc>
                  <a:txBody>
                    <a:bodyPr/>
                    <a:lstStyle/>
                    <a:p>
                      <a:pPr algn="ct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Z, Q, 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普通加法</a:t>
                      </a:r>
                      <a:r>
                        <a:rPr lang="en-US" altLang="zh-CN" sz="1800" kern="1200" baseline="0" dirty="0" smtClean="0">
                          <a:solidFill>
                            <a:schemeClr val="tx1"/>
                          </a:solidFill>
                          <a:latin typeface="+mn-lt"/>
                          <a:ea typeface="+mn-ea"/>
                          <a:cs typeface="+mn-cs"/>
                        </a:rPr>
                        <a:t>+</a:t>
                      </a:r>
                    </a:p>
                    <a:p>
                      <a:pPr algn="ctr"/>
                      <a:r>
                        <a:rPr lang="zh-CN" altLang="en-US" sz="1800" kern="1200" baseline="0" dirty="0" smtClean="0">
                          <a:solidFill>
                            <a:schemeClr val="tx1"/>
                          </a:solidFill>
                          <a:latin typeface="+mn-lt"/>
                          <a:ea typeface="+mn-ea"/>
                          <a:cs typeface="+mn-cs"/>
                        </a:rPr>
                        <a:t>普通乘法</a:t>
                      </a:r>
                      <a:r>
                        <a:rPr lang="en-US" altLang="zh-CN" sz="1800" kern="1200" baseline="0" dirty="0" smtClean="0">
                          <a:solidFill>
                            <a:schemeClr val="tx1"/>
                          </a:solidFill>
                          <a:latin typeface="+mn-lt"/>
                          <a:ea typeface="+mn-ea"/>
                          <a:cs typeface="+mn-cs"/>
                        </a:rPr>
                        <a: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有</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无</a:t>
                      </a:r>
                    </a:p>
                    <a:p>
                      <a:pPr algn="ctr"/>
                      <a:r>
                        <a:rPr lang="zh-CN" altLang="en-US" sz="1800" kern="1200" baseline="0" dirty="0" smtClean="0">
                          <a:solidFill>
                            <a:schemeClr val="tx1"/>
                          </a:solidFill>
                          <a:latin typeface="+mn-lt"/>
                          <a:ea typeface="+mn-ea"/>
                          <a:cs typeface="+mn-cs"/>
                        </a:rPr>
                        <a:t>无</a:t>
                      </a:r>
                      <a:endParaRPr lang="zh-CN" altLang="en-US" sz="1800" dirty="0" smtClean="0"/>
                    </a:p>
                    <a:p>
                      <a:pPr algn="ct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M</a:t>
                      </a:r>
                      <a:r>
                        <a:rPr kumimoji="0" lang="en-US" altLang="zh-CN" sz="2400" b="1" i="1" u="none" strike="noStrike" kern="0" cap="none" spc="0" normalizeH="0" baseline="-25000" noProof="0" dirty="0" smtClean="0">
                          <a:ln>
                            <a:noFill/>
                          </a:ln>
                          <a:solidFill>
                            <a:srgbClr val="000000"/>
                          </a:solidFill>
                          <a:effectLst/>
                          <a:uLnTx/>
                          <a:uFillTx/>
                          <a:latin typeface="Times New Roman" pitchFamily="18" charset="0"/>
                          <a:ea typeface="+mn-ea"/>
                          <a:cs typeface="Times New Roman" pitchFamily="18" charset="0"/>
                        </a:rPr>
                        <a:t>n</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(R)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矩阵加法</a:t>
                      </a:r>
                      <a:r>
                        <a:rPr lang="en-US" altLang="zh-CN" sz="1800" kern="1200" baseline="0" dirty="0" smtClean="0">
                          <a:solidFill>
                            <a:schemeClr val="tx1"/>
                          </a:solidFill>
                          <a:latin typeface="+mn-lt"/>
                          <a:ea typeface="+mn-ea"/>
                          <a:cs typeface="+mn-cs"/>
                        </a:rPr>
                        <a:t>+</a:t>
                      </a:r>
                    </a:p>
                    <a:p>
                      <a:pPr algn="ctr"/>
                      <a:r>
                        <a:rPr lang="zh-CN" altLang="en-US" sz="1800" kern="1200" baseline="0" dirty="0" smtClean="0">
                          <a:solidFill>
                            <a:schemeClr val="tx1"/>
                          </a:solidFill>
                          <a:latin typeface="+mn-lt"/>
                          <a:ea typeface="+mn-ea"/>
                          <a:cs typeface="+mn-cs"/>
                        </a:rPr>
                        <a:t>矩阵乘法</a:t>
                      </a:r>
                      <a:r>
                        <a:rPr lang="en-US" altLang="zh-CN" sz="1800" kern="1200" baseline="0" dirty="0" smtClean="0">
                          <a:solidFill>
                            <a:schemeClr val="tx1"/>
                          </a:solidFill>
                          <a:latin typeface="+mn-lt"/>
                          <a:ea typeface="+mn-ea"/>
                          <a:cs typeface="+mn-cs"/>
                        </a:rPr>
                        <a: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有</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无</a:t>
                      </a:r>
                    </a:p>
                    <a:p>
                      <a:pPr algn="ctr"/>
                      <a:r>
                        <a:rPr lang="zh-CN" altLang="en-US" sz="1800" kern="1200" baseline="0" dirty="0" smtClean="0">
                          <a:solidFill>
                            <a:schemeClr val="tx1"/>
                          </a:solidFill>
                          <a:latin typeface="+mn-lt"/>
                          <a:ea typeface="+mn-ea"/>
                          <a:cs typeface="+mn-cs"/>
                        </a:rPr>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P</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endParaRPr lang="zh-CN" alt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并∪</a:t>
                      </a:r>
                    </a:p>
                    <a:p>
                      <a:pPr algn="ctr"/>
                      <a:r>
                        <a:rPr lang="zh-CN" altLang="en-US" sz="1800" kern="1200" baseline="0" dirty="0" smtClean="0">
                          <a:solidFill>
                            <a:schemeClr val="tx1"/>
                          </a:solidFill>
                          <a:latin typeface="+mn-lt"/>
                          <a:ea typeface="+mn-ea"/>
                          <a:cs typeface="+mn-cs"/>
                        </a:rPr>
                        <a:t>交∩</a:t>
                      </a:r>
                    </a:p>
                    <a:p>
                      <a:pPr algn="ctr"/>
                      <a:r>
                        <a:rPr lang="zh-CN" altLang="en-US" sz="1800" kern="1200" baseline="0" dirty="0" smtClean="0">
                          <a:solidFill>
                            <a:schemeClr val="tx1"/>
                          </a:solidFill>
                          <a:latin typeface="+mn-lt"/>
                          <a:ea typeface="+mn-ea"/>
                          <a:cs typeface="+mn-cs"/>
                        </a:rPr>
                        <a:t>相对补－</a:t>
                      </a:r>
                    </a:p>
                    <a:p>
                      <a:pPr algn="ctr"/>
                      <a:r>
                        <a:rPr lang="zh-CN" altLang="en-US" sz="1800" kern="1200" baseline="0" dirty="0" smtClean="0">
                          <a:solidFill>
                            <a:schemeClr val="tx1"/>
                          </a:solidFill>
                          <a:latin typeface="+mn-lt"/>
                          <a:ea typeface="+mn-ea"/>
                          <a:cs typeface="+mn-cs"/>
                        </a:rPr>
                        <a:t>对称差⊕</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无</a:t>
                      </a:r>
                    </a:p>
                    <a:p>
                      <a:pPr algn="ctr"/>
                      <a:r>
                        <a:rPr lang="zh-CN" altLang="en-US" sz="1800" kern="1200" baseline="0" dirty="0" smtClean="0">
                          <a:solidFill>
                            <a:schemeClr val="tx1"/>
                          </a:solidFill>
                          <a:latin typeface="+mn-lt"/>
                          <a:ea typeface="+mn-ea"/>
                          <a:cs typeface="+mn-cs"/>
                        </a:rPr>
                        <a:t>有</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无</a:t>
                      </a:r>
                    </a:p>
                    <a:p>
                      <a:pPr algn="ctr"/>
                      <a:r>
                        <a:rPr lang="zh-CN" altLang="en-US" sz="1800" kern="1200" baseline="0" dirty="0" smtClean="0">
                          <a:solidFill>
                            <a:schemeClr val="tx1"/>
                          </a:solidFill>
                          <a:latin typeface="+mn-lt"/>
                          <a:ea typeface="+mn-ea"/>
                          <a:cs typeface="+mn-cs"/>
                        </a:rPr>
                        <a:t>有</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有</a:t>
                      </a:r>
                    </a:p>
                    <a:p>
                      <a:pPr algn="ctr"/>
                      <a:r>
                        <a:rPr lang="zh-CN" altLang="en-US" sz="1800" kern="1200" baseline="0" dirty="0" smtClean="0">
                          <a:solidFill>
                            <a:schemeClr val="tx1"/>
                          </a:solidFill>
                          <a:latin typeface="+mn-lt"/>
                          <a:ea typeface="+mn-ea"/>
                          <a:cs typeface="+mn-cs"/>
                        </a:rPr>
                        <a:t>无</a:t>
                      </a:r>
                    </a:p>
                    <a:p>
                      <a:pPr algn="ctr"/>
                      <a:r>
                        <a:rPr lang="zh-CN" altLang="en-US" sz="1800" kern="1200" baseline="0" dirty="0" smtClean="0">
                          <a:solidFill>
                            <a:schemeClr val="tx1"/>
                          </a:solidFill>
                          <a:latin typeface="+mn-lt"/>
                          <a:ea typeface="+mn-ea"/>
                          <a:cs typeface="+mn-cs"/>
                        </a:rPr>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a:t>
                      </a:r>
                      <a:r>
                        <a:rPr kumimoji="0" lang="en-US" altLang="zh-CN" sz="2400" b="1" i="1" u="none" strike="noStrike" kern="0" cap="none" spc="0" normalizeH="0" baseline="30000" noProof="0" dirty="0" smtClean="0">
                          <a:ln>
                            <a:noFill/>
                          </a:ln>
                          <a:solidFill>
                            <a:srgbClr val="000000"/>
                          </a:solidFill>
                          <a:effectLst/>
                          <a:uLnTx/>
                          <a:uFillTx/>
                          <a:latin typeface="Times New Roman" pitchFamily="18" charset="0"/>
                          <a:ea typeface="+mn-ea"/>
                          <a:cs typeface="Times New Roman" pitchFamily="18" charset="0"/>
                        </a:rPr>
                        <a:t>A</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zh-CN" altLang="en-US" sz="1800" kern="1200" baseline="0" dirty="0" smtClean="0">
                          <a:solidFill>
                            <a:schemeClr val="tx1"/>
                          </a:solidFill>
                          <a:latin typeface="+mn-lt"/>
                          <a:ea typeface="+mn-ea"/>
                          <a:cs typeface="+mn-cs"/>
                        </a:rPr>
                        <a:t>函数复合</a:t>
                      </a:r>
                      <a:r>
                        <a:rPr lang="zh-CN" altLang="en-US" sz="1800" dirty="0" smtClean="0"/>
                        <a: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有</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039FCE0F-C6C0-4FD4-80FD-44FC9D10BB86}" type="slidenum">
              <a:rPr lang="en-US" altLang="zh-CN" smtClean="0">
                <a:latin typeface="Arial" pitchFamily="34" charset="0"/>
              </a:rPr>
              <a:pPr/>
              <a:t>11</a:t>
            </a:fld>
            <a:endParaRPr lang="en-US" altLang="zh-CN" smtClean="0">
              <a:latin typeface="Arial" pitchFamily="34" charset="0"/>
            </a:endParaRPr>
          </a:p>
        </p:txBody>
      </p:sp>
      <p:sp>
        <p:nvSpPr>
          <p:cNvPr id="13315" name="Rectangle 2"/>
          <p:cNvSpPr>
            <a:spLocks noGrp="1" noChangeArrowheads="1"/>
          </p:cNvSpPr>
          <p:nvPr>
            <p:ph type="body" idx="1"/>
          </p:nvPr>
        </p:nvSpPr>
        <p:spPr>
          <a:xfrm>
            <a:off x="457200" y="1341438"/>
            <a:ext cx="8229600" cy="1016000"/>
          </a:xfrm>
        </p:spPr>
        <p:txBody>
          <a:bodyPr/>
          <a:lstStyle/>
          <a:p>
            <a:r>
              <a:rPr lang="en-US" altLang="zh-CN" dirty="0" smtClean="0">
                <a:cs typeface="Times New Roman" pitchFamily="18" charset="0"/>
              </a:rPr>
              <a:t> Z, Q, R</a:t>
            </a:r>
            <a:r>
              <a:rPr lang="zh-CN" altLang="en-US" b="0" dirty="0" smtClean="0"/>
              <a:t>分别为整数、有理数、实数集；</a:t>
            </a:r>
            <a:r>
              <a:rPr lang="en-US" altLang="zh-CN" i="1" dirty="0" smtClean="0">
                <a:cs typeface="Times New Roman" pitchFamily="18" charset="0"/>
              </a:rPr>
              <a:t> </a:t>
            </a:r>
            <a:r>
              <a:rPr lang="en-US" altLang="zh-CN" i="1" dirty="0" err="1" smtClean="0">
                <a:cs typeface="Times New Roman" pitchFamily="18" charset="0"/>
              </a:rPr>
              <a:t>M</a:t>
            </a:r>
            <a:r>
              <a:rPr lang="en-US" altLang="zh-CN" i="1" baseline="-25000" dirty="0" err="1" smtClean="0">
                <a:cs typeface="Times New Roman" pitchFamily="18" charset="0"/>
              </a:rPr>
              <a:t>n</a:t>
            </a:r>
            <a:r>
              <a:rPr lang="en-US" altLang="zh-CN" dirty="0" smtClean="0">
                <a:cs typeface="Times New Roman" pitchFamily="18" charset="0"/>
              </a:rPr>
              <a:t>(R) </a:t>
            </a:r>
            <a:r>
              <a:rPr lang="zh-CN" altLang="en-US" b="0" dirty="0" smtClean="0"/>
              <a:t>为</a:t>
            </a:r>
            <a:r>
              <a:rPr lang="en-US" altLang="zh-CN" dirty="0" smtClean="0">
                <a:cs typeface="Times New Roman" pitchFamily="18" charset="0"/>
              </a:rPr>
              <a:t>n</a:t>
            </a:r>
            <a:r>
              <a:rPr lang="zh-CN" altLang="en-US" b="0" dirty="0" smtClean="0"/>
              <a:t>阶实矩</a:t>
            </a:r>
            <a:endParaRPr lang="en-US" altLang="zh-CN" b="0" dirty="0" smtClean="0"/>
          </a:p>
          <a:p>
            <a:r>
              <a:rPr lang="zh-CN" altLang="en-US" b="0" dirty="0" smtClean="0"/>
              <a:t>集合 </a:t>
            </a:r>
            <a:r>
              <a:rPr lang="en-US" altLang="zh-CN" b="0" dirty="0" smtClean="0"/>
              <a:t>,</a:t>
            </a:r>
            <a:r>
              <a:rPr lang="en-US" altLang="zh-CN" i="1" dirty="0" smtClean="0">
                <a:cs typeface="Times New Roman" pitchFamily="18" charset="0"/>
              </a:rPr>
              <a:t>n</a:t>
            </a:r>
            <a:r>
              <a:rPr lang="en-US" altLang="zh-CN" dirty="0" smtClean="0">
                <a:cs typeface="Times New Roman" pitchFamily="18" charset="0"/>
              </a:rPr>
              <a:t>≧ 2</a:t>
            </a:r>
            <a:r>
              <a:rPr lang="zh-CN" altLang="en-US" b="0" dirty="0" smtClean="0"/>
              <a:t>；</a:t>
            </a:r>
            <a:r>
              <a:rPr lang="en-US" altLang="zh-CN" i="1" dirty="0" smtClean="0">
                <a:cs typeface="Times New Roman" pitchFamily="18" charset="0"/>
              </a:rPr>
              <a:t>P</a:t>
            </a:r>
            <a:r>
              <a:rPr lang="en-US" altLang="zh-CN" dirty="0" smtClean="0">
                <a:cs typeface="Times New Roman" pitchFamily="18" charset="0"/>
              </a:rPr>
              <a:t>(</a:t>
            </a:r>
            <a:r>
              <a:rPr lang="en-US" altLang="zh-CN" i="1" dirty="0" smtClean="0">
                <a:cs typeface="Times New Roman" pitchFamily="18" charset="0"/>
              </a:rPr>
              <a:t>B</a:t>
            </a:r>
            <a:r>
              <a:rPr lang="en-US" altLang="zh-CN" dirty="0" smtClean="0">
                <a:cs typeface="Times New Roman" pitchFamily="18" charset="0"/>
              </a:rPr>
              <a:t>)</a:t>
            </a:r>
            <a:r>
              <a:rPr lang="zh-CN" altLang="en-US" b="0" dirty="0" smtClean="0"/>
              <a:t>为幂集；</a:t>
            </a:r>
            <a:r>
              <a:rPr lang="en-US" altLang="zh-CN" i="1" dirty="0" smtClean="0">
                <a:cs typeface="Times New Roman" pitchFamily="18" charset="0"/>
              </a:rPr>
              <a:t>A</a:t>
            </a:r>
            <a:r>
              <a:rPr lang="en-US" altLang="zh-CN" i="1" baseline="30000" dirty="0" smtClean="0">
                <a:cs typeface="Times New Roman" pitchFamily="18" charset="0"/>
              </a:rPr>
              <a:t>A</a:t>
            </a:r>
            <a:r>
              <a:rPr lang="zh-CN" altLang="en-US" b="0" dirty="0" smtClean="0"/>
              <a:t>为从</a:t>
            </a:r>
            <a:r>
              <a:rPr lang="en-US" altLang="zh-CN" i="1" dirty="0" smtClean="0">
                <a:cs typeface="Times New Roman" pitchFamily="18" charset="0"/>
              </a:rPr>
              <a:t>A</a:t>
            </a:r>
            <a:r>
              <a:rPr lang="zh-CN" altLang="en-US" b="0" dirty="0" smtClean="0"/>
              <a:t>到</a:t>
            </a:r>
            <a:r>
              <a:rPr lang="en-US" altLang="zh-CN" i="1" dirty="0" smtClean="0">
                <a:cs typeface="Times New Roman" pitchFamily="18" charset="0"/>
              </a:rPr>
              <a:t>A</a:t>
            </a:r>
            <a:r>
              <a:rPr lang="zh-CN" altLang="en-US" b="0" dirty="0" smtClean="0"/>
              <a:t>的函数集，</a:t>
            </a:r>
            <a:r>
              <a:rPr lang="en-US" altLang="zh-CN" dirty="0" smtClean="0">
                <a:cs typeface="Times New Roman" pitchFamily="18" charset="0"/>
              </a:rPr>
              <a:t>|</a:t>
            </a:r>
            <a:r>
              <a:rPr lang="en-US" altLang="zh-CN" i="1" dirty="0" smtClean="0">
                <a:cs typeface="Times New Roman" pitchFamily="18" charset="0"/>
              </a:rPr>
              <a:t>A</a:t>
            </a:r>
            <a:r>
              <a:rPr lang="en-US" altLang="zh-CN" dirty="0" smtClean="0">
                <a:cs typeface="Times New Roman" pitchFamily="18" charset="0"/>
              </a:rPr>
              <a:t>|≧ 2</a:t>
            </a:r>
            <a:endParaRPr lang="zh-CN" altLang="en-US" dirty="0" smtClean="0">
              <a:cs typeface="Times New Roman" pitchFamily="18" charset="0"/>
            </a:endParaRPr>
          </a:p>
        </p:txBody>
      </p:sp>
      <p:sp>
        <p:nvSpPr>
          <p:cNvPr id="13316" name="Rectangle 3"/>
          <p:cNvSpPr>
            <a:spLocks noGrp="1" noChangeArrowheads="1"/>
          </p:cNvSpPr>
          <p:nvPr>
            <p:ph type="title"/>
          </p:nvPr>
        </p:nvSpPr>
        <p:spPr>
          <a:xfrm>
            <a:off x="755650" y="260350"/>
            <a:ext cx="756126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运算律</a:t>
            </a:r>
            <a:r>
              <a:rPr lang="zh-CN" altLang="en-US" dirty="0" smtClean="0">
                <a:latin typeface="宋体" pitchFamily="2" charset="-122"/>
              </a:rPr>
              <a:t>实例</a:t>
            </a:r>
            <a:endParaRPr lang="zh-CN" altLang="en-US" dirty="0" smtClean="0"/>
          </a:p>
        </p:txBody>
      </p:sp>
      <p:graphicFrame>
        <p:nvGraphicFramePr>
          <p:cNvPr id="6" name="表格 5"/>
          <p:cNvGraphicFramePr>
            <a:graphicFrameLocks noGrp="1"/>
          </p:cNvGraphicFramePr>
          <p:nvPr/>
        </p:nvGraphicFramePr>
        <p:xfrm>
          <a:off x="1285875" y="2500313"/>
          <a:ext cx="6429420" cy="2979355"/>
        </p:xfrm>
        <a:graphic>
          <a:graphicData uri="http://schemas.openxmlformats.org/drawingml/2006/table">
            <a:tbl>
              <a:tblPr/>
              <a:tblGrid>
                <a:gridCol w="1357322"/>
                <a:gridCol w="1928826"/>
                <a:gridCol w="1857388"/>
                <a:gridCol w="1285884"/>
              </a:tblGrid>
              <a:tr h="420032">
                <a:tc>
                  <a:txBody>
                    <a:bodyPr/>
                    <a:lstStyle/>
                    <a:p>
                      <a:pPr algn="ctr"/>
                      <a:r>
                        <a:rPr lang="zh-CN" altLang="en-US" sz="2400" dirty="0" smtClean="0"/>
                        <a:t>集合</a:t>
                      </a:r>
                      <a:endParaRPr lang="zh-CN" altLang="en-US" sz="24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运算</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分配律</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吸收律</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045">
                <a:tc>
                  <a:txBody>
                    <a:bodyPr/>
                    <a:lstStyle/>
                    <a:p>
                      <a:pPr algn="ct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Z, Q, 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普通加法</a:t>
                      </a:r>
                      <a:r>
                        <a:rPr lang="en-US" altLang="zh-CN" sz="1800" kern="1200" baseline="0" dirty="0" smtClean="0">
                          <a:solidFill>
                            <a:schemeClr val="tx1"/>
                          </a:solidFill>
                          <a:latin typeface="+mn-lt"/>
                          <a:ea typeface="+mn-ea"/>
                          <a:cs typeface="+mn-cs"/>
                        </a:rPr>
                        <a:t>+</a:t>
                      </a:r>
                    </a:p>
                    <a:p>
                      <a:pPr algn="ctr"/>
                      <a:r>
                        <a:rPr lang="zh-CN" altLang="en-US" sz="1800" kern="1200" baseline="0" dirty="0" smtClean="0">
                          <a:solidFill>
                            <a:schemeClr val="tx1"/>
                          </a:solidFill>
                          <a:latin typeface="+mn-lt"/>
                          <a:ea typeface="+mn-ea"/>
                          <a:cs typeface="+mn-cs"/>
                        </a:rPr>
                        <a:t>与乘法</a:t>
                      </a:r>
                      <a:r>
                        <a:rPr lang="en-US" altLang="zh-CN" sz="1800" kern="1200" baseline="0" dirty="0" smtClean="0">
                          <a:solidFill>
                            <a:schemeClr val="tx1"/>
                          </a:solidFill>
                          <a:latin typeface="+mn-lt"/>
                          <a:ea typeface="+mn-ea"/>
                          <a:cs typeface="+mn-cs"/>
                        </a:rPr>
                        <a: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对</a:t>
                      </a: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可分配</a:t>
                      </a:r>
                    </a:p>
                    <a:p>
                      <a:pPr algn="ct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对</a:t>
                      </a: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不分配</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0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M</a:t>
                      </a:r>
                      <a:r>
                        <a:rPr kumimoji="0" lang="en-US" altLang="zh-CN" sz="2400" b="1" i="1" u="none" strike="noStrike" kern="0" cap="none" spc="0" normalizeH="0" baseline="-25000" noProof="0" dirty="0" smtClean="0">
                          <a:ln>
                            <a:noFill/>
                          </a:ln>
                          <a:solidFill>
                            <a:srgbClr val="000000"/>
                          </a:solidFill>
                          <a:effectLst/>
                          <a:uLnTx/>
                          <a:uFillTx/>
                          <a:latin typeface="Times New Roman" pitchFamily="18" charset="0"/>
                          <a:ea typeface="+mn-ea"/>
                          <a:cs typeface="Times New Roman" pitchFamily="18" charset="0"/>
                        </a:rPr>
                        <a:t>n</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(R)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矩阵加法</a:t>
                      </a:r>
                      <a:r>
                        <a:rPr lang="en-US" altLang="zh-CN" sz="1800" kern="1200" baseline="0" dirty="0" smtClean="0">
                          <a:solidFill>
                            <a:schemeClr val="tx1"/>
                          </a:solidFill>
                          <a:latin typeface="+mn-lt"/>
                          <a:ea typeface="+mn-ea"/>
                          <a:cs typeface="+mn-cs"/>
                        </a:rPr>
                        <a:t>+</a:t>
                      </a:r>
                    </a:p>
                    <a:p>
                      <a:pPr algn="ctr"/>
                      <a:r>
                        <a:rPr lang="zh-CN" altLang="en-US" sz="1800" kern="1200" baseline="0" dirty="0" smtClean="0">
                          <a:solidFill>
                            <a:schemeClr val="tx1"/>
                          </a:solidFill>
                          <a:latin typeface="+mn-lt"/>
                          <a:ea typeface="+mn-ea"/>
                          <a:cs typeface="+mn-cs"/>
                        </a:rPr>
                        <a:t>与乘法</a:t>
                      </a:r>
                      <a:r>
                        <a:rPr lang="en-US" altLang="zh-CN" sz="1800" kern="1200" baseline="0" dirty="0" smtClean="0">
                          <a:solidFill>
                            <a:schemeClr val="tx1"/>
                          </a:solidFill>
                          <a:latin typeface="+mn-lt"/>
                          <a:ea typeface="+mn-ea"/>
                          <a:cs typeface="+mn-cs"/>
                        </a:rPr>
                        <a: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对</a:t>
                      </a: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可分配</a:t>
                      </a:r>
                    </a:p>
                    <a:p>
                      <a:pPr algn="ct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对</a:t>
                      </a:r>
                      <a:r>
                        <a:rPr lang="en-US" altLang="zh-CN" sz="1800" kern="1200" baseline="0" dirty="0" smtClean="0">
                          <a:solidFill>
                            <a:schemeClr val="tx1"/>
                          </a:solidFill>
                          <a:latin typeface="+mn-lt"/>
                          <a:ea typeface="+mn-ea"/>
                          <a:cs typeface="+mn-cs"/>
                        </a:rPr>
                        <a:t>×</a:t>
                      </a:r>
                      <a:r>
                        <a:rPr lang="zh-CN" altLang="en-US" sz="1800" kern="1200" baseline="0" dirty="0" smtClean="0">
                          <a:solidFill>
                            <a:schemeClr val="tx1"/>
                          </a:solidFill>
                          <a:latin typeface="+mn-lt"/>
                          <a:ea typeface="+mn-ea"/>
                          <a:cs typeface="+mn-cs"/>
                        </a:rPr>
                        <a:t>不分配</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045">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P</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endParaRPr lang="zh-CN" alt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并∪与交∩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∪对∩可分配</a:t>
                      </a:r>
                    </a:p>
                    <a:p>
                      <a:pPr algn="ctr"/>
                      <a:r>
                        <a:rPr lang="zh-CN" altLang="en-US" sz="1800" kern="1200" baseline="0" dirty="0" smtClean="0">
                          <a:solidFill>
                            <a:schemeClr val="tx1"/>
                          </a:solidFill>
                          <a:latin typeface="+mn-lt"/>
                          <a:ea typeface="+mn-ea"/>
                          <a:cs typeface="+mn-cs"/>
                        </a:rPr>
                        <a:t>∩对∪可分配</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有</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1915">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baseline="0" dirty="0" smtClean="0">
                          <a:solidFill>
                            <a:schemeClr val="tx1"/>
                          </a:solidFill>
                          <a:latin typeface="+mn-lt"/>
                          <a:ea typeface="+mn-ea"/>
                          <a:cs typeface="+mn-cs"/>
                        </a:rPr>
                        <a:t>交∩与对称差⊕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kern="1200" baseline="0" dirty="0" smtClean="0">
                          <a:solidFill>
                            <a:schemeClr val="tx1"/>
                          </a:solidFill>
                          <a:latin typeface="+mn-lt"/>
                          <a:ea typeface="+mn-ea"/>
                          <a:cs typeface="+mn-cs"/>
                        </a:rPr>
                        <a:t>∩对⊕可分配</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无</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94884B06-3D2B-41AC-A22A-F2974B84E0D2}" type="slidenum">
              <a:rPr lang="en-US" altLang="zh-CN" smtClean="0">
                <a:latin typeface="Arial" pitchFamily="34" charset="0"/>
              </a:rPr>
              <a:pPr/>
              <a:t>12</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836712"/>
            <a:ext cx="8496300" cy="5760639"/>
          </a:xfrm>
        </p:spPr>
        <p:txBody>
          <a:bodyPr/>
          <a:lstStyle/>
          <a:p>
            <a:pPr>
              <a:spcAft>
                <a:spcPts val="600"/>
              </a:spcAft>
            </a:pPr>
            <a:r>
              <a:rPr lang="zh-CN" altLang="en-US" dirty="0" smtClean="0">
                <a:solidFill>
                  <a:srgbClr val="A60021"/>
                </a:solidFill>
              </a:rPr>
              <a:t>定义</a:t>
            </a:r>
            <a:r>
              <a:rPr lang="en-US" altLang="zh-CN" dirty="0" smtClean="0">
                <a:solidFill>
                  <a:srgbClr val="A60021"/>
                </a:solidFill>
                <a:cs typeface="Times New Roman" pitchFamily="18" charset="0"/>
              </a:rPr>
              <a:t>9.6  </a:t>
            </a:r>
            <a:r>
              <a:rPr lang="zh-CN" altLang="en-US" dirty="0" smtClean="0"/>
              <a:t>设◦为</a:t>
            </a:r>
            <a:r>
              <a:rPr lang="en-US" altLang="zh-CN" dirty="0" smtClean="0"/>
              <a:t>S</a:t>
            </a:r>
            <a:r>
              <a:rPr lang="zh-CN" altLang="en-US" dirty="0" smtClean="0"/>
              <a:t>上的二元运算</a:t>
            </a:r>
            <a:r>
              <a:rPr lang="en-US" altLang="zh-CN" dirty="0" smtClean="0"/>
              <a:t>,</a:t>
            </a:r>
          </a:p>
          <a:p>
            <a:pPr>
              <a:spcAft>
                <a:spcPts val="600"/>
              </a:spcAft>
            </a:pPr>
            <a:r>
              <a:rPr lang="en-US" altLang="zh-CN" dirty="0" smtClean="0"/>
              <a:t>(1) </a:t>
            </a:r>
            <a:r>
              <a:rPr lang="zh-CN" altLang="en-US" dirty="0" smtClean="0"/>
              <a:t>如果存在</a:t>
            </a:r>
            <a:r>
              <a:rPr lang="en-US" altLang="zh-CN" i="1" dirty="0" smtClean="0"/>
              <a:t>e</a:t>
            </a:r>
            <a:r>
              <a:rPr lang="en-US" altLang="zh-CN" i="1" baseline="-25000" dirty="0" smtClean="0"/>
              <a:t>l </a:t>
            </a:r>
            <a:r>
              <a:rPr lang="en-US" altLang="zh-CN" dirty="0" smtClean="0"/>
              <a:t>(</a:t>
            </a:r>
            <a:r>
              <a:rPr lang="zh-CN" altLang="en-US" dirty="0" smtClean="0"/>
              <a:t>或</a:t>
            </a:r>
            <a:r>
              <a:rPr lang="en-US" altLang="zh-CN" i="1" dirty="0" err="1" smtClean="0"/>
              <a:t>e</a:t>
            </a:r>
            <a:r>
              <a:rPr lang="en-US" altLang="zh-CN" i="1" baseline="-25000" dirty="0" err="1" smtClean="0"/>
              <a:t>r</a:t>
            </a:r>
            <a:r>
              <a:rPr lang="en-US" altLang="zh-CN" dirty="0" smtClean="0"/>
              <a:t>)</a:t>
            </a:r>
            <a:r>
              <a:rPr lang="zh-CN" altLang="en-US" dirty="0" smtClean="0"/>
              <a:t> ∈ </a:t>
            </a:r>
            <a:r>
              <a:rPr lang="en-US" altLang="zh-CN" i="1" dirty="0" smtClean="0"/>
              <a:t>S</a:t>
            </a:r>
            <a:r>
              <a:rPr lang="zh-CN" altLang="en-US" dirty="0" smtClean="0"/>
              <a:t>，使得对任意</a:t>
            </a:r>
            <a:r>
              <a:rPr lang="en-US" altLang="zh-CN" i="1" dirty="0" smtClean="0"/>
              <a:t>x</a:t>
            </a:r>
            <a:r>
              <a:rPr lang="zh-CN" altLang="en-US" dirty="0" smtClean="0"/>
              <a:t>∈</a:t>
            </a:r>
            <a:r>
              <a:rPr lang="en-US" altLang="zh-CN" i="1" dirty="0" smtClean="0"/>
              <a:t>S</a:t>
            </a:r>
            <a:r>
              <a:rPr lang="en-US" altLang="zh-CN" dirty="0" smtClean="0"/>
              <a:t> </a:t>
            </a:r>
            <a:r>
              <a:rPr lang="zh-CN" altLang="en-US" dirty="0" smtClean="0"/>
              <a:t>都有</a:t>
            </a:r>
          </a:p>
          <a:p>
            <a:pPr>
              <a:spcAft>
                <a:spcPts val="600"/>
              </a:spcAft>
            </a:pPr>
            <a:r>
              <a:rPr lang="en-US" altLang="zh-CN" i="1" dirty="0" smtClean="0"/>
              <a:t>			e</a:t>
            </a:r>
            <a:r>
              <a:rPr lang="en-US" altLang="zh-CN" i="1" baseline="-25000" dirty="0" smtClean="0"/>
              <a:t>l</a:t>
            </a:r>
            <a:r>
              <a:rPr lang="en-US" altLang="zh-CN" i="1" dirty="0" smtClean="0"/>
              <a:t> </a:t>
            </a:r>
            <a:r>
              <a:rPr lang="en-US" altLang="zh-CN" dirty="0" smtClean="0"/>
              <a:t>◦</a:t>
            </a:r>
            <a:r>
              <a:rPr lang="en-US" altLang="zh-CN" i="1" dirty="0" smtClean="0"/>
              <a:t>x = x </a:t>
            </a:r>
            <a:r>
              <a:rPr lang="en-US" altLang="zh-CN" dirty="0" smtClean="0"/>
              <a:t>(</a:t>
            </a:r>
            <a:r>
              <a:rPr lang="zh-CN" altLang="en-US" dirty="0" smtClean="0"/>
              <a:t>或</a:t>
            </a:r>
            <a:r>
              <a:rPr lang="en-US" altLang="zh-CN" i="1" dirty="0" smtClean="0"/>
              <a:t>x</a:t>
            </a:r>
            <a:r>
              <a:rPr lang="en-US" altLang="zh-CN" dirty="0" smtClean="0"/>
              <a:t>◦ </a:t>
            </a:r>
            <a:r>
              <a:rPr lang="en-US" altLang="zh-CN" i="1" dirty="0" err="1" smtClean="0"/>
              <a:t>e</a:t>
            </a:r>
            <a:r>
              <a:rPr lang="en-US" altLang="zh-CN" i="1" baseline="-25000" dirty="0" err="1" smtClean="0"/>
              <a:t>r</a:t>
            </a:r>
            <a:r>
              <a:rPr lang="en-US" altLang="zh-CN" i="1" dirty="0" smtClean="0"/>
              <a:t> = x</a:t>
            </a:r>
            <a:r>
              <a:rPr lang="en-US" altLang="zh-CN" dirty="0" smtClean="0"/>
              <a:t>)</a:t>
            </a:r>
            <a:r>
              <a:rPr lang="zh-CN" altLang="en-US" dirty="0" smtClean="0"/>
              <a:t>，</a:t>
            </a:r>
          </a:p>
          <a:p>
            <a:pPr>
              <a:spcAft>
                <a:spcPts val="600"/>
              </a:spcAft>
            </a:pPr>
            <a:r>
              <a:rPr lang="zh-CN" altLang="en-US" dirty="0" smtClean="0"/>
              <a:t>则称</a:t>
            </a:r>
            <a:r>
              <a:rPr lang="en-US" altLang="zh-CN" i="1" dirty="0" smtClean="0"/>
              <a:t>e</a:t>
            </a:r>
            <a:r>
              <a:rPr lang="en-US" altLang="zh-CN" i="1" baseline="-25000" dirty="0" smtClean="0"/>
              <a:t>l</a:t>
            </a:r>
            <a:r>
              <a:rPr lang="en-US" altLang="zh-CN" baseline="-25000" dirty="0" smtClean="0"/>
              <a:t> </a:t>
            </a:r>
            <a:r>
              <a:rPr lang="en-US" altLang="zh-CN" dirty="0" smtClean="0"/>
              <a:t>(</a:t>
            </a:r>
            <a:r>
              <a:rPr lang="zh-CN" altLang="en-US" dirty="0" smtClean="0"/>
              <a:t>或</a:t>
            </a:r>
            <a:r>
              <a:rPr lang="en-US" altLang="zh-CN" i="1" dirty="0" err="1" smtClean="0"/>
              <a:t>e</a:t>
            </a:r>
            <a:r>
              <a:rPr lang="en-US" altLang="zh-CN" i="1" baseline="-25000" dirty="0" err="1" smtClean="0"/>
              <a:t>r</a:t>
            </a:r>
            <a:r>
              <a:rPr lang="en-US" altLang="zh-CN" dirty="0" smtClean="0"/>
              <a:t>)</a:t>
            </a:r>
            <a:r>
              <a:rPr lang="zh-CN" altLang="en-US" dirty="0" smtClean="0"/>
              <a:t>是</a:t>
            </a:r>
            <a:r>
              <a:rPr lang="en-US" altLang="zh-CN" dirty="0" smtClean="0"/>
              <a:t>S</a:t>
            </a:r>
            <a:r>
              <a:rPr lang="zh-CN" altLang="en-US" dirty="0" smtClean="0"/>
              <a:t>中关于◦运算的</a:t>
            </a:r>
            <a:r>
              <a:rPr lang="zh-CN" altLang="en-US" dirty="0" smtClean="0">
                <a:solidFill>
                  <a:schemeClr val="accent2">
                    <a:lumMod val="60000"/>
                    <a:lumOff val="40000"/>
                  </a:schemeClr>
                </a:solidFill>
              </a:rPr>
              <a:t>左</a:t>
            </a:r>
            <a:r>
              <a:rPr lang="en-US" altLang="zh-CN" dirty="0" smtClean="0"/>
              <a:t>(</a:t>
            </a:r>
            <a:r>
              <a:rPr lang="zh-CN" altLang="en-US" dirty="0" smtClean="0"/>
              <a:t>或</a:t>
            </a:r>
            <a:r>
              <a:rPr lang="zh-CN" altLang="en-US" dirty="0" smtClean="0">
                <a:solidFill>
                  <a:schemeClr val="accent2">
                    <a:lumMod val="60000"/>
                    <a:lumOff val="40000"/>
                  </a:schemeClr>
                </a:solidFill>
              </a:rPr>
              <a:t>右</a:t>
            </a:r>
            <a:r>
              <a:rPr lang="en-US" altLang="zh-CN" dirty="0" smtClean="0"/>
              <a:t>)</a:t>
            </a:r>
            <a:r>
              <a:rPr lang="zh-CN" altLang="en-US" dirty="0" smtClean="0">
                <a:solidFill>
                  <a:schemeClr val="accent2">
                    <a:lumMod val="60000"/>
                    <a:lumOff val="40000"/>
                  </a:schemeClr>
                </a:solidFill>
              </a:rPr>
              <a:t>单位元</a:t>
            </a:r>
            <a:r>
              <a:rPr lang="en-US" altLang="zh-CN" dirty="0" smtClean="0"/>
              <a:t>.</a:t>
            </a:r>
          </a:p>
          <a:p>
            <a:pPr>
              <a:spcAft>
                <a:spcPts val="600"/>
              </a:spcAft>
            </a:pPr>
            <a:r>
              <a:rPr lang="zh-CN" altLang="en-US" dirty="0" smtClean="0"/>
              <a:t>若</a:t>
            </a:r>
            <a:r>
              <a:rPr lang="en-US" altLang="zh-CN" i="1" dirty="0" smtClean="0"/>
              <a:t>e</a:t>
            </a:r>
            <a:r>
              <a:rPr lang="zh-CN" altLang="en-US" dirty="0" smtClean="0"/>
              <a:t>∈</a:t>
            </a:r>
            <a:r>
              <a:rPr lang="en-US" altLang="zh-CN" i="1" dirty="0" smtClean="0"/>
              <a:t>S</a:t>
            </a:r>
            <a:r>
              <a:rPr lang="zh-CN" altLang="en-US" dirty="0" smtClean="0"/>
              <a:t>关于◦运算既是左单位元又是右单位元，则称</a:t>
            </a:r>
            <a:r>
              <a:rPr lang="en-US" altLang="zh-CN" i="1" dirty="0" smtClean="0"/>
              <a:t>e</a:t>
            </a:r>
            <a:r>
              <a:rPr lang="zh-CN" altLang="en-US" dirty="0" smtClean="0"/>
              <a:t>为</a:t>
            </a:r>
            <a:r>
              <a:rPr lang="en-US" altLang="zh-CN" i="1" dirty="0" smtClean="0"/>
              <a:t>S</a:t>
            </a:r>
            <a:r>
              <a:rPr lang="zh-CN" altLang="en-US" dirty="0" smtClean="0"/>
              <a:t>上</a:t>
            </a:r>
          </a:p>
          <a:p>
            <a:pPr>
              <a:spcAft>
                <a:spcPts val="600"/>
              </a:spcAft>
            </a:pPr>
            <a:r>
              <a:rPr lang="zh-CN" altLang="en-US" dirty="0" smtClean="0"/>
              <a:t>关于◦运算的</a:t>
            </a:r>
            <a:r>
              <a:rPr lang="zh-CN" altLang="en-US" dirty="0" smtClean="0">
                <a:solidFill>
                  <a:schemeClr val="accent2">
                    <a:lumMod val="60000"/>
                    <a:lumOff val="40000"/>
                  </a:schemeClr>
                </a:solidFill>
              </a:rPr>
              <a:t>单位元</a:t>
            </a:r>
            <a:r>
              <a:rPr lang="en-US" altLang="zh-CN" dirty="0" smtClean="0"/>
              <a:t>. </a:t>
            </a:r>
            <a:r>
              <a:rPr lang="zh-CN" altLang="en-US" dirty="0" smtClean="0"/>
              <a:t>单位元也叫做</a:t>
            </a:r>
            <a:r>
              <a:rPr lang="zh-CN" altLang="en-US" dirty="0" smtClean="0">
                <a:solidFill>
                  <a:schemeClr val="accent2">
                    <a:lumMod val="60000"/>
                    <a:lumOff val="40000"/>
                  </a:schemeClr>
                </a:solidFill>
              </a:rPr>
              <a:t>幺元</a:t>
            </a:r>
            <a:r>
              <a:rPr lang="en-US" altLang="zh-CN" dirty="0" smtClean="0"/>
              <a:t>.</a:t>
            </a:r>
          </a:p>
          <a:p>
            <a:pPr>
              <a:spcAft>
                <a:spcPts val="600"/>
              </a:spcAft>
            </a:pPr>
            <a:r>
              <a:rPr lang="en-US" altLang="zh-CN" dirty="0" smtClean="0"/>
              <a:t>(2) </a:t>
            </a:r>
            <a:r>
              <a:rPr lang="zh-CN" altLang="en-US" dirty="0" smtClean="0"/>
              <a:t>如果存在</a:t>
            </a:r>
            <a:r>
              <a:rPr lang="el-GR" altLang="zh-CN" i="1" dirty="0" smtClean="0"/>
              <a:t>θ</a:t>
            </a:r>
            <a:r>
              <a:rPr lang="en-US" altLang="zh-CN" i="1" baseline="-25000" dirty="0" smtClean="0"/>
              <a:t>l </a:t>
            </a:r>
            <a:r>
              <a:rPr lang="en-US" altLang="zh-CN" dirty="0" smtClean="0"/>
              <a:t>(</a:t>
            </a:r>
            <a:r>
              <a:rPr lang="zh-CN" altLang="en-US" dirty="0" smtClean="0"/>
              <a:t>或</a:t>
            </a:r>
            <a:r>
              <a:rPr lang="el-GR" altLang="zh-CN" i="1" dirty="0" smtClean="0"/>
              <a:t>θ</a:t>
            </a:r>
            <a:r>
              <a:rPr lang="en-US" altLang="zh-CN" i="1" baseline="-25000" dirty="0" smtClean="0"/>
              <a:t>r</a:t>
            </a:r>
            <a:r>
              <a:rPr lang="en-US" altLang="zh-CN" i="1" dirty="0" smtClean="0"/>
              <a:t> </a:t>
            </a:r>
            <a:r>
              <a:rPr lang="en-US" altLang="zh-CN" dirty="0" smtClean="0"/>
              <a:t>)</a:t>
            </a:r>
            <a:r>
              <a:rPr lang="zh-CN" altLang="en-US" dirty="0" smtClean="0"/>
              <a:t>∈</a:t>
            </a:r>
            <a:r>
              <a:rPr lang="en-US" altLang="zh-CN" i="1" dirty="0" smtClean="0"/>
              <a:t>S</a:t>
            </a:r>
            <a:r>
              <a:rPr lang="en-US" altLang="zh-CN" dirty="0" smtClean="0"/>
              <a:t>,</a:t>
            </a:r>
            <a:r>
              <a:rPr lang="zh-CN" altLang="en-US" dirty="0" smtClean="0"/>
              <a:t>使得对任意</a:t>
            </a:r>
            <a:r>
              <a:rPr lang="en-US" altLang="zh-CN" i="1" dirty="0" smtClean="0"/>
              <a:t>x</a:t>
            </a:r>
            <a:r>
              <a:rPr lang="zh-CN" altLang="en-US" dirty="0" smtClean="0"/>
              <a:t>∈</a:t>
            </a:r>
            <a:r>
              <a:rPr lang="en-US" altLang="zh-CN" i="1" dirty="0" smtClean="0"/>
              <a:t>S</a:t>
            </a:r>
            <a:r>
              <a:rPr lang="en-US" altLang="zh-CN" dirty="0" smtClean="0"/>
              <a:t> </a:t>
            </a:r>
            <a:r>
              <a:rPr lang="zh-CN" altLang="en-US" dirty="0" smtClean="0"/>
              <a:t>都有</a:t>
            </a:r>
          </a:p>
          <a:p>
            <a:pPr>
              <a:spcAft>
                <a:spcPts val="600"/>
              </a:spcAft>
            </a:pPr>
            <a:r>
              <a:rPr lang="en-US" altLang="zh-CN" i="1" dirty="0" smtClean="0"/>
              <a:t>			</a:t>
            </a:r>
            <a:r>
              <a:rPr lang="el-GR" altLang="zh-CN" i="1" dirty="0" smtClean="0"/>
              <a:t>θ</a:t>
            </a:r>
            <a:r>
              <a:rPr lang="en-US" altLang="zh-CN" i="1" baseline="-25000" dirty="0" smtClean="0"/>
              <a:t>l </a:t>
            </a:r>
            <a:r>
              <a:rPr lang="en-US" altLang="zh-CN" i="1" dirty="0" smtClean="0"/>
              <a:t>◦x = </a:t>
            </a:r>
            <a:r>
              <a:rPr lang="el-GR" altLang="zh-CN" i="1" dirty="0" smtClean="0"/>
              <a:t>θ</a:t>
            </a:r>
            <a:r>
              <a:rPr lang="en-US" altLang="zh-CN" i="1" baseline="-25000" dirty="0" smtClean="0"/>
              <a:t>l </a:t>
            </a:r>
            <a:r>
              <a:rPr lang="en-US" altLang="zh-CN" dirty="0" smtClean="0"/>
              <a:t>(</a:t>
            </a:r>
            <a:r>
              <a:rPr lang="zh-CN" altLang="en-US" dirty="0" smtClean="0"/>
              <a:t>或</a:t>
            </a:r>
            <a:r>
              <a:rPr lang="en-US" altLang="zh-CN" i="1" dirty="0" smtClean="0"/>
              <a:t>x</a:t>
            </a:r>
            <a:r>
              <a:rPr lang="en-US" altLang="zh-CN" dirty="0" smtClean="0"/>
              <a:t>◦ </a:t>
            </a:r>
            <a:r>
              <a:rPr lang="el-GR" altLang="zh-CN" i="1" dirty="0" smtClean="0"/>
              <a:t>θ</a:t>
            </a:r>
            <a:r>
              <a:rPr lang="en-US" altLang="zh-CN" i="1" baseline="-25000" dirty="0" smtClean="0"/>
              <a:t>r</a:t>
            </a:r>
            <a:r>
              <a:rPr lang="en-US" altLang="zh-CN" i="1" dirty="0" smtClean="0"/>
              <a:t> </a:t>
            </a:r>
            <a:r>
              <a:rPr lang="en-US" altLang="zh-CN" dirty="0" smtClean="0"/>
              <a:t>=</a:t>
            </a:r>
            <a:r>
              <a:rPr lang="el-GR" altLang="zh-CN" i="1" dirty="0" smtClean="0"/>
              <a:t> θ</a:t>
            </a:r>
            <a:r>
              <a:rPr lang="en-US" altLang="zh-CN" i="1" baseline="-25000" dirty="0" smtClean="0"/>
              <a:t>r</a:t>
            </a:r>
            <a:r>
              <a:rPr lang="en-US" altLang="zh-CN" i="1" dirty="0" smtClean="0"/>
              <a:t> </a:t>
            </a:r>
            <a:r>
              <a:rPr lang="en-US" altLang="zh-CN" dirty="0" smtClean="0"/>
              <a:t>),</a:t>
            </a:r>
            <a:endParaRPr lang="zh-CN" altLang="en-US" dirty="0" smtClean="0"/>
          </a:p>
          <a:p>
            <a:pPr>
              <a:spcAft>
                <a:spcPts val="600"/>
              </a:spcAft>
            </a:pPr>
            <a:r>
              <a:rPr lang="zh-CN" altLang="en-US" dirty="0" smtClean="0"/>
              <a:t>则称</a:t>
            </a:r>
            <a:r>
              <a:rPr lang="el-GR" altLang="zh-CN" i="1" dirty="0" smtClean="0"/>
              <a:t>θ</a:t>
            </a:r>
            <a:r>
              <a:rPr lang="en-US" altLang="zh-CN" i="1" baseline="-25000" dirty="0" smtClean="0"/>
              <a:t>l</a:t>
            </a:r>
            <a:r>
              <a:rPr lang="en-US" altLang="zh-CN" dirty="0" smtClean="0"/>
              <a:t>(</a:t>
            </a:r>
            <a:r>
              <a:rPr lang="zh-CN" altLang="en-US" dirty="0" smtClean="0"/>
              <a:t>或</a:t>
            </a:r>
            <a:r>
              <a:rPr lang="el-GR" altLang="zh-CN" i="1" dirty="0" smtClean="0"/>
              <a:t>θ</a:t>
            </a:r>
            <a:r>
              <a:rPr lang="en-US" altLang="zh-CN" i="1" baseline="-25000" dirty="0" smtClean="0"/>
              <a:t>r</a:t>
            </a:r>
            <a:r>
              <a:rPr lang="en-US" altLang="zh-CN" i="1" dirty="0" smtClean="0"/>
              <a:t> </a:t>
            </a:r>
            <a:r>
              <a:rPr lang="en-US" altLang="zh-CN" dirty="0" smtClean="0"/>
              <a:t>)</a:t>
            </a:r>
            <a:r>
              <a:rPr lang="zh-CN" altLang="en-US" dirty="0" smtClean="0"/>
              <a:t>是</a:t>
            </a:r>
            <a:r>
              <a:rPr lang="en-US" altLang="zh-CN" i="1" dirty="0" smtClean="0"/>
              <a:t>S</a:t>
            </a:r>
            <a:r>
              <a:rPr lang="en-US" altLang="zh-CN" dirty="0" smtClean="0"/>
              <a:t> </a:t>
            </a:r>
            <a:r>
              <a:rPr lang="zh-CN" altLang="en-US" dirty="0" smtClean="0"/>
              <a:t>中关于◦运算的</a:t>
            </a:r>
            <a:r>
              <a:rPr lang="zh-CN" altLang="en-US" dirty="0" smtClean="0">
                <a:solidFill>
                  <a:schemeClr val="accent2">
                    <a:lumMod val="60000"/>
                    <a:lumOff val="40000"/>
                  </a:schemeClr>
                </a:solidFill>
              </a:rPr>
              <a:t>左</a:t>
            </a:r>
            <a:r>
              <a:rPr lang="en-US" altLang="zh-CN" dirty="0" smtClean="0"/>
              <a:t>(</a:t>
            </a:r>
            <a:r>
              <a:rPr lang="zh-CN" altLang="en-US" dirty="0" smtClean="0"/>
              <a:t>或</a:t>
            </a:r>
            <a:r>
              <a:rPr lang="zh-CN" altLang="en-US" dirty="0" smtClean="0">
                <a:solidFill>
                  <a:schemeClr val="accent2">
                    <a:lumMod val="60000"/>
                    <a:lumOff val="40000"/>
                  </a:schemeClr>
                </a:solidFill>
              </a:rPr>
              <a:t>右</a:t>
            </a:r>
            <a:r>
              <a:rPr lang="en-US" altLang="zh-CN" dirty="0" smtClean="0"/>
              <a:t>)</a:t>
            </a:r>
            <a:r>
              <a:rPr lang="zh-CN" altLang="en-US" dirty="0" smtClean="0">
                <a:solidFill>
                  <a:schemeClr val="accent2">
                    <a:lumMod val="60000"/>
                    <a:lumOff val="40000"/>
                  </a:schemeClr>
                </a:solidFill>
              </a:rPr>
              <a:t>零元</a:t>
            </a:r>
            <a:r>
              <a:rPr lang="en-US" altLang="zh-CN" dirty="0" smtClean="0"/>
              <a:t>.</a:t>
            </a:r>
          </a:p>
          <a:p>
            <a:pPr>
              <a:spcAft>
                <a:spcPts val="600"/>
              </a:spcAft>
            </a:pPr>
            <a:r>
              <a:rPr lang="zh-CN" altLang="en-US" dirty="0" smtClean="0"/>
              <a:t>若</a:t>
            </a:r>
            <a:r>
              <a:rPr lang="el-GR" altLang="zh-CN" i="1" dirty="0" smtClean="0"/>
              <a:t>θ </a:t>
            </a:r>
            <a:r>
              <a:rPr lang="zh-CN" altLang="en-US" dirty="0" smtClean="0"/>
              <a:t>∈</a:t>
            </a:r>
            <a:r>
              <a:rPr lang="en-US" altLang="zh-CN" i="1" dirty="0" smtClean="0"/>
              <a:t>S</a:t>
            </a:r>
            <a:r>
              <a:rPr lang="en-US" altLang="zh-CN" dirty="0" smtClean="0"/>
              <a:t> </a:t>
            </a:r>
            <a:r>
              <a:rPr lang="zh-CN" altLang="en-US" dirty="0" smtClean="0"/>
              <a:t>关于◦运算既是左零元又是右零元</a:t>
            </a:r>
            <a:r>
              <a:rPr lang="en-US" altLang="zh-CN" dirty="0" smtClean="0"/>
              <a:t>, </a:t>
            </a:r>
            <a:r>
              <a:rPr lang="zh-CN" altLang="en-US" dirty="0" smtClean="0"/>
              <a:t>则称</a:t>
            </a:r>
            <a:r>
              <a:rPr lang="el-GR" altLang="zh-CN" i="1" dirty="0" smtClean="0"/>
              <a:t>θ</a:t>
            </a:r>
            <a:r>
              <a:rPr lang="zh-CN" altLang="en-US" dirty="0" smtClean="0"/>
              <a:t>为</a:t>
            </a:r>
            <a:r>
              <a:rPr lang="en-US" altLang="zh-CN" i="1" dirty="0" smtClean="0"/>
              <a:t>S</a:t>
            </a:r>
            <a:r>
              <a:rPr lang="zh-CN" altLang="en-US" dirty="0" smtClean="0"/>
              <a:t>上关</a:t>
            </a:r>
          </a:p>
          <a:p>
            <a:pPr>
              <a:spcAft>
                <a:spcPts val="600"/>
              </a:spcAft>
            </a:pPr>
            <a:r>
              <a:rPr lang="zh-CN" altLang="en-US" dirty="0" smtClean="0"/>
              <a:t>于运算◦的</a:t>
            </a:r>
            <a:r>
              <a:rPr lang="zh-CN" altLang="en-US" dirty="0" smtClean="0">
                <a:solidFill>
                  <a:schemeClr val="accent2">
                    <a:lumMod val="60000"/>
                    <a:lumOff val="40000"/>
                  </a:schemeClr>
                </a:solidFill>
              </a:rPr>
              <a:t>零元</a:t>
            </a:r>
            <a:r>
              <a:rPr lang="en-US" altLang="zh-CN" dirty="0" smtClean="0"/>
              <a:t>.</a:t>
            </a:r>
          </a:p>
        </p:txBody>
      </p:sp>
      <p:sp>
        <p:nvSpPr>
          <p:cNvPr id="14340"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二元运算的特殊元素</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3E39552D-8013-403E-A460-A3D2C5433524}" type="slidenum">
              <a:rPr lang="en-US" altLang="zh-CN" smtClean="0">
                <a:latin typeface="Arial" pitchFamily="34" charset="0"/>
              </a:rPr>
              <a:pPr/>
              <a:t>13</a:t>
            </a:fld>
            <a:endParaRPr lang="en-US" altLang="zh-CN" smtClean="0">
              <a:latin typeface="Arial" pitchFamily="34" charset="0"/>
            </a:endParaRPr>
          </a:p>
        </p:txBody>
      </p:sp>
      <p:sp>
        <p:nvSpPr>
          <p:cNvPr id="16" name="Rectangle 3"/>
          <p:cNvSpPr txBox="1">
            <a:spLocks noChangeArrowheads="1"/>
          </p:cNvSpPr>
          <p:nvPr/>
        </p:nvSpPr>
        <p:spPr bwMode="auto">
          <a:xfrm>
            <a:off x="323850" y="1052513"/>
            <a:ext cx="8496300" cy="5019675"/>
          </a:xfrm>
          <a:prstGeom prst="rect">
            <a:avLst/>
          </a:prstGeom>
          <a:noFill/>
          <a:ln w="9525">
            <a:noFill/>
            <a:miter lim="800000"/>
            <a:headEnd/>
            <a:tailEnd/>
          </a:ln>
        </p:spPr>
        <p:txBody>
          <a:bodyPr/>
          <a:lstStyle/>
          <a:p>
            <a:pPr>
              <a:lnSpc>
                <a:spcPct val="150000"/>
              </a:lnSpc>
              <a:spcBef>
                <a:spcPts val="900"/>
              </a:spcBef>
              <a:defRPr/>
            </a:pPr>
            <a:r>
              <a:rPr lang="en-US" altLang="zh-CN" sz="2400" b="1" kern="0" dirty="0">
                <a:latin typeface="Times New Roman" pitchFamily="18" charset="0"/>
              </a:rPr>
              <a:t>(3)</a:t>
            </a:r>
            <a:r>
              <a:rPr lang="zh-CN" altLang="en-US" sz="2400" b="1" dirty="0">
                <a:latin typeface="Times New Roman" pitchFamily="18" charset="0"/>
              </a:rPr>
              <a:t>设◦为</a:t>
            </a:r>
            <a:r>
              <a:rPr lang="en-US" altLang="zh-CN" sz="2400" b="1" i="1" dirty="0">
                <a:latin typeface="Times New Roman" pitchFamily="18" charset="0"/>
              </a:rPr>
              <a:t>S</a:t>
            </a:r>
            <a:r>
              <a:rPr lang="zh-CN" altLang="en-US" sz="2400" b="1" dirty="0">
                <a:latin typeface="Times New Roman" pitchFamily="18" charset="0"/>
              </a:rPr>
              <a:t>上的二元运算</a:t>
            </a:r>
            <a:r>
              <a:rPr lang="en-US" altLang="zh-CN" sz="2400" b="1" dirty="0">
                <a:latin typeface="Times New Roman" pitchFamily="18" charset="0"/>
              </a:rPr>
              <a:t>, </a:t>
            </a:r>
            <a:r>
              <a:rPr lang="zh-CN" altLang="en-US" sz="2400" b="1" dirty="0">
                <a:latin typeface="Times New Roman" pitchFamily="18" charset="0"/>
              </a:rPr>
              <a:t>令</a:t>
            </a:r>
            <a:r>
              <a:rPr lang="en-US" altLang="zh-CN" sz="2400" b="1" i="1" dirty="0">
                <a:latin typeface="Times New Roman" pitchFamily="18" charset="0"/>
              </a:rPr>
              <a:t>e</a:t>
            </a:r>
            <a:r>
              <a:rPr lang="zh-CN" altLang="en-US" sz="2400" b="1" dirty="0">
                <a:latin typeface="Times New Roman" pitchFamily="18" charset="0"/>
              </a:rPr>
              <a:t>为</a:t>
            </a:r>
            <a:r>
              <a:rPr lang="en-US" altLang="zh-CN" sz="2400" b="1" i="1" dirty="0">
                <a:latin typeface="Times New Roman" pitchFamily="18" charset="0"/>
              </a:rPr>
              <a:t>S</a:t>
            </a:r>
            <a:r>
              <a:rPr lang="zh-CN" altLang="en-US" sz="2400" b="1" dirty="0">
                <a:latin typeface="Times New Roman" pitchFamily="18" charset="0"/>
              </a:rPr>
              <a:t>中关于运算◦的单位元</a:t>
            </a:r>
            <a:r>
              <a:rPr lang="en-US" altLang="zh-CN" sz="2400" b="1" dirty="0">
                <a:latin typeface="Times New Roman" pitchFamily="18" charset="0"/>
              </a:rPr>
              <a:t>.</a:t>
            </a:r>
          </a:p>
          <a:p>
            <a:pPr>
              <a:lnSpc>
                <a:spcPct val="150000"/>
              </a:lnSpc>
              <a:spcBef>
                <a:spcPts val="900"/>
              </a:spcBef>
              <a:defRPr/>
            </a:pPr>
            <a:r>
              <a:rPr lang="zh-CN" altLang="en-US" sz="2400" b="1" dirty="0">
                <a:latin typeface="Times New Roman" pitchFamily="18" charset="0"/>
              </a:rPr>
              <a:t>对于</a:t>
            </a:r>
            <a:r>
              <a:rPr lang="en-US" altLang="zh-CN" sz="2400" b="1" i="1" dirty="0">
                <a:latin typeface="Times New Roman" pitchFamily="18" charset="0"/>
              </a:rPr>
              <a:t>x</a:t>
            </a:r>
            <a:r>
              <a:rPr lang="zh-CN" altLang="en-US" sz="2400" b="1" dirty="0">
                <a:latin typeface="Times New Roman" pitchFamily="18" charset="0"/>
              </a:rPr>
              <a:t>∈</a:t>
            </a:r>
            <a:r>
              <a:rPr lang="en-US" altLang="zh-CN" sz="2400" b="1" i="1" dirty="0">
                <a:latin typeface="Times New Roman" pitchFamily="18" charset="0"/>
              </a:rPr>
              <a:t>S</a:t>
            </a:r>
            <a:r>
              <a:rPr lang="zh-CN" altLang="en-US" sz="2400" b="1" dirty="0">
                <a:latin typeface="Times New Roman" pitchFamily="18" charset="0"/>
              </a:rPr>
              <a:t>，如果存在</a:t>
            </a:r>
            <a:r>
              <a:rPr lang="en-US" altLang="zh-CN" sz="2400" b="1" i="1" dirty="0">
                <a:latin typeface="Times New Roman" pitchFamily="18" charset="0"/>
              </a:rPr>
              <a:t>y</a:t>
            </a:r>
            <a:r>
              <a:rPr lang="en-US" altLang="zh-CN" sz="2400" b="1" i="1" baseline="-25000" dirty="0">
                <a:latin typeface="Times New Roman" pitchFamily="18" charset="0"/>
              </a:rPr>
              <a:t>l</a:t>
            </a:r>
            <a:r>
              <a:rPr lang="en-US" altLang="zh-CN" sz="2400" b="1" dirty="0">
                <a:latin typeface="Times New Roman" pitchFamily="18" charset="0"/>
              </a:rPr>
              <a:t> (</a:t>
            </a:r>
            <a:r>
              <a:rPr lang="zh-CN" altLang="en-US" sz="2400" b="1" dirty="0">
                <a:latin typeface="Times New Roman" pitchFamily="18" charset="0"/>
              </a:rPr>
              <a:t>或</a:t>
            </a:r>
            <a:r>
              <a:rPr lang="en-US" altLang="zh-CN" sz="2400" b="1" i="1" dirty="0">
                <a:latin typeface="Times New Roman" pitchFamily="18" charset="0"/>
              </a:rPr>
              <a:t>y</a:t>
            </a:r>
            <a:r>
              <a:rPr lang="en-US" altLang="zh-CN" sz="2400" b="1" i="1" baseline="-25000" dirty="0">
                <a:latin typeface="Times New Roman" pitchFamily="18" charset="0"/>
              </a:rPr>
              <a:t>r</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S</a:t>
            </a:r>
            <a:r>
              <a:rPr lang="zh-CN" altLang="en-US" sz="2400" b="1" dirty="0">
                <a:latin typeface="Times New Roman" pitchFamily="18" charset="0"/>
              </a:rPr>
              <a:t>使得</a:t>
            </a:r>
          </a:p>
          <a:p>
            <a:pPr>
              <a:lnSpc>
                <a:spcPct val="150000"/>
              </a:lnSpc>
              <a:spcBef>
                <a:spcPts val="900"/>
              </a:spcBef>
              <a:defRPr/>
            </a:pPr>
            <a:r>
              <a:rPr lang="en-US" altLang="zh-CN" sz="2400" b="1" dirty="0">
                <a:latin typeface="Times New Roman" pitchFamily="18" charset="0"/>
              </a:rPr>
              <a:t>		</a:t>
            </a:r>
            <a:r>
              <a:rPr lang="en-US" altLang="zh-CN" sz="2400" b="1" i="1" dirty="0">
                <a:latin typeface="Times New Roman" pitchFamily="18" charset="0"/>
              </a:rPr>
              <a:t> y</a:t>
            </a:r>
            <a:r>
              <a:rPr lang="en-US" altLang="zh-CN" sz="2400" b="1" i="1" baseline="-25000" dirty="0">
                <a:latin typeface="Times New Roman" pitchFamily="18" charset="0"/>
              </a:rPr>
              <a:t>l </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en-US" altLang="zh-CN" sz="2400" b="1" i="1" dirty="0">
                <a:latin typeface="Times New Roman" pitchFamily="18" charset="0"/>
              </a:rPr>
              <a:t>e</a:t>
            </a:r>
            <a:r>
              <a:rPr lang="zh-CN" altLang="en-US" sz="2400" b="1" dirty="0">
                <a:latin typeface="Times New Roman" pitchFamily="18" charset="0"/>
              </a:rPr>
              <a:t>（或</a:t>
            </a:r>
            <a:r>
              <a:rPr lang="en-US" altLang="zh-CN" sz="2400" b="1" i="1" dirty="0">
                <a:latin typeface="Times New Roman" pitchFamily="18" charset="0"/>
              </a:rPr>
              <a:t>x</a:t>
            </a:r>
            <a:r>
              <a:rPr lang="en-US" altLang="zh-CN" sz="2400" b="1" dirty="0">
                <a:latin typeface="Times New Roman" pitchFamily="18" charset="0"/>
              </a:rPr>
              <a:t>◦</a:t>
            </a:r>
            <a:r>
              <a:rPr lang="en-US" altLang="zh-CN" sz="2400" b="1" i="1" dirty="0">
                <a:latin typeface="Times New Roman" pitchFamily="18" charset="0"/>
              </a:rPr>
              <a:t> y</a:t>
            </a:r>
            <a:r>
              <a:rPr lang="en-US" altLang="zh-CN" sz="2400" b="1" i="1" baseline="-25000" dirty="0">
                <a:latin typeface="Times New Roman" pitchFamily="18" charset="0"/>
              </a:rPr>
              <a:t>r </a:t>
            </a:r>
            <a:r>
              <a:rPr lang="en-US" altLang="zh-CN" sz="2400" b="1" dirty="0">
                <a:latin typeface="Times New Roman" pitchFamily="18" charset="0"/>
              </a:rPr>
              <a:t>=</a:t>
            </a:r>
            <a:r>
              <a:rPr lang="en-US" altLang="zh-CN" sz="2400" b="1" i="1" dirty="0">
                <a:latin typeface="Times New Roman" pitchFamily="18" charset="0"/>
              </a:rPr>
              <a:t>e</a:t>
            </a:r>
            <a:r>
              <a:rPr lang="zh-CN" altLang="en-US" sz="2400" b="1" dirty="0">
                <a:latin typeface="Times New Roman" pitchFamily="18" charset="0"/>
              </a:rPr>
              <a:t>）</a:t>
            </a:r>
          </a:p>
          <a:p>
            <a:pPr>
              <a:lnSpc>
                <a:spcPct val="150000"/>
              </a:lnSpc>
              <a:spcBef>
                <a:spcPts val="900"/>
              </a:spcBef>
              <a:defRPr/>
            </a:pPr>
            <a:r>
              <a:rPr lang="zh-CN" altLang="en-US" sz="2400" b="1" dirty="0">
                <a:latin typeface="Times New Roman" pitchFamily="18" charset="0"/>
              </a:rPr>
              <a:t>则称</a:t>
            </a:r>
            <a:r>
              <a:rPr lang="en-US" altLang="zh-CN" sz="2400" b="1" i="1" dirty="0" err="1" smtClean="0">
                <a:latin typeface="Times New Roman" pitchFamily="18" charset="0"/>
              </a:rPr>
              <a:t>y</a:t>
            </a:r>
            <a:r>
              <a:rPr lang="en-US" altLang="zh-CN" sz="2400" b="1" i="1" baseline="-25000" dirty="0" err="1" smtClean="0">
                <a:latin typeface="Times New Roman" pitchFamily="18" charset="0"/>
              </a:rPr>
              <a:t>l</a:t>
            </a:r>
            <a:r>
              <a:rPr lang="en-US" altLang="zh-CN" sz="2400" b="1" dirty="0" smtClean="0">
                <a:latin typeface="Times New Roman" pitchFamily="18" charset="0"/>
              </a:rPr>
              <a:t> (</a:t>
            </a:r>
            <a:r>
              <a:rPr lang="zh-CN" altLang="en-US" sz="2400" b="1" dirty="0">
                <a:latin typeface="Times New Roman" pitchFamily="18" charset="0"/>
              </a:rPr>
              <a:t>或</a:t>
            </a:r>
            <a:r>
              <a:rPr lang="en-US" altLang="zh-CN" sz="2400" b="1" i="1" dirty="0">
                <a:latin typeface="Times New Roman" pitchFamily="18" charset="0"/>
              </a:rPr>
              <a:t>y</a:t>
            </a:r>
            <a:r>
              <a:rPr lang="en-US" altLang="zh-CN" sz="2400" b="1" i="1" baseline="-25000" dirty="0">
                <a:latin typeface="Times New Roman" pitchFamily="18" charset="0"/>
              </a:rPr>
              <a:t>r</a:t>
            </a:r>
            <a:r>
              <a:rPr lang="en-US" altLang="zh-CN" sz="2400" b="1" dirty="0" smtClean="0">
                <a:latin typeface="Times New Roman" pitchFamily="18" charset="0"/>
              </a:rPr>
              <a:t>) </a:t>
            </a:r>
            <a:r>
              <a:rPr lang="zh-CN" altLang="en-US" sz="2400" b="1" dirty="0" smtClean="0">
                <a:latin typeface="Times New Roman" pitchFamily="18" charset="0"/>
              </a:rPr>
              <a:t>是</a:t>
            </a:r>
            <a:r>
              <a:rPr lang="en-US" altLang="zh-CN" sz="2400" b="1" i="1" dirty="0">
                <a:latin typeface="Times New Roman" pitchFamily="18" charset="0"/>
              </a:rPr>
              <a:t>x</a:t>
            </a:r>
            <a:r>
              <a:rPr lang="zh-CN" altLang="en-US" sz="2400" b="1" dirty="0">
                <a:latin typeface="Times New Roman" pitchFamily="18" charset="0"/>
              </a:rPr>
              <a:t>的</a:t>
            </a:r>
            <a:r>
              <a:rPr lang="zh-CN" altLang="en-US" sz="2400" b="1" dirty="0">
                <a:solidFill>
                  <a:schemeClr val="accent2">
                    <a:lumMod val="60000"/>
                    <a:lumOff val="40000"/>
                  </a:schemeClr>
                </a:solidFill>
                <a:latin typeface="Times New Roman" pitchFamily="18" charset="0"/>
              </a:rPr>
              <a:t>左逆元</a:t>
            </a:r>
            <a:r>
              <a:rPr lang="zh-CN" altLang="en-US" sz="2400" b="1" dirty="0">
                <a:latin typeface="Times New Roman" pitchFamily="18" charset="0"/>
              </a:rPr>
              <a:t>（或</a:t>
            </a:r>
            <a:r>
              <a:rPr lang="zh-CN" altLang="en-US" sz="2400" b="1" dirty="0">
                <a:solidFill>
                  <a:schemeClr val="accent2">
                    <a:lumMod val="60000"/>
                    <a:lumOff val="40000"/>
                  </a:schemeClr>
                </a:solidFill>
                <a:latin typeface="Times New Roman" pitchFamily="18" charset="0"/>
              </a:rPr>
              <a:t>右逆元</a:t>
            </a:r>
            <a:r>
              <a:rPr lang="zh-CN" altLang="en-US" sz="2400" b="1" dirty="0">
                <a:latin typeface="Times New Roman" pitchFamily="18" charset="0"/>
              </a:rPr>
              <a:t>）</a:t>
            </a:r>
            <a:r>
              <a:rPr lang="en-US" altLang="zh-CN" sz="2400" b="1" dirty="0">
                <a:latin typeface="Times New Roman" pitchFamily="18" charset="0"/>
              </a:rPr>
              <a:t>.</a:t>
            </a:r>
          </a:p>
          <a:p>
            <a:pPr>
              <a:lnSpc>
                <a:spcPct val="150000"/>
              </a:lnSpc>
              <a:spcBef>
                <a:spcPts val="900"/>
              </a:spcBef>
              <a:defRPr/>
            </a:pPr>
            <a:r>
              <a:rPr lang="zh-CN" altLang="en-US" sz="2400" b="1" dirty="0">
                <a:latin typeface="Times New Roman" pitchFamily="18" charset="0"/>
              </a:rPr>
              <a:t>关于◦运算，若</a:t>
            </a:r>
            <a:r>
              <a:rPr lang="en-US" altLang="zh-CN" sz="2400" b="1" i="1" dirty="0">
                <a:latin typeface="Times New Roman" pitchFamily="18" charset="0"/>
              </a:rPr>
              <a:t>y</a:t>
            </a:r>
            <a:r>
              <a:rPr lang="zh-CN" altLang="en-US" sz="2400" b="1" dirty="0">
                <a:latin typeface="Times New Roman" pitchFamily="18" charset="0"/>
              </a:rPr>
              <a:t>∈</a:t>
            </a:r>
            <a:r>
              <a:rPr lang="en-US" altLang="zh-CN" sz="2400" b="1" i="1" dirty="0">
                <a:latin typeface="Times New Roman" pitchFamily="18" charset="0"/>
              </a:rPr>
              <a:t>S </a:t>
            </a:r>
            <a:r>
              <a:rPr lang="zh-CN" altLang="en-US" sz="2400" b="1" dirty="0">
                <a:latin typeface="Times New Roman" pitchFamily="18" charset="0"/>
              </a:rPr>
              <a:t>既是</a:t>
            </a:r>
            <a:r>
              <a:rPr lang="en-US" altLang="zh-CN" sz="2400" b="1" i="1" dirty="0">
                <a:latin typeface="Times New Roman" pitchFamily="18" charset="0"/>
              </a:rPr>
              <a:t>x</a:t>
            </a:r>
            <a:r>
              <a:rPr lang="en-US" altLang="zh-CN" sz="2400" b="1" dirty="0">
                <a:latin typeface="Times New Roman" pitchFamily="18" charset="0"/>
              </a:rPr>
              <a:t> </a:t>
            </a:r>
            <a:r>
              <a:rPr lang="zh-CN" altLang="en-US" sz="2400" b="1" dirty="0">
                <a:latin typeface="Times New Roman" pitchFamily="18" charset="0"/>
              </a:rPr>
              <a:t>的左逆元又是</a:t>
            </a:r>
            <a:r>
              <a:rPr lang="en-US" altLang="zh-CN" sz="2400" b="1" i="1" dirty="0">
                <a:latin typeface="Times New Roman" pitchFamily="18" charset="0"/>
              </a:rPr>
              <a:t>x </a:t>
            </a:r>
            <a:r>
              <a:rPr lang="zh-CN" altLang="en-US" sz="2400" b="1" dirty="0">
                <a:latin typeface="Times New Roman" pitchFamily="18" charset="0"/>
              </a:rPr>
              <a:t>的右逆元，则称</a:t>
            </a:r>
          </a:p>
          <a:p>
            <a:pPr>
              <a:lnSpc>
                <a:spcPct val="150000"/>
              </a:lnSpc>
              <a:spcBef>
                <a:spcPts val="900"/>
              </a:spcBef>
              <a:defRPr/>
            </a:pPr>
            <a:r>
              <a:rPr lang="en-US" altLang="zh-CN" sz="2400" b="1" i="1" dirty="0">
                <a:latin typeface="Times New Roman" pitchFamily="18" charset="0"/>
              </a:rPr>
              <a:t>y</a:t>
            </a:r>
            <a:r>
              <a:rPr lang="zh-CN" altLang="en-US" sz="2400" b="1" dirty="0">
                <a:latin typeface="Times New Roman" pitchFamily="18" charset="0"/>
              </a:rPr>
              <a:t>为</a:t>
            </a:r>
            <a:r>
              <a:rPr lang="en-US" altLang="zh-CN" sz="2400" b="1" i="1" dirty="0">
                <a:latin typeface="Times New Roman" pitchFamily="18" charset="0"/>
              </a:rPr>
              <a:t>x</a:t>
            </a:r>
            <a:r>
              <a:rPr lang="zh-CN" altLang="en-US" sz="2400" b="1" dirty="0">
                <a:latin typeface="Times New Roman" pitchFamily="18" charset="0"/>
              </a:rPr>
              <a:t>的</a:t>
            </a:r>
            <a:r>
              <a:rPr lang="zh-CN" altLang="en-US" sz="2400" b="1" dirty="0">
                <a:solidFill>
                  <a:schemeClr val="accent2">
                    <a:lumMod val="60000"/>
                    <a:lumOff val="40000"/>
                  </a:schemeClr>
                </a:solidFill>
                <a:latin typeface="Times New Roman" pitchFamily="18" charset="0"/>
              </a:rPr>
              <a:t>逆元</a:t>
            </a:r>
            <a:r>
              <a:rPr lang="en-US" altLang="zh-CN" sz="2400" b="1" dirty="0">
                <a:latin typeface="Times New Roman" pitchFamily="18" charset="0"/>
              </a:rPr>
              <a:t>. </a:t>
            </a:r>
            <a:r>
              <a:rPr lang="zh-CN" altLang="en-US" sz="2400" b="1" dirty="0">
                <a:latin typeface="Times New Roman" pitchFamily="18" charset="0"/>
              </a:rPr>
              <a:t>如果</a:t>
            </a:r>
            <a:r>
              <a:rPr lang="en-US" altLang="zh-CN" sz="2400" b="1" i="1" dirty="0">
                <a:latin typeface="Times New Roman" pitchFamily="18" charset="0"/>
              </a:rPr>
              <a:t>x</a:t>
            </a:r>
            <a:r>
              <a:rPr lang="en-US" altLang="zh-CN" sz="2400" b="1" dirty="0">
                <a:latin typeface="Times New Roman" pitchFamily="18" charset="0"/>
              </a:rPr>
              <a:t> </a:t>
            </a:r>
            <a:r>
              <a:rPr lang="zh-CN" altLang="en-US" sz="2400" b="1" dirty="0">
                <a:latin typeface="Times New Roman" pitchFamily="18" charset="0"/>
              </a:rPr>
              <a:t>的逆元存在，就称</a:t>
            </a:r>
            <a:r>
              <a:rPr lang="en-US" altLang="zh-CN" sz="2400" b="1" i="1" dirty="0">
                <a:latin typeface="Times New Roman" pitchFamily="18" charset="0"/>
              </a:rPr>
              <a:t>x</a:t>
            </a:r>
            <a:r>
              <a:rPr lang="en-US" altLang="zh-CN" sz="2400" b="1" dirty="0">
                <a:latin typeface="Times New Roman" pitchFamily="18" charset="0"/>
              </a:rPr>
              <a:t> </a:t>
            </a:r>
            <a:r>
              <a:rPr lang="zh-CN" altLang="en-US" sz="2400" b="1" dirty="0">
                <a:latin typeface="Times New Roman" pitchFamily="18" charset="0"/>
              </a:rPr>
              <a:t>是</a:t>
            </a:r>
            <a:r>
              <a:rPr lang="zh-CN" altLang="en-US" sz="2400" b="1" dirty="0">
                <a:solidFill>
                  <a:schemeClr val="accent2">
                    <a:lumMod val="60000"/>
                    <a:lumOff val="40000"/>
                  </a:schemeClr>
                </a:solidFill>
                <a:latin typeface="Times New Roman" pitchFamily="18" charset="0"/>
              </a:rPr>
              <a:t>可逆的</a:t>
            </a:r>
            <a:r>
              <a:rPr lang="en-US" altLang="zh-CN" sz="2400" b="1" dirty="0">
                <a:latin typeface="Times New Roman" pitchFamily="18" charset="0"/>
              </a:rPr>
              <a:t>.</a:t>
            </a:r>
            <a:endParaRPr lang="en-US" altLang="zh-CN" sz="2400" b="1" kern="0" dirty="0">
              <a:latin typeface="Times New Roman" pitchFamily="18" charset="0"/>
            </a:endParaRPr>
          </a:p>
        </p:txBody>
      </p:sp>
      <p:sp>
        <p:nvSpPr>
          <p:cNvPr id="6" name="Rectangle 4"/>
          <p:cNvSpPr>
            <a:spLocks noGrp="1" noChangeArrowheads="1"/>
          </p:cNvSpPr>
          <p:nvPr>
            <p:ph type="title"/>
          </p:nvPr>
        </p:nvSpPr>
        <p:spPr>
          <a:xfrm>
            <a:off x="142875" y="368281"/>
            <a:ext cx="878681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二元运算的特殊元素</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3D902371-641E-4B95-A9CF-34E502F2D9EE}" type="slidenum">
              <a:rPr lang="en-US" altLang="zh-CN" smtClean="0">
                <a:latin typeface="Arial" pitchFamily="34" charset="0"/>
              </a:rPr>
              <a:pPr/>
              <a:t>14</a:t>
            </a:fld>
            <a:endParaRPr lang="en-US" altLang="zh-CN" smtClean="0">
              <a:latin typeface="Arial" pitchFamily="34" charset="0"/>
            </a:endParaRPr>
          </a:p>
        </p:txBody>
      </p:sp>
      <p:sp>
        <p:nvSpPr>
          <p:cNvPr id="16387" name="Rectangle 3"/>
          <p:cNvSpPr>
            <a:spLocks noGrp="1" noChangeArrowheads="1"/>
          </p:cNvSpPr>
          <p:nvPr>
            <p:ph type="title"/>
          </p:nvPr>
        </p:nvSpPr>
        <p:spPr>
          <a:xfrm>
            <a:off x="755650" y="260350"/>
            <a:ext cx="756126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特殊元素</a:t>
            </a:r>
            <a:r>
              <a:rPr lang="zh-CN" altLang="en-US" dirty="0" smtClean="0">
                <a:latin typeface="宋体" pitchFamily="2" charset="-122"/>
              </a:rPr>
              <a:t>实例</a:t>
            </a:r>
            <a:endParaRPr lang="zh-CN" altLang="en-US" dirty="0" smtClean="0"/>
          </a:p>
        </p:txBody>
      </p:sp>
      <p:graphicFrame>
        <p:nvGraphicFramePr>
          <p:cNvPr id="6" name="表格 5"/>
          <p:cNvGraphicFramePr>
            <a:graphicFrameLocks noGrp="1"/>
          </p:cNvGraphicFramePr>
          <p:nvPr/>
        </p:nvGraphicFramePr>
        <p:xfrm>
          <a:off x="714375" y="1071563"/>
          <a:ext cx="7929618" cy="4247562"/>
        </p:xfrm>
        <a:graphic>
          <a:graphicData uri="http://schemas.openxmlformats.org/drawingml/2006/table">
            <a:tbl>
              <a:tblPr/>
              <a:tblGrid>
                <a:gridCol w="1214446"/>
                <a:gridCol w="1714512"/>
                <a:gridCol w="2000264"/>
                <a:gridCol w="1000132"/>
                <a:gridCol w="2000264"/>
              </a:tblGrid>
              <a:tr h="681402">
                <a:tc>
                  <a:txBody>
                    <a:bodyPr/>
                    <a:lstStyle/>
                    <a:p>
                      <a:pPr algn="ctr"/>
                      <a:r>
                        <a:rPr lang="zh-CN" altLang="en-US" sz="2400" b="1" dirty="0" smtClean="0"/>
                        <a:t>集合</a:t>
                      </a:r>
                      <a:endParaRPr lang="zh-CN" altLang="en-US" sz="2400" b="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t>运算</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t>单位元</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t>零元</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t>逆元</a:t>
                      </a:r>
                      <a:endParaRPr lang="zh-CN" altLang="en-US" sz="2400" b="1"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2990">
                <a:tc>
                  <a:txBody>
                    <a:bodyPr/>
                    <a:lstStyle/>
                    <a:p>
                      <a:pPr algn="ct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 Z, Q, R</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kern="1200" baseline="0" dirty="0" smtClean="0">
                          <a:solidFill>
                            <a:schemeClr val="tx1"/>
                          </a:solidFill>
                          <a:latin typeface="Times New Roman" pitchFamily="18" charset="0"/>
                          <a:ea typeface="+mn-ea"/>
                          <a:cs typeface="+mn-cs"/>
                        </a:rPr>
                        <a:t>普通加法</a:t>
                      </a:r>
                      <a:r>
                        <a:rPr lang="en-US" altLang="zh-CN" sz="2400" b="1" kern="1200" baseline="0" dirty="0" smtClean="0">
                          <a:solidFill>
                            <a:schemeClr val="tx1"/>
                          </a:solidFill>
                          <a:latin typeface="Times New Roman" pitchFamily="18" charset="0"/>
                          <a:ea typeface="+mn-ea"/>
                          <a:cs typeface="+mn-cs"/>
                        </a:rPr>
                        <a:t>+</a:t>
                      </a:r>
                    </a:p>
                    <a:p>
                      <a:pPr algn="ctr"/>
                      <a:r>
                        <a:rPr lang="zh-CN" altLang="en-US" sz="2400" b="1" kern="1200" baseline="0" dirty="0" smtClean="0">
                          <a:solidFill>
                            <a:schemeClr val="tx1"/>
                          </a:solidFill>
                          <a:latin typeface="Times New Roman" pitchFamily="18" charset="0"/>
                          <a:ea typeface="+mn-ea"/>
                          <a:cs typeface="+mn-cs"/>
                        </a:rPr>
                        <a:t>普通乘法</a:t>
                      </a:r>
                      <a:r>
                        <a:rPr lang="en-US" altLang="zh-CN" sz="2400" b="1" kern="1200" baseline="0" dirty="0" smtClean="0">
                          <a:solidFill>
                            <a:schemeClr val="tx1"/>
                          </a:solidFill>
                          <a:latin typeface="Times New Roman" pitchFamily="18" charset="0"/>
                          <a:ea typeface="+mn-ea"/>
                          <a:cs typeface="+mn-cs"/>
                        </a:rPr>
                        <a:t>×</a:t>
                      </a:r>
                      <a:endParaRPr lang="zh-CN" altLang="en-US" sz="2400" b="1" dirty="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Times New Roman" pitchFamily="18" charset="0"/>
                        </a:rPr>
                        <a:t>0</a:t>
                      </a:r>
                    </a:p>
                    <a:p>
                      <a:pPr algn="ctr"/>
                      <a:r>
                        <a:rPr lang="en-US" altLang="zh-CN" sz="2400" b="1" dirty="0" smtClean="0">
                          <a:latin typeface="Times New Roman" pitchFamily="18" charset="0"/>
                        </a:rPr>
                        <a:t>1</a:t>
                      </a:r>
                      <a:endParaRPr lang="zh-CN" altLang="en-US" sz="2400" b="1" dirty="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kern="1200" baseline="0" dirty="0" smtClean="0">
                          <a:solidFill>
                            <a:schemeClr val="tx1"/>
                          </a:solidFill>
                          <a:latin typeface="Times New Roman" pitchFamily="18" charset="0"/>
                          <a:ea typeface="+mn-ea"/>
                          <a:cs typeface="+mn-cs"/>
                        </a:rPr>
                        <a:t>无</a:t>
                      </a:r>
                      <a:endParaRPr lang="en-US" altLang="zh-CN" sz="2400" b="1" kern="1200" baseline="0" dirty="0" smtClean="0">
                        <a:solidFill>
                          <a:schemeClr val="tx1"/>
                        </a:solidFill>
                        <a:latin typeface="Times New Roman" pitchFamily="18" charset="0"/>
                        <a:ea typeface="+mn-ea"/>
                        <a:cs typeface="+mn-cs"/>
                      </a:endParaRPr>
                    </a:p>
                    <a:p>
                      <a:pPr algn="ctr"/>
                      <a:r>
                        <a:rPr lang="en-US" altLang="zh-CN" sz="2400" b="1" kern="1200" baseline="0" dirty="0" smtClean="0">
                          <a:solidFill>
                            <a:schemeClr val="tx1"/>
                          </a:solidFill>
                          <a:latin typeface="Times New Roman" pitchFamily="18" charset="0"/>
                          <a:ea typeface="+mn-ea"/>
                          <a:cs typeface="+mn-cs"/>
                        </a:rPr>
                        <a:t>0</a:t>
                      </a:r>
                      <a:endParaRPr lang="zh-CN" altLang="en-US" sz="2400" b="1" kern="1200" baseline="0" dirty="0" smtClean="0">
                        <a:solidFill>
                          <a:schemeClr val="tx1"/>
                        </a:solidFill>
                        <a:latin typeface="Times New Roman"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i="1" kern="1200" baseline="0" dirty="0" smtClean="0">
                          <a:solidFill>
                            <a:schemeClr val="tx1"/>
                          </a:solidFill>
                          <a:latin typeface="Times New Roman" pitchFamily="18" charset="0"/>
                          <a:ea typeface="+mn-ea"/>
                          <a:cs typeface="+mn-cs"/>
                        </a:rPr>
                        <a:t>x</a:t>
                      </a:r>
                      <a:r>
                        <a:rPr lang="zh-CN" altLang="en-US" sz="2400" b="1" kern="1200" baseline="0" dirty="0" smtClean="0">
                          <a:solidFill>
                            <a:schemeClr val="tx1"/>
                          </a:solidFill>
                          <a:latin typeface="Times New Roman" pitchFamily="18" charset="0"/>
                          <a:ea typeface="+mn-ea"/>
                          <a:cs typeface="+mn-cs"/>
                        </a:rPr>
                        <a:t>逆元</a:t>
                      </a:r>
                      <a:r>
                        <a:rPr lang="en-US" altLang="zh-CN" sz="2400" b="1" i="0" kern="1200" baseline="0" dirty="0" smtClean="0">
                          <a:solidFill>
                            <a:schemeClr val="tx1"/>
                          </a:solidFill>
                          <a:latin typeface="Times New Roman" pitchFamily="18" charset="0"/>
                          <a:ea typeface="+mn-ea"/>
                          <a:cs typeface="+mn-cs"/>
                        </a:rPr>
                        <a:t>-</a:t>
                      </a:r>
                      <a:r>
                        <a:rPr lang="en-US" altLang="zh-CN" sz="2400" b="1" i="1" kern="1200" baseline="0" dirty="0" smtClean="0">
                          <a:solidFill>
                            <a:schemeClr val="tx1"/>
                          </a:solidFill>
                          <a:latin typeface="Times New Roman" pitchFamily="18" charset="0"/>
                          <a:ea typeface="+mn-ea"/>
                          <a:cs typeface="+mn-cs"/>
                        </a:rPr>
                        <a:t>x</a:t>
                      </a:r>
                    </a:p>
                    <a:p>
                      <a:r>
                        <a:rPr lang="en-US" altLang="zh-CN" sz="2400" b="1" i="1" kern="1200" baseline="0" dirty="0" smtClean="0">
                          <a:solidFill>
                            <a:schemeClr val="tx1"/>
                          </a:solidFill>
                          <a:latin typeface="Times New Roman" pitchFamily="18" charset="0"/>
                          <a:ea typeface="+mn-ea"/>
                          <a:cs typeface="+mn-cs"/>
                        </a:rPr>
                        <a:t>x</a:t>
                      </a:r>
                      <a:r>
                        <a:rPr lang="zh-CN" altLang="en-US" sz="2400" b="1" kern="1200" baseline="0" dirty="0" smtClean="0">
                          <a:solidFill>
                            <a:schemeClr val="tx1"/>
                          </a:solidFill>
                          <a:latin typeface="Times New Roman" pitchFamily="18" charset="0"/>
                          <a:ea typeface="+mn-ea"/>
                          <a:cs typeface="+mn-cs"/>
                        </a:rPr>
                        <a:t>逆元</a:t>
                      </a:r>
                      <a:r>
                        <a:rPr lang="en-US" altLang="zh-CN" sz="2400" b="1" i="1" kern="1200" baseline="0" dirty="0" smtClean="0">
                          <a:solidFill>
                            <a:schemeClr val="tx1"/>
                          </a:solidFill>
                          <a:latin typeface="Times New Roman" pitchFamily="18" charset="0"/>
                          <a:ea typeface="+mn-ea"/>
                          <a:cs typeface="+mn-cs"/>
                        </a:rPr>
                        <a:t>x</a:t>
                      </a:r>
                      <a:r>
                        <a:rPr lang="en-US" altLang="zh-CN" sz="2400" b="1" kern="1200" baseline="30000" dirty="0" smtClean="0">
                          <a:solidFill>
                            <a:schemeClr val="tx1"/>
                          </a:solidFill>
                          <a:latin typeface="Times New Roman" pitchFamily="18" charset="0"/>
                          <a:ea typeface="+mn-ea"/>
                          <a:cs typeface="+mn-cs"/>
                        </a:rPr>
                        <a:t>-1</a:t>
                      </a:r>
                      <a:r>
                        <a:rPr lang="zh-CN" altLang="en-US" sz="2400" b="1" kern="1200" baseline="0" dirty="0" smtClean="0">
                          <a:solidFill>
                            <a:schemeClr val="tx1"/>
                          </a:solidFill>
                          <a:latin typeface="Times New Roman" pitchFamily="18" charset="0"/>
                          <a:ea typeface="+mn-ea"/>
                          <a:cs typeface="+mn-cs"/>
                        </a:rPr>
                        <a:t> </a:t>
                      </a:r>
                      <a:r>
                        <a:rPr lang="en-US" altLang="zh-CN" sz="2400" b="1" kern="1200" baseline="0" dirty="0" smtClean="0">
                          <a:solidFill>
                            <a:schemeClr val="tx1"/>
                          </a:solidFill>
                          <a:latin typeface="Times New Roman" pitchFamily="18" charset="0"/>
                          <a:ea typeface="+mn-ea"/>
                          <a:cs typeface="+mn-cs"/>
                        </a:rPr>
                        <a:t>(</a:t>
                      </a:r>
                      <a:r>
                        <a:rPr lang="en-US" altLang="zh-CN" sz="2400" b="1" i="1" kern="1200" baseline="0" dirty="0" smtClean="0">
                          <a:solidFill>
                            <a:schemeClr val="tx1"/>
                          </a:solidFill>
                          <a:latin typeface="Times New Roman" pitchFamily="18" charset="0"/>
                          <a:ea typeface="+mn-ea"/>
                          <a:cs typeface="+mn-cs"/>
                        </a:rPr>
                        <a:t>x</a:t>
                      </a:r>
                      <a:r>
                        <a:rPr lang="zh-CN" altLang="en-US" sz="2400" b="1" kern="1200" dirty="0" smtClean="0">
                          <a:solidFill>
                            <a:schemeClr val="tx1"/>
                          </a:solidFill>
                          <a:latin typeface="Times New Roman" pitchFamily="18" charset="0"/>
                          <a:ea typeface="+mn-ea"/>
                          <a:cs typeface="+mn-cs"/>
                        </a:rPr>
                        <a:t>∈</a:t>
                      </a:r>
                      <a:r>
                        <a:rPr lang="zh-CN" altLang="en-US" sz="2400" b="1" kern="1200" baseline="0" dirty="0" smtClean="0">
                          <a:solidFill>
                            <a:schemeClr val="tx1"/>
                          </a:solidFill>
                          <a:latin typeface="Times New Roman" pitchFamily="18" charset="0"/>
                          <a:ea typeface="+mn-ea"/>
                          <a:cs typeface="+mn-cs"/>
                        </a:rPr>
                        <a:t>给定集合</a:t>
                      </a:r>
                      <a:r>
                        <a:rPr lang="en-US" altLang="zh-CN" sz="2400" b="1" kern="1200" baseline="0" dirty="0" smtClean="0">
                          <a:solidFill>
                            <a:schemeClr val="tx1"/>
                          </a:solidFill>
                          <a:latin typeface="Times New Roman" pitchFamily="18" charset="0"/>
                          <a:ea typeface="+mn-ea"/>
                          <a:cs typeface="+mn-cs"/>
                        </a:rPr>
                        <a:t>)</a:t>
                      </a:r>
                      <a:endParaRPr lang="zh-CN" altLang="en-US" sz="2400" b="1" dirty="0" smtClean="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M</a:t>
                      </a:r>
                      <a:r>
                        <a:rPr kumimoji="0" lang="en-US" altLang="zh-CN" sz="2400" b="1" i="1" u="none" strike="noStrike" kern="0" cap="none" spc="0" normalizeH="0" baseline="-25000" noProof="0" dirty="0" smtClean="0">
                          <a:ln>
                            <a:noFill/>
                          </a:ln>
                          <a:solidFill>
                            <a:srgbClr val="000000"/>
                          </a:solidFill>
                          <a:effectLst/>
                          <a:uLnTx/>
                          <a:uFillTx/>
                          <a:latin typeface="Times New Roman" pitchFamily="18" charset="0"/>
                          <a:ea typeface="+mn-ea"/>
                          <a:cs typeface="Times New Roman" pitchFamily="18" charset="0"/>
                        </a:rPr>
                        <a:t>n</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(R) </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kern="1200" baseline="0" dirty="0" smtClean="0">
                          <a:solidFill>
                            <a:schemeClr val="tx1"/>
                          </a:solidFill>
                          <a:latin typeface="Times New Roman" pitchFamily="18" charset="0"/>
                          <a:ea typeface="+mn-ea"/>
                          <a:cs typeface="+mn-cs"/>
                        </a:rPr>
                        <a:t>矩阵加法</a:t>
                      </a:r>
                      <a:r>
                        <a:rPr lang="en-US" altLang="zh-CN" sz="2400" b="1" kern="1200" baseline="0" dirty="0" smtClean="0">
                          <a:solidFill>
                            <a:schemeClr val="tx1"/>
                          </a:solidFill>
                          <a:latin typeface="Times New Roman" pitchFamily="18" charset="0"/>
                          <a:ea typeface="+mn-ea"/>
                          <a:cs typeface="+mn-cs"/>
                        </a:rPr>
                        <a:t>+</a:t>
                      </a:r>
                    </a:p>
                    <a:p>
                      <a:pPr algn="ctr"/>
                      <a:r>
                        <a:rPr lang="zh-CN" altLang="en-US" sz="2400" b="1" kern="1200" baseline="0" dirty="0" smtClean="0">
                          <a:solidFill>
                            <a:schemeClr val="tx1"/>
                          </a:solidFill>
                          <a:latin typeface="Times New Roman" pitchFamily="18" charset="0"/>
                          <a:ea typeface="+mn-ea"/>
                          <a:cs typeface="+mn-cs"/>
                        </a:rPr>
                        <a:t>矩阵乘法</a:t>
                      </a:r>
                      <a:r>
                        <a:rPr lang="en-US" altLang="zh-CN" sz="2400" b="1" kern="1200" baseline="0" dirty="0" smtClean="0">
                          <a:solidFill>
                            <a:schemeClr val="tx1"/>
                          </a:solidFill>
                          <a:latin typeface="Times New Roman" pitchFamily="18" charset="0"/>
                          <a:ea typeface="+mn-ea"/>
                          <a:cs typeface="+mn-cs"/>
                        </a:rPr>
                        <a:t>×</a:t>
                      </a:r>
                      <a:endParaRPr lang="zh-CN" altLang="en-US" sz="2400" b="1" dirty="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i="1" dirty="0" smtClean="0">
                          <a:latin typeface="Times New Roman" pitchFamily="18" charset="0"/>
                        </a:rPr>
                        <a:t>n</a:t>
                      </a:r>
                      <a:r>
                        <a:rPr lang="zh-CN" altLang="en-US" sz="2400" b="1" dirty="0" smtClean="0">
                          <a:latin typeface="Times New Roman" pitchFamily="18" charset="0"/>
                        </a:rPr>
                        <a:t>阶全</a:t>
                      </a:r>
                      <a:r>
                        <a:rPr lang="en-US" altLang="zh-CN" sz="2400" b="1" dirty="0" smtClean="0">
                          <a:latin typeface="Times New Roman" pitchFamily="18" charset="0"/>
                        </a:rPr>
                        <a:t>0</a:t>
                      </a:r>
                      <a:r>
                        <a:rPr lang="zh-CN" altLang="en-US" sz="2400" b="1" dirty="0" smtClean="0">
                          <a:latin typeface="Times New Roman" pitchFamily="18" charset="0"/>
                        </a:rPr>
                        <a:t>矩阵</a:t>
                      </a:r>
                      <a:endParaRPr lang="en-US" altLang="zh-CN" sz="2400" b="1" dirty="0" smtClean="0">
                        <a:latin typeface="Times New Roman" pitchFamily="18" charset="0"/>
                      </a:endParaRPr>
                    </a:p>
                    <a:p>
                      <a:pPr algn="ctr"/>
                      <a:r>
                        <a:rPr lang="en-US" altLang="zh-CN" sz="2400" b="1" i="1" dirty="0" smtClean="0">
                          <a:latin typeface="Times New Roman" pitchFamily="18" charset="0"/>
                        </a:rPr>
                        <a:t>n</a:t>
                      </a:r>
                      <a:r>
                        <a:rPr lang="zh-CN" altLang="en-US" sz="2400" b="1" dirty="0" smtClean="0">
                          <a:latin typeface="Times New Roman" pitchFamily="18" charset="0"/>
                        </a:rPr>
                        <a:t>阶单位矩阵</a:t>
                      </a:r>
                      <a:endParaRPr lang="zh-CN" altLang="en-US" sz="2400" b="1" dirty="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kern="1200" baseline="0" dirty="0" smtClean="0">
                          <a:solidFill>
                            <a:schemeClr val="tx1"/>
                          </a:solidFill>
                          <a:latin typeface="Times New Roman" pitchFamily="18" charset="0"/>
                          <a:ea typeface="+mn-ea"/>
                          <a:cs typeface="+mn-cs"/>
                        </a:rPr>
                        <a:t>无</a:t>
                      </a:r>
                    </a:p>
                    <a:p>
                      <a:pPr algn="ctr"/>
                      <a:r>
                        <a:rPr lang="en-US" altLang="zh-CN" sz="2400" b="1" kern="1200" baseline="0" dirty="0" smtClean="0">
                          <a:solidFill>
                            <a:schemeClr val="tx1"/>
                          </a:solidFill>
                          <a:latin typeface="Times New Roman" pitchFamily="18" charset="0"/>
                          <a:ea typeface="+mn-ea"/>
                          <a:cs typeface="+mn-cs"/>
                        </a:rPr>
                        <a:t>n</a:t>
                      </a:r>
                      <a:r>
                        <a:rPr lang="zh-CN" altLang="en-US" sz="2400" b="1" kern="1200" baseline="0" dirty="0" smtClean="0">
                          <a:solidFill>
                            <a:schemeClr val="tx1"/>
                          </a:solidFill>
                          <a:latin typeface="Times New Roman" pitchFamily="18" charset="0"/>
                          <a:ea typeface="+mn-ea"/>
                          <a:cs typeface="+mn-cs"/>
                        </a:rPr>
                        <a:t>阶全</a:t>
                      </a:r>
                      <a:r>
                        <a:rPr lang="en-US" altLang="zh-CN" sz="2400" b="1" kern="1200" baseline="0" dirty="0" smtClean="0">
                          <a:solidFill>
                            <a:schemeClr val="tx1"/>
                          </a:solidFill>
                          <a:latin typeface="Times New Roman" pitchFamily="18" charset="0"/>
                          <a:ea typeface="+mn-ea"/>
                          <a:cs typeface="+mn-cs"/>
                        </a:rPr>
                        <a:t>0</a:t>
                      </a:r>
                      <a:r>
                        <a:rPr lang="zh-CN" altLang="en-US" sz="2400" b="1" kern="1200" baseline="0" dirty="0" smtClean="0">
                          <a:solidFill>
                            <a:schemeClr val="tx1"/>
                          </a:solidFill>
                          <a:latin typeface="Times New Roman" pitchFamily="18" charset="0"/>
                          <a:ea typeface="+mn-ea"/>
                          <a:cs typeface="+mn-cs"/>
                        </a:rPr>
                        <a:t>矩阵</a:t>
                      </a:r>
                      <a:endParaRPr lang="zh-CN" altLang="en-US" sz="2400" b="1" dirty="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i="1" kern="1200" baseline="0" dirty="0" smtClean="0">
                          <a:solidFill>
                            <a:schemeClr val="tx1"/>
                          </a:solidFill>
                          <a:latin typeface="Times New Roman" pitchFamily="18" charset="0"/>
                          <a:ea typeface="+mn-ea"/>
                          <a:cs typeface="+mn-cs"/>
                        </a:rPr>
                        <a:t>X</a:t>
                      </a:r>
                      <a:r>
                        <a:rPr lang="zh-CN" altLang="en-US" sz="2400" b="1" kern="1200" baseline="0" dirty="0" smtClean="0">
                          <a:solidFill>
                            <a:schemeClr val="tx1"/>
                          </a:solidFill>
                          <a:latin typeface="Times New Roman" pitchFamily="18" charset="0"/>
                          <a:ea typeface="+mn-ea"/>
                          <a:cs typeface="+mn-cs"/>
                        </a:rPr>
                        <a:t>逆元</a:t>
                      </a:r>
                      <a:r>
                        <a:rPr lang="en-US" altLang="zh-CN" sz="2400" b="1" i="0" kern="1200" baseline="0" dirty="0" smtClean="0">
                          <a:solidFill>
                            <a:schemeClr val="tx1"/>
                          </a:solidFill>
                          <a:latin typeface="Times New Roman" pitchFamily="18" charset="0"/>
                          <a:ea typeface="+mn-ea"/>
                          <a:cs typeface="+mn-cs"/>
                        </a:rPr>
                        <a:t>-</a:t>
                      </a:r>
                      <a:r>
                        <a:rPr lang="en-US" altLang="zh-CN" sz="2400" b="1" i="1" kern="1200" baseline="0" dirty="0" smtClean="0">
                          <a:solidFill>
                            <a:schemeClr val="tx1"/>
                          </a:solidFill>
                          <a:latin typeface="Times New Roman" pitchFamily="18" charset="0"/>
                          <a:ea typeface="+mn-ea"/>
                          <a:cs typeface="+mn-cs"/>
                        </a:rPr>
                        <a:t>X</a:t>
                      </a:r>
                    </a:p>
                    <a:p>
                      <a:r>
                        <a:rPr lang="en-US" altLang="zh-CN" sz="2400" b="1" i="1" kern="1200" baseline="0" dirty="0" smtClean="0">
                          <a:solidFill>
                            <a:schemeClr val="tx1"/>
                          </a:solidFill>
                          <a:latin typeface="Times New Roman" pitchFamily="18" charset="0"/>
                          <a:ea typeface="+mn-ea"/>
                          <a:cs typeface="+mn-cs"/>
                        </a:rPr>
                        <a:t>X</a:t>
                      </a:r>
                      <a:r>
                        <a:rPr lang="zh-CN" altLang="en-US" sz="2400" b="1" kern="1200" baseline="0" dirty="0" smtClean="0">
                          <a:solidFill>
                            <a:schemeClr val="tx1"/>
                          </a:solidFill>
                          <a:latin typeface="Times New Roman" pitchFamily="18" charset="0"/>
                          <a:ea typeface="+mn-ea"/>
                          <a:cs typeface="+mn-cs"/>
                        </a:rPr>
                        <a:t>的逆元</a:t>
                      </a:r>
                      <a:r>
                        <a:rPr lang="en-US" altLang="zh-CN" sz="2400" b="1" i="1" kern="1200" baseline="0" dirty="0" smtClean="0">
                          <a:solidFill>
                            <a:schemeClr val="tx1"/>
                          </a:solidFill>
                          <a:latin typeface="Times New Roman" pitchFamily="18" charset="0"/>
                          <a:ea typeface="+mn-ea"/>
                          <a:cs typeface="+mn-cs"/>
                        </a:rPr>
                        <a:t>X</a:t>
                      </a:r>
                      <a:r>
                        <a:rPr lang="en-US" altLang="zh-CN" sz="2400" b="1" kern="1200" baseline="30000" dirty="0" smtClean="0">
                          <a:solidFill>
                            <a:schemeClr val="tx1"/>
                          </a:solidFill>
                          <a:latin typeface="Times New Roman" pitchFamily="18" charset="0"/>
                          <a:ea typeface="+mn-ea"/>
                          <a:cs typeface="+mn-cs"/>
                        </a:rPr>
                        <a:t>-1</a:t>
                      </a:r>
                      <a:r>
                        <a:rPr lang="zh-CN" altLang="en-US" sz="2400" b="1" kern="1200" baseline="0" dirty="0" smtClean="0">
                          <a:solidFill>
                            <a:schemeClr val="tx1"/>
                          </a:solidFill>
                          <a:latin typeface="Times New Roman" pitchFamily="18" charset="0"/>
                          <a:ea typeface="+mn-ea"/>
                          <a:cs typeface="+mn-cs"/>
                        </a:rPr>
                        <a:t>（</a:t>
                      </a:r>
                      <a:r>
                        <a:rPr lang="en-US" altLang="zh-CN" sz="2400" b="1" i="1" kern="1200" baseline="0" dirty="0" smtClean="0">
                          <a:solidFill>
                            <a:schemeClr val="tx1"/>
                          </a:solidFill>
                          <a:latin typeface="Times New Roman" pitchFamily="18" charset="0"/>
                          <a:ea typeface="+mn-ea"/>
                          <a:cs typeface="+mn-cs"/>
                        </a:rPr>
                        <a:t>X</a:t>
                      </a:r>
                      <a:r>
                        <a:rPr lang="zh-CN" altLang="en-US" sz="2400" b="1" kern="1200" baseline="0" dirty="0" smtClean="0">
                          <a:solidFill>
                            <a:schemeClr val="tx1"/>
                          </a:solidFill>
                          <a:latin typeface="Times New Roman" pitchFamily="18" charset="0"/>
                          <a:ea typeface="+mn-ea"/>
                          <a:cs typeface="+mn-cs"/>
                        </a:rPr>
                        <a:t>可逆）</a:t>
                      </a:r>
                      <a:endParaRPr lang="zh-CN" altLang="en-US" sz="2400" b="1" dirty="0">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4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P</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r>
                        <a:rPr kumimoji="0" lang="en-US" altLang="zh-CN" sz="2400" b="1" i="1"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B</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mn-ea"/>
                          <a:cs typeface="Times New Roman" pitchFamily="18" charset="0"/>
                        </a:rPr>
                        <a:t>)</a:t>
                      </a:r>
                      <a:endParaRPr lang="zh-CN" altLang="en-US" sz="24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kern="1200" baseline="0" dirty="0" smtClean="0">
                          <a:solidFill>
                            <a:schemeClr val="tx1"/>
                          </a:solidFill>
                          <a:latin typeface="Times New Roman" pitchFamily="18" charset="0"/>
                          <a:ea typeface="+mn-ea"/>
                          <a:cs typeface="+mn-cs"/>
                        </a:rPr>
                        <a:t>并∪</a:t>
                      </a:r>
                    </a:p>
                    <a:p>
                      <a:pPr algn="ctr"/>
                      <a:r>
                        <a:rPr lang="zh-CN" altLang="en-US" sz="2400" b="1" kern="1200" baseline="0" dirty="0" smtClean="0">
                          <a:solidFill>
                            <a:schemeClr val="tx1"/>
                          </a:solidFill>
                          <a:latin typeface="Times New Roman" pitchFamily="18" charset="0"/>
                          <a:ea typeface="+mn-ea"/>
                          <a:cs typeface="+mn-cs"/>
                        </a:rPr>
                        <a:t>交∩</a:t>
                      </a:r>
                    </a:p>
                    <a:p>
                      <a:pPr algn="ctr"/>
                      <a:r>
                        <a:rPr lang="zh-CN" altLang="en-US" sz="2400" b="1" kern="1200" baseline="0" dirty="0" smtClean="0">
                          <a:solidFill>
                            <a:schemeClr val="tx1"/>
                          </a:solidFill>
                          <a:latin typeface="Times New Roman" pitchFamily="18" charset="0"/>
                          <a:ea typeface="+mn-ea"/>
                          <a:cs typeface="+mn-cs"/>
                        </a:rPr>
                        <a:t>对称差⊕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lgn="ctr"/>
                      <a:r>
                        <a:rPr lang="en-US" altLang="zh-CN" sz="2400" b="1" i="1" kern="1200" baseline="0" dirty="0" smtClean="0">
                          <a:solidFill>
                            <a:schemeClr val="tx1"/>
                          </a:solidFill>
                          <a:latin typeface="Times New Roman" pitchFamily="18" charset="0"/>
                          <a:ea typeface="+mn-ea"/>
                          <a:cs typeface="+mn-cs"/>
                        </a:rPr>
                        <a:t>B</a:t>
                      </a:r>
                    </a:p>
                    <a:p>
                      <a:pPr algn="ctr"/>
                      <a:r>
                        <a:rPr lang="zh-CN" altLang="en-US" sz="2400" b="1" dirty="0" smtClean="0">
                          <a:latin typeface="Times New Roman" pitchFamily="18" charset="0"/>
                          <a:cs typeface="Times New Roman" pitchFamily="18" charset="0"/>
                        </a:rPr>
                        <a:t>∅</a:t>
                      </a:r>
                      <a:endParaRPr lang="zh-CN" altLang="en-US" sz="2400" b="1" kern="1200" baseline="0" dirty="0" smtClean="0">
                        <a:solidFill>
                          <a:schemeClr val="tx1"/>
                        </a:solidFill>
                        <a:latin typeface="Times New Roman"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i="1" kern="1200" baseline="0" dirty="0" smtClean="0">
                          <a:solidFill>
                            <a:schemeClr val="tx1"/>
                          </a:solidFill>
                          <a:latin typeface="Times New Roman" pitchFamily="18" charset="0"/>
                          <a:ea typeface="+mn-ea"/>
                          <a:cs typeface="+mn-cs"/>
                        </a:rPr>
                        <a:t>B</a:t>
                      </a:r>
                    </a:p>
                    <a:p>
                      <a:pPr algn="ct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lgn="ctr"/>
                      <a:r>
                        <a:rPr lang="zh-CN" altLang="en-US" sz="2400" b="1" kern="1200" baseline="0" dirty="0" smtClean="0">
                          <a:solidFill>
                            <a:schemeClr val="tx1"/>
                          </a:solidFill>
                          <a:latin typeface="Times New Roman" pitchFamily="18" charset="0"/>
                          <a:ea typeface="+mn-ea"/>
                          <a:cs typeface="+mn-cs"/>
                        </a:rPr>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itchFamily="18" charset="0"/>
                          <a:cs typeface="Times New Roman" pitchFamily="18" charset="0"/>
                        </a:rPr>
                        <a:t>∅</a:t>
                      </a:r>
                      <a:r>
                        <a:rPr lang="zh-CN" altLang="en-US" sz="2400" b="1" kern="1200" baseline="0" dirty="0" smtClean="0">
                          <a:solidFill>
                            <a:schemeClr val="tx1"/>
                          </a:solidFill>
                          <a:latin typeface="Times New Roman" pitchFamily="18" charset="0"/>
                          <a:ea typeface="+mn-ea"/>
                          <a:cs typeface="+mn-cs"/>
                        </a:rPr>
                        <a:t>的逆元为</a:t>
                      </a:r>
                      <a:r>
                        <a:rPr lang="zh-CN" altLang="en-US" sz="2400" b="1" dirty="0" smtClean="0">
                          <a:latin typeface="Times New Roman" pitchFamily="18" charset="0"/>
                          <a:cs typeface="Times New Roman" pitchFamily="18" charset="0"/>
                        </a:rPr>
                        <a:t>∅</a:t>
                      </a:r>
                      <a:endParaRPr lang="zh-CN" altLang="en-US" sz="2400" b="1" kern="1200" baseline="0" dirty="0" smtClean="0">
                        <a:solidFill>
                          <a:schemeClr val="tx1"/>
                        </a:solidFill>
                        <a:latin typeface="Times New Roman" pitchFamily="18" charset="0"/>
                        <a:ea typeface="+mn-ea"/>
                        <a:cs typeface="+mn-cs"/>
                      </a:endParaRPr>
                    </a:p>
                    <a:p>
                      <a:r>
                        <a:rPr lang="en-US" altLang="zh-CN" sz="2400" b="1" i="1" kern="1200" baseline="0" dirty="0" smtClean="0">
                          <a:solidFill>
                            <a:schemeClr val="tx1"/>
                          </a:solidFill>
                          <a:latin typeface="Times New Roman" pitchFamily="18" charset="0"/>
                          <a:ea typeface="+mn-ea"/>
                          <a:cs typeface="+mn-cs"/>
                        </a:rPr>
                        <a:t>B</a:t>
                      </a:r>
                      <a:r>
                        <a:rPr lang="zh-CN" altLang="en-US" sz="2400" b="1" kern="1200" baseline="0" dirty="0" smtClean="0">
                          <a:solidFill>
                            <a:schemeClr val="tx1"/>
                          </a:solidFill>
                          <a:latin typeface="Times New Roman" pitchFamily="18" charset="0"/>
                          <a:ea typeface="+mn-ea"/>
                          <a:cs typeface="+mn-cs"/>
                        </a:rPr>
                        <a:t>的逆元为</a:t>
                      </a:r>
                      <a:r>
                        <a:rPr lang="en-US" altLang="zh-CN" sz="2400" b="1" i="1" kern="1200" baseline="0" dirty="0" smtClean="0">
                          <a:solidFill>
                            <a:schemeClr val="tx1"/>
                          </a:solidFill>
                          <a:latin typeface="Times New Roman" pitchFamily="18" charset="0"/>
                          <a:ea typeface="+mn-ea"/>
                          <a:cs typeface="+mn-cs"/>
                        </a:rPr>
                        <a:t>B</a:t>
                      </a:r>
                    </a:p>
                    <a:p>
                      <a:r>
                        <a:rPr lang="en-US" altLang="zh-CN" sz="2400" b="1" i="1" kern="1200" baseline="0" dirty="0" smtClean="0">
                          <a:solidFill>
                            <a:schemeClr val="tx1"/>
                          </a:solidFill>
                          <a:latin typeface="Times New Roman" pitchFamily="18" charset="0"/>
                          <a:ea typeface="+mn-ea"/>
                          <a:cs typeface="+mn-cs"/>
                        </a:rPr>
                        <a:t>A</a:t>
                      </a:r>
                      <a:r>
                        <a:rPr lang="zh-CN" altLang="en-US" sz="2400" b="1" kern="1200" baseline="0" dirty="0" smtClean="0">
                          <a:solidFill>
                            <a:schemeClr val="tx1"/>
                          </a:solidFill>
                          <a:latin typeface="Times New Roman" pitchFamily="18" charset="0"/>
                          <a:ea typeface="+mn-ea"/>
                          <a:cs typeface="+mn-cs"/>
                        </a:rPr>
                        <a:t>的逆元为</a:t>
                      </a:r>
                      <a:r>
                        <a:rPr lang="en-US" altLang="zh-CN" sz="2400" b="1" i="1" kern="1200" baseline="0" dirty="0" smtClean="0">
                          <a:solidFill>
                            <a:schemeClr val="tx1"/>
                          </a:solidFill>
                          <a:latin typeface="Times New Roman" pitchFamily="18" charset="0"/>
                          <a:ea typeface="+mn-ea"/>
                          <a:cs typeface="+mn-cs"/>
                        </a:rPr>
                        <a:t>A</a:t>
                      </a:r>
                      <a:endParaRPr lang="zh-CN" altLang="en-US" sz="2400" b="1" i="1" kern="1200" baseline="0" dirty="0" smtClean="0">
                        <a:solidFill>
                          <a:schemeClr val="tx1"/>
                        </a:solidFill>
                        <a:latin typeface="Times New Roman"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F99F92DD-9311-4DB9-AB59-42603EB5C548}" type="slidenum">
              <a:rPr lang="en-US" altLang="zh-CN" smtClean="0">
                <a:latin typeface="Arial" pitchFamily="34" charset="0"/>
              </a:rPr>
              <a:pPr/>
              <a:t>15</a:t>
            </a:fld>
            <a:endParaRPr lang="en-US" altLang="zh-CN" smtClean="0">
              <a:latin typeface="Arial" pitchFamily="34" charset="0"/>
            </a:endParaRPr>
          </a:p>
        </p:txBody>
      </p:sp>
      <p:sp>
        <p:nvSpPr>
          <p:cNvPr id="17411" name="Rectangle 3"/>
          <p:cNvSpPr>
            <a:spLocks noGrp="1" noChangeArrowheads="1"/>
          </p:cNvSpPr>
          <p:nvPr>
            <p:ph type="body" idx="1"/>
          </p:nvPr>
        </p:nvSpPr>
        <p:spPr>
          <a:xfrm>
            <a:off x="323850" y="1052513"/>
            <a:ext cx="8496300" cy="5544839"/>
          </a:xfrm>
        </p:spPr>
        <p:txBody>
          <a:bodyPr/>
          <a:lstStyle/>
          <a:p>
            <a:pPr>
              <a:spcBef>
                <a:spcPts val="800"/>
              </a:spcBef>
              <a:spcAft>
                <a:spcPts val="200"/>
              </a:spcAft>
            </a:pPr>
            <a:r>
              <a:rPr lang="zh-CN" altLang="en-US" dirty="0" smtClean="0">
                <a:solidFill>
                  <a:srgbClr val="C00000"/>
                </a:solidFill>
              </a:rPr>
              <a:t>定理</a:t>
            </a:r>
            <a:r>
              <a:rPr lang="en-US" altLang="zh-CN" dirty="0" smtClean="0">
                <a:solidFill>
                  <a:srgbClr val="C00000"/>
                </a:solidFill>
              </a:rPr>
              <a:t>9.1 </a:t>
            </a:r>
            <a:r>
              <a:rPr lang="zh-CN" altLang="en-US" dirty="0" smtClean="0"/>
              <a:t>设◦为</a:t>
            </a:r>
            <a:r>
              <a:rPr lang="en-US" altLang="zh-CN" i="1" dirty="0" smtClean="0"/>
              <a:t>S</a:t>
            </a:r>
            <a:r>
              <a:rPr lang="zh-CN" altLang="en-US" dirty="0" smtClean="0"/>
              <a:t>上的二元运算，</a:t>
            </a:r>
            <a:r>
              <a:rPr lang="en-US" altLang="zh-CN" i="1" dirty="0" smtClean="0"/>
              <a:t> e</a:t>
            </a:r>
            <a:r>
              <a:rPr lang="en-US" altLang="zh-CN" i="1" baseline="-25000" dirty="0" smtClean="0"/>
              <a:t>l</a:t>
            </a:r>
            <a:r>
              <a:rPr lang="zh-CN" altLang="en-US" dirty="0" smtClean="0"/>
              <a:t>和</a:t>
            </a:r>
            <a:r>
              <a:rPr lang="en-US" altLang="zh-CN" i="1" dirty="0" err="1" smtClean="0"/>
              <a:t>e</a:t>
            </a:r>
            <a:r>
              <a:rPr lang="en-US" altLang="zh-CN" i="1" baseline="-25000" dirty="0" err="1" smtClean="0"/>
              <a:t>r</a:t>
            </a:r>
            <a:r>
              <a:rPr lang="zh-CN" altLang="en-US" dirty="0" smtClean="0"/>
              <a:t>分别为</a:t>
            </a:r>
            <a:r>
              <a:rPr lang="en-US" altLang="zh-CN" i="1" dirty="0" smtClean="0"/>
              <a:t>S</a:t>
            </a:r>
            <a:r>
              <a:rPr lang="zh-CN" altLang="en-US" dirty="0" smtClean="0"/>
              <a:t>中关于运算的</a:t>
            </a:r>
          </a:p>
          <a:p>
            <a:pPr>
              <a:spcBef>
                <a:spcPts val="800"/>
              </a:spcBef>
              <a:spcAft>
                <a:spcPts val="200"/>
              </a:spcAft>
            </a:pPr>
            <a:r>
              <a:rPr lang="zh-CN" altLang="en-US" dirty="0" smtClean="0"/>
              <a:t>左和右单位元</a:t>
            </a:r>
            <a:r>
              <a:rPr lang="en-US" altLang="zh-CN" dirty="0" smtClean="0"/>
              <a:t>,</a:t>
            </a:r>
            <a:r>
              <a:rPr lang="zh-CN" altLang="en-US" dirty="0" smtClean="0"/>
              <a:t>则</a:t>
            </a:r>
            <a:r>
              <a:rPr lang="en-US" altLang="zh-CN" i="1" dirty="0" smtClean="0"/>
              <a:t>e</a:t>
            </a:r>
            <a:r>
              <a:rPr lang="en-US" altLang="zh-CN" i="1" baseline="-25000" dirty="0" smtClean="0"/>
              <a:t>l</a:t>
            </a:r>
            <a:r>
              <a:rPr lang="en-US" altLang="zh-CN" dirty="0" smtClean="0"/>
              <a:t> = </a:t>
            </a:r>
            <a:r>
              <a:rPr lang="en-US" altLang="zh-CN" i="1" dirty="0" err="1" smtClean="0"/>
              <a:t>e</a:t>
            </a:r>
            <a:r>
              <a:rPr lang="en-US" altLang="zh-CN" i="1" baseline="-25000" dirty="0" err="1" smtClean="0"/>
              <a:t>r</a:t>
            </a:r>
            <a:r>
              <a:rPr lang="en-US" altLang="zh-CN" dirty="0" smtClean="0"/>
              <a:t> = </a:t>
            </a:r>
            <a:r>
              <a:rPr lang="en-US" altLang="zh-CN" i="1" dirty="0" smtClean="0"/>
              <a:t>e</a:t>
            </a:r>
            <a:r>
              <a:rPr lang="zh-CN" altLang="en-US" dirty="0" smtClean="0"/>
              <a:t>为</a:t>
            </a:r>
            <a:r>
              <a:rPr lang="en-US" altLang="zh-CN" dirty="0" smtClean="0"/>
              <a:t>S</a:t>
            </a:r>
            <a:r>
              <a:rPr lang="zh-CN" altLang="en-US" dirty="0" smtClean="0"/>
              <a:t>上关于◦运算的惟一的单位元</a:t>
            </a:r>
            <a:r>
              <a:rPr lang="en-US" altLang="zh-CN" dirty="0" smtClean="0"/>
              <a:t>.</a:t>
            </a:r>
          </a:p>
          <a:p>
            <a:pPr>
              <a:spcBef>
                <a:spcPts val="800"/>
              </a:spcBef>
              <a:spcAft>
                <a:spcPts val="200"/>
              </a:spcAft>
            </a:pPr>
            <a:endParaRPr lang="en-US" altLang="zh-CN" dirty="0" smtClean="0"/>
          </a:p>
          <a:p>
            <a:pPr>
              <a:spcBef>
                <a:spcPts val="800"/>
              </a:spcBef>
              <a:spcAft>
                <a:spcPts val="200"/>
              </a:spcAft>
            </a:pPr>
            <a:r>
              <a:rPr lang="zh-CN" altLang="en-US" dirty="0" smtClean="0"/>
              <a:t>证</a:t>
            </a:r>
            <a:r>
              <a:rPr lang="en-US" altLang="zh-CN" dirty="0" smtClean="0"/>
              <a:t>:</a:t>
            </a:r>
          </a:p>
          <a:p>
            <a:pPr>
              <a:spcBef>
                <a:spcPts val="800"/>
              </a:spcBef>
              <a:spcAft>
                <a:spcPts val="200"/>
              </a:spcAft>
            </a:pPr>
            <a:r>
              <a:rPr lang="en-US" altLang="zh-CN" dirty="0" smtClean="0"/>
              <a:t>			</a:t>
            </a:r>
            <a:r>
              <a:rPr lang="en-US" altLang="zh-CN" i="1" dirty="0" smtClean="0"/>
              <a:t>e</a:t>
            </a:r>
            <a:r>
              <a:rPr lang="en-US" altLang="zh-CN" i="1" baseline="-25000" dirty="0" smtClean="0"/>
              <a:t>l</a:t>
            </a:r>
            <a:r>
              <a:rPr lang="en-US" altLang="zh-CN" i="1" dirty="0" smtClean="0"/>
              <a:t> </a:t>
            </a:r>
            <a:r>
              <a:rPr lang="en-US" altLang="zh-CN" dirty="0" smtClean="0"/>
              <a:t>= </a:t>
            </a:r>
            <a:r>
              <a:rPr lang="en-US" altLang="zh-CN" i="1" dirty="0" smtClean="0"/>
              <a:t>e</a:t>
            </a:r>
            <a:r>
              <a:rPr lang="en-US" altLang="zh-CN" i="1" baseline="-25000" dirty="0" smtClean="0"/>
              <a:t>l</a:t>
            </a:r>
            <a:r>
              <a:rPr lang="en-US" altLang="zh-CN" i="1" dirty="0" smtClean="0"/>
              <a:t> </a:t>
            </a:r>
            <a:r>
              <a:rPr lang="en-US" altLang="zh-CN" dirty="0" smtClean="0"/>
              <a:t>◦</a:t>
            </a:r>
            <a:r>
              <a:rPr lang="en-US" altLang="zh-CN" i="1" dirty="0" err="1" smtClean="0"/>
              <a:t>e</a:t>
            </a:r>
            <a:r>
              <a:rPr lang="en-US" altLang="zh-CN" i="1" baseline="-25000" dirty="0" err="1" smtClean="0"/>
              <a:t>r</a:t>
            </a:r>
            <a:r>
              <a:rPr lang="en-US" altLang="zh-CN" dirty="0" smtClean="0"/>
              <a:t> </a:t>
            </a:r>
            <a:r>
              <a:rPr lang="zh-CN" altLang="en-US" dirty="0" smtClean="0"/>
              <a:t> </a:t>
            </a:r>
            <a:r>
              <a:rPr lang="en-US" altLang="zh-CN" dirty="0" smtClean="0"/>
              <a:t>(</a:t>
            </a:r>
            <a:r>
              <a:rPr lang="zh-CN" altLang="en-US" dirty="0" smtClean="0"/>
              <a:t>因为</a:t>
            </a:r>
            <a:r>
              <a:rPr lang="en-US" altLang="zh-CN" i="1" dirty="0" err="1" smtClean="0"/>
              <a:t>e</a:t>
            </a:r>
            <a:r>
              <a:rPr lang="en-US" altLang="zh-CN" i="1" baseline="-25000" dirty="0" err="1" smtClean="0"/>
              <a:t>r</a:t>
            </a:r>
            <a:r>
              <a:rPr lang="en-US" altLang="zh-CN" i="1" baseline="-25000" dirty="0" smtClean="0"/>
              <a:t> </a:t>
            </a:r>
            <a:r>
              <a:rPr lang="zh-CN" altLang="en-US" dirty="0" smtClean="0"/>
              <a:t>为右单位元</a:t>
            </a:r>
            <a:r>
              <a:rPr lang="en-US" altLang="zh-CN" dirty="0" smtClean="0"/>
              <a:t>)</a:t>
            </a:r>
          </a:p>
          <a:p>
            <a:pPr>
              <a:spcBef>
                <a:spcPts val="800"/>
              </a:spcBef>
              <a:spcAft>
                <a:spcPts val="200"/>
              </a:spcAft>
            </a:pPr>
            <a:r>
              <a:rPr lang="en-US" altLang="zh-CN" i="1" dirty="0" smtClean="0"/>
              <a:t>			e</a:t>
            </a:r>
            <a:r>
              <a:rPr lang="en-US" altLang="zh-CN" i="1" baseline="-25000" dirty="0" smtClean="0"/>
              <a:t>l</a:t>
            </a:r>
            <a:r>
              <a:rPr lang="en-US" altLang="zh-CN" i="1" dirty="0" smtClean="0"/>
              <a:t> </a:t>
            </a:r>
            <a:r>
              <a:rPr lang="en-US" altLang="zh-CN" dirty="0" smtClean="0"/>
              <a:t>◦</a:t>
            </a:r>
            <a:r>
              <a:rPr lang="en-US" altLang="zh-CN" i="1" dirty="0" smtClean="0"/>
              <a:t> </a:t>
            </a:r>
            <a:r>
              <a:rPr lang="en-US" altLang="zh-CN" i="1" dirty="0" err="1" smtClean="0"/>
              <a:t>e</a:t>
            </a:r>
            <a:r>
              <a:rPr lang="en-US" altLang="zh-CN" i="1" baseline="-25000" dirty="0" err="1" smtClean="0"/>
              <a:t>r</a:t>
            </a:r>
            <a:r>
              <a:rPr lang="en-US" altLang="zh-CN" dirty="0" smtClean="0"/>
              <a:t> =</a:t>
            </a:r>
            <a:r>
              <a:rPr lang="en-US" altLang="zh-CN" i="1" dirty="0" err="1" smtClean="0"/>
              <a:t>e</a:t>
            </a:r>
            <a:r>
              <a:rPr lang="en-US" altLang="zh-CN" i="1" baseline="-25000" dirty="0" err="1" smtClean="0"/>
              <a:t>r</a:t>
            </a:r>
            <a:r>
              <a:rPr lang="zh-CN" altLang="en-US" dirty="0" smtClean="0"/>
              <a:t> </a:t>
            </a:r>
            <a:r>
              <a:rPr lang="en-US" altLang="zh-CN" dirty="0" smtClean="0"/>
              <a:t>(</a:t>
            </a:r>
            <a:r>
              <a:rPr lang="zh-CN" altLang="en-US" dirty="0" smtClean="0"/>
              <a:t>因为</a:t>
            </a:r>
            <a:r>
              <a:rPr lang="en-US" altLang="zh-CN" i="1" dirty="0" smtClean="0"/>
              <a:t>e</a:t>
            </a:r>
            <a:r>
              <a:rPr lang="en-US" altLang="zh-CN" i="1" baseline="-25000" dirty="0" smtClean="0"/>
              <a:t>l</a:t>
            </a:r>
            <a:r>
              <a:rPr lang="zh-CN" altLang="en-US" dirty="0" smtClean="0"/>
              <a:t>为左单位元</a:t>
            </a:r>
            <a:r>
              <a:rPr lang="en-US" altLang="zh-CN" dirty="0" smtClean="0"/>
              <a:t>)</a:t>
            </a:r>
          </a:p>
          <a:p>
            <a:pPr>
              <a:spcBef>
                <a:spcPts val="800"/>
              </a:spcBef>
              <a:spcAft>
                <a:spcPts val="200"/>
              </a:spcAft>
            </a:pPr>
            <a:r>
              <a:rPr lang="zh-CN" altLang="en-US" dirty="0" smtClean="0"/>
              <a:t>所以</a:t>
            </a:r>
            <a:r>
              <a:rPr lang="en-US" altLang="zh-CN" i="1" dirty="0" smtClean="0"/>
              <a:t>e</a:t>
            </a:r>
            <a:r>
              <a:rPr lang="en-US" altLang="zh-CN" i="1" baseline="-25000" dirty="0" smtClean="0"/>
              <a:t>l</a:t>
            </a:r>
            <a:r>
              <a:rPr lang="en-US" altLang="zh-CN" dirty="0" smtClean="0"/>
              <a:t> = </a:t>
            </a:r>
            <a:r>
              <a:rPr lang="en-US" altLang="zh-CN" i="1" dirty="0" err="1" smtClean="0"/>
              <a:t>e</a:t>
            </a:r>
            <a:r>
              <a:rPr lang="en-US" altLang="zh-CN" i="1" baseline="-25000" dirty="0" err="1" smtClean="0"/>
              <a:t>r</a:t>
            </a:r>
            <a:r>
              <a:rPr lang="en-US" altLang="zh-CN" dirty="0" smtClean="0"/>
              <a:t> , </a:t>
            </a:r>
            <a:r>
              <a:rPr lang="zh-CN" altLang="en-US" dirty="0" smtClean="0"/>
              <a:t>将这个单位元记作</a:t>
            </a:r>
            <a:r>
              <a:rPr lang="en-US" altLang="zh-CN" i="1" dirty="0" smtClean="0"/>
              <a:t>e</a:t>
            </a:r>
            <a:r>
              <a:rPr lang="en-US" altLang="zh-CN" dirty="0" smtClean="0"/>
              <a:t>.</a:t>
            </a:r>
          </a:p>
          <a:p>
            <a:pPr>
              <a:spcBef>
                <a:spcPts val="800"/>
              </a:spcBef>
              <a:spcAft>
                <a:spcPts val="200"/>
              </a:spcAft>
            </a:pPr>
            <a:r>
              <a:rPr lang="zh-CN" altLang="en-US" dirty="0" smtClean="0"/>
              <a:t>假设</a:t>
            </a:r>
            <a:r>
              <a:rPr lang="en-US" altLang="zh-CN" dirty="0" smtClean="0"/>
              <a:t>e’</a:t>
            </a:r>
            <a:r>
              <a:rPr lang="zh-CN" altLang="en-US" dirty="0" smtClean="0"/>
              <a:t>也是</a:t>
            </a:r>
            <a:r>
              <a:rPr lang="en-US" altLang="zh-CN" dirty="0" smtClean="0"/>
              <a:t>S </a:t>
            </a:r>
            <a:r>
              <a:rPr lang="zh-CN" altLang="en-US" dirty="0" smtClean="0"/>
              <a:t>中的单位元</a:t>
            </a:r>
            <a:r>
              <a:rPr lang="en-US" altLang="zh-CN" dirty="0" smtClean="0"/>
              <a:t>,</a:t>
            </a:r>
            <a:r>
              <a:rPr lang="zh-CN" altLang="en-US" dirty="0" smtClean="0"/>
              <a:t>则有</a:t>
            </a:r>
            <a:r>
              <a:rPr lang="en-US" altLang="zh-CN" i="1" dirty="0" smtClean="0"/>
              <a:t>e</a:t>
            </a:r>
            <a:r>
              <a:rPr lang="en-US" altLang="zh-CN" dirty="0" smtClean="0"/>
              <a:t>’ =</a:t>
            </a:r>
            <a:r>
              <a:rPr lang="en-US" altLang="zh-CN" i="1" dirty="0" smtClean="0"/>
              <a:t>e</a:t>
            </a:r>
            <a:r>
              <a:rPr lang="zh-CN" altLang="en-US" dirty="0" smtClean="0"/>
              <a:t>◦</a:t>
            </a:r>
            <a:r>
              <a:rPr lang="en-US" altLang="zh-CN" i="1" dirty="0" smtClean="0"/>
              <a:t>e</a:t>
            </a:r>
            <a:r>
              <a:rPr lang="en-US" altLang="zh-CN" dirty="0" smtClean="0"/>
              <a:t>’ = </a:t>
            </a:r>
            <a:r>
              <a:rPr lang="en-US" altLang="zh-CN" i="1" dirty="0" smtClean="0"/>
              <a:t>e</a:t>
            </a:r>
            <a:r>
              <a:rPr lang="en-US" altLang="zh-CN" dirty="0" smtClean="0"/>
              <a:t>. </a:t>
            </a:r>
            <a:r>
              <a:rPr lang="zh-CN" altLang="en-US" dirty="0" smtClean="0"/>
              <a:t>惟一性得证</a:t>
            </a:r>
            <a:r>
              <a:rPr lang="en-US" altLang="zh-CN" dirty="0" smtClean="0"/>
              <a:t>.</a:t>
            </a:r>
          </a:p>
        </p:txBody>
      </p:sp>
      <p:sp>
        <p:nvSpPr>
          <p:cNvPr id="17412"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幺元惟一性定理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 calcmode="lin" valueType="num">
                                      <p:cBhvr additive="base">
                                        <p:cTn id="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5" end="5"/>
                                            </p:txEl>
                                          </p:spTgt>
                                        </p:tgtEl>
                                        <p:attrNameLst>
                                          <p:attrName>style.visibility</p:attrName>
                                        </p:attrNameLst>
                                      </p:cBhvr>
                                      <p:to>
                                        <p:strVal val="visible"/>
                                      </p:to>
                                    </p:set>
                                    <p:anim calcmode="lin" valueType="num">
                                      <p:cBhvr additive="base">
                                        <p:cTn id="11"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anim calcmode="lin" valueType="num">
                                      <p:cBhvr additive="base">
                                        <p:cTn id="1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anim calcmode="lin" valueType="num">
                                      <p:cBhvr additive="base">
                                        <p:cTn id="1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F99F92DD-9311-4DB9-AB59-42603EB5C548}" type="slidenum">
              <a:rPr lang="en-US" altLang="zh-CN" smtClean="0">
                <a:latin typeface="Arial" pitchFamily="34" charset="0"/>
              </a:rPr>
              <a:pPr/>
              <a:t>16</a:t>
            </a:fld>
            <a:endParaRPr lang="en-US" altLang="zh-CN" smtClean="0">
              <a:latin typeface="Arial" pitchFamily="34" charset="0"/>
            </a:endParaRPr>
          </a:p>
        </p:txBody>
      </p:sp>
      <p:sp>
        <p:nvSpPr>
          <p:cNvPr id="17411" name="Rectangle 3"/>
          <p:cNvSpPr>
            <a:spLocks noGrp="1" noChangeArrowheads="1"/>
          </p:cNvSpPr>
          <p:nvPr>
            <p:ph type="body" idx="1"/>
          </p:nvPr>
        </p:nvSpPr>
        <p:spPr>
          <a:xfrm>
            <a:off x="323850" y="1052513"/>
            <a:ext cx="8496300" cy="5544839"/>
          </a:xfrm>
        </p:spPr>
        <p:txBody>
          <a:bodyPr/>
          <a:lstStyle/>
          <a:p>
            <a:pPr>
              <a:spcBef>
                <a:spcPts val="800"/>
              </a:spcBef>
              <a:spcAft>
                <a:spcPts val="200"/>
              </a:spcAft>
            </a:pPr>
            <a:r>
              <a:rPr lang="zh-CN" altLang="en-US" dirty="0" smtClean="0">
                <a:solidFill>
                  <a:srgbClr val="C00000"/>
                </a:solidFill>
              </a:rPr>
              <a:t>定理</a:t>
            </a:r>
            <a:r>
              <a:rPr lang="en-US" altLang="zh-CN" dirty="0" smtClean="0">
                <a:solidFill>
                  <a:srgbClr val="C00000"/>
                </a:solidFill>
              </a:rPr>
              <a:t>9.2 </a:t>
            </a:r>
            <a:r>
              <a:rPr lang="zh-CN" altLang="en-US" dirty="0" smtClean="0"/>
              <a:t>设◦为</a:t>
            </a:r>
            <a:r>
              <a:rPr lang="en-US" altLang="zh-CN" i="1" dirty="0" smtClean="0"/>
              <a:t>S</a:t>
            </a:r>
            <a:r>
              <a:rPr lang="zh-CN" altLang="en-US" dirty="0" smtClean="0"/>
              <a:t>上的二元运算，</a:t>
            </a:r>
            <a:r>
              <a:rPr lang="en-US" altLang="zh-CN" i="1" dirty="0" smtClean="0"/>
              <a:t> </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l</a:t>
            </a:r>
            <a:r>
              <a:rPr lang="zh-CN" altLang="en-US" dirty="0" smtClean="0"/>
              <a:t>和</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r</a:t>
            </a:r>
            <a:r>
              <a:rPr lang="zh-CN" altLang="en-US" dirty="0" smtClean="0"/>
              <a:t>分别为</a:t>
            </a:r>
            <a:r>
              <a:rPr lang="en-US" altLang="zh-CN" i="1" dirty="0" smtClean="0"/>
              <a:t>S</a:t>
            </a:r>
            <a:r>
              <a:rPr lang="zh-CN" altLang="en-US" dirty="0" smtClean="0"/>
              <a:t>中关于运算的</a:t>
            </a:r>
          </a:p>
          <a:p>
            <a:pPr>
              <a:spcBef>
                <a:spcPts val="800"/>
              </a:spcBef>
              <a:spcAft>
                <a:spcPts val="200"/>
              </a:spcAft>
            </a:pPr>
            <a:r>
              <a:rPr lang="zh-CN" altLang="en-US" dirty="0" smtClean="0"/>
              <a:t>左和右零元</a:t>
            </a:r>
            <a:r>
              <a:rPr lang="en-US" altLang="zh-CN" dirty="0" smtClean="0"/>
              <a:t>,  </a:t>
            </a:r>
            <a:r>
              <a:rPr lang="zh-CN" altLang="en-US" dirty="0" smtClean="0"/>
              <a:t>则</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l</a:t>
            </a:r>
            <a:r>
              <a:rPr lang="en-US" altLang="zh-CN" dirty="0" smtClean="0"/>
              <a:t> = </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r</a:t>
            </a:r>
            <a:r>
              <a:rPr lang="en-US" altLang="zh-CN" dirty="0" smtClean="0"/>
              <a:t> = </a:t>
            </a:r>
            <a:r>
              <a:rPr lang="el-GR" altLang="zh-CN" i="1" dirty="0" smtClean="0">
                <a:latin typeface="Times New Roman" pitchFamily="18" charset="0"/>
                <a:ea typeface="宋体" pitchFamily="2" charset="-122"/>
                <a:cs typeface="Times New Roman" pitchFamily="18" charset="0"/>
              </a:rPr>
              <a:t>θ</a:t>
            </a:r>
            <a:r>
              <a:rPr lang="zh-CN" altLang="en-US" dirty="0" smtClean="0"/>
              <a:t>为</a:t>
            </a:r>
            <a:r>
              <a:rPr lang="en-US" altLang="zh-CN" dirty="0" smtClean="0"/>
              <a:t>S</a:t>
            </a:r>
            <a:r>
              <a:rPr lang="zh-CN" altLang="en-US" dirty="0" smtClean="0"/>
              <a:t>上关于◦运算的惟一的零元</a:t>
            </a:r>
            <a:r>
              <a:rPr lang="en-US" altLang="zh-CN" dirty="0" smtClean="0"/>
              <a:t>.</a:t>
            </a:r>
          </a:p>
          <a:p>
            <a:pPr>
              <a:spcBef>
                <a:spcPts val="800"/>
              </a:spcBef>
              <a:spcAft>
                <a:spcPts val="200"/>
              </a:spcAft>
            </a:pPr>
            <a:r>
              <a:rPr lang="zh-CN" altLang="en-US" dirty="0" smtClean="0"/>
              <a:t>证</a:t>
            </a:r>
            <a:r>
              <a:rPr lang="en-US" altLang="zh-CN" dirty="0" smtClean="0"/>
              <a:t>:</a:t>
            </a:r>
          </a:p>
          <a:p>
            <a:pPr>
              <a:spcBef>
                <a:spcPts val="800"/>
              </a:spcBef>
              <a:spcAft>
                <a:spcPts val="200"/>
              </a:spcAft>
            </a:pPr>
            <a:r>
              <a:rPr lang="en-US" altLang="zh-CN" dirty="0" smtClean="0"/>
              <a:t>			</a:t>
            </a:r>
            <a:r>
              <a:rPr lang="el-GR" altLang="zh-CN" i="1" dirty="0" smtClean="0">
                <a:latin typeface="Times New Roman" pitchFamily="18" charset="0"/>
                <a:ea typeface="宋体" pitchFamily="2" charset="-122"/>
                <a:cs typeface="Times New Roman" pitchFamily="18" charset="0"/>
              </a:rPr>
              <a:t> θ</a:t>
            </a:r>
            <a:r>
              <a:rPr lang="en-US" altLang="zh-CN" i="1" baseline="-25000" dirty="0" smtClean="0"/>
              <a:t>l</a:t>
            </a:r>
            <a:r>
              <a:rPr lang="en-US" altLang="zh-CN" i="1" dirty="0" smtClean="0"/>
              <a:t> </a:t>
            </a:r>
            <a:r>
              <a:rPr lang="en-US" altLang="zh-CN" dirty="0" smtClean="0"/>
              <a:t>= </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l</a:t>
            </a:r>
            <a:r>
              <a:rPr lang="en-US" altLang="zh-CN" i="1" dirty="0" smtClean="0"/>
              <a:t> </a:t>
            </a:r>
            <a:r>
              <a:rPr lang="en-US" altLang="zh-CN" dirty="0" smtClean="0"/>
              <a:t>◦</a:t>
            </a:r>
            <a:r>
              <a:rPr lang="el-GR" altLang="zh-CN" i="1" dirty="0" smtClean="0">
                <a:latin typeface="Times New Roman" pitchFamily="18" charset="0"/>
                <a:ea typeface="宋体" pitchFamily="2" charset="-122"/>
                <a:cs typeface="Times New Roman" pitchFamily="18" charset="0"/>
              </a:rPr>
              <a:t> θ</a:t>
            </a:r>
            <a:r>
              <a:rPr lang="en-US" altLang="zh-CN" i="1" baseline="-25000" dirty="0" smtClean="0"/>
              <a:t>r</a:t>
            </a:r>
            <a:r>
              <a:rPr lang="en-US" altLang="zh-CN" dirty="0" smtClean="0"/>
              <a:t> </a:t>
            </a:r>
            <a:r>
              <a:rPr lang="zh-CN" altLang="en-US" dirty="0" smtClean="0"/>
              <a:t> </a:t>
            </a:r>
            <a:r>
              <a:rPr lang="en-US" altLang="zh-CN" dirty="0" smtClean="0"/>
              <a:t>(</a:t>
            </a:r>
            <a:r>
              <a:rPr lang="zh-CN" altLang="en-US" dirty="0" smtClean="0"/>
              <a:t>因为</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l </a:t>
            </a:r>
            <a:r>
              <a:rPr lang="zh-CN" altLang="en-US" dirty="0" smtClean="0"/>
              <a:t>为左零元</a:t>
            </a:r>
            <a:r>
              <a:rPr lang="en-US" altLang="zh-CN" dirty="0" smtClean="0"/>
              <a:t>)</a:t>
            </a:r>
          </a:p>
          <a:p>
            <a:pPr>
              <a:spcBef>
                <a:spcPts val="800"/>
              </a:spcBef>
              <a:spcAft>
                <a:spcPts val="200"/>
              </a:spcAft>
            </a:pPr>
            <a:r>
              <a:rPr lang="en-US" altLang="zh-CN" i="1" dirty="0" smtClean="0"/>
              <a:t>			</a:t>
            </a:r>
            <a:r>
              <a:rPr lang="el-GR" altLang="zh-CN" i="1" dirty="0" smtClean="0">
                <a:latin typeface="Times New Roman" pitchFamily="18" charset="0"/>
                <a:ea typeface="宋体" pitchFamily="2" charset="-122"/>
                <a:cs typeface="Times New Roman" pitchFamily="18" charset="0"/>
              </a:rPr>
              <a:t> θ</a:t>
            </a:r>
            <a:r>
              <a:rPr lang="en-US" altLang="zh-CN" i="1" baseline="-25000" dirty="0" smtClean="0"/>
              <a:t>l</a:t>
            </a:r>
            <a:r>
              <a:rPr lang="en-US" altLang="zh-CN" i="1" dirty="0" smtClean="0"/>
              <a:t> </a:t>
            </a:r>
            <a:r>
              <a:rPr lang="en-US" altLang="zh-CN" dirty="0" smtClean="0"/>
              <a:t>◦</a:t>
            </a:r>
            <a:r>
              <a:rPr lang="en-US" altLang="zh-CN" i="1" dirty="0" smtClean="0"/>
              <a:t> </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r</a:t>
            </a:r>
            <a:r>
              <a:rPr lang="en-US" altLang="zh-CN" dirty="0" smtClean="0"/>
              <a:t> =</a:t>
            </a:r>
            <a:r>
              <a:rPr lang="el-GR" altLang="zh-CN" i="1" dirty="0" smtClean="0">
                <a:latin typeface="Times New Roman" pitchFamily="18" charset="0"/>
                <a:ea typeface="宋体" pitchFamily="2" charset="-122"/>
                <a:cs typeface="Times New Roman" pitchFamily="18" charset="0"/>
              </a:rPr>
              <a:t> θ</a:t>
            </a:r>
            <a:r>
              <a:rPr lang="en-US" altLang="zh-CN" i="1" baseline="-25000" dirty="0" smtClean="0"/>
              <a:t>r</a:t>
            </a:r>
            <a:r>
              <a:rPr lang="zh-CN" altLang="en-US" dirty="0" smtClean="0"/>
              <a:t> </a:t>
            </a:r>
            <a:r>
              <a:rPr lang="en-US" altLang="zh-CN" dirty="0" smtClean="0"/>
              <a:t>(</a:t>
            </a:r>
            <a:r>
              <a:rPr lang="zh-CN" altLang="en-US" dirty="0" smtClean="0"/>
              <a:t>因为</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r</a:t>
            </a:r>
            <a:r>
              <a:rPr lang="zh-CN" altLang="en-US" dirty="0" smtClean="0"/>
              <a:t>为右零元</a:t>
            </a:r>
            <a:r>
              <a:rPr lang="en-US" altLang="zh-CN" dirty="0" smtClean="0"/>
              <a:t>)</a:t>
            </a:r>
          </a:p>
          <a:p>
            <a:pPr>
              <a:spcBef>
                <a:spcPts val="800"/>
              </a:spcBef>
              <a:spcAft>
                <a:spcPts val="200"/>
              </a:spcAft>
            </a:pPr>
            <a:r>
              <a:rPr lang="zh-CN" altLang="en-US" dirty="0" smtClean="0"/>
              <a:t>所以</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l</a:t>
            </a:r>
            <a:r>
              <a:rPr lang="en-US" altLang="zh-CN" dirty="0" smtClean="0"/>
              <a:t> = </a:t>
            </a:r>
            <a:r>
              <a:rPr lang="el-GR" altLang="zh-CN" i="1" dirty="0" smtClean="0">
                <a:latin typeface="Times New Roman" pitchFamily="18" charset="0"/>
                <a:ea typeface="宋体" pitchFamily="2" charset="-122"/>
                <a:cs typeface="Times New Roman" pitchFamily="18" charset="0"/>
              </a:rPr>
              <a:t>θ</a:t>
            </a:r>
            <a:r>
              <a:rPr lang="en-US" altLang="zh-CN" i="1" baseline="-25000" dirty="0" smtClean="0"/>
              <a:t>r</a:t>
            </a:r>
            <a:r>
              <a:rPr lang="en-US" altLang="zh-CN" dirty="0" smtClean="0"/>
              <a:t> , </a:t>
            </a:r>
            <a:r>
              <a:rPr lang="zh-CN" altLang="en-US" dirty="0" smtClean="0"/>
              <a:t>将这个零元记作</a:t>
            </a:r>
            <a:r>
              <a:rPr lang="el-GR" altLang="zh-CN" i="1" dirty="0" smtClean="0">
                <a:latin typeface="Times New Roman" pitchFamily="18" charset="0"/>
                <a:ea typeface="宋体" pitchFamily="2" charset="-122"/>
                <a:cs typeface="Times New Roman" pitchFamily="18" charset="0"/>
              </a:rPr>
              <a:t>θ</a:t>
            </a:r>
            <a:r>
              <a:rPr lang="en-US" altLang="zh-CN" dirty="0" smtClean="0"/>
              <a:t>.</a:t>
            </a:r>
          </a:p>
          <a:p>
            <a:pPr>
              <a:spcBef>
                <a:spcPts val="800"/>
              </a:spcBef>
              <a:spcAft>
                <a:spcPts val="200"/>
              </a:spcAft>
            </a:pPr>
            <a:r>
              <a:rPr lang="zh-CN" altLang="en-US" dirty="0" smtClean="0"/>
              <a:t>假设</a:t>
            </a:r>
            <a:r>
              <a:rPr lang="el-GR" altLang="zh-CN" i="1" dirty="0" smtClean="0">
                <a:latin typeface="Times New Roman" pitchFamily="18" charset="0"/>
                <a:ea typeface="宋体" pitchFamily="2" charset="-122"/>
                <a:cs typeface="Times New Roman" pitchFamily="18" charset="0"/>
              </a:rPr>
              <a:t>θ</a:t>
            </a:r>
            <a:r>
              <a:rPr lang="en-US" altLang="zh-CN" dirty="0" smtClean="0"/>
              <a:t>’</a:t>
            </a:r>
            <a:r>
              <a:rPr lang="zh-CN" altLang="en-US" dirty="0" smtClean="0"/>
              <a:t>也是</a:t>
            </a:r>
            <a:r>
              <a:rPr lang="en-US" altLang="zh-CN" dirty="0" smtClean="0"/>
              <a:t>S </a:t>
            </a:r>
            <a:r>
              <a:rPr lang="zh-CN" altLang="en-US" dirty="0" smtClean="0"/>
              <a:t>中的零元</a:t>
            </a:r>
            <a:r>
              <a:rPr lang="en-US" altLang="zh-CN" dirty="0" smtClean="0"/>
              <a:t>,</a:t>
            </a:r>
            <a:r>
              <a:rPr lang="zh-CN" altLang="en-US" dirty="0" smtClean="0"/>
              <a:t>则有</a:t>
            </a:r>
            <a:r>
              <a:rPr lang="el-GR" altLang="zh-CN" i="1" dirty="0" smtClean="0">
                <a:latin typeface="Times New Roman" pitchFamily="18" charset="0"/>
                <a:ea typeface="宋体" pitchFamily="2" charset="-122"/>
                <a:cs typeface="Times New Roman" pitchFamily="18" charset="0"/>
              </a:rPr>
              <a:t>θ</a:t>
            </a:r>
            <a:r>
              <a:rPr lang="en-US" altLang="zh-CN" dirty="0" smtClean="0"/>
              <a:t> =</a:t>
            </a:r>
            <a:r>
              <a:rPr lang="el-GR" altLang="zh-CN" i="1" dirty="0" smtClean="0">
                <a:latin typeface="Times New Roman" pitchFamily="18" charset="0"/>
                <a:ea typeface="宋体" pitchFamily="2" charset="-122"/>
                <a:cs typeface="Times New Roman" pitchFamily="18" charset="0"/>
              </a:rPr>
              <a:t> θ </a:t>
            </a:r>
            <a:r>
              <a:rPr lang="zh-CN" altLang="en-US" dirty="0" smtClean="0"/>
              <a:t>◦</a:t>
            </a:r>
            <a:r>
              <a:rPr lang="el-GR" altLang="zh-CN" i="1" dirty="0" smtClean="0">
                <a:latin typeface="Times New Roman" pitchFamily="18" charset="0"/>
                <a:ea typeface="宋体" pitchFamily="2" charset="-122"/>
                <a:cs typeface="Times New Roman" pitchFamily="18" charset="0"/>
              </a:rPr>
              <a:t> θ</a:t>
            </a:r>
            <a:r>
              <a:rPr lang="en-US" altLang="zh-CN" dirty="0" smtClean="0"/>
              <a:t>’ = </a:t>
            </a:r>
            <a:r>
              <a:rPr lang="el-GR" altLang="zh-CN" i="1" dirty="0" smtClean="0">
                <a:latin typeface="Times New Roman" pitchFamily="18" charset="0"/>
                <a:ea typeface="宋体" pitchFamily="2" charset="-122"/>
                <a:cs typeface="Times New Roman" pitchFamily="18" charset="0"/>
              </a:rPr>
              <a:t>θ</a:t>
            </a:r>
            <a:r>
              <a:rPr lang="en-US" altLang="zh-CN" dirty="0" smtClean="0"/>
              <a:t>’. </a:t>
            </a:r>
            <a:r>
              <a:rPr lang="zh-CN" altLang="en-US" dirty="0" smtClean="0"/>
              <a:t>惟一性得证</a:t>
            </a:r>
            <a:r>
              <a:rPr lang="en-US" altLang="zh-CN" dirty="0" smtClean="0"/>
              <a:t>.</a:t>
            </a:r>
          </a:p>
          <a:p>
            <a:pPr>
              <a:spcBef>
                <a:spcPts val="800"/>
              </a:spcBef>
              <a:spcAft>
                <a:spcPts val="200"/>
              </a:spcAft>
            </a:pPr>
            <a:r>
              <a:rPr lang="en-US" altLang="zh-CN" dirty="0" smtClean="0"/>
              <a:t> </a:t>
            </a:r>
            <a:r>
              <a:rPr lang="zh-CN" altLang="en-US" dirty="0" smtClean="0"/>
              <a:t>注意</a:t>
            </a:r>
            <a:r>
              <a:rPr lang="en-US" altLang="zh-CN" dirty="0" smtClean="0"/>
              <a:t>:</a:t>
            </a:r>
            <a:endParaRPr lang="zh-CN" altLang="en-US" dirty="0" smtClean="0"/>
          </a:p>
          <a:p>
            <a:pPr>
              <a:spcBef>
                <a:spcPts val="800"/>
              </a:spcBef>
              <a:spcAft>
                <a:spcPts val="200"/>
              </a:spcAft>
              <a:buFont typeface="Wingdings" pitchFamily="2" charset="2"/>
              <a:buChar char="l"/>
            </a:pPr>
            <a:r>
              <a:rPr lang="zh-CN" altLang="en-US" dirty="0" smtClean="0"/>
              <a:t>当</a:t>
            </a:r>
            <a:r>
              <a:rPr lang="en-US" altLang="zh-CN" dirty="0" smtClean="0"/>
              <a:t>|</a:t>
            </a:r>
            <a:r>
              <a:rPr lang="en-US" altLang="zh-CN" i="1" dirty="0" smtClean="0"/>
              <a:t>S</a:t>
            </a:r>
            <a:r>
              <a:rPr lang="en-US" altLang="zh-CN" dirty="0" smtClean="0"/>
              <a:t>| ≧ 2</a:t>
            </a:r>
            <a:r>
              <a:rPr lang="zh-CN" altLang="en-US" dirty="0" smtClean="0"/>
              <a:t>，单位元与零元不同</a:t>
            </a:r>
            <a:r>
              <a:rPr lang="en-US" altLang="zh-CN" dirty="0" smtClean="0"/>
              <a:t>; (</a:t>
            </a:r>
            <a:r>
              <a:rPr lang="zh-CN" altLang="en-US" dirty="0" smtClean="0"/>
              <a:t>否则为</a:t>
            </a:r>
            <a:r>
              <a:rPr lang="en-US" altLang="zh-CN" i="1" dirty="0" smtClean="0"/>
              <a:t>t</a:t>
            </a:r>
            <a:r>
              <a:rPr lang="en-US" altLang="zh-CN" dirty="0" smtClean="0"/>
              <a:t>, </a:t>
            </a:r>
            <a:r>
              <a:rPr lang="zh-CN" altLang="en-US" dirty="0" smtClean="0"/>
              <a:t>则对任意</a:t>
            </a:r>
            <a:r>
              <a:rPr lang="en-US" altLang="zh-CN" i="1" dirty="0" smtClean="0"/>
              <a:t>y</a:t>
            </a:r>
            <a:r>
              <a:rPr lang="en-US" altLang="zh-CN" dirty="0" smtClean="0"/>
              <a:t>, </a:t>
            </a:r>
            <a:r>
              <a:rPr lang="en-US" altLang="zh-CN" i="1" dirty="0" smtClean="0"/>
              <a:t>t</a:t>
            </a:r>
            <a:r>
              <a:rPr lang="en-US" altLang="zh-CN" dirty="0" smtClean="0"/>
              <a:t>=</a:t>
            </a:r>
            <a:r>
              <a:rPr lang="en-US" altLang="zh-CN" i="1" dirty="0" err="1" smtClean="0"/>
              <a:t>ty</a:t>
            </a:r>
            <a:r>
              <a:rPr lang="en-US" altLang="zh-CN" dirty="0" smtClean="0"/>
              <a:t>=</a:t>
            </a:r>
            <a:r>
              <a:rPr lang="en-US" altLang="zh-CN" i="1" dirty="0" smtClean="0"/>
              <a:t>y</a:t>
            </a:r>
            <a:r>
              <a:rPr lang="en-US" altLang="zh-CN" dirty="0" smtClean="0"/>
              <a:t>)</a:t>
            </a:r>
            <a:endParaRPr lang="zh-CN" altLang="en-US" dirty="0" smtClean="0"/>
          </a:p>
          <a:p>
            <a:pPr>
              <a:spcBef>
                <a:spcPts val="800"/>
              </a:spcBef>
              <a:spcAft>
                <a:spcPts val="200"/>
              </a:spcAft>
              <a:buFont typeface="Wingdings" pitchFamily="2" charset="2"/>
              <a:buChar char="l"/>
            </a:pPr>
            <a:r>
              <a:rPr lang="zh-CN" altLang="en-US" dirty="0" smtClean="0"/>
              <a:t>当</a:t>
            </a:r>
            <a:r>
              <a:rPr lang="en-US" altLang="zh-CN" dirty="0" smtClean="0"/>
              <a:t>|</a:t>
            </a:r>
            <a:r>
              <a:rPr lang="en-US" altLang="zh-CN" i="1" dirty="0" smtClean="0"/>
              <a:t>S</a:t>
            </a:r>
            <a:r>
              <a:rPr lang="en-US" altLang="zh-CN" dirty="0" smtClean="0"/>
              <a:t>| = 1</a:t>
            </a:r>
            <a:r>
              <a:rPr lang="zh-CN" altLang="en-US" dirty="0" smtClean="0"/>
              <a:t>时，这个元素既是单位元也是零元</a:t>
            </a:r>
            <a:r>
              <a:rPr lang="en-US" altLang="zh-CN" dirty="0" smtClean="0"/>
              <a:t>.</a:t>
            </a:r>
            <a:endParaRPr lang="en-US" altLang="zh-CN" dirty="0" smtClean="0">
              <a:solidFill>
                <a:srgbClr val="A60021"/>
              </a:solidFill>
            </a:endParaRPr>
          </a:p>
        </p:txBody>
      </p:sp>
      <p:sp>
        <p:nvSpPr>
          <p:cNvPr id="17412"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零元惟一性定理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 calcmode="lin" valueType="num">
                                      <p:cBhvr additive="base">
                                        <p:cTn id="7"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anim calcmode="lin" valueType="num">
                                      <p:cBhvr additive="base">
                                        <p:cTn id="1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anim calcmode="lin" valueType="num">
                                      <p:cBhvr additive="base">
                                        <p:cTn id="15"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anim calcmode="lin" valueType="num">
                                      <p:cBhvr additive="base">
                                        <p:cTn id="19"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anim calcmode="lin" valueType="num">
                                      <p:cBhvr additive="base">
                                        <p:cTn id="23"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
                                            <p:txEl>
                                              <p:pRg st="8" end="8"/>
                                            </p:txEl>
                                          </p:spTgt>
                                        </p:tgtEl>
                                        <p:attrNameLst>
                                          <p:attrName>style.visibility</p:attrName>
                                        </p:attrNameLst>
                                      </p:cBhvr>
                                      <p:to>
                                        <p:strVal val="visible"/>
                                      </p:to>
                                    </p:set>
                                    <p:anim calcmode="lin" valueType="num">
                                      <p:cBhvr additive="base">
                                        <p:cTn id="27"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411">
                                            <p:txEl>
                                              <p:pRg st="9" end="9"/>
                                            </p:txEl>
                                          </p:spTgt>
                                        </p:tgtEl>
                                        <p:attrNameLst>
                                          <p:attrName>style.visibility</p:attrName>
                                        </p:attrNameLst>
                                      </p:cBhvr>
                                      <p:to>
                                        <p:strVal val="visible"/>
                                      </p:to>
                                    </p:set>
                                    <p:anim calcmode="lin" valueType="num">
                                      <p:cBhvr additive="base">
                                        <p:cTn id="31"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3F85DCA4-1D66-44FA-8639-353B9161C672}" type="slidenum">
              <a:rPr lang="en-US" altLang="zh-CN" smtClean="0">
                <a:latin typeface="Arial" pitchFamily="34" charset="0"/>
              </a:rPr>
              <a:pPr/>
              <a:t>17</a:t>
            </a:fld>
            <a:endParaRPr lang="en-US" altLang="zh-CN" smtClean="0">
              <a:latin typeface="Arial" pitchFamily="34" charset="0"/>
            </a:endParaRPr>
          </a:p>
        </p:txBody>
      </p:sp>
      <p:sp>
        <p:nvSpPr>
          <p:cNvPr id="18435" name="Rectangle 3"/>
          <p:cNvSpPr>
            <a:spLocks noGrp="1" noChangeArrowheads="1"/>
          </p:cNvSpPr>
          <p:nvPr>
            <p:ph type="body" idx="1"/>
          </p:nvPr>
        </p:nvSpPr>
        <p:spPr>
          <a:xfrm>
            <a:off x="323850" y="1052513"/>
            <a:ext cx="8496300" cy="5184799"/>
          </a:xfrm>
        </p:spPr>
        <p:txBody>
          <a:bodyPr/>
          <a:lstStyle/>
          <a:p>
            <a:r>
              <a:rPr lang="zh-CN" altLang="en-US" dirty="0" smtClean="0">
                <a:solidFill>
                  <a:srgbClr val="C00000"/>
                </a:solidFill>
              </a:rPr>
              <a:t>定理</a:t>
            </a:r>
            <a:r>
              <a:rPr lang="en-US" altLang="zh-CN" dirty="0" smtClean="0">
                <a:solidFill>
                  <a:srgbClr val="C00000"/>
                </a:solidFill>
              </a:rPr>
              <a:t>9.3  </a:t>
            </a:r>
            <a:r>
              <a:rPr lang="zh-CN" altLang="en-US" dirty="0" smtClean="0"/>
              <a:t>设◦为</a:t>
            </a:r>
            <a:r>
              <a:rPr lang="en-US" altLang="zh-CN" i="1" dirty="0" smtClean="0"/>
              <a:t>S</a:t>
            </a:r>
            <a:r>
              <a:rPr lang="zh-CN" altLang="en-US" dirty="0" smtClean="0"/>
              <a:t>上</a:t>
            </a:r>
            <a:r>
              <a:rPr lang="zh-CN" altLang="en-US" u="sng" dirty="0" smtClean="0"/>
              <a:t>可结合</a:t>
            </a:r>
            <a:r>
              <a:rPr lang="zh-CN" altLang="en-US" dirty="0" smtClean="0"/>
              <a:t>的二元运算</a:t>
            </a:r>
            <a:r>
              <a:rPr lang="en-US" altLang="zh-CN" dirty="0" smtClean="0"/>
              <a:t>, </a:t>
            </a:r>
            <a:r>
              <a:rPr lang="en-US" altLang="zh-CN" i="1" dirty="0" smtClean="0"/>
              <a:t>e</a:t>
            </a:r>
            <a:r>
              <a:rPr lang="zh-CN" altLang="en-US" dirty="0" smtClean="0"/>
              <a:t>为该运算的单位元</a:t>
            </a:r>
            <a:r>
              <a:rPr lang="en-US" altLang="zh-CN" dirty="0" smtClean="0"/>
              <a:t>,</a:t>
            </a:r>
          </a:p>
          <a:p>
            <a:r>
              <a:rPr lang="zh-CN" altLang="en-US" dirty="0" smtClean="0"/>
              <a:t>对于</a:t>
            </a:r>
            <a:r>
              <a:rPr lang="en-US" altLang="zh-CN" i="1" dirty="0" err="1" smtClean="0"/>
              <a:t>x</a:t>
            </a:r>
            <a:r>
              <a:rPr lang="en-US" altLang="zh-CN" dirty="0" err="1" smtClean="0"/>
              <a:t>∈</a:t>
            </a:r>
            <a:r>
              <a:rPr lang="en-US" altLang="zh-CN" i="1" dirty="0" err="1" smtClean="0"/>
              <a:t>S</a:t>
            </a:r>
            <a:r>
              <a:rPr lang="en-US" altLang="zh-CN" dirty="0" smtClean="0"/>
              <a:t>, </a:t>
            </a:r>
            <a:r>
              <a:rPr lang="zh-CN" altLang="en-US" dirty="0" smtClean="0"/>
              <a:t>如果存在左逆元</a:t>
            </a:r>
            <a:r>
              <a:rPr lang="en-US" altLang="zh-CN" i="1" dirty="0" err="1" smtClean="0"/>
              <a:t>y</a:t>
            </a:r>
            <a:r>
              <a:rPr lang="en-US" altLang="zh-CN" i="1" baseline="-25000" dirty="0" err="1" smtClean="0"/>
              <a:t>l</a:t>
            </a:r>
            <a:r>
              <a:rPr lang="en-US" altLang="zh-CN" i="1" baseline="-25000" dirty="0" smtClean="0"/>
              <a:t> </a:t>
            </a:r>
            <a:r>
              <a:rPr lang="en-US" altLang="zh-CN" dirty="0" smtClean="0"/>
              <a:t> </a:t>
            </a:r>
            <a:r>
              <a:rPr lang="zh-CN" altLang="en-US" dirty="0" smtClean="0"/>
              <a:t>和右逆元</a:t>
            </a:r>
            <a:r>
              <a:rPr lang="en-US" altLang="zh-CN" i="1" dirty="0" smtClean="0"/>
              <a:t>y</a:t>
            </a:r>
            <a:r>
              <a:rPr lang="en-US" altLang="zh-CN" i="1" baseline="-25000" dirty="0" smtClean="0"/>
              <a:t>r </a:t>
            </a:r>
            <a:r>
              <a:rPr lang="en-US" altLang="zh-CN" dirty="0" smtClean="0"/>
              <a:t>, </a:t>
            </a:r>
            <a:r>
              <a:rPr lang="zh-CN" altLang="en-US" dirty="0" smtClean="0"/>
              <a:t>则有</a:t>
            </a:r>
            <a:r>
              <a:rPr lang="en-US" altLang="zh-CN" i="1" dirty="0" err="1" smtClean="0"/>
              <a:t>y</a:t>
            </a:r>
            <a:r>
              <a:rPr lang="en-US" altLang="zh-CN" i="1" baseline="-25000" dirty="0" err="1" smtClean="0"/>
              <a:t>l</a:t>
            </a:r>
            <a:r>
              <a:rPr lang="en-US" altLang="zh-CN" i="1" baseline="-25000" dirty="0" smtClean="0"/>
              <a:t> </a:t>
            </a:r>
            <a:r>
              <a:rPr lang="en-US" altLang="zh-CN" dirty="0" smtClean="0"/>
              <a:t> = </a:t>
            </a:r>
            <a:r>
              <a:rPr lang="en-US" altLang="zh-CN" i="1" dirty="0" smtClean="0"/>
              <a:t>y</a:t>
            </a:r>
            <a:r>
              <a:rPr lang="en-US" altLang="zh-CN" i="1" baseline="-25000" dirty="0" smtClean="0"/>
              <a:t>r </a:t>
            </a:r>
            <a:r>
              <a:rPr lang="en-US" altLang="zh-CN" dirty="0" smtClean="0"/>
              <a:t>= </a:t>
            </a:r>
            <a:r>
              <a:rPr lang="en-US" altLang="zh-CN" i="1" dirty="0" smtClean="0"/>
              <a:t>y</a:t>
            </a:r>
            <a:r>
              <a:rPr lang="en-US" altLang="zh-CN" dirty="0" smtClean="0"/>
              <a:t>, </a:t>
            </a:r>
            <a:r>
              <a:rPr lang="zh-CN" altLang="en-US" dirty="0" smtClean="0"/>
              <a:t>且</a:t>
            </a:r>
            <a:r>
              <a:rPr lang="en-US" altLang="zh-CN" i="1" dirty="0" smtClean="0"/>
              <a:t>y</a:t>
            </a:r>
          </a:p>
          <a:p>
            <a:r>
              <a:rPr lang="zh-CN" altLang="en-US" dirty="0" smtClean="0"/>
              <a:t>是</a:t>
            </a:r>
            <a:r>
              <a:rPr lang="en-US" altLang="zh-CN" i="1" dirty="0" smtClean="0"/>
              <a:t>x</a:t>
            </a:r>
            <a:r>
              <a:rPr lang="en-US" altLang="zh-CN" dirty="0" smtClean="0"/>
              <a:t> </a:t>
            </a:r>
            <a:r>
              <a:rPr lang="zh-CN" altLang="en-US" dirty="0" smtClean="0"/>
              <a:t>的惟一的逆元</a:t>
            </a:r>
            <a:r>
              <a:rPr lang="en-US" altLang="zh-CN" dirty="0" smtClean="0"/>
              <a:t>.</a:t>
            </a:r>
          </a:p>
          <a:p>
            <a:r>
              <a:rPr lang="zh-CN" altLang="en-US" dirty="0" smtClean="0"/>
              <a:t>证：</a:t>
            </a:r>
            <a:endParaRPr lang="en-US" altLang="zh-CN" dirty="0" smtClean="0"/>
          </a:p>
          <a:p>
            <a:r>
              <a:rPr lang="en-US" altLang="zh-CN" dirty="0" smtClean="0"/>
              <a:t>    </a:t>
            </a:r>
            <a:r>
              <a:rPr lang="zh-CN" altLang="en-US" dirty="0" smtClean="0"/>
              <a:t>由</a:t>
            </a:r>
            <a:r>
              <a:rPr lang="en-US" altLang="zh-CN" i="1" dirty="0" err="1" smtClean="0"/>
              <a:t>y</a:t>
            </a:r>
            <a:r>
              <a:rPr lang="en-US" altLang="zh-CN" i="1" baseline="-25000" dirty="0" err="1" smtClean="0"/>
              <a:t>l</a:t>
            </a:r>
            <a:r>
              <a:rPr lang="en-US" altLang="zh-CN" i="1" baseline="-25000" dirty="0" smtClean="0"/>
              <a:t> </a:t>
            </a:r>
            <a:r>
              <a:rPr lang="en-US" altLang="zh-CN" dirty="0" smtClean="0"/>
              <a:t>◦</a:t>
            </a:r>
            <a:r>
              <a:rPr lang="en-US" altLang="zh-CN" i="1" dirty="0" smtClean="0"/>
              <a:t>x</a:t>
            </a:r>
            <a:r>
              <a:rPr lang="en-US" altLang="zh-CN" dirty="0" smtClean="0"/>
              <a:t> = </a:t>
            </a:r>
            <a:r>
              <a:rPr lang="en-US" altLang="zh-CN" i="1" dirty="0" smtClean="0"/>
              <a:t>e</a:t>
            </a:r>
            <a:r>
              <a:rPr lang="en-US" altLang="zh-CN" dirty="0" smtClean="0"/>
              <a:t> </a:t>
            </a:r>
            <a:r>
              <a:rPr lang="zh-CN" altLang="en-US" dirty="0" smtClean="0"/>
              <a:t>和</a:t>
            </a:r>
            <a:r>
              <a:rPr lang="en-US" altLang="zh-CN" i="1" dirty="0" smtClean="0"/>
              <a:t>x</a:t>
            </a:r>
            <a:r>
              <a:rPr lang="en-US" altLang="zh-CN" dirty="0" smtClean="0"/>
              <a:t>◦</a:t>
            </a:r>
            <a:r>
              <a:rPr lang="en-US" altLang="zh-CN" i="1" dirty="0" smtClean="0"/>
              <a:t> y</a:t>
            </a:r>
            <a:r>
              <a:rPr lang="en-US" altLang="zh-CN" i="1" baseline="-25000" dirty="0" smtClean="0"/>
              <a:t>r</a:t>
            </a:r>
            <a:r>
              <a:rPr lang="en-US" altLang="zh-CN" dirty="0" smtClean="0"/>
              <a:t> = </a:t>
            </a:r>
            <a:r>
              <a:rPr lang="en-US" altLang="zh-CN" i="1" dirty="0" smtClean="0"/>
              <a:t>e</a:t>
            </a:r>
            <a:r>
              <a:rPr lang="en-US" altLang="zh-CN" dirty="0" smtClean="0"/>
              <a:t> </a:t>
            </a:r>
            <a:r>
              <a:rPr lang="zh-CN" altLang="en-US" dirty="0" smtClean="0"/>
              <a:t>得</a:t>
            </a:r>
          </a:p>
          <a:p>
            <a:r>
              <a:rPr lang="en-US" altLang="zh-CN" i="1" dirty="0" smtClean="0"/>
              <a:t> 		</a:t>
            </a:r>
            <a:r>
              <a:rPr lang="en-US" altLang="zh-CN" i="1" dirty="0" err="1" smtClean="0"/>
              <a:t>y</a:t>
            </a:r>
            <a:r>
              <a:rPr lang="en-US" altLang="zh-CN" i="1" baseline="-25000" dirty="0" err="1" smtClean="0"/>
              <a:t>l</a:t>
            </a:r>
            <a:r>
              <a:rPr lang="en-US" altLang="zh-CN" i="1" baseline="-25000" dirty="0" smtClean="0"/>
              <a:t> </a:t>
            </a:r>
            <a:r>
              <a:rPr lang="en-US" altLang="zh-CN" dirty="0" smtClean="0"/>
              <a:t>= </a:t>
            </a:r>
            <a:r>
              <a:rPr lang="en-US" altLang="zh-CN" i="1" dirty="0" smtClean="0"/>
              <a:t> </a:t>
            </a:r>
            <a:r>
              <a:rPr lang="en-US" altLang="zh-CN" i="1" dirty="0" err="1" smtClean="0"/>
              <a:t>y</a:t>
            </a:r>
            <a:r>
              <a:rPr lang="en-US" altLang="zh-CN" i="1" baseline="-25000" dirty="0" err="1" smtClean="0"/>
              <a:t>l</a:t>
            </a:r>
            <a:r>
              <a:rPr lang="en-US" altLang="zh-CN" i="1" baseline="-25000" dirty="0" smtClean="0"/>
              <a:t> </a:t>
            </a:r>
            <a:r>
              <a:rPr lang="en-US" altLang="zh-CN" dirty="0" smtClean="0"/>
              <a:t>◦</a:t>
            </a:r>
            <a:r>
              <a:rPr lang="en-US" altLang="zh-CN" i="1" dirty="0" smtClean="0"/>
              <a:t> e</a:t>
            </a:r>
            <a:r>
              <a:rPr lang="en-US" altLang="zh-CN" dirty="0" smtClean="0"/>
              <a:t> =</a:t>
            </a:r>
            <a:r>
              <a:rPr lang="en-US" altLang="zh-CN" i="1" dirty="0" smtClean="0"/>
              <a:t> </a:t>
            </a:r>
            <a:r>
              <a:rPr lang="en-US" altLang="zh-CN" i="1" dirty="0" err="1" smtClean="0"/>
              <a:t>y</a:t>
            </a:r>
            <a:r>
              <a:rPr lang="en-US" altLang="zh-CN" i="1" baseline="-25000" dirty="0" err="1" smtClean="0"/>
              <a:t>l</a:t>
            </a:r>
            <a:r>
              <a:rPr lang="en-US" altLang="zh-CN" i="1" baseline="-25000" dirty="0" smtClean="0"/>
              <a:t> </a:t>
            </a:r>
            <a:r>
              <a:rPr lang="en-US" altLang="zh-CN" dirty="0" smtClean="0"/>
              <a:t>◦(</a:t>
            </a:r>
            <a:r>
              <a:rPr lang="en-US" altLang="zh-CN" i="1" dirty="0" smtClean="0"/>
              <a:t>x</a:t>
            </a:r>
            <a:r>
              <a:rPr lang="en-US" altLang="zh-CN" dirty="0" smtClean="0"/>
              <a:t>◦</a:t>
            </a:r>
            <a:r>
              <a:rPr lang="en-US" altLang="zh-CN" i="1" dirty="0" smtClean="0"/>
              <a:t> y</a:t>
            </a:r>
            <a:r>
              <a:rPr lang="en-US" altLang="zh-CN" i="1" baseline="-25000" dirty="0" smtClean="0"/>
              <a:t>r</a:t>
            </a:r>
            <a:r>
              <a:rPr lang="en-US" altLang="zh-CN" dirty="0" smtClean="0"/>
              <a:t>) = (</a:t>
            </a:r>
            <a:r>
              <a:rPr lang="en-US" altLang="zh-CN" i="1" dirty="0" err="1" smtClean="0"/>
              <a:t>y</a:t>
            </a:r>
            <a:r>
              <a:rPr lang="en-US" altLang="zh-CN" i="1" baseline="-25000" dirty="0" err="1" smtClean="0"/>
              <a:t>l</a:t>
            </a:r>
            <a:r>
              <a:rPr lang="en-US" altLang="zh-CN" i="1" baseline="-25000" dirty="0" smtClean="0"/>
              <a:t> </a:t>
            </a:r>
            <a:r>
              <a:rPr lang="en-US" altLang="zh-CN" dirty="0" smtClean="0"/>
              <a:t>◦</a:t>
            </a:r>
            <a:r>
              <a:rPr lang="en-US" altLang="zh-CN" i="1" dirty="0" smtClean="0"/>
              <a:t>x</a:t>
            </a:r>
            <a:r>
              <a:rPr lang="en-US" altLang="zh-CN" dirty="0" smtClean="0"/>
              <a:t>)◦</a:t>
            </a:r>
            <a:r>
              <a:rPr lang="en-US" altLang="zh-CN" i="1" dirty="0" smtClean="0"/>
              <a:t> y</a:t>
            </a:r>
            <a:r>
              <a:rPr lang="en-US" altLang="zh-CN" i="1" baseline="-25000" dirty="0" smtClean="0"/>
              <a:t>r</a:t>
            </a:r>
            <a:r>
              <a:rPr lang="en-US" altLang="zh-CN" dirty="0" smtClean="0"/>
              <a:t> = </a:t>
            </a:r>
            <a:r>
              <a:rPr lang="en-US" altLang="zh-CN" i="1" dirty="0" smtClean="0"/>
              <a:t>e</a:t>
            </a:r>
            <a:r>
              <a:rPr lang="en-US" altLang="zh-CN" dirty="0" smtClean="0"/>
              <a:t>◦</a:t>
            </a:r>
            <a:r>
              <a:rPr lang="en-US" altLang="zh-CN" i="1" dirty="0" smtClean="0"/>
              <a:t> y</a:t>
            </a:r>
            <a:r>
              <a:rPr lang="en-US" altLang="zh-CN" i="1" baseline="-25000" dirty="0" smtClean="0"/>
              <a:t>r</a:t>
            </a:r>
            <a:r>
              <a:rPr lang="en-US" altLang="zh-CN" dirty="0" smtClean="0"/>
              <a:t> = </a:t>
            </a:r>
            <a:r>
              <a:rPr lang="en-US" altLang="zh-CN" i="1" dirty="0" smtClean="0"/>
              <a:t>y</a:t>
            </a:r>
            <a:r>
              <a:rPr lang="en-US" altLang="zh-CN" i="1" baseline="-25000" dirty="0" smtClean="0"/>
              <a:t>r</a:t>
            </a:r>
            <a:endParaRPr lang="en-US" altLang="zh-CN" dirty="0" smtClean="0"/>
          </a:p>
          <a:p>
            <a:r>
              <a:rPr lang="zh-CN" altLang="en-US" dirty="0" smtClean="0"/>
              <a:t>令</a:t>
            </a:r>
            <a:r>
              <a:rPr lang="en-US" altLang="zh-CN" i="1" dirty="0" err="1" smtClean="0"/>
              <a:t>y</a:t>
            </a:r>
            <a:r>
              <a:rPr lang="en-US" altLang="zh-CN" i="1" baseline="-25000" dirty="0" err="1" smtClean="0"/>
              <a:t>l</a:t>
            </a:r>
            <a:r>
              <a:rPr lang="en-US" altLang="zh-CN" i="1" baseline="-25000" dirty="0" smtClean="0"/>
              <a:t> </a:t>
            </a:r>
            <a:r>
              <a:rPr lang="en-US" altLang="zh-CN" dirty="0" smtClean="0"/>
              <a:t> = </a:t>
            </a:r>
            <a:r>
              <a:rPr lang="en-US" altLang="zh-CN" i="1" dirty="0" smtClean="0"/>
              <a:t>y</a:t>
            </a:r>
            <a:r>
              <a:rPr lang="en-US" altLang="zh-CN" i="1" baseline="-25000" dirty="0" smtClean="0"/>
              <a:t>r</a:t>
            </a:r>
            <a:r>
              <a:rPr lang="en-US" altLang="zh-CN" dirty="0" smtClean="0"/>
              <a:t> = </a:t>
            </a:r>
            <a:r>
              <a:rPr lang="en-US" altLang="zh-CN" i="1" dirty="0" smtClean="0"/>
              <a:t>y</a:t>
            </a:r>
            <a:r>
              <a:rPr lang="en-US" altLang="zh-CN" dirty="0" smtClean="0"/>
              <a:t>, </a:t>
            </a:r>
            <a:r>
              <a:rPr lang="zh-CN" altLang="en-US" dirty="0" smtClean="0"/>
              <a:t>则</a:t>
            </a:r>
            <a:r>
              <a:rPr lang="en-US" altLang="zh-CN" i="1" dirty="0" smtClean="0"/>
              <a:t>y </a:t>
            </a:r>
            <a:r>
              <a:rPr lang="zh-CN" altLang="en-US" dirty="0" smtClean="0"/>
              <a:t>是</a:t>
            </a:r>
            <a:r>
              <a:rPr lang="en-US" altLang="zh-CN" i="1" dirty="0" smtClean="0"/>
              <a:t>x</a:t>
            </a:r>
            <a:r>
              <a:rPr lang="en-US" altLang="zh-CN" dirty="0" smtClean="0"/>
              <a:t> </a:t>
            </a:r>
            <a:r>
              <a:rPr lang="zh-CN" altLang="en-US" dirty="0" smtClean="0"/>
              <a:t>的逆元</a:t>
            </a:r>
            <a:r>
              <a:rPr lang="en-US" altLang="zh-CN" dirty="0" smtClean="0"/>
              <a:t>.</a:t>
            </a:r>
          </a:p>
          <a:p>
            <a:r>
              <a:rPr lang="zh-CN" altLang="en-US" dirty="0" smtClean="0"/>
              <a:t>假若</a:t>
            </a:r>
            <a:r>
              <a:rPr lang="en-US" altLang="zh-CN" i="1" dirty="0" smtClean="0"/>
              <a:t>y</a:t>
            </a:r>
            <a:r>
              <a:rPr lang="en-US" altLang="zh-CN" dirty="0" smtClean="0"/>
              <a:t>’</a:t>
            </a:r>
            <a:r>
              <a:rPr lang="zh-CN" altLang="en-US" dirty="0" smtClean="0"/>
              <a:t> ∈</a:t>
            </a:r>
            <a:r>
              <a:rPr lang="en-US" altLang="zh-CN" i="1" dirty="0" smtClean="0"/>
              <a:t>S</a:t>
            </a:r>
            <a:r>
              <a:rPr lang="en-US" altLang="zh-CN" dirty="0" smtClean="0"/>
              <a:t> </a:t>
            </a:r>
            <a:r>
              <a:rPr lang="zh-CN" altLang="en-US" dirty="0" smtClean="0"/>
              <a:t>也是</a:t>
            </a:r>
            <a:r>
              <a:rPr lang="en-US" altLang="zh-CN" i="1" dirty="0" smtClean="0"/>
              <a:t>x</a:t>
            </a:r>
            <a:r>
              <a:rPr lang="en-US" altLang="zh-CN" dirty="0" smtClean="0"/>
              <a:t> </a:t>
            </a:r>
            <a:r>
              <a:rPr lang="zh-CN" altLang="en-US" dirty="0" smtClean="0"/>
              <a:t>的逆元</a:t>
            </a:r>
            <a:r>
              <a:rPr lang="en-US" altLang="zh-CN" dirty="0" smtClean="0"/>
              <a:t>, </a:t>
            </a:r>
            <a:r>
              <a:rPr lang="zh-CN" altLang="en-US" dirty="0" smtClean="0"/>
              <a:t>则</a:t>
            </a:r>
          </a:p>
          <a:p>
            <a:r>
              <a:rPr lang="en-US" altLang="zh-CN" i="1" dirty="0" smtClean="0"/>
              <a:t>		y</a:t>
            </a:r>
            <a:r>
              <a:rPr lang="en-US" altLang="zh-CN" dirty="0" smtClean="0"/>
              <a:t>’= </a:t>
            </a:r>
            <a:r>
              <a:rPr lang="en-US" altLang="zh-CN" i="1" dirty="0" smtClean="0"/>
              <a:t>y</a:t>
            </a:r>
            <a:r>
              <a:rPr lang="en-US" altLang="zh-CN" dirty="0" smtClean="0"/>
              <a:t>’</a:t>
            </a:r>
            <a:r>
              <a:rPr lang="zh-CN" altLang="en-US" dirty="0" smtClean="0"/>
              <a:t>◦</a:t>
            </a:r>
            <a:r>
              <a:rPr lang="en-US" altLang="zh-CN" i="1" dirty="0" smtClean="0"/>
              <a:t>e</a:t>
            </a:r>
            <a:r>
              <a:rPr lang="en-US" altLang="zh-CN" dirty="0" smtClean="0"/>
              <a:t> =</a:t>
            </a:r>
            <a:r>
              <a:rPr lang="en-US" altLang="zh-CN" i="1" dirty="0" smtClean="0"/>
              <a:t> y</a:t>
            </a:r>
            <a:r>
              <a:rPr lang="en-US" altLang="zh-CN" dirty="0" smtClean="0"/>
              <a:t>’</a:t>
            </a:r>
            <a:r>
              <a:rPr lang="zh-CN" altLang="en-US" dirty="0" smtClean="0"/>
              <a:t>◦</a:t>
            </a:r>
            <a:r>
              <a:rPr lang="en-US" altLang="zh-CN" dirty="0" smtClean="0"/>
              <a:t>(</a:t>
            </a:r>
            <a:r>
              <a:rPr lang="en-US" altLang="zh-CN" i="1" dirty="0" err="1" smtClean="0"/>
              <a:t>x</a:t>
            </a:r>
            <a:r>
              <a:rPr lang="en-US" altLang="zh-CN" dirty="0" err="1" smtClean="0"/>
              <a:t>◦</a:t>
            </a:r>
            <a:r>
              <a:rPr lang="en-US" altLang="zh-CN" i="1" dirty="0" err="1" smtClean="0"/>
              <a:t>y</a:t>
            </a:r>
            <a:r>
              <a:rPr lang="en-US" altLang="zh-CN" dirty="0" smtClean="0"/>
              <a:t>) = (</a:t>
            </a:r>
            <a:r>
              <a:rPr lang="en-US" altLang="zh-CN" i="1" dirty="0" smtClean="0"/>
              <a:t>y</a:t>
            </a:r>
            <a:r>
              <a:rPr lang="en-US" altLang="zh-CN" dirty="0" smtClean="0"/>
              <a:t>’</a:t>
            </a:r>
            <a:r>
              <a:rPr lang="zh-CN" altLang="en-US" dirty="0" smtClean="0"/>
              <a:t>◦</a:t>
            </a:r>
            <a:r>
              <a:rPr lang="en-US" altLang="zh-CN" i="1" dirty="0" smtClean="0"/>
              <a:t>x</a:t>
            </a:r>
            <a:r>
              <a:rPr lang="en-US" altLang="zh-CN" dirty="0" smtClean="0"/>
              <a:t>)◦</a:t>
            </a:r>
            <a:r>
              <a:rPr lang="en-US" altLang="zh-CN" i="1" dirty="0" smtClean="0"/>
              <a:t>y</a:t>
            </a:r>
            <a:r>
              <a:rPr lang="en-US" altLang="zh-CN" dirty="0" smtClean="0"/>
              <a:t> = </a:t>
            </a:r>
            <a:r>
              <a:rPr lang="en-US" altLang="zh-CN" i="1" dirty="0" err="1" smtClean="0"/>
              <a:t>e</a:t>
            </a:r>
            <a:r>
              <a:rPr lang="en-US" altLang="zh-CN" dirty="0" err="1" smtClean="0"/>
              <a:t>◦</a:t>
            </a:r>
            <a:r>
              <a:rPr lang="en-US" altLang="zh-CN" i="1" dirty="0" err="1" smtClean="0"/>
              <a:t>y</a:t>
            </a:r>
            <a:r>
              <a:rPr lang="en-US" altLang="zh-CN" dirty="0" smtClean="0"/>
              <a:t> = </a:t>
            </a:r>
            <a:r>
              <a:rPr lang="en-US" altLang="zh-CN" i="1" dirty="0" smtClean="0"/>
              <a:t>y</a:t>
            </a:r>
          </a:p>
          <a:p>
            <a:r>
              <a:rPr lang="zh-CN" altLang="en-US" dirty="0" smtClean="0"/>
              <a:t>所以</a:t>
            </a:r>
            <a:r>
              <a:rPr lang="en-US" altLang="zh-CN" i="1" dirty="0" smtClean="0"/>
              <a:t>y</a:t>
            </a:r>
            <a:r>
              <a:rPr lang="en-US" altLang="zh-CN" dirty="0" smtClean="0"/>
              <a:t> </a:t>
            </a:r>
            <a:r>
              <a:rPr lang="zh-CN" altLang="en-US" dirty="0" smtClean="0"/>
              <a:t>是</a:t>
            </a:r>
            <a:r>
              <a:rPr lang="en-US" altLang="zh-CN" i="1" dirty="0" smtClean="0"/>
              <a:t>x</a:t>
            </a:r>
            <a:r>
              <a:rPr lang="en-US" altLang="zh-CN" dirty="0" smtClean="0"/>
              <a:t> </a:t>
            </a:r>
            <a:r>
              <a:rPr lang="zh-CN" altLang="en-US" dirty="0" smtClean="0"/>
              <a:t>惟一的逆元</a:t>
            </a:r>
            <a:r>
              <a:rPr lang="en-US" altLang="zh-CN" dirty="0" smtClean="0"/>
              <a:t>.</a:t>
            </a:r>
          </a:p>
          <a:p>
            <a:pPr>
              <a:buFont typeface="Wingdings" pitchFamily="2" charset="2"/>
              <a:buChar char="l"/>
            </a:pPr>
            <a:r>
              <a:rPr lang="zh-CN" altLang="en-US" dirty="0" smtClean="0"/>
              <a:t>说明</a:t>
            </a:r>
            <a:r>
              <a:rPr lang="en-US" altLang="zh-CN" dirty="0" smtClean="0"/>
              <a:t>:  </a:t>
            </a:r>
            <a:r>
              <a:rPr lang="zh-CN" altLang="en-US" dirty="0" smtClean="0"/>
              <a:t>对于</a:t>
            </a:r>
            <a:r>
              <a:rPr lang="zh-CN" altLang="en-US" u="sng" dirty="0" smtClean="0"/>
              <a:t>可结合</a:t>
            </a:r>
            <a:r>
              <a:rPr lang="zh-CN" altLang="en-US" dirty="0" smtClean="0"/>
              <a:t>的二元运算</a:t>
            </a:r>
            <a:r>
              <a:rPr lang="en-US" altLang="zh-CN" dirty="0" smtClean="0"/>
              <a:t>,</a:t>
            </a:r>
            <a:r>
              <a:rPr lang="zh-CN" altLang="en-US" dirty="0" smtClean="0"/>
              <a:t>可逆元素</a:t>
            </a:r>
            <a:r>
              <a:rPr lang="en-US" altLang="zh-CN" i="1" dirty="0" smtClean="0"/>
              <a:t>x</a:t>
            </a:r>
            <a:r>
              <a:rPr lang="en-US" altLang="zh-CN" dirty="0" smtClean="0"/>
              <a:t> </a:t>
            </a:r>
            <a:r>
              <a:rPr lang="zh-CN" altLang="en-US" dirty="0" smtClean="0"/>
              <a:t>只有惟一的逆元</a:t>
            </a:r>
            <a:r>
              <a:rPr lang="en-US" altLang="zh-CN" dirty="0" smtClean="0"/>
              <a:t>,</a:t>
            </a:r>
            <a:r>
              <a:rPr lang="zh-CN" altLang="en-US" dirty="0" smtClean="0"/>
              <a:t>记作</a:t>
            </a:r>
            <a:r>
              <a:rPr lang="en-US" altLang="zh-CN" i="1" dirty="0" smtClean="0"/>
              <a:t>x</a:t>
            </a:r>
            <a:r>
              <a:rPr lang="en-US" altLang="zh-CN" baseline="30000" dirty="0" smtClean="0"/>
              <a:t>-1</a:t>
            </a:r>
            <a:endParaRPr lang="en-US" altLang="zh-CN" baseline="30000" dirty="0" smtClean="0">
              <a:solidFill>
                <a:srgbClr val="A60021"/>
              </a:solidFill>
            </a:endParaRPr>
          </a:p>
        </p:txBody>
      </p:sp>
      <p:sp>
        <p:nvSpPr>
          <p:cNvPr id="18436"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逆元惟一性定理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 calcmode="lin" valueType="num">
                                      <p:cBhvr additive="base">
                                        <p:cTn id="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 calcmode="lin" valueType="num">
                                      <p:cBhvr additive="base">
                                        <p:cTn id="1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anim calcmode="lin" valueType="num">
                                      <p:cBhvr additive="base">
                                        <p:cTn id="1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 calcmode="lin" valueType="num">
                                      <p:cBhvr additive="base">
                                        <p:cTn id="1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anim calcmode="lin" valueType="num">
                                      <p:cBhvr additive="base">
                                        <p:cTn id="23"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anim calcmode="lin" valueType="num">
                                      <p:cBhvr additive="base">
                                        <p:cTn id="27"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35">
                                            <p:txEl>
                                              <p:pRg st="10" end="10"/>
                                            </p:txEl>
                                          </p:spTgt>
                                        </p:tgtEl>
                                        <p:attrNameLst>
                                          <p:attrName>style.visibility</p:attrName>
                                        </p:attrNameLst>
                                      </p:cBhvr>
                                      <p:to>
                                        <p:strVal val="visible"/>
                                      </p:to>
                                    </p:set>
                                    <p:anim calcmode="lin" valueType="num">
                                      <p:cBhvr additive="base">
                                        <p:cTn id="31"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683C6D7F-61D5-4115-9172-2AEACCBCA30A}" type="slidenum">
              <a:rPr lang="en-US" altLang="zh-CN" smtClean="0">
                <a:latin typeface="Arial" pitchFamily="34" charset="0"/>
              </a:rPr>
              <a:pPr/>
              <a:t>18</a:t>
            </a:fld>
            <a:endParaRPr lang="en-US" altLang="zh-CN" smtClean="0">
              <a:latin typeface="Arial" pitchFamily="34" charset="0"/>
            </a:endParaRPr>
          </a:p>
        </p:txBody>
      </p:sp>
      <p:sp>
        <p:nvSpPr>
          <p:cNvPr id="11267" name="Rectangle 5"/>
          <p:cNvSpPr>
            <a:spLocks noGrp="1" noChangeArrowheads="1"/>
          </p:cNvSpPr>
          <p:nvPr>
            <p:ph type="title"/>
          </p:nvPr>
        </p:nvSpPr>
        <p:spPr>
          <a:xfrm>
            <a:off x="611188" y="368281"/>
            <a:ext cx="7777162"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消去律</a:t>
            </a:r>
          </a:p>
        </p:txBody>
      </p:sp>
      <p:sp>
        <p:nvSpPr>
          <p:cNvPr id="7" name="Rectangle 17"/>
          <p:cNvSpPr>
            <a:spLocks noChangeArrowheads="1"/>
          </p:cNvSpPr>
          <p:nvPr/>
        </p:nvSpPr>
        <p:spPr bwMode="auto">
          <a:xfrm>
            <a:off x="539750" y="1124744"/>
            <a:ext cx="8136706" cy="4661982"/>
          </a:xfrm>
          <a:prstGeom prst="rect">
            <a:avLst/>
          </a:prstGeom>
          <a:noFill/>
          <a:ln w="9525">
            <a:noFill/>
            <a:miter lim="800000"/>
            <a:headEnd/>
            <a:tailEnd/>
          </a:ln>
        </p:spPr>
        <p:txBody>
          <a:bodyPr wrap="square">
            <a:spAutoFit/>
          </a:bodyPr>
          <a:lstStyle/>
          <a:p>
            <a:pPr>
              <a:lnSpc>
                <a:spcPct val="125000"/>
              </a:lnSpc>
              <a:spcBef>
                <a:spcPts val="1200"/>
              </a:spcBef>
            </a:pPr>
            <a:r>
              <a:rPr lang="zh-CN" altLang="en-US" sz="2400" b="1" dirty="0" smtClean="0">
                <a:solidFill>
                  <a:srgbClr val="A60021"/>
                </a:solidFill>
                <a:latin typeface="font2-Identity-H"/>
              </a:rPr>
              <a:t>定义</a:t>
            </a:r>
            <a:r>
              <a:rPr lang="en-US" altLang="zh-CN" sz="2400" b="1" dirty="0" smtClean="0">
                <a:solidFill>
                  <a:srgbClr val="A60021"/>
                </a:solidFill>
                <a:latin typeface="Times New Roman" pitchFamily="18" charset="0"/>
                <a:cs typeface="Times New Roman" pitchFamily="18" charset="0"/>
              </a:rPr>
              <a:t>9.3   </a:t>
            </a:r>
            <a:r>
              <a:rPr lang="zh-CN" altLang="en-US" sz="2400" b="1" dirty="0" smtClean="0"/>
              <a:t>设</a:t>
            </a:r>
            <a:r>
              <a:rPr lang="zh-CN" altLang="en-US" sz="2400" b="1" dirty="0"/>
              <a:t>◦ 为</a:t>
            </a:r>
            <a:r>
              <a:rPr lang="en-US" altLang="zh-CN" sz="2400" b="1" i="1" dirty="0">
                <a:latin typeface="Times New Roman" pitchFamily="18" charset="0"/>
                <a:cs typeface="Times New Roman" pitchFamily="18" charset="0"/>
              </a:rPr>
              <a:t>S</a:t>
            </a:r>
            <a:r>
              <a:rPr lang="zh-CN" altLang="en-US" sz="2400" b="1" dirty="0"/>
              <a:t>上的二元运算</a:t>
            </a:r>
            <a:r>
              <a:rPr lang="zh-CN" altLang="en-US" sz="2400" b="1" dirty="0" smtClean="0"/>
              <a:t>，若对任意</a:t>
            </a:r>
            <a:r>
              <a:rPr lang="en-US" altLang="zh-CN" sz="2400" b="1" i="1" dirty="0" err="1" smtClean="0">
                <a:latin typeface="Times New Roman" pitchFamily="18" charset="0"/>
                <a:cs typeface="Times New Roman" pitchFamily="18" charset="0"/>
              </a:rPr>
              <a:t>x</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y</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S</a:t>
            </a:r>
            <a:r>
              <a:rPr lang="zh-CN" altLang="en-US" sz="2400" b="1" dirty="0" smtClean="0"/>
              <a:t>满足：</a:t>
            </a:r>
            <a:endParaRPr lang="en-US" altLang="zh-CN" sz="2400" b="1" dirty="0"/>
          </a:p>
          <a:p>
            <a:pPr>
              <a:lnSpc>
                <a:spcPct val="125000"/>
              </a:lnSpc>
              <a:spcBef>
                <a:spcPts val="1200"/>
              </a:spcBef>
            </a:pPr>
            <a:r>
              <a:rPr lang="en-US" altLang="zh-CN" sz="2400" b="1" dirty="0">
                <a:latin typeface="Times New Roman" pitchFamily="18" charset="0"/>
                <a:cs typeface="Times New Roman" pitchFamily="18" charset="0"/>
              </a:rPr>
              <a:t>(1) </a:t>
            </a:r>
            <a:r>
              <a:rPr lang="zh-CN" altLang="en-US" sz="2400" b="1" dirty="0" smtClean="0"/>
              <a:t>若</a:t>
            </a:r>
            <a:r>
              <a:rPr lang="en-US" altLang="zh-CN" sz="2400" b="1" dirty="0" smtClean="0"/>
              <a:t> </a:t>
            </a:r>
            <a:r>
              <a:rPr lang="en-US" altLang="zh-CN" sz="2400" b="1" i="1" dirty="0" smtClean="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z</a:t>
            </a:r>
            <a:r>
              <a:rPr lang="en-US" altLang="zh-CN" sz="2400" b="1" dirty="0" smtClean="0"/>
              <a:t>, </a:t>
            </a:r>
            <a:r>
              <a:rPr lang="zh-CN" altLang="en-US" sz="2400" b="1" dirty="0" smtClean="0"/>
              <a:t>且</a:t>
            </a:r>
            <a:r>
              <a:rPr lang="en-US" altLang="zh-CN" sz="2400" b="1" i="1" dirty="0" smtClean="0">
                <a:latin typeface="Times New Roman" pitchFamily="18" charset="0"/>
                <a:cs typeface="Times New Roman" pitchFamily="18" charset="0"/>
              </a:rPr>
              <a:t>x</a:t>
            </a:r>
            <a:r>
              <a:rPr lang="zh-CN" altLang="en-US" sz="2400" b="1" dirty="0" smtClean="0"/>
              <a:t>不是零元，则 </a:t>
            </a:r>
            <a:r>
              <a:rPr lang="en-US" altLang="zh-CN" sz="2400" b="1" i="1" dirty="0" smtClean="0">
                <a:latin typeface="Times New Roman" pitchFamily="18" charset="0"/>
                <a:cs typeface="Times New Roman" pitchFamily="18" charset="0"/>
              </a:rPr>
              <a:t>y </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 z</a:t>
            </a:r>
            <a:r>
              <a:rPr lang="en-US" altLang="zh-CN" sz="2400" b="1" dirty="0" smtClean="0"/>
              <a:t>.</a:t>
            </a:r>
            <a:endParaRPr lang="en-US" altLang="zh-CN" sz="2400" b="1" dirty="0"/>
          </a:p>
          <a:p>
            <a:pPr>
              <a:lnSpc>
                <a:spcPct val="125000"/>
              </a:lnSpc>
              <a:spcBef>
                <a:spcPts val="1200"/>
              </a:spcBef>
            </a:pPr>
            <a:r>
              <a:rPr lang="en-US" altLang="zh-CN" sz="2400" b="1" dirty="0">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 </a:t>
            </a:r>
            <a:r>
              <a:rPr lang="zh-CN" altLang="en-US" sz="2400" b="1" dirty="0" smtClean="0"/>
              <a:t>若</a:t>
            </a:r>
            <a:r>
              <a:rPr lang="en-US" altLang="zh-CN" sz="2400" b="1" dirty="0" smtClean="0"/>
              <a:t> </a:t>
            </a:r>
            <a:r>
              <a:rPr lang="en-US" altLang="zh-CN" sz="2400" b="1" i="1" dirty="0" smtClean="0">
                <a:latin typeface="Times New Roman" pitchFamily="18" charset="0"/>
                <a:cs typeface="Times New Roman" pitchFamily="18" charset="0"/>
              </a:rPr>
              <a:t>y</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z</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dirty="0" smtClean="0"/>
              <a:t>, </a:t>
            </a:r>
            <a:r>
              <a:rPr lang="zh-CN" altLang="en-US" sz="2400" b="1" dirty="0" smtClean="0"/>
              <a:t>且</a:t>
            </a:r>
            <a:r>
              <a:rPr lang="en-US" altLang="zh-CN" sz="2400" b="1" i="1" dirty="0" smtClean="0">
                <a:latin typeface="Times New Roman" pitchFamily="18" charset="0"/>
                <a:cs typeface="Times New Roman" pitchFamily="18" charset="0"/>
              </a:rPr>
              <a:t>x</a:t>
            </a:r>
            <a:r>
              <a:rPr lang="zh-CN" altLang="en-US" sz="2400" b="1" dirty="0" smtClean="0"/>
              <a:t>不是零元，则 </a:t>
            </a:r>
            <a:r>
              <a:rPr lang="en-US" altLang="zh-CN" sz="2400" b="1" i="1" dirty="0" smtClean="0">
                <a:latin typeface="Times New Roman" pitchFamily="18" charset="0"/>
                <a:cs typeface="Times New Roman" pitchFamily="18" charset="0"/>
              </a:rPr>
              <a:t>y </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 z</a:t>
            </a:r>
            <a:r>
              <a:rPr lang="en-US" altLang="zh-CN" sz="2400" b="1" dirty="0" smtClean="0"/>
              <a:t>.</a:t>
            </a:r>
          </a:p>
          <a:p>
            <a:pPr>
              <a:lnSpc>
                <a:spcPct val="125000"/>
              </a:lnSpc>
              <a:spcBef>
                <a:spcPts val="1200"/>
              </a:spcBef>
            </a:pPr>
            <a:r>
              <a:rPr lang="zh-CN" altLang="en-US" sz="2400" b="1" dirty="0" smtClean="0"/>
              <a:t>就称运算◦满足</a:t>
            </a:r>
            <a:r>
              <a:rPr lang="zh-CN" altLang="en-US" sz="2400" b="1" dirty="0" smtClean="0">
                <a:solidFill>
                  <a:schemeClr val="accent2">
                    <a:lumMod val="60000"/>
                    <a:lumOff val="40000"/>
                  </a:schemeClr>
                </a:solidFill>
              </a:rPr>
              <a:t>消去律</a:t>
            </a:r>
            <a:r>
              <a:rPr lang="en-US" altLang="zh-CN" sz="2400" b="1" dirty="0" smtClean="0"/>
              <a:t>.</a:t>
            </a:r>
            <a:endParaRPr lang="en-US" altLang="zh-CN" sz="2400" b="1" dirty="0"/>
          </a:p>
          <a:p>
            <a:pPr algn="just">
              <a:lnSpc>
                <a:spcPct val="125000"/>
              </a:lnSpc>
              <a:spcBef>
                <a:spcPts val="1200"/>
              </a:spcBef>
            </a:pPr>
            <a:endParaRPr lang="en-US" altLang="zh-CN" sz="2400" b="1" dirty="0" smtClean="0">
              <a:latin typeface="Times New Roman" pitchFamily="18" charset="0"/>
              <a:cs typeface="Times New Roman" pitchFamily="18" charset="0"/>
            </a:endParaRPr>
          </a:p>
          <a:p>
            <a:pPr algn="just">
              <a:lnSpc>
                <a:spcPct val="125000"/>
              </a:lnSpc>
              <a:spcBef>
                <a:spcPts val="1200"/>
              </a:spcBef>
            </a:pPr>
            <a:r>
              <a:rPr lang="zh-CN" altLang="en-US" sz="2400" b="1" dirty="0" smtClean="0"/>
              <a:t>例如，在整数集合上加法是满足消去律的。对任意的整数</a:t>
            </a:r>
            <a:r>
              <a:rPr lang="en-US" altLang="zh-CN" sz="2400" b="1" i="1" dirty="0" smtClean="0">
                <a:latin typeface="+mn-lt"/>
              </a:rPr>
              <a:t>x</a:t>
            </a:r>
            <a:r>
              <a:rPr lang="en-US" altLang="zh-CN" sz="2400" b="1" dirty="0" smtClean="0">
                <a:latin typeface="+mn-lt"/>
              </a:rPr>
              <a:t>, </a:t>
            </a:r>
            <a:r>
              <a:rPr lang="en-US" altLang="zh-CN" sz="2400" b="1" i="1" dirty="0" smtClean="0">
                <a:latin typeface="+mn-lt"/>
              </a:rPr>
              <a:t>y</a:t>
            </a:r>
            <a:r>
              <a:rPr lang="en-US" altLang="zh-CN" sz="2400" b="1" dirty="0" smtClean="0">
                <a:latin typeface="+mn-lt"/>
              </a:rPr>
              <a:t>, </a:t>
            </a:r>
            <a:r>
              <a:rPr lang="en-US" altLang="zh-CN" sz="2400" b="1" i="1" dirty="0" smtClean="0">
                <a:latin typeface="+mn-lt"/>
              </a:rPr>
              <a:t>z</a:t>
            </a:r>
            <a:r>
              <a:rPr lang="en-US" altLang="zh-CN" sz="2400" b="1" dirty="0" smtClean="0">
                <a:latin typeface="+mn-lt"/>
              </a:rPr>
              <a:t>, </a:t>
            </a:r>
            <a:r>
              <a:rPr lang="zh-CN" altLang="en-US" sz="2400" b="1" dirty="0" smtClean="0"/>
              <a:t>由   </a:t>
            </a:r>
            <a:r>
              <a:rPr lang="en-US" altLang="zh-CN" sz="2400" b="1" i="1" dirty="0" smtClean="0">
                <a:latin typeface="+mn-lt"/>
              </a:rPr>
              <a:t>x</a:t>
            </a:r>
            <a:r>
              <a:rPr lang="en-US" altLang="zh-CN" sz="2400" b="1" dirty="0" smtClean="0">
                <a:latin typeface="+mn-lt"/>
              </a:rPr>
              <a:t> + </a:t>
            </a:r>
            <a:r>
              <a:rPr lang="en-US" altLang="zh-CN" sz="2400" b="1" i="1" dirty="0" smtClean="0">
                <a:latin typeface="+mn-lt"/>
              </a:rPr>
              <a:t>y</a:t>
            </a:r>
            <a:r>
              <a:rPr lang="en-US" altLang="zh-CN" sz="2400" b="1" dirty="0" smtClean="0">
                <a:latin typeface="+mn-lt"/>
              </a:rPr>
              <a:t> = </a:t>
            </a:r>
            <a:r>
              <a:rPr lang="en-US" altLang="zh-CN" sz="2400" b="1" i="1" dirty="0" smtClean="0">
                <a:latin typeface="+mn-lt"/>
              </a:rPr>
              <a:t>x</a:t>
            </a:r>
            <a:r>
              <a:rPr lang="en-US" altLang="zh-CN" sz="2400" b="1" dirty="0" smtClean="0">
                <a:latin typeface="+mn-lt"/>
              </a:rPr>
              <a:t> + </a:t>
            </a:r>
            <a:r>
              <a:rPr lang="en-US" altLang="zh-CN" sz="2400" b="1" i="1" dirty="0" smtClean="0">
                <a:latin typeface="+mn-lt"/>
              </a:rPr>
              <a:t>z</a:t>
            </a:r>
            <a:r>
              <a:rPr lang="en-US" altLang="zh-CN" sz="2400" b="1" dirty="0" smtClean="0">
                <a:latin typeface="+mn-lt"/>
              </a:rPr>
              <a:t> </a:t>
            </a:r>
            <a:r>
              <a:rPr lang="zh-CN" altLang="en-US" sz="2400" b="1" dirty="0" smtClean="0">
                <a:latin typeface="+mn-lt"/>
              </a:rPr>
              <a:t>或 </a:t>
            </a:r>
            <a:r>
              <a:rPr lang="en-US" altLang="zh-CN" sz="2400" b="1" i="1" dirty="0" smtClean="0">
                <a:latin typeface="+mn-lt"/>
              </a:rPr>
              <a:t>y</a:t>
            </a:r>
            <a:r>
              <a:rPr lang="en-US" altLang="zh-CN" sz="2400" b="1" dirty="0" smtClean="0">
                <a:latin typeface="+mn-lt"/>
              </a:rPr>
              <a:t> + </a:t>
            </a:r>
            <a:r>
              <a:rPr lang="en-US" altLang="zh-CN" sz="2400" b="1" i="1" dirty="0" smtClean="0">
                <a:latin typeface="+mn-lt"/>
              </a:rPr>
              <a:t>x</a:t>
            </a:r>
            <a:r>
              <a:rPr lang="en-US" altLang="zh-CN" sz="2400" b="1" dirty="0" smtClean="0">
                <a:latin typeface="+mn-lt"/>
              </a:rPr>
              <a:t> = </a:t>
            </a:r>
            <a:r>
              <a:rPr lang="en-US" altLang="zh-CN" sz="2400" b="1" i="1" dirty="0" smtClean="0">
                <a:latin typeface="+mn-lt"/>
              </a:rPr>
              <a:t>z</a:t>
            </a:r>
            <a:r>
              <a:rPr lang="en-US" altLang="zh-CN" sz="2400" b="1" dirty="0" smtClean="0">
                <a:latin typeface="+mn-lt"/>
              </a:rPr>
              <a:t> + </a:t>
            </a:r>
            <a:r>
              <a:rPr lang="en-US" altLang="zh-CN" sz="2400" b="1" i="1" dirty="0" smtClean="0">
                <a:latin typeface="+mn-lt"/>
              </a:rPr>
              <a:t>x   </a:t>
            </a:r>
            <a:r>
              <a:rPr lang="zh-CN" altLang="en-US" sz="2400" b="1" dirty="0" smtClean="0"/>
              <a:t>可得</a:t>
            </a:r>
            <a:r>
              <a:rPr lang="en-US" altLang="zh-CN" sz="2400" b="1" dirty="0" smtClean="0">
                <a:latin typeface="+mn-lt"/>
              </a:rPr>
              <a:t>  </a:t>
            </a:r>
            <a:r>
              <a:rPr lang="en-US" altLang="zh-CN" sz="2400" b="1" i="1" dirty="0" smtClean="0">
                <a:latin typeface="+mn-lt"/>
              </a:rPr>
              <a:t>y</a:t>
            </a:r>
            <a:r>
              <a:rPr lang="en-US" altLang="zh-CN" sz="2400" b="1" dirty="0" smtClean="0">
                <a:latin typeface="+mn-lt"/>
              </a:rPr>
              <a:t> = </a:t>
            </a:r>
            <a:r>
              <a:rPr lang="en-US" altLang="zh-CN" sz="2400" b="1" i="1" dirty="0" smtClean="0">
                <a:latin typeface="+mn-lt"/>
              </a:rPr>
              <a:t>z</a:t>
            </a:r>
            <a:r>
              <a:rPr lang="en-US" altLang="zh-CN" sz="2400" b="1" dirty="0" smtClean="0">
                <a:latin typeface="+mn-lt"/>
              </a:rPr>
              <a:t>.</a:t>
            </a:r>
          </a:p>
          <a:p>
            <a:pPr algn="just">
              <a:lnSpc>
                <a:spcPct val="125000"/>
              </a:lnSpc>
              <a:spcBef>
                <a:spcPts val="1200"/>
              </a:spcBef>
            </a:pPr>
            <a:r>
              <a:rPr lang="zh-CN" altLang="en-US" sz="2400" b="1" dirty="0" smtClean="0">
                <a:latin typeface="+mn-lt"/>
              </a:rPr>
              <a:t>但是，在幂集</a:t>
            </a:r>
            <a:r>
              <a:rPr lang="en-US" altLang="zh-CN" sz="2400" b="1" i="1" dirty="0" smtClean="0">
                <a:latin typeface="+mn-lt"/>
              </a:rPr>
              <a:t>P</a:t>
            </a:r>
            <a:r>
              <a:rPr lang="en-US" altLang="zh-CN" sz="2400" b="1" dirty="0" smtClean="0">
                <a:latin typeface="+mn-lt"/>
              </a:rPr>
              <a:t>(</a:t>
            </a:r>
            <a:r>
              <a:rPr lang="en-US" altLang="zh-CN" sz="2400" b="1" i="1" dirty="0" smtClean="0">
                <a:latin typeface="+mn-lt"/>
              </a:rPr>
              <a:t>S</a:t>
            </a:r>
            <a:r>
              <a:rPr lang="en-US" altLang="zh-CN" sz="2400" b="1" dirty="0" smtClean="0">
                <a:latin typeface="+mn-lt"/>
              </a:rPr>
              <a:t>)</a:t>
            </a:r>
            <a:r>
              <a:rPr lang="zh-CN" altLang="en-US" sz="2400" b="1" dirty="0" smtClean="0">
                <a:latin typeface="+mn-lt"/>
              </a:rPr>
              <a:t>上，由</a:t>
            </a:r>
            <a:r>
              <a:rPr lang="en-US" altLang="zh-CN" sz="2400" b="1" i="1" dirty="0" smtClean="0">
                <a:latin typeface="+mn-lt"/>
              </a:rPr>
              <a:t>A</a:t>
            </a:r>
            <a:r>
              <a:rPr lang="en-US" altLang="zh-CN" sz="2400" b="1" dirty="0" smtClean="0">
                <a:latin typeface="Times New Roman" pitchFamily="18" charset="0"/>
                <a:cs typeface="Times New Roman" pitchFamily="18" charset="0"/>
                <a:sym typeface="Symbol"/>
              </a:rPr>
              <a:t>  </a:t>
            </a:r>
            <a:r>
              <a:rPr lang="en-US" altLang="zh-CN" sz="2400" b="1" i="1" dirty="0" smtClean="0">
                <a:latin typeface="+mn-lt"/>
              </a:rPr>
              <a:t>B</a:t>
            </a:r>
            <a:r>
              <a:rPr lang="en-US" altLang="zh-CN" sz="2400" b="1" dirty="0" smtClean="0">
                <a:latin typeface="+mn-lt"/>
              </a:rPr>
              <a:t> = </a:t>
            </a:r>
            <a:r>
              <a:rPr lang="en-US" altLang="zh-CN" sz="2400" b="1" i="1" dirty="0" smtClean="0">
                <a:latin typeface="+mn-lt"/>
              </a:rPr>
              <a:t>A</a:t>
            </a:r>
            <a:r>
              <a:rPr lang="en-US" altLang="zh-CN" sz="2400" b="1" dirty="0" smtClean="0">
                <a:latin typeface="+mn-lt"/>
              </a:rPr>
              <a:t> </a:t>
            </a:r>
            <a:r>
              <a:rPr lang="en-US" altLang="zh-CN" sz="2400" b="1" dirty="0" smtClean="0">
                <a:latin typeface="Times New Roman" pitchFamily="18" charset="0"/>
                <a:cs typeface="Times New Roman" pitchFamily="18" charset="0"/>
                <a:sym typeface="Symbol"/>
              </a:rPr>
              <a:t></a:t>
            </a:r>
            <a:r>
              <a:rPr lang="en-US" altLang="zh-CN" sz="2400" b="1" dirty="0" smtClean="0">
                <a:latin typeface="+mn-lt"/>
              </a:rPr>
              <a:t> </a:t>
            </a:r>
            <a:r>
              <a:rPr lang="en-US" altLang="zh-CN" sz="2400" b="1" i="1" dirty="0" smtClean="0">
                <a:latin typeface="+mn-lt"/>
              </a:rPr>
              <a:t>C</a:t>
            </a:r>
            <a:r>
              <a:rPr lang="zh-CN" altLang="en-US" sz="2400" b="1" dirty="0" smtClean="0">
                <a:latin typeface="+mn-lt"/>
              </a:rPr>
              <a:t>不一定得到</a:t>
            </a:r>
            <a:r>
              <a:rPr lang="en-US" altLang="zh-CN" sz="2400" b="1" i="1" dirty="0" smtClean="0">
                <a:latin typeface="+mn-lt"/>
              </a:rPr>
              <a:t>B</a:t>
            </a:r>
            <a:r>
              <a:rPr lang="en-US" altLang="zh-CN" sz="2400" b="1" dirty="0" smtClean="0">
                <a:latin typeface="+mn-lt"/>
              </a:rPr>
              <a:t> = </a:t>
            </a:r>
            <a:r>
              <a:rPr lang="en-US" altLang="zh-CN" sz="2400" b="1" i="1" dirty="0" smtClean="0">
                <a:latin typeface="+mn-lt"/>
              </a:rPr>
              <a:t>C</a:t>
            </a:r>
            <a:r>
              <a:rPr lang="en-US" altLang="zh-CN" sz="2400" b="1" dirty="0" smtClean="0">
                <a:latin typeface="+mn-lt"/>
              </a:rPr>
              <a:t>.</a:t>
            </a:r>
            <a:endParaRPr lang="en-US" altLang="zh-CN" sz="2400" b="1" dirty="0">
              <a:latin typeface="+mn-lt"/>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395672DB-FABF-4AA1-A2B5-0F4FBBA69503}" type="slidenum">
              <a:rPr lang="en-US" altLang="zh-CN" smtClean="0">
                <a:ea typeface="宋体" charset="-122"/>
              </a:rPr>
              <a:pPr/>
              <a:t>19</a:t>
            </a:fld>
            <a:endParaRPr lang="en-US" altLang="zh-CN" smtClean="0">
              <a:ea typeface="宋体" charset="-122"/>
            </a:endParaRPr>
          </a:p>
        </p:txBody>
      </p:sp>
      <p:sp>
        <p:nvSpPr>
          <p:cNvPr id="7171" name="Rectangle 2"/>
          <p:cNvSpPr>
            <a:spLocks noGrp="1" noChangeArrowheads="1"/>
          </p:cNvSpPr>
          <p:nvPr>
            <p:ph type="title"/>
          </p:nvPr>
        </p:nvSpPr>
        <p:spPr>
          <a:xfrm>
            <a:off x="1071538" y="260350"/>
            <a:ext cx="6692904" cy="417513"/>
          </a:xfrm>
        </p:spPr>
        <p:txBody>
          <a:bodyPr/>
          <a:lstStyle/>
          <a:p>
            <a:pPr algn="ctr" eaLnBrk="1" hangingPunct="1"/>
            <a:r>
              <a:rPr lang="en-US" altLang="zh-CN" sz="3600" b="1" dirty="0" smtClean="0"/>
              <a:t>9.2 </a:t>
            </a:r>
            <a:r>
              <a:rPr lang="zh-CN" altLang="en-US" sz="3600" b="1" dirty="0" smtClean="0"/>
              <a:t>代数系统</a:t>
            </a:r>
          </a:p>
        </p:txBody>
      </p:sp>
      <p:sp>
        <p:nvSpPr>
          <p:cNvPr id="7172" name="Rectangle 4"/>
          <p:cNvSpPr>
            <a:spLocks noGrp="1" noChangeArrowheads="1"/>
          </p:cNvSpPr>
          <p:nvPr>
            <p:ph type="body" idx="1"/>
          </p:nvPr>
        </p:nvSpPr>
        <p:spPr>
          <a:xfrm>
            <a:off x="500033" y="928670"/>
            <a:ext cx="7786743" cy="5643602"/>
          </a:xfrm>
        </p:spPr>
        <p:txBody>
          <a:bodyPr/>
          <a:lstStyle/>
          <a:p>
            <a:pPr>
              <a:spcBef>
                <a:spcPts val="1200"/>
              </a:spcBef>
              <a:buFont typeface="Wingdings" pitchFamily="2" charset="2"/>
              <a:buChar char="l"/>
            </a:pPr>
            <a:r>
              <a:rPr lang="zh-CN" altLang="en-US" sz="2800" dirty="0" smtClean="0"/>
              <a:t>代数系统的定义</a:t>
            </a:r>
          </a:p>
          <a:p>
            <a:pPr>
              <a:spcBef>
                <a:spcPts val="1200"/>
              </a:spcBef>
              <a:buFont typeface="Wingdings" pitchFamily="2" charset="2"/>
              <a:buChar char="l"/>
            </a:pPr>
            <a:r>
              <a:rPr lang="zh-CN" altLang="en-US" sz="2800" dirty="0" smtClean="0"/>
              <a:t>代数系统的成分与代数常数</a:t>
            </a:r>
          </a:p>
          <a:p>
            <a:pPr>
              <a:spcBef>
                <a:spcPts val="1200"/>
              </a:spcBef>
              <a:buFont typeface="Wingdings" pitchFamily="2" charset="2"/>
              <a:buChar char="l"/>
            </a:pPr>
            <a:r>
              <a:rPr lang="zh-CN" altLang="en-US" sz="2800" dirty="0" smtClean="0"/>
              <a:t>代数系统的表示方式</a:t>
            </a:r>
          </a:p>
          <a:p>
            <a:pPr>
              <a:spcBef>
                <a:spcPts val="1200"/>
              </a:spcBef>
              <a:buFont typeface="Wingdings" pitchFamily="2" charset="2"/>
              <a:buChar char="l"/>
            </a:pPr>
            <a:r>
              <a:rPr lang="zh-CN" altLang="en-US" sz="2800" dirty="0" smtClean="0"/>
              <a:t>子代数系统的定义</a:t>
            </a:r>
          </a:p>
          <a:p>
            <a:pPr>
              <a:spcBef>
                <a:spcPts val="1200"/>
              </a:spcBef>
              <a:buFont typeface="Wingdings" pitchFamily="2" charset="2"/>
              <a:buChar char="l"/>
            </a:pPr>
            <a:r>
              <a:rPr lang="zh-CN" altLang="en-US" sz="2800" dirty="0" smtClean="0"/>
              <a:t>子代数系统举例</a:t>
            </a:r>
          </a:p>
          <a:p>
            <a:pPr>
              <a:spcBef>
                <a:spcPts val="1200"/>
              </a:spcBef>
              <a:buFont typeface="Wingdings" pitchFamily="2" charset="2"/>
              <a:buChar char="l"/>
            </a:pPr>
            <a:r>
              <a:rPr lang="zh-CN" altLang="en-US" sz="2800" dirty="0" smtClean="0"/>
              <a:t>积代数</a:t>
            </a:r>
          </a:p>
          <a:p>
            <a:pPr>
              <a:spcBef>
                <a:spcPts val="1200"/>
              </a:spcBef>
              <a:buFont typeface="Wingdings" pitchFamily="2" charset="2"/>
              <a:buChar char="l"/>
            </a:pPr>
            <a:r>
              <a:rPr lang="zh-CN" altLang="en-US" sz="2800" dirty="0" smtClean="0"/>
              <a:t>代数系统的同态</a:t>
            </a:r>
          </a:p>
          <a:p>
            <a:pPr>
              <a:spcBef>
                <a:spcPts val="1200"/>
              </a:spcBef>
              <a:buFont typeface="Wingdings" pitchFamily="2" charset="2"/>
              <a:buChar char="l"/>
            </a:pPr>
            <a:r>
              <a:rPr lang="zh-CN" altLang="en-US" sz="2800" dirty="0" smtClean="0"/>
              <a:t>代数系统的同态与同构</a:t>
            </a:r>
          </a:p>
          <a:p>
            <a:pPr>
              <a:spcBef>
                <a:spcPts val="1200"/>
              </a:spcBef>
              <a:buFont typeface="Wingdings" pitchFamily="2" charset="2"/>
              <a:buChar char="l"/>
            </a:pPr>
            <a:r>
              <a:rPr lang="zh-CN" altLang="en-US" sz="2800" dirty="0" smtClean="0"/>
              <a:t>同态的推广</a:t>
            </a:r>
            <a:endParaRPr lang="zh-CN" altLang="en-US" sz="2800" b="1" dirty="0" smtClean="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395672DB-FABF-4AA1-A2B5-0F4FBBA69503}" type="slidenum">
              <a:rPr lang="en-US" altLang="zh-CN" smtClean="0">
                <a:ea typeface="宋体" charset="-122"/>
              </a:rPr>
              <a:pPr/>
              <a:t>2</a:t>
            </a:fld>
            <a:endParaRPr lang="en-US" altLang="zh-CN" smtClean="0">
              <a:ea typeface="宋体" charset="-122"/>
            </a:endParaRPr>
          </a:p>
        </p:txBody>
      </p:sp>
      <p:sp>
        <p:nvSpPr>
          <p:cNvPr id="7171" name="Rectangle 2"/>
          <p:cNvSpPr>
            <a:spLocks noGrp="1" noChangeArrowheads="1"/>
          </p:cNvSpPr>
          <p:nvPr>
            <p:ph type="title"/>
          </p:nvPr>
        </p:nvSpPr>
        <p:spPr>
          <a:xfrm>
            <a:off x="1071538" y="260350"/>
            <a:ext cx="6692904" cy="417513"/>
          </a:xfrm>
        </p:spPr>
        <p:txBody>
          <a:bodyPr/>
          <a:lstStyle/>
          <a:p>
            <a:pPr algn="ctr" eaLnBrk="1" hangingPunct="1"/>
            <a:r>
              <a:rPr lang="en-US" altLang="zh-CN" sz="3600" b="1" dirty="0" smtClean="0"/>
              <a:t>9.1 </a:t>
            </a:r>
            <a:r>
              <a:rPr lang="zh-CN" altLang="en-US" sz="3600" b="1" dirty="0" smtClean="0"/>
              <a:t>二元运算及其性质</a:t>
            </a:r>
          </a:p>
        </p:txBody>
      </p:sp>
      <p:sp>
        <p:nvSpPr>
          <p:cNvPr id="7172" name="Rectangle 4"/>
          <p:cNvSpPr>
            <a:spLocks noGrp="1" noChangeArrowheads="1"/>
          </p:cNvSpPr>
          <p:nvPr>
            <p:ph type="body" idx="1"/>
          </p:nvPr>
        </p:nvSpPr>
        <p:spPr>
          <a:xfrm>
            <a:off x="500033" y="928670"/>
            <a:ext cx="7786743" cy="5643602"/>
          </a:xfrm>
        </p:spPr>
        <p:txBody>
          <a:bodyPr/>
          <a:lstStyle/>
          <a:p>
            <a:pPr>
              <a:spcBef>
                <a:spcPts val="600"/>
              </a:spcBef>
              <a:buFont typeface="Wingdings" pitchFamily="2" charset="2"/>
              <a:buChar char="l"/>
            </a:pPr>
            <a:r>
              <a:rPr lang="zh-CN" altLang="en-US" sz="2800" dirty="0" smtClean="0"/>
              <a:t>二元运算的定义</a:t>
            </a:r>
          </a:p>
          <a:p>
            <a:pPr>
              <a:spcBef>
                <a:spcPts val="600"/>
              </a:spcBef>
              <a:buFont typeface="Wingdings" pitchFamily="2" charset="2"/>
              <a:buChar char="l"/>
            </a:pPr>
            <a:r>
              <a:rPr lang="en-US" altLang="zh-CN" sz="2800" dirty="0" smtClean="0"/>
              <a:t>n</a:t>
            </a:r>
            <a:r>
              <a:rPr lang="zh-CN" altLang="en-US" sz="2800" dirty="0" smtClean="0"/>
              <a:t>元运算的定义</a:t>
            </a:r>
          </a:p>
          <a:p>
            <a:pPr>
              <a:spcBef>
                <a:spcPts val="600"/>
              </a:spcBef>
              <a:buFont typeface="Wingdings" pitchFamily="2" charset="2"/>
              <a:buChar char="l"/>
            </a:pPr>
            <a:r>
              <a:rPr lang="zh-CN" altLang="en-US" sz="2800" dirty="0" smtClean="0"/>
              <a:t>元与一元运算的表示方式</a:t>
            </a:r>
          </a:p>
          <a:p>
            <a:pPr>
              <a:spcBef>
                <a:spcPts val="600"/>
              </a:spcBef>
              <a:buFont typeface="Wingdings" pitchFamily="2" charset="2"/>
              <a:buChar char="l"/>
            </a:pPr>
            <a:r>
              <a:rPr lang="zh-CN" altLang="en-US" sz="2800" dirty="0" smtClean="0"/>
              <a:t>运算律</a:t>
            </a:r>
          </a:p>
          <a:p>
            <a:pPr>
              <a:spcBef>
                <a:spcPts val="600"/>
              </a:spcBef>
              <a:buFont typeface="Wingdings" pitchFamily="2" charset="2"/>
              <a:buChar char="l"/>
            </a:pPr>
            <a:r>
              <a:rPr lang="zh-CN" altLang="en-US" sz="2800" dirty="0" smtClean="0"/>
              <a:t>运算律实例</a:t>
            </a:r>
          </a:p>
          <a:p>
            <a:pPr>
              <a:spcBef>
                <a:spcPts val="600"/>
              </a:spcBef>
              <a:buFont typeface="Wingdings" pitchFamily="2" charset="2"/>
              <a:buChar char="l"/>
            </a:pPr>
            <a:r>
              <a:rPr lang="zh-CN" altLang="en-US" sz="2800" dirty="0" smtClean="0"/>
              <a:t>二元运算的特殊元素</a:t>
            </a:r>
          </a:p>
          <a:p>
            <a:pPr>
              <a:spcBef>
                <a:spcPts val="600"/>
              </a:spcBef>
              <a:buFont typeface="Wingdings" pitchFamily="2" charset="2"/>
              <a:buChar char="l"/>
            </a:pPr>
            <a:r>
              <a:rPr lang="zh-CN" altLang="en-US" sz="2800" dirty="0" smtClean="0"/>
              <a:t>特殊元素实例</a:t>
            </a:r>
          </a:p>
          <a:p>
            <a:pPr>
              <a:spcBef>
                <a:spcPts val="600"/>
              </a:spcBef>
              <a:buFont typeface="Wingdings" pitchFamily="2" charset="2"/>
              <a:buChar char="l"/>
            </a:pPr>
            <a:r>
              <a:rPr lang="zh-CN" altLang="en-US" sz="2800" dirty="0" smtClean="0"/>
              <a:t>幺元惟一性定理</a:t>
            </a:r>
          </a:p>
          <a:p>
            <a:pPr>
              <a:spcBef>
                <a:spcPts val="600"/>
              </a:spcBef>
              <a:buFont typeface="Wingdings" pitchFamily="2" charset="2"/>
              <a:buChar char="l"/>
            </a:pPr>
            <a:r>
              <a:rPr lang="zh-CN" altLang="en-US" sz="2800" dirty="0" smtClean="0"/>
              <a:t>零元惟一性定理</a:t>
            </a:r>
          </a:p>
          <a:p>
            <a:pPr>
              <a:spcBef>
                <a:spcPts val="600"/>
              </a:spcBef>
              <a:buFont typeface="Wingdings" pitchFamily="2" charset="2"/>
              <a:buChar char="l"/>
            </a:pPr>
            <a:r>
              <a:rPr lang="zh-CN" altLang="en-US" sz="2800" dirty="0" smtClean="0"/>
              <a:t>逆元惟一性定理</a:t>
            </a:r>
          </a:p>
          <a:p>
            <a:pPr>
              <a:spcBef>
                <a:spcPts val="600"/>
              </a:spcBef>
              <a:buFont typeface="Wingdings" pitchFamily="2" charset="2"/>
              <a:buChar char="l"/>
            </a:pPr>
            <a:r>
              <a:rPr lang="zh-CN" altLang="en-US" sz="2800" dirty="0" smtClean="0"/>
              <a:t>消去律</a:t>
            </a:r>
            <a:endParaRPr lang="zh-CN" altLang="en-US" sz="2800" b="1" dirty="0" smtClean="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639C72AC-8DB9-4950-96D9-416625C869FE}" type="slidenum">
              <a:rPr lang="en-US" altLang="zh-CN" smtClean="0">
                <a:latin typeface="Arial" pitchFamily="34" charset="0"/>
              </a:rPr>
              <a:pPr/>
              <a:t>20</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1052513"/>
            <a:ext cx="8496300" cy="5019675"/>
          </a:xfrm>
        </p:spPr>
        <p:txBody>
          <a:bodyPr/>
          <a:lstStyle/>
          <a:p>
            <a:r>
              <a:rPr lang="zh-CN" altLang="en-US" dirty="0" smtClean="0">
                <a:solidFill>
                  <a:srgbClr val="A60021"/>
                </a:solidFill>
              </a:rPr>
              <a:t>定义</a:t>
            </a:r>
            <a:r>
              <a:rPr lang="en-US" altLang="zh-CN" dirty="0" smtClean="0">
                <a:solidFill>
                  <a:srgbClr val="A60021"/>
                </a:solidFill>
                <a:cs typeface="Times New Roman" pitchFamily="18" charset="0"/>
              </a:rPr>
              <a:t>9.8 </a:t>
            </a:r>
            <a:r>
              <a:rPr lang="zh-CN" altLang="en-US" dirty="0" smtClean="0"/>
              <a:t>非空集合</a:t>
            </a:r>
            <a:r>
              <a:rPr lang="en-US" altLang="zh-CN" i="1" dirty="0" smtClean="0"/>
              <a:t>S</a:t>
            </a:r>
            <a:r>
              <a:rPr lang="zh-CN" altLang="en-US" dirty="0" smtClean="0"/>
              <a:t>和</a:t>
            </a:r>
            <a:r>
              <a:rPr lang="en-US" altLang="zh-CN" i="1" dirty="0" smtClean="0"/>
              <a:t>S</a:t>
            </a:r>
            <a:r>
              <a:rPr lang="zh-CN" altLang="en-US" dirty="0" smtClean="0"/>
              <a:t>上</a:t>
            </a:r>
            <a:r>
              <a:rPr lang="en-US" altLang="zh-CN" i="1" dirty="0" smtClean="0"/>
              <a:t>k</a:t>
            </a:r>
            <a:r>
              <a:rPr lang="zh-CN" altLang="en-US" dirty="0" smtClean="0"/>
              <a:t>个一元或二元运算</a:t>
            </a:r>
            <a:r>
              <a:rPr lang="en-US" altLang="zh-CN" i="1" dirty="0" smtClean="0"/>
              <a:t>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a:t>
            </a:r>
            <a:r>
              <a:rPr lang="en-US" altLang="zh-CN" dirty="0" smtClean="0"/>
              <a:t>,</a:t>
            </a:r>
            <a:r>
              <a:rPr lang="en-US" altLang="zh-CN" i="1" dirty="0" smtClean="0"/>
              <a:t> </a:t>
            </a:r>
            <a:r>
              <a:rPr lang="en-US" altLang="zh-CN" i="1" dirty="0" err="1" smtClean="0"/>
              <a:t>f</a:t>
            </a:r>
            <a:r>
              <a:rPr lang="en-US" altLang="zh-CN" i="1" baseline="-25000" dirty="0" err="1" smtClean="0"/>
              <a:t>k</a:t>
            </a:r>
            <a:r>
              <a:rPr lang="zh-CN" altLang="en-US" dirty="0" smtClean="0"/>
              <a:t>组成</a:t>
            </a:r>
          </a:p>
          <a:p>
            <a:r>
              <a:rPr lang="zh-CN" altLang="en-US" dirty="0" smtClean="0"/>
              <a:t>的系统称为</a:t>
            </a:r>
            <a:r>
              <a:rPr lang="zh-CN" altLang="en-US" dirty="0" smtClean="0">
                <a:solidFill>
                  <a:schemeClr val="accent2">
                    <a:lumMod val="60000"/>
                    <a:lumOff val="40000"/>
                  </a:schemeClr>
                </a:solidFill>
              </a:rPr>
              <a:t>代数系统</a:t>
            </a:r>
            <a:r>
              <a:rPr lang="en-US" altLang="zh-CN" dirty="0" smtClean="0"/>
              <a:t>, </a:t>
            </a:r>
            <a:r>
              <a:rPr lang="zh-CN" altLang="en-US" dirty="0" smtClean="0"/>
              <a:t>简称</a:t>
            </a:r>
            <a:r>
              <a:rPr lang="zh-CN" altLang="en-US" dirty="0" smtClean="0">
                <a:solidFill>
                  <a:schemeClr val="accent2">
                    <a:lumMod val="60000"/>
                    <a:lumOff val="40000"/>
                  </a:schemeClr>
                </a:solidFill>
              </a:rPr>
              <a:t>代数</a:t>
            </a:r>
            <a:r>
              <a:rPr lang="zh-CN" altLang="en-US" dirty="0" smtClean="0"/>
              <a:t>，记做</a:t>
            </a:r>
            <a:r>
              <a:rPr lang="en-US" altLang="zh-CN" i="1" dirty="0" smtClean="0"/>
              <a:t>&lt;S</a:t>
            </a:r>
            <a:r>
              <a:rPr lang="en-US" altLang="zh-CN" dirty="0" smtClean="0"/>
              <a:t>,</a:t>
            </a:r>
            <a:r>
              <a:rPr lang="en-US" altLang="zh-CN" i="1" dirty="0" smtClean="0"/>
              <a:t>  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 </a:t>
            </a:r>
            <a:r>
              <a:rPr lang="en-US" altLang="zh-CN" i="1" dirty="0" err="1" smtClean="0"/>
              <a:t>f</a:t>
            </a:r>
            <a:r>
              <a:rPr lang="en-US" altLang="zh-CN" i="1" baseline="-25000" dirty="0" err="1" smtClean="0"/>
              <a:t>k</a:t>
            </a:r>
            <a:r>
              <a:rPr lang="en-US" altLang="zh-CN" i="1" baseline="-25000" dirty="0" smtClean="0"/>
              <a:t> </a:t>
            </a:r>
            <a:r>
              <a:rPr lang="en-US" altLang="zh-CN" i="1" dirty="0" smtClean="0"/>
              <a:t>&gt;.</a:t>
            </a:r>
          </a:p>
          <a:p>
            <a:r>
              <a:rPr lang="zh-CN" altLang="en-US" dirty="0" smtClean="0"/>
              <a:t>实例：</a:t>
            </a:r>
          </a:p>
          <a:p>
            <a:r>
              <a:rPr lang="en-US" altLang="zh-CN" dirty="0" smtClean="0"/>
              <a:t>(1) &lt;N,+&gt;, &lt;Z,+,·&gt;, &lt;R,+,·&gt;</a:t>
            </a:r>
            <a:r>
              <a:rPr lang="zh-CN" altLang="en-US" dirty="0" smtClean="0"/>
              <a:t>是代数系统，</a:t>
            </a:r>
            <a:r>
              <a:rPr lang="en-US" altLang="zh-CN" dirty="0" smtClean="0"/>
              <a:t>+</a:t>
            </a:r>
            <a:r>
              <a:rPr lang="zh-CN" altLang="en-US" dirty="0" smtClean="0"/>
              <a:t>和</a:t>
            </a:r>
            <a:r>
              <a:rPr lang="en-US" altLang="zh-CN" dirty="0" smtClean="0"/>
              <a:t>·</a:t>
            </a:r>
            <a:r>
              <a:rPr lang="zh-CN" altLang="en-US" dirty="0" smtClean="0"/>
              <a:t>分别表示普通</a:t>
            </a:r>
          </a:p>
          <a:p>
            <a:r>
              <a:rPr lang="zh-CN" altLang="en-US" dirty="0" smtClean="0"/>
              <a:t>加法和乘法</a:t>
            </a:r>
            <a:r>
              <a:rPr lang="en-US" altLang="zh-CN" dirty="0" smtClean="0"/>
              <a:t>.</a:t>
            </a:r>
          </a:p>
          <a:p>
            <a:r>
              <a:rPr lang="en-US" altLang="zh-CN" dirty="0" smtClean="0"/>
              <a:t>(2) &lt;</a:t>
            </a:r>
            <a:r>
              <a:rPr lang="en-US" altLang="zh-CN" i="1" dirty="0" smtClean="0">
                <a:solidFill>
                  <a:srgbClr val="000000"/>
                </a:solidFill>
                <a:cs typeface="Times New Roman" pitchFamily="18" charset="0"/>
              </a:rPr>
              <a:t> </a:t>
            </a:r>
            <a:r>
              <a:rPr lang="en-US" altLang="zh-CN" i="1" dirty="0" err="1" smtClean="0">
                <a:solidFill>
                  <a:srgbClr val="000000"/>
                </a:solidFill>
                <a:cs typeface="Times New Roman" pitchFamily="18" charset="0"/>
              </a:rPr>
              <a:t>M</a:t>
            </a:r>
            <a:r>
              <a:rPr lang="en-US" altLang="zh-CN" i="1" baseline="-25000" dirty="0" err="1" smtClean="0">
                <a:solidFill>
                  <a:srgbClr val="000000"/>
                </a:solidFill>
                <a:cs typeface="Times New Roman" pitchFamily="18" charset="0"/>
              </a:rPr>
              <a:t>n</a:t>
            </a:r>
            <a:r>
              <a:rPr lang="en-US" altLang="zh-CN" dirty="0" smtClean="0">
                <a:cs typeface="Times New Roman" pitchFamily="18" charset="0"/>
              </a:rPr>
              <a:t>(R) </a:t>
            </a:r>
            <a:r>
              <a:rPr lang="en-US" altLang="zh-CN" dirty="0" smtClean="0"/>
              <a:t>, </a:t>
            </a:r>
            <a:r>
              <a:rPr lang="en-US" altLang="zh-CN" dirty="0" smtClean="0">
                <a:cs typeface="Times New Roman" pitchFamily="18" charset="0"/>
              </a:rPr>
              <a:t>+</a:t>
            </a:r>
            <a:r>
              <a:rPr lang="en-US" altLang="zh-CN" dirty="0" smtClean="0"/>
              <a:t>, ·&gt;</a:t>
            </a:r>
            <a:r>
              <a:rPr lang="zh-CN" altLang="en-US" dirty="0" smtClean="0"/>
              <a:t>是代数系统</a:t>
            </a:r>
            <a:r>
              <a:rPr lang="en-US" altLang="zh-CN" dirty="0" smtClean="0"/>
              <a:t>,+</a:t>
            </a:r>
            <a:r>
              <a:rPr lang="zh-CN" altLang="en-US" dirty="0" smtClean="0"/>
              <a:t>和</a:t>
            </a:r>
            <a:r>
              <a:rPr lang="en-US" altLang="zh-CN" dirty="0" smtClean="0"/>
              <a:t>·</a:t>
            </a:r>
            <a:r>
              <a:rPr lang="zh-CN" altLang="en-US" dirty="0" smtClean="0"/>
              <a:t>分别表示</a:t>
            </a:r>
            <a:r>
              <a:rPr lang="en-US" altLang="zh-CN" i="1" dirty="0" smtClean="0"/>
              <a:t>n</a:t>
            </a:r>
            <a:r>
              <a:rPr lang="en-US" altLang="zh-CN" dirty="0" smtClean="0"/>
              <a:t> </a:t>
            </a:r>
            <a:r>
              <a:rPr lang="zh-CN" altLang="en-US" dirty="0" smtClean="0"/>
              <a:t>阶</a:t>
            </a:r>
            <a:r>
              <a:rPr lang="en-US" altLang="zh-CN" dirty="0" smtClean="0"/>
              <a:t>(</a:t>
            </a:r>
            <a:r>
              <a:rPr lang="en-US" altLang="zh-CN" i="1" dirty="0" smtClean="0"/>
              <a:t>n</a:t>
            </a:r>
            <a:r>
              <a:rPr lang="zh-CN" altLang="en-US" i="1" dirty="0" smtClean="0"/>
              <a:t>≥</a:t>
            </a:r>
            <a:r>
              <a:rPr lang="en-US" altLang="zh-CN" dirty="0" smtClean="0"/>
              <a:t>2)</a:t>
            </a:r>
            <a:r>
              <a:rPr lang="zh-CN" altLang="en-US" dirty="0" smtClean="0"/>
              <a:t>实矩</a:t>
            </a:r>
          </a:p>
          <a:p>
            <a:r>
              <a:rPr lang="zh-CN" altLang="en-US" dirty="0" smtClean="0"/>
              <a:t>阵的加法和乘法</a:t>
            </a:r>
            <a:r>
              <a:rPr lang="en-US" altLang="zh-CN" dirty="0" smtClean="0"/>
              <a:t>.</a:t>
            </a:r>
          </a:p>
          <a:p>
            <a:r>
              <a:rPr lang="en-US" altLang="zh-CN" dirty="0" smtClean="0"/>
              <a:t>(3) &lt;Z</a:t>
            </a:r>
            <a:r>
              <a:rPr lang="en-US" altLang="zh-CN" i="1" baseline="-25000" dirty="0" smtClean="0"/>
              <a:t>n</a:t>
            </a:r>
            <a:r>
              <a:rPr lang="en-US" altLang="zh-CN" dirty="0" smtClean="0"/>
              <a:t>,</a:t>
            </a:r>
            <a:r>
              <a:rPr lang="zh-CN" altLang="en-US" dirty="0" smtClean="0"/>
              <a:t> </a:t>
            </a:r>
            <a:r>
              <a:rPr lang="en-US" altLang="zh-CN" dirty="0" smtClean="0">
                <a:latin typeface="Times New Roman" pitchFamily="18" charset="0"/>
                <a:ea typeface="华文中宋" pitchFamily="2" charset="-122"/>
                <a:cs typeface="Times New Roman" pitchFamily="18" charset="0"/>
                <a:sym typeface="Symbol" pitchFamily="18" charset="2"/>
              </a:rPr>
              <a:t></a:t>
            </a:r>
            <a:r>
              <a:rPr lang="en-US" altLang="zh-CN" dirty="0" smtClean="0">
                <a:cs typeface="Times New Roman" pitchFamily="18" charset="0"/>
              </a:rPr>
              <a:t>,</a:t>
            </a:r>
            <a:r>
              <a:rPr lang="en-US" altLang="zh-CN" dirty="0" smtClean="0">
                <a:cs typeface="Times New Roman" pitchFamily="18" charset="0"/>
                <a:sym typeface="Wingdings 2" pitchFamily="18" charset="2"/>
              </a:rPr>
              <a:t> </a:t>
            </a:r>
            <a:r>
              <a:rPr lang="en-US" altLang="zh-CN" dirty="0" smtClean="0"/>
              <a:t>&gt;</a:t>
            </a:r>
            <a:r>
              <a:rPr lang="zh-CN" altLang="en-US" dirty="0" smtClean="0"/>
              <a:t>是代数系统，</a:t>
            </a:r>
            <a:r>
              <a:rPr lang="en-US" altLang="zh-CN" dirty="0" smtClean="0"/>
              <a:t>Z</a:t>
            </a:r>
            <a:r>
              <a:rPr lang="en-US" altLang="zh-CN" i="1" baseline="-25000" dirty="0" smtClean="0"/>
              <a:t>n</a:t>
            </a:r>
            <a:r>
              <a:rPr lang="en-US" altLang="zh-CN" dirty="0" smtClean="0"/>
              <a:t>={0, 1, …, </a:t>
            </a:r>
            <a:r>
              <a:rPr lang="en-US" altLang="zh-CN" i="1" dirty="0" smtClean="0"/>
              <a:t>n</a:t>
            </a:r>
            <a:r>
              <a:rPr lang="en-US" altLang="zh-CN" dirty="0" smtClean="0"/>
              <a:t>-1}</a:t>
            </a:r>
            <a:r>
              <a:rPr lang="zh-CN" altLang="en-US" dirty="0" smtClean="0"/>
              <a:t>，</a:t>
            </a:r>
            <a:r>
              <a:rPr lang="en-US" altLang="zh-CN" dirty="0" smtClean="0">
                <a:latin typeface="Times New Roman" pitchFamily="18" charset="0"/>
                <a:ea typeface="华文中宋" pitchFamily="2" charset="-122"/>
                <a:cs typeface="Times New Roman" pitchFamily="18" charset="0"/>
                <a:sym typeface="Symbol" pitchFamily="18" charset="2"/>
              </a:rPr>
              <a:t> </a:t>
            </a:r>
            <a:r>
              <a:rPr lang="zh-CN" altLang="en-US" dirty="0" smtClean="0"/>
              <a:t>和</a:t>
            </a:r>
            <a:r>
              <a:rPr lang="en-US" dirty="0" smtClean="0">
                <a:cs typeface="Times New Roman" pitchFamily="18" charset="0"/>
                <a:sym typeface="Wingdings 2" pitchFamily="18" charset="2"/>
              </a:rPr>
              <a:t></a:t>
            </a:r>
            <a:r>
              <a:rPr lang="zh-CN" altLang="en-US" dirty="0" smtClean="0"/>
              <a:t>分别表示模</a:t>
            </a:r>
            <a:r>
              <a:rPr lang="en-US" altLang="zh-CN" i="1" dirty="0" smtClean="0"/>
              <a:t>n</a:t>
            </a:r>
            <a:r>
              <a:rPr lang="zh-CN" altLang="en-US" dirty="0" smtClean="0"/>
              <a:t>的加法和乘法，对于</a:t>
            </a:r>
            <a:r>
              <a:rPr lang="en-US" altLang="zh-CN" i="1" dirty="0" smtClean="0"/>
              <a:t>x, y</a:t>
            </a:r>
            <a:r>
              <a:rPr lang="en-US" altLang="zh-CN" dirty="0" smtClean="0"/>
              <a:t>∈ Z</a:t>
            </a:r>
            <a:r>
              <a:rPr lang="en-US" altLang="zh-CN" i="1" baseline="-25000" dirty="0" smtClean="0"/>
              <a:t>n </a:t>
            </a:r>
            <a:r>
              <a:rPr lang="zh-CN" altLang="en-US" dirty="0" smtClean="0"/>
              <a:t>，</a:t>
            </a:r>
            <a:r>
              <a:rPr lang="en-US" altLang="zh-CN" i="1" dirty="0" smtClean="0"/>
              <a:t>x</a:t>
            </a:r>
            <a:r>
              <a:rPr lang="en-US" altLang="zh-CN" dirty="0" smtClean="0">
                <a:latin typeface="Times New Roman" pitchFamily="18" charset="0"/>
                <a:ea typeface="华文中宋" pitchFamily="2" charset="-122"/>
                <a:cs typeface="Times New Roman" pitchFamily="18" charset="0"/>
                <a:sym typeface="Symbol" pitchFamily="18" charset="2"/>
              </a:rPr>
              <a:t>  </a:t>
            </a:r>
            <a:r>
              <a:rPr lang="en-US" altLang="zh-CN" i="1" dirty="0" smtClean="0"/>
              <a:t>y=</a:t>
            </a:r>
            <a:r>
              <a:rPr lang="en-US" altLang="zh-CN" dirty="0" smtClean="0"/>
              <a:t>(</a:t>
            </a:r>
            <a:r>
              <a:rPr lang="en-US" altLang="zh-CN" i="1" dirty="0" err="1" smtClean="0"/>
              <a:t>x+y</a:t>
            </a:r>
            <a:r>
              <a:rPr lang="en-US" altLang="zh-CN" dirty="0" smtClean="0"/>
              <a:t>)</a:t>
            </a:r>
            <a:r>
              <a:rPr lang="en-US" altLang="zh-CN" dirty="0" err="1" smtClean="0"/>
              <a:t>mod</a:t>
            </a:r>
            <a:r>
              <a:rPr lang="en-US" altLang="zh-CN" i="1" dirty="0" err="1" smtClean="0"/>
              <a:t>n</a:t>
            </a:r>
            <a:r>
              <a:rPr lang="en-US" altLang="zh-CN" dirty="0" smtClean="0"/>
              <a:t>, </a:t>
            </a:r>
            <a:r>
              <a:rPr lang="en-US" altLang="zh-CN" i="1" dirty="0" err="1" smtClean="0"/>
              <a:t>x</a:t>
            </a:r>
            <a:r>
              <a:rPr lang="en-US" altLang="zh-CN" dirty="0" err="1" smtClean="0">
                <a:cs typeface="Times New Roman" pitchFamily="18" charset="0"/>
                <a:sym typeface="Wingdings 2" pitchFamily="18" charset="2"/>
              </a:rPr>
              <a:t></a:t>
            </a:r>
            <a:r>
              <a:rPr lang="en-US" altLang="zh-CN" i="1" dirty="0" err="1" smtClean="0"/>
              <a:t>y</a:t>
            </a:r>
            <a:r>
              <a:rPr lang="en-US" altLang="zh-CN" i="1" dirty="0" smtClean="0"/>
              <a:t> = </a:t>
            </a:r>
            <a:r>
              <a:rPr lang="en-US" altLang="zh-CN" dirty="0" smtClean="0"/>
              <a:t>(</a:t>
            </a:r>
            <a:r>
              <a:rPr lang="en-US" altLang="zh-CN" i="1" dirty="0" err="1" smtClean="0"/>
              <a:t>xy</a:t>
            </a:r>
            <a:r>
              <a:rPr lang="en-US" altLang="zh-CN" dirty="0" smtClean="0"/>
              <a:t>)</a:t>
            </a:r>
            <a:r>
              <a:rPr lang="en-US" altLang="zh-CN" dirty="0" err="1" smtClean="0"/>
              <a:t>mod</a:t>
            </a:r>
            <a:r>
              <a:rPr lang="en-US" altLang="zh-CN" i="1" dirty="0" err="1" smtClean="0"/>
              <a:t>n</a:t>
            </a:r>
            <a:endParaRPr lang="en-US" altLang="zh-CN" i="1" dirty="0" smtClean="0"/>
          </a:p>
          <a:p>
            <a:r>
              <a:rPr lang="en-US" altLang="zh-CN" dirty="0" smtClean="0"/>
              <a:t>(4) &lt;</a:t>
            </a:r>
            <a:r>
              <a:rPr lang="en-US" altLang="zh-CN" i="1" dirty="0" smtClean="0"/>
              <a:t>P</a:t>
            </a:r>
            <a:r>
              <a:rPr lang="en-US" altLang="zh-CN" dirty="0" smtClean="0"/>
              <a:t>(</a:t>
            </a:r>
            <a:r>
              <a:rPr lang="en-US" altLang="zh-CN" i="1" dirty="0" smtClean="0"/>
              <a:t>S</a:t>
            </a:r>
            <a:r>
              <a:rPr lang="en-US" altLang="zh-CN" dirty="0" smtClean="0"/>
              <a:t>),</a:t>
            </a:r>
            <a:r>
              <a:rPr lang="zh-CN" altLang="en-US" dirty="0" smtClean="0"/>
              <a:t> </a:t>
            </a:r>
            <a:r>
              <a:rPr lang="zh-CN" altLang="en-US" dirty="0" smtClean="0">
                <a:cs typeface="Times New Roman" pitchFamily="18" charset="0"/>
              </a:rPr>
              <a:t>∪</a:t>
            </a:r>
            <a:r>
              <a:rPr lang="en-US" altLang="zh-CN" dirty="0" smtClean="0"/>
              <a:t>, </a:t>
            </a:r>
            <a:r>
              <a:rPr lang="en-US" altLang="zh-CN" dirty="0" smtClean="0">
                <a:cs typeface="Times New Roman" pitchFamily="18" charset="0"/>
              </a:rPr>
              <a:t>∩</a:t>
            </a:r>
            <a:r>
              <a:rPr lang="en-US" altLang="zh-CN" dirty="0" smtClean="0"/>
              <a:t>, ~&gt;</a:t>
            </a:r>
            <a:r>
              <a:rPr lang="zh-CN" altLang="en-US" dirty="0" smtClean="0"/>
              <a:t>是代数系统，</a:t>
            </a:r>
            <a:r>
              <a:rPr lang="zh-CN" altLang="en-US" dirty="0" smtClean="0">
                <a:cs typeface="Times New Roman" pitchFamily="18" charset="0"/>
              </a:rPr>
              <a:t> ∪</a:t>
            </a:r>
            <a:r>
              <a:rPr lang="zh-CN" altLang="en-US" dirty="0" smtClean="0"/>
              <a:t>和</a:t>
            </a:r>
            <a:r>
              <a:rPr lang="en-US" dirty="0" smtClean="0">
                <a:cs typeface="Times New Roman" pitchFamily="18" charset="0"/>
              </a:rPr>
              <a:t>∩</a:t>
            </a:r>
            <a:r>
              <a:rPr lang="zh-CN" altLang="en-US" dirty="0" smtClean="0"/>
              <a:t>为并和交，</a:t>
            </a:r>
            <a:r>
              <a:rPr lang="en-US" altLang="zh-CN" dirty="0" smtClean="0"/>
              <a:t>~</a:t>
            </a:r>
            <a:r>
              <a:rPr lang="zh-CN" altLang="en-US" dirty="0" smtClean="0"/>
              <a:t>为绝对补</a:t>
            </a:r>
            <a:endParaRPr lang="en-US" altLang="zh-CN" dirty="0" smtClean="0"/>
          </a:p>
        </p:txBody>
      </p:sp>
      <p:sp>
        <p:nvSpPr>
          <p:cNvPr id="19460"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代数系统的定义</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 calcmode="lin" valueType="num">
                                      <p:cBhvr additive="base">
                                        <p:cTn id="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4" end="4"/>
                                            </p:txEl>
                                          </p:spTgt>
                                        </p:tgtEl>
                                        <p:attrNameLst>
                                          <p:attrName>style.visibility</p:attrName>
                                        </p:attrNameLst>
                                      </p:cBhvr>
                                      <p:to>
                                        <p:strVal val="visible"/>
                                      </p:to>
                                    </p:set>
                                    <p:anim calcmode="lin" valueType="num">
                                      <p:cBhvr additive="base">
                                        <p:cTn id="1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anim calcmode="lin" valueType="num">
                                      <p:cBhvr additive="base">
                                        <p:cTn id="15"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anim calcmode="lin" valueType="num">
                                      <p:cBhvr additive="base">
                                        <p:cTn id="19"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5">
                                            <p:txEl>
                                              <p:pRg st="7" end="7"/>
                                            </p:txEl>
                                          </p:spTgt>
                                        </p:tgtEl>
                                        <p:attrNameLst>
                                          <p:attrName>style.visibility</p:attrName>
                                        </p:attrNameLst>
                                      </p:cBhvr>
                                      <p:to>
                                        <p:strVal val="visible"/>
                                      </p:to>
                                    </p:set>
                                    <p:anim calcmode="lin" valueType="num">
                                      <p:cBhvr additive="base">
                                        <p:cTn id="23"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5">
                                            <p:txEl>
                                              <p:pRg st="8" end="8"/>
                                            </p:txEl>
                                          </p:spTgt>
                                        </p:tgtEl>
                                        <p:attrNameLst>
                                          <p:attrName>style.visibility</p:attrName>
                                        </p:attrNameLst>
                                      </p:cBhvr>
                                      <p:to>
                                        <p:strVal val="visible"/>
                                      </p:to>
                                    </p:set>
                                    <p:anim calcmode="lin" valueType="num">
                                      <p:cBhvr additive="base">
                                        <p:cTn id="27"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7C2FE617-A4E8-42E7-8803-19B6F0B5350A}" type="slidenum">
              <a:rPr lang="en-US" altLang="zh-CN" smtClean="0">
                <a:latin typeface="Arial" pitchFamily="34" charset="0"/>
              </a:rPr>
              <a:pPr/>
              <a:t>21</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1052513"/>
            <a:ext cx="8496300" cy="5256807"/>
          </a:xfrm>
        </p:spPr>
        <p:txBody>
          <a:bodyPr/>
          <a:lstStyle/>
          <a:p>
            <a:r>
              <a:rPr lang="zh-CN" altLang="en-US" dirty="0" smtClean="0"/>
              <a:t>构成代数系统的成分：</a:t>
            </a:r>
          </a:p>
          <a:p>
            <a:pPr>
              <a:buFont typeface="Wingdings" pitchFamily="2" charset="2"/>
              <a:buChar char="l"/>
            </a:pPr>
            <a:r>
              <a:rPr lang="zh-CN" altLang="en-US" dirty="0" smtClean="0">
                <a:solidFill>
                  <a:schemeClr val="accent5">
                    <a:lumMod val="50000"/>
                  </a:schemeClr>
                </a:solidFill>
              </a:rPr>
              <a:t>集合</a:t>
            </a:r>
            <a:r>
              <a:rPr lang="zh-CN" altLang="en-US" dirty="0" smtClean="0"/>
              <a:t>（也叫载体，规定了参与运算的元素）</a:t>
            </a:r>
          </a:p>
          <a:p>
            <a:pPr>
              <a:buFont typeface="Wingdings" pitchFamily="2" charset="2"/>
              <a:buChar char="l"/>
            </a:pPr>
            <a:r>
              <a:rPr lang="zh-CN" altLang="en-US" dirty="0" smtClean="0">
                <a:solidFill>
                  <a:schemeClr val="accent5">
                    <a:lumMod val="50000"/>
                  </a:schemeClr>
                </a:solidFill>
              </a:rPr>
              <a:t>运算</a:t>
            </a:r>
            <a:r>
              <a:rPr lang="zh-CN" altLang="en-US" dirty="0" smtClean="0"/>
              <a:t>（这里只讨论有限个二元和一元运算）</a:t>
            </a:r>
          </a:p>
          <a:p>
            <a:pPr>
              <a:buFont typeface="Wingdings" pitchFamily="2" charset="2"/>
              <a:buChar char="l"/>
            </a:pPr>
            <a:r>
              <a:rPr lang="zh-CN" altLang="en-US" dirty="0" smtClean="0">
                <a:solidFill>
                  <a:schemeClr val="accent5">
                    <a:lumMod val="50000"/>
                  </a:schemeClr>
                </a:solidFill>
              </a:rPr>
              <a:t>代数常数</a:t>
            </a:r>
            <a:r>
              <a:rPr lang="zh-CN" altLang="en-US" dirty="0" smtClean="0"/>
              <a:t>（通常是与运算相关的特异元素：如单位元等）</a:t>
            </a:r>
            <a:endParaRPr lang="en-US" altLang="zh-CN" dirty="0" smtClean="0"/>
          </a:p>
          <a:p>
            <a:endParaRPr lang="zh-CN" altLang="en-US" dirty="0" smtClean="0"/>
          </a:p>
          <a:p>
            <a:r>
              <a:rPr lang="zh-CN" altLang="en-US" dirty="0" smtClean="0"/>
              <a:t>研究代数系统时，如果把运算具有它的特异元素也作为系统</a:t>
            </a:r>
          </a:p>
          <a:p>
            <a:r>
              <a:rPr lang="zh-CN" altLang="en-US" dirty="0" smtClean="0"/>
              <a:t>的性质之一，那么这些特异元素可以作为系统的成分，叫做</a:t>
            </a:r>
          </a:p>
          <a:p>
            <a:r>
              <a:rPr lang="zh-CN" altLang="en-US" dirty="0" smtClean="0">
                <a:solidFill>
                  <a:schemeClr val="accent2">
                    <a:lumMod val="60000"/>
                    <a:lumOff val="40000"/>
                  </a:schemeClr>
                </a:solidFill>
              </a:rPr>
              <a:t>代数常数</a:t>
            </a:r>
            <a:r>
              <a:rPr lang="en-US" altLang="zh-CN" dirty="0" smtClean="0"/>
              <a:t>.</a:t>
            </a:r>
          </a:p>
          <a:p>
            <a:r>
              <a:rPr lang="zh-CN" altLang="en-US" dirty="0" smtClean="0"/>
              <a:t>例如：</a:t>
            </a:r>
            <a:endParaRPr lang="en-US" altLang="zh-CN" dirty="0" smtClean="0"/>
          </a:p>
          <a:p>
            <a:r>
              <a:rPr lang="zh-CN" altLang="en-US" dirty="0" smtClean="0"/>
              <a:t>代数系统</a:t>
            </a:r>
            <a:r>
              <a:rPr lang="en-US" altLang="zh-CN" dirty="0" smtClean="0"/>
              <a:t>&lt;Z, +, 0&gt;: </a:t>
            </a:r>
            <a:r>
              <a:rPr lang="zh-CN" altLang="en-US" dirty="0" smtClean="0"/>
              <a:t>集合</a:t>
            </a:r>
            <a:r>
              <a:rPr lang="en-US" altLang="zh-CN" dirty="0" smtClean="0"/>
              <a:t>Z, </a:t>
            </a:r>
            <a:r>
              <a:rPr lang="zh-CN" altLang="en-US" dirty="0" smtClean="0"/>
              <a:t>运算</a:t>
            </a:r>
            <a:r>
              <a:rPr lang="en-US" altLang="zh-CN" dirty="0" smtClean="0"/>
              <a:t>+, </a:t>
            </a:r>
            <a:r>
              <a:rPr lang="zh-CN" altLang="en-US" dirty="0" smtClean="0"/>
              <a:t>代数常数</a:t>
            </a:r>
            <a:r>
              <a:rPr lang="en-US" altLang="zh-CN" dirty="0" smtClean="0"/>
              <a:t>0</a:t>
            </a:r>
          </a:p>
          <a:p>
            <a:r>
              <a:rPr lang="zh-CN" altLang="en-US" dirty="0" smtClean="0"/>
              <a:t>代数系统</a:t>
            </a:r>
            <a:r>
              <a:rPr lang="en-US" altLang="zh-CN" dirty="0" smtClean="0"/>
              <a:t>&lt;</a:t>
            </a:r>
            <a:r>
              <a:rPr lang="en-US" altLang="zh-CN" i="1" dirty="0" smtClean="0"/>
              <a:t>P</a:t>
            </a:r>
            <a:r>
              <a:rPr lang="en-US" altLang="zh-CN" dirty="0" smtClean="0"/>
              <a:t>(</a:t>
            </a:r>
            <a:r>
              <a:rPr lang="en-US" altLang="zh-CN" i="1" dirty="0" smtClean="0"/>
              <a:t>S</a:t>
            </a:r>
            <a:r>
              <a:rPr lang="en-US" altLang="zh-CN" dirty="0" smtClean="0"/>
              <a:t>),</a:t>
            </a:r>
            <a:r>
              <a:rPr lang="zh-CN" altLang="en-US" dirty="0" smtClean="0"/>
              <a:t>∪</a:t>
            </a:r>
            <a:r>
              <a:rPr lang="en-US" altLang="zh-CN" dirty="0" smtClean="0"/>
              <a:t>,∩&gt;: </a:t>
            </a:r>
            <a:r>
              <a:rPr lang="zh-CN" altLang="en-US" dirty="0" smtClean="0"/>
              <a:t>集合</a:t>
            </a:r>
            <a:r>
              <a:rPr lang="en-US" altLang="zh-CN" i="1" dirty="0" smtClean="0"/>
              <a:t>P</a:t>
            </a:r>
            <a:r>
              <a:rPr lang="en-US" altLang="zh-CN" dirty="0" smtClean="0"/>
              <a:t>(</a:t>
            </a:r>
            <a:r>
              <a:rPr lang="en-US" altLang="zh-CN" i="1" dirty="0" smtClean="0"/>
              <a:t>S</a:t>
            </a:r>
            <a:r>
              <a:rPr lang="en-US" altLang="zh-CN" dirty="0" smtClean="0"/>
              <a:t>), </a:t>
            </a:r>
            <a:r>
              <a:rPr lang="zh-CN" altLang="en-US" dirty="0" smtClean="0"/>
              <a:t>运算∪和∩</a:t>
            </a:r>
            <a:r>
              <a:rPr lang="en-US" altLang="zh-CN" dirty="0" smtClean="0"/>
              <a:t>, </a:t>
            </a:r>
            <a:r>
              <a:rPr lang="zh-CN" altLang="en-US" dirty="0" smtClean="0"/>
              <a:t>无代数常数（没有规定代数常数）</a:t>
            </a:r>
            <a:endParaRPr lang="en-US" altLang="zh-CN" dirty="0" smtClean="0"/>
          </a:p>
        </p:txBody>
      </p:sp>
      <p:sp>
        <p:nvSpPr>
          <p:cNvPr id="20484"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代数系统的成分与代数常数</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9" end="9"/>
                                            </p:txEl>
                                          </p:spTgt>
                                        </p:tgtEl>
                                        <p:attrNameLst>
                                          <p:attrName>style.visibility</p:attrName>
                                        </p:attrNameLst>
                                      </p:cBhvr>
                                      <p:to>
                                        <p:strVal val="visible"/>
                                      </p:to>
                                    </p:set>
                                    <p:anim calcmode="lin" valueType="num">
                                      <p:cBhvr additive="base">
                                        <p:cTn id="7"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10" end="10"/>
                                            </p:txEl>
                                          </p:spTgt>
                                        </p:tgtEl>
                                        <p:attrNameLst>
                                          <p:attrName>style.visibility</p:attrName>
                                        </p:attrNameLst>
                                      </p:cBhvr>
                                      <p:to>
                                        <p:strVal val="visible"/>
                                      </p:to>
                                    </p:set>
                                    <p:anim calcmode="lin" valueType="num">
                                      <p:cBhvr additive="base">
                                        <p:cTn id="11" dur="5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7DB64138-E087-40E8-81BC-A9A2068B4C4F}" type="slidenum">
              <a:rPr lang="en-US" altLang="zh-CN" smtClean="0">
                <a:latin typeface="Arial" pitchFamily="34" charset="0"/>
              </a:rPr>
              <a:pPr/>
              <a:t>22</a:t>
            </a:fld>
            <a:endParaRPr lang="en-US" altLang="zh-CN" smtClean="0">
              <a:latin typeface="Arial" pitchFamily="34" charset="0"/>
            </a:endParaRPr>
          </a:p>
        </p:txBody>
      </p:sp>
      <p:sp>
        <p:nvSpPr>
          <p:cNvPr id="21507" name="Rectangle 3"/>
          <p:cNvSpPr>
            <a:spLocks noGrp="1" noChangeArrowheads="1"/>
          </p:cNvSpPr>
          <p:nvPr>
            <p:ph type="body" idx="1"/>
          </p:nvPr>
        </p:nvSpPr>
        <p:spPr>
          <a:xfrm>
            <a:off x="323850" y="1052513"/>
            <a:ext cx="8496300" cy="5019675"/>
          </a:xfrm>
        </p:spPr>
        <p:txBody>
          <a:bodyPr/>
          <a:lstStyle/>
          <a:p>
            <a:pPr>
              <a:spcBef>
                <a:spcPts val="1200"/>
              </a:spcBef>
            </a:pPr>
            <a:r>
              <a:rPr lang="en-US" altLang="zh-CN" dirty="0" smtClean="0"/>
              <a:t>(1) </a:t>
            </a:r>
            <a:r>
              <a:rPr lang="zh-CN" altLang="en-US" dirty="0" smtClean="0"/>
              <a:t>列出所有的成分：集合、运算、代数常数（如果存在）</a:t>
            </a:r>
          </a:p>
          <a:p>
            <a:pPr>
              <a:spcBef>
                <a:spcPts val="1200"/>
              </a:spcBef>
            </a:pPr>
            <a:r>
              <a:rPr lang="zh-CN" altLang="en-US" dirty="0" smtClean="0"/>
              <a:t>     如</a:t>
            </a:r>
            <a:r>
              <a:rPr lang="en-US" altLang="zh-CN" dirty="0" smtClean="0"/>
              <a:t>&lt;Z,+,0&gt;</a:t>
            </a:r>
          </a:p>
          <a:p>
            <a:pPr>
              <a:spcBef>
                <a:spcPts val="1200"/>
              </a:spcBef>
            </a:pPr>
            <a:r>
              <a:rPr lang="en-US" altLang="zh-CN" dirty="0" smtClean="0"/>
              <a:t>(2) </a:t>
            </a:r>
            <a:r>
              <a:rPr lang="zh-CN" altLang="en-US" dirty="0" smtClean="0"/>
              <a:t>列出集合和运算，在规定系统性质时不涉及具有单位元</a:t>
            </a:r>
          </a:p>
          <a:p>
            <a:pPr>
              <a:spcBef>
                <a:spcPts val="1200"/>
              </a:spcBef>
            </a:pPr>
            <a:r>
              <a:rPr lang="zh-CN" altLang="en-US" dirty="0" smtClean="0"/>
              <a:t>      的性质（无代数常数）</a:t>
            </a:r>
          </a:p>
          <a:p>
            <a:pPr>
              <a:spcBef>
                <a:spcPts val="1200"/>
              </a:spcBef>
            </a:pPr>
            <a:r>
              <a:rPr lang="en-US" altLang="zh-CN" dirty="0" smtClean="0"/>
              <a:t>	 </a:t>
            </a:r>
            <a:r>
              <a:rPr lang="zh-CN" altLang="en-US" dirty="0" smtClean="0"/>
              <a:t>如</a:t>
            </a:r>
            <a:r>
              <a:rPr lang="en-US" altLang="zh-CN" dirty="0" smtClean="0"/>
              <a:t>&lt;Z,+&gt;, &lt;P(S),∪,∩&gt;</a:t>
            </a:r>
          </a:p>
          <a:p>
            <a:pPr>
              <a:spcBef>
                <a:spcPts val="1200"/>
              </a:spcBef>
            </a:pPr>
            <a:r>
              <a:rPr lang="en-US" altLang="zh-CN" dirty="0" smtClean="0"/>
              <a:t>(3) </a:t>
            </a:r>
            <a:r>
              <a:rPr lang="zh-CN" altLang="en-US" dirty="0" smtClean="0"/>
              <a:t>用集合名称简单标记代数系统</a:t>
            </a:r>
          </a:p>
          <a:p>
            <a:pPr>
              <a:spcBef>
                <a:spcPts val="1200"/>
              </a:spcBef>
            </a:pPr>
            <a:r>
              <a:rPr lang="en-US" altLang="zh-CN" dirty="0" smtClean="0"/>
              <a:t>	 </a:t>
            </a:r>
            <a:r>
              <a:rPr lang="zh-CN" altLang="en-US" dirty="0" smtClean="0"/>
              <a:t>在前面已经对代数系统作了说明的前提下使用</a:t>
            </a:r>
          </a:p>
          <a:p>
            <a:pPr>
              <a:spcBef>
                <a:spcPts val="1200"/>
              </a:spcBef>
            </a:pPr>
            <a:r>
              <a:rPr lang="en-US" altLang="zh-CN" dirty="0" smtClean="0"/>
              <a:t>	 </a:t>
            </a:r>
            <a:r>
              <a:rPr lang="zh-CN" altLang="en-US" dirty="0" smtClean="0"/>
              <a:t>如代数系统</a:t>
            </a:r>
            <a:r>
              <a:rPr lang="en-US" altLang="zh-CN" dirty="0" smtClean="0"/>
              <a:t>Z, </a:t>
            </a:r>
            <a:r>
              <a:rPr lang="en-US" altLang="zh-CN" i="1" dirty="0" smtClean="0"/>
              <a:t>P</a:t>
            </a:r>
            <a:r>
              <a:rPr lang="en-US" altLang="zh-CN" dirty="0" smtClean="0"/>
              <a:t>(</a:t>
            </a:r>
            <a:r>
              <a:rPr lang="en-US" altLang="zh-CN" i="1" dirty="0" smtClean="0"/>
              <a:t>B</a:t>
            </a:r>
            <a:r>
              <a:rPr lang="en-US" altLang="zh-CN" dirty="0" smtClean="0"/>
              <a:t>)</a:t>
            </a:r>
          </a:p>
        </p:txBody>
      </p:sp>
      <p:sp>
        <p:nvSpPr>
          <p:cNvPr id="21508"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代数系统的表示方式</a:t>
            </a: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639C72AC-8DB9-4950-96D9-416625C869FE}" type="slidenum">
              <a:rPr lang="en-US" altLang="zh-CN" smtClean="0">
                <a:latin typeface="Arial" pitchFamily="34" charset="0"/>
              </a:rPr>
              <a:pPr/>
              <a:t>23</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857233"/>
            <a:ext cx="8605868" cy="5786478"/>
          </a:xfrm>
        </p:spPr>
        <p:txBody>
          <a:bodyPr/>
          <a:lstStyle/>
          <a:p>
            <a:pPr>
              <a:lnSpc>
                <a:spcPct val="125000"/>
              </a:lnSpc>
              <a:spcBef>
                <a:spcPts val="1200"/>
              </a:spcBef>
            </a:pPr>
            <a:r>
              <a:rPr lang="zh-CN" altLang="en-US" dirty="0" smtClean="0">
                <a:solidFill>
                  <a:srgbClr val="A60021"/>
                </a:solidFill>
              </a:rPr>
              <a:t>定义</a:t>
            </a:r>
            <a:r>
              <a:rPr lang="en-US" altLang="zh-CN" dirty="0" smtClean="0">
                <a:solidFill>
                  <a:srgbClr val="A60021"/>
                </a:solidFill>
                <a:cs typeface="Times New Roman" pitchFamily="18" charset="0"/>
              </a:rPr>
              <a:t>9.9  </a:t>
            </a:r>
            <a:r>
              <a:rPr lang="zh-CN" altLang="en-US" dirty="0" smtClean="0"/>
              <a:t>设</a:t>
            </a:r>
            <a:r>
              <a:rPr lang="en-US" altLang="zh-CN" i="1" dirty="0" smtClean="0"/>
              <a:t>V</a:t>
            </a:r>
            <a:r>
              <a:rPr lang="zh-CN" altLang="en-US" dirty="0" smtClean="0"/>
              <a:t> </a:t>
            </a:r>
            <a:r>
              <a:rPr lang="en-US" altLang="zh-CN" dirty="0" smtClean="0"/>
              <a:t>= </a:t>
            </a:r>
            <a:r>
              <a:rPr lang="en-US" altLang="zh-CN" i="1" dirty="0" smtClean="0"/>
              <a:t> &lt;S</a:t>
            </a:r>
            <a:r>
              <a:rPr lang="en-US" altLang="zh-CN" dirty="0" smtClean="0"/>
              <a:t>,</a:t>
            </a:r>
            <a:r>
              <a:rPr lang="en-US" altLang="zh-CN" i="1" dirty="0" smtClean="0"/>
              <a:t>  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 </a:t>
            </a:r>
            <a:r>
              <a:rPr lang="en-US" altLang="zh-CN" i="1" dirty="0" err="1" smtClean="0"/>
              <a:t>f</a:t>
            </a:r>
            <a:r>
              <a:rPr lang="en-US" altLang="zh-CN" i="1" baseline="-25000" dirty="0" err="1" smtClean="0"/>
              <a:t>k</a:t>
            </a:r>
            <a:r>
              <a:rPr lang="en-US" altLang="zh-CN" i="1" baseline="-25000" dirty="0" smtClean="0"/>
              <a:t> </a:t>
            </a:r>
            <a:r>
              <a:rPr lang="en-US" altLang="zh-CN" i="1" dirty="0" smtClean="0"/>
              <a:t>&gt; </a:t>
            </a:r>
            <a:r>
              <a:rPr lang="zh-CN" altLang="en-US" dirty="0" smtClean="0"/>
              <a:t>是代数系统，</a:t>
            </a:r>
            <a:r>
              <a:rPr lang="en-US" altLang="zh-CN" i="1" dirty="0" smtClean="0"/>
              <a:t>B</a:t>
            </a:r>
            <a:r>
              <a:rPr lang="zh-CN" altLang="en-US" dirty="0" smtClean="0">
                <a:latin typeface="Times New Roman" pitchFamily="18" charset="0"/>
                <a:cs typeface="Times New Roman" pitchFamily="18" charset="0"/>
                <a:sym typeface="Symbol" pitchFamily="18" charset="2"/>
              </a:rPr>
              <a:t> </a:t>
            </a:r>
            <a:r>
              <a:rPr lang="en-US" altLang="zh-CN" i="1" dirty="0" smtClean="0"/>
              <a:t>S</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且</a:t>
            </a:r>
            <a:r>
              <a:rPr lang="en-US" altLang="zh-CN" i="1" dirty="0" smtClean="0"/>
              <a:t>B</a:t>
            </a:r>
            <a:r>
              <a:rPr lang="zh-CN" altLang="en-US"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 </a:t>
            </a:r>
            <a:r>
              <a:rPr lang="el-GR" altLang="zh-CN" dirty="0" smtClean="0">
                <a:latin typeface="Times New Roman" pitchFamily="18" charset="0"/>
                <a:ea typeface="宋体" pitchFamily="2" charset="-122"/>
                <a:cs typeface="Times New Roman" pitchFamily="18" charset="0"/>
              </a:rPr>
              <a:t>Φ</a:t>
            </a:r>
            <a:r>
              <a:rPr lang="en-US" altLang="zh-CN" i="1" dirty="0" smtClean="0"/>
              <a:t>.</a:t>
            </a:r>
            <a:r>
              <a:rPr lang="zh-CN" altLang="en-US" dirty="0" smtClean="0"/>
              <a:t>如果</a:t>
            </a:r>
            <a:r>
              <a:rPr lang="en-US" altLang="zh-CN" i="1" dirty="0" smtClean="0"/>
              <a:t>B</a:t>
            </a:r>
            <a:r>
              <a:rPr lang="zh-CN" altLang="en-US" dirty="0" smtClean="0"/>
              <a:t>对</a:t>
            </a:r>
            <a:r>
              <a:rPr lang="en-US" altLang="zh-CN" i="1" dirty="0" smtClean="0"/>
              <a:t>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 </a:t>
            </a:r>
            <a:r>
              <a:rPr lang="en-US" altLang="zh-CN" i="1" dirty="0" err="1" smtClean="0"/>
              <a:t>f</a:t>
            </a:r>
            <a:r>
              <a:rPr lang="en-US" altLang="zh-CN" i="1" baseline="-25000" dirty="0" err="1" smtClean="0"/>
              <a:t>k</a:t>
            </a:r>
            <a:r>
              <a:rPr lang="zh-CN" altLang="en-US" dirty="0" smtClean="0"/>
              <a:t>都是封闭的，且</a:t>
            </a:r>
            <a:r>
              <a:rPr lang="en-US" altLang="zh-CN" i="1" dirty="0" smtClean="0"/>
              <a:t>B</a:t>
            </a:r>
            <a:r>
              <a:rPr lang="zh-CN" altLang="en-US" dirty="0" smtClean="0"/>
              <a:t>和</a:t>
            </a:r>
            <a:r>
              <a:rPr lang="en-US" altLang="zh-CN" i="1" dirty="0" smtClean="0"/>
              <a:t>S</a:t>
            </a:r>
            <a:r>
              <a:rPr lang="zh-CN" altLang="en-US" dirty="0" smtClean="0"/>
              <a:t>含有相同的代数常数，则称</a:t>
            </a:r>
            <a:r>
              <a:rPr lang="en-US" altLang="zh-CN" i="1" dirty="0" smtClean="0"/>
              <a:t>&lt; B</a:t>
            </a:r>
            <a:r>
              <a:rPr lang="en-US" altLang="zh-CN" dirty="0" smtClean="0"/>
              <a:t>,</a:t>
            </a:r>
            <a:r>
              <a:rPr lang="en-US" altLang="zh-CN" i="1" dirty="0" smtClean="0"/>
              <a:t>  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 </a:t>
            </a:r>
            <a:r>
              <a:rPr lang="en-US" altLang="zh-CN" i="1" dirty="0" err="1" smtClean="0"/>
              <a:t>f</a:t>
            </a:r>
            <a:r>
              <a:rPr lang="en-US" altLang="zh-CN" i="1" baseline="-25000" dirty="0" err="1" smtClean="0"/>
              <a:t>k</a:t>
            </a:r>
            <a:r>
              <a:rPr lang="en-US" altLang="zh-CN" i="1" baseline="-25000" dirty="0" smtClean="0"/>
              <a:t> </a:t>
            </a:r>
            <a:r>
              <a:rPr lang="en-US" altLang="zh-CN" i="1" dirty="0" smtClean="0"/>
              <a:t>&gt; </a:t>
            </a:r>
            <a:r>
              <a:rPr lang="zh-CN" altLang="en-US" dirty="0" smtClean="0"/>
              <a:t>是</a:t>
            </a:r>
            <a:r>
              <a:rPr lang="en-US" altLang="zh-CN" i="1" dirty="0" smtClean="0"/>
              <a:t>V</a:t>
            </a:r>
            <a:r>
              <a:rPr lang="zh-CN" altLang="en-US" dirty="0" smtClean="0"/>
              <a:t>的</a:t>
            </a:r>
            <a:r>
              <a:rPr lang="zh-CN" altLang="en-US" dirty="0" smtClean="0">
                <a:solidFill>
                  <a:schemeClr val="accent2">
                    <a:lumMod val="60000"/>
                    <a:lumOff val="40000"/>
                  </a:schemeClr>
                </a:solidFill>
              </a:rPr>
              <a:t>子代数系统</a:t>
            </a:r>
            <a:r>
              <a:rPr lang="zh-CN" altLang="en-US" dirty="0" smtClean="0"/>
              <a:t>，简称</a:t>
            </a:r>
            <a:r>
              <a:rPr lang="zh-CN" altLang="en-US" dirty="0" smtClean="0">
                <a:solidFill>
                  <a:schemeClr val="accent2">
                    <a:lumMod val="60000"/>
                    <a:lumOff val="40000"/>
                  </a:schemeClr>
                </a:solidFill>
              </a:rPr>
              <a:t>子代数</a:t>
            </a:r>
            <a:r>
              <a:rPr lang="zh-CN" altLang="en-US" dirty="0" smtClean="0"/>
              <a:t>。</a:t>
            </a:r>
          </a:p>
          <a:p>
            <a:pPr>
              <a:lnSpc>
                <a:spcPct val="125000"/>
              </a:lnSpc>
              <a:spcBef>
                <a:spcPts val="1200"/>
              </a:spcBef>
            </a:pPr>
            <a:r>
              <a:rPr lang="en-US" altLang="zh-CN" dirty="0" smtClean="0"/>
              <a:t>&lt;N,+&gt; </a:t>
            </a:r>
            <a:r>
              <a:rPr lang="zh-CN" altLang="en-US" dirty="0" smtClean="0"/>
              <a:t>是 </a:t>
            </a:r>
            <a:r>
              <a:rPr lang="en-US" altLang="zh-CN" dirty="0" smtClean="0"/>
              <a:t>&lt;Z,+&gt; </a:t>
            </a:r>
            <a:r>
              <a:rPr lang="zh-CN" altLang="en-US" dirty="0" smtClean="0"/>
              <a:t>的子代数。</a:t>
            </a:r>
            <a:r>
              <a:rPr lang="en-US" altLang="zh-CN" dirty="0" smtClean="0"/>
              <a:t> &lt;N, +, 0&gt; </a:t>
            </a:r>
            <a:r>
              <a:rPr lang="zh-CN" altLang="en-US" dirty="0" smtClean="0"/>
              <a:t>是 </a:t>
            </a:r>
            <a:r>
              <a:rPr lang="en-US" altLang="zh-CN" dirty="0" smtClean="0"/>
              <a:t>&lt;Z, +, 0&gt; </a:t>
            </a:r>
            <a:r>
              <a:rPr lang="zh-CN" altLang="en-US" dirty="0" smtClean="0"/>
              <a:t>的子代数。</a:t>
            </a:r>
            <a:r>
              <a:rPr lang="en-US" altLang="zh-CN" dirty="0" smtClean="0"/>
              <a:t>&lt;N-{0},+&gt; </a:t>
            </a:r>
            <a:r>
              <a:rPr lang="zh-CN" altLang="en-US" dirty="0" smtClean="0"/>
              <a:t>是 </a:t>
            </a:r>
            <a:r>
              <a:rPr lang="en-US" altLang="zh-CN" dirty="0" smtClean="0"/>
              <a:t>&lt;Z,+&gt; </a:t>
            </a:r>
            <a:r>
              <a:rPr lang="zh-CN" altLang="en-US" dirty="0" smtClean="0"/>
              <a:t>的子代数，但不是</a:t>
            </a:r>
            <a:r>
              <a:rPr lang="en-US" altLang="zh-CN" dirty="0" smtClean="0"/>
              <a:t>&lt;Z, +, 0&gt; </a:t>
            </a:r>
            <a:r>
              <a:rPr lang="zh-CN" altLang="en-US" dirty="0" smtClean="0"/>
              <a:t>的子代数。</a:t>
            </a:r>
            <a:endParaRPr lang="en-US" altLang="zh-CN" dirty="0" smtClean="0"/>
          </a:p>
          <a:p>
            <a:pPr>
              <a:lnSpc>
                <a:spcPct val="125000"/>
              </a:lnSpc>
              <a:spcBef>
                <a:spcPts val="1200"/>
              </a:spcBef>
            </a:pPr>
            <a:r>
              <a:rPr lang="zh-CN" altLang="en-US" dirty="0" smtClean="0"/>
              <a:t>对任何代数系统</a:t>
            </a:r>
            <a:r>
              <a:rPr lang="en-US" altLang="zh-CN" i="1" dirty="0" smtClean="0"/>
              <a:t>V</a:t>
            </a:r>
            <a:r>
              <a:rPr lang="zh-CN" altLang="en-US" dirty="0" smtClean="0"/>
              <a:t> </a:t>
            </a:r>
            <a:r>
              <a:rPr lang="en-US" altLang="zh-CN" dirty="0" smtClean="0"/>
              <a:t>= </a:t>
            </a:r>
            <a:r>
              <a:rPr lang="en-US" altLang="zh-CN" i="1" dirty="0" smtClean="0"/>
              <a:t> &lt;S</a:t>
            </a:r>
            <a:r>
              <a:rPr lang="en-US" altLang="zh-CN" dirty="0" smtClean="0"/>
              <a:t>,</a:t>
            </a:r>
            <a:r>
              <a:rPr lang="en-US" altLang="zh-CN" i="1" dirty="0" smtClean="0"/>
              <a:t>  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 </a:t>
            </a:r>
            <a:r>
              <a:rPr lang="en-US" altLang="zh-CN" i="1" dirty="0" err="1" smtClean="0"/>
              <a:t>f</a:t>
            </a:r>
            <a:r>
              <a:rPr lang="en-US" altLang="zh-CN" i="1" baseline="-25000" dirty="0" err="1" smtClean="0"/>
              <a:t>k</a:t>
            </a:r>
            <a:r>
              <a:rPr lang="en-US" altLang="zh-CN" i="1" baseline="-25000" dirty="0" smtClean="0"/>
              <a:t> </a:t>
            </a:r>
            <a:r>
              <a:rPr lang="en-US" altLang="zh-CN" i="1" dirty="0" smtClean="0"/>
              <a:t>&gt; </a:t>
            </a:r>
            <a:r>
              <a:rPr lang="zh-CN" altLang="en-US" dirty="0" smtClean="0"/>
              <a:t>，其最大的子代数就是</a:t>
            </a:r>
            <a:r>
              <a:rPr lang="en-US" altLang="zh-CN" i="1" dirty="0" smtClean="0"/>
              <a:t>V</a:t>
            </a:r>
            <a:r>
              <a:rPr lang="zh-CN" altLang="en-US" dirty="0" smtClean="0"/>
              <a:t>本身。如果</a:t>
            </a:r>
            <a:r>
              <a:rPr lang="en-US" altLang="zh-CN" i="1" dirty="0" smtClean="0"/>
              <a:t>V</a:t>
            </a:r>
            <a:r>
              <a:rPr lang="zh-CN" altLang="en-US" dirty="0" smtClean="0"/>
              <a:t>中所有代数常数构成集合</a:t>
            </a:r>
            <a:r>
              <a:rPr lang="en-US" altLang="zh-CN" i="1" dirty="0" smtClean="0"/>
              <a:t>B</a:t>
            </a:r>
            <a:r>
              <a:rPr lang="zh-CN" altLang="en-US" dirty="0" smtClean="0"/>
              <a:t>，且</a:t>
            </a:r>
            <a:r>
              <a:rPr lang="en-US" altLang="zh-CN" i="1" dirty="0" smtClean="0"/>
              <a:t>V</a:t>
            </a:r>
            <a:r>
              <a:rPr lang="zh-CN" altLang="en-US" dirty="0" smtClean="0"/>
              <a:t>中所有运算在</a:t>
            </a:r>
            <a:r>
              <a:rPr lang="en-US" altLang="zh-CN" i="1" dirty="0" smtClean="0"/>
              <a:t>B</a:t>
            </a:r>
            <a:r>
              <a:rPr lang="zh-CN" altLang="en-US" dirty="0" smtClean="0"/>
              <a:t>中封闭，那么，</a:t>
            </a:r>
            <a:r>
              <a:rPr lang="en-US" altLang="zh-CN" i="1" dirty="0" smtClean="0"/>
              <a:t>B</a:t>
            </a:r>
            <a:r>
              <a:rPr lang="zh-CN" altLang="en-US" dirty="0" smtClean="0"/>
              <a:t>就构成了</a:t>
            </a:r>
            <a:r>
              <a:rPr lang="en-US" altLang="zh-CN" i="1" dirty="0" smtClean="0"/>
              <a:t>V</a:t>
            </a:r>
            <a:r>
              <a:rPr lang="zh-CN" altLang="en-US" dirty="0" smtClean="0"/>
              <a:t>的最小的子代数。</a:t>
            </a:r>
            <a:endParaRPr lang="en-US" altLang="zh-CN" dirty="0" smtClean="0"/>
          </a:p>
          <a:p>
            <a:pPr>
              <a:lnSpc>
                <a:spcPct val="125000"/>
              </a:lnSpc>
              <a:spcBef>
                <a:spcPts val="1200"/>
              </a:spcBef>
            </a:pPr>
            <a:r>
              <a:rPr lang="en-US" altLang="zh-CN" i="1" dirty="0" smtClean="0"/>
              <a:t>V</a:t>
            </a:r>
            <a:r>
              <a:rPr lang="zh-CN" altLang="en-US" dirty="0" smtClean="0"/>
              <a:t>的最大和最小的子代数称为</a:t>
            </a:r>
            <a:r>
              <a:rPr lang="en-US" altLang="zh-CN" i="1" dirty="0" smtClean="0"/>
              <a:t>V</a:t>
            </a:r>
            <a:r>
              <a:rPr lang="zh-CN" altLang="en-US" dirty="0" smtClean="0"/>
              <a:t>的</a:t>
            </a:r>
            <a:r>
              <a:rPr lang="zh-CN" altLang="en-US" dirty="0" smtClean="0">
                <a:solidFill>
                  <a:schemeClr val="accent2">
                    <a:lumMod val="60000"/>
                    <a:lumOff val="40000"/>
                  </a:schemeClr>
                </a:solidFill>
              </a:rPr>
              <a:t>平凡子代数</a:t>
            </a:r>
            <a:r>
              <a:rPr lang="zh-CN" altLang="en-US" dirty="0" smtClean="0"/>
              <a:t>。</a:t>
            </a:r>
            <a:endParaRPr lang="en-US" altLang="zh-CN" dirty="0" smtClean="0"/>
          </a:p>
          <a:p>
            <a:pPr>
              <a:lnSpc>
                <a:spcPct val="125000"/>
              </a:lnSpc>
              <a:spcBef>
                <a:spcPts val="1200"/>
              </a:spcBef>
            </a:pPr>
            <a:r>
              <a:rPr lang="zh-CN" altLang="en-US" dirty="0" smtClean="0"/>
              <a:t>如果</a:t>
            </a:r>
            <a:r>
              <a:rPr lang="en-US" altLang="zh-CN" i="1" dirty="0" smtClean="0"/>
              <a:t>B</a:t>
            </a:r>
            <a:r>
              <a:rPr lang="zh-CN" altLang="en-US"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a:rPr>
              <a:t> </a:t>
            </a:r>
            <a:r>
              <a:rPr lang="en-US" altLang="zh-CN" i="1" dirty="0" smtClean="0"/>
              <a:t>S</a:t>
            </a:r>
            <a:r>
              <a:rPr lang="zh-CN" altLang="en-US" dirty="0" smtClean="0"/>
              <a:t>，那么</a:t>
            </a:r>
            <a:r>
              <a:rPr lang="en-US" altLang="zh-CN" i="1" dirty="0" smtClean="0"/>
              <a:t>V</a:t>
            </a:r>
            <a:r>
              <a:rPr lang="zh-CN" altLang="en-US" dirty="0" smtClean="0"/>
              <a:t>的子代数</a:t>
            </a:r>
            <a:r>
              <a:rPr lang="en-US" altLang="zh-CN" i="1" dirty="0" smtClean="0"/>
              <a:t>V</a:t>
            </a:r>
            <a:r>
              <a:rPr lang="en-US" altLang="zh-CN" i="1" dirty="0" smtClean="0">
                <a:latin typeface="Times New Roman" pitchFamily="18" charset="0"/>
                <a:cs typeface="Times New Roman" pitchFamily="18" charset="0"/>
              </a:rPr>
              <a:t>‘</a:t>
            </a:r>
            <a:r>
              <a:rPr lang="en-US" altLang="zh-CN" dirty="0" smtClean="0"/>
              <a:t>=</a:t>
            </a:r>
            <a:r>
              <a:rPr lang="en-US" altLang="zh-CN" i="1" dirty="0" smtClean="0"/>
              <a:t> &lt; B</a:t>
            </a:r>
            <a:r>
              <a:rPr lang="en-US" altLang="zh-CN" dirty="0" smtClean="0"/>
              <a:t>,</a:t>
            </a:r>
            <a:r>
              <a:rPr lang="en-US" altLang="zh-CN" i="1" dirty="0" smtClean="0"/>
              <a:t>  f</a:t>
            </a:r>
            <a:r>
              <a:rPr lang="en-US" altLang="zh-CN" baseline="-25000" dirty="0" smtClean="0"/>
              <a:t>1</a:t>
            </a:r>
            <a:r>
              <a:rPr lang="en-US" altLang="zh-CN" dirty="0" smtClean="0"/>
              <a:t>,</a:t>
            </a:r>
            <a:r>
              <a:rPr lang="en-US" altLang="zh-CN" i="1" dirty="0" smtClean="0"/>
              <a:t> f</a:t>
            </a:r>
            <a:r>
              <a:rPr lang="en-US" altLang="zh-CN" baseline="-25000" dirty="0" smtClean="0"/>
              <a:t>2</a:t>
            </a:r>
            <a:r>
              <a:rPr lang="en-US" altLang="zh-CN" dirty="0" smtClean="0"/>
              <a:t>,</a:t>
            </a:r>
            <a:r>
              <a:rPr lang="en-US" altLang="zh-CN" i="1" dirty="0" smtClean="0"/>
              <a:t> …, </a:t>
            </a:r>
            <a:r>
              <a:rPr lang="en-US" altLang="zh-CN" i="1" dirty="0" err="1" smtClean="0"/>
              <a:t>f</a:t>
            </a:r>
            <a:r>
              <a:rPr lang="en-US" altLang="zh-CN" i="1" baseline="-25000" dirty="0" err="1" smtClean="0"/>
              <a:t>k</a:t>
            </a:r>
            <a:r>
              <a:rPr lang="en-US" altLang="zh-CN" i="1" baseline="-25000" dirty="0" smtClean="0"/>
              <a:t> </a:t>
            </a:r>
            <a:r>
              <a:rPr lang="en-US" altLang="zh-CN" i="1" dirty="0" smtClean="0"/>
              <a:t>&gt; </a:t>
            </a:r>
            <a:r>
              <a:rPr lang="zh-CN" altLang="en-US" dirty="0" smtClean="0"/>
              <a:t>称为</a:t>
            </a:r>
            <a:r>
              <a:rPr lang="en-US" altLang="zh-CN" i="1" dirty="0" smtClean="0"/>
              <a:t>V</a:t>
            </a:r>
            <a:r>
              <a:rPr lang="zh-CN" altLang="en-US" dirty="0" smtClean="0"/>
              <a:t>的</a:t>
            </a:r>
            <a:r>
              <a:rPr lang="zh-CN" altLang="en-US" dirty="0" smtClean="0">
                <a:solidFill>
                  <a:schemeClr val="accent2">
                    <a:lumMod val="60000"/>
                    <a:lumOff val="40000"/>
                  </a:schemeClr>
                </a:solidFill>
              </a:rPr>
              <a:t>真子代数</a:t>
            </a:r>
            <a:r>
              <a:rPr lang="zh-CN" altLang="en-US" dirty="0" smtClean="0"/>
              <a:t>。</a:t>
            </a:r>
            <a:endParaRPr lang="en-US" altLang="zh-CN" dirty="0" smtClean="0"/>
          </a:p>
        </p:txBody>
      </p:sp>
      <p:sp>
        <p:nvSpPr>
          <p:cNvPr id="19460"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子代数系统的定义</a:t>
            </a: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639C72AC-8DB9-4950-96D9-416625C869FE}" type="slidenum">
              <a:rPr lang="en-US" altLang="zh-CN" smtClean="0">
                <a:latin typeface="Arial" pitchFamily="34" charset="0"/>
              </a:rPr>
              <a:pPr/>
              <a:t>24</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857233"/>
            <a:ext cx="8605868" cy="5786478"/>
          </a:xfrm>
        </p:spPr>
        <p:txBody>
          <a:bodyPr/>
          <a:lstStyle/>
          <a:p>
            <a:pPr>
              <a:lnSpc>
                <a:spcPct val="125000"/>
              </a:lnSpc>
              <a:spcBef>
                <a:spcPts val="1200"/>
              </a:spcBef>
            </a:pPr>
            <a:r>
              <a:rPr lang="zh-CN" altLang="en-US" dirty="0" smtClean="0">
                <a:solidFill>
                  <a:srgbClr val="A60021"/>
                </a:solidFill>
                <a:cs typeface="Times New Roman" pitchFamily="18" charset="0"/>
              </a:rPr>
              <a:t>例</a:t>
            </a:r>
            <a:r>
              <a:rPr lang="en-US" altLang="zh-CN" dirty="0" smtClean="0">
                <a:solidFill>
                  <a:srgbClr val="A60021"/>
                </a:solidFill>
                <a:cs typeface="Times New Roman" pitchFamily="18" charset="0"/>
              </a:rPr>
              <a:t>9.5     </a:t>
            </a:r>
            <a:r>
              <a:rPr lang="zh-CN" altLang="en-US" dirty="0" smtClean="0">
                <a:cs typeface="Times New Roman" pitchFamily="18" charset="0"/>
              </a:rPr>
              <a:t>试证：</a:t>
            </a:r>
            <a:r>
              <a:rPr lang="zh-CN" altLang="en-US" dirty="0" smtClean="0"/>
              <a:t>设</a:t>
            </a:r>
            <a:r>
              <a:rPr lang="en-US" altLang="zh-CN" i="1" dirty="0" smtClean="0"/>
              <a:t>V</a:t>
            </a:r>
            <a:r>
              <a:rPr lang="zh-CN" altLang="en-US" dirty="0" smtClean="0"/>
              <a:t> </a:t>
            </a:r>
            <a:r>
              <a:rPr lang="en-US" altLang="zh-CN" dirty="0" smtClean="0"/>
              <a:t>= &lt;Z, +, 0&gt;</a:t>
            </a:r>
            <a:r>
              <a:rPr lang="zh-CN" altLang="en-US" dirty="0" smtClean="0"/>
              <a:t>，令</a:t>
            </a:r>
            <a:r>
              <a:rPr lang="en-US" altLang="zh-CN" dirty="0" smtClean="0"/>
              <a:t> </a:t>
            </a:r>
            <a:r>
              <a:rPr lang="en-US" altLang="zh-CN" i="1" dirty="0" err="1" smtClean="0"/>
              <a:t>n</a:t>
            </a:r>
            <a:r>
              <a:rPr lang="en-US" altLang="zh-CN" dirty="0" err="1" smtClean="0"/>
              <a:t>Z</a:t>
            </a:r>
            <a:r>
              <a:rPr lang="en-US" altLang="zh-CN" dirty="0" smtClean="0"/>
              <a:t> = {</a:t>
            </a:r>
            <a:r>
              <a:rPr lang="en-US" altLang="zh-CN" i="1" dirty="0" err="1" smtClean="0"/>
              <a:t>nz</a:t>
            </a:r>
            <a:r>
              <a:rPr lang="en-US" altLang="zh-CN" dirty="0" smtClean="0"/>
              <a:t> | </a:t>
            </a:r>
            <a:r>
              <a:rPr lang="en-US" altLang="zh-CN" i="1" dirty="0" smtClean="0"/>
              <a:t>z</a:t>
            </a:r>
            <a:r>
              <a:rPr lang="en-US" altLang="zh-CN" dirty="0" smtClean="0"/>
              <a:t> </a:t>
            </a:r>
            <a:r>
              <a:rPr lang="en-US" altLang="zh-CN" dirty="0" smtClean="0">
                <a:latin typeface="Times New Roman" pitchFamily="18" charset="0"/>
                <a:cs typeface="Times New Roman" pitchFamily="18" charset="0"/>
                <a:sym typeface="Symbol" pitchFamily="18" charset="2"/>
              </a:rPr>
              <a:t></a:t>
            </a:r>
            <a:r>
              <a:rPr lang="en-US" altLang="zh-CN" dirty="0" smtClean="0"/>
              <a:t> Z},  </a:t>
            </a:r>
            <a:r>
              <a:rPr lang="en-US" altLang="zh-CN" i="1" dirty="0" smtClean="0"/>
              <a:t>n</a:t>
            </a:r>
            <a:r>
              <a:rPr lang="zh-CN" altLang="en-US" dirty="0" smtClean="0"/>
              <a:t>为自然数。那么 </a:t>
            </a:r>
            <a:r>
              <a:rPr lang="en-US" altLang="zh-CN" dirty="0" smtClean="0"/>
              <a:t>&lt;</a:t>
            </a:r>
            <a:r>
              <a:rPr lang="en-US" altLang="zh-CN" i="1" dirty="0" err="1" smtClean="0"/>
              <a:t>n</a:t>
            </a:r>
            <a:r>
              <a:rPr lang="en-US" altLang="zh-CN" dirty="0" err="1" smtClean="0"/>
              <a:t>Z</a:t>
            </a:r>
            <a:r>
              <a:rPr lang="en-US" altLang="zh-CN" dirty="0" smtClean="0"/>
              <a:t>, +, 0&gt; </a:t>
            </a:r>
            <a:r>
              <a:rPr lang="zh-CN" altLang="en-US" dirty="0" smtClean="0"/>
              <a:t>是</a:t>
            </a:r>
            <a:r>
              <a:rPr lang="en-US" altLang="zh-CN" i="1" dirty="0" smtClean="0"/>
              <a:t>V</a:t>
            </a:r>
            <a:r>
              <a:rPr lang="zh-CN" altLang="en-US" dirty="0" smtClean="0"/>
              <a:t>的子代数。</a:t>
            </a:r>
            <a:endParaRPr lang="en-US" altLang="zh-CN" dirty="0" smtClean="0"/>
          </a:p>
          <a:p>
            <a:pPr>
              <a:lnSpc>
                <a:spcPct val="125000"/>
              </a:lnSpc>
              <a:spcBef>
                <a:spcPts val="1200"/>
              </a:spcBef>
            </a:pPr>
            <a:r>
              <a:rPr lang="zh-CN" altLang="en-US" dirty="0" smtClean="0"/>
              <a:t>证明：代数常数</a:t>
            </a:r>
            <a:r>
              <a:rPr lang="en-US" altLang="zh-CN" dirty="0" smtClean="0"/>
              <a:t> 0 = </a:t>
            </a:r>
            <a:r>
              <a:rPr lang="en-US" altLang="zh-CN" i="1" dirty="0" smtClean="0"/>
              <a:t>n</a:t>
            </a:r>
            <a:r>
              <a:rPr lang="en-US" altLang="zh-CN" dirty="0" smtClean="0"/>
              <a:t> </a:t>
            </a:r>
            <a:r>
              <a:rPr lang="en-US" altLang="zh-CN" dirty="0" smtClean="0">
                <a:latin typeface="Times New Roman" pitchFamily="18" charset="0"/>
                <a:cs typeface="Times New Roman" pitchFamily="18" charset="0"/>
              </a:rPr>
              <a:t>·</a:t>
            </a:r>
            <a:r>
              <a:rPr lang="en-US" altLang="zh-CN" dirty="0" smtClean="0"/>
              <a:t> 0 </a:t>
            </a:r>
            <a:r>
              <a:rPr lang="en-US" altLang="zh-CN" dirty="0" smtClean="0">
                <a:latin typeface="Times New Roman" pitchFamily="18" charset="0"/>
                <a:cs typeface="Times New Roman" pitchFamily="18" charset="0"/>
                <a:sym typeface="Symbol" pitchFamily="18" charset="2"/>
              </a:rPr>
              <a:t> </a:t>
            </a:r>
            <a:r>
              <a:rPr lang="en-US" altLang="zh-CN" i="1" dirty="0" err="1" smtClean="0"/>
              <a:t>n</a:t>
            </a:r>
            <a:r>
              <a:rPr lang="en-US" altLang="zh-CN" dirty="0" err="1" smtClean="0"/>
              <a:t>Z</a:t>
            </a:r>
            <a:r>
              <a:rPr lang="zh-CN" altLang="en-US" dirty="0" smtClean="0"/>
              <a:t>，且两个代数系统的代数常数相同。任取</a:t>
            </a:r>
            <a:r>
              <a:rPr lang="en-US" altLang="zh-CN" i="1" dirty="0" err="1" smtClean="0"/>
              <a:t>n</a:t>
            </a:r>
            <a:r>
              <a:rPr lang="en-US" altLang="zh-CN" dirty="0" err="1" smtClean="0"/>
              <a:t>Z</a:t>
            </a:r>
            <a:r>
              <a:rPr lang="zh-CN" altLang="en-US" dirty="0" smtClean="0"/>
              <a:t>中的两个元素</a:t>
            </a:r>
            <a:r>
              <a:rPr lang="en-US" altLang="zh-CN" i="1" dirty="0" smtClean="0"/>
              <a:t>nz</a:t>
            </a:r>
            <a:r>
              <a:rPr lang="en-US" altLang="zh-CN" baseline="-25000" dirty="0" smtClean="0"/>
              <a:t>1</a:t>
            </a:r>
            <a:r>
              <a:rPr lang="zh-CN" altLang="en-US" dirty="0" smtClean="0"/>
              <a:t>和</a:t>
            </a:r>
            <a:r>
              <a:rPr lang="en-US" altLang="zh-CN" i="1" dirty="0" smtClean="0"/>
              <a:t>nz</a:t>
            </a:r>
            <a:r>
              <a:rPr lang="en-US" altLang="zh-CN" baseline="-25000" dirty="0" smtClean="0"/>
              <a:t>2</a:t>
            </a:r>
            <a:r>
              <a:rPr lang="en-US" altLang="zh-CN" i="1" dirty="0" smtClean="0"/>
              <a:t> </a:t>
            </a:r>
            <a:r>
              <a:rPr lang="zh-CN" altLang="en-US" dirty="0" smtClean="0"/>
              <a:t>，则有</a:t>
            </a:r>
            <a:endParaRPr lang="en-US" altLang="zh-CN" dirty="0" smtClean="0"/>
          </a:p>
          <a:p>
            <a:pPr>
              <a:lnSpc>
                <a:spcPct val="125000"/>
              </a:lnSpc>
              <a:spcBef>
                <a:spcPts val="1200"/>
              </a:spcBef>
            </a:pPr>
            <a:r>
              <a:rPr lang="en-US" altLang="zh-CN" i="1" dirty="0" smtClean="0"/>
              <a:t>	nz</a:t>
            </a:r>
            <a:r>
              <a:rPr lang="en-US" altLang="zh-CN" baseline="-25000" dirty="0" smtClean="0"/>
              <a:t>1</a:t>
            </a:r>
            <a:r>
              <a:rPr lang="en-US" altLang="zh-CN" dirty="0" smtClean="0"/>
              <a:t> + </a:t>
            </a:r>
            <a:r>
              <a:rPr lang="en-US" altLang="zh-CN" i="1" dirty="0" smtClean="0"/>
              <a:t>nz</a:t>
            </a:r>
            <a:r>
              <a:rPr lang="en-US" altLang="zh-CN" baseline="-25000" dirty="0" smtClean="0"/>
              <a:t>2</a:t>
            </a:r>
            <a:r>
              <a:rPr lang="en-US" altLang="zh-CN" dirty="0" smtClean="0"/>
              <a:t> = </a:t>
            </a:r>
            <a:r>
              <a:rPr lang="en-US" altLang="zh-CN" i="1" dirty="0" smtClean="0"/>
              <a:t>n </a:t>
            </a:r>
            <a:r>
              <a:rPr lang="en-US" altLang="zh-CN" dirty="0" smtClean="0"/>
              <a:t>(</a:t>
            </a:r>
            <a:r>
              <a:rPr lang="en-US" altLang="zh-CN" i="1" dirty="0" smtClean="0"/>
              <a:t>z</a:t>
            </a:r>
            <a:r>
              <a:rPr lang="en-US" altLang="zh-CN" baseline="-25000" dirty="0" smtClean="0"/>
              <a:t>1</a:t>
            </a:r>
            <a:r>
              <a:rPr lang="en-US" altLang="zh-CN" dirty="0" smtClean="0"/>
              <a:t> + </a:t>
            </a:r>
            <a:r>
              <a:rPr lang="en-US" altLang="zh-CN" i="1" dirty="0" smtClean="0"/>
              <a:t>z</a:t>
            </a:r>
            <a:r>
              <a:rPr lang="en-US" altLang="zh-CN" baseline="-25000" dirty="0" smtClean="0"/>
              <a:t>2</a:t>
            </a:r>
            <a:r>
              <a:rPr lang="en-US" altLang="zh-CN" dirty="0" smtClean="0"/>
              <a:t>) </a:t>
            </a:r>
            <a:r>
              <a:rPr lang="en-US" altLang="zh-CN" dirty="0" smtClean="0">
                <a:latin typeface="Times New Roman" pitchFamily="18" charset="0"/>
                <a:cs typeface="Times New Roman" pitchFamily="18" charset="0"/>
                <a:sym typeface="Symbol" pitchFamily="18" charset="2"/>
              </a:rPr>
              <a:t></a:t>
            </a:r>
            <a:r>
              <a:rPr lang="en-US" altLang="zh-CN" dirty="0" smtClean="0"/>
              <a:t> </a:t>
            </a:r>
            <a:r>
              <a:rPr lang="en-US" altLang="zh-CN" i="1" dirty="0" err="1" smtClean="0"/>
              <a:t>n</a:t>
            </a:r>
            <a:r>
              <a:rPr lang="en-US" altLang="zh-CN" dirty="0" err="1" smtClean="0"/>
              <a:t>Z</a:t>
            </a:r>
            <a:r>
              <a:rPr lang="en-US" altLang="zh-CN" dirty="0" smtClean="0"/>
              <a:t>. </a:t>
            </a:r>
            <a:r>
              <a:rPr lang="zh-CN" altLang="en-US" dirty="0" smtClean="0"/>
              <a:t>这说明</a:t>
            </a:r>
            <a:r>
              <a:rPr lang="en-US" altLang="zh-CN" i="1" dirty="0" err="1" smtClean="0"/>
              <a:t>n</a:t>
            </a:r>
            <a:r>
              <a:rPr lang="en-US" altLang="zh-CN" dirty="0" err="1" smtClean="0"/>
              <a:t>Z</a:t>
            </a:r>
            <a:r>
              <a:rPr lang="zh-CN" altLang="en-US" dirty="0" smtClean="0"/>
              <a:t>对</a:t>
            </a:r>
            <a:r>
              <a:rPr lang="en-US" altLang="zh-CN" dirty="0" smtClean="0"/>
              <a:t>+</a:t>
            </a:r>
            <a:r>
              <a:rPr lang="zh-CN" altLang="en-US" dirty="0" smtClean="0"/>
              <a:t>运算是封闭的。</a:t>
            </a:r>
            <a:endParaRPr lang="en-US" altLang="zh-CN" dirty="0" smtClean="0"/>
          </a:p>
          <a:p>
            <a:pPr>
              <a:lnSpc>
                <a:spcPct val="125000"/>
              </a:lnSpc>
              <a:spcBef>
                <a:spcPts val="1200"/>
              </a:spcBef>
            </a:pPr>
            <a:r>
              <a:rPr lang="zh-CN" altLang="en-US" dirty="0" smtClean="0"/>
              <a:t>得证。</a:t>
            </a:r>
            <a:endParaRPr lang="en-US" altLang="zh-CN" dirty="0" smtClean="0"/>
          </a:p>
          <a:p>
            <a:pPr>
              <a:lnSpc>
                <a:spcPct val="125000"/>
              </a:lnSpc>
              <a:spcBef>
                <a:spcPts val="1200"/>
              </a:spcBef>
            </a:pPr>
            <a:r>
              <a:rPr lang="zh-CN" altLang="en-US" dirty="0" smtClean="0"/>
              <a:t>当</a:t>
            </a:r>
            <a:r>
              <a:rPr lang="en-US" altLang="zh-CN" i="1" dirty="0" smtClean="0"/>
              <a:t>n</a:t>
            </a:r>
            <a:r>
              <a:rPr lang="zh-CN" altLang="en-US" dirty="0" smtClean="0"/>
              <a:t> </a:t>
            </a:r>
            <a:r>
              <a:rPr lang="en-US" altLang="zh-CN" dirty="0" smtClean="0"/>
              <a:t>= 0</a:t>
            </a:r>
            <a:r>
              <a:rPr lang="zh-CN" altLang="en-US" dirty="0" smtClean="0"/>
              <a:t>时，</a:t>
            </a:r>
            <a:r>
              <a:rPr lang="en-US" altLang="zh-CN" dirty="0" smtClean="0"/>
              <a:t>0Z</a:t>
            </a:r>
            <a:r>
              <a:rPr lang="zh-CN" altLang="en-US" dirty="0" smtClean="0"/>
              <a:t>是</a:t>
            </a:r>
            <a:r>
              <a:rPr lang="en-US" altLang="zh-CN" i="1" dirty="0" smtClean="0"/>
              <a:t>V</a:t>
            </a:r>
            <a:r>
              <a:rPr lang="zh-CN" altLang="en-US" dirty="0" smtClean="0"/>
              <a:t>最小的子代数，是平凡的子代数；当</a:t>
            </a:r>
            <a:r>
              <a:rPr lang="en-US" altLang="zh-CN" i="1" dirty="0" smtClean="0"/>
              <a:t>n</a:t>
            </a:r>
            <a:r>
              <a:rPr lang="zh-CN" altLang="en-US" dirty="0" smtClean="0"/>
              <a:t> </a:t>
            </a:r>
            <a:r>
              <a:rPr lang="en-US" altLang="zh-CN" dirty="0" smtClean="0"/>
              <a:t>= 1</a:t>
            </a:r>
            <a:r>
              <a:rPr lang="zh-CN" altLang="en-US" dirty="0" smtClean="0"/>
              <a:t>时，</a:t>
            </a:r>
            <a:r>
              <a:rPr lang="en-US" altLang="zh-CN" dirty="0" smtClean="0"/>
              <a:t>1Z</a:t>
            </a:r>
            <a:r>
              <a:rPr lang="zh-CN" altLang="en-US" dirty="0" smtClean="0"/>
              <a:t>是</a:t>
            </a:r>
            <a:r>
              <a:rPr lang="en-US" altLang="zh-CN" i="1" dirty="0" smtClean="0"/>
              <a:t>V</a:t>
            </a:r>
            <a:r>
              <a:rPr lang="zh-CN" altLang="en-US" dirty="0" smtClean="0"/>
              <a:t>本身，是</a:t>
            </a:r>
            <a:r>
              <a:rPr lang="en-US" altLang="zh-CN" i="1" dirty="0" smtClean="0"/>
              <a:t>V</a:t>
            </a:r>
            <a:r>
              <a:rPr lang="zh-CN" altLang="en-US" dirty="0" smtClean="0"/>
              <a:t>最大的子代数，也是平凡的子代数。</a:t>
            </a:r>
            <a:endParaRPr lang="en-US" altLang="zh-CN" dirty="0" smtClean="0"/>
          </a:p>
        </p:txBody>
      </p:sp>
      <p:sp>
        <p:nvSpPr>
          <p:cNvPr id="19460"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子代数系统举例</a:t>
            </a: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639C72AC-8DB9-4950-96D9-416625C869FE}" type="slidenum">
              <a:rPr lang="en-US" altLang="zh-CN" smtClean="0">
                <a:latin typeface="Arial" pitchFamily="34" charset="0"/>
              </a:rPr>
              <a:pPr/>
              <a:t>25</a:t>
            </a:fld>
            <a:endParaRPr lang="en-US" altLang="zh-CN" smtClean="0">
              <a:latin typeface="Arial" pitchFamily="34" charset="0"/>
            </a:endParaRPr>
          </a:p>
        </p:txBody>
      </p:sp>
      <p:sp>
        <p:nvSpPr>
          <p:cNvPr id="13315" name="Rectangle 3"/>
          <p:cNvSpPr>
            <a:spLocks noGrp="1" noChangeArrowheads="1"/>
          </p:cNvSpPr>
          <p:nvPr>
            <p:ph type="body" idx="1"/>
          </p:nvPr>
        </p:nvSpPr>
        <p:spPr>
          <a:xfrm>
            <a:off x="142844" y="857233"/>
            <a:ext cx="8786874" cy="5786478"/>
          </a:xfrm>
        </p:spPr>
        <p:txBody>
          <a:bodyPr/>
          <a:lstStyle/>
          <a:p>
            <a:pPr>
              <a:lnSpc>
                <a:spcPct val="125000"/>
              </a:lnSpc>
              <a:spcBef>
                <a:spcPts val="1200"/>
              </a:spcBef>
            </a:pPr>
            <a:r>
              <a:rPr lang="zh-CN" altLang="en-US" dirty="0" smtClean="0">
                <a:solidFill>
                  <a:srgbClr val="A60021"/>
                </a:solidFill>
                <a:cs typeface="Times New Roman" pitchFamily="18" charset="0"/>
              </a:rPr>
              <a:t>定义</a:t>
            </a:r>
            <a:r>
              <a:rPr lang="en-US" altLang="zh-CN" dirty="0" smtClean="0">
                <a:solidFill>
                  <a:srgbClr val="A60021"/>
                </a:solidFill>
                <a:cs typeface="Times New Roman" pitchFamily="18" charset="0"/>
              </a:rPr>
              <a:t>9.10     </a:t>
            </a:r>
            <a:r>
              <a:rPr lang="zh-CN" altLang="en-US" dirty="0" smtClean="0">
                <a:cs typeface="Times New Roman" pitchFamily="18" charset="0"/>
              </a:rPr>
              <a:t>设</a:t>
            </a:r>
            <a:r>
              <a:rPr lang="en-US" altLang="zh-CN" i="1" dirty="0" smtClean="0">
                <a:cs typeface="Times New Roman" pitchFamily="18" charset="0"/>
              </a:rPr>
              <a:t>V</a:t>
            </a:r>
            <a:r>
              <a:rPr lang="en-US" altLang="zh-CN" baseline="-25000" dirty="0" smtClean="0">
                <a:cs typeface="Times New Roman" pitchFamily="18" charset="0"/>
              </a:rPr>
              <a:t>1</a:t>
            </a:r>
            <a:r>
              <a:rPr lang="en-US" altLang="zh-CN" dirty="0" smtClean="0">
                <a:cs typeface="Times New Roman" pitchFamily="18" charset="0"/>
              </a:rPr>
              <a:t> = &lt;</a:t>
            </a:r>
            <a:r>
              <a:rPr lang="en-US" altLang="zh-CN" i="1" dirty="0" smtClean="0">
                <a:cs typeface="Times New Roman" pitchFamily="18" charset="0"/>
              </a:rPr>
              <a:t>S</a:t>
            </a:r>
            <a:r>
              <a:rPr lang="en-US" altLang="zh-CN" baseline="-25000" dirty="0" smtClean="0">
                <a:cs typeface="Times New Roman" pitchFamily="18" charset="0"/>
              </a:rPr>
              <a:t>1</a:t>
            </a:r>
            <a:r>
              <a:rPr lang="en-US" altLang="zh-CN" dirty="0" smtClean="0">
                <a:cs typeface="Times New Roman" pitchFamily="18" charset="0"/>
              </a:rPr>
              <a:t>, </a:t>
            </a:r>
            <a:r>
              <a:rPr lang="zh-CN" altLang="en-US" dirty="0" smtClean="0">
                <a:latin typeface="Times New Roman" pitchFamily="18" charset="0"/>
                <a:cs typeface="Times New Roman" pitchFamily="18" charset="0"/>
              </a:rPr>
              <a:t>◦</a:t>
            </a:r>
            <a:r>
              <a:rPr lang="en-US" altLang="zh-CN" dirty="0" smtClean="0">
                <a:cs typeface="Times New Roman" pitchFamily="18" charset="0"/>
              </a:rPr>
              <a:t>&gt;, </a:t>
            </a:r>
            <a:r>
              <a:rPr lang="en-US" altLang="zh-CN" i="1" dirty="0" smtClean="0">
                <a:cs typeface="Times New Roman" pitchFamily="18" charset="0"/>
              </a:rPr>
              <a:t>V</a:t>
            </a:r>
            <a:r>
              <a:rPr lang="en-US" altLang="zh-CN" baseline="-25000" dirty="0" smtClean="0">
                <a:cs typeface="Times New Roman" pitchFamily="18" charset="0"/>
              </a:rPr>
              <a:t>2</a:t>
            </a:r>
            <a:r>
              <a:rPr lang="en-US" altLang="zh-CN" dirty="0" smtClean="0">
                <a:cs typeface="Times New Roman" pitchFamily="18" charset="0"/>
              </a:rPr>
              <a:t> = &lt;</a:t>
            </a:r>
            <a:r>
              <a:rPr lang="en-US" altLang="zh-CN" i="1" dirty="0" smtClean="0">
                <a:cs typeface="Times New Roman" pitchFamily="18" charset="0"/>
              </a:rPr>
              <a:t> S</a:t>
            </a:r>
            <a:r>
              <a:rPr lang="en-US" altLang="zh-CN" baseline="-25000" dirty="0" smtClean="0">
                <a:cs typeface="Times New Roman" pitchFamily="18" charset="0"/>
              </a:rPr>
              <a:t>2</a:t>
            </a:r>
            <a:r>
              <a:rPr lang="en-US" altLang="zh-CN" dirty="0" smtClean="0">
                <a:cs typeface="Times New Roman" pitchFamily="18" charset="0"/>
              </a:rPr>
              <a:t>, </a:t>
            </a:r>
            <a:r>
              <a:rPr lang="zh-CN" altLang="en-US" dirty="0" smtClean="0">
                <a:latin typeface="Times New Roman" pitchFamily="18" charset="0"/>
                <a:cs typeface="Times New Roman" pitchFamily="18" charset="0"/>
              </a:rPr>
              <a:t>∗</a:t>
            </a:r>
            <a:r>
              <a:rPr lang="en-US" altLang="zh-CN" dirty="0" smtClean="0">
                <a:cs typeface="Times New Roman" pitchFamily="18" charset="0"/>
              </a:rPr>
              <a:t>&gt;</a:t>
            </a:r>
            <a:r>
              <a:rPr lang="zh-CN" altLang="en-US" dirty="0" smtClean="0">
                <a:cs typeface="Times New Roman" pitchFamily="18" charset="0"/>
              </a:rPr>
              <a:t>是代数系统，</a:t>
            </a:r>
            <a:r>
              <a:rPr lang="zh-CN" altLang="en-US" dirty="0" smtClean="0">
                <a:latin typeface="Times New Roman" pitchFamily="18" charset="0"/>
                <a:cs typeface="Times New Roman" pitchFamily="18" charset="0"/>
              </a:rPr>
              <a:t> ◦</a:t>
            </a:r>
            <a:r>
              <a:rPr lang="zh-CN" altLang="en-US" dirty="0" smtClean="0">
                <a:cs typeface="Times New Roman" pitchFamily="18" charset="0"/>
              </a:rPr>
              <a:t>和</a:t>
            </a:r>
            <a:r>
              <a:rPr lang="zh-CN" altLang="en-US" dirty="0" smtClean="0">
                <a:latin typeface="Times New Roman" pitchFamily="18" charset="0"/>
                <a:cs typeface="Times New Roman" pitchFamily="18" charset="0"/>
              </a:rPr>
              <a:t>∗</a:t>
            </a:r>
            <a:r>
              <a:rPr lang="zh-CN" altLang="en-US" dirty="0" smtClean="0">
                <a:cs typeface="Times New Roman" pitchFamily="18" charset="0"/>
              </a:rPr>
              <a:t>为二元运算，</a:t>
            </a:r>
            <a:r>
              <a:rPr lang="en-US" altLang="zh-CN" i="1" dirty="0" smtClean="0">
                <a:cs typeface="Times New Roman" pitchFamily="18" charset="0"/>
              </a:rPr>
              <a:t> V</a:t>
            </a:r>
            <a:r>
              <a:rPr lang="en-US" altLang="zh-CN" baseline="-25000" dirty="0" smtClean="0">
                <a:cs typeface="Times New Roman" pitchFamily="18" charset="0"/>
              </a:rPr>
              <a:t>1</a:t>
            </a:r>
            <a:r>
              <a:rPr lang="zh-CN" altLang="en-US" dirty="0" smtClean="0">
                <a:cs typeface="Times New Roman" pitchFamily="18" charset="0"/>
              </a:rPr>
              <a:t>和</a:t>
            </a:r>
            <a:r>
              <a:rPr lang="en-US" altLang="zh-CN" i="1" dirty="0" smtClean="0">
                <a:cs typeface="Times New Roman" pitchFamily="18" charset="0"/>
              </a:rPr>
              <a:t>V</a:t>
            </a:r>
            <a:r>
              <a:rPr lang="en-US" altLang="zh-CN" baseline="-25000" dirty="0" smtClean="0">
                <a:cs typeface="Times New Roman" pitchFamily="18" charset="0"/>
              </a:rPr>
              <a:t>2</a:t>
            </a:r>
            <a:r>
              <a:rPr lang="zh-CN" altLang="en-US" dirty="0" smtClean="0">
                <a:cs typeface="Times New Roman" pitchFamily="18" charset="0"/>
              </a:rPr>
              <a:t>的</a:t>
            </a:r>
            <a:r>
              <a:rPr lang="zh-CN" altLang="en-US" dirty="0" smtClean="0">
                <a:solidFill>
                  <a:schemeClr val="accent2">
                    <a:lumMod val="60000"/>
                    <a:lumOff val="40000"/>
                  </a:schemeClr>
                </a:solidFill>
                <a:cs typeface="Times New Roman" pitchFamily="18" charset="0"/>
              </a:rPr>
              <a:t>积代数</a:t>
            </a:r>
            <a:r>
              <a:rPr lang="en-US" altLang="zh-CN" i="1" dirty="0" smtClean="0">
                <a:cs typeface="Times New Roman" pitchFamily="18" charset="0"/>
              </a:rPr>
              <a:t>V</a:t>
            </a:r>
            <a:r>
              <a:rPr lang="en-US" altLang="zh-CN" baseline="-25000" dirty="0" smtClean="0">
                <a:cs typeface="Times New Roman" pitchFamily="18" charset="0"/>
              </a:rPr>
              <a:t>1</a:t>
            </a:r>
            <a:r>
              <a:rPr lang="en-US" altLang="zh-CN" dirty="0" smtClean="0">
                <a:latin typeface="Times New Roman" pitchFamily="18" charset="0"/>
                <a:cs typeface="Times New Roman" pitchFamily="18" charset="0"/>
              </a:rPr>
              <a:t>×</a:t>
            </a:r>
            <a:r>
              <a:rPr lang="en-US" altLang="zh-CN" i="1" dirty="0" smtClean="0">
                <a:cs typeface="Times New Roman" pitchFamily="18" charset="0"/>
              </a:rPr>
              <a:t>V</a:t>
            </a:r>
            <a:r>
              <a:rPr lang="en-US" altLang="zh-CN" baseline="-25000" dirty="0" smtClean="0">
                <a:cs typeface="Times New Roman" pitchFamily="18" charset="0"/>
              </a:rPr>
              <a:t>2</a:t>
            </a:r>
            <a:r>
              <a:rPr lang="zh-CN" altLang="en-US" dirty="0" smtClean="0">
                <a:cs typeface="Times New Roman" pitchFamily="18" charset="0"/>
              </a:rPr>
              <a:t>是含有一个二元运算的代数系统，即</a:t>
            </a:r>
            <a:r>
              <a:rPr lang="en-US" altLang="zh-CN" i="1" dirty="0" smtClean="0">
                <a:cs typeface="Times New Roman" pitchFamily="18" charset="0"/>
              </a:rPr>
              <a:t>V</a:t>
            </a:r>
            <a:r>
              <a:rPr lang="en-US" altLang="zh-CN" baseline="-25000" dirty="0" smtClean="0">
                <a:cs typeface="Times New Roman" pitchFamily="18" charset="0"/>
              </a:rPr>
              <a:t>1</a:t>
            </a:r>
            <a:r>
              <a:rPr lang="en-US" altLang="zh-CN" dirty="0" smtClean="0">
                <a:latin typeface="Times New Roman" pitchFamily="18" charset="0"/>
                <a:cs typeface="Times New Roman" pitchFamily="18" charset="0"/>
              </a:rPr>
              <a:t>×</a:t>
            </a:r>
            <a:r>
              <a:rPr lang="en-US" altLang="zh-CN" i="1" dirty="0" smtClean="0">
                <a:cs typeface="Times New Roman" pitchFamily="18" charset="0"/>
              </a:rPr>
              <a:t>V</a:t>
            </a:r>
            <a:r>
              <a:rPr lang="en-US" altLang="zh-CN" baseline="-25000" dirty="0" smtClean="0">
                <a:cs typeface="Times New Roman" pitchFamily="18" charset="0"/>
              </a:rPr>
              <a:t>2</a:t>
            </a:r>
            <a:r>
              <a:rPr lang="en-US" altLang="zh-CN" dirty="0" smtClean="0">
                <a:cs typeface="Times New Roman" pitchFamily="18" charset="0"/>
              </a:rPr>
              <a:t> = &lt;</a:t>
            </a:r>
            <a:r>
              <a:rPr lang="en-US" altLang="zh-CN" i="1" dirty="0" smtClean="0">
                <a:cs typeface="Times New Roman" pitchFamily="18" charset="0"/>
              </a:rPr>
              <a:t>S</a:t>
            </a:r>
            <a:r>
              <a:rPr lang="en-US" altLang="zh-CN" dirty="0" smtClean="0">
                <a:cs typeface="Times New Roman" pitchFamily="18" charset="0"/>
              </a:rPr>
              <a:t>, </a:t>
            </a:r>
            <a:r>
              <a:rPr lang="en-US" altLang="zh-CN" dirty="0" smtClean="0">
                <a:latin typeface="Times New Roman" pitchFamily="18" charset="0"/>
                <a:cs typeface="Times New Roman" pitchFamily="18" charset="0"/>
              </a:rPr>
              <a:t>·</a:t>
            </a:r>
            <a:r>
              <a:rPr lang="en-US" altLang="zh-CN" dirty="0" smtClean="0">
                <a:cs typeface="Times New Roman" pitchFamily="18" charset="0"/>
              </a:rPr>
              <a:t>&gt;</a:t>
            </a:r>
            <a:r>
              <a:rPr lang="zh-CN" altLang="en-US" dirty="0" smtClean="0">
                <a:cs typeface="Times New Roman" pitchFamily="18" charset="0"/>
              </a:rPr>
              <a:t>，其中</a:t>
            </a:r>
            <a:r>
              <a:rPr lang="en-US" altLang="zh-CN" i="1" dirty="0" smtClean="0">
                <a:cs typeface="Times New Roman" pitchFamily="18" charset="0"/>
              </a:rPr>
              <a:t>S</a:t>
            </a:r>
            <a:r>
              <a:rPr lang="en-US" altLang="zh-CN" dirty="0" smtClean="0">
                <a:cs typeface="Times New Roman" pitchFamily="18" charset="0"/>
              </a:rPr>
              <a:t> = </a:t>
            </a:r>
            <a:r>
              <a:rPr lang="en-US" altLang="zh-CN" i="1" dirty="0" smtClean="0">
                <a:cs typeface="Times New Roman" pitchFamily="18" charset="0"/>
              </a:rPr>
              <a:t>S</a:t>
            </a:r>
            <a:r>
              <a:rPr lang="en-US" altLang="zh-CN" baseline="-25000" dirty="0" smtClean="0">
                <a:cs typeface="Times New Roman" pitchFamily="18" charset="0"/>
              </a:rPr>
              <a:t>1</a:t>
            </a:r>
            <a:r>
              <a:rPr lang="en-US" altLang="zh-CN" dirty="0" smtClean="0">
                <a:latin typeface="Times New Roman" pitchFamily="18" charset="0"/>
                <a:cs typeface="Times New Roman" pitchFamily="18" charset="0"/>
              </a:rPr>
              <a:t>×</a:t>
            </a:r>
            <a:r>
              <a:rPr lang="en-US" altLang="zh-CN" i="1" dirty="0" smtClean="0">
                <a:cs typeface="Times New Roman" pitchFamily="18" charset="0"/>
              </a:rPr>
              <a:t> S</a:t>
            </a:r>
            <a:r>
              <a:rPr lang="en-US" altLang="zh-CN" baseline="-25000" dirty="0" smtClean="0">
                <a:cs typeface="Times New Roman" pitchFamily="18" charset="0"/>
              </a:rPr>
              <a:t>2 </a:t>
            </a:r>
            <a:r>
              <a:rPr lang="zh-CN" altLang="en-US" dirty="0" smtClean="0">
                <a:cs typeface="Times New Roman" pitchFamily="18" charset="0"/>
              </a:rPr>
              <a:t>，且对任意的</a:t>
            </a:r>
            <a:r>
              <a:rPr lang="en-US" altLang="zh-CN" dirty="0" smtClean="0">
                <a:cs typeface="Times New Roman" pitchFamily="18" charset="0"/>
              </a:rPr>
              <a:t>&lt;</a:t>
            </a:r>
            <a:r>
              <a:rPr lang="en-US" altLang="zh-CN" i="1" dirty="0" smtClean="0">
                <a:cs typeface="Times New Roman" pitchFamily="18" charset="0"/>
              </a:rPr>
              <a:t>x</a:t>
            </a:r>
            <a:r>
              <a:rPr lang="en-US" altLang="zh-CN" baseline="-25000" dirty="0" smtClean="0">
                <a:cs typeface="Times New Roman" pitchFamily="18" charset="0"/>
              </a:rPr>
              <a:t>1</a:t>
            </a:r>
            <a:r>
              <a:rPr lang="en-US" altLang="zh-CN" dirty="0" smtClean="0">
                <a:cs typeface="Times New Roman" pitchFamily="18" charset="0"/>
              </a:rPr>
              <a:t>, </a:t>
            </a:r>
            <a:r>
              <a:rPr lang="en-US" altLang="zh-CN" i="1" dirty="0" smtClean="0">
                <a:cs typeface="Times New Roman" pitchFamily="18" charset="0"/>
              </a:rPr>
              <a:t>y</a:t>
            </a:r>
            <a:r>
              <a:rPr lang="en-US" altLang="zh-CN" baseline="-25000" dirty="0" smtClean="0">
                <a:cs typeface="Times New Roman" pitchFamily="18" charset="0"/>
              </a:rPr>
              <a:t>1</a:t>
            </a:r>
            <a:r>
              <a:rPr lang="en-US" altLang="zh-CN" dirty="0" smtClean="0">
                <a:cs typeface="Times New Roman" pitchFamily="18" charset="0"/>
              </a:rPr>
              <a:t>&gt;, &lt;</a:t>
            </a:r>
            <a:r>
              <a:rPr lang="en-US" altLang="zh-CN" i="1" dirty="0" smtClean="0">
                <a:cs typeface="Times New Roman" pitchFamily="18" charset="0"/>
              </a:rPr>
              <a:t>x</a:t>
            </a:r>
            <a:r>
              <a:rPr lang="en-US" altLang="zh-CN" baseline="-25000" dirty="0" smtClean="0">
                <a:cs typeface="Times New Roman" pitchFamily="18" charset="0"/>
              </a:rPr>
              <a:t>2</a:t>
            </a:r>
            <a:r>
              <a:rPr lang="en-US" altLang="zh-CN" dirty="0" smtClean="0">
                <a:cs typeface="Times New Roman" pitchFamily="18" charset="0"/>
              </a:rPr>
              <a:t>, </a:t>
            </a:r>
            <a:r>
              <a:rPr lang="en-US" altLang="zh-CN" i="1" dirty="0" smtClean="0">
                <a:cs typeface="Times New Roman" pitchFamily="18" charset="0"/>
              </a:rPr>
              <a:t>y</a:t>
            </a:r>
            <a:r>
              <a:rPr lang="en-US" altLang="zh-CN" baseline="-25000" dirty="0" smtClean="0">
                <a:cs typeface="Times New Roman" pitchFamily="18" charset="0"/>
              </a:rPr>
              <a:t>2</a:t>
            </a:r>
            <a:r>
              <a:rPr lang="en-US" altLang="zh-CN" dirty="0" smtClean="0">
                <a:cs typeface="Times New Roman" pitchFamily="18" charset="0"/>
              </a:rPr>
              <a:t>&gt; </a:t>
            </a:r>
            <a:r>
              <a:rPr lang="en-US" altLang="zh-CN" dirty="0" smtClean="0">
                <a:latin typeface="Times New Roman" pitchFamily="18" charset="0"/>
                <a:cs typeface="Times New Roman" pitchFamily="18" charset="0"/>
                <a:sym typeface="Symbol" pitchFamily="18" charset="2"/>
              </a:rPr>
              <a:t> </a:t>
            </a:r>
            <a:r>
              <a:rPr lang="en-US" altLang="zh-CN" i="1" dirty="0" smtClean="0">
                <a:cs typeface="Times New Roman" pitchFamily="18" charset="0"/>
              </a:rPr>
              <a:t>S</a:t>
            </a:r>
            <a:r>
              <a:rPr lang="en-US" altLang="zh-CN" baseline="-25000" dirty="0" smtClean="0">
                <a:cs typeface="Times New Roman" pitchFamily="18" charset="0"/>
              </a:rPr>
              <a:t>1</a:t>
            </a:r>
            <a:r>
              <a:rPr lang="en-US" altLang="zh-CN" dirty="0" smtClean="0">
                <a:latin typeface="Times New Roman" pitchFamily="18" charset="0"/>
                <a:cs typeface="Times New Roman" pitchFamily="18" charset="0"/>
              </a:rPr>
              <a:t>×</a:t>
            </a:r>
            <a:r>
              <a:rPr lang="en-US" altLang="zh-CN" i="1" dirty="0" smtClean="0">
                <a:cs typeface="Times New Roman" pitchFamily="18" charset="0"/>
              </a:rPr>
              <a:t> S</a:t>
            </a:r>
            <a:r>
              <a:rPr lang="en-US" altLang="zh-CN" baseline="-25000" dirty="0" smtClean="0">
                <a:cs typeface="Times New Roman" pitchFamily="18" charset="0"/>
              </a:rPr>
              <a:t>2</a:t>
            </a:r>
            <a:r>
              <a:rPr lang="zh-CN" altLang="en-US" dirty="0" smtClean="0">
                <a:cs typeface="Times New Roman" pitchFamily="18" charset="0"/>
              </a:rPr>
              <a:t> 有</a:t>
            </a:r>
            <a:endParaRPr lang="en-US" altLang="zh-CN" dirty="0" smtClean="0">
              <a:cs typeface="Times New Roman" pitchFamily="18" charset="0"/>
            </a:endParaRPr>
          </a:p>
          <a:p>
            <a:pPr>
              <a:lnSpc>
                <a:spcPct val="125000"/>
              </a:lnSpc>
              <a:spcBef>
                <a:spcPts val="1200"/>
              </a:spcBef>
            </a:pPr>
            <a:r>
              <a:rPr lang="en-US" altLang="zh-CN" dirty="0" smtClean="0">
                <a:cs typeface="Times New Roman" pitchFamily="18" charset="0"/>
              </a:rPr>
              <a:t>		 &lt;</a:t>
            </a:r>
            <a:r>
              <a:rPr lang="en-US" altLang="zh-CN" i="1" dirty="0" smtClean="0">
                <a:cs typeface="Times New Roman" pitchFamily="18" charset="0"/>
              </a:rPr>
              <a:t>x</a:t>
            </a:r>
            <a:r>
              <a:rPr lang="en-US" altLang="zh-CN" baseline="-25000" dirty="0" smtClean="0">
                <a:cs typeface="Times New Roman" pitchFamily="18" charset="0"/>
              </a:rPr>
              <a:t>1</a:t>
            </a:r>
            <a:r>
              <a:rPr lang="en-US" altLang="zh-CN" dirty="0" smtClean="0">
                <a:cs typeface="Times New Roman" pitchFamily="18" charset="0"/>
              </a:rPr>
              <a:t>, </a:t>
            </a:r>
            <a:r>
              <a:rPr lang="en-US" altLang="zh-CN" i="1" dirty="0" smtClean="0">
                <a:cs typeface="Times New Roman" pitchFamily="18" charset="0"/>
              </a:rPr>
              <a:t>y</a:t>
            </a:r>
            <a:r>
              <a:rPr lang="en-US" altLang="zh-CN" baseline="-25000" dirty="0" smtClean="0">
                <a:cs typeface="Times New Roman" pitchFamily="18" charset="0"/>
              </a:rPr>
              <a:t>1</a:t>
            </a:r>
            <a:r>
              <a:rPr lang="en-US" altLang="zh-CN" dirty="0" smtClean="0">
                <a:cs typeface="Times New Roman" pitchFamily="18" charset="0"/>
              </a:rPr>
              <a:t>&gt; </a:t>
            </a:r>
            <a:r>
              <a:rPr lang="en-US" altLang="zh-CN" dirty="0" smtClean="0">
                <a:latin typeface="Times New Roman" pitchFamily="18" charset="0"/>
                <a:cs typeface="Times New Roman" pitchFamily="18" charset="0"/>
              </a:rPr>
              <a:t>· </a:t>
            </a:r>
            <a:r>
              <a:rPr lang="en-US" altLang="zh-CN" dirty="0" smtClean="0">
                <a:cs typeface="Times New Roman" pitchFamily="18" charset="0"/>
              </a:rPr>
              <a:t>&lt;</a:t>
            </a:r>
            <a:r>
              <a:rPr lang="en-US" altLang="zh-CN" i="1" dirty="0" smtClean="0">
                <a:cs typeface="Times New Roman" pitchFamily="18" charset="0"/>
              </a:rPr>
              <a:t>x</a:t>
            </a:r>
            <a:r>
              <a:rPr lang="en-US" altLang="zh-CN" baseline="-25000" dirty="0" smtClean="0">
                <a:cs typeface="Times New Roman" pitchFamily="18" charset="0"/>
              </a:rPr>
              <a:t>2</a:t>
            </a:r>
            <a:r>
              <a:rPr lang="en-US" altLang="zh-CN" dirty="0" smtClean="0">
                <a:cs typeface="Times New Roman" pitchFamily="18" charset="0"/>
              </a:rPr>
              <a:t>, </a:t>
            </a:r>
            <a:r>
              <a:rPr lang="en-US" altLang="zh-CN" i="1" dirty="0" smtClean="0">
                <a:cs typeface="Times New Roman" pitchFamily="18" charset="0"/>
              </a:rPr>
              <a:t>y</a:t>
            </a:r>
            <a:r>
              <a:rPr lang="en-US" altLang="zh-CN" baseline="-25000" dirty="0" smtClean="0">
                <a:cs typeface="Times New Roman" pitchFamily="18" charset="0"/>
              </a:rPr>
              <a:t>2</a:t>
            </a:r>
            <a:r>
              <a:rPr lang="en-US" altLang="zh-CN" dirty="0" smtClean="0">
                <a:cs typeface="Times New Roman" pitchFamily="18" charset="0"/>
              </a:rPr>
              <a:t>&gt; = &lt;</a:t>
            </a:r>
            <a:r>
              <a:rPr lang="en-US" altLang="zh-CN" i="1" dirty="0" smtClean="0">
                <a:cs typeface="Times New Roman" pitchFamily="18" charset="0"/>
              </a:rPr>
              <a:t>x</a:t>
            </a:r>
            <a:r>
              <a:rPr lang="en-US" altLang="zh-CN" baseline="-25000" dirty="0" smtClean="0">
                <a:cs typeface="Times New Roman" pitchFamily="18" charset="0"/>
              </a:rPr>
              <a:t>1</a:t>
            </a:r>
            <a:r>
              <a:rPr lang="zh-CN" altLang="en-US" dirty="0" smtClean="0">
                <a:latin typeface="Times New Roman" pitchFamily="18" charset="0"/>
                <a:cs typeface="Times New Roman" pitchFamily="18" charset="0"/>
              </a:rPr>
              <a:t> ◦</a:t>
            </a:r>
            <a:r>
              <a:rPr lang="en-US" altLang="zh-CN" i="1" dirty="0" smtClean="0">
                <a:cs typeface="Times New Roman" pitchFamily="18" charset="0"/>
              </a:rPr>
              <a:t> x</a:t>
            </a:r>
            <a:r>
              <a:rPr lang="en-US" altLang="zh-CN" baseline="-25000" dirty="0" smtClean="0">
                <a:cs typeface="Times New Roman" pitchFamily="18" charset="0"/>
              </a:rPr>
              <a:t>2</a:t>
            </a:r>
            <a:r>
              <a:rPr lang="en-US" altLang="zh-CN" dirty="0" smtClean="0">
                <a:cs typeface="Times New Roman" pitchFamily="18" charset="0"/>
              </a:rPr>
              <a:t>,  </a:t>
            </a:r>
            <a:r>
              <a:rPr lang="en-US" altLang="zh-CN" i="1" dirty="0" smtClean="0">
                <a:cs typeface="Times New Roman" pitchFamily="18" charset="0"/>
              </a:rPr>
              <a:t>y</a:t>
            </a:r>
            <a:r>
              <a:rPr lang="en-US" altLang="zh-CN" baseline="-25000" dirty="0" smtClean="0">
                <a:cs typeface="Times New Roman" pitchFamily="18" charset="0"/>
              </a:rPr>
              <a:t>1</a:t>
            </a:r>
            <a:r>
              <a:rPr lang="zh-CN" altLang="en-US" dirty="0" smtClean="0">
                <a:latin typeface="Times New Roman" pitchFamily="18" charset="0"/>
                <a:cs typeface="Times New Roman" pitchFamily="18" charset="0"/>
              </a:rPr>
              <a:t> ∗ </a:t>
            </a:r>
            <a:r>
              <a:rPr lang="en-US" altLang="zh-CN" i="1" dirty="0" smtClean="0">
                <a:cs typeface="Times New Roman" pitchFamily="18" charset="0"/>
              </a:rPr>
              <a:t>y</a:t>
            </a:r>
            <a:r>
              <a:rPr lang="en-US" altLang="zh-CN" baseline="-25000" dirty="0" smtClean="0">
                <a:cs typeface="Times New Roman" pitchFamily="18" charset="0"/>
              </a:rPr>
              <a:t>2 </a:t>
            </a:r>
            <a:r>
              <a:rPr lang="en-US" altLang="zh-CN" dirty="0" smtClean="0">
                <a:cs typeface="Times New Roman" pitchFamily="18" charset="0"/>
              </a:rPr>
              <a:t>&gt; .</a:t>
            </a:r>
          </a:p>
          <a:p>
            <a:pPr>
              <a:lnSpc>
                <a:spcPct val="125000"/>
              </a:lnSpc>
              <a:spcBef>
                <a:spcPts val="1200"/>
              </a:spcBef>
            </a:pPr>
            <a:r>
              <a:rPr lang="zh-CN" altLang="en-US" dirty="0" smtClean="0">
                <a:cs typeface="Times New Roman" pitchFamily="18" charset="0"/>
              </a:rPr>
              <a:t>例：设</a:t>
            </a:r>
            <a:r>
              <a:rPr lang="en-US" altLang="zh-CN" i="1" dirty="0" smtClean="0">
                <a:cs typeface="Times New Roman" pitchFamily="18" charset="0"/>
              </a:rPr>
              <a:t>V</a:t>
            </a:r>
            <a:r>
              <a:rPr lang="en-US" altLang="zh-CN" baseline="-25000" dirty="0" smtClean="0">
                <a:cs typeface="Times New Roman" pitchFamily="18" charset="0"/>
              </a:rPr>
              <a:t>1</a:t>
            </a:r>
            <a:r>
              <a:rPr lang="en-US" altLang="zh-CN" dirty="0" smtClean="0">
                <a:cs typeface="Times New Roman" pitchFamily="18" charset="0"/>
              </a:rPr>
              <a:t> = &lt;Z, </a:t>
            </a:r>
            <a:r>
              <a:rPr lang="en-US" altLang="zh-CN" dirty="0" smtClean="0">
                <a:latin typeface="Times New Roman" pitchFamily="18" charset="0"/>
                <a:cs typeface="Times New Roman" pitchFamily="18" charset="0"/>
              </a:rPr>
              <a:t>+</a:t>
            </a:r>
            <a:r>
              <a:rPr lang="en-US" altLang="zh-CN" dirty="0" smtClean="0">
                <a:cs typeface="Times New Roman" pitchFamily="18" charset="0"/>
              </a:rPr>
              <a:t>&gt;, </a:t>
            </a:r>
            <a:r>
              <a:rPr lang="en-US" altLang="zh-CN" i="1" dirty="0" smtClean="0">
                <a:cs typeface="Times New Roman" pitchFamily="18" charset="0"/>
              </a:rPr>
              <a:t>V</a:t>
            </a:r>
            <a:r>
              <a:rPr lang="en-US" altLang="zh-CN" baseline="-25000" dirty="0" smtClean="0">
                <a:cs typeface="Times New Roman" pitchFamily="18" charset="0"/>
              </a:rPr>
              <a:t>2</a:t>
            </a:r>
            <a:r>
              <a:rPr lang="en-US" altLang="zh-CN" dirty="0" smtClean="0">
                <a:cs typeface="Times New Roman" pitchFamily="18" charset="0"/>
              </a:rPr>
              <a:t> = &lt; Q</a:t>
            </a:r>
            <a:r>
              <a:rPr lang="en-US" altLang="zh-CN" baseline="30000" dirty="0" smtClean="0">
                <a:latin typeface="Times New Roman" pitchFamily="18" charset="0"/>
                <a:cs typeface="Times New Roman" pitchFamily="18" charset="0"/>
              </a:rPr>
              <a:t>+</a:t>
            </a:r>
            <a:r>
              <a:rPr lang="en-US" altLang="zh-CN" dirty="0" smtClean="0">
                <a:cs typeface="Times New Roman" pitchFamily="18" charset="0"/>
              </a:rPr>
              <a:t>, </a:t>
            </a:r>
            <a:r>
              <a:rPr lang="en-US" altLang="zh-CN" dirty="0" smtClean="0">
                <a:latin typeface="Times New Roman" pitchFamily="18" charset="0"/>
                <a:cs typeface="Times New Roman" pitchFamily="18" charset="0"/>
              </a:rPr>
              <a:t>×</a:t>
            </a:r>
            <a:r>
              <a:rPr lang="en-US" altLang="zh-CN" dirty="0" smtClean="0">
                <a:cs typeface="Times New Roman" pitchFamily="18" charset="0"/>
              </a:rPr>
              <a:t>&gt;</a:t>
            </a:r>
            <a:r>
              <a:rPr lang="zh-CN" altLang="en-US" dirty="0" smtClean="0">
                <a:cs typeface="Times New Roman" pitchFamily="18" charset="0"/>
              </a:rPr>
              <a:t>，其中</a:t>
            </a:r>
            <a:r>
              <a:rPr lang="en-US" altLang="zh-CN" dirty="0" smtClean="0">
                <a:cs typeface="Times New Roman" pitchFamily="18" charset="0"/>
              </a:rPr>
              <a:t>Q</a:t>
            </a:r>
            <a:r>
              <a:rPr lang="en-US" altLang="zh-CN" baseline="30000" dirty="0" smtClean="0">
                <a:latin typeface="Times New Roman" pitchFamily="18" charset="0"/>
                <a:cs typeface="Times New Roman" pitchFamily="18" charset="0"/>
              </a:rPr>
              <a:t>+</a:t>
            </a:r>
            <a:r>
              <a:rPr lang="zh-CN" altLang="en-US" dirty="0" smtClean="0">
                <a:cs typeface="Times New Roman" pitchFamily="18" charset="0"/>
              </a:rPr>
              <a:t>表示正有理数。那么</a:t>
            </a:r>
            <a:endParaRPr lang="en-US" altLang="zh-CN" dirty="0" smtClean="0">
              <a:cs typeface="Times New Roman" pitchFamily="18" charset="0"/>
            </a:endParaRPr>
          </a:p>
          <a:p>
            <a:pPr>
              <a:lnSpc>
                <a:spcPct val="125000"/>
              </a:lnSpc>
              <a:spcBef>
                <a:spcPts val="1200"/>
              </a:spcBef>
            </a:pPr>
            <a:r>
              <a:rPr lang="en-US" altLang="zh-CN" dirty="0" smtClean="0"/>
              <a:t>		</a:t>
            </a:r>
            <a:r>
              <a:rPr lang="en-US" altLang="zh-CN" i="1" dirty="0" smtClean="0">
                <a:cs typeface="Times New Roman" pitchFamily="18" charset="0"/>
              </a:rPr>
              <a:t> V</a:t>
            </a:r>
            <a:r>
              <a:rPr lang="en-US" altLang="zh-CN" baseline="-25000" dirty="0" smtClean="0">
                <a:cs typeface="Times New Roman" pitchFamily="18" charset="0"/>
              </a:rPr>
              <a:t>1</a:t>
            </a:r>
            <a:r>
              <a:rPr lang="en-US" altLang="zh-CN" dirty="0" smtClean="0">
                <a:latin typeface="Times New Roman" pitchFamily="18" charset="0"/>
                <a:cs typeface="Times New Roman" pitchFamily="18" charset="0"/>
              </a:rPr>
              <a:t>×</a:t>
            </a:r>
            <a:r>
              <a:rPr lang="en-US" altLang="zh-CN" i="1" dirty="0" smtClean="0">
                <a:cs typeface="Times New Roman" pitchFamily="18" charset="0"/>
              </a:rPr>
              <a:t>V</a:t>
            </a:r>
            <a:r>
              <a:rPr lang="en-US" altLang="zh-CN" baseline="-25000" dirty="0" smtClean="0">
                <a:cs typeface="Times New Roman" pitchFamily="18" charset="0"/>
              </a:rPr>
              <a:t>2</a:t>
            </a:r>
            <a:r>
              <a:rPr lang="en-US" altLang="zh-CN" dirty="0" smtClean="0"/>
              <a:t> = &lt;</a:t>
            </a:r>
            <a:r>
              <a:rPr lang="en-US" altLang="zh-CN" dirty="0" smtClean="0">
                <a:cs typeface="Times New Roman" pitchFamily="18" charset="0"/>
              </a:rPr>
              <a:t> Z</a:t>
            </a:r>
            <a:r>
              <a:rPr lang="en-US" altLang="zh-CN" dirty="0" smtClean="0">
                <a:latin typeface="Times New Roman" pitchFamily="18" charset="0"/>
                <a:cs typeface="Times New Roman" pitchFamily="18" charset="0"/>
              </a:rPr>
              <a:t>×</a:t>
            </a:r>
            <a:r>
              <a:rPr lang="en-US" altLang="zh-CN" dirty="0" smtClean="0">
                <a:cs typeface="Times New Roman" pitchFamily="18" charset="0"/>
              </a:rPr>
              <a:t>Q</a:t>
            </a:r>
            <a:r>
              <a:rPr lang="en-US" altLang="zh-CN" baseline="30000" dirty="0" smtClean="0">
                <a:latin typeface="Times New Roman" pitchFamily="18" charset="0"/>
                <a:cs typeface="Times New Roman" pitchFamily="18" charset="0"/>
              </a:rPr>
              <a:t>+</a:t>
            </a:r>
            <a:r>
              <a:rPr lang="en-US" altLang="zh-CN" dirty="0" smtClean="0"/>
              <a:t>, </a:t>
            </a:r>
            <a:r>
              <a:rPr lang="zh-CN" altLang="en-US" dirty="0" smtClean="0">
                <a:latin typeface="Times New Roman" pitchFamily="18" charset="0"/>
                <a:cs typeface="Times New Roman" pitchFamily="18" charset="0"/>
              </a:rPr>
              <a:t>◦</a:t>
            </a:r>
            <a:r>
              <a:rPr lang="en-US" altLang="zh-CN" dirty="0" smtClean="0"/>
              <a:t>&gt;.</a:t>
            </a:r>
          </a:p>
          <a:p>
            <a:pPr>
              <a:lnSpc>
                <a:spcPct val="125000"/>
              </a:lnSpc>
              <a:spcBef>
                <a:spcPts val="1200"/>
              </a:spcBef>
            </a:pPr>
            <a:r>
              <a:rPr lang="en-US" altLang="zh-CN" dirty="0" smtClean="0"/>
              <a:t>		&lt;-2, 3.5&gt; </a:t>
            </a:r>
            <a:r>
              <a:rPr lang="zh-CN" altLang="en-US" dirty="0" smtClean="0">
                <a:latin typeface="Times New Roman" pitchFamily="18" charset="0"/>
                <a:cs typeface="Times New Roman" pitchFamily="18" charset="0"/>
              </a:rPr>
              <a:t>◦</a:t>
            </a:r>
            <a:r>
              <a:rPr lang="en-US" altLang="zh-CN" dirty="0" smtClean="0"/>
              <a:t> &lt;6, 0.8&gt; = &lt;-4, 2.8&gt;. </a:t>
            </a:r>
            <a:r>
              <a:rPr lang="zh-CN" altLang="en-US" dirty="0" smtClean="0"/>
              <a:t>显然</a:t>
            </a:r>
            <a:r>
              <a:rPr lang="en-US" altLang="zh-CN" dirty="0" smtClean="0"/>
              <a:t>-4</a:t>
            </a:r>
            <a:r>
              <a:rPr lang="en-US" altLang="zh-CN" dirty="0" smtClean="0">
                <a:latin typeface="Times New Roman" pitchFamily="18" charset="0"/>
                <a:cs typeface="Times New Roman" pitchFamily="18" charset="0"/>
                <a:sym typeface="Symbol" pitchFamily="18" charset="2"/>
              </a:rPr>
              <a:t></a:t>
            </a:r>
            <a:r>
              <a:rPr lang="en-US" altLang="zh-CN" dirty="0" smtClean="0">
                <a:cs typeface="Times New Roman" pitchFamily="18" charset="0"/>
              </a:rPr>
              <a:t>Z</a:t>
            </a:r>
            <a:r>
              <a:rPr lang="zh-CN" altLang="en-US" dirty="0" smtClean="0">
                <a:latin typeface="Times New Roman" pitchFamily="18" charset="0"/>
                <a:cs typeface="Times New Roman" pitchFamily="18" charset="0"/>
                <a:sym typeface="Symbol" pitchFamily="18" charset="2"/>
              </a:rPr>
              <a:t>，</a:t>
            </a:r>
            <a:r>
              <a:rPr lang="en-US" altLang="zh-CN" dirty="0" smtClean="0">
                <a:latin typeface="Times New Roman" pitchFamily="18" charset="0"/>
                <a:cs typeface="Times New Roman" pitchFamily="18" charset="0"/>
                <a:sym typeface="Symbol" pitchFamily="18" charset="2"/>
              </a:rPr>
              <a:t> </a:t>
            </a:r>
            <a:r>
              <a:rPr lang="en-US" altLang="zh-CN" dirty="0" smtClean="0"/>
              <a:t>2.8</a:t>
            </a:r>
            <a:r>
              <a:rPr lang="en-US" altLang="zh-CN" dirty="0" smtClean="0">
                <a:latin typeface="Times New Roman" pitchFamily="18" charset="0"/>
                <a:cs typeface="Times New Roman" pitchFamily="18" charset="0"/>
                <a:sym typeface="Symbol" pitchFamily="18" charset="2"/>
              </a:rPr>
              <a:t></a:t>
            </a:r>
            <a:r>
              <a:rPr lang="en-US" altLang="zh-CN" dirty="0" smtClean="0">
                <a:cs typeface="Times New Roman" pitchFamily="18" charset="0"/>
              </a:rPr>
              <a:t>Q</a:t>
            </a:r>
            <a:r>
              <a:rPr lang="en-US" altLang="zh-CN" baseline="30000" dirty="0" smtClean="0">
                <a:latin typeface="Times New Roman" pitchFamily="18" charset="0"/>
                <a:cs typeface="Times New Roman" pitchFamily="18" charset="0"/>
              </a:rPr>
              <a:t>+</a:t>
            </a:r>
            <a:r>
              <a:rPr lang="en-US" altLang="zh-CN" dirty="0" smtClean="0"/>
              <a:t>.</a:t>
            </a:r>
          </a:p>
          <a:p>
            <a:pPr>
              <a:lnSpc>
                <a:spcPct val="125000"/>
              </a:lnSpc>
              <a:spcBef>
                <a:spcPts val="1200"/>
              </a:spcBef>
            </a:pPr>
            <a:r>
              <a:rPr lang="zh-CN" altLang="en-US" dirty="0" smtClean="0"/>
              <a:t>可以把两个代数系统的积代数扩展至三个或更多个代数系统的积代数。</a:t>
            </a:r>
            <a:endParaRPr lang="en-US" altLang="zh-CN" dirty="0" smtClean="0"/>
          </a:p>
        </p:txBody>
      </p:sp>
      <p:sp>
        <p:nvSpPr>
          <p:cNvPr id="19460" name="Rectangle 4"/>
          <p:cNvSpPr>
            <a:spLocks noGrp="1" noChangeArrowheads="1"/>
          </p:cNvSpPr>
          <p:nvPr>
            <p:ph type="title"/>
          </p:nvPr>
        </p:nvSpPr>
        <p:spPr>
          <a:xfrm>
            <a:off x="142875" y="260350"/>
            <a:ext cx="878681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积代数</a:t>
            </a: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8FF33553-0A4A-4784-9DB1-9E28E1B8ECDE}" type="slidenum">
              <a:rPr lang="en-US" altLang="zh-CN" smtClean="0">
                <a:latin typeface="Arial" pitchFamily="34" charset="0"/>
              </a:rPr>
              <a:pPr/>
              <a:t>26</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1052513"/>
            <a:ext cx="8496300" cy="5448300"/>
          </a:xfrm>
        </p:spPr>
        <p:txBody>
          <a:bodyPr/>
          <a:lstStyle/>
          <a:p>
            <a:pPr>
              <a:lnSpc>
                <a:spcPct val="125000"/>
              </a:lnSpc>
              <a:spcBef>
                <a:spcPts val="1000"/>
              </a:spcBef>
            </a:pPr>
            <a:r>
              <a:rPr lang="zh-CN" altLang="en-US" dirty="0" smtClean="0">
                <a:solidFill>
                  <a:srgbClr val="C00000"/>
                </a:solidFill>
              </a:rPr>
              <a:t>定义</a:t>
            </a:r>
            <a:r>
              <a:rPr lang="en-US" altLang="zh-CN" dirty="0" smtClean="0">
                <a:solidFill>
                  <a:srgbClr val="C00000"/>
                </a:solidFill>
                <a:cs typeface="Times New Roman" pitchFamily="18" charset="0"/>
              </a:rPr>
              <a:t>9.11</a:t>
            </a:r>
            <a:r>
              <a:rPr lang="en-US" altLang="zh-CN" dirty="0" smtClean="0">
                <a:solidFill>
                  <a:srgbClr val="C00000"/>
                </a:solidFill>
              </a:rPr>
              <a:t>  </a:t>
            </a:r>
            <a:r>
              <a:rPr lang="zh-CN" altLang="en-US" dirty="0" smtClean="0"/>
              <a:t>设</a:t>
            </a:r>
            <a:r>
              <a:rPr lang="en-US" altLang="zh-CN" i="1" dirty="0" smtClean="0"/>
              <a:t>V</a:t>
            </a:r>
            <a:r>
              <a:rPr lang="en-US" altLang="zh-CN" baseline="-25000" dirty="0" smtClean="0"/>
              <a:t>1 </a:t>
            </a:r>
            <a:r>
              <a:rPr lang="en-US" altLang="zh-CN" dirty="0" smtClean="0"/>
              <a:t>=&lt;</a:t>
            </a:r>
            <a:r>
              <a:rPr lang="en-US" altLang="zh-CN" i="1" dirty="0" smtClean="0"/>
              <a:t>A</a:t>
            </a:r>
            <a:r>
              <a:rPr lang="en-US" altLang="zh-CN" dirty="0" smtClean="0"/>
              <a:t>,</a:t>
            </a:r>
            <a:r>
              <a:rPr lang="zh-CN" altLang="en-US" dirty="0" smtClean="0"/>
              <a:t>∘</a:t>
            </a:r>
            <a:r>
              <a:rPr lang="en-US" altLang="zh-CN" dirty="0" smtClean="0"/>
              <a:t>&gt;</a:t>
            </a:r>
            <a:r>
              <a:rPr lang="zh-CN" altLang="en-US" dirty="0" smtClean="0"/>
              <a:t>和</a:t>
            </a:r>
            <a:r>
              <a:rPr lang="en-US" altLang="zh-CN" i="1" dirty="0" smtClean="0"/>
              <a:t>V</a:t>
            </a:r>
            <a:r>
              <a:rPr lang="en-US" altLang="zh-CN" baseline="-25000" dirty="0" smtClean="0"/>
              <a:t>2 </a:t>
            </a:r>
            <a:r>
              <a:rPr lang="en-US" altLang="zh-CN" dirty="0" smtClean="0"/>
              <a:t>=&lt;</a:t>
            </a:r>
            <a:r>
              <a:rPr lang="en-US" altLang="zh-CN" i="1" dirty="0" smtClean="0"/>
              <a:t>B</a:t>
            </a:r>
            <a:r>
              <a:rPr lang="en-US" altLang="zh-CN" dirty="0" smtClean="0"/>
              <a:t>,*&gt;</a:t>
            </a:r>
            <a:r>
              <a:rPr lang="zh-CN" altLang="en-US" dirty="0" smtClean="0"/>
              <a:t>是代数系统， ∘和</a:t>
            </a:r>
            <a:r>
              <a:rPr lang="en-US" altLang="zh-CN" dirty="0" smtClean="0"/>
              <a:t>*</a:t>
            </a:r>
            <a:r>
              <a:rPr lang="zh-CN" altLang="en-US" dirty="0" smtClean="0"/>
              <a:t>是二元运算。如果存在映射 </a:t>
            </a:r>
            <a:r>
              <a:rPr lang="en-US" altLang="zh-CN" i="1" dirty="0" smtClean="0"/>
              <a:t>f</a:t>
            </a:r>
            <a:r>
              <a:rPr lang="en-US" altLang="zh-CN" dirty="0" smtClean="0"/>
              <a:t>: </a:t>
            </a:r>
            <a:r>
              <a:rPr lang="en-US" altLang="zh-CN" i="1" dirty="0" smtClean="0"/>
              <a:t>A → B</a:t>
            </a:r>
            <a:r>
              <a:rPr lang="en-US" altLang="zh-CN" dirty="0" smtClean="0"/>
              <a:t>, </a:t>
            </a:r>
            <a:r>
              <a:rPr lang="zh-CN" altLang="en-US" dirty="0" smtClean="0"/>
              <a:t>且</a:t>
            </a:r>
            <a:r>
              <a:rPr lang="zh-CN" altLang="en-US" dirty="0" smtClean="0">
                <a:latin typeface="Cambria Math" pitchFamily="18" charset="0"/>
              </a:rPr>
              <a:t>∀</a:t>
            </a:r>
            <a:r>
              <a:rPr lang="en-US" altLang="zh-CN" i="1" dirty="0" smtClean="0"/>
              <a:t>x</a:t>
            </a:r>
            <a:r>
              <a:rPr lang="en-US" altLang="zh-CN" dirty="0" smtClean="0"/>
              <a:t>, </a:t>
            </a:r>
            <a:r>
              <a:rPr lang="en-US" altLang="zh-CN" i="1" dirty="0" smtClean="0"/>
              <a:t>y</a:t>
            </a:r>
            <a:r>
              <a:rPr lang="zh-CN" altLang="en-US" dirty="0" smtClean="0"/>
              <a:t> ∈</a:t>
            </a:r>
            <a:r>
              <a:rPr lang="en-US" altLang="zh-CN" i="1" dirty="0" smtClean="0"/>
              <a:t>A</a:t>
            </a:r>
            <a:r>
              <a:rPr lang="en-US" altLang="zh-CN" dirty="0" smtClean="0"/>
              <a:t> </a:t>
            </a:r>
            <a:r>
              <a:rPr lang="zh-CN" altLang="en-US" dirty="0" smtClean="0"/>
              <a:t>有 </a:t>
            </a:r>
            <a:r>
              <a:rPr lang="en-US" altLang="zh-CN" i="1" dirty="0" smtClean="0"/>
              <a:t>f</a:t>
            </a:r>
            <a:r>
              <a:rPr lang="en-US" altLang="zh-CN" dirty="0" smtClean="0"/>
              <a:t>(</a:t>
            </a:r>
            <a:r>
              <a:rPr lang="en-US" altLang="zh-CN" i="1" dirty="0" err="1" smtClean="0"/>
              <a:t>x</a:t>
            </a:r>
            <a:r>
              <a:rPr lang="en-US" altLang="zh-CN" dirty="0" err="1" smtClean="0"/>
              <a:t>∘</a:t>
            </a:r>
            <a:r>
              <a:rPr lang="en-US" altLang="zh-CN" i="1" dirty="0" err="1" smtClean="0"/>
              <a:t>y</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smtClean="0"/>
              <a:t>y</a:t>
            </a:r>
            <a:r>
              <a:rPr lang="en-US" altLang="zh-CN" dirty="0" smtClean="0"/>
              <a:t>)</a:t>
            </a:r>
            <a:r>
              <a:rPr lang="en-US" altLang="zh-CN" i="1" dirty="0" smtClean="0"/>
              <a:t>, </a:t>
            </a:r>
            <a:r>
              <a:rPr lang="zh-CN" altLang="en-US" dirty="0" smtClean="0"/>
              <a:t>则称</a:t>
            </a:r>
            <a:r>
              <a:rPr lang="en-US" altLang="zh-CN" i="1" dirty="0" smtClean="0"/>
              <a:t>f</a:t>
            </a:r>
            <a:r>
              <a:rPr lang="en-US" altLang="zh-CN" dirty="0" smtClean="0"/>
              <a:t> </a:t>
            </a:r>
            <a:r>
              <a:rPr lang="zh-CN" altLang="en-US" dirty="0" smtClean="0"/>
              <a:t>是</a:t>
            </a:r>
            <a:r>
              <a:rPr lang="en-US" altLang="zh-CN" i="1" dirty="0" smtClean="0"/>
              <a:t>V</a:t>
            </a:r>
            <a:r>
              <a:rPr lang="en-US" altLang="zh-CN" baseline="-25000" dirty="0" smtClean="0"/>
              <a:t>1</a:t>
            </a:r>
            <a:r>
              <a:rPr lang="zh-CN" altLang="en-US" dirty="0" smtClean="0"/>
              <a:t>到</a:t>
            </a:r>
            <a:r>
              <a:rPr lang="en-US" altLang="zh-CN" i="1" dirty="0" smtClean="0"/>
              <a:t>V</a:t>
            </a:r>
            <a:r>
              <a:rPr lang="en-US" altLang="zh-CN" baseline="-25000" dirty="0" smtClean="0"/>
              <a:t>2</a:t>
            </a:r>
            <a:r>
              <a:rPr lang="zh-CN" altLang="en-US" dirty="0" smtClean="0"/>
              <a:t>的</a:t>
            </a:r>
            <a:r>
              <a:rPr lang="zh-CN" altLang="en-US" dirty="0" smtClean="0">
                <a:solidFill>
                  <a:schemeClr val="accent2">
                    <a:lumMod val="60000"/>
                    <a:lumOff val="40000"/>
                  </a:schemeClr>
                </a:solidFill>
              </a:rPr>
              <a:t>同态映射</a:t>
            </a:r>
            <a:r>
              <a:rPr lang="en-US" altLang="zh-CN" dirty="0" smtClean="0"/>
              <a:t>, </a:t>
            </a:r>
            <a:r>
              <a:rPr lang="zh-CN" altLang="en-US" dirty="0" smtClean="0"/>
              <a:t>简称</a:t>
            </a:r>
            <a:r>
              <a:rPr lang="zh-CN" altLang="en-US" dirty="0" smtClean="0">
                <a:solidFill>
                  <a:schemeClr val="accent2">
                    <a:lumMod val="60000"/>
                    <a:lumOff val="40000"/>
                  </a:schemeClr>
                </a:solidFill>
              </a:rPr>
              <a:t>同态</a:t>
            </a:r>
            <a:r>
              <a:rPr lang="en-US" altLang="zh-CN" dirty="0" smtClean="0"/>
              <a:t>.  </a:t>
            </a:r>
            <a:r>
              <a:rPr lang="zh-CN" altLang="en-US" dirty="0" smtClean="0"/>
              <a:t>称</a:t>
            </a:r>
            <a:r>
              <a:rPr lang="en-US" altLang="zh-CN" dirty="0" smtClean="0"/>
              <a:t>&lt;</a:t>
            </a:r>
            <a:r>
              <a:rPr lang="en-US" altLang="zh-CN" i="1" dirty="0" smtClean="0"/>
              <a:t>f</a:t>
            </a:r>
            <a:r>
              <a:rPr lang="en-US" altLang="zh-CN" dirty="0" smtClean="0"/>
              <a:t>(</a:t>
            </a:r>
            <a:r>
              <a:rPr lang="en-US" altLang="zh-CN" i="1" dirty="0" smtClean="0"/>
              <a:t>A</a:t>
            </a:r>
            <a:r>
              <a:rPr lang="en-US" altLang="zh-CN" dirty="0" smtClean="0"/>
              <a:t>), *&gt;</a:t>
            </a:r>
            <a:r>
              <a:rPr lang="zh-CN" altLang="en-US" dirty="0" smtClean="0"/>
              <a:t>是</a:t>
            </a:r>
            <a:r>
              <a:rPr lang="en-US" altLang="zh-CN" i="1" dirty="0" smtClean="0"/>
              <a:t>V</a:t>
            </a:r>
            <a:r>
              <a:rPr lang="en-US" altLang="zh-CN" baseline="-25000" dirty="0" smtClean="0"/>
              <a:t>1</a:t>
            </a:r>
            <a:r>
              <a:rPr lang="zh-CN" altLang="en-US" dirty="0" smtClean="0"/>
              <a:t>在</a:t>
            </a:r>
            <a:r>
              <a:rPr lang="en-US" altLang="zh-CN" i="1" dirty="0" smtClean="0"/>
              <a:t>f</a:t>
            </a:r>
            <a:r>
              <a:rPr lang="zh-CN" altLang="en-US" dirty="0" smtClean="0"/>
              <a:t>下的</a:t>
            </a:r>
            <a:r>
              <a:rPr lang="zh-CN" altLang="en-US" dirty="0" smtClean="0">
                <a:solidFill>
                  <a:schemeClr val="accent2">
                    <a:lumMod val="60000"/>
                    <a:lumOff val="40000"/>
                  </a:schemeClr>
                </a:solidFill>
              </a:rPr>
              <a:t>同态像</a:t>
            </a:r>
            <a:r>
              <a:rPr lang="zh-CN" altLang="en-US" dirty="0" smtClean="0"/>
              <a:t>。</a:t>
            </a:r>
            <a:endParaRPr lang="en-US" altLang="zh-CN" dirty="0" smtClean="0"/>
          </a:p>
          <a:p>
            <a:pPr>
              <a:lnSpc>
                <a:spcPct val="125000"/>
              </a:lnSpc>
              <a:spcBef>
                <a:spcPts val="1000"/>
              </a:spcBef>
            </a:pPr>
            <a:r>
              <a:rPr lang="zh-CN" altLang="en-US" dirty="0" smtClean="0"/>
              <a:t>例如，</a:t>
            </a:r>
            <a:r>
              <a:rPr lang="en-US" altLang="zh-CN" i="1" dirty="0" smtClean="0"/>
              <a:t>V</a:t>
            </a:r>
            <a:r>
              <a:rPr lang="en-US" altLang="zh-CN" baseline="-25000" dirty="0" smtClean="0"/>
              <a:t>1</a:t>
            </a:r>
            <a:r>
              <a:rPr lang="en-US" altLang="zh-CN" dirty="0" smtClean="0"/>
              <a:t> = &lt;Z, +&gt;, </a:t>
            </a:r>
            <a:r>
              <a:rPr lang="en-US" altLang="zh-CN" i="1" dirty="0" smtClean="0"/>
              <a:t>V</a:t>
            </a:r>
            <a:r>
              <a:rPr lang="en-US" altLang="zh-CN" baseline="-25000" dirty="0" smtClean="0"/>
              <a:t>2</a:t>
            </a:r>
            <a:r>
              <a:rPr lang="en-US" altLang="zh-CN" dirty="0" smtClean="0"/>
              <a:t> = &lt;Z</a:t>
            </a:r>
            <a:r>
              <a:rPr lang="en-US" altLang="zh-CN" i="1" baseline="-25000" dirty="0" smtClean="0"/>
              <a:t>n</a:t>
            </a:r>
            <a:r>
              <a:rPr lang="en-US" altLang="zh-CN" dirty="0" smtClean="0"/>
              <a:t>, </a:t>
            </a:r>
            <a:r>
              <a:rPr lang="en-US" altLang="zh-CN" dirty="0" smtClean="0">
                <a:latin typeface="Times New Roman" pitchFamily="18" charset="0"/>
                <a:ea typeface="华文中宋" pitchFamily="2" charset="-122"/>
                <a:cs typeface="Times New Roman" pitchFamily="18" charset="0"/>
                <a:sym typeface="Symbol" pitchFamily="18" charset="2"/>
              </a:rPr>
              <a:t> </a:t>
            </a:r>
            <a:r>
              <a:rPr lang="en-US" altLang="zh-CN" dirty="0" smtClean="0"/>
              <a:t>&gt;, </a:t>
            </a:r>
            <a:r>
              <a:rPr lang="zh-CN" altLang="en-US" dirty="0" smtClean="0"/>
              <a:t>其中</a:t>
            </a:r>
            <a:r>
              <a:rPr lang="en-US" altLang="zh-CN" dirty="0" smtClean="0"/>
              <a:t> + </a:t>
            </a:r>
            <a:r>
              <a:rPr lang="zh-CN" altLang="en-US" dirty="0" smtClean="0"/>
              <a:t>为普通加法， </a:t>
            </a:r>
            <a:r>
              <a:rPr lang="en-US" altLang="zh-CN" dirty="0" smtClean="0">
                <a:latin typeface="Times New Roman" pitchFamily="18" charset="0"/>
                <a:ea typeface="华文中宋" pitchFamily="2" charset="-122"/>
                <a:cs typeface="Times New Roman" pitchFamily="18" charset="0"/>
                <a:sym typeface="Symbol" pitchFamily="18" charset="2"/>
              </a:rPr>
              <a:t></a:t>
            </a:r>
            <a:r>
              <a:rPr lang="zh-CN" altLang="en-US" dirty="0" smtClean="0"/>
              <a:t>为模</a:t>
            </a:r>
            <a:r>
              <a:rPr lang="en-US" altLang="zh-CN" i="1" dirty="0" smtClean="0"/>
              <a:t>n</a:t>
            </a:r>
            <a:r>
              <a:rPr lang="zh-CN" altLang="en-US" dirty="0" smtClean="0"/>
              <a:t>加法</a:t>
            </a:r>
            <a:r>
              <a:rPr lang="en-US" altLang="zh-CN" dirty="0" smtClean="0"/>
              <a:t>: </a:t>
            </a:r>
            <a:r>
              <a:rPr lang="en-US" altLang="zh-CN" i="1" dirty="0" smtClean="0"/>
              <a:t>x</a:t>
            </a:r>
            <a:r>
              <a:rPr lang="en-US" altLang="zh-CN" dirty="0" smtClean="0"/>
              <a:t> </a:t>
            </a:r>
            <a:r>
              <a:rPr lang="en-US" altLang="zh-CN" dirty="0" smtClean="0">
                <a:latin typeface="Times New Roman" pitchFamily="18" charset="0"/>
                <a:ea typeface="华文中宋" pitchFamily="2" charset="-122"/>
                <a:cs typeface="Times New Roman" pitchFamily="18" charset="0"/>
                <a:sym typeface="Symbol" pitchFamily="18" charset="2"/>
              </a:rPr>
              <a:t></a:t>
            </a:r>
            <a:r>
              <a:rPr lang="en-US" altLang="zh-CN" dirty="0" smtClean="0"/>
              <a:t> </a:t>
            </a:r>
            <a:r>
              <a:rPr lang="en-US" altLang="zh-CN" i="1" dirty="0" smtClean="0"/>
              <a:t>y</a:t>
            </a:r>
            <a:r>
              <a:rPr lang="en-US" altLang="zh-CN" dirty="0" smtClean="0"/>
              <a:t> = (</a:t>
            </a:r>
            <a:r>
              <a:rPr lang="en-US" altLang="zh-CN" i="1" dirty="0" smtClean="0"/>
              <a:t>x</a:t>
            </a:r>
            <a:r>
              <a:rPr lang="en-US" altLang="zh-CN" dirty="0" smtClean="0"/>
              <a:t> + </a:t>
            </a:r>
            <a:r>
              <a:rPr lang="en-US" altLang="zh-CN" i="1" dirty="0" smtClean="0"/>
              <a:t>y</a:t>
            </a:r>
            <a:r>
              <a:rPr lang="en-US" altLang="zh-CN" dirty="0" smtClean="0"/>
              <a:t>) </a:t>
            </a:r>
            <a:r>
              <a:rPr lang="en-US" altLang="zh-CN" dirty="0" err="1" smtClean="0"/>
              <a:t>mod</a:t>
            </a:r>
            <a:r>
              <a:rPr lang="en-US" altLang="zh-CN" i="1" dirty="0" err="1" smtClean="0"/>
              <a:t>n</a:t>
            </a:r>
            <a:r>
              <a:rPr lang="zh-CN" altLang="en-US" dirty="0" smtClean="0"/>
              <a:t>，</a:t>
            </a:r>
            <a:r>
              <a:rPr lang="en-US" altLang="zh-CN" dirty="0" smtClean="0"/>
              <a:t> Z</a:t>
            </a:r>
            <a:r>
              <a:rPr lang="en-US" altLang="zh-CN" i="1" baseline="-25000" dirty="0" smtClean="0"/>
              <a:t>n</a:t>
            </a:r>
            <a:r>
              <a:rPr lang="zh-CN" altLang="en-US" dirty="0" smtClean="0"/>
              <a:t> </a:t>
            </a:r>
            <a:r>
              <a:rPr lang="en-US" altLang="zh-CN" dirty="0" smtClean="0"/>
              <a:t>= {0, 1, 2, …, </a:t>
            </a:r>
            <a:r>
              <a:rPr lang="en-US" altLang="zh-CN" i="1" dirty="0" smtClean="0"/>
              <a:t>n</a:t>
            </a:r>
            <a:r>
              <a:rPr lang="en-US" altLang="zh-CN" dirty="0" smtClean="0"/>
              <a:t>-1}. </a:t>
            </a:r>
            <a:r>
              <a:rPr lang="zh-CN" altLang="en-US" dirty="0" smtClean="0"/>
              <a:t>建立映射 </a:t>
            </a:r>
            <a:r>
              <a:rPr lang="en-US" altLang="zh-CN" i="1" dirty="0" smtClean="0"/>
              <a:t>f</a:t>
            </a:r>
            <a:r>
              <a:rPr lang="en-US" altLang="zh-CN" dirty="0" smtClean="0"/>
              <a:t>: Z </a:t>
            </a:r>
            <a:r>
              <a:rPr lang="zh-CN" altLang="en-US" dirty="0" smtClean="0"/>
              <a:t>→</a:t>
            </a:r>
            <a:r>
              <a:rPr lang="en-US" altLang="zh-CN" dirty="0" smtClean="0"/>
              <a:t> Z</a:t>
            </a:r>
            <a:r>
              <a:rPr lang="en-US" altLang="zh-CN" i="1" baseline="-25000" dirty="0" smtClean="0"/>
              <a:t>n</a:t>
            </a:r>
            <a:r>
              <a:rPr lang="en-US" altLang="zh-CN" dirty="0" smtClean="0"/>
              <a:t> , </a:t>
            </a:r>
            <a:r>
              <a:rPr lang="zh-CN" altLang="en-US" dirty="0" smtClean="0"/>
              <a:t>使</a:t>
            </a:r>
            <a:r>
              <a:rPr lang="en-US" altLang="zh-CN" i="1" dirty="0" smtClean="0"/>
              <a:t>f</a:t>
            </a:r>
            <a:r>
              <a:rPr lang="en-US" altLang="zh-CN" dirty="0" smtClean="0"/>
              <a:t>(</a:t>
            </a:r>
            <a:r>
              <a:rPr lang="en-US" altLang="zh-CN" i="1" dirty="0" smtClean="0"/>
              <a:t>x</a:t>
            </a:r>
            <a:r>
              <a:rPr lang="en-US" altLang="zh-CN" dirty="0" smtClean="0"/>
              <a:t>) = (</a:t>
            </a:r>
            <a:r>
              <a:rPr lang="en-US" altLang="zh-CN" i="1" dirty="0" smtClean="0"/>
              <a:t>x</a:t>
            </a:r>
            <a:r>
              <a:rPr lang="en-US" altLang="zh-CN" dirty="0" smtClean="0"/>
              <a:t>) </a:t>
            </a:r>
            <a:r>
              <a:rPr lang="en-US" altLang="zh-CN" dirty="0" err="1" smtClean="0"/>
              <a:t>mod</a:t>
            </a:r>
            <a:r>
              <a:rPr lang="en-US" altLang="zh-CN" i="1" dirty="0" err="1" smtClean="0"/>
              <a:t>n</a:t>
            </a:r>
            <a:r>
              <a:rPr lang="en-US" altLang="zh-CN" dirty="0" smtClean="0"/>
              <a:t>. </a:t>
            </a:r>
            <a:r>
              <a:rPr lang="zh-CN" altLang="en-US" dirty="0" smtClean="0"/>
              <a:t>要验证</a:t>
            </a:r>
            <a:r>
              <a:rPr lang="en-US" altLang="zh-CN" i="1" dirty="0" smtClean="0"/>
              <a:t>f</a:t>
            </a:r>
            <a:r>
              <a:rPr lang="en-US" altLang="zh-CN" dirty="0" smtClean="0"/>
              <a:t>(</a:t>
            </a:r>
            <a:r>
              <a:rPr lang="en-US" altLang="zh-CN" i="1" dirty="0" err="1" smtClean="0"/>
              <a:t>x</a:t>
            </a:r>
            <a:r>
              <a:rPr lang="en-US" altLang="zh-CN" dirty="0" err="1" smtClean="0"/>
              <a:t>+</a:t>
            </a:r>
            <a:r>
              <a:rPr lang="en-US" altLang="zh-CN" i="1" dirty="0" err="1" smtClean="0"/>
              <a:t>y</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 </a:t>
            </a:r>
            <a:r>
              <a:rPr lang="en-US" altLang="zh-CN" dirty="0" smtClean="0">
                <a:latin typeface="Times New Roman" pitchFamily="18" charset="0"/>
                <a:ea typeface="华文中宋" pitchFamily="2" charset="-122"/>
                <a:cs typeface="Times New Roman" pitchFamily="18" charset="0"/>
                <a:sym typeface="Symbol" pitchFamily="18" charset="2"/>
              </a:rPr>
              <a:t></a:t>
            </a:r>
            <a:r>
              <a:rPr lang="en-US" altLang="zh-CN" dirty="0" smtClean="0"/>
              <a:t> </a:t>
            </a:r>
            <a:r>
              <a:rPr lang="en-US" altLang="zh-CN" i="1" dirty="0" smtClean="0"/>
              <a:t>f</a:t>
            </a:r>
            <a:r>
              <a:rPr lang="en-US" altLang="zh-CN" dirty="0" smtClean="0"/>
              <a:t>(</a:t>
            </a:r>
            <a:r>
              <a:rPr lang="en-US" altLang="zh-CN" i="1" dirty="0" smtClean="0"/>
              <a:t>y</a:t>
            </a:r>
            <a:r>
              <a:rPr lang="en-US" altLang="zh-CN" dirty="0" smtClean="0"/>
              <a:t>).</a:t>
            </a:r>
          </a:p>
          <a:p>
            <a:pPr>
              <a:lnSpc>
                <a:spcPct val="125000"/>
              </a:lnSpc>
              <a:spcBef>
                <a:spcPts val="1000"/>
              </a:spcBef>
            </a:pPr>
            <a:r>
              <a:rPr lang="en-US" altLang="zh-CN" dirty="0" smtClean="0"/>
              <a:t>     </a:t>
            </a:r>
            <a:r>
              <a:rPr lang="en-US" altLang="zh-CN" i="1" dirty="0" smtClean="0"/>
              <a:t>f</a:t>
            </a:r>
            <a:r>
              <a:rPr lang="en-US" altLang="zh-CN" dirty="0" smtClean="0"/>
              <a:t>(</a:t>
            </a:r>
            <a:r>
              <a:rPr lang="en-US" altLang="zh-CN" i="1" dirty="0" err="1" smtClean="0"/>
              <a:t>x</a:t>
            </a:r>
            <a:r>
              <a:rPr lang="en-US" altLang="zh-CN" dirty="0" err="1" smtClean="0"/>
              <a:t>+</a:t>
            </a:r>
            <a:r>
              <a:rPr lang="en-US" altLang="zh-CN" i="1" dirty="0" err="1" smtClean="0"/>
              <a:t>y</a:t>
            </a:r>
            <a:r>
              <a:rPr lang="en-US" altLang="zh-CN" dirty="0" smtClean="0"/>
              <a:t>) = (</a:t>
            </a:r>
            <a:r>
              <a:rPr lang="en-US" altLang="zh-CN" i="1" dirty="0" smtClean="0"/>
              <a:t>x</a:t>
            </a:r>
            <a:r>
              <a:rPr lang="en-US" altLang="zh-CN" dirty="0" smtClean="0"/>
              <a:t> + </a:t>
            </a:r>
            <a:r>
              <a:rPr lang="en-US" altLang="zh-CN" i="1" dirty="0" smtClean="0"/>
              <a:t>y</a:t>
            </a:r>
            <a:r>
              <a:rPr lang="en-US" altLang="zh-CN" dirty="0" smtClean="0"/>
              <a:t>) </a:t>
            </a:r>
            <a:r>
              <a:rPr lang="en-US" altLang="zh-CN" dirty="0" err="1" smtClean="0"/>
              <a:t>mod</a:t>
            </a:r>
            <a:r>
              <a:rPr lang="en-US" altLang="zh-CN" i="1" dirty="0" err="1" smtClean="0"/>
              <a:t>n</a:t>
            </a:r>
            <a:r>
              <a:rPr lang="en-US" altLang="zh-CN" dirty="0" smtClean="0"/>
              <a:t> = (x) </a:t>
            </a:r>
            <a:r>
              <a:rPr lang="en-US" altLang="zh-CN" dirty="0" err="1" smtClean="0"/>
              <a:t>mod</a:t>
            </a:r>
            <a:r>
              <a:rPr lang="en-US" altLang="zh-CN" i="1" dirty="0" err="1" smtClean="0"/>
              <a:t>n</a:t>
            </a:r>
            <a:r>
              <a:rPr lang="en-US" altLang="zh-CN" dirty="0" smtClean="0"/>
              <a:t> + (y) </a:t>
            </a:r>
            <a:r>
              <a:rPr lang="en-US" altLang="zh-CN" dirty="0" err="1" smtClean="0"/>
              <a:t>mod</a:t>
            </a:r>
            <a:r>
              <a:rPr lang="en-US" altLang="zh-CN" i="1" dirty="0" err="1" smtClean="0"/>
              <a:t>n</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 </a:t>
            </a:r>
            <a:r>
              <a:rPr lang="en-US" altLang="zh-CN" dirty="0" smtClean="0">
                <a:latin typeface="Times New Roman" pitchFamily="18" charset="0"/>
                <a:ea typeface="华文中宋" pitchFamily="2" charset="-122"/>
                <a:cs typeface="Times New Roman" pitchFamily="18" charset="0"/>
                <a:sym typeface="Symbol" pitchFamily="18" charset="2"/>
              </a:rPr>
              <a:t></a:t>
            </a:r>
            <a:r>
              <a:rPr lang="en-US" altLang="zh-CN" dirty="0" smtClean="0"/>
              <a:t> </a:t>
            </a:r>
            <a:r>
              <a:rPr lang="en-US" altLang="zh-CN" i="1" dirty="0" smtClean="0"/>
              <a:t>f</a:t>
            </a:r>
            <a:r>
              <a:rPr lang="en-US" altLang="zh-CN" dirty="0" smtClean="0"/>
              <a:t>(</a:t>
            </a:r>
            <a:r>
              <a:rPr lang="en-US" altLang="zh-CN" i="1" dirty="0" smtClean="0"/>
              <a:t>y</a:t>
            </a:r>
            <a:r>
              <a:rPr lang="en-US" altLang="zh-CN" dirty="0" smtClean="0"/>
              <a:t>).</a:t>
            </a:r>
          </a:p>
          <a:p>
            <a:pPr>
              <a:lnSpc>
                <a:spcPct val="125000"/>
              </a:lnSpc>
              <a:spcBef>
                <a:spcPts val="1000"/>
              </a:spcBef>
            </a:pPr>
            <a:r>
              <a:rPr lang="zh-CN" altLang="en-US" dirty="0" smtClean="0"/>
              <a:t>又例如，</a:t>
            </a:r>
            <a:r>
              <a:rPr lang="en-US" altLang="zh-CN" i="1" dirty="0" smtClean="0"/>
              <a:t>f</a:t>
            </a:r>
            <a:r>
              <a:rPr lang="en-US" altLang="zh-CN" dirty="0" smtClean="0"/>
              <a:t>: R </a:t>
            </a:r>
            <a:r>
              <a:rPr lang="zh-CN" altLang="en-US" dirty="0" smtClean="0"/>
              <a:t>→</a:t>
            </a:r>
            <a:r>
              <a:rPr lang="en-US" altLang="zh-CN" dirty="0" smtClean="0"/>
              <a:t> R</a:t>
            </a:r>
            <a:r>
              <a:rPr lang="en-US" altLang="zh-CN" baseline="30000" dirty="0" smtClean="0"/>
              <a:t>+</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 = e</a:t>
            </a:r>
            <a:r>
              <a:rPr lang="en-US" altLang="zh-CN" i="1" baseline="30000" dirty="0" smtClean="0"/>
              <a:t>x</a:t>
            </a:r>
            <a:r>
              <a:rPr lang="en-US" altLang="zh-CN" dirty="0" smtClean="0"/>
              <a:t>. R</a:t>
            </a:r>
            <a:r>
              <a:rPr lang="zh-CN" altLang="en-US" dirty="0" smtClean="0"/>
              <a:t>中运算是加法，</a:t>
            </a:r>
            <a:r>
              <a:rPr lang="en-US" altLang="zh-CN" dirty="0" smtClean="0"/>
              <a:t> R</a:t>
            </a:r>
            <a:r>
              <a:rPr lang="en-US" altLang="zh-CN" baseline="30000" dirty="0" smtClean="0"/>
              <a:t>+</a:t>
            </a:r>
            <a:r>
              <a:rPr lang="zh-CN" altLang="en-US" dirty="0" smtClean="0"/>
              <a:t>中是乘法。</a:t>
            </a:r>
            <a:endParaRPr lang="en-US" altLang="zh-CN" dirty="0" smtClean="0"/>
          </a:p>
          <a:p>
            <a:pPr>
              <a:lnSpc>
                <a:spcPct val="125000"/>
              </a:lnSpc>
              <a:spcBef>
                <a:spcPts val="1000"/>
              </a:spcBef>
            </a:pPr>
            <a:r>
              <a:rPr lang="en-US" altLang="zh-CN" i="1" dirty="0" smtClean="0"/>
              <a:t>    f</a:t>
            </a:r>
            <a:r>
              <a:rPr lang="en-US" altLang="zh-CN" dirty="0" smtClean="0"/>
              <a:t>(</a:t>
            </a:r>
            <a:r>
              <a:rPr lang="en-US" altLang="zh-CN" i="1" dirty="0" smtClean="0"/>
              <a:t>x</a:t>
            </a:r>
            <a:r>
              <a:rPr lang="en-US" altLang="zh-CN" dirty="0" smtClean="0"/>
              <a:t>+</a:t>
            </a:r>
            <a:r>
              <a:rPr lang="en-US" altLang="zh-CN" i="1" dirty="0" smtClean="0"/>
              <a:t>y</a:t>
            </a:r>
            <a:r>
              <a:rPr lang="en-US" altLang="zh-CN" dirty="0" smtClean="0"/>
              <a:t>) = </a:t>
            </a:r>
            <a:r>
              <a:rPr lang="en-US" altLang="zh-CN" dirty="0" err="1" smtClean="0"/>
              <a:t>e</a:t>
            </a:r>
            <a:r>
              <a:rPr lang="en-US" altLang="zh-CN" i="1" baseline="30000" dirty="0" err="1" smtClean="0"/>
              <a:t>x</a:t>
            </a:r>
            <a:r>
              <a:rPr lang="en-US" altLang="zh-CN" baseline="30000" dirty="0" err="1" smtClean="0"/>
              <a:t>+</a:t>
            </a:r>
            <a:r>
              <a:rPr lang="en-US" altLang="zh-CN" i="1" baseline="30000" dirty="0" err="1" smtClean="0"/>
              <a:t>y</a:t>
            </a:r>
            <a:r>
              <a:rPr lang="en-US" altLang="zh-CN" dirty="0" smtClean="0"/>
              <a:t> = e</a:t>
            </a:r>
            <a:r>
              <a:rPr lang="en-US" altLang="zh-CN" i="1" baseline="30000" dirty="0" smtClean="0"/>
              <a:t>x</a:t>
            </a:r>
            <a:r>
              <a:rPr lang="en-US" altLang="zh-CN" dirty="0" smtClean="0"/>
              <a:t> </a:t>
            </a:r>
            <a:r>
              <a:rPr lang="en-US" altLang="zh-CN" dirty="0" smtClean="0">
                <a:latin typeface="Times New Roman" pitchFamily="18" charset="0"/>
                <a:cs typeface="Times New Roman" pitchFamily="18" charset="0"/>
              </a:rPr>
              <a:t>·</a:t>
            </a:r>
            <a:r>
              <a:rPr lang="en-US" altLang="zh-CN" dirty="0" smtClean="0"/>
              <a:t> </a:t>
            </a:r>
            <a:r>
              <a:rPr lang="en-US" altLang="zh-CN" dirty="0" err="1" smtClean="0"/>
              <a:t>e</a:t>
            </a:r>
            <a:r>
              <a:rPr lang="en-US" altLang="zh-CN" i="1" baseline="30000" dirty="0" err="1" smtClean="0"/>
              <a:t>y</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a:t>
            </a:r>
            <a:r>
              <a:rPr lang="en-US" altLang="zh-CN" dirty="0" smtClean="0">
                <a:latin typeface="Times New Roman" pitchFamily="18" charset="0"/>
                <a:cs typeface="Times New Roman" pitchFamily="18" charset="0"/>
              </a:rPr>
              <a:t> ·</a:t>
            </a:r>
            <a:r>
              <a:rPr lang="en-US" altLang="zh-CN" dirty="0" smtClean="0"/>
              <a:t> </a:t>
            </a:r>
            <a:r>
              <a:rPr lang="en-US" altLang="zh-CN" i="1" dirty="0" smtClean="0"/>
              <a:t>f</a:t>
            </a:r>
            <a:r>
              <a:rPr lang="en-US" altLang="zh-CN" dirty="0" smtClean="0"/>
              <a:t>(</a:t>
            </a:r>
            <a:r>
              <a:rPr lang="en-US" altLang="zh-CN" i="1" dirty="0" smtClean="0"/>
              <a:t>y</a:t>
            </a:r>
            <a:r>
              <a:rPr lang="en-US" altLang="zh-CN" dirty="0" smtClean="0"/>
              <a:t>)</a:t>
            </a:r>
          </a:p>
        </p:txBody>
      </p:sp>
      <p:sp>
        <p:nvSpPr>
          <p:cNvPr id="28676" name="Rectangle 4"/>
          <p:cNvSpPr>
            <a:spLocks noGrp="1" noChangeArrowheads="1"/>
          </p:cNvSpPr>
          <p:nvPr>
            <p:ph type="title"/>
          </p:nvPr>
        </p:nvSpPr>
        <p:spPr>
          <a:xfrm>
            <a:off x="785786" y="260350"/>
            <a:ext cx="7286676"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代数系统的同态</a:t>
            </a: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8FF33553-0A4A-4784-9DB1-9E28E1B8ECDE}" type="slidenum">
              <a:rPr lang="en-US" altLang="zh-CN" smtClean="0">
                <a:latin typeface="Arial" pitchFamily="34" charset="0"/>
              </a:rPr>
              <a:pPr/>
              <a:t>27</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1052513"/>
            <a:ext cx="8496300" cy="5448300"/>
          </a:xfrm>
        </p:spPr>
        <p:txBody>
          <a:bodyPr/>
          <a:lstStyle/>
          <a:p>
            <a:pPr>
              <a:lnSpc>
                <a:spcPct val="125000"/>
              </a:lnSpc>
              <a:spcBef>
                <a:spcPts val="1000"/>
              </a:spcBef>
            </a:pPr>
            <a:r>
              <a:rPr lang="zh-CN" altLang="en-US" dirty="0" smtClean="0">
                <a:solidFill>
                  <a:srgbClr val="C00000"/>
                </a:solidFill>
              </a:rPr>
              <a:t>定义</a:t>
            </a:r>
            <a:r>
              <a:rPr lang="en-US" altLang="zh-CN" dirty="0" smtClean="0">
                <a:solidFill>
                  <a:srgbClr val="C00000"/>
                </a:solidFill>
                <a:cs typeface="Times New Roman" pitchFamily="18" charset="0"/>
              </a:rPr>
              <a:t>9.12</a:t>
            </a:r>
            <a:r>
              <a:rPr lang="en-US" altLang="zh-CN" dirty="0" smtClean="0">
                <a:solidFill>
                  <a:srgbClr val="C00000"/>
                </a:solidFill>
              </a:rPr>
              <a:t>  </a:t>
            </a:r>
            <a:r>
              <a:rPr lang="zh-CN" altLang="en-US" dirty="0" smtClean="0"/>
              <a:t>设</a:t>
            </a:r>
            <a:r>
              <a:rPr lang="en-US" altLang="zh-CN" i="1" dirty="0" smtClean="0"/>
              <a:t>f</a:t>
            </a:r>
            <a:r>
              <a:rPr lang="zh-CN" altLang="en-US" dirty="0" smtClean="0"/>
              <a:t>是</a:t>
            </a:r>
            <a:r>
              <a:rPr lang="en-US" altLang="zh-CN" i="1" dirty="0" smtClean="0"/>
              <a:t>V</a:t>
            </a:r>
            <a:r>
              <a:rPr lang="en-US" altLang="zh-CN" baseline="-25000" dirty="0" smtClean="0"/>
              <a:t>1 </a:t>
            </a:r>
            <a:r>
              <a:rPr lang="en-US" altLang="zh-CN" dirty="0" smtClean="0"/>
              <a:t>=&lt;</a:t>
            </a:r>
            <a:r>
              <a:rPr lang="en-US" altLang="zh-CN" i="1" dirty="0" smtClean="0"/>
              <a:t>A</a:t>
            </a:r>
            <a:r>
              <a:rPr lang="en-US" altLang="zh-CN" dirty="0" smtClean="0"/>
              <a:t>,</a:t>
            </a:r>
            <a:r>
              <a:rPr lang="zh-CN" altLang="en-US" dirty="0" smtClean="0"/>
              <a:t>∘</a:t>
            </a:r>
            <a:r>
              <a:rPr lang="en-US" altLang="zh-CN" dirty="0" smtClean="0"/>
              <a:t>&gt;</a:t>
            </a:r>
            <a:r>
              <a:rPr lang="zh-CN" altLang="en-US" dirty="0" smtClean="0"/>
              <a:t>到</a:t>
            </a:r>
            <a:r>
              <a:rPr lang="en-US" altLang="zh-CN" i="1" dirty="0" smtClean="0"/>
              <a:t>V</a:t>
            </a:r>
            <a:r>
              <a:rPr lang="en-US" altLang="zh-CN" baseline="-25000" dirty="0" smtClean="0"/>
              <a:t>2 </a:t>
            </a:r>
            <a:r>
              <a:rPr lang="en-US" altLang="zh-CN" dirty="0" smtClean="0"/>
              <a:t>=&lt;</a:t>
            </a:r>
            <a:r>
              <a:rPr lang="en-US" altLang="zh-CN" i="1" dirty="0" smtClean="0"/>
              <a:t>B</a:t>
            </a:r>
            <a:r>
              <a:rPr lang="en-US" altLang="zh-CN" dirty="0" smtClean="0"/>
              <a:t>, *&gt;</a:t>
            </a:r>
            <a:r>
              <a:rPr lang="zh-CN" altLang="en-US" dirty="0" smtClean="0"/>
              <a:t>的同态，如果</a:t>
            </a:r>
            <a:r>
              <a:rPr lang="en-US" altLang="zh-CN" i="1" dirty="0" smtClean="0"/>
              <a:t>f</a:t>
            </a:r>
            <a:r>
              <a:rPr lang="zh-CN" altLang="en-US" dirty="0" smtClean="0"/>
              <a:t>是满射的，则称</a:t>
            </a:r>
            <a:r>
              <a:rPr lang="en-US" altLang="zh-CN" i="1" dirty="0" smtClean="0"/>
              <a:t>f</a:t>
            </a:r>
            <a:r>
              <a:rPr lang="zh-CN" altLang="en-US" dirty="0" smtClean="0"/>
              <a:t>为</a:t>
            </a:r>
            <a:r>
              <a:rPr lang="en-US" altLang="zh-CN" i="1" dirty="0" smtClean="0"/>
              <a:t>V</a:t>
            </a:r>
            <a:r>
              <a:rPr lang="en-US" altLang="zh-CN" baseline="-25000" dirty="0" smtClean="0"/>
              <a:t>1</a:t>
            </a:r>
            <a:r>
              <a:rPr lang="zh-CN" altLang="en-US" dirty="0" smtClean="0"/>
              <a:t>到</a:t>
            </a:r>
            <a:r>
              <a:rPr lang="en-US" altLang="zh-CN" i="1" dirty="0" smtClean="0"/>
              <a:t>V</a:t>
            </a:r>
            <a:r>
              <a:rPr lang="en-US" altLang="zh-CN" baseline="-25000" dirty="0" smtClean="0"/>
              <a:t>2</a:t>
            </a:r>
            <a:r>
              <a:rPr lang="zh-CN" altLang="en-US" dirty="0" smtClean="0"/>
              <a:t>的</a:t>
            </a:r>
            <a:r>
              <a:rPr lang="zh-CN" altLang="en-US" dirty="0" smtClean="0">
                <a:solidFill>
                  <a:schemeClr val="accent2">
                    <a:lumMod val="60000"/>
                    <a:lumOff val="40000"/>
                  </a:schemeClr>
                </a:solidFill>
              </a:rPr>
              <a:t>满同态</a:t>
            </a:r>
            <a:r>
              <a:rPr lang="zh-CN" altLang="en-US" dirty="0" smtClean="0"/>
              <a:t>，记作             。如果</a:t>
            </a:r>
            <a:r>
              <a:rPr lang="en-US" altLang="zh-CN" i="1" dirty="0" smtClean="0"/>
              <a:t>f</a:t>
            </a:r>
            <a:r>
              <a:rPr lang="zh-CN" altLang="en-US" dirty="0" smtClean="0"/>
              <a:t>是单射的，则称</a:t>
            </a:r>
            <a:r>
              <a:rPr lang="en-US" altLang="zh-CN" i="1" dirty="0" smtClean="0"/>
              <a:t>f</a:t>
            </a:r>
            <a:r>
              <a:rPr lang="zh-CN" altLang="en-US" dirty="0" smtClean="0"/>
              <a:t>为</a:t>
            </a:r>
            <a:r>
              <a:rPr lang="en-US" altLang="zh-CN" i="1" dirty="0" smtClean="0"/>
              <a:t>V</a:t>
            </a:r>
            <a:r>
              <a:rPr lang="en-US" altLang="zh-CN" baseline="-25000" dirty="0" smtClean="0"/>
              <a:t>1</a:t>
            </a:r>
            <a:r>
              <a:rPr lang="zh-CN" altLang="en-US" dirty="0" smtClean="0"/>
              <a:t>到</a:t>
            </a:r>
            <a:r>
              <a:rPr lang="en-US" altLang="zh-CN" i="1" dirty="0" smtClean="0"/>
              <a:t>V</a:t>
            </a:r>
            <a:r>
              <a:rPr lang="en-US" altLang="zh-CN" baseline="-25000" dirty="0" smtClean="0"/>
              <a:t>2</a:t>
            </a:r>
            <a:r>
              <a:rPr lang="zh-CN" altLang="en-US" dirty="0" smtClean="0"/>
              <a:t>的</a:t>
            </a:r>
            <a:r>
              <a:rPr lang="zh-CN" altLang="en-US" dirty="0" smtClean="0">
                <a:solidFill>
                  <a:schemeClr val="accent2">
                    <a:lumMod val="60000"/>
                    <a:lumOff val="40000"/>
                  </a:schemeClr>
                </a:solidFill>
              </a:rPr>
              <a:t>单同态</a:t>
            </a:r>
            <a:r>
              <a:rPr lang="zh-CN" altLang="en-US" dirty="0" smtClean="0"/>
              <a:t>。如果</a:t>
            </a:r>
            <a:r>
              <a:rPr lang="en-US" altLang="zh-CN" i="1" dirty="0" smtClean="0"/>
              <a:t>f</a:t>
            </a:r>
            <a:r>
              <a:rPr lang="zh-CN" altLang="en-US" dirty="0" smtClean="0"/>
              <a:t>是双射的，则称</a:t>
            </a:r>
            <a:r>
              <a:rPr lang="en-US" altLang="zh-CN" i="1" dirty="0" smtClean="0"/>
              <a:t>f</a:t>
            </a:r>
            <a:r>
              <a:rPr lang="zh-CN" altLang="en-US" dirty="0" smtClean="0"/>
              <a:t>为</a:t>
            </a:r>
            <a:r>
              <a:rPr lang="en-US" altLang="zh-CN" i="1" dirty="0" smtClean="0"/>
              <a:t>V</a:t>
            </a:r>
            <a:r>
              <a:rPr lang="en-US" altLang="zh-CN" baseline="-25000" dirty="0" smtClean="0"/>
              <a:t>1</a:t>
            </a:r>
            <a:r>
              <a:rPr lang="zh-CN" altLang="en-US" dirty="0" smtClean="0"/>
              <a:t>到</a:t>
            </a:r>
            <a:r>
              <a:rPr lang="en-US" altLang="zh-CN" i="1" dirty="0" smtClean="0"/>
              <a:t>V</a:t>
            </a:r>
            <a:r>
              <a:rPr lang="en-US" altLang="zh-CN" baseline="-25000" dirty="0" smtClean="0"/>
              <a:t>2</a:t>
            </a:r>
            <a:r>
              <a:rPr lang="zh-CN" altLang="en-US" dirty="0" smtClean="0"/>
              <a:t>的</a:t>
            </a:r>
            <a:r>
              <a:rPr lang="zh-CN" altLang="en-US" dirty="0" smtClean="0">
                <a:solidFill>
                  <a:schemeClr val="accent2">
                    <a:lumMod val="60000"/>
                    <a:lumOff val="40000"/>
                  </a:schemeClr>
                </a:solidFill>
              </a:rPr>
              <a:t>同构</a:t>
            </a:r>
            <a:r>
              <a:rPr lang="zh-CN" altLang="en-US" dirty="0" smtClean="0"/>
              <a:t>，记作             。</a:t>
            </a:r>
            <a:endParaRPr lang="en-US" altLang="zh-CN" dirty="0" smtClean="0"/>
          </a:p>
          <a:p>
            <a:pPr>
              <a:lnSpc>
                <a:spcPct val="125000"/>
              </a:lnSpc>
              <a:spcBef>
                <a:spcPts val="1000"/>
              </a:spcBef>
            </a:pPr>
            <a:r>
              <a:rPr lang="zh-CN" altLang="en-US" dirty="0" smtClean="0"/>
              <a:t>如果</a:t>
            </a:r>
            <a:r>
              <a:rPr lang="en-US" altLang="zh-CN" i="1" dirty="0" smtClean="0"/>
              <a:t>f</a:t>
            </a:r>
            <a:r>
              <a:rPr lang="zh-CN" altLang="en-US" dirty="0" smtClean="0"/>
              <a:t>是</a:t>
            </a:r>
            <a:r>
              <a:rPr lang="en-US" altLang="zh-CN" i="1" dirty="0" smtClean="0"/>
              <a:t>V</a:t>
            </a:r>
            <a:r>
              <a:rPr lang="zh-CN" altLang="en-US" dirty="0" smtClean="0"/>
              <a:t>到自身的同态，称</a:t>
            </a:r>
            <a:r>
              <a:rPr lang="en-US" altLang="zh-CN" i="1" dirty="0" smtClean="0"/>
              <a:t>f</a:t>
            </a:r>
            <a:r>
              <a:rPr lang="zh-CN" altLang="en-US" dirty="0" smtClean="0"/>
              <a:t>为</a:t>
            </a:r>
            <a:r>
              <a:rPr lang="en-US" altLang="zh-CN" i="1" dirty="0" smtClean="0"/>
              <a:t>V</a:t>
            </a:r>
            <a:r>
              <a:rPr lang="zh-CN" altLang="en-US" dirty="0" smtClean="0"/>
              <a:t>的</a:t>
            </a:r>
            <a:r>
              <a:rPr lang="zh-CN" altLang="en-US" dirty="0" smtClean="0">
                <a:solidFill>
                  <a:schemeClr val="accent2">
                    <a:lumMod val="60000"/>
                    <a:lumOff val="40000"/>
                  </a:schemeClr>
                </a:solidFill>
              </a:rPr>
              <a:t>自同态</a:t>
            </a:r>
            <a:r>
              <a:rPr lang="zh-CN" altLang="en-US" dirty="0" smtClean="0"/>
              <a:t>。当同态像只有一个元素，称</a:t>
            </a:r>
            <a:r>
              <a:rPr lang="en-US" altLang="zh-CN" i="1" dirty="0" smtClean="0"/>
              <a:t>f</a:t>
            </a:r>
            <a:r>
              <a:rPr lang="zh-CN" altLang="en-US" dirty="0" smtClean="0"/>
              <a:t>为</a:t>
            </a:r>
            <a:r>
              <a:rPr lang="en-US" altLang="zh-CN" i="1" dirty="0" smtClean="0"/>
              <a:t>V</a:t>
            </a:r>
            <a:r>
              <a:rPr lang="zh-CN" altLang="en-US" dirty="0" smtClean="0"/>
              <a:t>的</a:t>
            </a:r>
            <a:r>
              <a:rPr lang="zh-CN" altLang="en-US" dirty="0" smtClean="0">
                <a:solidFill>
                  <a:schemeClr val="accent2">
                    <a:lumMod val="60000"/>
                    <a:lumOff val="40000"/>
                  </a:schemeClr>
                </a:solidFill>
              </a:rPr>
              <a:t>零同态</a:t>
            </a:r>
            <a:r>
              <a:rPr lang="zh-CN" altLang="en-US" dirty="0" smtClean="0"/>
              <a:t>。如果</a:t>
            </a:r>
            <a:r>
              <a:rPr lang="en-US" altLang="zh-CN" i="1" dirty="0" smtClean="0"/>
              <a:t>f</a:t>
            </a:r>
            <a:r>
              <a:rPr lang="zh-CN" altLang="en-US" dirty="0" smtClean="0"/>
              <a:t>是</a:t>
            </a:r>
            <a:r>
              <a:rPr lang="en-US" altLang="zh-CN" i="1" dirty="0" smtClean="0"/>
              <a:t>V</a:t>
            </a:r>
            <a:r>
              <a:rPr lang="zh-CN" altLang="en-US" dirty="0" smtClean="0"/>
              <a:t>到自身的自同态，且</a:t>
            </a:r>
            <a:r>
              <a:rPr lang="en-US" altLang="zh-CN" i="1" dirty="0" smtClean="0"/>
              <a:t>f</a:t>
            </a:r>
            <a:r>
              <a:rPr lang="zh-CN" altLang="en-US" dirty="0" smtClean="0"/>
              <a:t>是双射，则称</a:t>
            </a:r>
            <a:r>
              <a:rPr lang="en-US" altLang="zh-CN" i="1" dirty="0" smtClean="0"/>
              <a:t>f</a:t>
            </a:r>
            <a:r>
              <a:rPr lang="zh-CN" altLang="en-US" dirty="0" smtClean="0"/>
              <a:t>是</a:t>
            </a:r>
            <a:r>
              <a:rPr lang="en-US" altLang="zh-CN" i="1" dirty="0" smtClean="0"/>
              <a:t>V</a:t>
            </a:r>
            <a:r>
              <a:rPr lang="zh-CN" altLang="en-US" dirty="0" smtClean="0"/>
              <a:t>的</a:t>
            </a:r>
            <a:r>
              <a:rPr lang="zh-CN" altLang="en-US" dirty="0" smtClean="0">
                <a:solidFill>
                  <a:schemeClr val="accent2">
                    <a:lumMod val="60000"/>
                    <a:lumOff val="40000"/>
                  </a:schemeClr>
                </a:solidFill>
              </a:rPr>
              <a:t>自同构</a:t>
            </a:r>
            <a:r>
              <a:rPr lang="zh-CN" altLang="en-US" dirty="0" smtClean="0"/>
              <a:t>。如果</a:t>
            </a:r>
            <a:r>
              <a:rPr lang="en-US" altLang="zh-CN" i="1" dirty="0" smtClean="0"/>
              <a:t>f</a:t>
            </a:r>
            <a:r>
              <a:rPr lang="zh-CN" altLang="en-US" dirty="0" smtClean="0"/>
              <a:t>是</a:t>
            </a:r>
            <a:r>
              <a:rPr lang="en-US" altLang="zh-CN" i="1" dirty="0" smtClean="0"/>
              <a:t>V</a:t>
            </a:r>
            <a:r>
              <a:rPr lang="zh-CN" altLang="en-US" dirty="0" smtClean="0"/>
              <a:t>到自身的自同态，且</a:t>
            </a:r>
            <a:r>
              <a:rPr lang="en-US" altLang="zh-CN" i="1" dirty="0" smtClean="0"/>
              <a:t>f</a:t>
            </a:r>
            <a:r>
              <a:rPr lang="zh-CN" altLang="en-US" dirty="0" smtClean="0"/>
              <a:t>是单射，则称</a:t>
            </a:r>
            <a:r>
              <a:rPr lang="en-US" altLang="zh-CN" i="1" dirty="0" smtClean="0"/>
              <a:t>f</a:t>
            </a:r>
            <a:r>
              <a:rPr lang="zh-CN" altLang="en-US" dirty="0" smtClean="0"/>
              <a:t>是</a:t>
            </a:r>
            <a:r>
              <a:rPr lang="en-US" altLang="zh-CN" i="1" dirty="0" smtClean="0"/>
              <a:t>V</a:t>
            </a:r>
            <a:r>
              <a:rPr lang="zh-CN" altLang="en-US" dirty="0" smtClean="0"/>
              <a:t>的</a:t>
            </a:r>
            <a:r>
              <a:rPr lang="zh-CN" altLang="en-US" dirty="0" smtClean="0">
                <a:solidFill>
                  <a:schemeClr val="accent2">
                    <a:lumMod val="60000"/>
                    <a:lumOff val="40000"/>
                  </a:schemeClr>
                </a:solidFill>
              </a:rPr>
              <a:t>单自同态</a:t>
            </a:r>
            <a:r>
              <a:rPr lang="zh-CN" altLang="en-US" dirty="0" smtClean="0"/>
              <a:t>。</a:t>
            </a:r>
            <a:endParaRPr lang="en-US" altLang="zh-CN" dirty="0" smtClean="0"/>
          </a:p>
          <a:p>
            <a:pPr>
              <a:lnSpc>
                <a:spcPct val="125000"/>
              </a:lnSpc>
              <a:spcBef>
                <a:spcPts val="1000"/>
              </a:spcBef>
            </a:pPr>
            <a:r>
              <a:rPr lang="zh-CN" altLang="en-US" dirty="0" smtClean="0">
                <a:solidFill>
                  <a:srgbClr val="C00000"/>
                </a:solidFill>
                <a:cs typeface="Times New Roman" pitchFamily="18" charset="0"/>
              </a:rPr>
              <a:t>例</a:t>
            </a:r>
            <a:r>
              <a:rPr lang="en-US" altLang="zh-CN" dirty="0" smtClean="0">
                <a:solidFill>
                  <a:srgbClr val="C00000"/>
                </a:solidFill>
                <a:cs typeface="Times New Roman" pitchFamily="18" charset="0"/>
              </a:rPr>
              <a:t>9.6  </a:t>
            </a:r>
            <a:r>
              <a:rPr lang="zh-CN" altLang="en-US" dirty="0" smtClean="0"/>
              <a:t>例</a:t>
            </a:r>
            <a:r>
              <a:rPr lang="en-US" altLang="zh-CN" i="1" dirty="0" smtClean="0"/>
              <a:t>V</a:t>
            </a:r>
            <a:r>
              <a:rPr lang="en-US" altLang="zh-CN" baseline="-25000" dirty="0" smtClean="0"/>
              <a:t> </a:t>
            </a:r>
            <a:r>
              <a:rPr lang="en-US" altLang="zh-CN" dirty="0" smtClean="0"/>
              <a:t>=&lt;Z,+&gt;, </a:t>
            </a:r>
            <a:r>
              <a:rPr lang="zh-CN" altLang="en-US" dirty="0" smtClean="0"/>
              <a:t>给定</a:t>
            </a:r>
            <a:r>
              <a:rPr lang="en-US" altLang="zh-CN" i="1" dirty="0" err="1" smtClean="0"/>
              <a:t>a</a:t>
            </a:r>
            <a:r>
              <a:rPr lang="en-US" altLang="zh-CN" dirty="0" err="1" smtClean="0">
                <a:latin typeface="Times New Roman" pitchFamily="18" charset="0"/>
                <a:cs typeface="Times New Roman" pitchFamily="18" charset="0"/>
                <a:sym typeface="Symbol" pitchFamily="18" charset="2"/>
              </a:rPr>
              <a:t>Z</a:t>
            </a:r>
            <a:r>
              <a:rPr lang="en-US" altLang="zh-CN"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f</a:t>
            </a:r>
            <a:r>
              <a:rPr lang="en-US" altLang="zh-CN" i="1" baseline="-25000" dirty="0" err="1"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Z</a:t>
            </a:r>
            <a:r>
              <a:rPr lang="zh-CN" altLang="en-US" dirty="0" smtClean="0">
                <a:latin typeface="Times New Roman" pitchFamily="18" charset="0"/>
                <a:cs typeface="Times New Roman" pitchFamily="18" charset="0"/>
                <a:sym typeface="Symbol" pitchFamily="18" charset="2"/>
              </a:rPr>
              <a:t>→</a:t>
            </a:r>
            <a:r>
              <a:rPr lang="en-US" altLang="zh-CN" dirty="0" smtClean="0">
                <a:latin typeface="Times New Roman" pitchFamily="18" charset="0"/>
                <a:cs typeface="Times New Roman" pitchFamily="18" charset="0"/>
                <a:sym typeface="Symbol" pitchFamily="18" charset="2"/>
              </a:rPr>
              <a:t>Z, </a:t>
            </a:r>
            <a:r>
              <a:rPr lang="en-US" altLang="zh-CN" i="1" dirty="0" err="1" smtClean="0">
                <a:latin typeface="Times New Roman" pitchFamily="18" charset="0"/>
                <a:cs typeface="Times New Roman" pitchFamily="18" charset="0"/>
                <a:sym typeface="Symbol" pitchFamily="18" charset="2"/>
              </a:rPr>
              <a:t>f</a:t>
            </a:r>
            <a:r>
              <a:rPr lang="en-US" altLang="zh-CN" i="1" baseline="-25000" dirty="0" err="1"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x</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ax</a:t>
            </a:r>
            <a:r>
              <a:rPr lang="en-US" altLang="zh-CN" dirty="0" smtClean="0">
                <a:latin typeface="Times New Roman" pitchFamily="18" charset="0"/>
                <a:cs typeface="Times New Roman" pitchFamily="18" charset="0"/>
                <a:sym typeface="Symbol" pitchFamily="18" charset="2"/>
              </a:rPr>
              <a:t>.</a:t>
            </a:r>
          </a:p>
          <a:p>
            <a:pPr>
              <a:lnSpc>
                <a:spcPct val="125000"/>
              </a:lnSpc>
              <a:spcBef>
                <a:spcPts val="1000"/>
              </a:spcBef>
            </a:pPr>
            <a:r>
              <a:rPr lang="en-US" altLang="zh-CN" i="1" dirty="0" err="1" smtClean="0">
                <a:latin typeface="Times New Roman" pitchFamily="18" charset="0"/>
                <a:cs typeface="Times New Roman" pitchFamily="18" charset="0"/>
                <a:sym typeface="Symbol" pitchFamily="18" charset="2"/>
              </a:rPr>
              <a:t>f</a:t>
            </a:r>
            <a:r>
              <a:rPr lang="en-US" altLang="zh-CN" i="1" baseline="-25000" dirty="0" err="1" smtClean="0">
                <a:latin typeface="Times New Roman" pitchFamily="18" charset="0"/>
                <a:cs typeface="Times New Roman" pitchFamily="18" charset="0"/>
                <a:sym typeface="Symbol" pitchFamily="18" charset="2"/>
              </a:rPr>
              <a:t>a</a:t>
            </a:r>
            <a:r>
              <a:rPr lang="zh-CN" altLang="en-US" dirty="0" smtClean="0">
                <a:latin typeface="Times New Roman" pitchFamily="18" charset="0"/>
                <a:cs typeface="Times New Roman" pitchFamily="18" charset="0"/>
                <a:sym typeface="Symbol" pitchFamily="18" charset="2"/>
              </a:rPr>
              <a:t>是</a:t>
            </a:r>
            <a:r>
              <a:rPr lang="en-US" altLang="zh-CN" i="1" dirty="0" smtClean="0"/>
              <a:t>V</a:t>
            </a:r>
            <a:r>
              <a:rPr lang="zh-CN" altLang="en-US" dirty="0" smtClean="0">
                <a:latin typeface="Times New Roman" pitchFamily="18" charset="0"/>
                <a:cs typeface="Times New Roman" pitchFamily="18" charset="0"/>
                <a:sym typeface="Symbol" pitchFamily="18" charset="2"/>
              </a:rPr>
              <a:t>的自同态。当</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=0</a:t>
            </a:r>
            <a:r>
              <a:rPr lang="zh-CN" altLang="en-US" dirty="0" smtClean="0">
                <a:latin typeface="Times New Roman" pitchFamily="18" charset="0"/>
                <a:cs typeface="Times New Roman" pitchFamily="18" charset="0"/>
                <a:sym typeface="Symbol" pitchFamily="18" charset="2"/>
              </a:rPr>
              <a:t>时，</a:t>
            </a:r>
            <a:r>
              <a:rPr lang="en-US" altLang="zh-CN" i="1"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f</a:t>
            </a:r>
            <a:r>
              <a:rPr lang="en-US" altLang="zh-CN" i="1" baseline="-25000" dirty="0" err="1" smtClean="0">
                <a:latin typeface="Times New Roman" pitchFamily="18" charset="0"/>
                <a:cs typeface="Times New Roman" pitchFamily="18" charset="0"/>
                <a:sym typeface="Symbol" pitchFamily="18" charset="2"/>
              </a:rPr>
              <a:t>a</a:t>
            </a:r>
            <a:r>
              <a:rPr lang="zh-CN" altLang="en-US" dirty="0" smtClean="0">
                <a:latin typeface="Times New Roman" pitchFamily="18" charset="0"/>
                <a:cs typeface="Times New Roman" pitchFamily="18" charset="0"/>
                <a:sym typeface="Symbol" pitchFamily="18" charset="2"/>
              </a:rPr>
              <a:t>是</a:t>
            </a:r>
            <a:r>
              <a:rPr lang="en-US" altLang="zh-CN" i="1" dirty="0" smtClean="0"/>
              <a:t>V</a:t>
            </a:r>
            <a:r>
              <a:rPr lang="zh-CN" altLang="en-US" dirty="0" smtClean="0">
                <a:latin typeface="Times New Roman" pitchFamily="18" charset="0"/>
                <a:cs typeface="Times New Roman" pitchFamily="18" charset="0"/>
                <a:sym typeface="Symbol" pitchFamily="18" charset="2"/>
              </a:rPr>
              <a:t>的零同态；当</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a:t>
            </a:r>
            <a:r>
              <a:rPr lang="en-US"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sym typeface="Symbol" pitchFamily="18" charset="2"/>
              </a:rPr>
              <a:t>1</a:t>
            </a:r>
            <a:r>
              <a:rPr lang="zh-CN" altLang="en-US" dirty="0" smtClean="0">
                <a:latin typeface="Times New Roman" pitchFamily="18" charset="0"/>
                <a:cs typeface="Times New Roman" pitchFamily="18" charset="0"/>
                <a:sym typeface="Symbol" pitchFamily="18" charset="2"/>
              </a:rPr>
              <a:t>时，</a:t>
            </a:r>
            <a:r>
              <a:rPr lang="en-US" altLang="zh-CN" i="1"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f</a:t>
            </a:r>
            <a:r>
              <a:rPr lang="en-US" altLang="zh-CN" i="1" baseline="-25000" dirty="0" err="1" smtClean="0">
                <a:latin typeface="Times New Roman" pitchFamily="18" charset="0"/>
                <a:cs typeface="Times New Roman" pitchFamily="18" charset="0"/>
                <a:sym typeface="Symbol" pitchFamily="18" charset="2"/>
              </a:rPr>
              <a:t>a</a:t>
            </a:r>
            <a:r>
              <a:rPr lang="zh-CN" altLang="en-US" dirty="0" smtClean="0">
                <a:latin typeface="Times New Roman" pitchFamily="18" charset="0"/>
                <a:cs typeface="Times New Roman" pitchFamily="18" charset="0"/>
                <a:sym typeface="Symbol" pitchFamily="18" charset="2"/>
              </a:rPr>
              <a:t>是</a:t>
            </a:r>
            <a:r>
              <a:rPr lang="en-US" altLang="zh-CN" i="1" dirty="0" smtClean="0"/>
              <a:t>V</a:t>
            </a:r>
            <a:r>
              <a:rPr lang="zh-CN" altLang="en-US" dirty="0" smtClean="0">
                <a:latin typeface="Times New Roman" pitchFamily="18" charset="0"/>
                <a:cs typeface="Times New Roman" pitchFamily="18" charset="0"/>
                <a:sym typeface="Symbol" pitchFamily="18" charset="2"/>
              </a:rPr>
              <a:t>的自同构。</a:t>
            </a:r>
            <a:endParaRPr lang="en-US" altLang="zh-CN" dirty="0" smtClean="0">
              <a:solidFill>
                <a:schemeClr val="accent2">
                  <a:lumMod val="60000"/>
                  <a:lumOff val="40000"/>
                </a:schemeClr>
              </a:solidFill>
            </a:endParaRPr>
          </a:p>
        </p:txBody>
      </p:sp>
      <p:sp>
        <p:nvSpPr>
          <p:cNvPr id="28676" name="Rectangle 4"/>
          <p:cNvSpPr>
            <a:spLocks noGrp="1" noChangeArrowheads="1"/>
          </p:cNvSpPr>
          <p:nvPr>
            <p:ph type="title"/>
          </p:nvPr>
        </p:nvSpPr>
        <p:spPr>
          <a:xfrm>
            <a:off x="1" y="260350"/>
            <a:ext cx="9144000"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代数系统的同态与同构</a:t>
            </a:r>
          </a:p>
        </p:txBody>
      </p:sp>
      <p:graphicFrame>
        <p:nvGraphicFramePr>
          <p:cNvPr id="5" name="对象 4"/>
          <p:cNvGraphicFramePr>
            <a:graphicFrameLocks noChangeAspect="1"/>
          </p:cNvGraphicFramePr>
          <p:nvPr/>
        </p:nvGraphicFramePr>
        <p:xfrm>
          <a:off x="5214941" y="1428736"/>
          <a:ext cx="857257" cy="642942"/>
        </p:xfrm>
        <a:graphic>
          <a:graphicData uri="http://schemas.openxmlformats.org/presentationml/2006/ole">
            <p:oleObj spid="_x0000_s99348" name="Equation" r:id="rId4" imgW="406048" imgH="304536" progId="Equation.3">
              <p:embed/>
            </p:oleObj>
          </a:graphicData>
        </a:graphic>
      </p:graphicFrame>
      <p:graphicFrame>
        <p:nvGraphicFramePr>
          <p:cNvPr id="99331" name="Object 3"/>
          <p:cNvGraphicFramePr>
            <a:graphicFrameLocks noChangeAspect="1"/>
          </p:cNvGraphicFramePr>
          <p:nvPr/>
        </p:nvGraphicFramePr>
        <p:xfrm>
          <a:off x="2357422" y="2428873"/>
          <a:ext cx="857250" cy="642937"/>
        </p:xfrm>
        <a:graphic>
          <a:graphicData uri="http://schemas.openxmlformats.org/presentationml/2006/ole">
            <p:oleObj spid="_x0000_s99349" name="Equation" r:id="rId5" imgW="406048" imgH="304536" progId="Equation.3">
              <p:embed/>
            </p:oleObj>
          </a:graphicData>
        </a:graphic>
      </p:graphicFrame>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8FF33553-0A4A-4784-9DB1-9E28E1B8ECDE}" type="slidenum">
              <a:rPr lang="en-US" altLang="zh-CN" smtClean="0">
                <a:latin typeface="Arial" pitchFamily="34" charset="0"/>
              </a:rPr>
              <a:pPr/>
              <a:t>28</a:t>
            </a:fld>
            <a:endParaRPr lang="en-US" altLang="zh-CN" smtClean="0">
              <a:latin typeface="Arial" pitchFamily="34" charset="0"/>
            </a:endParaRPr>
          </a:p>
        </p:txBody>
      </p:sp>
      <p:sp>
        <p:nvSpPr>
          <p:cNvPr id="13315" name="Rectangle 3"/>
          <p:cNvSpPr>
            <a:spLocks noGrp="1" noChangeArrowheads="1"/>
          </p:cNvSpPr>
          <p:nvPr>
            <p:ph type="body" idx="1"/>
          </p:nvPr>
        </p:nvSpPr>
        <p:spPr>
          <a:xfrm>
            <a:off x="323850" y="1052513"/>
            <a:ext cx="8496300" cy="5448300"/>
          </a:xfrm>
        </p:spPr>
        <p:txBody>
          <a:bodyPr/>
          <a:lstStyle/>
          <a:p>
            <a:pPr>
              <a:lnSpc>
                <a:spcPct val="125000"/>
              </a:lnSpc>
              <a:spcBef>
                <a:spcPts val="1000"/>
              </a:spcBef>
            </a:pPr>
            <a:r>
              <a:rPr lang="zh-CN" altLang="en-US" dirty="0" smtClean="0"/>
              <a:t>同态的定义可以推广到一元运算和多元（大于</a:t>
            </a:r>
            <a:r>
              <a:rPr lang="en-US" altLang="zh-CN" dirty="0" smtClean="0"/>
              <a:t>2</a:t>
            </a:r>
            <a:r>
              <a:rPr lang="zh-CN" altLang="en-US" dirty="0" smtClean="0"/>
              <a:t>元）运算。</a:t>
            </a:r>
            <a:endParaRPr lang="en-US" altLang="zh-CN" dirty="0" smtClean="0"/>
          </a:p>
          <a:p>
            <a:pPr>
              <a:lnSpc>
                <a:spcPct val="125000"/>
              </a:lnSpc>
              <a:spcBef>
                <a:spcPts val="1000"/>
              </a:spcBef>
            </a:pPr>
            <a:r>
              <a:rPr lang="zh-CN" altLang="en-US" dirty="0" smtClean="0"/>
              <a:t>设</a:t>
            </a:r>
            <a:r>
              <a:rPr lang="en-US" altLang="zh-CN" i="1" dirty="0" smtClean="0"/>
              <a:t>V</a:t>
            </a:r>
            <a:r>
              <a:rPr lang="en-US" altLang="zh-CN" baseline="-25000" dirty="0" smtClean="0"/>
              <a:t>1 </a:t>
            </a:r>
            <a:r>
              <a:rPr lang="en-US" altLang="zh-CN" dirty="0" smtClean="0"/>
              <a:t>=&lt;</a:t>
            </a:r>
            <a:r>
              <a:rPr lang="en-US" altLang="zh-CN" i="1" dirty="0" smtClean="0"/>
              <a:t>A</a:t>
            </a:r>
            <a:r>
              <a:rPr lang="en-US" altLang="zh-CN" dirty="0" smtClean="0"/>
              <a:t>,</a:t>
            </a:r>
            <a:r>
              <a:rPr lang="zh-CN" altLang="en-US" dirty="0" smtClean="0"/>
              <a:t>∘</a:t>
            </a:r>
            <a:r>
              <a:rPr lang="en-US" altLang="zh-CN" dirty="0" smtClean="0"/>
              <a:t>&gt;</a:t>
            </a:r>
            <a:r>
              <a:rPr lang="zh-CN" altLang="en-US" dirty="0" smtClean="0"/>
              <a:t>和</a:t>
            </a:r>
            <a:r>
              <a:rPr lang="en-US" altLang="zh-CN" i="1" dirty="0" smtClean="0"/>
              <a:t>V</a:t>
            </a:r>
            <a:r>
              <a:rPr lang="en-US" altLang="zh-CN" baseline="-25000" dirty="0" smtClean="0"/>
              <a:t>2 </a:t>
            </a:r>
            <a:r>
              <a:rPr lang="en-US" altLang="zh-CN" dirty="0" smtClean="0"/>
              <a:t>=&lt;</a:t>
            </a:r>
            <a:r>
              <a:rPr lang="en-US" altLang="zh-CN" i="1" dirty="0" smtClean="0"/>
              <a:t>B</a:t>
            </a:r>
            <a:r>
              <a:rPr lang="en-US" altLang="zh-CN" dirty="0" smtClean="0"/>
              <a:t>,</a:t>
            </a:r>
            <a:r>
              <a:rPr lang="el-GR" altLang="zh-CN" dirty="0" smtClean="0">
                <a:latin typeface="Times New Roman" pitchFamily="18" charset="0"/>
                <a:cs typeface="Times New Roman" pitchFamily="18" charset="0"/>
              </a:rPr>
              <a:t> Δ</a:t>
            </a:r>
            <a:r>
              <a:rPr lang="en-US" altLang="zh-CN" dirty="0" smtClean="0"/>
              <a:t>&gt;</a:t>
            </a:r>
            <a:r>
              <a:rPr lang="zh-CN" altLang="en-US" dirty="0" smtClean="0"/>
              <a:t>是代数系统， ∘和</a:t>
            </a:r>
            <a:r>
              <a:rPr lang="el-GR" altLang="zh-CN" dirty="0" smtClean="0">
                <a:latin typeface="Times New Roman" pitchFamily="18" charset="0"/>
                <a:cs typeface="Times New Roman" pitchFamily="18" charset="0"/>
              </a:rPr>
              <a:t>Δ</a:t>
            </a:r>
            <a:r>
              <a:rPr lang="zh-CN" altLang="en-US" dirty="0" smtClean="0"/>
              <a:t>是一元运算。如果存在映射 </a:t>
            </a:r>
            <a:r>
              <a:rPr lang="en-US" altLang="zh-CN" i="1" dirty="0" smtClean="0"/>
              <a:t>f</a:t>
            </a:r>
            <a:r>
              <a:rPr lang="en-US" altLang="zh-CN" dirty="0" smtClean="0"/>
              <a:t>: </a:t>
            </a:r>
            <a:r>
              <a:rPr lang="en-US" altLang="zh-CN" i="1" dirty="0" smtClean="0"/>
              <a:t>A → B</a:t>
            </a:r>
            <a:r>
              <a:rPr lang="en-US" altLang="zh-CN" dirty="0" smtClean="0"/>
              <a:t>, </a:t>
            </a:r>
            <a:r>
              <a:rPr lang="zh-CN" altLang="en-US" dirty="0" smtClean="0"/>
              <a:t>且</a:t>
            </a:r>
            <a:r>
              <a:rPr lang="zh-CN" altLang="en-US" dirty="0" smtClean="0">
                <a:latin typeface="Cambria Math" pitchFamily="18" charset="0"/>
              </a:rPr>
              <a:t>∀</a:t>
            </a:r>
            <a:r>
              <a:rPr lang="en-US" altLang="zh-CN" i="1" dirty="0" smtClean="0"/>
              <a:t>x</a:t>
            </a:r>
            <a:r>
              <a:rPr lang="en-US" altLang="zh-CN" dirty="0" smtClean="0"/>
              <a:t>, </a:t>
            </a:r>
            <a:r>
              <a:rPr lang="en-US" altLang="zh-CN" i="1" dirty="0" smtClean="0"/>
              <a:t>y</a:t>
            </a:r>
            <a:r>
              <a:rPr lang="zh-CN" altLang="en-US" dirty="0" smtClean="0"/>
              <a:t> ∈</a:t>
            </a:r>
            <a:r>
              <a:rPr lang="en-US" altLang="zh-CN" i="1" dirty="0" smtClean="0"/>
              <a:t>A</a:t>
            </a:r>
            <a:r>
              <a:rPr lang="en-US" altLang="zh-CN" dirty="0" smtClean="0"/>
              <a:t> </a:t>
            </a:r>
            <a:r>
              <a:rPr lang="zh-CN" altLang="en-US" dirty="0" smtClean="0"/>
              <a:t>有 </a:t>
            </a:r>
            <a:r>
              <a:rPr lang="en-US" altLang="zh-CN" i="1" dirty="0" smtClean="0"/>
              <a:t>f</a:t>
            </a:r>
            <a:r>
              <a:rPr lang="en-US" altLang="zh-CN" dirty="0" smtClean="0"/>
              <a:t>(∘(</a:t>
            </a:r>
            <a:r>
              <a:rPr lang="en-US" altLang="zh-CN" i="1" dirty="0" smtClean="0"/>
              <a:t>x</a:t>
            </a:r>
            <a:r>
              <a:rPr lang="en-US" altLang="zh-CN" dirty="0" smtClean="0"/>
              <a:t>))  = </a:t>
            </a:r>
            <a:r>
              <a:rPr lang="el-GR" altLang="zh-CN" dirty="0" smtClean="0">
                <a:latin typeface="Times New Roman" pitchFamily="18" charset="0"/>
                <a:cs typeface="Times New Roman" pitchFamily="18" charset="0"/>
              </a:rPr>
              <a:t>Δ</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r>
              <a:rPr lang="en-US" altLang="zh-CN" i="1" dirty="0" smtClean="0"/>
              <a:t>, </a:t>
            </a:r>
            <a:r>
              <a:rPr lang="zh-CN" altLang="en-US" dirty="0" smtClean="0"/>
              <a:t>则也称</a:t>
            </a:r>
            <a:r>
              <a:rPr lang="en-US" altLang="zh-CN" i="1" dirty="0" smtClean="0"/>
              <a:t>f</a:t>
            </a:r>
            <a:r>
              <a:rPr lang="en-US" altLang="zh-CN" dirty="0" smtClean="0"/>
              <a:t> </a:t>
            </a:r>
            <a:r>
              <a:rPr lang="zh-CN" altLang="en-US" dirty="0" smtClean="0"/>
              <a:t>是</a:t>
            </a:r>
            <a:r>
              <a:rPr lang="en-US" altLang="zh-CN" i="1" dirty="0" smtClean="0"/>
              <a:t>V</a:t>
            </a:r>
            <a:r>
              <a:rPr lang="en-US" altLang="zh-CN" baseline="-25000" dirty="0" smtClean="0"/>
              <a:t>1</a:t>
            </a:r>
            <a:r>
              <a:rPr lang="zh-CN" altLang="en-US" dirty="0" smtClean="0"/>
              <a:t>到</a:t>
            </a:r>
            <a:r>
              <a:rPr lang="en-US" altLang="zh-CN" i="1" dirty="0" smtClean="0"/>
              <a:t>V</a:t>
            </a:r>
            <a:r>
              <a:rPr lang="en-US" altLang="zh-CN" baseline="-25000" dirty="0" smtClean="0"/>
              <a:t>2</a:t>
            </a:r>
            <a:r>
              <a:rPr lang="zh-CN" altLang="en-US" dirty="0" smtClean="0"/>
              <a:t>的</a:t>
            </a:r>
            <a:r>
              <a:rPr lang="zh-CN" altLang="en-US" dirty="0" smtClean="0">
                <a:solidFill>
                  <a:schemeClr val="accent2">
                    <a:lumMod val="60000"/>
                    <a:lumOff val="40000"/>
                  </a:schemeClr>
                </a:solidFill>
              </a:rPr>
              <a:t>同态映射</a:t>
            </a:r>
            <a:r>
              <a:rPr lang="zh-CN" altLang="en-US" dirty="0" smtClean="0"/>
              <a:t>。</a:t>
            </a:r>
            <a:endParaRPr lang="en-US" altLang="zh-CN" dirty="0" smtClean="0"/>
          </a:p>
          <a:p>
            <a:pPr>
              <a:lnSpc>
                <a:spcPct val="125000"/>
              </a:lnSpc>
              <a:spcBef>
                <a:spcPts val="1000"/>
              </a:spcBef>
            </a:pPr>
            <a:r>
              <a:rPr lang="zh-CN" altLang="en-US" dirty="0" smtClean="0"/>
              <a:t>例如，</a:t>
            </a:r>
            <a:r>
              <a:rPr lang="en-US" altLang="zh-CN" i="1" dirty="0" smtClean="0"/>
              <a:t> V</a:t>
            </a:r>
            <a:r>
              <a:rPr lang="en-US" altLang="zh-CN" baseline="-25000" dirty="0" smtClean="0"/>
              <a:t>1 </a:t>
            </a:r>
            <a:r>
              <a:rPr lang="en-US" altLang="zh-CN" dirty="0" smtClean="0"/>
              <a:t>=&lt;R,</a:t>
            </a:r>
            <a:r>
              <a:rPr lang="zh-CN" altLang="en-US" dirty="0" smtClean="0"/>
              <a:t>∘</a:t>
            </a:r>
            <a:r>
              <a:rPr lang="en-US" altLang="zh-CN" dirty="0" smtClean="0"/>
              <a:t>&gt;, </a:t>
            </a:r>
            <a:r>
              <a:rPr lang="en-US" altLang="zh-CN" i="1" dirty="0" smtClean="0"/>
              <a:t>V</a:t>
            </a:r>
            <a:r>
              <a:rPr lang="en-US" altLang="zh-CN" baseline="-25000" dirty="0" smtClean="0"/>
              <a:t>2 </a:t>
            </a:r>
            <a:r>
              <a:rPr lang="en-US" altLang="zh-CN" dirty="0" smtClean="0"/>
              <a:t>=&lt;R</a:t>
            </a:r>
            <a:r>
              <a:rPr lang="en-US" altLang="zh-CN" baseline="30000" dirty="0" smtClean="0"/>
              <a:t>+</a:t>
            </a:r>
            <a:r>
              <a:rPr lang="en-US" altLang="zh-CN" dirty="0" smtClean="0"/>
              <a:t>,</a:t>
            </a:r>
            <a:r>
              <a:rPr lang="el-GR" altLang="zh-CN" dirty="0" smtClean="0">
                <a:latin typeface="Times New Roman" pitchFamily="18" charset="0"/>
                <a:cs typeface="Times New Roman" pitchFamily="18" charset="0"/>
              </a:rPr>
              <a:t> Δ</a:t>
            </a:r>
            <a:r>
              <a:rPr lang="en-US" altLang="zh-CN" dirty="0" smtClean="0"/>
              <a:t>&gt;, </a:t>
            </a:r>
            <a:r>
              <a:rPr lang="zh-CN" altLang="en-US" dirty="0" smtClean="0"/>
              <a:t>其中∘是求相反数的运算，</a:t>
            </a:r>
            <a:r>
              <a:rPr lang="el-GR" altLang="zh-CN" dirty="0" smtClean="0">
                <a:latin typeface="Times New Roman" pitchFamily="18" charset="0"/>
                <a:cs typeface="Times New Roman" pitchFamily="18" charset="0"/>
              </a:rPr>
              <a:t> Δ</a:t>
            </a:r>
            <a:r>
              <a:rPr lang="zh-CN" altLang="en-US" dirty="0" smtClean="0">
                <a:latin typeface="Times New Roman" pitchFamily="18" charset="0"/>
                <a:cs typeface="Times New Roman" pitchFamily="18" charset="0"/>
              </a:rPr>
              <a:t>是求倒数的运算。</a:t>
            </a:r>
            <a:r>
              <a:rPr lang="en-US" altLang="zh-CN" i="1" dirty="0" smtClean="0">
                <a:latin typeface="Times New Roman" pitchFamily="18" charset="0"/>
                <a:cs typeface="Times New Roman" pitchFamily="18" charset="0"/>
              </a:rPr>
              <a:t>f</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 = e</a:t>
            </a:r>
            <a:r>
              <a:rPr lang="en-US" altLang="zh-CN" i="1" baseline="30000"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 </a:t>
            </a:r>
            <a:r>
              <a:rPr lang="en-US" altLang="zh-CN" i="1" dirty="0" err="1" smtClean="0">
                <a:latin typeface="Times New Roman" pitchFamily="18" charset="0"/>
                <a:cs typeface="Times New Roman" pitchFamily="18" charset="0"/>
              </a:rPr>
              <a:t>x</a:t>
            </a:r>
            <a:r>
              <a:rPr lang="en-US" altLang="zh-CN" dirty="0" err="1" smtClean="0">
                <a:latin typeface="Times New Roman" pitchFamily="18" charset="0"/>
                <a:cs typeface="Times New Roman" pitchFamily="18" charset="0"/>
                <a:sym typeface="Symbol" pitchFamily="18" charset="2"/>
              </a:rPr>
              <a:t>R</a:t>
            </a:r>
            <a:r>
              <a:rPr lang="en-US" altLang="zh-CN" dirty="0" smtClean="0">
                <a:latin typeface="Times New Roman" pitchFamily="18" charset="0"/>
                <a:cs typeface="Times New Roman" pitchFamily="18" charset="0"/>
                <a:sym typeface="Symbol" pitchFamily="18" charset="2"/>
              </a:rPr>
              <a:t>.</a:t>
            </a:r>
          </a:p>
          <a:p>
            <a:pPr>
              <a:lnSpc>
                <a:spcPct val="125000"/>
              </a:lnSpc>
              <a:spcBef>
                <a:spcPts val="1000"/>
              </a:spcBef>
            </a:pPr>
            <a:r>
              <a:rPr lang="en-US" altLang="zh-CN" i="1" dirty="0" smtClean="0"/>
              <a:t>		f</a:t>
            </a:r>
            <a:r>
              <a:rPr lang="en-US" altLang="zh-CN" dirty="0" smtClean="0"/>
              <a:t>(∘(</a:t>
            </a:r>
            <a:r>
              <a:rPr lang="en-US" altLang="zh-CN" i="1" dirty="0" smtClean="0"/>
              <a:t>x</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  = </a:t>
            </a:r>
            <a:r>
              <a:rPr lang="en-US" altLang="zh-CN" dirty="0" smtClean="0">
                <a:latin typeface="Times New Roman" pitchFamily="18" charset="0"/>
                <a:cs typeface="Times New Roman" pitchFamily="18" charset="0"/>
              </a:rPr>
              <a:t>e</a:t>
            </a:r>
            <a:r>
              <a:rPr lang="en-US" altLang="zh-CN" baseline="30000" dirty="0" smtClean="0">
                <a:latin typeface="Times New Roman" pitchFamily="18" charset="0"/>
                <a:cs typeface="Times New Roman" pitchFamily="18" charset="0"/>
              </a:rPr>
              <a:t>-</a:t>
            </a:r>
            <a:r>
              <a:rPr lang="en-US" altLang="zh-CN" i="1" baseline="30000" dirty="0" smtClean="0">
                <a:latin typeface="Times New Roman" pitchFamily="18" charset="0"/>
                <a:cs typeface="Times New Roman" pitchFamily="18" charset="0"/>
              </a:rPr>
              <a:t>x</a:t>
            </a:r>
            <a:r>
              <a:rPr lang="en-US" altLang="zh-CN" dirty="0" smtClean="0"/>
              <a:t> = 1/</a:t>
            </a:r>
            <a:r>
              <a:rPr lang="en-US" altLang="zh-CN" dirty="0" smtClean="0">
                <a:latin typeface="Times New Roman" pitchFamily="18" charset="0"/>
                <a:cs typeface="Times New Roman" pitchFamily="18" charset="0"/>
              </a:rPr>
              <a:t> e</a:t>
            </a:r>
            <a:r>
              <a:rPr lang="en-US" altLang="zh-CN" i="1" baseline="30000" dirty="0" smtClean="0">
                <a:latin typeface="Times New Roman" pitchFamily="18" charset="0"/>
                <a:cs typeface="Times New Roman" pitchFamily="18" charset="0"/>
              </a:rPr>
              <a:t>x</a:t>
            </a:r>
            <a:r>
              <a:rPr lang="en-US" altLang="zh-CN" dirty="0" smtClean="0"/>
              <a:t> = </a:t>
            </a:r>
            <a:r>
              <a:rPr lang="el-GR" altLang="zh-CN" dirty="0" smtClean="0">
                <a:latin typeface="Times New Roman" pitchFamily="18" charset="0"/>
                <a:cs typeface="Times New Roman" pitchFamily="18" charset="0"/>
              </a:rPr>
              <a:t>Δ</a:t>
            </a:r>
            <a:r>
              <a:rPr lang="en-US" altLang="zh-CN" dirty="0" smtClean="0"/>
              <a:t>(</a:t>
            </a:r>
            <a:r>
              <a:rPr lang="en-US" altLang="zh-CN" dirty="0" smtClean="0">
                <a:latin typeface="Times New Roman" pitchFamily="18" charset="0"/>
                <a:cs typeface="Times New Roman" pitchFamily="18" charset="0"/>
              </a:rPr>
              <a:t>e</a:t>
            </a:r>
            <a:r>
              <a:rPr lang="en-US" altLang="zh-CN" i="1" baseline="30000" dirty="0" smtClean="0">
                <a:latin typeface="Times New Roman" pitchFamily="18" charset="0"/>
                <a:cs typeface="Times New Roman" pitchFamily="18" charset="0"/>
              </a:rPr>
              <a:t>x</a:t>
            </a:r>
            <a:r>
              <a:rPr lang="en-US" altLang="zh-CN" dirty="0" smtClean="0"/>
              <a:t>) = </a:t>
            </a:r>
            <a:r>
              <a:rPr lang="el-GR" altLang="zh-CN" dirty="0" smtClean="0">
                <a:latin typeface="Times New Roman" pitchFamily="18" charset="0"/>
                <a:cs typeface="Times New Roman" pitchFamily="18" charset="0"/>
              </a:rPr>
              <a:t>Δ</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p>
          <a:p>
            <a:pPr>
              <a:lnSpc>
                <a:spcPct val="125000"/>
              </a:lnSpc>
              <a:spcBef>
                <a:spcPts val="1000"/>
              </a:spcBef>
            </a:pPr>
            <a:r>
              <a:rPr lang="zh-CN" altLang="en-US" dirty="0" smtClean="0"/>
              <a:t>因此，</a:t>
            </a:r>
            <a:r>
              <a:rPr lang="en-US" altLang="zh-CN" dirty="0" smtClean="0"/>
              <a:t> </a:t>
            </a:r>
            <a:r>
              <a:rPr lang="en-US" altLang="zh-CN" i="1" dirty="0" smtClean="0"/>
              <a:t>f</a:t>
            </a:r>
            <a:r>
              <a:rPr lang="zh-CN" altLang="en-US" dirty="0" smtClean="0"/>
              <a:t>是</a:t>
            </a:r>
            <a:r>
              <a:rPr lang="en-US" altLang="zh-CN" i="1" dirty="0" smtClean="0"/>
              <a:t>V</a:t>
            </a:r>
            <a:r>
              <a:rPr lang="en-US" altLang="zh-CN" baseline="-25000" dirty="0" smtClean="0"/>
              <a:t>1</a:t>
            </a:r>
            <a:r>
              <a:rPr lang="zh-CN" altLang="en-US" dirty="0" smtClean="0"/>
              <a:t>到</a:t>
            </a:r>
            <a:r>
              <a:rPr lang="en-US" altLang="zh-CN" i="1" dirty="0" smtClean="0"/>
              <a:t>V</a:t>
            </a:r>
            <a:r>
              <a:rPr lang="en-US" altLang="zh-CN" baseline="-25000" dirty="0" smtClean="0"/>
              <a:t>2</a:t>
            </a:r>
            <a:r>
              <a:rPr lang="zh-CN" altLang="en-US" dirty="0" smtClean="0"/>
              <a:t>的同态映射。</a:t>
            </a:r>
            <a:endParaRPr lang="en-US" altLang="zh-CN" dirty="0" smtClean="0"/>
          </a:p>
          <a:p>
            <a:pPr>
              <a:lnSpc>
                <a:spcPct val="125000"/>
              </a:lnSpc>
              <a:spcBef>
                <a:spcPts val="1000"/>
              </a:spcBef>
            </a:pPr>
            <a:r>
              <a:rPr lang="zh-CN" altLang="en-US" dirty="0" smtClean="0"/>
              <a:t>当∘和</a:t>
            </a:r>
            <a:r>
              <a:rPr lang="el-GR" altLang="zh-CN" dirty="0" smtClean="0">
                <a:latin typeface="Times New Roman" pitchFamily="18" charset="0"/>
                <a:cs typeface="Times New Roman" pitchFamily="18" charset="0"/>
              </a:rPr>
              <a:t>Δ</a:t>
            </a:r>
            <a:r>
              <a:rPr lang="zh-CN" altLang="en-US" dirty="0" smtClean="0"/>
              <a:t>是三元运算或更高元运算时，同理可定义同态映射。</a:t>
            </a:r>
            <a:endParaRPr lang="en-US" altLang="zh-CN" dirty="0" smtClean="0"/>
          </a:p>
        </p:txBody>
      </p:sp>
      <p:sp>
        <p:nvSpPr>
          <p:cNvPr id="28676" name="Rectangle 4"/>
          <p:cNvSpPr>
            <a:spLocks noGrp="1" noChangeArrowheads="1"/>
          </p:cNvSpPr>
          <p:nvPr>
            <p:ph type="title"/>
          </p:nvPr>
        </p:nvSpPr>
        <p:spPr>
          <a:xfrm>
            <a:off x="714347" y="260350"/>
            <a:ext cx="7786743" cy="417513"/>
          </a:xfrm>
        </p:spPr>
        <p:txBody>
          <a:bodyPr/>
          <a:lstStyle/>
          <a:p>
            <a:pPr algn="ctr" eaLnBrk="1" hangingPunct="1"/>
            <a:r>
              <a:rPr lang="en-US" altLang="zh-CN" dirty="0" smtClean="0"/>
              <a:t>9.2 </a:t>
            </a:r>
            <a:r>
              <a:rPr lang="zh-CN" altLang="en-US" dirty="0" smtClean="0"/>
              <a:t>代数系统</a:t>
            </a:r>
            <a:r>
              <a:rPr lang="en-US" altLang="zh-CN" dirty="0" smtClean="0"/>
              <a:t>::</a:t>
            </a:r>
            <a:r>
              <a:rPr lang="zh-CN" altLang="en-US" dirty="0" smtClean="0"/>
              <a:t>同态的推广</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395672DB-FABF-4AA1-A2B5-0F4FBBA69503}" type="slidenum">
              <a:rPr lang="en-US" altLang="zh-CN" smtClean="0">
                <a:ea typeface="宋体" charset="-122"/>
              </a:rPr>
              <a:pPr/>
              <a:t>29</a:t>
            </a:fld>
            <a:endParaRPr lang="en-US" altLang="zh-CN" smtClean="0">
              <a:ea typeface="宋体" charset="-122"/>
            </a:endParaRPr>
          </a:p>
        </p:txBody>
      </p:sp>
      <p:sp>
        <p:nvSpPr>
          <p:cNvPr id="7171" name="Rectangle 2"/>
          <p:cNvSpPr>
            <a:spLocks noGrp="1" noChangeArrowheads="1"/>
          </p:cNvSpPr>
          <p:nvPr>
            <p:ph type="title"/>
          </p:nvPr>
        </p:nvSpPr>
        <p:spPr>
          <a:xfrm>
            <a:off x="1071538" y="296843"/>
            <a:ext cx="6692904" cy="417513"/>
          </a:xfrm>
        </p:spPr>
        <p:txBody>
          <a:bodyPr/>
          <a:lstStyle/>
          <a:p>
            <a:pPr algn="ctr" eaLnBrk="1" hangingPunct="1"/>
            <a:r>
              <a:rPr lang="en-US" altLang="zh-CN" sz="3600" b="1" dirty="0" smtClean="0"/>
              <a:t>9.3 </a:t>
            </a:r>
            <a:r>
              <a:rPr lang="zh-CN" altLang="en-US" sz="3600" b="1" dirty="0" smtClean="0"/>
              <a:t>几个典型的代数系统</a:t>
            </a:r>
          </a:p>
        </p:txBody>
      </p:sp>
      <p:sp>
        <p:nvSpPr>
          <p:cNvPr id="7172" name="Rectangle 4"/>
          <p:cNvSpPr>
            <a:spLocks noGrp="1" noChangeArrowheads="1"/>
          </p:cNvSpPr>
          <p:nvPr>
            <p:ph type="body" idx="1"/>
          </p:nvPr>
        </p:nvSpPr>
        <p:spPr>
          <a:xfrm>
            <a:off x="357158" y="857232"/>
            <a:ext cx="3786215" cy="5929354"/>
          </a:xfrm>
        </p:spPr>
        <p:txBody>
          <a:bodyPr/>
          <a:lstStyle/>
          <a:p>
            <a:pPr>
              <a:spcBef>
                <a:spcPts val="600"/>
              </a:spcBef>
              <a:buFont typeface="Wingdings" pitchFamily="2" charset="2"/>
              <a:buChar char="l"/>
            </a:pPr>
            <a:r>
              <a:rPr lang="zh-CN" altLang="en-US" dirty="0" smtClean="0"/>
              <a:t>半群和独异点的定义</a:t>
            </a:r>
          </a:p>
          <a:p>
            <a:pPr>
              <a:spcBef>
                <a:spcPts val="600"/>
              </a:spcBef>
              <a:buFont typeface="Wingdings" pitchFamily="2" charset="2"/>
              <a:buChar char="l"/>
            </a:pPr>
            <a:r>
              <a:rPr lang="zh-CN" altLang="en-US" dirty="0" smtClean="0"/>
              <a:t>半群和独异点实例</a:t>
            </a:r>
          </a:p>
          <a:p>
            <a:pPr>
              <a:spcBef>
                <a:spcPts val="600"/>
              </a:spcBef>
              <a:buFont typeface="Wingdings" pitchFamily="2" charset="2"/>
              <a:buChar char="l"/>
            </a:pPr>
            <a:r>
              <a:rPr lang="zh-CN" altLang="en-US" dirty="0" smtClean="0"/>
              <a:t>群的定义</a:t>
            </a:r>
          </a:p>
          <a:p>
            <a:pPr>
              <a:spcBef>
                <a:spcPts val="600"/>
              </a:spcBef>
              <a:buFont typeface="Wingdings" pitchFamily="2" charset="2"/>
              <a:buChar char="l"/>
            </a:pPr>
            <a:r>
              <a:rPr lang="en-US" altLang="zh-CN" dirty="0" smtClean="0"/>
              <a:t>Klein</a:t>
            </a:r>
            <a:r>
              <a:rPr lang="zh-CN" altLang="en-US" dirty="0" smtClean="0"/>
              <a:t>四元群</a:t>
            </a:r>
          </a:p>
          <a:p>
            <a:pPr>
              <a:spcBef>
                <a:spcPts val="600"/>
              </a:spcBef>
              <a:buFont typeface="Wingdings" pitchFamily="2" charset="2"/>
              <a:buChar char="l"/>
            </a:pPr>
            <a:r>
              <a:rPr lang="zh-CN" altLang="en-US" dirty="0" smtClean="0"/>
              <a:t>群的分类</a:t>
            </a:r>
          </a:p>
          <a:p>
            <a:pPr>
              <a:spcBef>
                <a:spcPts val="600"/>
              </a:spcBef>
              <a:buFont typeface="Wingdings" pitchFamily="2" charset="2"/>
              <a:buChar char="l"/>
            </a:pPr>
            <a:r>
              <a:rPr lang="zh-CN" altLang="en-US" dirty="0" smtClean="0"/>
              <a:t>群的元素的阶</a:t>
            </a:r>
          </a:p>
          <a:p>
            <a:pPr>
              <a:spcBef>
                <a:spcPts val="600"/>
              </a:spcBef>
              <a:buFont typeface="Wingdings" pitchFamily="2" charset="2"/>
              <a:buChar char="l"/>
            </a:pPr>
            <a:r>
              <a:rPr lang="zh-CN" altLang="en-US" dirty="0" smtClean="0"/>
              <a:t>群元素的幂运算的性质</a:t>
            </a:r>
          </a:p>
          <a:p>
            <a:pPr>
              <a:spcBef>
                <a:spcPts val="600"/>
              </a:spcBef>
              <a:buFont typeface="Wingdings" pitchFamily="2" charset="2"/>
              <a:buChar char="l"/>
            </a:pPr>
            <a:r>
              <a:rPr lang="zh-CN" altLang="en-US" dirty="0" smtClean="0"/>
              <a:t>群元素的消去律</a:t>
            </a:r>
          </a:p>
          <a:p>
            <a:pPr>
              <a:spcBef>
                <a:spcPts val="600"/>
              </a:spcBef>
              <a:buFont typeface="Wingdings" pitchFamily="2" charset="2"/>
              <a:buChar char="l"/>
            </a:pPr>
            <a:r>
              <a:rPr lang="zh-CN" altLang="en-US" dirty="0" smtClean="0"/>
              <a:t>子群的定义和判定定理</a:t>
            </a:r>
          </a:p>
          <a:p>
            <a:pPr>
              <a:spcBef>
                <a:spcPts val="600"/>
              </a:spcBef>
              <a:buFont typeface="Wingdings" pitchFamily="2" charset="2"/>
              <a:buChar char="l"/>
            </a:pPr>
            <a:r>
              <a:rPr lang="zh-CN" altLang="en-US" dirty="0" smtClean="0"/>
              <a:t>特殊子群</a:t>
            </a:r>
            <a:r>
              <a:rPr lang="en-US" altLang="zh-CN" dirty="0" smtClean="0"/>
              <a:t>—</a:t>
            </a:r>
            <a:r>
              <a:rPr lang="zh-CN" altLang="en-US" dirty="0" smtClean="0"/>
              <a:t>生成子群和中心</a:t>
            </a:r>
          </a:p>
          <a:p>
            <a:pPr>
              <a:spcBef>
                <a:spcPts val="600"/>
              </a:spcBef>
              <a:buFont typeface="Wingdings" pitchFamily="2" charset="2"/>
              <a:buChar char="l"/>
            </a:pPr>
            <a:r>
              <a:rPr lang="zh-CN" altLang="en-US" dirty="0" smtClean="0"/>
              <a:t>循环群</a:t>
            </a:r>
          </a:p>
          <a:p>
            <a:pPr>
              <a:spcBef>
                <a:spcPts val="600"/>
              </a:spcBef>
              <a:buFont typeface="Wingdings" pitchFamily="2" charset="2"/>
              <a:buChar char="l"/>
            </a:pPr>
            <a:r>
              <a:rPr lang="en-US" altLang="zh-CN" dirty="0" smtClean="0"/>
              <a:t>n</a:t>
            </a:r>
            <a:r>
              <a:rPr lang="zh-CN" altLang="en-US" dirty="0" smtClean="0"/>
              <a:t>元置换</a:t>
            </a:r>
          </a:p>
        </p:txBody>
      </p:sp>
      <p:sp>
        <p:nvSpPr>
          <p:cNvPr id="5" name="Rectangle 4"/>
          <p:cNvSpPr txBox="1">
            <a:spLocks noChangeArrowheads="1"/>
          </p:cNvSpPr>
          <p:nvPr/>
        </p:nvSpPr>
        <p:spPr bwMode="auto">
          <a:xfrm>
            <a:off x="4357685" y="857232"/>
            <a:ext cx="3929091" cy="58579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ts val="600"/>
              </a:spcBef>
              <a:buClr>
                <a:srgbClr val="FF9900"/>
              </a:buClr>
              <a:buFont typeface="Wingdings" pitchFamily="2" charset="2"/>
              <a:buChar char="l"/>
            </a:pPr>
            <a:r>
              <a:rPr lang="zh-CN" altLang="en-US" sz="2400" b="1" dirty="0" smtClean="0"/>
              <a:t>轮换</a:t>
            </a:r>
            <a:endParaRPr lang="en-US" altLang="zh-CN" sz="2400" b="1" kern="0" dirty="0" smtClean="0">
              <a:latin typeface="+mn-lt"/>
              <a:ea typeface="+mn-ea"/>
            </a:endParaRP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对称群和置换群</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环</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特殊的环</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环、整环、域实例</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环的加法逆元和“减法”</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格的定义与性质</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格的对偶原理</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格的性质</a:t>
            </a:r>
            <a:r>
              <a:rPr lang="en-US" altLang="zh-CN" sz="2400" b="1" kern="0" dirty="0" smtClean="0">
                <a:latin typeface="+mn-lt"/>
                <a:ea typeface="+mn-ea"/>
              </a:rPr>
              <a:t>—</a:t>
            </a:r>
            <a:r>
              <a:rPr lang="zh-CN" altLang="en-US" sz="2400" b="1" kern="0" dirty="0" smtClean="0">
                <a:latin typeface="+mn-lt"/>
                <a:ea typeface="+mn-ea"/>
              </a:rPr>
              <a:t>算律</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分配格</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有界格</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有补格</a:t>
            </a:r>
          </a:p>
          <a:p>
            <a:pPr marL="342900" lvl="0" indent="-342900" eaLnBrk="0" hangingPunct="0">
              <a:spcBef>
                <a:spcPts val="600"/>
              </a:spcBef>
              <a:buClr>
                <a:srgbClr val="FF9900"/>
              </a:buClr>
              <a:buFont typeface="Wingdings" pitchFamily="2" charset="2"/>
              <a:buChar char="l"/>
            </a:pPr>
            <a:r>
              <a:rPr lang="zh-CN" altLang="en-US" sz="2400" b="1" kern="0" dirty="0" smtClean="0">
                <a:latin typeface="+mn-lt"/>
                <a:ea typeface="+mn-ea"/>
              </a:rPr>
              <a:t>布尔代数</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5338EF27-C0B0-46F8-9425-C5340553BBF3}" type="slidenum">
              <a:rPr lang="en-US" altLang="zh-CN" smtClean="0">
                <a:latin typeface="Arial" pitchFamily="34" charset="0"/>
              </a:rPr>
              <a:pPr/>
              <a:t>3</a:t>
            </a:fld>
            <a:endParaRPr lang="en-US" altLang="zh-CN" smtClean="0">
              <a:latin typeface="Arial" pitchFamily="34" charset="0"/>
            </a:endParaRPr>
          </a:p>
        </p:txBody>
      </p:sp>
      <p:sp>
        <p:nvSpPr>
          <p:cNvPr id="6147" name="Rectangle 9"/>
          <p:cNvSpPr>
            <a:spLocks noGrp="1" noChangeArrowheads="1"/>
          </p:cNvSpPr>
          <p:nvPr>
            <p:ph type="title"/>
          </p:nvPr>
        </p:nvSpPr>
        <p:spPr>
          <a:xfrm>
            <a:off x="757235" y="260350"/>
            <a:ext cx="7386665" cy="417513"/>
          </a:xfrm>
        </p:spPr>
        <p:txBody>
          <a:bodyPr/>
          <a:lstStyle/>
          <a:p>
            <a:pPr algn="ctr"/>
            <a:r>
              <a:rPr lang="en-US" altLang="zh-CN" dirty="0" smtClean="0"/>
              <a:t>9.1 </a:t>
            </a:r>
            <a:r>
              <a:rPr lang="zh-CN" altLang="en-US" dirty="0" smtClean="0"/>
              <a:t>二元运算及其性质</a:t>
            </a:r>
            <a:r>
              <a:rPr lang="en-US" altLang="zh-CN" dirty="0" smtClean="0"/>
              <a:t>::</a:t>
            </a:r>
            <a:r>
              <a:rPr lang="zh-CN" altLang="en-US" dirty="0" smtClean="0"/>
              <a:t>二元运算的定义</a:t>
            </a:r>
            <a:endParaRPr lang="zh-CN" altLang="en-US" dirty="0" smtClean="0">
              <a:latin typeface="宋体" pitchFamily="2" charset="-122"/>
            </a:endParaRPr>
          </a:p>
        </p:txBody>
      </p:sp>
      <p:sp>
        <p:nvSpPr>
          <p:cNvPr id="6148" name="Rectangle 17"/>
          <p:cNvSpPr>
            <a:spLocks noChangeArrowheads="1"/>
          </p:cNvSpPr>
          <p:nvPr/>
        </p:nvSpPr>
        <p:spPr bwMode="auto">
          <a:xfrm>
            <a:off x="539750" y="908720"/>
            <a:ext cx="8064698" cy="2169825"/>
          </a:xfrm>
          <a:prstGeom prst="rect">
            <a:avLst/>
          </a:prstGeom>
          <a:noFill/>
          <a:ln w="9525">
            <a:noFill/>
            <a:miter lim="800000"/>
            <a:headEnd/>
            <a:tailEnd/>
          </a:ln>
        </p:spPr>
        <p:txBody>
          <a:bodyPr wrap="square">
            <a:spAutoFit/>
          </a:bodyPr>
          <a:lstStyle/>
          <a:p>
            <a:pPr>
              <a:lnSpc>
                <a:spcPct val="125000"/>
              </a:lnSpc>
              <a:spcBef>
                <a:spcPts val="900"/>
              </a:spcBef>
            </a:pPr>
            <a:r>
              <a:rPr lang="zh-CN" altLang="en-US" sz="2400" b="1" dirty="0" smtClean="0">
                <a:solidFill>
                  <a:srgbClr val="A60021"/>
                </a:solidFill>
                <a:latin typeface="font2-Identity-H"/>
              </a:rPr>
              <a:t>定义</a:t>
            </a:r>
            <a:r>
              <a:rPr lang="en-US" altLang="zh-CN" sz="2400" b="1" dirty="0" smtClean="0">
                <a:solidFill>
                  <a:srgbClr val="A60021"/>
                </a:solidFill>
                <a:latin typeface="Times New Roman" pitchFamily="18" charset="0"/>
                <a:cs typeface="Times New Roman" pitchFamily="18" charset="0"/>
              </a:rPr>
              <a:t>9.1  </a:t>
            </a:r>
            <a:r>
              <a:rPr lang="zh-CN" altLang="en-US" sz="2400" b="1" dirty="0" smtClean="0"/>
              <a:t>设</a:t>
            </a:r>
            <a:r>
              <a:rPr lang="en-US" altLang="zh-CN" sz="2400" b="1" i="1" dirty="0">
                <a:latin typeface="Times New Roman" pitchFamily="18" charset="0"/>
                <a:cs typeface="Times New Roman" pitchFamily="18" charset="0"/>
              </a:rPr>
              <a:t>S</a:t>
            </a:r>
            <a:r>
              <a:rPr lang="zh-CN" altLang="en-US" sz="2400" b="1" dirty="0"/>
              <a:t>为集合，函数</a:t>
            </a:r>
            <a:r>
              <a:rPr lang="en-US" altLang="zh-CN" sz="2400" b="1" i="1" dirty="0">
                <a:latin typeface="Times New Roman" pitchFamily="18" charset="0"/>
                <a:cs typeface="Times New Roman" pitchFamily="18" charset="0"/>
              </a:rPr>
              <a:t>f</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S</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S</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t> </a:t>
            </a:r>
            <a:r>
              <a:rPr lang="zh-CN" altLang="en-US" sz="2400" b="1" dirty="0"/>
              <a:t>称为</a:t>
            </a:r>
            <a:r>
              <a:rPr lang="en-US" altLang="zh-CN" sz="2400" b="1" i="1" dirty="0">
                <a:latin typeface="Times New Roman" pitchFamily="18" charset="0"/>
                <a:cs typeface="Times New Roman" pitchFamily="18" charset="0"/>
              </a:rPr>
              <a:t>S</a:t>
            </a:r>
            <a:r>
              <a:rPr lang="zh-CN" altLang="en-US" sz="2400" b="1" dirty="0"/>
              <a:t>上的二元运算</a:t>
            </a:r>
            <a:r>
              <a:rPr lang="en-US" altLang="zh-CN" sz="2400" b="1" dirty="0"/>
              <a:t>,</a:t>
            </a:r>
            <a:r>
              <a:rPr lang="zh-CN" altLang="en-US" sz="2400" b="1" dirty="0"/>
              <a:t>简称为</a:t>
            </a:r>
            <a:r>
              <a:rPr lang="zh-CN" altLang="en-US" sz="2400" b="1" dirty="0">
                <a:solidFill>
                  <a:schemeClr val="accent2">
                    <a:lumMod val="60000"/>
                    <a:lumOff val="40000"/>
                  </a:schemeClr>
                </a:solidFill>
              </a:rPr>
              <a:t>二元运算</a:t>
            </a:r>
            <a:r>
              <a:rPr lang="en-US" altLang="zh-CN" sz="2400" b="1" dirty="0" smtClean="0"/>
              <a:t>.  </a:t>
            </a:r>
            <a:endParaRPr lang="en-US" altLang="zh-CN" sz="2400" b="1" dirty="0"/>
          </a:p>
          <a:p>
            <a:pPr>
              <a:lnSpc>
                <a:spcPct val="125000"/>
              </a:lnSpc>
              <a:spcBef>
                <a:spcPts val="900"/>
              </a:spcBef>
              <a:buClr>
                <a:srgbClr val="FFC000"/>
              </a:buClr>
              <a:buFont typeface="Wingdings" pitchFamily="2" charset="2"/>
              <a:buChar char="l"/>
            </a:pP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S</a:t>
            </a:r>
            <a:r>
              <a:rPr lang="zh-CN" altLang="en-US" sz="2400" b="1" dirty="0"/>
              <a:t>中任何两个元素都可以进行运算</a:t>
            </a:r>
            <a:r>
              <a:rPr lang="en-US" altLang="zh-CN" sz="2400" b="1" dirty="0"/>
              <a:t>,</a:t>
            </a:r>
            <a:r>
              <a:rPr lang="zh-CN" altLang="en-US" sz="2400" b="1" dirty="0"/>
              <a:t>且运算的结果惟一</a:t>
            </a:r>
            <a:r>
              <a:rPr lang="en-US" altLang="zh-CN" sz="2400" b="1" dirty="0"/>
              <a:t>.</a:t>
            </a:r>
          </a:p>
          <a:p>
            <a:pPr>
              <a:lnSpc>
                <a:spcPct val="125000"/>
              </a:lnSpc>
              <a:spcBef>
                <a:spcPts val="900"/>
              </a:spcBef>
              <a:buClr>
                <a:srgbClr val="FFC000"/>
              </a:buClr>
              <a:buFont typeface="Wingdings" pitchFamily="2" charset="2"/>
              <a:buChar char="l"/>
            </a:pPr>
            <a:r>
              <a:rPr lang="en-US" altLang="zh-CN" sz="2400" b="1" dirty="0">
                <a:latin typeface="Times New Roman" pitchFamily="18" charset="0"/>
                <a:cs typeface="Times New Roman" pitchFamily="18" charset="0"/>
              </a:rPr>
              <a:t> S</a:t>
            </a:r>
            <a:r>
              <a:rPr lang="zh-CN" altLang="en-US" sz="2400" b="1" dirty="0"/>
              <a:t>中任何两个元素的运算结果都属于</a:t>
            </a:r>
            <a:r>
              <a:rPr lang="en-US" altLang="zh-CN" sz="2400" b="1" i="1" dirty="0">
                <a:latin typeface="Times New Roman" pitchFamily="18" charset="0"/>
                <a:cs typeface="Times New Roman" pitchFamily="18" charset="0"/>
              </a:rPr>
              <a:t>S</a:t>
            </a:r>
            <a:r>
              <a:rPr lang="en-US" altLang="zh-CN" sz="2400" b="1" dirty="0" smtClean="0"/>
              <a:t>, </a:t>
            </a:r>
            <a:r>
              <a:rPr lang="zh-CN" altLang="en-US" sz="2400" b="1" dirty="0" smtClean="0"/>
              <a:t>即</a:t>
            </a:r>
            <a:r>
              <a:rPr lang="en-US" altLang="zh-CN" sz="2400" b="1" i="1" dirty="0">
                <a:latin typeface="Times New Roman" pitchFamily="18" charset="0"/>
                <a:cs typeface="Times New Roman" pitchFamily="18" charset="0"/>
              </a:rPr>
              <a:t>S</a:t>
            </a:r>
            <a:r>
              <a:rPr lang="zh-CN" altLang="en-US" sz="2400" b="1" dirty="0"/>
              <a:t>对该运算</a:t>
            </a:r>
            <a:r>
              <a:rPr lang="zh-CN" altLang="en-US" sz="2400" b="1" dirty="0">
                <a:solidFill>
                  <a:schemeClr val="accent2">
                    <a:lumMod val="60000"/>
                    <a:lumOff val="40000"/>
                  </a:schemeClr>
                </a:solidFill>
              </a:rPr>
              <a:t>封闭</a:t>
            </a:r>
            <a:r>
              <a:rPr lang="en-US" altLang="zh-CN" sz="2400" b="1" dirty="0" smtClean="0"/>
              <a:t>.</a:t>
            </a:r>
          </a:p>
        </p:txBody>
      </p:sp>
      <p:sp>
        <p:nvSpPr>
          <p:cNvPr id="16" name="Rectangle 17"/>
          <p:cNvSpPr>
            <a:spLocks noChangeArrowheads="1"/>
          </p:cNvSpPr>
          <p:nvPr/>
        </p:nvSpPr>
        <p:spPr bwMode="auto">
          <a:xfrm>
            <a:off x="612278" y="3214687"/>
            <a:ext cx="7704138" cy="3121432"/>
          </a:xfrm>
          <a:prstGeom prst="rect">
            <a:avLst/>
          </a:prstGeom>
          <a:noFill/>
          <a:ln w="9525">
            <a:noFill/>
            <a:miter lim="800000"/>
            <a:headEnd/>
            <a:tailEnd/>
          </a:ln>
        </p:spPr>
        <p:txBody>
          <a:bodyPr wrap="square">
            <a:spAutoFit/>
          </a:bodyPr>
          <a:lstStyle/>
          <a:p>
            <a:pPr>
              <a:lnSpc>
                <a:spcPct val="125000"/>
              </a:lnSpc>
              <a:spcBef>
                <a:spcPts val="800"/>
              </a:spcBef>
            </a:pPr>
            <a:r>
              <a:rPr lang="zh-CN" altLang="en-US" sz="2400" b="1" dirty="0" smtClean="0">
                <a:solidFill>
                  <a:srgbClr val="C00000"/>
                </a:solidFill>
              </a:rPr>
              <a:t>例</a:t>
            </a:r>
            <a:r>
              <a:rPr lang="en-US" altLang="zh-CN" sz="2400" b="1" dirty="0" smtClean="0">
                <a:solidFill>
                  <a:srgbClr val="C00000"/>
                </a:solidFill>
              </a:rPr>
              <a:t>9.</a:t>
            </a:r>
            <a:r>
              <a:rPr lang="en-US" altLang="zh-CN" sz="2400" b="1" dirty="0" smtClean="0">
                <a:solidFill>
                  <a:srgbClr val="C00000"/>
                </a:solidFill>
                <a:latin typeface="Times New Roman" pitchFamily="18" charset="0"/>
                <a:cs typeface="Times New Roman" pitchFamily="18" charset="0"/>
              </a:rPr>
              <a:t>1</a:t>
            </a:r>
            <a:r>
              <a:rPr lang="zh-CN" altLang="en-US" sz="2400" b="1" dirty="0" smtClean="0">
                <a:solidFill>
                  <a:srgbClr val="C00000"/>
                </a:solidFill>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lnSpc>
                <a:spcPct val="125000"/>
              </a:lnSpc>
              <a:spcBef>
                <a:spcPts val="800"/>
              </a:spcBef>
            </a:pPr>
            <a:r>
              <a:rPr lang="en-US" altLang="zh-CN" sz="2400" b="1" dirty="0" smtClean="0">
                <a:latin typeface="Times New Roman" pitchFamily="18" charset="0"/>
                <a:cs typeface="Times New Roman" pitchFamily="18" charset="0"/>
              </a:rPr>
              <a:t>(</a:t>
            </a:r>
            <a:r>
              <a:rPr lang="en-US" altLang="zh-CN" sz="2400" b="1" dirty="0">
                <a:latin typeface="Times New Roman" pitchFamily="18" charset="0"/>
                <a:cs typeface="Times New Roman" pitchFamily="18" charset="0"/>
              </a:rPr>
              <a:t>1) </a:t>
            </a:r>
            <a:r>
              <a:rPr lang="zh-CN" altLang="en-US" sz="2400" b="1" dirty="0"/>
              <a:t>自然数集合</a:t>
            </a:r>
            <a:r>
              <a:rPr lang="en-US" altLang="zh-CN" sz="2400" b="1" dirty="0">
                <a:latin typeface="Times New Roman" pitchFamily="18" charset="0"/>
                <a:cs typeface="Times New Roman" pitchFamily="18" charset="0"/>
              </a:rPr>
              <a:t>N</a:t>
            </a:r>
            <a:r>
              <a:rPr lang="zh-CN" altLang="en-US" sz="2400" b="1" dirty="0"/>
              <a:t>上的加法和乘法是</a:t>
            </a:r>
            <a:r>
              <a:rPr lang="en-US" altLang="zh-CN" sz="2400" b="1" dirty="0">
                <a:latin typeface="Times New Roman" pitchFamily="18" charset="0"/>
                <a:cs typeface="Times New Roman" pitchFamily="18" charset="0"/>
              </a:rPr>
              <a:t>N</a:t>
            </a:r>
            <a:r>
              <a:rPr lang="zh-CN" altLang="en-US" sz="2400" b="1" dirty="0"/>
              <a:t>上的二元运算</a:t>
            </a:r>
            <a:r>
              <a:rPr lang="en-US" altLang="zh-CN" sz="2400" b="1" dirty="0" smtClean="0"/>
              <a:t>, </a:t>
            </a:r>
            <a:r>
              <a:rPr lang="zh-CN" altLang="en-US" sz="2400" b="1" dirty="0" smtClean="0"/>
              <a:t>但</a:t>
            </a:r>
            <a:r>
              <a:rPr lang="zh-CN" altLang="en-US" sz="2400" b="1" dirty="0"/>
              <a:t>减法和除法不是</a:t>
            </a:r>
            <a:r>
              <a:rPr lang="en-US" altLang="zh-CN" sz="2400" b="1" dirty="0"/>
              <a:t>.</a:t>
            </a:r>
          </a:p>
          <a:p>
            <a:pPr>
              <a:lnSpc>
                <a:spcPct val="125000"/>
              </a:lnSpc>
              <a:spcBef>
                <a:spcPts val="800"/>
              </a:spcBef>
            </a:pPr>
            <a:r>
              <a:rPr lang="en-US" altLang="zh-CN" sz="2400" b="1" dirty="0">
                <a:latin typeface="Times New Roman" pitchFamily="18" charset="0"/>
                <a:cs typeface="Times New Roman" pitchFamily="18" charset="0"/>
              </a:rPr>
              <a:t>(2) </a:t>
            </a:r>
            <a:r>
              <a:rPr lang="zh-CN" altLang="en-US" sz="2400" b="1" dirty="0"/>
              <a:t>整数集合</a:t>
            </a:r>
            <a:r>
              <a:rPr lang="en-US" altLang="zh-CN" sz="2400" b="1" dirty="0">
                <a:latin typeface="Times New Roman" pitchFamily="18" charset="0"/>
                <a:cs typeface="Times New Roman" pitchFamily="18" charset="0"/>
              </a:rPr>
              <a:t>Z</a:t>
            </a:r>
            <a:r>
              <a:rPr lang="zh-CN" altLang="en-US" sz="2400" b="1" dirty="0"/>
              <a:t>上</a:t>
            </a:r>
            <a:r>
              <a:rPr lang="zh-CN" altLang="en-US" sz="2400" b="1" dirty="0" smtClean="0"/>
              <a:t>的加法、减法、乘法是</a:t>
            </a:r>
            <a:r>
              <a:rPr lang="en-US" altLang="zh-CN" sz="2400" b="1" dirty="0">
                <a:latin typeface="Times New Roman" pitchFamily="18" charset="0"/>
                <a:cs typeface="Times New Roman" pitchFamily="18" charset="0"/>
              </a:rPr>
              <a:t>Z</a:t>
            </a:r>
            <a:r>
              <a:rPr lang="zh-CN" altLang="en-US" sz="2400" b="1" dirty="0"/>
              <a:t>上</a:t>
            </a:r>
            <a:r>
              <a:rPr lang="zh-CN" altLang="en-US" sz="2400" b="1" dirty="0" smtClean="0"/>
              <a:t>的二元运算</a:t>
            </a:r>
            <a:endParaRPr lang="en-US" altLang="zh-CN" sz="2400" b="1" dirty="0"/>
          </a:p>
          <a:p>
            <a:pPr>
              <a:lnSpc>
                <a:spcPct val="125000"/>
              </a:lnSpc>
              <a:spcBef>
                <a:spcPts val="800"/>
              </a:spcBef>
            </a:pPr>
            <a:r>
              <a:rPr lang="en-US" altLang="zh-CN" sz="2400" b="1" dirty="0">
                <a:latin typeface="Times New Roman" pitchFamily="18" charset="0"/>
                <a:cs typeface="Times New Roman" pitchFamily="18" charset="0"/>
              </a:rPr>
              <a:t>(3) </a:t>
            </a:r>
            <a:r>
              <a:rPr lang="zh-CN" altLang="en-US" sz="2400" b="1" dirty="0"/>
              <a:t>非零实数集</a:t>
            </a:r>
            <a:r>
              <a:rPr lang="en-US" altLang="zh-CN" sz="2400" b="1" dirty="0">
                <a:latin typeface="Times New Roman" pitchFamily="18" charset="0"/>
                <a:cs typeface="Times New Roman" pitchFamily="18" charset="0"/>
              </a:rPr>
              <a:t>R*</a:t>
            </a:r>
            <a:r>
              <a:rPr lang="zh-CN" altLang="en-US" sz="2400" b="1" dirty="0"/>
              <a:t>上的乘法和除法都是</a:t>
            </a:r>
            <a:r>
              <a:rPr lang="en-US" altLang="zh-CN" sz="2400" b="1" dirty="0">
                <a:latin typeface="Times New Roman" pitchFamily="18" charset="0"/>
                <a:cs typeface="Times New Roman" pitchFamily="18" charset="0"/>
              </a:rPr>
              <a:t>R*</a:t>
            </a:r>
            <a:r>
              <a:rPr lang="zh-CN" altLang="en-US" sz="2400" b="1" dirty="0"/>
              <a:t>上的二元运算</a:t>
            </a:r>
            <a:r>
              <a:rPr lang="en-US" altLang="zh-CN" sz="2400" b="1" dirty="0"/>
              <a:t>,</a:t>
            </a:r>
            <a:r>
              <a:rPr lang="zh-CN" altLang="en-US" sz="2400" b="1" dirty="0"/>
              <a:t>而加法和减法不是</a:t>
            </a:r>
            <a:r>
              <a:rPr lang="en-US" altLang="zh-CN" sz="2400"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 calcmode="lin" valueType="num">
                                      <p:cBhvr additive="base">
                                        <p:cTn id="1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 calcmode="lin" valueType="num">
                                      <p:cBhvr additive="base">
                                        <p:cTn id="2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30</a:t>
            </a:fld>
            <a:endParaRPr lang="en-US" altLang="zh-CN" smtClean="0">
              <a:ea typeface="宋体" charset="-122"/>
            </a:endParaRPr>
          </a:p>
        </p:txBody>
      </p:sp>
      <p:sp>
        <p:nvSpPr>
          <p:cNvPr id="14339" name="Rectangle 9"/>
          <p:cNvSpPr>
            <a:spLocks noGrp="1" noChangeArrowheads="1"/>
          </p:cNvSpPr>
          <p:nvPr>
            <p:ph type="title"/>
          </p:nvPr>
        </p:nvSpPr>
        <p:spPr>
          <a:xfrm>
            <a:off x="285720" y="439719"/>
            <a:ext cx="8572560"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t>半群和独异点的定义</a:t>
            </a:r>
          </a:p>
        </p:txBody>
      </p:sp>
      <p:sp>
        <p:nvSpPr>
          <p:cNvPr id="16" name="Rectangle 17"/>
          <p:cNvSpPr>
            <a:spLocks noChangeArrowheads="1"/>
          </p:cNvSpPr>
          <p:nvPr/>
        </p:nvSpPr>
        <p:spPr bwMode="auto">
          <a:xfrm>
            <a:off x="539750" y="1071546"/>
            <a:ext cx="8175654" cy="5683607"/>
          </a:xfrm>
          <a:prstGeom prst="rect">
            <a:avLst/>
          </a:prstGeom>
          <a:noFill/>
          <a:ln w="9525">
            <a:noFill/>
            <a:miter lim="800000"/>
            <a:headEnd/>
            <a:tailEnd/>
          </a:ln>
        </p:spPr>
        <p:txBody>
          <a:bodyPr wrap="square">
            <a:spAutoFit/>
          </a:bodyPr>
          <a:lstStyle/>
          <a:p>
            <a:pPr>
              <a:lnSpc>
                <a:spcPct val="125000"/>
              </a:lnSpc>
              <a:spcBef>
                <a:spcPts val="800"/>
              </a:spcBef>
              <a:defRPr/>
            </a:pPr>
            <a:r>
              <a:rPr lang="zh-CN" altLang="en-US" sz="2400" b="1" dirty="0" smtClean="0">
                <a:solidFill>
                  <a:srgbClr val="AF1D1D"/>
                </a:solidFill>
              </a:rPr>
              <a:t>定义</a:t>
            </a:r>
            <a:r>
              <a:rPr lang="en-US" altLang="zh-CN" sz="2400" b="1" dirty="0" smtClean="0">
                <a:solidFill>
                  <a:srgbClr val="AF1D1D"/>
                </a:solidFill>
                <a:latin typeface="+mj-lt"/>
              </a:rPr>
              <a:t>9.13  </a:t>
            </a:r>
            <a:r>
              <a:rPr lang="en-US" altLang="zh-CN" sz="2400" b="1" dirty="0" smtClean="0">
                <a:latin typeface="Times New Roman" pitchFamily="18" charset="0"/>
              </a:rPr>
              <a:t>(1</a:t>
            </a:r>
            <a:r>
              <a:rPr lang="en-US" altLang="zh-CN" sz="2400" b="1" dirty="0">
                <a:latin typeface="Times New Roman" pitchFamily="18" charset="0"/>
              </a:rPr>
              <a:t>) </a:t>
            </a:r>
            <a:r>
              <a:rPr lang="zh-CN" altLang="en-US" sz="2400" b="1" dirty="0">
                <a:latin typeface="Times New Roman" pitchFamily="18" charset="0"/>
              </a:rPr>
              <a:t>设</a:t>
            </a:r>
            <a:r>
              <a:rPr lang="en-US" altLang="zh-CN" sz="2400" b="1" i="1" dirty="0">
                <a:latin typeface="Times New Roman" pitchFamily="18" charset="0"/>
              </a:rPr>
              <a:t>V</a:t>
            </a:r>
            <a:r>
              <a:rPr lang="en-US" altLang="zh-CN" sz="2400" b="1" dirty="0">
                <a:latin typeface="Times New Roman" pitchFamily="18" charset="0"/>
              </a:rPr>
              <a:t>=&lt;</a:t>
            </a:r>
            <a:r>
              <a:rPr lang="en-US" altLang="zh-CN" sz="2400" b="1" i="1" dirty="0" smtClean="0">
                <a:latin typeface="Times New Roman" pitchFamily="18" charset="0"/>
              </a:rPr>
              <a:t>S</a:t>
            </a:r>
            <a:r>
              <a:rPr lang="en-US" altLang="zh-CN" sz="2400" b="1" dirty="0" smtClean="0">
                <a:latin typeface="Times New Roman" pitchFamily="18" charset="0"/>
              </a:rPr>
              <a:t>, </a:t>
            </a:r>
            <a:r>
              <a:rPr lang="zh-CN" altLang="en-US" sz="2400" b="1" dirty="0" smtClean="0">
                <a:latin typeface="Times New Roman" pitchFamily="18" charset="0"/>
              </a:rPr>
              <a:t>∘ </a:t>
            </a:r>
            <a:r>
              <a:rPr lang="en-US" altLang="zh-CN" sz="2400" b="1" dirty="0">
                <a:latin typeface="Times New Roman" pitchFamily="18" charset="0"/>
              </a:rPr>
              <a:t>&gt;</a:t>
            </a:r>
            <a:r>
              <a:rPr lang="zh-CN" altLang="en-US" sz="2400" b="1" dirty="0">
                <a:latin typeface="Times New Roman" pitchFamily="18" charset="0"/>
              </a:rPr>
              <a:t>是代数系统</a:t>
            </a:r>
            <a:r>
              <a:rPr lang="en-US" altLang="zh-CN" sz="2400" b="1" dirty="0" smtClean="0">
                <a:latin typeface="Times New Roman" pitchFamily="18" charset="0"/>
              </a:rPr>
              <a:t>, </a:t>
            </a:r>
            <a:r>
              <a:rPr lang="zh-CN" altLang="en-US" sz="2400" b="1" dirty="0" smtClean="0">
                <a:latin typeface="Times New Roman" pitchFamily="18" charset="0"/>
              </a:rPr>
              <a:t>∘</a:t>
            </a:r>
            <a:r>
              <a:rPr lang="zh-CN" altLang="en-US" sz="2400" b="1" dirty="0">
                <a:latin typeface="Times New Roman" pitchFamily="18" charset="0"/>
              </a:rPr>
              <a:t>为二元运算</a:t>
            </a:r>
            <a:r>
              <a:rPr lang="en-US" altLang="zh-CN" sz="2400" b="1" dirty="0" smtClean="0">
                <a:latin typeface="Times New Roman" pitchFamily="18" charset="0"/>
              </a:rPr>
              <a:t>, </a:t>
            </a:r>
            <a:r>
              <a:rPr lang="zh-CN" altLang="en-US" sz="2400" b="1" dirty="0" smtClean="0">
                <a:latin typeface="Times New Roman" pitchFamily="18" charset="0"/>
              </a:rPr>
              <a:t>如果</a:t>
            </a:r>
            <a:r>
              <a:rPr lang="zh-CN" altLang="en-US" sz="2400" b="1" dirty="0">
                <a:latin typeface="Times New Roman" pitchFamily="18" charset="0"/>
              </a:rPr>
              <a:t>∘运算是</a:t>
            </a:r>
            <a:r>
              <a:rPr lang="zh-CN" altLang="en-US" sz="2400" b="1" dirty="0" smtClean="0">
                <a:latin typeface="Times New Roman" pitchFamily="18" charset="0"/>
              </a:rPr>
              <a:t>可结合</a:t>
            </a:r>
            <a:r>
              <a:rPr lang="zh-CN" altLang="en-US" sz="2400" b="1" dirty="0">
                <a:latin typeface="Times New Roman" pitchFamily="18" charset="0"/>
              </a:rPr>
              <a:t>的</a:t>
            </a:r>
            <a:r>
              <a:rPr lang="en-US" altLang="zh-CN" sz="2400" b="1" dirty="0" smtClean="0">
                <a:latin typeface="Times New Roman" pitchFamily="18" charset="0"/>
              </a:rPr>
              <a:t>, </a:t>
            </a:r>
            <a:r>
              <a:rPr lang="zh-CN" altLang="en-US" sz="2400" b="1" dirty="0" smtClean="0">
                <a:latin typeface="Times New Roman" pitchFamily="18" charset="0"/>
              </a:rPr>
              <a:t>则</a:t>
            </a:r>
            <a:r>
              <a:rPr lang="zh-CN" altLang="en-US" sz="2400" b="1" dirty="0">
                <a:latin typeface="Times New Roman" pitchFamily="18" charset="0"/>
              </a:rPr>
              <a:t>称</a:t>
            </a:r>
            <a:r>
              <a:rPr lang="en-US" altLang="zh-CN" sz="2400" b="1" i="1" dirty="0">
                <a:latin typeface="Times New Roman" pitchFamily="18" charset="0"/>
              </a:rPr>
              <a:t>V</a:t>
            </a:r>
            <a:r>
              <a:rPr lang="zh-CN" altLang="en-US" sz="2400" b="1" dirty="0">
                <a:latin typeface="Times New Roman" pitchFamily="18" charset="0"/>
              </a:rPr>
              <a:t>为</a:t>
            </a:r>
            <a:r>
              <a:rPr lang="zh-CN" altLang="en-US" sz="2400" b="1" dirty="0" smtClean="0">
                <a:solidFill>
                  <a:schemeClr val="accent2">
                    <a:lumMod val="60000"/>
                    <a:lumOff val="40000"/>
                  </a:schemeClr>
                </a:solidFill>
                <a:latin typeface="Times New Roman" pitchFamily="18" charset="0"/>
              </a:rPr>
              <a:t>半群</a:t>
            </a:r>
            <a:r>
              <a:rPr lang="zh-CN" altLang="en-US" sz="2400" b="1" dirty="0" smtClean="0">
                <a:latin typeface="Times New Roman" pitchFamily="18" charset="0"/>
              </a:rPr>
              <a:t>。</a:t>
            </a:r>
            <a:endParaRPr lang="en-US" altLang="zh-CN" sz="2400" b="1" dirty="0">
              <a:latin typeface="Times New Roman" pitchFamily="18" charset="0"/>
            </a:endParaRPr>
          </a:p>
          <a:p>
            <a:pPr>
              <a:lnSpc>
                <a:spcPct val="125000"/>
              </a:lnSpc>
              <a:spcBef>
                <a:spcPts val="800"/>
              </a:spcBef>
              <a:defRPr/>
            </a:pPr>
            <a:r>
              <a:rPr lang="en-US" altLang="zh-CN" sz="2400" b="1" dirty="0">
                <a:latin typeface="Times New Roman" pitchFamily="18" charset="0"/>
              </a:rPr>
              <a:t>(2) </a:t>
            </a:r>
            <a:r>
              <a:rPr lang="zh-CN" altLang="en-US" sz="2400" b="1" dirty="0">
                <a:latin typeface="Times New Roman" pitchFamily="18" charset="0"/>
              </a:rPr>
              <a:t>设</a:t>
            </a:r>
            <a:r>
              <a:rPr lang="en-US" altLang="zh-CN" sz="2400" b="1" i="1" dirty="0">
                <a:latin typeface="Times New Roman" pitchFamily="18" charset="0"/>
              </a:rPr>
              <a:t>V</a:t>
            </a:r>
            <a:r>
              <a:rPr lang="en-US" altLang="zh-CN" sz="2400" b="1" dirty="0">
                <a:latin typeface="Times New Roman" pitchFamily="18" charset="0"/>
              </a:rPr>
              <a:t>=&lt;</a:t>
            </a:r>
            <a:r>
              <a:rPr lang="en-US" altLang="zh-CN" sz="2400" b="1" i="1" dirty="0" smtClean="0">
                <a:latin typeface="Times New Roman" pitchFamily="18" charset="0"/>
              </a:rPr>
              <a:t>S</a:t>
            </a:r>
            <a:r>
              <a:rPr lang="en-US" altLang="zh-CN" sz="2400" b="1" dirty="0" smtClean="0">
                <a:latin typeface="Times New Roman" pitchFamily="18" charset="0"/>
              </a:rPr>
              <a:t>, </a:t>
            </a:r>
            <a:r>
              <a:rPr lang="zh-CN" altLang="en-US" sz="2400" b="1" dirty="0" smtClean="0">
                <a:latin typeface="Times New Roman" pitchFamily="18" charset="0"/>
              </a:rPr>
              <a:t>∘ </a:t>
            </a:r>
            <a:r>
              <a:rPr lang="en-US" altLang="zh-CN" sz="2400" b="1" dirty="0">
                <a:latin typeface="Times New Roman" pitchFamily="18" charset="0"/>
              </a:rPr>
              <a:t>&gt;</a:t>
            </a:r>
            <a:r>
              <a:rPr lang="zh-CN" altLang="en-US" sz="2400" b="1" dirty="0">
                <a:latin typeface="Times New Roman" pitchFamily="18" charset="0"/>
              </a:rPr>
              <a:t>是半群，若</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S</a:t>
            </a:r>
            <a:r>
              <a:rPr lang="zh-CN" altLang="en-US" sz="2400" b="1" dirty="0">
                <a:latin typeface="Times New Roman" pitchFamily="18" charset="0"/>
              </a:rPr>
              <a:t>是关于∘运算的单位元</a:t>
            </a:r>
            <a:r>
              <a:rPr lang="en-US" altLang="zh-CN" sz="2400" b="1" dirty="0" smtClean="0">
                <a:latin typeface="Times New Roman" pitchFamily="18" charset="0"/>
              </a:rPr>
              <a:t>, </a:t>
            </a:r>
            <a:r>
              <a:rPr lang="zh-CN" altLang="en-US" sz="2400" b="1" dirty="0" smtClean="0">
                <a:latin typeface="Times New Roman" pitchFamily="18" charset="0"/>
              </a:rPr>
              <a:t>则</a:t>
            </a:r>
            <a:r>
              <a:rPr lang="en-US" altLang="zh-CN" sz="2400" b="1" i="1" dirty="0" smtClean="0">
                <a:latin typeface="Times New Roman" pitchFamily="18" charset="0"/>
              </a:rPr>
              <a:t>V</a:t>
            </a:r>
            <a:r>
              <a:rPr lang="zh-CN" altLang="en-US" sz="2400" b="1" dirty="0">
                <a:latin typeface="Times New Roman" pitchFamily="18" charset="0"/>
              </a:rPr>
              <a:t>是</a:t>
            </a:r>
            <a:r>
              <a:rPr lang="zh-CN" altLang="en-US" sz="2400" b="1" dirty="0">
                <a:solidFill>
                  <a:schemeClr val="accent2">
                    <a:lumMod val="60000"/>
                    <a:lumOff val="40000"/>
                  </a:schemeClr>
                </a:solidFill>
                <a:latin typeface="Times New Roman" pitchFamily="18" charset="0"/>
              </a:rPr>
              <a:t>含幺半群</a:t>
            </a:r>
            <a:r>
              <a:rPr lang="en-US" altLang="zh-CN" sz="2400" b="1" dirty="0" smtClean="0">
                <a:latin typeface="Times New Roman" pitchFamily="18" charset="0"/>
              </a:rPr>
              <a:t>, </a:t>
            </a:r>
            <a:r>
              <a:rPr lang="zh-CN" altLang="en-US" sz="2400" b="1" dirty="0" smtClean="0">
                <a:latin typeface="Times New Roman" pitchFamily="18" charset="0"/>
              </a:rPr>
              <a:t>也</a:t>
            </a:r>
            <a:r>
              <a:rPr lang="zh-CN" altLang="en-US" sz="2400" b="1" dirty="0">
                <a:latin typeface="Times New Roman" pitchFamily="18" charset="0"/>
              </a:rPr>
              <a:t>叫做</a:t>
            </a:r>
            <a:r>
              <a:rPr lang="zh-CN" altLang="en-US" sz="2400" b="1" dirty="0">
                <a:solidFill>
                  <a:schemeClr val="accent2">
                    <a:lumMod val="60000"/>
                    <a:lumOff val="40000"/>
                  </a:schemeClr>
                </a:solidFill>
                <a:latin typeface="Times New Roman" pitchFamily="18" charset="0"/>
              </a:rPr>
              <a:t>独异点</a:t>
            </a:r>
            <a:r>
              <a:rPr lang="en-US" altLang="zh-CN" sz="2400" b="1" dirty="0">
                <a:latin typeface="Times New Roman" pitchFamily="18" charset="0"/>
              </a:rPr>
              <a:t>. </a:t>
            </a:r>
            <a:r>
              <a:rPr lang="zh-CN" altLang="en-US" sz="2400" b="1" dirty="0">
                <a:latin typeface="Times New Roman" pitchFamily="18" charset="0"/>
              </a:rPr>
              <a:t>有时也将独异点</a:t>
            </a:r>
            <a:r>
              <a:rPr lang="en-US" altLang="zh-CN" sz="2400" b="1" i="1" dirty="0">
                <a:latin typeface="Times New Roman" pitchFamily="18" charset="0"/>
              </a:rPr>
              <a:t>V</a:t>
            </a:r>
            <a:r>
              <a:rPr lang="en-US" altLang="zh-CN" sz="2400" b="1" dirty="0">
                <a:latin typeface="Times New Roman" pitchFamily="18" charset="0"/>
              </a:rPr>
              <a:t> </a:t>
            </a:r>
            <a:r>
              <a:rPr lang="zh-CN" altLang="en-US" sz="2400" b="1" dirty="0">
                <a:latin typeface="Times New Roman" pitchFamily="18" charset="0"/>
              </a:rPr>
              <a:t>记作</a:t>
            </a:r>
            <a:r>
              <a:rPr lang="en-US" altLang="zh-CN" sz="2400" b="1" i="1" dirty="0">
                <a:latin typeface="Times New Roman" pitchFamily="18" charset="0"/>
              </a:rPr>
              <a:t>V</a:t>
            </a:r>
            <a:r>
              <a:rPr lang="en-US" altLang="zh-CN" sz="2400" b="1" dirty="0">
                <a:latin typeface="Times New Roman" pitchFamily="18" charset="0"/>
              </a:rPr>
              <a:t>=&lt;</a:t>
            </a:r>
            <a:r>
              <a:rPr lang="en-US" altLang="zh-CN" sz="2400" b="1" i="1" dirty="0">
                <a:latin typeface="Times New Roman" pitchFamily="18" charset="0"/>
              </a:rPr>
              <a:t>S</a:t>
            </a:r>
            <a:r>
              <a:rPr lang="en-US" altLang="zh-CN" sz="2400" b="1" dirty="0" smtClean="0">
                <a:latin typeface="Times New Roman" pitchFamily="18" charset="0"/>
              </a:rPr>
              <a:t>, ∘, </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 。</a:t>
            </a:r>
            <a:endParaRPr lang="en-US" altLang="zh-CN" sz="2400" b="1" dirty="0" smtClean="0">
              <a:latin typeface="Times New Roman" pitchFamily="18" charset="0"/>
            </a:endParaRPr>
          </a:p>
          <a:p>
            <a:pPr>
              <a:lnSpc>
                <a:spcPct val="125000"/>
              </a:lnSpc>
              <a:spcBef>
                <a:spcPts val="800"/>
              </a:spcBef>
              <a:defRPr/>
            </a:pPr>
            <a:r>
              <a:rPr lang="en-US" altLang="zh-CN" sz="2400" b="1" dirty="0" smtClean="0">
                <a:latin typeface="Times New Roman" pitchFamily="18" charset="0"/>
              </a:rPr>
              <a:t>(</a:t>
            </a:r>
            <a:r>
              <a:rPr lang="en-US" altLang="zh-CN" sz="2400" b="1" dirty="0">
                <a:latin typeface="Times New Roman" pitchFamily="18" charset="0"/>
              </a:rPr>
              <a:t>3) </a:t>
            </a:r>
            <a:r>
              <a:rPr lang="zh-CN" altLang="en-US" sz="2400" b="1" dirty="0">
                <a:latin typeface="Times New Roman" pitchFamily="18" charset="0"/>
              </a:rPr>
              <a:t>设</a:t>
            </a:r>
            <a:r>
              <a:rPr lang="en-US" altLang="zh-CN" sz="2400" b="1" i="1" dirty="0">
                <a:latin typeface="Times New Roman" pitchFamily="18" charset="0"/>
              </a:rPr>
              <a:t>V</a:t>
            </a:r>
            <a:r>
              <a:rPr lang="en-US" altLang="zh-CN" sz="2400" b="1" dirty="0">
                <a:latin typeface="Times New Roman" pitchFamily="18" charset="0"/>
              </a:rPr>
              <a:t>=&lt;</a:t>
            </a:r>
            <a:r>
              <a:rPr lang="en-US" altLang="zh-CN" sz="2400" b="1" i="1" dirty="0">
                <a:latin typeface="Times New Roman" pitchFamily="18" charset="0"/>
              </a:rPr>
              <a:t>S</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dirty="0">
                <a:latin typeface="Times New Roman" pitchFamily="18" charset="0"/>
              </a:rPr>
              <a:t>&gt;</a:t>
            </a:r>
            <a:r>
              <a:rPr lang="zh-CN" altLang="en-US" sz="2400" b="1" dirty="0" smtClean="0">
                <a:latin typeface="Times New Roman" pitchFamily="18" charset="0"/>
              </a:rPr>
              <a:t>是半群，如果运算∘是可交换的，则称</a:t>
            </a:r>
            <a:r>
              <a:rPr lang="en-US" altLang="zh-CN" sz="2400" b="1" i="1" dirty="0" smtClean="0">
                <a:latin typeface="Times New Roman" pitchFamily="18" charset="0"/>
              </a:rPr>
              <a:t>V</a:t>
            </a:r>
            <a:r>
              <a:rPr lang="zh-CN" altLang="en-US" sz="2400" b="1" dirty="0" smtClean="0">
                <a:latin typeface="Times New Roman" pitchFamily="18" charset="0"/>
              </a:rPr>
              <a:t>是可交换半群。</a:t>
            </a:r>
            <a:endParaRPr lang="en-US" altLang="zh-CN" sz="2400" b="1" dirty="0" smtClean="0">
              <a:latin typeface="Times New Roman" pitchFamily="18" charset="0"/>
            </a:endParaRPr>
          </a:p>
          <a:p>
            <a:pPr>
              <a:lnSpc>
                <a:spcPct val="125000"/>
              </a:lnSpc>
              <a:spcBef>
                <a:spcPts val="800"/>
              </a:spcBef>
              <a:defRPr/>
            </a:pPr>
            <a:r>
              <a:rPr lang="en-US" altLang="zh-CN" sz="2400" b="1" dirty="0" smtClean="0">
                <a:latin typeface="Times New Roman" pitchFamily="18" charset="0"/>
              </a:rPr>
              <a:t>(4) </a:t>
            </a:r>
            <a:r>
              <a:rPr lang="zh-CN" altLang="en-US" sz="2400" b="1" dirty="0" smtClean="0">
                <a:latin typeface="Times New Roman" pitchFamily="18" charset="0"/>
              </a:rPr>
              <a:t>设</a:t>
            </a:r>
            <a:r>
              <a:rPr lang="en-US" altLang="zh-CN" sz="2400" b="1" i="1" dirty="0" smtClean="0">
                <a:latin typeface="Times New Roman" pitchFamily="18" charset="0"/>
              </a:rPr>
              <a:t>V</a:t>
            </a:r>
            <a:r>
              <a:rPr lang="en-US" altLang="zh-CN" sz="2400" b="1" dirty="0" smtClean="0">
                <a:latin typeface="Times New Roman" pitchFamily="18" charset="0"/>
              </a:rPr>
              <a:t>=&lt;</a:t>
            </a:r>
            <a:r>
              <a:rPr lang="en-US" altLang="zh-CN" sz="2400" b="1" i="1" dirty="0" smtClean="0">
                <a:latin typeface="Times New Roman" pitchFamily="18" charset="0"/>
              </a:rPr>
              <a:t>S</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dirty="0" smtClean="0">
                <a:latin typeface="Times New Roman" pitchFamily="18" charset="0"/>
              </a:rPr>
              <a:t>&gt;</a:t>
            </a:r>
            <a:r>
              <a:rPr lang="zh-CN" altLang="en-US" sz="2400" b="1" dirty="0" smtClean="0">
                <a:latin typeface="Times New Roman" pitchFamily="18" charset="0"/>
              </a:rPr>
              <a:t>是独异点，如果运算∘是可交换的，则称</a:t>
            </a:r>
            <a:r>
              <a:rPr lang="en-US" altLang="zh-CN" sz="2400" b="1" i="1" dirty="0" smtClean="0">
                <a:latin typeface="Times New Roman" pitchFamily="18" charset="0"/>
              </a:rPr>
              <a:t>V</a:t>
            </a:r>
            <a:r>
              <a:rPr lang="zh-CN" altLang="en-US" sz="2400" b="1" dirty="0" smtClean="0">
                <a:latin typeface="Times New Roman" pitchFamily="18" charset="0"/>
              </a:rPr>
              <a:t>是可交换独异点。</a:t>
            </a:r>
            <a:endParaRPr lang="en-US" altLang="zh-CN" sz="2400" b="1" dirty="0" smtClean="0">
              <a:latin typeface="Times New Roman" pitchFamily="18" charset="0"/>
            </a:endParaRPr>
          </a:p>
          <a:p>
            <a:pPr>
              <a:lnSpc>
                <a:spcPct val="125000"/>
              </a:lnSpc>
              <a:spcBef>
                <a:spcPts val="800"/>
              </a:spcBef>
              <a:defRPr/>
            </a:pPr>
            <a:r>
              <a:rPr lang="zh-CN" altLang="en-US" sz="2400" b="1" dirty="0" smtClean="0">
                <a:latin typeface="Times New Roman" pitchFamily="18" charset="0"/>
              </a:rPr>
              <a:t>由于半群和独异点中的运算∘是可结合的，可以验证：</a:t>
            </a:r>
            <a:endParaRPr lang="en-US" altLang="zh-CN" sz="2400" b="1" dirty="0" smtClean="0">
              <a:latin typeface="Times New Roman" pitchFamily="18" charset="0"/>
            </a:endParaRPr>
          </a:p>
          <a:p>
            <a:pPr>
              <a:lnSpc>
                <a:spcPct val="125000"/>
              </a:lnSpc>
              <a:spcBef>
                <a:spcPts val="800"/>
              </a:spcBef>
              <a:defRPr/>
            </a:pPr>
            <a:r>
              <a:rPr lang="en-US" altLang="zh-CN" sz="2400" b="1" i="1" dirty="0" smtClean="0">
                <a:latin typeface="Times New Roman" pitchFamily="18" charset="0"/>
              </a:rPr>
              <a:t>x</a:t>
            </a:r>
            <a:r>
              <a:rPr lang="en-US" altLang="zh-CN" sz="2400" b="1" baseline="30000" dirty="0" smtClean="0">
                <a:latin typeface="Times New Roman" pitchFamily="18" charset="0"/>
              </a:rPr>
              <a:t>0</a:t>
            </a:r>
            <a:r>
              <a:rPr lang="en-US" altLang="zh-CN" sz="2400" b="1" dirty="0" smtClean="0">
                <a:latin typeface="Times New Roman" pitchFamily="18" charset="0"/>
              </a:rPr>
              <a:t> = e, </a:t>
            </a:r>
            <a:r>
              <a:rPr lang="en-US" altLang="zh-CN" sz="2400" b="1" i="1" dirty="0" smtClean="0">
                <a:latin typeface="Times New Roman" pitchFamily="18" charset="0"/>
              </a:rPr>
              <a:t>x</a:t>
            </a:r>
            <a:r>
              <a:rPr lang="en-US" altLang="zh-CN" sz="2400" b="1" baseline="30000" dirty="0" smtClean="0">
                <a:latin typeface="Times New Roman" pitchFamily="18" charset="0"/>
              </a:rPr>
              <a:t>1</a:t>
            </a:r>
            <a:r>
              <a:rPr lang="en-US" altLang="zh-CN" sz="2400" b="1" dirty="0" smtClean="0">
                <a:latin typeface="Times New Roman" pitchFamily="18" charset="0"/>
              </a:rPr>
              <a:t> = </a:t>
            </a:r>
            <a:r>
              <a:rPr lang="en-US" altLang="zh-CN" sz="2400" b="1" i="1" dirty="0" smtClean="0">
                <a:latin typeface="Times New Roman" pitchFamily="18" charset="0"/>
              </a:rPr>
              <a:t>x</a:t>
            </a:r>
            <a:r>
              <a:rPr lang="en-US" altLang="zh-CN" sz="2400" b="1" dirty="0" smtClean="0">
                <a:latin typeface="Times New Roman" pitchFamily="18" charset="0"/>
              </a:rPr>
              <a:t> , </a:t>
            </a:r>
            <a:r>
              <a:rPr lang="en-US" altLang="zh-CN" sz="2400" b="1" i="1" dirty="0" smtClean="0">
                <a:latin typeface="Times New Roman" pitchFamily="18" charset="0"/>
              </a:rPr>
              <a:t>x</a:t>
            </a:r>
            <a:r>
              <a:rPr lang="en-US" altLang="zh-CN" sz="2400" b="1" i="1" baseline="30000" dirty="0" smtClean="0">
                <a:latin typeface="Times New Roman" pitchFamily="18" charset="0"/>
              </a:rPr>
              <a:t>n</a:t>
            </a:r>
            <a:r>
              <a:rPr lang="en-US" altLang="zh-CN" sz="2400" b="1" baseline="30000" dirty="0" smtClean="0">
                <a:latin typeface="Times New Roman" pitchFamily="18" charset="0"/>
              </a:rPr>
              <a:t>+1</a:t>
            </a:r>
            <a:r>
              <a:rPr lang="en-US" altLang="zh-CN" sz="2400" b="1" dirty="0" smtClean="0">
                <a:latin typeface="Times New Roman" pitchFamily="18" charset="0"/>
              </a:rPr>
              <a:t> = </a:t>
            </a:r>
            <a:r>
              <a:rPr lang="en-US" altLang="zh-CN" sz="2400" b="1" i="1" dirty="0" err="1" smtClean="0">
                <a:latin typeface="Times New Roman" pitchFamily="18" charset="0"/>
              </a:rPr>
              <a:t>x</a:t>
            </a:r>
            <a:r>
              <a:rPr lang="en-US" altLang="zh-CN" sz="2400" b="1" i="1" baseline="30000" dirty="0" err="1" smtClean="0">
                <a:latin typeface="Times New Roman" pitchFamily="18" charset="0"/>
              </a:rPr>
              <a:t>n</a:t>
            </a:r>
            <a:r>
              <a:rPr lang="zh-CN" altLang="en-US" sz="2400" b="1" dirty="0" smtClean="0">
                <a:latin typeface="Times New Roman" pitchFamily="18" charset="0"/>
              </a:rPr>
              <a:t>∘</a:t>
            </a:r>
            <a:r>
              <a:rPr lang="en-US" altLang="zh-CN" sz="2400" b="1" dirty="0" smtClean="0">
                <a:latin typeface="Times New Roman" pitchFamily="18" charset="0"/>
              </a:rPr>
              <a:t>x,  </a:t>
            </a:r>
            <a:r>
              <a:rPr lang="en-US" altLang="zh-CN" sz="2400" b="1" i="1" dirty="0" err="1" smtClean="0">
                <a:latin typeface="Times New Roman" pitchFamily="18" charset="0"/>
              </a:rPr>
              <a:t>x</a:t>
            </a:r>
            <a:r>
              <a:rPr lang="en-US" altLang="zh-CN" sz="2400" b="1" i="1" baseline="30000" dirty="0" err="1" smtClean="0">
                <a:latin typeface="Times New Roman" pitchFamily="18" charset="0"/>
              </a:rPr>
              <a:t>m</a:t>
            </a:r>
            <a:r>
              <a:rPr lang="zh-CN" altLang="en-US" sz="2400" b="1" dirty="0" smtClean="0">
                <a:latin typeface="Times New Roman" pitchFamily="18" charset="0"/>
              </a:rPr>
              <a:t>∘</a:t>
            </a:r>
            <a:r>
              <a:rPr lang="en-US" altLang="zh-CN" sz="2400" b="1" i="1" dirty="0" err="1" smtClean="0">
                <a:latin typeface="Times New Roman" pitchFamily="18" charset="0"/>
              </a:rPr>
              <a:t>x</a:t>
            </a:r>
            <a:r>
              <a:rPr lang="en-US" altLang="zh-CN" sz="2400" b="1" i="1" baseline="30000" dirty="0" err="1" smtClean="0">
                <a:latin typeface="Times New Roman" pitchFamily="18" charset="0"/>
              </a:rPr>
              <a:t>n</a:t>
            </a:r>
            <a:r>
              <a:rPr lang="en-US" altLang="zh-CN" sz="2400" b="1" dirty="0" smtClean="0">
                <a:latin typeface="Times New Roman" pitchFamily="18" charset="0"/>
              </a:rPr>
              <a:t> = </a:t>
            </a:r>
            <a:r>
              <a:rPr lang="en-US" altLang="zh-CN" sz="2400" b="1" i="1" dirty="0" err="1" smtClean="0">
                <a:latin typeface="Times New Roman" pitchFamily="18" charset="0"/>
              </a:rPr>
              <a:t>x</a:t>
            </a:r>
            <a:r>
              <a:rPr lang="en-US" altLang="zh-CN" sz="2400" b="1" i="1" baseline="30000" dirty="0" err="1" smtClean="0">
                <a:latin typeface="Times New Roman" pitchFamily="18" charset="0"/>
              </a:rPr>
              <a:t>m</a:t>
            </a:r>
            <a:r>
              <a:rPr lang="en-US" altLang="zh-CN" sz="2400" b="1" baseline="30000" dirty="0" err="1" smtClean="0">
                <a:latin typeface="Times New Roman" pitchFamily="18" charset="0"/>
              </a:rPr>
              <a:t>+</a:t>
            </a:r>
            <a:r>
              <a:rPr lang="en-US" altLang="zh-CN" sz="2400" b="1" i="1" baseline="30000" dirty="0" err="1" smtClean="0">
                <a:latin typeface="Times New Roman" pitchFamily="18" charset="0"/>
              </a:rPr>
              <a:t>n</a:t>
            </a:r>
            <a:r>
              <a:rPr lang="en-US" altLang="zh-CN" sz="2400" b="1" dirty="0" smtClean="0">
                <a:latin typeface="Times New Roman" pitchFamily="18" charset="0"/>
              </a:rPr>
              <a:t>, (</a:t>
            </a:r>
            <a:r>
              <a:rPr lang="en-US" altLang="zh-CN" sz="2400" b="1" i="1" dirty="0" err="1" smtClean="0">
                <a:latin typeface="Times New Roman" pitchFamily="18" charset="0"/>
              </a:rPr>
              <a:t>x</a:t>
            </a:r>
            <a:r>
              <a:rPr lang="en-US" altLang="zh-CN" sz="2400" b="1" i="1" baseline="30000" dirty="0" err="1" smtClean="0">
                <a:latin typeface="Times New Roman" pitchFamily="18" charset="0"/>
              </a:rPr>
              <a:t>m</a:t>
            </a:r>
            <a:r>
              <a:rPr lang="en-US" altLang="zh-CN" sz="2400" b="1" dirty="0" smtClean="0">
                <a:latin typeface="Times New Roman" pitchFamily="18" charset="0"/>
              </a:rPr>
              <a:t>)</a:t>
            </a:r>
            <a:r>
              <a:rPr lang="en-US" altLang="zh-CN" sz="2400" b="1" i="1" baseline="30000" dirty="0" smtClean="0">
                <a:latin typeface="Times New Roman" pitchFamily="18" charset="0"/>
              </a:rPr>
              <a:t>n</a:t>
            </a:r>
            <a:r>
              <a:rPr lang="en-US" altLang="zh-CN" sz="2400" b="1" dirty="0" smtClean="0">
                <a:latin typeface="Times New Roman" pitchFamily="18" charset="0"/>
              </a:rPr>
              <a:t> = </a:t>
            </a:r>
            <a:r>
              <a:rPr lang="en-US" altLang="zh-CN" sz="2400" b="1" i="1" dirty="0" err="1" smtClean="0">
                <a:latin typeface="Times New Roman" pitchFamily="18" charset="0"/>
              </a:rPr>
              <a:t>x</a:t>
            </a:r>
            <a:r>
              <a:rPr lang="en-US" altLang="zh-CN" sz="2400" b="1" i="1" baseline="30000" dirty="0" err="1" smtClean="0">
                <a:latin typeface="Times New Roman" pitchFamily="18" charset="0"/>
              </a:rPr>
              <a:t>mn</a:t>
            </a:r>
            <a:r>
              <a:rPr lang="en-US" altLang="zh-CN" sz="2400" b="1" dirty="0" smtClean="0">
                <a:latin typeface="Times New Roman" pitchFamily="18" charset="0"/>
              </a:rPr>
              <a:t>.</a:t>
            </a: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21FFA3DF-607C-4F5B-AFC4-16AF553B36CE}" type="slidenum">
              <a:rPr lang="en-US" altLang="zh-CN" smtClean="0">
                <a:ea typeface="宋体" charset="-122"/>
              </a:rPr>
              <a:pPr/>
              <a:t>31</a:t>
            </a:fld>
            <a:endParaRPr lang="en-US" altLang="zh-CN" smtClean="0">
              <a:ea typeface="宋体" charset="-122"/>
            </a:endParaRPr>
          </a:p>
        </p:txBody>
      </p:sp>
      <p:sp>
        <p:nvSpPr>
          <p:cNvPr id="15363" name="Rectangle 9"/>
          <p:cNvSpPr>
            <a:spLocks noGrp="1" noChangeArrowheads="1"/>
          </p:cNvSpPr>
          <p:nvPr>
            <p:ph type="title"/>
          </p:nvPr>
        </p:nvSpPr>
        <p:spPr>
          <a:xfrm>
            <a:off x="214313" y="285750"/>
            <a:ext cx="8929687" cy="417513"/>
          </a:xfrm>
        </p:spPr>
        <p:txBody>
          <a:bodyPr/>
          <a:lstStyle/>
          <a:p>
            <a:pPr algn="ctr" eaLnBrk="1" hangingPunct="1"/>
            <a:r>
              <a:rPr lang="en-US" altLang="zh-CN" dirty="0" smtClean="0"/>
              <a:t>9.3 </a:t>
            </a:r>
            <a:r>
              <a:rPr lang="zh-CN" altLang="en-US" dirty="0" smtClean="0"/>
              <a:t>几个典型的代数</a:t>
            </a:r>
            <a:r>
              <a:rPr lang="en-US" altLang="zh-CN" dirty="0" smtClean="0"/>
              <a:t>::</a:t>
            </a:r>
            <a:r>
              <a:rPr lang="zh-CN" altLang="en-US" dirty="0" smtClean="0"/>
              <a:t>半群和独异点实例</a:t>
            </a:r>
          </a:p>
        </p:txBody>
      </p:sp>
      <p:sp>
        <p:nvSpPr>
          <p:cNvPr id="16" name="Rectangle 17"/>
          <p:cNvSpPr>
            <a:spLocks noChangeArrowheads="1"/>
          </p:cNvSpPr>
          <p:nvPr/>
        </p:nvSpPr>
        <p:spPr bwMode="auto">
          <a:xfrm>
            <a:off x="539750" y="764704"/>
            <a:ext cx="8104216" cy="5427127"/>
          </a:xfrm>
          <a:prstGeom prst="rect">
            <a:avLst/>
          </a:prstGeom>
          <a:noFill/>
          <a:ln w="9525">
            <a:noFill/>
            <a:miter lim="800000"/>
            <a:headEnd/>
            <a:tailEnd/>
          </a:ln>
        </p:spPr>
        <p:txBody>
          <a:bodyPr wrap="square">
            <a:spAutoFit/>
          </a:bodyPr>
          <a:lstStyle/>
          <a:p>
            <a:pPr>
              <a:lnSpc>
                <a:spcPct val="125000"/>
              </a:lnSpc>
              <a:spcBef>
                <a:spcPts val="800"/>
              </a:spcBef>
              <a:defRPr/>
            </a:pPr>
            <a:r>
              <a:rPr lang="zh-CN" altLang="en-US" sz="2400" b="1" dirty="0" smtClean="0">
                <a:solidFill>
                  <a:srgbClr val="AF1D1D"/>
                </a:solidFill>
                <a:latin typeface="+mj-lt"/>
              </a:rPr>
              <a:t>例</a:t>
            </a:r>
            <a:r>
              <a:rPr lang="en-US" altLang="zh-CN" sz="2400" b="1" dirty="0" smtClean="0">
                <a:solidFill>
                  <a:srgbClr val="AF1D1D"/>
                </a:solidFill>
                <a:latin typeface="+mj-lt"/>
              </a:rPr>
              <a:t>9.7</a:t>
            </a:r>
            <a:endParaRPr lang="en-US" altLang="zh-CN" sz="2400" b="1" dirty="0">
              <a:solidFill>
                <a:srgbClr val="AF1D1D"/>
              </a:solidFill>
              <a:latin typeface="+mj-lt"/>
            </a:endParaRPr>
          </a:p>
          <a:p>
            <a:pPr marL="457200" indent="-457200">
              <a:lnSpc>
                <a:spcPct val="125000"/>
              </a:lnSpc>
              <a:spcBef>
                <a:spcPts val="800"/>
              </a:spcBef>
              <a:buFontTx/>
              <a:buAutoNum type="arabicParenBoth"/>
              <a:defRPr/>
            </a:pPr>
            <a:r>
              <a:rPr lang="en-US" altLang="zh-CN" sz="2400" b="1" dirty="0">
                <a:latin typeface="Times New Roman" pitchFamily="18" charset="0"/>
              </a:rPr>
              <a:t>&lt;Z</a:t>
            </a:r>
            <a:r>
              <a:rPr lang="en-US" altLang="zh-CN" sz="2400" b="1" baseline="30000" dirty="0" smtClean="0">
                <a:latin typeface="Times New Roman" pitchFamily="18" charset="0"/>
              </a:rPr>
              <a:t>+</a:t>
            </a:r>
            <a:r>
              <a:rPr lang="en-US" altLang="zh-CN" sz="2400" b="1" dirty="0" smtClean="0">
                <a:latin typeface="Times New Roman" pitchFamily="18" charset="0"/>
              </a:rPr>
              <a:t>,+&gt;, &lt;</a:t>
            </a:r>
            <a:r>
              <a:rPr lang="en-US" altLang="zh-CN" sz="2400" b="1" dirty="0">
                <a:latin typeface="Times New Roman" pitchFamily="18" charset="0"/>
              </a:rPr>
              <a:t>N</a:t>
            </a:r>
            <a:r>
              <a:rPr lang="en-US" altLang="zh-CN" sz="2400" b="1" dirty="0" smtClean="0">
                <a:latin typeface="Times New Roman" pitchFamily="18" charset="0"/>
              </a:rPr>
              <a:t>,+&gt;, &lt;</a:t>
            </a:r>
            <a:r>
              <a:rPr lang="en-US" altLang="zh-CN" sz="2400" b="1" dirty="0">
                <a:latin typeface="Times New Roman" pitchFamily="18" charset="0"/>
              </a:rPr>
              <a:t>Z</a:t>
            </a:r>
            <a:r>
              <a:rPr lang="en-US" altLang="zh-CN" sz="2400" b="1" dirty="0" smtClean="0">
                <a:latin typeface="Times New Roman" pitchFamily="18" charset="0"/>
              </a:rPr>
              <a:t>,+&gt;, &lt;</a:t>
            </a:r>
            <a:r>
              <a:rPr lang="en-US" altLang="zh-CN" sz="2400" b="1" dirty="0">
                <a:latin typeface="Times New Roman" pitchFamily="18" charset="0"/>
              </a:rPr>
              <a:t>Q</a:t>
            </a:r>
            <a:r>
              <a:rPr lang="en-US" altLang="zh-CN" sz="2400" b="1" dirty="0" smtClean="0">
                <a:latin typeface="Times New Roman" pitchFamily="18" charset="0"/>
              </a:rPr>
              <a:t>,+&gt;, &lt;</a:t>
            </a:r>
            <a:r>
              <a:rPr lang="en-US" altLang="zh-CN" sz="2400" b="1" dirty="0">
                <a:latin typeface="Times New Roman" pitchFamily="18" charset="0"/>
              </a:rPr>
              <a:t>R,+&gt;</a:t>
            </a:r>
            <a:r>
              <a:rPr lang="zh-CN" altLang="en-US" sz="2400" b="1" dirty="0">
                <a:latin typeface="Times New Roman" pitchFamily="18" charset="0"/>
              </a:rPr>
              <a:t>都是半群，</a:t>
            </a:r>
            <a:r>
              <a:rPr lang="en-US" altLang="zh-CN" sz="2400" b="1" dirty="0">
                <a:latin typeface="Times New Roman" pitchFamily="18" charset="0"/>
              </a:rPr>
              <a:t>+</a:t>
            </a:r>
            <a:r>
              <a:rPr lang="zh-CN" altLang="en-US" sz="2400" b="1" dirty="0">
                <a:latin typeface="Times New Roman" pitchFamily="18" charset="0"/>
              </a:rPr>
              <a:t>是</a:t>
            </a:r>
            <a:r>
              <a:rPr lang="zh-CN" altLang="en-US" sz="2400" b="1" dirty="0" smtClean="0">
                <a:latin typeface="Times New Roman" pitchFamily="18" charset="0"/>
              </a:rPr>
              <a:t>普通加法</a:t>
            </a:r>
            <a:r>
              <a:rPr lang="en-US" altLang="zh-CN" sz="2400" b="1" dirty="0">
                <a:latin typeface="Times New Roman" pitchFamily="18" charset="0"/>
              </a:rPr>
              <a:t>. </a:t>
            </a:r>
            <a:r>
              <a:rPr lang="zh-CN" altLang="en-US" sz="2400" b="1" dirty="0">
                <a:latin typeface="Times New Roman" pitchFamily="18" charset="0"/>
              </a:rPr>
              <a:t>这些半群中除</a:t>
            </a:r>
            <a:r>
              <a:rPr lang="en-US" altLang="zh-CN" sz="2400" b="1" dirty="0">
                <a:latin typeface="Times New Roman" pitchFamily="18" charset="0"/>
              </a:rPr>
              <a:t>&lt;Z</a:t>
            </a:r>
            <a:r>
              <a:rPr lang="en-US" altLang="zh-CN" sz="2400" b="1" baseline="30000" dirty="0">
                <a:latin typeface="Times New Roman" pitchFamily="18" charset="0"/>
              </a:rPr>
              <a:t>+</a:t>
            </a:r>
            <a:r>
              <a:rPr lang="en-US" altLang="zh-CN" sz="2400" b="1" dirty="0">
                <a:latin typeface="Times New Roman" pitchFamily="18" charset="0"/>
              </a:rPr>
              <a:t>,+&gt;</a:t>
            </a:r>
            <a:r>
              <a:rPr lang="zh-CN" altLang="en-US" sz="2400" b="1" dirty="0">
                <a:latin typeface="Times New Roman" pitchFamily="18" charset="0"/>
              </a:rPr>
              <a:t>外都是独异</a:t>
            </a:r>
            <a:r>
              <a:rPr lang="zh-CN" altLang="en-US" sz="2400" b="1" dirty="0" smtClean="0">
                <a:latin typeface="Times New Roman" pitchFamily="18" charset="0"/>
              </a:rPr>
              <a:t>点</a:t>
            </a:r>
            <a:r>
              <a:rPr lang="en-US" altLang="zh-CN" sz="2400" b="1" dirty="0" smtClean="0">
                <a:latin typeface="Times New Roman" pitchFamily="18" charset="0"/>
              </a:rPr>
              <a:t>.</a:t>
            </a:r>
            <a:endParaRPr lang="zh-CN" altLang="en-US" sz="2400" b="1" dirty="0">
              <a:latin typeface="Times New Roman" pitchFamily="18" charset="0"/>
            </a:endParaRPr>
          </a:p>
          <a:p>
            <a:pPr>
              <a:lnSpc>
                <a:spcPct val="125000"/>
              </a:lnSpc>
              <a:spcBef>
                <a:spcPts val="800"/>
              </a:spcBef>
              <a:defRPr/>
            </a:pPr>
            <a:r>
              <a:rPr lang="en-US" altLang="zh-CN" sz="2400" b="1" dirty="0">
                <a:latin typeface="Times New Roman" pitchFamily="18" charset="0"/>
              </a:rPr>
              <a:t>(2) </a:t>
            </a:r>
            <a:r>
              <a:rPr lang="zh-CN" altLang="en-US" sz="2400" b="1" dirty="0">
                <a:latin typeface="Times New Roman" pitchFamily="18" charset="0"/>
              </a:rPr>
              <a:t>设</a:t>
            </a:r>
            <a:r>
              <a:rPr lang="en-US" altLang="zh-CN" sz="2400" b="1" i="1" dirty="0">
                <a:latin typeface="Times New Roman" pitchFamily="18" charset="0"/>
              </a:rPr>
              <a:t>n</a:t>
            </a:r>
            <a:r>
              <a:rPr lang="zh-CN" altLang="en-US" sz="2400" b="1" dirty="0">
                <a:latin typeface="Times New Roman" pitchFamily="18" charset="0"/>
              </a:rPr>
              <a:t>是大于</a:t>
            </a:r>
            <a:r>
              <a:rPr lang="en-US" altLang="zh-CN" sz="2400" b="1" dirty="0">
                <a:latin typeface="Times New Roman" pitchFamily="18" charset="0"/>
              </a:rPr>
              <a:t>1</a:t>
            </a:r>
            <a:r>
              <a:rPr lang="zh-CN" altLang="en-US" sz="2400" b="1" dirty="0">
                <a:latin typeface="Times New Roman" pitchFamily="18" charset="0"/>
              </a:rPr>
              <a:t>的正整数，</a:t>
            </a:r>
            <a:r>
              <a:rPr lang="en-US" altLang="zh-CN" sz="2400" b="1" dirty="0">
                <a:latin typeface="Times New Roman" pitchFamily="18" charset="0"/>
              </a:rPr>
              <a:t>&lt;</a:t>
            </a:r>
            <a:r>
              <a:rPr lang="en-US" altLang="zh-CN" sz="2400" b="1" i="1" dirty="0">
                <a:latin typeface="Times New Roman" pitchFamily="18" charset="0"/>
              </a:rPr>
              <a:t>M</a:t>
            </a:r>
            <a:r>
              <a:rPr lang="en-US" altLang="zh-CN" sz="2400" b="1" i="1" baseline="-25000" dirty="0">
                <a:latin typeface="Times New Roman" pitchFamily="18" charset="0"/>
              </a:rPr>
              <a:t>n</a:t>
            </a:r>
            <a:r>
              <a:rPr lang="en-US" altLang="zh-CN" sz="2400" b="1" dirty="0">
                <a:latin typeface="Times New Roman" pitchFamily="18" charset="0"/>
              </a:rPr>
              <a:t>(R)</a:t>
            </a:r>
            <a:r>
              <a:rPr lang="en-US" altLang="zh-CN" sz="2400" b="1" i="1" dirty="0">
                <a:latin typeface="Times New Roman" pitchFamily="18" charset="0"/>
              </a:rPr>
              <a:t>,+&gt;</a:t>
            </a:r>
            <a:r>
              <a:rPr lang="zh-CN" altLang="en-US" sz="2400" b="1" dirty="0">
                <a:latin typeface="Times New Roman" pitchFamily="18" charset="0"/>
              </a:rPr>
              <a:t>和</a:t>
            </a:r>
            <a:r>
              <a:rPr lang="en-US" altLang="zh-CN" sz="2400" b="1" dirty="0">
                <a:latin typeface="Times New Roman" pitchFamily="18" charset="0"/>
              </a:rPr>
              <a:t>&lt;</a:t>
            </a:r>
            <a:r>
              <a:rPr lang="en-US" altLang="zh-CN" sz="2400" b="1" i="1" dirty="0" err="1">
                <a:latin typeface="Times New Roman" pitchFamily="18" charset="0"/>
              </a:rPr>
              <a:t>M</a:t>
            </a:r>
            <a:r>
              <a:rPr lang="en-US" altLang="zh-CN" sz="2400" b="1" i="1" baseline="-25000" dirty="0" err="1">
                <a:latin typeface="Times New Roman" pitchFamily="18" charset="0"/>
              </a:rPr>
              <a:t>n</a:t>
            </a:r>
            <a:r>
              <a:rPr lang="en-US" altLang="zh-CN" sz="2400" b="1" dirty="0">
                <a:latin typeface="Times New Roman" pitchFamily="18" charset="0"/>
              </a:rPr>
              <a:t>(R),·&gt;</a:t>
            </a:r>
            <a:r>
              <a:rPr lang="zh-CN" altLang="en-US" sz="2400" b="1" dirty="0">
                <a:latin typeface="Times New Roman" pitchFamily="18" charset="0"/>
              </a:rPr>
              <a:t>都是</a:t>
            </a:r>
            <a:r>
              <a:rPr lang="zh-CN" altLang="en-US" sz="2400" b="1" dirty="0" smtClean="0">
                <a:latin typeface="Times New Roman" pitchFamily="18" charset="0"/>
              </a:rPr>
              <a:t>半群</a:t>
            </a:r>
            <a:r>
              <a:rPr lang="zh-CN" altLang="en-US" sz="2400" b="1" dirty="0">
                <a:latin typeface="Times New Roman" pitchFamily="18" charset="0"/>
              </a:rPr>
              <a:t>，也都是独异点，</a:t>
            </a:r>
            <a:r>
              <a:rPr lang="zh-CN" altLang="en-US" sz="2400" b="1" dirty="0" smtClean="0">
                <a:latin typeface="Times New Roman" pitchFamily="18" charset="0"/>
              </a:rPr>
              <a:t>其中 </a:t>
            </a:r>
            <a:r>
              <a:rPr lang="en-US" altLang="zh-CN" sz="2400" b="1" dirty="0" smtClean="0">
                <a:latin typeface="Times New Roman" pitchFamily="18" charset="0"/>
              </a:rPr>
              <a:t>+ </a:t>
            </a:r>
            <a:r>
              <a:rPr lang="zh-CN" altLang="en-US" sz="2400" b="1" dirty="0" smtClean="0">
                <a:latin typeface="Times New Roman" pitchFamily="18" charset="0"/>
              </a:rPr>
              <a:t>和 </a:t>
            </a:r>
            <a:r>
              <a:rPr lang="en-US" altLang="zh-CN" sz="2400" b="1" dirty="0" smtClean="0">
                <a:latin typeface="Times New Roman" pitchFamily="18" charset="0"/>
              </a:rPr>
              <a:t>· </a:t>
            </a:r>
            <a:r>
              <a:rPr lang="zh-CN" altLang="en-US" sz="2400" b="1" dirty="0" smtClean="0">
                <a:latin typeface="Times New Roman" pitchFamily="18" charset="0"/>
              </a:rPr>
              <a:t>分别</a:t>
            </a:r>
            <a:r>
              <a:rPr lang="zh-CN" altLang="en-US" sz="2400" b="1" dirty="0">
                <a:latin typeface="Times New Roman" pitchFamily="18" charset="0"/>
              </a:rPr>
              <a:t>表示矩阵加法和</a:t>
            </a:r>
            <a:r>
              <a:rPr lang="zh-CN" altLang="en-US" sz="2400" b="1" dirty="0"/>
              <a:t>矩阵</a:t>
            </a:r>
            <a:r>
              <a:rPr lang="zh-CN" altLang="en-US" sz="2400" b="1" dirty="0" smtClean="0"/>
              <a:t>乘法</a:t>
            </a:r>
            <a:r>
              <a:rPr lang="en-US" altLang="zh-CN" sz="2400" b="1" dirty="0" smtClean="0"/>
              <a:t>.</a:t>
            </a:r>
            <a:endParaRPr lang="zh-CN" altLang="en-US" sz="2400" b="1" dirty="0">
              <a:latin typeface="Times New Roman" pitchFamily="18" charset="0"/>
            </a:endParaRPr>
          </a:p>
          <a:p>
            <a:pPr>
              <a:lnSpc>
                <a:spcPct val="125000"/>
              </a:lnSpc>
              <a:spcBef>
                <a:spcPts val="800"/>
              </a:spcBef>
              <a:defRPr/>
            </a:pPr>
            <a:r>
              <a:rPr lang="en-US" altLang="zh-CN" sz="2400" b="1" dirty="0">
                <a:latin typeface="Times New Roman" pitchFamily="18" charset="0"/>
              </a:rPr>
              <a:t>(3) &lt;</a:t>
            </a:r>
            <a:r>
              <a:rPr lang="en-US" altLang="zh-CN" sz="2400" b="1" i="1" dirty="0">
                <a:latin typeface="Times New Roman" pitchFamily="18" charset="0"/>
              </a:rPr>
              <a:t>P</a:t>
            </a:r>
            <a:r>
              <a:rPr lang="en-US" altLang="zh-CN" sz="2400" b="1" dirty="0">
                <a:latin typeface="Times New Roman" pitchFamily="18" charset="0"/>
              </a:rPr>
              <a:t>(</a:t>
            </a:r>
            <a:r>
              <a:rPr lang="en-US" altLang="zh-CN" sz="2400" b="1" i="1" dirty="0">
                <a:latin typeface="Times New Roman" pitchFamily="18" charset="0"/>
              </a:rPr>
              <a:t>B</a:t>
            </a:r>
            <a:r>
              <a:rPr lang="en-US" altLang="zh-CN" sz="2400" b="1" dirty="0">
                <a:latin typeface="Times New Roman" pitchFamily="18" charset="0"/>
              </a:rPr>
              <a:t>),</a:t>
            </a:r>
            <a:r>
              <a:rPr lang="zh-CN" altLang="en-US" sz="2400" b="1" dirty="0"/>
              <a:t>⊕</a:t>
            </a:r>
            <a:r>
              <a:rPr lang="en-US" altLang="zh-CN" sz="2400" b="1" dirty="0">
                <a:latin typeface="Times New Roman" pitchFamily="18" charset="0"/>
              </a:rPr>
              <a:t>&gt;</a:t>
            </a:r>
            <a:r>
              <a:rPr lang="zh-CN" altLang="en-US" sz="2400" b="1" dirty="0">
                <a:latin typeface="Times New Roman" pitchFamily="18" charset="0"/>
              </a:rPr>
              <a:t>为半群，也是独异点，其中</a:t>
            </a:r>
            <a:r>
              <a:rPr lang="zh-CN" altLang="en-US" sz="2400" b="1" dirty="0"/>
              <a:t>⊕</a:t>
            </a:r>
            <a:r>
              <a:rPr lang="zh-CN" altLang="en-US" sz="2400" b="1" dirty="0">
                <a:latin typeface="Times New Roman" pitchFamily="18" charset="0"/>
              </a:rPr>
              <a:t>为集合</a:t>
            </a:r>
            <a:r>
              <a:rPr lang="zh-CN" altLang="en-US" sz="2400" b="1" dirty="0" smtClean="0">
                <a:latin typeface="Times New Roman" pitchFamily="18" charset="0"/>
              </a:rPr>
              <a:t>对称差</a:t>
            </a:r>
            <a:r>
              <a:rPr lang="en-US" altLang="zh-CN" sz="2400" b="1" dirty="0" smtClean="0">
                <a:latin typeface="Times New Roman" pitchFamily="18" charset="0"/>
              </a:rPr>
              <a:t>      </a:t>
            </a:r>
            <a:r>
              <a:rPr lang="zh-CN" altLang="en-US" sz="2400" b="1" dirty="0" smtClean="0">
                <a:latin typeface="Times New Roman" pitchFamily="18" charset="0"/>
              </a:rPr>
              <a:t>运算</a:t>
            </a:r>
            <a:r>
              <a:rPr lang="en-US" altLang="zh-CN" sz="2400" b="1" dirty="0" smtClean="0">
                <a:latin typeface="Times New Roman" pitchFamily="18" charset="0"/>
              </a:rPr>
              <a:t>.</a:t>
            </a:r>
            <a:endParaRPr lang="zh-CN" altLang="en-US" sz="2400" b="1" dirty="0">
              <a:latin typeface="Times New Roman" pitchFamily="18" charset="0"/>
            </a:endParaRPr>
          </a:p>
          <a:p>
            <a:pPr>
              <a:lnSpc>
                <a:spcPct val="125000"/>
              </a:lnSpc>
              <a:spcBef>
                <a:spcPts val="800"/>
              </a:spcBef>
              <a:defRPr/>
            </a:pPr>
            <a:r>
              <a:rPr lang="en-US" altLang="zh-CN" sz="2400" b="1" dirty="0">
                <a:latin typeface="Times New Roman" pitchFamily="18" charset="0"/>
              </a:rPr>
              <a:t>(4) &lt;Z</a:t>
            </a:r>
            <a:r>
              <a:rPr lang="en-US" altLang="zh-CN" sz="2400" b="1" i="1" baseline="-25000" dirty="0">
                <a:latin typeface="Times New Roman" pitchFamily="18" charset="0"/>
              </a:rPr>
              <a:t>n</a:t>
            </a:r>
            <a:r>
              <a:rPr lang="en-US" altLang="zh-CN" sz="2400" b="1" dirty="0">
                <a:latin typeface="Times New Roman" pitchFamily="18" charset="0"/>
              </a:rPr>
              <a:t>,</a:t>
            </a:r>
            <a:r>
              <a:rPr lang="zh-CN" altLang="en-US" sz="2400" b="1" dirty="0"/>
              <a:t>⊕</a:t>
            </a:r>
            <a:r>
              <a:rPr lang="en-US" altLang="zh-CN" sz="2400" b="1" dirty="0">
                <a:latin typeface="Times New Roman" pitchFamily="18" charset="0"/>
              </a:rPr>
              <a:t>&gt;</a:t>
            </a:r>
            <a:r>
              <a:rPr lang="zh-CN" altLang="en-US" sz="2400" b="1" dirty="0">
                <a:latin typeface="Times New Roman" pitchFamily="18" charset="0"/>
              </a:rPr>
              <a:t>为半群，也是独异点，</a:t>
            </a:r>
            <a:r>
              <a:rPr lang="zh-CN" altLang="en-US" sz="2400" b="1" dirty="0" smtClean="0">
                <a:latin typeface="Times New Roman" pitchFamily="18" charset="0"/>
              </a:rPr>
              <a:t>其中</a:t>
            </a:r>
            <a:r>
              <a:rPr lang="en-US" altLang="zh-CN" sz="2400" b="1" dirty="0" smtClean="0">
                <a:latin typeface="Times New Roman" pitchFamily="18" charset="0"/>
              </a:rPr>
              <a:t>Z</a:t>
            </a:r>
            <a:r>
              <a:rPr lang="en-US" altLang="zh-CN" sz="2400" b="1" i="1" baseline="-25000" dirty="0" smtClean="0">
                <a:latin typeface="Times New Roman" pitchFamily="18" charset="0"/>
              </a:rPr>
              <a:t>n </a:t>
            </a:r>
            <a:r>
              <a:rPr lang="en-US" altLang="zh-CN" sz="2400" b="1" dirty="0" smtClean="0">
                <a:latin typeface="Times New Roman" pitchFamily="18" charset="0"/>
              </a:rPr>
              <a:t>={0, 1, …, </a:t>
            </a:r>
            <a:r>
              <a:rPr lang="en-US" altLang="zh-CN" sz="2400" b="1" i="1" dirty="0" smtClean="0">
                <a:latin typeface="Times New Roman" pitchFamily="18" charset="0"/>
              </a:rPr>
              <a:t>n</a:t>
            </a:r>
            <a:r>
              <a:rPr lang="en-US" altLang="zh-CN" sz="2400" b="1" dirty="0" smtClean="0">
                <a:latin typeface="Times New Roman" pitchFamily="18" charset="0"/>
              </a:rPr>
              <a:t>-1</a:t>
            </a:r>
            <a:r>
              <a:rPr lang="en-US" altLang="zh-CN" sz="2400" b="1" dirty="0">
                <a:latin typeface="Times New Roman" pitchFamily="18" charset="0"/>
              </a:rPr>
              <a:t>}</a:t>
            </a:r>
            <a:r>
              <a:rPr lang="zh-CN" altLang="en-US" sz="2400" b="1" dirty="0" smtClean="0">
                <a:latin typeface="Times New Roman" pitchFamily="18" charset="0"/>
              </a:rPr>
              <a:t>，</a:t>
            </a:r>
            <a:r>
              <a:rPr lang="en-US" altLang="zh-CN" sz="2400" b="1" dirty="0" smtClean="0"/>
              <a:t>    </a:t>
            </a:r>
            <a:r>
              <a:rPr lang="zh-CN" altLang="en-US" sz="2400" b="1" dirty="0" smtClean="0"/>
              <a:t>⊕</a:t>
            </a:r>
            <a:r>
              <a:rPr lang="zh-CN" altLang="en-US" sz="2400" b="1" dirty="0" smtClean="0">
                <a:latin typeface="Times New Roman" pitchFamily="18" charset="0"/>
              </a:rPr>
              <a:t>为</a:t>
            </a:r>
            <a:r>
              <a:rPr lang="zh-CN" altLang="en-US" sz="2400" b="1" dirty="0">
                <a:latin typeface="Times New Roman" pitchFamily="18" charset="0"/>
              </a:rPr>
              <a:t>模</a:t>
            </a:r>
            <a:r>
              <a:rPr lang="en-US" altLang="zh-CN" sz="2400" b="1" i="1" dirty="0">
                <a:latin typeface="Times New Roman" pitchFamily="18" charset="0"/>
              </a:rPr>
              <a:t>n</a:t>
            </a:r>
            <a:r>
              <a:rPr lang="zh-CN" altLang="en-US" sz="2400" b="1" dirty="0" smtClean="0">
                <a:latin typeface="Times New Roman" pitchFamily="18" charset="0"/>
              </a:rPr>
              <a:t>加法</a:t>
            </a:r>
            <a:r>
              <a:rPr lang="en-US" altLang="zh-CN" sz="2400" b="1" dirty="0" smtClean="0">
                <a:latin typeface="Times New Roman" pitchFamily="18" charset="0"/>
              </a:rPr>
              <a:t>.</a:t>
            </a:r>
            <a:endParaRPr lang="zh-CN" altLang="en-US" sz="2400" b="1" dirty="0">
              <a:latin typeface="Times New Roman" pitchFamily="18" charset="0"/>
            </a:endParaRPr>
          </a:p>
          <a:p>
            <a:pPr>
              <a:lnSpc>
                <a:spcPct val="125000"/>
              </a:lnSpc>
              <a:spcBef>
                <a:spcPts val="800"/>
              </a:spcBef>
              <a:defRPr/>
            </a:pPr>
            <a:r>
              <a:rPr lang="en-US" altLang="zh-CN" sz="2400" b="1" dirty="0">
                <a:latin typeface="Times New Roman" pitchFamily="18" charset="0"/>
              </a:rPr>
              <a:t>(5) &lt;</a:t>
            </a:r>
            <a:r>
              <a:rPr lang="en-US" altLang="zh-CN" sz="2400" b="1" i="1" dirty="0">
                <a:latin typeface="Times New Roman" pitchFamily="18" charset="0"/>
              </a:rPr>
              <a:t>A</a:t>
            </a:r>
            <a:r>
              <a:rPr lang="en-US" altLang="zh-CN" sz="2400" b="1" i="1" baseline="30000" dirty="0">
                <a:latin typeface="Times New Roman" pitchFamily="18" charset="0"/>
              </a:rPr>
              <a:t>A</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dirty="0">
                <a:latin typeface="Times New Roman" pitchFamily="18" charset="0"/>
              </a:rPr>
              <a:t>&gt;</a:t>
            </a:r>
            <a:r>
              <a:rPr lang="zh-CN" altLang="en-US" sz="2400" b="1" dirty="0">
                <a:latin typeface="Times New Roman" pitchFamily="18" charset="0"/>
              </a:rPr>
              <a:t>为半群，也是独异点，其中◦为函数的复合</a:t>
            </a:r>
            <a:r>
              <a:rPr lang="zh-CN" altLang="en-US" sz="2400" b="1" dirty="0" smtClean="0">
                <a:latin typeface="Times New Roman" pitchFamily="18" charset="0"/>
              </a:rPr>
              <a:t>运算</a:t>
            </a:r>
            <a:r>
              <a:rPr lang="en-US" altLang="zh-CN" sz="2400" b="1" dirty="0" smtClean="0">
                <a:latin typeface="Times New Roman" pitchFamily="18" charset="0"/>
              </a:rPr>
              <a:t>.</a:t>
            </a:r>
            <a:endParaRPr lang="zh-CN" altLang="en-US" sz="2400" b="1" dirty="0">
              <a:latin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32</a:t>
            </a:fld>
            <a:endParaRPr lang="en-US" altLang="zh-CN" smtClean="0">
              <a:ea typeface="宋体" charset="-122"/>
            </a:endParaRPr>
          </a:p>
        </p:txBody>
      </p:sp>
      <p:sp>
        <p:nvSpPr>
          <p:cNvPr id="14339" name="Rectangle 9"/>
          <p:cNvSpPr>
            <a:spLocks noGrp="1" noChangeArrowheads="1"/>
          </p:cNvSpPr>
          <p:nvPr>
            <p:ph type="title"/>
          </p:nvPr>
        </p:nvSpPr>
        <p:spPr>
          <a:xfrm>
            <a:off x="285720" y="439719"/>
            <a:ext cx="8572560"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t>群的定义</a:t>
            </a:r>
          </a:p>
        </p:txBody>
      </p:sp>
      <p:sp>
        <p:nvSpPr>
          <p:cNvPr id="16" name="Rectangle 17"/>
          <p:cNvSpPr>
            <a:spLocks noChangeArrowheads="1"/>
          </p:cNvSpPr>
          <p:nvPr/>
        </p:nvSpPr>
        <p:spPr bwMode="auto">
          <a:xfrm>
            <a:off x="539750" y="1071546"/>
            <a:ext cx="8175654" cy="4452501"/>
          </a:xfrm>
          <a:prstGeom prst="rect">
            <a:avLst/>
          </a:prstGeom>
          <a:noFill/>
          <a:ln w="9525">
            <a:noFill/>
            <a:miter lim="800000"/>
            <a:headEnd/>
            <a:tailEnd/>
          </a:ln>
        </p:spPr>
        <p:txBody>
          <a:bodyPr wrap="square">
            <a:spAutoFit/>
          </a:bodyPr>
          <a:lstStyle/>
          <a:p>
            <a:pPr>
              <a:lnSpc>
                <a:spcPct val="125000"/>
              </a:lnSpc>
              <a:spcBef>
                <a:spcPts val="800"/>
              </a:spcBef>
              <a:defRPr/>
            </a:pPr>
            <a:r>
              <a:rPr lang="zh-CN" altLang="en-US" sz="2400" b="1" dirty="0" smtClean="0">
                <a:solidFill>
                  <a:srgbClr val="AF1D1D"/>
                </a:solidFill>
              </a:rPr>
              <a:t>定义</a:t>
            </a:r>
            <a:r>
              <a:rPr lang="en-US" altLang="zh-CN" sz="2400" b="1" dirty="0" smtClean="0">
                <a:solidFill>
                  <a:srgbClr val="AF1D1D"/>
                </a:solidFill>
                <a:latin typeface="+mj-lt"/>
              </a:rPr>
              <a:t>9.14  </a:t>
            </a:r>
            <a:r>
              <a:rPr lang="zh-CN" altLang="en-US" sz="2400" b="1" dirty="0" smtClean="0">
                <a:latin typeface="Times New Roman" pitchFamily="18" charset="0"/>
              </a:rPr>
              <a:t>设</a:t>
            </a:r>
            <a:r>
              <a:rPr lang="en-US" altLang="zh-CN" sz="2400" b="1" dirty="0" smtClean="0">
                <a:latin typeface="Times New Roman" pitchFamily="18" charset="0"/>
              </a:rPr>
              <a:t>&lt;</a:t>
            </a:r>
            <a:r>
              <a:rPr lang="en-US" altLang="zh-CN" sz="2400" b="1" i="1" dirty="0" smtClean="0">
                <a:latin typeface="Times New Roman" pitchFamily="18" charset="0"/>
              </a:rPr>
              <a:t>G</a:t>
            </a:r>
            <a:r>
              <a:rPr lang="en-US" altLang="zh-CN" sz="2400" b="1" dirty="0" smtClean="0">
                <a:latin typeface="Times New Roman" pitchFamily="18" charset="0"/>
              </a:rPr>
              <a:t>, </a:t>
            </a:r>
            <a:r>
              <a:rPr lang="zh-CN" altLang="en-US" sz="2400" b="1" dirty="0" smtClean="0">
                <a:latin typeface="Times New Roman" pitchFamily="18" charset="0"/>
              </a:rPr>
              <a:t>∘ </a:t>
            </a:r>
            <a:r>
              <a:rPr lang="en-US" altLang="zh-CN" sz="2400" b="1" dirty="0">
                <a:latin typeface="Times New Roman" pitchFamily="18" charset="0"/>
              </a:rPr>
              <a:t>&gt;</a:t>
            </a:r>
            <a:r>
              <a:rPr lang="zh-CN" altLang="en-US" sz="2400" b="1" dirty="0">
                <a:latin typeface="Times New Roman" pitchFamily="18" charset="0"/>
              </a:rPr>
              <a:t>是代数系统</a:t>
            </a:r>
            <a:r>
              <a:rPr lang="en-US" altLang="zh-CN" sz="2400" b="1" dirty="0" smtClean="0">
                <a:latin typeface="Times New Roman" pitchFamily="18" charset="0"/>
              </a:rPr>
              <a:t>, </a:t>
            </a:r>
            <a:r>
              <a:rPr lang="zh-CN" altLang="en-US" sz="2400" b="1" dirty="0" smtClean="0">
                <a:latin typeface="Times New Roman" pitchFamily="18" charset="0"/>
              </a:rPr>
              <a:t>∘</a:t>
            </a:r>
            <a:r>
              <a:rPr lang="zh-CN" altLang="en-US" sz="2400" b="1" dirty="0">
                <a:latin typeface="Times New Roman" pitchFamily="18" charset="0"/>
              </a:rPr>
              <a:t>为二元运算</a:t>
            </a:r>
            <a:r>
              <a:rPr lang="en-US" altLang="zh-CN" sz="2400" b="1" dirty="0" smtClean="0">
                <a:latin typeface="Times New Roman" pitchFamily="18" charset="0"/>
              </a:rPr>
              <a:t>, </a:t>
            </a:r>
            <a:r>
              <a:rPr lang="zh-CN" altLang="en-US" sz="2400" b="1" dirty="0" smtClean="0">
                <a:latin typeface="Times New Roman" pitchFamily="18" charset="0"/>
              </a:rPr>
              <a:t>如果</a:t>
            </a:r>
            <a:r>
              <a:rPr lang="zh-CN" altLang="en-US" sz="2400" b="1" dirty="0">
                <a:latin typeface="Times New Roman" pitchFamily="18" charset="0"/>
              </a:rPr>
              <a:t>∘运算是</a:t>
            </a:r>
            <a:r>
              <a:rPr lang="zh-CN" altLang="en-US" sz="2400" b="1" dirty="0" smtClean="0">
                <a:latin typeface="Times New Roman" pitchFamily="18" charset="0"/>
              </a:rPr>
              <a:t>可结合</a:t>
            </a:r>
            <a:r>
              <a:rPr lang="zh-CN" altLang="en-US" sz="2400" b="1" dirty="0">
                <a:latin typeface="Times New Roman" pitchFamily="18" charset="0"/>
              </a:rPr>
              <a:t>的</a:t>
            </a:r>
            <a:r>
              <a:rPr lang="en-US" altLang="zh-CN" sz="2400" b="1" dirty="0" smtClean="0">
                <a:latin typeface="Times New Roman" pitchFamily="18" charset="0"/>
              </a:rPr>
              <a:t>, </a:t>
            </a:r>
            <a:r>
              <a:rPr lang="zh-CN" altLang="en-US" sz="2400" b="1" dirty="0" smtClean="0">
                <a:latin typeface="Times New Roman" pitchFamily="18" charset="0"/>
              </a:rPr>
              <a:t>且存在幺元</a:t>
            </a:r>
            <a:r>
              <a:rPr lang="en-US" altLang="zh-CN" sz="2400" b="1" i="1" dirty="0" err="1" smtClean="0">
                <a:latin typeface="Times New Roman" pitchFamily="18" charset="0"/>
              </a:rPr>
              <a:t>e</a:t>
            </a:r>
            <a:r>
              <a:rPr lang="en-US" altLang="zh-CN" sz="2400" b="1" dirty="0" err="1" smtClean="0">
                <a:latin typeface="Times New Roman" pitchFamily="18" charset="0"/>
                <a:cs typeface="Times New Roman" pitchFamily="18" charset="0"/>
                <a:sym typeface="Symbol" pitchFamily="18" charset="2"/>
              </a:rPr>
              <a:t></a:t>
            </a:r>
            <a:r>
              <a:rPr lang="en-US" altLang="zh-CN" sz="2400" b="1" i="1" dirty="0" err="1" smtClean="0">
                <a:latin typeface="Times New Roman" pitchFamily="18" charset="0"/>
              </a:rPr>
              <a:t>G</a:t>
            </a:r>
            <a:r>
              <a:rPr lang="en-US" altLang="zh-CN" sz="2400" b="1" dirty="0" smtClean="0">
                <a:latin typeface="Times New Roman" pitchFamily="18" charset="0"/>
              </a:rPr>
              <a:t>, </a:t>
            </a:r>
            <a:r>
              <a:rPr lang="zh-CN" altLang="en-US" sz="2400" b="1" dirty="0" smtClean="0">
                <a:latin typeface="Times New Roman" pitchFamily="18" charset="0"/>
              </a:rPr>
              <a:t>在</a:t>
            </a:r>
            <a:r>
              <a:rPr lang="en-US" altLang="zh-CN" sz="2400" b="1" i="1" dirty="0" smtClean="0">
                <a:latin typeface="Times New Roman" pitchFamily="18" charset="0"/>
              </a:rPr>
              <a:t>G</a:t>
            </a:r>
            <a:r>
              <a:rPr lang="zh-CN" altLang="en-US" sz="2400" b="1" dirty="0" smtClean="0">
                <a:latin typeface="Times New Roman" pitchFamily="18" charset="0"/>
              </a:rPr>
              <a:t>中的任一元素</a:t>
            </a:r>
            <a:r>
              <a:rPr lang="en-US" altLang="zh-CN" sz="2400" b="1" i="1" dirty="0" smtClean="0">
                <a:latin typeface="Times New Roman" pitchFamily="18" charset="0"/>
              </a:rPr>
              <a:t>x</a:t>
            </a:r>
            <a:r>
              <a:rPr lang="zh-CN" altLang="en-US" sz="2400" b="1" dirty="0" smtClean="0">
                <a:latin typeface="Times New Roman" pitchFamily="18" charset="0"/>
              </a:rPr>
              <a:t>都有</a:t>
            </a:r>
            <a:r>
              <a:rPr lang="en-US" altLang="zh-CN" sz="2400" b="1" i="1" dirty="0" smtClean="0">
                <a:latin typeface="Times New Roman" pitchFamily="18" charset="0"/>
              </a:rPr>
              <a:t>x</a:t>
            </a:r>
            <a:r>
              <a:rPr lang="en-US" altLang="zh-CN" sz="2400" b="1" baseline="30000" dirty="0" smtClean="0">
                <a:latin typeface="Times New Roman" pitchFamily="18" charset="0"/>
              </a:rPr>
              <a:t>-1</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rPr>
              <a:t>G</a:t>
            </a:r>
            <a:r>
              <a:rPr lang="en-US" altLang="zh-CN" sz="2400" b="1" dirty="0" smtClean="0">
                <a:latin typeface="Times New Roman" pitchFamily="18" charset="0"/>
              </a:rPr>
              <a:t> ,</a:t>
            </a:r>
            <a:r>
              <a:rPr lang="zh-CN" altLang="en-US" sz="2400" b="1" dirty="0" smtClean="0">
                <a:latin typeface="Times New Roman" pitchFamily="18" charset="0"/>
              </a:rPr>
              <a:t>则称</a:t>
            </a:r>
            <a:r>
              <a:rPr lang="en-US" altLang="zh-CN" sz="2400" b="1" i="1" dirty="0" smtClean="0">
                <a:latin typeface="Times New Roman" pitchFamily="18" charset="0"/>
              </a:rPr>
              <a:t>G</a:t>
            </a:r>
            <a:r>
              <a:rPr lang="zh-CN" altLang="en-US" sz="2400" b="1" dirty="0" smtClean="0">
                <a:latin typeface="Times New Roman" pitchFamily="18" charset="0"/>
              </a:rPr>
              <a:t>为</a:t>
            </a:r>
            <a:r>
              <a:rPr lang="zh-CN" altLang="en-US" sz="2400" b="1" dirty="0" smtClean="0">
                <a:solidFill>
                  <a:schemeClr val="accent2">
                    <a:lumMod val="60000"/>
                    <a:lumOff val="40000"/>
                  </a:schemeClr>
                </a:solidFill>
                <a:latin typeface="Times New Roman" pitchFamily="18" charset="0"/>
              </a:rPr>
              <a:t>群</a:t>
            </a:r>
            <a:r>
              <a:rPr lang="zh-CN" altLang="en-US" sz="2400" b="1" dirty="0" smtClean="0">
                <a:latin typeface="Times New Roman" pitchFamily="18" charset="0"/>
              </a:rPr>
              <a:t>。</a:t>
            </a:r>
            <a:endParaRPr lang="en-US" altLang="zh-CN" sz="2400" b="1" dirty="0" smtClean="0">
              <a:latin typeface="Times New Roman" pitchFamily="18" charset="0"/>
            </a:endParaRPr>
          </a:p>
          <a:p>
            <a:pPr>
              <a:lnSpc>
                <a:spcPct val="125000"/>
              </a:lnSpc>
              <a:spcBef>
                <a:spcPts val="800"/>
              </a:spcBef>
              <a:defRPr/>
            </a:pPr>
            <a:r>
              <a:rPr lang="zh-CN" altLang="en-US" sz="2400" b="1" dirty="0" smtClean="0">
                <a:latin typeface="Times New Roman" pitchFamily="18" charset="0"/>
              </a:rPr>
              <a:t>例如，</a:t>
            </a:r>
            <a:r>
              <a:rPr lang="en-US" altLang="zh-CN" sz="2400" b="1" dirty="0" smtClean="0">
                <a:latin typeface="Times New Roman" pitchFamily="18" charset="0"/>
              </a:rPr>
              <a:t> &lt;Z,+&gt;, &lt;Q,+&gt;, &lt;R,+&gt;</a:t>
            </a:r>
            <a:r>
              <a:rPr lang="zh-CN" altLang="en-US" sz="2400" b="1" dirty="0" smtClean="0">
                <a:latin typeface="Times New Roman" pitchFamily="18" charset="0"/>
              </a:rPr>
              <a:t>都是群，因为任何元素</a:t>
            </a:r>
            <a:r>
              <a:rPr lang="en-US" altLang="zh-CN" sz="2400" b="1" i="1" dirty="0" smtClean="0">
                <a:latin typeface="Times New Roman" pitchFamily="18" charset="0"/>
              </a:rPr>
              <a:t>x</a:t>
            </a:r>
            <a:r>
              <a:rPr lang="zh-CN" altLang="en-US" sz="2400" b="1" dirty="0" smtClean="0">
                <a:latin typeface="Times New Roman" pitchFamily="18" charset="0"/>
              </a:rPr>
              <a:t>都有逆元</a:t>
            </a:r>
            <a:r>
              <a:rPr lang="en-US" altLang="zh-CN" sz="2400" b="1" dirty="0" smtClean="0">
                <a:latin typeface="Times New Roman" pitchFamily="18" charset="0"/>
              </a:rPr>
              <a:t>-</a:t>
            </a:r>
            <a:r>
              <a:rPr lang="en-US" altLang="zh-CN" sz="2400" b="1" i="1" dirty="0" smtClean="0">
                <a:latin typeface="Times New Roman" pitchFamily="18" charset="0"/>
              </a:rPr>
              <a:t> x</a:t>
            </a:r>
            <a:r>
              <a:rPr lang="zh-CN" altLang="en-US" sz="2400" b="1" dirty="0" smtClean="0">
                <a:latin typeface="Times New Roman" pitchFamily="18" charset="0"/>
              </a:rPr>
              <a:t>。但</a:t>
            </a:r>
            <a:r>
              <a:rPr lang="en-US" altLang="zh-CN" sz="2400" b="1" dirty="0" smtClean="0">
                <a:latin typeface="Times New Roman" pitchFamily="18" charset="0"/>
              </a:rPr>
              <a:t>&lt;N,+&gt;</a:t>
            </a:r>
            <a:r>
              <a:rPr lang="zh-CN" altLang="en-US" sz="2400" b="1" dirty="0" smtClean="0">
                <a:latin typeface="Times New Roman" pitchFamily="18" charset="0"/>
              </a:rPr>
              <a:t>不是群，因为虽然存在幺元</a:t>
            </a:r>
            <a:r>
              <a:rPr lang="en-US" altLang="zh-CN" sz="2400" b="1" dirty="0" smtClean="0">
                <a:latin typeface="Times New Roman" pitchFamily="18" charset="0"/>
              </a:rPr>
              <a:t>0</a:t>
            </a:r>
            <a:r>
              <a:rPr lang="zh-CN" altLang="en-US" sz="2400" b="1" dirty="0" smtClean="0">
                <a:latin typeface="Times New Roman" pitchFamily="18" charset="0"/>
              </a:rPr>
              <a:t>，但除了</a:t>
            </a:r>
            <a:r>
              <a:rPr lang="en-US" altLang="zh-CN" sz="2400" b="1" dirty="0" smtClean="0">
                <a:latin typeface="Times New Roman" pitchFamily="18" charset="0"/>
              </a:rPr>
              <a:t>0</a:t>
            </a:r>
            <a:r>
              <a:rPr lang="zh-CN" altLang="en-US" sz="2400" b="1" dirty="0" smtClean="0">
                <a:latin typeface="Times New Roman" pitchFamily="18" charset="0"/>
              </a:rPr>
              <a:t>之外，任何元素不存在逆元。</a:t>
            </a:r>
            <a:endParaRPr lang="en-US" altLang="zh-CN" sz="2400" b="1" dirty="0" smtClean="0">
              <a:latin typeface="Times New Roman" pitchFamily="18" charset="0"/>
            </a:endParaRPr>
          </a:p>
          <a:p>
            <a:pPr>
              <a:lnSpc>
                <a:spcPct val="125000"/>
              </a:lnSpc>
              <a:spcBef>
                <a:spcPts val="800"/>
              </a:spcBef>
              <a:defRPr/>
            </a:pPr>
            <a:r>
              <a:rPr lang="zh-CN" altLang="en-US" sz="2400" b="1" dirty="0" smtClean="0">
                <a:latin typeface="Times New Roman" pitchFamily="18" charset="0"/>
              </a:rPr>
              <a:t>又例如，</a:t>
            </a:r>
            <a:r>
              <a:rPr lang="en-US" altLang="zh-CN" sz="2400" b="1" dirty="0" smtClean="0">
                <a:latin typeface="Times New Roman" pitchFamily="18" charset="0"/>
              </a:rPr>
              <a:t>&lt;</a:t>
            </a:r>
            <a:r>
              <a:rPr lang="en-US" altLang="zh-CN" sz="2400" b="1" i="1" dirty="0" err="1" smtClean="0">
                <a:latin typeface="Times New Roman" pitchFamily="18" charset="0"/>
              </a:rPr>
              <a:t>M</a:t>
            </a:r>
            <a:r>
              <a:rPr lang="en-US" altLang="zh-CN" sz="2400" b="1" i="1" baseline="-25000" dirty="0" err="1" smtClean="0">
                <a:latin typeface="Times New Roman" pitchFamily="18" charset="0"/>
              </a:rPr>
              <a:t>n</a:t>
            </a:r>
            <a:r>
              <a:rPr lang="en-US" altLang="zh-CN" sz="2400" b="1" dirty="0" smtClean="0">
                <a:latin typeface="Times New Roman" pitchFamily="18" charset="0"/>
              </a:rPr>
              <a:t>(R), </a:t>
            </a:r>
            <a:r>
              <a:rPr lang="zh-CN" altLang="en-US" sz="2400" b="1" dirty="0" smtClean="0">
                <a:latin typeface="Times New Roman" pitchFamily="18" charset="0"/>
                <a:ea typeface="方正楷体_GBK"/>
                <a:cs typeface="Times New Roman" pitchFamily="18" charset="0"/>
                <a:sym typeface="Wingdings 2" pitchFamily="18" charset="2"/>
              </a:rPr>
              <a:t></a:t>
            </a:r>
            <a:r>
              <a:rPr lang="en-US" altLang="zh-CN" sz="2400" b="1" dirty="0" smtClean="0">
                <a:latin typeface="Times New Roman" pitchFamily="18" charset="0"/>
                <a:ea typeface="方正楷体_GBK"/>
                <a:cs typeface="Times New Roman" pitchFamily="18" charset="0"/>
                <a:sym typeface="Wingdings 2" pitchFamily="18" charset="2"/>
              </a:rPr>
              <a:t>&gt;</a:t>
            </a:r>
            <a:r>
              <a:rPr lang="zh-CN" altLang="en-US" sz="2400" b="1" dirty="0" smtClean="0">
                <a:latin typeface="Times New Roman" pitchFamily="18" charset="0"/>
              </a:rPr>
              <a:t>不是群，其中是</a:t>
            </a:r>
            <a:r>
              <a:rPr lang="en-US" altLang="zh-CN" sz="2400" b="1" i="1" dirty="0" err="1" smtClean="0">
                <a:latin typeface="Times New Roman" pitchFamily="18" charset="0"/>
              </a:rPr>
              <a:t>M</a:t>
            </a:r>
            <a:r>
              <a:rPr lang="en-US" altLang="zh-CN" sz="2400" b="1" i="1" baseline="-25000" dirty="0" err="1" smtClean="0">
                <a:latin typeface="Times New Roman" pitchFamily="18" charset="0"/>
              </a:rPr>
              <a:t>n</a:t>
            </a:r>
            <a:r>
              <a:rPr lang="en-US" altLang="zh-CN" sz="2400" b="1" dirty="0" smtClean="0">
                <a:latin typeface="Times New Roman" pitchFamily="18" charset="0"/>
              </a:rPr>
              <a:t>(R)</a:t>
            </a:r>
            <a:r>
              <a:rPr lang="zh-CN" altLang="en-US" sz="2400" b="1" dirty="0" smtClean="0">
                <a:latin typeface="Times New Roman" pitchFamily="18" charset="0"/>
              </a:rPr>
              <a:t>是</a:t>
            </a:r>
            <a:r>
              <a:rPr lang="en-US" altLang="zh-CN" sz="2400" b="1" i="1" dirty="0" smtClean="0">
                <a:latin typeface="Times New Roman" pitchFamily="18" charset="0"/>
              </a:rPr>
              <a:t>n</a:t>
            </a:r>
            <a:r>
              <a:rPr lang="zh-CN" altLang="en-US" sz="2400" b="1" dirty="0" smtClean="0">
                <a:latin typeface="Times New Roman" pitchFamily="18" charset="0"/>
              </a:rPr>
              <a:t>阶实方阵的集合，</a:t>
            </a:r>
            <a:r>
              <a:rPr lang="zh-CN" altLang="en-US" sz="2400" b="1" dirty="0" smtClean="0">
                <a:latin typeface="Times New Roman" pitchFamily="18" charset="0"/>
                <a:ea typeface="方正楷体_GBK"/>
                <a:cs typeface="Times New Roman" pitchFamily="18" charset="0"/>
                <a:sym typeface="Wingdings 2" pitchFamily="18" charset="2"/>
              </a:rPr>
              <a:t> </a:t>
            </a:r>
            <a:r>
              <a:rPr lang="zh-CN" altLang="en-US" sz="2400" b="1" dirty="0" smtClean="0">
                <a:latin typeface="Times New Roman" pitchFamily="18" charset="0"/>
              </a:rPr>
              <a:t>表示方阵的乘法运算。因为并不是每个方阵都有逆方阵。</a:t>
            </a:r>
            <a:endParaRPr lang="en-US" altLang="zh-CN" sz="2400" b="1" dirty="0">
              <a:latin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84E5A74C-6FF2-4ADC-B2CF-6C32B893B912}" type="slidenum">
              <a:rPr lang="en-US" altLang="zh-CN" smtClean="0">
                <a:ea typeface="宋体" charset="-122"/>
              </a:rPr>
              <a:pPr/>
              <a:t>33</a:t>
            </a:fld>
            <a:endParaRPr lang="en-US" altLang="zh-CN" smtClean="0">
              <a:ea typeface="宋体" charset="-122"/>
            </a:endParaRPr>
          </a:p>
        </p:txBody>
      </p:sp>
      <p:sp>
        <p:nvSpPr>
          <p:cNvPr id="16387" name="Rectangle 9"/>
          <p:cNvSpPr>
            <a:spLocks noGrp="1" noChangeArrowheads="1"/>
          </p:cNvSpPr>
          <p:nvPr>
            <p:ph type="title"/>
          </p:nvPr>
        </p:nvSpPr>
        <p:spPr>
          <a:xfrm>
            <a:off x="214313" y="285750"/>
            <a:ext cx="8929687" cy="417513"/>
          </a:xfrm>
        </p:spPr>
        <p:txBody>
          <a:bodyPr/>
          <a:lstStyle/>
          <a:p>
            <a:pPr algn="ctr" eaLnBrk="1" hangingPunct="1"/>
            <a:r>
              <a:rPr lang="en-US" altLang="zh-CN" dirty="0" smtClean="0"/>
              <a:t>9.3 </a:t>
            </a:r>
            <a:r>
              <a:rPr lang="zh-CN" altLang="en-US" dirty="0" smtClean="0"/>
              <a:t>几个典型的代数</a:t>
            </a:r>
            <a:r>
              <a:rPr lang="en-US" altLang="zh-CN" dirty="0" smtClean="0"/>
              <a:t>::Klein</a:t>
            </a:r>
            <a:r>
              <a:rPr lang="zh-CN" altLang="en-US" dirty="0" smtClean="0"/>
              <a:t>四元群</a:t>
            </a:r>
          </a:p>
        </p:txBody>
      </p:sp>
      <p:sp>
        <p:nvSpPr>
          <p:cNvPr id="16388" name="Rectangle 17"/>
          <p:cNvSpPr>
            <a:spLocks noChangeArrowheads="1"/>
          </p:cNvSpPr>
          <p:nvPr/>
        </p:nvSpPr>
        <p:spPr bwMode="auto">
          <a:xfrm>
            <a:off x="539750" y="928688"/>
            <a:ext cx="7889875" cy="968663"/>
          </a:xfrm>
          <a:prstGeom prst="rect">
            <a:avLst/>
          </a:prstGeom>
          <a:noFill/>
          <a:ln w="9525">
            <a:noFill/>
            <a:miter lim="800000"/>
            <a:headEnd/>
            <a:tailEnd/>
          </a:ln>
        </p:spPr>
        <p:txBody>
          <a:bodyPr>
            <a:spAutoFit/>
          </a:bodyPr>
          <a:lstStyle/>
          <a:p>
            <a:pPr>
              <a:lnSpc>
                <a:spcPct val="125000"/>
              </a:lnSpc>
              <a:spcBef>
                <a:spcPts val="800"/>
              </a:spcBef>
            </a:pPr>
            <a:r>
              <a:rPr lang="zh-CN" altLang="en-US" sz="2400" b="1" dirty="0" smtClean="0">
                <a:solidFill>
                  <a:srgbClr val="C00000"/>
                </a:solidFill>
                <a:latin typeface="Times New Roman" pitchFamily="18" charset="0"/>
              </a:rPr>
              <a:t>例</a:t>
            </a:r>
            <a:r>
              <a:rPr lang="en-US" altLang="zh-CN" sz="2400" b="1" dirty="0" smtClean="0">
                <a:solidFill>
                  <a:srgbClr val="C00000"/>
                </a:solidFill>
                <a:latin typeface="Times New Roman" pitchFamily="18" charset="0"/>
              </a:rPr>
              <a:t>9.8 </a:t>
            </a:r>
            <a:r>
              <a:rPr lang="zh-CN" altLang="en-US" sz="2400" b="1" dirty="0">
                <a:latin typeface="Times New Roman" pitchFamily="18" charset="0"/>
              </a:rPr>
              <a:t>设</a:t>
            </a:r>
            <a:r>
              <a:rPr lang="en-US" altLang="zh-CN" sz="2400" b="1" i="1" dirty="0">
                <a:latin typeface="Times New Roman" pitchFamily="18" charset="0"/>
              </a:rPr>
              <a:t>G=</a:t>
            </a:r>
            <a:r>
              <a:rPr lang="en-US" altLang="zh-CN" sz="2400" b="1" dirty="0">
                <a:latin typeface="Times New Roman" pitchFamily="18" charset="0"/>
              </a:rPr>
              <a:t>{ </a:t>
            </a:r>
            <a:r>
              <a:rPr lang="en-US" altLang="zh-CN" sz="2400" b="1" i="1" dirty="0">
                <a:latin typeface="Times New Roman" pitchFamily="18" charset="0"/>
              </a:rPr>
              <a:t>e, a, b, c </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G</a:t>
            </a:r>
            <a:r>
              <a:rPr lang="zh-CN" altLang="en-US" sz="2400" b="1" dirty="0">
                <a:latin typeface="Times New Roman" pitchFamily="18" charset="0"/>
              </a:rPr>
              <a:t>上的运算由下表给出，称为</a:t>
            </a:r>
            <a:r>
              <a:rPr lang="en-US" altLang="zh-CN" sz="2400" b="1" dirty="0">
                <a:solidFill>
                  <a:schemeClr val="accent2">
                    <a:lumMod val="60000"/>
                    <a:lumOff val="40000"/>
                  </a:schemeClr>
                </a:solidFill>
                <a:latin typeface="Times New Roman" pitchFamily="18" charset="0"/>
              </a:rPr>
              <a:t>Klein</a:t>
            </a:r>
            <a:r>
              <a:rPr lang="zh-CN" altLang="en-US" sz="2400" b="1" dirty="0">
                <a:solidFill>
                  <a:schemeClr val="accent2">
                    <a:lumMod val="60000"/>
                    <a:lumOff val="40000"/>
                  </a:schemeClr>
                </a:solidFill>
                <a:latin typeface="Times New Roman" pitchFamily="18" charset="0"/>
              </a:rPr>
              <a:t>四元群</a:t>
            </a:r>
            <a:endParaRPr lang="en-US" altLang="zh-CN" sz="2400" b="1" dirty="0">
              <a:solidFill>
                <a:schemeClr val="accent2">
                  <a:lumMod val="60000"/>
                  <a:lumOff val="40000"/>
                </a:schemeClr>
              </a:solidFill>
              <a:latin typeface="Times New Roman" pitchFamily="18" charset="0"/>
            </a:endParaRPr>
          </a:p>
        </p:txBody>
      </p:sp>
      <p:graphicFrame>
        <p:nvGraphicFramePr>
          <p:cNvPr id="6" name="表格 5"/>
          <p:cNvGraphicFramePr>
            <a:graphicFrameLocks noGrp="1"/>
          </p:cNvGraphicFramePr>
          <p:nvPr/>
        </p:nvGraphicFramePr>
        <p:xfrm>
          <a:off x="857250" y="2428874"/>
          <a:ext cx="2706638" cy="2512294"/>
        </p:xfrm>
        <a:graphic>
          <a:graphicData uri="http://schemas.openxmlformats.org/drawingml/2006/table">
            <a:tbl>
              <a:tblPr/>
              <a:tblGrid>
                <a:gridCol w="474390"/>
                <a:gridCol w="2232248"/>
              </a:tblGrid>
              <a:tr h="570976">
                <a:tc>
                  <a:txBody>
                    <a:bodyPr/>
                    <a:lstStyle/>
                    <a:p>
                      <a:endParaRPr lang="zh-CN" altLang="en-US" sz="2400" b="1"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sz="2400" b="1" i="1" kern="1200" baseline="0" dirty="0" smtClean="0">
                          <a:solidFill>
                            <a:schemeClr val="tx1"/>
                          </a:solidFill>
                          <a:latin typeface="+mn-lt"/>
                          <a:ea typeface="+mn-ea"/>
                          <a:cs typeface="+mn-cs"/>
                        </a:rPr>
                        <a:t>e     a     b     c</a:t>
                      </a:r>
                      <a:endParaRPr lang="zh-CN" altLang="en-US" sz="2400" b="1" i="1"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1318">
                <a:tc>
                  <a:txBody>
                    <a:bodyPr/>
                    <a:lstStyle/>
                    <a:p>
                      <a:pPr>
                        <a:spcBef>
                          <a:spcPts val="600"/>
                        </a:spcBef>
                      </a:pPr>
                      <a:r>
                        <a:rPr lang="en-US" altLang="zh-CN" sz="2400" b="1" i="1" dirty="0" smtClean="0"/>
                        <a:t>e</a:t>
                      </a:r>
                    </a:p>
                    <a:p>
                      <a:pPr>
                        <a:spcBef>
                          <a:spcPts val="600"/>
                        </a:spcBef>
                      </a:pPr>
                      <a:r>
                        <a:rPr lang="en-US" altLang="zh-CN" sz="2400" b="1" i="1" dirty="0" smtClean="0"/>
                        <a:t>a</a:t>
                      </a:r>
                    </a:p>
                    <a:p>
                      <a:pPr>
                        <a:spcBef>
                          <a:spcPts val="600"/>
                        </a:spcBef>
                      </a:pPr>
                      <a:r>
                        <a:rPr lang="en-US" altLang="zh-CN" sz="2400" b="1" i="1" dirty="0" smtClean="0"/>
                        <a:t>b</a:t>
                      </a:r>
                    </a:p>
                    <a:p>
                      <a:pPr>
                        <a:spcBef>
                          <a:spcPts val="600"/>
                        </a:spcBef>
                      </a:pPr>
                      <a:r>
                        <a:rPr lang="en-US" altLang="zh-CN" sz="2400" b="1" i="1" dirty="0" smtClean="0"/>
                        <a:t>c</a:t>
                      </a:r>
                      <a:endParaRPr lang="zh-CN" altLang="en-US" sz="2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spcBef>
                          <a:spcPts val="600"/>
                        </a:spcBef>
                      </a:pPr>
                      <a:r>
                        <a:rPr lang="en-US" altLang="zh-CN" sz="2400" b="1" i="1" dirty="0" smtClean="0"/>
                        <a:t>e</a:t>
                      </a:r>
                      <a:r>
                        <a:rPr lang="en-US" altLang="zh-CN" sz="2400" b="1" i="1" baseline="0" dirty="0" smtClean="0"/>
                        <a:t>     a     b     c</a:t>
                      </a:r>
                    </a:p>
                    <a:p>
                      <a:pPr marL="0" marR="0" indent="0" algn="l" defTabSz="914400" rtl="0" eaLnBrk="1" fontAlgn="auto" latinLnBrk="0" hangingPunct="1">
                        <a:lnSpc>
                          <a:spcPct val="100000"/>
                        </a:lnSpc>
                        <a:spcBef>
                          <a:spcPts val="600"/>
                        </a:spcBef>
                        <a:spcAft>
                          <a:spcPts val="0"/>
                        </a:spcAft>
                        <a:buClrTx/>
                        <a:buSzTx/>
                        <a:buFontTx/>
                        <a:buNone/>
                        <a:tabLst/>
                        <a:defRPr/>
                      </a:pPr>
                      <a:r>
                        <a:rPr lang="en-US" altLang="zh-CN" sz="2400" b="1" i="1" baseline="0" dirty="0" smtClean="0"/>
                        <a:t>a     e     c     b</a:t>
                      </a:r>
                    </a:p>
                    <a:p>
                      <a:pPr marL="0" marR="0" indent="0" algn="l" defTabSz="914400" rtl="0" eaLnBrk="1" fontAlgn="auto" latinLnBrk="0" hangingPunct="1">
                        <a:lnSpc>
                          <a:spcPct val="100000"/>
                        </a:lnSpc>
                        <a:spcBef>
                          <a:spcPts val="600"/>
                        </a:spcBef>
                        <a:spcAft>
                          <a:spcPts val="0"/>
                        </a:spcAft>
                        <a:buClrTx/>
                        <a:buSzTx/>
                        <a:buFontTx/>
                        <a:buNone/>
                        <a:tabLst/>
                        <a:defRPr/>
                      </a:pPr>
                      <a:r>
                        <a:rPr lang="en-US" altLang="zh-CN" sz="2400" b="1" i="1" dirty="0" smtClean="0"/>
                        <a:t>b</a:t>
                      </a:r>
                      <a:r>
                        <a:rPr lang="en-US" altLang="zh-CN" sz="2400" b="1" i="1" baseline="0" dirty="0" smtClean="0"/>
                        <a:t>     c     e     a</a:t>
                      </a:r>
                    </a:p>
                    <a:p>
                      <a:pPr marL="0" marR="0" indent="0" algn="l" defTabSz="914400" rtl="0" eaLnBrk="1" fontAlgn="auto" latinLnBrk="0" hangingPunct="1">
                        <a:lnSpc>
                          <a:spcPct val="100000"/>
                        </a:lnSpc>
                        <a:spcBef>
                          <a:spcPts val="600"/>
                        </a:spcBef>
                        <a:spcAft>
                          <a:spcPts val="0"/>
                        </a:spcAft>
                        <a:buClrTx/>
                        <a:buSzTx/>
                        <a:buFontTx/>
                        <a:buNone/>
                        <a:tabLst/>
                        <a:defRPr/>
                      </a:pPr>
                      <a:r>
                        <a:rPr lang="en-US" altLang="zh-CN" sz="2400" b="1" i="1" dirty="0" smtClean="0"/>
                        <a:t>c</a:t>
                      </a:r>
                      <a:r>
                        <a:rPr lang="en-US" altLang="zh-CN" sz="2400" b="1" i="1" baseline="0" dirty="0" smtClean="0"/>
                        <a:t>     b     a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404" name="TextBox 7"/>
          <p:cNvSpPr txBox="1">
            <a:spLocks noChangeArrowheads="1"/>
          </p:cNvSpPr>
          <p:nvPr/>
        </p:nvSpPr>
        <p:spPr bwMode="auto">
          <a:xfrm>
            <a:off x="4143374" y="2428875"/>
            <a:ext cx="4429153" cy="2708434"/>
          </a:xfrm>
          <a:prstGeom prst="rect">
            <a:avLst/>
          </a:prstGeom>
          <a:noFill/>
          <a:ln w="9525">
            <a:noFill/>
            <a:miter lim="800000"/>
            <a:headEnd/>
            <a:tailEnd/>
          </a:ln>
        </p:spPr>
        <p:txBody>
          <a:bodyPr wrap="square">
            <a:spAutoFit/>
          </a:bodyPr>
          <a:lstStyle/>
          <a:p>
            <a:pPr>
              <a:lnSpc>
                <a:spcPct val="125000"/>
              </a:lnSpc>
              <a:spcBef>
                <a:spcPts val="800"/>
              </a:spcBef>
            </a:pPr>
            <a:r>
              <a:rPr lang="zh-CN" altLang="en-US" sz="2400" b="1" dirty="0">
                <a:latin typeface="Times New Roman" pitchFamily="18" charset="0"/>
              </a:rPr>
              <a:t>特征</a:t>
            </a:r>
            <a:r>
              <a:rPr lang="en-US" altLang="zh-CN" sz="2400" b="1" dirty="0">
                <a:latin typeface="Times New Roman" pitchFamily="18" charset="0"/>
              </a:rPr>
              <a:t>:</a:t>
            </a:r>
            <a:endParaRPr lang="zh-CN" altLang="en-US" sz="2400" b="1" dirty="0">
              <a:latin typeface="Times New Roman" pitchFamily="18" charset="0"/>
            </a:endParaRPr>
          </a:p>
          <a:p>
            <a:pPr>
              <a:lnSpc>
                <a:spcPct val="125000"/>
              </a:lnSpc>
              <a:spcBef>
                <a:spcPts val="800"/>
              </a:spcBef>
            </a:pPr>
            <a:r>
              <a:rPr lang="en-US" altLang="zh-CN" sz="2400" b="1" dirty="0">
                <a:latin typeface="Times New Roman" pitchFamily="18" charset="0"/>
              </a:rPr>
              <a:t>1. </a:t>
            </a:r>
            <a:r>
              <a:rPr lang="zh-CN" altLang="en-US" sz="2400" b="1" dirty="0">
                <a:latin typeface="Times New Roman" pitchFamily="18" charset="0"/>
              </a:rPr>
              <a:t>满足交换律</a:t>
            </a:r>
          </a:p>
          <a:p>
            <a:pPr>
              <a:lnSpc>
                <a:spcPct val="125000"/>
              </a:lnSpc>
              <a:spcBef>
                <a:spcPts val="800"/>
              </a:spcBef>
            </a:pPr>
            <a:r>
              <a:rPr lang="en-US" altLang="zh-CN" sz="2400" b="1" dirty="0">
                <a:latin typeface="Times New Roman" pitchFamily="18" charset="0"/>
              </a:rPr>
              <a:t>2. </a:t>
            </a:r>
            <a:r>
              <a:rPr lang="zh-CN" altLang="en-US" sz="2400" b="1" dirty="0">
                <a:latin typeface="Times New Roman" pitchFamily="18" charset="0"/>
              </a:rPr>
              <a:t>每个元素都是自己的逆元</a:t>
            </a:r>
          </a:p>
          <a:p>
            <a:pPr>
              <a:lnSpc>
                <a:spcPct val="125000"/>
              </a:lnSpc>
              <a:spcBef>
                <a:spcPts val="800"/>
              </a:spcBef>
            </a:pPr>
            <a:r>
              <a:rPr lang="en-US" altLang="zh-CN" sz="2400" b="1" dirty="0">
                <a:latin typeface="Times New Roman" pitchFamily="18" charset="0"/>
              </a:rPr>
              <a:t>3. </a:t>
            </a:r>
            <a:r>
              <a:rPr lang="en-US" altLang="zh-CN" sz="2400" b="1" i="1" dirty="0">
                <a:latin typeface="Times New Roman" pitchFamily="18" charset="0"/>
              </a:rPr>
              <a:t>a, b, c</a:t>
            </a:r>
            <a:r>
              <a:rPr lang="zh-CN" altLang="en-US" sz="2400" b="1" dirty="0">
                <a:latin typeface="Times New Roman" pitchFamily="18" charset="0"/>
              </a:rPr>
              <a:t>中任何两个元素运算</a:t>
            </a:r>
            <a:r>
              <a:rPr lang="zh-CN" altLang="en-US" sz="2400" b="1" dirty="0" smtClean="0">
                <a:latin typeface="Times New Roman" pitchFamily="18" charset="0"/>
              </a:rPr>
              <a:t>结   </a:t>
            </a:r>
            <a:r>
              <a:rPr lang="zh-CN" altLang="en-US" sz="2400" b="1" dirty="0">
                <a:latin typeface="Times New Roman" pitchFamily="18" charset="0"/>
              </a:rPr>
              <a:t>果都等于剩下的第三个元素</a:t>
            </a: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143000" y="260350"/>
            <a:ext cx="7429500"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群的分类</a:t>
            </a:r>
          </a:p>
        </p:txBody>
      </p:sp>
      <p:sp>
        <p:nvSpPr>
          <p:cNvPr id="3" name="内容占位符 2"/>
          <p:cNvSpPr>
            <a:spLocks noGrp="1"/>
          </p:cNvSpPr>
          <p:nvPr>
            <p:ph idx="1"/>
          </p:nvPr>
        </p:nvSpPr>
        <p:spPr>
          <a:xfrm>
            <a:off x="357188" y="857250"/>
            <a:ext cx="8229600" cy="5786460"/>
          </a:xfrm>
        </p:spPr>
        <p:txBody>
          <a:bodyPr/>
          <a:lstStyle/>
          <a:p>
            <a:pPr>
              <a:lnSpc>
                <a:spcPct val="125000"/>
              </a:lnSpc>
              <a:spcBef>
                <a:spcPts val="800"/>
              </a:spcBef>
            </a:pPr>
            <a:r>
              <a:rPr lang="en-US" altLang="zh-CN" dirty="0" smtClean="0"/>
              <a:t>(1) </a:t>
            </a:r>
            <a:r>
              <a:rPr lang="zh-CN" altLang="en-US" dirty="0" smtClean="0"/>
              <a:t>若群</a:t>
            </a:r>
            <a:r>
              <a:rPr lang="en-US" altLang="zh-CN" i="1" dirty="0" smtClean="0"/>
              <a:t>G</a:t>
            </a:r>
            <a:r>
              <a:rPr lang="zh-CN" altLang="en-US" dirty="0" smtClean="0"/>
              <a:t>是有穷集</a:t>
            </a:r>
            <a:r>
              <a:rPr lang="en-US" altLang="zh-CN" dirty="0" smtClean="0"/>
              <a:t>, </a:t>
            </a:r>
            <a:r>
              <a:rPr lang="zh-CN" altLang="en-US" dirty="0" smtClean="0"/>
              <a:t>则称</a:t>
            </a:r>
            <a:r>
              <a:rPr lang="en-US" altLang="zh-CN" i="1" dirty="0" smtClean="0"/>
              <a:t>G</a:t>
            </a:r>
            <a:r>
              <a:rPr lang="zh-CN" altLang="en-US" dirty="0" smtClean="0"/>
              <a:t>是</a:t>
            </a:r>
            <a:r>
              <a:rPr lang="zh-CN" altLang="en-US" dirty="0" smtClean="0">
                <a:solidFill>
                  <a:schemeClr val="accent2">
                    <a:lumMod val="60000"/>
                    <a:lumOff val="40000"/>
                  </a:schemeClr>
                </a:solidFill>
              </a:rPr>
              <a:t>有限群</a:t>
            </a:r>
            <a:r>
              <a:rPr lang="en-US" altLang="zh-CN" dirty="0" smtClean="0"/>
              <a:t>, </a:t>
            </a:r>
            <a:r>
              <a:rPr lang="zh-CN" altLang="en-US" dirty="0" smtClean="0"/>
              <a:t>否则称为</a:t>
            </a:r>
            <a:r>
              <a:rPr lang="zh-CN" altLang="en-US" dirty="0" smtClean="0">
                <a:solidFill>
                  <a:schemeClr val="accent2">
                    <a:lumMod val="60000"/>
                    <a:lumOff val="40000"/>
                  </a:schemeClr>
                </a:solidFill>
              </a:rPr>
              <a:t>无限群</a:t>
            </a:r>
            <a:r>
              <a:rPr lang="en-US" altLang="zh-CN" dirty="0" smtClean="0"/>
              <a:t>.  </a:t>
            </a:r>
            <a:r>
              <a:rPr lang="zh-CN" altLang="en-US" dirty="0" smtClean="0"/>
              <a:t>群</a:t>
            </a:r>
            <a:r>
              <a:rPr lang="en-US" altLang="zh-CN" i="1" dirty="0" smtClean="0"/>
              <a:t>G</a:t>
            </a:r>
            <a:r>
              <a:rPr lang="zh-CN" altLang="en-US" dirty="0" smtClean="0"/>
              <a:t>的基数称为群</a:t>
            </a:r>
            <a:r>
              <a:rPr lang="en-US" altLang="zh-CN" i="1" dirty="0" smtClean="0"/>
              <a:t>G</a:t>
            </a:r>
            <a:r>
              <a:rPr lang="en-US" altLang="zh-CN" dirty="0" smtClean="0"/>
              <a:t> </a:t>
            </a:r>
            <a:r>
              <a:rPr lang="zh-CN" altLang="en-US" dirty="0" smtClean="0"/>
              <a:t>的</a:t>
            </a:r>
            <a:r>
              <a:rPr lang="zh-CN" altLang="en-US" dirty="0" smtClean="0">
                <a:solidFill>
                  <a:schemeClr val="accent2">
                    <a:lumMod val="60000"/>
                    <a:lumOff val="40000"/>
                  </a:schemeClr>
                </a:solidFill>
              </a:rPr>
              <a:t>阶</a:t>
            </a:r>
            <a:r>
              <a:rPr lang="en-US" altLang="zh-CN" dirty="0" smtClean="0"/>
              <a:t>,</a:t>
            </a:r>
            <a:r>
              <a:rPr lang="zh-CN" altLang="en-US" dirty="0" smtClean="0"/>
              <a:t>有限群</a:t>
            </a:r>
            <a:r>
              <a:rPr lang="en-US" altLang="zh-CN" i="1" dirty="0" smtClean="0"/>
              <a:t>G</a:t>
            </a:r>
            <a:r>
              <a:rPr lang="zh-CN" altLang="en-US" dirty="0" smtClean="0"/>
              <a:t>的阶记作</a:t>
            </a:r>
            <a:r>
              <a:rPr lang="en-US" altLang="zh-CN" dirty="0" smtClean="0"/>
              <a:t>|</a:t>
            </a:r>
            <a:r>
              <a:rPr lang="en-US" altLang="zh-CN" i="1" dirty="0" smtClean="0"/>
              <a:t>G</a:t>
            </a:r>
            <a:r>
              <a:rPr lang="en-US" altLang="zh-CN" dirty="0" smtClean="0"/>
              <a:t>|.</a:t>
            </a:r>
          </a:p>
          <a:p>
            <a:pPr>
              <a:lnSpc>
                <a:spcPct val="125000"/>
              </a:lnSpc>
              <a:spcBef>
                <a:spcPts val="800"/>
              </a:spcBef>
            </a:pPr>
            <a:r>
              <a:rPr lang="en-US" altLang="zh-CN" dirty="0" smtClean="0"/>
              <a:t>(2) </a:t>
            </a:r>
            <a:r>
              <a:rPr lang="zh-CN" altLang="en-US" dirty="0" smtClean="0"/>
              <a:t>只含单位元的群称为</a:t>
            </a:r>
            <a:r>
              <a:rPr lang="zh-CN" altLang="en-US" dirty="0" smtClean="0">
                <a:solidFill>
                  <a:schemeClr val="accent2">
                    <a:lumMod val="60000"/>
                    <a:lumOff val="40000"/>
                  </a:schemeClr>
                </a:solidFill>
              </a:rPr>
              <a:t>平凡群</a:t>
            </a:r>
            <a:r>
              <a:rPr lang="en-US" altLang="zh-CN" dirty="0" smtClean="0"/>
              <a:t>.</a:t>
            </a:r>
          </a:p>
          <a:p>
            <a:pPr>
              <a:lnSpc>
                <a:spcPct val="125000"/>
              </a:lnSpc>
              <a:spcBef>
                <a:spcPts val="800"/>
              </a:spcBef>
            </a:pPr>
            <a:r>
              <a:rPr lang="en-US" altLang="zh-CN" dirty="0" smtClean="0"/>
              <a:t>(3) </a:t>
            </a:r>
            <a:r>
              <a:rPr lang="zh-CN" altLang="en-US" dirty="0" smtClean="0"/>
              <a:t>若群</a:t>
            </a:r>
            <a:r>
              <a:rPr lang="en-US" altLang="zh-CN" i="1" dirty="0" smtClean="0"/>
              <a:t>G</a:t>
            </a:r>
            <a:r>
              <a:rPr lang="zh-CN" altLang="en-US" dirty="0" smtClean="0"/>
              <a:t>中的二元运算是可交换的</a:t>
            </a:r>
            <a:r>
              <a:rPr lang="en-US" altLang="zh-CN" dirty="0" smtClean="0"/>
              <a:t>,</a:t>
            </a:r>
            <a:r>
              <a:rPr lang="zh-CN" altLang="en-US" dirty="0" smtClean="0"/>
              <a:t>则称</a:t>
            </a:r>
            <a:r>
              <a:rPr lang="en-US" altLang="zh-CN" i="1" dirty="0"/>
              <a:t>G</a:t>
            </a:r>
            <a:r>
              <a:rPr lang="zh-CN" altLang="en-US" dirty="0" smtClean="0"/>
              <a:t>为</a:t>
            </a:r>
            <a:r>
              <a:rPr lang="zh-CN" altLang="en-US" dirty="0" smtClean="0">
                <a:solidFill>
                  <a:schemeClr val="accent2">
                    <a:lumMod val="60000"/>
                    <a:lumOff val="40000"/>
                  </a:schemeClr>
                </a:solidFill>
              </a:rPr>
              <a:t>交换群</a:t>
            </a:r>
            <a:r>
              <a:rPr lang="zh-CN" altLang="en-US" dirty="0" smtClean="0"/>
              <a:t>或</a:t>
            </a:r>
            <a:r>
              <a:rPr lang="zh-CN" altLang="en-US" dirty="0" smtClean="0">
                <a:solidFill>
                  <a:schemeClr val="accent2">
                    <a:lumMod val="60000"/>
                    <a:lumOff val="40000"/>
                  </a:schemeClr>
                </a:solidFill>
              </a:rPr>
              <a:t>阿贝尔</a:t>
            </a:r>
            <a:r>
              <a:rPr lang="en-US" altLang="zh-CN" dirty="0" smtClean="0">
                <a:solidFill>
                  <a:schemeClr val="accent2">
                    <a:lumMod val="60000"/>
                    <a:lumOff val="40000"/>
                  </a:schemeClr>
                </a:solidFill>
              </a:rPr>
              <a:t>(Abel) </a:t>
            </a:r>
            <a:r>
              <a:rPr lang="zh-CN" altLang="en-US" dirty="0" smtClean="0">
                <a:solidFill>
                  <a:schemeClr val="accent2">
                    <a:lumMod val="60000"/>
                    <a:lumOff val="40000"/>
                  </a:schemeClr>
                </a:solidFill>
              </a:rPr>
              <a:t>群</a:t>
            </a:r>
            <a:r>
              <a:rPr lang="en-US" altLang="zh-CN" dirty="0" smtClean="0">
                <a:solidFill>
                  <a:srgbClr val="AF1D1D"/>
                </a:solidFill>
              </a:rPr>
              <a:t>.</a:t>
            </a:r>
          </a:p>
          <a:p>
            <a:pPr>
              <a:lnSpc>
                <a:spcPct val="125000"/>
              </a:lnSpc>
              <a:spcBef>
                <a:spcPts val="800"/>
              </a:spcBef>
            </a:pPr>
            <a:r>
              <a:rPr lang="zh-CN" altLang="en-US" dirty="0" smtClean="0"/>
              <a:t>实例</a:t>
            </a:r>
            <a:r>
              <a:rPr lang="en-US" altLang="zh-CN" dirty="0" smtClean="0"/>
              <a:t>:</a:t>
            </a:r>
            <a:endParaRPr lang="zh-CN" altLang="en-US" dirty="0" smtClean="0"/>
          </a:p>
          <a:p>
            <a:pPr>
              <a:lnSpc>
                <a:spcPct val="125000"/>
              </a:lnSpc>
              <a:spcBef>
                <a:spcPts val="800"/>
              </a:spcBef>
            </a:pPr>
            <a:r>
              <a:rPr lang="en-US" altLang="zh-CN" dirty="0" smtClean="0"/>
              <a:t>&lt;Z,+&gt;</a:t>
            </a:r>
            <a:r>
              <a:rPr lang="zh-CN" altLang="en-US" dirty="0" smtClean="0"/>
              <a:t>和</a:t>
            </a:r>
            <a:r>
              <a:rPr lang="en-US" altLang="zh-CN" dirty="0" smtClean="0"/>
              <a:t>&lt;R,+&gt;</a:t>
            </a:r>
            <a:r>
              <a:rPr lang="zh-CN" altLang="en-US" dirty="0" smtClean="0"/>
              <a:t>是无限群</a:t>
            </a:r>
            <a:r>
              <a:rPr lang="en-US" altLang="zh-CN" dirty="0" smtClean="0"/>
              <a:t>, &lt; Z</a:t>
            </a:r>
            <a:r>
              <a:rPr lang="en-US" altLang="zh-CN" baseline="-25000" dirty="0" smtClean="0"/>
              <a:t>n</a:t>
            </a:r>
            <a:r>
              <a:rPr lang="en-US" altLang="zh-CN" dirty="0" smtClean="0"/>
              <a:t>,</a:t>
            </a:r>
            <a:r>
              <a:rPr lang="zh-CN" altLang="en-US" dirty="0" smtClean="0"/>
              <a:t> ⊕</a:t>
            </a:r>
            <a:r>
              <a:rPr lang="en-US" altLang="zh-CN" dirty="0" smtClean="0"/>
              <a:t>&gt;</a:t>
            </a:r>
            <a:r>
              <a:rPr lang="zh-CN" altLang="en-US" dirty="0" smtClean="0"/>
              <a:t>是有限群</a:t>
            </a:r>
            <a:r>
              <a:rPr lang="en-US" altLang="zh-CN" dirty="0" smtClean="0"/>
              <a:t>, </a:t>
            </a:r>
            <a:r>
              <a:rPr lang="zh-CN" altLang="en-US" dirty="0" smtClean="0"/>
              <a:t>也是</a:t>
            </a:r>
            <a:r>
              <a:rPr lang="en-US" altLang="zh-CN" dirty="0" smtClean="0"/>
              <a:t>n </a:t>
            </a:r>
            <a:r>
              <a:rPr lang="zh-CN" altLang="en-US" dirty="0" smtClean="0"/>
              <a:t>阶群</a:t>
            </a:r>
            <a:r>
              <a:rPr lang="en-US" altLang="zh-CN" dirty="0" smtClean="0"/>
              <a:t>. Klein</a:t>
            </a:r>
            <a:r>
              <a:rPr lang="zh-CN" altLang="en-US" dirty="0" smtClean="0"/>
              <a:t>四元群是</a:t>
            </a:r>
            <a:r>
              <a:rPr lang="en-US" altLang="zh-CN" dirty="0" smtClean="0"/>
              <a:t>4</a:t>
            </a:r>
            <a:r>
              <a:rPr lang="zh-CN" altLang="en-US" dirty="0" smtClean="0"/>
              <a:t>阶群</a:t>
            </a:r>
            <a:r>
              <a:rPr lang="en-US" altLang="zh-CN" dirty="0" smtClean="0"/>
              <a:t>.  &lt;{0},+&gt;</a:t>
            </a:r>
            <a:r>
              <a:rPr lang="zh-CN" altLang="en-US" dirty="0" smtClean="0"/>
              <a:t>是平凡群</a:t>
            </a:r>
            <a:r>
              <a:rPr lang="en-US" altLang="zh-CN" dirty="0" smtClean="0"/>
              <a:t>.</a:t>
            </a:r>
          </a:p>
          <a:p>
            <a:pPr>
              <a:lnSpc>
                <a:spcPct val="125000"/>
              </a:lnSpc>
              <a:spcBef>
                <a:spcPts val="800"/>
              </a:spcBef>
            </a:pPr>
            <a:r>
              <a:rPr lang="zh-CN" altLang="en-US" dirty="0" smtClean="0"/>
              <a:t>上述群都是交换群，</a:t>
            </a:r>
            <a:r>
              <a:rPr lang="en-US" altLang="zh-CN" i="1" dirty="0" smtClean="0"/>
              <a:t>n</a:t>
            </a:r>
            <a:r>
              <a:rPr lang="zh-CN" altLang="en-US" dirty="0" smtClean="0"/>
              <a:t>阶</a:t>
            </a:r>
            <a:r>
              <a:rPr lang="en-US" altLang="zh-CN" dirty="0" smtClean="0"/>
              <a:t>(</a:t>
            </a:r>
            <a:r>
              <a:rPr lang="en-US" altLang="zh-CN" i="1" dirty="0" smtClean="0"/>
              <a:t>n</a:t>
            </a:r>
            <a:r>
              <a:rPr lang="zh-CN" altLang="en-US" dirty="0" smtClean="0"/>
              <a:t>≥</a:t>
            </a:r>
            <a:r>
              <a:rPr lang="en-US" altLang="zh-CN" dirty="0" smtClean="0"/>
              <a:t>2)</a:t>
            </a:r>
            <a:r>
              <a:rPr lang="zh-CN" altLang="en-US" dirty="0" smtClean="0"/>
              <a:t>实可逆矩阵集合关于矩阵乘法构成的群是非交换群</a:t>
            </a:r>
            <a:r>
              <a:rPr lang="en-US" altLang="zh-CN" dirty="0" smtClean="0"/>
              <a:t>.</a:t>
            </a:r>
            <a:endParaRPr lang="zh-CN" altLang="en-US" dirty="0" smtClean="0"/>
          </a:p>
        </p:txBody>
      </p:sp>
      <p:sp>
        <p:nvSpPr>
          <p:cNvPr id="17412" name="灯片编号占位符 3"/>
          <p:cNvSpPr>
            <a:spLocks noGrp="1"/>
          </p:cNvSpPr>
          <p:nvPr>
            <p:ph type="sldNum" sz="quarter" idx="12"/>
          </p:nvPr>
        </p:nvSpPr>
        <p:spPr>
          <a:noFill/>
        </p:spPr>
        <p:txBody>
          <a:bodyPr/>
          <a:lstStyle/>
          <a:p>
            <a:fld id="{8ACC56A2-B28F-4A85-A32F-51EE0353AC30}" type="slidenum">
              <a:rPr lang="en-US" altLang="zh-CN" smtClean="0">
                <a:ea typeface="宋体" charset="-122"/>
              </a:rPr>
              <a:pPr/>
              <a:t>34</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143000" y="260350"/>
            <a:ext cx="7429500"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群的元素的阶</a:t>
            </a:r>
          </a:p>
        </p:txBody>
      </p:sp>
      <p:sp>
        <p:nvSpPr>
          <p:cNvPr id="3" name="内容占位符 2"/>
          <p:cNvSpPr>
            <a:spLocks noGrp="1"/>
          </p:cNvSpPr>
          <p:nvPr>
            <p:ph idx="1"/>
          </p:nvPr>
        </p:nvSpPr>
        <p:spPr>
          <a:xfrm>
            <a:off x="357188" y="857250"/>
            <a:ext cx="8229600" cy="5786460"/>
          </a:xfrm>
        </p:spPr>
        <p:txBody>
          <a:bodyPr/>
          <a:lstStyle/>
          <a:p>
            <a:pPr>
              <a:lnSpc>
                <a:spcPct val="125000"/>
              </a:lnSpc>
              <a:spcBef>
                <a:spcPts val="800"/>
              </a:spcBef>
            </a:pPr>
            <a:r>
              <a:rPr lang="zh-CN" altLang="en-US" dirty="0" smtClean="0"/>
              <a:t>设</a:t>
            </a:r>
            <a:r>
              <a:rPr lang="en-US" altLang="zh-CN" i="1" dirty="0" smtClean="0"/>
              <a:t>G</a:t>
            </a:r>
            <a:r>
              <a:rPr lang="zh-CN" altLang="en-US" dirty="0" smtClean="0"/>
              <a:t>为群，由于</a:t>
            </a:r>
            <a:r>
              <a:rPr lang="en-US" altLang="zh-CN" i="1" dirty="0" smtClean="0"/>
              <a:t>G</a:t>
            </a:r>
            <a:r>
              <a:rPr lang="zh-CN" altLang="en-US" dirty="0" smtClean="0"/>
              <a:t>中每个元素</a:t>
            </a:r>
            <a:r>
              <a:rPr lang="en-US" altLang="zh-CN" i="1" dirty="0" smtClean="0"/>
              <a:t>x</a:t>
            </a:r>
            <a:r>
              <a:rPr lang="zh-CN" altLang="en-US" dirty="0" smtClean="0"/>
              <a:t>都有逆，记为</a:t>
            </a:r>
            <a:r>
              <a:rPr lang="en-US" altLang="zh-CN" i="1" dirty="0" smtClean="0"/>
              <a:t>x</a:t>
            </a:r>
            <a:r>
              <a:rPr lang="en-US" altLang="zh-CN" baseline="30000" dirty="0" smtClean="0"/>
              <a:t>-1</a:t>
            </a:r>
            <a:r>
              <a:rPr lang="zh-CN" altLang="en-US" dirty="0" smtClean="0"/>
              <a:t>，因此可以定义负的幂：</a:t>
            </a:r>
            <a:endParaRPr lang="en-US" altLang="zh-CN" dirty="0" smtClean="0"/>
          </a:p>
          <a:p>
            <a:pPr>
              <a:lnSpc>
                <a:spcPct val="125000"/>
              </a:lnSpc>
              <a:spcBef>
                <a:spcPts val="800"/>
              </a:spcBef>
            </a:pPr>
            <a:r>
              <a:rPr lang="en-US" altLang="zh-CN" i="1" dirty="0" smtClean="0"/>
              <a:t>		x</a:t>
            </a:r>
            <a:r>
              <a:rPr lang="en-US" altLang="zh-CN" baseline="30000" dirty="0" smtClean="0"/>
              <a:t>-</a:t>
            </a:r>
            <a:r>
              <a:rPr lang="en-US" altLang="zh-CN" i="1" baseline="30000" dirty="0" smtClean="0"/>
              <a:t>n</a:t>
            </a:r>
            <a:r>
              <a:rPr lang="en-US" altLang="zh-CN" dirty="0" smtClean="0"/>
              <a:t> = (</a:t>
            </a:r>
            <a:r>
              <a:rPr lang="en-US" altLang="zh-CN" i="1" dirty="0" smtClean="0"/>
              <a:t>x</a:t>
            </a:r>
            <a:r>
              <a:rPr lang="en-US" altLang="zh-CN" baseline="30000" dirty="0" smtClean="0"/>
              <a:t>-1</a:t>
            </a:r>
            <a:r>
              <a:rPr lang="en-US" altLang="zh-CN" dirty="0" smtClean="0"/>
              <a:t>)</a:t>
            </a:r>
            <a:r>
              <a:rPr lang="en-US" altLang="zh-CN" i="1" baseline="30000" dirty="0" smtClean="0"/>
              <a:t> n</a:t>
            </a:r>
            <a:r>
              <a:rPr lang="en-US" altLang="zh-CN" dirty="0" smtClean="0"/>
              <a:t>, </a:t>
            </a:r>
            <a:r>
              <a:rPr lang="zh-CN" altLang="en-US" dirty="0" smtClean="0"/>
              <a:t>并把的幂次定义扩充为</a:t>
            </a:r>
            <a:r>
              <a:rPr lang="zh-CN" altLang="en-US" dirty="0" smtClean="0">
                <a:sym typeface="Wingdings" pitchFamily="2" charset="2"/>
              </a:rPr>
              <a:t>：</a:t>
            </a:r>
            <a:endParaRPr lang="en-US" altLang="zh-CN" dirty="0" smtClean="0"/>
          </a:p>
          <a:p>
            <a:pPr>
              <a:lnSpc>
                <a:spcPct val="125000"/>
              </a:lnSpc>
              <a:spcBef>
                <a:spcPts val="800"/>
              </a:spcBef>
            </a:pPr>
            <a:r>
              <a:rPr lang="en-US" altLang="zh-CN" dirty="0" smtClean="0"/>
              <a:t>		</a:t>
            </a:r>
            <a:r>
              <a:rPr lang="en-US" altLang="zh-CN" i="1" dirty="0" smtClean="0"/>
              <a:t>x</a:t>
            </a:r>
            <a:r>
              <a:rPr lang="en-US" altLang="zh-CN" baseline="30000" dirty="0" smtClean="0"/>
              <a:t>0</a:t>
            </a:r>
            <a:r>
              <a:rPr lang="en-US" altLang="zh-CN" dirty="0" smtClean="0"/>
              <a:t> = </a:t>
            </a:r>
            <a:r>
              <a:rPr lang="en-US" altLang="zh-CN" i="1" dirty="0" smtClean="0"/>
              <a:t>e</a:t>
            </a:r>
            <a:r>
              <a:rPr lang="en-US" altLang="zh-CN" dirty="0" smtClean="0"/>
              <a:t>, x</a:t>
            </a:r>
            <a:r>
              <a:rPr lang="en-US" altLang="zh-CN" i="1" baseline="30000" dirty="0" smtClean="0"/>
              <a:t>n</a:t>
            </a:r>
            <a:r>
              <a:rPr lang="en-US" altLang="zh-CN" baseline="30000" dirty="0" smtClean="0"/>
              <a:t>+1</a:t>
            </a:r>
            <a:r>
              <a:rPr lang="en-US" altLang="zh-CN" dirty="0" smtClean="0"/>
              <a:t> = x</a:t>
            </a:r>
            <a:r>
              <a:rPr lang="en-US" altLang="zh-CN" i="1" baseline="30000" dirty="0" smtClean="0"/>
              <a:t> n</a:t>
            </a:r>
            <a:r>
              <a:rPr lang="zh-CN" altLang="en-US" dirty="0" smtClean="0">
                <a:latin typeface="Times New Roman" pitchFamily="18" charset="0"/>
                <a:cs typeface="Times New Roman" pitchFamily="18" charset="0"/>
              </a:rPr>
              <a:t>◦</a:t>
            </a:r>
            <a:r>
              <a:rPr lang="en-US" altLang="zh-CN" dirty="0" smtClean="0"/>
              <a:t>x</a:t>
            </a:r>
            <a:r>
              <a:rPr lang="zh-CN" altLang="en-US" dirty="0" smtClean="0"/>
              <a:t>（</a:t>
            </a:r>
            <a:r>
              <a:rPr lang="en-US" altLang="zh-CN" i="1" dirty="0" smtClean="0"/>
              <a:t>n</a:t>
            </a:r>
            <a:r>
              <a:rPr lang="zh-CN" altLang="en-US" dirty="0" smtClean="0"/>
              <a:t>非负）</a:t>
            </a:r>
            <a:r>
              <a:rPr lang="en-US" altLang="zh-CN" dirty="0" smtClean="0"/>
              <a:t>, x</a:t>
            </a:r>
            <a:r>
              <a:rPr lang="en-US" altLang="zh-CN" baseline="30000" dirty="0" smtClean="0"/>
              <a:t>-n</a:t>
            </a:r>
            <a:r>
              <a:rPr lang="en-US" altLang="zh-CN" dirty="0" smtClean="0"/>
              <a:t> = (</a:t>
            </a:r>
            <a:r>
              <a:rPr lang="en-US" altLang="zh-CN" i="1" dirty="0" smtClean="0"/>
              <a:t>x</a:t>
            </a:r>
            <a:r>
              <a:rPr lang="en-US" altLang="zh-CN" baseline="30000" dirty="0" smtClean="0"/>
              <a:t>-1</a:t>
            </a:r>
            <a:r>
              <a:rPr lang="en-US" altLang="zh-CN" dirty="0" smtClean="0"/>
              <a:t>)</a:t>
            </a:r>
            <a:r>
              <a:rPr lang="en-US" altLang="zh-CN" i="1" baseline="30000" dirty="0" smtClean="0"/>
              <a:t> n</a:t>
            </a:r>
            <a:r>
              <a:rPr lang="zh-CN" altLang="en-US" dirty="0" smtClean="0"/>
              <a:t> （</a:t>
            </a:r>
            <a:r>
              <a:rPr lang="en-US" altLang="zh-CN" i="1" dirty="0" smtClean="0"/>
              <a:t>n</a:t>
            </a:r>
            <a:r>
              <a:rPr lang="zh-CN" altLang="en-US" dirty="0" smtClean="0"/>
              <a:t>正）</a:t>
            </a:r>
            <a:endParaRPr lang="en-US" altLang="zh-CN" dirty="0" smtClean="0"/>
          </a:p>
          <a:p>
            <a:pPr>
              <a:lnSpc>
                <a:spcPct val="125000"/>
              </a:lnSpc>
              <a:spcBef>
                <a:spcPts val="800"/>
              </a:spcBef>
            </a:pPr>
            <a:r>
              <a:rPr lang="zh-CN" altLang="en-US" dirty="0" smtClean="0"/>
              <a:t>设</a:t>
            </a:r>
            <a:r>
              <a:rPr lang="en-US" altLang="zh-CN" i="1" dirty="0" smtClean="0"/>
              <a:t>G</a:t>
            </a:r>
            <a:r>
              <a:rPr lang="zh-CN" altLang="en-US" dirty="0" smtClean="0"/>
              <a:t>为群，</a:t>
            </a:r>
            <a:r>
              <a:rPr lang="en-US" altLang="zh-CN" i="1" dirty="0" err="1" smtClean="0"/>
              <a:t>x</a:t>
            </a:r>
            <a:r>
              <a:rPr lang="en-US" altLang="zh-CN" dirty="0" err="1" smtClean="0">
                <a:latin typeface="Times New Roman" pitchFamily="18" charset="0"/>
                <a:cs typeface="Times New Roman" pitchFamily="18" charset="0"/>
                <a:sym typeface="Symbol" pitchFamily="18" charset="2"/>
              </a:rPr>
              <a:t></a:t>
            </a:r>
            <a:r>
              <a:rPr lang="en-US" altLang="zh-CN" i="1" dirty="0" err="1" smtClean="0"/>
              <a:t>G</a:t>
            </a:r>
            <a:r>
              <a:rPr lang="zh-CN" altLang="en-US" dirty="0" smtClean="0"/>
              <a:t>，使得</a:t>
            </a:r>
            <a:r>
              <a:rPr lang="en-US" altLang="zh-CN" i="1" dirty="0" err="1" smtClean="0"/>
              <a:t>x</a:t>
            </a:r>
            <a:r>
              <a:rPr lang="en-US" altLang="zh-CN" i="1" baseline="30000" dirty="0" err="1" smtClean="0"/>
              <a:t>k</a:t>
            </a:r>
            <a:r>
              <a:rPr lang="en-US" altLang="zh-CN" dirty="0" smtClean="0"/>
              <a:t> = </a:t>
            </a:r>
            <a:r>
              <a:rPr lang="en-US" altLang="zh-CN" i="1" dirty="0" smtClean="0"/>
              <a:t>e</a:t>
            </a:r>
            <a:r>
              <a:rPr lang="zh-CN" altLang="en-US" dirty="0" smtClean="0"/>
              <a:t>成立的最小正整数</a:t>
            </a:r>
            <a:r>
              <a:rPr lang="en-US" altLang="zh-CN" i="1" dirty="0" smtClean="0"/>
              <a:t>k</a:t>
            </a:r>
            <a:r>
              <a:rPr lang="zh-CN" altLang="en-US" dirty="0" smtClean="0"/>
              <a:t>称为</a:t>
            </a:r>
            <a:r>
              <a:rPr lang="en-US" altLang="zh-CN" i="1" dirty="0" smtClean="0"/>
              <a:t>x</a:t>
            </a:r>
            <a:r>
              <a:rPr lang="zh-CN" altLang="en-US" dirty="0" smtClean="0"/>
              <a:t>的</a:t>
            </a:r>
            <a:r>
              <a:rPr lang="zh-CN" altLang="en-US" dirty="0" smtClean="0">
                <a:solidFill>
                  <a:schemeClr val="accent2">
                    <a:lumMod val="60000"/>
                    <a:lumOff val="40000"/>
                  </a:schemeClr>
                </a:solidFill>
              </a:rPr>
              <a:t>阶</a:t>
            </a:r>
            <a:r>
              <a:rPr lang="zh-CN" altLang="en-US" dirty="0" smtClean="0"/>
              <a:t>（或</a:t>
            </a:r>
            <a:r>
              <a:rPr lang="zh-CN" altLang="en-US" dirty="0" smtClean="0">
                <a:solidFill>
                  <a:schemeClr val="accent2">
                    <a:lumMod val="60000"/>
                    <a:lumOff val="40000"/>
                  </a:schemeClr>
                </a:solidFill>
              </a:rPr>
              <a:t>周期</a:t>
            </a:r>
            <a:r>
              <a:rPr lang="zh-CN" altLang="en-US" dirty="0" smtClean="0"/>
              <a:t>）。如果这样的</a:t>
            </a:r>
            <a:r>
              <a:rPr lang="en-US" altLang="zh-CN" i="1" dirty="0" smtClean="0"/>
              <a:t>k</a:t>
            </a:r>
            <a:r>
              <a:rPr lang="zh-CN" altLang="en-US" dirty="0" smtClean="0"/>
              <a:t>不存在，则称</a:t>
            </a:r>
            <a:r>
              <a:rPr lang="en-US" altLang="zh-CN" i="1" dirty="0" smtClean="0"/>
              <a:t>x</a:t>
            </a:r>
            <a:r>
              <a:rPr lang="zh-CN" altLang="en-US" dirty="0" smtClean="0"/>
              <a:t>是</a:t>
            </a:r>
            <a:r>
              <a:rPr lang="zh-CN" altLang="en-US" dirty="0" smtClean="0">
                <a:solidFill>
                  <a:schemeClr val="accent2">
                    <a:lumMod val="60000"/>
                    <a:lumOff val="40000"/>
                  </a:schemeClr>
                </a:solidFill>
              </a:rPr>
              <a:t>无限阶</a:t>
            </a:r>
            <a:r>
              <a:rPr lang="zh-CN" altLang="en-US" dirty="0" smtClean="0"/>
              <a:t>的。</a:t>
            </a:r>
            <a:endParaRPr lang="en-US" altLang="zh-CN" dirty="0" smtClean="0"/>
          </a:p>
          <a:p>
            <a:pPr>
              <a:lnSpc>
                <a:spcPct val="125000"/>
              </a:lnSpc>
              <a:spcBef>
                <a:spcPts val="800"/>
              </a:spcBef>
            </a:pPr>
            <a:r>
              <a:rPr lang="zh-CN" altLang="en-US" dirty="0" smtClean="0"/>
              <a:t>有限阶元素</a:t>
            </a:r>
            <a:r>
              <a:rPr lang="en-US" altLang="zh-CN" i="1" dirty="0" smtClean="0"/>
              <a:t>x</a:t>
            </a:r>
            <a:r>
              <a:rPr lang="zh-CN" altLang="en-US" dirty="0" smtClean="0"/>
              <a:t>的阶通常记作</a:t>
            </a:r>
            <a:r>
              <a:rPr lang="en-US" altLang="zh-CN" dirty="0" smtClean="0"/>
              <a:t>|</a:t>
            </a:r>
            <a:r>
              <a:rPr lang="en-US" altLang="zh-CN" i="1" dirty="0" smtClean="0"/>
              <a:t> x</a:t>
            </a:r>
            <a:r>
              <a:rPr lang="en-US" altLang="zh-CN" dirty="0" smtClean="0"/>
              <a:t>|. </a:t>
            </a:r>
          </a:p>
          <a:p>
            <a:pPr>
              <a:lnSpc>
                <a:spcPct val="125000"/>
              </a:lnSpc>
              <a:spcBef>
                <a:spcPts val="800"/>
              </a:spcBef>
            </a:pPr>
            <a:r>
              <a:rPr lang="zh-CN" altLang="en-US" dirty="0" smtClean="0"/>
              <a:t>例如，</a:t>
            </a:r>
            <a:r>
              <a:rPr lang="en-US" altLang="zh-CN" dirty="0" smtClean="0"/>
              <a:t>Klein</a:t>
            </a:r>
            <a:r>
              <a:rPr lang="zh-CN" altLang="en-US" dirty="0" smtClean="0"/>
              <a:t>四元群中单位元的阶为</a:t>
            </a:r>
            <a:r>
              <a:rPr lang="en-US" altLang="zh-CN" dirty="0" smtClean="0"/>
              <a:t>1</a:t>
            </a:r>
            <a:r>
              <a:rPr lang="zh-CN" altLang="en-US" dirty="0" smtClean="0"/>
              <a:t>，其它元素的阶都是</a:t>
            </a:r>
            <a:r>
              <a:rPr lang="en-US" altLang="zh-CN" dirty="0" smtClean="0"/>
              <a:t>2.</a:t>
            </a:r>
          </a:p>
          <a:p>
            <a:pPr>
              <a:lnSpc>
                <a:spcPct val="125000"/>
              </a:lnSpc>
              <a:spcBef>
                <a:spcPts val="800"/>
              </a:spcBef>
            </a:pPr>
            <a:r>
              <a:rPr lang="zh-CN" altLang="en-US" dirty="0" smtClean="0"/>
              <a:t>又例如，在</a:t>
            </a:r>
            <a:r>
              <a:rPr lang="en-US" altLang="zh-CN" dirty="0" smtClean="0"/>
              <a:t>&lt;Z</a:t>
            </a:r>
            <a:r>
              <a:rPr lang="en-US" altLang="zh-CN" baseline="-25000" dirty="0" smtClean="0"/>
              <a:t>6</a:t>
            </a:r>
            <a:r>
              <a:rPr lang="en-US" altLang="zh-CN" dirty="0" smtClean="0"/>
              <a:t>, </a:t>
            </a:r>
            <a:r>
              <a:rPr lang="en-US" altLang="zh-CN" dirty="0" smtClean="0">
                <a:latin typeface="Times New Roman" pitchFamily="18" charset="0"/>
                <a:ea typeface="华文中宋" pitchFamily="2" charset="-122"/>
                <a:cs typeface="Times New Roman" pitchFamily="18" charset="0"/>
                <a:sym typeface="Symbol" pitchFamily="18" charset="2"/>
              </a:rPr>
              <a:t></a:t>
            </a:r>
            <a:r>
              <a:rPr lang="en-US" altLang="zh-CN" dirty="0" smtClean="0"/>
              <a:t>&gt;</a:t>
            </a:r>
            <a:r>
              <a:rPr lang="zh-CN" altLang="en-US" dirty="0" smtClean="0"/>
              <a:t>中，</a:t>
            </a:r>
            <a:r>
              <a:rPr lang="en-US" altLang="zh-CN" dirty="0" smtClean="0"/>
              <a:t>|0| = 1, |1| = 6, |2| = 3, |3| = 2, |4| = 3, |5| = 6, </a:t>
            </a:r>
            <a:r>
              <a:rPr lang="zh-CN" altLang="en-US" dirty="0" smtClean="0"/>
              <a:t>因为</a:t>
            </a:r>
            <a:r>
              <a:rPr lang="en-US" altLang="zh-CN" dirty="0" smtClean="0"/>
              <a:t>5</a:t>
            </a:r>
            <a:r>
              <a:rPr lang="en-US" altLang="zh-CN" dirty="0" smtClean="0">
                <a:latin typeface="Times New Roman" pitchFamily="18" charset="0"/>
                <a:ea typeface="华文中宋" pitchFamily="2" charset="-122"/>
                <a:cs typeface="Times New Roman" pitchFamily="18" charset="0"/>
                <a:sym typeface="Symbol" pitchFamily="18" charset="2"/>
              </a:rPr>
              <a:t>  </a:t>
            </a:r>
            <a:r>
              <a:rPr lang="en-US" altLang="zh-CN" dirty="0" smtClean="0"/>
              <a:t>5</a:t>
            </a:r>
            <a:r>
              <a:rPr lang="en-US" altLang="zh-CN" dirty="0" smtClean="0">
                <a:latin typeface="Times New Roman" pitchFamily="18" charset="0"/>
                <a:ea typeface="华文中宋" pitchFamily="2" charset="-122"/>
                <a:cs typeface="Times New Roman" pitchFamily="18" charset="0"/>
                <a:sym typeface="Symbol" pitchFamily="18" charset="2"/>
              </a:rPr>
              <a:t> = 4</a:t>
            </a:r>
            <a:r>
              <a:rPr lang="zh-CN" altLang="en-US" dirty="0" smtClean="0">
                <a:latin typeface="Times New Roman" pitchFamily="18" charset="0"/>
                <a:ea typeface="华文中宋" pitchFamily="2" charset="-122"/>
                <a:cs typeface="Times New Roman" pitchFamily="18" charset="0"/>
                <a:sym typeface="Symbol" pitchFamily="18" charset="2"/>
              </a:rPr>
              <a:t>，</a:t>
            </a:r>
            <a:r>
              <a:rPr lang="en-US" altLang="zh-CN" dirty="0" smtClean="0">
                <a:latin typeface="Times New Roman" pitchFamily="18" charset="0"/>
                <a:ea typeface="华文中宋" pitchFamily="2" charset="-122"/>
                <a:cs typeface="Times New Roman" pitchFamily="18" charset="0"/>
                <a:sym typeface="Symbol" pitchFamily="18" charset="2"/>
              </a:rPr>
              <a:t>5  5  5 = 3, …, 5  5  5  5  5  5 = 0.</a:t>
            </a:r>
            <a:endParaRPr lang="zh-CN" altLang="en-US" dirty="0" smtClean="0"/>
          </a:p>
        </p:txBody>
      </p:sp>
      <p:sp>
        <p:nvSpPr>
          <p:cNvPr id="17412" name="灯片编号占位符 3"/>
          <p:cNvSpPr>
            <a:spLocks noGrp="1"/>
          </p:cNvSpPr>
          <p:nvPr>
            <p:ph type="sldNum" sz="quarter" idx="12"/>
          </p:nvPr>
        </p:nvSpPr>
        <p:spPr>
          <a:noFill/>
        </p:spPr>
        <p:txBody>
          <a:bodyPr/>
          <a:lstStyle/>
          <a:p>
            <a:fld id="{8ACC56A2-B28F-4A85-A32F-51EE0353AC30}" type="slidenum">
              <a:rPr lang="en-US" altLang="zh-CN" smtClean="0">
                <a:ea typeface="宋体" charset="-122"/>
              </a:rPr>
              <a:pPr/>
              <a:t>35</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571500" y="260350"/>
            <a:ext cx="8072466"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群元素的幂运算的性质</a:t>
            </a:r>
          </a:p>
        </p:txBody>
      </p:sp>
      <p:sp>
        <p:nvSpPr>
          <p:cNvPr id="3" name="内容占位符 2"/>
          <p:cNvSpPr>
            <a:spLocks noGrp="1"/>
          </p:cNvSpPr>
          <p:nvPr>
            <p:ph idx="1"/>
          </p:nvPr>
        </p:nvSpPr>
        <p:spPr>
          <a:xfrm>
            <a:off x="357188" y="857250"/>
            <a:ext cx="8229600" cy="5786460"/>
          </a:xfrm>
        </p:spPr>
        <p:txBody>
          <a:bodyPr/>
          <a:lstStyle/>
          <a:p>
            <a:pPr>
              <a:lnSpc>
                <a:spcPct val="125000"/>
              </a:lnSpc>
              <a:spcBef>
                <a:spcPts val="800"/>
              </a:spcBef>
            </a:pPr>
            <a:r>
              <a:rPr lang="zh-CN" altLang="en-US" dirty="0" smtClean="0">
                <a:solidFill>
                  <a:srgbClr val="A60021"/>
                </a:solidFill>
              </a:rPr>
              <a:t>定理</a:t>
            </a:r>
            <a:r>
              <a:rPr lang="en-US" altLang="zh-CN" dirty="0" smtClean="0">
                <a:solidFill>
                  <a:srgbClr val="A60021"/>
                </a:solidFill>
                <a:cs typeface="Times New Roman" pitchFamily="18" charset="0"/>
              </a:rPr>
              <a:t>9.4 </a:t>
            </a:r>
            <a:r>
              <a:rPr lang="zh-CN" altLang="en-US" dirty="0" smtClean="0"/>
              <a:t>设</a:t>
            </a:r>
            <a:r>
              <a:rPr lang="en-US" altLang="zh-CN" i="1" dirty="0" smtClean="0"/>
              <a:t>G</a:t>
            </a:r>
            <a:r>
              <a:rPr lang="zh-CN" altLang="en-US" dirty="0" smtClean="0"/>
              <a:t>为群，则</a:t>
            </a:r>
            <a:r>
              <a:rPr lang="en-US" altLang="zh-CN" i="1" dirty="0" smtClean="0"/>
              <a:t>G</a:t>
            </a:r>
            <a:r>
              <a:rPr lang="zh-CN" altLang="en-US" dirty="0" smtClean="0"/>
              <a:t>中的幂运算满足：</a:t>
            </a:r>
            <a:endParaRPr lang="en-US" altLang="zh-CN" dirty="0" smtClean="0"/>
          </a:p>
          <a:p>
            <a:pPr>
              <a:lnSpc>
                <a:spcPct val="125000"/>
              </a:lnSpc>
              <a:spcBef>
                <a:spcPts val="800"/>
              </a:spcBef>
            </a:pPr>
            <a:r>
              <a:rPr lang="en-US" altLang="zh-CN" dirty="0" smtClean="0"/>
              <a:t>	(1)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t>x</a:t>
            </a:r>
            <a:r>
              <a:rPr lang="en-US" altLang="zh-CN" dirty="0" err="1" smtClean="0">
                <a:latin typeface="Times New Roman" pitchFamily="18" charset="0"/>
                <a:cs typeface="Times New Roman" pitchFamily="18" charset="0"/>
                <a:sym typeface="Symbol" pitchFamily="18" charset="2"/>
              </a:rPr>
              <a:t></a:t>
            </a:r>
            <a:r>
              <a:rPr lang="en-US" altLang="zh-CN" i="1" dirty="0" err="1"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x</a:t>
            </a:r>
            <a:r>
              <a:rPr lang="en-US" altLang="zh-CN" baseline="30000" dirty="0" smtClean="0">
                <a:latin typeface="Times New Roman" pitchFamily="18" charset="0"/>
                <a:cs typeface="Times New Roman" pitchFamily="18" charset="0"/>
                <a:sym typeface="Symbol" pitchFamily="18" charset="2"/>
              </a:rPr>
              <a:t>-1</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 -1</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x</a:t>
            </a:r>
            <a:r>
              <a:rPr lang="en-US" altLang="zh-CN" dirty="0" smtClean="0">
                <a:latin typeface="Times New Roman" pitchFamily="18" charset="0"/>
                <a:cs typeface="Times New Roman" pitchFamily="18" charset="0"/>
                <a:sym typeface="Symbol" pitchFamily="18" charset="2"/>
              </a:rPr>
              <a:t>.</a:t>
            </a:r>
            <a:endParaRPr lang="en-US" altLang="zh-CN" dirty="0" smtClean="0"/>
          </a:p>
          <a:p>
            <a:pPr>
              <a:lnSpc>
                <a:spcPct val="125000"/>
              </a:lnSpc>
              <a:spcBef>
                <a:spcPts val="800"/>
              </a:spcBef>
            </a:pPr>
            <a:r>
              <a:rPr lang="en-US" altLang="zh-CN" dirty="0" smtClean="0"/>
              <a:t>	(2)</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i="1" dirty="0" smtClean="0"/>
              <a:t>x</a:t>
            </a:r>
            <a:r>
              <a:rPr lang="en-US" altLang="zh-CN" dirty="0" smtClean="0">
                <a:latin typeface="Times New Roman" pitchFamily="18" charset="0"/>
                <a:cs typeface="Times New Roman" pitchFamily="18" charset="0"/>
                <a:sym typeface="Symbol" pitchFamily="18" charset="2"/>
              </a:rPr>
              <a:t>, </a:t>
            </a:r>
            <a:r>
              <a:rPr lang="en-US" altLang="zh-CN" i="1" dirty="0" err="1" smtClean="0"/>
              <a:t>y</a:t>
            </a:r>
            <a:r>
              <a:rPr lang="en-US" altLang="zh-CN" dirty="0" err="1" smtClean="0">
                <a:latin typeface="Times New Roman" pitchFamily="18" charset="0"/>
                <a:cs typeface="Times New Roman" pitchFamily="18" charset="0"/>
                <a:sym typeface="Symbol" pitchFamily="18" charset="2"/>
              </a:rPr>
              <a:t></a:t>
            </a:r>
            <a:r>
              <a:rPr lang="en-US" altLang="zh-CN" i="1" dirty="0" err="1"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xy</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-1 </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y</a:t>
            </a:r>
            <a:r>
              <a:rPr lang="en-US" altLang="zh-CN" baseline="30000" dirty="0" smtClean="0">
                <a:latin typeface="Times New Roman" pitchFamily="18" charset="0"/>
                <a:cs typeface="Times New Roman" pitchFamily="18" charset="0"/>
                <a:sym typeface="Symbol" pitchFamily="18" charset="2"/>
              </a:rPr>
              <a:t>-1 </a:t>
            </a:r>
            <a:r>
              <a:rPr lang="en-US" altLang="zh-CN" i="1" dirty="0" smtClean="0">
                <a:latin typeface="Times New Roman" pitchFamily="18" charset="0"/>
                <a:cs typeface="Times New Roman" pitchFamily="18" charset="0"/>
                <a:sym typeface="Symbol" pitchFamily="18" charset="2"/>
              </a:rPr>
              <a:t>x</a:t>
            </a:r>
            <a:r>
              <a:rPr lang="en-US" altLang="zh-CN" baseline="30000" dirty="0" smtClean="0">
                <a:latin typeface="Times New Roman" pitchFamily="18" charset="0"/>
                <a:cs typeface="Times New Roman" pitchFamily="18" charset="0"/>
                <a:sym typeface="Symbol" pitchFamily="18" charset="2"/>
              </a:rPr>
              <a:t>-1</a:t>
            </a:r>
            <a:r>
              <a:rPr lang="en-US" altLang="zh-CN" dirty="0" smtClean="0">
                <a:latin typeface="Times New Roman" pitchFamily="18" charset="0"/>
                <a:cs typeface="Times New Roman" pitchFamily="18" charset="0"/>
                <a:sym typeface="Symbol" pitchFamily="18" charset="2"/>
              </a:rPr>
              <a:t>.</a:t>
            </a:r>
            <a:endParaRPr lang="en-US" altLang="zh-CN" dirty="0" smtClean="0"/>
          </a:p>
          <a:p>
            <a:pPr>
              <a:lnSpc>
                <a:spcPct val="125000"/>
              </a:lnSpc>
              <a:spcBef>
                <a:spcPts val="800"/>
              </a:spcBef>
            </a:pPr>
            <a:r>
              <a:rPr lang="en-US" altLang="zh-CN" dirty="0" smtClean="0"/>
              <a:t>	(3)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t>x</a:t>
            </a:r>
            <a:r>
              <a:rPr lang="en-US" altLang="zh-CN" dirty="0" err="1" smtClean="0">
                <a:latin typeface="Times New Roman" pitchFamily="18" charset="0"/>
                <a:cs typeface="Times New Roman" pitchFamily="18" charset="0"/>
                <a:sym typeface="Symbol" pitchFamily="18" charset="2"/>
              </a:rPr>
              <a:t></a:t>
            </a:r>
            <a:r>
              <a:rPr lang="en-US" altLang="zh-CN" i="1" dirty="0" err="1"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x</a:t>
            </a:r>
            <a:r>
              <a:rPr lang="en-US" altLang="zh-CN" i="1" baseline="30000" dirty="0" err="1" smtClean="0">
                <a:latin typeface="Times New Roman" pitchFamily="18" charset="0"/>
                <a:cs typeface="Times New Roman" pitchFamily="18" charset="0"/>
                <a:sym typeface="Symbol" pitchFamily="18" charset="2"/>
              </a:rPr>
              <a:t>m</a:t>
            </a:r>
            <a:r>
              <a:rPr lang="en-US" altLang="zh-CN" i="1" dirty="0" err="1" smtClean="0">
                <a:latin typeface="Times New Roman" pitchFamily="18" charset="0"/>
                <a:cs typeface="Times New Roman" pitchFamily="18" charset="0"/>
                <a:sym typeface="Symbol" pitchFamily="18" charset="2"/>
              </a:rPr>
              <a:t>x</a:t>
            </a:r>
            <a:r>
              <a:rPr lang="en-US" altLang="zh-CN" i="1" baseline="30000" dirty="0" err="1" smtClean="0">
                <a:latin typeface="Times New Roman" pitchFamily="18" charset="0"/>
                <a:cs typeface="Times New Roman" pitchFamily="18" charset="0"/>
                <a:sym typeface="Symbol" pitchFamily="18" charset="2"/>
              </a:rPr>
              <a:t>n</a:t>
            </a:r>
            <a:r>
              <a:rPr lang="en-US" altLang="zh-CN" baseline="30000"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x</a:t>
            </a:r>
            <a:r>
              <a:rPr lang="en-US" altLang="zh-CN" i="1" baseline="30000" dirty="0" err="1" smtClean="0">
                <a:latin typeface="Times New Roman" pitchFamily="18" charset="0"/>
                <a:cs typeface="Times New Roman" pitchFamily="18" charset="0"/>
                <a:sym typeface="Symbol" pitchFamily="18" charset="2"/>
              </a:rPr>
              <a:t>m+n</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m</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n</a:t>
            </a:r>
            <a:r>
              <a:rPr lang="zh-CN" altLang="en-US" dirty="0" smtClean="0">
                <a:latin typeface="Times New Roman" pitchFamily="18" charset="0"/>
                <a:cs typeface="Times New Roman" pitchFamily="18" charset="0"/>
                <a:sym typeface="Symbol" pitchFamily="18" charset="2"/>
              </a:rPr>
              <a:t>是整数</a:t>
            </a:r>
            <a:r>
              <a:rPr lang="en-US" altLang="zh-CN" dirty="0" smtClean="0">
                <a:latin typeface="Times New Roman" pitchFamily="18" charset="0"/>
                <a:cs typeface="Times New Roman" pitchFamily="18" charset="0"/>
                <a:sym typeface="Symbol" pitchFamily="18" charset="2"/>
              </a:rPr>
              <a:t>)</a:t>
            </a:r>
            <a:endParaRPr lang="en-US" altLang="zh-CN" dirty="0" smtClean="0"/>
          </a:p>
          <a:p>
            <a:pPr>
              <a:lnSpc>
                <a:spcPct val="125000"/>
              </a:lnSpc>
              <a:spcBef>
                <a:spcPts val="800"/>
              </a:spcBef>
            </a:pPr>
            <a:r>
              <a:rPr lang="en-US" altLang="zh-CN" dirty="0" smtClean="0"/>
              <a:t>	(4)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t>x</a:t>
            </a:r>
            <a:r>
              <a:rPr lang="en-US" altLang="zh-CN" dirty="0" err="1" smtClean="0">
                <a:latin typeface="Times New Roman" pitchFamily="18" charset="0"/>
                <a:cs typeface="Times New Roman" pitchFamily="18" charset="0"/>
                <a:sym typeface="Symbol" pitchFamily="18" charset="2"/>
              </a:rPr>
              <a:t></a:t>
            </a:r>
            <a:r>
              <a:rPr lang="en-US" altLang="zh-CN" i="1" dirty="0" err="1"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x</a:t>
            </a:r>
            <a:r>
              <a:rPr lang="en-US" altLang="zh-CN" i="1" baseline="30000" dirty="0" err="1" smtClean="0">
                <a:latin typeface="Times New Roman" pitchFamily="18" charset="0"/>
                <a:cs typeface="Times New Roman" pitchFamily="18" charset="0"/>
                <a:sym typeface="Symbol" pitchFamily="18" charset="2"/>
              </a:rPr>
              <a:t>m</a:t>
            </a:r>
            <a:r>
              <a:rPr lang="en-US" altLang="zh-CN" dirty="0" smtClean="0">
                <a:latin typeface="Times New Roman" pitchFamily="18" charset="0"/>
                <a:cs typeface="Times New Roman" pitchFamily="18" charset="0"/>
                <a:sym typeface="Symbol" pitchFamily="18" charset="2"/>
              </a:rPr>
              <a:t>)</a:t>
            </a:r>
            <a:r>
              <a:rPr lang="en-US" altLang="zh-CN" i="1" baseline="30000" dirty="0" smtClean="0">
                <a:latin typeface="Times New Roman" pitchFamily="18" charset="0"/>
                <a:cs typeface="Times New Roman" pitchFamily="18" charset="0"/>
                <a:sym typeface="Symbol" pitchFamily="18" charset="2"/>
              </a:rPr>
              <a:t>n</a:t>
            </a:r>
            <a:r>
              <a:rPr lang="en-US" altLang="zh-CN" baseline="30000"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x</a:t>
            </a:r>
            <a:r>
              <a:rPr lang="en-US" altLang="zh-CN" i="1" baseline="30000" dirty="0" err="1" smtClean="0">
                <a:latin typeface="Times New Roman" pitchFamily="18" charset="0"/>
                <a:cs typeface="Times New Roman" pitchFamily="18" charset="0"/>
                <a:sym typeface="Symbol" pitchFamily="18" charset="2"/>
              </a:rPr>
              <a:t>mn</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m</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n</a:t>
            </a:r>
            <a:r>
              <a:rPr lang="zh-CN" altLang="en-US" dirty="0" smtClean="0">
                <a:latin typeface="Times New Roman" pitchFamily="18" charset="0"/>
                <a:cs typeface="Times New Roman" pitchFamily="18" charset="0"/>
                <a:sym typeface="Symbol" pitchFamily="18" charset="2"/>
              </a:rPr>
              <a:t>是整数</a:t>
            </a:r>
            <a:r>
              <a:rPr lang="en-US" altLang="zh-CN" dirty="0" smtClean="0">
                <a:latin typeface="Times New Roman" pitchFamily="18" charset="0"/>
                <a:cs typeface="Times New Roman" pitchFamily="18" charset="0"/>
                <a:sym typeface="Symbol" pitchFamily="18" charset="2"/>
              </a:rPr>
              <a:t>)</a:t>
            </a:r>
          </a:p>
          <a:p>
            <a:pPr>
              <a:lnSpc>
                <a:spcPct val="125000"/>
              </a:lnSpc>
              <a:spcBef>
                <a:spcPts val="800"/>
              </a:spcBef>
            </a:pPr>
            <a:r>
              <a:rPr lang="zh-CN" altLang="en-US" dirty="0" smtClean="0"/>
              <a:t>本定理也可以推广到有限个元素的情况：</a:t>
            </a:r>
            <a:endParaRPr lang="en-US" altLang="zh-CN" dirty="0" smtClean="0"/>
          </a:p>
          <a:p>
            <a:pPr>
              <a:lnSpc>
                <a:spcPct val="125000"/>
              </a:lnSpc>
              <a:spcBef>
                <a:spcPts val="800"/>
              </a:spcBef>
            </a:pP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i="1" dirty="0" smtClean="0"/>
              <a:t>x</a:t>
            </a:r>
            <a:r>
              <a:rPr lang="en-US" altLang="zh-CN" baseline="-25000" dirty="0" smtClean="0">
                <a:latin typeface="Times New Roman" pitchFamily="18" charset="0"/>
                <a:cs typeface="Times New Roman" pitchFamily="18" charset="0"/>
                <a:sym typeface="Symbol" pitchFamily="18" charset="2"/>
              </a:rPr>
              <a:t>1</a:t>
            </a:r>
            <a:r>
              <a:rPr lang="en-US" altLang="zh-CN" dirty="0" smtClean="0">
                <a:latin typeface="Times New Roman" pitchFamily="18" charset="0"/>
                <a:cs typeface="Times New Roman" pitchFamily="18" charset="0"/>
                <a:sym typeface="Symbol" pitchFamily="18" charset="2"/>
              </a:rPr>
              <a:t>, </a:t>
            </a:r>
            <a:r>
              <a:rPr lang="en-US" altLang="zh-CN" i="1" dirty="0" smtClean="0"/>
              <a:t>x</a:t>
            </a:r>
            <a:r>
              <a:rPr lang="en-US" altLang="zh-CN" baseline="-25000" dirty="0" smtClean="0">
                <a:latin typeface="Times New Roman" pitchFamily="18" charset="0"/>
                <a:cs typeface="Times New Roman" pitchFamily="18" charset="0"/>
                <a:sym typeface="Symbol" pitchFamily="18" charset="2"/>
              </a:rPr>
              <a:t>2 </a:t>
            </a:r>
            <a:r>
              <a:rPr lang="en-US" altLang="zh-CN" dirty="0" smtClean="0">
                <a:latin typeface="Times New Roman" pitchFamily="18" charset="0"/>
                <a:cs typeface="Times New Roman" pitchFamily="18" charset="0"/>
                <a:sym typeface="Symbol" pitchFamily="18" charset="2"/>
              </a:rPr>
              <a:t>,… </a:t>
            </a:r>
            <a:r>
              <a:rPr lang="en-US" altLang="zh-CN" i="1" dirty="0" err="1" smtClean="0"/>
              <a:t>x</a:t>
            </a:r>
            <a:r>
              <a:rPr lang="en-US" altLang="zh-CN" i="1" baseline="-25000" dirty="0" err="1" smtClean="0">
                <a:latin typeface="Times New Roman" pitchFamily="18" charset="0"/>
                <a:cs typeface="Times New Roman" pitchFamily="18" charset="0"/>
                <a:sym typeface="Symbol" pitchFamily="18" charset="2"/>
              </a:rPr>
              <a:t>k</a:t>
            </a:r>
            <a:r>
              <a:rPr lang="en-US" altLang="zh-CN" baseline="-25000"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en-US" altLang="zh-CN" i="1" dirty="0" smtClean="0"/>
              <a:t>x</a:t>
            </a:r>
            <a:r>
              <a:rPr lang="en-US" altLang="zh-CN" baseline="-25000" dirty="0" smtClean="0">
                <a:latin typeface="Times New Roman" pitchFamily="18" charset="0"/>
                <a:cs typeface="Times New Roman" pitchFamily="18" charset="0"/>
                <a:sym typeface="Symbol" pitchFamily="18" charset="2"/>
              </a:rPr>
              <a:t>1</a:t>
            </a:r>
            <a:r>
              <a:rPr lang="en-US" altLang="zh-CN" dirty="0" smtClean="0">
                <a:latin typeface="Times New Roman" pitchFamily="18" charset="0"/>
                <a:cs typeface="Times New Roman" pitchFamily="18" charset="0"/>
                <a:sym typeface="Symbol" pitchFamily="18" charset="2"/>
              </a:rPr>
              <a:t> </a:t>
            </a:r>
            <a:r>
              <a:rPr lang="en-US" altLang="zh-CN" i="1" dirty="0" smtClean="0"/>
              <a:t>x</a:t>
            </a:r>
            <a:r>
              <a:rPr lang="en-US" altLang="zh-CN" baseline="-25000" dirty="0" smtClean="0">
                <a:latin typeface="Times New Roman" pitchFamily="18" charset="0"/>
                <a:cs typeface="Times New Roman" pitchFamily="18" charset="0"/>
                <a:sym typeface="Symbol" pitchFamily="18" charset="2"/>
              </a:rPr>
              <a:t>2 </a:t>
            </a:r>
            <a:r>
              <a:rPr lang="en-US" altLang="zh-CN" dirty="0" smtClean="0">
                <a:latin typeface="Times New Roman" pitchFamily="18" charset="0"/>
                <a:cs typeface="Times New Roman" pitchFamily="18" charset="0"/>
                <a:sym typeface="Symbol" pitchFamily="18" charset="2"/>
              </a:rPr>
              <a:t>…</a:t>
            </a:r>
            <a:r>
              <a:rPr lang="en-US" altLang="zh-CN" i="1" dirty="0" err="1" smtClean="0"/>
              <a:t>x</a:t>
            </a:r>
            <a:r>
              <a:rPr lang="en-US" altLang="zh-CN" i="1" baseline="-25000" dirty="0" err="1" smtClean="0">
                <a:latin typeface="Times New Roman" pitchFamily="18" charset="0"/>
                <a:cs typeface="Times New Roman" pitchFamily="18" charset="0"/>
                <a:sym typeface="Symbol" pitchFamily="18" charset="2"/>
              </a:rPr>
              <a:t>k</a:t>
            </a:r>
            <a:r>
              <a:rPr lang="en-US" altLang="zh-CN" baseline="-25000"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-1 </a:t>
            </a:r>
            <a:r>
              <a:rPr lang="en-US" altLang="zh-CN" dirty="0" smtClean="0">
                <a:latin typeface="Times New Roman" pitchFamily="18" charset="0"/>
                <a:cs typeface="Times New Roman" pitchFamily="18" charset="0"/>
                <a:sym typeface="Symbol" pitchFamily="18" charset="2"/>
              </a:rPr>
              <a:t> = </a:t>
            </a:r>
            <a:r>
              <a:rPr lang="en-US" altLang="zh-CN" i="1" dirty="0" smtClean="0"/>
              <a:t>x</a:t>
            </a:r>
            <a:r>
              <a:rPr lang="en-US" altLang="zh-CN" i="1" baseline="-25000" dirty="0" smtClean="0">
                <a:latin typeface="Times New Roman" pitchFamily="18" charset="0"/>
                <a:cs typeface="Times New Roman" pitchFamily="18" charset="0"/>
                <a:sym typeface="Symbol" pitchFamily="18" charset="2"/>
              </a:rPr>
              <a:t>k</a:t>
            </a:r>
            <a:r>
              <a:rPr lang="en-US" altLang="zh-CN" baseline="30000" dirty="0" smtClean="0">
                <a:latin typeface="Times New Roman" pitchFamily="18" charset="0"/>
                <a:cs typeface="Times New Roman" pitchFamily="18" charset="0"/>
                <a:sym typeface="Symbol" pitchFamily="18" charset="2"/>
              </a:rPr>
              <a:t>-1 </a:t>
            </a:r>
            <a:r>
              <a:rPr lang="en-US" altLang="zh-CN" dirty="0" smtClean="0">
                <a:latin typeface="Times New Roman" pitchFamily="18" charset="0"/>
                <a:cs typeface="Times New Roman" pitchFamily="18" charset="0"/>
                <a:sym typeface="Symbol" pitchFamily="18" charset="2"/>
              </a:rPr>
              <a:t>… </a:t>
            </a:r>
            <a:r>
              <a:rPr lang="en-US" altLang="zh-CN" i="1" dirty="0" smtClean="0"/>
              <a:t>x</a:t>
            </a:r>
            <a:r>
              <a:rPr lang="en-US" altLang="zh-CN" baseline="-25000" dirty="0" smtClean="0">
                <a:latin typeface="Times New Roman" pitchFamily="18" charset="0"/>
                <a:cs typeface="Times New Roman" pitchFamily="18" charset="0"/>
                <a:sym typeface="Symbol" pitchFamily="18" charset="2"/>
              </a:rPr>
              <a:t>2</a:t>
            </a:r>
            <a:r>
              <a:rPr lang="en-US" altLang="zh-CN" baseline="30000" dirty="0" smtClean="0">
                <a:latin typeface="Times New Roman" pitchFamily="18" charset="0"/>
                <a:cs typeface="Times New Roman" pitchFamily="18" charset="0"/>
                <a:sym typeface="Symbol" pitchFamily="18" charset="2"/>
              </a:rPr>
              <a:t>-1</a:t>
            </a:r>
            <a:r>
              <a:rPr lang="en-US" altLang="zh-CN" i="1" dirty="0" smtClean="0"/>
              <a:t>x</a:t>
            </a:r>
            <a:r>
              <a:rPr lang="en-US" altLang="zh-CN" baseline="-25000" dirty="0" smtClean="0">
                <a:latin typeface="Times New Roman" pitchFamily="18" charset="0"/>
                <a:cs typeface="Times New Roman" pitchFamily="18" charset="0"/>
                <a:sym typeface="Symbol" pitchFamily="18" charset="2"/>
              </a:rPr>
              <a:t>1</a:t>
            </a:r>
            <a:r>
              <a:rPr lang="en-US" altLang="zh-CN" baseline="30000" dirty="0" smtClean="0">
                <a:latin typeface="Times New Roman" pitchFamily="18" charset="0"/>
                <a:cs typeface="Times New Roman" pitchFamily="18" charset="0"/>
                <a:sym typeface="Symbol" pitchFamily="18" charset="2"/>
              </a:rPr>
              <a:t>-1</a:t>
            </a:r>
            <a:r>
              <a:rPr lang="en-US" altLang="zh-CN" dirty="0" smtClean="0">
                <a:latin typeface="Times New Roman" pitchFamily="18" charset="0"/>
                <a:cs typeface="Times New Roman" pitchFamily="18" charset="0"/>
                <a:sym typeface="Symbol" pitchFamily="18" charset="2"/>
              </a:rPr>
              <a:t>. </a:t>
            </a:r>
            <a:endParaRPr lang="zh-CN" altLang="en-US" baseline="-25000" dirty="0" smtClean="0"/>
          </a:p>
        </p:txBody>
      </p:sp>
      <p:sp>
        <p:nvSpPr>
          <p:cNvPr id="17412" name="灯片编号占位符 3"/>
          <p:cNvSpPr>
            <a:spLocks noGrp="1"/>
          </p:cNvSpPr>
          <p:nvPr>
            <p:ph type="sldNum" sz="quarter" idx="12"/>
          </p:nvPr>
        </p:nvSpPr>
        <p:spPr>
          <a:noFill/>
        </p:spPr>
        <p:txBody>
          <a:bodyPr/>
          <a:lstStyle/>
          <a:p>
            <a:fld id="{8ACC56A2-B28F-4A85-A32F-51EE0353AC30}" type="slidenum">
              <a:rPr lang="en-US" altLang="zh-CN" smtClean="0">
                <a:ea typeface="宋体" charset="-122"/>
              </a:rPr>
              <a:pPr/>
              <a:t>36</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571500" y="260350"/>
            <a:ext cx="8072466"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群元素的消去律</a:t>
            </a:r>
          </a:p>
        </p:txBody>
      </p:sp>
      <p:sp>
        <p:nvSpPr>
          <p:cNvPr id="3" name="内容占位符 2"/>
          <p:cNvSpPr>
            <a:spLocks noGrp="1"/>
          </p:cNvSpPr>
          <p:nvPr>
            <p:ph idx="1"/>
          </p:nvPr>
        </p:nvSpPr>
        <p:spPr>
          <a:xfrm>
            <a:off x="357188" y="785794"/>
            <a:ext cx="8229600" cy="5857916"/>
          </a:xfrm>
        </p:spPr>
        <p:txBody>
          <a:bodyPr/>
          <a:lstStyle/>
          <a:p>
            <a:pPr>
              <a:lnSpc>
                <a:spcPct val="125000"/>
              </a:lnSpc>
              <a:spcBef>
                <a:spcPts val="800"/>
              </a:spcBef>
            </a:pPr>
            <a:r>
              <a:rPr lang="zh-CN" altLang="en-US" dirty="0" smtClean="0">
                <a:solidFill>
                  <a:srgbClr val="A60021"/>
                </a:solidFill>
              </a:rPr>
              <a:t>定理</a:t>
            </a:r>
            <a:r>
              <a:rPr lang="en-US" altLang="zh-CN" dirty="0" smtClean="0">
                <a:solidFill>
                  <a:srgbClr val="A60021"/>
                </a:solidFill>
                <a:cs typeface="Times New Roman" pitchFamily="18" charset="0"/>
              </a:rPr>
              <a:t>9.5 </a:t>
            </a:r>
            <a:r>
              <a:rPr lang="zh-CN" altLang="en-US" dirty="0" smtClean="0"/>
              <a:t>设</a:t>
            </a:r>
            <a:r>
              <a:rPr lang="en-US" altLang="zh-CN" i="1" dirty="0" smtClean="0"/>
              <a:t>G</a:t>
            </a:r>
            <a:r>
              <a:rPr lang="zh-CN" altLang="en-US" dirty="0" smtClean="0"/>
              <a:t>为群，</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i="1" dirty="0" smtClean="0"/>
              <a:t>a</a:t>
            </a:r>
            <a:r>
              <a:rPr lang="en-US" altLang="zh-CN" dirty="0" smtClean="0">
                <a:latin typeface="Times New Roman" pitchFamily="18" charset="0"/>
                <a:cs typeface="Times New Roman" pitchFamily="18" charset="0"/>
                <a:sym typeface="Symbol" pitchFamily="18" charset="2"/>
              </a:rPr>
              <a:t>, </a:t>
            </a:r>
            <a:r>
              <a:rPr lang="en-US" altLang="zh-CN" i="1" dirty="0" err="1" smtClean="0"/>
              <a:t>b</a:t>
            </a:r>
            <a:r>
              <a:rPr lang="en-US" altLang="zh-CN" dirty="0" err="1" smtClean="0">
                <a:latin typeface="Times New Roman" pitchFamily="18" charset="0"/>
                <a:cs typeface="Times New Roman" pitchFamily="18" charset="0"/>
                <a:sym typeface="Symbol" pitchFamily="18" charset="2"/>
              </a:rPr>
              <a:t></a:t>
            </a:r>
            <a:r>
              <a:rPr lang="en-US" altLang="zh-CN" i="1" dirty="0" err="1"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方程</a:t>
            </a:r>
            <a:r>
              <a:rPr lang="en-US" altLang="zh-CN" i="1" dirty="0" smtClean="0">
                <a:latin typeface="Times New Roman" pitchFamily="18" charset="0"/>
                <a:cs typeface="Times New Roman" pitchFamily="18" charset="0"/>
                <a:sym typeface="Symbol" pitchFamily="18" charset="2"/>
              </a:rPr>
              <a:t>ax</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和</a:t>
            </a:r>
            <a:r>
              <a:rPr lang="en-US" altLang="zh-CN" i="1" dirty="0" err="1" smtClean="0">
                <a:latin typeface="Times New Roman" pitchFamily="18" charset="0"/>
                <a:cs typeface="Times New Roman" pitchFamily="18" charset="0"/>
                <a:sym typeface="Symbol" pitchFamily="18" charset="2"/>
              </a:rPr>
              <a:t>ya</a:t>
            </a:r>
            <a:r>
              <a:rPr lang="en-US" altLang="zh-CN" i="1"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b</a:t>
            </a:r>
            <a:r>
              <a:rPr lang="zh-CN" altLang="en-US" dirty="0" smtClean="0">
                <a:latin typeface="Times New Roman" pitchFamily="18" charset="0"/>
                <a:cs typeface="Times New Roman" pitchFamily="18" charset="0"/>
                <a:sym typeface="Symbol" pitchFamily="18" charset="2"/>
              </a:rPr>
              <a:t>在</a:t>
            </a:r>
            <a:r>
              <a:rPr lang="en-US" altLang="zh-CN" i="1" dirty="0" smtClean="0">
                <a:latin typeface="Times New Roman" pitchFamily="18" charset="0"/>
                <a:cs typeface="Times New Roman" pitchFamily="18" charset="0"/>
                <a:sym typeface="Symbol" pitchFamily="18" charset="2"/>
              </a:rPr>
              <a:t>G</a:t>
            </a:r>
            <a:r>
              <a:rPr lang="zh-CN" altLang="en-US" dirty="0" smtClean="0">
                <a:latin typeface="Times New Roman" pitchFamily="18" charset="0"/>
                <a:cs typeface="Times New Roman" pitchFamily="18" charset="0"/>
                <a:sym typeface="Symbol" pitchFamily="18" charset="2"/>
              </a:rPr>
              <a:t>中有解，且有唯一解。</a:t>
            </a:r>
            <a:endParaRPr lang="en-US" altLang="zh-CN" dirty="0" smtClean="0"/>
          </a:p>
          <a:p>
            <a:pPr>
              <a:lnSpc>
                <a:spcPct val="125000"/>
              </a:lnSpc>
              <a:spcBef>
                <a:spcPts val="800"/>
              </a:spcBef>
            </a:pPr>
            <a:r>
              <a:rPr lang="zh-CN" altLang="en-US" dirty="0" smtClean="0">
                <a:latin typeface="Times New Roman" pitchFamily="18" charset="0"/>
                <a:cs typeface="Times New Roman" pitchFamily="18" charset="0"/>
                <a:sym typeface="Symbol" pitchFamily="18" charset="2"/>
              </a:rPr>
              <a:t>证明：容易验证</a:t>
            </a:r>
            <a:r>
              <a:rPr lang="en-US" altLang="zh-CN" i="1" dirty="0" smtClean="0">
                <a:latin typeface="Times New Roman" pitchFamily="18" charset="0"/>
                <a:cs typeface="Times New Roman" pitchFamily="18" charset="0"/>
                <a:sym typeface="Symbol" pitchFamily="18" charset="2"/>
              </a:rPr>
              <a:t>u</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a</a:t>
            </a:r>
            <a:r>
              <a:rPr lang="en-US" altLang="zh-CN" baseline="30000" dirty="0" smtClean="0">
                <a:latin typeface="Times New Roman" pitchFamily="18" charset="0"/>
                <a:cs typeface="Times New Roman" pitchFamily="18" charset="0"/>
                <a:sym typeface="Symbol" pitchFamily="18" charset="2"/>
              </a:rPr>
              <a:t>-1</a:t>
            </a:r>
            <a:r>
              <a:rPr lang="en-US" altLang="zh-CN" i="1" dirty="0" smtClean="0">
                <a:latin typeface="Times New Roman" pitchFamily="18" charset="0"/>
                <a:cs typeface="Times New Roman" pitchFamily="18" charset="0"/>
                <a:sym typeface="Symbol" pitchFamily="18" charset="2"/>
              </a:rPr>
              <a:t>b</a:t>
            </a:r>
            <a:r>
              <a:rPr lang="zh-CN" altLang="en-US" dirty="0" smtClean="0">
                <a:latin typeface="Times New Roman" pitchFamily="18" charset="0"/>
                <a:cs typeface="Times New Roman" pitchFamily="18" charset="0"/>
                <a:sym typeface="Symbol" pitchFamily="18" charset="2"/>
              </a:rPr>
              <a:t>是方程</a:t>
            </a:r>
            <a:r>
              <a:rPr lang="en-US" altLang="zh-CN" i="1" dirty="0" smtClean="0">
                <a:latin typeface="Times New Roman" pitchFamily="18" charset="0"/>
                <a:cs typeface="Times New Roman" pitchFamily="18" charset="0"/>
                <a:sym typeface="Symbol" pitchFamily="18" charset="2"/>
              </a:rPr>
              <a:t>ax</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zh-CN" altLang="en-US" dirty="0" smtClean="0">
                <a:latin typeface="Times New Roman" pitchFamily="18" charset="0"/>
                <a:cs typeface="Times New Roman" pitchFamily="18" charset="0"/>
                <a:sym typeface="Symbol" pitchFamily="18" charset="2"/>
              </a:rPr>
              <a:t>的解，说明解存在。如果还有另外一个解</a:t>
            </a:r>
            <a:r>
              <a:rPr lang="en-US" altLang="zh-CN" i="1" dirty="0" smtClean="0">
                <a:latin typeface="Times New Roman" pitchFamily="18" charset="0"/>
                <a:cs typeface="Times New Roman" pitchFamily="18" charset="0"/>
                <a:sym typeface="Symbol" pitchFamily="18" charset="2"/>
              </a:rPr>
              <a:t>v</a:t>
            </a:r>
            <a:r>
              <a:rPr lang="zh-CN" altLang="en-US" dirty="0" smtClean="0">
                <a:latin typeface="Times New Roman" pitchFamily="18" charset="0"/>
                <a:cs typeface="Times New Roman" pitchFamily="18" charset="0"/>
                <a:sym typeface="Symbol" pitchFamily="18" charset="2"/>
              </a:rPr>
              <a:t>，那么</a:t>
            </a:r>
            <a:r>
              <a:rPr lang="en-US" altLang="zh-CN" i="1" dirty="0" smtClean="0">
                <a:latin typeface="Times New Roman" pitchFamily="18" charset="0"/>
                <a:cs typeface="Times New Roman" pitchFamily="18" charset="0"/>
                <a:sym typeface="Symbol" pitchFamily="18" charset="2"/>
              </a:rPr>
              <a:t>au</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av</a:t>
            </a:r>
            <a:r>
              <a:rPr lang="zh-CN" altLang="en-US" dirty="0" smtClean="0">
                <a:latin typeface="Times New Roman" pitchFamily="18" charset="0"/>
                <a:cs typeface="Times New Roman" pitchFamily="18" charset="0"/>
                <a:sym typeface="Symbol" pitchFamily="18" charset="2"/>
              </a:rPr>
              <a:t>，由</a:t>
            </a:r>
            <a:r>
              <a:rPr lang="en-US" altLang="zh-CN" i="1" dirty="0" smtClean="0">
                <a:latin typeface="Times New Roman" pitchFamily="18" charset="0"/>
                <a:cs typeface="Times New Roman" pitchFamily="18" charset="0"/>
                <a:sym typeface="Symbol" pitchFamily="18" charset="2"/>
              </a:rPr>
              <a:t>au</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av</a:t>
            </a:r>
            <a:r>
              <a:rPr lang="zh-CN" altLang="en-US" dirty="0" smtClean="0">
                <a:latin typeface="Times New Roman" pitchFamily="18" charset="0"/>
                <a:cs typeface="Times New Roman" pitchFamily="18" charset="0"/>
                <a:sym typeface="Symbol" pitchFamily="18" charset="2"/>
              </a:rPr>
              <a:t>的两边同左乘元素</a:t>
            </a:r>
            <a:r>
              <a:rPr lang="en-US" altLang="zh-CN" i="1" dirty="0" smtClean="0">
                <a:latin typeface="Times New Roman" pitchFamily="18" charset="0"/>
                <a:cs typeface="Times New Roman" pitchFamily="18" charset="0"/>
                <a:sym typeface="Symbol" pitchFamily="18" charset="2"/>
              </a:rPr>
              <a:t>a</a:t>
            </a:r>
            <a:r>
              <a:rPr lang="en-US" altLang="zh-CN" baseline="30000" dirty="0" smtClean="0">
                <a:latin typeface="Times New Roman" pitchFamily="18" charset="0"/>
                <a:cs typeface="Times New Roman" pitchFamily="18" charset="0"/>
                <a:sym typeface="Symbol" pitchFamily="18" charset="2"/>
              </a:rPr>
              <a:t>-1</a:t>
            </a:r>
            <a:r>
              <a:rPr lang="zh-CN" altLang="en-US" dirty="0" smtClean="0">
                <a:latin typeface="Times New Roman" pitchFamily="18" charset="0"/>
                <a:cs typeface="Times New Roman" pitchFamily="18" charset="0"/>
                <a:sym typeface="Symbol" pitchFamily="18" charset="2"/>
              </a:rPr>
              <a:t>得，</a:t>
            </a:r>
            <a:r>
              <a:rPr lang="en-US" altLang="zh-CN" i="1" dirty="0" smtClean="0">
                <a:latin typeface="Times New Roman" pitchFamily="18" charset="0"/>
                <a:cs typeface="Times New Roman" pitchFamily="18" charset="0"/>
                <a:sym typeface="Symbol" pitchFamily="18" charset="2"/>
              </a:rPr>
              <a:t> a</a:t>
            </a:r>
            <a:r>
              <a:rPr lang="en-US" altLang="zh-CN" baseline="30000" dirty="0" smtClean="0">
                <a:latin typeface="Times New Roman" pitchFamily="18" charset="0"/>
                <a:cs typeface="Times New Roman" pitchFamily="18" charset="0"/>
                <a:sym typeface="Symbol" pitchFamily="18" charset="2"/>
              </a:rPr>
              <a:t>-1</a:t>
            </a:r>
            <a:r>
              <a:rPr lang="en-US" altLang="zh-CN" i="1" dirty="0" smtClean="0">
                <a:latin typeface="Times New Roman" pitchFamily="18" charset="0"/>
                <a:cs typeface="Times New Roman" pitchFamily="18" charset="0"/>
                <a:sym typeface="Symbol" pitchFamily="18" charset="2"/>
              </a:rPr>
              <a:t>au</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a</a:t>
            </a:r>
            <a:r>
              <a:rPr lang="en-US" altLang="zh-CN" baseline="30000" dirty="0" smtClean="0">
                <a:latin typeface="Times New Roman" pitchFamily="18" charset="0"/>
                <a:cs typeface="Times New Roman" pitchFamily="18" charset="0"/>
                <a:sym typeface="Symbol" pitchFamily="18" charset="2"/>
              </a:rPr>
              <a:t>-1</a:t>
            </a:r>
            <a:r>
              <a:rPr lang="en-US" altLang="zh-CN" i="1" dirty="0" smtClean="0">
                <a:latin typeface="Times New Roman" pitchFamily="18" charset="0"/>
                <a:cs typeface="Times New Roman" pitchFamily="18" charset="0"/>
                <a:sym typeface="Symbol" pitchFamily="18" charset="2"/>
              </a:rPr>
              <a:t>av</a:t>
            </a:r>
            <a:r>
              <a:rPr lang="zh-CN" altLang="en-US" dirty="0" smtClean="0">
                <a:latin typeface="Times New Roman" pitchFamily="18" charset="0"/>
                <a:cs typeface="Times New Roman" pitchFamily="18" charset="0"/>
                <a:sym typeface="Symbol" pitchFamily="18" charset="2"/>
              </a:rPr>
              <a:t>，即</a:t>
            </a:r>
            <a:r>
              <a:rPr lang="en-US" altLang="zh-CN" i="1" dirty="0" smtClean="0">
                <a:latin typeface="Times New Roman" pitchFamily="18" charset="0"/>
                <a:cs typeface="Times New Roman" pitchFamily="18" charset="0"/>
                <a:sym typeface="Symbol" pitchFamily="18" charset="2"/>
              </a:rPr>
              <a:t>u</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v</a:t>
            </a:r>
            <a:r>
              <a:rPr lang="zh-CN" altLang="en-US" dirty="0" smtClean="0">
                <a:latin typeface="Times New Roman" pitchFamily="18" charset="0"/>
                <a:cs typeface="Times New Roman" pitchFamily="18" charset="0"/>
                <a:sym typeface="Symbol" pitchFamily="18" charset="2"/>
              </a:rPr>
              <a:t>。因此，解唯一。</a:t>
            </a:r>
            <a:endParaRPr lang="en-US" altLang="zh-CN" dirty="0" smtClean="0">
              <a:latin typeface="Times New Roman" pitchFamily="18" charset="0"/>
              <a:cs typeface="Times New Roman" pitchFamily="18" charset="0"/>
              <a:sym typeface="Symbol" pitchFamily="18" charset="2"/>
            </a:endParaRPr>
          </a:p>
          <a:p>
            <a:pPr>
              <a:lnSpc>
                <a:spcPct val="125000"/>
              </a:lnSpc>
              <a:spcBef>
                <a:spcPts val="800"/>
              </a:spcBef>
            </a:pPr>
            <a:r>
              <a:rPr lang="zh-CN" altLang="en-US" dirty="0" smtClean="0">
                <a:latin typeface="Times New Roman" pitchFamily="18" charset="0"/>
                <a:cs typeface="Times New Roman" pitchFamily="18" charset="0"/>
                <a:sym typeface="Symbol" pitchFamily="18" charset="2"/>
              </a:rPr>
              <a:t>例如：</a:t>
            </a:r>
            <a:r>
              <a:rPr lang="en-US" altLang="zh-CN" i="1" dirty="0" smtClean="0">
                <a:latin typeface="Times New Roman" pitchFamily="18" charset="0"/>
                <a:cs typeface="Times New Roman" pitchFamily="18" charset="0"/>
                <a:sym typeface="Symbol" pitchFamily="18" charset="2"/>
              </a:rPr>
              <a:t>S</a:t>
            </a:r>
            <a:r>
              <a:rPr lang="en-US" altLang="zh-CN" dirty="0" smtClean="0">
                <a:latin typeface="Times New Roman" pitchFamily="18" charset="0"/>
                <a:cs typeface="Times New Roman" pitchFamily="18" charset="0"/>
                <a:sym typeface="Symbol" pitchFamily="18" charset="2"/>
              </a:rPr>
              <a:t> = {1, 2, 3}</a:t>
            </a:r>
            <a:r>
              <a:rPr lang="zh-CN" altLang="en-US" dirty="0" smtClean="0">
                <a:latin typeface="Times New Roman" pitchFamily="18" charset="0"/>
                <a:cs typeface="Times New Roman" pitchFamily="18" charset="0"/>
                <a:sym typeface="Symbol" pitchFamily="18" charset="2"/>
              </a:rPr>
              <a:t>，在群</a:t>
            </a:r>
            <a:r>
              <a:rPr lang="en-US" altLang="zh-CN" dirty="0" smtClean="0">
                <a:latin typeface="Times New Roman" pitchFamily="18" charset="0"/>
                <a:cs typeface="Times New Roman" pitchFamily="18" charset="0"/>
                <a:sym typeface="Symbol" pitchFamily="18" charset="2"/>
              </a:rPr>
              <a:t>&lt;</a:t>
            </a:r>
            <a:r>
              <a:rPr lang="en-US" altLang="zh-CN" i="1" dirty="0" smtClean="0">
                <a:latin typeface="Times New Roman" pitchFamily="18" charset="0"/>
                <a:cs typeface="Times New Roman" pitchFamily="18" charset="0"/>
                <a:sym typeface="Symbol" pitchFamily="18" charset="2"/>
              </a:rPr>
              <a:t>P</a:t>
            </a:r>
            <a:r>
              <a:rPr lang="en-US" altLang="zh-CN" dirty="0" smtClean="0">
                <a:latin typeface="Times New Roman" pitchFamily="18" charset="0"/>
                <a:cs typeface="Times New Roman" pitchFamily="18" charset="0"/>
                <a:sym typeface="Symbol" pitchFamily="18" charset="2"/>
              </a:rPr>
              <a:t>&lt;</a:t>
            </a:r>
            <a:r>
              <a:rPr lang="en-US" altLang="zh-CN" i="1" dirty="0" smtClean="0">
                <a:latin typeface="Times New Roman" pitchFamily="18" charset="0"/>
                <a:cs typeface="Times New Roman" pitchFamily="18" charset="0"/>
                <a:sym typeface="Symbol" pitchFamily="18" charset="2"/>
              </a:rPr>
              <a:t>S</a:t>
            </a:r>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ea typeface="华文中宋" pitchFamily="2" charset="-122"/>
                <a:cs typeface="Times New Roman" pitchFamily="18" charset="0"/>
                <a:sym typeface="Symbol" pitchFamily="18" charset="2"/>
              </a:rPr>
              <a:t></a:t>
            </a:r>
            <a:r>
              <a:rPr lang="en-US" altLang="zh-CN" dirty="0" smtClean="0">
                <a:latin typeface="Times New Roman" pitchFamily="18" charset="0"/>
                <a:cs typeface="Times New Roman" pitchFamily="18" charset="0"/>
                <a:sym typeface="Symbol" pitchFamily="18" charset="2"/>
              </a:rPr>
              <a:t>&gt;</a:t>
            </a:r>
            <a:r>
              <a:rPr lang="zh-CN" altLang="en-US" dirty="0" smtClean="0">
                <a:latin typeface="Times New Roman" pitchFamily="18" charset="0"/>
                <a:cs typeface="Times New Roman" pitchFamily="18" charset="0"/>
                <a:sym typeface="Symbol" pitchFamily="18" charset="2"/>
              </a:rPr>
              <a:t>中方程</a:t>
            </a:r>
            <a:r>
              <a:rPr lang="en-US" altLang="zh-CN" dirty="0" smtClean="0">
                <a:latin typeface="Times New Roman" pitchFamily="18" charset="0"/>
                <a:cs typeface="Times New Roman" pitchFamily="18" charset="0"/>
                <a:sym typeface="Symbol" pitchFamily="18" charset="2"/>
              </a:rPr>
              <a:t>{1, 2} </a:t>
            </a:r>
            <a:r>
              <a:rPr lang="en-US" altLang="zh-CN" dirty="0" smtClean="0">
                <a:latin typeface="Times New Roman" pitchFamily="18" charset="0"/>
                <a:ea typeface="华文中宋" pitchFamily="2" charset="-122"/>
                <a:cs typeface="Times New Roman" pitchFamily="18" charset="0"/>
                <a:sym typeface="Symbol" pitchFamily="18" charset="2"/>
              </a:rPr>
              <a:t> </a:t>
            </a:r>
            <a:r>
              <a:rPr lang="en-US" altLang="zh-CN" i="1" dirty="0" smtClean="0">
                <a:latin typeface="Times New Roman" pitchFamily="18" charset="0"/>
                <a:ea typeface="华文中宋" pitchFamily="2" charset="-122"/>
                <a:cs typeface="Times New Roman" pitchFamily="18" charset="0"/>
                <a:sym typeface="Symbol" pitchFamily="18" charset="2"/>
              </a:rPr>
              <a:t>x</a:t>
            </a:r>
            <a:r>
              <a:rPr lang="en-US" altLang="zh-CN" dirty="0" smtClean="0">
                <a:latin typeface="Times New Roman" pitchFamily="18" charset="0"/>
                <a:ea typeface="华文中宋" pitchFamily="2" charset="-122"/>
                <a:cs typeface="Times New Roman" pitchFamily="18" charset="0"/>
                <a:sym typeface="Symbol" pitchFamily="18" charset="2"/>
              </a:rPr>
              <a:t> = {1, 3}</a:t>
            </a:r>
            <a:r>
              <a:rPr lang="zh-CN" altLang="en-US" dirty="0" smtClean="0">
                <a:latin typeface="+mn-ea"/>
                <a:cs typeface="Times New Roman" pitchFamily="18" charset="0"/>
                <a:sym typeface="Symbol" pitchFamily="18" charset="2"/>
              </a:rPr>
              <a:t>有唯一解</a:t>
            </a:r>
            <a:r>
              <a:rPr lang="en-US" altLang="zh-CN" dirty="0" smtClean="0">
                <a:latin typeface="+mn-ea"/>
                <a:cs typeface="Times New Roman" pitchFamily="18" charset="0"/>
                <a:sym typeface="Symbol" pitchFamily="18" charset="2"/>
              </a:rPr>
              <a:t> </a:t>
            </a:r>
            <a:r>
              <a:rPr lang="en-US" altLang="zh-CN" i="1" dirty="0" smtClean="0">
                <a:cs typeface="Times New Roman" pitchFamily="18" charset="0"/>
                <a:sym typeface="Symbol" pitchFamily="18" charset="2"/>
              </a:rPr>
              <a:t>x</a:t>
            </a:r>
            <a:r>
              <a:rPr lang="en-US" altLang="zh-CN" dirty="0" smtClean="0">
                <a:cs typeface="Times New Roman" pitchFamily="18" charset="0"/>
                <a:sym typeface="Symbol" pitchFamily="18" charset="2"/>
              </a:rPr>
              <a:t> = </a:t>
            </a:r>
            <a:r>
              <a:rPr lang="en-US" altLang="zh-CN" dirty="0" smtClean="0">
                <a:latin typeface="Times New Roman" pitchFamily="18" charset="0"/>
                <a:cs typeface="Times New Roman" pitchFamily="18" charset="0"/>
                <a:sym typeface="Symbol" pitchFamily="18" charset="2"/>
              </a:rPr>
              <a:t>{1, 2}</a:t>
            </a:r>
            <a:r>
              <a:rPr lang="en-US" altLang="zh-CN" baseline="30000" dirty="0" smtClean="0">
                <a:latin typeface="Times New Roman" pitchFamily="18" charset="0"/>
                <a:cs typeface="Times New Roman" pitchFamily="18" charset="0"/>
                <a:sym typeface="Symbol" pitchFamily="18" charset="2"/>
              </a:rPr>
              <a:t>-1</a:t>
            </a:r>
            <a:r>
              <a:rPr lang="en-US" altLang="zh-CN" baseline="30000" dirty="0" smtClean="0">
                <a:latin typeface="Times New Roman" pitchFamily="18" charset="0"/>
                <a:ea typeface="华文中宋" pitchFamily="2" charset="-122"/>
                <a:cs typeface="Times New Roman" pitchFamily="18" charset="0"/>
                <a:sym typeface="Symbol" pitchFamily="18" charset="2"/>
              </a:rPr>
              <a:t> </a:t>
            </a:r>
            <a:r>
              <a:rPr lang="en-US" altLang="zh-CN" dirty="0" smtClean="0">
                <a:latin typeface="Times New Roman" pitchFamily="18" charset="0"/>
                <a:ea typeface="华文中宋" pitchFamily="2" charset="-122"/>
                <a:cs typeface="Times New Roman" pitchFamily="18" charset="0"/>
                <a:sym typeface="Symbol" pitchFamily="18" charset="2"/>
              </a:rPr>
              <a:t> {1, 3} </a:t>
            </a:r>
            <a:r>
              <a:rPr lang="en-US" altLang="zh-CN" dirty="0" smtClean="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{1, 2}</a:t>
            </a:r>
            <a:r>
              <a:rPr lang="en-US" altLang="zh-CN" baseline="30000" dirty="0" smtClean="0">
                <a:latin typeface="Times New Roman" pitchFamily="18" charset="0"/>
                <a:ea typeface="华文中宋" pitchFamily="2" charset="-122"/>
                <a:cs typeface="Times New Roman" pitchFamily="18" charset="0"/>
                <a:sym typeface="Symbol" pitchFamily="18" charset="2"/>
              </a:rPr>
              <a:t> </a:t>
            </a:r>
            <a:r>
              <a:rPr lang="en-US" altLang="zh-CN" dirty="0" smtClean="0">
                <a:latin typeface="Times New Roman" pitchFamily="18" charset="0"/>
                <a:ea typeface="华文中宋" pitchFamily="2" charset="-122"/>
                <a:cs typeface="Times New Roman" pitchFamily="18" charset="0"/>
                <a:sym typeface="Symbol" pitchFamily="18" charset="2"/>
              </a:rPr>
              <a:t> {1, 3} = {2, 3}</a:t>
            </a:r>
          </a:p>
          <a:p>
            <a:pPr>
              <a:lnSpc>
                <a:spcPct val="125000"/>
              </a:lnSpc>
              <a:spcBef>
                <a:spcPts val="800"/>
              </a:spcBef>
            </a:pPr>
            <a:r>
              <a:rPr lang="zh-CN" altLang="en-US" dirty="0" smtClean="0">
                <a:solidFill>
                  <a:srgbClr val="A60021"/>
                </a:solidFill>
              </a:rPr>
              <a:t>定理</a:t>
            </a:r>
            <a:r>
              <a:rPr lang="en-US" altLang="zh-CN" dirty="0" smtClean="0">
                <a:solidFill>
                  <a:srgbClr val="A60021"/>
                </a:solidFill>
                <a:cs typeface="Times New Roman" pitchFamily="18" charset="0"/>
              </a:rPr>
              <a:t>9.6 </a:t>
            </a:r>
            <a:r>
              <a:rPr lang="zh-CN" altLang="en-US" dirty="0" smtClean="0"/>
              <a:t>设</a:t>
            </a:r>
            <a:r>
              <a:rPr lang="en-US" altLang="zh-CN" i="1" dirty="0" smtClean="0"/>
              <a:t>G</a:t>
            </a:r>
            <a:r>
              <a:rPr lang="zh-CN" altLang="en-US" dirty="0" smtClean="0"/>
              <a:t>为群，则</a:t>
            </a:r>
            <a:r>
              <a:rPr lang="en-US" altLang="zh-CN" i="1" dirty="0" smtClean="0"/>
              <a:t>G</a:t>
            </a:r>
            <a:r>
              <a:rPr lang="zh-CN" altLang="en-US" dirty="0" smtClean="0"/>
              <a:t>适合消去律，即对</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i="1" dirty="0" smtClean="0"/>
              <a:t>a</a:t>
            </a:r>
            <a:r>
              <a:rPr lang="en-US" altLang="zh-CN" dirty="0" smtClean="0">
                <a:latin typeface="Times New Roman" pitchFamily="18" charset="0"/>
                <a:cs typeface="Times New Roman" pitchFamily="18" charset="0"/>
                <a:sym typeface="Symbol" pitchFamily="18" charset="2"/>
              </a:rPr>
              <a:t>, </a:t>
            </a:r>
            <a:r>
              <a:rPr lang="en-US" altLang="zh-CN" i="1" dirty="0" smtClean="0"/>
              <a:t>b</a:t>
            </a:r>
            <a:r>
              <a:rPr lang="en-US" altLang="zh-CN" dirty="0" smtClean="0">
                <a:latin typeface="Times New Roman" pitchFamily="18" charset="0"/>
                <a:cs typeface="Times New Roman" pitchFamily="18" charset="0"/>
                <a:sym typeface="Symbol" pitchFamily="18" charset="2"/>
              </a:rPr>
              <a:t>, </a:t>
            </a:r>
            <a:r>
              <a:rPr lang="en-US" altLang="zh-CN" i="1" dirty="0" err="1" smtClean="0"/>
              <a:t>c</a:t>
            </a:r>
            <a:r>
              <a:rPr lang="en-US" altLang="zh-CN" dirty="0" err="1" smtClean="0">
                <a:latin typeface="Times New Roman" pitchFamily="18" charset="0"/>
                <a:cs typeface="Times New Roman" pitchFamily="18" charset="0"/>
                <a:sym typeface="Symbol" pitchFamily="18" charset="2"/>
              </a:rPr>
              <a:t></a:t>
            </a:r>
            <a:r>
              <a:rPr lang="en-US" altLang="zh-CN" i="1" dirty="0" err="1" smtClean="0">
                <a:latin typeface="Times New Roman" pitchFamily="18" charset="0"/>
                <a:cs typeface="Times New Roman" pitchFamily="18" charset="0"/>
                <a:sym typeface="Symbol" pitchFamily="18" charset="2"/>
              </a:rPr>
              <a:t>G</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有</a:t>
            </a:r>
            <a:endParaRPr lang="en-US" altLang="zh-CN" dirty="0" smtClean="0">
              <a:latin typeface="Times New Roman" pitchFamily="18" charset="0"/>
              <a:cs typeface="Times New Roman" pitchFamily="18" charset="0"/>
              <a:sym typeface="Symbol" pitchFamily="18" charset="2"/>
            </a:endParaRPr>
          </a:p>
          <a:p>
            <a:pPr>
              <a:lnSpc>
                <a:spcPct val="125000"/>
              </a:lnSpc>
              <a:spcBef>
                <a:spcPts val="800"/>
              </a:spcBef>
            </a:pPr>
            <a:r>
              <a:rPr lang="en-US" altLang="zh-CN" dirty="0" smtClean="0">
                <a:latin typeface="Times New Roman" pitchFamily="18" charset="0"/>
                <a:cs typeface="Times New Roman" pitchFamily="18" charset="0"/>
                <a:sym typeface="Symbol" pitchFamily="18" charset="2"/>
              </a:rPr>
              <a:t>	(1) </a:t>
            </a:r>
            <a:r>
              <a:rPr lang="zh-CN" altLang="en-US" dirty="0" smtClean="0">
                <a:latin typeface="Times New Roman" pitchFamily="18" charset="0"/>
                <a:cs typeface="Times New Roman" pitchFamily="18" charset="0"/>
                <a:sym typeface="Symbol" pitchFamily="18" charset="2"/>
              </a:rPr>
              <a:t>若</a:t>
            </a:r>
            <a:r>
              <a:rPr lang="en-US" altLang="zh-CN" i="1" dirty="0" err="1" smtClean="0">
                <a:latin typeface="Times New Roman" pitchFamily="18" charset="0"/>
                <a:cs typeface="Times New Roman" pitchFamily="18" charset="0"/>
                <a:sym typeface="Symbol" pitchFamily="18" charset="2"/>
              </a:rPr>
              <a:t>ab</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ac</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则</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c</a:t>
            </a:r>
            <a:r>
              <a:rPr lang="en-US" altLang="zh-CN" dirty="0" smtClean="0">
                <a:latin typeface="Times New Roman" pitchFamily="18" charset="0"/>
                <a:cs typeface="Times New Roman" pitchFamily="18" charset="0"/>
                <a:sym typeface="Symbol" pitchFamily="18" charset="2"/>
              </a:rPr>
              <a:t>.</a:t>
            </a:r>
          </a:p>
          <a:p>
            <a:pPr>
              <a:lnSpc>
                <a:spcPct val="125000"/>
              </a:lnSpc>
              <a:spcBef>
                <a:spcPts val="800"/>
              </a:spcBef>
            </a:pPr>
            <a:r>
              <a:rPr lang="en-US" altLang="zh-CN" dirty="0" smtClean="0">
                <a:latin typeface="Times New Roman" pitchFamily="18" charset="0"/>
                <a:cs typeface="Times New Roman" pitchFamily="18" charset="0"/>
                <a:sym typeface="Symbol" pitchFamily="18" charset="2"/>
              </a:rPr>
              <a:t>	(2) </a:t>
            </a:r>
            <a:r>
              <a:rPr lang="zh-CN" altLang="en-US" dirty="0" smtClean="0">
                <a:latin typeface="Times New Roman" pitchFamily="18" charset="0"/>
                <a:cs typeface="Times New Roman" pitchFamily="18" charset="0"/>
                <a:sym typeface="Symbol" pitchFamily="18" charset="2"/>
              </a:rPr>
              <a:t>若</a:t>
            </a:r>
            <a:r>
              <a:rPr lang="en-US" altLang="zh-CN" i="1" dirty="0" err="1" smtClean="0">
                <a:latin typeface="Times New Roman" pitchFamily="18" charset="0"/>
                <a:cs typeface="Times New Roman" pitchFamily="18" charset="0"/>
                <a:sym typeface="Symbol" pitchFamily="18" charset="2"/>
              </a:rPr>
              <a:t>ba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ca</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则</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c</a:t>
            </a:r>
            <a:r>
              <a:rPr lang="en-US" altLang="zh-CN" dirty="0" smtClean="0">
                <a:latin typeface="Times New Roman" pitchFamily="18" charset="0"/>
                <a:cs typeface="Times New Roman" pitchFamily="18" charset="0"/>
                <a:sym typeface="Symbol" pitchFamily="18" charset="2"/>
              </a:rPr>
              <a:t>.</a:t>
            </a:r>
            <a:endParaRPr lang="en-US" altLang="zh-CN" dirty="0" smtClean="0"/>
          </a:p>
          <a:p>
            <a:pPr>
              <a:lnSpc>
                <a:spcPct val="125000"/>
              </a:lnSpc>
              <a:spcBef>
                <a:spcPts val="800"/>
              </a:spcBef>
            </a:pPr>
            <a:r>
              <a:rPr lang="zh-CN" altLang="en-US" dirty="0" smtClean="0">
                <a:solidFill>
                  <a:srgbClr val="A60021"/>
                </a:solidFill>
              </a:rPr>
              <a:t>定理</a:t>
            </a:r>
            <a:r>
              <a:rPr lang="en-US" altLang="zh-CN" dirty="0" smtClean="0">
                <a:solidFill>
                  <a:srgbClr val="A60021"/>
                </a:solidFill>
                <a:cs typeface="Times New Roman" pitchFamily="18" charset="0"/>
              </a:rPr>
              <a:t>9.7 </a:t>
            </a:r>
            <a:r>
              <a:rPr lang="zh-CN" altLang="en-US" dirty="0" smtClean="0"/>
              <a:t>设</a:t>
            </a:r>
            <a:r>
              <a:rPr lang="en-US" altLang="zh-CN" i="1" dirty="0" smtClean="0"/>
              <a:t>G</a:t>
            </a:r>
            <a:r>
              <a:rPr lang="zh-CN" altLang="en-US" dirty="0" smtClean="0"/>
              <a:t>为有限群，则</a:t>
            </a:r>
            <a:r>
              <a:rPr lang="en-US" altLang="zh-CN" i="1" dirty="0" smtClean="0"/>
              <a:t>G</a:t>
            </a:r>
            <a:r>
              <a:rPr lang="zh-CN" altLang="en-US" dirty="0" smtClean="0"/>
              <a:t>的运算表中每行</a:t>
            </a:r>
            <a:r>
              <a:rPr lang="en-US" altLang="zh-CN" dirty="0" smtClean="0"/>
              <a:t>(</a:t>
            </a:r>
            <a:r>
              <a:rPr lang="zh-CN" altLang="en-US" dirty="0" smtClean="0"/>
              <a:t>列</a:t>
            </a:r>
            <a:r>
              <a:rPr lang="en-US" altLang="zh-CN" dirty="0" smtClean="0"/>
              <a:t>)</a:t>
            </a:r>
            <a:r>
              <a:rPr lang="zh-CN" altLang="en-US" dirty="0" smtClean="0"/>
              <a:t>中元素不同</a:t>
            </a:r>
            <a:r>
              <a:rPr lang="en-US" altLang="zh-CN" dirty="0" smtClean="0"/>
              <a:t>.</a:t>
            </a:r>
            <a:endParaRPr lang="en-US" altLang="zh-CN" dirty="0" smtClean="0">
              <a:latin typeface="Times New Roman" pitchFamily="18" charset="0"/>
              <a:cs typeface="Times New Roman" pitchFamily="18" charset="0"/>
              <a:sym typeface="Symbol" pitchFamily="18" charset="2"/>
            </a:endParaRPr>
          </a:p>
        </p:txBody>
      </p:sp>
      <p:sp>
        <p:nvSpPr>
          <p:cNvPr id="17412" name="灯片编号占位符 3"/>
          <p:cNvSpPr>
            <a:spLocks noGrp="1"/>
          </p:cNvSpPr>
          <p:nvPr>
            <p:ph type="sldNum" sz="quarter" idx="12"/>
          </p:nvPr>
        </p:nvSpPr>
        <p:spPr>
          <a:noFill/>
        </p:spPr>
        <p:txBody>
          <a:bodyPr/>
          <a:lstStyle/>
          <a:p>
            <a:fld id="{8ACC56A2-B28F-4A85-A32F-51EE0353AC30}" type="slidenum">
              <a:rPr lang="en-US" altLang="zh-CN" smtClean="0">
                <a:ea typeface="宋体" charset="-122"/>
              </a:rPr>
              <a:pPr/>
              <a:t>37</a:t>
            </a:fld>
            <a:endParaRPr lang="en-US" altLang="zh-CN" dirty="0"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38</a:t>
            </a:fld>
            <a:endParaRPr lang="en-US" altLang="zh-CN" smtClean="0">
              <a:ea typeface="宋体" charset="-122"/>
            </a:endParaRPr>
          </a:p>
        </p:txBody>
      </p:sp>
      <p:sp>
        <p:nvSpPr>
          <p:cNvPr id="14339" name="Rectangle 9"/>
          <p:cNvSpPr>
            <a:spLocks noGrp="1" noChangeArrowheads="1"/>
          </p:cNvSpPr>
          <p:nvPr>
            <p:ph type="title"/>
          </p:nvPr>
        </p:nvSpPr>
        <p:spPr>
          <a:xfrm>
            <a:off x="285720" y="439719"/>
            <a:ext cx="8572560"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latin typeface="+mn-lt"/>
              </a:rPr>
              <a:t>子</a:t>
            </a:r>
            <a:r>
              <a:rPr lang="zh-CN" altLang="en-US" dirty="0" smtClean="0"/>
              <a:t>群的定义和判定定理</a:t>
            </a:r>
          </a:p>
        </p:txBody>
      </p:sp>
      <p:sp>
        <p:nvSpPr>
          <p:cNvPr id="16" name="Rectangle 17"/>
          <p:cNvSpPr>
            <a:spLocks noChangeArrowheads="1"/>
          </p:cNvSpPr>
          <p:nvPr/>
        </p:nvSpPr>
        <p:spPr bwMode="auto">
          <a:xfrm>
            <a:off x="539750" y="1071546"/>
            <a:ext cx="8175654" cy="3973204"/>
          </a:xfrm>
          <a:prstGeom prst="rect">
            <a:avLst/>
          </a:prstGeom>
          <a:noFill/>
          <a:ln w="9525">
            <a:noFill/>
            <a:miter lim="800000"/>
            <a:headEnd/>
            <a:tailEnd/>
          </a:ln>
        </p:spPr>
        <p:txBody>
          <a:bodyPr wrap="square">
            <a:spAutoFit/>
          </a:bodyPr>
          <a:lstStyle/>
          <a:p>
            <a:pPr>
              <a:lnSpc>
                <a:spcPct val="125000"/>
              </a:lnSpc>
              <a:spcBef>
                <a:spcPts val="1800"/>
              </a:spcBef>
              <a:defRPr/>
            </a:pPr>
            <a:r>
              <a:rPr lang="zh-CN" altLang="en-US" sz="2400" b="1" dirty="0" smtClean="0">
                <a:solidFill>
                  <a:srgbClr val="AF1D1D"/>
                </a:solidFill>
              </a:rPr>
              <a:t>定义</a:t>
            </a:r>
            <a:r>
              <a:rPr lang="en-US" altLang="zh-CN" sz="2400" b="1" dirty="0" smtClean="0">
                <a:solidFill>
                  <a:srgbClr val="AF1D1D"/>
                </a:solidFill>
                <a:latin typeface="+mj-lt"/>
              </a:rPr>
              <a:t>9.15  </a:t>
            </a:r>
            <a:r>
              <a:rPr lang="zh-CN" altLang="en-US" sz="2400" b="1" dirty="0" smtClean="0">
                <a:latin typeface="Times New Roman" pitchFamily="18" charset="0"/>
              </a:rPr>
              <a:t>设</a:t>
            </a:r>
            <a:r>
              <a:rPr lang="en-US" altLang="zh-CN" sz="2400" b="1" dirty="0" smtClean="0">
                <a:latin typeface="Times New Roman" pitchFamily="18" charset="0"/>
              </a:rPr>
              <a:t>&lt;</a:t>
            </a:r>
            <a:r>
              <a:rPr lang="en-US" altLang="zh-CN" sz="2400" b="1" i="1" dirty="0" smtClean="0">
                <a:latin typeface="Times New Roman" pitchFamily="18" charset="0"/>
              </a:rPr>
              <a:t>G</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dirty="0" smtClean="0">
                <a:latin typeface="Times New Roman" pitchFamily="18" charset="0"/>
              </a:rPr>
              <a:t>&gt;</a:t>
            </a:r>
            <a:r>
              <a:rPr lang="zh-CN" altLang="en-US" sz="2400" b="1" dirty="0" smtClean="0">
                <a:latin typeface="Times New Roman" pitchFamily="18" charset="0"/>
              </a:rPr>
              <a:t>是群</a:t>
            </a:r>
            <a:r>
              <a:rPr lang="en-US" altLang="zh-CN" sz="2400" b="1" dirty="0" smtClean="0">
                <a:latin typeface="Times New Roman" pitchFamily="18" charset="0"/>
              </a:rPr>
              <a:t>, </a:t>
            </a:r>
            <a:r>
              <a:rPr lang="en-US" altLang="zh-CN" sz="2400" b="1" i="1" dirty="0" smtClean="0">
                <a:latin typeface="Times New Roman" pitchFamily="18" charset="0"/>
              </a:rPr>
              <a:t>H</a:t>
            </a:r>
            <a:r>
              <a:rPr lang="zh-CN" altLang="en-US" sz="2400" b="1" dirty="0" smtClean="0">
                <a:latin typeface="Times New Roman" pitchFamily="18" charset="0"/>
              </a:rPr>
              <a:t>是</a:t>
            </a:r>
            <a:r>
              <a:rPr lang="en-US" altLang="zh-CN" sz="2400" b="1" i="1" dirty="0" smtClean="0">
                <a:latin typeface="Times New Roman" pitchFamily="18" charset="0"/>
              </a:rPr>
              <a:t>G</a:t>
            </a:r>
            <a:r>
              <a:rPr lang="zh-CN" altLang="en-US" sz="2400" b="1" dirty="0" smtClean="0">
                <a:latin typeface="Times New Roman" pitchFamily="18" charset="0"/>
              </a:rPr>
              <a:t>的非空子集，如果</a:t>
            </a:r>
            <a:r>
              <a:rPr lang="en-US" altLang="zh-CN" sz="2400" b="1" i="1" dirty="0" smtClean="0">
                <a:latin typeface="Times New Roman" pitchFamily="18" charset="0"/>
              </a:rPr>
              <a:t>H</a:t>
            </a:r>
            <a:r>
              <a:rPr lang="zh-CN" altLang="en-US" sz="2400" b="1" dirty="0" smtClean="0">
                <a:latin typeface="Times New Roman" pitchFamily="18" charset="0"/>
              </a:rPr>
              <a:t>关于</a:t>
            </a:r>
            <a:r>
              <a:rPr lang="en-US" altLang="zh-CN" sz="2400" b="1" i="1" dirty="0" smtClean="0">
                <a:latin typeface="Times New Roman" pitchFamily="18" charset="0"/>
              </a:rPr>
              <a:t>G</a:t>
            </a:r>
            <a:r>
              <a:rPr lang="zh-CN" altLang="en-US" sz="2400" b="1" dirty="0" smtClean="0">
                <a:latin typeface="Times New Roman" pitchFamily="18" charset="0"/>
              </a:rPr>
              <a:t>的运算*构成群，则称</a:t>
            </a:r>
            <a:r>
              <a:rPr lang="en-US" altLang="zh-CN" sz="2400" b="1" i="1" dirty="0" smtClean="0">
                <a:latin typeface="Times New Roman" pitchFamily="18" charset="0"/>
              </a:rPr>
              <a:t>H</a:t>
            </a:r>
            <a:r>
              <a:rPr lang="zh-CN" altLang="en-US" sz="2400" b="1" dirty="0" smtClean="0">
                <a:latin typeface="Times New Roman" pitchFamily="18" charset="0"/>
              </a:rPr>
              <a:t>为</a:t>
            </a:r>
            <a:r>
              <a:rPr lang="en-US" altLang="zh-CN" sz="2400" b="1" i="1" dirty="0" smtClean="0">
                <a:latin typeface="Times New Roman" pitchFamily="18" charset="0"/>
              </a:rPr>
              <a:t>G</a:t>
            </a:r>
            <a:r>
              <a:rPr lang="zh-CN" altLang="en-US" sz="2400" b="1" dirty="0" smtClean="0">
                <a:latin typeface="Times New Roman" pitchFamily="18" charset="0"/>
              </a:rPr>
              <a:t>的</a:t>
            </a:r>
            <a:r>
              <a:rPr lang="zh-CN" altLang="en-US" sz="2400" b="1" dirty="0" smtClean="0">
                <a:solidFill>
                  <a:schemeClr val="accent2">
                    <a:lumMod val="60000"/>
                    <a:lumOff val="40000"/>
                  </a:schemeClr>
                </a:solidFill>
                <a:latin typeface="Times New Roman" pitchFamily="18" charset="0"/>
              </a:rPr>
              <a:t>子群</a:t>
            </a:r>
            <a:r>
              <a:rPr lang="zh-CN" altLang="en-US" sz="2400" b="1" dirty="0" smtClean="0">
                <a:latin typeface="Times New Roman" pitchFamily="18" charset="0"/>
              </a:rPr>
              <a:t>，记作</a:t>
            </a:r>
            <a:r>
              <a:rPr lang="en-US" altLang="zh-CN" sz="2400" b="1" i="1" dirty="0" smtClean="0">
                <a:latin typeface="Times New Roman" pitchFamily="18" charset="0"/>
              </a:rPr>
              <a:t>H</a:t>
            </a:r>
            <a:r>
              <a:rPr lang="en-US" altLang="zh-CN" sz="2400" b="1" dirty="0" smtClean="0">
                <a:latin typeface="Times New Roman" pitchFamily="18" charset="0"/>
                <a:cs typeface="Times New Roman" pitchFamily="18" charset="0"/>
              </a:rPr>
              <a:t> </a:t>
            </a:r>
            <a:r>
              <a:rPr lang="en-US" altLang="zh-CN" sz="2400" b="1" dirty="0" smtClean="0">
                <a:latin typeface="+mn-ea"/>
                <a:ea typeface="+mn-ea"/>
                <a:cs typeface="Times New Roman" pitchFamily="18" charset="0"/>
              </a:rPr>
              <a:t>≤</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rPr>
              <a:t>G</a:t>
            </a:r>
            <a:r>
              <a:rPr lang="zh-CN" altLang="en-US" sz="2400" b="1" dirty="0" smtClean="0">
                <a:latin typeface="Times New Roman" pitchFamily="18" charset="0"/>
              </a:rPr>
              <a:t>。</a:t>
            </a:r>
            <a:endParaRPr lang="en-US" altLang="zh-CN" sz="2400" b="1" baseline="30000" dirty="0" smtClean="0">
              <a:latin typeface="Times New Roman" pitchFamily="18" charset="0"/>
            </a:endParaRPr>
          </a:p>
          <a:p>
            <a:pPr>
              <a:lnSpc>
                <a:spcPct val="125000"/>
              </a:lnSpc>
              <a:spcBef>
                <a:spcPts val="1800"/>
              </a:spcBef>
              <a:defRPr/>
            </a:pPr>
            <a:r>
              <a:rPr lang="zh-CN" altLang="en-US" sz="2400" b="1" dirty="0" smtClean="0">
                <a:solidFill>
                  <a:srgbClr val="AF1D1D"/>
                </a:solidFill>
              </a:rPr>
              <a:t>定理</a:t>
            </a:r>
            <a:r>
              <a:rPr lang="en-US" altLang="zh-CN" sz="2400" b="1" dirty="0" smtClean="0">
                <a:solidFill>
                  <a:srgbClr val="AF1D1D"/>
                </a:solidFill>
                <a:latin typeface="+mj-lt"/>
              </a:rPr>
              <a:t>9.8</a:t>
            </a:r>
            <a:r>
              <a:rPr lang="en-US" altLang="zh-CN" sz="2400" b="1" dirty="0" smtClean="0">
                <a:solidFill>
                  <a:srgbClr val="AF1D1D"/>
                </a:solidFill>
              </a:rPr>
              <a:t>  </a:t>
            </a:r>
            <a:r>
              <a:rPr lang="zh-CN" altLang="en-US" sz="2400" b="1" dirty="0" smtClean="0">
                <a:latin typeface="Times New Roman" pitchFamily="18" charset="0"/>
              </a:rPr>
              <a:t>设</a:t>
            </a:r>
            <a:r>
              <a:rPr lang="en-US" altLang="zh-CN" sz="2400" b="1" i="1" dirty="0" smtClean="0">
                <a:latin typeface="Times New Roman" pitchFamily="18" charset="0"/>
              </a:rPr>
              <a:t>G</a:t>
            </a:r>
            <a:r>
              <a:rPr lang="zh-CN" altLang="en-US" sz="2400" b="1" dirty="0" smtClean="0">
                <a:latin typeface="Times New Roman" pitchFamily="18" charset="0"/>
              </a:rPr>
              <a:t>是群</a:t>
            </a:r>
            <a:r>
              <a:rPr lang="en-US" altLang="zh-CN" sz="2400" b="1" dirty="0" smtClean="0">
                <a:latin typeface="Times New Roman" pitchFamily="18" charset="0"/>
              </a:rPr>
              <a:t>, </a:t>
            </a:r>
            <a:r>
              <a:rPr lang="en-US" altLang="zh-CN" sz="2400" b="1" i="1" dirty="0" smtClean="0">
                <a:latin typeface="Times New Roman" pitchFamily="18" charset="0"/>
              </a:rPr>
              <a:t>H</a:t>
            </a:r>
            <a:r>
              <a:rPr lang="zh-CN" altLang="en-US" sz="2400" b="1" dirty="0" smtClean="0">
                <a:latin typeface="Times New Roman" pitchFamily="18" charset="0"/>
              </a:rPr>
              <a:t>是</a:t>
            </a:r>
            <a:r>
              <a:rPr lang="en-US" altLang="zh-CN" sz="2400" b="1" i="1" dirty="0" smtClean="0">
                <a:latin typeface="Times New Roman" pitchFamily="18" charset="0"/>
              </a:rPr>
              <a:t>G</a:t>
            </a:r>
            <a:r>
              <a:rPr lang="zh-CN" altLang="en-US" sz="2400" b="1" dirty="0" smtClean="0">
                <a:latin typeface="Times New Roman" pitchFamily="18" charset="0"/>
              </a:rPr>
              <a:t>的非空子集，如果</a:t>
            </a:r>
            <a:r>
              <a:rPr lang="en-US" altLang="zh-CN" sz="2400" b="1" dirty="0" smtClean="0">
                <a:solidFill>
                  <a:srgbClr val="000000"/>
                </a:solidFill>
                <a:latin typeface="+mn-lt"/>
                <a:cs typeface="Times New Roman" pitchFamily="18" charset="0"/>
                <a:sym typeface="Symbol" pitchFamily="18" charset="2"/>
              </a:rPr>
              <a:t></a:t>
            </a:r>
            <a:r>
              <a:rPr lang="en-US" altLang="zh-CN" sz="2400" b="1" i="1" dirty="0" smtClean="0">
                <a:latin typeface="+mn-lt"/>
              </a:rPr>
              <a:t>x</a:t>
            </a:r>
            <a:r>
              <a:rPr lang="en-US" altLang="zh-CN" sz="2400" b="1" dirty="0" smtClean="0">
                <a:latin typeface="+mn-lt"/>
                <a:cs typeface="Times New Roman" pitchFamily="18" charset="0"/>
                <a:sym typeface="Symbol" pitchFamily="18" charset="2"/>
              </a:rPr>
              <a:t>, </a:t>
            </a:r>
            <a:r>
              <a:rPr lang="en-US" altLang="zh-CN" sz="2400" b="1" i="1" dirty="0" smtClean="0">
                <a:latin typeface="+mn-lt"/>
              </a:rPr>
              <a:t>y</a:t>
            </a:r>
            <a:r>
              <a:rPr lang="en-US" altLang="zh-CN" sz="2400" b="1" dirty="0" smtClean="0">
                <a:latin typeface="+mn-lt"/>
                <a:cs typeface="Times New Roman" pitchFamily="18" charset="0"/>
                <a:sym typeface="Symbol" pitchFamily="18" charset="2"/>
              </a:rPr>
              <a:t></a:t>
            </a:r>
            <a:r>
              <a:rPr lang="en-US" altLang="zh-CN" sz="2400" b="1" i="1" dirty="0" smtClean="0">
                <a:latin typeface="Times New Roman" pitchFamily="18" charset="0"/>
              </a:rPr>
              <a:t> H</a:t>
            </a:r>
            <a:r>
              <a:rPr lang="zh-CN" altLang="en-US" sz="2400" b="1" dirty="0" smtClean="0">
                <a:latin typeface="Times New Roman" pitchFamily="18" charset="0"/>
              </a:rPr>
              <a:t>，都有</a:t>
            </a:r>
            <a:r>
              <a:rPr lang="en-US" altLang="zh-CN" sz="2400" b="1" i="1" dirty="0" err="1" smtClean="0">
                <a:latin typeface="+mn-lt"/>
              </a:rPr>
              <a:t>xy</a:t>
            </a:r>
            <a:r>
              <a:rPr lang="en-US" altLang="zh-CN" sz="2400" b="1" baseline="30000" dirty="0" smtClean="0">
                <a:latin typeface="Times New Roman" pitchFamily="18" charset="0"/>
              </a:rPr>
              <a:t> -1</a:t>
            </a:r>
            <a:r>
              <a:rPr lang="en-US" altLang="zh-CN" sz="2400" b="1" dirty="0" smtClean="0">
                <a:latin typeface="+mn-lt"/>
                <a:cs typeface="Times New Roman" pitchFamily="18" charset="0"/>
                <a:sym typeface="Symbol" pitchFamily="18" charset="2"/>
              </a:rPr>
              <a:t></a:t>
            </a:r>
            <a:r>
              <a:rPr lang="en-US" altLang="zh-CN" sz="2400" b="1" i="1" dirty="0" smtClean="0">
                <a:latin typeface="Times New Roman" pitchFamily="18" charset="0"/>
              </a:rPr>
              <a:t> H</a:t>
            </a:r>
            <a:r>
              <a:rPr lang="zh-CN" altLang="en-US" sz="2400" b="1" dirty="0" smtClean="0">
                <a:latin typeface="Times New Roman" pitchFamily="18" charset="0"/>
              </a:rPr>
              <a:t>，则</a:t>
            </a:r>
            <a:r>
              <a:rPr lang="en-US" altLang="zh-CN" sz="2400" b="1" i="1" dirty="0" smtClean="0">
                <a:latin typeface="Times New Roman" pitchFamily="18" charset="0"/>
              </a:rPr>
              <a:t>H</a:t>
            </a:r>
            <a:r>
              <a:rPr lang="zh-CN" altLang="en-US" sz="2400" b="1" dirty="0" smtClean="0">
                <a:latin typeface="Times New Roman" pitchFamily="18" charset="0"/>
              </a:rPr>
              <a:t>是</a:t>
            </a:r>
            <a:r>
              <a:rPr lang="en-US" altLang="zh-CN" sz="2400" b="1" i="1" dirty="0" smtClean="0">
                <a:latin typeface="Times New Roman" pitchFamily="18" charset="0"/>
              </a:rPr>
              <a:t>G</a:t>
            </a:r>
            <a:r>
              <a:rPr lang="zh-CN" altLang="en-US" sz="2400" b="1" dirty="0" smtClean="0">
                <a:latin typeface="Times New Roman" pitchFamily="18" charset="0"/>
              </a:rPr>
              <a:t>的子群。</a:t>
            </a:r>
            <a:endParaRPr lang="en-US" altLang="zh-CN" sz="2400" b="1" dirty="0" smtClean="0">
              <a:latin typeface="Times New Roman" pitchFamily="18" charset="0"/>
            </a:endParaRPr>
          </a:p>
          <a:p>
            <a:pPr>
              <a:lnSpc>
                <a:spcPct val="125000"/>
              </a:lnSpc>
              <a:spcBef>
                <a:spcPts val="1800"/>
              </a:spcBef>
              <a:defRPr/>
            </a:pPr>
            <a:r>
              <a:rPr lang="zh-CN" altLang="en-US" sz="2400" b="1" dirty="0" smtClean="0">
                <a:latin typeface="Times New Roman" pitchFamily="18" charset="0"/>
              </a:rPr>
              <a:t>例如，</a:t>
            </a:r>
            <a:r>
              <a:rPr lang="en-US" altLang="zh-CN" sz="2400" b="1" dirty="0" smtClean="0">
                <a:latin typeface="Times New Roman" pitchFamily="18" charset="0"/>
              </a:rPr>
              <a:t>&lt;2Z, +&gt;</a:t>
            </a:r>
            <a:r>
              <a:rPr lang="zh-CN" altLang="en-US" sz="2400" b="1" dirty="0" smtClean="0">
                <a:latin typeface="Times New Roman" pitchFamily="18" charset="0"/>
              </a:rPr>
              <a:t>是</a:t>
            </a:r>
            <a:r>
              <a:rPr lang="en-US" altLang="zh-CN" sz="2400" b="1" dirty="0" smtClean="0">
                <a:latin typeface="Times New Roman" pitchFamily="18" charset="0"/>
              </a:rPr>
              <a:t>&lt;Z, +&gt;</a:t>
            </a:r>
            <a:r>
              <a:rPr lang="zh-CN" altLang="en-US" sz="2400" b="1" dirty="0" smtClean="0">
                <a:latin typeface="Times New Roman" pitchFamily="18" charset="0"/>
              </a:rPr>
              <a:t>的子群。</a:t>
            </a:r>
            <a:endParaRPr lang="en-US" altLang="zh-CN" sz="2400" b="1" dirty="0" smtClean="0">
              <a:latin typeface="Times New Roman" pitchFamily="18" charset="0"/>
            </a:endParaRPr>
          </a:p>
          <a:p>
            <a:pPr>
              <a:lnSpc>
                <a:spcPct val="125000"/>
              </a:lnSpc>
              <a:spcBef>
                <a:spcPts val="1800"/>
              </a:spcBef>
              <a:defRPr/>
            </a:pPr>
            <a:r>
              <a:rPr lang="zh-CN" altLang="en-US" sz="2400" b="1" dirty="0" smtClean="0">
                <a:latin typeface="Times New Roman" pitchFamily="18" charset="0"/>
              </a:rPr>
              <a:t>又例如，</a:t>
            </a:r>
            <a:r>
              <a:rPr lang="en-US" altLang="zh-CN" sz="2400" b="1" dirty="0" smtClean="0">
                <a:latin typeface="Times New Roman" pitchFamily="18" charset="0"/>
              </a:rPr>
              <a:t>Klein</a:t>
            </a:r>
            <a:r>
              <a:rPr lang="zh-CN" altLang="en-US" sz="2400" b="1" dirty="0" smtClean="0">
                <a:latin typeface="Times New Roman" pitchFamily="18" charset="0"/>
              </a:rPr>
              <a:t>四元群</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i="1" dirty="0" smtClean="0">
                <a:latin typeface="Times New Roman" pitchFamily="18" charset="0"/>
              </a:rPr>
              <a:t>c</a:t>
            </a:r>
            <a:r>
              <a:rPr lang="en-US" altLang="zh-CN" sz="2400" b="1" dirty="0" smtClean="0">
                <a:latin typeface="Times New Roman" pitchFamily="18" charset="0"/>
              </a:rPr>
              <a:t>}</a:t>
            </a:r>
            <a:r>
              <a:rPr lang="zh-CN" altLang="en-US" sz="2400" b="1" dirty="0" smtClean="0">
                <a:latin typeface="Times New Roman" pitchFamily="18" charset="0"/>
              </a:rPr>
              <a:t>有</a:t>
            </a:r>
            <a:r>
              <a:rPr lang="en-US" altLang="zh-CN" sz="2400" b="1" dirty="0" smtClean="0">
                <a:latin typeface="Times New Roman" pitchFamily="18" charset="0"/>
              </a:rPr>
              <a:t>5</a:t>
            </a:r>
            <a:r>
              <a:rPr lang="zh-CN" altLang="en-US" sz="2400" b="1" dirty="0" smtClean="0">
                <a:latin typeface="Times New Roman" pitchFamily="18" charset="0"/>
              </a:rPr>
              <a:t>个子群</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c</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i="1" dirty="0" smtClean="0">
                <a:latin typeface="Times New Roman" pitchFamily="18" charset="0"/>
              </a:rPr>
              <a:t>c</a:t>
            </a:r>
            <a:r>
              <a:rPr lang="en-US" altLang="zh-CN" sz="2400" b="1" dirty="0" smtClean="0">
                <a:latin typeface="Times New Roman" pitchFamily="18" charset="0"/>
              </a:rPr>
              <a:t>}.</a:t>
            </a: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39</a:t>
            </a:fld>
            <a:endParaRPr lang="en-US" altLang="zh-CN" smtClean="0">
              <a:ea typeface="宋体" charset="-122"/>
            </a:endParaRPr>
          </a:p>
        </p:txBody>
      </p:sp>
      <p:sp>
        <p:nvSpPr>
          <p:cNvPr id="14339" name="Rectangle 9"/>
          <p:cNvSpPr>
            <a:spLocks noGrp="1" noChangeArrowheads="1"/>
          </p:cNvSpPr>
          <p:nvPr>
            <p:ph type="title"/>
          </p:nvPr>
        </p:nvSpPr>
        <p:spPr>
          <a:xfrm>
            <a:off x="71438" y="439719"/>
            <a:ext cx="9001156"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latin typeface="+mn-lt"/>
              </a:rPr>
              <a:t>特殊子群</a:t>
            </a:r>
            <a:r>
              <a:rPr lang="en-US" altLang="zh-CN" dirty="0" smtClean="0">
                <a:latin typeface="+mn-lt"/>
              </a:rPr>
              <a:t>—</a:t>
            </a:r>
            <a:r>
              <a:rPr lang="zh-CN" altLang="en-US" dirty="0" smtClean="0">
                <a:latin typeface="+mn-lt"/>
              </a:rPr>
              <a:t>生成子群和中心</a:t>
            </a:r>
            <a:endParaRPr lang="zh-CN" altLang="en-US" dirty="0" smtClean="0"/>
          </a:p>
        </p:txBody>
      </p:sp>
      <p:sp>
        <p:nvSpPr>
          <p:cNvPr id="16" name="Rectangle 17"/>
          <p:cNvSpPr>
            <a:spLocks noChangeArrowheads="1"/>
          </p:cNvSpPr>
          <p:nvPr/>
        </p:nvSpPr>
        <p:spPr bwMode="auto">
          <a:xfrm>
            <a:off x="539750" y="1071546"/>
            <a:ext cx="8175654" cy="5632311"/>
          </a:xfrm>
          <a:prstGeom prst="rect">
            <a:avLst/>
          </a:prstGeom>
          <a:noFill/>
          <a:ln w="9525">
            <a:noFill/>
            <a:miter lim="800000"/>
            <a:headEnd/>
            <a:tailEnd/>
          </a:ln>
        </p:spPr>
        <p:txBody>
          <a:bodyPr wrap="square">
            <a:spAutoFit/>
          </a:bodyPr>
          <a:lstStyle/>
          <a:p>
            <a:pPr>
              <a:lnSpc>
                <a:spcPct val="125000"/>
              </a:lnSpc>
              <a:spcBef>
                <a:spcPts val="1800"/>
              </a:spcBef>
              <a:defRPr/>
            </a:pPr>
            <a:r>
              <a:rPr lang="zh-CN" altLang="en-US" sz="2400" b="1" dirty="0" smtClean="0">
                <a:solidFill>
                  <a:srgbClr val="AF1D1D"/>
                </a:solidFill>
                <a:latin typeface="+mj-lt"/>
              </a:rPr>
              <a:t>例</a:t>
            </a:r>
            <a:r>
              <a:rPr lang="en-US" altLang="zh-CN" sz="2400" b="1" dirty="0" smtClean="0">
                <a:solidFill>
                  <a:srgbClr val="AF1D1D"/>
                </a:solidFill>
                <a:latin typeface="+mj-lt"/>
              </a:rPr>
              <a:t>9.9  </a:t>
            </a:r>
            <a:r>
              <a:rPr lang="zh-CN" altLang="en-US" sz="2400" b="1" dirty="0" smtClean="0">
                <a:latin typeface="Times New Roman" pitchFamily="18" charset="0"/>
              </a:rPr>
              <a:t>设</a:t>
            </a:r>
            <a:r>
              <a:rPr lang="en-US" altLang="zh-CN" sz="2400" b="1" i="1" dirty="0" smtClean="0">
                <a:latin typeface="Times New Roman" pitchFamily="18" charset="0"/>
              </a:rPr>
              <a:t>G</a:t>
            </a:r>
            <a:r>
              <a:rPr lang="zh-CN" altLang="en-US" sz="2400" b="1" dirty="0" smtClean="0">
                <a:latin typeface="Times New Roman" pitchFamily="18" charset="0"/>
              </a:rPr>
              <a:t>为群</a:t>
            </a:r>
            <a:r>
              <a:rPr lang="en-US" altLang="zh-CN" sz="2400" b="1" dirty="0" smtClean="0">
                <a:latin typeface="Times New Roman" pitchFamily="18" charset="0"/>
              </a:rPr>
              <a:t>, </a:t>
            </a:r>
            <a:r>
              <a:rPr lang="zh-CN" altLang="en-US" sz="2400" b="1" dirty="0" smtClean="0">
                <a:latin typeface="Times New Roman" pitchFamily="18" charset="0"/>
              </a:rPr>
              <a:t>对任何</a:t>
            </a:r>
            <a:r>
              <a:rPr lang="en-US" altLang="zh-CN" sz="2400" b="1" i="1" dirty="0" smtClean="0">
                <a:latin typeface="Times New Roman" pitchFamily="18" charset="0"/>
              </a:rPr>
              <a:t>a</a:t>
            </a:r>
            <a:r>
              <a:rPr lang="en-US" altLang="zh-CN" sz="2400" b="1" dirty="0" smtClean="0">
                <a:latin typeface="Times New Roman" pitchFamily="18" charset="0"/>
                <a:cs typeface="Times New Roman" pitchFamily="18" charset="0"/>
                <a:sym typeface="Symbol" pitchFamily="18" charset="2"/>
              </a:rPr>
              <a:t>  </a:t>
            </a:r>
            <a:r>
              <a:rPr lang="en-US" altLang="zh-CN" sz="2400" b="1" i="1" dirty="0" smtClean="0">
                <a:latin typeface="Times New Roman" pitchFamily="18" charset="0"/>
              </a:rPr>
              <a:t>G</a:t>
            </a:r>
            <a:r>
              <a:rPr lang="en-US" altLang="zh-CN" sz="2400" b="1" dirty="0" smtClean="0">
                <a:latin typeface="Times New Roman" pitchFamily="18" charset="0"/>
              </a:rPr>
              <a:t>, </a:t>
            </a:r>
            <a:r>
              <a:rPr lang="zh-CN" altLang="en-US" sz="2400" b="1" dirty="0" smtClean="0">
                <a:latin typeface="Times New Roman" pitchFamily="18" charset="0"/>
              </a:rPr>
              <a:t>令</a:t>
            </a:r>
            <a:r>
              <a:rPr lang="en-US" altLang="zh-CN" sz="2400" b="1" i="1" dirty="0" smtClean="0">
                <a:latin typeface="Times New Roman" pitchFamily="18" charset="0"/>
              </a:rPr>
              <a:t>H</a:t>
            </a:r>
            <a:r>
              <a:rPr lang="en-US" altLang="zh-CN" sz="2400" b="1" dirty="0" smtClean="0">
                <a:latin typeface="Times New Roman" pitchFamily="18" charset="0"/>
              </a:rPr>
              <a:t> = {</a:t>
            </a:r>
            <a:r>
              <a:rPr lang="en-US" altLang="zh-CN" sz="2400" b="1" i="1" dirty="0" err="1" smtClean="0">
                <a:latin typeface="Times New Roman" pitchFamily="18" charset="0"/>
              </a:rPr>
              <a:t>a</a:t>
            </a:r>
            <a:r>
              <a:rPr lang="en-US" altLang="zh-CN" sz="2400" b="1" i="1" baseline="30000" dirty="0" err="1" smtClean="0">
                <a:latin typeface="Times New Roman" pitchFamily="18" charset="0"/>
              </a:rPr>
              <a:t>k</a:t>
            </a:r>
            <a:r>
              <a:rPr lang="en-US" altLang="zh-CN" sz="2400" b="1" dirty="0" smtClean="0">
                <a:latin typeface="Times New Roman" pitchFamily="18" charset="0"/>
              </a:rPr>
              <a:t> | </a:t>
            </a:r>
            <a:r>
              <a:rPr lang="en-US" altLang="zh-CN" sz="2400" b="1" i="1" dirty="0" smtClean="0">
                <a:latin typeface="Times New Roman" pitchFamily="18" charset="0"/>
              </a:rPr>
              <a:t>k</a:t>
            </a:r>
            <a:r>
              <a:rPr lang="en-US" altLang="zh-CN" sz="2400" b="1" dirty="0" smtClean="0">
                <a:latin typeface="Times New Roman" pitchFamily="18" charset="0"/>
              </a:rPr>
              <a:t>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rPr>
              <a:t>Z}</a:t>
            </a:r>
            <a:r>
              <a:rPr lang="zh-CN" altLang="en-US" sz="2400" b="1" dirty="0" smtClean="0">
                <a:latin typeface="Times New Roman" pitchFamily="18" charset="0"/>
              </a:rPr>
              <a:t>，则</a:t>
            </a:r>
            <a:r>
              <a:rPr lang="en-US" altLang="zh-CN" sz="2400" b="1" i="1" dirty="0" smtClean="0">
                <a:latin typeface="Times New Roman" pitchFamily="18" charset="0"/>
              </a:rPr>
              <a:t>H</a:t>
            </a:r>
            <a:r>
              <a:rPr lang="zh-CN" altLang="en-US" sz="2400" b="1" dirty="0" smtClean="0">
                <a:latin typeface="Times New Roman" pitchFamily="18" charset="0"/>
              </a:rPr>
              <a:t>是</a:t>
            </a:r>
            <a:r>
              <a:rPr lang="en-US" altLang="zh-CN" sz="2400" b="1" i="1" dirty="0" smtClean="0">
                <a:latin typeface="Times New Roman" pitchFamily="18" charset="0"/>
              </a:rPr>
              <a:t>G</a:t>
            </a:r>
            <a:r>
              <a:rPr lang="zh-CN" altLang="en-US" sz="2400" b="1" dirty="0" smtClean="0">
                <a:latin typeface="Times New Roman" pitchFamily="18" charset="0"/>
              </a:rPr>
              <a:t>的子群，称由元素</a:t>
            </a:r>
            <a:r>
              <a:rPr lang="en-US" altLang="zh-CN" sz="2400" b="1" i="1" dirty="0" smtClean="0">
                <a:latin typeface="Times New Roman" pitchFamily="18" charset="0"/>
              </a:rPr>
              <a:t>a</a:t>
            </a:r>
            <a:r>
              <a:rPr lang="zh-CN" altLang="en-US" sz="2400" b="1" dirty="0" smtClean="0">
                <a:solidFill>
                  <a:schemeClr val="accent2">
                    <a:lumMod val="60000"/>
                    <a:lumOff val="40000"/>
                  </a:schemeClr>
                </a:solidFill>
                <a:latin typeface="Times New Roman" pitchFamily="18" charset="0"/>
              </a:rPr>
              <a:t>生成的子群</a:t>
            </a:r>
            <a:r>
              <a:rPr lang="zh-CN" altLang="en-US" sz="2400" b="1" dirty="0" smtClean="0">
                <a:latin typeface="Times New Roman" pitchFamily="18" charset="0"/>
              </a:rPr>
              <a:t>，记作</a:t>
            </a:r>
            <a:r>
              <a:rPr lang="en-US" altLang="zh-CN" sz="2400" b="1" dirty="0" smtClean="0">
                <a:latin typeface="Times New Roman" pitchFamily="18" charset="0"/>
              </a:rPr>
              <a:t>&lt;</a:t>
            </a:r>
            <a:r>
              <a:rPr lang="en-US" altLang="zh-CN" sz="2400" b="1" i="1" dirty="0" smtClean="0">
                <a:latin typeface="Times New Roman" pitchFamily="18" charset="0"/>
              </a:rPr>
              <a:t> a</a:t>
            </a:r>
            <a:r>
              <a:rPr lang="en-US" altLang="zh-CN" sz="2400" b="1" dirty="0" smtClean="0">
                <a:latin typeface="Times New Roman" pitchFamily="18" charset="0"/>
              </a:rPr>
              <a:t>&gt;</a:t>
            </a:r>
            <a:r>
              <a:rPr lang="zh-CN" altLang="en-US" sz="2400" b="1" dirty="0" smtClean="0">
                <a:latin typeface="Times New Roman" pitchFamily="18" charset="0"/>
              </a:rPr>
              <a:t>。</a:t>
            </a:r>
            <a:endParaRPr lang="en-US" altLang="zh-CN" sz="2400" b="1" dirty="0" smtClean="0">
              <a:latin typeface="Times New Roman" pitchFamily="18" charset="0"/>
            </a:endParaRPr>
          </a:p>
          <a:p>
            <a:pPr>
              <a:lnSpc>
                <a:spcPct val="125000"/>
              </a:lnSpc>
              <a:spcBef>
                <a:spcPts val="1800"/>
              </a:spcBef>
              <a:defRPr/>
            </a:pPr>
            <a:r>
              <a:rPr lang="zh-CN" altLang="en-US" sz="2400" b="1" dirty="0" smtClean="0">
                <a:latin typeface="Times New Roman" pitchFamily="18" charset="0"/>
              </a:rPr>
              <a:t>例如，群</a:t>
            </a:r>
            <a:r>
              <a:rPr lang="en-US" altLang="zh-CN" sz="2400" b="1" dirty="0" smtClean="0">
                <a:latin typeface="Times New Roman" pitchFamily="18" charset="0"/>
              </a:rPr>
              <a:t>&lt;Z</a:t>
            </a:r>
            <a:r>
              <a:rPr lang="en-US" altLang="zh-CN" sz="2400" b="1" baseline="-25000" dirty="0" smtClean="0">
                <a:latin typeface="Times New Roman" pitchFamily="18" charset="0"/>
              </a:rPr>
              <a:t>6</a:t>
            </a:r>
            <a:r>
              <a:rPr lang="en-US" altLang="zh-CN" sz="2400" b="1" dirty="0" smtClean="0">
                <a:latin typeface="Times New Roman" pitchFamily="18" charset="0"/>
              </a:rPr>
              <a:t>, </a:t>
            </a:r>
            <a:r>
              <a:rPr lang="en-US" altLang="zh-CN" sz="2400" b="1" dirty="0" smtClean="0">
                <a:latin typeface="Times New Roman" pitchFamily="18" charset="0"/>
                <a:ea typeface="华文中宋" pitchFamily="2" charset="-122"/>
                <a:cs typeface="Times New Roman" pitchFamily="18" charset="0"/>
                <a:sym typeface="Symbol" pitchFamily="18" charset="2"/>
              </a:rPr>
              <a:t></a:t>
            </a:r>
            <a:r>
              <a:rPr lang="en-US" altLang="zh-CN" sz="2400" b="1" dirty="0" smtClean="0">
                <a:latin typeface="Times New Roman" pitchFamily="18" charset="0"/>
              </a:rPr>
              <a:t>&gt;</a:t>
            </a:r>
            <a:r>
              <a:rPr lang="zh-CN" altLang="en-US" sz="2400" b="1" dirty="0" smtClean="0">
                <a:latin typeface="Times New Roman" pitchFamily="18" charset="0"/>
              </a:rPr>
              <a:t>中由</a:t>
            </a:r>
            <a:r>
              <a:rPr lang="en-US" altLang="zh-CN" sz="2400" b="1" dirty="0" smtClean="0">
                <a:latin typeface="Times New Roman" pitchFamily="18" charset="0"/>
              </a:rPr>
              <a:t>3</a:t>
            </a:r>
            <a:r>
              <a:rPr lang="zh-CN" altLang="en-US" sz="2400" b="1" dirty="0" smtClean="0">
                <a:latin typeface="Times New Roman" pitchFamily="18" charset="0"/>
              </a:rPr>
              <a:t>生成的子群为</a:t>
            </a:r>
            <a:r>
              <a:rPr lang="en-US" altLang="zh-CN" sz="2400" b="1" dirty="0" smtClean="0">
                <a:latin typeface="Times New Roman" pitchFamily="18" charset="0"/>
              </a:rPr>
              <a:t>&lt;3&gt; = {0, 3}</a:t>
            </a:r>
            <a:r>
              <a:rPr lang="zh-CN" altLang="en-US" sz="2400" b="1" dirty="0" smtClean="0">
                <a:latin typeface="Times New Roman" pitchFamily="18" charset="0"/>
              </a:rPr>
              <a:t>，由</a:t>
            </a:r>
            <a:r>
              <a:rPr lang="en-US" altLang="zh-CN" sz="2400" b="1" dirty="0" smtClean="0">
                <a:latin typeface="Times New Roman" pitchFamily="18" charset="0"/>
              </a:rPr>
              <a:t>5</a:t>
            </a:r>
            <a:r>
              <a:rPr lang="zh-CN" altLang="en-US" sz="2400" b="1" dirty="0" smtClean="0">
                <a:latin typeface="Times New Roman" pitchFamily="18" charset="0"/>
              </a:rPr>
              <a:t>生成的子群 </a:t>
            </a:r>
            <a:r>
              <a:rPr lang="en-US" altLang="zh-CN" sz="2400" b="1" dirty="0" smtClean="0">
                <a:latin typeface="Times New Roman" pitchFamily="18" charset="0"/>
              </a:rPr>
              <a:t>&lt;5&gt; </a:t>
            </a:r>
            <a:r>
              <a:rPr lang="zh-CN" altLang="en-US" sz="2400" b="1" dirty="0" smtClean="0">
                <a:latin typeface="Times New Roman" pitchFamily="18" charset="0"/>
              </a:rPr>
              <a:t>为</a:t>
            </a:r>
            <a:r>
              <a:rPr lang="en-US" altLang="zh-CN" sz="2400" b="1" dirty="0" smtClean="0">
                <a:latin typeface="Times New Roman" pitchFamily="18" charset="0"/>
              </a:rPr>
              <a:t>Z</a:t>
            </a:r>
            <a:r>
              <a:rPr lang="en-US" altLang="zh-CN" sz="2400" b="1" baseline="-25000" dirty="0" smtClean="0">
                <a:latin typeface="Times New Roman" pitchFamily="18" charset="0"/>
              </a:rPr>
              <a:t>6</a:t>
            </a:r>
            <a:r>
              <a:rPr lang="zh-CN" altLang="en-US" sz="2400" b="1" dirty="0" smtClean="0">
                <a:latin typeface="Times New Roman" pitchFamily="18" charset="0"/>
              </a:rPr>
              <a:t>本身。</a:t>
            </a:r>
            <a:endParaRPr lang="en-US" altLang="zh-CN" sz="2400" b="1" dirty="0" smtClean="0">
              <a:latin typeface="Times New Roman" pitchFamily="18" charset="0"/>
            </a:endParaRPr>
          </a:p>
          <a:p>
            <a:pPr>
              <a:lnSpc>
                <a:spcPct val="125000"/>
              </a:lnSpc>
              <a:spcBef>
                <a:spcPts val="1800"/>
              </a:spcBef>
              <a:defRPr/>
            </a:pPr>
            <a:r>
              <a:rPr lang="zh-CN" altLang="en-US" sz="2400" b="1" dirty="0" smtClean="0">
                <a:latin typeface="Times New Roman" pitchFamily="18" charset="0"/>
              </a:rPr>
              <a:t>设</a:t>
            </a:r>
            <a:r>
              <a:rPr lang="en-US" altLang="zh-CN" sz="2400" b="1" i="1" dirty="0" smtClean="0">
                <a:latin typeface="Times New Roman" pitchFamily="18" charset="0"/>
              </a:rPr>
              <a:t>G</a:t>
            </a:r>
            <a:r>
              <a:rPr lang="zh-CN" altLang="en-US" sz="2400" b="1" dirty="0" smtClean="0">
                <a:latin typeface="Times New Roman" pitchFamily="18" charset="0"/>
              </a:rPr>
              <a:t>为群，令</a:t>
            </a:r>
            <a:r>
              <a:rPr lang="en-US" altLang="zh-CN" sz="2400" b="1" i="1" dirty="0" smtClean="0">
                <a:latin typeface="Times New Roman" pitchFamily="18" charset="0"/>
              </a:rPr>
              <a:t>C</a:t>
            </a:r>
            <a:r>
              <a:rPr lang="zh-CN" altLang="en-US" sz="2400" b="1" dirty="0" smtClean="0">
                <a:latin typeface="Times New Roman" pitchFamily="18" charset="0"/>
              </a:rPr>
              <a:t>为</a:t>
            </a:r>
            <a:r>
              <a:rPr lang="en-US" altLang="zh-CN" sz="2400" b="1" i="1" dirty="0" smtClean="0">
                <a:latin typeface="Times New Roman" pitchFamily="18" charset="0"/>
              </a:rPr>
              <a:t>G</a:t>
            </a:r>
            <a:r>
              <a:rPr lang="zh-CN" altLang="en-US" sz="2400" b="1" dirty="0" smtClean="0">
                <a:latin typeface="Times New Roman" pitchFamily="18" charset="0"/>
              </a:rPr>
              <a:t>中与所有元素都可交换的元素集合，即</a:t>
            </a:r>
            <a:endParaRPr lang="en-US" altLang="zh-CN" sz="2400" b="1" dirty="0" smtClean="0">
              <a:latin typeface="Times New Roman" pitchFamily="18" charset="0"/>
            </a:endParaRPr>
          </a:p>
          <a:p>
            <a:pPr>
              <a:lnSpc>
                <a:spcPct val="125000"/>
              </a:lnSpc>
              <a:spcBef>
                <a:spcPts val="1800"/>
              </a:spcBef>
              <a:defRPr/>
            </a:pPr>
            <a:r>
              <a:rPr lang="en-US" altLang="zh-CN" sz="2400" b="1" i="1" dirty="0" smtClean="0">
                <a:latin typeface="Times New Roman" pitchFamily="18" charset="0"/>
              </a:rPr>
              <a:t>	C</a:t>
            </a:r>
            <a:r>
              <a:rPr lang="en-US" altLang="zh-CN" sz="2400" b="1" dirty="0" smtClean="0">
                <a:latin typeface="Times New Roman" pitchFamily="18" charset="0"/>
              </a:rPr>
              <a:t> = {</a:t>
            </a:r>
            <a:r>
              <a:rPr lang="en-US" altLang="zh-CN" sz="2400" b="1" i="1" dirty="0" smtClean="0">
                <a:latin typeface="Times New Roman" pitchFamily="18" charset="0"/>
              </a:rPr>
              <a:t>a</a:t>
            </a:r>
            <a:r>
              <a:rPr lang="en-US" altLang="zh-CN" sz="2400" b="1" dirty="0" smtClean="0">
                <a:latin typeface="Times New Roman" pitchFamily="18" charset="0"/>
              </a:rPr>
              <a:t> | </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smtClean="0">
                <a:latin typeface="Times New Roman" pitchFamily="18" charset="0"/>
                <a:cs typeface="Times New Roman" pitchFamily="18" charset="0"/>
                <a:sym typeface="Symbol" pitchFamily="18" charset="2"/>
              </a:rPr>
              <a:t> </a:t>
            </a:r>
            <a:r>
              <a:rPr lang="en-US" altLang="zh-CN" sz="2400" b="1" i="1" smtClean="0">
                <a:latin typeface="Times New Roman" pitchFamily="18" charset="0"/>
              </a:rPr>
              <a:t>G</a:t>
            </a:r>
            <a:r>
              <a:rPr lang="en-US" altLang="zh-CN" sz="2400" b="1" smtClean="0">
                <a:latin typeface="Times New Roman" pitchFamily="18" charset="0"/>
              </a:rPr>
              <a:t> </a:t>
            </a:r>
            <a:r>
              <a:rPr lang="zh-CN" altLang="en-US" sz="2400" b="1" dirty="0" smtClean="0">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sym typeface="Symbol" pitchFamily="18" charset="2"/>
              </a:rPr>
              <a:t> </a:t>
            </a:r>
            <a:r>
              <a:rPr lang="en-US" altLang="zh-CN" sz="2400" b="1" i="1" dirty="0" smtClean="0">
                <a:solidFill>
                  <a:srgbClr val="000000"/>
                </a:solidFill>
                <a:latin typeface="Times New Roman" pitchFamily="18" charset="0"/>
                <a:cs typeface="Times New Roman" pitchFamily="18" charset="0"/>
                <a:sym typeface="Symbol" pitchFamily="18" charset="2"/>
              </a:rPr>
              <a:t>x</a:t>
            </a:r>
            <a:r>
              <a:rPr lang="en-US" altLang="zh-CN" sz="2400" b="1" dirty="0" smtClean="0">
                <a:latin typeface="Times New Roman" pitchFamily="18" charset="0"/>
                <a:cs typeface="Times New Roman" pitchFamily="18" charset="0"/>
                <a:sym typeface="Symbol" pitchFamily="18" charset="2"/>
              </a:rPr>
              <a:t>  </a:t>
            </a:r>
            <a:r>
              <a:rPr lang="en-US" altLang="zh-CN" sz="2400" b="1" i="1" dirty="0" smtClean="0">
                <a:latin typeface="Times New Roman" pitchFamily="18" charset="0"/>
              </a:rPr>
              <a:t>G</a:t>
            </a:r>
            <a:r>
              <a:rPr lang="en-US" altLang="zh-CN" sz="2400" b="1" dirty="0" smtClean="0">
                <a:latin typeface="Times New Roman" pitchFamily="18" charset="0"/>
              </a:rPr>
              <a:t>, (</a:t>
            </a:r>
            <a:r>
              <a:rPr lang="en-US" altLang="zh-CN" sz="2400" b="1" i="1" dirty="0" smtClean="0">
                <a:latin typeface="Times New Roman" pitchFamily="18" charset="0"/>
              </a:rPr>
              <a:t>ax</a:t>
            </a:r>
            <a:r>
              <a:rPr lang="en-US" altLang="zh-CN" sz="2400" b="1" dirty="0" smtClean="0">
                <a:latin typeface="Times New Roman" pitchFamily="18" charset="0"/>
              </a:rPr>
              <a:t> = </a:t>
            </a:r>
            <a:r>
              <a:rPr lang="en-US" altLang="zh-CN" sz="2400" b="1" i="1" dirty="0" err="1" smtClean="0">
                <a:latin typeface="Times New Roman" pitchFamily="18" charset="0"/>
              </a:rPr>
              <a:t>xa</a:t>
            </a:r>
            <a:r>
              <a:rPr lang="en-US" altLang="zh-CN" sz="2400" b="1" dirty="0" smtClean="0">
                <a:latin typeface="Times New Roman" pitchFamily="18" charset="0"/>
              </a:rPr>
              <a:t>) }</a:t>
            </a:r>
          </a:p>
          <a:p>
            <a:pPr>
              <a:lnSpc>
                <a:spcPct val="125000"/>
              </a:lnSpc>
              <a:spcBef>
                <a:spcPts val="1800"/>
              </a:spcBef>
              <a:defRPr/>
            </a:pPr>
            <a:r>
              <a:rPr lang="zh-CN" altLang="en-US" sz="2400" b="1" dirty="0" smtClean="0">
                <a:latin typeface="Times New Roman" pitchFamily="18" charset="0"/>
              </a:rPr>
              <a:t>称</a:t>
            </a:r>
            <a:r>
              <a:rPr lang="en-US" altLang="zh-CN" sz="2400" b="1" i="1" dirty="0" smtClean="0">
                <a:latin typeface="Times New Roman" pitchFamily="18" charset="0"/>
              </a:rPr>
              <a:t>C</a:t>
            </a:r>
            <a:r>
              <a:rPr lang="zh-CN" altLang="en-US" sz="2400" b="1" dirty="0" smtClean="0">
                <a:latin typeface="Times New Roman" pitchFamily="18" charset="0"/>
              </a:rPr>
              <a:t>为</a:t>
            </a:r>
            <a:r>
              <a:rPr lang="en-US" altLang="zh-CN" sz="2400" b="1" i="1" dirty="0" smtClean="0">
                <a:latin typeface="Times New Roman" pitchFamily="18" charset="0"/>
              </a:rPr>
              <a:t>G</a:t>
            </a:r>
            <a:r>
              <a:rPr lang="zh-CN" altLang="en-US" sz="2400" b="1" dirty="0" smtClean="0">
                <a:latin typeface="Times New Roman" pitchFamily="18" charset="0"/>
              </a:rPr>
              <a:t>的</a:t>
            </a:r>
            <a:r>
              <a:rPr lang="zh-CN" altLang="en-US" sz="2400" b="1" dirty="0" smtClean="0">
                <a:solidFill>
                  <a:schemeClr val="accent2">
                    <a:lumMod val="60000"/>
                    <a:lumOff val="40000"/>
                  </a:schemeClr>
                </a:solidFill>
                <a:latin typeface="Times New Roman" pitchFamily="18" charset="0"/>
              </a:rPr>
              <a:t>中心</a:t>
            </a:r>
            <a:r>
              <a:rPr lang="zh-CN" altLang="en-US" sz="2400" b="1" dirty="0" smtClean="0">
                <a:latin typeface="Times New Roman" pitchFamily="18" charset="0"/>
              </a:rPr>
              <a:t>。可以证明</a:t>
            </a:r>
            <a:r>
              <a:rPr lang="en-US" altLang="zh-CN" sz="2400" b="1" i="1" dirty="0" smtClean="0">
                <a:latin typeface="Times New Roman" pitchFamily="18" charset="0"/>
              </a:rPr>
              <a:t>C</a:t>
            </a:r>
            <a:r>
              <a:rPr lang="zh-CN" altLang="en-US" sz="2400" b="1" dirty="0" smtClean="0">
                <a:latin typeface="Times New Roman" pitchFamily="18" charset="0"/>
              </a:rPr>
              <a:t>是</a:t>
            </a:r>
            <a:r>
              <a:rPr lang="en-US" altLang="zh-CN" sz="2400" b="1" i="1" dirty="0" smtClean="0">
                <a:latin typeface="Times New Roman" pitchFamily="18" charset="0"/>
              </a:rPr>
              <a:t>G</a:t>
            </a:r>
            <a:r>
              <a:rPr lang="zh-CN" altLang="en-US" sz="2400" b="1" dirty="0" smtClean="0">
                <a:latin typeface="Times New Roman" pitchFamily="18" charset="0"/>
              </a:rPr>
              <a:t>的子群。因为：</a:t>
            </a:r>
            <a:endParaRPr lang="en-US" altLang="zh-CN" sz="2400" b="1" dirty="0" smtClean="0">
              <a:latin typeface="Times New Roman" pitchFamily="18" charset="0"/>
            </a:endParaRPr>
          </a:p>
          <a:p>
            <a:pPr>
              <a:lnSpc>
                <a:spcPct val="125000"/>
              </a:lnSpc>
              <a:spcBef>
                <a:spcPts val="1800"/>
              </a:spcBef>
              <a:defRPr/>
            </a:pPr>
            <a:r>
              <a:rPr lang="en-US" altLang="zh-CN" sz="2400" b="1" dirty="0" smtClean="0">
                <a:latin typeface="Times New Roman" pitchFamily="18" charset="0"/>
              </a:rPr>
              <a:t>(</a:t>
            </a:r>
            <a:r>
              <a:rPr lang="en-US" altLang="zh-CN" sz="2400" b="1" i="1" dirty="0" smtClean="0">
                <a:latin typeface="Times New Roman" pitchFamily="18" charset="0"/>
              </a:rPr>
              <a:t>ab</a:t>
            </a:r>
            <a:r>
              <a:rPr lang="en-US" altLang="zh-CN" sz="2400" b="1" baseline="30000" dirty="0" smtClean="0">
                <a:latin typeface="Times New Roman" pitchFamily="18" charset="0"/>
              </a:rPr>
              <a:t>-1</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 </a:t>
            </a:r>
            <a:r>
              <a:rPr lang="en-US" altLang="zh-CN" sz="2400" b="1" i="1" dirty="0" smtClean="0">
                <a:latin typeface="Times New Roman" pitchFamily="18" charset="0"/>
              </a:rPr>
              <a:t>ab</a:t>
            </a:r>
            <a:r>
              <a:rPr lang="en-US" altLang="zh-CN" sz="2400" b="1" baseline="30000" dirty="0" smtClean="0">
                <a:latin typeface="Times New Roman" pitchFamily="18" charset="0"/>
              </a:rPr>
              <a:t>-1</a:t>
            </a:r>
            <a:r>
              <a:rPr lang="en-US" altLang="zh-CN" sz="2400" b="1" i="1" dirty="0" smtClean="0">
                <a:latin typeface="Times New Roman" pitchFamily="18" charset="0"/>
              </a:rPr>
              <a:t>x</a:t>
            </a:r>
            <a:r>
              <a:rPr lang="en-US" altLang="zh-CN" sz="2400" b="1" dirty="0" smtClean="0">
                <a:latin typeface="Times New Roman" pitchFamily="18" charset="0"/>
              </a:rPr>
              <a:t> = </a:t>
            </a:r>
            <a:r>
              <a:rPr lang="en-US" altLang="zh-CN" sz="2400" b="1" i="1" dirty="0" smtClean="0">
                <a:latin typeface="Times New Roman" pitchFamily="18" charset="0"/>
              </a:rPr>
              <a:t>ab</a:t>
            </a:r>
            <a:r>
              <a:rPr lang="en-US" altLang="zh-CN" sz="2400" b="1" baseline="30000" dirty="0" smtClean="0">
                <a:latin typeface="Times New Roman" pitchFamily="18" charset="0"/>
              </a:rPr>
              <a:t>-1 </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baseline="30000" dirty="0" smtClean="0">
                <a:latin typeface="Times New Roman" pitchFamily="18" charset="0"/>
              </a:rPr>
              <a:t>-1</a:t>
            </a:r>
            <a:r>
              <a:rPr lang="en-US" altLang="zh-CN" sz="2400" b="1" dirty="0" smtClean="0">
                <a:latin typeface="Times New Roman" pitchFamily="18" charset="0"/>
              </a:rPr>
              <a:t>)</a:t>
            </a:r>
            <a:r>
              <a:rPr lang="en-US" altLang="zh-CN" sz="2400" b="1" baseline="30000" dirty="0" smtClean="0">
                <a:latin typeface="Times New Roman" pitchFamily="18" charset="0"/>
              </a:rPr>
              <a:t> -1</a:t>
            </a:r>
            <a:r>
              <a:rPr lang="en-US" altLang="zh-CN" sz="2400" b="1" dirty="0" smtClean="0">
                <a:latin typeface="Times New Roman" pitchFamily="18" charset="0"/>
              </a:rPr>
              <a:t>) = </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baseline="30000" dirty="0" smtClean="0">
                <a:latin typeface="Times New Roman" pitchFamily="18" charset="0"/>
              </a:rPr>
              <a:t>-1</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baseline="30000" dirty="0" smtClean="0">
                <a:latin typeface="Times New Roman" pitchFamily="18" charset="0"/>
              </a:rPr>
              <a:t> -1</a:t>
            </a:r>
            <a:r>
              <a:rPr lang="en-US" altLang="zh-CN" sz="2400" b="1" dirty="0" smtClean="0">
                <a:latin typeface="Times New Roman" pitchFamily="18" charset="0"/>
              </a:rPr>
              <a:t> = </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bx</a:t>
            </a:r>
            <a:r>
              <a:rPr lang="en-US" altLang="zh-CN" sz="2400" b="1" baseline="30000" dirty="0" smtClean="0">
                <a:latin typeface="Times New Roman" pitchFamily="18" charset="0"/>
              </a:rPr>
              <a:t>-1</a:t>
            </a:r>
            <a:r>
              <a:rPr lang="en-US" altLang="zh-CN" sz="2400" b="1" dirty="0" smtClean="0">
                <a:latin typeface="Times New Roman" pitchFamily="18" charset="0"/>
              </a:rPr>
              <a:t>)</a:t>
            </a:r>
            <a:r>
              <a:rPr lang="en-US" altLang="zh-CN" sz="2400" b="1" baseline="30000" dirty="0" smtClean="0">
                <a:latin typeface="Times New Roman" pitchFamily="18" charset="0"/>
              </a:rPr>
              <a:t> -1</a:t>
            </a:r>
            <a:r>
              <a:rPr lang="en-US" altLang="zh-CN" sz="2400" b="1" dirty="0" smtClean="0">
                <a:latin typeface="Times New Roman" pitchFamily="18" charset="0"/>
              </a:rPr>
              <a:t> =</a:t>
            </a:r>
            <a:r>
              <a:rPr lang="en-US" altLang="zh-CN" sz="2400" b="1" i="1" dirty="0" smtClean="0">
                <a:latin typeface="Times New Roman" pitchFamily="18" charset="0"/>
              </a:rPr>
              <a:t> a</a:t>
            </a:r>
            <a:r>
              <a:rPr lang="en-US" altLang="zh-CN" sz="2400" b="1" dirty="0" smtClean="0">
                <a:latin typeface="Times New Roman" pitchFamily="18" charset="0"/>
              </a:rPr>
              <a:t>(</a:t>
            </a:r>
            <a:r>
              <a:rPr lang="en-US" altLang="zh-CN" sz="2400" b="1" i="1" dirty="0" smtClean="0">
                <a:latin typeface="Times New Roman" pitchFamily="18" charset="0"/>
              </a:rPr>
              <a:t>xb</a:t>
            </a:r>
            <a:r>
              <a:rPr lang="en-US" altLang="zh-CN" sz="2400" b="1" baseline="30000" dirty="0" smtClean="0">
                <a:latin typeface="Times New Roman" pitchFamily="18" charset="0"/>
              </a:rPr>
              <a:t>-1</a:t>
            </a:r>
            <a:r>
              <a:rPr lang="en-US" altLang="zh-CN" sz="2400" b="1" dirty="0" smtClean="0">
                <a:latin typeface="Times New Roman" pitchFamily="18" charset="0"/>
              </a:rPr>
              <a:t>) </a:t>
            </a:r>
          </a:p>
          <a:p>
            <a:pPr>
              <a:lnSpc>
                <a:spcPct val="125000"/>
              </a:lnSpc>
              <a:spcBef>
                <a:spcPts val="1800"/>
              </a:spcBef>
              <a:defRPr/>
            </a:pPr>
            <a:r>
              <a:rPr lang="en-US" altLang="zh-CN" sz="2400" b="1" dirty="0" smtClean="0">
                <a:latin typeface="Times New Roman" pitchFamily="18" charset="0"/>
              </a:rPr>
              <a:t>= (</a:t>
            </a:r>
            <a:r>
              <a:rPr lang="en-US" altLang="zh-CN" sz="2400" b="1" i="1" dirty="0" smtClean="0">
                <a:latin typeface="Times New Roman" pitchFamily="18" charset="0"/>
              </a:rPr>
              <a:t>ax</a:t>
            </a:r>
            <a:r>
              <a:rPr lang="en-US" altLang="zh-CN" sz="2400" b="1" dirty="0" smtClean="0">
                <a:latin typeface="Times New Roman" pitchFamily="18" charset="0"/>
              </a:rPr>
              <a:t>)</a:t>
            </a:r>
            <a:r>
              <a:rPr lang="en-US" altLang="zh-CN" sz="2400" b="1" i="1" dirty="0" smtClean="0">
                <a:latin typeface="Times New Roman" pitchFamily="18" charset="0"/>
              </a:rPr>
              <a:t> b</a:t>
            </a:r>
            <a:r>
              <a:rPr lang="en-US" altLang="zh-CN" sz="2400" b="1" baseline="30000" dirty="0" smtClean="0">
                <a:latin typeface="Times New Roman" pitchFamily="18" charset="0"/>
              </a:rPr>
              <a:t>-1</a:t>
            </a:r>
            <a:r>
              <a:rPr lang="en-US" altLang="zh-CN" sz="2400" b="1" dirty="0" smtClean="0">
                <a:latin typeface="Times New Roman" pitchFamily="18" charset="0"/>
              </a:rPr>
              <a:t> = (</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 b</a:t>
            </a:r>
            <a:r>
              <a:rPr lang="en-US" altLang="zh-CN" sz="2400" b="1" baseline="30000" dirty="0" smtClean="0">
                <a:latin typeface="Times New Roman" pitchFamily="18" charset="0"/>
              </a:rPr>
              <a:t>-1</a:t>
            </a:r>
            <a:r>
              <a:rPr lang="en-US" altLang="zh-CN" sz="2400" b="1" dirty="0" smtClean="0">
                <a:latin typeface="Times New Roman" pitchFamily="18" charset="0"/>
              </a:rPr>
              <a:t> = </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ab</a:t>
            </a:r>
            <a:r>
              <a:rPr lang="en-US" altLang="zh-CN" sz="2400" b="1" baseline="30000" dirty="0" smtClean="0">
                <a:latin typeface="Times New Roman" pitchFamily="18" charset="0"/>
              </a:rPr>
              <a:t>-1</a:t>
            </a:r>
            <a:r>
              <a:rPr lang="en-US" altLang="zh-CN" sz="2400" b="1" dirty="0" smtClean="0">
                <a:latin typeface="Times New Roman" pitchFamily="18" charset="0"/>
              </a:rPr>
              <a:t>)</a:t>
            </a:r>
            <a:r>
              <a:rPr lang="zh-CN" altLang="en-US" sz="2400" b="1" dirty="0" smtClean="0">
                <a:latin typeface="Times New Roman" pitchFamily="18" charset="0"/>
              </a:rPr>
              <a:t>，即</a:t>
            </a:r>
            <a:r>
              <a:rPr lang="en-US" altLang="zh-CN" sz="2400" b="1" i="1" dirty="0" smtClean="0">
                <a:latin typeface="Times New Roman" pitchFamily="18" charset="0"/>
              </a:rPr>
              <a:t>ab</a:t>
            </a:r>
            <a:r>
              <a:rPr lang="en-US" altLang="zh-CN" sz="2400" b="1" baseline="30000" dirty="0" smtClean="0">
                <a:latin typeface="Times New Roman" pitchFamily="18" charset="0"/>
              </a:rPr>
              <a:t>-1</a:t>
            </a:r>
            <a:r>
              <a:rPr lang="en-US" altLang="zh-CN" sz="2400" b="1" dirty="0" smtClean="0">
                <a:latin typeface="Times New Roman" pitchFamily="18" charset="0"/>
              </a:rPr>
              <a:t>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rPr>
              <a:t>C</a:t>
            </a:r>
            <a:endParaRPr lang="en-US" altLang="zh-CN" sz="2400" b="1" dirty="0" smtClean="0">
              <a:latin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7417BEAC-8AA5-479E-90D2-7AFD6D9A2770}" type="slidenum">
              <a:rPr lang="en-US" altLang="zh-CN" smtClean="0">
                <a:latin typeface="Arial" pitchFamily="34" charset="0"/>
              </a:rPr>
              <a:pPr/>
              <a:t>4</a:t>
            </a:fld>
            <a:endParaRPr lang="en-US" altLang="zh-CN" smtClean="0">
              <a:latin typeface="Arial" pitchFamily="34" charset="0"/>
            </a:endParaRPr>
          </a:p>
        </p:txBody>
      </p:sp>
      <p:sp>
        <p:nvSpPr>
          <p:cNvPr id="1028" name="Rectangle 9"/>
          <p:cNvSpPr>
            <a:spLocks noGrp="1" noChangeArrowheads="1"/>
          </p:cNvSpPr>
          <p:nvPr>
            <p:ph type="title"/>
          </p:nvPr>
        </p:nvSpPr>
        <p:spPr>
          <a:xfrm>
            <a:off x="357158" y="285750"/>
            <a:ext cx="8286808"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二元运算的定义</a:t>
            </a:r>
          </a:p>
        </p:txBody>
      </p:sp>
      <p:sp>
        <p:nvSpPr>
          <p:cNvPr id="16" name="Rectangle 17"/>
          <p:cNvSpPr>
            <a:spLocks noChangeArrowheads="1"/>
          </p:cNvSpPr>
          <p:nvPr/>
        </p:nvSpPr>
        <p:spPr bwMode="auto">
          <a:xfrm>
            <a:off x="539750" y="928688"/>
            <a:ext cx="7747000" cy="461962"/>
          </a:xfrm>
          <a:prstGeom prst="rect">
            <a:avLst/>
          </a:prstGeom>
          <a:noFill/>
          <a:ln w="9525">
            <a:noFill/>
            <a:miter lim="800000"/>
            <a:headEnd/>
            <a:tailEnd/>
          </a:ln>
        </p:spPr>
        <p:txBody>
          <a:bodyPr>
            <a:spAutoFit/>
          </a:bodyPr>
          <a:lstStyle/>
          <a:p>
            <a:r>
              <a:rPr lang="en-US" altLang="zh-CN" sz="2400" b="1" dirty="0">
                <a:latin typeface="Times New Roman" pitchFamily="18" charset="0"/>
                <a:cs typeface="Times New Roman" pitchFamily="18" charset="0"/>
              </a:rPr>
              <a:t>(4)</a:t>
            </a:r>
            <a:r>
              <a:rPr lang="zh-CN" altLang="en-US" sz="2400" dirty="0"/>
              <a:t>设</a:t>
            </a:r>
            <a:r>
              <a:rPr lang="en-US" altLang="zh-CN" sz="2400" b="1" i="1" dirty="0" err="1">
                <a:latin typeface="Times New Roman" pitchFamily="18" charset="0"/>
                <a:cs typeface="Times New Roman" pitchFamily="18" charset="0"/>
              </a:rPr>
              <a:t>M</a:t>
            </a:r>
            <a:r>
              <a:rPr lang="en-US" altLang="zh-CN" sz="2400" b="1" i="1" baseline="-25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(R)</a:t>
            </a:r>
            <a:r>
              <a:rPr lang="zh-CN" altLang="en-US" sz="2400" dirty="0"/>
              <a:t>表示所有</a:t>
            </a:r>
            <a:r>
              <a:rPr lang="en-US" altLang="zh-CN" sz="2400" b="1" i="1" dirty="0">
                <a:latin typeface="Times New Roman" pitchFamily="18" charset="0"/>
                <a:cs typeface="Times New Roman" pitchFamily="18" charset="0"/>
              </a:rPr>
              <a:t>n</a:t>
            </a:r>
            <a:r>
              <a:rPr lang="en-US" altLang="zh-CN" sz="2400" b="1" dirty="0">
                <a:latin typeface="Times New Roman" pitchFamily="18" charset="0"/>
                <a:cs typeface="Times New Roman" pitchFamily="18" charset="0"/>
              </a:rPr>
              <a:t> </a:t>
            </a:r>
            <a:r>
              <a:rPr lang="zh-CN" altLang="en-US" sz="2400" dirty="0"/>
              <a:t>阶</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dirty="0"/>
              <a:t>实矩阵的集合，即</a:t>
            </a:r>
            <a:endParaRPr lang="en-US" altLang="zh-CN" sz="2400" dirty="0"/>
          </a:p>
        </p:txBody>
      </p:sp>
      <p:graphicFrame>
        <p:nvGraphicFramePr>
          <p:cNvPr id="17" name="Object 5"/>
          <p:cNvGraphicFramePr>
            <a:graphicFrameLocks noChangeAspect="1"/>
          </p:cNvGraphicFramePr>
          <p:nvPr/>
        </p:nvGraphicFramePr>
        <p:xfrm>
          <a:off x="1003300" y="1536700"/>
          <a:ext cx="6832600" cy="2124075"/>
        </p:xfrm>
        <a:graphic>
          <a:graphicData uri="http://schemas.openxmlformats.org/presentationml/2006/ole">
            <p:oleObj spid="_x0000_s1036" name="Equation" r:id="rId4" imgW="3187700" imgH="990600" progId="Equation.3">
              <p:embed/>
            </p:oleObj>
          </a:graphicData>
        </a:graphic>
      </p:graphicFrame>
      <p:sp>
        <p:nvSpPr>
          <p:cNvPr id="19" name="Rectangle 17"/>
          <p:cNvSpPr>
            <a:spLocks noChangeArrowheads="1"/>
          </p:cNvSpPr>
          <p:nvPr/>
        </p:nvSpPr>
        <p:spPr bwMode="auto">
          <a:xfrm>
            <a:off x="539750" y="4539206"/>
            <a:ext cx="7747000" cy="1390124"/>
          </a:xfrm>
          <a:prstGeom prst="rect">
            <a:avLst/>
          </a:prstGeom>
          <a:noFill/>
          <a:ln w="9525">
            <a:noFill/>
            <a:miter lim="800000"/>
            <a:headEnd/>
            <a:tailEnd/>
          </a:ln>
        </p:spPr>
        <p:txBody>
          <a:bodyPr>
            <a:spAutoFit/>
          </a:bodyPr>
          <a:lstStyle/>
          <a:p>
            <a:pPr>
              <a:spcBef>
                <a:spcPts val="500"/>
              </a:spcBef>
              <a:spcAft>
                <a:spcPts val="500"/>
              </a:spcAft>
            </a:pPr>
            <a:r>
              <a:rPr lang="en-US" altLang="zh-CN" sz="2400" b="1" dirty="0" smtClean="0">
                <a:latin typeface="Times New Roman" pitchFamily="18" charset="0"/>
                <a:cs typeface="Times New Roman" pitchFamily="18" charset="0"/>
              </a:rPr>
              <a:t>(</a:t>
            </a:r>
            <a:r>
              <a:rPr lang="en-US" altLang="zh-CN" sz="2400" b="1" dirty="0">
                <a:latin typeface="Times New Roman" pitchFamily="18" charset="0"/>
                <a:cs typeface="Times New Roman" pitchFamily="18" charset="0"/>
              </a:rPr>
              <a:t>5</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S</a:t>
            </a:r>
            <a:r>
              <a:rPr lang="zh-CN" altLang="en-US" sz="2400" b="1" dirty="0"/>
              <a:t>为任意集合，则</a:t>
            </a:r>
            <a:r>
              <a:rPr lang="zh-CN" altLang="en-US" sz="2400" b="1" dirty="0">
                <a:latin typeface="Times New Roman" pitchFamily="18" charset="0"/>
                <a:cs typeface="Times New Roman" pitchFamily="18" charset="0"/>
              </a:rPr>
              <a:t>∪</a:t>
            </a:r>
            <a:r>
              <a:rPr lang="zh-CN" altLang="en-US" sz="2400" b="1" dirty="0"/>
              <a:t>、∩、－ 、 ⊕ 为</a:t>
            </a:r>
            <a:r>
              <a:rPr lang="en-US" altLang="zh-CN" sz="2400" b="1" i="1" dirty="0">
                <a:latin typeface="Times New Roman" pitchFamily="18" charset="0"/>
                <a:cs typeface="Times New Roman" pitchFamily="18" charset="0"/>
              </a:rPr>
              <a:t>P</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a:t>
            </a:r>
            <a:r>
              <a:rPr lang="zh-CN" altLang="en-US" sz="2400" b="1" dirty="0"/>
              <a:t>上二元运算</a:t>
            </a:r>
            <a:r>
              <a:rPr lang="en-US" altLang="zh-CN" sz="2400" b="1" dirty="0"/>
              <a:t>.</a:t>
            </a:r>
          </a:p>
          <a:p>
            <a:pPr>
              <a:spcBef>
                <a:spcPts val="500"/>
              </a:spcBef>
              <a:spcAft>
                <a:spcPts val="500"/>
              </a:spcAft>
            </a:pPr>
            <a:r>
              <a:rPr lang="en-US" altLang="zh-CN" sz="2400" b="1" dirty="0">
                <a:latin typeface="Times New Roman" pitchFamily="18" charset="0"/>
                <a:cs typeface="Times New Roman" pitchFamily="18" charset="0"/>
              </a:rPr>
              <a:t>(6) </a:t>
            </a:r>
            <a:r>
              <a:rPr lang="en-US" altLang="zh-CN" sz="2400" b="1" i="1" dirty="0">
                <a:latin typeface="Times New Roman" pitchFamily="18" charset="0"/>
                <a:cs typeface="Times New Roman" pitchFamily="18" charset="0"/>
              </a:rPr>
              <a:t>S</a:t>
            </a:r>
            <a:r>
              <a:rPr lang="en-US" altLang="zh-CN" sz="2400" b="1" i="1" baseline="30000" dirty="0">
                <a:latin typeface="Times New Roman" pitchFamily="18" charset="0"/>
                <a:cs typeface="Times New Roman" pitchFamily="18" charset="0"/>
              </a:rPr>
              <a:t>S</a:t>
            </a:r>
            <a:r>
              <a:rPr lang="zh-CN" altLang="en-US" sz="2400" b="1" dirty="0"/>
              <a:t>为</a:t>
            </a:r>
            <a:r>
              <a:rPr lang="en-US" altLang="zh-CN" sz="2400" b="1" i="1" dirty="0">
                <a:latin typeface="Times New Roman" pitchFamily="18" charset="0"/>
                <a:cs typeface="Times New Roman" pitchFamily="18" charset="0"/>
              </a:rPr>
              <a:t>S</a:t>
            </a:r>
            <a:r>
              <a:rPr lang="zh-CN" altLang="en-US" sz="2400" b="1" dirty="0"/>
              <a:t>上的所有函数的集合</a:t>
            </a:r>
            <a:r>
              <a:rPr lang="en-US" altLang="zh-CN" sz="2400" b="1" dirty="0"/>
              <a:t>,</a:t>
            </a:r>
            <a:r>
              <a:rPr lang="zh-CN" altLang="en-US" sz="2400" b="1" dirty="0"/>
              <a:t>则合成运算</a:t>
            </a:r>
            <a:r>
              <a:rPr lang="zh-CN" altLang="en-US" sz="2800" b="1" dirty="0"/>
              <a:t>◦</a:t>
            </a:r>
            <a:r>
              <a:rPr lang="zh-CN" altLang="en-US" sz="2400" b="1" dirty="0"/>
              <a:t>为</a:t>
            </a:r>
            <a:r>
              <a:rPr lang="en-US" altLang="zh-CN" sz="2400" b="1" i="1" dirty="0">
                <a:latin typeface="Times New Roman" pitchFamily="18" charset="0"/>
                <a:cs typeface="Times New Roman" pitchFamily="18" charset="0"/>
              </a:rPr>
              <a:t>S</a:t>
            </a:r>
            <a:r>
              <a:rPr lang="en-US" altLang="zh-CN" sz="2400" b="1" i="1" baseline="30000" dirty="0">
                <a:latin typeface="Times New Roman" pitchFamily="18" charset="0"/>
                <a:cs typeface="Times New Roman" pitchFamily="18" charset="0"/>
              </a:rPr>
              <a:t>S</a:t>
            </a:r>
            <a:r>
              <a:rPr lang="zh-CN" altLang="en-US" sz="2400" b="1" dirty="0" smtClean="0"/>
              <a:t>上的二元运算</a:t>
            </a:r>
            <a:r>
              <a:rPr lang="en-US" altLang="zh-CN" sz="2400" b="1" dirty="0" smtClean="0"/>
              <a:t>.</a:t>
            </a:r>
            <a:endParaRPr lang="en-US" altLang="zh-CN" sz="2400" b="1" dirty="0"/>
          </a:p>
        </p:txBody>
      </p:sp>
      <p:sp>
        <p:nvSpPr>
          <p:cNvPr id="7" name="Rectangle 17"/>
          <p:cNvSpPr>
            <a:spLocks noChangeArrowheads="1"/>
          </p:cNvSpPr>
          <p:nvPr/>
        </p:nvSpPr>
        <p:spPr bwMode="auto">
          <a:xfrm>
            <a:off x="571472" y="3824591"/>
            <a:ext cx="7747000" cy="461665"/>
          </a:xfrm>
          <a:prstGeom prst="rect">
            <a:avLst/>
          </a:prstGeom>
          <a:noFill/>
          <a:ln w="9525">
            <a:noFill/>
            <a:miter lim="800000"/>
            <a:headEnd/>
            <a:tailEnd/>
          </a:ln>
        </p:spPr>
        <p:txBody>
          <a:bodyPr>
            <a:spAutoFit/>
          </a:bodyPr>
          <a:lstStyle/>
          <a:p>
            <a:pPr>
              <a:spcBef>
                <a:spcPts val="500"/>
              </a:spcBef>
              <a:spcAft>
                <a:spcPts val="500"/>
              </a:spcAft>
            </a:pPr>
            <a:r>
              <a:rPr lang="zh-CN" altLang="en-US" sz="2400" b="1" dirty="0"/>
              <a:t>    则矩阵加法和乘法都是</a:t>
            </a:r>
            <a:r>
              <a:rPr lang="en-US" altLang="zh-CN" sz="2400" b="1" i="1" dirty="0" err="1">
                <a:latin typeface="Times New Roman" pitchFamily="18" charset="0"/>
                <a:cs typeface="Times New Roman" pitchFamily="18" charset="0"/>
              </a:rPr>
              <a:t>M</a:t>
            </a:r>
            <a:r>
              <a:rPr lang="en-US" altLang="zh-CN" sz="2400" b="1" i="1" baseline="-25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(R)</a:t>
            </a:r>
            <a:r>
              <a:rPr lang="zh-CN" altLang="en-US" sz="2400" b="1" dirty="0"/>
              <a:t>上的二元运算</a:t>
            </a:r>
            <a:r>
              <a:rPr lang="en-US" altLang="zh-CN" sz="2400" b="1" dirty="0" smtClean="0"/>
              <a:t>.</a:t>
            </a:r>
            <a:endParaRPr lang="en-US" altLang="zh-CN" sz="2400"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40</a:t>
            </a:fld>
            <a:endParaRPr lang="en-US" altLang="zh-CN" smtClean="0">
              <a:ea typeface="宋体" charset="-122"/>
            </a:endParaRPr>
          </a:p>
        </p:txBody>
      </p:sp>
      <p:sp>
        <p:nvSpPr>
          <p:cNvPr id="14339" name="Rectangle 9"/>
          <p:cNvSpPr>
            <a:spLocks noGrp="1" noChangeArrowheads="1"/>
          </p:cNvSpPr>
          <p:nvPr>
            <p:ph type="title"/>
          </p:nvPr>
        </p:nvSpPr>
        <p:spPr>
          <a:xfrm>
            <a:off x="71438" y="439719"/>
            <a:ext cx="9001156"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latin typeface="+mn-lt"/>
              </a:rPr>
              <a:t>循环群</a:t>
            </a:r>
            <a:endParaRPr lang="zh-CN" altLang="en-US" dirty="0" smtClean="0"/>
          </a:p>
        </p:txBody>
      </p:sp>
      <p:sp>
        <p:nvSpPr>
          <p:cNvPr id="16" name="Rectangle 17"/>
          <p:cNvSpPr>
            <a:spLocks noChangeArrowheads="1"/>
          </p:cNvSpPr>
          <p:nvPr/>
        </p:nvSpPr>
        <p:spPr bwMode="auto">
          <a:xfrm>
            <a:off x="539750" y="928670"/>
            <a:ext cx="8175654" cy="5555367"/>
          </a:xfrm>
          <a:prstGeom prst="rect">
            <a:avLst/>
          </a:prstGeom>
          <a:noFill/>
          <a:ln w="9525">
            <a:noFill/>
            <a:miter lim="800000"/>
            <a:headEnd/>
            <a:tailEnd/>
          </a:ln>
        </p:spPr>
        <p:txBody>
          <a:bodyPr wrap="square">
            <a:spAutoFit/>
          </a:bodyPr>
          <a:lstStyle/>
          <a:p>
            <a:pPr>
              <a:lnSpc>
                <a:spcPct val="125000"/>
              </a:lnSpc>
              <a:spcBef>
                <a:spcPts val="600"/>
              </a:spcBef>
              <a:defRPr/>
            </a:pPr>
            <a:r>
              <a:rPr lang="zh-CN" altLang="en-US" sz="2400" b="1" dirty="0" smtClean="0">
                <a:solidFill>
                  <a:srgbClr val="AF1D1D"/>
                </a:solidFill>
                <a:latin typeface="+mj-lt"/>
              </a:rPr>
              <a:t>定义</a:t>
            </a:r>
            <a:r>
              <a:rPr lang="en-US" altLang="zh-CN" sz="2400" b="1" dirty="0" smtClean="0">
                <a:solidFill>
                  <a:srgbClr val="AF1D1D"/>
                </a:solidFill>
                <a:latin typeface="+mj-lt"/>
              </a:rPr>
              <a:t>9.16  </a:t>
            </a:r>
            <a:r>
              <a:rPr lang="zh-CN" altLang="en-US" sz="2400" b="1" dirty="0" smtClean="0">
                <a:latin typeface="Times New Roman" pitchFamily="18" charset="0"/>
              </a:rPr>
              <a:t>在群</a:t>
            </a:r>
            <a:r>
              <a:rPr lang="en-US" altLang="zh-CN" sz="2400" b="1" i="1" dirty="0" smtClean="0">
                <a:latin typeface="Times New Roman" pitchFamily="18" charset="0"/>
              </a:rPr>
              <a:t>G</a:t>
            </a:r>
            <a:r>
              <a:rPr lang="zh-CN" altLang="en-US" sz="2400" b="1" dirty="0" smtClean="0">
                <a:latin typeface="Times New Roman" pitchFamily="18" charset="0"/>
              </a:rPr>
              <a:t>中如果存在</a:t>
            </a:r>
            <a:r>
              <a:rPr lang="en-US" altLang="zh-CN" sz="2400" b="1" i="1" dirty="0" smtClean="0">
                <a:latin typeface="Times New Roman" pitchFamily="18" charset="0"/>
              </a:rPr>
              <a:t>a</a:t>
            </a:r>
            <a:r>
              <a:rPr lang="en-US" altLang="zh-CN" sz="2400" b="1" dirty="0" smtClean="0">
                <a:latin typeface="Times New Roman" pitchFamily="18" charset="0"/>
                <a:cs typeface="Times New Roman" pitchFamily="18" charset="0"/>
                <a:sym typeface="Symbol" pitchFamily="18" charset="2"/>
              </a:rPr>
              <a:t>  </a:t>
            </a:r>
            <a:r>
              <a:rPr lang="en-US" altLang="zh-CN" sz="2400" b="1" i="1" dirty="0" smtClean="0">
                <a:latin typeface="Times New Roman" pitchFamily="18" charset="0"/>
              </a:rPr>
              <a:t>G</a:t>
            </a:r>
            <a:r>
              <a:rPr lang="en-US" altLang="zh-CN" sz="2400" b="1" dirty="0" smtClean="0">
                <a:latin typeface="Times New Roman" pitchFamily="18" charset="0"/>
              </a:rPr>
              <a:t>, </a:t>
            </a:r>
            <a:r>
              <a:rPr lang="zh-CN" altLang="en-US" sz="2400" b="1" dirty="0" smtClean="0">
                <a:latin typeface="Times New Roman" pitchFamily="18" charset="0"/>
              </a:rPr>
              <a:t>使得</a:t>
            </a:r>
            <a:r>
              <a:rPr lang="en-US" altLang="zh-CN" sz="2400" b="1" i="1" dirty="0" smtClean="0">
                <a:latin typeface="Times New Roman" pitchFamily="18" charset="0"/>
              </a:rPr>
              <a:t>G</a:t>
            </a:r>
            <a:r>
              <a:rPr lang="en-US" altLang="zh-CN" sz="2400" b="1" dirty="0" smtClean="0">
                <a:latin typeface="Times New Roman" pitchFamily="18" charset="0"/>
              </a:rPr>
              <a:t> = {</a:t>
            </a:r>
            <a:r>
              <a:rPr lang="en-US" altLang="zh-CN" sz="2400" b="1" i="1" dirty="0" err="1" smtClean="0">
                <a:latin typeface="Times New Roman" pitchFamily="18" charset="0"/>
              </a:rPr>
              <a:t>a</a:t>
            </a:r>
            <a:r>
              <a:rPr lang="en-US" altLang="zh-CN" sz="2400" b="1" i="1" baseline="30000" dirty="0" err="1" smtClean="0">
                <a:latin typeface="Times New Roman" pitchFamily="18" charset="0"/>
              </a:rPr>
              <a:t>k</a:t>
            </a:r>
            <a:r>
              <a:rPr lang="en-US" altLang="zh-CN" sz="2400" b="1" dirty="0" smtClean="0">
                <a:latin typeface="Times New Roman" pitchFamily="18" charset="0"/>
              </a:rPr>
              <a:t> | </a:t>
            </a:r>
            <a:r>
              <a:rPr lang="en-US" altLang="zh-CN" sz="2400" b="1" i="1" dirty="0" smtClean="0">
                <a:latin typeface="Times New Roman" pitchFamily="18" charset="0"/>
              </a:rPr>
              <a:t>k</a:t>
            </a:r>
            <a:r>
              <a:rPr lang="en-US" altLang="zh-CN" sz="2400" b="1" dirty="0" smtClean="0">
                <a:latin typeface="Times New Roman" pitchFamily="18" charset="0"/>
              </a:rPr>
              <a:t>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rPr>
              <a:t>Z}</a:t>
            </a:r>
            <a:r>
              <a:rPr lang="zh-CN" altLang="en-US" sz="2400" b="1" dirty="0" smtClean="0">
                <a:latin typeface="Times New Roman" pitchFamily="18" charset="0"/>
              </a:rPr>
              <a:t>，则称</a:t>
            </a:r>
            <a:r>
              <a:rPr lang="en-US" altLang="zh-CN" sz="2400" b="1" i="1" dirty="0" smtClean="0">
                <a:latin typeface="Times New Roman" pitchFamily="18" charset="0"/>
              </a:rPr>
              <a:t>G</a:t>
            </a:r>
            <a:r>
              <a:rPr lang="zh-CN" altLang="en-US" sz="2400" b="1" dirty="0" smtClean="0">
                <a:latin typeface="Times New Roman" pitchFamily="18" charset="0"/>
              </a:rPr>
              <a:t>是</a:t>
            </a:r>
            <a:r>
              <a:rPr lang="zh-CN" altLang="en-US" sz="2400" b="1" dirty="0" smtClean="0">
                <a:solidFill>
                  <a:schemeClr val="accent2">
                    <a:lumMod val="60000"/>
                    <a:lumOff val="40000"/>
                  </a:schemeClr>
                </a:solidFill>
                <a:latin typeface="Times New Roman" pitchFamily="18" charset="0"/>
              </a:rPr>
              <a:t>循环群</a:t>
            </a:r>
            <a:r>
              <a:rPr lang="zh-CN" altLang="en-US" sz="2400" b="1" dirty="0" smtClean="0">
                <a:latin typeface="Times New Roman" pitchFamily="18" charset="0"/>
              </a:rPr>
              <a:t>，记作</a:t>
            </a:r>
            <a:r>
              <a:rPr lang="en-US" altLang="zh-CN" sz="2400" b="1" i="1" dirty="0" smtClean="0">
                <a:latin typeface="Times New Roman" pitchFamily="18" charset="0"/>
              </a:rPr>
              <a:t>G</a:t>
            </a:r>
            <a:r>
              <a:rPr lang="en-US" altLang="zh-CN" sz="2400" b="1" dirty="0" smtClean="0">
                <a:latin typeface="Times New Roman" pitchFamily="18" charset="0"/>
              </a:rPr>
              <a:t> = &lt;</a:t>
            </a:r>
            <a:r>
              <a:rPr lang="en-US" altLang="zh-CN" sz="2400" b="1" i="1" dirty="0" smtClean="0">
                <a:latin typeface="Times New Roman" pitchFamily="18" charset="0"/>
              </a:rPr>
              <a:t>a</a:t>
            </a:r>
            <a:r>
              <a:rPr lang="en-US" altLang="zh-CN" sz="2400" b="1" dirty="0" smtClean="0">
                <a:latin typeface="Times New Roman" pitchFamily="18" charset="0"/>
              </a:rPr>
              <a:t>&gt;</a:t>
            </a:r>
            <a:r>
              <a:rPr lang="zh-CN" altLang="en-US" sz="2400" b="1" dirty="0" smtClean="0">
                <a:latin typeface="Times New Roman" pitchFamily="18" charset="0"/>
              </a:rPr>
              <a:t>，并称</a:t>
            </a:r>
            <a:r>
              <a:rPr lang="en-US" altLang="zh-CN" sz="2400" b="1" i="1" dirty="0" smtClean="0">
                <a:latin typeface="Times New Roman" pitchFamily="18" charset="0"/>
              </a:rPr>
              <a:t>a</a:t>
            </a:r>
            <a:r>
              <a:rPr lang="zh-CN" altLang="en-US" sz="2400" b="1" dirty="0" smtClean="0">
                <a:latin typeface="Times New Roman" pitchFamily="18" charset="0"/>
              </a:rPr>
              <a:t>为</a:t>
            </a:r>
            <a:r>
              <a:rPr lang="en-US" altLang="zh-CN" sz="2400" b="1" i="1" dirty="0" smtClean="0">
                <a:latin typeface="Times New Roman" pitchFamily="18" charset="0"/>
              </a:rPr>
              <a:t>G</a:t>
            </a:r>
            <a:r>
              <a:rPr lang="zh-CN" altLang="en-US" sz="2400" b="1" dirty="0" smtClean="0">
                <a:latin typeface="Times New Roman" pitchFamily="18" charset="0"/>
              </a:rPr>
              <a:t>的</a:t>
            </a:r>
            <a:r>
              <a:rPr lang="zh-CN" altLang="en-US" sz="2400" b="1" dirty="0" smtClean="0">
                <a:solidFill>
                  <a:schemeClr val="accent2">
                    <a:lumMod val="60000"/>
                    <a:lumOff val="40000"/>
                  </a:schemeClr>
                </a:solidFill>
                <a:latin typeface="Times New Roman" pitchFamily="18" charset="0"/>
              </a:rPr>
              <a:t>生成元</a:t>
            </a:r>
            <a:r>
              <a:rPr lang="zh-CN" altLang="en-US" sz="2400" b="1" dirty="0" smtClean="0">
                <a:latin typeface="Times New Roman" pitchFamily="18" charset="0"/>
              </a:rPr>
              <a:t>。</a:t>
            </a:r>
            <a:endParaRPr lang="en-US" altLang="zh-CN" sz="2400" b="1" dirty="0" smtClean="0">
              <a:latin typeface="Times New Roman" pitchFamily="18" charset="0"/>
            </a:endParaRPr>
          </a:p>
          <a:p>
            <a:pPr>
              <a:lnSpc>
                <a:spcPct val="125000"/>
              </a:lnSpc>
              <a:spcBef>
                <a:spcPts val="600"/>
              </a:spcBef>
              <a:defRPr/>
            </a:pPr>
            <a:r>
              <a:rPr lang="zh-CN" altLang="en-US" sz="2400" b="1" dirty="0" smtClean="0">
                <a:latin typeface="Times New Roman" pitchFamily="18" charset="0"/>
              </a:rPr>
              <a:t>例如，</a:t>
            </a:r>
            <a:r>
              <a:rPr lang="en-US" altLang="zh-CN" sz="2400" b="1" dirty="0" smtClean="0">
                <a:latin typeface="Times New Roman" pitchFamily="18" charset="0"/>
              </a:rPr>
              <a:t> &lt;Z</a:t>
            </a:r>
            <a:r>
              <a:rPr lang="en-US" altLang="zh-CN" sz="2400" b="1" baseline="-25000" dirty="0" smtClean="0">
                <a:latin typeface="Times New Roman" pitchFamily="18" charset="0"/>
              </a:rPr>
              <a:t>6</a:t>
            </a:r>
            <a:r>
              <a:rPr lang="en-US" altLang="zh-CN" sz="2400" b="1" dirty="0" smtClean="0">
                <a:latin typeface="Times New Roman" pitchFamily="18" charset="0"/>
              </a:rPr>
              <a:t>, </a:t>
            </a:r>
            <a:r>
              <a:rPr lang="en-US" altLang="zh-CN" sz="2400" b="1" dirty="0" smtClean="0">
                <a:latin typeface="Times New Roman" pitchFamily="18" charset="0"/>
                <a:ea typeface="华文中宋" pitchFamily="2" charset="-122"/>
                <a:cs typeface="Times New Roman" pitchFamily="18" charset="0"/>
                <a:sym typeface="Symbol" pitchFamily="18" charset="2"/>
              </a:rPr>
              <a:t></a:t>
            </a:r>
            <a:r>
              <a:rPr lang="en-US" altLang="zh-CN" sz="2400" b="1" dirty="0" smtClean="0">
                <a:latin typeface="Times New Roman" pitchFamily="18" charset="0"/>
              </a:rPr>
              <a:t>&gt;</a:t>
            </a:r>
            <a:r>
              <a:rPr lang="zh-CN" altLang="en-US" sz="2400" b="1" dirty="0" smtClean="0">
                <a:latin typeface="Times New Roman" pitchFamily="18" charset="0"/>
              </a:rPr>
              <a:t>是循环群，其生成元是</a:t>
            </a:r>
            <a:r>
              <a:rPr lang="en-US" altLang="zh-CN" sz="2400" b="1" dirty="0" smtClean="0">
                <a:latin typeface="Times New Roman" pitchFamily="18" charset="0"/>
              </a:rPr>
              <a:t>1</a:t>
            </a:r>
            <a:r>
              <a:rPr lang="zh-CN" altLang="en-US" sz="2400" b="1" dirty="0" smtClean="0">
                <a:latin typeface="Times New Roman" pitchFamily="18" charset="0"/>
              </a:rPr>
              <a:t>或</a:t>
            </a:r>
            <a:r>
              <a:rPr lang="en-US" altLang="zh-CN" sz="2400" b="1" dirty="0" smtClean="0">
                <a:latin typeface="Times New Roman" pitchFamily="18" charset="0"/>
              </a:rPr>
              <a:t>5</a:t>
            </a:r>
            <a:r>
              <a:rPr lang="zh-CN" altLang="en-US" sz="2400" b="1" dirty="0" smtClean="0">
                <a:latin typeface="Times New Roman" pitchFamily="18" charset="0"/>
              </a:rPr>
              <a:t>。</a:t>
            </a:r>
            <a:endParaRPr lang="en-US" altLang="zh-CN" sz="2400" b="1" dirty="0" smtClean="0">
              <a:latin typeface="Times New Roman" pitchFamily="18" charset="0"/>
            </a:endParaRPr>
          </a:p>
          <a:p>
            <a:pPr>
              <a:lnSpc>
                <a:spcPct val="125000"/>
              </a:lnSpc>
              <a:spcBef>
                <a:spcPts val="600"/>
              </a:spcBef>
              <a:defRPr/>
            </a:pPr>
            <a:r>
              <a:rPr lang="zh-CN" altLang="en-US" sz="2400" b="1" dirty="0" smtClean="0">
                <a:latin typeface="Times New Roman" pitchFamily="18" charset="0"/>
              </a:rPr>
              <a:t>循环群都是阿贝尔群，但反之不然，例如</a:t>
            </a:r>
            <a:r>
              <a:rPr lang="en-US" altLang="zh-CN" sz="2400" b="1" dirty="0" smtClean="0">
                <a:latin typeface="Times New Roman" pitchFamily="18" charset="0"/>
              </a:rPr>
              <a:t>Klein</a:t>
            </a:r>
            <a:r>
              <a:rPr lang="zh-CN" altLang="en-US" sz="2400" b="1" dirty="0" smtClean="0">
                <a:latin typeface="Times New Roman" pitchFamily="18" charset="0"/>
              </a:rPr>
              <a:t>四元群。</a:t>
            </a:r>
            <a:endParaRPr lang="en-US" altLang="zh-CN" sz="2400" b="1" dirty="0" smtClean="0">
              <a:latin typeface="Times New Roman" pitchFamily="18" charset="0"/>
            </a:endParaRPr>
          </a:p>
          <a:p>
            <a:pPr>
              <a:lnSpc>
                <a:spcPct val="125000"/>
              </a:lnSpc>
              <a:spcBef>
                <a:spcPts val="600"/>
              </a:spcBef>
              <a:defRPr/>
            </a:pPr>
            <a:r>
              <a:rPr lang="zh-CN" altLang="en-US" sz="2400" b="1" dirty="0" smtClean="0">
                <a:latin typeface="Times New Roman" pitchFamily="18" charset="0"/>
              </a:rPr>
              <a:t>在循环群</a:t>
            </a:r>
            <a:r>
              <a:rPr lang="en-US" altLang="zh-CN" sz="2400" b="1" i="1" dirty="0" smtClean="0">
                <a:latin typeface="Times New Roman" pitchFamily="18" charset="0"/>
              </a:rPr>
              <a:t>G</a:t>
            </a:r>
            <a:r>
              <a:rPr lang="en-US" altLang="zh-CN" sz="2400" b="1" dirty="0" smtClean="0">
                <a:latin typeface="Times New Roman" pitchFamily="18" charset="0"/>
              </a:rPr>
              <a:t> = &lt;</a:t>
            </a:r>
            <a:r>
              <a:rPr lang="en-US" altLang="zh-CN" sz="2400" b="1" i="1" dirty="0" smtClean="0">
                <a:latin typeface="Times New Roman" pitchFamily="18" charset="0"/>
              </a:rPr>
              <a:t>a</a:t>
            </a:r>
            <a:r>
              <a:rPr lang="en-US" altLang="zh-CN" sz="2400" b="1" dirty="0" smtClean="0">
                <a:latin typeface="Times New Roman" pitchFamily="18" charset="0"/>
              </a:rPr>
              <a:t>&gt;</a:t>
            </a:r>
            <a:r>
              <a:rPr lang="zh-CN" altLang="en-US" sz="2400" b="1" dirty="0" smtClean="0">
                <a:latin typeface="Times New Roman" pitchFamily="18" charset="0"/>
              </a:rPr>
              <a:t>中，生成元</a:t>
            </a:r>
            <a:r>
              <a:rPr lang="en-US" altLang="zh-CN" sz="2400" b="1" i="1" dirty="0" smtClean="0">
                <a:latin typeface="Times New Roman" pitchFamily="18" charset="0"/>
              </a:rPr>
              <a:t>a</a:t>
            </a:r>
            <a:r>
              <a:rPr lang="zh-CN" altLang="en-US" sz="2400" b="1" dirty="0" smtClean="0">
                <a:latin typeface="Times New Roman" pitchFamily="18" charset="0"/>
              </a:rPr>
              <a:t>的阶与群</a:t>
            </a:r>
            <a:r>
              <a:rPr lang="en-US" altLang="zh-CN" sz="2400" b="1" i="1" dirty="0" smtClean="0">
                <a:latin typeface="Times New Roman" pitchFamily="18" charset="0"/>
              </a:rPr>
              <a:t>G</a:t>
            </a:r>
            <a:r>
              <a:rPr lang="zh-CN" altLang="en-US" sz="2400" b="1" dirty="0" smtClean="0">
                <a:latin typeface="Times New Roman" pitchFamily="18" charset="0"/>
              </a:rPr>
              <a:t>的阶是一样的。如果生成元</a:t>
            </a:r>
            <a:r>
              <a:rPr lang="en-US" altLang="zh-CN" sz="2400" b="1" i="1" dirty="0" smtClean="0">
                <a:latin typeface="Times New Roman" pitchFamily="18" charset="0"/>
              </a:rPr>
              <a:t>a</a:t>
            </a:r>
            <a:r>
              <a:rPr lang="zh-CN" altLang="en-US" sz="2400" b="1" dirty="0" smtClean="0">
                <a:latin typeface="Times New Roman" pitchFamily="18" charset="0"/>
              </a:rPr>
              <a:t>是有限阶元，</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 </a:t>
            </a:r>
            <a:r>
              <a:rPr lang="en-US" altLang="zh-CN" sz="2400" b="1" i="1" dirty="0" smtClean="0">
                <a:latin typeface="Times New Roman" pitchFamily="18" charset="0"/>
              </a:rPr>
              <a:t>n</a:t>
            </a:r>
            <a:r>
              <a:rPr lang="en-US" altLang="zh-CN" sz="2400" b="1" dirty="0" smtClean="0">
                <a:latin typeface="Times New Roman" pitchFamily="18" charset="0"/>
              </a:rPr>
              <a:t>, </a:t>
            </a:r>
            <a:r>
              <a:rPr lang="zh-CN" altLang="en-US" sz="2400" b="1" dirty="0" smtClean="0">
                <a:latin typeface="Times New Roman" pitchFamily="18" charset="0"/>
              </a:rPr>
              <a:t>则称</a:t>
            </a:r>
            <a:r>
              <a:rPr lang="en-US" altLang="zh-CN" sz="2400" b="1" i="1" dirty="0" smtClean="0">
                <a:latin typeface="Times New Roman" pitchFamily="18" charset="0"/>
              </a:rPr>
              <a:t>G</a:t>
            </a:r>
            <a:r>
              <a:rPr lang="zh-CN" altLang="en-US" sz="2400" b="1" dirty="0" smtClean="0">
                <a:latin typeface="Times New Roman" pitchFamily="18" charset="0"/>
              </a:rPr>
              <a:t>为</a:t>
            </a:r>
            <a:r>
              <a:rPr lang="en-US" altLang="zh-CN" sz="2400" b="1" i="1" dirty="0" smtClean="0">
                <a:solidFill>
                  <a:schemeClr val="accent2">
                    <a:lumMod val="60000"/>
                    <a:lumOff val="40000"/>
                  </a:schemeClr>
                </a:solidFill>
                <a:latin typeface="Times New Roman" pitchFamily="18" charset="0"/>
              </a:rPr>
              <a:t>n</a:t>
            </a:r>
            <a:r>
              <a:rPr lang="zh-CN" altLang="en-US" sz="2400" b="1" dirty="0" smtClean="0">
                <a:solidFill>
                  <a:schemeClr val="accent2">
                    <a:lumMod val="60000"/>
                    <a:lumOff val="40000"/>
                  </a:schemeClr>
                </a:solidFill>
                <a:latin typeface="Times New Roman" pitchFamily="18" charset="0"/>
              </a:rPr>
              <a:t>阶循环群</a:t>
            </a:r>
            <a:r>
              <a:rPr lang="zh-CN" altLang="en-US" sz="2400" b="1" dirty="0" smtClean="0">
                <a:latin typeface="Times New Roman" pitchFamily="18" charset="0"/>
              </a:rPr>
              <a:t>。如果</a:t>
            </a:r>
            <a:r>
              <a:rPr lang="en-US" altLang="zh-CN" sz="2400" b="1" i="1" dirty="0" smtClean="0">
                <a:latin typeface="Times New Roman" pitchFamily="18" charset="0"/>
              </a:rPr>
              <a:t>a</a:t>
            </a:r>
            <a:r>
              <a:rPr lang="zh-CN" altLang="en-US" sz="2400" b="1" dirty="0" smtClean="0">
                <a:latin typeface="Times New Roman" pitchFamily="18" charset="0"/>
              </a:rPr>
              <a:t>是无限阶元，则称</a:t>
            </a:r>
            <a:r>
              <a:rPr lang="en-US" altLang="zh-CN" sz="2400" b="1" i="1" dirty="0" smtClean="0">
                <a:latin typeface="Times New Roman" pitchFamily="18" charset="0"/>
              </a:rPr>
              <a:t>G</a:t>
            </a:r>
            <a:r>
              <a:rPr lang="zh-CN" altLang="en-US" sz="2400" b="1" dirty="0" smtClean="0">
                <a:latin typeface="Times New Roman" pitchFamily="18" charset="0"/>
              </a:rPr>
              <a:t>为</a:t>
            </a:r>
            <a:r>
              <a:rPr lang="zh-CN" altLang="en-US" sz="2400" b="1" dirty="0" smtClean="0">
                <a:solidFill>
                  <a:schemeClr val="accent2">
                    <a:lumMod val="60000"/>
                    <a:lumOff val="40000"/>
                  </a:schemeClr>
                </a:solidFill>
                <a:latin typeface="Times New Roman" pitchFamily="18" charset="0"/>
              </a:rPr>
              <a:t>无限阶循环群</a:t>
            </a:r>
            <a:r>
              <a:rPr lang="zh-CN" altLang="en-US" sz="2400" b="1" dirty="0" smtClean="0">
                <a:latin typeface="Times New Roman" pitchFamily="18" charset="0"/>
              </a:rPr>
              <a:t>。</a:t>
            </a:r>
            <a:endParaRPr lang="en-US" altLang="zh-CN" sz="2400" b="1" dirty="0" smtClean="0">
              <a:latin typeface="Times New Roman" pitchFamily="18" charset="0"/>
            </a:endParaRPr>
          </a:p>
          <a:p>
            <a:pPr>
              <a:lnSpc>
                <a:spcPct val="125000"/>
              </a:lnSpc>
              <a:spcBef>
                <a:spcPts val="600"/>
              </a:spcBef>
              <a:defRPr/>
            </a:pPr>
            <a:r>
              <a:rPr lang="zh-CN" altLang="en-US" sz="2400" b="1" dirty="0" smtClean="0">
                <a:latin typeface="Times New Roman" pitchFamily="18" charset="0"/>
              </a:rPr>
              <a:t>例如，</a:t>
            </a:r>
            <a:r>
              <a:rPr lang="en-US" altLang="zh-CN" sz="2400" b="1" dirty="0" smtClean="0">
                <a:latin typeface="Times New Roman" pitchFamily="18" charset="0"/>
              </a:rPr>
              <a:t>&lt;Z, +&gt;</a:t>
            </a:r>
            <a:r>
              <a:rPr lang="zh-CN" altLang="en-US" sz="2400" b="1" dirty="0" smtClean="0">
                <a:latin typeface="Times New Roman" pitchFamily="18" charset="0"/>
              </a:rPr>
              <a:t>是无限阶循环群；</a:t>
            </a:r>
            <a:r>
              <a:rPr lang="en-US" altLang="zh-CN" sz="2400" b="1" dirty="0" smtClean="0">
                <a:latin typeface="Times New Roman" pitchFamily="18" charset="0"/>
              </a:rPr>
              <a:t>&lt;Z</a:t>
            </a:r>
            <a:r>
              <a:rPr lang="en-US" altLang="zh-CN" sz="2400" b="1" i="1" baseline="-25000" dirty="0" smtClean="0">
                <a:latin typeface="Times New Roman" pitchFamily="18" charset="0"/>
              </a:rPr>
              <a:t>n</a:t>
            </a:r>
            <a:r>
              <a:rPr lang="en-US" altLang="zh-CN" sz="2400" b="1" dirty="0" smtClean="0">
                <a:latin typeface="Times New Roman" pitchFamily="18" charset="0"/>
              </a:rPr>
              <a:t>, </a:t>
            </a:r>
            <a:r>
              <a:rPr lang="en-US" altLang="zh-CN" sz="2400" b="1" dirty="0" smtClean="0">
                <a:latin typeface="Times New Roman" pitchFamily="18" charset="0"/>
                <a:ea typeface="华文中宋" pitchFamily="2" charset="-122"/>
                <a:cs typeface="Times New Roman" pitchFamily="18" charset="0"/>
                <a:sym typeface="Symbol" pitchFamily="18" charset="2"/>
              </a:rPr>
              <a:t>&gt;</a:t>
            </a:r>
            <a:r>
              <a:rPr lang="zh-CN" altLang="en-US" sz="2400" b="1" dirty="0" smtClean="0">
                <a:latin typeface="Times New Roman" pitchFamily="18" charset="0"/>
              </a:rPr>
              <a:t>是</a:t>
            </a:r>
            <a:r>
              <a:rPr lang="en-US" altLang="zh-CN" sz="2400" b="1" i="1" dirty="0" smtClean="0">
                <a:latin typeface="Times New Roman" pitchFamily="18" charset="0"/>
              </a:rPr>
              <a:t>n</a:t>
            </a:r>
            <a:r>
              <a:rPr lang="zh-CN" altLang="en-US" sz="2400" b="1" dirty="0" smtClean="0">
                <a:latin typeface="Times New Roman" pitchFamily="18" charset="0"/>
              </a:rPr>
              <a:t>阶循环群；</a:t>
            </a:r>
            <a:r>
              <a:rPr lang="en-US" altLang="zh-CN" sz="2400" b="1" dirty="0" smtClean="0">
                <a:latin typeface="Times New Roman" pitchFamily="18" charset="0"/>
              </a:rPr>
              <a:t> &lt;Z</a:t>
            </a:r>
            <a:r>
              <a:rPr lang="en-US" altLang="zh-CN" sz="2400" b="1" baseline="-25000" dirty="0" smtClean="0">
                <a:latin typeface="Times New Roman" pitchFamily="18" charset="0"/>
              </a:rPr>
              <a:t>12</a:t>
            </a:r>
            <a:r>
              <a:rPr lang="en-US" altLang="zh-CN" sz="2400" b="1" dirty="0" smtClean="0">
                <a:latin typeface="Times New Roman" pitchFamily="18" charset="0"/>
              </a:rPr>
              <a:t>, </a:t>
            </a:r>
            <a:r>
              <a:rPr lang="en-US" altLang="zh-CN" sz="2400" b="1" dirty="0" smtClean="0">
                <a:latin typeface="Times New Roman" pitchFamily="18" charset="0"/>
                <a:ea typeface="华文中宋" pitchFamily="2" charset="-122"/>
                <a:cs typeface="Times New Roman" pitchFamily="18" charset="0"/>
                <a:sym typeface="Symbol" pitchFamily="18" charset="2"/>
              </a:rPr>
              <a:t>&gt;</a:t>
            </a:r>
            <a:r>
              <a:rPr lang="zh-CN" altLang="en-US" sz="2400" b="1" dirty="0" smtClean="0">
                <a:latin typeface="Times New Roman" pitchFamily="18" charset="0"/>
              </a:rPr>
              <a:t>是</a:t>
            </a:r>
            <a:r>
              <a:rPr lang="en-US" altLang="zh-CN" sz="2400" b="1" dirty="0" smtClean="0">
                <a:latin typeface="Times New Roman" pitchFamily="18" charset="0"/>
              </a:rPr>
              <a:t>12</a:t>
            </a:r>
            <a:r>
              <a:rPr lang="zh-CN" altLang="en-US" sz="2400" b="1" dirty="0" smtClean="0">
                <a:latin typeface="Times New Roman" pitchFamily="18" charset="0"/>
              </a:rPr>
              <a:t>阶循环群，其生成元是</a:t>
            </a:r>
            <a:r>
              <a:rPr lang="en-US" altLang="zh-CN" sz="2400" b="1" dirty="0" smtClean="0">
                <a:latin typeface="Times New Roman" pitchFamily="18" charset="0"/>
              </a:rPr>
              <a:t>1</a:t>
            </a:r>
            <a:r>
              <a:rPr lang="zh-CN" altLang="en-US" sz="2400" b="1" dirty="0" smtClean="0">
                <a:latin typeface="Times New Roman" pitchFamily="18" charset="0"/>
              </a:rPr>
              <a:t>、</a:t>
            </a:r>
            <a:r>
              <a:rPr lang="en-US" altLang="zh-CN" sz="2400" b="1" dirty="0" smtClean="0">
                <a:latin typeface="Times New Roman" pitchFamily="18" charset="0"/>
              </a:rPr>
              <a:t>5</a:t>
            </a:r>
            <a:r>
              <a:rPr lang="zh-CN" altLang="en-US" sz="2400" b="1" dirty="0" smtClean="0">
                <a:latin typeface="Times New Roman" pitchFamily="18" charset="0"/>
              </a:rPr>
              <a:t>、</a:t>
            </a:r>
            <a:r>
              <a:rPr lang="en-US" altLang="zh-CN" sz="2400" b="1" dirty="0" smtClean="0">
                <a:latin typeface="Times New Roman" pitchFamily="18" charset="0"/>
              </a:rPr>
              <a:t>7</a:t>
            </a:r>
            <a:r>
              <a:rPr lang="zh-CN" altLang="en-US" sz="2400" b="1" dirty="0" smtClean="0">
                <a:latin typeface="Times New Roman" pitchFamily="18" charset="0"/>
              </a:rPr>
              <a:t>、</a:t>
            </a:r>
            <a:r>
              <a:rPr lang="en-US" altLang="zh-CN" sz="2400" b="1" dirty="0" smtClean="0">
                <a:latin typeface="Times New Roman" pitchFamily="18" charset="0"/>
              </a:rPr>
              <a:t>11</a:t>
            </a:r>
            <a:r>
              <a:rPr lang="zh-CN" altLang="en-US" sz="2400" b="1" dirty="0" smtClean="0">
                <a:latin typeface="Times New Roman" pitchFamily="18" charset="0"/>
              </a:rPr>
              <a:t>。而</a:t>
            </a:r>
            <a:r>
              <a:rPr lang="en-US" altLang="zh-CN" sz="2400" b="1" dirty="0" smtClean="0">
                <a:latin typeface="Times New Roman" pitchFamily="18" charset="0"/>
              </a:rPr>
              <a:t>{0}, {0, 2, 4, 6, 8, 10}, {0, 3, 6, 9}, {0, 4, 8}, {0, 6}, Z</a:t>
            </a:r>
            <a:r>
              <a:rPr lang="en-US" altLang="zh-CN" sz="2400" b="1" baseline="-25000" dirty="0" smtClean="0">
                <a:latin typeface="Times New Roman" pitchFamily="18" charset="0"/>
              </a:rPr>
              <a:t>12</a:t>
            </a:r>
            <a:r>
              <a:rPr lang="en-US" altLang="zh-CN" sz="2400" b="1" dirty="0" smtClean="0">
                <a:latin typeface="Times New Roman" pitchFamily="18" charset="0"/>
              </a:rPr>
              <a:t> </a:t>
            </a:r>
            <a:r>
              <a:rPr lang="zh-CN" altLang="en-US" sz="2400" b="1" dirty="0" smtClean="0">
                <a:latin typeface="Times New Roman" pitchFamily="18" charset="0"/>
              </a:rPr>
              <a:t>都是子群。</a:t>
            </a:r>
            <a:endParaRPr lang="en-US" altLang="zh-CN" sz="2400" b="1" dirty="0" smtClean="0">
              <a:latin typeface="Times New Roman" pitchFamily="18" charset="0"/>
            </a:endParaRPr>
          </a:p>
          <a:p>
            <a:pPr>
              <a:lnSpc>
                <a:spcPct val="125000"/>
              </a:lnSpc>
              <a:spcBef>
                <a:spcPts val="600"/>
              </a:spcBef>
              <a:defRPr/>
            </a:pPr>
            <a:r>
              <a:rPr lang="zh-CN" altLang="en-US" sz="2400" b="1" dirty="0" smtClean="0">
                <a:latin typeface="Times New Roman" pitchFamily="18" charset="0"/>
              </a:rPr>
              <a:t>规律？有因子</a:t>
            </a:r>
            <a:r>
              <a:rPr lang="en-US" altLang="zh-CN" sz="2400" b="1" dirty="0" smtClean="0">
                <a:latin typeface="Times New Roman" pitchFamily="18" charset="0"/>
              </a:rPr>
              <a:t>3</a:t>
            </a:r>
            <a:r>
              <a:rPr lang="zh-CN" altLang="en-US" sz="2400" b="1" dirty="0" smtClean="0">
                <a:latin typeface="Times New Roman" pitchFamily="18" charset="0"/>
              </a:rPr>
              <a:t>，故有</a:t>
            </a:r>
            <a:r>
              <a:rPr lang="en-US" altLang="zh-CN" sz="2400" b="1" dirty="0" smtClean="0">
                <a:latin typeface="Times New Roman" pitchFamily="18" charset="0"/>
              </a:rPr>
              <a:t>&lt;</a:t>
            </a:r>
            <a:r>
              <a:rPr lang="en-US" altLang="zh-CN" sz="2400" b="1" i="1" dirty="0" smtClean="0">
                <a:latin typeface="Times New Roman" pitchFamily="18" charset="0"/>
              </a:rPr>
              <a:t>a</a:t>
            </a:r>
            <a:r>
              <a:rPr lang="en-US" altLang="zh-CN" sz="2400" b="1" baseline="30000" dirty="0" smtClean="0">
                <a:latin typeface="Times New Roman" pitchFamily="18" charset="0"/>
              </a:rPr>
              <a:t>12/3</a:t>
            </a:r>
            <a:r>
              <a:rPr lang="en-US" altLang="zh-CN" sz="2400" b="1" dirty="0" smtClean="0">
                <a:latin typeface="Times New Roman" pitchFamily="18" charset="0"/>
              </a:rPr>
              <a:t>&gt;  = &lt;</a:t>
            </a:r>
            <a:r>
              <a:rPr lang="en-US" altLang="zh-CN" sz="2400" b="1" i="1" dirty="0" smtClean="0">
                <a:latin typeface="Times New Roman" pitchFamily="18" charset="0"/>
              </a:rPr>
              <a:t>a</a:t>
            </a:r>
            <a:r>
              <a:rPr lang="en-US" altLang="zh-CN" sz="2400" b="1" baseline="30000" dirty="0" smtClean="0">
                <a:latin typeface="Times New Roman" pitchFamily="18" charset="0"/>
              </a:rPr>
              <a:t>4</a:t>
            </a:r>
            <a:r>
              <a:rPr lang="en-US" altLang="zh-CN" sz="2400" b="1" dirty="0" smtClean="0">
                <a:latin typeface="Times New Roman" pitchFamily="18" charset="0"/>
              </a:rPr>
              <a:t>&gt; = &lt;</a:t>
            </a:r>
            <a:r>
              <a:rPr lang="en-US" altLang="zh-CN" sz="2400" b="1" i="1" dirty="0" smtClean="0">
                <a:latin typeface="Times New Roman" pitchFamily="18" charset="0"/>
              </a:rPr>
              <a:t>e</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30000" dirty="0" smtClean="0">
                <a:latin typeface="Times New Roman" pitchFamily="18" charset="0"/>
              </a:rPr>
              <a:t>4</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30000" dirty="0" smtClean="0">
                <a:latin typeface="Times New Roman" pitchFamily="18" charset="0"/>
              </a:rPr>
              <a:t>8</a:t>
            </a:r>
            <a:r>
              <a:rPr lang="en-US" altLang="zh-CN" sz="2400" b="1" dirty="0" smtClean="0">
                <a:latin typeface="Times New Roman" pitchFamily="18" charset="0"/>
              </a:rPr>
              <a:t>&gt;.</a:t>
            </a: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41</a:t>
            </a:fld>
            <a:endParaRPr lang="en-US" altLang="zh-CN" smtClean="0">
              <a:ea typeface="宋体" charset="-122"/>
            </a:endParaRPr>
          </a:p>
        </p:txBody>
      </p:sp>
      <p:sp>
        <p:nvSpPr>
          <p:cNvPr id="14339" name="Rectangle 9"/>
          <p:cNvSpPr>
            <a:spLocks noGrp="1" noChangeArrowheads="1"/>
          </p:cNvSpPr>
          <p:nvPr>
            <p:ph type="title"/>
          </p:nvPr>
        </p:nvSpPr>
        <p:spPr>
          <a:xfrm>
            <a:off x="71438" y="439719"/>
            <a:ext cx="9001156"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en-US" altLang="zh-CN" i="1" dirty="0" smtClean="0">
                <a:latin typeface="+mn-lt"/>
              </a:rPr>
              <a:t>n</a:t>
            </a:r>
            <a:r>
              <a:rPr lang="zh-CN" altLang="en-US" dirty="0" smtClean="0">
                <a:latin typeface="+mn-lt"/>
              </a:rPr>
              <a:t>元置换</a:t>
            </a:r>
            <a:endParaRPr lang="zh-CN" altLang="en-US" dirty="0" smtClean="0"/>
          </a:p>
        </p:txBody>
      </p:sp>
      <p:sp>
        <p:nvSpPr>
          <p:cNvPr id="16" name="Rectangle 17"/>
          <p:cNvSpPr>
            <a:spLocks noChangeArrowheads="1"/>
          </p:cNvSpPr>
          <p:nvPr/>
        </p:nvSpPr>
        <p:spPr bwMode="auto">
          <a:xfrm>
            <a:off x="539750" y="928670"/>
            <a:ext cx="8175654" cy="1554272"/>
          </a:xfrm>
          <a:prstGeom prst="rect">
            <a:avLst/>
          </a:prstGeom>
          <a:noFill/>
          <a:ln w="9525">
            <a:noFill/>
            <a:miter lim="800000"/>
            <a:headEnd/>
            <a:tailEnd/>
          </a:ln>
        </p:spPr>
        <p:txBody>
          <a:bodyPr wrap="square">
            <a:spAutoFit/>
          </a:bodyPr>
          <a:lstStyle/>
          <a:p>
            <a:pPr>
              <a:lnSpc>
                <a:spcPct val="125000"/>
              </a:lnSpc>
              <a:spcBef>
                <a:spcPts val="600"/>
              </a:spcBef>
              <a:defRPr/>
            </a:pPr>
            <a:r>
              <a:rPr lang="zh-CN" altLang="en-US" sz="2400" b="1" dirty="0" smtClean="0">
                <a:solidFill>
                  <a:srgbClr val="AF1D1D"/>
                </a:solidFill>
                <a:latin typeface="+mj-lt"/>
              </a:rPr>
              <a:t>定义</a:t>
            </a:r>
            <a:r>
              <a:rPr lang="en-US" altLang="zh-CN" sz="2400" b="1" dirty="0" smtClean="0">
                <a:solidFill>
                  <a:srgbClr val="AF1D1D"/>
                </a:solidFill>
                <a:latin typeface="+mj-lt"/>
              </a:rPr>
              <a:t>9.17  </a:t>
            </a:r>
            <a:r>
              <a:rPr lang="zh-CN" altLang="en-US" sz="2400" b="1" dirty="0" smtClean="0">
                <a:latin typeface="Times New Roman" pitchFamily="18" charset="0"/>
              </a:rPr>
              <a:t>设</a:t>
            </a:r>
            <a:r>
              <a:rPr lang="en-US" altLang="zh-CN" sz="2400" b="1" i="1" dirty="0" smtClean="0">
                <a:latin typeface="Times New Roman" pitchFamily="18" charset="0"/>
              </a:rPr>
              <a:t>S</a:t>
            </a:r>
            <a:r>
              <a:rPr lang="en-US" altLang="zh-CN" sz="2400" b="1" dirty="0" smtClean="0">
                <a:latin typeface="Times New Roman" pitchFamily="18" charset="0"/>
              </a:rPr>
              <a:t> = {1, 2, …, </a:t>
            </a:r>
            <a:r>
              <a:rPr lang="en-US" altLang="zh-CN" sz="2400" b="1" i="1" dirty="0" smtClean="0">
                <a:latin typeface="Times New Roman" pitchFamily="18" charset="0"/>
              </a:rPr>
              <a:t>n</a:t>
            </a:r>
            <a:r>
              <a:rPr lang="en-US" altLang="zh-CN" sz="2400" b="1" dirty="0" smtClean="0">
                <a:latin typeface="Times New Roman" pitchFamily="18" charset="0"/>
              </a:rPr>
              <a:t>}, </a:t>
            </a:r>
            <a:r>
              <a:rPr lang="en-US" altLang="zh-CN" sz="2400" b="1" i="1" dirty="0" smtClean="0">
                <a:latin typeface="Times New Roman" pitchFamily="18" charset="0"/>
              </a:rPr>
              <a:t>S</a:t>
            </a:r>
            <a:r>
              <a:rPr lang="zh-CN" altLang="en-US" sz="2400" b="1" dirty="0" smtClean="0">
                <a:latin typeface="Times New Roman" pitchFamily="18" charset="0"/>
              </a:rPr>
              <a:t>上的双射函数 </a:t>
            </a:r>
            <a:r>
              <a:rPr lang="el-GR" altLang="zh-CN" sz="2400" b="1" dirty="0" smtClean="0">
                <a:latin typeface="Times New Roman" pitchFamily="18" charset="0"/>
                <a:cs typeface="Times New Roman" pitchFamily="18" charset="0"/>
              </a:rPr>
              <a:t>σ </a:t>
            </a:r>
            <a:r>
              <a:rPr lang="en-US" altLang="zh-CN" sz="2400" b="1" dirty="0" smtClean="0">
                <a:latin typeface="Times New Roman" pitchFamily="18" charset="0"/>
              </a:rPr>
              <a:t>: S</a:t>
            </a:r>
            <a:r>
              <a:rPr lang="zh-CN" altLang="en-US" sz="2400" b="1" dirty="0" smtClean="0">
                <a:latin typeface="Times New Roman" pitchFamily="18" charset="0"/>
              </a:rPr>
              <a:t>→</a:t>
            </a:r>
            <a:r>
              <a:rPr lang="en-US" altLang="zh-CN" sz="2400" b="1" dirty="0" smtClean="0">
                <a:latin typeface="Times New Roman" pitchFamily="18" charset="0"/>
              </a:rPr>
              <a:t>S</a:t>
            </a:r>
            <a:r>
              <a:rPr lang="zh-CN" altLang="en-US" sz="2400" b="1" dirty="0" smtClean="0">
                <a:latin typeface="Times New Roman" pitchFamily="18" charset="0"/>
              </a:rPr>
              <a:t>构成了</a:t>
            </a:r>
            <a:r>
              <a:rPr lang="en-US" altLang="zh-CN" sz="2400" b="1" i="1" dirty="0" smtClean="0">
                <a:latin typeface="Times New Roman" pitchFamily="18" charset="0"/>
              </a:rPr>
              <a:t>S</a:t>
            </a:r>
            <a:r>
              <a:rPr lang="zh-CN" altLang="en-US" sz="2400" b="1" dirty="0" smtClean="0">
                <a:latin typeface="Times New Roman" pitchFamily="18" charset="0"/>
              </a:rPr>
              <a:t>上的</a:t>
            </a:r>
            <a:r>
              <a:rPr lang="en-US" altLang="zh-CN" sz="2400" b="1" i="1" dirty="0" smtClean="0">
                <a:latin typeface="Times New Roman" pitchFamily="18" charset="0"/>
              </a:rPr>
              <a:t>n</a:t>
            </a:r>
            <a:r>
              <a:rPr lang="zh-CN" altLang="en-US" sz="2400" b="1" dirty="0" smtClean="0">
                <a:latin typeface="Times New Roman" pitchFamily="18" charset="0"/>
              </a:rPr>
              <a:t>个元素的置换，称为</a:t>
            </a:r>
            <a:r>
              <a:rPr lang="en-US" altLang="zh-CN" sz="2400" b="1" i="1" dirty="0" smtClean="0">
                <a:solidFill>
                  <a:schemeClr val="accent2">
                    <a:lumMod val="60000"/>
                    <a:lumOff val="40000"/>
                  </a:schemeClr>
                </a:solidFill>
                <a:latin typeface="Times New Roman" pitchFamily="18" charset="0"/>
              </a:rPr>
              <a:t>n</a:t>
            </a:r>
            <a:r>
              <a:rPr lang="zh-CN" altLang="en-US" sz="2400" b="1" dirty="0" smtClean="0">
                <a:solidFill>
                  <a:schemeClr val="accent2">
                    <a:lumMod val="60000"/>
                    <a:lumOff val="40000"/>
                  </a:schemeClr>
                </a:solidFill>
                <a:latin typeface="Times New Roman" pitchFamily="18" charset="0"/>
              </a:rPr>
              <a:t>元置换</a:t>
            </a:r>
            <a:r>
              <a:rPr lang="zh-CN" altLang="en-US" sz="2400" b="1" dirty="0" smtClean="0">
                <a:latin typeface="Times New Roman" pitchFamily="18" charset="0"/>
              </a:rPr>
              <a:t>。</a:t>
            </a:r>
            <a:endParaRPr lang="en-US" altLang="zh-CN" sz="2400" b="1" dirty="0" smtClean="0">
              <a:latin typeface="Times New Roman" pitchFamily="18" charset="0"/>
            </a:endParaRPr>
          </a:p>
          <a:p>
            <a:pPr>
              <a:lnSpc>
                <a:spcPct val="125000"/>
              </a:lnSpc>
              <a:spcBef>
                <a:spcPts val="600"/>
              </a:spcBef>
              <a:defRPr/>
            </a:pPr>
            <a:r>
              <a:rPr lang="zh-CN" altLang="en-US" sz="2400" b="1" dirty="0" smtClean="0">
                <a:latin typeface="Times New Roman" pitchFamily="18" charset="0"/>
              </a:rPr>
              <a:t>一般的</a:t>
            </a:r>
            <a:r>
              <a:rPr lang="en-US" altLang="zh-CN" sz="2400" b="1" i="1" dirty="0" smtClean="0">
                <a:latin typeface="Times New Roman" pitchFamily="18" charset="0"/>
              </a:rPr>
              <a:t>n</a:t>
            </a:r>
            <a:r>
              <a:rPr lang="zh-CN" altLang="en-US" sz="2400" b="1" dirty="0" smtClean="0">
                <a:latin typeface="Times New Roman" pitchFamily="18" charset="0"/>
              </a:rPr>
              <a:t>元置换</a:t>
            </a:r>
            <a:r>
              <a:rPr lang="el-GR" altLang="zh-CN" sz="2400" b="1" dirty="0" smtClean="0">
                <a:latin typeface="Times New Roman" pitchFamily="18" charset="0"/>
                <a:cs typeface="Times New Roman" pitchFamily="18" charset="0"/>
              </a:rPr>
              <a:t>σ</a:t>
            </a:r>
            <a:r>
              <a:rPr lang="zh-CN" altLang="en-US" sz="2400" b="1" dirty="0" smtClean="0">
                <a:latin typeface="Times New Roman" pitchFamily="18" charset="0"/>
              </a:rPr>
              <a:t>可记作</a:t>
            </a:r>
            <a:endParaRPr lang="en-US" altLang="zh-CN" sz="2400" b="1" dirty="0" smtClean="0">
              <a:latin typeface="Times New Roman" pitchFamily="18" charset="0"/>
            </a:endParaRPr>
          </a:p>
        </p:txBody>
      </p:sp>
      <p:graphicFrame>
        <p:nvGraphicFramePr>
          <p:cNvPr id="5" name="对象 4"/>
          <p:cNvGraphicFramePr>
            <a:graphicFrameLocks noChangeAspect="1"/>
          </p:cNvGraphicFramePr>
          <p:nvPr/>
        </p:nvGraphicFramePr>
        <p:xfrm>
          <a:off x="2679700" y="2500313"/>
          <a:ext cx="3357563" cy="857250"/>
        </p:xfrm>
        <a:graphic>
          <a:graphicData uri="http://schemas.openxmlformats.org/presentationml/2006/ole">
            <p:oleObj spid="_x0000_s148544" name="Equation" r:id="rId4" imgW="1790700" imgH="457200" progId="Equation.3">
              <p:embed/>
            </p:oleObj>
          </a:graphicData>
        </a:graphic>
      </p:graphicFrame>
      <p:sp>
        <p:nvSpPr>
          <p:cNvPr id="6" name="Rectangle 17"/>
          <p:cNvSpPr>
            <a:spLocks noChangeArrowheads="1"/>
          </p:cNvSpPr>
          <p:nvPr/>
        </p:nvSpPr>
        <p:spPr bwMode="auto">
          <a:xfrm>
            <a:off x="571472" y="3589240"/>
            <a:ext cx="7643866" cy="553998"/>
          </a:xfrm>
          <a:prstGeom prst="rect">
            <a:avLst/>
          </a:prstGeom>
          <a:noFill/>
          <a:ln w="9525">
            <a:noFill/>
            <a:miter lim="800000"/>
            <a:headEnd/>
            <a:tailEnd/>
          </a:ln>
        </p:spPr>
        <p:txBody>
          <a:bodyPr wrap="square">
            <a:spAutoFit/>
          </a:bodyPr>
          <a:lstStyle/>
          <a:p>
            <a:pPr>
              <a:lnSpc>
                <a:spcPct val="125000"/>
              </a:lnSpc>
              <a:spcBef>
                <a:spcPts val="600"/>
              </a:spcBef>
              <a:defRPr/>
            </a:pPr>
            <a:r>
              <a:rPr lang="zh-CN" altLang="en-US" sz="2400" b="1" dirty="0" smtClean="0">
                <a:latin typeface="Times New Roman" pitchFamily="18" charset="0"/>
              </a:rPr>
              <a:t>例如，</a:t>
            </a:r>
            <a:r>
              <a:rPr lang="en-US" altLang="zh-CN" sz="2400" b="1" dirty="0" smtClean="0">
                <a:latin typeface="Times New Roman" pitchFamily="18" charset="0"/>
              </a:rPr>
              <a:t>{1, 2, 3}</a:t>
            </a:r>
            <a:r>
              <a:rPr lang="zh-CN" altLang="en-US" sz="2400" b="1" dirty="0" smtClean="0">
                <a:latin typeface="Times New Roman" pitchFamily="18" charset="0"/>
              </a:rPr>
              <a:t>上有</a:t>
            </a:r>
            <a:r>
              <a:rPr lang="en-US" altLang="zh-CN" sz="2400" b="1" dirty="0" smtClean="0">
                <a:latin typeface="Times New Roman" pitchFamily="18" charset="0"/>
              </a:rPr>
              <a:t>3! </a:t>
            </a:r>
            <a:r>
              <a:rPr lang="zh-CN" altLang="en-US" sz="2400" b="1" dirty="0" smtClean="0">
                <a:latin typeface="Times New Roman" pitchFamily="18" charset="0"/>
              </a:rPr>
              <a:t>种不同的置换，分别是：</a:t>
            </a:r>
            <a:endParaRPr lang="en-US" altLang="zh-CN" sz="2400" b="1" dirty="0" smtClean="0">
              <a:latin typeface="Times New Roman" pitchFamily="18" charset="0"/>
            </a:endParaRPr>
          </a:p>
        </p:txBody>
      </p:sp>
      <p:graphicFrame>
        <p:nvGraphicFramePr>
          <p:cNvPr id="148482" name="Object 2"/>
          <p:cNvGraphicFramePr>
            <a:graphicFrameLocks noChangeAspect="1"/>
          </p:cNvGraphicFramePr>
          <p:nvPr/>
        </p:nvGraphicFramePr>
        <p:xfrm>
          <a:off x="428596" y="4214818"/>
          <a:ext cx="2190741" cy="1037719"/>
        </p:xfrm>
        <a:graphic>
          <a:graphicData uri="http://schemas.openxmlformats.org/presentationml/2006/ole">
            <p:oleObj spid="_x0000_s148545" name="Equation" r:id="rId5" imgW="965200" imgH="457200" progId="Equation.3">
              <p:embed/>
            </p:oleObj>
          </a:graphicData>
        </a:graphic>
      </p:graphicFrame>
      <p:graphicFrame>
        <p:nvGraphicFramePr>
          <p:cNvPr id="148483" name="Object 3"/>
          <p:cNvGraphicFramePr>
            <a:graphicFrameLocks noChangeAspect="1"/>
          </p:cNvGraphicFramePr>
          <p:nvPr/>
        </p:nvGraphicFramePr>
        <p:xfrm>
          <a:off x="3114675" y="4214813"/>
          <a:ext cx="2249488" cy="1038225"/>
        </p:xfrm>
        <a:graphic>
          <a:graphicData uri="http://schemas.openxmlformats.org/presentationml/2006/ole">
            <p:oleObj spid="_x0000_s148546" name="Equation" r:id="rId6" imgW="990600" imgH="457200" progId="Equation.3">
              <p:embed/>
            </p:oleObj>
          </a:graphicData>
        </a:graphic>
      </p:graphicFrame>
      <p:graphicFrame>
        <p:nvGraphicFramePr>
          <p:cNvPr id="148484" name="Object 4"/>
          <p:cNvGraphicFramePr>
            <a:graphicFrameLocks noChangeAspect="1"/>
          </p:cNvGraphicFramePr>
          <p:nvPr/>
        </p:nvGraphicFramePr>
        <p:xfrm>
          <a:off x="5815013" y="4214813"/>
          <a:ext cx="2276475" cy="1038225"/>
        </p:xfrm>
        <a:graphic>
          <a:graphicData uri="http://schemas.openxmlformats.org/presentationml/2006/ole">
            <p:oleObj spid="_x0000_s148547" name="Equation" r:id="rId7" imgW="1002865" imgH="457002" progId="Equation.3">
              <p:embed/>
            </p:oleObj>
          </a:graphicData>
        </a:graphic>
      </p:graphicFrame>
      <p:graphicFrame>
        <p:nvGraphicFramePr>
          <p:cNvPr id="148485" name="Object 5"/>
          <p:cNvGraphicFramePr>
            <a:graphicFrameLocks noChangeAspect="1"/>
          </p:cNvGraphicFramePr>
          <p:nvPr/>
        </p:nvGraphicFramePr>
        <p:xfrm>
          <a:off x="385763" y="5462588"/>
          <a:ext cx="2276475" cy="1038225"/>
        </p:xfrm>
        <a:graphic>
          <a:graphicData uri="http://schemas.openxmlformats.org/presentationml/2006/ole">
            <p:oleObj spid="_x0000_s148548" name="Equation" r:id="rId8" imgW="1002865" imgH="457002" progId="Equation.3">
              <p:embed/>
            </p:oleObj>
          </a:graphicData>
        </a:graphic>
      </p:graphicFrame>
      <p:graphicFrame>
        <p:nvGraphicFramePr>
          <p:cNvPr id="148486" name="Object 6"/>
          <p:cNvGraphicFramePr>
            <a:graphicFrameLocks noChangeAspect="1"/>
          </p:cNvGraphicFramePr>
          <p:nvPr/>
        </p:nvGraphicFramePr>
        <p:xfrm>
          <a:off x="3100388" y="5462588"/>
          <a:ext cx="2276475" cy="1038225"/>
        </p:xfrm>
        <a:graphic>
          <a:graphicData uri="http://schemas.openxmlformats.org/presentationml/2006/ole">
            <p:oleObj spid="_x0000_s148549" name="Equation" r:id="rId9" imgW="1002865" imgH="457002" progId="Equation.3">
              <p:embed/>
            </p:oleObj>
          </a:graphicData>
        </a:graphic>
      </p:graphicFrame>
      <p:graphicFrame>
        <p:nvGraphicFramePr>
          <p:cNvPr id="148487" name="Object 7"/>
          <p:cNvGraphicFramePr>
            <a:graphicFrameLocks noChangeAspect="1"/>
          </p:cNvGraphicFramePr>
          <p:nvPr/>
        </p:nvGraphicFramePr>
        <p:xfrm>
          <a:off x="5829300" y="5462588"/>
          <a:ext cx="2247900" cy="1038225"/>
        </p:xfrm>
        <a:graphic>
          <a:graphicData uri="http://schemas.openxmlformats.org/presentationml/2006/ole">
            <p:oleObj spid="_x0000_s148550" name="Equation" r:id="rId10" imgW="990600" imgH="457200" progId="Equation.3">
              <p:embed/>
            </p:oleObj>
          </a:graphicData>
        </a:graphic>
      </p:graphicFrame>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42</a:t>
            </a:fld>
            <a:endParaRPr lang="en-US" altLang="zh-CN" smtClean="0">
              <a:ea typeface="宋体" charset="-122"/>
            </a:endParaRPr>
          </a:p>
        </p:txBody>
      </p:sp>
      <p:sp>
        <p:nvSpPr>
          <p:cNvPr id="14339" name="Rectangle 9"/>
          <p:cNvSpPr>
            <a:spLocks noGrp="1" noChangeArrowheads="1"/>
          </p:cNvSpPr>
          <p:nvPr>
            <p:ph type="title"/>
          </p:nvPr>
        </p:nvSpPr>
        <p:spPr>
          <a:xfrm>
            <a:off x="71438" y="439719"/>
            <a:ext cx="9001156"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latin typeface="+mn-lt"/>
              </a:rPr>
              <a:t>轮换</a:t>
            </a:r>
            <a:endParaRPr lang="zh-CN" altLang="en-US" dirty="0" smtClean="0"/>
          </a:p>
        </p:txBody>
      </p:sp>
      <p:sp>
        <p:nvSpPr>
          <p:cNvPr id="16" name="Rectangle 17"/>
          <p:cNvSpPr>
            <a:spLocks noChangeArrowheads="1"/>
          </p:cNvSpPr>
          <p:nvPr/>
        </p:nvSpPr>
        <p:spPr bwMode="auto">
          <a:xfrm>
            <a:off x="539750" y="928670"/>
            <a:ext cx="8175654" cy="506998"/>
          </a:xfrm>
          <a:prstGeom prst="rect">
            <a:avLst/>
          </a:prstGeom>
          <a:noFill/>
          <a:ln w="9525">
            <a:noFill/>
            <a:miter lim="800000"/>
            <a:headEnd/>
            <a:tailEnd/>
          </a:ln>
        </p:spPr>
        <p:txBody>
          <a:bodyPr wrap="square">
            <a:spAutoFit/>
          </a:bodyPr>
          <a:lstStyle/>
          <a:p>
            <a:pPr>
              <a:lnSpc>
                <a:spcPct val="125000"/>
              </a:lnSpc>
              <a:spcBef>
                <a:spcPts val="600"/>
              </a:spcBef>
              <a:defRPr/>
            </a:pPr>
            <a:r>
              <a:rPr lang="en-US" altLang="zh-CN" sz="2400" b="1" i="1" dirty="0" smtClean="0">
                <a:latin typeface="Times New Roman" pitchFamily="18" charset="0"/>
              </a:rPr>
              <a:t>S</a:t>
            </a:r>
            <a:r>
              <a:rPr lang="zh-CN" altLang="en-US" sz="2400" b="1" dirty="0" smtClean="0">
                <a:latin typeface="Times New Roman" pitchFamily="18" charset="0"/>
              </a:rPr>
              <a:t>上的</a:t>
            </a:r>
            <a:r>
              <a:rPr lang="en-US" altLang="zh-CN" sz="2400" b="1" i="1" dirty="0" smtClean="0">
                <a:latin typeface="Times New Roman" pitchFamily="18" charset="0"/>
              </a:rPr>
              <a:t>n</a:t>
            </a:r>
            <a:r>
              <a:rPr lang="zh-CN" altLang="en-US" sz="2400" b="1" dirty="0" smtClean="0">
                <a:latin typeface="Times New Roman" pitchFamily="18" charset="0"/>
              </a:rPr>
              <a:t>个元素的置换可以分解成几个</a:t>
            </a:r>
            <a:r>
              <a:rPr lang="zh-CN" altLang="en-US" sz="2400" b="1" dirty="0" smtClean="0">
                <a:solidFill>
                  <a:schemeClr val="accent2">
                    <a:lumMod val="60000"/>
                    <a:lumOff val="40000"/>
                  </a:schemeClr>
                </a:solidFill>
                <a:latin typeface="Times New Roman" pitchFamily="18" charset="0"/>
              </a:rPr>
              <a:t>轮换</a:t>
            </a:r>
            <a:r>
              <a:rPr lang="zh-CN" altLang="en-US" sz="2400" b="1" dirty="0" smtClean="0">
                <a:latin typeface="Times New Roman" pitchFamily="18" charset="0"/>
              </a:rPr>
              <a:t>的乘积。例如：</a:t>
            </a:r>
            <a:endParaRPr lang="en-US" altLang="zh-CN" sz="2400" b="1" dirty="0" smtClean="0">
              <a:latin typeface="Times New Roman" pitchFamily="18" charset="0"/>
            </a:endParaRPr>
          </a:p>
        </p:txBody>
      </p:sp>
      <p:graphicFrame>
        <p:nvGraphicFramePr>
          <p:cNvPr id="5" name="对象 4"/>
          <p:cNvGraphicFramePr>
            <a:graphicFrameLocks noChangeAspect="1"/>
          </p:cNvGraphicFramePr>
          <p:nvPr/>
        </p:nvGraphicFramePr>
        <p:xfrm>
          <a:off x="1357289" y="1500174"/>
          <a:ext cx="5973011" cy="1000132"/>
        </p:xfrm>
        <a:graphic>
          <a:graphicData uri="http://schemas.openxmlformats.org/presentationml/2006/ole">
            <p:oleObj spid="_x0000_s182308" name="Equation" r:id="rId4" imgW="2730500" imgH="457200" progId="Equation.3">
              <p:embed/>
            </p:oleObj>
          </a:graphicData>
        </a:graphic>
      </p:graphicFrame>
      <p:sp>
        <p:nvSpPr>
          <p:cNvPr id="6" name="Rectangle 17"/>
          <p:cNvSpPr>
            <a:spLocks noChangeArrowheads="1"/>
          </p:cNvSpPr>
          <p:nvPr/>
        </p:nvSpPr>
        <p:spPr bwMode="auto">
          <a:xfrm>
            <a:off x="214282" y="3589240"/>
            <a:ext cx="8501122" cy="1477328"/>
          </a:xfrm>
          <a:prstGeom prst="rect">
            <a:avLst/>
          </a:prstGeom>
          <a:noFill/>
          <a:ln w="9525">
            <a:noFill/>
            <a:miter lim="800000"/>
            <a:headEnd/>
            <a:tailEnd/>
          </a:ln>
        </p:spPr>
        <p:txBody>
          <a:bodyPr wrap="square">
            <a:spAutoFit/>
          </a:bodyPr>
          <a:lstStyle/>
          <a:p>
            <a:pPr>
              <a:lnSpc>
                <a:spcPct val="125000"/>
              </a:lnSpc>
              <a:spcBef>
                <a:spcPts val="600"/>
              </a:spcBef>
              <a:defRPr/>
            </a:pPr>
            <a:r>
              <a:rPr lang="zh-CN" altLang="en-US" sz="2400" b="1" dirty="0" smtClean="0">
                <a:latin typeface="Times New Roman" pitchFamily="18" charset="0"/>
              </a:rPr>
              <a:t>其中</a:t>
            </a:r>
            <a:r>
              <a:rPr lang="en-US" altLang="zh-CN" sz="2400" b="1" dirty="0" smtClean="0">
                <a:latin typeface="Times New Roman" pitchFamily="18" charset="0"/>
              </a:rPr>
              <a:t>(1 6 5 4 3 2)</a:t>
            </a:r>
            <a:r>
              <a:rPr lang="zh-CN" altLang="en-US" sz="2400" b="1" dirty="0" smtClean="0">
                <a:latin typeface="Times New Roman" pitchFamily="18" charset="0"/>
              </a:rPr>
              <a:t>是</a:t>
            </a:r>
            <a:r>
              <a:rPr lang="en-US" altLang="zh-CN" sz="2400" b="1" dirty="0" smtClean="0">
                <a:latin typeface="Times New Roman" pitchFamily="18" charset="0"/>
              </a:rPr>
              <a:t>6</a:t>
            </a:r>
            <a:r>
              <a:rPr lang="zh-CN" altLang="en-US" sz="2400" b="1" dirty="0" smtClean="0">
                <a:latin typeface="Times New Roman" pitchFamily="18" charset="0"/>
              </a:rPr>
              <a:t>阶轮换，</a:t>
            </a:r>
            <a:r>
              <a:rPr lang="en-US" altLang="zh-CN" sz="2400" b="1" dirty="0" smtClean="0">
                <a:latin typeface="Times New Roman" pitchFamily="18" charset="0"/>
              </a:rPr>
              <a:t>(1 3 2)</a:t>
            </a:r>
            <a:r>
              <a:rPr lang="zh-CN" altLang="en-US" sz="2400" b="1" dirty="0" smtClean="0">
                <a:latin typeface="Times New Roman" pitchFamily="18" charset="0"/>
              </a:rPr>
              <a:t>、</a:t>
            </a:r>
            <a:r>
              <a:rPr lang="en-US" altLang="zh-CN" sz="2400" b="1" dirty="0" smtClean="0">
                <a:latin typeface="Times New Roman" pitchFamily="18" charset="0"/>
              </a:rPr>
              <a:t>(4 5)</a:t>
            </a:r>
            <a:r>
              <a:rPr lang="zh-CN" altLang="en-US" sz="2400" b="1" dirty="0" smtClean="0">
                <a:latin typeface="Times New Roman" pitchFamily="18" charset="0"/>
              </a:rPr>
              <a:t>、</a:t>
            </a:r>
            <a:r>
              <a:rPr lang="en-US" altLang="zh-CN" sz="2400" b="1" dirty="0" smtClean="0">
                <a:latin typeface="Times New Roman" pitchFamily="18" charset="0"/>
              </a:rPr>
              <a:t>(6)</a:t>
            </a:r>
            <a:r>
              <a:rPr lang="zh-CN" altLang="en-US" sz="2400" b="1" dirty="0" smtClean="0">
                <a:latin typeface="Times New Roman" pitchFamily="18" charset="0"/>
              </a:rPr>
              <a:t>分别是</a:t>
            </a:r>
            <a:r>
              <a:rPr lang="en-US" altLang="zh-CN" sz="2400" b="1" dirty="0" smtClean="0">
                <a:latin typeface="Times New Roman" pitchFamily="18" charset="0"/>
              </a:rPr>
              <a:t>3</a:t>
            </a:r>
            <a:r>
              <a:rPr lang="zh-CN" altLang="en-US" sz="2400" b="1" dirty="0" smtClean="0">
                <a:latin typeface="Times New Roman" pitchFamily="18" charset="0"/>
              </a:rPr>
              <a:t>、</a:t>
            </a:r>
            <a:r>
              <a:rPr lang="en-US" altLang="zh-CN" sz="2400" b="1" dirty="0" smtClean="0">
                <a:latin typeface="Times New Roman" pitchFamily="18" charset="0"/>
              </a:rPr>
              <a:t>2</a:t>
            </a:r>
            <a:r>
              <a:rPr lang="zh-CN" altLang="en-US" sz="2400" b="1" dirty="0" smtClean="0">
                <a:latin typeface="Times New Roman" pitchFamily="18" charset="0"/>
              </a:rPr>
              <a:t>、</a:t>
            </a:r>
            <a:r>
              <a:rPr lang="en-US" altLang="zh-CN" sz="2400" b="1" dirty="0" smtClean="0">
                <a:latin typeface="Times New Roman" pitchFamily="18" charset="0"/>
              </a:rPr>
              <a:t>1</a:t>
            </a:r>
            <a:r>
              <a:rPr lang="zh-CN" altLang="en-US" sz="2400" b="1" dirty="0" smtClean="0">
                <a:latin typeface="Times New Roman" pitchFamily="18" charset="0"/>
              </a:rPr>
              <a:t>阶轮换。注意：置换作为元素可合成，但一般不满足交换律。置换分解成的轮换可交换。上第</a:t>
            </a:r>
            <a:r>
              <a:rPr lang="en-US" altLang="zh-CN" sz="2400" b="1" dirty="0" smtClean="0">
                <a:latin typeface="Times New Roman" pitchFamily="18" charset="0"/>
              </a:rPr>
              <a:t>2</a:t>
            </a:r>
            <a:r>
              <a:rPr lang="zh-CN" altLang="en-US" sz="2400" b="1" dirty="0" smtClean="0">
                <a:latin typeface="Times New Roman" pitchFamily="18" charset="0"/>
              </a:rPr>
              <a:t>式也可写成（也可省略</a:t>
            </a:r>
            <a:r>
              <a:rPr lang="en-US" altLang="zh-CN" sz="2400" b="1" dirty="0" smtClean="0">
                <a:latin typeface="Times New Roman" pitchFamily="18" charset="0"/>
              </a:rPr>
              <a:t>(6) </a:t>
            </a:r>
            <a:r>
              <a:rPr lang="zh-CN" altLang="en-US" sz="2400" b="1" dirty="0" smtClean="0">
                <a:latin typeface="Times New Roman" pitchFamily="18" charset="0"/>
              </a:rPr>
              <a:t>）：</a:t>
            </a:r>
            <a:endParaRPr lang="en-US" altLang="zh-CN" sz="2400" b="1" dirty="0" smtClean="0">
              <a:latin typeface="Times New Roman" pitchFamily="18" charset="0"/>
            </a:endParaRPr>
          </a:p>
        </p:txBody>
      </p:sp>
      <p:graphicFrame>
        <p:nvGraphicFramePr>
          <p:cNvPr id="182281" name="Object 9"/>
          <p:cNvGraphicFramePr>
            <a:graphicFrameLocks noChangeAspect="1"/>
          </p:cNvGraphicFramePr>
          <p:nvPr/>
        </p:nvGraphicFramePr>
        <p:xfrm>
          <a:off x="1244600" y="2500313"/>
          <a:ext cx="6197600" cy="1000125"/>
        </p:xfrm>
        <a:graphic>
          <a:graphicData uri="http://schemas.openxmlformats.org/presentationml/2006/ole">
            <p:oleObj spid="_x0000_s182309" name="Equation" r:id="rId5" imgW="2832100" imgH="457200" progId="Equation.3">
              <p:embed/>
            </p:oleObj>
          </a:graphicData>
        </a:graphic>
      </p:graphicFrame>
      <p:graphicFrame>
        <p:nvGraphicFramePr>
          <p:cNvPr id="182283" name="Object 11"/>
          <p:cNvGraphicFramePr>
            <a:graphicFrameLocks noChangeAspect="1"/>
          </p:cNvGraphicFramePr>
          <p:nvPr/>
        </p:nvGraphicFramePr>
        <p:xfrm>
          <a:off x="1231920" y="5214957"/>
          <a:ext cx="6197600" cy="1000125"/>
        </p:xfrm>
        <a:graphic>
          <a:graphicData uri="http://schemas.openxmlformats.org/presentationml/2006/ole">
            <p:oleObj spid="_x0000_s182310" name="Equation" r:id="rId6" imgW="2832100" imgH="457200" progId="Equation.3">
              <p:embed/>
            </p:oleObj>
          </a:graphicData>
        </a:graphic>
      </p:graphicFrame>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D33EFCF9-B7EB-46B4-B542-23F4A4FDD17F}" type="slidenum">
              <a:rPr lang="en-US" altLang="zh-CN" smtClean="0">
                <a:ea typeface="宋体" charset="-122"/>
              </a:rPr>
              <a:pPr/>
              <a:t>43</a:t>
            </a:fld>
            <a:endParaRPr lang="en-US" altLang="zh-CN" smtClean="0">
              <a:ea typeface="宋体" charset="-122"/>
            </a:endParaRPr>
          </a:p>
        </p:txBody>
      </p:sp>
      <p:sp>
        <p:nvSpPr>
          <p:cNvPr id="14339" name="Rectangle 9"/>
          <p:cNvSpPr>
            <a:spLocks noGrp="1" noChangeArrowheads="1"/>
          </p:cNvSpPr>
          <p:nvPr>
            <p:ph type="title"/>
          </p:nvPr>
        </p:nvSpPr>
        <p:spPr>
          <a:xfrm>
            <a:off x="71438" y="439719"/>
            <a:ext cx="9001156" cy="417513"/>
          </a:xfrm>
        </p:spPr>
        <p:txBody>
          <a:bodyPr/>
          <a:lstStyle/>
          <a:p>
            <a:pPr algn="ctr" eaLnBrk="1" hangingPunct="1"/>
            <a:r>
              <a:rPr lang="en-US" altLang="zh-CN" dirty="0" smtClean="0"/>
              <a:t>9.3 </a:t>
            </a:r>
            <a:r>
              <a:rPr lang="zh-CN" altLang="en-US" dirty="0" smtClean="0"/>
              <a:t>几个典型的代数</a:t>
            </a:r>
            <a:r>
              <a:rPr lang="en-US" altLang="zh-CN" dirty="0" smtClean="0">
                <a:latin typeface="+mn-lt"/>
              </a:rPr>
              <a:t>::</a:t>
            </a:r>
            <a:r>
              <a:rPr lang="zh-CN" altLang="en-US" dirty="0" smtClean="0">
                <a:latin typeface="+mn-lt"/>
              </a:rPr>
              <a:t>对称群和置换群</a:t>
            </a:r>
            <a:endParaRPr lang="zh-CN" altLang="en-US" dirty="0" smtClean="0"/>
          </a:p>
        </p:txBody>
      </p:sp>
      <p:sp>
        <p:nvSpPr>
          <p:cNvPr id="16" name="Rectangle 17"/>
          <p:cNvSpPr>
            <a:spLocks noChangeArrowheads="1"/>
          </p:cNvSpPr>
          <p:nvPr/>
        </p:nvSpPr>
        <p:spPr bwMode="auto">
          <a:xfrm>
            <a:off x="539750" y="928670"/>
            <a:ext cx="8175654" cy="1938992"/>
          </a:xfrm>
          <a:prstGeom prst="rect">
            <a:avLst/>
          </a:prstGeom>
          <a:noFill/>
          <a:ln w="9525">
            <a:noFill/>
            <a:miter lim="800000"/>
            <a:headEnd/>
            <a:tailEnd/>
          </a:ln>
        </p:spPr>
        <p:txBody>
          <a:bodyPr wrap="square">
            <a:spAutoFit/>
          </a:bodyPr>
          <a:lstStyle/>
          <a:p>
            <a:pPr>
              <a:lnSpc>
                <a:spcPct val="125000"/>
              </a:lnSpc>
              <a:spcBef>
                <a:spcPts val="600"/>
              </a:spcBef>
              <a:defRPr/>
            </a:pPr>
            <a:r>
              <a:rPr lang="zh-CN" altLang="en-US" sz="2400" b="1" dirty="0" smtClean="0">
                <a:latin typeface="Times New Roman" pitchFamily="18" charset="0"/>
              </a:rPr>
              <a:t>设</a:t>
            </a:r>
            <a:r>
              <a:rPr lang="en-US" altLang="zh-CN" sz="2400" b="1" i="1" dirty="0" smtClean="0">
                <a:latin typeface="Times New Roman" pitchFamily="18" charset="0"/>
              </a:rPr>
              <a:t>S</a:t>
            </a:r>
            <a:r>
              <a:rPr lang="en-US" altLang="zh-CN" sz="2400" b="1" dirty="0" smtClean="0">
                <a:latin typeface="Times New Roman" pitchFamily="18" charset="0"/>
              </a:rPr>
              <a:t> = {1, 2, …, </a:t>
            </a:r>
            <a:r>
              <a:rPr lang="en-US" altLang="zh-CN" sz="2400" b="1" i="1" dirty="0" smtClean="0">
                <a:latin typeface="Times New Roman" pitchFamily="18" charset="0"/>
              </a:rPr>
              <a:t>n</a:t>
            </a:r>
            <a:r>
              <a:rPr lang="en-US" altLang="zh-CN" sz="2400" b="1" dirty="0" smtClean="0">
                <a:latin typeface="Times New Roman" pitchFamily="18" charset="0"/>
              </a:rPr>
              <a:t>}, </a:t>
            </a:r>
            <a:r>
              <a:rPr lang="en-US" altLang="zh-CN" sz="2400" b="1" i="1" dirty="0" smtClean="0">
                <a:latin typeface="Times New Roman" pitchFamily="18" charset="0"/>
              </a:rPr>
              <a:t>S</a:t>
            </a:r>
            <a:r>
              <a:rPr lang="zh-CN" altLang="en-US" sz="2400" b="1" dirty="0" smtClean="0">
                <a:latin typeface="Times New Roman" pitchFamily="18" charset="0"/>
              </a:rPr>
              <a:t>上的</a:t>
            </a:r>
            <a:r>
              <a:rPr lang="en-US" altLang="zh-CN" sz="2400" b="1" i="1" dirty="0" smtClean="0">
                <a:latin typeface="Times New Roman" pitchFamily="18" charset="0"/>
              </a:rPr>
              <a:t>n</a:t>
            </a:r>
            <a:r>
              <a:rPr lang="en-US" altLang="zh-CN" sz="2400" b="1" dirty="0" smtClean="0">
                <a:latin typeface="Times New Roman" pitchFamily="18" charset="0"/>
              </a:rPr>
              <a:t>!</a:t>
            </a:r>
            <a:r>
              <a:rPr lang="zh-CN" altLang="en-US" sz="2400" b="1" dirty="0" smtClean="0">
                <a:latin typeface="Times New Roman" pitchFamily="18" charset="0"/>
              </a:rPr>
              <a:t>个置换构成集合</a:t>
            </a:r>
            <a:r>
              <a:rPr lang="en-US" altLang="zh-CN" sz="2400" b="1" i="1" dirty="0" err="1" smtClean="0">
                <a:latin typeface="Times New Roman" pitchFamily="18" charset="0"/>
              </a:rPr>
              <a:t>S</a:t>
            </a:r>
            <a:r>
              <a:rPr lang="en-US" altLang="zh-CN" sz="2400" b="1" i="1" baseline="-25000" dirty="0" err="1" smtClean="0">
                <a:latin typeface="Times New Roman" pitchFamily="18" charset="0"/>
              </a:rPr>
              <a:t>n</a:t>
            </a:r>
            <a:r>
              <a:rPr lang="zh-CN" altLang="en-US" sz="2400" b="1" dirty="0" smtClean="0">
                <a:latin typeface="Times New Roman" pitchFamily="18" charset="0"/>
              </a:rPr>
              <a:t>，它与其上的复合运算</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rPr>
              <a:t>构成</a:t>
            </a:r>
            <a:r>
              <a:rPr lang="en-US" altLang="zh-CN" sz="2400" b="1" i="1" dirty="0" smtClean="0">
                <a:latin typeface="Times New Roman" pitchFamily="18" charset="0"/>
              </a:rPr>
              <a:t>S</a:t>
            </a:r>
            <a:r>
              <a:rPr lang="zh-CN" altLang="en-US" sz="2400" b="1" dirty="0" smtClean="0">
                <a:latin typeface="Times New Roman" pitchFamily="18" charset="0"/>
              </a:rPr>
              <a:t>上的</a:t>
            </a:r>
            <a:r>
              <a:rPr lang="en-US" altLang="zh-CN" sz="2400" b="1" i="1" dirty="0" smtClean="0">
                <a:solidFill>
                  <a:schemeClr val="accent2">
                    <a:lumMod val="60000"/>
                    <a:lumOff val="40000"/>
                  </a:schemeClr>
                </a:solidFill>
                <a:latin typeface="Times New Roman" pitchFamily="18" charset="0"/>
              </a:rPr>
              <a:t>n</a:t>
            </a:r>
            <a:r>
              <a:rPr lang="zh-CN" altLang="en-US" sz="2400" b="1" dirty="0" smtClean="0">
                <a:solidFill>
                  <a:schemeClr val="accent2">
                    <a:lumMod val="60000"/>
                    <a:lumOff val="40000"/>
                  </a:schemeClr>
                </a:solidFill>
                <a:latin typeface="Times New Roman" pitchFamily="18" charset="0"/>
              </a:rPr>
              <a:t>元对称群</a:t>
            </a:r>
            <a:r>
              <a:rPr lang="zh-CN" altLang="en-US"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S</a:t>
            </a:r>
            <a:r>
              <a:rPr lang="en-US" altLang="zh-CN" sz="2400" b="1" i="1" baseline="-25000" dirty="0" err="1" smtClean="0">
                <a:latin typeface="Times New Roman" pitchFamily="18" charset="0"/>
              </a:rPr>
              <a:t>n</a:t>
            </a:r>
            <a:r>
              <a:rPr lang="zh-CN" altLang="en-US" sz="2400" b="1" dirty="0" smtClean="0">
                <a:latin typeface="Times New Roman" pitchFamily="18" charset="0"/>
              </a:rPr>
              <a:t>的任何子群称为</a:t>
            </a:r>
            <a:r>
              <a:rPr lang="en-US" altLang="zh-CN" sz="2400" b="1" i="1" dirty="0" smtClean="0">
                <a:latin typeface="Times New Roman" pitchFamily="18" charset="0"/>
              </a:rPr>
              <a:t>S</a:t>
            </a:r>
            <a:r>
              <a:rPr lang="zh-CN" altLang="en-US" sz="2400" b="1" dirty="0" smtClean="0">
                <a:latin typeface="Times New Roman" pitchFamily="18" charset="0"/>
              </a:rPr>
              <a:t>上的</a:t>
            </a:r>
            <a:r>
              <a:rPr lang="en-US" altLang="zh-CN" sz="2400" b="1" i="1" dirty="0" smtClean="0">
                <a:solidFill>
                  <a:schemeClr val="accent2">
                    <a:lumMod val="60000"/>
                    <a:lumOff val="40000"/>
                  </a:schemeClr>
                </a:solidFill>
                <a:latin typeface="Times New Roman" pitchFamily="18" charset="0"/>
              </a:rPr>
              <a:t>n</a:t>
            </a:r>
            <a:r>
              <a:rPr lang="zh-CN" altLang="en-US" sz="2400" b="1" dirty="0" smtClean="0">
                <a:solidFill>
                  <a:schemeClr val="accent2">
                    <a:lumMod val="60000"/>
                    <a:lumOff val="40000"/>
                  </a:schemeClr>
                </a:solidFill>
                <a:latin typeface="Times New Roman" pitchFamily="18" charset="0"/>
              </a:rPr>
              <a:t>元置换群</a:t>
            </a:r>
            <a:r>
              <a:rPr lang="zh-CN" altLang="en-US" sz="2400" b="1" dirty="0" smtClean="0">
                <a:latin typeface="Times New Roman" pitchFamily="18" charset="0"/>
              </a:rPr>
              <a:t>。其中，幺元是恒等置换</a:t>
            </a:r>
            <a:r>
              <a:rPr lang="en-US" altLang="zh-CN" sz="2400" b="1" i="1" dirty="0" smtClean="0">
                <a:latin typeface="Times New Roman" pitchFamily="18" charset="0"/>
              </a:rPr>
              <a:t>I</a:t>
            </a:r>
            <a:r>
              <a:rPr lang="en-US" altLang="zh-CN" sz="2400" b="1" i="1" baseline="-25000" dirty="0" smtClean="0">
                <a:latin typeface="Times New Roman" pitchFamily="18" charset="0"/>
              </a:rPr>
              <a:t>S</a:t>
            </a:r>
            <a:r>
              <a:rPr lang="en-US" altLang="zh-CN" sz="2400" b="1" dirty="0" smtClean="0">
                <a:latin typeface="Times New Roman" pitchFamily="18" charset="0"/>
              </a:rPr>
              <a:t> = (1),  </a:t>
            </a:r>
            <a:r>
              <a:rPr lang="zh-CN" altLang="en-US" sz="2400" b="1" dirty="0" smtClean="0">
                <a:latin typeface="Times New Roman" pitchFamily="18" charset="0"/>
              </a:rPr>
              <a:t>某个置换</a:t>
            </a:r>
            <a:r>
              <a:rPr lang="el-GR" altLang="zh-CN" sz="2400" b="1" dirty="0" smtClean="0">
                <a:latin typeface="Times New Roman" pitchFamily="18" charset="0"/>
                <a:cs typeface="Times New Roman" pitchFamily="18" charset="0"/>
              </a:rPr>
              <a:t>σ</a:t>
            </a:r>
            <a:r>
              <a:rPr lang="zh-CN" altLang="en-US" sz="2400" b="1" dirty="0" smtClean="0">
                <a:latin typeface="Times New Roman" pitchFamily="18" charset="0"/>
              </a:rPr>
              <a:t>的逆元是：</a:t>
            </a:r>
            <a:endParaRPr lang="en-US" altLang="zh-CN" sz="2400" b="1" dirty="0" smtClean="0">
              <a:latin typeface="Times New Roman" pitchFamily="18" charset="0"/>
            </a:endParaRPr>
          </a:p>
        </p:txBody>
      </p:sp>
      <p:sp>
        <p:nvSpPr>
          <p:cNvPr id="6" name="Rectangle 17"/>
          <p:cNvSpPr>
            <a:spLocks noChangeArrowheads="1"/>
          </p:cNvSpPr>
          <p:nvPr/>
        </p:nvSpPr>
        <p:spPr bwMode="auto">
          <a:xfrm>
            <a:off x="285720" y="3357562"/>
            <a:ext cx="8572560" cy="3342453"/>
          </a:xfrm>
          <a:prstGeom prst="rect">
            <a:avLst/>
          </a:prstGeom>
          <a:noFill/>
          <a:ln w="9525">
            <a:noFill/>
            <a:miter lim="800000"/>
            <a:headEnd/>
            <a:tailEnd/>
          </a:ln>
        </p:spPr>
        <p:txBody>
          <a:bodyPr wrap="square">
            <a:spAutoFit/>
          </a:bodyPr>
          <a:lstStyle/>
          <a:p>
            <a:pPr>
              <a:lnSpc>
                <a:spcPct val="110000"/>
              </a:lnSpc>
              <a:spcBef>
                <a:spcPts val="0"/>
              </a:spcBef>
              <a:defRPr/>
            </a:pPr>
            <a:r>
              <a:rPr lang="en-US" altLang="zh-CN" sz="2400" b="1" i="1" dirty="0" smtClean="0">
                <a:latin typeface="Times New Roman" pitchFamily="18" charset="0"/>
              </a:rPr>
              <a:t>S</a:t>
            </a:r>
            <a:r>
              <a:rPr lang="en-US" altLang="zh-CN" sz="2400" b="1" baseline="-25000" dirty="0" smtClean="0">
                <a:latin typeface="Times New Roman" pitchFamily="18" charset="0"/>
              </a:rPr>
              <a:t>3</a:t>
            </a:r>
            <a:r>
              <a:rPr lang="zh-CN" altLang="en-US" sz="2400" b="1" dirty="0" smtClean="0">
                <a:latin typeface="Times New Roman" pitchFamily="18" charset="0"/>
              </a:rPr>
              <a:t>有</a:t>
            </a:r>
            <a:r>
              <a:rPr lang="en-US" altLang="zh-CN" sz="2400" b="1" dirty="0" smtClean="0">
                <a:latin typeface="Times New Roman" pitchFamily="18" charset="0"/>
              </a:rPr>
              <a:t>6</a:t>
            </a:r>
            <a:r>
              <a:rPr lang="zh-CN" altLang="en-US" sz="2400" b="1" dirty="0" smtClean="0">
                <a:latin typeface="Times New Roman" pitchFamily="18" charset="0"/>
              </a:rPr>
              <a:t>个元素</a:t>
            </a:r>
            <a:r>
              <a:rPr lang="en-US" altLang="zh-CN" sz="2400" b="1" dirty="0" smtClean="0">
                <a:latin typeface="Times New Roman" pitchFamily="18" charset="0"/>
              </a:rPr>
              <a:t>(1), (1 2), (1 3), (2 3), (1 2 3), (1 3 2). </a:t>
            </a:r>
            <a:r>
              <a:rPr lang="zh-CN" altLang="en-US" sz="2400" b="1" dirty="0" smtClean="0">
                <a:latin typeface="Times New Roman" pitchFamily="18" charset="0"/>
              </a:rPr>
              <a:t>但不是阿贝尔群</a:t>
            </a:r>
            <a:r>
              <a:rPr lang="en-US" altLang="zh-CN" sz="2400" b="1" dirty="0" smtClean="0">
                <a:latin typeface="Times New Roman" pitchFamily="18" charset="0"/>
              </a:rPr>
              <a:t>, </a:t>
            </a:r>
            <a:r>
              <a:rPr lang="zh-CN" altLang="en-US" sz="2400" b="1" dirty="0" smtClean="0">
                <a:latin typeface="Times New Roman" pitchFamily="18" charset="0"/>
              </a:rPr>
              <a:t>因为</a:t>
            </a:r>
            <a:r>
              <a:rPr lang="en-US" altLang="zh-CN" sz="2400" b="1" dirty="0" smtClean="0">
                <a:latin typeface="Times New Roman" pitchFamily="18" charset="0"/>
              </a:rPr>
              <a:t>(1 3) (1 2) = (1 3 2), </a:t>
            </a:r>
            <a:r>
              <a:rPr lang="zh-CN" altLang="en-US" sz="2400" b="1" dirty="0" smtClean="0">
                <a:latin typeface="Times New Roman" pitchFamily="18" charset="0"/>
              </a:rPr>
              <a:t>但</a:t>
            </a:r>
            <a:r>
              <a:rPr lang="en-US" altLang="zh-CN" sz="2400" b="1" dirty="0" smtClean="0">
                <a:latin typeface="Times New Roman" pitchFamily="18" charset="0"/>
              </a:rPr>
              <a:t>(1 2) (1 3) = (1 2 3). </a:t>
            </a:r>
            <a:r>
              <a:rPr lang="zh-CN" altLang="en-US" sz="2400" b="1" dirty="0" smtClean="0">
                <a:latin typeface="Times New Roman" pitchFamily="18" charset="0"/>
              </a:rPr>
              <a:t>它有</a:t>
            </a:r>
            <a:r>
              <a:rPr lang="en-US" altLang="zh-CN" sz="2400" b="1" dirty="0" smtClean="0">
                <a:latin typeface="Times New Roman" pitchFamily="18" charset="0"/>
              </a:rPr>
              <a:t>6</a:t>
            </a:r>
            <a:r>
              <a:rPr lang="zh-CN" altLang="en-US" sz="2400" b="1" dirty="0" smtClean="0">
                <a:latin typeface="Times New Roman" pitchFamily="18" charset="0"/>
              </a:rPr>
              <a:t>个子群：</a:t>
            </a:r>
            <a:endParaRPr lang="en-US" altLang="zh-CN" sz="2400" b="1" dirty="0" smtClean="0">
              <a:latin typeface="Times New Roman" pitchFamily="18" charset="0"/>
            </a:endParaRPr>
          </a:p>
          <a:p>
            <a:pPr>
              <a:lnSpc>
                <a:spcPct val="110000"/>
              </a:lnSpc>
              <a:spcBef>
                <a:spcPts val="0"/>
              </a:spcBef>
              <a:defRPr/>
            </a:pPr>
            <a:r>
              <a:rPr lang="en-US" altLang="zh-CN" sz="2400" b="1" dirty="0" smtClean="0">
                <a:latin typeface="Times New Roman" pitchFamily="18" charset="0"/>
              </a:rPr>
              <a:t>	&lt; (1) &gt; = { (1) }</a:t>
            </a:r>
          </a:p>
          <a:p>
            <a:pPr>
              <a:lnSpc>
                <a:spcPct val="110000"/>
              </a:lnSpc>
              <a:spcBef>
                <a:spcPts val="0"/>
              </a:spcBef>
              <a:defRPr/>
            </a:pPr>
            <a:r>
              <a:rPr lang="en-US" altLang="zh-CN" sz="2400" b="1" dirty="0" smtClean="0">
                <a:latin typeface="Times New Roman" pitchFamily="18" charset="0"/>
              </a:rPr>
              <a:t>	&lt; (1 2) &gt; = { (1), (1 2) }</a:t>
            </a:r>
          </a:p>
          <a:p>
            <a:pPr>
              <a:lnSpc>
                <a:spcPct val="110000"/>
              </a:lnSpc>
              <a:spcBef>
                <a:spcPts val="0"/>
              </a:spcBef>
              <a:defRPr/>
            </a:pPr>
            <a:r>
              <a:rPr lang="en-US" altLang="zh-CN" sz="2400" b="1" dirty="0" smtClean="0">
                <a:latin typeface="Times New Roman" pitchFamily="18" charset="0"/>
              </a:rPr>
              <a:t>	&lt; (1 3) &gt; = { (1), (1 3) }</a:t>
            </a:r>
          </a:p>
          <a:p>
            <a:pPr>
              <a:lnSpc>
                <a:spcPct val="110000"/>
              </a:lnSpc>
              <a:spcBef>
                <a:spcPts val="0"/>
              </a:spcBef>
              <a:defRPr/>
            </a:pPr>
            <a:r>
              <a:rPr lang="en-US" altLang="zh-CN" sz="2400" b="1" dirty="0" smtClean="0">
                <a:latin typeface="Times New Roman" pitchFamily="18" charset="0"/>
              </a:rPr>
              <a:t>	&lt; (2 3) &gt; = { (1), (2 3) }</a:t>
            </a:r>
          </a:p>
          <a:p>
            <a:pPr>
              <a:lnSpc>
                <a:spcPct val="110000"/>
              </a:lnSpc>
              <a:spcBef>
                <a:spcPts val="0"/>
              </a:spcBef>
              <a:defRPr/>
            </a:pPr>
            <a:r>
              <a:rPr lang="en-US" altLang="zh-CN" sz="2400" b="1" dirty="0" smtClean="0">
                <a:latin typeface="Times New Roman" pitchFamily="18" charset="0"/>
              </a:rPr>
              <a:t>	&lt; (1 2 3) &gt; = &lt; (1 3 2) &gt; = { (1), (1 2 3), (1 3 2) }</a:t>
            </a:r>
          </a:p>
          <a:p>
            <a:pPr>
              <a:lnSpc>
                <a:spcPct val="110000"/>
              </a:lnSpc>
              <a:spcBef>
                <a:spcPts val="0"/>
              </a:spcBef>
              <a:defRPr/>
            </a:pPr>
            <a:r>
              <a:rPr lang="en-US" altLang="zh-CN" sz="2400" b="1" i="1" dirty="0" smtClean="0">
                <a:latin typeface="Times New Roman" pitchFamily="18" charset="0"/>
              </a:rPr>
              <a:t>	S</a:t>
            </a:r>
            <a:r>
              <a:rPr lang="en-US" altLang="zh-CN" sz="2400" b="1" baseline="-25000" dirty="0" smtClean="0">
                <a:latin typeface="Times New Roman" pitchFamily="18" charset="0"/>
              </a:rPr>
              <a:t>3</a:t>
            </a:r>
            <a:r>
              <a:rPr lang="en-US" altLang="zh-CN" sz="2400" b="1" dirty="0" smtClean="0">
                <a:latin typeface="Times New Roman" pitchFamily="18" charset="0"/>
              </a:rPr>
              <a:t> = { (1), (1 2), (1 3), (2 3), (1 2 3), (1 3 2) }</a:t>
            </a:r>
          </a:p>
        </p:txBody>
      </p:sp>
      <p:graphicFrame>
        <p:nvGraphicFramePr>
          <p:cNvPr id="183305" name="Object 9"/>
          <p:cNvGraphicFramePr>
            <a:graphicFrameLocks noChangeAspect="1"/>
          </p:cNvGraphicFramePr>
          <p:nvPr/>
        </p:nvGraphicFramePr>
        <p:xfrm>
          <a:off x="2428860" y="2500313"/>
          <a:ext cx="3500437" cy="857250"/>
        </p:xfrm>
        <a:graphic>
          <a:graphicData uri="http://schemas.openxmlformats.org/presentationml/2006/ole">
            <p:oleObj spid="_x0000_s183314" name="Equation" r:id="rId4" imgW="1866900" imgH="457200" progId="Equation.3">
              <p:embed/>
            </p:oleObj>
          </a:graphicData>
        </a:graphic>
      </p:graphicFrame>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71468" y="285750"/>
            <a:ext cx="8929688"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环</a:t>
            </a:r>
          </a:p>
        </p:txBody>
      </p:sp>
      <p:sp>
        <p:nvSpPr>
          <p:cNvPr id="3" name="内容占位符 2"/>
          <p:cNvSpPr>
            <a:spLocks noGrp="1"/>
          </p:cNvSpPr>
          <p:nvPr>
            <p:ph idx="1"/>
          </p:nvPr>
        </p:nvSpPr>
        <p:spPr>
          <a:xfrm>
            <a:off x="446856" y="908720"/>
            <a:ext cx="8229600" cy="5166320"/>
          </a:xfrm>
        </p:spPr>
        <p:txBody>
          <a:bodyPr/>
          <a:lstStyle/>
          <a:p>
            <a:pPr>
              <a:spcBef>
                <a:spcPts val="1200"/>
              </a:spcBef>
              <a:defRPr/>
            </a:pPr>
            <a:r>
              <a:rPr lang="zh-CN" altLang="en-US" dirty="0" smtClean="0">
                <a:solidFill>
                  <a:srgbClr val="FF0000"/>
                </a:solidFill>
              </a:rPr>
              <a:t>定义</a:t>
            </a:r>
            <a:r>
              <a:rPr lang="en-US" altLang="zh-CN" dirty="0" smtClean="0">
                <a:solidFill>
                  <a:srgbClr val="FF0000"/>
                </a:solidFill>
              </a:rPr>
              <a:t>9.18 </a:t>
            </a:r>
            <a:r>
              <a:rPr lang="zh-CN" altLang="en-US" dirty="0" smtClean="0"/>
              <a:t>设</a:t>
            </a:r>
            <a:r>
              <a:rPr lang="en-US" altLang="zh-CN" dirty="0" smtClean="0"/>
              <a:t>&lt;</a:t>
            </a:r>
            <a:r>
              <a:rPr lang="en-US" altLang="zh-CN" i="1" kern="1200" dirty="0" smtClean="0"/>
              <a:t>R</a:t>
            </a:r>
            <a:r>
              <a:rPr lang="en-US" altLang="zh-CN" dirty="0" smtClean="0"/>
              <a:t>,+,·&gt;</a:t>
            </a:r>
            <a:r>
              <a:rPr lang="zh-CN" altLang="en-US" dirty="0" smtClean="0"/>
              <a:t>是代数系统，</a:t>
            </a:r>
            <a:r>
              <a:rPr lang="en-US" altLang="zh-CN" dirty="0" smtClean="0"/>
              <a:t>+</a:t>
            </a:r>
            <a:r>
              <a:rPr lang="zh-CN" altLang="en-US" dirty="0" smtClean="0"/>
              <a:t>和</a:t>
            </a:r>
            <a:r>
              <a:rPr lang="en-US" altLang="zh-CN" dirty="0" smtClean="0"/>
              <a:t>·</a:t>
            </a:r>
            <a:r>
              <a:rPr lang="zh-CN" altLang="en-US" dirty="0" smtClean="0"/>
              <a:t>是二元运算</a:t>
            </a:r>
            <a:r>
              <a:rPr lang="en-US" altLang="zh-CN" dirty="0" smtClean="0"/>
              <a:t>. </a:t>
            </a:r>
            <a:r>
              <a:rPr lang="zh-CN" altLang="en-US" dirty="0" smtClean="0"/>
              <a:t>如果满足</a:t>
            </a:r>
          </a:p>
          <a:p>
            <a:pPr>
              <a:spcBef>
                <a:spcPts val="1200"/>
              </a:spcBef>
              <a:defRPr/>
            </a:pPr>
            <a:r>
              <a:rPr lang="zh-CN" altLang="en-US" dirty="0" smtClean="0"/>
              <a:t>以下条件</a:t>
            </a:r>
            <a:r>
              <a:rPr lang="en-US" altLang="zh-CN" dirty="0" smtClean="0"/>
              <a:t>:</a:t>
            </a:r>
          </a:p>
          <a:p>
            <a:pPr>
              <a:spcBef>
                <a:spcPts val="1200"/>
              </a:spcBef>
              <a:defRPr/>
            </a:pPr>
            <a:r>
              <a:rPr lang="en-US" altLang="zh-CN" dirty="0" smtClean="0"/>
              <a:t>(1) &lt;</a:t>
            </a:r>
            <a:r>
              <a:rPr lang="en-US" altLang="zh-CN" i="1" kern="1200" dirty="0" smtClean="0"/>
              <a:t>R</a:t>
            </a:r>
            <a:r>
              <a:rPr lang="en-US" altLang="zh-CN" dirty="0" smtClean="0"/>
              <a:t>, +&gt;</a:t>
            </a:r>
            <a:r>
              <a:rPr lang="zh-CN" altLang="en-US" dirty="0" smtClean="0"/>
              <a:t>构成交换群</a:t>
            </a:r>
            <a:r>
              <a:rPr lang="en-US" altLang="zh-CN" dirty="0" smtClean="0"/>
              <a:t>;</a:t>
            </a:r>
            <a:endParaRPr lang="zh-CN" altLang="en-US" dirty="0" smtClean="0"/>
          </a:p>
          <a:p>
            <a:pPr>
              <a:spcBef>
                <a:spcPts val="1200"/>
              </a:spcBef>
              <a:defRPr/>
            </a:pPr>
            <a:r>
              <a:rPr lang="en-US" altLang="zh-CN" dirty="0" smtClean="0"/>
              <a:t>(2) &lt;</a:t>
            </a:r>
            <a:r>
              <a:rPr lang="en-US" altLang="zh-CN" i="1" kern="1200" dirty="0" smtClean="0"/>
              <a:t>R</a:t>
            </a:r>
            <a:r>
              <a:rPr lang="en-US" altLang="zh-CN" dirty="0" smtClean="0"/>
              <a:t>, ·&gt;</a:t>
            </a:r>
            <a:r>
              <a:rPr lang="zh-CN" altLang="en-US" dirty="0" smtClean="0"/>
              <a:t>构成半群</a:t>
            </a:r>
            <a:r>
              <a:rPr lang="en-US" altLang="zh-CN" dirty="0" smtClean="0"/>
              <a:t>;</a:t>
            </a:r>
            <a:endParaRPr lang="zh-CN" altLang="en-US" dirty="0" smtClean="0"/>
          </a:p>
          <a:p>
            <a:pPr>
              <a:spcBef>
                <a:spcPts val="1200"/>
              </a:spcBef>
              <a:defRPr/>
            </a:pPr>
            <a:r>
              <a:rPr lang="en-US" altLang="zh-CN" dirty="0" smtClean="0"/>
              <a:t>(3) · </a:t>
            </a:r>
            <a:r>
              <a:rPr lang="zh-CN" altLang="en-US" dirty="0" smtClean="0"/>
              <a:t>运算关于 </a:t>
            </a:r>
            <a:r>
              <a:rPr lang="en-US" altLang="zh-CN" dirty="0" smtClean="0"/>
              <a:t>+ </a:t>
            </a:r>
            <a:r>
              <a:rPr lang="zh-CN" altLang="en-US" dirty="0" smtClean="0"/>
              <a:t>运算适合分配律</a:t>
            </a:r>
            <a:r>
              <a:rPr lang="en-US" altLang="zh-CN" dirty="0" smtClean="0"/>
              <a:t>.</a:t>
            </a:r>
            <a:endParaRPr lang="zh-CN" altLang="en-US" dirty="0" smtClean="0"/>
          </a:p>
          <a:p>
            <a:pPr>
              <a:spcBef>
                <a:spcPts val="1200"/>
              </a:spcBef>
              <a:defRPr/>
            </a:pPr>
            <a:r>
              <a:rPr lang="zh-CN" altLang="en-US" dirty="0" smtClean="0"/>
              <a:t>则称</a:t>
            </a:r>
            <a:r>
              <a:rPr lang="en-US" altLang="zh-CN" dirty="0" smtClean="0"/>
              <a:t>&lt;</a:t>
            </a:r>
            <a:r>
              <a:rPr lang="en-US" altLang="zh-CN" kern="1200" dirty="0" smtClean="0"/>
              <a:t>R</a:t>
            </a:r>
            <a:r>
              <a:rPr lang="en-US" altLang="zh-CN" dirty="0" smtClean="0"/>
              <a:t>, +, ·&gt;</a:t>
            </a:r>
            <a:r>
              <a:rPr lang="zh-CN" altLang="en-US" dirty="0" smtClean="0"/>
              <a:t>是一个</a:t>
            </a:r>
            <a:r>
              <a:rPr lang="zh-CN" altLang="en-US" dirty="0" smtClean="0">
                <a:solidFill>
                  <a:schemeClr val="accent2">
                    <a:lumMod val="60000"/>
                    <a:lumOff val="40000"/>
                  </a:schemeClr>
                </a:solidFill>
              </a:rPr>
              <a:t>环</a:t>
            </a:r>
            <a:r>
              <a:rPr lang="en-US" altLang="zh-CN" dirty="0" smtClean="0"/>
              <a:t>.</a:t>
            </a:r>
          </a:p>
          <a:p>
            <a:pPr>
              <a:spcBef>
                <a:spcPts val="1200"/>
              </a:spcBef>
              <a:defRPr/>
            </a:pPr>
            <a:r>
              <a:rPr lang="zh-CN" altLang="en-US" dirty="0" smtClean="0"/>
              <a:t>通常称 </a:t>
            </a:r>
            <a:r>
              <a:rPr lang="en-US" altLang="zh-CN" dirty="0" smtClean="0"/>
              <a:t>+ </a:t>
            </a:r>
            <a:r>
              <a:rPr lang="zh-CN" altLang="en-US" dirty="0" smtClean="0"/>
              <a:t>运算为环中的加法，</a:t>
            </a:r>
            <a:r>
              <a:rPr lang="en-US" altLang="zh-CN" dirty="0" smtClean="0"/>
              <a:t>· </a:t>
            </a:r>
            <a:r>
              <a:rPr lang="zh-CN" altLang="en-US" dirty="0" smtClean="0"/>
              <a:t>运算为环中的乘法</a:t>
            </a:r>
            <a:r>
              <a:rPr lang="en-US" altLang="zh-CN" dirty="0" smtClean="0"/>
              <a:t>.</a:t>
            </a:r>
          </a:p>
          <a:p>
            <a:pPr>
              <a:spcBef>
                <a:spcPts val="1200"/>
              </a:spcBef>
              <a:defRPr/>
            </a:pPr>
            <a:r>
              <a:rPr lang="zh-CN" altLang="en-US" dirty="0" smtClean="0"/>
              <a:t>环中加法单位元记作</a:t>
            </a:r>
            <a:r>
              <a:rPr lang="en-US" altLang="zh-CN" dirty="0" smtClean="0"/>
              <a:t>0</a:t>
            </a:r>
            <a:r>
              <a:rPr lang="zh-CN" altLang="en-US" dirty="0" smtClean="0"/>
              <a:t>，乘法单位元</a:t>
            </a:r>
            <a:r>
              <a:rPr lang="en-US" altLang="zh-CN" dirty="0" smtClean="0"/>
              <a:t>(</a:t>
            </a:r>
            <a:r>
              <a:rPr lang="zh-CN" altLang="en-US" dirty="0" smtClean="0"/>
              <a:t>如果存在</a:t>
            </a:r>
            <a:r>
              <a:rPr lang="en-US" altLang="zh-CN" dirty="0" smtClean="0"/>
              <a:t>)</a:t>
            </a:r>
            <a:r>
              <a:rPr lang="zh-CN" altLang="en-US" dirty="0" smtClean="0"/>
              <a:t>记作</a:t>
            </a:r>
            <a:r>
              <a:rPr lang="en-US" altLang="zh-CN" kern="1200" dirty="0" smtClean="0"/>
              <a:t>1</a:t>
            </a:r>
            <a:r>
              <a:rPr lang="en-US" altLang="zh-CN" dirty="0" smtClean="0"/>
              <a:t>.</a:t>
            </a:r>
          </a:p>
          <a:p>
            <a:pPr>
              <a:spcBef>
                <a:spcPts val="1200"/>
              </a:spcBef>
              <a:defRPr/>
            </a:pPr>
            <a:r>
              <a:rPr lang="zh-CN" altLang="en-US" dirty="0" smtClean="0"/>
              <a:t>对任何元素</a:t>
            </a:r>
            <a:r>
              <a:rPr lang="en-US" altLang="zh-CN" i="1" kern="1200" dirty="0" smtClean="0"/>
              <a:t>x</a:t>
            </a:r>
            <a:r>
              <a:rPr lang="zh-CN" altLang="en-US" dirty="0" smtClean="0"/>
              <a:t>，称</a:t>
            </a:r>
            <a:r>
              <a:rPr lang="en-US" altLang="zh-CN" i="1" kern="1200" dirty="0" smtClean="0"/>
              <a:t>x </a:t>
            </a:r>
            <a:r>
              <a:rPr lang="zh-CN" altLang="en-US" dirty="0" smtClean="0"/>
              <a:t>的加法逆元为</a:t>
            </a:r>
            <a:r>
              <a:rPr lang="zh-CN" altLang="en-US" u="sng" dirty="0" smtClean="0">
                <a:solidFill>
                  <a:schemeClr val="accent2">
                    <a:lumMod val="60000"/>
                    <a:lumOff val="40000"/>
                  </a:schemeClr>
                </a:solidFill>
              </a:rPr>
              <a:t>负元</a:t>
            </a:r>
            <a:r>
              <a:rPr lang="zh-CN" altLang="en-US" dirty="0" smtClean="0"/>
              <a:t>，记作</a:t>
            </a:r>
            <a:r>
              <a:rPr lang="en-US" altLang="zh-CN" kern="1200" dirty="0" smtClean="0"/>
              <a:t>-</a:t>
            </a:r>
            <a:r>
              <a:rPr lang="en-US" altLang="zh-CN" i="1" kern="1200" dirty="0" smtClean="0"/>
              <a:t>x</a:t>
            </a:r>
            <a:r>
              <a:rPr lang="en-US" altLang="zh-CN" dirty="0" smtClean="0"/>
              <a:t>.</a:t>
            </a:r>
          </a:p>
          <a:p>
            <a:pPr>
              <a:spcBef>
                <a:spcPts val="1200"/>
              </a:spcBef>
              <a:defRPr/>
            </a:pPr>
            <a:r>
              <a:rPr lang="zh-CN" altLang="en-US" dirty="0" smtClean="0"/>
              <a:t>若</a:t>
            </a:r>
            <a:r>
              <a:rPr lang="en-US" altLang="zh-CN" i="1" kern="1200" dirty="0" smtClean="0"/>
              <a:t>x </a:t>
            </a:r>
            <a:r>
              <a:rPr lang="zh-CN" altLang="en-US" dirty="0" smtClean="0"/>
              <a:t>存在乘法逆元的话，则称之为</a:t>
            </a:r>
            <a:r>
              <a:rPr lang="zh-CN" altLang="en-US" u="sng" dirty="0" smtClean="0">
                <a:solidFill>
                  <a:schemeClr val="accent2">
                    <a:lumMod val="60000"/>
                    <a:lumOff val="40000"/>
                  </a:schemeClr>
                </a:solidFill>
              </a:rPr>
              <a:t>逆元</a:t>
            </a:r>
            <a:r>
              <a:rPr lang="zh-CN" altLang="en-US" dirty="0" smtClean="0"/>
              <a:t>，记作</a:t>
            </a:r>
            <a:r>
              <a:rPr lang="en-US" altLang="zh-CN" i="1" kern="1200" dirty="0" smtClean="0"/>
              <a:t>x</a:t>
            </a:r>
            <a:r>
              <a:rPr lang="en-US" altLang="zh-CN" kern="1200" baseline="30000" dirty="0" smtClean="0"/>
              <a:t>-1</a:t>
            </a:r>
            <a:r>
              <a:rPr lang="en-US" altLang="zh-CN" dirty="0" smtClean="0"/>
              <a:t>.</a:t>
            </a:r>
            <a:endParaRPr lang="zh-CN" altLang="en-US" dirty="0"/>
          </a:p>
        </p:txBody>
      </p:sp>
      <p:sp>
        <p:nvSpPr>
          <p:cNvPr id="59396" name="灯片编号占位符 3"/>
          <p:cNvSpPr>
            <a:spLocks noGrp="1"/>
          </p:cNvSpPr>
          <p:nvPr>
            <p:ph type="sldNum" sz="quarter" idx="12"/>
          </p:nvPr>
        </p:nvSpPr>
        <p:spPr>
          <a:noFill/>
        </p:spPr>
        <p:txBody>
          <a:bodyPr/>
          <a:lstStyle/>
          <a:p>
            <a:fld id="{BB9EE70A-2F42-4185-B3E8-B852EAEF11A9}" type="slidenum">
              <a:rPr lang="en-US" altLang="zh-CN" smtClean="0">
                <a:ea typeface="宋体" charset="-122"/>
              </a:rPr>
              <a:pPr/>
              <a:t>44</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142844" y="285750"/>
            <a:ext cx="8786844"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环</a:t>
            </a:r>
          </a:p>
        </p:txBody>
      </p:sp>
      <p:sp>
        <p:nvSpPr>
          <p:cNvPr id="60419" name="内容占位符 2"/>
          <p:cNvSpPr>
            <a:spLocks noGrp="1"/>
          </p:cNvSpPr>
          <p:nvPr>
            <p:ph idx="1"/>
          </p:nvPr>
        </p:nvSpPr>
        <p:spPr>
          <a:xfrm>
            <a:off x="285750" y="1143001"/>
            <a:ext cx="8229600" cy="4806280"/>
          </a:xfrm>
        </p:spPr>
        <p:txBody>
          <a:bodyPr/>
          <a:lstStyle/>
          <a:p>
            <a:pPr>
              <a:lnSpc>
                <a:spcPct val="125000"/>
              </a:lnSpc>
              <a:spcBef>
                <a:spcPts val="1200"/>
              </a:spcBef>
            </a:pPr>
            <a:r>
              <a:rPr lang="en-US" altLang="zh-CN" dirty="0" smtClean="0"/>
              <a:t>(1) </a:t>
            </a:r>
            <a:r>
              <a:rPr lang="zh-CN" altLang="en-US" dirty="0" smtClean="0"/>
              <a:t>整数集、有理数集、实数集和复数集关于普通的加法和</a:t>
            </a:r>
          </a:p>
          <a:p>
            <a:pPr>
              <a:lnSpc>
                <a:spcPct val="125000"/>
              </a:lnSpc>
              <a:spcBef>
                <a:spcPts val="1200"/>
              </a:spcBef>
            </a:pPr>
            <a:r>
              <a:rPr lang="zh-CN" altLang="en-US" dirty="0" smtClean="0"/>
              <a:t>乘法构成环，分别称为</a:t>
            </a:r>
            <a:r>
              <a:rPr lang="zh-CN" altLang="en-US" dirty="0" smtClean="0">
                <a:solidFill>
                  <a:schemeClr val="accent2">
                    <a:lumMod val="60000"/>
                    <a:lumOff val="40000"/>
                  </a:schemeClr>
                </a:solidFill>
              </a:rPr>
              <a:t>整数环</a:t>
            </a:r>
            <a:r>
              <a:rPr lang="en-US" altLang="zh-CN" dirty="0" smtClean="0"/>
              <a:t>Z</a:t>
            </a:r>
            <a:r>
              <a:rPr lang="zh-CN" altLang="en-US" dirty="0" smtClean="0"/>
              <a:t>，</a:t>
            </a:r>
            <a:r>
              <a:rPr lang="zh-CN" altLang="en-US" dirty="0" smtClean="0">
                <a:solidFill>
                  <a:schemeClr val="accent2">
                    <a:lumMod val="60000"/>
                    <a:lumOff val="40000"/>
                  </a:schemeClr>
                </a:solidFill>
              </a:rPr>
              <a:t>有理数环</a:t>
            </a:r>
            <a:r>
              <a:rPr lang="en-US" altLang="zh-CN" dirty="0" smtClean="0"/>
              <a:t>Q</a:t>
            </a:r>
            <a:r>
              <a:rPr lang="zh-CN" altLang="en-US" dirty="0" smtClean="0"/>
              <a:t>，</a:t>
            </a:r>
            <a:r>
              <a:rPr lang="zh-CN" altLang="en-US" dirty="0" smtClean="0">
                <a:solidFill>
                  <a:schemeClr val="accent2">
                    <a:lumMod val="60000"/>
                    <a:lumOff val="40000"/>
                  </a:schemeClr>
                </a:solidFill>
              </a:rPr>
              <a:t>实数环</a:t>
            </a:r>
            <a:r>
              <a:rPr lang="en-US" altLang="zh-CN" dirty="0" smtClean="0"/>
              <a:t>R</a:t>
            </a:r>
          </a:p>
          <a:p>
            <a:pPr>
              <a:lnSpc>
                <a:spcPct val="125000"/>
              </a:lnSpc>
              <a:spcBef>
                <a:spcPts val="1200"/>
              </a:spcBef>
            </a:pPr>
            <a:r>
              <a:rPr lang="zh-CN" altLang="en-US" dirty="0" smtClean="0"/>
              <a:t>和</a:t>
            </a:r>
            <a:r>
              <a:rPr lang="zh-CN" altLang="en-US" dirty="0" smtClean="0">
                <a:solidFill>
                  <a:schemeClr val="accent2">
                    <a:lumMod val="60000"/>
                    <a:lumOff val="40000"/>
                  </a:schemeClr>
                </a:solidFill>
              </a:rPr>
              <a:t>复数环</a:t>
            </a:r>
            <a:r>
              <a:rPr lang="en-US" altLang="zh-CN" dirty="0" smtClean="0"/>
              <a:t>C.</a:t>
            </a:r>
          </a:p>
          <a:p>
            <a:pPr>
              <a:lnSpc>
                <a:spcPct val="125000"/>
              </a:lnSpc>
              <a:spcBef>
                <a:spcPts val="1200"/>
              </a:spcBef>
            </a:pPr>
            <a:r>
              <a:rPr lang="en-US" altLang="zh-CN" dirty="0" smtClean="0"/>
              <a:t>(2) </a:t>
            </a:r>
            <a:r>
              <a:rPr lang="en-US" altLang="zh-CN" i="1" dirty="0" smtClean="0"/>
              <a:t>n</a:t>
            </a:r>
            <a:r>
              <a:rPr lang="en-US" altLang="zh-CN" dirty="0" smtClean="0"/>
              <a:t>(</a:t>
            </a:r>
            <a:r>
              <a:rPr lang="en-US" altLang="zh-CN" i="1" dirty="0" smtClean="0"/>
              <a:t>n</a:t>
            </a:r>
            <a:r>
              <a:rPr lang="en-US" altLang="zh-CN" dirty="0" smtClean="0"/>
              <a:t>≥2)</a:t>
            </a:r>
            <a:r>
              <a:rPr lang="zh-CN" altLang="en-US" dirty="0" smtClean="0"/>
              <a:t>阶实方矩阵的集合</a:t>
            </a:r>
            <a:r>
              <a:rPr lang="en-US" altLang="zh-CN" i="1" dirty="0" err="1" smtClean="0"/>
              <a:t>M</a:t>
            </a:r>
            <a:r>
              <a:rPr lang="en-US" altLang="zh-CN" i="1" baseline="-25000" dirty="0" err="1" smtClean="0"/>
              <a:t>n</a:t>
            </a:r>
            <a:r>
              <a:rPr lang="en-US" altLang="zh-CN" dirty="0" smtClean="0"/>
              <a:t>(R)</a:t>
            </a:r>
            <a:r>
              <a:rPr lang="zh-CN" altLang="en-US" dirty="0" smtClean="0"/>
              <a:t>关于矩阵的加法和乘法构成环，称为</a:t>
            </a:r>
            <a:r>
              <a:rPr lang="en-US" altLang="zh-CN" i="1" dirty="0" smtClean="0">
                <a:solidFill>
                  <a:schemeClr val="accent2">
                    <a:lumMod val="60000"/>
                    <a:lumOff val="40000"/>
                  </a:schemeClr>
                </a:solidFill>
              </a:rPr>
              <a:t>n</a:t>
            </a:r>
            <a:r>
              <a:rPr lang="en-US" altLang="zh-CN" dirty="0" smtClean="0">
                <a:solidFill>
                  <a:schemeClr val="accent2">
                    <a:lumMod val="60000"/>
                    <a:lumOff val="40000"/>
                  </a:schemeClr>
                </a:solidFill>
              </a:rPr>
              <a:t> </a:t>
            </a:r>
            <a:r>
              <a:rPr lang="zh-CN" altLang="en-US" dirty="0" smtClean="0">
                <a:solidFill>
                  <a:schemeClr val="accent2">
                    <a:lumMod val="60000"/>
                    <a:lumOff val="40000"/>
                  </a:schemeClr>
                </a:solidFill>
              </a:rPr>
              <a:t>阶实矩阵环</a:t>
            </a:r>
            <a:r>
              <a:rPr lang="en-US" altLang="zh-CN" dirty="0" smtClean="0"/>
              <a:t>.</a:t>
            </a:r>
          </a:p>
          <a:p>
            <a:pPr>
              <a:lnSpc>
                <a:spcPct val="125000"/>
              </a:lnSpc>
              <a:spcBef>
                <a:spcPts val="1200"/>
              </a:spcBef>
            </a:pPr>
            <a:r>
              <a:rPr lang="en-US" altLang="zh-CN" dirty="0" smtClean="0"/>
              <a:t>(3) </a:t>
            </a:r>
            <a:r>
              <a:rPr lang="zh-CN" altLang="en-US" dirty="0" smtClean="0"/>
              <a:t>集合的幂集</a:t>
            </a:r>
            <a:r>
              <a:rPr lang="en-US" altLang="zh-CN" i="1" dirty="0" smtClean="0"/>
              <a:t>P</a:t>
            </a:r>
            <a:r>
              <a:rPr lang="en-US" altLang="zh-CN" dirty="0" smtClean="0"/>
              <a:t>(B)</a:t>
            </a:r>
            <a:r>
              <a:rPr lang="zh-CN" altLang="en-US" dirty="0" smtClean="0"/>
              <a:t>关于集合的对称差运算和交运算构成环</a:t>
            </a:r>
            <a:r>
              <a:rPr lang="en-US" altLang="zh-CN" dirty="0" smtClean="0"/>
              <a:t>.</a:t>
            </a:r>
          </a:p>
          <a:p>
            <a:pPr>
              <a:lnSpc>
                <a:spcPct val="125000"/>
              </a:lnSpc>
              <a:spcBef>
                <a:spcPts val="1200"/>
              </a:spcBef>
            </a:pPr>
            <a:r>
              <a:rPr lang="en-US" altLang="zh-CN" dirty="0" smtClean="0"/>
              <a:t>(4) </a:t>
            </a:r>
            <a:r>
              <a:rPr lang="zh-CN" altLang="en-US" dirty="0" smtClean="0"/>
              <a:t>设</a:t>
            </a:r>
            <a:r>
              <a:rPr lang="en-US" altLang="zh-CN" dirty="0" smtClean="0"/>
              <a:t>Z</a:t>
            </a:r>
            <a:r>
              <a:rPr lang="en-US" altLang="zh-CN" i="1" baseline="-25000" dirty="0" smtClean="0"/>
              <a:t>n</a:t>
            </a:r>
            <a:r>
              <a:rPr lang="en-US" altLang="zh-CN" dirty="0" smtClean="0"/>
              <a:t>={0,1, ... , </a:t>
            </a:r>
            <a:r>
              <a:rPr lang="en-US" altLang="zh-CN" i="1" dirty="0" smtClean="0"/>
              <a:t>n</a:t>
            </a:r>
            <a:r>
              <a:rPr lang="en-US" altLang="zh-CN" dirty="0" smtClean="0"/>
              <a:t>-1}</a:t>
            </a:r>
            <a:r>
              <a:rPr lang="zh-CN" altLang="en-US" dirty="0" smtClean="0"/>
              <a:t>，⊕和</a:t>
            </a:r>
            <a:r>
              <a:rPr lang="en-US" dirty="0" smtClean="0">
                <a:sym typeface="Wingdings 2" pitchFamily="18" charset="2"/>
              </a:rPr>
              <a:t></a:t>
            </a:r>
            <a:r>
              <a:rPr lang="zh-CN" altLang="en-US" dirty="0" smtClean="0"/>
              <a:t>分别表示模</a:t>
            </a:r>
            <a:r>
              <a:rPr lang="en-US" altLang="zh-CN" i="1" dirty="0" smtClean="0"/>
              <a:t>n</a:t>
            </a:r>
            <a:r>
              <a:rPr lang="zh-CN" altLang="en-US" dirty="0" smtClean="0"/>
              <a:t>的加法和乘</a:t>
            </a:r>
          </a:p>
          <a:p>
            <a:pPr>
              <a:lnSpc>
                <a:spcPct val="125000"/>
              </a:lnSpc>
              <a:spcBef>
                <a:spcPts val="1200"/>
              </a:spcBef>
            </a:pPr>
            <a:r>
              <a:rPr lang="zh-CN" altLang="en-US" dirty="0" smtClean="0"/>
              <a:t>法，则</a:t>
            </a:r>
            <a:r>
              <a:rPr lang="en-US" altLang="zh-CN" dirty="0" smtClean="0"/>
              <a:t>&lt;Z</a:t>
            </a:r>
            <a:r>
              <a:rPr lang="en-US" altLang="zh-CN" i="1" baseline="-25000" dirty="0" smtClean="0"/>
              <a:t>n</a:t>
            </a:r>
            <a:r>
              <a:rPr lang="en-US" altLang="zh-CN" dirty="0" smtClean="0"/>
              <a:t>,</a:t>
            </a:r>
            <a:r>
              <a:rPr lang="zh-CN" altLang="en-US" dirty="0" smtClean="0"/>
              <a:t>⊕</a:t>
            </a:r>
            <a:r>
              <a:rPr lang="en-US" altLang="zh-CN" dirty="0" smtClean="0"/>
              <a:t>,</a:t>
            </a:r>
            <a:r>
              <a:rPr lang="en-US" altLang="zh-CN" dirty="0" smtClean="0">
                <a:sym typeface="Wingdings 2" pitchFamily="18" charset="2"/>
              </a:rPr>
              <a:t> </a:t>
            </a:r>
            <a:r>
              <a:rPr lang="en-US" altLang="zh-CN" dirty="0" smtClean="0"/>
              <a:t>&gt;</a:t>
            </a:r>
            <a:r>
              <a:rPr lang="zh-CN" altLang="en-US" dirty="0" smtClean="0"/>
              <a:t>构成环，称为</a:t>
            </a:r>
            <a:r>
              <a:rPr lang="zh-CN" altLang="en-US" dirty="0" smtClean="0">
                <a:solidFill>
                  <a:schemeClr val="accent2">
                    <a:lumMod val="60000"/>
                    <a:lumOff val="40000"/>
                  </a:schemeClr>
                </a:solidFill>
              </a:rPr>
              <a:t>模</a:t>
            </a:r>
            <a:r>
              <a:rPr lang="en-US" altLang="zh-CN" i="1" dirty="0" smtClean="0">
                <a:solidFill>
                  <a:schemeClr val="accent2">
                    <a:lumMod val="60000"/>
                    <a:lumOff val="40000"/>
                  </a:schemeClr>
                </a:solidFill>
              </a:rPr>
              <a:t>n</a:t>
            </a:r>
            <a:r>
              <a:rPr lang="zh-CN" altLang="en-US" dirty="0" smtClean="0">
                <a:solidFill>
                  <a:schemeClr val="accent2">
                    <a:lumMod val="60000"/>
                    <a:lumOff val="40000"/>
                  </a:schemeClr>
                </a:solidFill>
              </a:rPr>
              <a:t>的整数环</a:t>
            </a:r>
            <a:r>
              <a:rPr lang="en-US" altLang="zh-CN" dirty="0" smtClean="0"/>
              <a:t>.</a:t>
            </a:r>
            <a:endParaRPr lang="zh-CN" altLang="en-US" dirty="0" smtClean="0"/>
          </a:p>
        </p:txBody>
      </p:sp>
      <p:sp>
        <p:nvSpPr>
          <p:cNvPr id="60420" name="灯片编号占位符 3"/>
          <p:cNvSpPr>
            <a:spLocks noGrp="1"/>
          </p:cNvSpPr>
          <p:nvPr>
            <p:ph type="sldNum" sz="quarter" idx="12"/>
          </p:nvPr>
        </p:nvSpPr>
        <p:spPr>
          <a:noFill/>
        </p:spPr>
        <p:txBody>
          <a:bodyPr/>
          <a:lstStyle/>
          <a:p>
            <a:fld id="{8E5EED59-75A7-4C1C-9590-B533304E19FB}" type="slidenum">
              <a:rPr lang="en-US" altLang="zh-CN" smtClean="0">
                <a:ea typeface="宋体" charset="-122"/>
              </a:rPr>
              <a:pPr/>
              <a:t>45</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0" y="285750"/>
            <a:ext cx="8929688"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特殊的环</a:t>
            </a:r>
          </a:p>
        </p:txBody>
      </p:sp>
      <p:sp>
        <p:nvSpPr>
          <p:cNvPr id="62467" name="内容占位符 2"/>
          <p:cNvSpPr>
            <a:spLocks noGrp="1"/>
          </p:cNvSpPr>
          <p:nvPr>
            <p:ph idx="1"/>
          </p:nvPr>
        </p:nvSpPr>
        <p:spPr>
          <a:xfrm>
            <a:off x="285750" y="857232"/>
            <a:ext cx="8501092" cy="5500726"/>
          </a:xfrm>
        </p:spPr>
        <p:txBody>
          <a:bodyPr/>
          <a:lstStyle/>
          <a:p>
            <a:pPr>
              <a:lnSpc>
                <a:spcPct val="125000"/>
              </a:lnSpc>
              <a:spcBef>
                <a:spcPts val="1200"/>
              </a:spcBef>
            </a:pPr>
            <a:r>
              <a:rPr lang="zh-CN" altLang="en-US" dirty="0" smtClean="0">
                <a:solidFill>
                  <a:srgbClr val="FF0000"/>
                </a:solidFill>
              </a:rPr>
              <a:t>定义</a:t>
            </a:r>
            <a:r>
              <a:rPr lang="en-US" altLang="zh-CN" dirty="0" smtClean="0">
                <a:solidFill>
                  <a:srgbClr val="FF0000"/>
                </a:solidFill>
              </a:rPr>
              <a:t>9.19  </a:t>
            </a:r>
            <a:r>
              <a:rPr lang="zh-CN" altLang="en-US" dirty="0" smtClean="0"/>
              <a:t>设</a:t>
            </a:r>
            <a:r>
              <a:rPr lang="en-US" altLang="zh-CN" dirty="0" smtClean="0"/>
              <a:t>&lt;</a:t>
            </a:r>
            <a:r>
              <a:rPr lang="en-US" altLang="zh-CN" i="1" dirty="0" smtClean="0"/>
              <a:t>R</a:t>
            </a:r>
            <a:r>
              <a:rPr lang="en-US" altLang="zh-CN" dirty="0" smtClean="0"/>
              <a:t>, +, ·&gt;</a:t>
            </a:r>
            <a:r>
              <a:rPr lang="zh-CN" altLang="en-US" dirty="0" smtClean="0"/>
              <a:t>是环。</a:t>
            </a:r>
          </a:p>
          <a:p>
            <a:pPr>
              <a:lnSpc>
                <a:spcPct val="125000"/>
              </a:lnSpc>
              <a:spcBef>
                <a:spcPts val="1200"/>
              </a:spcBef>
            </a:pPr>
            <a:r>
              <a:rPr lang="en-US" altLang="zh-CN" dirty="0" smtClean="0"/>
              <a:t>(1) </a:t>
            </a:r>
            <a:r>
              <a:rPr lang="zh-CN" altLang="en-US" dirty="0" smtClean="0"/>
              <a:t>若环中乘法</a:t>
            </a:r>
            <a:r>
              <a:rPr lang="en-US" altLang="zh-CN" dirty="0" smtClean="0"/>
              <a:t>· </a:t>
            </a:r>
            <a:r>
              <a:rPr lang="zh-CN" altLang="en-US" dirty="0" smtClean="0"/>
              <a:t>适合交换律，则称</a:t>
            </a:r>
            <a:r>
              <a:rPr lang="en-US" altLang="zh-CN" i="1" dirty="0" smtClean="0"/>
              <a:t>R</a:t>
            </a:r>
            <a:r>
              <a:rPr lang="zh-CN" altLang="en-US" dirty="0" smtClean="0"/>
              <a:t>是</a:t>
            </a:r>
            <a:r>
              <a:rPr lang="zh-CN" altLang="en-US" dirty="0" smtClean="0">
                <a:solidFill>
                  <a:schemeClr val="accent2">
                    <a:lumMod val="60000"/>
                    <a:lumOff val="40000"/>
                  </a:schemeClr>
                </a:solidFill>
              </a:rPr>
              <a:t>交换环</a:t>
            </a:r>
            <a:r>
              <a:rPr lang="zh-CN" altLang="en-US" dirty="0" smtClean="0">
                <a:latin typeface="Times New Roman" pitchFamily="18" charset="0"/>
                <a:ea typeface="宋体" pitchFamily="2" charset="-122"/>
                <a:sym typeface="Symbol" pitchFamily="18" charset="2"/>
              </a:rPr>
              <a:t>。</a:t>
            </a:r>
            <a:endParaRPr lang="zh-CN" altLang="en-US" dirty="0" smtClean="0">
              <a:solidFill>
                <a:schemeClr val="accent2">
                  <a:lumMod val="60000"/>
                  <a:lumOff val="40000"/>
                </a:schemeClr>
              </a:solidFill>
            </a:endParaRPr>
          </a:p>
          <a:p>
            <a:pPr>
              <a:lnSpc>
                <a:spcPct val="125000"/>
              </a:lnSpc>
              <a:spcBef>
                <a:spcPts val="1200"/>
              </a:spcBef>
            </a:pPr>
            <a:r>
              <a:rPr lang="en-US" altLang="zh-CN" dirty="0" smtClean="0"/>
              <a:t>(2) </a:t>
            </a:r>
            <a:r>
              <a:rPr lang="zh-CN" altLang="en-US" dirty="0" smtClean="0"/>
              <a:t>若环中乘法</a:t>
            </a:r>
            <a:r>
              <a:rPr lang="en-US" altLang="zh-CN" dirty="0" smtClean="0"/>
              <a:t>· </a:t>
            </a:r>
            <a:r>
              <a:rPr lang="zh-CN" altLang="en-US" dirty="0" smtClean="0"/>
              <a:t>存在单位元，则称</a:t>
            </a:r>
            <a:r>
              <a:rPr lang="en-US" altLang="zh-CN" i="1" dirty="0" smtClean="0"/>
              <a:t>R</a:t>
            </a:r>
            <a:r>
              <a:rPr lang="zh-CN" altLang="en-US" dirty="0" smtClean="0"/>
              <a:t>是</a:t>
            </a:r>
            <a:r>
              <a:rPr lang="zh-CN" altLang="en-US" dirty="0" smtClean="0">
                <a:solidFill>
                  <a:schemeClr val="accent2">
                    <a:lumMod val="60000"/>
                    <a:lumOff val="40000"/>
                  </a:schemeClr>
                </a:solidFill>
              </a:rPr>
              <a:t>含幺环</a:t>
            </a:r>
            <a:r>
              <a:rPr lang="zh-CN" altLang="en-US" dirty="0" smtClean="0">
                <a:latin typeface="Times New Roman" pitchFamily="18" charset="0"/>
                <a:ea typeface="宋体" pitchFamily="2" charset="-122"/>
                <a:sym typeface="Symbol" pitchFamily="18" charset="2"/>
              </a:rPr>
              <a:t>。</a:t>
            </a:r>
            <a:endParaRPr lang="zh-CN" altLang="en-US" dirty="0" smtClean="0">
              <a:solidFill>
                <a:schemeClr val="accent2">
                  <a:lumMod val="60000"/>
                  <a:lumOff val="40000"/>
                </a:schemeClr>
              </a:solidFill>
            </a:endParaRPr>
          </a:p>
          <a:p>
            <a:pPr>
              <a:lnSpc>
                <a:spcPct val="125000"/>
              </a:lnSpc>
              <a:spcBef>
                <a:spcPts val="1200"/>
              </a:spcBef>
            </a:pPr>
            <a:r>
              <a:rPr lang="en-US" altLang="zh-CN" dirty="0" smtClean="0"/>
              <a:t>(3)</a:t>
            </a:r>
            <a:r>
              <a:rPr lang="zh-CN" altLang="en-US" dirty="0" smtClean="0"/>
              <a:t>若∀</a:t>
            </a:r>
            <a:r>
              <a:rPr lang="en-US" altLang="zh-CN" i="1" dirty="0" smtClean="0"/>
              <a:t>a, b</a:t>
            </a:r>
            <a:r>
              <a:rPr lang="zh-CN" altLang="en-US" dirty="0" smtClean="0"/>
              <a:t>∈</a:t>
            </a:r>
            <a:r>
              <a:rPr lang="en-US" altLang="zh-CN" i="1" dirty="0" smtClean="0"/>
              <a:t>R</a:t>
            </a:r>
            <a:r>
              <a:rPr lang="zh-CN" altLang="en-US" dirty="0" smtClean="0"/>
              <a:t>，</a:t>
            </a:r>
            <a:r>
              <a:rPr lang="en-US" altLang="zh-CN" i="1" dirty="0" err="1" smtClean="0"/>
              <a:t>ab</a:t>
            </a:r>
            <a:r>
              <a:rPr lang="en-US" altLang="zh-CN" dirty="0" smtClean="0"/>
              <a:t>=0</a:t>
            </a:r>
            <a:r>
              <a:rPr lang="en-US" altLang="zh-CN" dirty="0" smtClean="0">
                <a:latin typeface="Times New Roman" pitchFamily="18" charset="0"/>
                <a:ea typeface="宋体" pitchFamily="2" charset="-122"/>
                <a:sym typeface="Symbol" pitchFamily="18" charset="2"/>
              </a:rPr>
              <a:t> </a:t>
            </a:r>
            <a:r>
              <a:rPr lang="zh-CN" altLang="en-US" dirty="0" smtClean="0">
                <a:latin typeface="Times New Roman" pitchFamily="18" charset="0"/>
                <a:ea typeface="宋体" pitchFamily="2" charset="-122"/>
                <a:sym typeface="Symbol" pitchFamily="18" charset="2"/>
              </a:rPr>
              <a:t>但</a:t>
            </a:r>
            <a:r>
              <a:rPr lang="en-US" altLang="zh-CN" i="1" dirty="0" smtClean="0"/>
              <a:t>a</a:t>
            </a:r>
            <a:r>
              <a:rPr lang="en-US" altLang="zh-CN" dirty="0" smtClean="0">
                <a:latin typeface="Times New Roman" pitchFamily="18" charset="0"/>
                <a:cs typeface="Times New Roman" pitchFamily="18" charset="0"/>
                <a:sym typeface="Symbol" pitchFamily="18" charset="2"/>
              </a:rPr>
              <a:t>0</a:t>
            </a:r>
            <a:r>
              <a:rPr lang="zh-CN" altLang="en-US" dirty="0" smtClean="0">
                <a:latin typeface="Times New Roman" pitchFamily="18" charset="0"/>
                <a:ea typeface="宋体" pitchFamily="2" charset="-122"/>
                <a:sym typeface="Symbol" pitchFamily="18" charset="2"/>
              </a:rPr>
              <a:t>且</a:t>
            </a:r>
            <a:r>
              <a:rPr lang="en-US" altLang="zh-CN" i="1" dirty="0" smtClean="0"/>
              <a:t>b</a:t>
            </a:r>
            <a:r>
              <a:rPr lang="en-US" altLang="zh-CN" dirty="0" smtClean="0">
                <a:latin typeface="Times New Roman" pitchFamily="18" charset="0"/>
                <a:cs typeface="Times New Roman" pitchFamily="18" charset="0"/>
                <a:sym typeface="Symbol" pitchFamily="18" charset="2"/>
              </a:rPr>
              <a:t>0</a:t>
            </a:r>
            <a:r>
              <a:rPr lang="en-US" altLang="zh-CN" dirty="0" smtClean="0">
                <a:latin typeface="Times New Roman" pitchFamily="18" charset="0"/>
                <a:ea typeface="宋体" pitchFamily="2" charset="-122"/>
                <a:sym typeface="Symbol" pitchFamily="18" charset="2"/>
              </a:rPr>
              <a:t>, </a:t>
            </a:r>
            <a:r>
              <a:rPr lang="zh-CN" altLang="en-US" dirty="0" smtClean="0">
                <a:latin typeface="Times New Roman" pitchFamily="18" charset="0"/>
                <a:ea typeface="宋体" pitchFamily="2" charset="-122"/>
                <a:sym typeface="Symbol" pitchFamily="18" charset="2"/>
              </a:rPr>
              <a:t>则</a:t>
            </a:r>
            <a:r>
              <a:rPr lang="en-US" altLang="zh-CN" i="1" dirty="0" smtClean="0"/>
              <a:t>a</a:t>
            </a:r>
            <a:r>
              <a:rPr lang="zh-CN" altLang="en-US" dirty="0" smtClean="0">
                <a:latin typeface="Times New Roman" pitchFamily="18" charset="0"/>
                <a:ea typeface="宋体" pitchFamily="2" charset="-122"/>
                <a:sym typeface="Symbol" pitchFamily="18" charset="2"/>
              </a:rPr>
              <a:t>、</a:t>
            </a:r>
            <a:r>
              <a:rPr lang="en-US" altLang="zh-CN" i="1" dirty="0" smtClean="0"/>
              <a:t>b</a:t>
            </a:r>
            <a:r>
              <a:rPr lang="zh-CN" altLang="en-US" dirty="0" smtClean="0">
                <a:latin typeface="Times New Roman" pitchFamily="18" charset="0"/>
                <a:ea typeface="宋体" pitchFamily="2" charset="-122"/>
                <a:sym typeface="Symbol" pitchFamily="18" charset="2"/>
              </a:rPr>
              <a:t>分别称为</a:t>
            </a:r>
            <a:r>
              <a:rPr lang="en-US" altLang="zh-CN" i="1" dirty="0" smtClean="0"/>
              <a:t>R</a:t>
            </a:r>
            <a:r>
              <a:rPr lang="zh-CN" altLang="en-US" dirty="0" smtClean="0">
                <a:latin typeface="Times New Roman" pitchFamily="18" charset="0"/>
                <a:ea typeface="宋体" pitchFamily="2" charset="-122"/>
                <a:sym typeface="Symbol" pitchFamily="18" charset="2"/>
              </a:rPr>
              <a:t>的</a:t>
            </a:r>
            <a:r>
              <a:rPr lang="zh-CN" altLang="en-US" dirty="0" smtClean="0">
                <a:solidFill>
                  <a:schemeClr val="accent2">
                    <a:lumMod val="60000"/>
                    <a:lumOff val="40000"/>
                  </a:schemeClr>
                </a:solidFill>
                <a:latin typeface="Times New Roman" pitchFamily="18" charset="0"/>
                <a:ea typeface="宋体" pitchFamily="2" charset="-122"/>
                <a:sym typeface="Symbol" pitchFamily="18" charset="2"/>
              </a:rPr>
              <a:t>左零因子</a:t>
            </a:r>
            <a:r>
              <a:rPr lang="zh-CN" altLang="en-US" dirty="0" smtClean="0">
                <a:latin typeface="Times New Roman" pitchFamily="18" charset="0"/>
                <a:ea typeface="宋体" pitchFamily="2" charset="-122"/>
                <a:sym typeface="Symbol" pitchFamily="18" charset="2"/>
              </a:rPr>
              <a:t>和</a:t>
            </a:r>
            <a:r>
              <a:rPr lang="zh-CN" altLang="en-US" dirty="0" smtClean="0">
                <a:solidFill>
                  <a:schemeClr val="accent2">
                    <a:lumMod val="60000"/>
                    <a:lumOff val="40000"/>
                  </a:schemeClr>
                </a:solidFill>
                <a:latin typeface="Times New Roman" pitchFamily="18" charset="0"/>
                <a:ea typeface="宋体" pitchFamily="2" charset="-122"/>
                <a:sym typeface="Symbol" pitchFamily="18" charset="2"/>
              </a:rPr>
              <a:t>右零因子</a:t>
            </a:r>
            <a:r>
              <a:rPr lang="zh-CN" altLang="en-US" dirty="0" smtClean="0">
                <a:latin typeface="Times New Roman" pitchFamily="18" charset="0"/>
                <a:ea typeface="宋体" pitchFamily="2" charset="-122"/>
                <a:sym typeface="Symbol" pitchFamily="18" charset="2"/>
              </a:rPr>
              <a:t>。</a:t>
            </a:r>
            <a:r>
              <a:rPr lang="zh-CN" altLang="en-US" dirty="0" smtClean="0"/>
              <a:t>若∀</a:t>
            </a:r>
            <a:r>
              <a:rPr lang="en-US" altLang="zh-CN" i="1" dirty="0" smtClean="0"/>
              <a:t>a, b</a:t>
            </a:r>
            <a:r>
              <a:rPr lang="zh-CN" altLang="en-US" dirty="0" smtClean="0"/>
              <a:t>∈</a:t>
            </a:r>
            <a:r>
              <a:rPr lang="en-US" altLang="zh-CN" i="1" dirty="0" smtClean="0"/>
              <a:t>R</a:t>
            </a:r>
            <a:r>
              <a:rPr lang="zh-CN" altLang="en-US" dirty="0" smtClean="0"/>
              <a:t>，</a:t>
            </a:r>
            <a:r>
              <a:rPr lang="en-US" altLang="zh-CN" i="1" dirty="0" err="1" smtClean="0"/>
              <a:t>ab</a:t>
            </a:r>
            <a:r>
              <a:rPr lang="en-US" altLang="zh-CN" dirty="0" smtClean="0"/>
              <a:t>=0</a:t>
            </a:r>
            <a:r>
              <a:rPr lang="en-US" altLang="zh-CN" dirty="0" smtClean="0">
                <a:latin typeface="Times New Roman" pitchFamily="18" charset="0"/>
                <a:ea typeface="宋体" pitchFamily="2" charset="-122"/>
                <a:sym typeface="Symbol" pitchFamily="18" charset="2"/>
              </a:rPr>
              <a:t>  </a:t>
            </a:r>
            <a:r>
              <a:rPr lang="en-US" altLang="zh-CN" i="1" dirty="0" smtClean="0"/>
              <a:t>a</a:t>
            </a:r>
            <a:r>
              <a:rPr lang="en-US" altLang="zh-CN" dirty="0" smtClean="0"/>
              <a:t>=0</a:t>
            </a:r>
            <a:r>
              <a:rPr lang="zh-CN" altLang="en-US" dirty="0" smtClean="0"/>
              <a:t>∨</a:t>
            </a:r>
            <a:r>
              <a:rPr lang="en-US" altLang="zh-CN" i="1" dirty="0" smtClean="0"/>
              <a:t>b</a:t>
            </a:r>
            <a:r>
              <a:rPr lang="en-US" altLang="zh-CN" dirty="0" smtClean="0"/>
              <a:t>=0</a:t>
            </a:r>
            <a:r>
              <a:rPr lang="zh-CN" altLang="en-US" dirty="0" smtClean="0"/>
              <a:t>，则称</a:t>
            </a:r>
            <a:r>
              <a:rPr lang="en-US" altLang="zh-CN" i="1" dirty="0" smtClean="0"/>
              <a:t>R</a:t>
            </a:r>
            <a:r>
              <a:rPr lang="zh-CN" altLang="en-US" dirty="0" smtClean="0"/>
              <a:t>是</a:t>
            </a:r>
            <a:r>
              <a:rPr lang="zh-CN" altLang="en-US" dirty="0" smtClean="0">
                <a:solidFill>
                  <a:schemeClr val="accent2">
                    <a:lumMod val="60000"/>
                    <a:lumOff val="40000"/>
                  </a:schemeClr>
                </a:solidFill>
              </a:rPr>
              <a:t>无零因子环</a:t>
            </a:r>
            <a:r>
              <a:rPr lang="zh-CN" altLang="en-US" dirty="0" smtClean="0">
                <a:latin typeface="Times New Roman" pitchFamily="18" charset="0"/>
                <a:ea typeface="宋体" pitchFamily="2" charset="-122"/>
                <a:sym typeface="Symbol" pitchFamily="18" charset="2"/>
              </a:rPr>
              <a:t>。</a:t>
            </a:r>
            <a:endParaRPr lang="zh-CN" altLang="en-US" dirty="0" smtClean="0">
              <a:solidFill>
                <a:schemeClr val="accent2">
                  <a:lumMod val="60000"/>
                  <a:lumOff val="40000"/>
                </a:schemeClr>
              </a:solidFill>
            </a:endParaRPr>
          </a:p>
          <a:p>
            <a:pPr>
              <a:lnSpc>
                <a:spcPct val="125000"/>
              </a:lnSpc>
              <a:spcBef>
                <a:spcPts val="1200"/>
              </a:spcBef>
            </a:pPr>
            <a:r>
              <a:rPr lang="en-US" altLang="zh-CN" dirty="0" smtClean="0"/>
              <a:t>(4) </a:t>
            </a:r>
            <a:r>
              <a:rPr lang="zh-CN" altLang="en-US" dirty="0" smtClean="0"/>
              <a:t>若</a:t>
            </a:r>
            <a:r>
              <a:rPr lang="en-US" altLang="zh-CN" i="1" dirty="0" smtClean="0"/>
              <a:t>R</a:t>
            </a:r>
            <a:r>
              <a:rPr lang="zh-CN" altLang="en-US" dirty="0" smtClean="0"/>
              <a:t>既是交换环、含幺环、无零因子环，则称</a:t>
            </a:r>
            <a:r>
              <a:rPr lang="en-US" altLang="zh-CN" i="1" dirty="0" smtClean="0"/>
              <a:t>R</a:t>
            </a:r>
            <a:r>
              <a:rPr lang="zh-CN" altLang="en-US" dirty="0" smtClean="0"/>
              <a:t>是</a:t>
            </a:r>
            <a:r>
              <a:rPr lang="zh-CN" altLang="en-US" dirty="0" smtClean="0">
                <a:solidFill>
                  <a:schemeClr val="accent2">
                    <a:lumMod val="60000"/>
                    <a:lumOff val="40000"/>
                  </a:schemeClr>
                </a:solidFill>
              </a:rPr>
              <a:t>整环</a:t>
            </a:r>
            <a:r>
              <a:rPr lang="zh-CN" altLang="en-US" dirty="0" smtClean="0">
                <a:latin typeface="Times New Roman" pitchFamily="18" charset="0"/>
                <a:ea typeface="宋体" pitchFamily="2" charset="-122"/>
                <a:sym typeface="Symbol" pitchFamily="18" charset="2"/>
              </a:rPr>
              <a:t>。</a:t>
            </a:r>
            <a:endParaRPr lang="zh-CN" altLang="en-US" dirty="0" smtClean="0">
              <a:solidFill>
                <a:schemeClr val="accent2">
                  <a:lumMod val="60000"/>
                  <a:lumOff val="40000"/>
                </a:schemeClr>
              </a:solidFill>
            </a:endParaRPr>
          </a:p>
          <a:p>
            <a:pPr>
              <a:lnSpc>
                <a:spcPct val="125000"/>
              </a:lnSpc>
              <a:spcBef>
                <a:spcPts val="1200"/>
              </a:spcBef>
            </a:pPr>
            <a:r>
              <a:rPr lang="en-US" altLang="zh-CN" dirty="0" smtClean="0"/>
              <a:t>(5) </a:t>
            </a:r>
            <a:r>
              <a:rPr lang="zh-CN" altLang="en-US" dirty="0" smtClean="0"/>
              <a:t>若</a:t>
            </a:r>
            <a:r>
              <a:rPr lang="en-US" altLang="zh-CN" i="1" dirty="0" smtClean="0"/>
              <a:t>R</a:t>
            </a:r>
            <a:r>
              <a:rPr lang="zh-CN" altLang="en-US" dirty="0" smtClean="0"/>
              <a:t>中至少含有两个元素且含幺和无零因子，且∀</a:t>
            </a:r>
            <a:r>
              <a:rPr lang="en-US" altLang="zh-CN" i="1" dirty="0" smtClean="0"/>
              <a:t>a</a:t>
            </a:r>
            <a:r>
              <a:rPr lang="zh-CN" altLang="en-US" dirty="0" smtClean="0"/>
              <a:t>∈</a:t>
            </a:r>
            <a:r>
              <a:rPr lang="en-US" altLang="zh-CN" i="1" dirty="0" smtClean="0"/>
              <a:t>R*</a:t>
            </a:r>
            <a:r>
              <a:rPr lang="en-US" altLang="zh-CN" dirty="0" smtClean="0"/>
              <a:t>=</a:t>
            </a:r>
            <a:r>
              <a:rPr lang="en-US" altLang="zh-CN" i="1" dirty="0" smtClean="0"/>
              <a:t>R</a:t>
            </a:r>
            <a:r>
              <a:rPr lang="en-US" altLang="zh-CN" dirty="0" smtClean="0"/>
              <a:t>-{0}</a:t>
            </a:r>
            <a:r>
              <a:rPr lang="zh-CN" altLang="en-US" dirty="0" smtClean="0"/>
              <a:t>，都有</a:t>
            </a:r>
            <a:r>
              <a:rPr lang="en-US" altLang="zh-CN" i="1" dirty="0" smtClean="0"/>
              <a:t>a</a:t>
            </a:r>
            <a:r>
              <a:rPr lang="en-US" altLang="zh-CN" baseline="30000" dirty="0" smtClean="0"/>
              <a:t>-1</a:t>
            </a:r>
            <a:r>
              <a:rPr lang="zh-CN" altLang="en-US" dirty="0" smtClean="0"/>
              <a:t>∈</a:t>
            </a:r>
            <a:r>
              <a:rPr lang="en-US" altLang="zh-CN" i="1" dirty="0" smtClean="0"/>
              <a:t>R</a:t>
            </a:r>
            <a:r>
              <a:rPr lang="zh-CN" altLang="en-US" dirty="0" smtClean="0"/>
              <a:t>，则称</a:t>
            </a:r>
            <a:r>
              <a:rPr lang="en-US" altLang="zh-CN" i="1" dirty="0" smtClean="0"/>
              <a:t>R</a:t>
            </a:r>
            <a:r>
              <a:rPr lang="zh-CN" altLang="en-US" dirty="0" smtClean="0"/>
              <a:t>是</a:t>
            </a:r>
            <a:r>
              <a:rPr lang="zh-CN" altLang="en-US" dirty="0" smtClean="0">
                <a:solidFill>
                  <a:schemeClr val="accent2">
                    <a:lumMod val="60000"/>
                    <a:lumOff val="40000"/>
                  </a:schemeClr>
                </a:solidFill>
              </a:rPr>
              <a:t>除环</a:t>
            </a:r>
            <a:r>
              <a:rPr lang="en-US" altLang="zh-CN" dirty="0" smtClean="0"/>
              <a:t>.</a:t>
            </a:r>
          </a:p>
          <a:p>
            <a:pPr>
              <a:lnSpc>
                <a:spcPct val="125000"/>
              </a:lnSpc>
              <a:spcBef>
                <a:spcPts val="1200"/>
              </a:spcBef>
            </a:pPr>
            <a:r>
              <a:rPr lang="en-US" altLang="zh-CN" dirty="0" smtClean="0"/>
              <a:t>(6) </a:t>
            </a:r>
            <a:r>
              <a:rPr lang="zh-CN" altLang="en-US" dirty="0" smtClean="0"/>
              <a:t>若</a:t>
            </a:r>
            <a:r>
              <a:rPr lang="en-US" altLang="zh-CN" dirty="0" smtClean="0"/>
              <a:t>&lt;</a:t>
            </a:r>
            <a:r>
              <a:rPr lang="en-US" altLang="zh-CN" i="1" dirty="0" smtClean="0"/>
              <a:t>R</a:t>
            </a:r>
            <a:r>
              <a:rPr lang="en-US" altLang="zh-CN" dirty="0" smtClean="0"/>
              <a:t>, +, ·&gt;</a:t>
            </a:r>
            <a:r>
              <a:rPr lang="zh-CN" altLang="en-US" dirty="0" smtClean="0"/>
              <a:t>既是整环，又是除环，则称</a:t>
            </a:r>
            <a:r>
              <a:rPr lang="en-US" altLang="zh-CN" i="1" dirty="0" smtClean="0"/>
              <a:t>R</a:t>
            </a:r>
            <a:r>
              <a:rPr lang="zh-CN" altLang="en-US" dirty="0" smtClean="0"/>
              <a:t>为</a:t>
            </a:r>
            <a:r>
              <a:rPr lang="zh-CN" altLang="en-US" dirty="0" smtClean="0">
                <a:solidFill>
                  <a:schemeClr val="accent2">
                    <a:lumMod val="60000"/>
                    <a:lumOff val="40000"/>
                  </a:schemeClr>
                </a:solidFill>
              </a:rPr>
              <a:t>域</a:t>
            </a:r>
            <a:r>
              <a:rPr lang="zh-CN" altLang="en-US" dirty="0" smtClean="0"/>
              <a:t>。</a:t>
            </a:r>
          </a:p>
        </p:txBody>
      </p:sp>
      <p:sp>
        <p:nvSpPr>
          <p:cNvPr id="62468" name="灯片编号占位符 3"/>
          <p:cNvSpPr>
            <a:spLocks noGrp="1"/>
          </p:cNvSpPr>
          <p:nvPr>
            <p:ph type="sldNum" sz="quarter" idx="12"/>
          </p:nvPr>
        </p:nvSpPr>
        <p:spPr>
          <a:noFill/>
        </p:spPr>
        <p:txBody>
          <a:bodyPr/>
          <a:lstStyle/>
          <a:p>
            <a:fld id="{A90D3A12-518A-4518-9C11-FCCA143B7F54}" type="slidenum">
              <a:rPr lang="en-US" altLang="zh-CN" smtClean="0">
                <a:ea typeface="宋体" charset="-122"/>
              </a:rPr>
              <a:pPr/>
              <a:t>46</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42844" y="285750"/>
            <a:ext cx="8786844"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环、整环、域实例</a:t>
            </a:r>
          </a:p>
        </p:txBody>
      </p:sp>
      <p:sp>
        <p:nvSpPr>
          <p:cNvPr id="63491" name="内容占位符 2"/>
          <p:cNvSpPr>
            <a:spLocks noGrp="1"/>
          </p:cNvSpPr>
          <p:nvPr>
            <p:ph idx="1"/>
          </p:nvPr>
        </p:nvSpPr>
        <p:spPr>
          <a:xfrm>
            <a:off x="285750" y="980728"/>
            <a:ext cx="8229600" cy="5520106"/>
          </a:xfrm>
        </p:spPr>
        <p:txBody>
          <a:bodyPr/>
          <a:lstStyle/>
          <a:p>
            <a:pPr>
              <a:lnSpc>
                <a:spcPct val="110000"/>
              </a:lnSpc>
              <a:spcBef>
                <a:spcPts val="600"/>
              </a:spcBef>
            </a:pPr>
            <a:r>
              <a:rPr lang="zh-CN" altLang="en-US" dirty="0" smtClean="0">
                <a:solidFill>
                  <a:srgbClr val="FF0000"/>
                </a:solidFill>
              </a:rPr>
              <a:t>例</a:t>
            </a:r>
            <a:r>
              <a:rPr lang="en-US" altLang="zh-CN" dirty="0" smtClean="0">
                <a:solidFill>
                  <a:srgbClr val="FF0000"/>
                </a:solidFill>
              </a:rPr>
              <a:t>9.10   </a:t>
            </a:r>
            <a:r>
              <a:rPr lang="en-US" altLang="zh-CN" dirty="0" smtClean="0"/>
              <a:t> </a:t>
            </a:r>
            <a:r>
              <a:rPr lang="zh-CN" altLang="en-US" dirty="0" smtClean="0"/>
              <a:t>下列哪些构成环？整环？域？</a:t>
            </a:r>
            <a:endParaRPr lang="en-US" altLang="zh-CN" dirty="0" smtClean="0">
              <a:solidFill>
                <a:srgbClr val="FF0000"/>
              </a:solidFill>
            </a:endParaRPr>
          </a:p>
          <a:p>
            <a:pPr>
              <a:lnSpc>
                <a:spcPct val="110000"/>
              </a:lnSpc>
              <a:spcBef>
                <a:spcPts val="600"/>
              </a:spcBef>
            </a:pPr>
            <a:r>
              <a:rPr lang="en-US" altLang="zh-CN" dirty="0" smtClean="0"/>
              <a:t>(1) </a:t>
            </a:r>
            <a:r>
              <a:rPr lang="zh-CN" altLang="en-US" dirty="0" smtClean="0"/>
              <a:t>整数环</a:t>
            </a:r>
            <a:r>
              <a:rPr lang="en-US" altLang="zh-CN" dirty="0" smtClean="0"/>
              <a:t>Z</a:t>
            </a:r>
            <a:r>
              <a:rPr lang="zh-CN" altLang="en-US" dirty="0" smtClean="0"/>
              <a:t>、有理数环</a:t>
            </a:r>
            <a:r>
              <a:rPr lang="en-US" altLang="zh-CN" dirty="0" smtClean="0"/>
              <a:t>Q</a:t>
            </a:r>
            <a:r>
              <a:rPr lang="zh-CN" altLang="en-US" dirty="0" smtClean="0"/>
              <a:t>、实数环</a:t>
            </a:r>
            <a:r>
              <a:rPr lang="en-US" altLang="zh-CN" dirty="0" smtClean="0"/>
              <a:t>R</a:t>
            </a:r>
            <a:r>
              <a:rPr lang="zh-CN" altLang="en-US" dirty="0" smtClean="0"/>
              <a:t>、复数环</a:t>
            </a:r>
            <a:r>
              <a:rPr lang="en-US" altLang="zh-CN" dirty="0" smtClean="0"/>
              <a:t>C</a:t>
            </a:r>
            <a:r>
              <a:rPr lang="zh-CN" altLang="en-US" dirty="0" smtClean="0"/>
              <a:t>都是交换环</a:t>
            </a:r>
            <a:r>
              <a:rPr lang="en-US" altLang="zh-CN" dirty="0" smtClean="0"/>
              <a:t>,</a:t>
            </a:r>
            <a:r>
              <a:rPr lang="zh-CN" altLang="en-US" dirty="0" smtClean="0"/>
              <a:t>含幺环</a:t>
            </a:r>
            <a:r>
              <a:rPr lang="en-US" altLang="zh-CN" dirty="0" smtClean="0"/>
              <a:t>,</a:t>
            </a:r>
            <a:r>
              <a:rPr lang="zh-CN" altLang="en-US" dirty="0" smtClean="0"/>
              <a:t>无零因子环和整环</a:t>
            </a:r>
            <a:r>
              <a:rPr lang="en-US" altLang="zh-CN" dirty="0" smtClean="0"/>
              <a:t>. </a:t>
            </a:r>
            <a:r>
              <a:rPr lang="zh-CN" altLang="en-US" dirty="0" smtClean="0"/>
              <a:t>除了整数环以外都是域</a:t>
            </a:r>
            <a:r>
              <a:rPr lang="en-US" altLang="zh-CN" dirty="0" smtClean="0"/>
              <a:t>.</a:t>
            </a:r>
          </a:p>
          <a:p>
            <a:pPr>
              <a:lnSpc>
                <a:spcPct val="110000"/>
              </a:lnSpc>
              <a:spcBef>
                <a:spcPts val="600"/>
              </a:spcBef>
            </a:pPr>
            <a:r>
              <a:rPr lang="en-US" altLang="zh-CN" dirty="0" smtClean="0"/>
              <a:t>(2) </a:t>
            </a:r>
            <a:r>
              <a:rPr lang="zh-CN" altLang="en-US" dirty="0" smtClean="0"/>
              <a:t>令</a:t>
            </a:r>
            <a:r>
              <a:rPr lang="en-US" altLang="zh-CN" dirty="0" smtClean="0"/>
              <a:t>2Z={2</a:t>
            </a:r>
            <a:r>
              <a:rPr lang="en-US" altLang="zh-CN" i="1" dirty="0" smtClean="0"/>
              <a:t>z</a:t>
            </a:r>
            <a:r>
              <a:rPr lang="en-US" altLang="zh-CN" dirty="0" smtClean="0"/>
              <a:t> | </a:t>
            </a:r>
            <a:r>
              <a:rPr lang="en-US" altLang="zh-CN" i="1" dirty="0" err="1" smtClean="0"/>
              <a:t>z</a:t>
            </a:r>
            <a:r>
              <a:rPr lang="en-US" altLang="zh-CN" dirty="0" err="1" smtClean="0"/>
              <a:t>∈Z</a:t>
            </a:r>
            <a:r>
              <a:rPr lang="en-US" altLang="zh-CN" dirty="0" smtClean="0"/>
              <a:t>}</a:t>
            </a:r>
            <a:r>
              <a:rPr lang="zh-CN" altLang="en-US" dirty="0" smtClean="0"/>
              <a:t>，则</a:t>
            </a:r>
            <a:r>
              <a:rPr lang="en-US" altLang="zh-CN" dirty="0" smtClean="0"/>
              <a:t>&lt;2Z,+,·&gt;</a:t>
            </a:r>
            <a:r>
              <a:rPr lang="zh-CN" altLang="en-US" dirty="0" smtClean="0"/>
              <a:t>构成交换环和无零因子环</a:t>
            </a:r>
            <a:r>
              <a:rPr lang="en-US" altLang="zh-CN" dirty="0" smtClean="0"/>
              <a:t>.</a:t>
            </a:r>
          </a:p>
          <a:p>
            <a:pPr>
              <a:lnSpc>
                <a:spcPct val="110000"/>
              </a:lnSpc>
              <a:spcBef>
                <a:spcPts val="600"/>
              </a:spcBef>
            </a:pPr>
            <a:r>
              <a:rPr lang="zh-CN" altLang="en-US" dirty="0" smtClean="0"/>
              <a:t>但不是含幺环和整环</a:t>
            </a:r>
            <a:r>
              <a:rPr lang="en-US" altLang="zh-CN" dirty="0" smtClean="0"/>
              <a:t>.</a:t>
            </a:r>
          </a:p>
          <a:p>
            <a:pPr>
              <a:lnSpc>
                <a:spcPct val="110000"/>
              </a:lnSpc>
              <a:spcBef>
                <a:spcPts val="600"/>
              </a:spcBef>
            </a:pPr>
            <a:r>
              <a:rPr lang="en-US" altLang="zh-CN" dirty="0" smtClean="0"/>
              <a:t>(3) </a:t>
            </a:r>
            <a:r>
              <a:rPr lang="zh-CN" altLang="en-US" dirty="0" smtClean="0"/>
              <a:t>设</a:t>
            </a:r>
            <a:r>
              <a:rPr lang="en-US" altLang="zh-CN" i="1" dirty="0" smtClean="0"/>
              <a:t>n</a:t>
            </a:r>
            <a:r>
              <a:rPr lang="zh-CN" altLang="en-US" dirty="0" smtClean="0"/>
              <a:t>∈</a:t>
            </a:r>
            <a:r>
              <a:rPr lang="en-US" altLang="zh-CN" dirty="0" smtClean="0"/>
              <a:t>Z, </a:t>
            </a:r>
            <a:r>
              <a:rPr lang="en-US" altLang="zh-CN" i="1" dirty="0" smtClean="0"/>
              <a:t>n</a:t>
            </a:r>
            <a:r>
              <a:rPr lang="zh-CN" altLang="en-US" dirty="0" smtClean="0"/>
              <a:t>≧</a:t>
            </a:r>
            <a:r>
              <a:rPr lang="en-US" altLang="zh-CN" dirty="0" smtClean="0"/>
              <a:t>2, </a:t>
            </a:r>
            <a:r>
              <a:rPr lang="zh-CN" altLang="en-US" dirty="0" smtClean="0"/>
              <a:t>则</a:t>
            </a:r>
            <a:r>
              <a:rPr lang="en-US" altLang="zh-CN" i="1" dirty="0" smtClean="0"/>
              <a:t>n</a:t>
            </a:r>
            <a:r>
              <a:rPr lang="zh-CN" altLang="en-US" dirty="0" smtClean="0"/>
              <a:t>阶实矩阵的集合</a:t>
            </a:r>
            <a:r>
              <a:rPr lang="en-US" altLang="zh-CN" i="1" dirty="0" err="1" smtClean="0"/>
              <a:t>M</a:t>
            </a:r>
            <a:r>
              <a:rPr lang="en-US" altLang="zh-CN" i="1" baseline="-25000" dirty="0" err="1" smtClean="0"/>
              <a:t>n</a:t>
            </a:r>
            <a:r>
              <a:rPr lang="en-US" altLang="zh-CN" dirty="0" smtClean="0"/>
              <a:t>(R)</a:t>
            </a:r>
            <a:r>
              <a:rPr lang="zh-CN" altLang="en-US" dirty="0" smtClean="0"/>
              <a:t>关于矩阵加法和乘法构成环，它是含幺环，但不是交换环和无零因子环，</a:t>
            </a:r>
          </a:p>
          <a:p>
            <a:pPr>
              <a:lnSpc>
                <a:spcPct val="110000"/>
              </a:lnSpc>
              <a:spcBef>
                <a:spcPts val="600"/>
              </a:spcBef>
            </a:pPr>
            <a:r>
              <a:rPr lang="en-US" altLang="zh-CN" dirty="0" smtClean="0"/>
              <a:t>	</a:t>
            </a:r>
            <a:r>
              <a:rPr lang="zh-CN" altLang="en-US" dirty="0" smtClean="0"/>
              <a:t>也不是整环</a:t>
            </a:r>
            <a:r>
              <a:rPr lang="en-US" altLang="zh-CN" dirty="0" smtClean="0"/>
              <a:t>.</a:t>
            </a:r>
          </a:p>
          <a:p>
            <a:pPr>
              <a:lnSpc>
                <a:spcPct val="110000"/>
              </a:lnSpc>
              <a:spcBef>
                <a:spcPts val="600"/>
              </a:spcBef>
            </a:pPr>
            <a:r>
              <a:rPr lang="en-US" altLang="zh-CN" dirty="0" smtClean="0"/>
              <a:t>(4) &lt;Z</a:t>
            </a:r>
            <a:r>
              <a:rPr lang="en-US" altLang="zh-CN" baseline="-25000" dirty="0" smtClean="0"/>
              <a:t>6</a:t>
            </a:r>
            <a:r>
              <a:rPr lang="en-US" altLang="zh-CN" dirty="0" smtClean="0"/>
              <a:t>,</a:t>
            </a:r>
            <a:r>
              <a:rPr lang="zh-CN" altLang="en-US" dirty="0" smtClean="0"/>
              <a:t>⊕</a:t>
            </a:r>
            <a:r>
              <a:rPr lang="en-US" altLang="zh-CN" dirty="0" smtClean="0"/>
              <a:t>,</a:t>
            </a:r>
            <a:r>
              <a:rPr lang="en-US" altLang="zh-CN" dirty="0" smtClean="0">
                <a:sym typeface="Wingdings 2" pitchFamily="18" charset="2"/>
              </a:rPr>
              <a:t> </a:t>
            </a:r>
            <a:r>
              <a:rPr lang="en-US" altLang="zh-CN" dirty="0" smtClean="0"/>
              <a:t>&gt;</a:t>
            </a:r>
            <a:r>
              <a:rPr lang="zh-CN" altLang="en-US" dirty="0" smtClean="0"/>
              <a:t>构成环，它是交换环</a:t>
            </a:r>
            <a:r>
              <a:rPr lang="en-US" altLang="zh-CN" dirty="0" smtClean="0"/>
              <a:t>, </a:t>
            </a:r>
            <a:r>
              <a:rPr lang="zh-CN" altLang="en-US" dirty="0" smtClean="0"/>
              <a:t>含幺环</a:t>
            </a:r>
            <a:r>
              <a:rPr lang="en-US" altLang="zh-CN" dirty="0" smtClean="0"/>
              <a:t>, </a:t>
            </a:r>
            <a:r>
              <a:rPr lang="zh-CN" altLang="en-US" dirty="0" smtClean="0"/>
              <a:t>但不是无零因子</a:t>
            </a:r>
          </a:p>
          <a:p>
            <a:pPr>
              <a:lnSpc>
                <a:spcPct val="110000"/>
              </a:lnSpc>
              <a:spcBef>
                <a:spcPts val="600"/>
              </a:spcBef>
            </a:pPr>
            <a:r>
              <a:rPr lang="en-US" altLang="zh-CN" dirty="0" smtClean="0"/>
              <a:t>	</a:t>
            </a:r>
            <a:r>
              <a:rPr lang="zh-CN" altLang="en-US" dirty="0" smtClean="0"/>
              <a:t>环和整环</a:t>
            </a:r>
            <a:r>
              <a:rPr lang="en-US" altLang="zh-CN" dirty="0" smtClean="0"/>
              <a:t>. 2</a:t>
            </a:r>
            <a:r>
              <a:rPr lang="en-US" altLang="zh-CN" dirty="0" smtClean="0">
                <a:sym typeface="Wingdings 2" pitchFamily="18" charset="2"/>
              </a:rPr>
              <a:t></a:t>
            </a:r>
            <a:r>
              <a:rPr lang="en-US" altLang="zh-CN" dirty="0" smtClean="0"/>
              <a:t>3=3</a:t>
            </a:r>
            <a:r>
              <a:rPr lang="en-US" altLang="zh-CN" dirty="0" smtClean="0">
                <a:sym typeface="Wingdings 2" pitchFamily="18" charset="2"/>
              </a:rPr>
              <a:t></a:t>
            </a:r>
            <a:r>
              <a:rPr lang="en-US" altLang="zh-CN" dirty="0" smtClean="0"/>
              <a:t>2=0</a:t>
            </a:r>
            <a:r>
              <a:rPr lang="zh-CN" altLang="en-US" dirty="0" smtClean="0"/>
              <a:t>，</a:t>
            </a:r>
            <a:r>
              <a:rPr lang="en-US" altLang="zh-CN" dirty="0" smtClean="0"/>
              <a:t>2</a:t>
            </a:r>
            <a:r>
              <a:rPr lang="zh-CN" altLang="en-US" dirty="0" smtClean="0"/>
              <a:t>和</a:t>
            </a:r>
            <a:r>
              <a:rPr lang="en-US" altLang="zh-CN" dirty="0" smtClean="0"/>
              <a:t>3</a:t>
            </a:r>
            <a:r>
              <a:rPr lang="zh-CN" altLang="en-US" dirty="0" smtClean="0"/>
              <a:t>是零因子</a:t>
            </a:r>
            <a:r>
              <a:rPr lang="en-US" altLang="zh-CN" dirty="0" smtClean="0"/>
              <a:t>.</a:t>
            </a:r>
          </a:p>
          <a:p>
            <a:pPr>
              <a:lnSpc>
                <a:spcPct val="110000"/>
              </a:lnSpc>
              <a:spcBef>
                <a:spcPts val="600"/>
              </a:spcBef>
              <a:buFont typeface="Wingdings" pitchFamily="2" charset="2"/>
              <a:buChar char="l"/>
            </a:pPr>
            <a:r>
              <a:rPr lang="zh-CN" altLang="en-US" dirty="0" smtClean="0"/>
              <a:t>注意：对于一般的</a:t>
            </a:r>
            <a:r>
              <a:rPr lang="en-US" altLang="zh-CN" i="1" dirty="0" smtClean="0"/>
              <a:t>n</a:t>
            </a:r>
            <a:r>
              <a:rPr lang="en-US" altLang="zh-CN" dirty="0" smtClean="0"/>
              <a:t>, Z</a:t>
            </a:r>
            <a:r>
              <a:rPr lang="en-US" altLang="zh-CN" i="1" baseline="-25000" dirty="0" smtClean="0"/>
              <a:t>n</a:t>
            </a:r>
            <a:r>
              <a:rPr lang="zh-CN" altLang="en-US" dirty="0" smtClean="0"/>
              <a:t>是整环当且仅当</a:t>
            </a:r>
            <a:r>
              <a:rPr lang="en-US" altLang="zh-CN" i="1" dirty="0" smtClean="0"/>
              <a:t>n</a:t>
            </a:r>
            <a:r>
              <a:rPr lang="zh-CN" altLang="en-US" dirty="0" smtClean="0"/>
              <a:t>是素数</a:t>
            </a:r>
            <a:r>
              <a:rPr lang="en-US" altLang="zh-CN" dirty="0" smtClean="0"/>
              <a:t>.</a:t>
            </a:r>
          </a:p>
          <a:p>
            <a:pPr>
              <a:lnSpc>
                <a:spcPct val="110000"/>
              </a:lnSpc>
              <a:spcBef>
                <a:spcPts val="600"/>
              </a:spcBef>
            </a:pPr>
            <a:r>
              <a:rPr lang="en-US" altLang="zh-CN" dirty="0" smtClean="0"/>
              <a:t>(5) </a:t>
            </a:r>
            <a:r>
              <a:rPr lang="zh-CN" altLang="en-US" dirty="0" smtClean="0"/>
              <a:t>令</a:t>
            </a:r>
            <a:r>
              <a:rPr lang="en-US" altLang="zh-CN" i="1" dirty="0" smtClean="0"/>
              <a:t>S</a:t>
            </a:r>
            <a:r>
              <a:rPr lang="en-US" altLang="zh-CN" dirty="0" smtClean="0"/>
              <a:t> = {</a:t>
            </a:r>
            <a:r>
              <a:rPr lang="en-US" altLang="zh-CN" i="1" dirty="0" smtClean="0"/>
              <a:t>x</a:t>
            </a:r>
            <a:r>
              <a:rPr lang="en-US" altLang="zh-CN" dirty="0" smtClean="0"/>
              <a:t> | </a:t>
            </a:r>
            <a:r>
              <a:rPr lang="en-US" altLang="zh-CN" i="1" dirty="0" smtClean="0"/>
              <a:t>x </a:t>
            </a:r>
            <a:r>
              <a:rPr lang="en-US" altLang="zh-CN" dirty="0" smtClean="0"/>
              <a:t>= </a:t>
            </a:r>
            <a:r>
              <a:rPr lang="en-US" altLang="zh-CN" i="1" dirty="0" smtClean="0"/>
              <a:t>a</a:t>
            </a:r>
            <a:r>
              <a:rPr lang="en-US" altLang="zh-CN" dirty="0" smtClean="0"/>
              <a:t>+</a:t>
            </a:r>
            <a:r>
              <a:rPr lang="en-US" altLang="zh-CN" i="1" dirty="0" smtClean="0"/>
              <a:t>b</a:t>
            </a:r>
            <a:r>
              <a:rPr lang="en-US" altLang="zh-CN" dirty="0" smtClean="0">
                <a:latin typeface="Times New Roman" pitchFamily="18" charset="0"/>
                <a:cs typeface="Times New Roman" pitchFamily="18" charset="0"/>
              </a:rPr>
              <a:t>√3,</a:t>
            </a:r>
            <a:r>
              <a:rPr lang="en-US" altLang="zh-CN" dirty="0" smtClean="0"/>
              <a:t> </a:t>
            </a:r>
            <a:r>
              <a:rPr lang="en-US" altLang="zh-CN" i="1" dirty="0" smtClean="0"/>
              <a:t>a</a:t>
            </a:r>
            <a:r>
              <a:rPr lang="en-US" altLang="zh-CN" dirty="0" smtClean="0"/>
              <a:t>, </a:t>
            </a:r>
            <a:r>
              <a:rPr lang="en-US" altLang="zh-CN" i="1" dirty="0" err="1" smtClean="0"/>
              <a:t>b</a:t>
            </a:r>
            <a:r>
              <a:rPr lang="en-US" altLang="zh-CN" dirty="0" err="1" smtClean="0"/>
              <a:t>∈Q</a:t>
            </a:r>
            <a:r>
              <a:rPr lang="en-US" altLang="zh-CN" dirty="0" smtClean="0"/>
              <a:t>}</a:t>
            </a:r>
            <a:endParaRPr lang="zh-CN" altLang="en-US" dirty="0" smtClean="0"/>
          </a:p>
        </p:txBody>
      </p:sp>
      <p:sp>
        <p:nvSpPr>
          <p:cNvPr id="63492" name="灯片编号占位符 3"/>
          <p:cNvSpPr>
            <a:spLocks noGrp="1"/>
          </p:cNvSpPr>
          <p:nvPr>
            <p:ph type="sldNum" sz="quarter" idx="12"/>
          </p:nvPr>
        </p:nvSpPr>
        <p:spPr>
          <a:noFill/>
        </p:spPr>
        <p:txBody>
          <a:bodyPr/>
          <a:lstStyle/>
          <a:p>
            <a:fld id="{C613C077-42F3-4B07-AF99-76995814A83B}" type="slidenum">
              <a:rPr lang="en-US" altLang="zh-CN" smtClean="0">
                <a:ea typeface="宋体" charset="-122"/>
              </a:rPr>
              <a:pPr/>
              <a:t>47</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42844" y="285750"/>
            <a:ext cx="8786844"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环、整环、域实例</a:t>
            </a:r>
          </a:p>
        </p:txBody>
      </p:sp>
      <p:sp>
        <p:nvSpPr>
          <p:cNvPr id="63491" name="内容占位符 2"/>
          <p:cNvSpPr>
            <a:spLocks noGrp="1"/>
          </p:cNvSpPr>
          <p:nvPr>
            <p:ph idx="1"/>
          </p:nvPr>
        </p:nvSpPr>
        <p:spPr>
          <a:xfrm>
            <a:off x="285750" y="980728"/>
            <a:ext cx="8229600" cy="5448668"/>
          </a:xfrm>
        </p:spPr>
        <p:txBody>
          <a:bodyPr/>
          <a:lstStyle/>
          <a:p>
            <a:pPr>
              <a:lnSpc>
                <a:spcPct val="110000"/>
              </a:lnSpc>
              <a:spcBef>
                <a:spcPts val="600"/>
              </a:spcBef>
            </a:pPr>
            <a:r>
              <a:rPr lang="en-US" altLang="zh-CN" dirty="0" smtClean="0"/>
              <a:t>(5) </a:t>
            </a:r>
            <a:r>
              <a:rPr lang="en-US" altLang="zh-CN" i="1" dirty="0" smtClean="0"/>
              <a:t>S</a:t>
            </a:r>
            <a:r>
              <a:rPr lang="en-US" altLang="zh-CN" dirty="0" smtClean="0"/>
              <a:t> = {</a:t>
            </a:r>
            <a:r>
              <a:rPr lang="en-US" altLang="zh-CN" i="1" dirty="0" smtClean="0"/>
              <a:t>x</a:t>
            </a:r>
            <a:r>
              <a:rPr lang="en-US" altLang="zh-CN" dirty="0" smtClean="0"/>
              <a:t> | </a:t>
            </a:r>
            <a:r>
              <a:rPr lang="en-US" altLang="zh-CN" i="1" dirty="0" smtClean="0"/>
              <a:t>x </a:t>
            </a:r>
            <a:r>
              <a:rPr lang="en-US" altLang="zh-CN" dirty="0" smtClean="0"/>
              <a:t>= </a:t>
            </a:r>
            <a:r>
              <a:rPr lang="en-US" altLang="zh-CN" i="1" dirty="0" smtClean="0"/>
              <a:t>a</a:t>
            </a:r>
            <a:r>
              <a:rPr lang="en-US" altLang="zh-CN" dirty="0" smtClean="0"/>
              <a:t>+</a:t>
            </a:r>
            <a:r>
              <a:rPr lang="en-US" altLang="zh-CN" i="1" dirty="0" smtClean="0"/>
              <a:t>b</a:t>
            </a:r>
            <a:r>
              <a:rPr lang="en-US" altLang="zh-CN" dirty="0" smtClean="0">
                <a:latin typeface="Times New Roman" pitchFamily="18" charset="0"/>
                <a:cs typeface="Times New Roman" pitchFamily="18" charset="0"/>
              </a:rPr>
              <a:t>√3,</a:t>
            </a:r>
            <a:r>
              <a:rPr lang="en-US" altLang="zh-CN" dirty="0" smtClean="0"/>
              <a:t> </a:t>
            </a:r>
            <a:r>
              <a:rPr lang="en-US" altLang="zh-CN" i="1" dirty="0" smtClean="0"/>
              <a:t>a</a:t>
            </a:r>
            <a:r>
              <a:rPr lang="en-US" altLang="zh-CN" dirty="0" smtClean="0"/>
              <a:t>, </a:t>
            </a:r>
            <a:r>
              <a:rPr lang="en-US" altLang="zh-CN" i="1" dirty="0" err="1" smtClean="0"/>
              <a:t>b</a:t>
            </a:r>
            <a:r>
              <a:rPr lang="en-US" altLang="zh-CN" dirty="0" err="1" smtClean="0"/>
              <a:t>∈Q</a:t>
            </a:r>
            <a:r>
              <a:rPr lang="en-US" altLang="zh-CN" dirty="0" smtClean="0"/>
              <a:t>} </a:t>
            </a:r>
            <a:r>
              <a:rPr lang="zh-CN" altLang="en-US" dirty="0" smtClean="0"/>
              <a:t>是域。</a:t>
            </a:r>
            <a:endParaRPr lang="en-US" altLang="zh-CN" dirty="0" smtClean="0"/>
          </a:p>
          <a:p>
            <a:pPr>
              <a:lnSpc>
                <a:spcPct val="110000"/>
              </a:lnSpc>
              <a:spcBef>
                <a:spcPts val="600"/>
              </a:spcBef>
            </a:pPr>
            <a:r>
              <a:rPr lang="zh-CN" altLang="en-US" dirty="0" smtClean="0"/>
              <a:t>先证 </a:t>
            </a:r>
            <a:r>
              <a:rPr lang="en-US" altLang="zh-CN" dirty="0" smtClean="0"/>
              <a:t>+ </a:t>
            </a:r>
            <a:r>
              <a:rPr lang="zh-CN" altLang="en-US" dirty="0" smtClean="0"/>
              <a:t>和 </a:t>
            </a:r>
            <a:r>
              <a:rPr lang="en-US" altLang="zh-CN" dirty="0" smtClean="0">
                <a:latin typeface="Times New Roman" pitchFamily="18" charset="0"/>
                <a:cs typeface="Times New Roman" pitchFamily="18" charset="0"/>
              </a:rPr>
              <a:t>·</a:t>
            </a:r>
            <a:r>
              <a:rPr lang="zh-CN" altLang="en-US" dirty="0" smtClean="0"/>
              <a:t> 的封闭性。</a:t>
            </a:r>
            <a:r>
              <a:rPr lang="en-US" altLang="zh-CN" i="1" dirty="0" smtClean="0"/>
              <a:t>x</a:t>
            </a:r>
            <a:r>
              <a:rPr lang="en-US" altLang="zh-CN" baseline="-25000" dirty="0" smtClean="0"/>
              <a:t>1</a:t>
            </a:r>
            <a:r>
              <a:rPr lang="en-US" altLang="zh-CN" i="1" dirty="0" smtClean="0"/>
              <a:t> </a:t>
            </a:r>
            <a:r>
              <a:rPr lang="en-US" altLang="zh-CN" dirty="0" smtClean="0"/>
              <a:t>= </a:t>
            </a:r>
            <a:r>
              <a:rPr lang="en-US" altLang="zh-CN" i="1" dirty="0" smtClean="0"/>
              <a:t>a</a:t>
            </a:r>
            <a:r>
              <a:rPr lang="en-US" altLang="zh-CN" baseline="-25000" dirty="0" smtClean="0"/>
              <a:t>1</a:t>
            </a:r>
            <a:r>
              <a:rPr lang="en-US" altLang="zh-CN" dirty="0" smtClean="0"/>
              <a:t>+</a:t>
            </a:r>
            <a:r>
              <a:rPr lang="en-US" altLang="zh-CN" i="1" dirty="0" smtClean="0"/>
              <a:t>b</a:t>
            </a:r>
            <a:r>
              <a:rPr lang="en-US" altLang="zh-CN" baseline="-25000" dirty="0" smtClean="0"/>
              <a:t>1</a:t>
            </a:r>
            <a:r>
              <a:rPr lang="en-US" altLang="zh-CN" dirty="0" smtClean="0">
                <a:latin typeface="Times New Roman" pitchFamily="18" charset="0"/>
                <a:cs typeface="Times New Roman" pitchFamily="18" charset="0"/>
              </a:rPr>
              <a:t>√3</a:t>
            </a:r>
            <a:r>
              <a:rPr lang="en-US" altLang="zh-CN" dirty="0" smtClean="0"/>
              <a:t>,  </a:t>
            </a:r>
            <a:r>
              <a:rPr lang="en-US" altLang="zh-CN" i="1" dirty="0" smtClean="0"/>
              <a:t>x</a:t>
            </a:r>
            <a:r>
              <a:rPr lang="en-US" altLang="zh-CN" baseline="-25000" dirty="0" smtClean="0"/>
              <a:t>2</a:t>
            </a:r>
            <a:r>
              <a:rPr lang="en-US" altLang="zh-CN" dirty="0" smtClean="0"/>
              <a:t> = </a:t>
            </a:r>
            <a:r>
              <a:rPr lang="en-US" altLang="zh-CN" i="1" dirty="0" smtClean="0"/>
              <a:t>a</a:t>
            </a:r>
            <a:r>
              <a:rPr lang="en-US" altLang="zh-CN" baseline="-25000" dirty="0" smtClean="0"/>
              <a:t>2</a:t>
            </a:r>
            <a:r>
              <a:rPr lang="en-US" altLang="zh-CN" dirty="0" smtClean="0"/>
              <a:t>+</a:t>
            </a:r>
            <a:r>
              <a:rPr lang="en-US" altLang="zh-CN" i="1" dirty="0" smtClean="0"/>
              <a:t>b</a:t>
            </a:r>
            <a:r>
              <a:rPr lang="en-US" altLang="zh-CN" baseline="-25000" dirty="0" smtClean="0"/>
              <a:t>2</a:t>
            </a:r>
            <a:r>
              <a:rPr lang="en-US" altLang="zh-CN" dirty="0" smtClean="0">
                <a:latin typeface="Times New Roman" pitchFamily="18" charset="0"/>
                <a:cs typeface="Times New Roman" pitchFamily="18" charset="0"/>
              </a:rPr>
              <a:t>√3</a:t>
            </a:r>
            <a:r>
              <a:rPr lang="en-US" altLang="zh-CN" dirty="0" smtClean="0"/>
              <a:t> ∈</a:t>
            </a:r>
            <a:r>
              <a:rPr lang="en-US" altLang="zh-CN" i="1" dirty="0" smtClean="0"/>
              <a:t>S</a:t>
            </a:r>
            <a:r>
              <a:rPr lang="en-US" altLang="zh-CN" dirty="0" smtClean="0"/>
              <a:t>, </a:t>
            </a:r>
            <a:r>
              <a:rPr lang="zh-CN" altLang="en-US" dirty="0" smtClean="0"/>
              <a:t>有</a:t>
            </a:r>
            <a:endParaRPr lang="en-US" altLang="zh-CN" dirty="0" smtClean="0"/>
          </a:p>
          <a:p>
            <a:pPr>
              <a:lnSpc>
                <a:spcPct val="110000"/>
              </a:lnSpc>
              <a:spcBef>
                <a:spcPts val="600"/>
              </a:spcBef>
            </a:pPr>
            <a:r>
              <a:rPr lang="en-US" altLang="zh-CN" dirty="0" smtClean="0"/>
              <a:t>	</a:t>
            </a:r>
            <a:r>
              <a:rPr lang="en-US" altLang="zh-CN" i="1" dirty="0" smtClean="0"/>
              <a:t> x</a:t>
            </a:r>
            <a:r>
              <a:rPr lang="en-US" altLang="zh-CN" baseline="-25000" dirty="0" smtClean="0"/>
              <a:t>1</a:t>
            </a:r>
            <a:r>
              <a:rPr lang="en-US" altLang="zh-CN" dirty="0" smtClean="0"/>
              <a:t> + </a:t>
            </a:r>
            <a:r>
              <a:rPr lang="en-US" altLang="zh-CN" i="1" dirty="0" smtClean="0"/>
              <a:t>x</a:t>
            </a:r>
            <a:r>
              <a:rPr lang="en-US" altLang="zh-CN" baseline="-25000" dirty="0" smtClean="0"/>
              <a:t>2</a:t>
            </a:r>
            <a:r>
              <a:rPr lang="en-US" altLang="zh-CN" dirty="0" smtClean="0"/>
              <a:t> = (</a:t>
            </a:r>
            <a:r>
              <a:rPr lang="en-US" altLang="zh-CN" i="1" dirty="0" smtClean="0"/>
              <a:t>a</a:t>
            </a:r>
            <a:r>
              <a:rPr lang="en-US" altLang="zh-CN" baseline="-25000" dirty="0" smtClean="0"/>
              <a:t>1</a:t>
            </a:r>
            <a:r>
              <a:rPr lang="en-US" altLang="zh-CN" dirty="0" smtClean="0"/>
              <a:t> + </a:t>
            </a:r>
            <a:r>
              <a:rPr lang="en-US" altLang="zh-CN" i="1" dirty="0" smtClean="0"/>
              <a:t>a</a:t>
            </a:r>
            <a:r>
              <a:rPr lang="en-US" altLang="zh-CN" baseline="-25000" dirty="0" smtClean="0"/>
              <a:t>2</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b</a:t>
            </a:r>
            <a:r>
              <a:rPr lang="en-US" altLang="zh-CN" baseline="-25000" dirty="0" smtClean="0"/>
              <a:t>2</a:t>
            </a:r>
            <a:r>
              <a:rPr lang="en-US" altLang="zh-CN" dirty="0" smtClean="0"/>
              <a:t>)</a:t>
            </a:r>
            <a:r>
              <a:rPr lang="en-US" altLang="zh-CN" dirty="0" smtClean="0">
                <a:latin typeface="Times New Roman" pitchFamily="18" charset="0"/>
                <a:cs typeface="Times New Roman" pitchFamily="18" charset="0"/>
              </a:rPr>
              <a:t>√3</a:t>
            </a:r>
            <a:r>
              <a:rPr lang="en-US" altLang="zh-CN" dirty="0" smtClean="0"/>
              <a:t> ∈</a:t>
            </a:r>
            <a:r>
              <a:rPr lang="en-US" altLang="zh-CN" i="1" dirty="0" smtClean="0"/>
              <a:t>S</a:t>
            </a:r>
            <a:r>
              <a:rPr lang="en-US" altLang="zh-CN" dirty="0" smtClean="0">
                <a:latin typeface="Times New Roman" pitchFamily="18" charset="0"/>
                <a:cs typeface="Times New Roman" pitchFamily="18" charset="0"/>
              </a:rPr>
              <a:t>.</a:t>
            </a:r>
          </a:p>
          <a:p>
            <a:pPr>
              <a:lnSpc>
                <a:spcPct val="110000"/>
              </a:lnSpc>
              <a:spcBef>
                <a:spcPts val="600"/>
              </a:spcBef>
            </a:pPr>
            <a:r>
              <a:rPr lang="en-US" altLang="zh-CN" dirty="0" smtClean="0">
                <a:latin typeface="Times New Roman" pitchFamily="18" charset="0"/>
                <a:cs typeface="Times New Roman" pitchFamily="18" charset="0"/>
              </a:rPr>
              <a:t>	</a:t>
            </a:r>
            <a:r>
              <a:rPr lang="en-US" altLang="zh-CN" i="1" dirty="0" smtClean="0"/>
              <a:t> x</a:t>
            </a:r>
            <a:r>
              <a:rPr lang="en-US" altLang="zh-CN" baseline="-25000" dirty="0" smtClean="0"/>
              <a:t>1</a:t>
            </a:r>
            <a:r>
              <a:rPr lang="en-US" altLang="zh-CN" dirty="0" smtClean="0"/>
              <a:t> </a:t>
            </a:r>
            <a:r>
              <a:rPr lang="en-US" altLang="zh-CN" dirty="0" smtClean="0">
                <a:latin typeface="Times New Roman" pitchFamily="18" charset="0"/>
                <a:cs typeface="Times New Roman" pitchFamily="18" charset="0"/>
              </a:rPr>
              <a:t>·</a:t>
            </a:r>
            <a:r>
              <a:rPr lang="en-US" altLang="zh-CN" dirty="0" smtClean="0"/>
              <a:t> </a:t>
            </a:r>
            <a:r>
              <a:rPr lang="en-US" altLang="zh-CN" i="1" dirty="0" smtClean="0"/>
              <a:t>x</a:t>
            </a:r>
            <a:r>
              <a:rPr lang="en-US" altLang="zh-CN" baseline="-25000" dirty="0" smtClean="0"/>
              <a:t>2</a:t>
            </a:r>
            <a:r>
              <a:rPr lang="en-US" altLang="zh-CN" dirty="0" smtClean="0"/>
              <a:t> = (</a:t>
            </a:r>
            <a:r>
              <a:rPr lang="en-US" altLang="zh-CN" i="1" dirty="0" smtClean="0"/>
              <a:t>a</a:t>
            </a:r>
            <a:r>
              <a:rPr lang="en-US" altLang="zh-CN" baseline="-25000" dirty="0" smtClean="0"/>
              <a:t>1</a:t>
            </a:r>
            <a:r>
              <a:rPr lang="en-US" altLang="zh-CN" i="1" dirty="0" smtClean="0"/>
              <a:t>a</a:t>
            </a:r>
            <a:r>
              <a:rPr lang="en-US" altLang="zh-CN" baseline="-25000" dirty="0" smtClean="0"/>
              <a:t>2</a:t>
            </a:r>
            <a:r>
              <a:rPr lang="en-US" altLang="zh-CN" dirty="0" smtClean="0"/>
              <a:t>+3</a:t>
            </a:r>
            <a:r>
              <a:rPr lang="en-US" altLang="zh-CN" i="1" dirty="0" smtClean="0"/>
              <a:t> b</a:t>
            </a:r>
            <a:r>
              <a:rPr lang="en-US" altLang="zh-CN" baseline="-25000" dirty="0" smtClean="0"/>
              <a:t>1</a:t>
            </a:r>
            <a:r>
              <a:rPr lang="en-US" altLang="zh-CN" i="1" dirty="0" smtClean="0"/>
              <a:t>b</a:t>
            </a:r>
            <a:r>
              <a:rPr lang="en-US" altLang="zh-CN" baseline="-25000" dirty="0" smtClean="0"/>
              <a:t>2</a:t>
            </a:r>
            <a:r>
              <a:rPr lang="en-US" altLang="zh-CN" dirty="0" smtClean="0"/>
              <a:t>) + (</a:t>
            </a:r>
            <a:r>
              <a:rPr lang="en-US" altLang="zh-CN" i="1" dirty="0" smtClean="0"/>
              <a:t>a</a:t>
            </a:r>
            <a:r>
              <a:rPr lang="en-US" altLang="zh-CN" baseline="-25000" dirty="0" smtClean="0"/>
              <a:t>1</a:t>
            </a:r>
            <a:r>
              <a:rPr lang="en-US" altLang="zh-CN" i="1" dirty="0" smtClean="0"/>
              <a:t>b</a:t>
            </a:r>
            <a:r>
              <a:rPr lang="en-US" altLang="zh-CN" baseline="-25000" dirty="0" smtClean="0"/>
              <a:t>2</a:t>
            </a:r>
            <a:r>
              <a:rPr lang="en-US" altLang="zh-CN" dirty="0" smtClean="0"/>
              <a:t>+</a:t>
            </a:r>
            <a:r>
              <a:rPr lang="en-US" altLang="zh-CN" i="1" dirty="0" smtClean="0"/>
              <a:t>a</a:t>
            </a:r>
            <a:r>
              <a:rPr lang="en-US" altLang="zh-CN" baseline="-25000" dirty="0" smtClean="0"/>
              <a:t>2</a:t>
            </a:r>
            <a:r>
              <a:rPr lang="en-US" altLang="zh-CN" i="1" dirty="0" smtClean="0"/>
              <a:t>b</a:t>
            </a:r>
            <a:r>
              <a:rPr lang="en-US" altLang="zh-CN" baseline="-25000" dirty="0" smtClean="0"/>
              <a:t>1</a:t>
            </a:r>
            <a:r>
              <a:rPr lang="en-US" altLang="zh-CN" dirty="0" smtClean="0"/>
              <a:t>)</a:t>
            </a:r>
            <a:r>
              <a:rPr lang="en-US" altLang="zh-CN" dirty="0" smtClean="0">
                <a:latin typeface="Times New Roman" pitchFamily="18" charset="0"/>
                <a:cs typeface="Times New Roman" pitchFamily="18" charset="0"/>
              </a:rPr>
              <a:t>√3</a:t>
            </a:r>
            <a:r>
              <a:rPr lang="en-US" altLang="zh-CN" dirty="0" smtClean="0"/>
              <a:t> ∈</a:t>
            </a:r>
            <a:r>
              <a:rPr lang="en-US" altLang="zh-CN" i="1" dirty="0" smtClean="0"/>
              <a:t>S</a:t>
            </a:r>
            <a:r>
              <a:rPr lang="en-US" altLang="zh-CN" dirty="0" smtClean="0">
                <a:latin typeface="Times New Roman" pitchFamily="18" charset="0"/>
                <a:cs typeface="Times New Roman" pitchFamily="18" charset="0"/>
              </a:rPr>
              <a:t>.</a:t>
            </a:r>
          </a:p>
          <a:p>
            <a:pPr>
              <a:lnSpc>
                <a:spcPct val="110000"/>
              </a:lnSpc>
              <a:spcBef>
                <a:spcPts val="600"/>
              </a:spcBef>
            </a:pPr>
            <a:r>
              <a:rPr lang="zh-CN" altLang="en-US" dirty="0" smtClean="0">
                <a:latin typeface="Times New Roman" pitchFamily="18" charset="0"/>
                <a:cs typeface="Times New Roman" pitchFamily="18" charset="0"/>
              </a:rPr>
              <a:t>再证</a:t>
            </a:r>
            <a:r>
              <a:rPr lang="en-US" altLang="zh-CN" i="1" dirty="0" smtClean="0"/>
              <a:t>S</a:t>
            </a:r>
            <a:r>
              <a:rPr lang="zh-CN" altLang="en-US" dirty="0" smtClean="0">
                <a:latin typeface="Times New Roman" pitchFamily="18" charset="0"/>
                <a:cs typeface="Times New Roman" pitchFamily="18" charset="0"/>
              </a:rPr>
              <a:t>是整环。因乘法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适合交换律；乘法含单位元</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；乘法无零因子。</a:t>
            </a:r>
            <a:endParaRPr lang="en-US" altLang="zh-CN" dirty="0" smtClean="0">
              <a:latin typeface="Times New Roman" pitchFamily="18" charset="0"/>
              <a:cs typeface="Times New Roman" pitchFamily="18" charset="0"/>
            </a:endParaRPr>
          </a:p>
          <a:p>
            <a:pPr>
              <a:lnSpc>
                <a:spcPct val="110000"/>
              </a:lnSpc>
              <a:spcBef>
                <a:spcPts val="600"/>
              </a:spcBef>
            </a:pPr>
            <a:r>
              <a:rPr lang="zh-CN" altLang="en-US" dirty="0" smtClean="0">
                <a:latin typeface="Times New Roman" pitchFamily="18" charset="0"/>
                <a:cs typeface="Times New Roman" pitchFamily="18" charset="0"/>
              </a:rPr>
              <a:t>显然</a:t>
            </a:r>
            <a:r>
              <a:rPr lang="en-US" altLang="zh-CN" i="1" dirty="0" smtClean="0"/>
              <a:t>S</a:t>
            </a:r>
            <a:r>
              <a:rPr lang="zh-CN" altLang="en-US" dirty="0" smtClean="0">
                <a:latin typeface="Times New Roman" pitchFamily="18" charset="0"/>
                <a:cs typeface="Times New Roman" pitchFamily="18" charset="0"/>
              </a:rPr>
              <a:t>中至少含有</a:t>
            </a: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个元素：单位元和零元。</a:t>
            </a:r>
            <a:endParaRPr lang="en-US" altLang="zh-CN" dirty="0" smtClean="0">
              <a:latin typeface="Times New Roman" pitchFamily="18" charset="0"/>
              <a:cs typeface="Times New Roman" pitchFamily="18" charset="0"/>
            </a:endParaRPr>
          </a:p>
          <a:p>
            <a:pPr>
              <a:lnSpc>
                <a:spcPct val="110000"/>
              </a:lnSpc>
              <a:spcBef>
                <a:spcPts val="600"/>
              </a:spcBef>
            </a:pPr>
            <a:r>
              <a:rPr lang="zh-CN" altLang="en-US" dirty="0" smtClean="0">
                <a:latin typeface="Times New Roman" pitchFamily="18" charset="0"/>
                <a:cs typeface="Times New Roman" pitchFamily="18" charset="0"/>
              </a:rPr>
              <a:t>最后，证明任何非零元素</a:t>
            </a:r>
            <a:r>
              <a:rPr lang="en-US" altLang="zh-CN" i="1" dirty="0" smtClean="0"/>
              <a:t>x </a:t>
            </a:r>
            <a:r>
              <a:rPr lang="en-US" altLang="zh-CN" dirty="0" smtClean="0"/>
              <a:t>= </a:t>
            </a:r>
            <a:r>
              <a:rPr lang="en-US" altLang="zh-CN" i="1" dirty="0" smtClean="0"/>
              <a:t>a</a:t>
            </a:r>
            <a:r>
              <a:rPr lang="en-US" altLang="zh-CN" dirty="0" smtClean="0"/>
              <a:t>+</a:t>
            </a:r>
            <a:r>
              <a:rPr lang="en-US" altLang="zh-CN" i="1" dirty="0" smtClean="0"/>
              <a:t>b</a:t>
            </a:r>
            <a:r>
              <a:rPr lang="en-US" altLang="zh-CN" dirty="0" smtClean="0">
                <a:latin typeface="Times New Roman" pitchFamily="18" charset="0"/>
                <a:cs typeface="Times New Roman" pitchFamily="18" charset="0"/>
              </a:rPr>
              <a:t>√3 (</a:t>
            </a:r>
            <a:r>
              <a:rPr lang="en-US" altLang="zh-CN" i="1" dirty="0" smtClean="0"/>
              <a:t>a</a:t>
            </a:r>
            <a:r>
              <a:rPr lang="zh-CN" altLang="en-US" dirty="0" smtClean="0">
                <a:latin typeface="Times New Roman" pitchFamily="18" charset="0"/>
                <a:cs typeface="Times New Roman" pitchFamily="18" charset="0"/>
              </a:rPr>
              <a:t>和</a:t>
            </a:r>
            <a:r>
              <a:rPr lang="en-US" altLang="zh-CN" i="1" dirty="0" smtClean="0"/>
              <a:t>b</a:t>
            </a:r>
            <a:r>
              <a:rPr lang="zh-CN" altLang="en-US" dirty="0" smtClean="0">
                <a:latin typeface="Times New Roman" pitchFamily="18" charset="0"/>
                <a:cs typeface="Times New Roman" pitchFamily="18" charset="0"/>
              </a:rPr>
              <a:t>不同时为</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都有乘法逆元：</a:t>
            </a:r>
            <a:endParaRPr lang="en-US" altLang="zh-CN" dirty="0" smtClean="0">
              <a:latin typeface="Times New Roman" pitchFamily="18" charset="0"/>
              <a:cs typeface="Times New Roman" pitchFamily="18" charset="0"/>
            </a:endParaRPr>
          </a:p>
          <a:p>
            <a:pPr>
              <a:lnSpc>
                <a:spcPct val="110000"/>
              </a:lnSpc>
              <a:spcBef>
                <a:spcPts val="600"/>
              </a:spcBef>
            </a:pPr>
            <a:endParaRPr lang="zh-CN" altLang="en-US" dirty="0" smtClean="0"/>
          </a:p>
        </p:txBody>
      </p:sp>
      <p:sp>
        <p:nvSpPr>
          <p:cNvPr id="63492" name="灯片编号占位符 3"/>
          <p:cNvSpPr>
            <a:spLocks noGrp="1"/>
          </p:cNvSpPr>
          <p:nvPr>
            <p:ph type="sldNum" sz="quarter" idx="12"/>
          </p:nvPr>
        </p:nvSpPr>
        <p:spPr>
          <a:noFill/>
        </p:spPr>
        <p:txBody>
          <a:bodyPr/>
          <a:lstStyle/>
          <a:p>
            <a:fld id="{C613C077-42F3-4B07-AF99-76995814A83B}" type="slidenum">
              <a:rPr lang="en-US" altLang="zh-CN" smtClean="0">
                <a:ea typeface="宋体" charset="-122"/>
              </a:rPr>
              <a:pPr/>
              <a:t>48</a:t>
            </a:fld>
            <a:endParaRPr lang="en-US" altLang="zh-CN" smtClean="0">
              <a:ea typeface="宋体" charset="-122"/>
            </a:endParaRPr>
          </a:p>
        </p:txBody>
      </p:sp>
      <p:graphicFrame>
        <p:nvGraphicFramePr>
          <p:cNvPr id="5" name="对象 4"/>
          <p:cNvGraphicFramePr>
            <a:graphicFrameLocks noChangeAspect="1"/>
          </p:cNvGraphicFramePr>
          <p:nvPr/>
        </p:nvGraphicFramePr>
        <p:xfrm>
          <a:off x="714348" y="5214950"/>
          <a:ext cx="6643734" cy="992425"/>
        </p:xfrm>
        <a:graphic>
          <a:graphicData uri="http://schemas.openxmlformats.org/presentationml/2006/ole">
            <p:oleObj spid="_x0000_s186379" name="Equation" r:id="rId3" imgW="3060700" imgH="457200" progId="Equation.3">
              <p:embed/>
            </p:oleObj>
          </a:graphicData>
        </a:graphic>
      </p:graphicFrame>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57158" y="260350"/>
            <a:ext cx="8501122" cy="417513"/>
          </a:xfrm>
        </p:spPr>
        <p:txBody>
          <a:bodyPr/>
          <a:lstStyle/>
          <a:p>
            <a:pPr algn="ctr"/>
            <a:r>
              <a:rPr lang="en-US" altLang="zh-CN" dirty="0" smtClean="0"/>
              <a:t>9.3 </a:t>
            </a:r>
            <a:r>
              <a:rPr lang="zh-CN" altLang="en-US" dirty="0" smtClean="0"/>
              <a:t>几个典型的代数</a:t>
            </a:r>
            <a:r>
              <a:rPr lang="en-US" altLang="zh-CN" dirty="0" smtClean="0"/>
              <a:t>::</a:t>
            </a:r>
            <a:r>
              <a:rPr lang="zh-CN" altLang="en-US" dirty="0" smtClean="0"/>
              <a:t>环的加法逆元和“减法”</a:t>
            </a:r>
          </a:p>
        </p:txBody>
      </p:sp>
      <p:sp>
        <p:nvSpPr>
          <p:cNvPr id="3" name="内容占位符 2"/>
          <p:cNvSpPr>
            <a:spLocks noGrp="1"/>
          </p:cNvSpPr>
          <p:nvPr>
            <p:ph idx="1"/>
          </p:nvPr>
        </p:nvSpPr>
        <p:spPr>
          <a:xfrm>
            <a:off x="357188" y="857250"/>
            <a:ext cx="8572530" cy="5786460"/>
          </a:xfrm>
        </p:spPr>
        <p:txBody>
          <a:bodyPr/>
          <a:lstStyle/>
          <a:p>
            <a:pPr>
              <a:lnSpc>
                <a:spcPct val="125000"/>
              </a:lnSpc>
              <a:spcBef>
                <a:spcPts val="800"/>
              </a:spcBef>
            </a:pPr>
            <a:r>
              <a:rPr lang="zh-CN" altLang="en-US" dirty="0" smtClean="0">
                <a:solidFill>
                  <a:srgbClr val="A60021"/>
                </a:solidFill>
              </a:rPr>
              <a:t>定理</a:t>
            </a:r>
            <a:r>
              <a:rPr lang="en-US" altLang="zh-CN" dirty="0" smtClean="0">
                <a:solidFill>
                  <a:srgbClr val="A60021"/>
                </a:solidFill>
                <a:cs typeface="Times New Roman" pitchFamily="18" charset="0"/>
              </a:rPr>
              <a:t>9.9   </a:t>
            </a:r>
            <a:r>
              <a:rPr lang="zh-CN" altLang="en-US" dirty="0" smtClean="0"/>
              <a:t>设</a:t>
            </a:r>
            <a:r>
              <a:rPr lang="en-US" altLang="zh-CN" dirty="0" smtClean="0"/>
              <a:t>&lt;</a:t>
            </a:r>
            <a:r>
              <a:rPr lang="en-US" altLang="zh-CN" i="1" dirty="0" smtClean="0"/>
              <a:t>R</a:t>
            </a:r>
            <a:r>
              <a:rPr lang="en-US" altLang="zh-CN" dirty="0" smtClean="0"/>
              <a:t>, +, ·&gt;</a:t>
            </a:r>
            <a:r>
              <a:rPr lang="zh-CN" altLang="en-US" dirty="0" smtClean="0"/>
              <a:t>是环，则</a:t>
            </a:r>
            <a:endParaRPr lang="en-US" altLang="zh-CN" dirty="0" smtClean="0"/>
          </a:p>
          <a:p>
            <a:pPr>
              <a:lnSpc>
                <a:spcPct val="125000"/>
              </a:lnSpc>
              <a:spcBef>
                <a:spcPts val="800"/>
              </a:spcBef>
            </a:pPr>
            <a:r>
              <a:rPr lang="en-US" altLang="zh-CN" dirty="0" smtClean="0"/>
              <a:t>	(1)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t>a </a:t>
            </a:r>
            <a:r>
              <a:rPr lang="en-US" altLang="zh-CN" dirty="0" smtClean="0">
                <a:latin typeface="Times New Roman" pitchFamily="18" charset="0"/>
                <a:cs typeface="Times New Roman" pitchFamily="18" charset="0"/>
                <a:sym typeface="Symbol" pitchFamily="18" charset="2"/>
              </a:rPr>
              <a:t></a:t>
            </a:r>
            <a:r>
              <a:rPr lang="en-US" altLang="zh-CN" i="1" dirty="0" smtClean="0"/>
              <a:t> R</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a:t>
            </a:r>
            <a:r>
              <a:rPr lang="en-US" altLang="zh-CN" dirty="0" smtClean="0"/>
              <a:t>·</a:t>
            </a:r>
            <a:r>
              <a:rPr lang="en-US" altLang="zh-CN" dirty="0" smtClean="0">
                <a:latin typeface="Times New Roman" pitchFamily="18" charset="0"/>
                <a:cs typeface="Times New Roman" pitchFamily="18" charset="0"/>
                <a:sym typeface="Symbol" pitchFamily="18" charset="2"/>
              </a:rPr>
              <a:t> 0 = 0</a:t>
            </a:r>
            <a:r>
              <a:rPr lang="en-US" altLang="zh-CN" dirty="0" smtClean="0"/>
              <a:t> ·</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0.</a:t>
            </a:r>
            <a:endParaRPr lang="en-US" altLang="zh-CN" dirty="0" smtClean="0"/>
          </a:p>
          <a:p>
            <a:pPr>
              <a:lnSpc>
                <a:spcPct val="125000"/>
              </a:lnSpc>
              <a:spcBef>
                <a:spcPts val="800"/>
              </a:spcBef>
            </a:pPr>
            <a:r>
              <a:rPr lang="en-US" altLang="zh-CN" dirty="0" smtClean="0"/>
              <a:t>	(2)</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i="1" dirty="0" smtClean="0"/>
              <a:t>a</a:t>
            </a:r>
            <a:r>
              <a:rPr lang="en-US" altLang="zh-CN" dirty="0" smtClean="0">
                <a:latin typeface="Times New Roman" pitchFamily="18" charset="0"/>
                <a:cs typeface="Times New Roman" pitchFamily="18" charset="0"/>
                <a:sym typeface="Symbol" pitchFamily="18" charset="2"/>
              </a:rPr>
              <a:t>, </a:t>
            </a:r>
            <a:r>
              <a:rPr lang="en-US" altLang="zh-CN" i="1" dirty="0" smtClean="0"/>
              <a:t>b</a:t>
            </a:r>
            <a:r>
              <a:rPr lang="en-US" altLang="zh-CN" dirty="0" smtClean="0">
                <a:latin typeface="Times New Roman" pitchFamily="18" charset="0"/>
                <a:cs typeface="Times New Roman" pitchFamily="18" charset="0"/>
                <a:sym typeface="Symbol" pitchFamily="18" charset="2"/>
              </a:rPr>
              <a:t></a:t>
            </a:r>
            <a:r>
              <a:rPr lang="en-US" altLang="zh-CN" i="1" dirty="0" smtClean="0"/>
              <a:t> R</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a:t>
            </a:r>
            <a:r>
              <a:rPr lang="en-US" altLang="zh-CN" dirty="0" smtClean="0"/>
              <a:t> · </a:t>
            </a:r>
            <a:r>
              <a:rPr lang="en-US" altLang="zh-CN" i="1" dirty="0" smtClean="0">
                <a:latin typeface="Times New Roman" pitchFamily="18" charset="0"/>
                <a:cs typeface="Times New Roman" pitchFamily="18" charset="0"/>
                <a:sym typeface="Symbol" pitchFamily="18" charset="2"/>
              </a:rPr>
              <a:t>b</a:t>
            </a:r>
            <a:r>
              <a:rPr lang="en-US" altLang="zh-CN" baseline="30000"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a</a:t>
            </a:r>
            <a:r>
              <a:rPr lang="en-US" altLang="zh-CN" dirty="0" smtClean="0"/>
              <a:t> · </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 - (</a:t>
            </a:r>
            <a:r>
              <a:rPr lang="en-US" altLang="zh-CN" i="1" dirty="0" err="1" smtClean="0">
                <a:latin typeface="Times New Roman" pitchFamily="18" charset="0"/>
                <a:cs typeface="Times New Roman" pitchFamily="18" charset="0"/>
                <a:sym typeface="Symbol" pitchFamily="18" charset="2"/>
              </a:rPr>
              <a:t>ab</a:t>
            </a:r>
            <a:r>
              <a:rPr lang="en-US" altLang="zh-CN" dirty="0" smtClean="0">
                <a:latin typeface="Times New Roman" pitchFamily="18" charset="0"/>
                <a:cs typeface="Times New Roman" pitchFamily="18" charset="0"/>
                <a:sym typeface="Symbol" pitchFamily="18" charset="2"/>
              </a:rPr>
              <a:t>).</a:t>
            </a:r>
            <a:endParaRPr lang="en-US" altLang="zh-CN" dirty="0" smtClean="0"/>
          </a:p>
          <a:p>
            <a:pPr>
              <a:lnSpc>
                <a:spcPct val="125000"/>
              </a:lnSpc>
              <a:spcBef>
                <a:spcPts val="800"/>
              </a:spcBef>
            </a:pPr>
            <a:r>
              <a:rPr lang="en-US" altLang="zh-CN" dirty="0" smtClean="0"/>
              <a:t>	(3)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t>a</a:t>
            </a:r>
            <a:r>
              <a:rPr lang="en-US" altLang="zh-CN" dirty="0" smtClean="0">
                <a:latin typeface="Times New Roman" pitchFamily="18" charset="0"/>
                <a:cs typeface="Times New Roman" pitchFamily="18" charset="0"/>
                <a:sym typeface="Symbol" pitchFamily="18" charset="2"/>
              </a:rPr>
              <a:t>, </a:t>
            </a:r>
            <a:r>
              <a:rPr lang="en-US" altLang="zh-CN" i="1" dirty="0" smtClean="0"/>
              <a:t>b</a:t>
            </a:r>
            <a:r>
              <a:rPr lang="en-US" altLang="zh-CN" dirty="0" smtClean="0">
                <a:latin typeface="Times New Roman" pitchFamily="18" charset="0"/>
                <a:cs typeface="Times New Roman" pitchFamily="18" charset="0"/>
                <a:sym typeface="Symbol" pitchFamily="18" charset="2"/>
              </a:rPr>
              <a:t></a:t>
            </a:r>
            <a:r>
              <a:rPr lang="en-US" altLang="zh-CN" i="1" dirty="0" smtClean="0"/>
              <a:t> R</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a:t>
            </a:r>
            <a:r>
              <a:rPr lang="en-US" altLang="zh-CN" dirty="0" smtClean="0"/>
              <a:t> · </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ab</a:t>
            </a:r>
            <a:r>
              <a:rPr lang="en-US" altLang="zh-CN" dirty="0" smtClean="0">
                <a:latin typeface="Times New Roman" pitchFamily="18" charset="0"/>
                <a:cs typeface="Times New Roman" pitchFamily="18" charset="0"/>
                <a:sym typeface="Symbol" pitchFamily="18" charset="2"/>
              </a:rPr>
              <a:t>.</a:t>
            </a:r>
            <a:endParaRPr lang="en-US" altLang="zh-CN" dirty="0" smtClean="0"/>
          </a:p>
          <a:p>
            <a:pPr>
              <a:lnSpc>
                <a:spcPct val="125000"/>
              </a:lnSpc>
              <a:spcBef>
                <a:spcPts val="800"/>
              </a:spcBef>
            </a:pPr>
            <a:r>
              <a:rPr lang="en-US" altLang="zh-CN" dirty="0" smtClean="0"/>
              <a:t>	(4)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t>a</a:t>
            </a:r>
            <a:r>
              <a:rPr lang="en-US" altLang="zh-CN" dirty="0" smtClean="0">
                <a:latin typeface="Times New Roman" pitchFamily="18" charset="0"/>
                <a:cs typeface="Times New Roman" pitchFamily="18" charset="0"/>
                <a:sym typeface="Symbol" pitchFamily="18" charset="2"/>
              </a:rPr>
              <a:t>, </a:t>
            </a:r>
            <a:r>
              <a:rPr lang="en-US" altLang="zh-CN" i="1" dirty="0" smtClean="0"/>
              <a:t>b</a:t>
            </a:r>
            <a:r>
              <a:rPr lang="en-US" altLang="zh-CN" dirty="0" smtClean="0">
                <a:latin typeface="Times New Roman" pitchFamily="18" charset="0"/>
                <a:cs typeface="Times New Roman" pitchFamily="18" charset="0"/>
                <a:sym typeface="Symbol" pitchFamily="18" charset="2"/>
              </a:rPr>
              <a:t>, </a:t>
            </a:r>
            <a:r>
              <a:rPr lang="en-US" altLang="zh-CN" i="1" dirty="0" smtClean="0"/>
              <a:t>c</a:t>
            </a:r>
            <a:r>
              <a:rPr lang="en-US" altLang="zh-CN" dirty="0" smtClean="0">
                <a:latin typeface="Times New Roman" pitchFamily="18" charset="0"/>
                <a:cs typeface="Times New Roman" pitchFamily="18" charset="0"/>
                <a:sym typeface="Symbol" pitchFamily="18" charset="2"/>
              </a:rPr>
              <a:t></a:t>
            </a:r>
            <a:r>
              <a:rPr lang="en-US" altLang="zh-CN" i="1" dirty="0" smtClean="0"/>
              <a:t> R</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t>·</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c</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ab</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ac</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c</a:t>
            </a:r>
            <a:r>
              <a:rPr lang="en-US" altLang="zh-CN" dirty="0" smtClean="0">
                <a:latin typeface="Times New Roman" pitchFamily="18" charset="0"/>
                <a:cs typeface="Times New Roman" pitchFamily="18" charset="0"/>
                <a:sym typeface="Symbol" pitchFamily="18" charset="2"/>
              </a:rPr>
              <a:t>) </a:t>
            </a:r>
            <a:r>
              <a:rPr lang="en-US" altLang="zh-CN" dirty="0" smtClean="0"/>
              <a:t>·</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ba</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ca</a:t>
            </a:r>
            <a:r>
              <a:rPr lang="en-US" altLang="zh-CN" dirty="0" smtClean="0">
                <a:latin typeface="Times New Roman" pitchFamily="18" charset="0"/>
                <a:cs typeface="Times New Roman" pitchFamily="18" charset="0"/>
                <a:sym typeface="Symbol" pitchFamily="18" charset="2"/>
              </a:rPr>
              <a:t>,</a:t>
            </a:r>
          </a:p>
          <a:p>
            <a:pPr>
              <a:lnSpc>
                <a:spcPct val="125000"/>
              </a:lnSpc>
              <a:spcBef>
                <a:spcPts val="800"/>
              </a:spcBef>
            </a:pPr>
            <a:r>
              <a:rPr lang="zh-CN" altLang="en-US" dirty="0" smtClean="0">
                <a:solidFill>
                  <a:srgbClr val="A60021"/>
                </a:solidFill>
                <a:cs typeface="Times New Roman" pitchFamily="18" charset="0"/>
              </a:rPr>
              <a:t>例</a:t>
            </a:r>
            <a:r>
              <a:rPr lang="en-US" altLang="zh-CN" dirty="0" smtClean="0">
                <a:solidFill>
                  <a:srgbClr val="A60021"/>
                </a:solidFill>
                <a:cs typeface="Times New Roman" pitchFamily="18" charset="0"/>
              </a:rPr>
              <a:t>9.11   </a:t>
            </a:r>
            <a:r>
              <a:rPr lang="zh-CN" altLang="en-US" dirty="0" smtClean="0"/>
              <a:t>设</a:t>
            </a:r>
            <a:r>
              <a:rPr lang="en-US" altLang="zh-CN" dirty="0" smtClean="0"/>
              <a:t>&lt;</a:t>
            </a:r>
            <a:r>
              <a:rPr lang="en-US" altLang="zh-CN" i="1" dirty="0" smtClean="0"/>
              <a:t>R</a:t>
            </a:r>
            <a:r>
              <a:rPr lang="en-US" altLang="zh-CN" dirty="0" smtClean="0"/>
              <a:t>, +, ·&gt;</a:t>
            </a:r>
            <a:r>
              <a:rPr lang="zh-CN" altLang="en-US" dirty="0" smtClean="0"/>
              <a:t>是环，</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t>a</a:t>
            </a:r>
            <a:r>
              <a:rPr lang="en-US" altLang="zh-CN" dirty="0" smtClean="0">
                <a:latin typeface="Times New Roman" pitchFamily="18" charset="0"/>
                <a:cs typeface="Times New Roman" pitchFamily="18" charset="0"/>
                <a:sym typeface="Symbol" pitchFamily="18" charset="2"/>
              </a:rPr>
              <a:t>, </a:t>
            </a:r>
            <a:r>
              <a:rPr lang="en-US" altLang="zh-CN" i="1" dirty="0" smtClean="0"/>
              <a:t>b</a:t>
            </a:r>
            <a:r>
              <a:rPr lang="en-US" altLang="zh-CN" dirty="0" smtClean="0">
                <a:latin typeface="Times New Roman" pitchFamily="18" charset="0"/>
                <a:cs typeface="Times New Roman" pitchFamily="18" charset="0"/>
                <a:sym typeface="Symbol" pitchFamily="18" charset="2"/>
              </a:rPr>
              <a:t></a:t>
            </a:r>
            <a:r>
              <a:rPr lang="en-US" altLang="zh-CN" i="1" dirty="0" smtClean="0"/>
              <a:t> R</a:t>
            </a:r>
            <a:r>
              <a:rPr lang="en-US" altLang="zh-CN" dirty="0" smtClean="0">
                <a:latin typeface="Times New Roman" pitchFamily="18" charset="0"/>
                <a:cs typeface="Times New Roman" pitchFamily="18" charset="0"/>
                <a:sym typeface="Symbol" pitchFamily="18" charset="2"/>
              </a:rPr>
              <a:t>, </a:t>
            </a:r>
            <a:r>
              <a:rPr lang="zh-CN" altLang="en-US" dirty="0" smtClean="0">
                <a:latin typeface="Times New Roman" pitchFamily="18" charset="0"/>
                <a:cs typeface="Times New Roman" pitchFamily="18" charset="0"/>
                <a:sym typeface="Symbol" pitchFamily="18" charset="2"/>
              </a:rPr>
              <a:t>计算</a:t>
            </a:r>
            <a:r>
              <a:rPr lang="en-US" altLang="zh-CN" dirty="0" smtClean="0">
                <a:latin typeface="Times New Roman" pitchFamily="18" charset="0"/>
                <a:cs typeface="Times New Roman" pitchFamily="18" charset="0"/>
                <a:sym typeface="Symbol" pitchFamily="18" charset="2"/>
              </a:rPr>
              <a:t>(</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3</a:t>
            </a:r>
            <a:r>
              <a:rPr lang="en-US" altLang="zh-CN" dirty="0" smtClean="0">
                <a:latin typeface="Times New Roman" pitchFamily="18" charset="0"/>
                <a:cs typeface="Times New Roman" pitchFamily="18" charset="0"/>
                <a:sym typeface="Symbol" pitchFamily="18" charset="2"/>
              </a:rPr>
              <a:t>.</a:t>
            </a:r>
          </a:p>
          <a:p>
            <a:pPr>
              <a:lnSpc>
                <a:spcPct val="125000"/>
              </a:lnSpc>
              <a:spcBef>
                <a:spcPts val="800"/>
              </a:spcBef>
            </a:pP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a:t>
            </a:r>
            <a:r>
              <a:rPr lang="en-US" altLang="zh-CN" baseline="30000" dirty="0" smtClean="0">
                <a:latin typeface="Times New Roman" pitchFamily="18" charset="0"/>
                <a:cs typeface="Times New Roman" pitchFamily="18" charset="0"/>
                <a:sym typeface="Symbol" pitchFamily="18" charset="2"/>
              </a:rPr>
              <a:t>3  </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a:t>
            </a:r>
          </a:p>
          <a:p>
            <a:pPr>
              <a:lnSpc>
                <a:spcPct val="125000"/>
              </a:lnSpc>
              <a:spcBef>
                <a:spcPts val="800"/>
              </a:spcBef>
            </a:pP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aa</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ba</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ab</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bb</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t>
            </a:r>
            <a:r>
              <a:rPr lang="en-US" altLang="zh-CN" dirty="0" smtClean="0">
                <a:latin typeface="Times New Roman" pitchFamily="18" charset="0"/>
                <a:cs typeface="Times New Roman" pitchFamily="18" charset="0"/>
                <a:sym typeface="Symbol" pitchFamily="18" charset="2"/>
              </a:rPr>
              <a:t>) </a:t>
            </a:r>
            <a:endParaRPr lang="en-US" altLang="zh-CN" dirty="0" smtClean="0">
              <a:cs typeface="Times New Roman" pitchFamily="18" charset="0"/>
              <a:sym typeface="Symbol" pitchFamily="18" charset="2"/>
            </a:endParaRPr>
          </a:p>
          <a:p>
            <a:pPr>
              <a:lnSpc>
                <a:spcPct val="125000"/>
              </a:lnSpc>
              <a:spcBef>
                <a:spcPts val="800"/>
              </a:spcBef>
            </a:pP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aaa</a:t>
            </a:r>
            <a:r>
              <a:rPr lang="en-US" altLang="zh-CN" dirty="0" smtClean="0">
                <a:latin typeface="Times New Roman" pitchFamily="18" charset="0"/>
                <a:cs typeface="Times New Roman" pitchFamily="18" charset="0"/>
                <a:sym typeface="Symbol" pitchFamily="18" charset="2"/>
              </a:rPr>
              <a:t> + </a:t>
            </a:r>
            <a:r>
              <a:rPr lang="en-US" altLang="zh-CN" i="1" dirty="0" smtClean="0">
                <a:latin typeface="Times New Roman" pitchFamily="18" charset="0"/>
                <a:cs typeface="Times New Roman" pitchFamily="18" charset="0"/>
                <a:sym typeface="Symbol" pitchFamily="18" charset="2"/>
              </a:rPr>
              <a:t>baa</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aba</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bba</a:t>
            </a:r>
            <a:r>
              <a:rPr lang="en-US" altLang="zh-CN" i="1"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sym typeface="Symbol" pitchFamily="18" charset="2"/>
              </a:rPr>
              <a:t>+ </a:t>
            </a:r>
            <a:r>
              <a:rPr lang="en-US" altLang="zh-CN" i="1" dirty="0" err="1" smtClean="0">
                <a:latin typeface="Times New Roman" pitchFamily="18" charset="0"/>
                <a:cs typeface="Times New Roman" pitchFamily="18" charset="0"/>
                <a:sym typeface="Symbol" pitchFamily="18" charset="2"/>
              </a:rPr>
              <a:t>aab</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bab</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abb</a:t>
            </a:r>
            <a:r>
              <a:rPr lang="en-US" altLang="zh-CN" dirty="0" smtClean="0">
                <a:latin typeface="Times New Roman" pitchFamily="18" charset="0"/>
                <a:cs typeface="Times New Roman" pitchFamily="18" charset="0"/>
                <a:sym typeface="Symbol" pitchFamily="18" charset="2"/>
              </a:rPr>
              <a:t> + </a:t>
            </a:r>
            <a:r>
              <a:rPr lang="en-US" altLang="zh-CN" i="1" dirty="0" err="1" smtClean="0">
                <a:latin typeface="Times New Roman" pitchFamily="18" charset="0"/>
                <a:cs typeface="Times New Roman" pitchFamily="18" charset="0"/>
                <a:sym typeface="Symbol" pitchFamily="18" charset="2"/>
              </a:rPr>
              <a:t>bbb</a:t>
            </a:r>
            <a:endParaRPr lang="en-US" altLang="zh-CN" i="1" dirty="0" smtClean="0">
              <a:latin typeface="Times New Roman" pitchFamily="18" charset="0"/>
              <a:cs typeface="Times New Roman" pitchFamily="18" charset="0"/>
              <a:sym typeface="Symbol" pitchFamily="18" charset="2"/>
            </a:endParaRPr>
          </a:p>
          <a:p>
            <a:pPr>
              <a:lnSpc>
                <a:spcPct val="125000"/>
              </a:lnSpc>
              <a:spcBef>
                <a:spcPts val="800"/>
              </a:spcBef>
            </a:pPr>
            <a:r>
              <a:rPr lang="zh-CN" altLang="en-US" dirty="0" smtClean="0"/>
              <a:t>当然，上式中的项可以用方幂的形式表示。</a:t>
            </a:r>
            <a:endParaRPr lang="en-US" altLang="zh-CN" i="1" dirty="0" smtClean="0">
              <a:latin typeface="Times New Roman" pitchFamily="18" charset="0"/>
              <a:cs typeface="Times New Roman" pitchFamily="18" charset="0"/>
              <a:sym typeface="Symbol" pitchFamily="18" charset="2"/>
            </a:endParaRPr>
          </a:p>
        </p:txBody>
      </p:sp>
      <p:sp>
        <p:nvSpPr>
          <p:cNvPr id="17412" name="灯片编号占位符 3"/>
          <p:cNvSpPr>
            <a:spLocks noGrp="1"/>
          </p:cNvSpPr>
          <p:nvPr>
            <p:ph type="sldNum" sz="quarter" idx="12"/>
          </p:nvPr>
        </p:nvSpPr>
        <p:spPr>
          <a:noFill/>
        </p:spPr>
        <p:txBody>
          <a:bodyPr/>
          <a:lstStyle/>
          <a:p>
            <a:fld id="{8ACC56A2-B28F-4A85-A32F-51EE0353AC30}" type="slidenum">
              <a:rPr lang="en-US" altLang="zh-CN" smtClean="0">
                <a:ea typeface="宋体" charset="-122"/>
              </a:rPr>
              <a:pPr/>
              <a:t>49</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5338EF27-C0B0-46F8-9425-C5340553BBF3}" type="slidenum">
              <a:rPr lang="en-US" altLang="zh-CN" smtClean="0">
                <a:latin typeface="Arial" pitchFamily="34" charset="0"/>
              </a:rPr>
              <a:pPr/>
              <a:t>5</a:t>
            </a:fld>
            <a:endParaRPr lang="en-US" altLang="zh-CN" smtClean="0">
              <a:latin typeface="Arial" pitchFamily="34" charset="0"/>
            </a:endParaRPr>
          </a:p>
        </p:txBody>
      </p:sp>
      <p:sp>
        <p:nvSpPr>
          <p:cNvPr id="6147" name="Rectangle 9"/>
          <p:cNvSpPr>
            <a:spLocks noGrp="1" noChangeArrowheads="1"/>
          </p:cNvSpPr>
          <p:nvPr>
            <p:ph type="title"/>
          </p:nvPr>
        </p:nvSpPr>
        <p:spPr>
          <a:xfrm>
            <a:off x="757235" y="260350"/>
            <a:ext cx="7386665" cy="417513"/>
          </a:xfrm>
        </p:spPr>
        <p:txBody>
          <a:bodyPr/>
          <a:lstStyle/>
          <a:p>
            <a:pPr algn="ctr"/>
            <a:r>
              <a:rPr lang="en-US" altLang="zh-CN" dirty="0" smtClean="0"/>
              <a:t>9.1 </a:t>
            </a:r>
            <a:r>
              <a:rPr lang="zh-CN" altLang="en-US" dirty="0" smtClean="0"/>
              <a:t>二元运算及其性质</a:t>
            </a:r>
            <a:r>
              <a:rPr lang="en-US" altLang="zh-CN" dirty="0" smtClean="0"/>
              <a:t>::</a:t>
            </a:r>
            <a:r>
              <a:rPr lang="en-US" altLang="zh-CN" i="1" dirty="0" smtClean="0"/>
              <a:t>n</a:t>
            </a:r>
            <a:r>
              <a:rPr lang="zh-CN" altLang="en-US" dirty="0" smtClean="0"/>
              <a:t>元运算的定义</a:t>
            </a:r>
            <a:endParaRPr lang="zh-CN" altLang="en-US" dirty="0" smtClean="0">
              <a:latin typeface="宋体" pitchFamily="2" charset="-122"/>
            </a:endParaRPr>
          </a:p>
        </p:txBody>
      </p:sp>
      <p:sp>
        <p:nvSpPr>
          <p:cNvPr id="6148" name="Rectangle 17"/>
          <p:cNvSpPr>
            <a:spLocks noChangeArrowheads="1"/>
          </p:cNvSpPr>
          <p:nvPr/>
        </p:nvSpPr>
        <p:spPr bwMode="auto">
          <a:xfrm>
            <a:off x="539750" y="857232"/>
            <a:ext cx="8064698" cy="2169825"/>
          </a:xfrm>
          <a:prstGeom prst="rect">
            <a:avLst/>
          </a:prstGeom>
          <a:noFill/>
          <a:ln w="9525">
            <a:noFill/>
            <a:miter lim="800000"/>
            <a:headEnd/>
            <a:tailEnd/>
          </a:ln>
        </p:spPr>
        <p:txBody>
          <a:bodyPr wrap="square">
            <a:spAutoFit/>
          </a:bodyPr>
          <a:lstStyle/>
          <a:p>
            <a:pPr>
              <a:lnSpc>
                <a:spcPct val="125000"/>
              </a:lnSpc>
              <a:spcBef>
                <a:spcPts val="900"/>
              </a:spcBef>
            </a:pPr>
            <a:r>
              <a:rPr lang="zh-CN" altLang="en-US" sz="2400" b="1" dirty="0" smtClean="0">
                <a:solidFill>
                  <a:srgbClr val="A60021"/>
                </a:solidFill>
                <a:latin typeface="font2-Identity-H"/>
              </a:rPr>
              <a:t>定义</a:t>
            </a:r>
            <a:r>
              <a:rPr lang="en-US" altLang="zh-CN" sz="2400" b="1" dirty="0" smtClean="0">
                <a:solidFill>
                  <a:srgbClr val="A60021"/>
                </a:solidFill>
                <a:latin typeface="Times New Roman" pitchFamily="18" charset="0"/>
                <a:cs typeface="Times New Roman" pitchFamily="18" charset="0"/>
              </a:rPr>
              <a:t>9.2  </a:t>
            </a:r>
            <a:r>
              <a:rPr lang="zh-CN" altLang="en-US" sz="2400" b="1" dirty="0" smtClean="0"/>
              <a:t>设</a:t>
            </a:r>
            <a:r>
              <a:rPr lang="en-US" altLang="zh-CN" sz="2400" b="1" i="1" dirty="0">
                <a:latin typeface="Times New Roman" pitchFamily="18" charset="0"/>
                <a:cs typeface="Times New Roman" pitchFamily="18" charset="0"/>
              </a:rPr>
              <a:t>S</a:t>
            </a:r>
            <a:r>
              <a:rPr lang="zh-CN" altLang="en-US" sz="2400" b="1" dirty="0"/>
              <a:t>为集合，</a:t>
            </a:r>
            <a:r>
              <a:rPr lang="zh-CN" altLang="en-US" sz="2400" b="1" dirty="0" smtClean="0"/>
              <a:t>函数</a:t>
            </a:r>
            <a:endParaRPr lang="en-US" altLang="zh-CN" sz="2400" b="1" dirty="0" smtClean="0"/>
          </a:p>
          <a:p>
            <a:pPr>
              <a:lnSpc>
                <a:spcPct val="125000"/>
              </a:lnSpc>
              <a:spcBef>
                <a:spcPts val="900"/>
              </a:spcBef>
            </a:pPr>
            <a:r>
              <a:rPr lang="en-US" altLang="zh-CN" sz="2400" b="1" i="1" dirty="0" smtClean="0">
                <a:latin typeface="Times New Roman" pitchFamily="18" charset="0"/>
                <a:cs typeface="Times New Roman" pitchFamily="18" charset="0"/>
              </a:rPr>
              <a:t>	f</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S</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S</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S</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S</a:t>
            </a:r>
            <a:r>
              <a:rPr lang="en-US" altLang="zh-CN" sz="2400" b="1" dirty="0" smtClean="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t> </a:t>
            </a:r>
            <a:endParaRPr lang="en-US" altLang="zh-CN" sz="2400" b="1" dirty="0" smtClean="0"/>
          </a:p>
          <a:p>
            <a:pPr>
              <a:lnSpc>
                <a:spcPct val="125000"/>
              </a:lnSpc>
              <a:spcBef>
                <a:spcPts val="900"/>
              </a:spcBef>
            </a:pPr>
            <a:r>
              <a:rPr lang="zh-CN" altLang="en-US" sz="2400" b="1" dirty="0" smtClean="0"/>
              <a:t>是</a:t>
            </a:r>
            <a:r>
              <a:rPr lang="en-US" altLang="zh-CN" sz="2400" b="1" i="1" dirty="0" smtClean="0">
                <a:latin typeface="Times New Roman" pitchFamily="18" charset="0"/>
                <a:cs typeface="Times New Roman" pitchFamily="18" charset="0"/>
              </a:rPr>
              <a:t>n</a:t>
            </a:r>
            <a:r>
              <a:rPr lang="zh-CN" altLang="en-US" sz="2400" b="1" dirty="0" smtClean="0"/>
              <a:t>个</a:t>
            </a:r>
            <a:r>
              <a:rPr lang="en-US" altLang="zh-CN" sz="2400" b="1" i="1" dirty="0" smtClean="0">
                <a:latin typeface="Times New Roman" pitchFamily="18" charset="0"/>
                <a:cs typeface="Times New Roman" pitchFamily="18" charset="0"/>
              </a:rPr>
              <a:t>S</a:t>
            </a:r>
            <a:r>
              <a:rPr lang="zh-CN" altLang="en-US" sz="2400" b="1" dirty="0" smtClean="0"/>
              <a:t>的笛卡尔乘积到集合</a:t>
            </a:r>
            <a:r>
              <a:rPr lang="en-US" altLang="zh-CN" sz="2400" b="1" i="1" dirty="0" smtClean="0">
                <a:latin typeface="Times New Roman" pitchFamily="18" charset="0"/>
                <a:cs typeface="Times New Roman" pitchFamily="18" charset="0"/>
              </a:rPr>
              <a:t>S</a:t>
            </a:r>
            <a:r>
              <a:rPr lang="zh-CN" altLang="en-US" sz="2400" b="1" dirty="0" smtClean="0"/>
              <a:t>的函数，称为</a:t>
            </a:r>
            <a:r>
              <a:rPr lang="en-US" altLang="zh-CN" sz="2400" b="1" i="1" dirty="0">
                <a:latin typeface="Times New Roman" pitchFamily="18" charset="0"/>
                <a:cs typeface="Times New Roman" pitchFamily="18" charset="0"/>
              </a:rPr>
              <a:t>S</a:t>
            </a:r>
            <a:r>
              <a:rPr lang="zh-CN" altLang="en-US" sz="2400" b="1" dirty="0"/>
              <a:t>上</a:t>
            </a:r>
            <a:r>
              <a:rPr lang="zh-CN" altLang="en-US" sz="2400" b="1" dirty="0" smtClean="0"/>
              <a:t>的</a:t>
            </a:r>
            <a:r>
              <a:rPr lang="en-US" altLang="zh-CN" sz="2400" b="1" i="1" dirty="0" smtClean="0">
                <a:latin typeface="Times New Roman" pitchFamily="18" charset="0"/>
                <a:cs typeface="Times New Roman" pitchFamily="18" charset="0"/>
              </a:rPr>
              <a:t>n</a:t>
            </a:r>
            <a:r>
              <a:rPr lang="zh-CN" altLang="en-US" sz="2400" b="1" dirty="0" smtClean="0"/>
              <a:t>元</a:t>
            </a:r>
            <a:r>
              <a:rPr lang="zh-CN" altLang="en-US" sz="2400" b="1" dirty="0"/>
              <a:t>运算</a:t>
            </a:r>
            <a:r>
              <a:rPr lang="en-US" altLang="zh-CN" sz="2400" b="1" dirty="0"/>
              <a:t>,</a:t>
            </a:r>
            <a:r>
              <a:rPr lang="zh-CN" altLang="en-US" sz="2400" b="1" dirty="0"/>
              <a:t>简称</a:t>
            </a:r>
            <a:r>
              <a:rPr lang="zh-CN" altLang="en-US" sz="2400" b="1" dirty="0" smtClean="0"/>
              <a:t>为</a:t>
            </a:r>
            <a:r>
              <a:rPr lang="en-US" altLang="zh-CN" sz="2400" b="1" i="1" dirty="0" smtClean="0">
                <a:solidFill>
                  <a:schemeClr val="accent2">
                    <a:lumMod val="60000"/>
                    <a:lumOff val="40000"/>
                  </a:schemeClr>
                </a:solidFill>
                <a:latin typeface="Times New Roman" pitchFamily="18" charset="0"/>
                <a:cs typeface="Times New Roman" pitchFamily="18" charset="0"/>
              </a:rPr>
              <a:t>n</a:t>
            </a:r>
            <a:r>
              <a:rPr lang="zh-CN" altLang="en-US" sz="2400" b="1" dirty="0" smtClean="0">
                <a:solidFill>
                  <a:schemeClr val="accent2">
                    <a:lumMod val="60000"/>
                    <a:lumOff val="40000"/>
                  </a:schemeClr>
                </a:solidFill>
              </a:rPr>
              <a:t>元</a:t>
            </a:r>
            <a:r>
              <a:rPr lang="zh-CN" altLang="en-US" sz="2400" b="1" dirty="0">
                <a:solidFill>
                  <a:schemeClr val="accent2">
                    <a:lumMod val="60000"/>
                    <a:lumOff val="40000"/>
                  </a:schemeClr>
                </a:solidFill>
              </a:rPr>
              <a:t>运算</a:t>
            </a:r>
            <a:r>
              <a:rPr lang="en-US" altLang="zh-CN" sz="2400" b="1" dirty="0" smtClean="0"/>
              <a:t>.  </a:t>
            </a:r>
          </a:p>
        </p:txBody>
      </p:sp>
      <p:sp>
        <p:nvSpPr>
          <p:cNvPr id="6" name="Rectangle 17"/>
          <p:cNvSpPr>
            <a:spLocks noChangeArrowheads="1"/>
          </p:cNvSpPr>
          <p:nvPr/>
        </p:nvSpPr>
        <p:spPr bwMode="auto">
          <a:xfrm>
            <a:off x="539750" y="3071810"/>
            <a:ext cx="7818464" cy="3554819"/>
          </a:xfrm>
          <a:prstGeom prst="rect">
            <a:avLst/>
          </a:prstGeom>
          <a:noFill/>
          <a:ln w="9525">
            <a:noFill/>
            <a:miter lim="800000"/>
            <a:headEnd/>
            <a:tailEnd/>
          </a:ln>
        </p:spPr>
        <p:txBody>
          <a:bodyPr wrap="square">
            <a:spAutoFit/>
          </a:bodyPr>
          <a:lstStyle/>
          <a:p>
            <a:pPr>
              <a:lnSpc>
                <a:spcPct val="125000"/>
              </a:lnSpc>
              <a:spcBef>
                <a:spcPts val="600"/>
              </a:spcBef>
            </a:pPr>
            <a:r>
              <a:rPr lang="en-US" altLang="zh-CN" sz="2400" b="1" dirty="0" smtClean="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zh-CN" altLang="en-US" sz="2400" b="1" dirty="0" smtClean="0"/>
              <a:t>求</a:t>
            </a:r>
            <a:r>
              <a:rPr lang="zh-CN" altLang="en-US" sz="2400" b="1" dirty="0"/>
              <a:t>相反数是整数集合</a:t>
            </a:r>
            <a:r>
              <a:rPr lang="en-US" altLang="zh-CN" sz="2400" b="1" dirty="0">
                <a:latin typeface="Times New Roman" pitchFamily="18" charset="0"/>
                <a:cs typeface="Times New Roman" pitchFamily="18" charset="0"/>
              </a:rPr>
              <a:t>Z</a:t>
            </a:r>
            <a:r>
              <a:rPr lang="en-US" altLang="zh-CN" sz="2400" b="1" dirty="0"/>
              <a:t>,</a:t>
            </a:r>
            <a:r>
              <a:rPr lang="zh-CN" altLang="en-US" sz="2400" b="1" dirty="0"/>
              <a:t>有理数集合</a:t>
            </a:r>
            <a:r>
              <a:rPr lang="en-US" altLang="zh-CN" sz="2400" b="1" dirty="0">
                <a:latin typeface="Times New Roman" pitchFamily="18" charset="0"/>
                <a:cs typeface="Times New Roman" pitchFamily="18" charset="0"/>
              </a:rPr>
              <a:t>Q</a:t>
            </a:r>
            <a:r>
              <a:rPr lang="zh-CN" altLang="en-US" sz="2400" b="1" dirty="0"/>
              <a:t>和实数集合</a:t>
            </a:r>
            <a:r>
              <a:rPr lang="en-US" altLang="zh-CN" sz="2400" b="1" dirty="0">
                <a:latin typeface="Times New Roman" pitchFamily="18" charset="0"/>
                <a:cs typeface="Times New Roman" pitchFamily="18" charset="0"/>
              </a:rPr>
              <a:t>R</a:t>
            </a:r>
            <a:r>
              <a:rPr lang="zh-CN" altLang="en-US" sz="2400" b="1" dirty="0"/>
              <a:t>上的一元运算</a:t>
            </a:r>
            <a:r>
              <a:rPr lang="en-US" altLang="zh-CN" sz="2400" b="1" dirty="0"/>
              <a:t>.</a:t>
            </a:r>
          </a:p>
          <a:p>
            <a:pPr>
              <a:lnSpc>
                <a:spcPct val="125000"/>
              </a:lnSpc>
              <a:spcBef>
                <a:spcPts val="600"/>
              </a:spcBef>
            </a:pPr>
            <a:r>
              <a:rPr lang="en-US" altLang="zh-CN" sz="2400" b="1" dirty="0" smtClean="0">
                <a:latin typeface="Times New Roman" pitchFamily="18" charset="0"/>
                <a:cs typeface="Times New Roman" pitchFamily="18" charset="0"/>
              </a:rPr>
              <a:t>(2) </a:t>
            </a:r>
            <a:r>
              <a:rPr lang="zh-CN" altLang="en-US" sz="2400" b="1" dirty="0" smtClean="0"/>
              <a:t>求</a:t>
            </a:r>
            <a:r>
              <a:rPr lang="zh-CN" altLang="en-US" sz="2400" b="1" dirty="0"/>
              <a:t>共轭复数是复数集合</a:t>
            </a:r>
            <a:r>
              <a:rPr lang="en-US" altLang="zh-CN" sz="2400" b="1" i="1" dirty="0">
                <a:latin typeface="Times New Roman" pitchFamily="18" charset="0"/>
                <a:cs typeface="Times New Roman" pitchFamily="18" charset="0"/>
              </a:rPr>
              <a:t>C</a:t>
            </a:r>
            <a:r>
              <a:rPr lang="zh-CN" altLang="en-US" sz="2400" b="1" dirty="0"/>
              <a:t>上的一元运算</a:t>
            </a:r>
          </a:p>
          <a:p>
            <a:pPr>
              <a:lnSpc>
                <a:spcPct val="125000"/>
              </a:lnSpc>
              <a:spcBef>
                <a:spcPts val="600"/>
              </a:spcBef>
            </a:pPr>
            <a:r>
              <a:rPr lang="en-US" altLang="zh-CN" sz="2400" b="1" dirty="0" smtClean="0">
                <a:latin typeface="Times New Roman" pitchFamily="18" charset="0"/>
                <a:cs typeface="Times New Roman" pitchFamily="18" charset="0"/>
              </a:rPr>
              <a:t>(3) </a:t>
            </a:r>
            <a:r>
              <a:rPr lang="zh-CN" altLang="en-US" sz="2400" b="1" dirty="0" smtClean="0"/>
              <a:t>在</a:t>
            </a:r>
            <a:r>
              <a:rPr lang="zh-CN" altLang="en-US" sz="2400" b="1" dirty="0"/>
              <a:t>幂集</a:t>
            </a:r>
            <a:r>
              <a:rPr lang="en-US" altLang="zh-CN" sz="2400" b="1" i="1" dirty="0">
                <a:latin typeface="Times New Roman" pitchFamily="18" charset="0"/>
                <a:cs typeface="Times New Roman" pitchFamily="18" charset="0"/>
              </a:rPr>
              <a:t>P</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a:t>
            </a:r>
            <a:r>
              <a:rPr lang="zh-CN" altLang="en-US" sz="2400" b="1" dirty="0"/>
              <a:t>上规定全集为</a:t>
            </a:r>
            <a:r>
              <a:rPr lang="en-US" altLang="zh-CN" sz="2400" b="1" i="1" dirty="0">
                <a:latin typeface="Times New Roman" pitchFamily="18" charset="0"/>
                <a:cs typeface="Times New Roman" pitchFamily="18" charset="0"/>
              </a:rPr>
              <a:t>S</a:t>
            </a:r>
            <a:r>
              <a:rPr lang="zh-CN" altLang="en-US" sz="2400" b="1" dirty="0"/>
              <a:t>，则求绝对补运算</a:t>
            </a:r>
            <a:r>
              <a:rPr lang="en-US" altLang="zh-CN" sz="2400" b="1" dirty="0"/>
              <a:t>~</a:t>
            </a:r>
            <a:r>
              <a:rPr lang="zh-CN" altLang="en-US" sz="2400" b="1" dirty="0"/>
              <a:t>是</a:t>
            </a:r>
            <a:r>
              <a:rPr lang="en-US" altLang="zh-CN" sz="2400" b="1" i="1" dirty="0">
                <a:latin typeface="Times New Roman" pitchFamily="18" charset="0"/>
                <a:cs typeface="Times New Roman" pitchFamily="18" charset="0"/>
              </a:rPr>
              <a:t>P</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a:t>
            </a:r>
            <a:r>
              <a:rPr lang="zh-CN" altLang="en-US" sz="2400" b="1" dirty="0"/>
              <a:t>上的一元运算</a:t>
            </a:r>
            <a:r>
              <a:rPr lang="en-US" altLang="zh-CN" sz="2400" b="1" dirty="0" smtClean="0"/>
              <a:t>.</a:t>
            </a:r>
          </a:p>
          <a:p>
            <a:pPr>
              <a:lnSpc>
                <a:spcPct val="125000"/>
              </a:lnSpc>
              <a:spcBef>
                <a:spcPts val="600"/>
              </a:spcBef>
            </a:pPr>
            <a:r>
              <a:rPr lang="en-US" altLang="zh-CN" sz="2400" b="1" dirty="0" smtClean="0">
                <a:latin typeface="Times New Roman" pitchFamily="18" charset="0"/>
                <a:cs typeface="Times New Roman" pitchFamily="18" charset="0"/>
              </a:rPr>
              <a:t>(4) </a:t>
            </a:r>
            <a:r>
              <a:rPr lang="zh-CN" altLang="en-US" sz="2400" b="1" dirty="0" smtClean="0">
                <a:latin typeface="Times New Roman" pitchFamily="18" charset="0"/>
                <a:cs typeface="Times New Roman" pitchFamily="18" charset="0"/>
              </a:rPr>
              <a:t>在空间直角坐标系中求某一点</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z</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在</a:t>
            </a:r>
            <a:r>
              <a:rPr lang="en-US" altLang="zh-CN" sz="2400" b="1" i="1" dirty="0" smtClean="0">
                <a:latin typeface="Times New Roman" pitchFamily="18" charset="0"/>
                <a:cs typeface="Times New Roman" pitchFamily="18" charset="0"/>
              </a:rPr>
              <a:t>x</a:t>
            </a:r>
            <a:r>
              <a:rPr lang="zh-CN" altLang="en-US" sz="2400" b="1" dirty="0" smtClean="0">
                <a:latin typeface="Times New Roman" pitchFamily="18" charset="0"/>
                <a:cs typeface="Times New Roman" pitchFamily="18" charset="0"/>
              </a:rPr>
              <a:t>轴上的投影可以看作是实数集</a:t>
            </a:r>
            <a:r>
              <a:rPr lang="en-US" altLang="zh-CN" sz="2400" b="1" dirty="0" smtClean="0">
                <a:latin typeface="Times New Roman" pitchFamily="18" charset="0"/>
                <a:cs typeface="Times New Roman" pitchFamily="18" charset="0"/>
              </a:rPr>
              <a:t>R</a:t>
            </a:r>
            <a:r>
              <a:rPr lang="zh-CN" altLang="en-US" sz="2400" b="1" dirty="0" smtClean="0">
                <a:latin typeface="Times New Roman" pitchFamily="18" charset="0"/>
                <a:cs typeface="Times New Roman" pitchFamily="18" charset="0"/>
              </a:rPr>
              <a:t>上的三元运算</a:t>
            </a:r>
            <a:r>
              <a:rPr lang="en-US" altLang="zh-CN" sz="2400" b="1" i="1" dirty="0" smtClean="0">
                <a:latin typeface="Times New Roman" pitchFamily="18" charset="0"/>
                <a:cs typeface="Times New Roman" pitchFamily="18" charset="0"/>
              </a:rPr>
              <a:t>f</a:t>
            </a:r>
            <a:r>
              <a:rPr lang="en-US" altLang="zh-CN" sz="2400" b="1" dirty="0" smtClean="0">
                <a:latin typeface="Times New Roman" pitchFamily="18" charset="0"/>
                <a:cs typeface="Times New Roman" pitchFamily="18" charset="0"/>
              </a:rPr>
              <a:t>(&lt;</a:t>
            </a:r>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z</a:t>
            </a:r>
            <a:r>
              <a:rPr lang="en-US" altLang="zh-CN" sz="2400" b="1" dirty="0" smtClean="0">
                <a:latin typeface="Times New Roman" pitchFamily="18" charset="0"/>
                <a:cs typeface="Times New Roman" pitchFamily="18" charset="0"/>
              </a:rPr>
              <a:t>&gt;) = </a:t>
            </a:r>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a:t>
            </a:r>
            <a:endParaRPr lang="en-US"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60413" y="26968"/>
            <a:ext cx="77724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b="1" dirty="0" smtClean="0">
                <a:latin typeface="Arial" pitchFamily="34" charset="0"/>
              </a:rPr>
              <a:t>格</a:t>
            </a:r>
            <a:r>
              <a:rPr lang="zh-CN" altLang="en-US" b="1" dirty="0">
                <a:latin typeface="Arial" pitchFamily="34" charset="0"/>
              </a:rPr>
              <a:t>的定义与性质</a:t>
            </a:r>
          </a:p>
        </p:txBody>
      </p:sp>
      <p:sp>
        <p:nvSpPr>
          <p:cNvPr id="5123" name="Text Box 3"/>
          <p:cNvSpPr txBox="1">
            <a:spLocks noChangeArrowheads="1"/>
          </p:cNvSpPr>
          <p:nvPr/>
        </p:nvSpPr>
        <p:spPr bwMode="auto">
          <a:xfrm>
            <a:off x="455613" y="826659"/>
            <a:ext cx="8461375" cy="1853328"/>
          </a:xfrm>
          <a:prstGeom prst="rect">
            <a:avLst/>
          </a:prstGeom>
          <a:noFill/>
          <a:ln w="9525">
            <a:noFill/>
            <a:miter lim="800000"/>
            <a:headEnd/>
            <a:tailEnd/>
          </a:ln>
          <a:effectLst/>
        </p:spPr>
        <p:txBody>
          <a:bodyPr>
            <a:spAutoFit/>
          </a:bodyPr>
          <a:lstStyle/>
          <a:p>
            <a:pPr>
              <a:lnSpc>
                <a:spcPct val="114000"/>
              </a:lnSpc>
              <a:spcBef>
                <a:spcPts val="600"/>
              </a:spcBef>
              <a:buClr>
                <a:srgbClr val="FF9900"/>
              </a:buClr>
              <a:buFont typeface="Wingdings" pitchFamily="2" charset="2"/>
              <a:buNone/>
            </a:pPr>
            <a:r>
              <a:rPr lang="zh-CN" altLang="en-US" sz="2400" b="1" dirty="0" smtClean="0">
                <a:solidFill>
                  <a:srgbClr val="CC0000"/>
                </a:solidFill>
                <a:latin typeface="Times New Roman" pitchFamily="18" charset="0"/>
                <a:sym typeface="微软雅黑" pitchFamily="34" charset="-122"/>
              </a:rPr>
              <a:t>定义</a:t>
            </a:r>
            <a:r>
              <a:rPr lang="en-US" sz="2400" b="1" dirty="0" smtClean="0">
                <a:solidFill>
                  <a:srgbClr val="CC0000"/>
                </a:solidFill>
                <a:latin typeface="Times New Roman" pitchFamily="18" charset="0"/>
                <a:sym typeface="微软雅黑" pitchFamily="34" charset="-122"/>
              </a:rPr>
              <a:t>9.20</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a:t>
            </a:r>
            <a:r>
              <a:rPr lang="en-US" sz="2400" b="1" dirty="0">
                <a:latin typeface="Times New Roman" pitchFamily="18" charset="0"/>
                <a:sym typeface="微软雅黑" pitchFamily="34" charset="-122"/>
              </a:rPr>
              <a:t>&lt;</a:t>
            </a:r>
            <a:r>
              <a:rPr lang="en-US" sz="2400" b="1" i="1" dirty="0">
                <a:latin typeface="Times New Roman" pitchFamily="18" charset="0"/>
                <a:sym typeface="微软雅黑" pitchFamily="34" charset="-122"/>
              </a:rPr>
              <a:t>S</a:t>
            </a:r>
            <a:r>
              <a:rPr lang="en-US" sz="2400" b="1" dirty="0">
                <a:latin typeface="Times New Roman" pitchFamily="18" charset="0"/>
                <a:sym typeface="微软雅黑" pitchFamily="34" charset="-122"/>
              </a:rPr>
              <a:t>, ≼&gt;</a:t>
            </a:r>
            <a:r>
              <a:rPr lang="zh-CN" altLang="en-US" sz="2400" b="1" dirty="0">
                <a:latin typeface="Times New Roman" pitchFamily="18" charset="0"/>
                <a:sym typeface="微软雅黑" pitchFamily="34" charset="-122"/>
              </a:rPr>
              <a:t>是偏序集，如果</a:t>
            </a:r>
            <a:r>
              <a:rPr lang="zh-CN" altLang="en-US" sz="2400" b="1" dirty="0">
                <a:latin typeface="Times New Roman" pitchFamily="18" charset="0"/>
                <a:sym typeface="Symbol" pitchFamily="18" charset="2"/>
              </a:rPr>
              <a:t></a:t>
            </a:r>
            <a:r>
              <a:rPr lang="en-US" sz="2400" b="1" i="1" dirty="0">
                <a:latin typeface="Times New Roman" pitchFamily="18" charset="0"/>
                <a:sym typeface="微软雅黑" pitchFamily="34" charset="-122"/>
              </a:rPr>
              <a:t>x</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y</a:t>
            </a:r>
            <a:r>
              <a:rPr lang="en-US" sz="2400" b="1" dirty="0" smtClean="0">
                <a:latin typeface="Times New Roman" pitchFamily="18" charset="0"/>
                <a:sym typeface="Symbol" pitchFamily="18" charset="2"/>
              </a:rPr>
              <a:t> </a:t>
            </a:r>
            <a:r>
              <a:rPr lang="en-US" sz="2400" b="1" dirty="0" smtClean="0">
                <a:latin typeface="Times New Roman" pitchFamily="18" charset="0"/>
                <a:sym typeface="微软雅黑" pitchFamily="34" charset="-122"/>
              </a:rPr>
              <a:t>S</a:t>
            </a:r>
            <a:r>
              <a:rPr lang="zh-CN" altLang="en-US" sz="2400" b="1" dirty="0">
                <a:latin typeface="Times New Roman" pitchFamily="18" charset="0"/>
                <a:sym typeface="微软雅黑" pitchFamily="34" charset="-122"/>
              </a:rPr>
              <a:t>，</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x</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y</a:t>
            </a:r>
            <a:r>
              <a:rPr lang="en-US" sz="2400" b="1" dirty="0">
                <a:latin typeface="Times New Roman" pitchFamily="18" charset="0"/>
                <a:sym typeface="微软雅黑" pitchFamily="34" charset="-122"/>
              </a:rPr>
              <a:t>}</a:t>
            </a:r>
            <a:r>
              <a:rPr lang="zh-CN" altLang="en-US" sz="2400" b="1" dirty="0">
                <a:latin typeface="Times New Roman" pitchFamily="18" charset="0"/>
                <a:sym typeface="微软雅黑" pitchFamily="34" charset="-122"/>
              </a:rPr>
              <a:t>都有最小上界和最大下界，则称</a:t>
            </a:r>
            <a:r>
              <a:rPr lang="en-US" sz="2400" b="1" i="1" dirty="0">
                <a:latin typeface="Times New Roman" pitchFamily="18" charset="0"/>
                <a:sym typeface="微软雅黑" pitchFamily="34" charset="-122"/>
              </a:rPr>
              <a:t>S</a:t>
            </a:r>
            <a:r>
              <a:rPr lang="zh-CN" altLang="en-US" sz="2400" b="1" dirty="0">
                <a:latin typeface="Times New Roman" pitchFamily="18" charset="0"/>
                <a:sym typeface="微软雅黑" pitchFamily="34" charset="-122"/>
              </a:rPr>
              <a:t>关于偏序≼作成一个</a:t>
            </a:r>
            <a:r>
              <a:rPr lang="zh-CN" altLang="en-US" sz="2400" b="1" dirty="0">
                <a:solidFill>
                  <a:schemeClr val="accent2">
                    <a:lumMod val="60000"/>
                    <a:lumOff val="40000"/>
                  </a:schemeClr>
                </a:solidFill>
                <a:latin typeface="Times New Roman" pitchFamily="18" charset="0"/>
                <a:sym typeface="微软雅黑" pitchFamily="34" charset="-122"/>
              </a:rPr>
              <a:t>格</a:t>
            </a:r>
            <a:r>
              <a:rPr lang="en-US" sz="2400" b="1" dirty="0">
                <a:latin typeface="Times New Roman" pitchFamily="18" charset="0"/>
                <a:sym typeface="微软雅黑" pitchFamily="34" charset="-122"/>
              </a:rPr>
              <a:t>.</a:t>
            </a:r>
          </a:p>
          <a:p>
            <a:pPr>
              <a:lnSpc>
                <a:spcPct val="114000"/>
              </a:lnSpc>
              <a:spcBef>
                <a:spcPts val="600"/>
              </a:spcBef>
            </a:pPr>
            <a:r>
              <a:rPr lang="zh-CN" altLang="en-US" sz="2400" b="1" dirty="0">
                <a:latin typeface="Times New Roman" pitchFamily="18" charset="0"/>
                <a:sym typeface="微软雅黑" pitchFamily="34" charset="-122"/>
              </a:rPr>
              <a:t>求</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x</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y</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最小上界和最大下界看成</a:t>
            </a:r>
            <a:r>
              <a:rPr lang="en-US" sz="2400" b="1" i="1" dirty="0">
                <a:latin typeface="Times New Roman" pitchFamily="18" charset="0"/>
                <a:sym typeface="微软雅黑" pitchFamily="34" charset="-122"/>
              </a:rPr>
              <a:t>x</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与</a:t>
            </a:r>
            <a:r>
              <a:rPr lang="en-US" sz="2400" b="1" i="1" dirty="0">
                <a:latin typeface="Times New Roman" pitchFamily="18" charset="0"/>
                <a:sym typeface="微软雅黑" pitchFamily="34" charset="-122"/>
              </a:rPr>
              <a:t>y</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的二元运算∨和</a:t>
            </a: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即</a:t>
            </a:r>
            <a:r>
              <a:rPr lang="en-US" sz="2400" b="1" i="1" dirty="0" smtClean="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y</a:t>
            </a:r>
            <a:r>
              <a:rPr lang="zh-CN" altLang="en-US" sz="2400" b="1" dirty="0" smtClean="0">
                <a:latin typeface="Times New Roman" pitchFamily="18" charset="0"/>
                <a:sym typeface="微软雅黑" pitchFamily="34" charset="-122"/>
              </a:rPr>
              <a:t>和</a:t>
            </a:r>
            <a:r>
              <a:rPr lang="en-US" sz="2400" b="1" i="1" dirty="0" smtClean="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y</a:t>
            </a:r>
            <a:r>
              <a:rPr lang="zh-CN" altLang="en-US" sz="2400" b="1" dirty="0" smtClean="0">
                <a:latin typeface="Times New Roman" pitchFamily="18" charset="0"/>
                <a:sym typeface="微软雅黑" pitchFamily="34" charset="-122"/>
              </a:rPr>
              <a:t>分别表示求</a:t>
            </a:r>
            <a:r>
              <a:rPr lang="en-US" sz="2400" b="1" i="1" dirty="0" smtClean="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和</a:t>
            </a:r>
            <a:r>
              <a:rPr lang="en-US" sz="2400" b="1" i="1" dirty="0" smtClean="0">
                <a:latin typeface="Times New Roman" pitchFamily="18" charset="0"/>
                <a:sym typeface="微软雅黑" pitchFamily="34" charset="-122"/>
              </a:rPr>
              <a:t>y</a:t>
            </a:r>
            <a:r>
              <a:rPr lang="zh-CN" altLang="en-US" sz="2400" b="1" dirty="0" smtClean="0">
                <a:latin typeface="Times New Roman" pitchFamily="18" charset="0"/>
                <a:sym typeface="微软雅黑" pitchFamily="34" charset="-122"/>
              </a:rPr>
              <a:t>的最小上界和最大下界。</a:t>
            </a:r>
            <a:endParaRPr lang="en-US" altLang="zh-CN" sz="2400" b="1" dirty="0" smtClean="0">
              <a:latin typeface="Times New Roman" pitchFamily="18" charset="0"/>
              <a:sym typeface="微软雅黑" pitchFamily="34" charset="-122"/>
            </a:endParaRPr>
          </a:p>
        </p:txBody>
      </p:sp>
      <p:sp>
        <p:nvSpPr>
          <p:cNvPr id="5124" name="Text Box 4"/>
          <p:cNvSpPr txBox="1">
            <a:spLocks noChangeArrowheads="1"/>
          </p:cNvSpPr>
          <p:nvPr/>
        </p:nvSpPr>
        <p:spPr bwMode="auto">
          <a:xfrm>
            <a:off x="455613" y="2753376"/>
            <a:ext cx="8461375" cy="1355371"/>
          </a:xfrm>
          <a:prstGeom prst="rect">
            <a:avLst/>
          </a:prstGeom>
          <a:noFill/>
          <a:ln w="9525">
            <a:noFill/>
            <a:miter lim="800000"/>
            <a:headEnd/>
            <a:tailEnd/>
          </a:ln>
          <a:effectLst/>
        </p:spPr>
        <p:txBody>
          <a:bodyPr>
            <a:spAutoFit/>
          </a:bodyPr>
          <a:lstStyle/>
          <a:p>
            <a:pPr>
              <a:lnSpc>
                <a:spcPct val="114000"/>
              </a:lnSpc>
              <a:spcBef>
                <a:spcPts val="600"/>
              </a:spcBef>
            </a:pPr>
            <a:r>
              <a:rPr lang="zh-CN" altLang="en-US" sz="2400" b="1" dirty="0" smtClean="0">
                <a:solidFill>
                  <a:srgbClr val="CC0000"/>
                </a:solidFill>
                <a:latin typeface="Times New Roman" pitchFamily="18" charset="0"/>
                <a:sym typeface="微软雅黑" pitchFamily="34" charset="-122"/>
              </a:rPr>
              <a:t>例</a:t>
            </a:r>
            <a:r>
              <a:rPr lang="en-US" altLang="zh-CN" sz="2400" b="1" dirty="0" smtClean="0">
                <a:solidFill>
                  <a:srgbClr val="CC0000"/>
                </a:solidFill>
                <a:latin typeface="Times New Roman" pitchFamily="18" charset="0"/>
                <a:sym typeface="微软雅黑" pitchFamily="34" charset="-122"/>
              </a:rPr>
              <a:t>9.12</a:t>
            </a:r>
            <a:r>
              <a:rPr lang="zh-CN" altLang="en-US" sz="2400" b="1" dirty="0" smtClean="0">
                <a:latin typeface="Times New Roman" pitchFamily="18" charset="0"/>
                <a:sym typeface="微软雅黑" pitchFamily="34" charset="-122"/>
              </a:rPr>
              <a:t>：设</a:t>
            </a:r>
            <a:r>
              <a:rPr lang="zh-CN" altLang="en-US" sz="2400" b="1" i="1"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是正整数，</a:t>
            </a:r>
            <a:r>
              <a:rPr lang="zh-CN" altLang="en-US" sz="2400" b="1" i="1" dirty="0">
                <a:latin typeface="Times New Roman" pitchFamily="18" charset="0"/>
                <a:sym typeface="微软雅黑" pitchFamily="34" charset="-122"/>
              </a:rPr>
              <a:t>S</a:t>
            </a:r>
            <a:r>
              <a:rPr lang="zh-CN" altLang="en-US" sz="2400" b="1" i="1" baseline="-25000"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是</a:t>
            </a:r>
            <a:r>
              <a:rPr lang="zh-CN" altLang="en-US" sz="2400" b="1" i="1"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的正因子的集合. </a:t>
            </a:r>
            <a:r>
              <a:rPr lang="zh-CN" altLang="en-US" sz="2400" b="1" i="1" dirty="0">
                <a:latin typeface="Times New Roman" pitchFamily="18" charset="0"/>
                <a:sym typeface="微软雅黑" pitchFamily="34" charset="-122"/>
              </a:rPr>
              <a:t>D</a:t>
            </a:r>
            <a:r>
              <a:rPr lang="zh-CN" altLang="en-US" sz="2400" b="1" dirty="0">
                <a:latin typeface="Times New Roman" pitchFamily="18" charset="0"/>
                <a:sym typeface="微软雅黑" pitchFamily="34" charset="-122"/>
              </a:rPr>
              <a:t>为整除关系</a:t>
            </a:r>
            <a:r>
              <a:rPr lang="zh-CN" altLang="en-US" sz="2400" b="1" dirty="0" smtClean="0">
                <a:latin typeface="Times New Roman" pitchFamily="18" charset="0"/>
                <a:sym typeface="微软雅黑" pitchFamily="34" charset="-122"/>
              </a:rPr>
              <a:t>，则偏序集&lt;</a:t>
            </a:r>
            <a:r>
              <a:rPr lang="zh-CN" altLang="en-US" sz="2400" b="1" i="1" dirty="0" smtClean="0">
                <a:latin typeface="Times New Roman" pitchFamily="18" charset="0"/>
                <a:sym typeface="微软雅黑" pitchFamily="34" charset="-122"/>
              </a:rPr>
              <a:t>S</a:t>
            </a:r>
            <a:r>
              <a:rPr lang="zh-CN" altLang="en-US" sz="2400" b="1" i="1" baseline="-25000" dirty="0" smtClean="0">
                <a:latin typeface="Times New Roman" pitchFamily="18" charset="0"/>
                <a:sym typeface="微软雅黑" pitchFamily="34" charset="-122"/>
              </a:rPr>
              <a:t>n</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D</a:t>
            </a:r>
            <a:r>
              <a:rPr lang="zh-CN" altLang="en-US" sz="2400" b="1" dirty="0">
                <a:latin typeface="Times New Roman" pitchFamily="18" charset="0"/>
                <a:sym typeface="微软雅黑" pitchFamily="34" charset="-122"/>
              </a:rPr>
              <a:t>&gt;构成格. </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y</a:t>
            </a:r>
            <a:r>
              <a:rPr lang="zh-CN" altLang="en-US" sz="2400" b="1" dirty="0" smtClean="0">
                <a:latin typeface="Times New Roman" pitchFamily="18" charset="0"/>
                <a:sym typeface="Symbol" pitchFamily="18" charset="2"/>
              </a:rPr>
              <a:t></a:t>
            </a:r>
            <a:r>
              <a:rPr lang="zh-CN" altLang="en-US" sz="2400" b="1" i="1" dirty="0" smtClean="0">
                <a:latin typeface="Times New Roman" pitchFamily="18" charset="0"/>
                <a:sym typeface="微软雅黑" pitchFamily="34" charset="-122"/>
              </a:rPr>
              <a:t> S</a:t>
            </a:r>
            <a:r>
              <a:rPr lang="zh-CN" altLang="en-US" sz="2400" b="1" i="1" baseline="-25000" dirty="0" smtClean="0">
                <a:latin typeface="Times New Roman" pitchFamily="18" charset="0"/>
                <a:sym typeface="微软雅黑" pitchFamily="34" charset="-122"/>
              </a:rPr>
              <a:t>n</a:t>
            </a:r>
            <a:r>
              <a:rPr lang="zh-CN" altLang="en-US" sz="2400" b="1" dirty="0" smtClean="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是lcm(</a:t>
            </a:r>
            <a:r>
              <a:rPr lang="zh-CN" altLang="en-US" sz="2400" b="1" i="1" dirty="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y</a:t>
            </a:r>
            <a:r>
              <a:rPr lang="zh-CN" altLang="en-US" sz="2400" b="1" dirty="0">
                <a:latin typeface="Times New Roman" pitchFamily="18" charset="0"/>
                <a:sym typeface="微软雅黑" pitchFamily="34" charset="-122"/>
              </a:rPr>
              <a:t>) ，即</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与</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的最小公倍数. </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是gcd(</a:t>
            </a:r>
            <a:r>
              <a:rPr lang="zh-CN" altLang="en-US" sz="2400" b="1" i="1" dirty="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y</a:t>
            </a:r>
            <a:r>
              <a:rPr lang="zh-CN" altLang="en-US" sz="2400" b="1" dirty="0">
                <a:latin typeface="Times New Roman" pitchFamily="18" charset="0"/>
                <a:sym typeface="微软雅黑" pitchFamily="34" charset="-122"/>
              </a:rPr>
              <a:t>)，即</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与</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的最大公约数.</a:t>
            </a:r>
            <a:endParaRPr lang="en-US" sz="2400" b="1" dirty="0">
              <a:latin typeface="Times New Roman" pitchFamily="18" charset="0"/>
              <a:sym typeface="微软雅黑" pitchFamily="34" charset="-122"/>
            </a:endParaRPr>
          </a:p>
        </p:txBody>
      </p:sp>
      <p:pic>
        <p:nvPicPr>
          <p:cNvPr id="5125" name="Picture 3"/>
          <p:cNvPicPr>
            <a:picLocks noChangeAspect="1" noChangeArrowheads="1"/>
          </p:cNvPicPr>
          <p:nvPr/>
        </p:nvPicPr>
        <p:blipFill>
          <a:blip r:embed="rId2"/>
          <a:srcRect/>
          <a:stretch>
            <a:fillRect/>
          </a:stretch>
        </p:blipFill>
        <p:spPr bwMode="auto">
          <a:xfrm>
            <a:off x="1571604" y="4094186"/>
            <a:ext cx="6286500" cy="2692400"/>
          </a:xfrm>
          <a:prstGeom prst="rect">
            <a:avLst/>
          </a:prstGeom>
          <a:noFill/>
          <a:ln w="9525">
            <a:noFill/>
            <a:miter lim="800000"/>
            <a:headEnd/>
            <a:tailEnd/>
          </a:ln>
        </p:spPr>
      </p:pic>
      <p:sp>
        <p:nvSpPr>
          <p:cNvPr id="7"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50</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5"/>
                                        </p:tgtEl>
                                        <p:attrNameLst>
                                          <p:attrName>style.visibility</p:attrName>
                                        </p:attrNameLst>
                                      </p:cBhvr>
                                      <p:to>
                                        <p:strVal val="visible"/>
                                      </p:to>
                                    </p:set>
                                    <p:anim calcmode="lin" valueType="num">
                                      <p:cBhvr additive="base">
                                        <p:cTn id="11" dur="500" fill="hold"/>
                                        <p:tgtEl>
                                          <p:spTgt spid="5125"/>
                                        </p:tgtEl>
                                        <p:attrNameLst>
                                          <p:attrName>ppt_x</p:attrName>
                                        </p:attrNameLst>
                                      </p:cBhvr>
                                      <p:tavLst>
                                        <p:tav tm="0">
                                          <p:val>
                                            <p:strVal val="#ppt_x"/>
                                          </p:val>
                                        </p:tav>
                                        <p:tav tm="100000">
                                          <p:val>
                                            <p:strVal val="#ppt_x"/>
                                          </p:val>
                                        </p:tav>
                                      </p:tavLst>
                                    </p:anim>
                                    <p:anim calcmode="lin" valueType="num">
                                      <p:cBhvr additive="base">
                                        <p:cTn id="12"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0413" y="149225"/>
            <a:ext cx="77724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格的定义与性质</a:t>
            </a:r>
            <a:endParaRPr lang="zh-CN" altLang="en-US" b="1" dirty="0">
              <a:latin typeface="Arial" pitchFamily="34" charset="0"/>
            </a:endParaRPr>
          </a:p>
        </p:txBody>
      </p:sp>
      <p:sp>
        <p:nvSpPr>
          <p:cNvPr id="6147" name="Text Box 3"/>
          <p:cNvSpPr txBox="1">
            <a:spLocks noChangeArrowheads="1"/>
          </p:cNvSpPr>
          <p:nvPr/>
        </p:nvSpPr>
        <p:spPr bwMode="auto">
          <a:xfrm>
            <a:off x="455613" y="837316"/>
            <a:ext cx="8461375" cy="1800493"/>
          </a:xfrm>
          <a:prstGeom prst="rect">
            <a:avLst/>
          </a:prstGeom>
          <a:noFill/>
          <a:ln w="9525">
            <a:noFill/>
            <a:miter lim="800000"/>
            <a:headEnd/>
            <a:tailEnd/>
          </a:ln>
          <a:effectLst/>
        </p:spPr>
        <p:txBody>
          <a:bodyPr>
            <a:spAutoFit/>
          </a:bodyPr>
          <a:lstStyle/>
          <a:p>
            <a:pPr>
              <a:spcBef>
                <a:spcPts val="600"/>
              </a:spcBef>
            </a:pPr>
            <a:r>
              <a:rPr lang="zh-CN" altLang="en-US" sz="2400" b="1" dirty="0" smtClean="0">
                <a:solidFill>
                  <a:srgbClr val="CC0000"/>
                </a:solidFill>
                <a:latin typeface="Times New Roman" pitchFamily="18" charset="0"/>
                <a:sym typeface="微软雅黑" pitchFamily="34" charset="-122"/>
              </a:rPr>
              <a:t>例</a:t>
            </a:r>
            <a:r>
              <a:rPr lang="en-US" altLang="zh-CN" sz="2400" b="1" dirty="0" smtClean="0">
                <a:solidFill>
                  <a:srgbClr val="CC0000"/>
                </a:solidFill>
                <a:latin typeface="Times New Roman" pitchFamily="18" charset="0"/>
                <a:sym typeface="微软雅黑" pitchFamily="34" charset="-122"/>
              </a:rPr>
              <a:t>9.13</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判断下列偏序集是否构成格，并说明理由.</a:t>
            </a:r>
          </a:p>
          <a:p>
            <a:pPr>
              <a:spcBef>
                <a:spcPts val="600"/>
              </a:spcBef>
            </a:pPr>
            <a:r>
              <a:rPr lang="zh-CN" altLang="en-US" sz="2400" b="1" dirty="0">
                <a:latin typeface="Times New Roman" pitchFamily="18" charset="0"/>
                <a:sym typeface="微软雅黑" pitchFamily="34" charset="-122"/>
              </a:rPr>
              <a:t>(1) &lt;</a:t>
            </a:r>
            <a:r>
              <a:rPr lang="zh-CN" altLang="en-US" sz="2400" b="1" i="1" dirty="0">
                <a:latin typeface="Times New Roman" pitchFamily="18" charset="0"/>
                <a:sym typeface="微软雅黑" pitchFamily="34" charset="-122"/>
              </a:rPr>
              <a:t>P</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en-US" sz="2400" b="1" dirty="0">
                <a:latin typeface="方正舒体" pitchFamily="2" charset="-122"/>
                <a:ea typeface="方正舒体" pitchFamily="2" charset="-122"/>
                <a:sym typeface="微软雅黑" pitchFamily="34" charset="-122"/>
              </a:rPr>
              <a:t> </a:t>
            </a:r>
            <a:r>
              <a:rPr lang="en-US" sz="2400" b="1" dirty="0">
                <a:latin typeface="方正舒体" pitchFamily="2" charset="-122"/>
                <a:ea typeface="方正舒体" pitchFamily="2" charset="-122"/>
                <a:sym typeface="Symbol" pitchFamily="18" charset="2"/>
              </a:rPr>
              <a:t></a:t>
            </a:r>
            <a:r>
              <a:rPr lang="zh-CN" altLang="en-US" sz="2400" b="1" dirty="0">
                <a:latin typeface="Times New Roman" pitchFamily="18" charset="0"/>
                <a:sym typeface="Symbol" pitchFamily="18" charset="2"/>
              </a:rPr>
              <a:t>，</a:t>
            </a:r>
            <a:r>
              <a:rPr lang="zh-CN" altLang="en-US" sz="2400" b="1" dirty="0">
                <a:latin typeface="Times New Roman" pitchFamily="18" charset="0"/>
                <a:sym typeface="微软雅黑" pitchFamily="34" charset="-122"/>
              </a:rPr>
              <a:t>其中</a:t>
            </a:r>
            <a:r>
              <a:rPr lang="zh-CN" altLang="en-US" sz="2400" b="1" i="1" dirty="0">
                <a:latin typeface="Times New Roman" pitchFamily="18" charset="0"/>
                <a:sym typeface="微软雅黑" pitchFamily="34" charset="-122"/>
              </a:rPr>
              <a:t>P</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)是集合</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的幂集.</a:t>
            </a:r>
          </a:p>
          <a:p>
            <a:pPr>
              <a:spcBef>
                <a:spcPts val="600"/>
              </a:spcBef>
            </a:pPr>
            <a:r>
              <a:rPr lang="zh-CN" altLang="en-US" sz="2400" b="1" dirty="0">
                <a:latin typeface="Times New Roman" pitchFamily="18" charset="0"/>
                <a:sym typeface="微软雅黑" pitchFamily="34" charset="-122"/>
              </a:rPr>
              <a:t>(2) &lt;Z, ≤&gt;，其中Z是整数集，≤为小于或等于关系.</a:t>
            </a:r>
          </a:p>
          <a:p>
            <a:pPr>
              <a:spcBef>
                <a:spcPts val="600"/>
              </a:spcBef>
            </a:pPr>
            <a:r>
              <a:rPr lang="zh-CN" altLang="en-US" sz="2400" b="1" dirty="0">
                <a:latin typeface="Times New Roman" pitchFamily="18" charset="0"/>
                <a:sym typeface="微软雅黑" pitchFamily="34" charset="-122"/>
              </a:rPr>
              <a:t>(3) 偏序集的哈斯图分别在下图给出.</a:t>
            </a:r>
            <a:endParaRPr lang="en-US" sz="2400" b="1" dirty="0">
              <a:latin typeface="Times New Roman" pitchFamily="18" charset="0"/>
              <a:sym typeface="微软雅黑" pitchFamily="34" charset="-122"/>
            </a:endParaRPr>
          </a:p>
        </p:txBody>
      </p:sp>
      <p:sp>
        <p:nvSpPr>
          <p:cNvPr id="6148" name="Text Box 4"/>
          <p:cNvSpPr txBox="1">
            <a:spLocks noChangeArrowheads="1"/>
          </p:cNvSpPr>
          <p:nvPr/>
        </p:nvSpPr>
        <p:spPr bwMode="auto">
          <a:xfrm>
            <a:off x="532022" y="5200049"/>
            <a:ext cx="8461375" cy="1354217"/>
          </a:xfrm>
          <a:prstGeom prst="rect">
            <a:avLst/>
          </a:prstGeom>
          <a:noFill/>
          <a:ln w="9525">
            <a:noFill/>
            <a:miter lim="800000"/>
            <a:headEnd/>
            <a:tailEnd/>
          </a:ln>
          <a:effectLst/>
        </p:spPr>
        <p:txBody>
          <a:bodyPr>
            <a:spAutoFit/>
          </a:bodyPr>
          <a:lstStyle/>
          <a:p>
            <a:pPr>
              <a:spcBef>
                <a:spcPts val="600"/>
              </a:spcBef>
            </a:pPr>
            <a:r>
              <a:rPr lang="zh-CN" altLang="en-US" sz="2400" b="1" dirty="0">
                <a:latin typeface="Times New Roman" pitchFamily="18" charset="0"/>
                <a:sym typeface="微软雅黑" pitchFamily="34" charset="-122"/>
              </a:rPr>
              <a:t>(1) 幂集格. </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P</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就是</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就是</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(2) 是格. </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∈Z，</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 = max(</a:t>
            </a:r>
            <a:r>
              <a:rPr lang="zh-CN" altLang="en-US" sz="2400" b="1" i="1" dirty="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y</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 = min(</a:t>
            </a:r>
            <a:r>
              <a:rPr lang="zh-CN" altLang="en-US" sz="2400" b="1" i="1" dirty="0">
                <a:latin typeface="Times New Roman" pitchFamily="18" charset="0"/>
                <a:sym typeface="微软雅黑" pitchFamily="34" charset="-122"/>
              </a:rPr>
              <a:t>x</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y</a:t>
            </a: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a:t>
            </a:r>
            <a:endParaRPr lang="zh-CN" altLang="en-US" sz="2400" b="1" dirty="0">
              <a:latin typeface="Times New Roman" pitchFamily="18" charset="0"/>
              <a:sym typeface="微软雅黑" pitchFamily="34" charset="-122"/>
            </a:endParaRPr>
          </a:p>
          <a:p>
            <a:pPr>
              <a:spcBef>
                <a:spcPts val="600"/>
              </a:spcBef>
            </a:pPr>
            <a:r>
              <a:rPr lang="zh-CN" altLang="en-US" sz="2400" b="1" dirty="0">
                <a:latin typeface="Times New Roman" pitchFamily="18" charset="0"/>
                <a:sym typeface="微软雅黑" pitchFamily="34" charset="-122"/>
              </a:rPr>
              <a:t>(3) 都不是格. 可以找到两个结点缺少最大下界或最小上界</a:t>
            </a:r>
            <a:endParaRPr lang="en-US" sz="2400" b="1" dirty="0">
              <a:latin typeface="Times New Roman" pitchFamily="18" charset="0"/>
              <a:sym typeface="微软雅黑" pitchFamily="34" charset="-122"/>
            </a:endParaRPr>
          </a:p>
        </p:txBody>
      </p:sp>
      <p:pic>
        <p:nvPicPr>
          <p:cNvPr id="6149" name="Picture 3"/>
          <p:cNvPicPr>
            <a:picLocks noChangeAspect="1" noChangeArrowheads="1"/>
          </p:cNvPicPr>
          <p:nvPr/>
        </p:nvPicPr>
        <p:blipFill>
          <a:blip r:embed="rId2"/>
          <a:srcRect/>
          <a:stretch>
            <a:fillRect/>
          </a:stretch>
        </p:blipFill>
        <p:spPr bwMode="auto">
          <a:xfrm>
            <a:off x="760413" y="2616200"/>
            <a:ext cx="7302500" cy="2565400"/>
          </a:xfrm>
          <a:prstGeom prst="rect">
            <a:avLst/>
          </a:prstGeom>
          <a:noFill/>
          <a:ln w="9525">
            <a:noFill/>
            <a:miter lim="800000"/>
            <a:headEnd/>
            <a:tailEnd/>
          </a:ln>
        </p:spPr>
      </p:pic>
      <p:sp>
        <p:nvSpPr>
          <p:cNvPr id="7"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51</a:t>
            </a:fld>
            <a:endParaRPr lang="en-US" altLang="zh-CN" smtClean="0">
              <a:ea typeface="宋体" charset="-122"/>
            </a:endParaRPr>
          </a:p>
        </p:txBody>
      </p:sp>
      <p:sp>
        <p:nvSpPr>
          <p:cNvPr id="2" name="任意多边形 1"/>
          <p:cNvSpPr/>
          <p:nvPr/>
        </p:nvSpPr>
        <p:spPr>
          <a:xfrm>
            <a:off x="2894867" y="2674712"/>
            <a:ext cx="430978" cy="1224188"/>
          </a:xfrm>
          <a:custGeom>
            <a:avLst/>
            <a:gdLst>
              <a:gd name="connsiteX0" fmla="*/ 95983 w 430978"/>
              <a:gd name="connsiteY0" fmla="*/ 106588 h 2042720"/>
              <a:gd name="connsiteX1" fmla="*/ 67408 w 430978"/>
              <a:gd name="connsiteY1" fmla="*/ 525688 h 2042720"/>
              <a:gd name="connsiteX2" fmla="*/ 733 w 430978"/>
              <a:gd name="connsiteY2" fmla="*/ 1487713 h 2042720"/>
              <a:gd name="connsiteX3" fmla="*/ 115033 w 430978"/>
              <a:gd name="connsiteY3" fmla="*/ 2030638 h 2042720"/>
              <a:gd name="connsiteX4" fmla="*/ 419833 w 430978"/>
              <a:gd name="connsiteY4" fmla="*/ 1782988 h 2042720"/>
              <a:gd name="connsiteX5" fmla="*/ 362683 w 430978"/>
              <a:gd name="connsiteY5" fmla="*/ 878113 h 2042720"/>
              <a:gd name="connsiteX6" fmla="*/ 343633 w 430978"/>
              <a:gd name="connsiteY6" fmla="*/ 173263 h 2042720"/>
              <a:gd name="connsiteX7" fmla="*/ 153133 w 430978"/>
              <a:gd name="connsiteY7" fmla="*/ 1813 h 2042720"/>
              <a:gd name="connsiteX8" fmla="*/ 95983 w 430978"/>
              <a:gd name="connsiteY8" fmla="*/ 106588 h 20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978" h="2042720">
                <a:moveTo>
                  <a:pt x="95983" y="106588"/>
                </a:moveTo>
                <a:cubicBezTo>
                  <a:pt x="81695" y="193901"/>
                  <a:pt x="83283" y="295501"/>
                  <a:pt x="67408" y="525688"/>
                </a:cubicBezTo>
                <a:cubicBezTo>
                  <a:pt x="51533" y="755876"/>
                  <a:pt x="-7204" y="1236888"/>
                  <a:pt x="733" y="1487713"/>
                </a:cubicBezTo>
                <a:cubicBezTo>
                  <a:pt x="8670" y="1738538"/>
                  <a:pt x="45183" y="1981426"/>
                  <a:pt x="115033" y="2030638"/>
                </a:cubicBezTo>
                <a:cubicBezTo>
                  <a:pt x="184883" y="2079850"/>
                  <a:pt x="378558" y="1975075"/>
                  <a:pt x="419833" y="1782988"/>
                </a:cubicBezTo>
                <a:cubicBezTo>
                  <a:pt x="461108" y="1590901"/>
                  <a:pt x="375383" y="1146400"/>
                  <a:pt x="362683" y="878113"/>
                </a:cubicBezTo>
                <a:cubicBezTo>
                  <a:pt x="349983" y="609826"/>
                  <a:pt x="378558" y="319313"/>
                  <a:pt x="343633" y="173263"/>
                </a:cubicBezTo>
                <a:cubicBezTo>
                  <a:pt x="308708" y="27213"/>
                  <a:pt x="192821" y="11338"/>
                  <a:pt x="153133" y="1813"/>
                </a:cubicBezTo>
                <a:cubicBezTo>
                  <a:pt x="113446" y="-7712"/>
                  <a:pt x="110271" y="19275"/>
                  <a:pt x="95983" y="106588"/>
                </a:cubicBez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b="1" dirty="0" smtClean="0">
                <a:latin typeface="Arial" pitchFamily="34" charset="0"/>
              </a:rPr>
              <a:t>格的对偶原理</a:t>
            </a:r>
            <a:endParaRPr lang="zh-CN" altLang="en-US" b="1" dirty="0">
              <a:latin typeface="Arial" pitchFamily="34" charset="0"/>
            </a:endParaRPr>
          </a:p>
        </p:txBody>
      </p:sp>
      <p:sp>
        <p:nvSpPr>
          <p:cNvPr id="8195" name="Text Box 3"/>
          <p:cNvSpPr txBox="1">
            <a:spLocks noChangeArrowheads="1"/>
          </p:cNvSpPr>
          <p:nvPr/>
        </p:nvSpPr>
        <p:spPr bwMode="auto">
          <a:xfrm>
            <a:off x="227118" y="1143000"/>
            <a:ext cx="8765989" cy="5016758"/>
          </a:xfrm>
          <a:prstGeom prst="rect">
            <a:avLst/>
          </a:prstGeom>
          <a:noFill/>
          <a:ln w="9525">
            <a:noFill/>
            <a:miter lim="800000"/>
            <a:headEnd/>
            <a:tailEnd/>
          </a:ln>
          <a:effectLst/>
        </p:spPr>
        <p:txBody>
          <a:bodyPr wrap="square">
            <a:spAutoFit/>
          </a:bodyPr>
          <a:lstStyle/>
          <a:p>
            <a:pPr>
              <a:lnSpc>
                <a:spcPct val="125000"/>
              </a:lnSpc>
              <a:spcBef>
                <a:spcPts val="1200"/>
              </a:spcBef>
            </a:pPr>
            <a:r>
              <a:rPr lang="zh-CN" altLang="en-US" sz="2400" b="1" dirty="0" smtClean="0">
                <a:latin typeface="Times New Roman" pitchFamily="18" charset="0"/>
                <a:sym typeface="微软雅黑" pitchFamily="34" charset="-122"/>
              </a:rPr>
              <a:t>设</a:t>
            </a:r>
            <a:r>
              <a:rPr lang="zh-CN" altLang="en-US" sz="2400" b="1" i="1" dirty="0" smtClean="0">
                <a:latin typeface="+mn-lt"/>
                <a:sym typeface="微软雅黑" pitchFamily="34" charset="-122"/>
              </a:rPr>
              <a:t>f </a:t>
            </a:r>
            <a:r>
              <a:rPr lang="zh-CN" altLang="en-US" sz="2400" b="1" dirty="0">
                <a:latin typeface="Times New Roman" pitchFamily="18" charset="0"/>
                <a:sym typeface="微软雅黑" pitchFamily="34" charset="-122"/>
              </a:rPr>
              <a:t>是含有格中元素以及符号=,</a:t>
            </a:r>
            <a:r>
              <a:rPr lang="en-US" sz="2400" dirty="0">
                <a:sym typeface="微软雅黑" pitchFamily="34" charset="-122"/>
              </a:rPr>
              <a:t> </a:t>
            </a:r>
            <a:r>
              <a:rPr lang="en-US" sz="2400" dirty="0" smtClean="0">
                <a:sym typeface="Symbol" pitchFamily="18" charset="2"/>
              </a:rPr>
              <a:t></a:t>
            </a:r>
            <a:r>
              <a:rPr lang="zh-CN" altLang="en-US" sz="2400" b="1" dirty="0" smtClean="0">
                <a:latin typeface="Times New Roman" pitchFamily="18" charset="0"/>
                <a:sym typeface="微软雅黑" pitchFamily="34" charset="-122"/>
              </a:rPr>
              <a:t> ≼</a:t>
            </a:r>
            <a:r>
              <a:rPr lang="en-US" sz="2400" b="1" dirty="0" smtClean="0">
                <a:sym typeface="Symbol" pitchFamily="18" charset="2"/>
              </a:rPr>
              <a:t></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zh-CN" altLang="en-US" sz="2400" b="1" dirty="0">
                <a:latin typeface="Times New Roman" pitchFamily="18" charset="0"/>
                <a:sym typeface="微软雅黑" pitchFamily="34" charset="-122"/>
              </a:rPr>
              <a:t>∨和∧的命题</a:t>
            </a:r>
            <a:r>
              <a:rPr lang="zh-CN" altLang="en-US" sz="2400" b="1" dirty="0" smtClean="0">
                <a:latin typeface="Times New Roman" pitchFamily="18" charset="0"/>
                <a:sym typeface="微软雅黑" pitchFamily="34" charset="-122"/>
              </a:rPr>
              <a:t>. 令</a:t>
            </a:r>
            <a:r>
              <a:rPr lang="zh-CN" altLang="en-US" sz="2400" b="1" i="1" dirty="0">
                <a:latin typeface="Times New Roman" pitchFamily="18" charset="0"/>
                <a:sym typeface="微软雅黑" pitchFamily="34" charset="-122"/>
              </a:rPr>
              <a:t>f</a:t>
            </a:r>
            <a:r>
              <a:rPr lang="zh-CN" altLang="en-US" sz="2400" b="1" dirty="0">
                <a:latin typeface="Times New Roman" pitchFamily="18" charset="0"/>
                <a:sym typeface="微软雅黑" pitchFamily="34" charset="-122"/>
              </a:rPr>
              <a:t>*是将</a:t>
            </a:r>
            <a:r>
              <a:rPr lang="zh-CN" altLang="en-US" sz="2400" b="1" i="1" dirty="0">
                <a:latin typeface="Times New Roman" pitchFamily="18" charset="0"/>
                <a:sym typeface="微软雅黑" pitchFamily="34" charset="-122"/>
              </a:rPr>
              <a:t>f</a:t>
            </a:r>
            <a:r>
              <a:rPr lang="zh-CN" altLang="en-US" sz="2400" b="1" dirty="0">
                <a:latin typeface="Times New Roman" pitchFamily="18" charset="0"/>
                <a:sym typeface="微软雅黑" pitchFamily="34" charset="-122"/>
              </a:rPr>
              <a:t> 中</a:t>
            </a:r>
            <a:r>
              <a:rPr lang="zh-CN" altLang="en-US" sz="2400" b="1" dirty="0" smtClean="0">
                <a:latin typeface="Times New Roman" pitchFamily="18" charset="0"/>
                <a:sym typeface="微软雅黑" pitchFamily="34" charset="-122"/>
              </a:rPr>
              <a:t>的</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替换成≼</a:t>
            </a:r>
            <a:r>
              <a:rPr lang="en-US" altLang="zh-CN" sz="2400" dirty="0" smtClean="0">
                <a:latin typeface="Times New Roman" pitchFamily="18" charset="0"/>
                <a:cs typeface="Times New Roman" pitchFamily="18" charset="0"/>
                <a:sym typeface="Symbol" pitchFamily="18" charset="2"/>
              </a:rPr>
              <a:t>, </a:t>
            </a:r>
            <a:r>
              <a:rPr lang="zh-CN" altLang="en-US" sz="2400" b="1" dirty="0" smtClean="0">
                <a:latin typeface="Times New Roman" pitchFamily="18" charset="0"/>
                <a:sym typeface="微软雅黑" pitchFamily="34" charset="-122"/>
              </a:rPr>
              <a:t>≼替换成</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dirty="0">
                <a:latin typeface="Times New Roman" pitchFamily="18" charset="0"/>
                <a:sym typeface="微软雅黑" pitchFamily="34" charset="-122"/>
              </a:rPr>
              <a:t>∨替换成∧</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替换成</a:t>
            </a:r>
            <a:r>
              <a:rPr lang="zh-CN" altLang="en-US" sz="2400" b="1" dirty="0" smtClean="0">
                <a:latin typeface="Times New Roman" pitchFamily="18" charset="0"/>
                <a:sym typeface="微软雅黑" pitchFamily="34" charset="-122"/>
              </a:rPr>
              <a:t>∨后所得</a:t>
            </a:r>
            <a:r>
              <a:rPr lang="zh-CN" altLang="en-US" sz="2400" b="1" dirty="0">
                <a:latin typeface="Times New Roman" pitchFamily="18" charset="0"/>
                <a:sym typeface="微软雅黑" pitchFamily="34" charset="-122"/>
              </a:rPr>
              <a:t>到的命题. </a:t>
            </a:r>
            <a:r>
              <a:rPr lang="zh-CN" altLang="en-US" sz="2400" b="1" dirty="0" smtClean="0">
                <a:latin typeface="Times New Roman" pitchFamily="18" charset="0"/>
                <a:sym typeface="微软雅黑" pitchFamily="34" charset="-122"/>
              </a:rPr>
              <a:t>称</a:t>
            </a:r>
            <a:r>
              <a:rPr lang="zh-CN" altLang="en-US" sz="2400" b="1" i="1" dirty="0" smtClean="0">
                <a:latin typeface="+mn-lt"/>
                <a:sym typeface="微软雅黑" pitchFamily="34" charset="-122"/>
              </a:rPr>
              <a:t>f</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为</a:t>
            </a:r>
            <a:r>
              <a:rPr lang="zh-CN" altLang="en-US" sz="2400" b="1" i="1" dirty="0">
                <a:latin typeface="Times New Roman" pitchFamily="18" charset="0"/>
                <a:cs typeface="Times New Roman" pitchFamily="18" charset="0"/>
                <a:sym typeface="微软雅黑" pitchFamily="34" charset="-122"/>
              </a:rPr>
              <a:t>f</a:t>
            </a:r>
            <a:r>
              <a:rPr lang="zh-CN" altLang="en-US" sz="2400" b="1" dirty="0">
                <a:latin typeface="Times New Roman" pitchFamily="18" charset="0"/>
                <a:sym typeface="微软雅黑" pitchFamily="34" charset="-122"/>
              </a:rPr>
              <a:t> 的</a:t>
            </a:r>
            <a:r>
              <a:rPr lang="zh-CN" altLang="en-US" sz="2400" b="1" dirty="0">
                <a:solidFill>
                  <a:schemeClr val="accent2">
                    <a:lumMod val="60000"/>
                    <a:lumOff val="40000"/>
                  </a:schemeClr>
                </a:solidFill>
                <a:latin typeface="Times New Roman" pitchFamily="18" charset="0"/>
                <a:sym typeface="微软雅黑" pitchFamily="34" charset="-122"/>
              </a:rPr>
              <a:t>对偶命题</a:t>
            </a:r>
            <a:r>
              <a:rPr lang="zh-CN" altLang="en-US" sz="2400" b="1" dirty="0" smtClean="0">
                <a:latin typeface="Times New Roman" pitchFamily="18" charset="0"/>
                <a:sym typeface="微软雅黑" pitchFamily="34" charset="-122"/>
              </a:rPr>
              <a:t>. </a:t>
            </a:r>
            <a:endParaRPr lang="zh-CN" altLang="en-US" sz="2400" b="1" dirty="0">
              <a:latin typeface="Times New Roman" pitchFamily="18" charset="0"/>
              <a:sym typeface="微软雅黑" pitchFamily="34" charset="-122"/>
            </a:endParaRPr>
          </a:p>
          <a:p>
            <a:pPr>
              <a:lnSpc>
                <a:spcPct val="125000"/>
              </a:lnSpc>
              <a:spcBef>
                <a:spcPts val="1200"/>
              </a:spcBef>
            </a:pPr>
            <a:r>
              <a:rPr lang="zh-CN" altLang="en-US" sz="2400" b="1" dirty="0">
                <a:latin typeface="Times New Roman" pitchFamily="18" charset="0"/>
                <a:sym typeface="微软雅黑" pitchFamily="34" charset="-122"/>
              </a:rPr>
              <a:t>例如, </a:t>
            </a:r>
            <a:r>
              <a:rPr lang="zh-CN" altLang="en-US" sz="2400" b="1" dirty="0" smtClean="0">
                <a:latin typeface="Times New Roman" pitchFamily="18" charset="0"/>
                <a:sym typeface="微软雅黑" pitchFamily="34" charset="-122"/>
              </a:rPr>
              <a:t>在</a:t>
            </a:r>
            <a:r>
              <a:rPr lang="zh-CN" altLang="en-US" sz="2400" b="1" dirty="0">
                <a:latin typeface="Times New Roman" pitchFamily="18" charset="0"/>
                <a:sym typeface="微软雅黑" pitchFamily="34" charset="-122"/>
              </a:rPr>
              <a:t>格中令</a:t>
            </a:r>
            <a:r>
              <a:rPr lang="zh-CN" altLang="en-US" sz="2400" b="1" i="1" dirty="0">
                <a:latin typeface="Times New Roman" pitchFamily="18" charset="0"/>
                <a:sym typeface="微软雅黑" pitchFamily="34" charset="-122"/>
              </a:rPr>
              <a:t>f</a:t>
            </a:r>
            <a:r>
              <a:rPr lang="zh-CN" altLang="en-US" sz="2400" b="1" dirty="0">
                <a:latin typeface="Times New Roman" pitchFamily="18" charset="0"/>
                <a:sym typeface="微软雅黑" pitchFamily="34" charset="-122"/>
              </a:rPr>
              <a:t> 是(</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en-US" sz="2400" dirty="0" smtClean="0">
                <a:sym typeface="Symbol" pitchFamily="18" charset="2"/>
              </a:rPr>
              <a:t></a:t>
            </a:r>
            <a:r>
              <a:rPr lang="zh-CN" altLang="en-US" sz="2400" b="1" dirty="0" smtClean="0">
                <a:latin typeface="Times New Roman" pitchFamily="18" charset="0"/>
                <a:sym typeface="微软雅黑" pitchFamily="34" charset="-122"/>
              </a:rPr>
              <a:t> ≼</a:t>
            </a:r>
            <a:r>
              <a:rPr lang="en-US" sz="2400" dirty="0" smtClean="0">
                <a:latin typeface="Times New Roman" pitchFamily="18" charset="0"/>
                <a:sym typeface="Symbol" pitchFamily="18" charset="2"/>
              </a:rPr>
              <a:t> </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 </a:t>
            </a:r>
            <a:r>
              <a:rPr lang="zh-CN" altLang="en-US" sz="2400" b="1" dirty="0" smtClean="0">
                <a:latin typeface="Times New Roman" pitchFamily="18" charset="0"/>
                <a:sym typeface="微软雅黑" pitchFamily="34" charset="-122"/>
              </a:rPr>
              <a:t>则</a:t>
            </a:r>
            <a:r>
              <a:rPr lang="zh-CN" altLang="en-US" sz="2400" b="1" i="1" dirty="0" smtClean="0">
                <a:latin typeface="+mn-lt"/>
                <a:sym typeface="微软雅黑" pitchFamily="34" charset="-122"/>
              </a:rPr>
              <a:t>f</a:t>
            </a:r>
            <a:r>
              <a:rPr lang="zh-CN" altLang="en-US" sz="2400" b="1" dirty="0" smtClean="0">
                <a:latin typeface="+mn-lt"/>
                <a:sym typeface="微软雅黑" pitchFamily="34" charset="-122"/>
              </a:rPr>
              <a:t>*</a:t>
            </a:r>
            <a:r>
              <a:rPr lang="zh-CN" altLang="en-US" sz="2400" b="1" dirty="0" smtClean="0">
                <a:latin typeface="Times New Roman" pitchFamily="18" charset="0"/>
                <a:sym typeface="微软雅黑" pitchFamily="34" charset="-122"/>
              </a:rPr>
              <a:t>是</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p>
          <a:p>
            <a:pPr>
              <a:lnSpc>
                <a:spcPct val="125000"/>
              </a:lnSpc>
              <a:spcBef>
                <a:spcPts val="1200"/>
              </a:spcBef>
            </a:pPr>
            <a:r>
              <a:rPr lang="zh-CN" altLang="en-US" sz="2400" b="1" dirty="0" smtClean="0">
                <a:solidFill>
                  <a:schemeClr val="accent2">
                    <a:lumMod val="60000"/>
                    <a:lumOff val="40000"/>
                  </a:schemeClr>
                </a:solidFill>
                <a:latin typeface="Times New Roman" pitchFamily="18" charset="0"/>
                <a:sym typeface="微软雅黑" pitchFamily="34" charset="-122"/>
              </a:rPr>
              <a:t>对偶原理</a:t>
            </a:r>
            <a:r>
              <a:rPr lang="zh-CN" altLang="en-US" sz="2400" b="1" dirty="0" smtClean="0">
                <a:latin typeface="Times New Roman" pitchFamily="18" charset="0"/>
                <a:sym typeface="微软雅黑" pitchFamily="34" charset="-122"/>
              </a:rPr>
              <a:t>：设</a:t>
            </a:r>
            <a:r>
              <a:rPr lang="zh-CN" altLang="en-US" sz="2400" b="1" i="1" dirty="0">
                <a:latin typeface="Times New Roman" pitchFamily="18" charset="0"/>
                <a:sym typeface="微软雅黑" pitchFamily="34" charset="-122"/>
              </a:rPr>
              <a:t>f </a:t>
            </a:r>
            <a:r>
              <a:rPr lang="zh-CN" altLang="en-US" sz="2400" b="1" dirty="0">
                <a:latin typeface="Times New Roman" pitchFamily="18" charset="0"/>
                <a:sym typeface="微软雅黑" pitchFamily="34" charset="-122"/>
              </a:rPr>
              <a:t>是含有格中元素以及</a:t>
            </a:r>
            <a:r>
              <a:rPr lang="zh-CN" altLang="en-US" sz="2400" b="1" dirty="0" smtClean="0">
                <a:latin typeface="Times New Roman" pitchFamily="18" charset="0"/>
                <a:sym typeface="微软雅黑" pitchFamily="34" charset="-122"/>
              </a:rPr>
              <a:t>符号=,</a:t>
            </a:r>
            <a:r>
              <a:rPr lang="en-US" sz="2400" dirty="0" smtClean="0">
                <a:sym typeface="微软雅黑" pitchFamily="34" charset="-122"/>
              </a:rPr>
              <a:t> </a:t>
            </a:r>
            <a:r>
              <a:rPr lang="en-US" sz="2400" dirty="0" smtClean="0">
                <a:sym typeface="Symbol" pitchFamily="18" charset="2"/>
              </a:rPr>
              <a:t></a:t>
            </a:r>
            <a:r>
              <a:rPr lang="zh-CN" altLang="en-US" sz="2400" b="1" dirty="0" smtClean="0">
                <a:latin typeface="Times New Roman" pitchFamily="18" charset="0"/>
                <a:sym typeface="微软雅黑" pitchFamily="34" charset="-122"/>
              </a:rPr>
              <a:t> ≼</a:t>
            </a:r>
            <a:r>
              <a:rPr lang="en-US" sz="2400" b="1" dirty="0" smtClean="0">
                <a:sym typeface="Symbol" pitchFamily="18" charset="2"/>
              </a:rPr>
              <a:t></a:t>
            </a:r>
            <a:r>
              <a:rPr lang="zh-CN" altLang="en-US"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,∨和∧等</a:t>
            </a:r>
            <a:r>
              <a:rPr lang="zh-CN" altLang="en-US" sz="2400" b="1" dirty="0">
                <a:latin typeface="Times New Roman" pitchFamily="18" charset="0"/>
                <a:sym typeface="微软雅黑" pitchFamily="34" charset="-122"/>
              </a:rPr>
              <a:t>的命题. 若</a:t>
            </a:r>
            <a:r>
              <a:rPr lang="zh-CN" altLang="en-US" sz="2400" b="1" i="1" dirty="0">
                <a:latin typeface="Times New Roman" pitchFamily="18" charset="0"/>
                <a:sym typeface="微软雅黑" pitchFamily="34" charset="-122"/>
              </a:rPr>
              <a:t>f </a:t>
            </a:r>
            <a:r>
              <a:rPr lang="zh-CN" altLang="en-US" sz="2400" b="1" dirty="0" smtClean="0">
                <a:latin typeface="Times New Roman" pitchFamily="18" charset="0"/>
                <a:sym typeface="微软雅黑" pitchFamily="34" charset="-122"/>
              </a:rPr>
              <a:t>对一切</a:t>
            </a:r>
            <a:r>
              <a:rPr lang="zh-CN" altLang="en-US" sz="2400" b="1" dirty="0">
                <a:latin typeface="Times New Roman" pitchFamily="18" charset="0"/>
                <a:sym typeface="微软雅黑" pitchFamily="34" charset="-122"/>
              </a:rPr>
              <a:t>格为真, 则</a:t>
            </a:r>
            <a:r>
              <a:rPr lang="zh-CN" altLang="en-US" sz="2400" b="1" i="1" dirty="0">
                <a:latin typeface="Times New Roman" pitchFamily="18" charset="0"/>
                <a:sym typeface="微软雅黑" pitchFamily="34" charset="-122"/>
              </a:rPr>
              <a:t>f </a:t>
            </a:r>
            <a:r>
              <a:rPr lang="zh-CN" altLang="en-US" sz="2400" b="1" dirty="0">
                <a:latin typeface="Times New Roman" pitchFamily="18" charset="0"/>
                <a:sym typeface="微软雅黑" pitchFamily="34" charset="-122"/>
              </a:rPr>
              <a:t>的对偶命题</a:t>
            </a:r>
            <a:r>
              <a:rPr lang="zh-CN" altLang="en-US" sz="2400" b="1" i="1" dirty="0">
                <a:latin typeface="Times New Roman" pitchFamily="18" charset="0"/>
                <a:sym typeface="微软雅黑" pitchFamily="34" charset="-122"/>
              </a:rPr>
              <a:t>f</a:t>
            </a:r>
            <a:r>
              <a:rPr lang="zh-CN" altLang="en-US" sz="2400" b="1" dirty="0">
                <a:latin typeface="Times New Roman" pitchFamily="18" charset="0"/>
                <a:sym typeface="微软雅黑" pitchFamily="34" charset="-122"/>
              </a:rPr>
              <a:t>*也对一切格为真</a:t>
            </a:r>
            <a:r>
              <a:rPr lang="zh-CN" altLang="en-US" sz="2400" b="1" dirty="0" smtClean="0">
                <a:latin typeface="Times New Roman" pitchFamily="18" charset="0"/>
                <a:sym typeface="微软雅黑" pitchFamily="34" charset="-122"/>
              </a:rPr>
              <a:t>. </a:t>
            </a:r>
            <a:endParaRPr lang="en-US" altLang="zh-CN" sz="2400" b="1" dirty="0" smtClean="0">
              <a:latin typeface="Times New Roman" pitchFamily="18" charset="0"/>
              <a:sym typeface="微软雅黑" pitchFamily="34" charset="-122"/>
            </a:endParaRPr>
          </a:p>
          <a:p>
            <a:pPr>
              <a:lnSpc>
                <a:spcPct val="125000"/>
              </a:lnSpc>
              <a:spcBef>
                <a:spcPts val="1200"/>
              </a:spcBef>
            </a:pPr>
            <a:r>
              <a:rPr lang="zh-CN" altLang="en-US" sz="2400" b="1" dirty="0" smtClean="0">
                <a:latin typeface="Times New Roman" pitchFamily="18" charset="0"/>
                <a:sym typeface="微软雅黑" pitchFamily="34" charset="-122"/>
              </a:rPr>
              <a:t>例如，如果</a:t>
            </a:r>
            <a:r>
              <a:rPr lang="zh-CN" altLang="en-US" sz="2400" b="1" dirty="0">
                <a:latin typeface="Times New Roman" pitchFamily="18" charset="0"/>
                <a:sym typeface="微软雅黑" pitchFamily="34" charset="-122"/>
              </a:rPr>
              <a:t>对一切格</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都有</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smtClean="0">
                <a:latin typeface="Times New Roman" pitchFamily="18" charset="0"/>
                <a:sym typeface="微软雅黑" pitchFamily="34" charset="-122"/>
              </a:rPr>
              <a:t>b</a:t>
            </a:r>
            <a:r>
              <a:rPr lang="zh-CN" altLang="en-US" sz="2400" b="1" dirty="0" smtClean="0">
                <a:latin typeface="Times New Roman" pitchFamily="18" charset="0"/>
                <a:sym typeface="微软雅黑" pitchFamily="34" charset="-122"/>
              </a:rPr>
              <a:t> ≼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，那么对一切格</a:t>
            </a:r>
            <a:r>
              <a:rPr lang="zh-CN" altLang="en-US" sz="2400" b="1" i="1" dirty="0">
                <a:latin typeface="Times New Roman" pitchFamily="18" charset="0"/>
                <a:sym typeface="微软雅黑" pitchFamily="34" charset="-122"/>
              </a:rPr>
              <a:t>L</a:t>
            </a:r>
          </a:p>
          <a:p>
            <a:pPr>
              <a:lnSpc>
                <a:spcPct val="125000"/>
              </a:lnSpc>
              <a:spcBef>
                <a:spcPts val="1200"/>
              </a:spcBef>
            </a:pPr>
            <a:r>
              <a:rPr lang="zh-CN" altLang="en-US" sz="2400" b="1" dirty="0">
                <a:latin typeface="Times New Roman" pitchFamily="18" charset="0"/>
                <a:sym typeface="微软雅黑" pitchFamily="34" charset="-122"/>
              </a:rPr>
              <a:t>都有</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a:t>
            </a:r>
            <a:endParaRPr lang="zh-CN" altLang="en-US" sz="2400" b="1" i="1" dirty="0">
              <a:latin typeface="Times New Roman" pitchFamily="18" charset="0"/>
              <a:sym typeface="微软雅黑" pitchFamily="34" charset="-122"/>
            </a:endParaRPr>
          </a:p>
          <a:p>
            <a:pPr>
              <a:lnSpc>
                <a:spcPct val="125000"/>
              </a:lnSpc>
              <a:spcBef>
                <a:spcPts val="1200"/>
              </a:spcBef>
              <a:buClr>
                <a:srgbClr val="FF9900"/>
              </a:buClr>
              <a:buFont typeface="Wingdings" pitchFamily="2" charset="2"/>
              <a:buChar char="l"/>
            </a:pPr>
            <a:r>
              <a:rPr lang="zh-CN" altLang="en-US" sz="2400" b="1" dirty="0">
                <a:latin typeface="Times New Roman" pitchFamily="18" charset="0"/>
                <a:sym typeface="微软雅黑" pitchFamily="34" charset="-122"/>
              </a:rPr>
              <a:t> 注意：对偶是相互的，即( </a:t>
            </a:r>
            <a:r>
              <a:rPr lang="zh-CN" altLang="en-US" sz="2400" b="1" i="1" dirty="0">
                <a:latin typeface="Times New Roman" pitchFamily="18" charset="0"/>
                <a:sym typeface="微软雅黑" pitchFamily="34" charset="-122"/>
              </a:rPr>
              <a:t>f</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f</a:t>
            </a:r>
            <a:endParaRPr lang="en-US" sz="2400" b="1" i="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52</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 calcmode="lin" valueType="num">
                                      <p:cBhvr additive="base">
                                        <p:cTn id="1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 calcmode="lin" valueType="num">
                                      <p:cBhvr additive="base">
                                        <p:cTn id="1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 calcmode="lin" valueType="num">
                                      <p:cBhvr additive="base">
                                        <p:cTn id="2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14283" y="149225"/>
            <a:ext cx="8550306"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b="1" dirty="0" smtClean="0">
                <a:latin typeface="Arial" pitchFamily="34" charset="0"/>
              </a:rPr>
              <a:t>格</a:t>
            </a:r>
            <a:r>
              <a:rPr lang="zh-CN" altLang="en-US" b="1" dirty="0">
                <a:latin typeface="Arial" pitchFamily="34" charset="0"/>
              </a:rPr>
              <a:t>的</a:t>
            </a:r>
            <a:r>
              <a:rPr lang="zh-CN" altLang="en-US" b="1" dirty="0" smtClean="0">
                <a:latin typeface="Arial" pitchFamily="34" charset="0"/>
              </a:rPr>
              <a:t>性质</a:t>
            </a:r>
            <a:r>
              <a:rPr lang="en-US" altLang="zh-CN" b="1" dirty="0" smtClean="0">
                <a:latin typeface="Arial" pitchFamily="34" charset="0"/>
              </a:rPr>
              <a:t>—</a:t>
            </a:r>
            <a:r>
              <a:rPr lang="zh-CN" altLang="en-US" b="1" dirty="0" smtClean="0">
                <a:latin typeface="Arial" pitchFamily="34" charset="0"/>
              </a:rPr>
              <a:t>算</a:t>
            </a:r>
            <a:r>
              <a:rPr lang="zh-CN" altLang="en-US" b="1" dirty="0">
                <a:latin typeface="Arial" pitchFamily="34" charset="0"/>
              </a:rPr>
              <a:t>律</a:t>
            </a:r>
          </a:p>
        </p:txBody>
      </p:sp>
      <p:sp>
        <p:nvSpPr>
          <p:cNvPr id="9219" name="Text Box 3"/>
          <p:cNvSpPr txBox="1">
            <a:spLocks noChangeArrowheads="1"/>
          </p:cNvSpPr>
          <p:nvPr/>
        </p:nvSpPr>
        <p:spPr bwMode="auto">
          <a:xfrm>
            <a:off x="455613" y="1143000"/>
            <a:ext cx="8461375" cy="4478149"/>
          </a:xfrm>
          <a:prstGeom prst="rect">
            <a:avLst/>
          </a:prstGeom>
          <a:noFill/>
          <a:ln w="9525">
            <a:noFill/>
            <a:miter lim="800000"/>
            <a:headEnd/>
            <a:tailEnd/>
          </a:ln>
          <a:effectLst/>
        </p:spPr>
        <p:txBody>
          <a:bodyPr>
            <a:spAutoFit/>
          </a:bodyPr>
          <a:lstStyle/>
          <a:p>
            <a:pPr>
              <a:spcBef>
                <a:spcPts val="600"/>
              </a:spcBef>
            </a:pPr>
            <a:r>
              <a:rPr lang="zh-CN" altLang="en-US" sz="2400" b="1" dirty="0" smtClean="0">
                <a:solidFill>
                  <a:srgbClr val="CC0000"/>
                </a:solidFill>
                <a:latin typeface="Times New Roman" pitchFamily="18" charset="0"/>
                <a:sym typeface="微软雅黑" pitchFamily="34" charset="-122"/>
              </a:rPr>
              <a:t>定理</a:t>
            </a:r>
            <a:r>
              <a:rPr lang="en-US" altLang="zh-CN" sz="2400" b="1" dirty="0" smtClean="0">
                <a:solidFill>
                  <a:srgbClr val="CC0000"/>
                </a:solidFill>
                <a:latin typeface="Times New Roman" pitchFamily="18" charset="0"/>
                <a:sym typeface="微软雅黑" pitchFamily="34" charset="-122"/>
              </a:rPr>
              <a:t>9</a:t>
            </a:r>
            <a:r>
              <a:rPr lang="zh-CN" altLang="en-US" sz="2400" b="1" dirty="0" smtClean="0">
                <a:solidFill>
                  <a:srgbClr val="CC0000"/>
                </a:solidFill>
                <a:latin typeface="Times New Roman" pitchFamily="18" charset="0"/>
                <a:sym typeface="微软雅黑" pitchFamily="34" charset="-122"/>
              </a:rPr>
              <a:t>.1</a:t>
            </a:r>
            <a:r>
              <a:rPr lang="en-US" altLang="zh-CN" sz="2400" b="1" dirty="0" smtClean="0">
                <a:solidFill>
                  <a:srgbClr val="CC0000"/>
                </a:solidFill>
                <a:latin typeface="Times New Roman" pitchFamily="18" charset="0"/>
                <a:sym typeface="微软雅黑" pitchFamily="34" charset="-122"/>
              </a:rPr>
              <a:t>0</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设&lt;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≼&gt;</a:t>
            </a:r>
            <a:r>
              <a:rPr lang="zh-CN" altLang="en-US" sz="2400" b="1" dirty="0">
                <a:latin typeface="Times New Roman" pitchFamily="18" charset="0"/>
                <a:sym typeface="微软雅黑" pitchFamily="34" charset="-122"/>
              </a:rPr>
              <a:t>是格, 则运算∨和∧适合交换律、结合律、</a:t>
            </a:r>
          </a:p>
          <a:p>
            <a:pPr>
              <a:spcBef>
                <a:spcPts val="600"/>
              </a:spcBef>
            </a:pPr>
            <a:r>
              <a:rPr lang="zh-CN" altLang="en-US" sz="2400" b="1" dirty="0">
                <a:latin typeface="Times New Roman" pitchFamily="18" charset="0"/>
                <a:sym typeface="微软雅黑" pitchFamily="34" charset="-122"/>
              </a:rPr>
              <a:t>幂等律和吸收律, 即</a:t>
            </a:r>
          </a:p>
          <a:p>
            <a:pPr>
              <a:spcBef>
                <a:spcPts val="600"/>
              </a:spcBef>
            </a:pPr>
            <a:r>
              <a:rPr lang="zh-CN" altLang="en-US" sz="2400" b="1" dirty="0" smtClean="0">
                <a:latin typeface="Times New Roman" pitchFamily="18" charset="0"/>
                <a:sym typeface="微软雅黑" pitchFamily="34" charset="-122"/>
              </a:rPr>
              <a:t>(1) </a:t>
            </a:r>
            <a:r>
              <a:rPr lang="zh-CN" altLang="en-US" sz="2400" b="1" dirty="0" smtClean="0">
                <a:latin typeface="Times New Roman" pitchFamily="18" charset="0"/>
                <a:sym typeface="Symbol" pitchFamily="18" charset="2"/>
              </a:rPr>
              <a:t></a:t>
            </a:r>
            <a:r>
              <a:rPr lang="zh-CN" altLang="en-US" sz="2400" b="1" i="1" dirty="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有</a:t>
            </a:r>
          </a:p>
          <a:p>
            <a:pPr>
              <a:spcBef>
                <a:spcPts val="600"/>
              </a:spcBef>
            </a:pPr>
            <a:r>
              <a:rPr lang="en-US" altLang="zh-CN" sz="2400" b="1" i="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p>
          <a:p>
            <a:pPr>
              <a:spcBef>
                <a:spcPts val="600"/>
              </a:spcBef>
            </a:pPr>
            <a:r>
              <a:rPr lang="zh-CN" altLang="en-US" sz="2400" b="1" dirty="0">
                <a:latin typeface="Times New Roman" pitchFamily="18" charset="0"/>
                <a:sym typeface="微软雅黑" pitchFamily="34" charset="-122"/>
              </a:rPr>
              <a:t>(2) </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b</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c</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有</a:t>
            </a:r>
          </a:p>
          <a:p>
            <a:pPr>
              <a:spcBef>
                <a:spcPts val="600"/>
              </a:spcBef>
            </a:pPr>
            <a:r>
              <a:rPr lang="en-US" altLang="zh-CN"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smtClean="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(3) </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有</a:t>
            </a:r>
          </a:p>
          <a:p>
            <a:pPr>
              <a:spcBef>
                <a:spcPts val="600"/>
              </a:spcBef>
            </a:pPr>
            <a:r>
              <a:rPr lang="en-US" altLang="zh-CN" sz="2400" b="1" i="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p>
          <a:p>
            <a:pPr>
              <a:spcBef>
                <a:spcPts val="600"/>
              </a:spcBef>
            </a:pPr>
            <a:r>
              <a:rPr lang="zh-CN" altLang="en-US" sz="2400" b="1" dirty="0">
                <a:latin typeface="Times New Roman" pitchFamily="18" charset="0"/>
                <a:sym typeface="微软雅黑" pitchFamily="34" charset="-122"/>
              </a:rPr>
              <a:t>(4) </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 有</a:t>
            </a:r>
          </a:p>
          <a:p>
            <a:pPr>
              <a:spcBef>
                <a:spcPts val="600"/>
              </a:spcBef>
            </a:pPr>
            <a:r>
              <a:rPr lang="en-US" altLang="zh-CN" sz="2400" b="1" i="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endParaRPr lang="en-US" sz="2400" b="1" i="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53</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8013" y="149225"/>
            <a:ext cx="8156575"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格的性质</a:t>
            </a:r>
            <a:r>
              <a:rPr lang="en-US" altLang="zh-CN" dirty="0" smtClean="0">
                <a:latin typeface="Arial" pitchFamily="34" charset="0"/>
              </a:rPr>
              <a:t>—</a:t>
            </a:r>
            <a:r>
              <a:rPr lang="zh-CN" altLang="en-US" dirty="0" smtClean="0">
                <a:latin typeface="Arial" pitchFamily="34" charset="0"/>
              </a:rPr>
              <a:t>算律</a:t>
            </a:r>
            <a:endParaRPr lang="zh-CN" altLang="en-US" b="1" dirty="0">
              <a:latin typeface="Arial" pitchFamily="34" charset="0"/>
            </a:endParaRPr>
          </a:p>
        </p:txBody>
      </p:sp>
      <p:sp>
        <p:nvSpPr>
          <p:cNvPr id="10243" name="Text Box 3"/>
          <p:cNvSpPr txBox="1">
            <a:spLocks noChangeArrowheads="1"/>
          </p:cNvSpPr>
          <p:nvPr/>
        </p:nvSpPr>
        <p:spPr bwMode="auto">
          <a:xfrm>
            <a:off x="455613" y="913542"/>
            <a:ext cx="8461375" cy="5216813"/>
          </a:xfrm>
          <a:prstGeom prst="rect">
            <a:avLst/>
          </a:prstGeom>
          <a:noFill/>
          <a:ln w="9525">
            <a:noFill/>
            <a:miter lim="800000"/>
            <a:headEnd/>
            <a:tailEnd/>
          </a:ln>
          <a:effectLst/>
        </p:spPr>
        <p:txBody>
          <a:bodyPr>
            <a:spAutoFit/>
          </a:bodyPr>
          <a:lstStyle/>
          <a:p>
            <a:pPr>
              <a:spcBef>
                <a:spcPts val="600"/>
              </a:spcBef>
            </a:pPr>
            <a:r>
              <a:rPr lang="zh-CN" altLang="en-US" sz="2400" b="1" dirty="0">
                <a:latin typeface="Times New Roman" pitchFamily="18" charset="0"/>
                <a:sym typeface="微软雅黑" pitchFamily="34" charset="-122"/>
              </a:rPr>
              <a:t>(1) </a:t>
            </a:r>
            <a:r>
              <a:rPr lang="zh-CN" altLang="en-US" sz="2400" b="1" dirty="0" smtClean="0">
                <a:latin typeface="Times New Roman" pitchFamily="18" charset="0"/>
                <a:sym typeface="微软雅黑" pitchFamily="34" charset="-122"/>
              </a:rPr>
              <a:t>证明交换律。</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是{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}的最小上界, </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是{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}的最小上界. </a:t>
            </a:r>
            <a:r>
              <a:rPr lang="zh-CN" altLang="en-US" sz="2400" b="1" dirty="0" smtClean="0">
                <a:latin typeface="Times New Roman" pitchFamily="18" charset="0"/>
                <a:sym typeface="微软雅黑" pitchFamily="34" charset="-122"/>
              </a:rPr>
              <a:t>由于{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 {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所以</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由对偶原理,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(2) </a:t>
            </a:r>
            <a:r>
              <a:rPr lang="zh-CN" altLang="en-US" sz="2400" b="1" dirty="0" smtClean="0">
                <a:latin typeface="Times New Roman" pitchFamily="18" charset="0"/>
                <a:sym typeface="微软雅黑" pitchFamily="34" charset="-122"/>
              </a:rPr>
              <a:t>证明结合律。由最小上界的定义</a:t>
            </a:r>
            <a:r>
              <a:rPr lang="zh-CN" altLang="en-US" sz="2400" b="1" dirty="0">
                <a:latin typeface="Times New Roman" pitchFamily="18" charset="0"/>
                <a:sym typeface="微软雅黑" pitchFamily="34" charset="-122"/>
              </a:rPr>
              <a:t>有</a:t>
            </a:r>
          </a:p>
          <a:p>
            <a:pPr>
              <a:spcBef>
                <a:spcPts val="600"/>
              </a:spcBef>
            </a:pP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i="1" dirty="0" smtClean="0">
                <a:latin typeface="Times New Roman" pitchFamily="18" charset="0"/>
                <a:sym typeface="微软雅黑" pitchFamily="34" charset="-122"/>
              </a:rPr>
              <a:t>a</a:t>
            </a:r>
            <a:r>
              <a:rPr lang="en-US" altLang="zh-CN" sz="2400" b="1" dirty="0" smtClean="0">
                <a:latin typeface="Times New Roman" pitchFamily="18" charset="0"/>
                <a:sym typeface="微软雅黑" pitchFamily="34" charset="-122"/>
              </a:rPr>
              <a:t>		 ①</a:t>
            </a:r>
            <a:endParaRPr lang="zh-CN" altLang="en-US" sz="2400" b="1" dirty="0">
              <a:latin typeface="Times New Roman" pitchFamily="18" charset="0"/>
              <a:sym typeface="微软雅黑" pitchFamily="34" charset="-122"/>
            </a:endParaRPr>
          </a:p>
          <a:p>
            <a:pPr>
              <a:spcBef>
                <a:spcPts val="600"/>
              </a:spcBef>
            </a:pP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i="1" dirty="0" smtClean="0">
                <a:latin typeface="Times New Roman" pitchFamily="18" charset="0"/>
                <a:sym typeface="微软雅黑" pitchFamily="34" charset="-122"/>
              </a:rPr>
              <a:t>b</a:t>
            </a:r>
            <a:r>
              <a:rPr lang="en-US" altLang="zh-CN" sz="2400" b="1" dirty="0" smtClean="0">
                <a:latin typeface="Times New Roman" pitchFamily="18" charset="0"/>
                <a:sym typeface="微软雅黑" pitchFamily="34" charset="-122"/>
              </a:rPr>
              <a:t>		 ②</a:t>
            </a:r>
            <a:endParaRPr lang="zh-CN" altLang="en-US" sz="2400" b="1" dirty="0">
              <a:latin typeface="Times New Roman" pitchFamily="18" charset="0"/>
              <a:sym typeface="微软雅黑" pitchFamily="34" charset="-122"/>
            </a:endParaRPr>
          </a:p>
          <a:p>
            <a:pPr>
              <a:spcBef>
                <a:spcPts val="600"/>
              </a:spcBef>
            </a:pP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dirty="0" smtClean="0">
                <a:latin typeface="Times New Roman" pitchFamily="18" charset="0"/>
                <a:sym typeface="微软雅黑" pitchFamily="34" charset="-122"/>
              </a:rPr>
              <a:t>c</a:t>
            </a:r>
            <a:r>
              <a:rPr lang="en-US" altLang="zh-CN" sz="2400" b="1" dirty="0" smtClean="0">
                <a:latin typeface="Times New Roman" pitchFamily="18" charset="0"/>
                <a:sym typeface="微软雅黑" pitchFamily="34" charset="-122"/>
              </a:rPr>
              <a:t>				 ③</a:t>
            </a:r>
            <a:endParaRPr lang="zh-CN" altLang="en-US" sz="2400" b="1" dirty="0">
              <a:latin typeface="Times New Roman" pitchFamily="18" charset="0"/>
              <a:sym typeface="微软雅黑" pitchFamily="34" charset="-122"/>
            </a:endParaRPr>
          </a:p>
          <a:p>
            <a:pPr>
              <a:spcBef>
                <a:spcPts val="600"/>
              </a:spcBef>
            </a:pPr>
            <a:r>
              <a:rPr lang="zh-CN" altLang="en-US" sz="2400" b="1" dirty="0">
                <a:latin typeface="Times New Roman" pitchFamily="18" charset="0"/>
                <a:sym typeface="微软雅黑" pitchFamily="34" charset="-122"/>
              </a:rPr>
              <a:t>由</a:t>
            </a:r>
            <a:r>
              <a:rPr lang="zh-CN" altLang="en-US" sz="2400" b="1" dirty="0" smtClean="0">
                <a:latin typeface="Times New Roman" pitchFamily="18" charset="0"/>
                <a:sym typeface="微软雅黑" pitchFamily="34" charset="-122"/>
              </a:rPr>
              <a:t>式</a:t>
            </a:r>
            <a:r>
              <a:rPr lang="en-US" altLang="zh-CN" sz="2400" b="1" dirty="0" smtClean="0">
                <a:latin typeface="Times New Roman" pitchFamily="18" charset="0"/>
                <a:sym typeface="微软雅黑" pitchFamily="34" charset="-122"/>
              </a:rPr>
              <a:t>②</a:t>
            </a:r>
            <a:r>
              <a:rPr lang="zh-CN" altLang="en-US" sz="2400" b="1" dirty="0" smtClean="0">
                <a:latin typeface="Times New Roman" pitchFamily="18" charset="0"/>
                <a:sym typeface="微软雅黑" pitchFamily="34" charset="-122"/>
              </a:rPr>
              <a:t>和</a:t>
            </a:r>
            <a:r>
              <a:rPr lang="en-US" altLang="zh-CN" sz="2400" b="1" dirty="0" smtClean="0">
                <a:latin typeface="Times New Roman" pitchFamily="18" charset="0"/>
                <a:sym typeface="微软雅黑" pitchFamily="34" charset="-122"/>
              </a:rPr>
              <a:t>③</a:t>
            </a:r>
            <a:r>
              <a:rPr lang="zh-CN" altLang="en-US" sz="2400" b="1" dirty="0" smtClean="0">
                <a:latin typeface="Times New Roman" pitchFamily="18" charset="0"/>
                <a:sym typeface="微软雅黑" pitchFamily="34" charset="-122"/>
              </a:rPr>
              <a:t>有</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dirty="0" smtClean="0">
                <a:sym typeface="微软雅黑" pitchFamily="34" charset="-122"/>
              </a:rPr>
              <a:t> </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smtClean="0">
                <a:latin typeface="Times New Roman" pitchFamily="18" charset="0"/>
                <a:sym typeface="微软雅黑" pitchFamily="34" charset="-122"/>
              </a:rPr>
              <a:t>c</a:t>
            </a:r>
            <a:r>
              <a:rPr lang="en-US" altLang="zh-CN" sz="2400" b="1" dirty="0" smtClean="0">
                <a:latin typeface="Times New Roman" pitchFamily="18" charset="0"/>
                <a:sym typeface="微软雅黑" pitchFamily="34" charset="-122"/>
              </a:rPr>
              <a:t>			 ④</a:t>
            </a:r>
            <a:endParaRPr lang="zh-CN" altLang="en-US" sz="2400" b="1" dirty="0">
              <a:latin typeface="Times New Roman" pitchFamily="18" charset="0"/>
              <a:sym typeface="微软雅黑" pitchFamily="34" charset="-122"/>
            </a:endParaRPr>
          </a:p>
          <a:p>
            <a:pPr>
              <a:spcBef>
                <a:spcPts val="600"/>
              </a:spcBef>
            </a:pPr>
            <a:r>
              <a:rPr lang="zh-CN" altLang="en-US" sz="2400" b="1" dirty="0">
                <a:latin typeface="Times New Roman" pitchFamily="18" charset="0"/>
                <a:sym typeface="微软雅黑" pitchFamily="34" charset="-122"/>
              </a:rPr>
              <a:t>由</a:t>
            </a:r>
            <a:r>
              <a:rPr lang="zh-CN" altLang="en-US" sz="2400" b="1" dirty="0" smtClean="0">
                <a:latin typeface="Times New Roman" pitchFamily="18" charset="0"/>
                <a:sym typeface="微软雅黑" pitchFamily="34" charset="-122"/>
              </a:rPr>
              <a:t>式</a:t>
            </a:r>
            <a:r>
              <a:rPr lang="en-US" altLang="zh-CN" sz="2400" b="1" dirty="0" smtClean="0">
                <a:latin typeface="Times New Roman" pitchFamily="18" charset="0"/>
                <a:sym typeface="微软雅黑" pitchFamily="34" charset="-122"/>
              </a:rPr>
              <a:t>①</a:t>
            </a:r>
            <a:r>
              <a:rPr lang="zh-CN" altLang="en-US" sz="2400" b="1" dirty="0" smtClean="0">
                <a:latin typeface="Times New Roman" pitchFamily="18" charset="0"/>
                <a:sym typeface="微软雅黑" pitchFamily="34" charset="-122"/>
              </a:rPr>
              <a:t>和</a:t>
            </a:r>
            <a:r>
              <a:rPr lang="en-US" altLang="zh-CN" sz="2400" b="1" dirty="0" smtClean="0">
                <a:latin typeface="Times New Roman" pitchFamily="18" charset="0"/>
                <a:sym typeface="微软雅黑" pitchFamily="34" charset="-122"/>
              </a:rPr>
              <a:t>④</a:t>
            </a:r>
            <a:r>
              <a:rPr lang="zh-CN" altLang="en-US" sz="2400" b="1" dirty="0" smtClean="0">
                <a:latin typeface="Times New Roman" pitchFamily="18" charset="0"/>
                <a:sym typeface="微软雅黑" pitchFamily="34" charset="-122"/>
              </a:rPr>
              <a:t>有</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同理可证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根据反对称性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由对偶原理,		</a:t>
            </a:r>
            <a:r>
              <a:rPr lang="zh-CN" altLang="en-US" sz="2400" b="1" dirty="0" smtClean="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c</a:t>
            </a:r>
            <a:r>
              <a:rPr lang="zh-CN" altLang="en-US" sz="2400" b="1" dirty="0">
                <a:latin typeface="Times New Roman" pitchFamily="18" charset="0"/>
                <a:sym typeface="微软雅黑" pitchFamily="34" charset="-122"/>
              </a:rPr>
              <a:t>)</a:t>
            </a:r>
            <a:endParaRPr lang="en-US" sz="2400" b="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54</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08013" y="149225"/>
            <a:ext cx="8156575"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格的性质</a:t>
            </a:r>
            <a:r>
              <a:rPr lang="en-US" altLang="zh-CN" dirty="0" smtClean="0">
                <a:latin typeface="Arial" pitchFamily="34" charset="0"/>
              </a:rPr>
              <a:t>—</a:t>
            </a:r>
            <a:r>
              <a:rPr lang="zh-CN" altLang="en-US" dirty="0" smtClean="0">
                <a:latin typeface="Arial" pitchFamily="34" charset="0"/>
              </a:rPr>
              <a:t>算律</a:t>
            </a:r>
            <a:endParaRPr lang="zh-CN" altLang="en-US" b="1" dirty="0">
              <a:latin typeface="Arial" pitchFamily="34" charset="0"/>
            </a:endParaRPr>
          </a:p>
        </p:txBody>
      </p:sp>
      <p:sp>
        <p:nvSpPr>
          <p:cNvPr id="11267" name="Text Box 3"/>
          <p:cNvSpPr txBox="1">
            <a:spLocks noChangeArrowheads="1"/>
          </p:cNvSpPr>
          <p:nvPr/>
        </p:nvSpPr>
        <p:spPr bwMode="auto">
          <a:xfrm>
            <a:off x="455613" y="1143000"/>
            <a:ext cx="8461375" cy="5123647"/>
          </a:xfrm>
          <a:prstGeom prst="rect">
            <a:avLst/>
          </a:prstGeom>
          <a:noFill/>
          <a:ln w="9525">
            <a:noFill/>
            <a:miter lim="800000"/>
            <a:headEnd/>
            <a:tailEnd/>
          </a:ln>
          <a:effectLst/>
        </p:spPr>
        <p:txBody>
          <a:bodyPr>
            <a:spAutoFit/>
          </a:bodyPr>
          <a:lstStyle/>
          <a:p>
            <a:pPr>
              <a:lnSpc>
                <a:spcPct val="125000"/>
              </a:lnSpc>
              <a:spcBef>
                <a:spcPts val="1200"/>
              </a:spcBef>
            </a:pPr>
            <a:r>
              <a:rPr lang="zh-CN" altLang="en-US" sz="2400" b="1" dirty="0">
                <a:latin typeface="Times New Roman" pitchFamily="18" charset="0"/>
                <a:sym typeface="微软雅黑" pitchFamily="34" charset="-122"/>
              </a:rPr>
              <a:t>(3) </a:t>
            </a:r>
            <a:r>
              <a:rPr lang="zh-CN" altLang="en-US" sz="2400" b="1" dirty="0" smtClean="0">
                <a:latin typeface="Times New Roman" pitchFamily="18" charset="0"/>
                <a:sym typeface="微软雅黑" pitchFamily="34" charset="-122"/>
              </a:rPr>
              <a:t>证明幂等律。显然</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又由</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可得</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（对第一个</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和第二个</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均有</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 </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 </a:t>
            </a:r>
            <a:r>
              <a:rPr lang="zh-CN" altLang="en-US" sz="2400" b="1" dirty="0">
                <a:latin typeface="Times New Roman" pitchFamily="18" charset="0"/>
                <a:sym typeface="微软雅黑" pitchFamily="34" charset="-122"/>
              </a:rPr>
              <a:t>根据</a:t>
            </a:r>
            <a:r>
              <a:rPr lang="zh-CN" altLang="en-US" sz="2400" b="1" dirty="0" smtClean="0">
                <a:latin typeface="Times New Roman" pitchFamily="18" charset="0"/>
                <a:sym typeface="微软雅黑" pitchFamily="34" charset="-122"/>
              </a:rPr>
              <a:t>反对称性，有</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a:t>
            </a:r>
            <a:r>
              <a:rPr lang="zh-CN" altLang="en-US"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由对偶原理</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得证.</a:t>
            </a:r>
          </a:p>
          <a:p>
            <a:pPr>
              <a:lnSpc>
                <a:spcPct val="125000"/>
              </a:lnSpc>
              <a:spcBef>
                <a:spcPts val="1200"/>
              </a:spcBef>
            </a:pPr>
            <a:r>
              <a:rPr lang="zh-CN" altLang="en-US" sz="2400" b="1" dirty="0">
                <a:latin typeface="Times New Roman" pitchFamily="18" charset="0"/>
                <a:sym typeface="微软雅黑" pitchFamily="34" charset="-122"/>
              </a:rPr>
              <a:t>(4) </a:t>
            </a:r>
            <a:r>
              <a:rPr lang="zh-CN" altLang="en-US" sz="2400" b="1" dirty="0" smtClean="0">
                <a:latin typeface="Times New Roman" pitchFamily="18" charset="0"/>
                <a:sym typeface="微软雅黑" pitchFamily="34" charset="-122"/>
              </a:rPr>
              <a:t>证明吸收律。显然</a:t>
            </a:r>
            <a:endParaRPr lang="en-US" altLang="zh-CN" sz="2400" b="1" dirty="0" smtClean="0">
              <a:latin typeface="Times New Roman" pitchFamily="18" charset="0"/>
              <a:sym typeface="微软雅黑" pitchFamily="34" charset="-122"/>
            </a:endParaRPr>
          </a:p>
          <a:p>
            <a:pPr algn="ctr">
              <a:lnSpc>
                <a:spcPct val="125000"/>
              </a:lnSpc>
              <a:spcBef>
                <a:spcPts val="1200"/>
              </a:spcBef>
            </a:pP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⑤</a:t>
            </a:r>
            <a:endParaRPr lang="zh-CN" altLang="en-US" sz="2400" b="1" dirty="0">
              <a:latin typeface="Times New Roman" pitchFamily="18" charset="0"/>
              <a:sym typeface="微软雅黑" pitchFamily="34" charset="-122"/>
            </a:endParaRPr>
          </a:p>
          <a:p>
            <a:pPr>
              <a:lnSpc>
                <a:spcPct val="125000"/>
              </a:lnSpc>
              <a:spcBef>
                <a:spcPts val="1200"/>
              </a:spcBef>
            </a:pPr>
            <a:r>
              <a:rPr lang="zh-CN" altLang="en-US" sz="2400" b="1" dirty="0">
                <a:latin typeface="Times New Roman" pitchFamily="18" charset="0"/>
                <a:sym typeface="微软雅黑" pitchFamily="34" charset="-122"/>
              </a:rPr>
              <a:t>      由</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a:t>
            </a:r>
            <a:r>
              <a:rPr lang="zh-CN" altLang="en-US" sz="2400" dirty="0" smtClean="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可</a:t>
            </a:r>
            <a:r>
              <a:rPr lang="zh-CN" altLang="en-US" sz="2400" b="1" dirty="0" smtClean="0">
                <a:latin typeface="Times New Roman" pitchFamily="18" charset="0"/>
                <a:sym typeface="微软雅黑" pitchFamily="34" charset="-122"/>
              </a:rPr>
              <a:t>得</a:t>
            </a:r>
            <a:endParaRPr lang="zh-CN" altLang="en-US" sz="2400" b="1" dirty="0">
              <a:latin typeface="Times New Roman" pitchFamily="18" charset="0"/>
              <a:sym typeface="微软雅黑" pitchFamily="34" charset="-122"/>
            </a:endParaRPr>
          </a:p>
          <a:p>
            <a:pPr algn="ctr">
              <a:lnSpc>
                <a:spcPct val="125000"/>
              </a:lnSpc>
              <a:spcBef>
                <a:spcPts val="1200"/>
              </a:spcBef>
            </a:pP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a:t>
            </a:r>
            <a:r>
              <a:rPr lang="zh-CN" altLang="en-US" sz="2400" dirty="0" smtClean="0">
                <a:sym typeface="微软雅黑" pitchFamily="34" charset="-122"/>
              </a:rPr>
              <a:t>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⑥</a:t>
            </a:r>
            <a:endParaRPr lang="zh-CN" altLang="en-US" sz="2400" b="1" dirty="0">
              <a:latin typeface="Times New Roman" pitchFamily="18" charset="0"/>
              <a:sym typeface="微软雅黑" pitchFamily="34" charset="-122"/>
            </a:endParaRPr>
          </a:p>
          <a:p>
            <a:pPr>
              <a:lnSpc>
                <a:spcPct val="125000"/>
              </a:lnSpc>
              <a:spcBef>
                <a:spcPts val="1200"/>
              </a:spcBef>
            </a:pPr>
            <a:r>
              <a:rPr lang="zh-CN" altLang="en-US" sz="2400" b="1" dirty="0">
                <a:latin typeface="Times New Roman" pitchFamily="18" charset="0"/>
                <a:sym typeface="微软雅黑" pitchFamily="34" charset="-122"/>
              </a:rPr>
              <a:t>      由</a:t>
            </a:r>
            <a:r>
              <a:rPr lang="zh-CN" altLang="en-US" sz="2400" b="1" dirty="0" smtClean="0">
                <a:latin typeface="Times New Roman" pitchFamily="18" charset="0"/>
                <a:sym typeface="微软雅黑" pitchFamily="34" charset="-122"/>
              </a:rPr>
              <a:t>式⑤和⑥可</a:t>
            </a:r>
            <a:r>
              <a:rPr lang="zh-CN" altLang="en-US" sz="2400" b="1" dirty="0">
                <a:latin typeface="Times New Roman" pitchFamily="18" charset="0"/>
                <a:sym typeface="微软雅黑" pitchFamily="34" charset="-122"/>
              </a:rPr>
              <a:t>得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p>
          <a:p>
            <a:pPr>
              <a:lnSpc>
                <a:spcPct val="125000"/>
              </a:lnSpc>
              <a:spcBef>
                <a:spcPts val="1200"/>
              </a:spcBef>
            </a:pPr>
            <a:r>
              <a:rPr lang="zh-CN" altLang="en-US" sz="2400" b="1" dirty="0">
                <a:latin typeface="Times New Roman" pitchFamily="18" charset="0"/>
                <a:sym typeface="微软雅黑" pitchFamily="34" charset="-122"/>
              </a:rPr>
              <a:t>      根据对偶原理, </a:t>
            </a:r>
            <a:r>
              <a:rPr lang="zh-CN" altLang="en-US" sz="2400" b="1" dirty="0" smtClean="0">
                <a:latin typeface="Times New Roman" pitchFamily="18" charset="0"/>
                <a:sym typeface="微软雅黑" pitchFamily="34" charset="-122"/>
              </a:rPr>
              <a:t> </a:t>
            </a:r>
            <a:r>
              <a:rPr lang="zh-CN" altLang="en-US" sz="2400" b="1" i="1" dirty="0" smtClean="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a</a:t>
            </a:r>
            <a:endParaRPr lang="en-US" sz="2400" b="1" i="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55</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60413" y="26968"/>
            <a:ext cx="77724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格的性质</a:t>
            </a:r>
            <a:r>
              <a:rPr lang="en-US" altLang="zh-CN" dirty="0" smtClean="0">
                <a:latin typeface="Arial" pitchFamily="34" charset="0"/>
              </a:rPr>
              <a:t>—</a:t>
            </a:r>
            <a:r>
              <a:rPr lang="zh-CN" altLang="en-US" dirty="0" smtClean="0">
                <a:latin typeface="Arial" pitchFamily="34" charset="0"/>
              </a:rPr>
              <a:t>算律</a:t>
            </a:r>
            <a:endParaRPr lang="zh-CN" altLang="en-US" b="1" dirty="0">
              <a:latin typeface="Arial" pitchFamily="34" charset="0"/>
            </a:endParaRPr>
          </a:p>
        </p:txBody>
      </p:sp>
      <p:sp>
        <p:nvSpPr>
          <p:cNvPr id="5123" name="Text Box 3"/>
          <p:cNvSpPr txBox="1">
            <a:spLocks noChangeArrowheads="1"/>
          </p:cNvSpPr>
          <p:nvPr/>
        </p:nvSpPr>
        <p:spPr bwMode="auto">
          <a:xfrm>
            <a:off x="455613" y="1047670"/>
            <a:ext cx="8461375" cy="3738652"/>
          </a:xfrm>
          <a:prstGeom prst="rect">
            <a:avLst/>
          </a:prstGeom>
          <a:noFill/>
          <a:ln w="9525">
            <a:noFill/>
            <a:miter lim="800000"/>
            <a:headEnd/>
            <a:tailEnd/>
          </a:ln>
          <a:effectLst/>
        </p:spPr>
        <p:txBody>
          <a:bodyPr wrap="square">
            <a:spAutoFit/>
          </a:bodyPr>
          <a:lstStyle/>
          <a:p>
            <a:pPr>
              <a:lnSpc>
                <a:spcPct val="125000"/>
              </a:lnSpc>
              <a:spcBef>
                <a:spcPts val="1200"/>
              </a:spcBef>
              <a:buClr>
                <a:srgbClr val="FF9900"/>
              </a:buClr>
              <a:buFont typeface="Wingdings" pitchFamily="2" charset="2"/>
              <a:buNone/>
            </a:pPr>
            <a:r>
              <a:rPr lang="zh-CN" altLang="en-US" sz="2400" b="1" dirty="0">
                <a:solidFill>
                  <a:srgbClr val="CC0000"/>
                </a:solidFill>
                <a:latin typeface="Times New Roman" pitchFamily="18" charset="0"/>
                <a:sym typeface="微软雅黑" pitchFamily="34" charset="-122"/>
              </a:rPr>
              <a:t>定义</a:t>
            </a:r>
            <a:r>
              <a:rPr lang="en-US" sz="2400" b="1" dirty="0" smtClean="0">
                <a:solidFill>
                  <a:srgbClr val="CC0000"/>
                </a:solidFill>
                <a:latin typeface="Times New Roman" pitchFamily="18" charset="0"/>
                <a:sym typeface="微软雅黑" pitchFamily="34" charset="-122"/>
              </a:rPr>
              <a:t>11.1’ (</a:t>
            </a:r>
            <a:r>
              <a:rPr lang="zh-CN" altLang="en-US" sz="2400" b="1" dirty="0" smtClean="0">
                <a:solidFill>
                  <a:srgbClr val="CC0000"/>
                </a:solidFill>
                <a:latin typeface="Times New Roman" pitchFamily="18" charset="0"/>
                <a:sym typeface="微软雅黑" pitchFamily="34" charset="-122"/>
              </a:rPr>
              <a:t>等价定义</a:t>
            </a:r>
            <a:r>
              <a:rPr lang="en-US" sz="2400" b="1" dirty="0" smtClean="0">
                <a:solidFill>
                  <a:srgbClr val="CC0000"/>
                </a:solidFill>
                <a:latin typeface="Times New Roman" pitchFamily="18" charset="0"/>
                <a:sym typeface="微软雅黑" pitchFamily="34" charset="-122"/>
              </a:rPr>
              <a:t>)</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a:t>
            </a:r>
            <a:r>
              <a:rPr lang="en-US" sz="2400" b="1" dirty="0">
                <a:latin typeface="Times New Roman" pitchFamily="18" charset="0"/>
                <a:sym typeface="微软雅黑" pitchFamily="34" charset="-122"/>
              </a:rPr>
              <a:t>&lt;</a:t>
            </a:r>
            <a:r>
              <a:rPr lang="en-US" sz="2400" b="1" i="1" dirty="0">
                <a:latin typeface="Times New Roman" pitchFamily="18" charset="0"/>
                <a:sym typeface="微软雅黑" pitchFamily="34" charset="-122"/>
              </a:rPr>
              <a:t>S</a:t>
            </a:r>
            <a:r>
              <a:rPr 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&gt;</a:t>
            </a:r>
            <a:r>
              <a:rPr lang="zh-CN" altLang="en-US" sz="2400" b="1" dirty="0" smtClean="0">
                <a:latin typeface="Times New Roman" pitchFamily="18" charset="0"/>
                <a:sym typeface="微软雅黑" pitchFamily="34" charset="-122"/>
              </a:rPr>
              <a:t>是具有两个运算的代数系统，且对于*和</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运算适合交换律、结合律、吸收律，则可以适当定义</a:t>
            </a:r>
            <a:r>
              <a:rPr lang="en-US" sz="2400" b="1" i="1" dirty="0" smtClean="0">
                <a:latin typeface="Times New Roman" pitchFamily="18" charset="0"/>
                <a:sym typeface="微软雅黑" pitchFamily="34" charset="-122"/>
              </a:rPr>
              <a:t>S</a:t>
            </a:r>
            <a:r>
              <a:rPr lang="zh-CN" altLang="en-US" sz="2400" b="1" dirty="0" smtClean="0">
                <a:latin typeface="Times New Roman" pitchFamily="18" charset="0"/>
                <a:sym typeface="微软雅黑" pitchFamily="34" charset="-122"/>
              </a:rPr>
              <a:t>中的偏序</a:t>
            </a:r>
            <a:r>
              <a:rPr lang="zh-CN" altLang="en-US" sz="2400" b="1" dirty="0" smtClean="0">
                <a:latin typeface="Times New Roman" pitchFamily="18" charset="0"/>
                <a:cs typeface="Times New Roman" pitchFamily="18" charset="0"/>
              </a:rPr>
              <a:t>◦ </a:t>
            </a:r>
            <a:r>
              <a:rPr lang="zh-CN" altLang="en-US" sz="2400" b="1" dirty="0" smtClean="0">
                <a:latin typeface="Times New Roman" pitchFamily="18" charset="0"/>
                <a:sym typeface="微软雅黑" pitchFamily="34" charset="-122"/>
              </a:rPr>
              <a:t>，使得</a:t>
            </a:r>
            <a:r>
              <a:rPr lang="en-US" altLang="zh-CN" sz="2400" b="1" dirty="0" smtClean="0">
                <a:latin typeface="Times New Roman" pitchFamily="18" charset="0"/>
                <a:sym typeface="微软雅黑" pitchFamily="34" charset="-122"/>
              </a:rPr>
              <a:t>&lt;</a:t>
            </a:r>
            <a:r>
              <a:rPr lang="en-US" sz="2400" b="1" i="1" dirty="0" smtClean="0">
                <a:latin typeface="Times New Roman" pitchFamily="18" charset="0"/>
                <a:sym typeface="微软雅黑" pitchFamily="34" charset="-122"/>
              </a:rPr>
              <a:t>S</a:t>
            </a:r>
            <a:r>
              <a:rPr lang="en-US" altLang="zh-CN"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&gt;</a:t>
            </a:r>
            <a:r>
              <a:rPr lang="zh-CN" altLang="en-US" sz="2400" b="1" dirty="0" smtClean="0">
                <a:latin typeface="Times New Roman" pitchFamily="18" charset="0"/>
                <a:sym typeface="微软雅黑" pitchFamily="34" charset="-122"/>
              </a:rPr>
              <a:t>构成一个格，且</a:t>
            </a:r>
            <a:r>
              <a:rPr lang="zh-CN" altLang="en-US" sz="2400" b="1" dirty="0" smtClean="0">
                <a:latin typeface="Times New Roman" pitchFamily="18" charset="0"/>
                <a:sym typeface="Symbol" pitchFamily="18" charset="2"/>
              </a:rPr>
              <a:t></a:t>
            </a:r>
            <a:r>
              <a:rPr lang="en-US" altLang="zh-CN"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b</a:t>
            </a:r>
            <a:r>
              <a:rPr lang="zh-CN" altLang="en-US" sz="2400" b="1" dirty="0" smtClean="0">
                <a:latin typeface="Times New Roman" pitchFamily="18" charset="0"/>
                <a:sym typeface="Symbol" pitchFamily="18" charset="2"/>
              </a:rPr>
              <a:t></a:t>
            </a:r>
            <a:r>
              <a:rPr lang="zh-CN" altLang="en-US" sz="2400" b="1" i="1" dirty="0" smtClean="0">
                <a:latin typeface="Times New Roman" pitchFamily="18" charset="0"/>
                <a:sym typeface="微软雅黑" pitchFamily="34" charset="-122"/>
              </a:rPr>
              <a:t> S</a:t>
            </a:r>
            <a:r>
              <a:rPr lang="zh-CN" altLang="en-US" sz="2400" b="1" dirty="0" smtClean="0">
                <a:latin typeface="Times New Roman" pitchFamily="18" charset="0"/>
                <a:sym typeface="微软雅黑" pitchFamily="34" charset="-122"/>
              </a:rPr>
              <a:t>有</a:t>
            </a:r>
            <a:endParaRPr lang="en-US" altLang="zh-CN" sz="2400" b="1" dirty="0" smtClean="0">
              <a:latin typeface="Times New Roman" pitchFamily="18" charset="0"/>
              <a:sym typeface="微软雅黑" pitchFamily="34" charset="-122"/>
            </a:endParaRPr>
          </a:p>
          <a:p>
            <a:pPr>
              <a:lnSpc>
                <a:spcPct val="125000"/>
              </a:lnSpc>
              <a:spcBef>
                <a:spcPts val="1200"/>
              </a:spcBef>
              <a:buClr>
                <a:srgbClr val="FF9900"/>
              </a:buClr>
              <a:buFont typeface="Wingdings" pitchFamily="2" charset="2"/>
              <a:buNone/>
            </a:pPr>
            <a:r>
              <a:rPr lang="en-US" altLang="zh-CN"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 a</a:t>
            </a:r>
            <a:r>
              <a:rPr lang="zh-CN" altLang="en-US" sz="2400" b="1" dirty="0" smtClean="0">
                <a:latin typeface="Times New Roman" pitchFamily="18" charset="0"/>
                <a:sym typeface="微软雅黑" pitchFamily="34" charset="-122"/>
              </a:rPr>
              <a:t> ∧ </a:t>
            </a:r>
            <a:r>
              <a:rPr lang="en-US" altLang="zh-CN" sz="2400" b="1" i="1" dirty="0" smtClean="0">
                <a:latin typeface="Times New Roman" pitchFamily="18" charset="0"/>
                <a:sym typeface="微软雅黑" pitchFamily="34" charset="-122"/>
              </a:rPr>
              <a:t>b</a:t>
            </a:r>
            <a:r>
              <a:rPr lang="en-US" altLang="zh-CN"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 a</a:t>
            </a:r>
            <a:r>
              <a:rPr lang="zh-CN" altLang="en-US" sz="2400" b="1" dirty="0" smtClean="0">
                <a:latin typeface="Times New Roman" pitchFamily="18" charset="0"/>
                <a:sym typeface="微软雅黑" pitchFamily="34" charset="-122"/>
              </a:rPr>
              <a:t> * </a:t>
            </a:r>
            <a:r>
              <a:rPr lang="en-US" altLang="zh-CN" sz="2400" b="1" i="1" dirty="0" smtClean="0">
                <a:latin typeface="Times New Roman" pitchFamily="18" charset="0"/>
                <a:sym typeface="微软雅黑" pitchFamily="34" charset="-122"/>
              </a:rPr>
              <a:t>b</a:t>
            </a:r>
            <a:r>
              <a:rPr lang="en-US" altLang="zh-CN" sz="2400" b="1" dirty="0" smtClean="0">
                <a:latin typeface="Times New Roman" pitchFamily="18" charset="0"/>
                <a:sym typeface="微软雅黑" pitchFamily="34" charset="-122"/>
              </a:rPr>
              <a:t> ,  </a:t>
            </a:r>
            <a:r>
              <a:rPr lang="en-US" altLang="zh-CN"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 </a:t>
            </a:r>
            <a:r>
              <a:rPr lang="en-US" altLang="zh-CN" sz="2400" b="1" i="1" dirty="0" smtClean="0">
                <a:latin typeface="Times New Roman" pitchFamily="18" charset="0"/>
                <a:sym typeface="微软雅黑" pitchFamily="34" charset="-122"/>
              </a:rPr>
              <a:t>b</a:t>
            </a:r>
            <a:r>
              <a:rPr lang="en-US" altLang="zh-CN"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 a</a:t>
            </a:r>
            <a:r>
              <a:rPr lang="zh-CN" altLang="en-US"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b</a:t>
            </a:r>
            <a:r>
              <a:rPr lang="en-US" altLang="zh-CN" sz="2400" b="1" dirty="0" smtClean="0">
                <a:latin typeface="Times New Roman" pitchFamily="18" charset="0"/>
                <a:sym typeface="微软雅黑" pitchFamily="34" charset="-122"/>
              </a:rPr>
              <a:t>. </a:t>
            </a:r>
          </a:p>
          <a:p>
            <a:pPr>
              <a:lnSpc>
                <a:spcPct val="125000"/>
              </a:lnSpc>
              <a:spcBef>
                <a:spcPts val="1200"/>
              </a:spcBef>
              <a:buClr>
                <a:srgbClr val="FF9900"/>
              </a:buClr>
              <a:buFont typeface="Wingdings" pitchFamily="2" charset="2"/>
              <a:buNone/>
            </a:pPr>
            <a:r>
              <a:rPr lang="zh-CN" altLang="en-US" sz="2400" b="1" dirty="0" smtClean="0">
                <a:latin typeface="Times New Roman" pitchFamily="18" charset="0"/>
                <a:sym typeface="微软雅黑" pitchFamily="34" charset="-122"/>
              </a:rPr>
              <a:t>和定理</a:t>
            </a:r>
            <a:r>
              <a:rPr lang="en-US" altLang="zh-CN" sz="2400" b="1" dirty="0" smtClean="0">
                <a:latin typeface="Times New Roman" pitchFamily="18" charset="0"/>
                <a:sym typeface="微软雅黑" pitchFamily="34" charset="-122"/>
              </a:rPr>
              <a:t>9.11</a:t>
            </a:r>
            <a:r>
              <a:rPr lang="zh-CN" altLang="en-US" sz="2400" b="1" dirty="0" smtClean="0">
                <a:latin typeface="Times New Roman" pitchFamily="18" charset="0"/>
                <a:sym typeface="微软雅黑" pitchFamily="34" charset="-122"/>
              </a:rPr>
              <a:t>相比，没有使用条件幂等律，这是因为只要吸收律成立，则幂等律一定成立：</a:t>
            </a:r>
            <a:endParaRPr lang="en-US" altLang="zh-CN" sz="2400" b="1" dirty="0" smtClean="0">
              <a:latin typeface="Times New Roman" pitchFamily="18" charset="0"/>
              <a:sym typeface="微软雅黑" pitchFamily="34" charset="-122"/>
            </a:endParaRPr>
          </a:p>
          <a:p>
            <a:pPr>
              <a:lnSpc>
                <a:spcPct val="125000"/>
              </a:lnSpc>
              <a:spcBef>
                <a:spcPts val="1200"/>
              </a:spcBef>
              <a:buClr>
                <a:srgbClr val="FF9900"/>
              </a:buClr>
              <a:buFont typeface="Wingdings" pitchFamily="2" charset="2"/>
              <a:buNone/>
            </a:pPr>
            <a:r>
              <a:rPr lang="en-US" altLang="zh-CN"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 a</a:t>
            </a:r>
            <a:r>
              <a:rPr lang="zh-CN" altLang="en-US"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a</a:t>
            </a:r>
            <a:r>
              <a:rPr lang="en-US" altLang="zh-CN"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 a</a:t>
            </a:r>
            <a:r>
              <a:rPr lang="zh-CN" altLang="en-US"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sym typeface="微软雅黑" pitchFamily="34" charset="-122"/>
              </a:rPr>
              <a:t>(</a:t>
            </a:r>
            <a:r>
              <a:rPr lang="en-US" altLang="zh-CN"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 </a:t>
            </a:r>
            <a:r>
              <a:rPr lang="en-US" altLang="zh-CN" sz="2400" b="1" dirty="0" smtClean="0">
                <a:latin typeface="Times New Roman" pitchFamily="18" charset="0"/>
                <a:sym typeface="微软雅黑" pitchFamily="34" charset="-122"/>
              </a:rPr>
              <a:t>(</a:t>
            </a:r>
            <a:r>
              <a:rPr lang="en-US" altLang="zh-CN"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 </a:t>
            </a:r>
            <a:r>
              <a:rPr lang="en-US" altLang="zh-CN" sz="2400" b="1" i="1" dirty="0" smtClean="0">
                <a:latin typeface="Times New Roman" pitchFamily="18" charset="0"/>
                <a:sym typeface="微软雅黑" pitchFamily="34" charset="-122"/>
              </a:rPr>
              <a:t>a</a:t>
            </a:r>
            <a:r>
              <a:rPr lang="en-US" altLang="zh-CN" sz="2400" b="1" dirty="0" smtClean="0">
                <a:latin typeface="Times New Roman" pitchFamily="18" charset="0"/>
                <a:sym typeface="微软雅黑" pitchFamily="34" charset="-122"/>
              </a:rPr>
              <a:t> ) ) = </a:t>
            </a:r>
            <a:r>
              <a:rPr lang="en-US" altLang="zh-CN"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sym typeface="微软雅黑" pitchFamily="34" charset="-122"/>
              </a:rPr>
              <a:t>(</a:t>
            </a:r>
            <a:r>
              <a:rPr lang="en-US" altLang="zh-CN" sz="2400" b="1" i="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 </a:t>
            </a:r>
            <a:r>
              <a:rPr lang="en-US" altLang="zh-CN" sz="2400" b="1" dirty="0" smtClean="0">
                <a:latin typeface="Times New Roman" pitchFamily="18" charset="0"/>
                <a:sym typeface="微软雅黑" pitchFamily="34" charset="-122"/>
              </a:rPr>
              <a:t>(</a:t>
            </a: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 ) = </a:t>
            </a:r>
            <a:r>
              <a:rPr lang="en-US" altLang="zh-CN" sz="2400" b="1" i="1" dirty="0" smtClean="0">
                <a:latin typeface="Times New Roman" pitchFamily="18" charset="0"/>
                <a:sym typeface="微软雅黑" pitchFamily="34" charset="-122"/>
              </a:rPr>
              <a:t>a</a:t>
            </a:r>
            <a:r>
              <a:rPr lang="en-US" altLang="zh-CN" sz="2400" b="1" dirty="0" smtClean="0">
                <a:latin typeface="Times New Roman" pitchFamily="18" charset="0"/>
                <a:sym typeface="微软雅黑" pitchFamily="34" charset="-122"/>
              </a:rPr>
              <a:t>.</a:t>
            </a:r>
          </a:p>
        </p:txBody>
      </p:sp>
      <p:sp>
        <p:nvSpPr>
          <p:cNvPr id="7"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56</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b="1" dirty="0" smtClean="0">
                <a:latin typeface="Arial" pitchFamily="34" charset="0"/>
              </a:rPr>
              <a:t>分配格</a:t>
            </a:r>
            <a:endParaRPr lang="zh-CN" altLang="en-US" b="1" dirty="0">
              <a:latin typeface="Arial" pitchFamily="34" charset="0"/>
            </a:endParaRPr>
          </a:p>
        </p:txBody>
      </p:sp>
      <p:sp>
        <p:nvSpPr>
          <p:cNvPr id="16387" name="Text Box 3"/>
          <p:cNvSpPr txBox="1">
            <a:spLocks noChangeArrowheads="1"/>
          </p:cNvSpPr>
          <p:nvPr/>
        </p:nvSpPr>
        <p:spPr bwMode="auto">
          <a:xfrm>
            <a:off x="455613" y="913542"/>
            <a:ext cx="8461375" cy="2246769"/>
          </a:xfrm>
          <a:prstGeom prst="rect">
            <a:avLst/>
          </a:prstGeom>
          <a:noFill/>
          <a:ln w="9525">
            <a:noFill/>
            <a:miter lim="800000"/>
            <a:headEnd/>
            <a:tailEnd/>
          </a:ln>
          <a:effectLst/>
        </p:spPr>
        <p:txBody>
          <a:bodyPr>
            <a:spAutoFit/>
          </a:bodyPr>
          <a:lstStyle/>
          <a:p>
            <a:pPr>
              <a:spcBef>
                <a:spcPts val="600"/>
              </a:spcBef>
            </a:pPr>
            <a:r>
              <a:rPr lang="zh-CN" altLang="en-US" sz="2400" b="1" dirty="0" smtClean="0">
                <a:solidFill>
                  <a:srgbClr val="CC0000"/>
                </a:solidFill>
                <a:latin typeface="Times New Roman" pitchFamily="18" charset="0"/>
                <a:sym typeface="微软雅黑" pitchFamily="34" charset="-122"/>
              </a:rPr>
              <a:t>定义</a:t>
            </a:r>
            <a:r>
              <a:rPr lang="en-US" sz="2400" b="1" dirty="0" smtClean="0">
                <a:solidFill>
                  <a:srgbClr val="CC0000"/>
                </a:solidFill>
                <a:latin typeface="Times New Roman" pitchFamily="18" charset="0"/>
                <a:sym typeface="微软雅黑" pitchFamily="34" charset="-122"/>
              </a:rPr>
              <a:t>9.21</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a:t>
            </a:r>
            <a:r>
              <a:rPr lang="en-US" sz="2400" b="1" dirty="0">
                <a:latin typeface="Times New Roman" pitchFamily="18" charset="0"/>
                <a:sym typeface="微软雅黑" pitchFamily="34" charset="-122"/>
              </a:rPr>
              <a:t>&lt;</a:t>
            </a:r>
            <a:r>
              <a:rPr lang="en-US" sz="2400" b="1" i="1" dirty="0">
                <a:latin typeface="Times New Roman" pitchFamily="18" charset="0"/>
                <a:sym typeface="微软雅黑" pitchFamily="34" charset="-122"/>
              </a:rPr>
              <a:t>L</a:t>
            </a:r>
            <a:r>
              <a:rPr lang="en-US" sz="2400" b="1" dirty="0">
                <a:latin typeface="Times New Roman" pitchFamily="18" charset="0"/>
                <a:sym typeface="微软雅黑" pitchFamily="34" charset="-122"/>
              </a:rPr>
              <a:t>,∧,∨&gt;</a:t>
            </a:r>
            <a:r>
              <a:rPr lang="zh-CN" altLang="en-US" sz="2400" b="1" dirty="0">
                <a:latin typeface="Times New Roman" pitchFamily="18" charset="0"/>
                <a:sym typeface="微软雅黑" pitchFamily="34" charset="-122"/>
              </a:rPr>
              <a:t>是格</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若</a:t>
            </a:r>
            <a:r>
              <a:rPr lang="zh-CN" altLang="en-US" sz="2400" b="1" dirty="0">
                <a:latin typeface="Times New Roman" pitchFamily="18" charset="0"/>
                <a:sym typeface="Symbol" pitchFamily="18" charset="2"/>
              </a:rPr>
              <a:t></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b</a:t>
            </a:r>
            <a:r>
              <a:rPr lang="en-US" sz="2400" b="1" dirty="0" smtClean="0">
                <a:latin typeface="Times New Roman" pitchFamily="18" charset="0"/>
                <a:sym typeface="微软雅黑" pitchFamily="34" charset="-122"/>
              </a:rPr>
              <a:t>, </a:t>
            </a:r>
            <a:r>
              <a:rPr lang="en-US" sz="2400" b="1" i="1" dirty="0" err="1" smtClean="0">
                <a:latin typeface="Times New Roman" pitchFamily="18" charset="0"/>
                <a:sym typeface="微软雅黑" pitchFamily="34" charset="-122"/>
              </a:rPr>
              <a:t>c</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en-US" sz="2400" b="1" dirty="0">
                <a:latin typeface="Times New Roman" pitchFamily="18" charset="0"/>
                <a:sym typeface="微软雅黑" pitchFamily="34" charset="-122"/>
              </a:rPr>
              <a:t>,</a:t>
            </a:r>
            <a:r>
              <a:rPr lang="zh-CN" altLang="en-US" sz="2400" b="1" dirty="0">
                <a:latin typeface="Times New Roman" pitchFamily="18" charset="0"/>
                <a:sym typeface="微软雅黑" pitchFamily="34" charset="-122"/>
              </a:rPr>
              <a:t>有</a:t>
            </a:r>
          </a:p>
          <a:p>
            <a:pPr>
              <a:spcBef>
                <a:spcPts val="6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 =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a:t>
            </a:r>
          </a:p>
          <a:p>
            <a:pPr>
              <a:spcBef>
                <a:spcPts val="6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 =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则称</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为</a:t>
            </a:r>
            <a:r>
              <a:rPr lang="zh-CN" altLang="en-US" sz="2400" b="1" dirty="0">
                <a:solidFill>
                  <a:schemeClr val="accent2">
                    <a:lumMod val="60000"/>
                    <a:lumOff val="40000"/>
                  </a:schemeClr>
                </a:solidFill>
                <a:latin typeface="Times New Roman" pitchFamily="18" charset="0"/>
                <a:sym typeface="微软雅黑" pitchFamily="34" charset="-122"/>
              </a:rPr>
              <a:t>分配格</a:t>
            </a:r>
            <a:r>
              <a:rPr lang="en-US" sz="2400" b="1" dirty="0">
                <a:latin typeface="Times New Roman" pitchFamily="18" charset="0"/>
                <a:sym typeface="微软雅黑" pitchFamily="34" charset="-122"/>
              </a:rPr>
              <a:t>.</a:t>
            </a:r>
          </a:p>
          <a:p>
            <a:pPr>
              <a:spcBef>
                <a:spcPts val="600"/>
              </a:spcBef>
              <a:buClr>
                <a:srgbClr val="FF9900"/>
              </a:buClr>
              <a:buFont typeface="Wingdings" pitchFamily="2" charset="2"/>
              <a:buChar char="l"/>
            </a:pPr>
            <a:r>
              <a:rPr lang="zh-CN" altLang="en-US" sz="2400" b="1" dirty="0">
                <a:latin typeface="Times New Roman" pitchFamily="18" charset="0"/>
                <a:sym typeface="微软雅黑" pitchFamily="34" charset="-122"/>
              </a:rPr>
              <a:t> 注意：可以证明以上两个条件互为充分必要条件</a:t>
            </a:r>
            <a:endParaRPr lang="en-US" sz="2400" b="1" dirty="0">
              <a:latin typeface="Times New Roman" pitchFamily="18" charset="0"/>
              <a:sym typeface="微软雅黑" pitchFamily="34" charset="-122"/>
            </a:endParaRPr>
          </a:p>
        </p:txBody>
      </p:sp>
      <p:sp>
        <p:nvSpPr>
          <p:cNvPr id="16388" name="Text Box 4"/>
          <p:cNvSpPr txBox="1">
            <a:spLocks noChangeArrowheads="1"/>
          </p:cNvSpPr>
          <p:nvPr/>
        </p:nvSpPr>
        <p:spPr bwMode="auto">
          <a:xfrm>
            <a:off x="608013" y="5562600"/>
            <a:ext cx="6784975" cy="830997"/>
          </a:xfrm>
          <a:prstGeom prst="rect">
            <a:avLst/>
          </a:prstGeom>
          <a:noFill/>
          <a:ln w="9525">
            <a:noFill/>
            <a:miter lim="800000"/>
            <a:headEnd/>
            <a:tailEnd/>
          </a:ln>
          <a:effectLst/>
        </p:spPr>
        <p:txBody>
          <a:bodyPr>
            <a:spAutoFit/>
          </a:bodyPr>
          <a:lstStyle/>
          <a:p>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1</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和</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2</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是分配格</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3</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和</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4</a:t>
            </a:r>
            <a:r>
              <a:rPr lang="zh-CN" altLang="en-US" sz="2400" b="1" dirty="0">
                <a:latin typeface="Times New Roman" pitchFamily="18" charset="0"/>
                <a:sym typeface="微软雅黑" pitchFamily="34" charset="-122"/>
              </a:rPr>
              <a:t>不是分配格</a:t>
            </a:r>
            <a:r>
              <a:rPr lang="en-US" sz="2400" b="1" dirty="0">
                <a:latin typeface="Times New Roman" pitchFamily="18" charset="0"/>
                <a:sym typeface="微软雅黑" pitchFamily="34" charset="-122"/>
              </a:rPr>
              <a:t>.</a:t>
            </a:r>
          </a:p>
          <a:p>
            <a:r>
              <a:rPr lang="zh-CN" altLang="en-US" sz="2400" b="1" dirty="0">
                <a:latin typeface="Times New Roman" pitchFamily="18" charset="0"/>
                <a:sym typeface="微软雅黑" pitchFamily="34" charset="-122"/>
              </a:rPr>
              <a:t>称</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3</a:t>
            </a:r>
            <a:r>
              <a:rPr lang="zh-CN" altLang="en-US" sz="2400" b="1" dirty="0">
                <a:latin typeface="Times New Roman" pitchFamily="18" charset="0"/>
                <a:sym typeface="微软雅黑" pitchFamily="34" charset="-122"/>
              </a:rPr>
              <a:t>为</a:t>
            </a:r>
            <a:r>
              <a:rPr lang="zh-CN" altLang="en-US" sz="2400" b="1" dirty="0">
                <a:solidFill>
                  <a:schemeClr val="accent2">
                    <a:lumMod val="60000"/>
                    <a:lumOff val="40000"/>
                  </a:schemeClr>
                </a:solidFill>
                <a:latin typeface="Times New Roman" pitchFamily="18" charset="0"/>
                <a:sym typeface="微软雅黑" pitchFamily="34" charset="-122"/>
              </a:rPr>
              <a:t>钻石格</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4</a:t>
            </a:r>
            <a:r>
              <a:rPr lang="zh-CN" altLang="en-US" sz="2400" b="1" dirty="0">
                <a:latin typeface="Times New Roman" pitchFamily="18" charset="0"/>
                <a:sym typeface="微软雅黑" pitchFamily="34" charset="-122"/>
              </a:rPr>
              <a:t>为</a:t>
            </a:r>
            <a:r>
              <a:rPr lang="zh-CN" altLang="en-US" sz="2400" b="1" dirty="0">
                <a:solidFill>
                  <a:schemeClr val="accent2">
                    <a:lumMod val="60000"/>
                    <a:lumOff val="40000"/>
                  </a:schemeClr>
                </a:solidFill>
                <a:latin typeface="Times New Roman" pitchFamily="18" charset="0"/>
                <a:sym typeface="微软雅黑" pitchFamily="34" charset="-122"/>
              </a:rPr>
              <a:t>五角格</a:t>
            </a:r>
            <a:r>
              <a:rPr lang="en-US" sz="2400" b="1" dirty="0">
                <a:latin typeface="Times New Roman" pitchFamily="18" charset="0"/>
                <a:sym typeface="微软雅黑" pitchFamily="34" charset="-122"/>
              </a:rPr>
              <a:t>.</a:t>
            </a:r>
          </a:p>
        </p:txBody>
      </p:sp>
      <p:sp>
        <p:nvSpPr>
          <p:cNvPr id="16389" name="Text Box 5"/>
          <p:cNvSpPr txBox="1">
            <a:spLocks noChangeArrowheads="1"/>
          </p:cNvSpPr>
          <p:nvPr/>
        </p:nvSpPr>
        <p:spPr bwMode="auto">
          <a:xfrm>
            <a:off x="455613" y="3200400"/>
            <a:ext cx="1067347" cy="457200"/>
          </a:xfrm>
          <a:prstGeom prst="rect">
            <a:avLst/>
          </a:prstGeom>
          <a:noFill/>
          <a:ln w="9525">
            <a:noFill/>
            <a:miter lim="800000"/>
            <a:headEnd/>
            <a:tailEnd/>
          </a:ln>
          <a:effectLst/>
        </p:spPr>
        <p:txBody>
          <a:bodyPr wrap="square">
            <a:spAutoFit/>
          </a:bodyPr>
          <a:lstStyle/>
          <a:p>
            <a:r>
              <a:rPr lang="zh-CN" altLang="en-US" sz="2400" b="1" dirty="0" smtClean="0">
                <a:latin typeface="Times New Roman" pitchFamily="18" charset="0"/>
                <a:sym typeface="微软雅黑" pitchFamily="34" charset="-122"/>
              </a:rPr>
              <a:t>实例：</a:t>
            </a:r>
            <a:endParaRPr lang="en-US" sz="2400" b="1" dirty="0">
              <a:latin typeface="Times New Roman" pitchFamily="18" charset="0"/>
              <a:sym typeface="微软雅黑" pitchFamily="34" charset="-122"/>
            </a:endParaRPr>
          </a:p>
        </p:txBody>
      </p:sp>
      <p:pic>
        <p:nvPicPr>
          <p:cNvPr id="16390" name="Picture 3"/>
          <p:cNvPicPr>
            <a:picLocks noChangeAspect="1" noChangeArrowheads="1"/>
          </p:cNvPicPr>
          <p:nvPr/>
        </p:nvPicPr>
        <p:blipFill>
          <a:blip r:embed="rId2"/>
          <a:srcRect/>
          <a:stretch>
            <a:fillRect/>
          </a:stretch>
        </p:blipFill>
        <p:spPr bwMode="auto">
          <a:xfrm>
            <a:off x="1674813" y="3086100"/>
            <a:ext cx="5930900" cy="2400300"/>
          </a:xfrm>
          <a:prstGeom prst="rect">
            <a:avLst/>
          </a:prstGeom>
          <a:noFill/>
          <a:ln w="9525">
            <a:noFill/>
            <a:miter lim="800000"/>
            <a:headEnd/>
            <a:tailEnd/>
          </a:ln>
        </p:spPr>
      </p:pic>
      <p:sp>
        <p:nvSpPr>
          <p:cNvPr id="8"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57</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8"/>
                                        </p:tgtEl>
                                        <p:attrNameLst>
                                          <p:attrName>style.visibility</p:attrName>
                                        </p:attrNameLst>
                                      </p:cBhvr>
                                      <p:to>
                                        <p:strVal val="visible"/>
                                      </p:to>
                                    </p:set>
                                    <p:anim calcmode="lin" valueType="num">
                                      <p:cBhvr additive="base">
                                        <p:cTn id="11" dur="500" fill="hold"/>
                                        <p:tgtEl>
                                          <p:spTgt spid="16388"/>
                                        </p:tgtEl>
                                        <p:attrNameLst>
                                          <p:attrName>ppt_x</p:attrName>
                                        </p:attrNameLst>
                                      </p:cBhvr>
                                      <p:tavLst>
                                        <p:tav tm="0">
                                          <p:val>
                                            <p:strVal val="#ppt_x"/>
                                          </p:val>
                                        </p:tav>
                                        <p:tav tm="100000">
                                          <p:val>
                                            <p:strVal val="#ppt_x"/>
                                          </p:val>
                                        </p:tav>
                                      </p:tavLst>
                                    </p:anim>
                                    <p:anim calcmode="lin" valueType="num">
                                      <p:cBhvr additive="base">
                                        <p:cTn id="12"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0" y="2254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分配格</a:t>
            </a:r>
            <a:endParaRPr lang="zh-CN" altLang="en-US" b="1" dirty="0">
              <a:latin typeface="Arial" pitchFamily="34" charset="0"/>
            </a:endParaRPr>
          </a:p>
        </p:txBody>
      </p:sp>
      <p:sp>
        <p:nvSpPr>
          <p:cNvPr id="17411" name="Text Box 3"/>
          <p:cNvSpPr txBox="1">
            <a:spLocks noChangeArrowheads="1"/>
          </p:cNvSpPr>
          <p:nvPr/>
        </p:nvSpPr>
        <p:spPr bwMode="auto">
          <a:xfrm>
            <a:off x="455613" y="1065994"/>
            <a:ext cx="8461375" cy="1723549"/>
          </a:xfrm>
          <a:prstGeom prst="rect">
            <a:avLst/>
          </a:prstGeom>
          <a:noFill/>
          <a:ln w="9525">
            <a:noFill/>
            <a:miter lim="800000"/>
            <a:headEnd/>
            <a:tailEnd/>
          </a:ln>
          <a:effectLst/>
        </p:spPr>
        <p:txBody>
          <a:bodyPr>
            <a:spAutoFit/>
          </a:bodyPr>
          <a:lstStyle/>
          <a:p>
            <a:pPr>
              <a:spcBef>
                <a:spcPts val="600"/>
              </a:spcBef>
            </a:pPr>
            <a:r>
              <a:rPr lang="zh-CN" altLang="en-US" sz="2400" b="1" dirty="0" smtClean="0">
                <a:solidFill>
                  <a:srgbClr val="CC0000"/>
                </a:solidFill>
                <a:latin typeface="Times New Roman" pitchFamily="18" charset="0"/>
                <a:sym typeface="微软雅黑" pitchFamily="34" charset="-122"/>
              </a:rPr>
              <a:t>定理</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是格</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则</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是分配格当且仅当</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不含有与钻石</a:t>
            </a:r>
            <a:r>
              <a:rPr lang="zh-CN" altLang="en-US" sz="2400" b="1" dirty="0" smtClean="0">
                <a:latin typeface="Times New Roman" pitchFamily="18" charset="0"/>
                <a:sym typeface="微软雅黑" pitchFamily="34" charset="-122"/>
              </a:rPr>
              <a:t>格或</a:t>
            </a:r>
            <a:r>
              <a:rPr lang="zh-CN" altLang="en-US" sz="2400" b="1" dirty="0">
                <a:latin typeface="Times New Roman" pitchFamily="18" charset="0"/>
                <a:sym typeface="微软雅黑" pitchFamily="34" charset="-122"/>
              </a:rPr>
              <a:t>五角格同构的子格</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（证明</a:t>
            </a:r>
            <a:r>
              <a:rPr lang="zh-CN" altLang="en-US" sz="2400" b="1" dirty="0">
                <a:latin typeface="Times New Roman" pitchFamily="18" charset="0"/>
                <a:sym typeface="微软雅黑" pitchFamily="34" charset="-122"/>
              </a:rPr>
              <a:t>省略</a:t>
            </a:r>
            <a:r>
              <a:rPr lang="en-US" sz="2400" b="1" dirty="0" smtClean="0">
                <a:latin typeface="Times New Roman" pitchFamily="18" charset="0"/>
                <a:sym typeface="微软雅黑" pitchFamily="34" charset="-122"/>
              </a:rPr>
              <a:t>.</a:t>
            </a:r>
            <a:r>
              <a:rPr lang="zh-CN" alt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spcBef>
                <a:spcPts val="600"/>
              </a:spcBef>
            </a:pPr>
            <a:r>
              <a:rPr lang="zh-CN" altLang="en-US" sz="2400" b="1" dirty="0">
                <a:solidFill>
                  <a:srgbClr val="CC0000"/>
                </a:solidFill>
                <a:latin typeface="Times New Roman" pitchFamily="18" charset="0"/>
                <a:sym typeface="微软雅黑" pitchFamily="34" charset="-122"/>
              </a:rPr>
              <a:t>推论 </a:t>
            </a:r>
            <a:r>
              <a:rPr lang="en-US" sz="2400" b="1" dirty="0">
                <a:latin typeface="Times New Roman" pitchFamily="18" charset="0"/>
                <a:sym typeface="微软雅黑" pitchFamily="34" charset="-122"/>
              </a:rPr>
              <a:t>(1) </a:t>
            </a:r>
            <a:r>
              <a:rPr lang="zh-CN" altLang="en-US" sz="2400" b="1" dirty="0">
                <a:latin typeface="Times New Roman" pitchFamily="18" charset="0"/>
                <a:sym typeface="微软雅黑" pitchFamily="34" charset="-122"/>
              </a:rPr>
              <a:t>小于五元的格都是分配格</a:t>
            </a:r>
            <a:r>
              <a:rPr lang="en-US" sz="2400" b="1" dirty="0">
                <a:latin typeface="Times New Roman" pitchFamily="18" charset="0"/>
                <a:sym typeface="微软雅黑" pitchFamily="34" charset="-122"/>
              </a:rPr>
              <a:t>.</a:t>
            </a:r>
          </a:p>
          <a:p>
            <a:pPr>
              <a:spcBef>
                <a:spcPts val="600"/>
              </a:spcBef>
            </a:pPr>
            <a:r>
              <a:rPr lang="en-US" sz="2400" b="1" dirty="0">
                <a:latin typeface="Times New Roman" pitchFamily="18" charset="0"/>
                <a:sym typeface="微软雅黑" pitchFamily="34" charset="-122"/>
              </a:rPr>
              <a:t>(2) </a:t>
            </a:r>
            <a:r>
              <a:rPr lang="zh-CN" altLang="en-US" sz="2400" b="1" dirty="0">
                <a:latin typeface="Times New Roman" pitchFamily="18" charset="0"/>
                <a:sym typeface="微软雅黑" pitchFamily="34" charset="-122"/>
              </a:rPr>
              <a:t>任何一条链都是分配格</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p:txBody>
      </p:sp>
      <p:sp>
        <p:nvSpPr>
          <p:cNvPr id="17412" name="Text Box 4"/>
          <p:cNvSpPr txBox="1">
            <a:spLocks noChangeArrowheads="1"/>
          </p:cNvSpPr>
          <p:nvPr/>
        </p:nvSpPr>
        <p:spPr bwMode="auto">
          <a:xfrm>
            <a:off x="455613" y="2857497"/>
            <a:ext cx="3887787" cy="3954929"/>
          </a:xfrm>
          <a:prstGeom prst="rect">
            <a:avLst/>
          </a:prstGeom>
          <a:noFill/>
          <a:ln w="9525">
            <a:noFill/>
            <a:miter lim="800000"/>
            <a:headEnd/>
            <a:tailEnd/>
          </a:ln>
          <a:effectLst/>
        </p:spPr>
        <p:txBody>
          <a:bodyPr wrap="square">
            <a:spAutoFit/>
          </a:bodyPr>
          <a:lstStyle/>
          <a:p>
            <a:pPr>
              <a:spcBef>
                <a:spcPts val="600"/>
              </a:spcBef>
            </a:pPr>
            <a:r>
              <a:rPr lang="zh-CN" altLang="en-US" sz="2400" b="1" dirty="0" smtClean="0">
                <a:solidFill>
                  <a:srgbClr val="CC0000"/>
                </a:solidFill>
                <a:latin typeface="Times New Roman" pitchFamily="18" charset="0"/>
                <a:sym typeface="微软雅黑" pitchFamily="34" charset="-122"/>
              </a:rPr>
              <a:t>例 </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说明图中的格是否为分配格</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为什么？</a:t>
            </a:r>
            <a:endParaRPr lang="en-US" sz="2400" dirty="0" smtClean="0">
              <a:sym typeface="微软雅黑" pitchFamily="34" charset="-122"/>
            </a:endParaRPr>
          </a:p>
          <a:p>
            <a:pPr>
              <a:spcBef>
                <a:spcPts val="600"/>
              </a:spcBef>
            </a:pPr>
            <a:r>
              <a:rPr lang="zh-CN" altLang="en-US" sz="2400" b="1" dirty="0" smtClean="0">
                <a:latin typeface="Times New Roman" pitchFamily="18" charset="0"/>
                <a:sym typeface="微软雅黑" pitchFamily="34" charset="-122"/>
              </a:rPr>
              <a:t>解： 都</a:t>
            </a:r>
            <a:r>
              <a:rPr lang="zh-CN" altLang="en-US" sz="2400" b="1" dirty="0">
                <a:latin typeface="Times New Roman" pitchFamily="18" charset="0"/>
                <a:sym typeface="微软雅黑" pitchFamily="34" charset="-122"/>
              </a:rPr>
              <a:t>不是分配格</a:t>
            </a:r>
            <a:r>
              <a:rPr lang="en-US" sz="2400" b="1" dirty="0">
                <a:latin typeface="Times New Roman" pitchFamily="18" charset="0"/>
                <a:sym typeface="微软雅黑" pitchFamily="34" charset="-122"/>
              </a:rPr>
              <a:t>.</a:t>
            </a:r>
          </a:p>
          <a:p>
            <a:pPr>
              <a:spcBef>
                <a:spcPts val="6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b</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c</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d</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e</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a:t>
            </a:r>
            <a:r>
              <a:rPr lang="zh-CN" altLang="en-US" sz="2400" b="1" dirty="0">
                <a:latin typeface="Times New Roman" pitchFamily="18" charset="0"/>
                <a:sym typeface="微软雅黑" pitchFamily="34" charset="-122"/>
              </a:rPr>
              <a:t>是</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1</a:t>
            </a:r>
            <a:r>
              <a:rPr lang="zh-CN" altLang="en-US" sz="2400" b="1" dirty="0">
                <a:latin typeface="Times New Roman" pitchFamily="18" charset="0"/>
                <a:sym typeface="微软雅黑" pitchFamily="34" charset="-122"/>
              </a:rPr>
              <a:t>的子格</a:t>
            </a:r>
            <a:r>
              <a:rPr 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同构于钻石格</a:t>
            </a:r>
          </a:p>
          <a:p>
            <a:pPr>
              <a:spcBef>
                <a:spcPts val="6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b</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c</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e</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f</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a:t>
            </a:r>
            <a:r>
              <a:rPr lang="zh-CN" altLang="en-US" sz="2400" b="1" dirty="0">
                <a:latin typeface="Times New Roman" pitchFamily="18" charset="0"/>
                <a:sym typeface="微软雅黑" pitchFamily="34" charset="-122"/>
              </a:rPr>
              <a:t>是</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2</a:t>
            </a:r>
            <a:r>
              <a:rPr lang="zh-CN" altLang="en-US" sz="2400" b="1" dirty="0">
                <a:latin typeface="Times New Roman" pitchFamily="18" charset="0"/>
                <a:sym typeface="微软雅黑" pitchFamily="34" charset="-122"/>
              </a:rPr>
              <a:t>的子格</a:t>
            </a:r>
            <a:r>
              <a:rPr lang="en-US" sz="2400" b="1" dirty="0">
                <a:latin typeface="Times New Roman" pitchFamily="18" charset="0"/>
                <a:sym typeface="微软雅黑" pitchFamily="34" charset="-122"/>
              </a:rPr>
              <a:t>,</a:t>
            </a:r>
          </a:p>
          <a:p>
            <a:pPr>
              <a:spcBef>
                <a:spcPts val="600"/>
              </a:spcBef>
            </a:pPr>
            <a:r>
              <a:rPr lang="zh-CN" altLang="en-US" sz="2400" b="1" dirty="0">
                <a:latin typeface="Times New Roman" pitchFamily="18" charset="0"/>
                <a:sym typeface="微软雅黑" pitchFamily="34" charset="-122"/>
              </a:rPr>
              <a:t>同构于五角格</a:t>
            </a:r>
          </a:p>
          <a:p>
            <a:pPr>
              <a:spcBef>
                <a:spcPts val="6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c</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b</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e</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f</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是</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3</a:t>
            </a:r>
            <a:r>
              <a:rPr lang="zh-CN" altLang="en-US" sz="2400" b="1" dirty="0">
                <a:latin typeface="Times New Roman" pitchFamily="18" charset="0"/>
                <a:sym typeface="微软雅黑" pitchFamily="34" charset="-122"/>
              </a:rPr>
              <a:t>的子格</a:t>
            </a:r>
          </a:p>
          <a:p>
            <a:pPr>
              <a:spcBef>
                <a:spcPts val="600"/>
              </a:spcBef>
            </a:pPr>
            <a:r>
              <a:rPr lang="zh-CN" altLang="en-US" sz="2400" b="1" dirty="0">
                <a:latin typeface="Times New Roman" pitchFamily="18" charset="0"/>
                <a:sym typeface="微软雅黑" pitchFamily="34" charset="-122"/>
              </a:rPr>
              <a:t>同构于钻石格</a:t>
            </a:r>
            <a:r>
              <a:rPr lang="en-US" sz="2400" b="1" dirty="0">
                <a:latin typeface="Times New Roman" pitchFamily="18" charset="0"/>
                <a:sym typeface="微软雅黑" pitchFamily="34" charset="-122"/>
              </a:rPr>
              <a:t>.</a:t>
            </a:r>
          </a:p>
        </p:txBody>
      </p:sp>
      <p:pic>
        <p:nvPicPr>
          <p:cNvPr id="17413" name="Picture 3"/>
          <p:cNvPicPr>
            <a:picLocks noChangeAspect="1" noChangeArrowheads="1"/>
          </p:cNvPicPr>
          <p:nvPr/>
        </p:nvPicPr>
        <p:blipFill>
          <a:blip r:embed="rId2"/>
          <a:srcRect/>
          <a:stretch>
            <a:fillRect/>
          </a:stretch>
        </p:blipFill>
        <p:spPr bwMode="auto">
          <a:xfrm>
            <a:off x="3938534" y="3581452"/>
            <a:ext cx="5130800" cy="2806700"/>
          </a:xfrm>
          <a:prstGeom prst="rect">
            <a:avLst/>
          </a:prstGeom>
          <a:noFill/>
          <a:ln w="9525">
            <a:noFill/>
            <a:miter lim="800000"/>
            <a:headEnd/>
            <a:tailEnd/>
          </a:ln>
        </p:spPr>
      </p:pic>
      <p:sp>
        <p:nvSpPr>
          <p:cNvPr id="7"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58</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sz="3200" b="1" dirty="0" smtClean="0">
                <a:latin typeface="Arial" pitchFamily="34" charset="0"/>
              </a:rPr>
              <a:t>有界格</a:t>
            </a:r>
            <a:endParaRPr lang="zh-CN" altLang="en-US" sz="3200" b="1" dirty="0">
              <a:latin typeface="Arial" pitchFamily="34" charset="0"/>
            </a:endParaRPr>
          </a:p>
        </p:txBody>
      </p:sp>
      <p:sp>
        <p:nvSpPr>
          <p:cNvPr id="18435" name="Text Box 3"/>
          <p:cNvSpPr txBox="1">
            <a:spLocks noChangeArrowheads="1"/>
          </p:cNvSpPr>
          <p:nvPr/>
        </p:nvSpPr>
        <p:spPr bwMode="auto">
          <a:xfrm>
            <a:off x="455613" y="1143000"/>
            <a:ext cx="8461375" cy="5324535"/>
          </a:xfrm>
          <a:prstGeom prst="rect">
            <a:avLst/>
          </a:prstGeom>
          <a:noFill/>
          <a:ln w="9525">
            <a:noFill/>
            <a:miter lim="800000"/>
            <a:headEnd/>
            <a:tailEnd/>
          </a:ln>
          <a:effectLst/>
        </p:spPr>
        <p:txBody>
          <a:bodyPr>
            <a:spAutoFit/>
          </a:bodyPr>
          <a:lstStyle/>
          <a:p>
            <a:pPr>
              <a:lnSpc>
                <a:spcPct val="125000"/>
              </a:lnSpc>
              <a:spcBef>
                <a:spcPts val="600"/>
              </a:spcBef>
            </a:pPr>
            <a:r>
              <a:rPr lang="zh-CN" altLang="en-US" sz="2400" b="1" dirty="0" smtClean="0">
                <a:solidFill>
                  <a:srgbClr val="CC0000"/>
                </a:solidFill>
                <a:latin typeface="Times New Roman" pitchFamily="18" charset="0"/>
                <a:sym typeface="微软雅黑" pitchFamily="34" charset="-122"/>
              </a:rPr>
              <a:t>定义</a:t>
            </a:r>
            <a:r>
              <a:rPr lang="en-US" sz="2400" b="1" dirty="0" smtClean="0">
                <a:solidFill>
                  <a:srgbClr val="CC0000"/>
                </a:solidFill>
                <a:latin typeface="Times New Roman" pitchFamily="18" charset="0"/>
                <a:sym typeface="微软雅黑" pitchFamily="34" charset="-122"/>
              </a:rPr>
              <a:t>9.22</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设</a:t>
            </a:r>
            <a:r>
              <a:rPr lang="en-US" sz="2400" b="1" dirty="0" smtClean="0">
                <a:latin typeface="Times New Roman" pitchFamily="18" charset="0"/>
                <a:sym typeface="微软雅黑" pitchFamily="34" charset="-122"/>
              </a:rPr>
              <a:t>&lt;</a:t>
            </a:r>
            <a:r>
              <a:rPr lang="en-US" sz="2400" b="1" i="1" dirty="0" smtClean="0">
                <a:latin typeface="Times New Roman" pitchFamily="18" charset="0"/>
                <a:sym typeface="微软雅黑" pitchFamily="34" charset="-122"/>
              </a:rPr>
              <a:t>L</a:t>
            </a:r>
            <a:r>
              <a:rPr lang="en-US" sz="2400" b="1" dirty="0" smtClean="0">
                <a:latin typeface="Times New Roman" pitchFamily="18" charset="0"/>
                <a:sym typeface="微软雅黑" pitchFamily="34" charset="-122"/>
              </a:rPr>
              <a:t>,∧,∨&gt;</a:t>
            </a:r>
            <a:r>
              <a:rPr lang="zh-CN" altLang="en-US" sz="2400" b="1" dirty="0" smtClean="0">
                <a:latin typeface="Times New Roman" pitchFamily="18" charset="0"/>
                <a:sym typeface="微软雅黑" pitchFamily="34" charset="-122"/>
              </a:rPr>
              <a:t>是格</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lnSpc>
                <a:spcPct val="125000"/>
              </a:lnSpc>
              <a:spcBef>
                <a:spcPts val="600"/>
              </a:spcBef>
            </a:pPr>
            <a:r>
              <a:rPr lang="en-US" sz="2400" b="1" dirty="0">
                <a:latin typeface="Times New Roman" pitchFamily="18" charset="0"/>
                <a:sym typeface="微软雅黑" pitchFamily="34" charset="-122"/>
              </a:rPr>
              <a:t>(1) </a:t>
            </a:r>
            <a:r>
              <a:rPr lang="zh-CN" altLang="en-US" sz="2400" b="1" dirty="0">
                <a:latin typeface="Times New Roman" pitchFamily="18" charset="0"/>
                <a:sym typeface="微软雅黑" pitchFamily="34" charset="-122"/>
              </a:rPr>
              <a:t>若存在</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zh-CN" altLang="en-US" sz="2400" b="1" dirty="0">
                <a:latin typeface="Times New Roman" pitchFamily="18" charset="0"/>
                <a:sym typeface="微软雅黑" pitchFamily="34" charset="-122"/>
              </a:rPr>
              <a:t>使得</a:t>
            </a:r>
            <a:r>
              <a:rPr lang="zh-CN" altLang="en-US" sz="2400" b="1" dirty="0">
                <a:latin typeface="Times New Roman" pitchFamily="18" charset="0"/>
                <a:sym typeface="Symbol" pitchFamily="18" charset="2"/>
              </a:rPr>
              <a:t></a:t>
            </a:r>
            <a:r>
              <a:rPr lang="en-US" sz="2400" b="1" i="1" dirty="0" err="1">
                <a:latin typeface="Times New Roman" pitchFamily="18" charset="0"/>
                <a:sym typeface="微软雅黑" pitchFamily="34" charset="-122"/>
              </a:rPr>
              <a:t>x</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zh-CN" altLang="en-US" sz="2400" b="1" dirty="0">
                <a:latin typeface="Times New Roman" pitchFamily="18" charset="0"/>
                <a:sym typeface="微软雅黑" pitchFamily="34" charset="-122"/>
              </a:rPr>
              <a:t>有</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x</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则称</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为</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的</a:t>
            </a:r>
            <a:r>
              <a:rPr lang="zh-CN" altLang="en-US" sz="2400" b="1" dirty="0">
                <a:solidFill>
                  <a:schemeClr val="accent2">
                    <a:lumMod val="60000"/>
                    <a:lumOff val="40000"/>
                  </a:schemeClr>
                </a:solidFill>
                <a:latin typeface="Times New Roman" pitchFamily="18" charset="0"/>
                <a:sym typeface="微软雅黑" pitchFamily="34" charset="-122"/>
              </a:rPr>
              <a:t>全</a:t>
            </a:r>
            <a:r>
              <a:rPr lang="zh-CN" altLang="en-US" sz="2400" b="1" dirty="0" smtClean="0">
                <a:solidFill>
                  <a:schemeClr val="accent2">
                    <a:lumMod val="60000"/>
                    <a:lumOff val="40000"/>
                  </a:schemeClr>
                </a:solidFill>
                <a:latin typeface="Times New Roman" pitchFamily="18" charset="0"/>
                <a:sym typeface="微软雅黑" pitchFamily="34" charset="-122"/>
              </a:rPr>
              <a:t>下界</a:t>
            </a:r>
            <a:r>
              <a:rPr lang="zh-CN" altLang="en-US" sz="2400" b="1" dirty="0" smtClean="0">
                <a:latin typeface="Times New Roman" pitchFamily="18" charset="0"/>
                <a:sym typeface="微软雅黑" pitchFamily="34" charset="-122"/>
              </a:rPr>
              <a:t>。</a:t>
            </a:r>
            <a:endParaRPr lang="zh-CN" altLang="en-US" sz="2400" b="1" dirty="0">
              <a:solidFill>
                <a:schemeClr val="tx2">
                  <a:lumMod val="60000"/>
                  <a:lumOff val="40000"/>
                </a:schemeClr>
              </a:solidFill>
              <a:latin typeface="Times New Roman" pitchFamily="18" charset="0"/>
              <a:sym typeface="微软雅黑" pitchFamily="34" charset="-122"/>
            </a:endParaRPr>
          </a:p>
          <a:p>
            <a:pPr>
              <a:lnSpc>
                <a:spcPct val="125000"/>
              </a:lnSpc>
              <a:spcBef>
                <a:spcPts val="600"/>
              </a:spcBef>
            </a:pPr>
            <a:r>
              <a:rPr lang="en-US" sz="2400" b="1" dirty="0">
                <a:latin typeface="Times New Roman" pitchFamily="18" charset="0"/>
                <a:sym typeface="微软雅黑" pitchFamily="34" charset="-122"/>
              </a:rPr>
              <a:t>(2) </a:t>
            </a:r>
            <a:r>
              <a:rPr lang="zh-CN" altLang="en-US" sz="2400" b="1" dirty="0">
                <a:latin typeface="Times New Roman" pitchFamily="18" charset="0"/>
                <a:sym typeface="微软雅黑" pitchFamily="34" charset="-122"/>
              </a:rPr>
              <a:t>若存在</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zh-CN" altLang="en-US" sz="2400" b="1" dirty="0">
                <a:latin typeface="Times New Roman" pitchFamily="18" charset="0"/>
                <a:sym typeface="微软雅黑" pitchFamily="34" charset="-122"/>
              </a:rPr>
              <a:t>使得</a:t>
            </a:r>
            <a:r>
              <a:rPr lang="zh-CN" altLang="en-US" sz="2400" b="1" dirty="0">
                <a:latin typeface="Times New Roman" pitchFamily="18" charset="0"/>
                <a:sym typeface="Symbol" pitchFamily="18" charset="2"/>
              </a:rPr>
              <a:t></a:t>
            </a:r>
            <a:r>
              <a:rPr lang="en-US" sz="2400" b="1" i="1" dirty="0" err="1">
                <a:latin typeface="Times New Roman" pitchFamily="18" charset="0"/>
                <a:sym typeface="微软雅黑" pitchFamily="34" charset="-122"/>
              </a:rPr>
              <a:t>x</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zh-CN" altLang="en-US" sz="2400" b="1" dirty="0">
                <a:latin typeface="Times New Roman" pitchFamily="18" charset="0"/>
                <a:sym typeface="微软雅黑" pitchFamily="34" charset="-122"/>
              </a:rPr>
              <a:t>有</a:t>
            </a:r>
            <a:r>
              <a:rPr lang="en-US" sz="2400" b="1" i="1" dirty="0">
                <a:latin typeface="Times New Roman" pitchFamily="18" charset="0"/>
                <a:sym typeface="微软雅黑" pitchFamily="34" charset="-122"/>
              </a:rPr>
              <a:t>x</a:t>
            </a:r>
            <a:r>
              <a:rPr lang="en-US" sz="2400" b="1" dirty="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则称</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为</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的</a:t>
            </a:r>
            <a:r>
              <a:rPr lang="zh-CN" altLang="en-US" sz="2400" b="1" dirty="0">
                <a:solidFill>
                  <a:schemeClr val="accent2">
                    <a:lumMod val="60000"/>
                    <a:lumOff val="40000"/>
                  </a:schemeClr>
                </a:solidFill>
                <a:latin typeface="Times New Roman" pitchFamily="18" charset="0"/>
                <a:sym typeface="微软雅黑" pitchFamily="34" charset="-122"/>
              </a:rPr>
              <a:t>全</a:t>
            </a:r>
            <a:r>
              <a:rPr lang="zh-CN" altLang="en-US" sz="2400" b="1" dirty="0" smtClean="0">
                <a:solidFill>
                  <a:schemeClr val="accent2">
                    <a:lumMod val="60000"/>
                    <a:lumOff val="40000"/>
                  </a:schemeClr>
                </a:solidFill>
                <a:latin typeface="Times New Roman" pitchFamily="18" charset="0"/>
                <a:sym typeface="微软雅黑" pitchFamily="34" charset="-122"/>
              </a:rPr>
              <a:t>上界</a:t>
            </a:r>
            <a:r>
              <a:rPr lang="zh-CN" altLang="en-US" sz="2400" b="1" dirty="0" smtClean="0">
                <a:latin typeface="Times New Roman" pitchFamily="18" charset="0"/>
                <a:sym typeface="微软雅黑" pitchFamily="34" charset="-122"/>
              </a:rPr>
              <a:t>。</a:t>
            </a:r>
            <a:endParaRPr lang="en-US" altLang="zh-CN" sz="2400" b="1" dirty="0" smtClean="0">
              <a:latin typeface="Times New Roman" pitchFamily="18" charset="0"/>
              <a:sym typeface="微软雅黑" pitchFamily="34" charset="-122"/>
            </a:endParaRPr>
          </a:p>
          <a:p>
            <a:pPr>
              <a:lnSpc>
                <a:spcPct val="125000"/>
              </a:lnSpc>
              <a:spcBef>
                <a:spcPts val="600"/>
              </a:spcBef>
            </a:pPr>
            <a:r>
              <a:rPr lang="en-US" sz="2400" b="1" dirty="0" smtClean="0">
                <a:latin typeface="Times New Roman" pitchFamily="18" charset="0"/>
                <a:sym typeface="微软雅黑" pitchFamily="34" charset="-122"/>
              </a:rPr>
              <a:t>(3) </a:t>
            </a:r>
            <a:r>
              <a:rPr lang="zh-CN" altLang="en-US" sz="2400" b="1" dirty="0" smtClean="0">
                <a:latin typeface="Times New Roman" pitchFamily="18" charset="0"/>
                <a:sym typeface="微软雅黑" pitchFamily="34" charset="-122"/>
              </a:rPr>
              <a:t>设</a:t>
            </a:r>
            <a:r>
              <a:rPr lang="en-US" sz="2400" b="1" i="1" dirty="0" smtClean="0">
                <a:latin typeface="Times New Roman" pitchFamily="18" charset="0"/>
                <a:sym typeface="微软雅黑" pitchFamily="34" charset="-122"/>
              </a:rPr>
              <a:t>L</a:t>
            </a:r>
            <a:r>
              <a:rPr lang="zh-CN" altLang="en-US" sz="2400" b="1" dirty="0" smtClean="0">
                <a:latin typeface="Times New Roman" pitchFamily="18" charset="0"/>
                <a:sym typeface="微软雅黑" pitchFamily="34" charset="-122"/>
              </a:rPr>
              <a:t>是格</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若</a:t>
            </a:r>
            <a:r>
              <a:rPr lang="en-US" sz="2400" b="1" i="1" dirty="0" smtClean="0">
                <a:latin typeface="Times New Roman" pitchFamily="18" charset="0"/>
                <a:sym typeface="微软雅黑" pitchFamily="34" charset="-122"/>
              </a:rPr>
              <a:t>L</a:t>
            </a:r>
            <a:r>
              <a:rPr lang="zh-CN" altLang="en-US" sz="2400" b="1" dirty="0" smtClean="0">
                <a:latin typeface="Times New Roman" pitchFamily="18" charset="0"/>
                <a:sym typeface="微软雅黑" pitchFamily="34" charset="-122"/>
              </a:rPr>
              <a:t>存在全下界和全上界</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则称</a:t>
            </a:r>
            <a:r>
              <a:rPr lang="en-US" sz="2400" b="1" i="1" dirty="0" smtClean="0">
                <a:latin typeface="Times New Roman" pitchFamily="18" charset="0"/>
                <a:sym typeface="微软雅黑" pitchFamily="34" charset="-122"/>
              </a:rPr>
              <a:t>L</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为</a:t>
            </a:r>
            <a:r>
              <a:rPr lang="zh-CN" altLang="en-US" sz="2400" b="1" dirty="0" smtClean="0">
                <a:solidFill>
                  <a:schemeClr val="accent2">
                    <a:lumMod val="60000"/>
                    <a:lumOff val="40000"/>
                  </a:schemeClr>
                </a:solidFill>
                <a:latin typeface="Times New Roman" pitchFamily="18" charset="0"/>
                <a:sym typeface="微软雅黑" pitchFamily="34" charset="-122"/>
              </a:rPr>
              <a:t>有界格</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一般将有界格</a:t>
            </a:r>
            <a:r>
              <a:rPr lang="en-US" sz="2400" b="1" i="1" dirty="0" smtClean="0">
                <a:latin typeface="Times New Roman" pitchFamily="18" charset="0"/>
                <a:sym typeface="微软雅黑" pitchFamily="34" charset="-122"/>
              </a:rPr>
              <a:t>L</a:t>
            </a:r>
            <a:r>
              <a:rPr lang="zh-CN" altLang="en-US" sz="2400" b="1" dirty="0" smtClean="0">
                <a:latin typeface="Times New Roman" pitchFamily="18" charset="0"/>
                <a:sym typeface="微软雅黑" pitchFamily="34" charset="-122"/>
              </a:rPr>
              <a:t>记为</a:t>
            </a:r>
            <a:r>
              <a:rPr lang="en-US" sz="2400" b="1" dirty="0" smtClean="0">
                <a:latin typeface="Times New Roman" pitchFamily="18" charset="0"/>
                <a:sym typeface="微软雅黑" pitchFamily="34" charset="-122"/>
              </a:rPr>
              <a:t>&lt;</a:t>
            </a:r>
            <a:r>
              <a:rPr lang="en-US" sz="2400" b="1" i="1" dirty="0" smtClean="0">
                <a:latin typeface="Times New Roman" pitchFamily="18" charset="0"/>
                <a:sym typeface="微软雅黑" pitchFamily="34" charset="-122"/>
              </a:rPr>
              <a:t>L</a:t>
            </a:r>
            <a:r>
              <a:rPr lang="en-US" sz="2400" b="1" dirty="0" smtClean="0">
                <a:latin typeface="Times New Roman" pitchFamily="18" charset="0"/>
                <a:sym typeface="微软雅黑" pitchFamily="34" charset="-122"/>
              </a:rPr>
              <a:t>,∧,∨, 0, 1&gt;.</a:t>
            </a:r>
          </a:p>
          <a:p>
            <a:pPr>
              <a:lnSpc>
                <a:spcPct val="125000"/>
              </a:lnSpc>
              <a:spcBef>
                <a:spcPts val="600"/>
              </a:spcBef>
            </a:pPr>
            <a:endParaRPr lang="zh-CN" altLang="en-US" sz="2400" b="1" dirty="0">
              <a:solidFill>
                <a:srgbClr val="CC0000"/>
              </a:solidFill>
              <a:latin typeface="Times New Roman" pitchFamily="18" charset="0"/>
              <a:sym typeface="微软雅黑" pitchFamily="34" charset="-122"/>
            </a:endParaRPr>
          </a:p>
          <a:p>
            <a:pPr>
              <a:lnSpc>
                <a:spcPct val="125000"/>
              </a:lnSpc>
              <a:spcBef>
                <a:spcPts val="600"/>
              </a:spcBef>
            </a:pPr>
            <a:r>
              <a:rPr lang="zh-CN" altLang="en-US" sz="2400" b="1" dirty="0">
                <a:latin typeface="Times New Roman" pitchFamily="18" charset="0"/>
                <a:sym typeface="微软雅黑" pitchFamily="34" charset="-122"/>
              </a:rPr>
              <a:t>说明：</a:t>
            </a:r>
          </a:p>
          <a:p>
            <a:pPr>
              <a:lnSpc>
                <a:spcPct val="125000"/>
              </a:lnSpc>
              <a:spcBef>
                <a:spcPts val="600"/>
              </a:spcBef>
              <a:buClr>
                <a:srgbClr val="FF9900"/>
              </a:buClr>
              <a:buFont typeface="Wingdings" pitchFamily="2" charset="2"/>
              <a:buChar char="l"/>
            </a:pPr>
            <a:r>
              <a:rPr lang="zh-CN" altLang="en-US" sz="2400" b="1" dirty="0">
                <a:latin typeface="Times New Roman" pitchFamily="18" charset="0"/>
                <a:sym typeface="微软雅黑" pitchFamily="34" charset="-122"/>
              </a:rPr>
              <a:t> 格</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若存在全下界或全上界</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一定是惟一的</a:t>
            </a:r>
            <a:r>
              <a:rPr lang="en-US" sz="2400" b="1" dirty="0">
                <a:latin typeface="Times New Roman" pitchFamily="18" charset="0"/>
                <a:sym typeface="微软雅黑" pitchFamily="34" charset="-122"/>
              </a:rPr>
              <a:t>.</a:t>
            </a:r>
          </a:p>
          <a:p>
            <a:pPr>
              <a:lnSpc>
                <a:spcPct val="125000"/>
              </a:lnSpc>
              <a:spcBef>
                <a:spcPts val="600"/>
              </a:spcBef>
              <a:buClr>
                <a:srgbClr val="FF9900"/>
              </a:buClr>
              <a:buFont typeface="Wingdings" pitchFamily="2" charset="2"/>
              <a:buChar char="l"/>
            </a:pPr>
            <a:r>
              <a:rPr lang="zh-CN" altLang="en-US" sz="2400" b="1" dirty="0">
                <a:latin typeface="Times New Roman" pitchFamily="18" charset="0"/>
                <a:sym typeface="微软雅黑" pitchFamily="34" charset="-122"/>
              </a:rPr>
              <a:t> 一般将格</a:t>
            </a:r>
            <a:r>
              <a:rPr lang="en-US" sz="2400" b="1" i="1" dirty="0">
                <a:latin typeface="Times New Roman" pitchFamily="18" charset="0"/>
                <a:sym typeface="微软雅黑" pitchFamily="34" charset="-122"/>
              </a:rPr>
              <a:t>L</a:t>
            </a:r>
            <a:r>
              <a:rPr lang="zh-CN" altLang="en-US" sz="2400" b="1" dirty="0">
                <a:latin typeface="Times New Roman" pitchFamily="18" charset="0"/>
                <a:sym typeface="微软雅黑" pitchFamily="34" charset="-122"/>
              </a:rPr>
              <a:t>的全下界记为</a:t>
            </a:r>
            <a:r>
              <a:rPr lang="en-US" sz="2400" b="1" dirty="0">
                <a:latin typeface="Times New Roman" pitchFamily="18" charset="0"/>
                <a:sym typeface="微软雅黑" pitchFamily="34" charset="-122"/>
              </a:rPr>
              <a:t>0, </a:t>
            </a:r>
            <a:r>
              <a:rPr lang="zh-CN" altLang="en-US" sz="2400" b="1" dirty="0">
                <a:latin typeface="Times New Roman" pitchFamily="18" charset="0"/>
                <a:sym typeface="微软雅黑" pitchFamily="34" charset="-122"/>
              </a:rPr>
              <a:t>全上界记为</a:t>
            </a:r>
            <a:r>
              <a:rPr lang="en-US" sz="2400" b="1" dirty="0">
                <a:latin typeface="Times New Roman" pitchFamily="18" charset="0"/>
                <a:sym typeface="微软雅黑" pitchFamily="34" charset="-122"/>
              </a:rPr>
              <a:t>1</a:t>
            </a:r>
            <a:r>
              <a:rPr lang="en-US" sz="2400" b="1" dirty="0" smtClean="0">
                <a:latin typeface="Times New Roman" pitchFamily="18" charset="0"/>
                <a:sym typeface="微软雅黑" pitchFamily="34" charset="-122"/>
              </a:rPr>
              <a:t>.</a:t>
            </a:r>
          </a:p>
          <a:p>
            <a:pPr>
              <a:lnSpc>
                <a:spcPct val="125000"/>
              </a:lnSpc>
              <a:spcBef>
                <a:spcPts val="600"/>
              </a:spcBef>
              <a:buClr>
                <a:srgbClr val="FF9900"/>
              </a:buClr>
              <a:buFont typeface="Wingdings" pitchFamily="2" charset="2"/>
              <a:buChar char="l"/>
            </a:pPr>
            <a:r>
              <a:rPr lang="zh-CN" altLang="en-US" sz="2400" b="1" dirty="0" smtClean="0">
                <a:latin typeface="Times New Roman" pitchFamily="18" charset="0"/>
                <a:sym typeface="微软雅黑" pitchFamily="34" charset="-122"/>
              </a:rPr>
              <a:t> 所有的有限元的格都是有界格。而</a:t>
            </a:r>
            <a:r>
              <a:rPr lang="en-US" altLang="zh-CN" sz="2400" b="1" dirty="0" smtClean="0">
                <a:latin typeface="Times New Roman" pitchFamily="18" charset="0"/>
                <a:sym typeface="微软雅黑" pitchFamily="34" charset="-122"/>
              </a:rPr>
              <a:t>&lt;Z, </a:t>
            </a:r>
            <a:r>
              <a:rPr lang="en-US" altLang="zh-CN" sz="2400" b="1" dirty="0" smtClean="0">
                <a:latin typeface="+mn-ea"/>
                <a:ea typeface="+mn-ea"/>
                <a:cs typeface="Times New Roman" pitchFamily="18" charset="0"/>
              </a:rPr>
              <a:t>≤</a:t>
            </a:r>
            <a:r>
              <a:rPr lang="en-US" altLang="zh-CN" sz="2400" b="1" dirty="0" smtClean="0">
                <a:latin typeface="Times New Roman" pitchFamily="18" charset="0"/>
                <a:sym typeface="微软雅黑" pitchFamily="34" charset="-122"/>
              </a:rPr>
              <a:t>&gt;</a:t>
            </a:r>
            <a:r>
              <a:rPr lang="zh-CN" altLang="en-US" sz="2400" b="1" dirty="0" smtClean="0">
                <a:latin typeface="Times New Roman" pitchFamily="18" charset="0"/>
                <a:sym typeface="微软雅黑" pitchFamily="34" charset="-122"/>
              </a:rPr>
              <a:t>不是有界格。</a:t>
            </a:r>
            <a:endParaRPr lang="en-US" sz="2400" b="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59</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xfrm>
            <a:off x="6551613" y="6245225"/>
            <a:ext cx="2133600" cy="476250"/>
          </a:xfrm>
          <a:noFill/>
        </p:spPr>
        <p:txBody>
          <a:bodyPr/>
          <a:lstStyle/>
          <a:p>
            <a:fld id="{43AB2E14-B5EF-4BB3-AA7D-D260E0206462}" type="slidenum">
              <a:rPr lang="en-US" altLang="zh-CN" smtClean="0">
                <a:latin typeface="Arial" pitchFamily="34" charset="0"/>
              </a:rPr>
              <a:pPr/>
              <a:t>6</a:t>
            </a:fld>
            <a:endParaRPr lang="en-US" altLang="zh-CN" smtClean="0">
              <a:latin typeface="Arial" pitchFamily="34" charset="0"/>
            </a:endParaRPr>
          </a:p>
        </p:txBody>
      </p:sp>
      <p:sp>
        <p:nvSpPr>
          <p:cNvPr id="8195" name="Rectangle 6"/>
          <p:cNvSpPr>
            <a:spLocks noChangeArrowheads="1"/>
          </p:cNvSpPr>
          <p:nvPr/>
        </p:nvSpPr>
        <p:spPr bwMode="auto">
          <a:xfrm>
            <a:off x="250825" y="188913"/>
            <a:ext cx="8642350" cy="1077218"/>
          </a:xfrm>
          <a:prstGeom prst="rect">
            <a:avLst/>
          </a:prstGeom>
          <a:noFill/>
          <a:ln w="9525">
            <a:noFill/>
            <a:miter lim="800000"/>
            <a:headEnd/>
            <a:tailEnd/>
          </a:ln>
        </p:spPr>
        <p:txBody>
          <a:bodyPr>
            <a:spAutoFit/>
          </a:bodyPr>
          <a:lstStyle/>
          <a:p>
            <a:pPr algn="ctr"/>
            <a:r>
              <a:rPr lang="en-US" altLang="zh-CN" sz="3200" b="1" dirty="0" smtClean="0"/>
              <a:t>9.1 </a:t>
            </a:r>
            <a:r>
              <a:rPr lang="zh-CN" altLang="en-US" sz="3200" b="1" dirty="0" smtClean="0"/>
              <a:t>二元运算及其性质</a:t>
            </a:r>
            <a:r>
              <a:rPr lang="en-US" altLang="zh-CN" sz="3200" b="1" dirty="0" smtClean="0"/>
              <a:t>::</a:t>
            </a:r>
            <a:r>
              <a:rPr lang="zh-CN" altLang="en-US" sz="3200" b="1" dirty="0" smtClean="0">
                <a:latin typeface="+mj-ea"/>
                <a:ea typeface="+mj-ea"/>
              </a:rPr>
              <a:t>二</a:t>
            </a:r>
            <a:r>
              <a:rPr lang="zh-CN" altLang="en-US" sz="3200" b="1" dirty="0">
                <a:latin typeface="+mj-ea"/>
                <a:ea typeface="+mj-ea"/>
              </a:rPr>
              <a:t>元与一元运算的</a:t>
            </a:r>
            <a:r>
              <a:rPr lang="zh-CN" altLang="en-US" sz="3200" b="1" dirty="0" smtClean="0">
                <a:latin typeface="+mj-ea"/>
                <a:ea typeface="+mj-ea"/>
              </a:rPr>
              <a:t>表示方式</a:t>
            </a:r>
            <a:endParaRPr lang="zh-CN" altLang="en-US" sz="3200" b="1" dirty="0">
              <a:latin typeface="+mj-ea"/>
              <a:ea typeface="+mj-ea"/>
            </a:endParaRPr>
          </a:p>
        </p:txBody>
      </p:sp>
      <p:sp>
        <p:nvSpPr>
          <p:cNvPr id="8197" name="Rectangle 17"/>
          <p:cNvSpPr>
            <a:spLocks noChangeArrowheads="1"/>
          </p:cNvSpPr>
          <p:nvPr/>
        </p:nvSpPr>
        <p:spPr bwMode="auto">
          <a:xfrm>
            <a:off x="539750" y="1341438"/>
            <a:ext cx="7704138" cy="5016758"/>
          </a:xfrm>
          <a:prstGeom prst="rect">
            <a:avLst/>
          </a:prstGeom>
          <a:noFill/>
          <a:ln w="9525">
            <a:noFill/>
            <a:miter lim="800000"/>
            <a:headEnd/>
            <a:tailEnd/>
          </a:ln>
        </p:spPr>
        <p:txBody>
          <a:bodyPr>
            <a:spAutoFit/>
          </a:bodyPr>
          <a:lstStyle/>
          <a:p>
            <a:pPr>
              <a:spcBef>
                <a:spcPts val="600"/>
              </a:spcBef>
              <a:spcAft>
                <a:spcPts val="600"/>
              </a:spcAft>
            </a:pPr>
            <a:r>
              <a:rPr lang="en-US" altLang="zh-CN" sz="2400" b="1" dirty="0">
                <a:latin typeface="Times New Roman" pitchFamily="18" charset="0"/>
              </a:rPr>
              <a:t>1.    </a:t>
            </a:r>
            <a:r>
              <a:rPr lang="zh-CN" altLang="en-US" sz="2400" b="1" u="sng" dirty="0">
                <a:latin typeface="Times New Roman" pitchFamily="18" charset="0"/>
              </a:rPr>
              <a:t>算符</a:t>
            </a:r>
            <a:endParaRPr lang="en-US" altLang="zh-CN" sz="2400" b="1" u="sng" dirty="0">
              <a:latin typeface="Times New Roman" pitchFamily="18" charset="0"/>
            </a:endParaRPr>
          </a:p>
          <a:p>
            <a:pPr>
              <a:spcBef>
                <a:spcPts val="600"/>
              </a:spcBef>
              <a:spcAft>
                <a:spcPts val="600"/>
              </a:spcAft>
            </a:pPr>
            <a:r>
              <a:rPr lang="zh-CN" altLang="en-US" sz="2400" b="1" dirty="0"/>
              <a:t>可以用◦，∗，</a:t>
            </a:r>
            <a:r>
              <a:rPr lang="en-US" altLang="zh-CN" sz="2400" b="1" dirty="0"/>
              <a:t>·</a:t>
            </a:r>
            <a:r>
              <a:rPr lang="zh-CN" altLang="en-US" sz="2400" b="1" dirty="0"/>
              <a:t>，</a:t>
            </a:r>
            <a:r>
              <a:rPr lang="zh-CN" altLang="en-US" sz="2400" b="1" dirty="0">
                <a:latin typeface="Times New Roman" pitchFamily="18" charset="0"/>
                <a:ea typeface="方正楷体_GBK"/>
                <a:cs typeface="Times New Roman" pitchFamily="18" charset="0"/>
              </a:rPr>
              <a:t>⊕，</a:t>
            </a:r>
            <a:r>
              <a:rPr lang="zh-CN" altLang="en-US" sz="2400" b="1" dirty="0">
                <a:latin typeface="Times New Roman" pitchFamily="18" charset="0"/>
                <a:ea typeface="方正楷体_GBK"/>
                <a:cs typeface="Times New Roman" pitchFamily="18" charset="0"/>
                <a:sym typeface="Wingdings 2" pitchFamily="18" charset="2"/>
              </a:rPr>
              <a:t></a:t>
            </a:r>
            <a:r>
              <a:rPr lang="zh-CN" altLang="en-US" sz="2400" b="1" dirty="0">
                <a:latin typeface="Times New Roman" pitchFamily="18" charset="0"/>
                <a:ea typeface="方正楷体_GBK"/>
                <a:cs typeface="Times New Roman" pitchFamily="18" charset="0"/>
              </a:rPr>
              <a:t>，</a:t>
            </a:r>
            <a:r>
              <a:rPr lang="el-GR" altLang="zh-CN" sz="2400" b="1" dirty="0">
                <a:latin typeface="Times New Roman" pitchFamily="18" charset="0"/>
                <a:cs typeface="Times New Roman" pitchFamily="18" charset="0"/>
              </a:rPr>
              <a:t>Δ</a:t>
            </a:r>
            <a:r>
              <a:rPr lang="zh-CN" altLang="en-US" sz="2400" b="1" dirty="0"/>
              <a:t> 等符号表示二元或一元运算，称为</a:t>
            </a:r>
            <a:r>
              <a:rPr lang="zh-CN" altLang="en-US" sz="2400" b="1" dirty="0">
                <a:solidFill>
                  <a:schemeClr val="accent2">
                    <a:lumMod val="60000"/>
                    <a:lumOff val="40000"/>
                  </a:schemeClr>
                </a:solidFill>
              </a:rPr>
              <a:t>算符</a:t>
            </a:r>
            <a:r>
              <a:rPr lang="en-US" altLang="zh-CN" sz="2400" b="1" dirty="0"/>
              <a:t>.</a:t>
            </a:r>
          </a:p>
          <a:p>
            <a:pPr>
              <a:spcBef>
                <a:spcPts val="600"/>
              </a:spcBef>
              <a:spcAft>
                <a:spcPts val="600"/>
              </a:spcAft>
            </a:pPr>
            <a:r>
              <a:rPr lang="zh-CN" altLang="en-US" sz="2400" b="1" dirty="0"/>
              <a:t>对二元运算◦，如果</a:t>
            </a:r>
            <a:r>
              <a:rPr lang="en-US" altLang="zh-CN" sz="2400" b="1" i="1" dirty="0">
                <a:latin typeface="Times New Roman" pitchFamily="18" charset="0"/>
                <a:cs typeface="Times New Roman" pitchFamily="18" charset="0"/>
              </a:rPr>
              <a:t>x </a:t>
            </a:r>
            <a:r>
              <a:rPr lang="zh-CN" altLang="en-US" sz="2400" b="1" dirty="0"/>
              <a:t>与</a:t>
            </a:r>
            <a:r>
              <a:rPr lang="en-US" altLang="zh-CN" sz="2400" b="1" i="1" dirty="0">
                <a:latin typeface="Times New Roman" pitchFamily="18" charset="0"/>
                <a:cs typeface="Times New Roman" pitchFamily="18" charset="0"/>
              </a:rPr>
              <a:t>y </a:t>
            </a:r>
            <a:r>
              <a:rPr lang="zh-CN" altLang="en-US" sz="2400" b="1" dirty="0"/>
              <a:t>运算得到</a:t>
            </a:r>
            <a:r>
              <a:rPr lang="en-US" altLang="zh-CN" sz="2400" b="1" i="1" dirty="0">
                <a:latin typeface="Times New Roman" pitchFamily="18" charset="0"/>
                <a:cs typeface="Times New Roman" pitchFamily="18" charset="0"/>
              </a:rPr>
              <a:t>z</a:t>
            </a:r>
            <a:r>
              <a:rPr lang="zh-CN" altLang="en-US" sz="2400" b="1" dirty="0"/>
              <a:t>，记做</a:t>
            </a:r>
            <a:r>
              <a:rPr lang="en-US" altLang="zh-CN" sz="2400" b="1" i="1" dirty="0" err="1">
                <a:latin typeface="Times New Roman" pitchFamily="18" charset="0"/>
                <a:cs typeface="Times New Roman" pitchFamily="18" charset="0"/>
              </a:rPr>
              <a:t>x</a:t>
            </a:r>
            <a:r>
              <a:rPr lang="en-US" altLang="zh-CN" sz="2400" b="1" dirty="0" err="1"/>
              <a:t>◦</a:t>
            </a:r>
            <a:r>
              <a:rPr lang="en-US" altLang="zh-CN" sz="2400" b="1" i="1" dirty="0" err="1">
                <a:latin typeface="Times New Roman" pitchFamily="18" charset="0"/>
                <a:cs typeface="Times New Roman" pitchFamily="18" charset="0"/>
              </a:rPr>
              <a:t>y</a:t>
            </a:r>
            <a:r>
              <a:rPr lang="en-US" altLang="zh-CN" sz="2400" b="1" i="1" dirty="0">
                <a:latin typeface="Times New Roman" pitchFamily="18" charset="0"/>
                <a:cs typeface="Times New Roman" pitchFamily="18" charset="0"/>
              </a:rPr>
              <a:t> </a:t>
            </a:r>
            <a:r>
              <a:rPr lang="en-US" altLang="zh-CN" sz="2400" b="1" i="1" dirty="0"/>
              <a:t>= </a:t>
            </a:r>
            <a:r>
              <a:rPr lang="en-US" altLang="zh-CN" sz="2400" b="1" i="1" dirty="0">
                <a:latin typeface="Times New Roman" pitchFamily="18" charset="0"/>
                <a:cs typeface="Times New Roman" pitchFamily="18" charset="0"/>
              </a:rPr>
              <a:t>z</a:t>
            </a:r>
          </a:p>
          <a:p>
            <a:pPr>
              <a:spcBef>
                <a:spcPts val="600"/>
              </a:spcBef>
              <a:spcAft>
                <a:spcPts val="600"/>
              </a:spcAft>
            </a:pPr>
            <a:r>
              <a:rPr lang="zh-CN" altLang="en-US" sz="2400" b="1" dirty="0"/>
              <a:t>对一元运算</a:t>
            </a:r>
            <a:r>
              <a:rPr lang="el-GR" altLang="zh-CN" sz="2400" b="1" dirty="0">
                <a:latin typeface="Times New Roman" pitchFamily="18" charset="0"/>
                <a:cs typeface="Times New Roman" pitchFamily="18" charset="0"/>
              </a:rPr>
              <a:t>Δ</a:t>
            </a:r>
            <a:r>
              <a:rPr lang="en-US" altLang="zh-CN" sz="2400" b="1" dirty="0"/>
              <a:t>, </a:t>
            </a:r>
            <a:r>
              <a:rPr lang="en-US" altLang="zh-CN" sz="2400" b="1" i="1" dirty="0">
                <a:latin typeface="Times New Roman" pitchFamily="18" charset="0"/>
                <a:cs typeface="Times New Roman" pitchFamily="18" charset="0"/>
              </a:rPr>
              <a:t>x</a:t>
            </a:r>
            <a:r>
              <a:rPr lang="zh-CN" altLang="en-US" sz="2400" b="1" dirty="0"/>
              <a:t>的运算结果记作</a:t>
            </a:r>
            <a:r>
              <a:rPr lang="el-GR" altLang="zh-CN" sz="2400" b="1" dirty="0">
                <a:latin typeface="Times New Roman" pitchFamily="18" charset="0"/>
                <a:cs typeface="Times New Roman" pitchFamily="18" charset="0"/>
              </a:rPr>
              <a:t>Δ</a:t>
            </a:r>
            <a:r>
              <a:rPr lang="el-GR" altLang="zh-CN" sz="2400" b="1" i="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x</a:t>
            </a:r>
            <a:r>
              <a:rPr lang="en-US" altLang="zh-CN" sz="2400" b="1" dirty="0"/>
              <a:t>.</a:t>
            </a:r>
            <a:endParaRPr lang="en-US" altLang="zh-CN" sz="2400" b="1" dirty="0">
              <a:latin typeface="Times New Roman" pitchFamily="18" charset="0"/>
            </a:endParaRPr>
          </a:p>
          <a:p>
            <a:pPr>
              <a:spcBef>
                <a:spcPts val="600"/>
              </a:spcBef>
              <a:spcAft>
                <a:spcPts val="600"/>
              </a:spcAft>
            </a:pPr>
            <a:r>
              <a:rPr lang="en-US" altLang="zh-CN" sz="2400" b="1" dirty="0">
                <a:latin typeface="Times New Roman" pitchFamily="18" charset="0"/>
              </a:rPr>
              <a:t>2. </a:t>
            </a:r>
            <a:r>
              <a:rPr lang="en-US" altLang="zh-CN" sz="2400" b="1" dirty="0" smtClean="0">
                <a:latin typeface="Times New Roman" pitchFamily="18" charset="0"/>
              </a:rPr>
              <a:t>   </a:t>
            </a:r>
            <a:r>
              <a:rPr lang="zh-CN" altLang="en-US" sz="2400" b="1" u="sng" dirty="0" smtClean="0"/>
              <a:t>解析公式</a:t>
            </a:r>
            <a:r>
              <a:rPr lang="zh-CN" altLang="en-US" sz="2400" b="1" dirty="0" smtClean="0"/>
              <a:t>。</a:t>
            </a:r>
            <a:endParaRPr lang="zh-CN" altLang="en-US" sz="2400" b="1" dirty="0"/>
          </a:p>
          <a:p>
            <a:pPr>
              <a:spcBef>
                <a:spcPts val="600"/>
              </a:spcBef>
              <a:spcAft>
                <a:spcPts val="600"/>
              </a:spcAft>
            </a:pPr>
            <a:r>
              <a:rPr lang="zh-CN" altLang="en-US" sz="2400" b="1" dirty="0"/>
              <a:t>公式</a:t>
            </a:r>
            <a:r>
              <a:rPr lang="zh-CN" altLang="en-US" sz="2400" b="1" dirty="0" smtClean="0"/>
              <a:t>表示：</a:t>
            </a:r>
            <a:endParaRPr lang="en-US" altLang="zh-CN" sz="2400" b="1" dirty="0"/>
          </a:p>
          <a:p>
            <a:pPr>
              <a:spcBef>
                <a:spcPts val="600"/>
              </a:spcBef>
              <a:spcAft>
                <a:spcPts val="600"/>
              </a:spcAft>
            </a:pPr>
            <a:r>
              <a:rPr lang="zh-CN" altLang="en-US" sz="2400" b="1" dirty="0" smtClean="0"/>
              <a:t>例： 设</a:t>
            </a:r>
            <a:r>
              <a:rPr lang="en-US" altLang="zh-CN" sz="2400" b="1" dirty="0">
                <a:latin typeface="Times New Roman" pitchFamily="18" charset="0"/>
                <a:cs typeface="Times New Roman" pitchFamily="18" charset="0"/>
              </a:rPr>
              <a:t>R</a:t>
            </a:r>
            <a:r>
              <a:rPr lang="zh-CN" altLang="en-US" sz="2400" b="1" dirty="0"/>
              <a:t>为实数集合，如下定义</a:t>
            </a:r>
            <a:r>
              <a:rPr lang="en-US" altLang="zh-CN" sz="2400" b="1" dirty="0">
                <a:latin typeface="Times New Roman" pitchFamily="18" charset="0"/>
                <a:cs typeface="Times New Roman" pitchFamily="18" charset="0"/>
              </a:rPr>
              <a:t>R</a:t>
            </a:r>
            <a:r>
              <a:rPr lang="zh-CN" altLang="en-US" sz="2400" b="1" dirty="0"/>
              <a:t>上的二元运算∗：</a:t>
            </a:r>
          </a:p>
          <a:p>
            <a:pPr algn="ctr">
              <a:spcBef>
                <a:spcPts val="600"/>
              </a:spcBef>
              <a:spcAft>
                <a:spcPts val="600"/>
              </a:spcAft>
            </a:pPr>
            <a:r>
              <a:rPr lang="zh-CN" altLang="en-US" sz="2400" b="1" dirty="0">
                <a:latin typeface="Cambria Math" pitchFamily="18" charset="0"/>
              </a:rPr>
              <a:t>∀</a:t>
            </a:r>
            <a:r>
              <a:rPr lang="es-ES" altLang="zh-CN" sz="2400" b="1" i="1" dirty="0">
                <a:latin typeface="Times New Roman" pitchFamily="18" charset="0"/>
                <a:cs typeface="Times New Roman" pitchFamily="18" charset="0"/>
              </a:rPr>
              <a:t>x</a:t>
            </a:r>
            <a:r>
              <a:rPr lang="es-ES" altLang="zh-CN" sz="2400" b="1" dirty="0">
                <a:latin typeface="Times New Roman" pitchFamily="18" charset="0"/>
                <a:cs typeface="Times New Roman" pitchFamily="18" charset="0"/>
              </a:rPr>
              <a:t>, </a:t>
            </a:r>
            <a:r>
              <a:rPr lang="es-ES" altLang="zh-CN" sz="2400" b="1" i="1" dirty="0">
                <a:latin typeface="Times New Roman" pitchFamily="18" charset="0"/>
                <a:cs typeface="Times New Roman" pitchFamily="18" charset="0"/>
              </a:rPr>
              <a:t>y</a:t>
            </a:r>
            <a:r>
              <a:rPr lang="es-ES" altLang="zh-CN" sz="2400" b="1" dirty="0">
                <a:latin typeface="Times New Roman" pitchFamily="18" charset="0"/>
                <a:cs typeface="Times New Roman" pitchFamily="18" charset="0"/>
              </a:rPr>
              <a:t>∈R, </a:t>
            </a:r>
            <a:r>
              <a:rPr lang="es-ES" altLang="zh-CN" sz="2400" b="1" dirty="0" smtClean="0">
                <a:latin typeface="Times New Roman" pitchFamily="18" charset="0"/>
                <a:cs typeface="Times New Roman" pitchFamily="18" charset="0"/>
              </a:rPr>
              <a:t> </a:t>
            </a:r>
            <a:r>
              <a:rPr lang="es-ES" altLang="zh-CN" sz="2400" b="1" i="1" dirty="0" smtClean="0">
                <a:latin typeface="Times New Roman" pitchFamily="18" charset="0"/>
                <a:cs typeface="Times New Roman" pitchFamily="18" charset="0"/>
              </a:rPr>
              <a:t>x</a:t>
            </a:r>
            <a:r>
              <a:rPr lang="es-ES" altLang="zh-CN" sz="2400" b="1" dirty="0" smtClean="0">
                <a:latin typeface="Times New Roman" pitchFamily="18" charset="0"/>
                <a:cs typeface="Times New Roman" pitchFamily="18" charset="0"/>
              </a:rPr>
              <a:t> </a:t>
            </a:r>
            <a:r>
              <a:rPr lang="es-ES" altLang="zh-CN" sz="2400" b="1" dirty="0">
                <a:latin typeface="Times New Roman" pitchFamily="18" charset="0"/>
                <a:cs typeface="Times New Roman" pitchFamily="18" charset="0"/>
              </a:rPr>
              <a:t>∗ </a:t>
            </a:r>
            <a:r>
              <a:rPr lang="es-ES" altLang="zh-CN" sz="2400" b="1" i="1" dirty="0">
                <a:latin typeface="Times New Roman" pitchFamily="18" charset="0"/>
                <a:cs typeface="Times New Roman" pitchFamily="18" charset="0"/>
              </a:rPr>
              <a:t>y</a:t>
            </a:r>
            <a:r>
              <a:rPr lang="es-ES" altLang="zh-CN" sz="2400" b="1" dirty="0">
                <a:latin typeface="Times New Roman" pitchFamily="18" charset="0"/>
                <a:cs typeface="Times New Roman" pitchFamily="18" charset="0"/>
              </a:rPr>
              <a:t> = </a:t>
            </a:r>
            <a:r>
              <a:rPr lang="es-ES" altLang="zh-CN" sz="2400" b="1" i="1" dirty="0">
                <a:latin typeface="Times New Roman" pitchFamily="18" charset="0"/>
                <a:cs typeface="Times New Roman" pitchFamily="18" charset="0"/>
              </a:rPr>
              <a:t>x</a:t>
            </a:r>
            <a:r>
              <a:rPr lang="es-ES" altLang="zh-CN" sz="2400" b="1" dirty="0">
                <a:latin typeface="Times New Roman" pitchFamily="18" charset="0"/>
                <a:cs typeface="Times New Roman" pitchFamily="18" charset="0"/>
              </a:rPr>
              <a:t>.</a:t>
            </a:r>
          </a:p>
          <a:p>
            <a:pPr>
              <a:spcBef>
                <a:spcPts val="600"/>
              </a:spcBef>
              <a:spcAft>
                <a:spcPts val="600"/>
              </a:spcAft>
            </a:pPr>
            <a:r>
              <a:rPr lang="zh-CN" altLang="en-US" sz="2400" b="1" dirty="0"/>
              <a:t>那么</a:t>
            </a: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4 = 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0.5</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 = 0.5</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sz="3200" b="1" dirty="0" smtClean="0">
                <a:latin typeface="Arial" pitchFamily="34" charset="0"/>
              </a:rPr>
              <a:t>有界格</a:t>
            </a:r>
            <a:endParaRPr lang="zh-CN" altLang="en-US" sz="3200" b="1" dirty="0">
              <a:latin typeface="Arial" pitchFamily="34" charset="0"/>
            </a:endParaRPr>
          </a:p>
        </p:txBody>
      </p:sp>
      <p:sp>
        <p:nvSpPr>
          <p:cNvPr id="19459" name="Text Box 3"/>
          <p:cNvSpPr txBox="1">
            <a:spLocks noChangeArrowheads="1"/>
          </p:cNvSpPr>
          <p:nvPr/>
        </p:nvSpPr>
        <p:spPr bwMode="auto">
          <a:xfrm>
            <a:off x="455613" y="1043834"/>
            <a:ext cx="8461375" cy="5539978"/>
          </a:xfrm>
          <a:prstGeom prst="rect">
            <a:avLst/>
          </a:prstGeom>
          <a:noFill/>
          <a:ln w="9525">
            <a:noFill/>
            <a:miter lim="800000"/>
            <a:headEnd/>
            <a:tailEnd/>
          </a:ln>
          <a:effectLst/>
        </p:spPr>
        <p:txBody>
          <a:bodyPr>
            <a:spAutoFit/>
          </a:bodyPr>
          <a:lstStyle/>
          <a:p>
            <a:pPr>
              <a:spcBef>
                <a:spcPts val="900"/>
              </a:spcBef>
            </a:pPr>
            <a:r>
              <a:rPr lang="en-US" sz="2400" b="1" dirty="0" err="1" smtClean="0">
                <a:latin typeface="Times New Roman" pitchFamily="18" charset="0"/>
                <a:sym typeface="微软雅黑" pitchFamily="34" charset="-122"/>
              </a:rPr>
              <a:t>注意</a:t>
            </a:r>
            <a:r>
              <a:rPr lang="zh-CN" altLang="en-US" sz="2400" b="1" dirty="0">
                <a:latin typeface="Times New Roman" pitchFamily="18" charset="0"/>
                <a:sym typeface="微软雅黑" pitchFamily="34" charset="-122"/>
              </a:rPr>
              <a:t>：</a:t>
            </a:r>
          </a:p>
          <a:p>
            <a:pPr>
              <a:lnSpc>
                <a:spcPct val="125000"/>
              </a:lnSpc>
              <a:spcBef>
                <a:spcPts val="900"/>
              </a:spcBef>
              <a:buClr>
                <a:srgbClr val="FF9900"/>
              </a:buClr>
              <a:buFont typeface="Wingdings" pitchFamily="2" charset="2"/>
              <a:buChar char="l"/>
            </a:pPr>
            <a:r>
              <a:rPr lang="en-US" sz="2400" b="1" dirty="0">
                <a:latin typeface="Times New Roman" pitchFamily="18" charset="0"/>
                <a:sym typeface="微软雅黑" pitchFamily="34" charset="-122"/>
              </a:rPr>
              <a:t> </a:t>
            </a:r>
            <a:r>
              <a:rPr lang="en-US" sz="2400" b="1" dirty="0" smtClean="0">
                <a:latin typeface="Times New Roman" pitchFamily="18" charset="0"/>
                <a:sym typeface="微软雅黑" pitchFamily="34" charset="-122"/>
              </a:rPr>
              <a:t> 设&lt;</a:t>
            </a:r>
            <a:r>
              <a:rPr lang="en-US" sz="2400" b="1" i="1" dirty="0" smtClean="0">
                <a:latin typeface="Times New Roman" pitchFamily="18" charset="0"/>
                <a:sym typeface="微软雅黑" pitchFamily="34" charset="-122"/>
              </a:rPr>
              <a:t>L</a:t>
            </a:r>
            <a:r>
              <a:rPr lang="en-US" sz="2400" b="1" dirty="0" smtClean="0">
                <a:latin typeface="Times New Roman" pitchFamily="18" charset="0"/>
                <a:sym typeface="微软雅黑" pitchFamily="34" charset="-122"/>
              </a:rPr>
              <a:t>,∧,∨, 0, 1&gt;</a:t>
            </a:r>
            <a:r>
              <a:rPr lang="en-US" sz="2400" b="1" dirty="0" err="1" smtClean="0">
                <a:latin typeface="Times New Roman" pitchFamily="18" charset="0"/>
                <a:sym typeface="微软雅黑" pitchFamily="34" charset="-122"/>
              </a:rPr>
              <a:t>是有界格</a:t>
            </a:r>
            <a:r>
              <a:rPr lang="en-US" sz="2400" b="1" dirty="0" smtClean="0">
                <a:latin typeface="Times New Roman" pitchFamily="18" charset="0"/>
                <a:sym typeface="微软雅黑" pitchFamily="34" charset="-122"/>
              </a:rPr>
              <a:t>, </a:t>
            </a:r>
            <a:r>
              <a:rPr lang="en-US" sz="2400" b="1" dirty="0" err="1" smtClean="0">
                <a:latin typeface="Times New Roman" pitchFamily="18" charset="0"/>
                <a:sym typeface="微软雅黑" pitchFamily="34" charset="-122"/>
              </a:rPr>
              <a:t>则</a:t>
            </a:r>
            <a:r>
              <a:rPr lang="en-US" sz="2400" b="1" dirty="0" err="1" smtClean="0">
                <a:latin typeface="Times New Roman" pitchFamily="18" charset="0"/>
                <a:sym typeface="Symbol" pitchFamily="18" charset="2"/>
              </a:rPr>
              <a:t></a:t>
            </a:r>
            <a:r>
              <a:rPr lang="en-US" sz="2400" b="1" i="1" dirty="0" err="1" smtClean="0">
                <a:latin typeface="Times New Roman" pitchFamily="18" charset="0"/>
                <a:sym typeface="微软雅黑" pitchFamily="34" charset="-122"/>
              </a:rPr>
              <a:t>a</a:t>
            </a:r>
            <a:r>
              <a:rPr lang="en-US" sz="2400" b="1" dirty="0" err="1" smtClean="0">
                <a:latin typeface="Times New Roman" pitchFamily="18" charset="0"/>
                <a:sym typeface="微软雅黑" pitchFamily="34" charset="-122"/>
              </a:rPr>
              <a:t>∈</a:t>
            </a:r>
            <a:r>
              <a:rPr lang="en-US" sz="2400" b="1" i="1" dirty="0" err="1" smtClean="0">
                <a:latin typeface="Times New Roman" pitchFamily="18" charset="0"/>
                <a:sym typeface="微软雅黑" pitchFamily="34" charset="-122"/>
              </a:rPr>
              <a:t>L</a:t>
            </a:r>
            <a:r>
              <a:rPr lang="en-US" sz="2400" b="1" dirty="0" err="1" smtClean="0">
                <a:latin typeface="Times New Roman" pitchFamily="18" charset="0"/>
                <a:sym typeface="微软雅黑" pitchFamily="34" charset="-122"/>
              </a:rPr>
              <a:t>有</a:t>
            </a:r>
            <a:r>
              <a:rPr lang="en-US" sz="2400" b="1" i="1" dirty="0" smtClean="0">
                <a:latin typeface="Times New Roman" pitchFamily="18" charset="0"/>
                <a:sym typeface="微软雅黑" pitchFamily="34" charset="-122"/>
              </a:rPr>
              <a:t> a</a:t>
            </a:r>
            <a:r>
              <a:rPr lang="en-US" sz="2400" b="1" dirty="0" smtClean="0">
                <a:latin typeface="Times New Roman" pitchFamily="18" charset="0"/>
                <a:sym typeface="微软雅黑" pitchFamily="34" charset="-122"/>
              </a:rPr>
              <a:t>∧0 = 0, </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∨0 = </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∧1 = </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∨1 = 1</a:t>
            </a:r>
          </a:p>
          <a:p>
            <a:pPr>
              <a:lnSpc>
                <a:spcPct val="125000"/>
              </a:lnSpc>
              <a:spcBef>
                <a:spcPts val="900"/>
              </a:spcBef>
              <a:buClr>
                <a:srgbClr val="FF9900"/>
              </a:buClr>
              <a:buFont typeface="Wingdings" pitchFamily="2" charset="2"/>
              <a:buChar char="l"/>
            </a:pPr>
            <a:r>
              <a:rPr lang="en-US" sz="2400" b="1" dirty="0" err="1" smtClean="0">
                <a:latin typeface="Times New Roman" pitchFamily="18" charset="0"/>
                <a:sym typeface="微软雅黑" pitchFamily="34" charset="-122"/>
              </a:rPr>
              <a:t>有限格</a:t>
            </a:r>
            <a:r>
              <a:rPr lang="en-US" sz="2400" b="1" i="1" dirty="0" err="1">
                <a:latin typeface="Times New Roman" pitchFamily="18" charset="0"/>
                <a:sym typeface="微软雅黑" pitchFamily="34" charset="-122"/>
              </a:rPr>
              <a:t>L</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baseline="-25000" dirty="0">
                <a:latin typeface="Times New Roman" pitchFamily="18" charset="0"/>
                <a:sym typeface="微软雅黑" pitchFamily="34" charset="-122"/>
              </a:rPr>
              <a:t>1</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sz="2400" b="1" baseline="-25000" dirty="0" smtClean="0">
                <a:latin typeface="Times New Roman" pitchFamily="18" charset="0"/>
                <a:sym typeface="微软雅黑" pitchFamily="34" charset="-122"/>
              </a:rPr>
              <a:t>2 </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sz="2400" b="1" baseline="-25000" dirty="0" smtClean="0">
                <a:latin typeface="Times New Roman" pitchFamily="18" charset="0"/>
                <a:sym typeface="微软雅黑" pitchFamily="34" charset="-122"/>
              </a:rPr>
              <a:t>n</a:t>
            </a:r>
            <a:r>
              <a:rPr lang="en-US" sz="2400" b="1" dirty="0">
                <a:latin typeface="Times New Roman" pitchFamily="18" charset="0"/>
                <a:sym typeface="微软雅黑" pitchFamily="34" charset="-122"/>
              </a:rPr>
              <a:t>}</a:t>
            </a:r>
            <a:r>
              <a:rPr lang="en-US" sz="2400" b="1" dirty="0" err="1">
                <a:latin typeface="Times New Roman" pitchFamily="18" charset="0"/>
                <a:sym typeface="微软雅黑" pitchFamily="34" charset="-122"/>
              </a:rPr>
              <a:t>是有界格</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baseline="-25000" dirty="0">
                <a:latin typeface="Times New Roman" pitchFamily="18" charset="0"/>
                <a:sym typeface="微软雅黑" pitchFamily="34" charset="-122"/>
              </a:rPr>
              <a:t>1</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baseline="-25000" dirty="0">
                <a:latin typeface="Times New Roman" pitchFamily="18" charset="0"/>
                <a:sym typeface="微软雅黑" pitchFamily="34" charset="-122"/>
              </a:rPr>
              <a:t>2</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i="1" baseline="-25000" dirty="0" err="1">
                <a:latin typeface="Times New Roman" pitchFamily="18" charset="0"/>
                <a:sym typeface="微软雅黑" pitchFamily="34" charset="-122"/>
              </a:rPr>
              <a:t>n</a:t>
            </a:r>
            <a:r>
              <a:rPr lang="en-US" sz="2400" b="1" dirty="0" err="1">
                <a:latin typeface="Times New Roman" pitchFamily="18" charset="0"/>
                <a:sym typeface="微软雅黑" pitchFamily="34" charset="-122"/>
              </a:rPr>
              <a:t>是</a:t>
            </a:r>
            <a:r>
              <a:rPr lang="en-US" sz="2400" b="1" i="1" dirty="0" err="1">
                <a:latin typeface="Times New Roman" pitchFamily="18" charset="0"/>
                <a:sym typeface="微软雅黑" pitchFamily="34" charset="-122"/>
              </a:rPr>
              <a:t>L</a:t>
            </a:r>
            <a:r>
              <a:rPr lang="en-US" sz="2400" b="1" dirty="0" err="1">
                <a:latin typeface="Times New Roman" pitchFamily="18" charset="0"/>
                <a:sym typeface="微软雅黑" pitchFamily="34" charset="-122"/>
              </a:rPr>
              <a:t>的全下</a:t>
            </a:r>
            <a:endParaRPr lang="en-US" sz="2400" b="1" dirty="0">
              <a:latin typeface="Times New Roman" pitchFamily="18" charset="0"/>
              <a:sym typeface="微软雅黑" pitchFamily="34" charset="-122"/>
            </a:endParaRPr>
          </a:p>
          <a:p>
            <a:pPr>
              <a:lnSpc>
                <a:spcPct val="125000"/>
              </a:lnSpc>
              <a:spcBef>
                <a:spcPts val="900"/>
              </a:spcBef>
            </a:pPr>
            <a:r>
              <a:rPr lang="en-US" sz="2400" b="1" dirty="0">
                <a:latin typeface="Times New Roman" pitchFamily="18" charset="0"/>
                <a:sym typeface="微软雅黑" pitchFamily="34" charset="-122"/>
              </a:rPr>
              <a:t>    界, </a:t>
            </a:r>
            <a:r>
              <a:rPr lang="en-US" sz="2400" b="1" i="1" dirty="0">
                <a:latin typeface="Times New Roman" pitchFamily="18" charset="0"/>
                <a:sym typeface="微软雅黑" pitchFamily="34" charset="-122"/>
              </a:rPr>
              <a:t>a</a:t>
            </a:r>
            <a:r>
              <a:rPr lang="en-US" sz="2400" b="1" baseline="-25000" dirty="0">
                <a:latin typeface="Times New Roman" pitchFamily="18" charset="0"/>
                <a:sym typeface="微软雅黑" pitchFamily="34" charset="-122"/>
              </a:rPr>
              <a:t>1</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baseline="-25000" dirty="0">
                <a:latin typeface="Times New Roman" pitchFamily="18" charset="0"/>
                <a:sym typeface="微软雅黑" pitchFamily="34" charset="-122"/>
              </a:rPr>
              <a:t>2</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i="1" baseline="-25000" dirty="0" err="1">
                <a:latin typeface="Times New Roman" pitchFamily="18" charset="0"/>
                <a:sym typeface="微软雅黑" pitchFamily="34" charset="-122"/>
              </a:rPr>
              <a:t>n</a:t>
            </a:r>
            <a:r>
              <a:rPr lang="en-US" sz="2400" b="1" dirty="0" err="1">
                <a:latin typeface="Times New Roman" pitchFamily="18" charset="0"/>
                <a:sym typeface="微软雅黑" pitchFamily="34" charset="-122"/>
              </a:rPr>
              <a:t>是</a:t>
            </a:r>
            <a:r>
              <a:rPr lang="en-US" sz="2400" b="1" i="1" dirty="0" err="1">
                <a:latin typeface="Times New Roman" pitchFamily="18" charset="0"/>
                <a:sym typeface="微软雅黑" pitchFamily="34" charset="-122"/>
              </a:rPr>
              <a:t>L</a:t>
            </a:r>
            <a:r>
              <a:rPr lang="en-US" sz="2400" b="1" dirty="0" err="1">
                <a:latin typeface="Times New Roman" pitchFamily="18" charset="0"/>
                <a:sym typeface="微软雅黑" pitchFamily="34" charset="-122"/>
              </a:rPr>
              <a:t>的全上界</a:t>
            </a:r>
            <a:r>
              <a:rPr lang="en-US" sz="2400" b="1" dirty="0">
                <a:latin typeface="Times New Roman" pitchFamily="18" charset="0"/>
                <a:sym typeface="微软雅黑" pitchFamily="34" charset="-122"/>
              </a:rPr>
              <a:t>.</a:t>
            </a:r>
          </a:p>
          <a:p>
            <a:pPr>
              <a:lnSpc>
                <a:spcPct val="125000"/>
              </a:lnSpc>
              <a:spcBef>
                <a:spcPts val="900"/>
              </a:spcBef>
              <a:buClr>
                <a:srgbClr val="FF9900"/>
              </a:buClr>
              <a:buFont typeface="Wingdings" pitchFamily="2" charset="2"/>
              <a:buChar char="l"/>
            </a:pPr>
            <a:r>
              <a:rPr lang="en-US" sz="2400" b="1" dirty="0">
                <a:latin typeface="Times New Roman" pitchFamily="18" charset="0"/>
                <a:sym typeface="微软雅黑" pitchFamily="34" charset="-122"/>
              </a:rPr>
              <a:t> 0是关于∧运算的零元,∨运算的单位元</a:t>
            </a:r>
            <a:r>
              <a:rPr lang="zh-CN" altLang="en-US" sz="2400" b="1" dirty="0">
                <a:latin typeface="Times New Roman" pitchFamily="18" charset="0"/>
                <a:sym typeface="微软雅黑" pitchFamily="34" charset="-122"/>
              </a:rPr>
              <a:t>；</a:t>
            </a:r>
            <a:r>
              <a:rPr lang="en-US" sz="2400" b="1" dirty="0">
                <a:latin typeface="Times New Roman" pitchFamily="18" charset="0"/>
                <a:sym typeface="微软雅黑" pitchFamily="34" charset="-122"/>
              </a:rPr>
              <a:t>1是关于∨运算的</a:t>
            </a:r>
          </a:p>
          <a:p>
            <a:pPr>
              <a:lnSpc>
                <a:spcPct val="125000"/>
              </a:lnSpc>
              <a:spcBef>
                <a:spcPts val="900"/>
              </a:spcBef>
            </a:pP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零元</a:t>
            </a:r>
            <a:r>
              <a:rPr lang="en-US" sz="2400" b="1" dirty="0" smtClean="0">
                <a:latin typeface="Times New Roman" pitchFamily="18" charset="0"/>
                <a:sym typeface="微软雅黑" pitchFamily="34" charset="-122"/>
              </a:rPr>
              <a:t>, ∧</a:t>
            </a:r>
            <a:r>
              <a:rPr lang="en-US" sz="2400" b="1" dirty="0" err="1" smtClean="0">
                <a:latin typeface="Times New Roman" pitchFamily="18" charset="0"/>
                <a:sym typeface="微软雅黑" pitchFamily="34" charset="-122"/>
              </a:rPr>
              <a:t>运算的单位元</a:t>
            </a:r>
            <a:r>
              <a:rPr lang="en-US" sz="2400" b="1" dirty="0">
                <a:latin typeface="Times New Roman" pitchFamily="18" charset="0"/>
                <a:sym typeface="微软雅黑" pitchFamily="34" charset="-122"/>
              </a:rPr>
              <a:t>.</a:t>
            </a:r>
          </a:p>
          <a:p>
            <a:pPr>
              <a:lnSpc>
                <a:spcPct val="125000"/>
              </a:lnSpc>
              <a:spcBef>
                <a:spcPts val="900"/>
              </a:spcBef>
              <a:buClr>
                <a:srgbClr val="FF9900"/>
              </a:buClr>
              <a:buFont typeface="Wingdings" pitchFamily="2" charset="2"/>
              <a:buChar char="l"/>
            </a:pPr>
            <a:r>
              <a:rPr lang="zh-CN" altLang="en-US" sz="2400" b="1" dirty="0">
                <a:latin typeface="Times New Roman" pitchFamily="18" charset="0"/>
                <a:sym typeface="微软雅黑" pitchFamily="34" charset="-122"/>
              </a:rPr>
              <a:t> 对</a:t>
            </a:r>
            <a:r>
              <a:rPr lang="en-US" sz="2400" b="1" dirty="0" err="1">
                <a:latin typeface="Times New Roman" pitchFamily="18" charset="0"/>
                <a:sym typeface="微软雅黑" pitchFamily="34" charset="-122"/>
              </a:rPr>
              <a:t>于涉及到有界格的命题</a:t>
            </a:r>
            <a:r>
              <a:rPr lang="en-US" sz="2400" b="1" dirty="0">
                <a:latin typeface="Times New Roman" pitchFamily="18" charset="0"/>
                <a:sym typeface="微软雅黑" pitchFamily="34" charset="-122"/>
              </a:rPr>
              <a:t>, 如果其中含有全下界0或全上界</a:t>
            </a:r>
          </a:p>
          <a:p>
            <a:pPr>
              <a:lnSpc>
                <a:spcPct val="125000"/>
              </a:lnSpc>
              <a:spcBef>
                <a:spcPts val="900"/>
              </a:spcBef>
            </a:pPr>
            <a:r>
              <a:rPr lang="en-US" sz="2400" b="1" dirty="0">
                <a:latin typeface="Times New Roman" pitchFamily="18" charset="0"/>
                <a:sym typeface="微软雅黑" pitchFamily="34" charset="-122"/>
              </a:rPr>
              <a:t>    1, </a:t>
            </a:r>
            <a:r>
              <a:rPr lang="zh-CN" altLang="en-US" sz="2400" b="1" dirty="0">
                <a:latin typeface="Times New Roman" pitchFamily="18" charset="0"/>
                <a:sym typeface="微软雅黑" pitchFamily="34" charset="-122"/>
              </a:rPr>
              <a:t>在</a:t>
            </a:r>
            <a:r>
              <a:rPr lang="en-US" sz="2400" b="1" dirty="0" err="1">
                <a:latin typeface="Times New Roman" pitchFamily="18" charset="0"/>
                <a:sym typeface="微软雅黑" pitchFamily="34" charset="-122"/>
              </a:rPr>
              <a:t>求该命题的对偶命题时</a:t>
            </a:r>
            <a:r>
              <a:rPr lang="en-US" sz="2400" b="1" dirty="0">
                <a:latin typeface="Times New Roman" pitchFamily="18" charset="0"/>
                <a:sym typeface="微软雅黑" pitchFamily="34" charset="-122"/>
              </a:rPr>
              <a:t>, 必须将0替换成1, 而将1替换</a:t>
            </a:r>
          </a:p>
          <a:p>
            <a:pPr>
              <a:lnSpc>
                <a:spcPct val="125000"/>
              </a:lnSpc>
              <a:spcBef>
                <a:spcPts val="900"/>
              </a:spcBef>
            </a:pPr>
            <a:r>
              <a:rPr lang="en-US" sz="2400" b="1" dirty="0">
                <a:latin typeface="Times New Roman" pitchFamily="18" charset="0"/>
                <a:sym typeface="微软雅黑" pitchFamily="34" charset="-122"/>
              </a:rPr>
              <a:t>    成0.</a:t>
            </a: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60</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0" y="225425"/>
            <a:ext cx="8572528"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有补格</a:t>
            </a:r>
            <a:endParaRPr lang="zh-CN" altLang="en-US" b="1" dirty="0">
              <a:latin typeface="Arial" pitchFamily="34" charset="0"/>
            </a:endParaRPr>
          </a:p>
        </p:txBody>
      </p:sp>
      <p:sp>
        <p:nvSpPr>
          <p:cNvPr id="20483" name="Text Box 3"/>
          <p:cNvSpPr txBox="1">
            <a:spLocks noChangeArrowheads="1"/>
          </p:cNvSpPr>
          <p:nvPr/>
        </p:nvSpPr>
        <p:spPr bwMode="auto">
          <a:xfrm>
            <a:off x="455613" y="989768"/>
            <a:ext cx="8461375" cy="2122825"/>
          </a:xfrm>
          <a:prstGeom prst="rect">
            <a:avLst/>
          </a:prstGeom>
          <a:noFill/>
          <a:ln w="9525">
            <a:noFill/>
            <a:miter lim="800000"/>
            <a:headEnd/>
            <a:tailEnd/>
          </a:ln>
          <a:effectLst/>
        </p:spPr>
        <p:txBody>
          <a:bodyPr>
            <a:spAutoFit/>
          </a:bodyPr>
          <a:lstStyle/>
          <a:p>
            <a:pPr>
              <a:lnSpc>
                <a:spcPct val="125000"/>
              </a:lnSpc>
              <a:spcBef>
                <a:spcPts val="600"/>
              </a:spcBef>
            </a:pPr>
            <a:r>
              <a:rPr lang="zh-CN" altLang="en-US" sz="2400" b="1" dirty="0" smtClean="0">
                <a:solidFill>
                  <a:srgbClr val="CC0000"/>
                </a:solidFill>
                <a:latin typeface="Times New Roman" pitchFamily="18" charset="0"/>
                <a:sym typeface="微软雅黑" pitchFamily="34" charset="-122"/>
              </a:rPr>
              <a:t>定义</a:t>
            </a:r>
            <a:r>
              <a:rPr lang="en-US" sz="2400" b="1" dirty="0" smtClean="0">
                <a:solidFill>
                  <a:srgbClr val="CC0000"/>
                </a:solidFill>
                <a:latin typeface="Times New Roman" pitchFamily="18" charset="0"/>
                <a:sym typeface="微软雅黑" pitchFamily="34" charset="-122"/>
              </a:rPr>
              <a:t>9.23</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a:t>
            </a:r>
            <a:r>
              <a:rPr lang="en-US" sz="2400" b="1" dirty="0">
                <a:latin typeface="Times New Roman" pitchFamily="18" charset="0"/>
                <a:sym typeface="微软雅黑" pitchFamily="34" charset="-122"/>
              </a:rPr>
              <a:t>&lt;</a:t>
            </a:r>
            <a:r>
              <a:rPr lang="en-US" sz="2400" b="1" i="1" dirty="0">
                <a:latin typeface="Times New Roman" pitchFamily="18" charset="0"/>
                <a:sym typeface="微软雅黑" pitchFamily="34" charset="-122"/>
              </a:rPr>
              <a:t>L</a:t>
            </a:r>
            <a:r>
              <a:rPr lang="en-US" sz="2400" b="1" dirty="0">
                <a:latin typeface="Times New Roman" pitchFamily="18" charset="0"/>
                <a:sym typeface="微软雅黑" pitchFamily="34" charset="-122"/>
              </a:rPr>
              <a:t>,∧,∨</a:t>
            </a:r>
            <a:r>
              <a:rPr lang="en-US" sz="2400" b="1" dirty="0" smtClean="0">
                <a:latin typeface="Times New Roman" pitchFamily="18" charset="0"/>
                <a:sym typeface="微软雅黑" pitchFamily="34" charset="-122"/>
              </a:rPr>
              <a:t>, 0, 1</a:t>
            </a:r>
            <a:r>
              <a:rPr lang="en-US" sz="2400" b="1" dirty="0">
                <a:latin typeface="Times New Roman" pitchFamily="18" charset="0"/>
                <a:sym typeface="微软雅黑" pitchFamily="34" charset="-122"/>
              </a:rPr>
              <a:t>&gt;</a:t>
            </a:r>
            <a:r>
              <a:rPr lang="zh-CN" altLang="en-US" sz="2400" b="1" dirty="0">
                <a:latin typeface="Times New Roman" pitchFamily="18" charset="0"/>
                <a:sym typeface="微软雅黑" pitchFamily="34" charset="-122"/>
              </a:rPr>
              <a:t>是有界格</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若存在</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L</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使得</a:t>
            </a:r>
          </a:p>
          <a:p>
            <a:pPr>
              <a:lnSpc>
                <a:spcPct val="125000"/>
              </a:lnSpc>
              <a:spcBef>
                <a:spcPts val="600"/>
              </a:spcBef>
            </a:pP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 0 </a:t>
            </a:r>
            <a:r>
              <a:rPr lang="zh-CN" altLang="en-US" sz="2400" b="1" dirty="0">
                <a:latin typeface="Times New Roman" pitchFamily="18" charset="0"/>
                <a:sym typeface="微软雅黑" pitchFamily="34" charset="-122"/>
              </a:rPr>
              <a:t>和</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 1</a:t>
            </a:r>
          </a:p>
          <a:p>
            <a:pPr>
              <a:lnSpc>
                <a:spcPct val="125000"/>
              </a:lnSpc>
              <a:spcBef>
                <a:spcPts val="600"/>
              </a:spcBef>
            </a:pPr>
            <a:r>
              <a:rPr lang="zh-CN" altLang="en-US" sz="2400" b="1" dirty="0">
                <a:latin typeface="Times New Roman" pitchFamily="18" charset="0"/>
                <a:sym typeface="微软雅黑" pitchFamily="34" charset="-122"/>
              </a:rPr>
              <a:t>成立</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则称</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是</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的</a:t>
            </a:r>
            <a:r>
              <a:rPr lang="zh-CN" altLang="en-US" sz="2400" b="1" dirty="0">
                <a:solidFill>
                  <a:schemeClr val="accent2">
                    <a:lumMod val="60000"/>
                    <a:lumOff val="40000"/>
                  </a:schemeClr>
                </a:solidFill>
                <a:latin typeface="Times New Roman" pitchFamily="18" charset="0"/>
                <a:sym typeface="微软雅黑" pitchFamily="34" charset="-122"/>
              </a:rPr>
              <a:t>补元</a:t>
            </a:r>
            <a:r>
              <a:rPr lang="en-US" sz="2400" b="1" dirty="0">
                <a:latin typeface="Times New Roman" pitchFamily="18" charset="0"/>
                <a:sym typeface="微软雅黑" pitchFamily="34" charset="-122"/>
              </a:rPr>
              <a:t>.</a:t>
            </a:r>
          </a:p>
          <a:p>
            <a:pPr>
              <a:lnSpc>
                <a:spcPct val="125000"/>
              </a:lnSpc>
              <a:spcBef>
                <a:spcPts val="600"/>
              </a:spcBef>
              <a:buClr>
                <a:srgbClr val="FF9900"/>
              </a:buClr>
              <a:buFont typeface="Wingdings" pitchFamily="2" charset="2"/>
              <a:buChar char="l"/>
            </a:pPr>
            <a:r>
              <a:rPr lang="zh-CN" altLang="en-US" sz="2400" b="1" dirty="0">
                <a:latin typeface="Times New Roman" pitchFamily="18" charset="0"/>
                <a:sym typeface="微软雅黑" pitchFamily="34" charset="-122"/>
              </a:rPr>
              <a:t> 注意：若</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是</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的补元</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那么</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也是</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的补元</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和</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互为补元</a:t>
            </a:r>
            <a:r>
              <a:rPr lang="en-US" sz="2400" b="1" dirty="0" smtClean="0">
                <a:latin typeface="Times New Roman" pitchFamily="18" charset="0"/>
                <a:sym typeface="微软雅黑" pitchFamily="34" charset="-122"/>
              </a:rPr>
              <a:t>.</a:t>
            </a:r>
          </a:p>
        </p:txBody>
      </p:sp>
      <p:pic>
        <p:nvPicPr>
          <p:cNvPr id="20484" name="Picture 3"/>
          <p:cNvPicPr>
            <a:picLocks noChangeAspect="1" noChangeArrowheads="1"/>
          </p:cNvPicPr>
          <p:nvPr/>
        </p:nvPicPr>
        <p:blipFill>
          <a:blip r:embed="rId2"/>
          <a:srcRect/>
          <a:stretch>
            <a:fillRect/>
          </a:stretch>
        </p:blipFill>
        <p:spPr bwMode="auto">
          <a:xfrm>
            <a:off x="912813" y="3811092"/>
            <a:ext cx="6934200" cy="2819400"/>
          </a:xfrm>
          <a:prstGeom prst="rect">
            <a:avLst/>
          </a:prstGeom>
          <a:noFill/>
          <a:ln w="9525">
            <a:noFill/>
            <a:miter lim="800000"/>
            <a:headEnd/>
            <a:tailEnd/>
          </a:ln>
        </p:spPr>
      </p:pic>
      <p:sp>
        <p:nvSpPr>
          <p:cNvPr id="6"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61</a:t>
            </a:fld>
            <a:endParaRPr lang="en-US" altLang="zh-CN" smtClean="0">
              <a:ea typeface="宋体" charset="-122"/>
            </a:endParaRPr>
          </a:p>
        </p:txBody>
      </p:sp>
      <p:sp>
        <p:nvSpPr>
          <p:cNvPr id="7" name="Text Box 3"/>
          <p:cNvSpPr txBox="1">
            <a:spLocks noChangeArrowheads="1"/>
          </p:cNvSpPr>
          <p:nvPr/>
        </p:nvSpPr>
        <p:spPr bwMode="auto">
          <a:xfrm>
            <a:off x="455796" y="3253087"/>
            <a:ext cx="8461375" cy="461665"/>
          </a:xfrm>
          <a:prstGeom prst="rect">
            <a:avLst/>
          </a:prstGeom>
          <a:noFill/>
          <a:ln w="9525">
            <a:noFill/>
            <a:miter lim="800000"/>
            <a:headEnd/>
            <a:tailEnd/>
          </a:ln>
          <a:effectLst/>
        </p:spPr>
        <p:txBody>
          <a:bodyPr wrap="square">
            <a:spAutoFit/>
          </a:bodyPr>
          <a:lstStyle/>
          <a:p>
            <a:pPr>
              <a:spcBef>
                <a:spcPts val="600"/>
              </a:spcBef>
            </a:pPr>
            <a:r>
              <a:rPr lang="zh-CN" altLang="en-US" sz="2400" b="1" dirty="0" smtClean="0">
                <a:latin typeface="Times New Roman" pitchFamily="18" charset="0"/>
                <a:sym typeface="微软雅黑" pitchFamily="34" charset="-122"/>
              </a:rPr>
              <a:t>例：考虑</a:t>
            </a:r>
            <a:r>
              <a:rPr lang="zh-CN" altLang="en-US" sz="2400" b="1" dirty="0">
                <a:latin typeface="Times New Roman" pitchFamily="18" charset="0"/>
                <a:sym typeface="微软雅黑" pitchFamily="34" charset="-122"/>
              </a:rPr>
              <a:t>下图中的格</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针对不同的元素，求出所有的补元</a:t>
            </a:r>
            <a:r>
              <a:rPr lang="en-US" sz="2400" b="1" dirty="0">
                <a:latin typeface="Times New Roman" pitchFamily="18" charset="0"/>
                <a:sym typeface="微软雅黑" pitchFamily="34" charset="-122"/>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anim calcmode="lin" valueType="num">
                                      <p:cBhvr additive="base">
                                        <p:cTn id="11" dur="500" fill="hold"/>
                                        <p:tgtEl>
                                          <p:spTgt spid="20484"/>
                                        </p:tgtEl>
                                        <p:attrNameLst>
                                          <p:attrName>ppt_x</p:attrName>
                                        </p:attrNameLst>
                                      </p:cBhvr>
                                      <p:tavLst>
                                        <p:tav tm="0">
                                          <p:val>
                                            <p:strVal val="#ppt_x"/>
                                          </p:val>
                                        </p:tav>
                                        <p:tav tm="100000">
                                          <p:val>
                                            <p:strVal val="#ppt_x"/>
                                          </p:val>
                                        </p:tav>
                                      </p:tavLst>
                                    </p:anim>
                                    <p:anim calcmode="lin" valueType="num">
                                      <p:cBhvr additive="base">
                                        <p:cTn id="12"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有补格</a:t>
            </a:r>
            <a:endParaRPr lang="zh-CN" altLang="en-US" sz="3200" b="1" dirty="0">
              <a:latin typeface="Arial" pitchFamily="34" charset="0"/>
            </a:endParaRPr>
          </a:p>
        </p:txBody>
      </p:sp>
      <p:sp>
        <p:nvSpPr>
          <p:cNvPr id="21507" name="Text Box 3"/>
          <p:cNvSpPr txBox="1">
            <a:spLocks noChangeArrowheads="1"/>
          </p:cNvSpPr>
          <p:nvPr/>
        </p:nvSpPr>
        <p:spPr bwMode="auto">
          <a:xfrm>
            <a:off x="455613" y="1143000"/>
            <a:ext cx="8461375" cy="4647426"/>
          </a:xfrm>
          <a:prstGeom prst="rect">
            <a:avLst/>
          </a:prstGeom>
          <a:noFill/>
          <a:ln w="9525">
            <a:noFill/>
            <a:miter lim="800000"/>
            <a:headEnd/>
            <a:tailEnd/>
          </a:ln>
          <a:effectLst/>
        </p:spPr>
        <p:txBody>
          <a:bodyPr>
            <a:spAutoFit/>
          </a:bodyPr>
          <a:lstStyle/>
          <a:p>
            <a:pPr>
              <a:spcBef>
                <a:spcPts val="1200"/>
              </a:spcBef>
            </a:pPr>
            <a:r>
              <a:rPr lang="en-US" sz="2400" b="1" dirty="0">
                <a:latin typeface="Times New Roman" pitchFamily="18" charset="0"/>
                <a:sym typeface="微软雅黑" pitchFamily="34" charset="-122"/>
              </a:rPr>
              <a:t>(1) </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1</a:t>
            </a:r>
            <a:r>
              <a:rPr lang="en-US" sz="2400" b="1" dirty="0">
                <a:latin typeface="Times New Roman" pitchFamily="18" charset="0"/>
                <a:sym typeface="微软雅黑" pitchFamily="34" charset="-122"/>
              </a:rPr>
              <a:t>中</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与</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互为补元</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其中</a:t>
            </a:r>
            <a:r>
              <a:rPr lang="en-US" sz="2400" b="1" i="1" dirty="0" err="1">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为全下界</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c</a:t>
            </a:r>
            <a:r>
              <a:rPr lang="en-US" sz="2400" b="1" dirty="0" err="1">
                <a:latin typeface="Times New Roman" pitchFamily="18" charset="0"/>
                <a:sym typeface="微软雅黑" pitchFamily="34" charset="-122"/>
              </a:rPr>
              <a:t>为全上界</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没有</a:t>
            </a:r>
            <a:endParaRPr lang="en-US" sz="2400" b="1" dirty="0">
              <a:latin typeface="Times New Roman" pitchFamily="18" charset="0"/>
              <a:sym typeface="微软雅黑" pitchFamily="34" charset="-122"/>
            </a:endParaRPr>
          </a:p>
          <a:p>
            <a:pPr>
              <a:spcBef>
                <a:spcPts val="1200"/>
              </a:spcBef>
            </a:pP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补元</a:t>
            </a:r>
            <a:r>
              <a:rPr lang="en-US" sz="2400" b="1" dirty="0">
                <a:latin typeface="Times New Roman" pitchFamily="18" charset="0"/>
                <a:sym typeface="微软雅黑" pitchFamily="34" charset="-122"/>
              </a:rPr>
              <a:t>.</a:t>
            </a:r>
          </a:p>
          <a:p>
            <a:pPr>
              <a:spcBef>
                <a:spcPts val="1200"/>
              </a:spcBef>
            </a:pPr>
            <a:r>
              <a:rPr lang="en-US" sz="2400" b="1" dirty="0">
                <a:latin typeface="Times New Roman" pitchFamily="18" charset="0"/>
                <a:sym typeface="微软雅黑" pitchFamily="34" charset="-122"/>
              </a:rPr>
              <a:t>(2) </a:t>
            </a:r>
            <a:r>
              <a:rPr lang="en-US" sz="2400" b="1" i="1" dirty="0" smtClean="0">
                <a:latin typeface="Times New Roman" pitchFamily="18" charset="0"/>
                <a:sym typeface="微软雅黑" pitchFamily="34" charset="-122"/>
              </a:rPr>
              <a:t>L</a:t>
            </a:r>
            <a:r>
              <a:rPr lang="en-US" sz="2400" b="1" baseline="-25000" dirty="0" smtClean="0">
                <a:latin typeface="Times New Roman" pitchFamily="18" charset="0"/>
                <a:sym typeface="微软雅黑" pitchFamily="34" charset="-122"/>
              </a:rPr>
              <a:t>2</a:t>
            </a:r>
            <a:r>
              <a:rPr lang="en-US" sz="2400" b="1" dirty="0" smtClean="0">
                <a:latin typeface="Times New Roman" pitchFamily="18" charset="0"/>
                <a:sym typeface="微软雅黑" pitchFamily="34" charset="-122"/>
              </a:rPr>
              <a:t>中</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与</a:t>
            </a:r>
            <a:r>
              <a:rPr lang="en-US" sz="2400" b="1" i="1" dirty="0" err="1">
                <a:latin typeface="Times New Roman" pitchFamily="18" charset="0"/>
                <a:sym typeface="微软雅黑" pitchFamily="34" charset="-122"/>
              </a:rPr>
              <a:t>d</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互为补元</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其中</a:t>
            </a:r>
            <a:r>
              <a:rPr lang="en-US" sz="2400" b="1" i="1" dirty="0" err="1">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为全下界</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d</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为全上界</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与</a:t>
            </a:r>
            <a:r>
              <a:rPr lang="en-US" sz="2400" b="1" i="1" dirty="0" err="1">
                <a:latin typeface="Times New Roman" pitchFamily="18" charset="0"/>
                <a:sym typeface="微软雅黑" pitchFamily="34" charset="-122"/>
              </a:rPr>
              <a:t>c</a:t>
            </a:r>
            <a:endParaRPr lang="en-US" sz="2400" b="1" i="1" dirty="0">
              <a:latin typeface="Times New Roman" pitchFamily="18" charset="0"/>
              <a:sym typeface="微软雅黑" pitchFamily="34" charset="-122"/>
            </a:endParaRPr>
          </a:p>
          <a:p>
            <a:pPr>
              <a:spcBef>
                <a:spcPts val="1200"/>
              </a:spcBef>
            </a:pP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也互为补元</a:t>
            </a:r>
            <a:r>
              <a:rPr lang="en-US" sz="2400" b="1" dirty="0">
                <a:latin typeface="Times New Roman" pitchFamily="18" charset="0"/>
                <a:sym typeface="微软雅黑" pitchFamily="34" charset="-122"/>
              </a:rPr>
              <a:t>.</a:t>
            </a:r>
          </a:p>
          <a:p>
            <a:pPr>
              <a:spcBef>
                <a:spcPts val="1200"/>
              </a:spcBef>
            </a:pPr>
            <a:r>
              <a:rPr lang="en-US" sz="2400" b="1" dirty="0">
                <a:latin typeface="Times New Roman" pitchFamily="18" charset="0"/>
                <a:sym typeface="微软雅黑" pitchFamily="34" charset="-122"/>
              </a:rPr>
              <a:t>(3) </a:t>
            </a:r>
            <a:r>
              <a:rPr lang="en-US" sz="2400" b="1" i="1" dirty="0" smtClean="0">
                <a:latin typeface="Times New Roman" pitchFamily="18" charset="0"/>
                <a:sym typeface="微软雅黑" pitchFamily="34" charset="-122"/>
              </a:rPr>
              <a:t>L</a:t>
            </a:r>
            <a:r>
              <a:rPr lang="en-US" sz="2400" b="1" baseline="-25000" dirty="0" smtClean="0">
                <a:latin typeface="Times New Roman" pitchFamily="18" charset="0"/>
                <a:sym typeface="微软雅黑" pitchFamily="34" charset="-122"/>
              </a:rPr>
              <a:t>3</a:t>
            </a:r>
            <a:r>
              <a:rPr lang="en-US" sz="2400" b="1" dirty="0" smtClean="0">
                <a:latin typeface="Times New Roman" pitchFamily="18" charset="0"/>
                <a:sym typeface="微软雅黑" pitchFamily="34" charset="-122"/>
              </a:rPr>
              <a:t>中</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与</a:t>
            </a:r>
            <a:r>
              <a:rPr lang="en-US" sz="2400" b="1" i="1" dirty="0" err="1">
                <a:latin typeface="Times New Roman" pitchFamily="18" charset="0"/>
                <a:sym typeface="微软雅黑" pitchFamily="34" charset="-122"/>
              </a:rPr>
              <a:t>e</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互为补元</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其中</a:t>
            </a:r>
            <a:r>
              <a:rPr lang="en-US" sz="2400" b="1" i="1" dirty="0" err="1">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为全下界</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e</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为全上界</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的补</a:t>
            </a:r>
            <a:endParaRPr lang="en-US" sz="2400" b="1" dirty="0">
              <a:latin typeface="Times New Roman" pitchFamily="18" charset="0"/>
              <a:sym typeface="微软雅黑" pitchFamily="34" charset="-122"/>
            </a:endParaRPr>
          </a:p>
          <a:p>
            <a:pPr>
              <a:spcBef>
                <a:spcPts val="1200"/>
              </a:spcBef>
            </a:pP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元是</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和</a:t>
            </a:r>
            <a:r>
              <a:rPr lang="en-US" sz="2400" b="1" i="1" dirty="0" err="1">
                <a:latin typeface="Times New Roman" pitchFamily="18" charset="0"/>
                <a:sym typeface="微软雅黑" pitchFamily="34" charset="-122"/>
              </a:rPr>
              <a:t>d</a:t>
            </a:r>
            <a:r>
              <a:rPr lang="en-US" sz="2400" b="1" dirty="0">
                <a:latin typeface="Times New Roman" pitchFamily="18" charset="0"/>
                <a:sym typeface="微软雅黑" pitchFamily="34" charset="-122"/>
              </a:rPr>
              <a:t> ; </a:t>
            </a:r>
            <a:r>
              <a:rPr lang="en-US" sz="2400" b="1" i="1" dirty="0">
                <a:latin typeface="Times New Roman" pitchFamily="18" charset="0"/>
                <a:sym typeface="微软雅黑" pitchFamily="34" charset="-122"/>
              </a:rPr>
              <a:t>c</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的补元是</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和</a:t>
            </a:r>
            <a:r>
              <a:rPr lang="en-US" sz="2400" b="1" i="1" dirty="0" err="1">
                <a:latin typeface="Times New Roman" pitchFamily="18" charset="0"/>
                <a:sym typeface="微软雅黑" pitchFamily="34" charset="-122"/>
              </a:rPr>
              <a:t>d</a:t>
            </a:r>
            <a:r>
              <a:rPr lang="en-US" sz="2400" b="1" dirty="0">
                <a:latin typeface="Times New Roman" pitchFamily="18" charset="0"/>
                <a:sym typeface="微软雅黑" pitchFamily="34" charset="-122"/>
              </a:rPr>
              <a:t> ; </a:t>
            </a:r>
            <a:r>
              <a:rPr lang="en-US" sz="2400" b="1" i="1" dirty="0">
                <a:latin typeface="Times New Roman" pitchFamily="18" charset="0"/>
                <a:sym typeface="微软雅黑" pitchFamily="34" charset="-122"/>
              </a:rPr>
              <a:t>d</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的补元是</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和</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 ; </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c</a:t>
            </a:r>
            <a:r>
              <a:rPr lang="en-US" sz="2400" b="1" dirty="0">
                <a:latin typeface="Times New Roman" pitchFamily="18" charset="0"/>
                <a:sym typeface="微软雅黑" pitchFamily="34" charset="-122"/>
              </a:rPr>
              <a:t>,</a:t>
            </a:r>
          </a:p>
          <a:p>
            <a:pPr>
              <a:spcBef>
                <a:spcPts val="12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d</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每个元素都有两个补元</a:t>
            </a:r>
            <a:r>
              <a:rPr lang="en-US" sz="2400" b="1" dirty="0">
                <a:latin typeface="Times New Roman" pitchFamily="18" charset="0"/>
                <a:sym typeface="微软雅黑" pitchFamily="34" charset="-122"/>
              </a:rPr>
              <a:t>.</a:t>
            </a:r>
          </a:p>
          <a:p>
            <a:pPr>
              <a:spcBef>
                <a:spcPts val="1200"/>
              </a:spcBef>
            </a:pPr>
            <a:r>
              <a:rPr lang="en-US" sz="2400" b="1" dirty="0">
                <a:latin typeface="Times New Roman" pitchFamily="18" charset="0"/>
                <a:sym typeface="微软雅黑" pitchFamily="34" charset="-122"/>
              </a:rPr>
              <a:t>(4) </a:t>
            </a:r>
            <a:r>
              <a:rPr lang="en-US" sz="2400" b="1" i="1" dirty="0" smtClean="0">
                <a:latin typeface="Times New Roman" pitchFamily="18" charset="0"/>
                <a:sym typeface="微软雅黑" pitchFamily="34" charset="-122"/>
              </a:rPr>
              <a:t>L</a:t>
            </a:r>
            <a:r>
              <a:rPr lang="en-US" sz="2400" b="1" baseline="-25000" dirty="0" smtClean="0">
                <a:latin typeface="Times New Roman" pitchFamily="18" charset="0"/>
                <a:sym typeface="微软雅黑" pitchFamily="34" charset="-122"/>
              </a:rPr>
              <a:t>4</a:t>
            </a:r>
            <a:r>
              <a:rPr lang="en-US" sz="2400" b="1" dirty="0" smtClean="0">
                <a:latin typeface="Times New Roman" pitchFamily="18" charset="0"/>
                <a:sym typeface="微软雅黑" pitchFamily="34" charset="-122"/>
              </a:rPr>
              <a:t>中</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与</a:t>
            </a:r>
            <a:r>
              <a:rPr lang="en-US" sz="2400" b="1" i="1" dirty="0" err="1">
                <a:latin typeface="Times New Roman" pitchFamily="18" charset="0"/>
                <a:sym typeface="微软雅黑" pitchFamily="34" charset="-122"/>
              </a:rPr>
              <a:t>e</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互为补元</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其中</a:t>
            </a:r>
            <a:r>
              <a:rPr lang="en-US" sz="2400" b="1" i="1" dirty="0" err="1">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为全下界</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e </a:t>
            </a:r>
            <a:r>
              <a:rPr lang="en-US" sz="2400" b="1" dirty="0" err="1">
                <a:latin typeface="Times New Roman" pitchFamily="18" charset="0"/>
                <a:sym typeface="微软雅黑" pitchFamily="34" charset="-122"/>
              </a:rPr>
              <a:t>为全上界</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的补</a:t>
            </a:r>
            <a:endParaRPr lang="en-US" sz="2400" b="1" dirty="0">
              <a:latin typeface="Times New Roman" pitchFamily="18" charset="0"/>
              <a:sym typeface="微软雅黑" pitchFamily="34" charset="-122"/>
            </a:endParaRPr>
          </a:p>
          <a:p>
            <a:pPr>
              <a:spcBef>
                <a:spcPts val="1200"/>
              </a:spcBef>
            </a:pP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元是</a:t>
            </a:r>
            <a:r>
              <a:rPr lang="en-US" sz="2400" b="1" i="1" dirty="0" err="1">
                <a:latin typeface="Times New Roman" pitchFamily="18" charset="0"/>
                <a:sym typeface="微软雅黑" pitchFamily="34" charset="-122"/>
              </a:rPr>
              <a:t>c</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和</a:t>
            </a:r>
            <a:r>
              <a:rPr lang="en-US" sz="2400" b="1" i="1" dirty="0" err="1">
                <a:latin typeface="Times New Roman" pitchFamily="18" charset="0"/>
                <a:sym typeface="微软雅黑" pitchFamily="34" charset="-122"/>
              </a:rPr>
              <a:t>d</a:t>
            </a:r>
            <a:r>
              <a:rPr lang="en-US" sz="2400" b="1" dirty="0">
                <a:latin typeface="Times New Roman" pitchFamily="18" charset="0"/>
                <a:sym typeface="微软雅黑" pitchFamily="34" charset="-122"/>
              </a:rPr>
              <a:t> ; </a:t>
            </a:r>
            <a:r>
              <a:rPr lang="en-US" sz="2400" b="1" i="1" dirty="0">
                <a:latin typeface="Times New Roman" pitchFamily="18" charset="0"/>
                <a:sym typeface="微软雅黑" pitchFamily="34" charset="-122"/>
              </a:rPr>
              <a:t>c</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的补元是</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 </a:t>
            </a:r>
            <a:r>
              <a:rPr lang="en-US" sz="2400" b="1" i="1" dirty="0">
                <a:latin typeface="Times New Roman" pitchFamily="18" charset="0"/>
                <a:sym typeface="微软雅黑" pitchFamily="34" charset="-122"/>
              </a:rPr>
              <a:t>d</a:t>
            </a:r>
            <a:r>
              <a:rPr lang="en-US" sz="2400" b="1" dirty="0">
                <a:latin typeface="Times New Roman" pitchFamily="18" charset="0"/>
                <a:sym typeface="微软雅黑" pitchFamily="34" charset="-122"/>
              </a:rPr>
              <a:t> </a:t>
            </a:r>
            <a:r>
              <a:rPr lang="en-US" sz="2400" b="1" dirty="0" err="1" smtClean="0">
                <a:latin typeface="Times New Roman" pitchFamily="18" charset="0"/>
                <a:sym typeface="微软雅黑" pitchFamily="34" charset="-122"/>
              </a:rPr>
              <a:t>的补元</a:t>
            </a:r>
            <a:r>
              <a:rPr lang="zh-CN" altLang="en-US" sz="2400" b="1" dirty="0" smtClean="0">
                <a:latin typeface="Times New Roman" pitchFamily="18" charset="0"/>
                <a:sym typeface="微软雅黑" pitchFamily="34" charset="-122"/>
              </a:rPr>
              <a:t>也</a:t>
            </a:r>
            <a:r>
              <a:rPr lang="en-US" sz="2400" b="1" dirty="0" err="1" smtClean="0">
                <a:latin typeface="Times New Roman" pitchFamily="18" charset="0"/>
                <a:sym typeface="微软雅黑" pitchFamily="34" charset="-122"/>
              </a:rPr>
              <a:t>是</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a:t>
            </a: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62</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sz="3200" b="1" dirty="0" smtClean="0">
                <a:latin typeface="Arial" pitchFamily="34" charset="0"/>
              </a:rPr>
              <a:t>有补格</a:t>
            </a:r>
            <a:endParaRPr lang="zh-CN" altLang="en-US" sz="3200" b="1" dirty="0">
              <a:latin typeface="Arial" pitchFamily="34" charset="0"/>
            </a:endParaRPr>
          </a:p>
        </p:txBody>
      </p:sp>
      <p:sp>
        <p:nvSpPr>
          <p:cNvPr id="23555" name="Text Box 3"/>
          <p:cNvSpPr txBox="1">
            <a:spLocks noChangeArrowheads="1"/>
          </p:cNvSpPr>
          <p:nvPr/>
        </p:nvSpPr>
        <p:spPr bwMode="auto">
          <a:xfrm>
            <a:off x="455613" y="1143000"/>
            <a:ext cx="8461375" cy="1354217"/>
          </a:xfrm>
          <a:prstGeom prst="rect">
            <a:avLst/>
          </a:prstGeom>
          <a:noFill/>
          <a:ln w="9525">
            <a:noFill/>
            <a:miter lim="800000"/>
            <a:headEnd/>
            <a:tailEnd/>
          </a:ln>
          <a:effectLst/>
        </p:spPr>
        <p:txBody>
          <a:bodyPr>
            <a:spAutoFit/>
          </a:bodyPr>
          <a:lstStyle/>
          <a:p>
            <a:pPr>
              <a:spcBef>
                <a:spcPts val="600"/>
              </a:spcBef>
            </a:pPr>
            <a:r>
              <a:rPr lang="en-US" sz="2400" b="1" dirty="0">
                <a:solidFill>
                  <a:srgbClr val="CC0000"/>
                </a:solidFill>
                <a:latin typeface="Times New Roman" pitchFamily="18" charset="0"/>
                <a:sym typeface="微软雅黑" pitchFamily="34" charset="-122"/>
              </a:rPr>
              <a:t>定义11.9</a:t>
            </a:r>
            <a:r>
              <a:rPr lang="en-US" sz="2400" b="1" dirty="0">
                <a:latin typeface="Times New Roman" pitchFamily="18" charset="0"/>
                <a:sym typeface="微软雅黑" pitchFamily="34" charset="-122"/>
              </a:rPr>
              <a:t>  设&lt;</a:t>
            </a:r>
            <a:r>
              <a:rPr lang="en-US" sz="2400" b="1" i="1" dirty="0">
                <a:latin typeface="Times New Roman" pitchFamily="18" charset="0"/>
                <a:sym typeface="微软雅黑" pitchFamily="34" charset="-122"/>
              </a:rPr>
              <a:t>L</a:t>
            </a:r>
            <a:r>
              <a:rPr lang="en-US" sz="2400" b="1" dirty="0">
                <a:latin typeface="Times New Roman" pitchFamily="18" charset="0"/>
                <a:sym typeface="微软雅黑" pitchFamily="34" charset="-122"/>
              </a:rPr>
              <a:t>,∧,∨</a:t>
            </a:r>
            <a:r>
              <a:rPr lang="en-US" sz="2400" b="1" dirty="0" smtClean="0">
                <a:latin typeface="Times New Roman" pitchFamily="18" charset="0"/>
                <a:sym typeface="微软雅黑" pitchFamily="34" charset="-122"/>
              </a:rPr>
              <a:t>, 0, 1</a:t>
            </a:r>
            <a:r>
              <a:rPr lang="en-US" sz="2400" b="1" dirty="0">
                <a:latin typeface="Times New Roman" pitchFamily="18" charset="0"/>
                <a:sym typeface="微软雅黑" pitchFamily="34" charset="-122"/>
              </a:rPr>
              <a:t>&gt;</a:t>
            </a:r>
            <a:r>
              <a:rPr lang="en-US" sz="2400" b="1" dirty="0" err="1">
                <a:latin typeface="Times New Roman" pitchFamily="18" charset="0"/>
                <a:sym typeface="微软雅黑" pitchFamily="34" charset="-122"/>
              </a:rPr>
              <a:t>是有界格</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若</a:t>
            </a:r>
            <a:r>
              <a:rPr lang="en-US" sz="2400" b="1" i="1" dirty="0" err="1">
                <a:latin typeface="Times New Roman" pitchFamily="18" charset="0"/>
                <a:sym typeface="微软雅黑" pitchFamily="34" charset="-122"/>
              </a:rPr>
              <a:t>L</a:t>
            </a:r>
            <a:r>
              <a:rPr lang="en-US" sz="2400" b="1" dirty="0" err="1">
                <a:latin typeface="Times New Roman" pitchFamily="18" charset="0"/>
                <a:sym typeface="微软雅黑" pitchFamily="34" charset="-122"/>
              </a:rPr>
              <a:t>中所有元素都有补</a:t>
            </a:r>
            <a:endParaRPr lang="en-US" sz="2400" b="1" dirty="0">
              <a:latin typeface="Times New Roman" pitchFamily="18" charset="0"/>
              <a:sym typeface="微软雅黑" pitchFamily="34" charset="-122"/>
            </a:endParaRPr>
          </a:p>
          <a:p>
            <a:pPr>
              <a:spcBef>
                <a:spcPts val="600"/>
              </a:spcBef>
            </a:pPr>
            <a:r>
              <a:rPr lang="en-US" sz="2400" b="1" dirty="0" err="1">
                <a:latin typeface="Times New Roman" pitchFamily="18" charset="0"/>
                <a:sym typeface="微软雅黑" pitchFamily="34" charset="-122"/>
              </a:rPr>
              <a:t>元存在</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则称</a:t>
            </a:r>
            <a:r>
              <a:rPr lang="en-US" sz="2400" b="1" i="1" dirty="0" err="1">
                <a:latin typeface="Times New Roman" pitchFamily="18" charset="0"/>
                <a:sym typeface="微软雅黑" pitchFamily="34" charset="-122"/>
              </a:rPr>
              <a:t>L</a:t>
            </a:r>
            <a:r>
              <a:rPr lang="en-US" sz="2400" b="1" dirty="0" err="1">
                <a:latin typeface="Times New Roman" pitchFamily="18" charset="0"/>
                <a:sym typeface="微软雅黑" pitchFamily="34" charset="-122"/>
              </a:rPr>
              <a:t>为</a:t>
            </a:r>
            <a:r>
              <a:rPr lang="en-US" sz="2400" b="1" dirty="0" err="1">
                <a:solidFill>
                  <a:schemeClr val="accent2">
                    <a:lumMod val="60000"/>
                    <a:lumOff val="40000"/>
                  </a:schemeClr>
                </a:solidFill>
                <a:latin typeface="Times New Roman" pitchFamily="18" charset="0"/>
                <a:sym typeface="微软雅黑" pitchFamily="34" charset="-122"/>
              </a:rPr>
              <a:t>有补格</a:t>
            </a:r>
            <a:r>
              <a:rPr lang="en-US" sz="2400" b="1" dirty="0">
                <a:latin typeface="Times New Roman" pitchFamily="18" charset="0"/>
                <a:sym typeface="微软雅黑" pitchFamily="34" charset="-122"/>
              </a:rPr>
              <a:t>.</a:t>
            </a:r>
          </a:p>
          <a:p>
            <a:pPr>
              <a:spcBef>
                <a:spcPts val="600"/>
              </a:spcBef>
            </a:pPr>
            <a:r>
              <a:rPr lang="en-US" sz="2400" b="1" dirty="0" err="1">
                <a:latin typeface="Times New Roman" pitchFamily="18" charset="0"/>
                <a:sym typeface="微软雅黑" pitchFamily="34" charset="-122"/>
              </a:rPr>
              <a:t>例如</a:t>
            </a:r>
            <a:r>
              <a:rPr lang="en-US" sz="2400" b="1" dirty="0">
                <a:latin typeface="Times New Roman" pitchFamily="18" charset="0"/>
                <a:sym typeface="微软雅黑" pitchFamily="34" charset="-122"/>
              </a:rPr>
              <a:t>, 图中的</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2</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3</a:t>
            </a:r>
            <a:r>
              <a:rPr lang="en-US" sz="2400" b="1" dirty="0">
                <a:latin typeface="Times New Roman" pitchFamily="18" charset="0"/>
                <a:sym typeface="微软雅黑" pitchFamily="34" charset="-122"/>
              </a:rPr>
              <a:t>和</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4</a:t>
            </a:r>
            <a:r>
              <a:rPr lang="en-US" sz="2400" b="1" dirty="0">
                <a:latin typeface="Times New Roman" pitchFamily="18" charset="0"/>
                <a:sym typeface="微软雅黑" pitchFamily="34" charset="-122"/>
              </a:rPr>
              <a:t>是有补格, </a:t>
            </a:r>
            <a:r>
              <a:rPr lang="en-US" sz="2400" b="1" i="1" dirty="0">
                <a:latin typeface="Times New Roman" pitchFamily="18" charset="0"/>
                <a:sym typeface="微软雅黑" pitchFamily="34" charset="-122"/>
              </a:rPr>
              <a:t>L</a:t>
            </a:r>
            <a:r>
              <a:rPr lang="en-US" sz="2400" b="1" baseline="-25000" dirty="0">
                <a:latin typeface="Times New Roman" pitchFamily="18" charset="0"/>
                <a:sym typeface="微软雅黑" pitchFamily="34" charset="-122"/>
              </a:rPr>
              <a:t>1</a:t>
            </a:r>
            <a:r>
              <a:rPr lang="en-US" sz="2400" b="1" dirty="0">
                <a:latin typeface="Times New Roman" pitchFamily="18" charset="0"/>
                <a:sym typeface="微软雅黑" pitchFamily="34" charset="-122"/>
              </a:rPr>
              <a:t>不是有补格.</a:t>
            </a:r>
          </a:p>
        </p:txBody>
      </p:sp>
      <p:pic>
        <p:nvPicPr>
          <p:cNvPr id="23556" name="Picture 3"/>
          <p:cNvPicPr>
            <a:picLocks noChangeAspect="1" noChangeArrowheads="1"/>
          </p:cNvPicPr>
          <p:nvPr/>
        </p:nvPicPr>
        <p:blipFill>
          <a:blip r:embed="rId2"/>
          <a:srcRect/>
          <a:stretch>
            <a:fillRect/>
          </a:stretch>
        </p:blipFill>
        <p:spPr bwMode="auto">
          <a:xfrm>
            <a:off x="912813" y="2590800"/>
            <a:ext cx="7366000" cy="3492500"/>
          </a:xfrm>
          <a:prstGeom prst="rect">
            <a:avLst/>
          </a:prstGeom>
          <a:noFill/>
          <a:ln w="9525">
            <a:noFill/>
            <a:miter lim="800000"/>
            <a:headEnd/>
            <a:tailEnd/>
          </a:ln>
        </p:spPr>
      </p:pic>
      <p:sp>
        <p:nvSpPr>
          <p:cNvPr id="6"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63</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0" y="225425"/>
            <a:ext cx="9144000" cy="687388"/>
          </a:xfrm>
        </p:spPr>
        <p:txBody>
          <a:bodyPr/>
          <a:lstStyle/>
          <a:p>
            <a:pPr marL="0" indent="0" algn="ctr"/>
            <a:r>
              <a:rPr lang="en-US" altLang="zh-CN" dirty="0" smtClean="0"/>
              <a:t>9.3 </a:t>
            </a:r>
            <a:r>
              <a:rPr lang="zh-CN" altLang="en-US" dirty="0" smtClean="0"/>
              <a:t>几个典型的代数</a:t>
            </a:r>
            <a:r>
              <a:rPr lang="en-US" altLang="zh-CN" dirty="0" smtClean="0"/>
              <a:t>:: </a:t>
            </a:r>
            <a:r>
              <a:rPr lang="zh-CN" altLang="en-US" b="1" dirty="0" smtClean="0">
                <a:latin typeface="Arial" pitchFamily="34" charset="0"/>
              </a:rPr>
              <a:t>布尔代数</a:t>
            </a:r>
            <a:endParaRPr lang="zh-CN" altLang="en-US" b="1" dirty="0">
              <a:latin typeface="Arial" pitchFamily="34" charset="0"/>
            </a:endParaRPr>
          </a:p>
        </p:txBody>
      </p:sp>
      <p:sp>
        <p:nvSpPr>
          <p:cNvPr id="24579" name="Text Box 3"/>
          <p:cNvSpPr txBox="1">
            <a:spLocks noChangeArrowheads="1"/>
          </p:cNvSpPr>
          <p:nvPr/>
        </p:nvSpPr>
        <p:spPr bwMode="auto">
          <a:xfrm>
            <a:off x="455613" y="1218446"/>
            <a:ext cx="8461375" cy="5216813"/>
          </a:xfrm>
          <a:prstGeom prst="rect">
            <a:avLst/>
          </a:prstGeom>
          <a:noFill/>
          <a:ln w="9525">
            <a:noFill/>
            <a:miter lim="800000"/>
            <a:headEnd/>
            <a:tailEnd/>
          </a:ln>
          <a:effectLst/>
        </p:spPr>
        <p:txBody>
          <a:bodyPr>
            <a:spAutoFit/>
          </a:bodyPr>
          <a:lstStyle/>
          <a:p>
            <a:pPr>
              <a:spcBef>
                <a:spcPts val="600"/>
              </a:spcBef>
            </a:pPr>
            <a:r>
              <a:rPr lang="zh-CN" altLang="en-US" sz="2400" b="1" dirty="0" smtClean="0">
                <a:solidFill>
                  <a:srgbClr val="CC0000"/>
                </a:solidFill>
                <a:latin typeface="Times New Roman" pitchFamily="18" charset="0"/>
                <a:sym typeface="微软雅黑" pitchFamily="34" charset="-122"/>
              </a:rPr>
              <a:t>定义</a:t>
            </a:r>
            <a:r>
              <a:rPr lang="en-US" altLang="zh-CN" sz="2400" b="1" dirty="0" smtClean="0">
                <a:solidFill>
                  <a:srgbClr val="CC0000"/>
                </a:solidFill>
                <a:latin typeface="Times New Roman" pitchFamily="18" charset="0"/>
                <a:sym typeface="微软雅黑" pitchFamily="34" charset="-122"/>
              </a:rPr>
              <a:t>9</a:t>
            </a:r>
            <a:r>
              <a:rPr lang="zh-CN" altLang="en-US" sz="2400" b="1" dirty="0" smtClean="0">
                <a:solidFill>
                  <a:srgbClr val="CC0000"/>
                </a:solidFill>
                <a:latin typeface="Times New Roman" pitchFamily="18" charset="0"/>
                <a:sym typeface="微软雅黑" pitchFamily="34" charset="-122"/>
              </a:rPr>
              <a:t>.</a:t>
            </a:r>
            <a:r>
              <a:rPr lang="en-US" altLang="zh-CN" sz="2400" b="1" dirty="0" smtClean="0">
                <a:solidFill>
                  <a:srgbClr val="CC0000"/>
                </a:solidFill>
                <a:latin typeface="Times New Roman" pitchFamily="18" charset="0"/>
                <a:sym typeface="微软雅黑" pitchFamily="34" charset="-122"/>
              </a:rPr>
              <a:t>24 </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如果一个格是有补分配格, 则称它为</a:t>
            </a:r>
            <a:r>
              <a:rPr lang="zh-CN" altLang="en-US" sz="2400" b="1" dirty="0">
                <a:solidFill>
                  <a:schemeClr val="accent2">
                    <a:lumMod val="60000"/>
                    <a:lumOff val="40000"/>
                  </a:schemeClr>
                </a:solidFill>
                <a:latin typeface="Times New Roman" pitchFamily="18" charset="0"/>
                <a:sym typeface="微软雅黑" pitchFamily="34" charset="-122"/>
              </a:rPr>
              <a:t>布尔格</a:t>
            </a:r>
            <a:r>
              <a:rPr lang="zh-CN" altLang="en-US" sz="2400" b="1" dirty="0">
                <a:latin typeface="Times New Roman" pitchFamily="18" charset="0"/>
                <a:sym typeface="微软雅黑" pitchFamily="34" charset="-122"/>
              </a:rPr>
              <a:t>或</a:t>
            </a:r>
            <a:r>
              <a:rPr lang="zh-CN" altLang="en-US" sz="2400" b="1" dirty="0" smtClean="0">
                <a:solidFill>
                  <a:schemeClr val="accent2">
                    <a:lumMod val="60000"/>
                    <a:lumOff val="40000"/>
                  </a:schemeClr>
                </a:solidFill>
                <a:latin typeface="Times New Roman" pitchFamily="18" charset="0"/>
                <a:sym typeface="微软雅黑" pitchFamily="34" charset="-122"/>
              </a:rPr>
              <a:t>布尔代数</a:t>
            </a:r>
            <a:r>
              <a:rPr lang="zh-CN" altLang="en-US" sz="2400" b="1" dirty="0">
                <a:latin typeface="Times New Roman" pitchFamily="18" charset="0"/>
                <a:sym typeface="微软雅黑" pitchFamily="34" charset="-122"/>
              </a:rPr>
              <a:t>. 布尔代数标记为&lt;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a:t>
            </a: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 ´</a:t>
            </a:r>
            <a:r>
              <a:rPr lang="en-US"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0, 1&gt;, </a:t>
            </a:r>
            <a:r>
              <a:rPr lang="zh-CN" altLang="en-US" sz="2400" b="1" dirty="0" smtClean="0">
                <a:latin typeface="Times New Roman" pitchFamily="18" charset="0"/>
                <a:sym typeface="微软雅黑" pitchFamily="34" charset="-122"/>
              </a:rPr>
              <a:t>  </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为</a:t>
            </a:r>
            <a:r>
              <a:rPr lang="zh-CN" altLang="en-US" sz="2400" b="1" dirty="0">
                <a:latin typeface="Times New Roman" pitchFamily="18" charset="0"/>
                <a:sym typeface="微软雅黑" pitchFamily="34" charset="-122"/>
              </a:rPr>
              <a:t>求补运算.</a:t>
            </a:r>
          </a:p>
          <a:p>
            <a:pPr>
              <a:spcBef>
                <a:spcPts val="600"/>
              </a:spcBef>
            </a:pPr>
            <a:r>
              <a:rPr lang="zh-CN" altLang="en-US" sz="2400" b="1" dirty="0" smtClean="0">
                <a:solidFill>
                  <a:srgbClr val="CC0000"/>
                </a:solidFill>
                <a:latin typeface="Times New Roman" pitchFamily="18" charset="0"/>
                <a:sym typeface="微软雅黑" pitchFamily="34" charset="-122"/>
              </a:rPr>
              <a:t>例</a:t>
            </a:r>
            <a:r>
              <a:rPr lang="en-US" altLang="zh-CN" sz="2400" b="1" dirty="0" smtClean="0">
                <a:solidFill>
                  <a:srgbClr val="CC0000"/>
                </a:solidFill>
                <a:latin typeface="Times New Roman" pitchFamily="18" charset="0"/>
                <a:sym typeface="微软雅黑" pitchFamily="34" charset="-122"/>
              </a:rPr>
              <a:t>9.14:</a:t>
            </a:r>
          </a:p>
          <a:p>
            <a:pPr>
              <a:spcBef>
                <a:spcPts val="600"/>
              </a:spcBef>
            </a:pPr>
            <a:r>
              <a:rPr lang="en-US" altLang="zh-CN" sz="2400" b="1" dirty="0" smtClean="0">
                <a:latin typeface="Times New Roman" pitchFamily="18" charset="0"/>
                <a:sym typeface="微软雅黑" pitchFamily="34" charset="-122"/>
              </a:rPr>
              <a:t>(1) </a:t>
            </a:r>
            <a:r>
              <a:rPr lang="zh-CN" altLang="en-US" sz="2400" b="1" dirty="0" smtClean="0">
                <a:latin typeface="Times New Roman" pitchFamily="18" charset="0"/>
                <a:sym typeface="微软雅黑" pitchFamily="34" charset="-122"/>
              </a:rPr>
              <a:t>设</a:t>
            </a:r>
            <a:r>
              <a:rPr lang="zh-CN" altLang="en-US" sz="2400" b="1" i="1" dirty="0">
                <a:latin typeface="Times New Roman" pitchFamily="18" charset="0"/>
                <a:sym typeface="微软雅黑" pitchFamily="34" charset="-122"/>
              </a:rPr>
              <a:t>S</a:t>
            </a:r>
            <a:r>
              <a:rPr lang="zh-CN" alt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 = {1, 2, 5, 10, 11, 22, 55, 110}是110的正因子</a:t>
            </a:r>
            <a:r>
              <a:rPr lang="zh-CN" altLang="en-US" sz="2400" b="1" dirty="0" smtClean="0">
                <a:latin typeface="Times New Roman" pitchFamily="18" charset="0"/>
                <a:sym typeface="微软雅黑" pitchFamily="34" charset="-122"/>
              </a:rPr>
              <a:t>集合</a:t>
            </a:r>
            <a:r>
              <a:rPr lang="en-US" altLang="zh-CN" sz="2400" b="1" dirty="0" smtClean="0">
                <a:latin typeface="Times New Roman" pitchFamily="18" charset="0"/>
                <a:sym typeface="微软雅黑" pitchFamily="34" charset="-122"/>
              </a:rPr>
              <a:t>, </a:t>
            </a:r>
            <a:r>
              <a:rPr lang="zh-CN" altLang="en-US" sz="2400" b="1" dirty="0" smtClean="0">
                <a:latin typeface="Times New Roman" pitchFamily="18" charset="0"/>
                <a:sym typeface="微软雅黑" pitchFamily="34" charset="-122"/>
              </a:rPr>
              <a:t>gcd</a:t>
            </a:r>
            <a:r>
              <a:rPr lang="zh-CN" altLang="en-US" sz="2400" b="1" dirty="0">
                <a:latin typeface="Times New Roman" pitchFamily="18" charset="0"/>
                <a:sym typeface="微软雅黑" pitchFamily="34" charset="-122"/>
              </a:rPr>
              <a:t>表示求最大公约数的运算，lcm表示求最小公倍数的</a:t>
            </a:r>
            <a:r>
              <a:rPr lang="zh-CN" altLang="en-US" sz="2400" b="1" dirty="0" smtClean="0">
                <a:latin typeface="Times New Roman" pitchFamily="18" charset="0"/>
                <a:sym typeface="微软雅黑" pitchFamily="34" charset="-122"/>
              </a:rPr>
              <a:t>运算</a:t>
            </a:r>
            <a:r>
              <a:rPr lang="zh-CN" altLang="en-US" sz="2400" b="1" dirty="0">
                <a:latin typeface="Times New Roman" pitchFamily="18" charset="0"/>
                <a:sym typeface="微软雅黑" pitchFamily="34" charset="-122"/>
              </a:rPr>
              <a:t>，问&lt;S</a:t>
            </a:r>
            <a:r>
              <a:rPr lang="zh-CN" alt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 gcd, lcm&gt;是否构成布尔代数？为什么</a:t>
            </a:r>
            <a:r>
              <a:rPr lang="zh-CN" altLang="en-US" sz="2400" b="1" dirty="0" smtClean="0">
                <a:latin typeface="Times New Roman" pitchFamily="18" charset="0"/>
                <a:sym typeface="微软雅黑" pitchFamily="34" charset="-122"/>
              </a:rPr>
              <a:t>？解：</a:t>
            </a:r>
            <a:endParaRPr lang="zh-CN" altLang="en-US" sz="2400" b="1" dirty="0">
              <a:latin typeface="Times New Roman" pitchFamily="18" charset="0"/>
              <a:sym typeface="微软雅黑" pitchFamily="34" charset="-122"/>
            </a:endParaRPr>
          </a:p>
          <a:p>
            <a:pPr>
              <a:spcBef>
                <a:spcPts val="600"/>
              </a:spcBef>
            </a:pP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a</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不难验证</a:t>
            </a:r>
            <a:r>
              <a:rPr lang="zh-CN" altLang="en-US" sz="2400" b="1" i="1" dirty="0">
                <a:latin typeface="Times New Roman" pitchFamily="18" charset="0"/>
                <a:sym typeface="微软雅黑" pitchFamily="34" charset="-122"/>
              </a:rPr>
              <a:t>S</a:t>
            </a:r>
            <a:r>
              <a:rPr lang="zh-CN" alt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关于gcd 和lcm 运算构成格. (略)</a:t>
            </a:r>
          </a:p>
          <a:p>
            <a:pPr>
              <a:spcBef>
                <a:spcPts val="600"/>
              </a:spcBef>
            </a:pP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b</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验证分配律</a:t>
            </a:r>
            <a:r>
              <a:rPr lang="zh-CN" altLang="en-US" sz="2400" b="1" dirty="0">
                <a:latin typeface="Times New Roman" pitchFamily="18" charset="0"/>
                <a:sym typeface="Symbol" pitchFamily="18" charset="2"/>
              </a:rPr>
              <a:t></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z</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S</a:t>
            </a:r>
            <a:r>
              <a:rPr lang="zh-CN" alt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 有</a:t>
            </a:r>
          </a:p>
          <a:p>
            <a:pPr>
              <a:spcBef>
                <a:spcPts val="600"/>
              </a:spcBef>
            </a:pPr>
            <a:r>
              <a:rPr lang="zh-CN" altLang="en-US" sz="2400" b="1" dirty="0">
                <a:latin typeface="Times New Roman" pitchFamily="18" charset="0"/>
                <a:sym typeface="微软雅黑" pitchFamily="34" charset="-122"/>
              </a:rPr>
              <a:t>	gcd(</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 lcm(</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z</a:t>
            </a:r>
            <a:r>
              <a:rPr lang="zh-CN" altLang="en-US" sz="2400" b="1" dirty="0">
                <a:latin typeface="Times New Roman" pitchFamily="18" charset="0"/>
                <a:sym typeface="微软雅黑" pitchFamily="34" charset="-122"/>
              </a:rPr>
              <a:t>)) = lcm(gcd(</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y</a:t>
            </a:r>
            <a:r>
              <a:rPr lang="zh-CN" altLang="en-US" sz="2400" b="1" dirty="0">
                <a:latin typeface="Times New Roman" pitchFamily="18" charset="0"/>
                <a:sym typeface="微软雅黑" pitchFamily="34" charset="-122"/>
              </a:rPr>
              <a:t>), gcd(</a:t>
            </a:r>
            <a:r>
              <a:rPr lang="zh-CN" altLang="en-US" sz="2400" b="1" i="1" dirty="0">
                <a:latin typeface="Times New Roman" pitchFamily="18" charset="0"/>
                <a:sym typeface="微软雅黑" pitchFamily="34" charset="-122"/>
              </a:rPr>
              <a:t>x</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z</a:t>
            </a:r>
            <a:r>
              <a:rPr lang="zh-CN" altLang="en-US" sz="2400" b="1" dirty="0">
                <a:latin typeface="Times New Roman" pitchFamily="18" charset="0"/>
                <a:sym typeface="微软雅黑" pitchFamily="34" charset="-122"/>
              </a:rPr>
              <a:t>))</a:t>
            </a:r>
          </a:p>
          <a:p>
            <a:pPr>
              <a:spcBef>
                <a:spcPts val="600"/>
              </a:spcBef>
            </a:pPr>
            <a:r>
              <a:rPr lang="zh-CN" altLang="en-US" sz="2400" b="1" dirty="0" smtClean="0">
                <a:latin typeface="Times New Roman" pitchFamily="18" charset="0"/>
                <a:sym typeface="微软雅黑" pitchFamily="34" charset="-122"/>
              </a:rPr>
              <a:t>(</a:t>
            </a:r>
            <a:r>
              <a:rPr lang="en-US" altLang="zh-CN" sz="2400" b="1" dirty="0" smtClean="0">
                <a:latin typeface="Times New Roman" pitchFamily="18" charset="0"/>
                <a:sym typeface="微软雅黑" pitchFamily="34" charset="-122"/>
              </a:rPr>
              <a:t>c</a:t>
            </a:r>
            <a:r>
              <a:rPr lang="zh-CN" alt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验证它是有补格, 1作为</a:t>
            </a:r>
            <a:r>
              <a:rPr lang="zh-CN" altLang="en-US" sz="2400" b="1" i="1" dirty="0">
                <a:latin typeface="Times New Roman" pitchFamily="18" charset="0"/>
                <a:sym typeface="微软雅黑" pitchFamily="34" charset="-122"/>
              </a:rPr>
              <a:t>S</a:t>
            </a:r>
            <a:r>
              <a:rPr lang="zh-CN" alt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中的全下界, 110为全上界,</a:t>
            </a:r>
          </a:p>
          <a:p>
            <a:pPr>
              <a:spcBef>
                <a:spcPts val="600"/>
              </a:spcBef>
            </a:pPr>
            <a:r>
              <a:rPr lang="zh-CN" altLang="en-US" sz="2400" b="1" dirty="0">
                <a:latin typeface="Times New Roman" pitchFamily="18" charset="0"/>
                <a:sym typeface="微软雅黑" pitchFamily="34" charset="-122"/>
              </a:rPr>
              <a:t>      1和110互为补元, 2和55互为补元, 5和22互为补元, 10和</a:t>
            </a:r>
          </a:p>
          <a:p>
            <a:pPr>
              <a:spcBef>
                <a:spcPts val="600"/>
              </a:spcBef>
            </a:pPr>
            <a:r>
              <a:rPr lang="zh-CN" altLang="en-US" sz="2400" b="1" dirty="0">
                <a:latin typeface="Times New Roman" pitchFamily="18" charset="0"/>
                <a:sym typeface="微软雅黑" pitchFamily="34" charset="-122"/>
              </a:rPr>
              <a:t>      11互为补元, 从而证明了&lt;S</a:t>
            </a:r>
            <a:r>
              <a:rPr lang="zh-CN" alt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 gcd, lcm&gt;为布尔代数.</a:t>
            </a:r>
            <a:endParaRPr lang="en-US" sz="2400" b="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64</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 calcmode="lin" valueType="num">
                                      <p:cBhvr additive="base">
                                        <p:cTn id="13"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calcmode="lin" valueType="num">
                                      <p:cBhvr additive="base">
                                        <p:cTn id="17"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 calcmode="lin" valueType="num">
                                      <p:cBhvr additive="base">
                                        <p:cTn id="21"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anim calcmode="lin" valueType="num">
                                      <p:cBhvr additive="base">
                                        <p:cTn id="25"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579">
                                            <p:txEl>
                                              <p:pRg st="7" end="7"/>
                                            </p:txEl>
                                          </p:spTgt>
                                        </p:tgtEl>
                                        <p:attrNameLst>
                                          <p:attrName>style.visibility</p:attrName>
                                        </p:attrNameLst>
                                      </p:cBhvr>
                                      <p:to>
                                        <p:strVal val="visible"/>
                                      </p:to>
                                    </p:set>
                                    <p:anim calcmode="lin" valueType="num">
                                      <p:cBhvr additive="base">
                                        <p:cTn id="29" dur="500" fill="hold"/>
                                        <p:tgtEl>
                                          <p:spTgt spid="2457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79">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579">
                                            <p:txEl>
                                              <p:pRg st="8" end="8"/>
                                            </p:txEl>
                                          </p:spTgt>
                                        </p:tgtEl>
                                        <p:attrNameLst>
                                          <p:attrName>style.visibility</p:attrName>
                                        </p:attrNameLst>
                                      </p:cBhvr>
                                      <p:to>
                                        <p:strVal val="visible"/>
                                      </p:to>
                                    </p:set>
                                    <p:anim calcmode="lin" valueType="num">
                                      <p:cBhvr additive="base">
                                        <p:cTn id="33" dur="500" fill="hold"/>
                                        <p:tgtEl>
                                          <p:spTgt spid="2457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5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0" y="1492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latin typeface="Arial" pitchFamily="34" charset="0"/>
              </a:rPr>
              <a:t>布尔代数</a:t>
            </a:r>
            <a:endParaRPr lang="zh-CN" altLang="en-US" sz="3200" b="1" dirty="0">
              <a:latin typeface="Arial" pitchFamily="34" charset="0"/>
            </a:endParaRPr>
          </a:p>
        </p:txBody>
      </p:sp>
      <p:sp>
        <p:nvSpPr>
          <p:cNvPr id="25603" name="Text Box 3"/>
          <p:cNvSpPr txBox="1">
            <a:spLocks noChangeArrowheads="1"/>
          </p:cNvSpPr>
          <p:nvPr/>
        </p:nvSpPr>
        <p:spPr bwMode="auto">
          <a:xfrm>
            <a:off x="455613" y="989768"/>
            <a:ext cx="8461375" cy="5021055"/>
          </a:xfrm>
          <a:prstGeom prst="rect">
            <a:avLst/>
          </a:prstGeom>
          <a:noFill/>
          <a:ln w="9525">
            <a:noFill/>
            <a:miter lim="800000"/>
            <a:headEnd/>
            <a:tailEnd/>
          </a:ln>
          <a:effectLst/>
        </p:spPr>
        <p:txBody>
          <a:bodyPr>
            <a:spAutoFit/>
          </a:bodyPr>
          <a:lstStyle/>
          <a:p>
            <a:pPr>
              <a:lnSpc>
                <a:spcPct val="125000"/>
              </a:lnSpc>
              <a:spcBef>
                <a:spcPts val="800"/>
              </a:spcBef>
            </a:pPr>
            <a:r>
              <a:rPr lang="en-US" sz="2400" b="1" dirty="0" smtClean="0">
                <a:latin typeface="Times New Roman" pitchFamily="18" charset="0"/>
                <a:sym typeface="微软雅黑" pitchFamily="34" charset="-122"/>
              </a:rPr>
              <a:t>(2) </a:t>
            </a:r>
            <a:r>
              <a:rPr lang="en-US" sz="2400" b="1" dirty="0" err="1" smtClean="0">
                <a:latin typeface="Times New Roman" pitchFamily="18" charset="0"/>
                <a:sym typeface="微软雅黑" pitchFamily="34" charset="-122"/>
              </a:rPr>
              <a:t>设</a:t>
            </a:r>
            <a:r>
              <a:rPr lang="en-US" sz="2400" b="1" i="1" dirty="0" err="1" smtClean="0">
                <a:latin typeface="Times New Roman" pitchFamily="18" charset="0"/>
                <a:sym typeface="微软雅黑" pitchFamily="34" charset="-122"/>
              </a:rPr>
              <a:t>B</a:t>
            </a:r>
            <a:r>
              <a:rPr lang="en-US" sz="2400" b="1" dirty="0" err="1">
                <a:latin typeface="Times New Roman" pitchFamily="18" charset="0"/>
                <a:sym typeface="微软雅黑" pitchFamily="34" charset="-122"/>
              </a:rPr>
              <a:t>为任意集合</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证明</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的幂集格</a:t>
            </a:r>
            <a:r>
              <a:rPr lang="en-US" sz="2400" b="1" dirty="0">
                <a:latin typeface="Times New Roman" pitchFamily="18" charset="0"/>
                <a:sym typeface="微软雅黑" pitchFamily="34" charset="-122"/>
              </a:rPr>
              <a:t>&lt;</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 ~, </a:t>
            </a:r>
            <a:r>
              <a:rPr lang="en-US" sz="2400" b="1" dirty="0">
                <a:latin typeface="Times New Roman" pitchFamily="18" charset="0"/>
                <a:sym typeface="Symbol" pitchFamily="18" charset="2"/>
              </a:rPr>
              <a:t></a:t>
            </a:r>
            <a:r>
              <a:rPr lang="en-US" sz="2400" b="1" dirty="0">
                <a:latin typeface="Times New Roman" pitchFamily="18" charset="0"/>
                <a:sym typeface="微软雅黑" pitchFamily="34" charset="-122"/>
              </a:rPr>
              <a:t> , </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&gt;</a:t>
            </a:r>
          </a:p>
          <a:p>
            <a:pPr>
              <a:lnSpc>
                <a:spcPct val="125000"/>
              </a:lnSpc>
              <a:spcBef>
                <a:spcPts val="800"/>
              </a:spcBef>
            </a:pPr>
            <a:r>
              <a:rPr lang="en-US" sz="2400" b="1" dirty="0" err="1">
                <a:latin typeface="Times New Roman" pitchFamily="18" charset="0"/>
                <a:sym typeface="微软雅黑" pitchFamily="34" charset="-122"/>
              </a:rPr>
              <a:t>构成布尔代数</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称为集合代数</a:t>
            </a:r>
            <a:r>
              <a:rPr lang="en-US" sz="2400" b="1" dirty="0" smtClean="0">
                <a:latin typeface="Times New Roman" pitchFamily="18" charset="0"/>
                <a:sym typeface="微软雅黑" pitchFamily="34" charset="-122"/>
              </a:rPr>
              <a:t>.</a:t>
            </a:r>
          </a:p>
          <a:p>
            <a:pPr>
              <a:lnSpc>
                <a:spcPct val="125000"/>
              </a:lnSpc>
              <a:spcBef>
                <a:spcPts val="800"/>
              </a:spcBef>
            </a:pPr>
            <a:r>
              <a:rPr lang="zh-CN" altLang="en-US" sz="2400" b="1" dirty="0" smtClean="0">
                <a:latin typeface="Times New Roman" pitchFamily="18" charset="0"/>
                <a:sym typeface="微软雅黑" pitchFamily="34" charset="-122"/>
              </a:rPr>
              <a:t>证明：</a:t>
            </a:r>
            <a:endParaRPr lang="en-US" sz="2400" b="1" dirty="0">
              <a:latin typeface="Times New Roman" pitchFamily="18" charset="0"/>
              <a:sym typeface="微软雅黑" pitchFamily="34" charset="-122"/>
            </a:endParaRPr>
          </a:p>
          <a:p>
            <a:pPr>
              <a:lnSpc>
                <a:spcPct val="125000"/>
              </a:lnSpc>
              <a:spcBef>
                <a:spcPts val="800"/>
              </a:spcBef>
            </a:pPr>
            <a:r>
              <a:rPr lang="en-US" sz="2400" b="1" dirty="0" smtClean="0">
                <a:latin typeface="Times New Roman" pitchFamily="18" charset="0"/>
                <a:sym typeface="微软雅黑" pitchFamily="34" charset="-122"/>
              </a:rPr>
              <a:t>(a) </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dirty="0" err="1">
                <a:latin typeface="Times New Roman" pitchFamily="18" charset="0"/>
                <a:sym typeface="微软雅黑" pitchFamily="34" charset="-122"/>
              </a:rPr>
              <a:t>关于∩和∪构成格</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因为∩和∪运算满足交换律</a:t>
            </a:r>
            <a:r>
              <a:rPr lang="en-US" sz="2400" b="1" dirty="0">
                <a:latin typeface="Times New Roman" pitchFamily="18" charset="0"/>
                <a:sym typeface="微软雅黑" pitchFamily="34" charset="-122"/>
              </a:rPr>
              <a:t>,</a:t>
            </a:r>
          </a:p>
          <a:p>
            <a:pPr>
              <a:lnSpc>
                <a:spcPct val="125000"/>
              </a:lnSpc>
              <a:spcBef>
                <a:spcPts val="800"/>
              </a:spcBef>
            </a:pPr>
            <a:r>
              <a:rPr lang="en-US" sz="2400" b="1" dirty="0" err="1">
                <a:latin typeface="Times New Roman" pitchFamily="18" charset="0"/>
                <a:sym typeface="微软雅黑" pitchFamily="34" charset="-122"/>
              </a:rPr>
              <a:t>结合律和吸收律</a:t>
            </a:r>
            <a:r>
              <a:rPr lang="en-US" sz="2400" b="1" dirty="0">
                <a:latin typeface="Times New Roman" pitchFamily="18" charset="0"/>
                <a:sym typeface="微软雅黑" pitchFamily="34" charset="-122"/>
              </a:rPr>
              <a:t>.</a:t>
            </a:r>
          </a:p>
          <a:p>
            <a:pPr>
              <a:lnSpc>
                <a:spcPct val="125000"/>
              </a:lnSpc>
              <a:spcBef>
                <a:spcPts val="800"/>
              </a:spcBef>
            </a:pPr>
            <a:r>
              <a:rPr lang="en-US" sz="2400" b="1" dirty="0" smtClean="0">
                <a:latin typeface="Times New Roman" pitchFamily="18" charset="0"/>
                <a:sym typeface="微软雅黑" pitchFamily="34" charset="-122"/>
              </a:rPr>
              <a:t>(b) </a:t>
            </a:r>
            <a:r>
              <a:rPr lang="en-US" sz="2400" b="1" dirty="0" err="1">
                <a:latin typeface="Times New Roman" pitchFamily="18" charset="0"/>
                <a:sym typeface="微软雅黑" pitchFamily="34" charset="-122"/>
              </a:rPr>
              <a:t>由于∩和∪互相可分配</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因此</a:t>
            </a:r>
            <a:r>
              <a:rPr lang="en-US" sz="2400" b="1" i="1" dirty="0" err="1">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dirty="0" err="1">
                <a:latin typeface="Times New Roman" pitchFamily="18" charset="0"/>
                <a:sym typeface="微软雅黑" pitchFamily="34" charset="-122"/>
              </a:rPr>
              <a:t>是分配格</a:t>
            </a:r>
            <a:r>
              <a:rPr lang="en-US" sz="2400" b="1" dirty="0">
                <a:latin typeface="Times New Roman" pitchFamily="18" charset="0"/>
                <a:sym typeface="微软雅黑" pitchFamily="34" charset="-122"/>
              </a:rPr>
              <a:t>.</a:t>
            </a:r>
          </a:p>
          <a:p>
            <a:pPr>
              <a:lnSpc>
                <a:spcPct val="125000"/>
              </a:lnSpc>
              <a:spcBef>
                <a:spcPts val="800"/>
              </a:spcBef>
            </a:pPr>
            <a:r>
              <a:rPr lang="en-US" sz="2400" b="1" dirty="0" smtClean="0">
                <a:latin typeface="Times New Roman" pitchFamily="18" charset="0"/>
                <a:sym typeface="微软雅黑" pitchFamily="34" charset="-122"/>
              </a:rPr>
              <a:t>(c) </a:t>
            </a:r>
            <a:r>
              <a:rPr lang="en-US" sz="2400" b="1" dirty="0" err="1">
                <a:latin typeface="Times New Roman" pitchFamily="18" charset="0"/>
                <a:sym typeface="微软雅黑" pitchFamily="34" charset="-122"/>
              </a:rPr>
              <a:t>全下界是空集</a:t>
            </a:r>
            <a:r>
              <a:rPr lang="en-US" sz="2400" b="1" dirty="0">
                <a:latin typeface="Times New Roman" pitchFamily="18" charset="0"/>
                <a:sym typeface="Symbol" pitchFamily="18" charset="2"/>
              </a:rPr>
              <a:t></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全上界是</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a:t>
            </a:r>
          </a:p>
          <a:p>
            <a:pPr>
              <a:lnSpc>
                <a:spcPct val="125000"/>
              </a:lnSpc>
              <a:spcBef>
                <a:spcPts val="800"/>
              </a:spcBef>
            </a:pPr>
            <a:r>
              <a:rPr lang="en-US" sz="2400" b="1" dirty="0" smtClean="0">
                <a:latin typeface="Times New Roman" pitchFamily="18" charset="0"/>
                <a:sym typeface="微软雅黑" pitchFamily="34" charset="-122"/>
              </a:rPr>
              <a:t>(d) </a:t>
            </a:r>
            <a:r>
              <a:rPr lang="en-US" sz="2400" b="1" dirty="0" err="1">
                <a:latin typeface="Times New Roman" pitchFamily="18" charset="0"/>
                <a:sym typeface="微软雅黑" pitchFamily="34" charset="-122"/>
              </a:rPr>
              <a:t>根据绝对补的定义</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取全集为</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dirty="0">
                <a:latin typeface="Times New Roman" pitchFamily="18" charset="0"/>
                <a:sym typeface="Symbol" pitchFamily="18" charset="2"/>
              </a:rPr>
              <a:t></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x</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x</a:t>
            </a:r>
            <a:r>
              <a:rPr lang="en-US" sz="2400" b="1" dirty="0" err="1">
                <a:latin typeface="Times New Roman" pitchFamily="18" charset="0"/>
                <a:sym typeface="微软雅黑" pitchFamily="34" charset="-122"/>
              </a:rPr>
              <a:t>是</a:t>
            </a:r>
            <a:r>
              <a:rPr lang="en-US" sz="2400" b="1" i="1" dirty="0" err="1">
                <a:latin typeface="Times New Roman" pitchFamily="18" charset="0"/>
                <a:sym typeface="微软雅黑" pitchFamily="34" charset="-122"/>
              </a:rPr>
              <a:t>x</a:t>
            </a:r>
            <a:r>
              <a:rPr lang="en-US" sz="2400" b="1" dirty="0" err="1">
                <a:latin typeface="Times New Roman" pitchFamily="18" charset="0"/>
                <a:sym typeface="微软雅黑" pitchFamily="34" charset="-122"/>
              </a:rPr>
              <a:t>的补元</a:t>
            </a:r>
            <a:r>
              <a:rPr lang="en-US" sz="2400" b="1" dirty="0">
                <a:latin typeface="Times New Roman" pitchFamily="18" charset="0"/>
                <a:sym typeface="微软雅黑" pitchFamily="34" charset="-122"/>
              </a:rPr>
              <a:t>.</a:t>
            </a:r>
          </a:p>
          <a:p>
            <a:pPr>
              <a:lnSpc>
                <a:spcPct val="125000"/>
              </a:lnSpc>
              <a:spcBef>
                <a:spcPts val="800"/>
              </a:spcBef>
            </a:pPr>
            <a:r>
              <a:rPr lang="en-US" sz="2400" b="1" dirty="0" err="1">
                <a:latin typeface="Times New Roman" pitchFamily="18" charset="0"/>
                <a:sym typeface="微软雅黑" pitchFamily="34" charset="-122"/>
              </a:rPr>
              <a:t>从而证明</a:t>
            </a:r>
            <a:r>
              <a:rPr lang="en-US" sz="2400" b="1" i="1" dirty="0" err="1">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dirty="0" err="1">
                <a:latin typeface="Times New Roman" pitchFamily="18" charset="0"/>
                <a:sym typeface="微软雅黑" pitchFamily="34" charset="-122"/>
              </a:rPr>
              <a:t>是有补分配格</a:t>
            </a:r>
            <a:r>
              <a:rPr lang="en-US" sz="2400" b="1" dirty="0">
                <a:latin typeface="Times New Roman" pitchFamily="18" charset="0"/>
                <a:sym typeface="微软雅黑" pitchFamily="34" charset="-122"/>
              </a:rPr>
              <a:t>, </a:t>
            </a:r>
            <a:r>
              <a:rPr lang="en-US" sz="2400" b="1" dirty="0" err="1">
                <a:latin typeface="Times New Roman" pitchFamily="18" charset="0"/>
                <a:sym typeface="微软雅黑" pitchFamily="34" charset="-122"/>
              </a:rPr>
              <a:t>即布尔代数</a:t>
            </a:r>
            <a:r>
              <a:rPr lang="en-US" sz="2400" b="1" dirty="0">
                <a:latin typeface="Times New Roman" pitchFamily="18" charset="0"/>
                <a:sym typeface="微软雅黑" pitchFamily="34" charset="-122"/>
              </a:rPr>
              <a:t>.</a:t>
            </a: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65</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 calcmode="lin" valueType="num">
                                      <p:cBhvr additive="base">
                                        <p:cTn id="7"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anim calcmode="lin" valueType="num">
                                      <p:cBhvr additive="base">
                                        <p:cTn id="11"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anim calcmode="lin" valueType="num">
                                      <p:cBhvr additive="base">
                                        <p:cTn id="15"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anim calcmode="lin" valueType="num">
                                      <p:cBhvr additive="base">
                                        <p:cTn id="19"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pRg st="7" end="7"/>
                                            </p:txEl>
                                          </p:spTgt>
                                        </p:tgtEl>
                                        <p:attrNameLst>
                                          <p:attrName>style.visibility</p:attrName>
                                        </p:attrNameLst>
                                      </p:cBhvr>
                                      <p:to>
                                        <p:strVal val="visible"/>
                                      </p:to>
                                    </p:set>
                                    <p:anim calcmode="lin" valueType="num">
                                      <p:cBhvr additive="base">
                                        <p:cTn id="23"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anim calcmode="lin" valueType="num">
                                      <p:cBhvr additive="base">
                                        <p:cTn id="27"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0" y="225425"/>
            <a:ext cx="9144000" cy="687388"/>
          </a:xfrm>
        </p:spPr>
        <p:txBody>
          <a:bodyPr/>
          <a:lstStyle/>
          <a:p>
            <a:pPr marL="0" indent="0" algn="ctr"/>
            <a:r>
              <a:rPr lang="en-US" altLang="zh-CN" dirty="0" smtClean="0"/>
              <a:t>9.3 </a:t>
            </a:r>
            <a:r>
              <a:rPr lang="zh-CN" altLang="en-US" dirty="0" smtClean="0"/>
              <a:t>几个典型的代数</a:t>
            </a:r>
            <a:r>
              <a:rPr lang="en-US" altLang="zh-CN" dirty="0" smtClean="0"/>
              <a:t>:: </a:t>
            </a:r>
            <a:r>
              <a:rPr lang="zh-CN" altLang="en-US" b="1" dirty="0" smtClean="0">
                <a:latin typeface="Arial" pitchFamily="34" charset="0"/>
              </a:rPr>
              <a:t>布尔代数</a:t>
            </a:r>
            <a:endParaRPr lang="zh-CN" altLang="en-US" b="1" dirty="0">
              <a:latin typeface="Arial" pitchFamily="34" charset="0"/>
            </a:endParaRPr>
          </a:p>
        </p:txBody>
      </p:sp>
      <p:sp>
        <p:nvSpPr>
          <p:cNvPr id="26627" name="Text Box 3"/>
          <p:cNvSpPr txBox="1">
            <a:spLocks noChangeArrowheads="1"/>
          </p:cNvSpPr>
          <p:nvPr/>
        </p:nvSpPr>
        <p:spPr bwMode="auto">
          <a:xfrm>
            <a:off x="455613" y="1142220"/>
            <a:ext cx="8461375" cy="5355312"/>
          </a:xfrm>
          <a:prstGeom prst="rect">
            <a:avLst/>
          </a:prstGeom>
          <a:noFill/>
          <a:ln w="9525">
            <a:noFill/>
            <a:miter lim="800000"/>
            <a:headEnd/>
            <a:tailEnd/>
          </a:ln>
          <a:effectLst/>
        </p:spPr>
        <p:txBody>
          <a:bodyPr>
            <a:spAutoFit/>
          </a:bodyPr>
          <a:lstStyle/>
          <a:p>
            <a:pPr>
              <a:spcBef>
                <a:spcPts val="300"/>
              </a:spcBef>
            </a:pPr>
            <a:r>
              <a:rPr lang="zh-CN" altLang="en-US" sz="2400" b="1" dirty="0" smtClean="0">
                <a:solidFill>
                  <a:srgbClr val="CC0000"/>
                </a:solidFill>
                <a:latin typeface="Times New Roman" pitchFamily="18" charset="0"/>
                <a:sym typeface="微软雅黑" pitchFamily="34" charset="-122"/>
              </a:rPr>
              <a:t>定理</a:t>
            </a:r>
            <a:r>
              <a:rPr lang="en-US" altLang="zh-CN" sz="2400" b="1" dirty="0" smtClean="0">
                <a:solidFill>
                  <a:srgbClr val="CC0000"/>
                </a:solidFill>
                <a:latin typeface="Times New Roman" pitchFamily="18" charset="0"/>
                <a:sym typeface="微软雅黑" pitchFamily="34" charset="-122"/>
              </a:rPr>
              <a:t>9.</a:t>
            </a:r>
            <a:r>
              <a:rPr lang="en-US" sz="2400" b="1" dirty="0" smtClean="0">
                <a:solidFill>
                  <a:srgbClr val="CC0000"/>
                </a:solidFill>
                <a:latin typeface="Times New Roman" pitchFamily="18" charset="0"/>
                <a:sym typeface="微软雅黑" pitchFamily="34" charset="-122"/>
              </a:rPr>
              <a:t>11</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设</a:t>
            </a:r>
            <a:r>
              <a:rPr lang="en-US" sz="2400" b="1" dirty="0">
                <a:latin typeface="Times New Roman" pitchFamily="18" charset="0"/>
                <a:sym typeface="微软雅黑" pitchFamily="34" charset="-122"/>
              </a:rPr>
              <a:t>&lt;</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0</a:t>
            </a:r>
            <a:r>
              <a:rPr lang="en-US" sz="2400" b="1" dirty="0">
                <a:latin typeface="Times New Roman" pitchFamily="18" charset="0"/>
                <a:sym typeface="微软雅黑" pitchFamily="34" charset="-122"/>
              </a:rPr>
              <a:t>, 1&gt;</a:t>
            </a:r>
            <a:r>
              <a:rPr lang="zh-CN" altLang="en-US" sz="2400" b="1" dirty="0">
                <a:latin typeface="Times New Roman" pitchFamily="18" charset="0"/>
                <a:sym typeface="微软雅黑" pitchFamily="34" charset="-122"/>
              </a:rPr>
              <a:t>是布尔代数</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则</a:t>
            </a:r>
          </a:p>
          <a:p>
            <a:pPr>
              <a:spcBef>
                <a:spcPts val="300"/>
              </a:spcBef>
            </a:pPr>
            <a:r>
              <a:rPr lang="en-US" sz="2400" b="1" dirty="0">
                <a:latin typeface="Times New Roman" pitchFamily="18" charset="0"/>
                <a:sym typeface="微软雅黑" pitchFamily="34" charset="-122"/>
              </a:rPr>
              <a:t>(1) </a:t>
            </a:r>
            <a:r>
              <a:rPr lang="zh-CN" altLang="en-US" sz="2400" b="1" dirty="0">
                <a:latin typeface="Times New Roman" pitchFamily="18" charset="0"/>
                <a:sym typeface="Symbol" pitchFamily="18" charset="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 ´</a:t>
            </a:r>
            <a:r>
              <a:rPr 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 ´</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spcBef>
                <a:spcPts val="300"/>
              </a:spcBef>
            </a:pPr>
            <a:r>
              <a:rPr lang="en-US" sz="2400" b="1" dirty="0">
                <a:latin typeface="Times New Roman" pitchFamily="18" charset="0"/>
                <a:sym typeface="微软雅黑" pitchFamily="34" charset="-122"/>
              </a:rPr>
              <a:t>(2) </a:t>
            </a:r>
            <a:r>
              <a:rPr lang="zh-CN" altLang="en-US" sz="2400" b="1" dirty="0">
                <a:latin typeface="Times New Roman" pitchFamily="18" charset="0"/>
                <a:sym typeface="Symbol" pitchFamily="18" charset="2"/>
              </a:rPr>
              <a:t></a:t>
            </a:r>
            <a:r>
              <a:rPr lang="en-US" sz="2400" b="1" i="1" dirty="0">
                <a:latin typeface="Times New Roman" pitchFamily="18" charset="0"/>
                <a:sym typeface="微软雅黑" pitchFamily="34" charset="-122"/>
              </a:rPr>
              <a:t>a</a:t>
            </a:r>
            <a:r>
              <a:rPr lang="en-US" sz="2400" b="1" dirty="0" smtClean="0">
                <a:latin typeface="Times New Roman" pitchFamily="18" charset="0"/>
                <a:sym typeface="微软雅黑" pitchFamily="34" charset="-122"/>
              </a:rPr>
              <a:t>, </a:t>
            </a:r>
            <a:r>
              <a:rPr lang="en-US" sz="2400" b="1" i="1" dirty="0" err="1" smtClean="0">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sym typeface="微软雅黑" pitchFamily="34" charset="-122"/>
              </a:rPr>
              <a:t>（</a:t>
            </a:r>
            <a:r>
              <a:rPr lang="zh-CN" altLang="en-US" sz="2400" b="1" dirty="0">
                <a:latin typeface="Times New Roman" pitchFamily="18" charset="0"/>
                <a:sym typeface="微软雅黑" pitchFamily="34" charset="-122"/>
              </a:rPr>
              <a:t>德摩根律）</a:t>
            </a:r>
          </a:p>
          <a:p>
            <a:pPr>
              <a:spcBef>
                <a:spcPts val="300"/>
              </a:spcBef>
            </a:pPr>
            <a:r>
              <a:rPr lang="zh-CN" altLang="en-US" sz="2400" b="1" dirty="0" smtClean="0">
                <a:latin typeface="Times New Roman" pitchFamily="18" charset="0"/>
                <a:sym typeface="微软雅黑" pitchFamily="34" charset="-122"/>
              </a:rPr>
              <a:t>证：</a:t>
            </a:r>
            <a:endParaRPr lang="en-US" altLang="zh-CN" sz="2400" b="1" dirty="0" smtClean="0">
              <a:latin typeface="Times New Roman" pitchFamily="18" charset="0"/>
              <a:sym typeface="微软雅黑" pitchFamily="34" charset="-122"/>
            </a:endParaRPr>
          </a:p>
          <a:p>
            <a:pPr>
              <a:spcBef>
                <a:spcPts val="300"/>
              </a:spcBef>
            </a:pPr>
            <a:r>
              <a:rPr lang="en-US" sz="2400" b="1" dirty="0" smtClean="0">
                <a:latin typeface="Times New Roman" pitchFamily="18" charset="0"/>
                <a:sym typeface="微软雅黑" pitchFamily="34" charset="-122"/>
              </a:rPr>
              <a:t>(</a:t>
            </a:r>
            <a:r>
              <a:rPr lang="en-US" sz="2400" b="1" dirty="0">
                <a:latin typeface="Times New Roman" pitchFamily="18" charset="0"/>
                <a:sym typeface="微软雅黑" pitchFamily="34" charset="-122"/>
              </a:rPr>
              <a:t>1) (</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是</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的</a:t>
            </a:r>
            <a:r>
              <a:rPr lang="zh-CN" altLang="en-US" sz="2400" b="1" dirty="0">
                <a:latin typeface="Times New Roman" pitchFamily="18" charset="0"/>
                <a:sym typeface="微软雅黑" pitchFamily="34" charset="-122"/>
              </a:rPr>
              <a:t>补元</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也是</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的</a:t>
            </a:r>
            <a:r>
              <a:rPr lang="zh-CN" altLang="en-US" sz="2400" b="1" dirty="0">
                <a:latin typeface="Times New Roman" pitchFamily="18" charset="0"/>
                <a:sym typeface="微软雅黑" pitchFamily="34" charset="-122"/>
              </a:rPr>
              <a:t>补元</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由补元惟一性得</a:t>
            </a:r>
            <a:r>
              <a:rPr lang="en-US" sz="2400" b="1" dirty="0">
                <a:latin typeface="Times New Roman" pitchFamily="18" charset="0"/>
                <a:sym typeface="微软雅黑" pitchFamily="34" charset="-122"/>
              </a:rPr>
              <a:t>(</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altLang="zh-CN" sz="2400" b="1" dirty="0" smtClean="0">
                <a:latin typeface="Times New Roman" pitchFamily="18" charset="0"/>
                <a:cs typeface="Times New Roman" pitchFamily="18" charset="0"/>
              </a:rPr>
              <a:t> </a:t>
            </a:r>
            <a:r>
              <a:rPr lang="en-US" sz="2400" b="1" dirty="0" smtClean="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p>
          <a:p>
            <a:pPr>
              <a:spcBef>
                <a:spcPts val="300"/>
              </a:spcBef>
            </a:pPr>
            <a:r>
              <a:rPr lang="en-US" sz="2400" b="1" dirty="0">
                <a:latin typeface="Times New Roman" pitchFamily="18" charset="0"/>
                <a:sym typeface="微软雅黑" pitchFamily="34" charset="-122"/>
              </a:rPr>
              <a:t>(2) </a:t>
            </a:r>
            <a:r>
              <a:rPr lang="zh-CN" altLang="en-US" sz="2400" b="1" dirty="0">
                <a:latin typeface="Times New Roman" pitchFamily="18" charset="0"/>
                <a:sym typeface="微软雅黑" pitchFamily="34" charset="-122"/>
              </a:rPr>
              <a:t>对任意</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zh-CN" altLang="en-US" sz="2400" b="1" dirty="0">
                <a:latin typeface="Times New Roman" pitchFamily="18" charset="0"/>
                <a:sym typeface="微软雅黑" pitchFamily="34" charset="-122"/>
              </a:rPr>
              <a:t>有</a:t>
            </a:r>
          </a:p>
          <a:p>
            <a:pPr>
              <a:spcBef>
                <a:spcPts val="300"/>
              </a:spcBef>
            </a:pP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spcBef>
                <a:spcPts val="300"/>
              </a:spcBef>
            </a:pPr>
            <a:r>
              <a:rPr lang="en-US" sz="2400" b="1" dirty="0">
                <a:latin typeface="Times New Roman" pitchFamily="18" charset="0"/>
                <a:sym typeface="微软雅黑" pitchFamily="34" charset="-122"/>
              </a:rPr>
              <a:t>          = (1∨</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r>
              <a:rPr lang="en-US" sz="2400" b="1" dirty="0">
                <a:latin typeface="Times New Roman" pitchFamily="18" charset="0"/>
                <a:sym typeface="微软雅黑" pitchFamily="34" charset="-122"/>
              </a:rPr>
              <a:t>∧(</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dirty="0">
                <a:latin typeface="Times New Roman" pitchFamily="18" charset="0"/>
                <a:sym typeface="微软雅黑" pitchFamily="34" charset="-122"/>
              </a:rPr>
              <a:t>1) = 1∧1 = 1,</a:t>
            </a:r>
          </a:p>
          <a:p>
            <a:pPr>
              <a:spcBef>
                <a:spcPts val="300"/>
              </a:spcBef>
            </a:pP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dirty="0">
                <a:latin typeface="Times New Roman" pitchFamily="18" charset="0"/>
                <a:sym typeface="微软雅黑" pitchFamily="34" charset="-122"/>
              </a:rPr>
              <a:t>= (</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err="1">
                <a:latin typeface="Times New Roman" pitchFamily="18" charset="0"/>
                <a:sym typeface="微软雅黑" pitchFamily="34" charset="-122"/>
              </a:rPr>
              <a:t>∧</a:t>
            </a:r>
            <a:r>
              <a:rPr lang="en-US" sz="2400" b="1" i="1" dirty="0" err="1"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spcBef>
                <a:spcPts val="300"/>
              </a:spcBef>
            </a:pPr>
            <a:r>
              <a:rPr lang="en-US" sz="2400" b="1" dirty="0">
                <a:latin typeface="Times New Roman" pitchFamily="18" charset="0"/>
                <a:sym typeface="微软雅黑" pitchFamily="34" charset="-122"/>
              </a:rPr>
              <a:t>          = (0∧</a:t>
            </a:r>
            <a:r>
              <a:rPr lang="en-US" sz="2400" b="1" i="1" dirty="0">
                <a:latin typeface="Times New Roman" pitchFamily="18" charset="0"/>
                <a:sym typeface="微软雅黑" pitchFamily="34" charset="-122"/>
              </a:rPr>
              <a:t>b</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∧0) = 0∨0 = 0</a:t>
            </a:r>
          </a:p>
          <a:p>
            <a:pPr>
              <a:spcBef>
                <a:spcPts val="300"/>
              </a:spcBef>
            </a:pP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是</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zh-CN" altLang="en-US" sz="2400" b="1" dirty="0">
                <a:latin typeface="Times New Roman" pitchFamily="18" charset="0"/>
                <a:sym typeface="微软雅黑" pitchFamily="34" charset="-122"/>
              </a:rPr>
              <a:t>的补元</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根据补元惟一性有</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同理</a:t>
            </a:r>
          </a:p>
          <a:p>
            <a:pPr>
              <a:spcBef>
                <a:spcPts val="300"/>
              </a:spcBef>
            </a:pPr>
            <a:r>
              <a:rPr lang="zh-CN" altLang="en-US" sz="2400" b="1" dirty="0">
                <a:latin typeface="Times New Roman" pitchFamily="18" charset="0"/>
                <a:sym typeface="微软雅黑" pitchFamily="34" charset="-122"/>
              </a:rPr>
              <a:t>可证</a:t>
            </a:r>
            <a:r>
              <a:rPr lang="en-US" sz="2400" b="1" dirty="0">
                <a:latin typeface="Times New Roman" pitchFamily="18" charset="0"/>
                <a:sym typeface="微软雅黑" pitchFamily="34" charset="-122"/>
              </a:rPr>
              <a:t>(</a:t>
            </a:r>
            <a:r>
              <a:rPr lang="en-US" sz="2400" b="1" i="1" dirty="0" err="1">
                <a:latin typeface="Times New Roman" pitchFamily="18" charset="0"/>
                <a:sym typeface="微软雅黑" pitchFamily="34" charset="-122"/>
              </a:rPr>
              <a:t>a</a:t>
            </a:r>
            <a:r>
              <a:rPr lang="en-US" sz="2400" b="1" dirty="0" err="1">
                <a:latin typeface="Times New Roman" pitchFamily="18" charset="0"/>
                <a:sym typeface="微软雅黑" pitchFamily="34" charset="-122"/>
              </a:rPr>
              <a:t>∨</a:t>
            </a:r>
            <a:r>
              <a:rPr lang="en-US" sz="2400" b="1" i="1" dirty="0" err="1">
                <a:latin typeface="Times New Roman" pitchFamily="18" charset="0"/>
                <a:sym typeface="微软雅黑" pitchFamily="34" charset="-122"/>
              </a:rPr>
              <a:t>b</a:t>
            </a:r>
            <a:r>
              <a:rPr lang="en-US" sz="2400" b="1" dirty="0" smtClean="0">
                <a:latin typeface="Times New Roman" pitchFamily="18" charset="0"/>
                <a:sym typeface="微软雅黑" pitchFamily="34" charset="-122"/>
              </a:rPr>
              <a:t>)</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 </a:t>
            </a:r>
            <a:r>
              <a:rPr lang="en-US" sz="2400" b="1" i="1" dirty="0" smtClean="0">
                <a:latin typeface="Times New Roman" pitchFamily="18" charset="0"/>
                <a:sym typeface="微软雅黑" pitchFamily="34" charset="-122"/>
              </a:rPr>
              <a:t>a</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sym typeface="微软雅黑" pitchFamily="34" charset="-122"/>
              </a:rPr>
              <a:t>∧</a:t>
            </a:r>
            <a:r>
              <a:rPr lang="en-US" sz="2400" b="1" i="1" dirty="0" smtClean="0">
                <a:latin typeface="Times New Roman" pitchFamily="18" charset="0"/>
                <a:sym typeface="微软雅黑" pitchFamily="34" charset="-122"/>
              </a:rPr>
              <a:t>b</a:t>
            </a:r>
            <a:r>
              <a:rPr lang="en-US" altLang="zh-CN" sz="2400" b="1" dirty="0" smtClean="0">
                <a:latin typeface="Times New Roman" pitchFamily="18" charset="0"/>
                <a:cs typeface="Times New Roman" pitchFamily="18" charset="0"/>
              </a:rPr>
              <a:t>´</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spcBef>
                <a:spcPts val="300"/>
              </a:spcBef>
              <a:buClr>
                <a:srgbClr val="FF9900"/>
              </a:buClr>
              <a:buFont typeface="Wingdings" pitchFamily="2" charset="2"/>
              <a:buChar char="l"/>
            </a:pPr>
            <a:r>
              <a:rPr lang="zh-CN" altLang="en-US" sz="2400" b="1" dirty="0">
                <a:latin typeface="Times New Roman" pitchFamily="18" charset="0"/>
                <a:sym typeface="微软雅黑" pitchFamily="34" charset="-122"/>
              </a:rPr>
              <a:t>  注意：德摩根律对有限个元素也是正确的</a:t>
            </a:r>
            <a:r>
              <a:rPr lang="en-US" sz="2400" b="1" dirty="0">
                <a:latin typeface="Times New Roman" pitchFamily="18" charset="0"/>
                <a:sym typeface="微软雅黑" pitchFamily="34" charset="-122"/>
              </a:rPr>
              <a:t>.</a:t>
            </a: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66</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 calcmode="lin" valueType="num">
                                      <p:cBhvr additive="base">
                                        <p:cTn id="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anim calcmode="lin" valueType="num">
                                      <p:cBhvr additive="base">
                                        <p:cTn id="11"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anim calcmode="lin" valueType="num">
                                      <p:cBhvr additive="base">
                                        <p:cTn id="15"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627">
                                            <p:txEl>
                                              <p:pRg st="7" end="7"/>
                                            </p:txEl>
                                          </p:spTgt>
                                        </p:tgtEl>
                                        <p:attrNameLst>
                                          <p:attrName>style.visibility</p:attrName>
                                        </p:attrNameLst>
                                      </p:cBhvr>
                                      <p:to>
                                        <p:strVal val="visible"/>
                                      </p:to>
                                    </p:set>
                                    <p:anim calcmode="lin" valueType="num">
                                      <p:cBhvr additive="base">
                                        <p:cTn id="19"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anim calcmode="lin" valueType="num">
                                      <p:cBhvr additive="base">
                                        <p:cTn id="23"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27">
                                            <p:txEl>
                                              <p:pRg st="9" end="9"/>
                                            </p:txEl>
                                          </p:spTgt>
                                        </p:tgtEl>
                                        <p:attrNameLst>
                                          <p:attrName>style.visibility</p:attrName>
                                        </p:attrNameLst>
                                      </p:cBhvr>
                                      <p:to>
                                        <p:strVal val="visible"/>
                                      </p:to>
                                    </p:set>
                                    <p:anim calcmode="lin" valueType="num">
                                      <p:cBhvr additive="base">
                                        <p:cTn id="27"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pRg st="10" end="10"/>
                                            </p:txEl>
                                          </p:spTgt>
                                        </p:tgtEl>
                                        <p:attrNameLst>
                                          <p:attrName>style.visibility</p:attrName>
                                        </p:attrNameLst>
                                      </p:cBhvr>
                                      <p:to>
                                        <p:strVal val="visible"/>
                                      </p:to>
                                    </p:set>
                                    <p:anim calcmode="lin" valueType="num">
                                      <p:cBhvr additive="base">
                                        <p:cTn id="31" dur="500" fill="hold"/>
                                        <p:tgtEl>
                                          <p:spTgt spid="26627">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7">
                                            <p:txEl>
                                              <p:pRg st="11" end="11"/>
                                            </p:txEl>
                                          </p:spTgt>
                                        </p:tgtEl>
                                        <p:attrNameLst>
                                          <p:attrName>style.visibility</p:attrName>
                                        </p:attrNameLst>
                                      </p:cBhvr>
                                      <p:to>
                                        <p:strVal val="visible"/>
                                      </p:to>
                                    </p:set>
                                    <p:anim calcmode="lin" valueType="num">
                                      <p:cBhvr additive="base">
                                        <p:cTn id="35" dur="500" fill="hold"/>
                                        <p:tgtEl>
                                          <p:spTgt spid="26627">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7">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7">
                                            <p:txEl>
                                              <p:pRg st="12" end="12"/>
                                            </p:txEl>
                                          </p:spTgt>
                                        </p:tgtEl>
                                        <p:attrNameLst>
                                          <p:attrName>style.visibility</p:attrName>
                                        </p:attrNameLst>
                                      </p:cBhvr>
                                      <p:to>
                                        <p:strVal val="visible"/>
                                      </p:to>
                                    </p:set>
                                    <p:anim calcmode="lin" valueType="num">
                                      <p:cBhvr additive="base">
                                        <p:cTn id="39" dur="500" fill="hold"/>
                                        <p:tgtEl>
                                          <p:spTgt spid="2662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0" y="225425"/>
            <a:ext cx="9144000" cy="687388"/>
          </a:xfrm>
        </p:spPr>
        <p:txBody>
          <a:bodyPr/>
          <a:lstStyle/>
          <a:p>
            <a:pPr marL="0" indent="0" algn="ctr"/>
            <a:r>
              <a:rPr lang="en-US" altLang="zh-CN" dirty="0" smtClean="0"/>
              <a:t>9.3 </a:t>
            </a:r>
            <a:r>
              <a:rPr lang="zh-CN" altLang="en-US" dirty="0" smtClean="0"/>
              <a:t>几个典型的代数</a:t>
            </a:r>
            <a:r>
              <a:rPr lang="en-US" altLang="zh-CN" dirty="0" smtClean="0"/>
              <a:t>:: </a:t>
            </a:r>
            <a:r>
              <a:rPr lang="zh-CN" altLang="en-US" dirty="0" smtClean="0"/>
              <a:t>布尔代数</a:t>
            </a:r>
            <a:endParaRPr lang="zh-CN" altLang="en-US" b="1" dirty="0">
              <a:latin typeface="Arial" pitchFamily="34" charset="0"/>
            </a:endParaRPr>
          </a:p>
        </p:txBody>
      </p:sp>
      <p:sp>
        <p:nvSpPr>
          <p:cNvPr id="29699" name="Text Box 3"/>
          <p:cNvSpPr txBox="1">
            <a:spLocks noChangeArrowheads="1"/>
          </p:cNvSpPr>
          <p:nvPr/>
        </p:nvSpPr>
        <p:spPr bwMode="auto">
          <a:xfrm>
            <a:off x="455613" y="1143000"/>
            <a:ext cx="8461375" cy="5309146"/>
          </a:xfrm>
          <a:prstGeom prst="rect">
            <a:avLst/>
          </a:prstGeom>
          <a:noFill/>
          <a:ln w="9525">
            <a:noFill/>
            <a:miter lim="800000"/>
            <a:headEnd/>
            <a:tailEnd/>
          </a:ln>
          <a:effectLst/>
        </p:spPr>
        <p:txBody>
          <a:bodyPr>
            <a:spAutoFit/>
          </a:bodyPr>
          <a:lstStyle/>
          <a:p>
            <a:pPr>
              <a:spcBef>
                <a:spcPts val="900"/>
              </a:spcBef>
            </a:pPr>
            <a:r>
              <a:rPr lang="zh-CN" altLang="en-US" sz="2400" b="1" dirty="0">
                <a:solidFill>
                  <a:srgbClr val="CC0000"/>
                </a:solidFill>
                <a:latin typeface="Times New Roman" pitchFamily="18" charset="0"/>
                <a:sym typeface="微软雅黑" pitchFamily="34" charset="-122"/>
              </a:rPr>
              <a:t>定理</a:t>
            </a:r>
            <a:r>
              <a:rPr lang="en-US" sz="2400" b="1" dirty="0">
                <a:solidFill>
                  <a:srgbClr val="CC0000"/>
                </a:solidFill>
                <a:latin typeface="Times New Roman" pitchFamily="18" charset="0"/>
                <a:sym typeface="微软雅黑" pitchFamily="34" charset="-122"/>
              </a:rPr>
              <a:t>11.9</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有限布尔代数的表示定理</a:t>
            </a:r>
            <a:r>
              <a:rPr lang="en-US" sz="2400" b="1" dirty="0">
                <a:latin typeface="Times New Roman" pitchFamily="18" charset="0"/>
                <a:sym typeface="微软雅黑" pitchFamily="34" charset="-122"/>
              </a:rPr>
              <a:t>)</a:t>
            </a:r>
          </a:p>
          <a:p>
            <a:pPr>
              <a:spcBef>
                <a:spcPts val="900"/>
              </a:spcBef>
            </a:pPr>
            <a:r>
              <a:rPr lang="zh-CN" altLang="en-US" sz="2400" b="1" dirty="0">
                <a:latin typeface="Times New Roman" pitchFamily="18" charset="0"/>
                <a:sym typeface="微软雅黑" pitchFamily="34" charset="-122"/>
              </a:rPr>
              <a:t>设</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是有限布尔代数</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是</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的全体原子构成的集合</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则</a:t>
            </a:r>
            <a:r>
              <a:rPr 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同构</a:t>
            </a:r>
          </a:p>
          <a:p>
            <a:pPr>
              <a:spcBef>
                <a:spcPts val="900"/>
              </a:spcBef>
            </a:pPr>
            <a:r>
              <a:rPr lang="zh-CN" altLang="en-US" sz="2400" b="1" dirty="0">
                <a:latin typeface="Times New Roman" pitchFamily="18" charset="0"/>
                <a:sym typeface="微软雅黑" pitchFamily="34" charset="-122"/>
              </a:rPr>
              <a:t>于</a:t>
            </a:r>
            <a:r>
              <a:rPr 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的幂集代数</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p>
          <a:p>
            <a:pPr>
              <a:spcBef>
                <a:spcPts val="900"/>
              </a:spcBef>
            </a:pPr>
            <a:r>
              <a:rPr lang="zh-CN" altLang="en-US" sz="2400" b="1" dirty="0" smtClean="0">
                <a:latin typeface="Times New Roman" pitchFamily="18" charset="0"/>
                <a:sym typeface="微软雅黑" pitchFamily="34" charset="-122"/>
              </a:rPr>
              <a:t>实例</a:t>
            </a:r>
            <a:r>
              <a:rPr lang="en-US" sz="2400" b="1" dirty="0" smtClean="0">
                <a:latin typeface="Times New Roman" pitchFamily="18" charset="0"/>
                <a:sym typeface="微软雅黑" pitchFamily="34" charset="-122"/>
              </a:rPr>
              <a:t>:</a:t>
            </a:r>
            <a:endParaRPr lang="en-US" sz="2400" b="1" dirty="0">
              <a:latin typeface="Times New Roman" pitchFamily="18" charset="0"/>
              <a:sym typeface="微软雅黑" pitchFamily="34" charset="-122"/>
            </a:endParaRPr>
          </a:p>
          <a:p>
            <a:pPr>
              <a:spcBef>
                <a:spcPts val="900"/>
              </a:spcBef>
            </a:pPr>
            <a:r>
              <a:rPr lang="en-US" sz="2400" b="1" dirty="0" smtClean="0">
                <a:latin typeface="Times New Roman" pitchFamily="18" charset="0"/>
                <a:sym typeface="微软雅黑" pitchFamily="34" charset="-122"/>
              </a:rPr>
              <a:t>(</a:t>
            </a:r>
            <a:r>
              <a:rPr lang="en-US" sz="2400" b="1" dirty="0">
                <a:latin typeface="Times New Roman" pitchFamily="18" charset="0"/>
                <a:sym typeface="微软雅黑" pitchFamily="34" charset="-122"/>
              </a:rPr>
              <a:t>1) </a:t>
            </a:r>
            <a:r>
              <a:rPr lang="en-US" sz="2400" b="1" i="1" dirty="0">
                <a:latin typeface="Times New Roman" pitchFamily="18" charset="0"/>
                <a:sym typeface="微软雅黑" pitchFamily="34" charset="-122"/>
              </a:rPr>
              <a:t>S</a:t>
            </a:r>
            <a:r>
              <a:rPr 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关于</a:t>
            </a:r>
            <a:r>
              <a:rPr lang="en-US" sz="2400" b="1" dirty="0" err="1">
                <a:latin typeface="Times New Roman" pitchFamily="18" charset="0"/>
                <a:sym typeface="微软雅黑" pitchFamily="34" charset="-122"/>
              </a:rPr>
              <a:t>gcd</a:t>
            </a:r>
            <a:r>
              <a:rPr lang="en-US" sz="2400" b="1" dirty="0">
                <a:latin typeface="Times New Roman" pitchFamily="18" charset="0"/>
                <a:sym typeface="微软雅黑" pitchFamily="34" charset="-122"/>
              </a:rPr>
              <a:t>, lcm</a:t>
            </a:r>
            <a:r>
              <a:rPr lang="zh-CN" altLang="en-US" sz="2400" b="1" dirty="0">
                <a:latin typeface="Times New Roman" pitchFamily="18" charset="0"/>
                <a:sym typeface="微软雅黑" pitchFamily="34" charset="-122"/>
              </a:rPr>
              <a:t>运算构成的布尔代数</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它的原子</a:t>
            </a:r>
            <a:r>
              <a:rPr lang="zh-CN" altLang="en-US" sz="2400" b="1" dirty="0" smtClean="0">
                <a:latin typeface="Times New Roman" pitchFamily="18" charset="0"/>
                <a:sym typeface="微软雅黑" pitchFamily="34" charset="-122"/>
              </a:rPr>
              <a:t>是</a:t>
            </a:r>
            <a:r>
              <a:rPr lang="en-US" sz="2400" b="1" dirty="0" smtClean="0">
                <a:latin typeface="Times New Roman" pitchFamily="18" charset="0"/>
                <a:sym typeface="微软雅黑" pitchFamily="34" charset="-122"/>
              </a:rPr>
              <a:t>2</a:t>
            </a:r>
            <a:r>
              <a:rPr lang="en-US" sz="2400" b="1" dirty="0">
                <a:latin typeface="Times New Roman" pitchFamily="18" charset="0"/>
                <a:sym typeface="微软雅黑" pitchFamily="34" charset="-122"/>
              </a:rPr>
              <a:t>, 5</a:t>
            </a:r>
            <a:r>
              <a:rPr lang="zh-CN" altLang="en-US" sz="2400" b="1" dirty="0">
                <a:latin typeface="Times New Roman" pitchFamily="18" charset="0"/>
                <a:sym typeface="微软雅黑" pitchFamily="34" charset="-122"/>
              </a:rPr>
              <a:t>和</a:t>
            </a:r>
            <a:r>
              <a:rPr lang="en-US" sz="2400" b="1" dirty="0">
                <a:latin typeface="Times New Roman" pitchFamily="18" charset="0"/>
                <a:sym typeface="微软雅黑" pitchFamily="34" charset="-122"/>
              </a:rPr>
              <a:t>11, </a:t>
            </a:r>
            <a:r>
              <a:rPr lang="zh-CN" altLang="en-US" sz="2400" b="1" dirty="0">
                <a:latin typeface="Times New Roman" pitchFamily="18" charset="0"/>
                <a:sym typeface="微软雅黑" pitchFamily="34" charset="-122"/>
              </a:rPr>
              <a:t>因此原子的集合</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 {2,5,11}. </a:t>
            </a:r>
            <a:r>
              <a:rPr lang="zh-CN" altLang="en-US" sz="2400" b="1" dirty="0">
                <a:latin typeface="Times New Roman" pitchFamily="18" charset="0"/>
                <a:sym typeface="微软雅黑" pitchFamily="34" charset="-122"/>
              </a:rPr>
              <a:t>幂集</a:t>
            </a:r>
          </a:p>
          <a:p>
            <a:pPr>
              <a:spcBef>
                <a:spcPts val="9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 {</a:t>
            </a:r>
            <a:r>
              <a:rPr lang="zh-CN" altLang="en-US" sz="2400" b="1" dirty="0">
                <a:latin typeface="Times New Roman" pitchFamily="18" charset="0"/>
                <a:sym typeface="Symbol" pitchFamily="18" charset="2"/>
              </a:rPr>
              <a:t></a:t>
            </a:r>
            <a:r>
              <a:rPr lang="en-US" sz="2400" b="1" dirty="0">
                <a:latin typeface="Times New Roman" pitchFamily="18" charset="0"/>
                <a:sym typeface="微软雅黑" pitchFamily="34" charset="-122"/>
              </a:rPr>
              <a:t>,{2},{5},{11},{2,5},{2,11},{5,11},{2,5,11}}.</a:t>
            </a:r>
          </a:p>
          <a:p>
            <a:pPr>
              <a:spcBef>
                <a:spcPts val="900"/>
              </a:spcBef>
            </a:pPr>
            <a:r>
              <a:rPr lang="zh-CN" altLang="en-US" sz="2400" b="1" dirty="0">
                <a:latin typeface="Times New Roman" pitchFamily="18" charset="0"/>
                <a:sym typeface="微软雅黑" pitchFamily="34" charset="-122"/>
              </a:rPr>
              <a:t>幂集代数是</a:t>
            </a:r>
            <a:r>
              <a:rPr lang="en-US" sz="2400" b="1" dirty="0">
                <a:latin typeface="Times New Roman" pitchFamily="18" charset="0"/>
                <a:sym typeface="微软雅黑" pitchFamily="34" charset="-122"/>
              </a:rPr>
              <a:t>&lt; </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 </a:t>
            </a:r>
            <a:r>
              <a:rPr lang="zh-CN" altLang="en-US" sz="2400" b="1" dirty="0">
                <a:latin typeface="Times New Roman" pitchFamily="18" charset="0"/>
                <a:sym typeface="Symbol" pitchFamily="18" charset="2"/>
              </a:rPr>
              <a:t></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&gt;. </a:t>
            </a:r>
            <a:r>
              <a:rPr lang="zh-CN" altLang="en-US" sz="2400" b="1" dirty="0">
                <a:latin typeface="Times New Roman" pitchFamily="18" charset="0"/>
                <a:sym typeface="微软雅黑" pitchFamily="34" charset="-122"/>
              </a:rPr>
              <a:t>只要令</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S</a:t>
            </a:r>
            <a:r>
              <a:rPr lang="en-US" sz="2400" b="1" baseline="-25000" dirty="0">
                <a:latin typeface="Times New Roman" pitchFamily="18" charset="0"/>
                <a:sym typeface="微软雅黑" pitchFamily="34" charset="-122"/>
              </a:rPr>
              <a:t>110</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p>
          <a:p>
            <a:pPr>
              <a:spcBef>
                <a:spcPts val="9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(1) = </a:t>
            </a:r>
            <a:r>
              <a:rPr lang="zh-CN" altLang="en-US" sz="2400" b="1" dirty="0">
                <a:latin typeface="Times New Roman" pitchFamily="18" charset="0"/>
                <a:sym typeface="Symbol" pitchFamily="18" charset="2"/>
              </a:rPr>
              <a:t></a:t>
            </a: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(2) = {2},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(5) = {5},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(11) = {11},</a:t>
            </a:r>
          </a:p>
          <a:p>
            <a:pPr>
              <a:spcBef>
                <a:spcPts val="900"/>
              </a:spcBef>
            </a:pPr>
            <a:r>
              <a:rPr lang="en-US" sz="2400" b="1" dirty="0">
                <a:latin typeface="Times New Roman" pitchFamily="18" charset="0"/>
                <a:sym typeface="微软雅黑" pitchFamily="34" charset="-122"/>
              </a:rPr>
              <a:t>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(10) = {2,5},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(22) = {2, 11},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(55) = {5, 11}, </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(110) = </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p>
          <a:p>
            <a:pPr>
              <a:spcBef>
                <a:spcPts val="900"/>
              </a:spcBef>
            </a:pPr>
            <a:r>
              <a:rPr lang="zh-CN" altLang="en-US" sz="2400" b="1" dirty="0">
                <a:latin typeface="Times New Roman" pitchFamily="18" charset="0"/>
                <a:sym typeface="微软雅黑" pitchFamily="34" charset="-122"/>
              </a:rPr>
              <a:t>那么</a:t>
            </a:r>
            <a:r>
              <a:rPr lang="en-US" sz="2400" b="1" i="1" dirty="0">
                <a:latin typeface="Times New Roman" pitchFamily="18" charset="0"/>
                <a:sym typeface="微软雅黑" pitchFamily="34" charset="-122"/>
              </a:rPr>
              <a:t>f</a:t>
            </a:r>
            <a:r>
              <a:rPr lang="en-US" sz="2400" b="1" dirty="0">
                <a:latin typeface="Times New Roman" pitchFamily="18" charset="0"/>
                <a:sym typeface="微软雅黑" pitchFamily="34" charset="-122"/>
              </a:rPr>
              <a:t> </a:t>
            </a:r>
            <a:r>
              <a:rPr lang="zh-CN" altLang="en-US" sz="2400" b="1" dirty="0">
                <a:latin typeface="Times New Roman" pitchFamily="18" charset="0"/>
                <a:sym typeface="微软雅黑" pitchFamily="34" charset="-122"/>
              </a:rPr>
              <a:t>就是从</a:t>
            </a:r>
            <a:r>
              <a:rPr lang="en-US" sz="2400" b="1" i="1" dirty="0">
                <a:latin typeface="Times New Roman" pitchFamily="18" charset="0"/>
                <a:sym typeface="微软雅黑" pitchFamily="34" charset="-122"/>
              </a:rPr>
              <a:t>S</a:t>
            </a:r>
            <a:r>
              <a:rPr lang="en-US" sz="2400" b="1" baseline="-25000" dirty="0">
                <a:latin typeface="Times New Roman" pitchFamily="18" charset="0"/>
                <a:sym typeface="微软雅黑" pitchFamily="34" charset="-122"/>
              </a:rPr>
              <a:t>110</a:t>
            </a:r>
            <a:r>
              <a:rPr lang="zh-CN" altLang="en-US" sz="2400" b="1" dirty="0">
                <a:latin typeface="Times New Roman" pitchFamily="18" charset="0"/>
                <a:sym typeface="微软雅黑" pitchFamily="34" charset="-122"/>
              </a:rPr>
              <a:t>到幂集</a:t>
            </a:r>
            <a:r>
              <a:rPr lang="en-US" sz="2400" b="1" i="1" dirty="0">
                <a:latin typeface="Times New Roman" pitchFamily="18" charset="0"/>
                <a:sym typeface="微软雅黑" pitchFamily="34" charset="-122"/>
              </a:rPr>
              <a:t>P</a:t>
            </a:r>
            <a:r>
              <a:rPr lang="en-US" sz="2400" b="1" dirty="0">
                <a:latin typeface="Times New Roman" pitchFamily="18" charset="0"/>
                <a:sym typeface="微软雅黑" pitchFamily="34" charset="-122"/>
              </a:rPr>
              <a:t>(</a:t>
            </a:r>
            <a:r>
              <a:rPr lang="en-US" sz="2400" b="1" i="1" dirty="0">
                <a:latin typeface="Times New Roman" pitchFamily="18" charset="0"/>
                <a:sym typeface="微软雅黑" pitchFamily="34" charset="-122"/>
              </a:rPr>
              <a:t>A</a:t>
            </a:r>
            <a:r>
              <a:rPr lang="en-US" sz="2400" b="1" dirty="0">
                <a:latin typeface="Times New Roman" pitchFamily="18" charset="0"/>
                <a:sym typeface="微软雅黑" pitchFamily="34" charset="-122"/>
              </a:rPr>
              <a:t>)</a:t>
            </a:r>
            <a:r>
              <a:rPr lang="zh-CN" altLang="en-US" sz="2400" b="1" dirty="0">
                <a:latin typeface="Times New Roman" pitchFamily="18" charset="0"/>
                <a:sym typeface="微软雅黑" pitchFamily="34" charset="-122"/>
              </a:rPr>
              <a:t>的同构映射</a:t>
            </a:r>
            <a:r>
              <a:rPr lang="en-US" sz="2400" b="1" dirty="0">
                <a:latin typeface="Times New Roman" pitchFamily="18" charset="0"/>
                <a:sym typeface="微软雅黑" pitchFamily="34" charset="-122"/>
              </a:rPr>
              <a:t>.</a:t>
            </a:r>
            <a:endParaRPr lang="zh-CN" altLang="en-US" sz="2400" b="1" dirty="0">
              <a:latin typeface="Times New Roman" pitchFamily="18" charset="0"/>
              <a:sym typeface="微软雅黑" pitchFamily="34" charset="-122"/>
            </a:endParaRP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67</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anim calcmode="lin" valueType="num">
                                      <p:cBhvr additive="base">
                                        <p:cTn id="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5" end="5"/>
                                            </p:txEl>
                                          </p:spTgt>
                                        </p:tgtEl>
                                        <p:attrNameLst>
                                          <p:attrName>style.visibility</p:attrName>
                                        </p:attrNameLst>
                                      </p:cBhvr>
                                      <p:to>
                                        <p:strVal val="visible"/>
                                      </p:to>
                                    </p:set>
                                    <p:anim calcmode="lin" valueType="num">
                                      <p:cBhvr additive="base">
                                        <p:cTn id="11"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699">
                                            <p:txEl>
                                              <p:pRg st="6" end="6"/>
                                            </p:txEl>
                                          </p:spTgt>
                                        </p:tgtEl>
                                        <p:attrNameLst>
                                          <p:attrName>style.visibility</p:attrName>
                                        </p:attrNameLst>
                                      </p:cBhvr>
                                      <p:to>
                                        <p:strVal val="visible"/>
                                      </p:to>
                                    </p:set>
                                    <p:anim calcmode="lin" valueType="num">
                                      <p:cBhvr additive="base">
                                        <p:cTn id="1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699">
                                            <p:txEl>
                                              <p:pRg st="7" end="7"/>
                                            </p:txEl>
                                          </p:spTgt>
                                        </p:tgtEl>
                                        <p:attrNameLst>
                                          <p:attrName>style.visibility</p:attrName>
                                        </p:attrNameLst>
                                      </p:cBhvr>
                                      <p:to>
                                        <p:strVal val="visible"/>
                                      </p:to>
                                    </p:set>
                                    <p:anim calcmode="lin" valueType="num">
                                      <p:cBhvr additive="base">
                                        <p:cTn id="19"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699">
                                            <p:txEl>
                                              <p:pRg st="8" end="8"/>
                                            </p:txEl>
                                          </p:spTgt>
                                        </p:tgtEl>
                                        <p:attrNameLst>
                                          <p:attrName>style.visibility</p:attrName>
                                        </p:attrNameLst>
                                      </p:cBhvr>
                                      <p:to>
                                        <p:strVal val="visible"/>
                                      </p:to>
                                    </p:set>
                                    <p:anim calcmode="lin" valueType="num">
                                      <p:cBhvr additive="base">
                                        <p:cTn id="23"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699">
                                            <p:txEl>
                                              <p:pRg st="9" end="9"/>
                                            </p:txEl>
                                          </p:spTgt>
                                        </p:tgtEl>
                                        <p:attrNameLst>
                                          <p:attrName>style.visibility</p:attrName>
                                        </p:attrNameLst>
                                      </p:cBhvr>
                                      <p:to>
                                        <p:strVal val="visible"/>
                                      </p:to>
                                    </p:set>
                                    <p:anim calcmode="lin" valueType="num">
                                      <p:cBhvr additive="base">
                                        <p:cTn id="27"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0" y="2254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t>布尔代数</a:t>
            </a:r>
            <a:endParaRPr lang="zh-CN" altLang="en-US" sz="3200" b="1" dirty="0">
              <a:latin typeface="Arial" pitchFamily="34" charset="0"/>
            </a:endParaRPr>
          </a:p>
        </p:txBody>
      </p:sp>
      <p:sp>
        <p:nvSpPr>
          <p:cNvPr id="30723" name="Text Box 3"/>
          <p:cNvSpPr txBox="1">
            <a:spLocks noChangeArrowheads="1"/>
          </p:cNvSpPr>
          <p:nvPr/>
        </p:nvSpPr>
        <p:spPr bwMode="auto">
          <a:xfrm>
            <a:off x="455613" y="1143000"/>
            <a:ext cx="8461375" cy="4924425"/>
          </a:xfrm>
          <a:prstGeom prst="rect">
            <a:avLst/>
          </a:prstGeom>
          <a:noFill/>
          <a:ln w="9525">
            <a:noFill/>
            <a:miter lim="800000"/>
            <a:headEnd/>
            <a:tailEnd/>
          </a:ln>
          <a:effectLst/>
        </p:spPr>
        <p:txBody>
          <a:bodyPr>
            <a:spAutoFit/>
          </a:bodyPr>
          <a:lstStyle/>
          <a:p>
            <a:pPr>
              <a:spcBef>
                <a:spcPts val="600"/>
              </a:spcBef>
            </a:pPr>
            <a:r>
              <a:rPr lang="zh-CN" altLang="en-US" sz="2400" b="1" dirty="0">
                <a:solidFill>
                  <a:srgbClr val="CC0000"/>
                </a:solidFill>
                <a:latin typeface="Times New Roman" pitchFamily="18" charset="0"/>
                <a:sym typeface="微软雅黑" pitchFamily="34" charset="-122"/>
              </a:rPr>
              <a:t>推论1</a:t>
            </a:r>
            <a:r>
              <a:rPr lang="zh-CN" altLang="en-US" sz="2400" b="1" dirty="0">
                <a:latin typeface="Times New Roman" pitchFamily="18" charset="0"/>
                <a:sym typeface="微软雅黑" pitchFamily="34" charset="-122"/>
              </a:rPr>
              <a:t> 任何有限布尔代数的基数为2</a:t>
            </a:r>
            <a:r>
              <a:rPr lang="zh-CN" altLang="en-US" sz="2400" b="1" i="1" baseline="30000"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∈N.</a:t>
            </a:r>
          </a:p>
          <a:p>
            <a:pPr>
              <a:spcBef>
                <a:spcPts val="600"/>
              </a:spcBef>
            </a:pPr>
            <a:r>
              <a:rPr lang="zh-CN" altLang="en-US" sz="2400" b="1" dirty="0" smtClean="0">
                <a:latin typeface="Times New Roman" pitchFamily="18" charset="0"/>
                <a:sym typeface="微软雅黑" pitchFamily="34" charset="-122"/>
              </a:rPr>
              <a:t>证：</a:t>
            </a:r>
            <a:endParaRPr lang="en-US" altLang="zh-CN" sz="2400" b="1" dirty="0" smtClean="0">
              <a:latin typeface="Times New Roman" pitchFamily="18" charset="0"/>
              <a:sym typeface="微软雅黑" pitchFamily="34" charset="-122"/>
            </a:endParaRPr>
          </a:p>
          <a:p>
            <a:pPr>
              <a:spcBef>
                <a:spcPts val="600"/>
              </a:spcBef>
            </a:pPr>
            <a:r>
              <a:rPr lang="zh-CN" altLang="en-US" sz="2400" b="1" dirty="0" smtClean="0">
                <a:latin typeface="Times New Roman" pitchFamily="18" charset="0"/>
                <a:sym typeface="微软雅黑" pitchFamily="34" charset="-122"/>
              </a:rPr>
              <a:t>设</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是有限布尔代数, </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是</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的所有原子构成的集合,</a:t>
            </a:r>
          </a:p>
          <a:p>
            <a:pPr>
              <a:spcBef>
                <a:spcPts val="600"/>
              </a:spcBef>
            </a:pPr>
            <a:r>
              <a:rPr lang="zh-CN" altLang="en-US" sz="2400" b="1" dirty="0">
                <a:latin typeface="Times New Roman" pitchFamily="18" charset="0"/>
                <a:sym typeface="微软雅黑" pitchFamily="34" charset="-122"/>
              </a:rPr>
              <a:t>且|</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a:t>
            </a:r>
            <a:r>
              <a:rPr lang="zh-CN" altLang="en-US" sz="2400" b="1" i="1"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∈N. 由定理得</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a:t>
            </a:r>
            <a:r>
              <a:rPr lang="zh-CN" altLang="en-US" sz="2400" b="1" dirty="0" smtClean="0">
                <a:latin typeface="Times New Roman" pitchFamily="18" charset="0"/>
                <a:sym typeface="Symbol" pitchFamily="18" charset="2"/>
              </a:rPr>
              <a:t></a:t>
            </a:r>
            <a:r>
              <a:rPr lang="zh-CN" altLang="en-US" sz="2400" b="1" dirty="0" smtClean="0">
                <a:latin typeface="Times New Roman" pitchFamily="18" charset="0"/>
                <a:sym typeface="微软雅黑" pitchFamily="34" charset="-122"/>
              </a:rPr>
              <a:t> </a:t>
            </a:r>
            <a:r>
              <a:rPr lang="zh-CN" altLang="en-US" sz="2400" b="1" i="1" dirty="0">
                <a:latin typeface="Times New Roman" pitchFamily="18" charset="0"/>
                <a:sym typeface="微软雅黑" pitchFamily="34" charset="-122"/>
              </a:rPr>
              <a:t>P</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而|</a:t>
            </a:r>
            <a:r>
              <a:rPr lang="zh-CN" altLang="en-US" sz="2400" b="1" i="1" dirty="0">
                <a:latin typeface="Times New Roman" pitchFamily="18" charset="0"/>
                <a:sym typeface="微软雅黑" pitchFamily="34" charset="-122"/>
              </a:rPr>
              <a:t>P</a:t>
            </a: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A</a:t>
            </a:r>
            <a:r>
              <a:rPr lang="zh-CN" altLang="en-US" sz="2400" b="1" dirty="0">
                <a:latin typeface="Times New Roman" pitchFamily="18" charset="0"/>
                <a:sym typeface="微软雅黑" pitchFamily="34" charset="-122"/>
              </a:rPr>
              <a:t>)| = 2</a:t>
            </a:r>
            <a:r>
              <a:rPr lang="zh-CN" altLang="en-US" sz="2400" b="1" i="1" baseline="30000"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 所以</a:t>
            </a:r>
          </a:p>
          <a:p>
            <a:pPr>
              <a:spcBef>
                <a:spcPts val="600"/>
              </a:spcBef>
            </a:pPr>
            <a:r>
              <a:rPr lang="zh-CN" altLang="en-US" sz="2400" b="1" dirty="0">
                <a:latin typeface="Times New Roman" pitchFamily="18" charset="0"/>
                <a:sym typeface="微软雅黑" pitchFamily="34" charset="-122"/>
              </a:rPr>
              <a:t>|</a:t>
            </a:r>
            <a:r>
              <a:rPr lang="zh-CN" altLang="en-US" sz="2400" b="1" i="1" dirty="0">
                <a:latin typeface="Times New Roman" pitchFamily="18" charset="0"/>
                <a:sym typeface="微软雅黑" pitchFamily="34" charset="-122"/>
              </a:rPr>
              <a:t>B</a:t>
            </a:r>
            <a:r>
              <a:rPr lang="zh-CN" altLang="en-US" sz="2400" b="1" dirty="0">
                <a:latin typeface="Times New Roman" pitchFamily="18" charset="0"/>
                <a:sym typeface="微软雅黑" pitchFamily="34" charset="-122"/>
              </a:rPr>
              <a:t>| = 2</a:t>
            </a:r>
            <a:r>
              <a:rPr lang="zh-CN" altLang="en-US" sz="2400" b="1" i="1" baseline="30000"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a:t>
            </a:r>
          </a:p>
          <a:p>
            <a:pPr>
              <a:spcBef>
                <a:spcPts val="600"/>
              </a:spcBef>
            </a:pPr>
            <a:endParaRPr lang="zh-CN" altLang="en-US" sz="2400" b="1" dirty="0">
              <a:latin typeface="Times New Roman" pitchFamily="18" charset="0"/>
              <a:sym typeface="微软雅黑" pitchFamily="34" charset="-122"/>
            </a:endParaRPr>
          </a:p>
          <a:p>
            <a:pPr>
              <a:spcBef>
                <a:spcPts val="600"/>
              </a:spcBef>
            </a:pPr>
            <a:r>
              <a:rPr lang="zh-CN" altLang="en-US" sz="2400" b="1" dirty="0">
                <a:solidFill>
                  <a:srgbClr val="CC0000"/>
                </a:solidFill>
                <a:latin typeface="Times New Roman" pitchFamily="18" charset="0"/>
                <a:sym typeface="微软雅黑" pitchFamily="34" charset="-122"/>
              </a:rPr>
              <a:t>推论2</a:t>
            </a:r>
            <a:r>
              <a:rPr lang="zh-CN" altLang="en-US" sz="2400" b="1" dirty="0">
                <a:latin typeface="Times New Roman" pitchFamily="18" charset="0"/>
                <a:sym typeface="微软雅黑" pitchFamily="34" charset="-122"/>
              </a:rPr>
              <a:t> 任何等势的有限布尔代数都是同构的. (证明省略)</a:t>
            </a:r>
          </a:p>
          <a:p>
            <a:pPr>
              <a:spcBef>
                <a:spcPts val="600"/>
              </a:spcBef>
            </a:pPr>
            <a:endParaRPr lang="zh-CN" altLang="en-US" sz="2400" b="1" dirty="0">
              <a:latin typeface="Times New Roman" pitchFamily="18" charset="0"/>
              <a:sym typeface="微软雅黑" pitchFamily="34" charset="-122"/>
            </a:endParaRPr>
          </a:p>
          <a:p>
            <a:pPr>
              <a:spcBef>
                <a:spcPts val="600"/>
              </a:spcBef>
            </a:pPr>
            <a:r>
              <a:rPr lang="zh-CN" altLang="en-US" sz="2400" b="1" dirty="0">
                <a:latin typeface="Times New Roman" pitchFamily="18" charset="0"/>
                <a:sym typeface="微软雅黑" pitchFamily="34" charset="-122"/>
              </a:rPr>
              <a:t>结论：</a:t>
            </a:r>
          </a:p>
          <a:p>
            <a:pPr>
              <a:spcBef>
                <a:spcPts val="600"/>
              </a:spcBef>
              <a:buClr>
                <a:srgbClr val="FF9900"/>
              </a:buClr>
              <a:buFont typeface="Wingdings" pitchFamily="2" charset="2"/>
              <a:buChar char="l"/>
            </a:pPr>
            <a:r>
              <a:rPr lang="zh-CN" altLang="en-US" sz="2400" b="1" dirty="0">
                <a:latin typeface="Times New Roman" pitchFamily="18" charset="0"/>
                <a:sym typeface="微软雅黑" pitchFamily="34" charset="-122"/>
              </a:rPr>
              <a:t>  有限</a:t>
            </a:r>
            <a:r>
              <a:rPr lang="zh-CN" altLang="en-US" sz="2400" b="1" dirty="0" smtClean="0">
                <a:latin typeface="Times New Roman" pitchFamily="18" charset="0"/>
                <a:sym typeface="微软雅黑" pitchFamily="34" charset="-122"/>
              </a:rPr>
              <a:t>布尔代数的基数都是2的幂,</a:t>
            </a:r>
            <a:endParaRPr lang="zh-CN" altLang="en-US" sz="2400" b="1" dirty="0">
              <a:latin typeface="Times New Roman" pitchFamily="18" charset="0"/>
              <a:sym typeface="微软雅黑" pitchFamily="34" charset="-122"/>
            </a:endParaRPr>
          </a:p>
          <a:p>
            <a:pPr>
              <a:spcBef>
                <a:spcPts val="600"/>
              </a:spcBef>
              <a:buClr>
                <a:srgbClr val="FF9900"/>
              </a:buClr>
              <a:buFont typeface="Wingdings" pitchFamily="2" charset="2"/>
              <a:buChar char="l"/>
            </a:pPr>
            <a:r>
              <a:rPr lang="zh-CN" altLang="en-US" sz="2400" b="1" dirty="0">
                <a:latin typeface="Times New Roman" pitchFamily="18" charset="0"/>
                <a:sym typeface="微软雅黑" pitchFamily="34" charset="-122"/>
              </a:rPr>
              <a:t>  对于任何自然数</a:t>
            </a:r>
            <a:r>
              <a:rPr lang="zh-CN" altLang="en-US" sz="2400" b="1" i="1"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 仅</a:t>
            </a:r>
            <a:r>
              <a:rPr lang="zh-CN" altLang="en-US" sz="2400" b="1" dirty="0" smtClean="0">
                <a:latin typeface="Times New Roman" pitchFamily="18" charset="0"/>
                <a:sym typeface="微软雅黑" pitchFamily="34" charset="-122"/>
              </a:rPr>
              <a:t>存在</a:t>
            </a:r>
            <a:r>
              <a:rPr lang="zh-CN" altLang="en-US" sz="2400" b="1" dirty="0">
                <a:latin typeface="Times New Roman" pitchFamily="18" charset="0"/>
                <a:sym typeface="微软雅黑" pitchFamily="34" charset="-122"/>
              </a:rPr>
              <a:t>一个2</a:t>
            </a:r>
            <a:r>
              <a:rPr lang="zh-CN" altLang="en-US" sz="2400" b="1" i="1" baseline="30000" dirty="0">
                <a:latin typeface="Times New Roman" pitchFamily="18" charset="0"/>
                <a:sym typeface="微软雅黑" pitchFamily="34" charset="-122"/>
              </a:rPr>
              <a:t>n</a:t>
            </a:r>
            <a:r>
              <a:rPr lang="zh-CN" altLang="en-US" sz="2400" b="1" dirty="0">
                <a:latin typeface="Times New Roman" pitchFamily="18" charset="0"/>
                <a:sym typeface="微软雅黑" pitchFamily="34" charset="-122"/>
              </a:rPr>
              <a:t>元的布尔代数.</a:t>
            </a:r>
          </a:p>
        </p:txBody>
      </p:sp>
      <p:sp>
        <p:nvSpPr>
          <p:cNvPr id="5"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68</a:t>
            </a:fld>
            <a:endParaRPr lang="en-US" altLang="zh-CN" smtClean="0">
              <a:ea typeface="宋体"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anim calcmode="lin" valueType="num">
                                      <p:cBhvr additive="base">
                                        <p:cTn id="11"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 calcmode="lin" valueType="num">
                                      <p:cBhvr additive="base">
                                        <p:cTn id="1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anim calcmode="lin" valueType="num">
                                      <p:cBhvr additive="base">
                                        <p:cTn id="19"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anim calcmode="lin" valueType="num">
                                      <p:cBhvr additive="base">
                                        <p:cTn id="23"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anim calcmode="lin" valueType="num">
                                      <p:cBhvr additive="base">
                                        <p:cTn id="29"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anim calcmode="lin" valueType="num">
                                      <p:cBhvr additive="base">
                                        <p:cTn id="33" dur="5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0" y="225425"/>
            <a:ext cx="9144000" cy="687388"/>
          </a:xfrm>
        </p:spPr>
        <p:txBody>
          <a:bodyPr/>
          <a:lstStyle/>
          <a:p>
            <a:pPr marL="0" indent="0" algn="ctr"/>
            <a:r>
              <a:rPr lang="en-US" altLang="zh-CN" dirty="0" smtClean="0"/>
              <a:t>9.3 </a:t>
            </a:r>
            <a:r>
              <a:rPr lang="zh-CN" altLang="en-US" dirty="0" smtClean="0"/>
              <a:t>几个典型的代数</a:t>
            </a:r>
            <a:r>
              <a:rPr lang="en-US" altLang="zh-CN" dirty="0" smtClean="0"/>
              <a:t>::</a:t>
            </a:r>
            <a:r>
              <a:rPr lang="zh-CN" altLang="en-US" dirty="0" smtClean="0"/>
              <a:t>布尔代数</a:t>
            </a:r>
            <a:endParaRPr lang="zh-CN" altLang="en-US" sz="3200" b="1" dirty="0">
              <a:latin typeface="Arial" pitchFamily="34" charset="0"/>
            </a:endParaRPr>
          </a:p>
        </p:txBody>
      </p:sp>
      <p:sp>
        <p:nvSpPr>
          <p:cNvPr id="31747" name="Text Box 3"/>
          <p:cNvSpPr txBox="1">
            <a:spLocks noChangeArrowheads="1"/>
          </p:cNvSpPr>
          <p:nvPr/>
        </p:nvSpPr>
        <p:spPr bwMode="auto">
          <a:xfrm>
            <a:off x="455796" y="1143000"/>
            <a:ext cx="8461375" cy="830997"/>
          </a:xfrm>
          <a:prstGeom prst="rect">
            <a:avLst/>
          </a:prstGeom>
          <a:noFill/>
          <a:ln w="9525">
            <a:noFill/>
            <a:miter lim="800000"/>
            <a:headEnd/>
            <a:tailEnd/>
          </a:ln>
          <a:effectLst/>
        </p:spPr>
        <p:txBody>
          <a:bodyPr>
            <a:spAutoFit/>
          </a:bodyPr>
          <a:lstStyle/>
          <a:p>
            <a:r>
              <a:rPr lang="zh-CN" altLang="en-US" sz="2400" b="1" dirty="0" smtClean="0">
                <a:latin typeface="Times New Roman" pitchFamily="18" charset="0"/>
                <a:sym typeface="微软雅黑" pitchFamily="34" charset="-122"/>
              </a:rPr>
              <a:t>阶相同的布尔代数是唯一的。下</a:t>
            </a:r>
            <a:r>
              <a:rPr lang="zh-CN" altLang="en-US" sz="2400" b="1" dirty="0">
                <a:latin typeface="Times New Roman" pitchFamily="18" charset="0"/>
                <a:sym typeface="微软雅黑" pitchFamily="34" charset="-122"/>
              </a:rPr>
              <a:t>图给出了1 元, 2 元, 4 元和8 元的</a:t>
            </a:r>
            <a:r>
              <a:rPr lang="zh-CN" altLang="en-US" sz="2400" b="1" dirty="0" smtClean="0">
                <a:latin typeface="Times New Roman" pitchFamily="18" charset="0"/>
                <a:sym typeface="微软雅黑" pitchFamily="34" charset="-122"/>
              </a:rPr>
              <a:t>布尔代数：</a:t>
            </a:r>
            <a:endParaRPr lang="zh-CN" altLang="en-US" sz="2400" b="1" dirty="0">
              <a:latin typeface="Times New Roman" pitchFamily="18" charset="0"/>
              <a:sym typeface="微软雅黑" pitchFamily="34" charset="-122"/>
            </a:endParaRPr>
          </a:p>
        </p:txBody>
      </p:sp>
      <p:pic>
        <p:nvPicPr>
          <p:cNvPr id="31748" name="Picture 3"/>
          <p:cNvPicPr>
            <a:picLocks noChangeAspect="1" noChangeArrowheads="1"/>
          </p:cNvPicPr>
          <p:nvPr/>
        </p:nvPicPr>
        <p:blipFill>
          <a:blip r:embed="rId2"/>
          <a:srcRect/>
          <a:stretch>
            <a:fillRect/>
          </a:stretch>
        </p:blipFill>
        <p:spPr bwMode="auto">
          <a:xfrm>
            <a:off x="1446213" y="2285610"/>
            <a:ext cx="6286500" cy="3479800"/>
          </a:xfrm>
          <a:prstGeom prst="rect">
            <a:avLst/>
          </a:prstGeom>
          <a:noFill/>
          <a:ln w="9525">
            <a:noFill/>
            <a:miter lim="800000"/>
            <a:headEnd/>
            <a:tailEnd/>
          </a:ln>
        </p:spPr>
      </p:pic>
      <p:sp>
        <p:nvSpPr>
          <p:cNvPr id="6" name="灯片编号占位符 5"/>
          <p:cNvSpPr>
            <a:spLocks noGrp="1"/>
          </p:cNvSpPr>
          <p:nvPr>
            <p:ph type="sldNum" sz="quarter" idx="12"/>
          </p:nvPr>
        </p:nvSpPr>
        <p:spPr>
          <a:xfrm>
            <a:off x="6553200" y="6245225"/>
            <a:ext cx="2133600" cy="476250"/>
          </a:xfrm>
          <a:noFill/>
        </p:spPr>
        <p:txBody>
          <a:bodyPr/>
          <a:lstStyle/>
          <a:p>
            <a:fld id="{42576512-7E12-45F9-941E-70D107BF6F97}" type="slidenum">
              <a:rPr lang="en-US" altLang="zh-CN" smtClean="0">
                <a:ea typeface="宋体" charset="-122"/>
              </a:rPr>
              <a:pPr/>
              <a:t>69</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3560766B-8314-4832-ADD7-A6E7CC4A72C1}" type="slidenum">
              <a:rPr lang="en-US" altLang="zh-CN" smtClean="0">
                <a:latin typeface="Arial" pitchFamily="34" charset="0"/>
              </a:rPr>
              <a:pPr/>
              <a:t>7</a:t>
            </a:fld>
            <a:endParaRPr lang="en-US" altLang="zh-CN" smtClean="0">
              <a:latin typeface="Arial" pitchFamily="34" charset="0"/>
            </a:endParaRPr>
          </a:p>
        </p:txBody>
      </p:sp>
      <p:sp>
        <p:nvSpPr>
          <p:cNvPr id="9219" name="Rectangle 3"/>
          <p:cNvSpPr>
            <a:spLocks noGrp="1" noChangeArrowheads="1"/>
          </p:cNvSpPr>
          <p:nvPr>
            <p:ph type="body" idx="1"/>
          </p:nvPr>
        </p:nvSpPr>
        <p:spPr>
          <a:xfrm>
            <a:off x="285750" y="1301285"/>
            <a:ext cx="8075613" cy="500063"/>
          </a:xfrm>
        </p:spPr>
        <p:txBody>
          <a:bodyPr/>
          <a:lstStyle/>
          <a:p>
            <a:r>
              <a:rPr lang="en-US" altLang="zh-CN" dirty="0" smtClean="0">
                <a:latin typeface="Times New Roman" pitchFamily="18" charset="0"/>
              </a:rPr>
              <a:t>3.  </a:t>
            </a:r>
            <a:r>
              <a:rPr lang="zh-CN" altLang="en-US" u="sng" dirty="0" smtClean="0"/>
              <a:t>运算表</a:t>
            </a:r>
            <a:r>
              <a:rPr lang="zh-CN" altLang="en-US" dirty="0" smtClean="0"/>
              <a:t>：表示有穷集上的一元和二元运算</a:t>
            </a:r>
            <a:endParaRPr lang="en-US" altLang="zh-CN" dirty="0" smtClean="0"/>
          </a:p>
        </p:txBody>
      </p:sp>
      <p:graphicFrame>
        <p:nvGraphicFramePr>
          <p:cNvPr id="6" name="表格 5"/>
          <p:cNvGraphicFramePr>
            <a:graphicFrameLocks noGrp="1"/>
          </p:cNvGraphicFramePr>
          <p:nvPr/>
        </p:nvGraphicFramePr>
        <p:xfrm>
          <a:off x="500063" y="2158535"/>
          <a:ext cx="4786346" cy="2857504"/>
        </p:xfrm>
        <a:graphic>
          <a:graphicData uri="http://schemas.openxmlformats.org/drawingml/2006/table">
            <a:tbl>
              <a:tblPr/>
              <a:tblGrid>
                <a:gridCol w="754521"/>
                <a:gridCol w="4031825"/>
              </a:tblGrid>
              <a:tr h="571504">
                <a:tc>
                  <a:txBody>
                    <a:bodyPr/>
                    <a:lstStyle/>
                    <a:p>
                      <a:pPr algn="ctr"/>
                      <a:r>
                        <a:rPr lang="zh-CN" alt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en-US" altLang="zh-CN" sz="2400" b="1" kern="1200" dirty="0" smtClean="0">
                          <a:solidFill>
                            <a:schemeClr val="tx1"/>
                          </a:solidFill>
                          <a:latin typeface="Times New Roman" pitchFamily="18" charset="0"/>
                          <a:ea typeface="+mn-ea"/>
                          <a:cs typeface="Times New Roman" pitchFamily="18" charset="0"/>
                        </a:rPr>
                        <a:t> </a:t>
                      </a:r>
                      <a:r>
                        <a:rPr lang="en-US" altLang="zh-CN" sz="2400" b="1" baseline="0"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0758">
                <a:tc>
                  <a:txBody>
                    <a:bodyPr/>
                    <a:lstStyle/>
                    <a:p>
                      <a:pPr algn="ct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p>
                    <a:p>
                      <a:pPr algn="ctr"/>
                      <a:r>
                        <a:rPr lang="en-US" altLang="zh-CN" sz="2400" b="1" i="1" baseline="0"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p>
                    <a:p>
                      <a:pPr algn="ctr"/>
                      <a:r>
                        <a:rPr lang="en-US" altLang="zh-CN" sz="2400" b="1" baseline="-25000" dirty="0" smtClean="0">
                          <a:latin typeface="Times New Roman" pitchFamily="18" charset="0"/>
                          <a:cs typeface="Times New Roman" pitchFamily="18" charset="0"/>
                        </a:rPr>
                        <a:t>.</a:t>
                      </a:r>
                    </a:p>
                    <a:p>
                      <a:pPr algn="ctr"/>
                      <a:r>
                        <a:rPr lang="en-US" altLang="zh-CN" sz="2400" b="1" baseline="-25000" dirty="0" smtClean="0">
                          <a:latin typeface="Times New Roman" pitchFamily="18" charset="0"/>
                          <a:cs typeface="Times New Roman" pitchFamily="18" charset="0"/>
                        </a:rPr>
                        <a:t>.</a:t>
                      </a:r>
                    </a:p>
                    <a:p>
                      <a:pPr algn="ctr"/>
                      <a:r>
                        <a:rPr lang="en-US" altLang="zh-CN" sz="2400" b="1" baseline="-25000" dirty="0" smtClean="0">
                          <a:latin typeface="Times New Roman" pitchFamily="18" charset="0"/>
                          <a:cs typeface="Times New Roman" pitchFamily="18" charset="0"/>
                        </a:rPr>
                        <a:t>.</a:t>
                      </a:r>
                    </a:p>
                    <a:p>
                      <a:pPr algn="ctr"/>
                      <a:r>
                        <a:rPr lang="en-US" altLang="zh-CN" sz="2400" b="1" baseline="0"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        </a:t>
                      </a:r>
                      <a:r>
                        <a:rPr lang="en-US" altLang="zh-CN" sz="2400" b="1" i="1" dirty="0" err="1" smtClean="0">
                          <a:latin typeface="Times New Roman" pitchFamily="18" charset="0"/>
                          <a:cs typeface="Times New Roman" pitchFamily="18" charset="0"/>
                        </a:rPr>
                        <a:t>a</a:t>
                      </a:r>
                      <a:r>
                        <a:rPr lang="en-US" altLang="zh-CN" sz="2400" b="1" baseline="-25000" dirty="0" err="1"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en-US" altLang="zh-CN" sz="2400" b="1" baseline="0"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en-US" altLang="zh-CN" sz="2400" b="1" baseline="0"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endParaRPr lang="zh-CN" altLang="en-US" sz="2400" b="1" i="1" dirty="0" smtClean="0">
                        <a:latin typeface="Times New Roman" pitchFamily="18" charset="0"/>
                        <a:cs typeface="Times New Roman" pitchFamily="18" charset="0"/>
                      </a:endParaRPr>
                    </a:p>
                    <a:p>
                      <a:r>
                        <a:rPr lang="en-US" altLang="zh-CN" sz="2400" b="1" dirty="0" smtClean="0">
                          <a:latin typeface="Times New Roman" pitchFamily="18" charset="0"/>
                          <a:cs typeface="Times New Roman" pitchFamily="18" charset="0"/>
                        </a:rPr>
                        <a:t>                         …</a:t>
                      </a:r>
                    </a:p>
                    <a:p>
                      <a:r>
                        <a:rPr lang="en-US" altLang="zh-CN" sz="2400" b="1" dirty="0" smtClean="0">
                          <a:latin typeface="Times New Roman" pitchFamily="18"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Times New Roman" pitchFamily="18" charset="0"/>
                          <a:cs typeface="Times New Roman" pitchFamily="18" charset="0"/>
                        </a:rPr>
                        <a:t>a</a:t>
                      </a:r>
                      <a:r>
                        <a:rPr lang="en-US" altLang="zh-CN" sz="2400" b="1" i="0" baseline="-25000"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        </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r>
                        <a:rPr lang="en-US" altLang="zh-CN" sz="2400" b="1" baseline="0"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endParaRPr lang="zh-CN" altLang="en-US" sz="2400" b="1" i="1" dirty="0" smtClean="0">
                        <a:latin typeface="Times New Roman" pitchFamily="18" charset="0"/>
                        <a:cs typeface="Times New Roman" pitchFamily="18" charset="0"/>
                      </a:endParaRPr>
                    </a:p>
                    <a:p>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6072188" y="2158535"/>
          <a:ext cx="1571636" cy="2870846"/>
        </p:xfrm>
        <a:graphic>
          <a:graphicData uri="http://schemas.openxmlformats.org/drawingml/2006/table">
            <a:tbl>
              <a:tblPr/>
              <a:tblGrid>
                <a:gridCol w="663979"/>
                <a:gridCol w="907657"/>
              </a:tblGrid>
              <a:tr h="584846">
                <a:tc>
                  <a:txBody>
                    <a:bodyPr/>
                    <a:lstStyle/>
                    <a:p>
                      <a:pPr algn="ctr"/>
                      <a:endParaRPr lang="zh-CN" altLang="en-US" sz="2400" b="1" dirty="0">
                        <a:latin typeface="Times New Roman" pitchFamily="18" charset="0"/>
                        <a:cs typeface="Times New Roman"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a</a:t>
                      </a:r>
                      <a:r>
                        <a:rPr lang="en-US" altLang="zh-CN" sz="2400" b="1" i="1" baseline="-25000" dirty="0" err="1" smtClean="0">
                          <a:latin typeface="Times New Roman" pitchFamily="18" charset="0"/>
                          <a:cs typeface="Times New Roman" pitchFamily="18" charset="0"/>
                        </a:rPr>
                        <a:t>i</a:t>
                      </a:r>
                      <a:endParaRPr lang="zh-CN" altLang="en-US" sz="2400" b="1"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74">
                <a:tc>
                  <a:txBody>
                    <a:bodyPr/>
                    <a:lstStyle/>
                    <a:p>
                      <a:pPr algn="ct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p>
                    <a:p>
                      <a:pPr algn="ctr"/>
                      <a:r>
                        <a:rPr lang="en-US" altLang="zh-CN" sz="2400" b="1" i="1" baseline="0"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2</a:t>
                      </a:r>
                    </a:p>
                    <a:p>
                      <a:pPr algn="ctr"/>
                      <a:r>
                        <a:rPr lang="en-US" altLang="zh-CN" sz="2400" b="1" baseline="-25000" dirty="0" smtClean="0">
                          <a:latin typeface="Times New Roman" pitchFamily="18" charset="0"/>
                          <a:cs typeface="Times New Roman" pitchFamily="18" charset="0"/>
                        </a:rPr>
                        <a:t>.</a:t>
                      </a:r>
                    </a:p>
                    <a:p>
                      <a:pPr algn="ctr"/>
                      <a:r>
                        <a:rPr lang="en-US" altLang="zh-CN" sz="2400" b="1" baseline="-25000" dirty="0" smtClean="0">
                          <a:latin typeface="Times New Roman" pitchFamily="18" charset="0"/>
                          <a:cs typeface="Times New Roman" pitchFamily="18" charset="0"/>
                        </a:rPr>
                        <a:t>.</a:t>
                      </a:r>
                    </a:p>
                    <a:p>
                      <a:pPr algn="ctr"/>
                      <a:r>
                        <a:rPr lang="en-US" altLang="zh-CN" sz="2400" b="1" baseline="-25000" dirty="0" smtClean="0">
                          <a:latin typeface="Times New Roman" pitchFamily="18" charset="0"/>
                          <a:cs typeface="Times New Roman" pitchFamily="18" charset="0"/>
                        </a:rPr>
                        <a:t>.</a:t>
                      </a:r>
                    </a:p>
                    <a:p>
                      <a:pPr algn="ctr"/>
                      <a:r>
                        <a:rPr lang="en-US" altLang="zh-CN" sz="2400" b="1" baseline="0"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p>
                    <a:p>
                      <a:pPr algn="ctr"/>
                      <a:r>
                        <a:rPr lang="en-US" altLang="zh-CN" sz="2400" b="1" baseline="-25000" dirty="0" smtClean="0">
                          <a:latin typeface="Times New Roman" pitchFamily="18" charset="0"/>
                          <a:cs typeface="Times New Roman" pitchFamily="18" charset="0"/>
                        </a:rPr>
                        <a:t>.</a:t>
                      </a:r>
                    </a:p>
                    <a:p>
                      <a:pPr algn="ctr"/>
                      <a:r>
                        <a:rPr lang="en-US" altLang="zh-CN" sz="2400" b="1" baseline="-25000" dirty="0" smtClean="0">
                          <a:latin typeface="Times New Roman" pitchFamily="18" charset="0"/>
                          <a:cs typeface="Times New Roman" pitchFamily="18" charset="0"/>
                        </a:rPr>
                        <a:t>.</a:t>
                      </a:r>
                    </a:p>
                    <a:p>
                      <a:pPr algn="ctr"/>
                      <a:r>
                        <a:rPr lang="en-US" altLang="zh-CN" sz="2400" b="1" baseline="-25000" dirty="0" smtClean="0">
                          <a:latin typeface="Times New Roman" pitchFamily="18" charset="0"/>
                          <a:cs typeface="Times New Roman" pitchFamily="18" charset="0"/>
                        </a:rPr>
                        <a:t>.</a:t>
                      </a:r>
                    </a:p>
                    <a:p>
                      <a:pPr algn="ctr"/>
                      <a:r>
                        <a:rPr lang="en-US" altLang="zh-CN" sz="2400" b="1" baseline="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p>
                    <a:p>
                      <a:pPr algn="ct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51" name="TextBox 9"/>
          <p:cNvSpPr txBox="1">
            <a:spLocks noChangeArrowheads="1"/>
          </p:cNvSpPr>
          <p:nvPr/>
        </p:nvSpPr>
        <p:spPr bwMode="auto">
          <a:xfrm>
            <a:off x="857250" y="5373223"/>
            <a:ext cx="4143375" cy="400110"/>
          </a:xfrm>
          <a:prstGeom prst="rect">
            <a:avLst/>
          </a:prstGeom>
          <a:noFill/>
          <a:ln w="9525">
            <a:noFill/>
            <a:miter lim="800000"/>
            <a:headEnd/>
            <a:tailEnd/>
          </a:ln>
        </p:spPr>
        <p:txBody>
          <a:bodyPr>
            <a:spAutoFit/>
          </a:bodyPr>
          <a:lstStyle/>
          <a:p>
            <a:pPr algn="ctr"/>
            <a:r>
              <a:rPr lang="zh-CN" altLang="en-US" sz="2000" b="1" dirty="0"/>
              <a:t>二元运算的</a:t>
            </a:r>
            <a:r>
              <a:rPr lang="zh-CN" altLang="en-US" sz="2000" b="1" dirty="0" smtClean="0"/>
              <a:t>运算表</a:t>
            </a:r>
            <a:endParaRPr lang="zh-CN" altLang="en-US" sz="2000" b="1" dirty="0"/>
          </a:p>
        </p:txBody>
      </p:sp>
      <p:sp>
        <p:nvSpPr>
          <p:cNvPr id="9" name="TextBox 9"/>
          <p:cNvSpPr txBox="1">
            <a:spLocks noChangeArrowheads="1"/>
          </p:cNvSpPr>
          <p:nvPr/>
        </p:nvSpPr>
        <p:spPr bwMode="auto">
          <a:xfrm>
            <a:off x="4860032" y="5386344"/>
            <a:ext cx="4143375" cy="400110"/>
          </a:xfrm>
          <a:prstGeom prst="rect">
            <a:avLst/>
          </a:prstGeom>
          <a:noFill/>
          <a:ln w="9525">
            <a:noFill/>
            <a:miter lim="800000"/>
            <a:headEnd/>
            <a:tailEnd/>
          </a:ln>
        </p:spPr>
        <p:txBody>
          <a:bodyPr>
            <a:spAutoFit/>
          </a:bodyPr>
          <a:lstStyle/>
          <a:p>
            <a:pPr algn="ctr"/>
            <a:r>
              <a:rPr lang="zh-CN" altLang="en-US" sz="2000" b="1" dirty="0" smtClean="0"/>
              <a:t>一元运算</a:t>
            </a:r>
            <a:r>
              <a:rPr lang="zh-CN" altLang="en-US" sz="2000" b="1" dirty="0"/>
              <a:t>的</a:t>
            </a:r>
            <a:r>
              <a:rPr lang="zh-CN" altLang="en-US" sz="2000" b="1" dirty="0" smtClean="0"/>
              <a:t>运算表</a:t>
            </a:r>
            <a:endParaRPr lang="zh-CN" altLang="en-US" sz="2000" b="1" dirty="0"/>
          </a:p>
        </p:txBody>
      </p:sp>
      <p:sp>
        <p:nvSpPr>
          <p:cNvPr id="11" name="Rectangle 6"/>
          <p:cNvSpPr>
            <a:spLocks noChangeArrowheads="1"/>
          </p:cNvSpPr>
          <p:nvPr/>
        </p:nvSpPr>
        <p:spPr bwMode="auto">
          <a:xfrm>
            <a:off x="250825" y="188913"/>
            <a:ext cx="8642350" cy="1077218"/>
          </a:xfrm>
          <a:prstGeom prst="rect">
            <a:avLst/>
          </a:prstGeom>
          <a:noFill/>
          <a:ln w="9525">
            <a:noFill/>
            <a:miter lim="800000"/>
            <a:headEnd/>
            <a:tailEnd/>
          </a:ln>
        </p:spPr>
        <p:txBody>
          <a:bodyPr>
            <a:spAutoFit/>
          </a:bodyPr>
          <a:lstStyle/>
          <a:p>
            <a:pPr algn="ctr"/>
            <a:r>
              <a:rPr lang="en-US" altLang="zh-CN" sz="3200" b="1" dirty="0" smtClean="0"/>
              <a:t>9.1 </a:t>
            </a:r>
            <a:r>
              <a:rPr lang="zh-CN" altLang="en-US" sz="3200" b="1" dirty="0" smtClean="0"/>
              <a:t>二元运算及其性质</a:t>
            </a:r>
            <a:r>
              <a:rPr lang="en-US" altLang="zh-CN" sz="3200" b="1" dirty="0" smtClean="0"/>
              <a:t>::</a:t>
            </a:r>
            <a:r>
              <a:rPr lang="zh-CN" altLang="en-US" sz="3200" b="1" dirty="0" smtClean="0">
                <a:latin typeface="+mj-ea"/>
                <a:ea typeface="+mj-ea"/>
              </a:rPr>
              <a:t>二</a:t>
            </a:r>
            <a:r>
              <a:rPr lang="zh-CN" altLang="en-US" sz="3200" b="1" dirty="0">
                <a:latin typeface="+mj-ea"/>
                <a:ea typeface="+mj-ea"/>
              </a:rPr>
              <a:t>元与一元运算的</a:t>
            </a:r>
            <a:r>
              <a:rPr lang="zh-CN" altLang="en-US" sz="3200" b="1" dirty="0" smtClean="0">
                <a:latin typeface="+mj-ea"/>
                <a:ea typeface="+mj-ea"/>
              </a:rPr>
              <a:t>表示方式</a:t>
            </a:r>
            <a:endParaRPr lang="zh-CN" altLang="en-US" sz="3200" b="1" dirty="0">
              <a:latin typeface="+mj-ea"/>
              <a:ea typeface="+mj-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F7B878C8-F485-4579-8CF9-3CD83A82CD96}" type="slidenum">
              <a:rPr lang="en-US" altLang="zh-CN" smtClean="0">
                <a:latin typeface="Arial" pitchFamily="34" charset="0"/>
              </a:rPr>
              <a:pPr/>
              <a:t>8</a:t>
            </a:fld>
            <a:endParaRPr lang="en-US" altLang="zh-CN" smtClean="0">
              <a:latin typeface="Arial" pitchFamily="34" charset="0"/>
            </a:endParaRPr>
          </a:p>
        </p:txBody>
      </p:sp>
      <p:sp>
        <p:nvSpPr>
          <p:cNvPr id="10244" name="Rectangle 17"/>
          <p:cNvSpPr>
            <a:spLocks noChangeArrowheads="1"/>
          </p:cNvSpPr>
          <p:nvPr/>
        </p:nvSpPr>
        <p:spPr bwMode="auto">
          <a:xfrm>
            <a:off x="539750" y="1357313"/>
            <a:ext cx="7704138" cy="461963"/>
          </a:xfrm>
          <a:prstGeom prst="rect">
            <a:avLst/>
          </a:prstGeom>
          <a:noFill/>
          <a:ln w="9525">
            <a:noFill/>
            <a:miter lim="800000"/>
            <a:headEnd/>
            <a:tailEnd/>
          </a:ln>
        </p:spPr>
        <p:txBody>
          <a:bodyPr>
            <a:spAutoFit/>
          </a:bodyPr>
          <a:lstStyle/>
          <a:p>
            <a:r>
              <a:rPr lang="zh-CN" altLang="en-US" sz="2400" b="1" dirty="0" smtClean="0">
                <a:solidFill>
                  <a:srgbClr val="A60021"/>
                </a:solidFill>
                <a:latin typeface="Times New Roman" pitchFamily="18" charset="0"/>
                <a:cs typeface="Times New Roman" pitchFamily="18" charset="0"/>
              </a:rPr>
              <a:t>例</a:t>
            </a:r>
            <a:r>
              <a:rPr lang="en-US" altLang="zh-CN" sz="2400" b="1" dirty="0" smtClean="0">
                <a:solidFill>
                  <a:srgbClr val="A60021"/>
                </a:solidFill>
                <a:latin typeface="Times New Roman" pitchFamily="18" charset="0"/>
                <a:cs typeface="Times New Roman" pitchFamily="18" charset="0"/>
              </a:rPr>
              <a:t>9.3  </a:t>
            </a:r>
            <a:r>
              <a:rPr lang="zh-CN" altLang="en-US" sz="2400" b="1" dirty="0"/>
              <a:t>设</a:t>
            </a:r>
            <a:r>
              <a:rPr lang="en-US" altLang="zh-CN" sz="2400" b="1" i="1" dirty="0">
                <a:latin typeface="Times New Roman" pitchFamily="18" charset="0"/>
                <a:cs typeface="Times New Roman" pitchFamily="18" charset="0"/>
              </a:rPr>
              <a:t>S=P</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a</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b</a:t>
            </a:r>
            <a:r>
              <a:rPr lang="en-US" altLang="zh-CN" sz="2400" b="1" dirty="0" smtClean="0">
                <a:latin typeface="Times New Roman" pitchFamily="18" charset="0"/>
                <a:cs typeface="Times New Roman" pitchFamily="18" charset="0"/>
              </a:rPr>
              <a:t>} )</a:t>
            </a:r>
            <a:r>
              <a:rPr lang="zh-CN" altLang="en-US" sz="2400" b="1" dirty="0"/>
              <a:t>，</a:t>
            </a:r>
            <a:r>
              <a:rPr lang="en-US" altLang="zh-CN" sz="2400" b="1" i="1" dirty="0">
                <a:latin typeface="Times New Roman" pitchFamily="18" charset="0"/>
                <a:cs typeface="Times New Roman" pitchFamily="18" charset="0"/>
              </a:rPr>
              <a:t>S</a:t>
            </a:r>
            <a:r>
              <a:rPr lang="zh-CN" altLang="en-US" sz="2400" b="1" dirty="0"/>
              <a:t>上的</a:t>
            </a:r>
            <a:r>
              <a:rPr lang="zh-CN" altLang="en-US" sz="2400" b="1" dirty="0">
                <a:latin typeface="Times New Roman" pitchFamily="18" charset="0"/>
                <a:ea typeface="方正楷体_GBK"/>
                <a:cs typeface="Times New Roman" pitchFamily="18" charset="0"/>
              </a:rPr>
              <a:t>⊕</a:t>
            </a:r>
            <a:r>
              <a:rPr lang="zh-CN" altLang="en-US" sz="2400" b="1" dirty="0"/>
              <a:t>和∼运算的运算表如下</a:t>
            </a:r>
            <a:endParaRPr lang="en-US" altLang="zh-CN" sz="2400" b="1" dirty="0"/>
          </a:p>
        </p:txBody>
      </p:sp>
      <p:graphicFrame>
        <p:nvGraphicFramePr>
          <p:cNvPr id="6" name="表格 5"/>
          <p:cNvGraphicFramePr>
            <a:graphicFrameLocks noGrp="1"/>
          </p:cNvGraphicFramePr>
          <p:nvPr/>
        </p:nvGraphicFramePr>
        <p:xfrm>
          <a:off x="571500" y="2000255"/>
          <a:ext cx="4500563" cy="2214563"/>
        </p:xfrm>
        <a:graphic>
          <a:graphicData uri="http://schemas.openxmlformats.org/drawingml/2006/table">
            <a:tbl>
              <a:tblPr/>
              <a:tblGrid>
                <a:gridCol w="885825"/>
                <a:gridCol w="3614738"/>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方正楷体_GBK"/>
                          <a:cs typeface="Times New Roman" pitchFamily="18" charset="0"/>
                        </a:rPr>
                        <a:t>⊕</a:t>
                      </a:r>
                      <a:endParaRPr kumimoji="0" lang="zh-CN" altLang="en-US" sz="2400" b="1" i="0" u="none" strike="noStrike" cap="none" normalizeH="0" baseline="0" dirty="0" smtClean="0">
                        <a:ln>
                          <a:noFill/>
                        </a:ln>
                        <a:solidFill>
                          <a:schemeClr val="tx1"/>
                        </a:solidFill>
                        <a:effectLst/>
                        <a:latin typeface="Times New Roman" pitchFamily="18" charset="0"/>
                        <a:ea typeface="方正楷体_GBK"/>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表格 6"/>
          <p:cNvGraphicFramePr>
            <a:graphicFrameLocks noGrp="1"/>
          </p:cNvGraphicFramePr>
          <p:nvPr/>
        </p:nvGraphicFramePr>
        <p:xfrm>
          <a:off x="5929313" y="1928802"/>
          <a:ext cx="1571636" cy="2214578"/>
        </p:xfrm>
        <a:graphic>
          <a:graphicData uri="http://schemas.openxmlformats.org/drawingml/2006/table">
            <a:tbl>
              <a:tblPr/>
              <a:tblGrid>
                <a:gridCol w="857256"/>
                <a:gridCol w="714380"/>
              </a:tblGrid>
              <a:tr h="398404">
                <a:tc>
                  <a:txBody>
                    <a:bodyPr/>
                    <a:lstStyle/>
                    <a:p>
                      <a:pPr algn="ctr"/>
                      <a:r>
                        <a:rPr lang="en-US" altLang="zh-CN" sz="2400" b="1" i="1" dirty="0" smtClean="0">
                          <a:latin typeface="Times New Roman" pitchFamily="18" charset="0"/>
                          <a:cs typeface="Times New Roman" pitchFamily="18" charset="0"/>
                        </a:rPr>
                        <a:t>x</a:t>
                      </a:r>
                      <a:endParaRPr lang="zh-CN" altLang="en-US" sz="2400" b="1" i="1" dirty="0">
                        <a:latin typeface="Times New Roman" pitchFamily="18" charset="0"/>
                        <a:cs typeface="Times New Roman"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endParaRPr lang="zh-CN" altLang="en-US" sz="2400" b="1"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7378">
                <a:tc>
                  <a:txBody>
                    <a:bodyPr/>
                    <a:lstStyle/>
                    <a:p>
                      <a:pPr algn="ct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gn="ctr"/>
                      <a:r>
                        <a:rPr lang="en-US" altLang="zh-CN" sz="2400" b="1" baseline="0" dirty="0" smtClean="0">
                          <a:latin typeface="Times New Roman" pitchFamily="18" charset="0"/>
                          <a:cs typeface="Times New Roman" pitchFamily="18" charset="0"/>
                        </a:rPr>
                        <a:t>{</a:t>
                      </a:r>
                      <a:r>
                        <a:rPr lang="en-US" altLang="zh-CN" sz="2400" b="1" i="1" baseline="0" dirty="0" smtClean="0">
                          <a:latin typeface="Times New Roman" pitchFamily="18" charset="0"/>
                          <a:cs typeface="Times New Roman" pitchFamily="18" charset="0"/>
                        </a:rPr>
                        <a:t>a</a:t>
                      </a:r>
                      <a:r>
                        <a:rPr lang="en-US" altLang="zh-CN" sz="2400" b="1" baseline="0" dirty="0" smtClean="0">
                          <a:latin typeface="Times New Roman" pitchFamily="18" charset="0"/>
                          <a:cs typeface="Times New Roman" pitchFamily="18" charset="0"/>
                        </a:rPr>
                        <a:t>}</a:t>
                      </a:r>
                      <a:endParaRPr lang="en-US" altLang="zh-CN" sz="2400" b="1" baseline="-25000" dirty="0" smtClean="0">
                        <a:latin typeface="Times New Roman" pitchFamily="18" charset="0"/>
                        <a:cs typeface="Times New Roman" pitchFamily="18" charset="0"/>
                      </a:endParaRPr>
                    </a:p>
                    <a:p>
                      <a:pPr algn="ctr"/>
                      <a:r>
                        <a:rPr lang="en-US" altLang="zh-CN" sz="2400" b="1" baseline="0" dirty="0" smtClean="0">
                          <a:latin typeface="Times New Roman" pitchFamily="18" charset="0"/>
                          <a:cs typeface="Times New Roman" pitchFamily="18" charset="0"/>
                        </a:rPr>
                        <a:t>{</a:t>
                      </a:r>
                      <a:r>
                        <a:rPr lang="en-US" altLang="zh-CN" sz="2400" b="1" i="1" baseline="0" dirty="0" smtClean="0">
                          <a:latin typeface="Times New Roman" pitchFamily="18" charset="0"/>
                          <a:cs typeface="Times New Roman" pitchFamily="18" charset="0"/>
                        </a:rPr>
                        <a:t>b</a:t>
                      </a:r>
                      <a:r>
                        <a:rPr lang="en-US" altLang="zh-CN" sz="2400" b="1" baseline="0" dirty="0" smtClean="0">
                          <a:latin typeface="Times New Roman" pitchFamily="18" charset="0"/>
                          <a:cs typeface="Times New Roman" pitchFamily="18" charset="0"/>
                        </a:rPr>
                        <a:t>}</a:t>
                      </a:r>
                    </a:p>
                    <a:p>
                      <a:pPr algn="ctr"/>
                      <a:r>
                        <a:rPr lang="en-US" altLang="zh-CN" sz="2400" b="1" baseline="0" dirty="0" smtClean="0">
                          <a:latin typeface="Times New Roman" pitchFamily="18" charset="0"/>
                          <a:cs typeface="Times New Roman" pitchFamily="18" charset="0"/>
                        </a:rPr>
                        <a:t>{</a:t>
                      </a:r>
                      <a:r>
                        <a:rPr lang="en-US" altLang="zh-CN" sz="2400" b="1" i="1" baseline="0" dirty="0" err="1" smtClean="0">
                          <a:latin typeface="Times New Roman" pitchFamily="18" charset="0"/>
                          <a:cs typeface="Times New Roman" pitchFamily="18" charset="0"/>
                        </a:rPr>
                        <a:t>a</a:t>
                      </a:r>
                      <a:r>
                        <a:rPr lang="en-US" altLang="zh-CN" sz="2400" b="1" baseline="0" dirty="0" err="1" smtClean="0">
                          <a:latin typeface="Times New Roman" pitchFamily="18" charset="0"/>
                          <a:cs typeface="Times New Roman" pitchFamily="18" charset="0"/>
                        </a:rPr>
                        <a:t>,</a:t>
                      </a:r>
                      <a:r>
                        <a:rPr lang="en-US" altLang="zh-CN" sz="2400" b="1" i="1" baseline="0" dirty="0" err="1" smtClean="0">
                          <a:latin typeface="Times New Roman" pitchFamily="18" charset="0"/>
                          <a:cs typeface="Times New Roman" pitchFamily="18" charset="0"/>
                        </a:rPr>
                        <a:t>b</a:t>
                      </a:r>
                      <a:r>
                        <a:rPr lang="en-US" altLang="zh-CN" sz="2400" b="1" baseline="0" dirty="0" smtClean="0">
                          <a:latin typeface="Times New Roman" pitchFamily="18" charset="0"/>
                          <a:cs typeface="Times New Roman"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a</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b</a:t>
                      </a:r>
                      <a:r>
                        <a:rPr lang="en-US" altLang="zh-CN" sz="2400" b="1" dirty="0" smtClean="0">
                          <a:latin typeface="Times New Roman" pitchFamily="18" charset="0"/>
                          <a:cs typeface="Times New Roman" pitchFamily="18" charset="0"/>
                        </a:rPr>
                        <a:t>}</a:t>
                      </a:r>
                      <a:endParaRPr lang="en-US" altLang="zh-CN" sz="2400" b="1" baseline="-25000"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Times New Roman" pitchFamily="18" charset="0"/>
                          <a:cs typeface="Times New Roman" pitchFamily="18" charset="0"/>
                        </a:rPr>
                        <a:t>{</a:t>
                      </a:r>
                      <a:r>
                        <a:rPr lang="en-US" altLang="zh-CN" sz="2400" b="1" i="1" baseline="0" dirty="0" smtClean="0">
                          <a:latin typeface="Times New Roman" pitchFamily="18" charset="0"/>
                          <a:cs typeface="Times New Roman" pitchFamily="18" charset="0"/>
                        </a:rPr>
                        <a:t>b</a:t>
                      </a:r>
                      <a:r>
                        <a:rPr lang="en-US" altLang="zh-CN" sz="2400" b="1" dirty="0" smtClean="0">
                          <a:latin typeface="Times New Roman" pitchFamily="18" charset="0"/>
                          <a:cs typeface="Times New Roman" pitchFamily="18" charset="0"/>
                        </a:rPr>
                        <a:t>}</a:t>
                      </a:r>
                      <a:endParaRPr lang="en-US" altLang="zh-CN" sz="2400" b="1" baseline="-25000"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0" dirty="0" smtClean="0">
                          <a:latin typeface="Times New Roman" pitchFamily="18" charset="0"/>
                          <a:cs typeface="Times New Roman"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Times New Roman" pitchFamily="18" charset="0"/>
                          <a:cs typeface="Times New Roman" pitchFamily="18" charset="0"/>
                        </a:rPr>
                        <a:t>∅</a:t>
                      </a:r>
                      <a:endParaRPr lang="en-US" altLang="zh-CN" sz="2400" b="1" baseline="0" dirty="0" smtClean="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17"/>
          <p:cNvSpPr>
            <a:spLocks noChangeArrowheads="1"/>
          </p:cNvSpPr>
          <p:nvPr/>
        </p:nvSpPr>
        <p:spPr bwMode="auto">
          <a:xfrm>
            <a:off x="571472" y="4741143"/>
            <a:ext cx="4143404" cy="1015663"/>
          </a:xfrm>
          <a:prstGeom prst="rect">
            <a:avLst/>
          </a:prstGeom>
          <a:noFill/>
          <a:ln w="9525">
            <a:noFill/>
            <a:miter lim="800000"/>
            <a:headEnd/>
            <a:tailEnd/>
          </a:ln>
        </p:spPr>
        <p:txBody>
          <a:bodyPr wrap="square">
            <a:spAutoFit/>
          </a:bodyPr>
          <a:lstStyle/>
          <a:p>
            <a:pPr>
              <a:lnSpc>
                <a:spcPct val="125000"/>
              </a:lnSpc>
            </a:pPr>
            <a:r>
              <a:rPr lang="en-US" altLang="zh-CN" sz="2400" b="1" dirty="0" smtClean="0">
                <a:latin typeface="Times New Roman" pitchFamily="18" charset="0"/>
                <a:cs typeface="Times New Roman" pitchFamily="18" charset="0"/>
              </a:rPr>
              <a:t>S = {1,2,3,4,5},  x</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y = xy%5 </a:t>
            </a:r>
            <a:r>
              <a:rPr lang="zh-CN" altLang="en-US" sz="2400" b="1" dirty="0" smtClean="0">
                <a:latin typeface="Times New Roman" pitchFamily="18" charset="0"/>
                <a:cs typeface="Times New Roman" pitchFamily="18" charset="0"/>
              </a:rPr>
              <a:t>的</a:t>
            </a:r>
            <a:r>
              <a:rPr lang="zh-CN" altLang="en-US" sz="2400" b="1" dirty="0" smtClean="0"/>
              <a:t>运算表如右表：</a:t>
            </a:r>
            <a:endParaRPr lang="en-US" altLang="zh-CN" sz="2400" b="1" dirty="0"/>
          </a:p>
        </p:txBody>
      </p:sp>
      <p:graphicFrame>
        <p:nvGraphicFramePr>
          <p:cNvPr id="9" name="表格 8"/>
          <p:cNvGraphicFramePr>
            <a:graphicFrameLocks noGrp="1"/>
          </p:cNvGraphicFramePr>
          <p:nvPr/>
        </p:nvGraphicFramePr>
        <p:xfrm>
          <a:off x="4818064" y="4471076"/>
          <a:ext cx="3468712" cy="2101196"/>
        </p:xfrm>
        <a:graphic>
          <a:graphicData uri="http://schemas.openxmlformats.org/drawingml/2006/table">
            <a:tbl>
              <a:tblPr/>
              <a:tblGrid>
                <a:gridCol w="885825"/>
                <a:gridCol w="2582887"/>
              </a:tblGrid>
              <a:tr h="4277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400" b="1" dirty="0" smtClean="0">
                          <a:latin typeface="+mn-lt"/>
                          <a:cs typeface="Times New Roman" pitchFamily="18" charset="0"/>
                        </a:rPr>
                        <a:t>◦</a:t>
                      </a:r>
                      <a:endParaRPr kumimoji="0" lang="zh-CN" altLang="en-US" sz="2400" b="1" i="0" u="none" strike="noStrike" cap="none" normalizeH="0" baseline="0" dirty="0" smtClean="0">
                        <a:ln>
                          <a:noFill/>
                        </a:ln>
                        <a:solidFill>
                          <a:schemeClr val="tx1"/>
                        </a:solidFill>
                        <a:effectLst/>
                        <a:latin typeface="+mn-lt"/>
                        <a:ea typeface="方正楷体_GBK"/>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    1     2     3     4</a:t>
                      </a:r>
                      <a:endParaRPr kumimoji="0" lang="zh-CN" altLang="en-US" sz="2400" b="1"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439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    1     2     3     4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    2     4     1     3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    3     1     4     2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Times New Roman" pitchFamily="18" charset="0"/>
                        </a:rPr>
                        <a:t>    4     3     2     1</a:t>
                      </a:r>
                      <a:endParaRPr kumimoji="0" lang="zh-CN" altLang="en-US" sz="2400" b="1"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Rectangle 6"/>
          <p:cNvSpPr>
            <a:spLocks noChangeArrowheads="1"/>
          </p:cNvSpPr>
          <p:nvPr/>
        </p:nvSpPr>
        <p:spPr bwMode="auto">
          <a:xfrm>
            <a:off x="250825" y="188913"/>
            <a:ext cx="8642350" cy="1077218"/>
          </a:xfrm>
          <a:prstGeom prst="rect">
            <a:avLst/>
          </a:prstGeom>
          <a:noFill/>
          <a:ln w="9525">
            <a:noFill/>
            <a:miter lim="800000"/>
            <a:headEnd/>
            <a:tailEnd/>
          </a:ln>
        </p:spPr>
        <p:txBody>
          <a:bodyPr>
            <a:spAutoFit/>
          </a:bodyPr>
          <a:lstStyle/>
          <a:p>
            <a:pPr algn="ctr"/>
            <a:r>
              <a:rPr lang="en-US" altLang="zh-CN" sz="3200" b="1" dirty="0" smtClean="0"/>
              <a:t>9.1 </a:t>
            </a:r>
            <a:r>
              <a:rPr lang="zh-CN" altLang="en-US" sz="3200" b="1" dirty="0" smtClean="0"/>
              <a:t>二元运算及其性质</a:t>
            </a:r>
            <a:r>
              <a:rPr lang="en-US" altLang="zh-CN" sz="3200" b="1" dirty="0" smtClean="0"/>
              <a:t>::</a:t>
            </a:r>
            <a:r>
              <a:rPr lang="zh-CN" altLang="en-US" sz="3200" b="1" dirty="0" smtClean="0">
                <a:latin typeface="+mj-ea"/>
                <a:ea typeface="+mj-ea"/>
              </a:rPr>
              <a:t>二</a:t>
            </a:r>
            <a:r>
              <a:rPr lang="zh-CN" altLang="en-US" sz="3200" b="1" dirty="0">
                <a:latin typeface="+mj-ea"/>
                <a:ea typeface="+mj-ea"/>
              </a:rPr>
              <a:t>元与一元运算的</a:t>
            </a:r>
            <a:r>
              <a:rPr lang="zh-CN" altLang="en-US" sz="3200" b="1" dirty="0" smtClean="0">
                <a:latin typeface="+mj-ea"/>
                <a:ea typeface="+mj-ea"/>
              </a:rPr>
              <a:t>表示方式</a:t>
            </a:r>
            <a:endParaRPr lang="zh-CN" altLang="en-US" sz="3200" b="1" dirty="0">
              <a:latin typeface="+mj-ea"/>
              <a:ea typeface="+mj-ea"/>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683C6D7F-61D5-4115-9172-2AEACCBCA30A}" type="slidenum">
              <a:rPr lang="en-US" altLang="zh-CN" smtClean="0">
                <a:latin typeface="Arial" pitchFamily="34" charset="0"/>
              </a:rPr>
              <a:pPr/>
              <a:t>9</a:t>
            </a:fld>
            <a:endParaRPr lang="en-US" altLang="zh-CN" smtClean="0">
              <a:latin typeface="Arial" pitchFamily="34" charset="0"/>
            </a:endParaRPr>
          </a:p>
        </p:txBody>
      </p:sp>
      <p:sp>
        <p:nvSpPr>
          <p:cNvPr id="11267" name="Rectangle 5"/>
          <p:cNvSpPr>
            <a:spLocks noGrp="1" noChangeArrowheads="1"/>
          </p:cNvSpPr>
          <p:nvPr>
            <p:ph type="title"/>
          </p:nvPr>
        </p:nvSpPr>
        <p:spPr>
          <a:xfrm>
            <a:off x="611188" y="368281"/>
            <a:ext cx="7777162" cy="417513"/>
          </a:xfrm>
        </p:spPr>
        <p:txBody>
          <a:bodyPr/>
          <a:lstStyle/>
          <a:p>
            <a:pPr algn="ctr" eaLnBrk="1" hangingPunct="1"/>
            <a:r>
              <a:rPr lang="en-US" altLang="zh-CN" dirty="0" smtClean="0"/>
              <a:t>9.1 </a:t>
            </a:r>
            <a:r>
              <a:rPr lang="zh-CN" altLang="en-US" dirty="0" smtClean="0"/>
              <a:t>二元运算及其性质</a:t>
            </a:r>
            <a:r>
              <a:rPr lang="en-US" altLang="zh-CN" dirty="0" smtClean="0"/>
              <a:t>::</a:t>
            </a:r>
            <a:r>
              <a:rPr lang="zh-CN" altLang="en-US" dirty="0" smtClean="0"/>
              <a:t>运算律</a:t>
            </a:r>
          </a:p>
        </p:txBody>
      </p:sp>
      <p:sp>
        <p:nvSpPr>
          <p:cNvPr id="7" name="Rectangle 17"/>
          <p:cNvSpPr>
            <a:spLocks noChangeArrowheads="1"/>
          </p:cNvSpPr>
          <p:nvPr/>
        </p:nvSpPr>
        <p:spPr bwMode="auto">
          <a:xfrm>
            <a:off x="539750" y="1124744"/>
            <a:ext cx="8136706" cy="5193729"/>
          </a:xfrm>
          <a:prstGeom prst="rect">
            <a:avLst/>
          </a:prstGeom>
          <a:noFill/>
          <a:ln w="9525">
            <a:noFill/>
            <a:miter lim="800000"/>
            <a:headEnd/>
            <a:tailEnd/>
          </a:ln>
        </p:spPr>
        <p:txBody>
          <a:bodyPr wrap="square">
            <a:spAutoFit/>
          </a:bodyPr>
          <a:lstStyle/>
          <a:p>
            <a:pPr>
              <a:spcBef>
                <a:spcPts val="900"/>
              </a:spcBef>
            </a:pPr>
            <a:r>
              <a:rPr lang="zh-CN" altLang="en-US" sz="2400" b="1" dirty="0" smtClean="0">
                <a:solidFill>
                  <a:srgbClr val="A60021"/>
                </a:solidFill>
                <a:latin typeface="font2-Identity-H"/>
              </a:rPr>
              <a:t>定义</a:t>
            </a:r>
            <a:r>
              <a:rPr lang="en-US" altLang="zh-CN" sz="2400" b="1" dirty="0" smtClean="0">
                <a:solidFill>
                  <a:srgbClr val="A60021"/>
                </a:solidFill>
                <a:latin typeface="Times New Roman" pitchFamily="18" charset="0"/>
                <a:cs typeface="Times New Roman" pitchFamily="18" charset="0"/>
              </a:rPr>
              <a:t>9.3   </a:t>
            </a:r>
            <a:r>
              <a:rPr lang="zh-CN" altLang="en-US" sz="2400" b="1" dirty="0" smtClean="0"/>
              <a:t>设</a:t>
            </a:r>
            <a:r>
              <a:rPr lang="zh-CN" altLang="en-US" sz="2400" b="1" dirty="0"/>
              <a:t>◦ 为</a:t>
            </a:r>
            <a:r>
              <a:rPr lang="en-US" altLang="zh-CN" sz="2400" b="1" i="1" dirty="0">
                <a:latin typeface="Times New Roman" pitchFamily="18" charset="0"/>
                <a:cs typeface="Times New Roman" pitchFamily="18" charset="0"/>
              </a:rPr>
              <a:t>S</a:t>
            </a:r>
            <a:r>
              <a:rPr lang="zh-CN" altLang="en-US" sz="2400" b="1" dirty="0"/>
              <a:t>上的二元运算，</a:t>
            </a:r>
            <a:endParaRPr lang="en-US" altLang="zh-CN" sz="2400" b="1" dirty="0"/>
          </a:p>
          <a:p>
            <a:pPr>
              <a:spcBef>
                <a:spcPts val="900"/>
              </a:spcBef>
            </a:pPr>
            <a:r>
              <a:rPr lang="en-US" altLang="zh-CN" sz="2400" b="1" dirty="0">
                <a:latin typeface="Times New Roman" pitchFamily="18" charset="0"/>
                <a:cs typeface="Times New Roman" pitchFamily="18" charset="0"/>
              </a:rPr>
              <a:t>(1) </a:t>
            </a:r>
            <a:r>
              <a:rPr lang="zh-CN" altLang="en-US" sz="2400" b="1" dirty="0"/>
              <a:t>若对任意</a:t>
            </a:r>
            <a:r>
              <a:rPr lang="en-US" altLang="zh-CN" sz="2400" b="1" i="1" dirty="0" err="1">
                <a:latin typeface="Times New Roman" pitchFamily="18" charset="0"/>
                <a:cs typeface="Times New Roman" pitchFamily="18" charset="0"/>
              </a:rPr>
              <a:t>x</a:t>
            </a:r>
            <a:r>
              <a:rPr lang="en-US" altLang="zh-CN" sz="2400" b="1" dirty="0" err="1">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y</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 </a:t>
            </a:r>
            <a:r>
              <a:rPr lang="zh-CN" altLang="en-US" sz="2400" b="1" dirty="0"/>
              <a:t>有</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en-US" altLang="zh-CN" sz="2400" b="1" dirty="0"/>
              <a:t>, </a:t>
            </a:r>
            <a:r>
              <a:rPr lang="zh-CN" altLang="en-US" sz="2400" b="1" dirty="0"/>
              <a:t>则称运算在</a:t>
            </a:r>
            <a:r>
              <a:rPr lang="en-US" altLang="zh-CN" sz="2400" b="1" i="1" dirty="0">
                <a:latin typeface="Times New Roman" pitchFamily="18" charset="0"/>
                <a:cs typeface="Times New Roman" pitchFamily="18" charset="0"/>
              </a:rPr>
              <a:t>S</a:t>
            </a:r>
            <a:r>
              <a:rPr lang="zh-CN" altLang="en-US" sz="2400" b="1" dirty="0"/>
              <a:t>上满足</a:t>
            </a:r>
            <a:r>
              <a:rPr lang="zh-CN" altLang="en-US" sz="2400" b="1" dirty="0">
                <a:solidFill>
                  <a:schemeClr val="accent2">
                    <a:lumMod val="60000"/>
                    <a:lumOff val="40000"/>
                  </a:schemeClr>
                </a:solidFill>
              </a:rPr>
              <a:t>交换律</a:t>
            </a:r>
            <a:r>
              <a:rPr lang="en-US" altLang="zh-CN" sz="2400" b="1" dirty="0"/>
              <a:t>.</a:t>
            </a:r>
          </a:p>
          <a:p>
            <a:pPr>
              <a:spcBef>
                <a:spcPts val="900"/>
              </a:spcBef>
            </a:pPr>
            <a:r>
              <a:rPr lang="en-US" altLang="zh-CN" sz="2400" b="1" dirty="0">
                <a:latin typeface="Times New Roman" pitchFamily="18" charset="0"/>
                <a:cs typeface="Times New Roman" pitchFamily="18" charset="0"/>
              </a:rPr>
              <a:t>(2) </a:t>
            </a:r>
            <a:r>
              <a:rPr lang="zh-CN" altLang="en-US" sz="2400" b="1" dirty="0"/>
              <a:t>若对任意</a:t>
            </a:r>
            <a:r>
              <a:rPr lang="en-US" altLang="zh-CN" sz="2400" b="1" i="1" dirty="0" err="1">
                <a:latin typeface="Times New Roman" pitchFamily="18" charset="0"/>
                <a:cs typeface="Times New Roman" pitchFamily="18" charset="0"/>
              </a:rPr>
              <a:t>x,y,z</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zh-CN" altLang="en-US" sz="2400" b="1" dirty="0"/>
              <a:t>有</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z</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z</a:t>
            </a:r>
            <a:r>
              <a:rPr lang="en-US" altLang="zh-CN" sz="2400" b="1" dirty="0">
                <a:latin typeface="Times New Roman" pitchFamily="18" charset="0"/>
                <a:cs typeface="Times New Roman" pitchFamily="18" charset="0"/>
              </a:rPr>
              <a:t>), </a:t>
            </a:r>
            <a:r>
              <a:rPr lang="zh-CN" altLang="en-US" sz="2400" b="1" dirty="0"/>
              <a:t>则称运算在</a:t>
            </a:r>
            <a:r>
              <a:rPr lang="en-US" altLang="zh-CN" sz="2400" b="1" i="1" dirty="0">
                <a:latin typeface="Times New Roman" pitchFamily="18" charset="0"/>
                <a:cs typeface="Times New Roman" pitchFamily="18" charset="0"/>
              </a:rPr>
              <a:t>S</a:t>
            </a:r>
            <a:r>
              <a:rPr lang="zh-CN" altLang="en-US" sz="2400" b="1" dirty="0"/>
              <a:t>上满足</a:t>
            </a:r>
            <a:r>
              <a:rPr lang="zh-CN" altLang="en-US" sz="2400" b="1" dirty="0">
                <a:solidFill>
                  <a:schemeClr val="accent2">
                    <a:lumMod val="60000"/>
                    <a:lumOff val="40000"/>
                  </a:schemeClr>
                </a:solidFill>
              </a:rPr>
              <a:t>结合律</a:t>
            </a:r>
            <a:r>
              <a:rPr lang="en-US" altLang="zh-CN" sz="2400" b="1" dirty="0"/>
              <a:t>.</a:t>
            </a:r>
          </a:p>
          <a:p>
            <a:pPr>
              <a:spcBef>
                <a:spcPts val="900"/>
              </a:spcBef>
            </a:pPr>
            <a:r>
              <a:rPr lang="en-US" altLang="zh-CN" sz="2400" b="1" dirty="0">
                <a:latin typeface="Times New Roman" pitchFamily="18" charset="0"/>
                <a:cs typeface="Times New Roman" pitchFamily="18" charset="0"/>
              </a:rPr>
              <a:t>(3) </a:t>
            </a:r>
            <a:r>
              <a:rPr lang="zh-CN" altLang="en-US" sz="2400" b="1" dirty="0"/>
              <a:t>若对任意</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 </a:t>
            </a:r>
            <a:r>
              <a:rPr lang="zh-CN" altLang="en-US" sz="2400" b="1" dirty="0"/>
              <a:t>有</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en-US" altLang="zh-CN" sz="2400" b="1" dirty="0"/>
              <a:t>, </a:t>
            </a:r>
            <a:r>
              <a:rPr lang="zh-CN" altLang="en-US" sz="2400" b="1" dirty="0"/>
              <a:t>则称运算在</a:t>
            </a:r>
            <a:r>
              <a:rPr lang="en-US" altLang="zh-CN" sz="2400" b="1" i="1" dirty="0">
                <a:latin typeface="Times New Roman" pitchFamily="18" charset="0"/>
                <a:cs typeface="Times New Roman" pitchFamily="18" charset="0"/>
              </a:rPr>
              <a:t>S</a:t>
            </a:r>
            <a:r>
              <a:rPr lang="zh-CN" altLang="en-US" sz="2400" b="1" dirty="0"/>
              <a:t>上满足</a:t>
            </a:r>
            <a:r>
              <a:rPr lang="zh-CN" altLang="en-US" sz="2400" b="1" dirty="0">
                <a:solidFill>
                  <a:schemeClr val="accent2">
                    <a:lumMod val="60000"/>
                    <a:lumOff val="40000"/>
                  </a:schemeClr>
                </a:solidFill>
              </a:rPr>
              <a:t>幂等律</a:t>
            </a:r>
            <a:r>
              <a:rPr lang="en-US" altLang="zh-CN" sz="2400" b="1" dirty="0" smtClean="0"/>
              <a:t>.</a:t>
            </a:r>
          </a:p>
          <a:p>
            <a:pPr>
              <a:spcBef>
                <a:spcPts val="900"/>
              </a:spcBef>
            </a:pPr>
            <a:endParaRPr lang="en-US" altLang="zh-CN" sz="2400" b="1" dirty="0" smtClean="0"/>
          </a:p>
          <a:p>
            <a:pPr>
              <a:spcBef>
                <a:spcPts val="900"/>
              </a:spcBef>
            </a:pPr>
            <a:r>
              <a:rPr lang="zh-CN" altLang="en-US" sz="2400" b="1" dirty="0" smtClean="0">
                <a:solidFill>
                  <a:srgbClr val="A60021"/>
                </a:solidFill>
                <a:latin typeface="font2-Identity-H"/>
              </a:rPr>
              <a:t>定义</a:t>
            </a:r>
            <a:r>
              <a:rPr lang="en-US" altLang="zh-CN" sz="2400" b="1" dirty="0" smtClean="0">
                <a:solidFill>
                  <a:srgbClr val="A60021"/>
                </a:solidFill>
                <a:latin typeface="Times New Roman" pitchFamily="18" charset="0"/>
                <a:cs typeface="Times New Roman" pitchFamily="18" charset="0"/>
              </a:rPr>
              <a:t>9.4 - 9.5   </a:t>
            </a:r>
            <a:r>
              <a:rPr lang="zh-CN" altLang="en-US" sz="2400" b="1" dirty="0" smtClean="0"/>
              <a:t>设</a:t>
            </a:r>
            <a:r>
              <a:rPr lang="zh-CN" altLang="en-US" sz="2400" b="1" dirty="0">
                <a:latin typeface="Times New Roman" pitchFamily="18" charset="0"/>
                <a:cs typeface="Times New Roman" pitchFamily="18" charset="0"/>
              </a:rPr>
              <a:t>◦</a:t>
            </a:r>
            <a:r>
              <a:rPr lang="zh-CN" altLang="en-US" sz="2400" b="1" dirty="0"/>
              <a:t>和</a:t>
            </a:r>
            <a:r>
              <a:rPr lang="zh-CN" altLang="en-US" sz="2400" b="1" dirty="0">
                <a:latin typeface="Times New Roman" pitchFamily="18" charset="0"/>
                <a:cs typeface="Times New Roman" pitchFamily="18" charset="0"/>
              </a:rPr>
              <a:t>∗</a:t>
            </a:r>
            <a:r>
              <a:rPr lang="zh-CN" altLang="en-US" sz="2400" b="1" dirty="0"/>
              <a:t>为</a:t>
            </a:r>
            <a:r>
              <a:rPr lang="en-US" altLang="zh-CN" sz="2400" b="1" i="1" dirty="0">
                <a:latin typeface="Times New Roman" pitchFamily="18" charset="0"/>
                <a:cs typeface="Times New Roman" pitchFamily="18" charset="0"/>
              </a:rPr>
              <a:t>S</a:t>
            </a:r>
            <a:r>
              <a:rPr lang="zh-CN" altLang="en-US" sz="2400" b="1" dirty="0"/>
              <a:t>上两个不同的二元运算</a:t>
            </a:r>
            <a:r>
              <a:rPr lang="en-US" altLang="zh-CN" sz="2400" b="1" dirty="0"/>
              <a:t>,</a:t>
            </a:r>
          </a:p>
          <a:p>
            <a:pPr>
              <a:spcBef>
                <a:spcPts val="900"/>
              </a:spcBef>
            </a:pPr>
            <a:r>
              <a:rPr lang="en-US" altLang="zh-CN" sz="2400" b="1" dirty="0">
                <a:latin typeface="Times New Roman" pitchFamily="18" charset="0"/>
                <a:cs typeface="Times New Roman" pitchFamily="18" charset="0"/>
              </a:rPr>
              <a:t>(1) </a:t>
            </a:r>
            <a:r>
              <a:rPr lang="zh-CN" altLang="en-US" sz="2400" b="1" dirty="0"/>
              <a:t>若对任意</a:t>
            </a:r>
            <a:r>
              <a:rPr lang="en-US" altLang="zh-CN" sz="2400" b="1" i="1" dirty="0">
                <a:latin typeface="Times New Roman" pitchFamily="18" charset="0"/>
                <a:cs typeface="Times New Roman" pitchFamily="18" charset="0"/>
              </a:rPr>
              <a:t>x</a:t>
            </a:r>
            <a:r>
              <a:rPr lang="en-US" altLang="zh-CN" sz="2400" b="1" i="1" dirty="0" smtClean="0">
                <a:latin typeface="Times New Roman" pitchFamily="18" charset="0"/>
                <a:cs typeface="Times New Roman" pitchFamily="18" charset="0"/>
              </a:rPr>
              <a:t>, y, </a:t>
            </a:r>
            <a:r>
              <a:rPr lang="en-US" altLang="zh-CN" sz="2400" b="1" i="1" dirty="0" err="1" smtClean="0">
                <a:latin typeface="Times New Roman" pitchFamily="18" charset="0"/>
                <a:cs typeface="Times New Roman" pitchFamily="18" charset="0"/>
              </a:rPr>
              <a:t>z</a:t>
            </a:r>
            <a:r>
              <a:rPr lang="en-US" altLang="zh-CN" sz="2400" b="1" dirty="0" err="1">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S</a:t>
            </a:r>
            <a:r>
              <a:rPr lang="zh-CN" altLang="en-US" sz="2400" b="1" dirty="0"/>
              <a:t>有</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x</a:t>
            </a:r>
            <a:r>
              <a:rPr lang="en-US" altLang="zh-CN" sz="2400" b="1" dirty="0" err="1">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z=</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x</a:t>
            </a:r>
            <a:r>
              <a:rPr lang="en-US" altLang="zh-CN" sz="2400" b="1" dirty="0" err="1">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z</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y</a:t>
            </a:r>
            <a:r>
              <a:rPr lang="en-US" altLang="zh-CN" sz="2400" b="1" dirty="0" err="1">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z</a:t>
            </a:r>
            <a:r>
              <a:rPr lang="en-US" altLang="zh-CN" sz="2400" b="1" dirty="0">
                <a:latin typeface="Times New Roman" pitchFamily="18" charset="0"/>
                <a:cs typeface="Times New Roman" pitchFamily="18" charset="0"/>
              </a:rPr>
              <a:t>),</a:t>
            </a:r>
            <a:endParaRPr lang="zh-CN" altLang="en-US" sz="2400" b="1" dirty="0"/>
          </a:p>
          <a:p>
            <a:pPr>
              <a:spcBef>
                <a:spcPts val="900"/>
              </a:spcBef>
            </a:pPr>
            <a:r>
              <a:rPr lang="en-US" altLang="zh-CN" sz="2400" b="1" i="1" dirty="0">
                <a:latin typeface="Times New Roman" pitchFamily="18" charset="0"/>
                <a:cs typeface="Times New Roman" pitchFamily="18" charset="0"/>
              </a:rPr>
              <a:t>      z</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z</a:t>
            </a:r>
            <a:r>
              <a:rPr lang="zh-CN" altLang="en-US" sz="2400" b="1" i="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z</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 </a:t>
            </a:r>
            <a:r>
              <a:rPr lang="zh-CN" altLang="en-US" sz="2400" b="1" dirty="0"/>
              <a:t>则称◦运算对∗运算满足</a:t>
            </a:r>
            <a:r>
              <a:rPr lang="zh-CN" altLang="en-US" sz="2400" b="1" dirty="0">
                <a:solidFill>
                  <a:schemeClr val="accent2">
                    <a:lumMod val="60000"/>
                    <a:lumOff val="40000"/>
                  </a:schemeClr>
                </a:solidFill>
              </a:rPr>
              <a:t>分配律</a:t>
            </a:r>
            <a:r>
              <a:rPr lang="en-US" altLang="zh-CN" sz="2400" b="1" dirty="0" smtClean="0"/>
              <a:t>.</a:t>
            </a:r>
            <a:endParaRPr lang="en-US" altLang="zh-CN" sz="2400" b="1" dirty="0"/>
          </a:p>
          <a:p>
            <a:pPr algn="just">
              <a:spcBef>
                <a:spcPts val="900"/>
              </a:spcBef>
            </a:pPr>
            <a:r>
              <a:rPr lang="en-US" altLang="zh-CN" sz="2400" b="1" dirty="0">
                <a:latin typeface="Times New Roman" pitchFamily="18" charset="0"/>
                <a:cs typeface="Times New Roman" pitchFamily="18" charset="0"/>
              </a:rPr>
              <a:t>(2) </a:t>
            </a:r>
            <a:r>
              <a:rPr lang="zh-CN" altLang="en-US" sz="2400" b="1" dirty="0"/>
              <a:t>若</a:t>
            </a:r>
            <a:r>
              <a:rPr lang="zh-CN" altLang="en-US" sz="2400" b="1" dirty="0">
                <a:latin typeface="Times New Roman" pitchFamily="18" charset="0"/>
                <a:cs typeface="Times New Roman" pitchFamily="18" charset="0"/>
              </a:rPr>
              <a:t>◦</a:t>
            </a:r>
            <a:r>
              <a:rPr lang="zh-CN" altLang="en-US" sz="2400" b="1" dirty="0"/>
              <a:t>和∗都可交换</a:t>
            </a:r>
            <a:r>
              <a:rPr lang="en-US" altLang="zh-CN" sz="2400" b="1" dirty="0"/>
              <a:t>,</a:t>
            </a:r>
            <a:r>
              <a:rPr lang="zh-CN" altLang="en-US" sz="2400" b="1" dirty="0"/>
              <a:t>且对任意</a:t>
            </a:r>
            <a:r>
              <a:rPr lang="en-US" altLang="zh-CN" sz="2400" b="1" i="1" dirty="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 y</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S</a:t>
            </a:r>
            <a:r>
              <a:rPr lang="zh-CN" altLang="en-US" sz="2400" b="1" dirty="0"/>
              <a:t>有</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lgn="just">
              <a:spcBef>
                <a:spcPts val="900"/>
              </a:spcBef>
            </a:pPr>
            <a:r>
              <a:rPr lang="en-US" altLang="zh-CN" sz="2400" b="1" i="1" dirty="0">
                <a:latin typeface="Times New Roman" pitchFamily="18" charset="0"/>
                <a:cs typeface="Times New Roman" pitchFamily="18" charset="0"/>
              </a:rPr>
              <a:t>      x</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 </a:t>
            </a:r>
            <a:r>
              <a:rPr lang="en-US" altLang="zh-CN" sz="2400" b="1" dirty="0"/>
              <a:t>, </a:t>
            </a:r>
            <a:r>
              <a:rPr lang="zh-CN" altLang="en-US" sz="2400" b="1" dirty="0"/>
              <a:t>则称◦和∗运算满足</a:t>
            </a:r>
            <a:r>
              <a:rPr lang="zh-CN" altLang="en-US" sz="2400" b="1" dirty="0">
                <a:solidFill>
                  <a:schemeClr val="accent2">
                    <a:lumMod val="60000"/>
                    <a:lumOff val="40000"/>
                  </a:schemeClr>
                </a:solidFill>
              </a:rPr>
              <a:t>吸收律</a:t>
            </a:r>
            <a:r>
              <a:rPr lang="en-US" altLang="zh-CN" sz="2400" b="1" dirty="0"/>
              <a:t>.</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3123</TotalTime>
  <Words>8134</Words>
  <Application>Microsoft Office PowerPoint</Application>
  <PresentationFormat>全屏显示(4:3)</PresentationFormat>
  <Paragraphs>836</Paragraphs>
  <Slides>69</Slides>
  <Notes>39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默认设计模板</vt:lpstr>
      <vt:lpstr>Equation</vt:lpstr>
      <vt:lpstr>第9章  代数系统简介</vt:lpstr>
      <vt:lpstr>9.1 二元运算及其性质</vt:lpstr>
      <vt:lpstr>9.1 二元运算及其性质::二元运算的定义</vt:lpstr>
      <vt:lpstr>9.1 二元运算及其性质::二元运算的定义</vt:lpstr>
      <vt:lpstr>9.1 二元运算及其性质::n元运算的定义</vt:lpstr>
      <vt:lpstr>幻灯片 6</vt:lpstr>
      <vt:lpstr>幻灯片 7</vt:lpstr>
      <vt:lpstr>幻灯片 8</vt:lpstr>
      <vt:lpstr>9.1 二元运算及其性质::运算律</vt:lpstr>
      <vt:lpstr>9.1 二元运算及其性质::运算律实例</vt:lpstr>
      <vt:lpstr>9.1 二元运算及其性质::运算律实例</vt:lpstr>
      <vt:lpstr>9.1 二元运算及其性质::二元运算的特殊元素</vt:lpstr>
      <vt:lpstr>9.1 二元运算及其性质::二元运算的特殊元素</vt:lpstr>
      <vt:lpstr>9.1 二元运算及其性质::特殊元素实例</vt:lpstr>
      <vt:lpstr>9.1 二元运算及其性质::幺元惟一性定理</vt:lpstr>
      <vt:lpstr>9.1 二元运算及其性质::零元惟一性定理</vt:lpstr>
      <vt:lpstr>9.1 二元运算及其性质::逆元惟一性定理</vt:lpstr>
      <vt:lpstr>9.1 二元运算及其性质::消去律</vt:lpstr>
      <vt:lpstr>9.2 代数系统</vt:lpstr>
      <vt:lpstr>9.2 代数系统::代数系统的定义</vt:lpstr>
      <vt:lpstr>9.2 代数系统::代数系统的成分与代数常数</vt:lpstr>
      <vt:lpstr>9.2 代数系统::代数系统的表示方式</vt:lpstr>
      <vt:lpstr>9.2 代数系统::子代数系统的定义</vt:lpstr>
      <vt:lpstr>9.2 代数系统::子代数系统举例</vt:lpstr>
      <vt:lpstr>9.2 代数系统::积代数</vt:lpstr>
      <vt:lpstr>9.2 代数系统::代数系统的同态</vt:lpstr>
      <vt:lpstr>9.2 代数系统::代数系统的同态与同构</vt:lpstr>
      <vt:lpstr>9.2 代数系统::同态的推广</vt:lpstr>
      <vt:lpstr>9.3 几个典型的代数系统</vt:lpstr>
      <vt:lpstr>9.3 几个典型的代数::半群和独异点的定义</vt:lpstr>
      <vt:lpstr>9.3 几个典型的代数::半群和独异点实例</vt:lpstr>
      <vt:lpstr>9.3 几个典型的代数::群的定义</vt:lpstr>
      <vt:lpstr>9.3 几个典型的代数::Klein四元群</vt:lpstr>
      <vt:lpstr>9.3 几个典型的代数::群的分类</vt:lpstr>
      <vt:lpstr>9.3 几个典型的代数::群的元素的阶</vt:lpstr>
      <vt:lpstr>9.3 几个典型的代数::群元素的幂运算的性质</vt:lpstr>
      <vt:lpstr>9.3 几个典型的代数::群元素的消去律</vt:lpstr>
      <vt:lpstr>9.3 几个典型的代数::子群的定义和判定定理</vt:lpstr>
      <vt:lpstr>9.3 几个典型的代数::特殊子群—生成子群和中心</vt:lpstr>
      <vt:lpstr>9.3 几个典型的代数::循环群</vt:lpstr>
      <vt:lpstr>9.3 几个典型的代数::n元置换</vt:lpstr>
      <vt:lpstr>9.3 几个典型的代数::轮换</vt:lpstr>
      <vt:lpstr>9.3 几个典型的代数::对称群和置换群</vt:lpstr>
      <vt:lpstr>9.3 几个典型的代数::环</vt:lpstr>
      <vt:lpstr>9.3 几个典型的代数::环</vt:lpstr>
      <vt:lpstr>9.3 几个典型的代数::特殊的环</vt:lpstr>
      <vt:lpstr>9.3 几个典型的代数::环、整环、域实例</vt:lpstr>
      <vt:lpstr>9.3 几个典型的代数::环、整环、域实例</vt:lpstr>
      <vt:lpstr>9.3 几个典型的代数::环的加法逆元和“减法”</vt:lpstr>
      <vt:lpstr>9.3 几个典型的代数::格的定义与性质</vt:lpstr>
      <vt:lpstr>9.3 几个典型的代数::格的定义与性质</vt:lpstr>
      <vt:lpstr>9.3 几个典型的代数::格的对偶原理</vt:lpstr>
      <vt:lpstr>9.3 几个典型的代数::格的性质—算律</vt:lpstr>
      <vt:lpstr>9.3 几个典型的代数::格的性质—算律</vt:lpstr>
      <vt:lpstr>9.3 几个典型的代数::格的性质—算律</vt:lpstr>
      <vt:lpstr>9.3 几个典型的代数::格的性质—算律</vt:lpstr>
      <vt:lpstr>9.3 几个典型的代数::分配格</vt:lpstr>
      <vt:lpstr>9.3 几个典型的代数::分配格</vt:lpstr>
      <vt:lpstr>9.3 几个典型的代数::有界格</vt:lpstr>
      <vt:lpstr>9.3 几个典型的代数::有界格</vt:lpstr>
      <vt:lpstr>9.3 几个典型的代数::有补格</vt:lpstr>
      <vt:lpstr>9.3 几个典型的代数::有补格</vt:lpstr>
      <vt:lpstr>9.3 几个典型的代数::有补格</vt:lpstr>
      <vt:lpstr>9.3 几个典型的代数:: 布尔代数</vt:lpstr>
      <vt:lpstr>9.3 几个典型的代数::布尔代数</vt:lpstr>
      <vt:lpstr>9.3 几个典型的代数:: 布尔代数</vt:lpstr>
      <vt:lpstr>9.3 几个典型的代数:: 布尔代数</vt:lpstr>
      <vt:lpstr>9.3 几个典型的代数::布尔代数</vt:lpstr>
      <vt:lpstr>9.3 几个典型的代数::布尔代数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Wang Jian Xin</cp:lastModifiedBy>
  <cp:revision>687</cp:revision>
  <dcterms:created xsi:type="dcterms:W3CDTF">2007-11-19T20:33:53Z</dcterms:created>
  <dcterms:modified xsi:type="dcterms:W3CDTF">2015-12-28T10:32:19Z</dcterms:modified>
</cp:coreProperties>
</file>