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4" r:id="rId3"/>
    <p:sldId id="25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1237" autoAdjust="0"/>
  </p:normalViewPr>
  <p:slideViewPr>
    <p:cSldViewPr>
      <p:cViewPr varScale="1">
        <p:scale>
          <a:sx n="84" d="100"/>
          <a:sy n="84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0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0353DB-81E8-4EB7-BA77-C7A65928AA68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0DA6E-AB21-4FAC-B614-C20A130D7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92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360CB-37D0-4AD8-BDEB-FD79A6C07C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E7BC1-BAA9-4055-8A84-A88744B5BFF3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C558-86FA-43C8-8BB0-DF429A8FD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0101E-8166-4B79-80F1-697A7C88659A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9AE0-7848-4264-8283-CB9A0058E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ED29-C5DF-42E6-A646-45EFBE3125BB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DFC2-CA94-453F-8F60-9BEDAA3756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6E8B2-6C7A-4149-B495-E9221C604F29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12E02-7740-4091-8E2C-9BA1BF2C2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DF9C-F657-4E09-B8D5-203CBA350D76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C5B2-D89F-47D4-BB92-E76F66648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F331E-6C16-4BFA-8FDE-743365AA0B5E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74460-ED15-476D-9D66-255CF29CD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82BF-28C8-478B-8163-EF5EDCE775C9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9407-EA0B-4542-AF5F-6BB382C17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F773-3C78-480A-B2D8-4220A48F1797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E5FD-C73F-4536-8032-292AE32ED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E2466-8DB7-49DB-9A91-07E099BAF474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F2DD3-B069-4687-AF82-44ACD2514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F0D0-4241-418F-BDA2-51FF264FE9AD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E9419-2472-4854-BCC0-AA6C78A87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28E9-9DEC-4644-B5A8-EEDCC40A74F2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49611-3A7E-49CD-975E-391AACD27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36D5DA-5AE8-4ED6-A522-84344FCF6901}" type="datetimeFigureOut">
              <a:rPr lang="en-US" altLang="zh-CN"/>
              <a:pPr>
                <a:defRPr/>
              </a:pPr>
              <a:t>12/10/2015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FAD5EA-FE1C-45F0-8B15-3B4EC3619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章  组合分析初步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None/>
            </a:pPr>
            <a:r>
              <a:rPr lang="zh-CN" altLang="en-US" sz="2800" b="1" dirty="0" smtClean="0"/>
              <a:t>（*）</a:t>
            </a:r>
            <a:r>
              <a:rPr lang="en-US" altLang="zh-CN" sz="2800" b="1" dirty="0" smtClean="0"/>
              <a:t>8.1 </a:t>
            </a:r>
            <a:r>
              <a:rPr lang="zh-CN" altLang="en-US" sz="2800" b="1" dirty="0" smtClean="0"/>
              <a:t>加法法则和乘法规则</a:t>
            </a:r>
            <a:endParaRPr lang="en-US" altLang="zh-CN" sz="2800" b="1" dirty="0" smtClean="0"/>
          </a:p>
          <a:p>
            <a:pPr eaLnBrk="1" hangingPunct="1">
              <a:spcBef>
                <a:spcPts val="1800"/>
              </a:spcBef>
              <a:buNone/>
            </a:pPr>
            <a:r>
              <a:rPr lang="zh-CN" altLang="en-US" sz="2800" b="1" dirty="0" smtClean="0"/>
              <a:t>（*）</a:t>
            </a:r>
            <a:r>
              <a:rPr lang="en-US" altLang="zh-CN" sz="2800" b="1" dirty="0" smtClean="0"/>
              <a:t>8.2 </a:t>
            </a:r>
            <a:r>
              <a:rPr lang="zh-CN" altLang="en-US" sz="2800" b="1" dirty="0" smtClean="0"/>
              <a:t>基本排列组合的计数方法</a:t>
            </a:r>
            <a:endParaRPr lang="en-US" altLang="zh-CN" sz="2800" b="1" dirty="0" smtClean="0"/>
          </a:p>
          <a:p>
            <a:pPr eaLnBrk="1" hangingPunct="1">
              <a:spcBef>
                <a:spcPts val="1800"/>
              </a:spcBef>
              <a:buNone/>
            </a:pPr>
            <a:r>
              <a:rPr lang="en-US" altLang="zh-CN" sz="2800" b="1" dirty="0" smtClean="0"/>
              <a:t>8.3 </a:t>
            </a:r>
            <a:r>
              <a:rPr lang="zh-CN" altLang="en-US" sz="2800" b="1" dirty="0" smtClean="0"/>
              <a:t>递推方程的求解与应用</a:t>
            </a:r>
            <a:endParaRPr lang="en-US" altLang="zh-CN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3886200" y="13716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7696200" y="13716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08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572000" y="13716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410200" y="13716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49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6248400" y="13716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25*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6934200" y="13716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16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066800" y="1524000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3366"/>
                </a:solidFill>
                <a:ea typeface="楷体_GB2312" pitchFamily="49" charset="-122"/>
              </a:rPr>
              <a:t>初始关键字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08</a:t>
            </a: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4572000" y="2286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410200" y="2286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49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6248400" y="2286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25*</a:t>
            </a: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934200" y="2286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16</a:t>
            </a:r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21</a:t>
            </a:r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3886200" y="3124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08</a:t>
            </a:r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7696200" y="3124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5410200" y="3124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49</a:t>
            </a:r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6248400" y="3124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25*</a:t>
            </a:r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7010400" y="3124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16</a:t>
            </a:r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3886200" y="3886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08</a:t>
            </a:r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7696200" y="3810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5410200" y="3886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49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6248400" y="3886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25*</a:t>
            </a:r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4648200" y="3886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16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848600" y="2362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7086600" y="3962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4648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38862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08</a:t>
            </a:r>
          </a:p>
        </p:txBody>
      </p: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76962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69342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49</a:t>
            </a:r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6248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25*</a:t>
            </a:r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45720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16</a:t>
            </a: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5486400" y="4724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3886200" y="5410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08</a:t>
            </a:r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7696200" y="5410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6934200" y="5410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49</a:t>
            </a:r>
          </a:p>
        </p:txBody>
      </p:sp>
      <p:sp>
        <p:nvSpPr>
          <p:cNvPr id="49190" name="Oval 38"/>
          <p:cNvSpPr>
            <a:spLocks noChangeArrowheads="1"/>
          </p:cNvSpPr>
          <p:nvPr/>
        </p:nvSpPr>
        <p:spPr bwMode="auto">
          <a:xfrm>
            <a:off x="6248400" y="5410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25*</a:t>
            </a:r>
          </a:p>
        </p:txBody>
      </p:sp>
      <p:sp>
        <p:nvSpPr>
          <p:cNvPr id="49191" name="Oval 39"/>
          <p:cNvSpPr>
            <a:spLocks noChangeArrowheads="1"/>
          </p:cNvSpPr>
          <p:nvPr/>
        </p:nvSpPr>
        <p:spPr bwMode="auto">
          <a:xfrm>
            <a:off x="4572000" y="5410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16</a:t>
            </a:r>
          </a:p>
        </p:txBody>
      </p:sp>
      <p:sp>
        <p:nvSpPr>
          <p:cNvPr id="49192" name="Oval 40"/>
          <p:cNvSpPr>
            <a:spLocks noChangeArrowheads="1"/>
          </p:cNvSpPr>
          <p:nvPr/>
        </p:nvSpPr>
        <p:spPr bwMode="auto">
          <a:xfrm>
            <a:off x="5410200" y="5410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21</a:t>
            </a:r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31242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2743200" y="14478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/>
              <a:t>prikey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1066800" y="2362200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3366"/>
                </a:solidFill>
                <a:ea typeface="楷体_GB2312" pitchFamily="49" charset="-122"/>
              </a:rPr>
              <a:t>一次交换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1066800" y="3124200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3366"/>
                </a:solidFill>
                <a:ea typeface="楷体_GB2312" pitchFamily="49" charset="-122"/>
              </a:rPr>
              <a:t>二次交换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1066800" y="3886200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3366"/>
                </a:solidFill>
                <a:ea typeface="楷体_GB2312" pitchFamily="49" charset="-122"/>
              </a:rPr>
              <a:t>三次交换</a:t>
            </a:r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1066800" y="4648200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3366"/>
                </a:solidFill>
                <a:ea typeface="楷体_GB2312" pitchFamily="49" charset="-122"/>
              </a:rPr>
              <a:t>四次交换</a:t>
            </a:r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1066800" y="54102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3366"/>
                </a:solidFill>
                <a:ea typeface="楷体_GB2312" pitchFamily="49" charset="-122"/>
              </a:rPr>
              <a:t>完成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一趟</a:t>
            </a:r>
            <a:r>
              <a:rPr lang="zh-CN" altLang="en-US" sz="2400" b="1" dirty="0">
                <a:solidFill>
                  <a:srgbClr val="003366"/>
                </a:solidFill>
                <a:ea typeface="楷体_GB2312" pitchFamily="49" charset="-122"/>
              </a:rPr>
              <a:t>排序</a:t>
            </a:r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3810000" y="1981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i</a:t>
            </a:r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772400" y="1905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j</a:t>
            </a:r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flipV="1">
            <a:off x="4114800" y="1905000"/>
            <a:ext cx="0" cy="304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 flipV="1">
            <a:off x="8001000" y="1905000"/>
            <a:ext cx="0" cy="304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4724400" y="2743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i</a:t>
            </a:r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 flipV="1">
            <a:off x="4953000" y="2743200"/>
            <a:ext cx="0" cy="304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6" name="Text Box 54"/>
          <p:cNvSpPr txBox="1">
            <a:spLocks noChangeArrowheads="1"/>
          </p:cNvSpPr>
          <p:nvPr/>
        </p:nvSpPr>
        <p:spPr bwMode="auto">
          <a:xfrm>
            <a:off x="7086600" y="35814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j</a:t>
            </a:r>
          </a:p>
        </p:txBody>
      </p:sp>
      <p:sp>
        <p:nvSpPr>
          <p:cNvPr id="49207" name="Line 55"/>
          <p:cNvSpPr>
            <a:spLocks noChangeShapeType="1"/>
          </p:cNvSpPr>
          <p:nvPr/>
        </p:nvSpPr>
        <p:spPr bwMode="auto">
          <a:xfrm flipV="1">
            <a:off x="7315200" y="3581400"/>
            <a:ext cx="0" cy="304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8" name="Text Box 56"/>
          <p:cNvSpPr txBox="1">
            <a:spLocks noChangeArrowheads="1"/>
          </p:cNvSpPr>
          <p:nvPr/>
        </p:nvSpPr>
        <p:spPr bwMode="auto">
          <a:xfrm>
            <a:off x="7924800" y="2743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j</a:t>
            </a:r>
          </a:p>
        </p:txBody>
      </p:sp>
      <p:sp>
        <p:nvSpPr>
          <p:cNvPr id="49209" name="Line 57"/>
          <p:cNvSpPr>
            <a:spLocks noChangeShapeType="1"/>
          </p:cNvSpPr>
          <p:nvPr/>
        </p:nvSpPr>
        <p:spPr bwMode="auto">
          <a:xfrm flipV="1">
            <a:off x="8153400" y="2743200"/>
            <a:ext cx="0" cy="304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724400" y="3581400"/>
            <a:ext cx="268288" cy="457200"/>
            <a:chOff x="1872" y="2064"/>
            <a:chExt cx="169" cy="288"/>
          </a:xfrm>
        </p:grpSpPr>
        <p:sp>
          <p:nvSpPr>
            <p:cNvPr id="49211" name="Text Box 59"/>
            <p:cNvSpPr txBox="1">
              <a:spLocks noChangeArrowheads="1"/>
            </p:cNvSpPr>
            <p:nvPr/>
          </p:nvSpPr>
          <p:spPr bwMode="auto">
            <a:xfrm>
              <a:off x="1872" y="206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i</a:t>
              </a:r>
            </a:p>
          </p:txBody>
        </p:sp>
        <p:sp>
          <p:nvSpPr>
            <p:cNvPr id="49212" name="Line 60"/>
            <p:cNvSpPr>
              <a:spLocks noChangeShapeType="1"/>
            </p:cNvSpPr>
            <p:nvPr/>
          </p:nvSpPr>
          <p:spPr bwMode="auto">
            <a:xfrm flipV="1">
              <a:off x="2016" y="2064"/>
              <a:ext cx="0" cy="19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5562600" y="4419600"/>
            <a:ext cx="268288" cy="457200"/>
            <a:chOff x="1872" y="2064"/>
            <a:chExt cx="169" cy="288"/>
          </a:xfrm>
        </p:grpSpPr>
        <p:sp>
          <p:nvSpPr>
            <p:cNvPr id="49214" name="Text Box 62"/>
            <p:cNvSpPr txBox="1">
              <a:spLocks noChangeArrowheads="1"/>
            </p:cNvSpPr>
            <p:nvPr/>
          </p:nvSpPr>
          <p:spPr bwMode="auto">
            <a:xfrm>
              <a:off x="1872" y="206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i</a:t>
              </a:r>
            </a:p>
          </p:txBody>
        </p:sp>
        <p:sp>
          <p:nvSpPr>
            <p:cNvPr id="49215" name="Line 63"/>
            <p:cNvSpPr>
              <a:spLocks noChangeShapeType="1"/>
            </p:cNvSpPr>
            <p:nvPr/>
          </p:nvSpPr>
          <p:spPr bwMode="auto">
            <a:xfrm flipV="1">
              <a:off x="2016" y="2064"/>
              <a:ext cx="0" cy="19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7162800" y="4343400"/>
            <a:ext cx="268288" cy="457200"/>
            <a:chOff x="4512" y="2592"/>
            <a:chExt cx="169" cy="288"/>
          </a:xfrm>
        </p:grpSpPr>
        <p:sp>
          <p:nvSpPr>
            <p:cNvPr id="49217" name="Text Box 65"/>
            <p:cNvSpPr txBox="1">
              <a:spLocks noChangeArrowheads="1"/>
            </p:cNvSpPr>
            <p:nvPr/>
          </p:nvSpPr>
          <p:spPr bwMode="auto">
            <a:xfrm>
              <a:off x="4512" y="259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j</a:t>
              </a:r>
            </a:p>
          </p:txBody>
        </p:sp>
        <p:sp>
          <p:nvSpPr>
            <p:cNvPr id="49218" name="Line 66"/>
            <p:cNvSpPr>
              <a:spLocks noChangeShapeType="1"/>
            </p:cNvSpPr>
            <p:nvPr/>
          </p:nvSpPr>
          <p:spPr bwMode="auto">
            <a:xfrm flipV="1">
              <a:off x="4656" y="2592"/>
              <a:ext cx="1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6324600" y="5105400"/>
            <a:ext cx="268288" cy="457200"/>
            <a:chOff x="4512" y="2592"/>
            <a:chExt cx="169" cy="288"/>
          </a:xfrm>
        </p:grpSpPr>
        <p:sp>
          <p:nvSpPr>
            <p:cNvPr id="49220" name="Text Box 68"/>
            <p:cNvSpPr txBox="1">
              <a:spLocks noChangeArrowheads="1"/>
            </p:cNvSpPr>
            <p:nvPr/>
          </p:nvSpPr>
          <p:spPr bwMode="auto">
            <a:xfrm>
              <a:off x="4512" y="259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j</a:t>
              </a:r>
            </a:p>
          </p:txBody>
        </p:sp>
        <p:sp>
          <p:nvSpPr>
            <p:cNvPr id="49221" name="Line 69"/>
            <p:cNvSpPr>
              <a:spLocks noChangeShapeType="1"/>
            </p:cNvSpPr>
            <p:nvPr/>
          </p:nvSpPr>
          <p:spPr bwMode="auto">
            <a:xfrm flipV="1">
              <a:off x="4656" y="2592"/>
              <a:ext cx="1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5334000" y="5943600"/>
            <a:ext cx="268288" cy="457200"/>
            <a:chOff x="1872" y="2064"/>
            <a:chExt cx="169" cy="288"/>
          </a:xfrm>
        </p:grpSpPr>
        <p:sp>
          <p:nvSpPr>
            <p:cNvPr id="49223" name="Text Box 71"/>
            <p:cNvSpPr txBox="1">
              <a:spLocks noChangeArrowheads="1"/>
            </p:cNvSpPr>
            <p:nvPr/>
          </p:nvSpPr>
          <p:spPr bwMode="auto">
            <a:xfrm>
              <a:off x="1872" y="206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i</a:t>
              </a:r>
            </a:p>
          </p:txBody>
        </p:sp>
        <p:sp>
          <p:nvSpPr>
            <p:cNvPr id="49224" name="Line 72"/>
            <p:cNvSpPr>
              <a:spLocks noChangeShapeType="1"/>
            </p:cNvSpPr>
            <p:nvPr/>
          </p:nvSpPr>
          <p:spPr bwMode="auto">
            <a:xfrm flipV="1">
              <a:off x="2016" y="2064"/>
              <a:ext cx="0" cy="19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638800" y="5943600"/>
            <a:ext cx="268288" cy="457200"/>
            <a:chOff x="4512" y="2592"/>
            <a:chExt cx="169" cy="288"/>
          </a:xfrm>
        </p:grpSpPr>
        <p:sp>
          <p:nvSpPr>
            <p:cNvPr id="49226" name="Text Box 74"/>
            <p:cNvSpPr txBox="1">
              <a:spLocks noChangeArrowheads="1"/>
            </p:cNvSpPr>
            <p:nvPr/>
          </p:nvSpPr>
          <p:spPr bwMode="auto">
            <a:xfrm>
              <a:off x="4512" y="259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j</a:t>
              </a:r>
            </a:p>
          </p:txBody>
        </p:sp>
        <p:sp>
          <p:nvSpPr>
            <p:cNvPr id="49227" name="Line 75"/>
            <p:cNvSpPr>
              <a:spLocks noChangeShapeType="1"/>
            </p:cNvSpPr>
            <p:nvPr/>
          </p:nvSpPr>
          <p:spPr bwMode="auto">
            <a:xfrm flipV="1">
              <a:off x="4656" y="2592"/>
              <a:ext cx="1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28" name="Text Box 76"/>
          <p:cNvSpPr txBox="1">
            <a:spLocks noChangeArrowheads="1"/>
          </p:cNvSpPr>
          <p:nvPr/>
        </p:nvSpPr>
        <p:spPr bwMode="auto">
          <a:xfrm flipH="1">
            <a:off x="5486400" y="5105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i</a:t>
            </a:r>
          </a:p>
        </p:txBody>
      </p:sp>
      <p:sp>
        <p:nvSpPr>
          <p:cNvPr id="49229" name="Line 77"/>
          <p:cNvSpPr>
            <a:spLocks noChangeShapeType="1"/>
          </p:cNvSpPr>
          <p:nvPr/>
        </p:nvSpPr>
        <p:spPr bwMode="auto">
          <a:xfrm flipH="1" flipV="1">
            <a:off x="5791200" y="5105400"/>
            <a:ext cx="0" cy="304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快速排序算法</a:t>
            </a:r>
            <a:endParaRPr lang="en-US" altLang="zh-CN" sz="3200" b="1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990600"/>
            <a:ext cx="8051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假设快速排序算法对于规模是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的输入的平均比较次数是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，若中轴是第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小，则划分的两个子问题的平均比较次数是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。那么平均比较次数就是：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由于可以取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1, 2, 3, …,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的任意一个，所以平均比较次数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快速排序算法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47800" y="4195763"/>
          <a:ext cx="4267200" cy="133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2184120" imgH="685800" progId="Equation.3">
                  <p:embed/>
                </p:oleObj>
              </mc:Choice>
              <mc:Fallback>
                <p:oleObj name="Equation" r:id="rId4" imgW="218412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5763"/>
                        <a:ext cx="4267200" cy="1339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47800" y="3352800"/>
          <a:ext cx="46640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6" imgW="2387520" imgH="431640" progId="Equation.3">
                  <p:embed/>
                </p:oleObj>
              </mc:Choice>
              <mc:Fallback>
                <p:oleObj name="Equation" r:id="rId6" imgW="2387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466407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33400" y="5567363"/>
            <a:ext cx="805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这种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依赖于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-2),……,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所有项的递推方程称为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全部历史递推方程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。可使用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差消法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求解：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endParaRPr lang="en-US" altLang="zh-CN" sz="24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递归树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1089590"/>
            <a:ext cx="81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33400" y="185159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524000" y="185159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143000" y="108959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10800000" flipV="1">
            <a:off x="838200" y="154679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24000" y="1546790"/>
            <a:ext cx="5334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2590800" y="185159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/2-1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3505200" y="108959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10800000" flipV="1">
            <a:off x="2895600" y="1470590"/>
            <a:ext cx="685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7" idx="0"/>
          </p:cNvCxnSpPr>
          <p:nvPr/>
        </p:nvCxnSpPr>
        <p:spPr>
          <a:xfrm>
            <a:off x="3886200" y="1470590"/>
            <a:ext cx="8001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4267200" y="185159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/2-1</a:t>
            </a:r>
          </a:p>
        </p:txBody>
      </p:sp>
      <p:sp>
        <p:nvSpPr>
          <p:cNvPr id="28" name="TextBox 1"/>
          <p:cNvSpPr txBox="1">
            <a:spLocks noChangeArrowheads="1"/>
          </p:cNvSpPr>
          <p:nvPr/>
        </p:nvSpPr>
        <p:spPr bwMode="auto">
          <a:xfrm>
            <a:off x="1828800" y="276599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2819400" y="276599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2133600" y="2384990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2876550" y="2365940"/>
            <a:ext cx="457200" cy="495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3810000" y="2765991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4800600" y="2765991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4114800" y="2384991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4857750" y="2365941"/>
            <a:ext cx="457200" cy="495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6400800" y="1851588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/2-1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7315200" y="1089588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rot="10800000" flipV="1">
            <a:off x="6705600" y="1470588"/>
            <a:ext cx="685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47" idx="0"/>
          </p:cNvCxnSpPr>
          <p:nvPr/>
        </p:nvCxnSpPr>
        <p:spPr>
          <a:xfrm>
            <a:off x="7543800" y="1470589"/>
            <a:ext cx="647700" cy="380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7772400" y="1851588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/2-1</a:t>
            </a:r>
          </a:p>
        </p:txBody>
      </p:sp>
      <p:sp>
        <p:nvSpPr>
          <p:cNvPr id="48" name="TextBox 1"/>
          <p:cNvSpPr txBox="1">
            <a:spLocks noChangeArrowheads="1"/>
          </p:cNvSpPr>
          <p:nvPr/>
        </p:nvSpPr>
        <p:spPr bwMode="auto">
          <a:xfrm>
            <a:off x="5943600" y="2765988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/4-1</a:t>
            </a:r>
          </a:p>
        </p:txBody>
      </p:sp>
      <p:cxnSp>
        <p:nvCxnSpPr>
          <p:cNvPr id="50" name="直接连接符 49"/>
          <p:cNvCxnSpPr>
            <a:endCxn id="48" idx="0"/>
          </p:cNvCxnSpPr>
          <p:nvPr/>
        </p:nvCxnSpPr>
        <p:spPr>
          <a:xfrm rot="5400000">
            <a:off x="6229350" y="2442138"/>
            <a:ext cx="38100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6" idx="0"/>
          </p:cNvCxnSpPr>
          <p:nvPr/>
        </p:nvCxnSpPr>
        <p:spPr>
          <a:xfrm rot="16200000" flipH="1">
            <a:off x="6667500" y="2384988"/>
            <a:ext cx="381001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7696200" y="2461189"/>
            <a:ext cx="609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16200000" flipH="1">
            <a:off x="8153400" y="2308789"/>
            <a:ext cx="6096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6705600" y="2765989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/4-1</a:t>
            </a:r>
          </a:p>
        </p:txBody>
      </p:sp>
      <p:sp>
        <p:nvSpPr>
          <p:cNvPr id="59" name="TextBox 1"/>
          <p:cNvSpPr txBox="1">
            <a:spLocks noChangeArrowheads="1"/>
          </p:cNvSpPr>
          <p:nvPr/>
        </p:nvSpPr>
        <p:spPr bwMode="auto">
          <a:xfrm>
            <a:off x="7467600" y="2765989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/4-1</a:t>
            </a:r>
          </a:p>
        </p:txBody>
      </p:sp>
      <p:sp>
        <p:nvSpPr>
          <p:cNvPr id="60" name="TextBox 1"/>
          <p:cNvSpPr txBox="1">
            <a:spLocks noChangeArrowheads="1"/>
          </p:cNvSpPr>
          <p:nvPr/>
        </p:nvSpPr>
        <p:spPr bwMode="auto">
          <a:xfrm>
            <a:off x="8229600" y="2765990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/4-1</a:t>
            </a:r>
          </a:p>
        </p:txBody>
      </p:sp>
      <p:sp>
        <p:nvSpPr>
          <p:cNvPr id="65" name="TextBox 1"/>
          <p:cNvSpPr txBox="1">
            <a:spLocks noChangeArrowheads="1"/>
          </p:cNvSpPr>
          <p:nvPr/>
        </p:nvSpPr>
        <p:spPr bwMode="auto">
          <a:xfrm>
            <a:off x="6934200" y="329939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…………</a:t>
            </a:r>
          </a:p>
        </p:txBody>
      </p:sp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6019800" y="3756590"/>
            <a:ext cx="281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1  1  1  1  1……1  1</a:t>
            </a:r>
          </a:p>
        </p:txBody>
      </p:sp>
      <p:sp>
        <p:nvSpPr>
          <p:cNvPr id="67" name="任意多边形 66"/>
          <p:cNvSpPr/>
          <p:nvPr/>
        </p:nvSpPr>
        <p:spPr>
          <a:xfrm>
            <a:off x="304800" y="990600"/>
            <a:ext cx="519868" cy="3299390"/>
          </a:xfrm>
          <a:custGeom>
            <a:avLst/>
            <a:gdLst>
              <a:gd name="connsiteX0" fmla="*/ 470018 w 519868"/>
              <a:gd name="connsiteY0" fmla="*/ 0 h 2016808"/>
              <a:gd name="connsiteX1" fmla="*/ 461472 w 519868"/>
              <a:gd name="connsiteY1" fmla="*/ 384561 h 2016808"/>
              <a:gd name="connsiteX2" fmla="*/ 119640 w 519868"/>
              <a:gd name="connsiteY2" fmla="*/ 777668 h 2016808"/>
              <a:gd name="connsiteX3" fmla="*/ 17091 w 519868"/>
              <a:gd name="connsiteY3" fmla="*/ 1307507 h 2016808"/>
              <a:gd name="connsiteX4" fmla="*/ 17091 w 519868"/>
              <a:gd name="connsiteY4" fmla="*/ 1478423 h 2016808"/>
              <a:gd name="connsiteX5" fmla="*/ 17091 w 519868"/>
              <a:gd name="connsiteY5" fmla="*/ 2016808 h 201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68" h="2016808">
                <a:moveTo>
                  <a:pt x="470018" y="0"/>
                </a:moveTo>
                <a:cubicBezTo>
                  <a:pt x="494943" y="127475"/>
                  <a:pt x="519868" y="254950"/>
                  <a:pt x="461472" y="384561"/>
                </a:cubicBezTo>
                <a:cubicBezTo>
                  <a:pt x="403076" y="514172"/>
                  <a:pt x="193704" y="623844"/>
                  <a:pt x="119640" y="777668"/>
                </a:cubicBezTo>
                <a:cubicBezTo>
                  <a:pt x="45577" y="931492"/>
                  <a:pt x="34182" y="1190715"/>
                  <a:pt x="17091" y="1307507"/>
                </a:cubicBezTo>
                <a:cubicBezTo>
                  <a:pt x="0" y="1424299"/>
                  <a:pt x="17091" y="1478423"/>
                  <a:pt x="17091" y="1478423"/>
                </a:cubicBezTo>
                <a:lnTo>
                  <a:pt x="17091" y="2016808"/>
                </a:ln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4305300" y="2727890"/>
            <a:ext cx="29718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1632247" y="1093150"/>
            <a:ext cx="931491" cy="3120639"/>
          </a:xfrm>
          <a:custGeom>
            <a:avLst/>
            <a:gdLst>
              <a:gd name="connsiteX0" fmla="*/ 897308 w 931491"/>
              <a:gd name="connsiteY0" fmla="*/ 0 h 2991028"/>
              <a:gd name="connsiteX1" fmla="*/ 897308 w 931491"/>
              <a:gd name="connsiteY1" fmla="*/ 982766 h 2991028"/>
              <a:gd name="connsiteX2" fmla="*/ 692209 w 931491"/>
              <a:gd name="connsiteY2" fmla="*/ 1307506 h 2991028"/>
              <a:gd name="connsiteX3" fmla="*/ 179461 w 931491"/>
              <a:gd name="connsiteY3" fmla="*/ 1726250 h 2991028"/>
              <a:gd name="connsiteX4" fmla="*/ 25637 w 931491"/>
              <a:gd name="connsiteY4" fmla="*/ 2256089 h 2991028"/>
              <a:gd name="connsiteX5" fmla="*/ 25637 w 931491"/>
              <a:gd name="connsiteY5" fmla="*/ 2991028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1491" h="2991028">
                <a:moveTo>
                  <a:pt x="897308" y="0"/>
                </a:moveTo>
                <a:cubicBezTo>
                  <a:pt x="914399" y="382424"/>
                  <a:pt x="931491" y="764848"/>
                  <a:pt x="897308" y="982766"/>
                </a:cubicBezTo>
                <a:cubicBezTo>
                  <a:pt x="863125" y="1200684"/>
                  <a:pt x="811850" y="1183592"/>
                  <a:pt x="692209" y="1307506"/>
                </a:cubicBezTo>
                <a:cubicBezTo>
                  <a:pt x="572568" y="1431420"/>
                  <a:pt x="290556" y="1568153"/>
                  <a:pt x="179461" y="1726250"/>
                </a:cubicBezTo>
                <a:cubicBezTo>
                  <a:pt x="68366" y="1884347"/>
                  <a:pt x="51274" y="2045293"/>
                  <a:pt x="25637" y="2256089"/>
                </a:cubicBezTo>
                <a:cubicBezTo>
                  <a:pt x="0" y="2466885"/>
                  <a:pt x="12818" y="2728956"/>
                  <a:pt x="25637" y="2991028"/>
                </a:cubicBez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1"/>
          <p:cNvSpPr txBox="1">
            <a:spLocks noChangeArrowheads="1"/>
          </p:cNvSpPr>
          <p:nvPr/>
        </p:nvSpPr>
        <p:spPr bwMode="auto">
          <a:xfrm>
            <a:off x="381000" y="4495800"/>
            <a:ext cx="838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最右面的是完全展开的递归树。各层节点值之和为：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-4,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-8, …,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因此，总和为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– (1 + 2 + 4 + … + 2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– (2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– 1) =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–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57200" y="16002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[2, 3, 4, 5, 6, 7, 8, 9, 15, 17, 18, 20, 22, 29, 37]</a:t>
            </a: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二分查找算法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在下面数组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中查找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57200" y="28194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[2, 3, 4, 5, 6, 7, 8], 9, 15, 17, 18, 20, 22, 29, 37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57200" y="2286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(0 + 14) / 2 = 7,  a[7] = 9 &gt;7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57200" y="41910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2, 3, 4, 5,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6, 7, 8], 9, 15, 17, 18, 20, 22, 29, 37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57200" y="3581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(0 + 6) / 2 = 3,  a[3] = 5 &lt;7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57200" y="54864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2, 3, 4, 5, 6,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7], 8, 9, 15, 17, 18, 20, 22, 29, 37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57200" y="487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(4 + 6) / 2 = 5,  a[5] = 7 =7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1066800"/>
            <a:ext cx="805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假设分治法的一个较通用的递归方程是，那么有后续推导：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分治法复杂度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371600" y="1550988"/>
          <a:ext cx="38957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4" imgW="1993680" imgH="482400" progId="Equation.3">
                  <p:embed/>
                </p:oleObj>
              </mc:Choice>
              <mc:Fallback>
                <p:oleObj name="Equation" r:id="rId4" imgW="19936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50988"/>
                        <a:ext cx="38957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68337" y="2633663"/>
          <a:ext cx="7789863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6" imgW="3987720" imgH="1384200" progId="Equation.3">
                  <p:embed/>
                </p:oleObj>
              </mc:Choice>
              <mc:Fallback>
                <p:oleObj name="Equation" r:id="rId6" imgW="3987720" imgH="1384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2633663"/>
                        <a:ext cx="7789863" cy="270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8800" y="5334000"/>
            <a:ext cx="111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其中，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726404" y="5715000"/>
          <a:ext cx="3378996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8" imgW="1117440" imgH="203040" progId="Equation.3">
                  <p:embed/>
                </p:oleObj>
              </mc:Choice>
              <mc:Fallback>
                <p:oleObj name="Equation" r:id="rId8" imgW="11174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04" y="5715000"/>
                        <a:ext cx="3378996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1752600"/>
            <a:ext cx="325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当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是常数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时，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分治法复杂度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90600" y="914400"/>
          <a:ext cx="312578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4" imgW="1600200" imgH="431640" progId="Equation.3">
                  <p:embed/>
                </p:oleObj>
              </mc:Choice>
              <mc:Fallback>
                <p:oleObj name="Equation" r:id="rId4" imgW="16002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3125787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104900" y="2133600"/>
          <a:ext cx="59055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6" imgW="3022560" imgH="685800" progId="Equation.3">
                  <p:embed/>
                </p:oleObj>
              </mc:Choice>
              <mc:Fallback>
                <p:oleObj name="Equation" r:id="rId6" imgW="3022560" imgH="685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133600"/>
                        <a:ext cx="5905500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57200" y="3538537"/>
            <a:ext cx="325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当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是常数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时，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962400" y="3429000"/>
          <a:ext cx="44418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8" imgW="2273040" imgH="469800" progId="Equation.3">
                  <p:embed/>
                </p:oleObj>
              </mc:Choice>
              <mc:Fallback>
                <p:oleObj name="Equation" r:id="rId8" imgW="227304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44418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09562" y="4316413"/>
          <a:ext cx="7996238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10" imgW="3695400" imgH="1117440" progId="Equation.3">
                  <p:embed/>
                </p:oleObj>
              </mc:Choice>
              <mc:Fallback>
                <p:oleObj name="Equation" r:id="rId10" imgW="3695400" imgH="1117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" y="4316413"/>
                        <a:ext cx="7996238" cy="2416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8.3 </a:t>
            </a:r>
            <a:r>
              <a:rPr lang="zh-CN" altLang="en-US" sz="3600" b="1" dirty="0" smtClean="0"/>
              <a:t>递推方程的求解与应用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7786743" cy="5286412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/>
              <a:t>引例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汉诺塔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/>
              <a:t>递推方程的定义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/>
              <a:t>二分归并排序算法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/>
              <a:t>快速排序算法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/>
              <a:t>递归树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/>
              <a:t>二分查找算法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b="1" dirty="0" smtClean="0"/>
              <a:t>治法复杂度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1143000"/>
            <a:ext cx="8051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8.3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Hanoi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塔</a:t>
            </a:r>
            <a:endParaRPr lang="en-US" altLang="zh-CN" sz="2400" b="1" dirty="0" smtClean="0">
              <a:solidFill>
                <a:srgbClr val="A5002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图中有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共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根柱子，在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柱子上放着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个大小不同的盘子（图中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），小的圆盘必须放在比它大的圆盘上面。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现要将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柱上的圆盘（允许使用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柱）全部移动到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柱上去。把一个圆盘从一个柱子移动到另一个柱子称作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次移动，移动的过程中大盘子不能到比它小的盘子的上面。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问：所有圆盘从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总计需要多少次移动？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604838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引例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汉诺塔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14400" y="6400800"/>
            <a:ext cx="617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05000" y="5181600"/>
            <a:ext cx="152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2400" y="5181600"/>
            <a:ext cx="152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19800" y="5181600"/>
            <a:ext cx="152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19200" y="6248400"/>
            <a:ext cx="160020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71600" y="6096000"/>
            <a:ext cx="129540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4000" y="5943600"/>
            <a:ext cx="99060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28800" y="641246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859716" y="640080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934750" y="640080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990600"/>
            <a:ext cx="8051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问：所有圆盘从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总计需要多少次移动？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有一种递归算法可以将整个的移动过程分为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步：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用同样的算法把上面的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个盘子从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移动到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（利用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）；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次移动把下面最大的盘子直接移动到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用同样的算法把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柱上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个盘子移动到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（利用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设该递归算法移动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个盘子的移动总次数为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，则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T(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 2T(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-1) + 1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         = 2(2T(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-2) + 1) + 1 = 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-2) + 2 + 1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         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(2T(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-3)+1) + 2 + 1 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-3) + 2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+ 2 + 1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         =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T(1) + 2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+ 2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+ … + 2 + 1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         =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引例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汉诺塔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1219200"/>
            <a:ext cx="805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+mn-ea"/>
              </a:rPr>
              <a:t>定义</a:t>
            </a:r>
            <a:r>
              <a:rPr lang="en-US" altLang="zh-CN" sz="2400" b="1" dirty="0" smtClean="0">
                <a:solidFill>
                  <a:srgbClr val="A50021"/>
                </a:solidFill>
                <a:latin typeface="+mn-ea"/>
              </a:rPr>
              <a:t>8.5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设序列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…,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…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简记为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。一个把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与某些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联系起来的等式称作关于序列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递推方程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例如，求解汉诺塔算法的移动次数序列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之间有递推关系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 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-1) + 1,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这就是关于汉诺塔算法时间复杂度的递推方程。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求解递推方程迭代法就是从原递推方程开始，利用前后依赖关系代入，直至表达式中没有函数项为止（引例中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代入）。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为了保证结果的正确性，往往需要代入原方程验证。例如，汉诺塔问题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 = 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 = 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，与实际验证相符。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递推方程的定义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990600"/>
            <a:ext cx="805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二分归并排序算法的基础是二路有序序列的归并算法：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由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A=[1,5,7,8], B=[4,6,9,10]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得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C=[1,4,5,6,7,8,9,10]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二分归并排序算法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3400" y="22098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A=[1,5,7,8],  B=[4,6,9,10],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C=[ , , , , , , , ]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951706" y="2171700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3161506" y="21709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5447506" y="21709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533400" y="30480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A=[1,5,7,8],  B=[4,6,9,10],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C=[1, , , , , , , ]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1332706" y="3009900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3161506" y="30091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5677694" y="30091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33400" y="38862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A=[1,5,7,8],  B=[4,6,9,10],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C=[1,4, , , , , , ]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332706" y="3848100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466306" y="38473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6057106" y="38473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533400" y="47244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A=[1,5,7,8],  B=[4,6,9,10],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C=[1,4,5, , , , , ]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562894" y="4686300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3466306" y="46855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361906" y="46855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2819400" y="51816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4000" b="1" dirty="0" smtClean="0">
                <a:solidFill>
                  <a:srgbClr val="000000"/>
                </a:solidFill>
                <a:latin typeface="+mn-ea"/>
                <a:ea typeface="+mn-ea"/>
              </a:rPr>
              <a:t>…………</a:t>
            </a:r>
            <a:endParaRPr lang="en-US" altLang="zh-CN" sz="4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533400" y="60198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A=[1,5,7,8],  B=[4,6,9,10],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C=[1,4,5,6,7,8,9,10]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2094706" y="5981700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4456906" y="59809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7963694" y="5980906"/>
            <a:ext cx="228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 descr="白色大理石"/>
          <p:cNvSpPr>
            <a:spLocks noChangeArrowheads="1"/>
          </p:cNvSpPr>
          <p:nvPr/>
        </p:nvSpPr>
        <p:spPr bwMode="auto">
          <a:xfrm>
            <a:off x="228600" y="1371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21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2" name="Rectangle 4" descr="白色大理石"/>
          <p:cNvSpPr>
            <a:spLocks noChangeArrowheads="1"/>
          </p:cNvSpPr>
          <p:nvPr/>
        </p:nvSpPr>
        <p:spPr bwMode="auto">
          <a:xfrm>
            <a:off x="9906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3" name="Rectangle 5" descr="白色大理石"/>
          <p:cNvSpPr>
            <a:spLocks noChangeArrowheads="1"/>
          </p:cNvSpPr>
          <p:nvPr/>
        </p:nvSpPr>
        <p:spPr bwMode="auto">
          <a:xfrm>
            <a:off x="1676400" y="2514600"/>
            <a:ext cx="7620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25*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4" name="Rectangle 6" descr="白色大理石"/>
          <p:cNvSpPr>
            <a:spLocks noChangeArrowheads="1"/>
          </p:cNvSpPr>
          <p:nvPr/>
        </p:nvSpPr>
        <p:spPr bwMode="auto">
          <a:xfrm>
            <a:off x="24384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25*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5" name="Rectangle 7" descr="白色大理石"/>
          <p:cNvSpPr>
            <a:spLocks noChangeArrowheads="1"/>
          </p:cNvSpPr>
          <p:nvPr/>
        </p:nvSpPr>
        <p:spPr bwMode="auto">
          <a:xfrm>
            <a:off x="31242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93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6" name="Rectangle 8" descr="白色大理石"/>
          <p:cNvSpPr>
            <a:spLocks noChangeArrowheads="1"/>
          </p:cNvSpPr>
          <p:nvPr/>
        </p:nvSpPr>
        <p:spPr bwMode="auto">
          <a:xfrm>
            <a:off x="38100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62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7" name="Rectangle 9" descr="白色大理石"/>
          <p:cNvSpPr>
            <a:spLocks noChangeArrowheads="1"/>
          </p:cNvSpPr>
          <p:nvPr/>
        </p:nvSpPr>
        <p:spPr bwMode="auto">
          <a:xfrm>
            <a:off x="44958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72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8" name="Rectangle 10" descr="白色大理石"/>
          <p:cNvSpPr>
            <a:spLocks noChangeArrowheads="1"/>
          </p:cNvSpPr>
          <p:nvPr/>
        </p:nvSpPr>
        <p:spPr bwMode="auto">
          <a:xfrm>
            <a:off x="51816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08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79" name="Rectangle 11" descr="白色大理石"/>
          <p:cNvSpPr>
            <a:spLocks noChangeArrowheads="1"/>
          </p:cNvSpPr>
          <p:nvPr/>
        </p:nvSpPr>
        <p:spPr bwMode="auto">
          <a:xfrm>
            <a:off x="58674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37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0" name="Rectangle 12" descr="白色大理石"/>
          <p:cNvSpPr>
            <a:spLocks noChangeArrowheads="1"/>
          </p:cNvSpPr>
          <p:nvPr/>
        </p:nvSpPr>
        <p:spPr bwMode="auto">
          <a:xfrm>
            <a:off x="65532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16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1" name="Rectangle 13" descr="白色大理石"/>
          <p:cNvSpPr>
            <a:spLocks noChangeArrowheads="1"/>
          </p:cNvSpPr>
          <p:nvPr/>
        </p:nvSpPr>
        <p:spPr bwMode="auto">
          <a:xfrm>
            <a:off x="7239000" y="1371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54</a:t>
            </a:r>
            <a:endParaRPr lang="zh-CN" altLang="en-US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2" name="Rectangle 14" descr="白色大理石"/>
          <p:cNvSpPr>
            <a:spLocks noChangeArrowheads="1"/>
          </p:cNvSpPr>
          <p:nvPr/>
        </p:nvSpPr>
        <p:spPr bwMode="auto">
          <a:xfrm>
            <a:off x="1676400" y="1371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49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3" name="Rectangle 15" descr="白色大理石"/>
          <p:cNvSpPr>
            <a:spLocks noChangeArrowheads="1"/>
          </p:cNvSpPr>
          <p:nvPr/>
        </p:nvSpPr>
        <p:spPr bwMode="auto">
          <a:xfrm>
            <a:off x="228600" y="2514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21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4" name="Rectangle 16" descr="白色大理石"/>
          <p:cNvSpPr>
            <a:spLocks noChangeArrowheads="1"/>
          </p:cNvSpPr>
          <p:nvPr/>
        </p:nvSpPr>
        <p:spPr bwMode="auto">
          <a:xfrm>
            <a:off x="838200" y="2514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5" name="Rectangle 17" descr="白色大理石"/>
          <p:cNvSpPr>
            <a:spLocks noChangeArrowheads="1"/>
          </p:cNvSpPr>
          <p:nvPr/>
        </p:nvSpPr>
        <p:spPr bwMode="auto">
          <a:xfrm>
            <a:off x="2286000" y="2514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49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6" name="Rectangle 18" descr="白色大理石"/>
          <p:cNvSpPr>
            <a:spLocks noChangeArrowheads="1"/>
          </p:cNvSpPr>
          <p:nvPr/>
        </p:nvSpPr>
        <p:spPr bwMode="auto">
          <a:xfrm>
            <a:off x="3124200" y="2514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62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7" name="Rectangle 19" descr="白色大理石"/>
          <p:cNvSpPr>
            <a:spLocks noChangeArrowheads="1"/>
          </p:cNvSpPr>
          <p:nvPr/>
        </p:nvSpPr>
        <p:spPr bwMode="auto">
          <a:xfrm>
            <a:off x="3733800" y="2514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93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8" name="Rectangle 20" descr="白色大理石"/>
          <p:cNvSpPr>
            <a:spLocks noChangeArrowheads="1"/>
          </p:cNvSpPr>
          <p:nvPr/>
        </p:nvSpPr>
        <p:spPr bwMode="auto">
          <a:xfrm>
            <a:off x="4495800" y="2514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08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89" name="Rectangle 21" descr="白色大理石"/>
          <p:cNvSpPr>
            <a:spLocks noChangeArrowheads="1"/>
          </p:cNvSpPr>
          <p:nvPr/>
        </p:nvSpPr>
        <p:spPr bwMode="auto">
          <a:xfrm>
            <a:off x="5105400" y="2514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72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0" name="Rectangle 22" descr="白色大理石"/>
          <p:cNvSpPr>
            <a:spLocks noChangeArrowheads="1"/>
          </p:cNvSpPr>
          <p:nvPr/>
        </p:nvSpPr>
        <p:spPr bwMode="auto">
          <a:xfrm>
            <a:off x="5867400" y="2514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16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1" name="Rectangle 23" descr="白色大理石"/>
          <p:cNvSpPr>
            <a:spLocks noChangeArrowheads="1"/>
          </p:cNvSpPr>
          <p:nvPr/>
        </p:nvSpPr>
        <p:spPr bwMode="auto">
          <a:xfrm>
            <a:off x="6400800" y="2514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37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2" name="Rectangle 24" descr="白色大理石"/>
          <p:cNvSpPr>
            <a:spLocks noChangeArrowheads="1"/>
          </p:cNvSpPr>
          <p:nvPr/>
        </p:nvSpPr>
        <p:spPr bwMode="auto">
          <a:xfrm>
            <a:off x="7239000" y="25146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54</a:t>
            </a:r>
            <a:endParaRPr lang="zh-CN" altLang="en-US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3" name="Rectangle 25" descr="白色大理石"/>
          <p:cNvSpPr>
            <a:spLocks noChangeArrowheads="1"/>
          </p:cNvSpPr>
          <p:nvPr/>
        </p:nvSpPr>
        <p:spPr bwMode="auto">
          <a:xfrm>
            <a:off x="228600" y="3657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21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4" name="Rectangle 26" descr="白色大理石"/>
          <p:cNvSpPr>
            <a:spLocks noChangeArrowheads="1"/>
          </p:cNvSpPr>
          <p:nvPr/>
        </p:nvSpPr>
        <p:spPr bwMode="auto">
          <a:xfrm>
            <a:off x="838200" y="3657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</a:t>
            </a:r>
            <a:endParaRPr lang="zh-CN" altLang="en-US" sz="2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5" name="Rectangle 27" descr="白色大理石"/>
          <p:cNvSpPr>
            <a:spLocks noChangeArrowheads="1"/>
          </p:cNvSpPr>
          <p:nvPr/>
        </p:nvSpPr>
        <p:spPr bwMode="auto">
          <a:xfrm>
            <a:off x="1371600" y="3657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25*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6" name="Rectangle 28" descr="白色大理石"/>
          <p:cNvSpPr>
            <a:spLocks noChangeArrowheads="1"/>
          </p:cNvSpPr>
          <p:nvPr/>
        </p:nvSpPr>
        <p:spPr bwMode="auto">
          <a:xfrm>
            <a:off x="1981200" y="3657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49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7" name="Rectangle 29" descr="白色大理石"/>
          <p:cNvSpPr>
            <a:spLocks noChangeArrowheads="1"/>
          </p:cNvSpPr>
          <p:nvPr/>
        </p:nvSpPr>
        <p:spPr bwMode="auto">
          <a:xfrm>
            <a:off x="3124200" y="3657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08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8" name="Rectangle 30" descr="白色大理石"/>
          <p:cNvSpPr>
            <a:spLocks noChangeArrowheads="1"/>
          </p:cNvSpPr>
          <p:nvPr/>
        </p:nvSpPr>
        <p:spPr bwMode="auto">
          <a:xfrm>
            <a:off x="3733800" y="3657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62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3999" name="Rectangle 31" descr="白色大理石"/>
          <p:cNvSpPr>
            <a:spLocks noChangeArrowheads="1"/>
          </p:cNvSpPr>
          <p:nvPr/>
        </p:nvSpPr>
        <p:spPr bwMode="auto">
          <a:xfrm>
            <a:off x="4267200" y="3657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72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0" name="Rectangle 32" descr="白色大理石"/>
          <p:cNvSpPr>
            <a:spLocks noChangeArrowheads="1"/>
          </p:cNvSpPr>
          <p:nvPr/>
        </p:nvSpPr>
        <p:spPr bwMode="auto">
          <a:xfrm>
            <a:off x="4876800" y="3657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93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1" name="Rectangle 33" descr="白色大理石"/>
          <p:cNvSpPr>
            <a:spLocks noChangeArrowheads="1"/>
          </p:cNvSpPr>
          <p:nvPr/>
        </p:nvSpPr>
        <p:spPr bwMode="auto">
          <a:xfrm>
            <a:off x="5867400" y="3657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16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2" name="Rectangle 34" descr="白色大理石"/>
          <p:cNvSpPr>
            <a:spLocks noChangeArrowheads="1"/>
          </p:cNvSpPr>
          <p:nvPr/>
        </p:nvSpPr>
        <p:spPr bwMode="auto">
          <a:xfrm>
            <a:off x="6400800" y="3657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37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3" name="Rectangle 35" descr="白色大理石"/>
          <p:cNvSpPr>
            <a:spLocks noChangeArrowheads="1"/>
          </p:cNvSpPr>
          <p:nvPr/>
        </p:nvSpPr>
        <p:spPr bwMode="auto">
          <a:xfrm>
            <a:off x="7010400" y="3657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54</a:t>
            </a:r>
            <a:endParaRPr lang="zh-CN" altLang="en-US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4" name="Rectangle 36" descr="白色大理石"/>
          <p:cNvSpPr>
            <a:spLocks noChangeArrowheads="1"/>
          </p:cNvSpPr>
          <p:nvPr/>
        </p:nvSpPr>
        <p:spPr bwMode="auto">
          <a:xfrm>
            <a:off x="228600" y="4800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08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5" name="Rectangle 37" descr="白色大理石"/>
          <p:cNvSpPr>
            <a:spLocks noChangeArrowheads="1"/>
          </p:cNvSpPr>
          <p:nvPr/>
        </p:nvSpPr>
        <p:spPr bwMode="auto">
          <a:xfrm>
            <a:off x="228600" y="5943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08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6" name="Rectangle 38" descr="白色大理石"/>
          <p:cNvSpPr>
            <a:spLocks noChangeArrowheads="1"/>
          </p:cNvSpPr>
          <p:nvPr/>
        </p:nvSpPr>
        <p:spPr bwMode="auto">
          <a:xfrm>
            <a:off x="838200" y="4800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21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7" name="Rectangle 39" descr="白色大理石"/>
          <p:cNvSpPr>
            <a:spLocks noChangeArrowheads="1"/>
          </p:cNvSpPr>
          <p:nvPr/>
        </p:nvSpPr>
        <p:spPr bwMode="auto">
          <a:xfrm>
            <a:off x="838200" y="5943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16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8" name="Rectangle 40" descr="白色大理石"/>
          <p:cNvSpPr>
            <a:spLocks noChangeArrowheads="1"/>
          </p:cNvSpPr>
          <p:nvPr/>
        </p:nvSpPr>
        <p:spPr bwMode="auto">
          <a:xfrm>
            <a:off x="1371600" y="4800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09" name="Rectangle 41" descr="白色大理石"/>
          <p:cNvSpPr>
            <a:spLocks noChangeArrowheads="1"/>
          </p:cNvSpPr>
          <p:nvPr/>
        </p:nvSpPr>
        <p:spPr bwMode="auto">
          <a:xfrm>
            <a:off x="1371600" y="5943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21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0" name="Rectangle 42" descr="白色大理石"/>
          <p:cNvSpPr>
            <a:spLocks noChangeArrowheads="1"/>
          </p:cNvSpPr>
          <p:nvPr/>
        </p:nvSpPr>
        <p:spPr bwMode="auto">
          <a:xfrm>
            <a:off x="1981200" y="4800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25*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1" name="Rectangle 43" descr="白色大理石"/>
          <p:cNvSpPr>
            <a:spLocks noChangeArrowheads="1"/>
          </p:cNvSpPr>
          <p:nvPr/>
        </p:nvSpPr>
        <p:spPr bwMode="auto">
          <a:xfrm>
            <a:off x="1981200" y="5943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2" name="Rectangle 44" descr="白色大理石"/>
          <p:cNvSpPr>
            <a:spLocks noChangeArrowheads="1"/>
          </p:cNvSpPr>
          <p:nvPr/>
        </p:nvSpPr>
        <p:spPr bwMode="auto">
          <a:xfrm>
            <a:off x="2590800" y="4800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49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3" name="Rectangle 45" descr="白色大理石"/>
          <p:cNvSpPr>
            <a:spLocks noChangeArrowheads="1"/>
          </p:cNvSpPr>
          <p:nvPr/>
        </p:nvSpPr>
        <p:spPr bwMode="auto">
          <a:xfrm>
            <a:off x="2590800" y="5943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25*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4" name="Rectangle 46" descr="白色大理石"/>
          <p:cNvSpPr>
            <a:spLocks noChangeArrowheads="1"/>
          </p:cNvSpPr>
          <p:nvPr/>
        </p:nvSpPr>
        <p:spPr bwMode="auto">
          <a:xfrm>
            <a:off x="3200400" y="4800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62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5" name="Rectangle 47" descr="白色大理石"/>
          <p:cNvSpPr>
            <a:spLocks noChangeArrowheads="1"/>
          </p:cNvSpPr>
          <p:nvPr/>
        </p:nvSpPr>
        <p:spPr bwMode="auto">
          <a:xfrm>
            <a:off x="3200400" y="5943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37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6" name="Rectangle 48" descr="白色大理石"/>
          <p:cNvSpPr>
            <a:spLocks noChangeArrowheads="1"/>
          </p:cNvSpPr>
          <p:nvPr/>
        </p:nvSpPr>
        <p:spPr bwMode="auto">
          <a:xfrm>
            <a:off x="3733800" y="4800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72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7" name="Rectangle 49" descr="白色大理石"/>
          <p:cNvSpPr>
            <a:spLocks noChangeArrowheads="1"/>
          </p:cNvSpPr>
          <p:nvPr/>
        </p:nvSpPr>
        <p:spPr bwMode="auto">
          <a:xfrm>
            <a:off x="3733800" y="5943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49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8" name="Rectangle 50" descr="白色大理石"/>
          <p:cNvSpPr>
            <a:spLocks noChangeArrowheads="1"/>
          </p:cNvSpPr>
          <p:nvPr/>
        </p:nvSpPr>
        <p:spPr bwMode="auto">
          <a:xfrm>
            <a:off x="4343400" y="4800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93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19" name="Rectangle 51" descr="白色大理石"/>
          <p:cNvSpPr>
            <a:spLocks noChangeArrowheads="1"/>
          </p:cNvSpPr>
          <p:nvPr/>
        </p:nvSpPr>
        <p:spPr bwMode="auto">
          <a:xfrm>
            <a:off x="4343400" y="5943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54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20" name="Rectangle 52" descr="白色大理石"/>
          <p:cNvSpPr>
            <a:spLocks noChangeArrowheads="1"/>
          </p:cNvSpPr>
          <p:nvPr/>
        </p:nvSpPr>
        <p:spPr bwMode="auto">
          <a:xfrm>
            <a:off x="5867400" y="4800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16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21" name="Rectangle 53" descr="白色大理石"/>
          <p:cNvSpPr>
            <a:spLocks noChangeArrowheads="1"/>
          </p:cNvSpPr>
          <p:nvPr/>
        </p:nvSpPr>
        <p:spPr bwMode="auto">
          <a:xfrm>
            <a:off x="6400800" y="4800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37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22" name="Rectangle 54" descr="白色大理石"/>
          <p:cNvSpPr>
            <a:spLocks noChangeArrowheads="1"/>
          </p:cNvSpPr>
          <p:nvPr/>
        </p:nvSpPr>
        <p:spPr bwMode="auto">
          <a:xfrm>
            <a:off x="7010400" y="4800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54</a:t>
            </a:r>
            <a:endParaRPr lang="zh-CN" altLang="en-US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23" name="Rectangle 55" descr="白色大理石"/>
          <p:cNvSpPr>
            <a:spLocks noChangeArrowheads="1"/>
          </p:cNvSpPr>
          <p:nvPr/>
        </p:nvSpPr>
        <p:spPr bwMode="auto">
          <a:xfrm>
            <a:off x="4876800" y="5943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62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24" name="Rectangle 56" descr="白色大理石"/>
          <p:cNvSpPr>
            <a:spLocks noChangeArrowheads="1"/>
          </p:cNvSpPr>
          <p:nvPr/>
        </p:nvSpPr>
        <p:spPr bwMode="auto">
          <a:xfrm>
            <a:off x="5410200" y="59436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72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25" name="Rectangle 57" descr="白色大理石"/>
          <p:cNvSpPr>
            <a:spLocks noChangeArrowheads="1"/>
          </p:cNvSpPr>
          <p:nvPr/>
        </p:nvSpPr>
        <p:spPr bwMode="auto">
          <a:xfrm>
            <a:off x="6019800" y="59436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93</a:t>
            </a:r>
            <a:endParaRPr lang="zh-CN" altLang="en-US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84026" name="Line 58"/>
          <p:cNvSpPr>
            <a:spLocks noChangeShapeType="1"/>
          </p:cNvSpPr>
          <p:nvPr/>
        </p:nvSpPr>
        <p:spPr bwMode="auto">
          <a:xfrm>
            <a:off x="2286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7" name="Line 59"/>
          <p:cNvSpPr>
            <a:spLocks noChangeShapeType="1"/>
          </p:cNvSpPr>
          <p:nvPr/>
        </p:nvSpPr>
        <p:spPr bwMode="auto">
          <a:xfrm>
            <a:off x="228600" y="3048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8" name="Line 60"/>
          <p:cNvSpPr>
            <a:spLocks noChangeShapeType="1"/>
          </p:cNvSpPr>
          <p:nvPr/>
        </p:nvSpPr>
        <p:spPr bwMode="auto">
          <a:xfrm>
            <a:off x="228600" y="4191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9" name="Line 61"/>
          <p:cNvSpPr>
            <a:spLocks noChangeShapeType="1"/>
          </p:cNvSpPr>
          <p:nvPr/>
        </p:nvSpPr>
        <p:spPr bwMode="auto">
          <a:xfrm>
            <a:off x="228600" y="5334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>
            <a:off x="16764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>
            <a:off x="15240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2" name="Line 64"/>
          <p:cNvSpPr>
            <a:spLocks noChangeShapeType="1"/>
          </p:cNvSpPr>
          <p:nvPr/>
        </p:nvSpPr>
        <p:spPr bwMode="auto">
          <a:xfrm>
            <a:off x="29718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3" name="Line 65"/>
          <p:cNvSpPr>
            <a:spLocks noChangeShapeType="1"/>
          </p:cNvSpPr>
          <p:nvPr/>
        </p:nvSpPr>
        <p:spPr bwMode="auto">
          <a:xfrm>
            <a:off x="31242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4" name="Line 66"/>
          <p:cNvSpPr>
            <a:spLocks noChangeShapeType="1"/>
          </p:cNvSpPr>
          <p:nvPr/>
        </p:nvSpPr>
        <p:spPr bwMode="auto">
          <a:xfrm>
            <a:off x="43434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>
            <a:off x="44958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6" name="Line 68"/>
          <p:cNvSpPr>
            <a:spLocks noChangeShapeType="1"/>
          </p:cNvSpPr>
          <p:nvPr/>
        </p:nvSpPr>
        <p:spPr bwMode="auto">
          <a:xfrm>
            <a:off x="57150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7" name="Line 69"/>
          <p:cNvSpPr>
            <a:spLocks noChangeShapeType="1"/>
          </p:cNvSpPr>
          <p:nvPr/>
        </p:nvSpPr>
        <p:spPr bwMode="auto">
          <a:xfrm>
            <a:off x="3124200" y="3048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>
            <a:off x="58674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>
            <a:off x="5867400" y="3048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0" name="Line 72"/>
          <p:cNvSpPr>
            <a:spLocks noChangeShapeType="1"/>
          </p:cNvSpPr>
          <p:nvPr/>
        </p:nvSpPr>
        <p:spPr bwMode="auto">
          <a:xfrm>
            <a:off x="5867400" y="4191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1" name="Line 73"/>
          <p:cNvSpPr>
            <a:spLocks noChangeShapeType="1"/>
          </p:cNvSpPr>
          <p:nvPr/>
        </p:nvSpPr>
        <p:spPr bwMode="auto">
          <a:xfrm>
            <a:off x="70866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2" name="Line 74"/>
          <p:cNvSpPr>
            <a:spLocks noChangeShapeType="1"/>
          </p:cNvSpPr>
          <p:nvPr/>
        </p:nvSpPr>
        <p:spPr bwMode="auto">
          <a:xfrm>
            <a:off x="72390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3" name="Line 75"/>
          <p:cNvSpPr>
            <a:spLocks noChangeShapeType="1"/>
          </p:cNvSpPr>
          <p:nvPr/>
        </p:nvSpPr>
        <p:spPr bwMode="auto">
          <a:xfrm>
            <a:off x="7772400" y="1905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4" name="Line 76"/>
          <p:cNvSpPr>
            <a:spLocks noChangeShapeType="1"/>
          </p:cNvSpPr>
          <p:nvPr/>
        </p:nvSpPr>
        <p:spPr bwMode="auto">
          <a:xfrm>
            <a:off x="7620000" y="41910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5" name="Line 77"/>
          <p:cNvSpPr>
            <a:spLocks noChangeShapeType="1"/>
          </p:cNvSpPr>
          <p:nvPr/>
        </p:nvSpPr>
        <p:spPr bwMode="auto">
          <a:xfrm flipH="1">
            <a:off x="2743200" y="3048000"/>
            <a:ext cx="2286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6" name="Line 78"/>
          <p:cNvSpPr>
            <a:spLocks noChangeShapeType="1"/>
          </p:cNvSpPr>
          <p:nvPr/>
        </p:nvSpPr>
        <p:spPr bwMode="auto">
          <a:xfrm flipH="1">
            <a:off x="5562600" y="3048000"/>
            <a:ext cx="1524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7" name="Line 79"/>
          <p:cNvSpPr>
            <a:spLocks noChangeShapeType="1"/>
          </p:cNvSpPr>
          <p:nvPr/>
        </p:nvSpPr>
        <p:spPr bwMode="auto">
          <a:xfrm flipH="1">
            <a:off x="5105400" y="4191000"/>
            <a:ext cx="3810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8" name="Line 80"/>
          <p:cNvSpPr>
            <a:spLocks noChangeShapeType="1"/>
          </p:cNvSpPr>
          <p:nvPr/>
        </p:nvSpPr>
        <p:spPr bwMode="auto">
          <a:xfrm flipH="1">
            <a:off x="6705600" y="5334000"/>
            <a:ext cx="91440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7908925" y="1320800"/>
            <a:ext cx="101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=1</a:t>
            </a:r>
          </a:p>
        </p:txBody>
      </p:sp>
      <p:sp>
        <p:nvSpPr>
          <p:cNvPr id="84050" name="Rectangle 82"/>
          <p:cNvSpPr>
            <a:spLocks noChangeArrowheads="1"/>
          </p:cNvSpPr>
          <p:nvPr/>
        </p:nvSpPr>
        <p:spPr bwMode="auto">
          <a:xfrm>
            <a:off x="7896225" y="2452688"/>
            <a:ext cx="101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=2</a:t>
            </a:r>
          </a:p>
        </p:txBody>
      </p:sp>
      <p:sp>
        <p:nvSpPr>
          <p:cNvPr id="84051" name="Rectangle 83"/>
          <p:cNvSpPr>
            <a:spLocks noChangeArrowheads="1"/>
          </p:cNvSpPr>
          <p:nvPr/>
        </p:nvSpPr>
        <p:spPr bwMode="auto">
          <a:xfrm>
            <a:off x="7924800" y="3595688"/>
            <a:ext cx="101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=4</a:t>
            </a:r>
          </a:p>
        </p:txBody>
      </p:sp>
      <p:sp>
        <p:nvSpPr>
          <p:cNvPr id="84052" name="Rectangle 84"/>
          <p:cNvSpPr>
            <a:spLocks noChangeArrowheads="1"/>
          </p:cNvSpPr>
          <p:nvPr/>
        </p:nvSpPr>
        <p:spPr bwMode="auto">
          <a:xfrm>
            <a:off x="7924800" y="4738688"/>
            <a:ext cx="101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=8</a:t>
            </a:r>
          </a:p>
        </p:txBody>
      </p:sp>
      <p:sp>
        <p:nvSpPr>
          <p:cNvPr id="84053" name="Rectangle 85"/>
          <p:cNvSpPr>
            <a:spLocks noChangeArrowheads="1"/>
          </p:cNvSpPr>
          <p:nvPr/>
        </p:nvSpPr>
        <p:spPr bwMode="auto">
          <a:xfrm>
            <a:off x="7848600" y="5881688"/>
            <a:ext cx="1196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=16</a:t>
            </a:r>
          </a:p>
        </p:txBody>
      </p:sp>
      <p:sp>
        <p:nvSpPr>
          <p:cNvPr id="86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二分归并排序算法</a:t>
            </a:r>
            <a:endParaRPr lang="en-US" altLang="zh-CN" sz="3200" b="1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1143000"/>
            <a:ext cx="805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个数进行二分归并排序算法在最坏情况下的比较次数（拷贝次数约等于比较次数）满足如下递归方程：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二分归并排序算法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143000" y="2057400"/>
          <a:ext cx="28654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587240" imgH="457200" progId="Equation.3">
                  <p:embed/>
                </p:oleObj>
              </mc:Choice>
              <mc:Fallback>
                <p:oleObj name="Equation" r:id="rId4" imgW="15872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2865438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4800600" y="22098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令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482600" y="2971800"/>
            <a:ext cx="8051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 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+ 2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– 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2[2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+ 2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– 1] +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(2 + 1)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1] + 2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(2 + 1)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–(2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+ 2 + 1)  = …………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+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–(2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…… + 2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+ 2 + 1)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+ 1.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该结果可在初始条件和地推关系中验证。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482600" y="1219200"/>
            <a:ext cx="8051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快速排序算法在实践中应用广泛。对于一个待排序的数组，其基本思想是：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(1)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设定一个中轴；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(2)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比中轴小的数据通过交换，移至中轴的左边；比中轴大的数据通过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交换，移至中轴的右边；</a:t>
            </a:r>
            <a:endParaRPr lang="en-US" altLang="zh-CN" sz="24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(3)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中轴的左右两边各有一个待排序的数组。利用该算法，对左边部分实行排序；利用该算法，对右边部分实行排序；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(4)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直至待排序的部分长度不超过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（长度小于或等于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的部分不需要排序），算法停止。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6106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递推方程的求解和应用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快速排序算法</a:t>
            </a:r>
            <a:endParaRPr lang="en-US" altLang="zh-CN" sz="3200" b="1" dirty="0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648072" cy="476250"/>
          </a:xfrm>
          <a:noFill/>
        </p:spPr>
        <p:txBody>
          <a:bodyPr/>
          <a:lstStyle/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1564</Words>
  <Application>Microsoft Office PowerPoint</Application>
  <PresentationFormat>全屏显示(4:3)</PresentationFormat>
  <Paragraphs>247</Paragraphs>
  <Slides>15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第8章  组合分析初步</vt:lpstr>
      <vt:lpstr>8.3 递推方程的求解与应用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Wang Jian Xin</cp:lastModifiedBy>
  <cp:revision>333</cp:revision>
  <dcterms:created xsi:type="dcterms:W3CDTF">2006-08-16T00:00:00Z</dcterms:created>
  <dcterms:modified xsi:type="dcterms:W3CDTF">2015-12-10T01:38:17Z</dcterms:modified>
</cp:coreProperties>
</file>