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81BC57-6D09-4015-AF33-7055E0CAB528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3971A2-09BD-4826-BAE6-2F53857CC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 专题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8AD33FE-9394-4DB2-B534-9E175752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						BJFU ACM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1835517-4692-4613-A107-6D6111B77803}"/>
              </a:ext>
            </a:extLst>
          </p:cNvPr>
          <p:cNvSpPr txBox="1"/>
          <p:nvPr/>
        </p:nvSpPr>
        <p:spPr>
          <a:xfrm>
            <a:off x="9316278" y="5777949"/>
            <a:ext cx="71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80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4">
            <a:extLst>
              <a:ext uri="{FF2B5EF4-FFF2-40B4-BE49-F238E27FC236}">
                <a16:creationId xmlns:a16="http://schemas.microsoft.com/office/drawing/2014/main" xmlns="" id="{82A13EBD-CB87-42FB-A2FA-21EB7ECCA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869016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9314C80-6C3E-4849-9918-363C514C80C8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D0C0A4F-B032-45CA-900B-4850CDEC5054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个前缀：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next[1] = 0</a:t>
            </a:r>
            <a:r>
              <a:rPr lang="zh-CN" altLang="en-US" dirty="0"/>
              <a:t>，表示</a:t>
            </a:r>
            <a:r>
              <a:rPr lang="en-US" altLang="zh-CN" dirty="0"/>
              <a:t>S[0..0]</a:t>
            </a:r>
            <a:r>
              <a:rPr lang="zh-CN" altLang="en-US" dirty="0"/>
              <a:t>的前缀后缀最大值为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前缀 </a:t>
            </a:r>
            <a:r>
              <a:rPr lang="en-US" altLang="zh-CN" dirty="0"/>
              <a:t>:  </a:t>
            </a:r>
            <a:r>
              <a:rPr lang="zh-CN" altLang="en-US" dirty="0"/>
              <a:t>空</a:t>
            </a:r>
            <a:endParaRPr lang="en-US" altLang="zh-CN" dirty="0"/>
          </a:p>
          <a:p>
            <a:r>
              <a:rPr lang="zh-CN" altLang="en-US" dirty="0"/>
              <a:t>后缀 </a:t>
            </a:r>
            <a:r>
              <a:rPr lang="en-US" altLang="zh-CN" dirty="0"/>
              <a:t>:  </a:t>
            </a:r>
            <a:r>
              <a:rPr lang="zh-CN" altLang="en-US" dirty="0"/>
              <a:t>空</a:t>
            </a:r>
            <a:endParaRPr lang="en-US" altLang="zh-CN" dirty="0"/>
          </a:p>
          <a:p>
            <a:r>
              <a:rPr lang="zh-CN" altLang="en-US" dirty="0"/>
              <a:t>所以，</a:t>
            </a:r>
            <a:r>
              <a:rPr lang="en-US" altLang="zh-CN" dirty="0"/>
              <a:t>next[1] = NULL = 0</a:t>
            </a:r>
          </a:p>
        </p:txBody>
      </p:sp>
    </p:spTree>
    <p:extLst>
      <p:ext uri="{BB962C8B-B14F-4D97-AF65-F5344CB8AC3E}">
        <p14:creationId xmlns:p14="http://schemas.microsoft.com/office/powerpoint/2010/main" val="16924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80AB2A16-6681-49B6-9F21-033CD9A04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787063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14FFC0-7ED9-4905-A0AD-6B3647C92A02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509090E-5719-43F7-8E3E-BF5F2849505B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个前缀：</a:t>
            </a:r>
            <a:r>
              <a:rPr lang="en-US" altLang="zh-CN" dirty="0"/>
              <a:t>AA</a:t>
            </a:r>
          </a:p>
          <a:p>
            <a:r>
              <a:rPr lang="en-US" altLang="zh-CN" dirty="0"/>
              <a:t>next[2] = 1</a:t>
            </a:r>
            <a:r>
              <a:rPr lang="zh-CN" altLang="en-US" dirty="0"/>
              <a:t>，表示</a:t>
            </a:r>
            <a:r>
              <a:rPr lang="en-US" altLang="zh-CN" dirty="0"/>
              <a:t>S[0..1]</a:t>
            </a:r>
            <a:r>
              <a:rPr lang="zh-CN" altLang="en-US" dirty="0"/>
              <a:t>的前缀后缀最大值为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前缀：空，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后缀：空，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next[2] = 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72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E64B03D6-4967-46BF-8802-CB716ACC0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24172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126B102-19E6-45A7-BEC9-8A285AEF184D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EE136E3-D070-4664-8037-474795C4AD61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3</a:t>
            </a:r>
            <a:r>
              <a:rPr lang="zh-CN" altLang="en-US" dirty="0"/>
              <a:t>个前缀：</a:t>
            </a:r>
            <a:r>
              <a:rPr lang="en-US" altLang="zh-CN" dirty="0"/>
              <a:t>AAA</a:t>
            </a:r>
          </a:p>
          <a:p>
            <a:r>
              <a:rPr lang="en-US" altLang="zh-CN" dirty="0"/>
              <a:t>next[3] = 2</a:t>
            </a:r>
            <a:r>
              <a:rPr lang="zh-CN" altLang="en-US" dirty="0"/>
              <a:t>，表示</a:t>
            </a:r>
            <a:r>
              <a:rPr lang="en-US" altLang="zh-CN" dirty="0"/>
              <a:t>S[0..2]</a:t>
            </a:r>
            <a:r>
              <a:rPr lang="zh-CN" altLang="en-US" dirty="0"/>
              <a:t>的前缀后缀最大值为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前缀：空，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</a:p>
          <a:p>
            <a:r>
              <a:rPr lang="zh-CN" altLang="en-US" dirty="0"/>
              <a:t>后缀：空，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next[3] = 2</a:t>
            </a:r>
          </a:p>
        </p:txBody>
      </p:sp>
    </p:spTree>
    <p:extLst>
      <p:ext uri="{BB962C8B-B14F-4D97-AF65-F5344CB8AC3E}">
        <p14:creationId xmlns:p14="http://schemas.microsoft.com/office/powerpoint/2010/main" val="29203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5C93EDEA-DB78-44D1-A033-B75B7CD9C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760877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664DACB-CC83-435B-B56C-5759D091884D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9568496-AB1E-4C29-BDAD-1DF3BAA3A40B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4</a:t>
            </a:r>
            <a:r>
              <a:rPr lang="zh-CN" altLang="en-US" dirty="0"/>
              <a:t>个前缀：</a:t>
            </a:r>
            <a:r>
              <a:rPr lang="en-US" altLang="zh-CN" dirty="0"/>
              <a:t>AAAB</a:t>
            </a:r>
          </a:p>
          <a:p>
            <a:r>
              <a:rPr lang="en-US" altLang="zh-CN" dirty="0"/>
              <a:t>next[4] = 0</a:t>
            </a:r>
            <a:r>
              <a:rPr lang="zh-CN" altLang="en-US" dirty="0"/>
              <a:t>，表示</a:t>
            </a:r>
            <a:r>
              <a:rPr lang="en-US" altLang="zh-CN" dirty="0"/>
              <a:t>S[0..3]</a:t>
            </a:r>
            <a:r>
              <a:rPr lang="zh-CN" altLang="en-US" dirty="0"/>
              <a:t>的前缀后缀最大值为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前缀：空，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AAA</a:t>
            </a:r>
          </a:p>
          <a:p>
            <a:r>
              <a:rPr lang="zh-CN" altLang="en-US" dirty="0"/>
              <a:t>后缀：空，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，</a:t>
            </a:r>
            <a:r>
              <a:rPr lang="en-US" altLang="zh-CN" dirty="0"/>
              <a:t>AAB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next[4] = 0</a:t>
            </a:r>
          </a:p>
        </p:txBody>
      </p:sp>
    </p:spTree>
    <p:extLst>
      <p:ext uri="{BB962C8B-B14F-4D97-AF65-F5344CB8AC3E}">
        <p14:creationId xmlns:p14="http://schemas.microsoft.com/office/powerpoint/2010/main" val="2390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458F459A-74E3-44CE-811D-AE2D52A3B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90318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74D805E-489F-43AB-8571-7752B2411E8E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FCE719-3C1F-4FA9-B575-3F2F1F2358AA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i</a:t>
            </a:r>
            <a:r>
              <a:rPr lang="zh-CN" altLang="en-US" dirty="0"/>
              <a:t>个前缀：</a:t>
            </a:r>
            <a:r>
              <a:rPr lang="en-US" altLang="zh-CN" dirty="0"/>
              <a:t>******</a:t>
            </a:r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  <a:r>
              <a:rPr lang="zh-CN" altLang="en-US" dirty="0"/>
              <a:t>，表示</a:t>
            </a:r>
            <a:r>
              <a:rPr lang="en-US" altLang="zh-CN" dirty="0"/>
              <a:t>S[0..i-1]</a:t>
            </a:r>
            <a:r>
              <a:rPr lang="zh-CN" altLang="en-US" dirty="0"/>
              <a:t>的前缀后缀最大值为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前缀：空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后缀：空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 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</a:p>
        </p:txBody>
      </p:sp>
    </p:spTree>
    <p:extLst>
      <p:ext uri="{BB962C8B-B14F-4D97-AF65-F5344CB8AC3E}">
        <p14:creationId xmlns:p14="http://schemas.microsoft.com/office/powerpoint/2010/main" val="36977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3CEFE282-8909-4AAE-88AE-EF1922F7B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384736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614FF2-4290-43D2-BBE6-288A96E80356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CBCE81C-D0FE-496C-BE1C-97D80EBD7574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i</a:t>
            </a:r>
            <a:r>
              <a:rPr lang="zh-CN" altLang="en-US" dirty="0"/>
              <a:t>个前缀：</a:t>
            </a:r>
            <a:r>
              <a:rPr lang="en-US" altLang="zh-CN" dirty="0"/>
              <a:t>******</a:t>
            </a:r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  <a:r>
              <a:rPr lang="zh-CN" altLang="en-US" dirty="0"/>
              <a:t>，表示</a:t>
            </a:r>
            <a:r>
              <a:rPr lang="en-US" altLang="zh-CN" dirty="0"/>
              <a:t>S[0..i-1]</a:t>
            </a:r>
            <a:r>
              <a:rPr lang="zh-CN" altLang="en-US" dirty="0"/>
              <a:t>的前缀后缀最大值为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前缀：空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后缀：空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 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</a:p>
        </p:txBody>
      </p:sp>
    </p:spTree>
    <p:extLst>
      <p:ext uri="{BB962C8B-B14F-4D97-AF65-F5344CB8AC3E}">
        <p14:creationId xmlns:p14="http://schemas.microsoft.com/office/powerpoint/2010/main" val="324619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58D7C6DE-3671-45F7-A835-00E88FB76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53156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4BB1DB9-641E-4C92-83CC-3B8C52AB907F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29DAD6E-A69C-4E90-BACA-F5CEA2B07F76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i</a:t>
            </a:r>
            <a:r>
              <a:rPr lang="zh-CN" altLang="en-US" dirty="0"/>
              <a:t>个前缀：</a:t>
            </a:r>
            <a:r>
              <a:rPr lang="en-US" altLang="zh-CN" dirty="0"/>
              <a:t>******</a:t>
            </a:r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  <a:r>
              <a:rPr lang="zh-CN" altLang="en-US" dirty="0"/>
              <a:t>，表示</a:t>
            </a:r>
            <a:r>
              <a:rPr lang="en-US" altLang="zh-CN" dirty="0"/>
              <a:t>S[0..i-1]</a:t>
            </a:r>
            <a:r>
              <a:rPr lang="zh-CN" altLang="en-US" dirty="0"/>
              <a:t>的前缀后缀最大值为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前缀：空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后缀：空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 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</a:p>
        </p:txBody>
      </p:sp>
    </p:spTree>
    <p:extLst>
      <p:ext uri="{BB962C8B-B14F-4D97-AF65-F5344CB8AC3E}">
        <p14:creationId xmlns:p14="http://schemas.microsoft.com/office/powerpoint/2010/main" val="23524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C199DEA8-B6FE-4C55-AF30-FDAB00678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800059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94598F7-2DA5-4110-9C70-3074E22459AD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25542D8-F0C7-464C-AEF8-B5776137F84B}"/>
              </a:ext>
            </a:extLst>
          </p:cNvPr>
          <p:cNvSpPr txBox="1"/>
          <p:nvPr/>
        </p:nvSpPr>
        <p:spPr>
          <a:xfrm>
            <a:off x="1417983" y="3487724"/>
            <a:ext cx="559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i</a:t>
            </a:r>
            <a:r>
              <a:rPr lang="zh-CN" altLang="en-US" dirty="0"/>
              <a:t>个前缀：</a:t>
            </a:r>
            <a:r>
              <a:rPr lang="en-US" altLang="zh-CN" dirty="0"/>
              <a:t>******</a:t>
            </a:r>
          </a:p>
          <a:p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  <a:r>
              <a:rPr lang="zh-CN" altLang="en-US" dirty="0"/>
              <a:t>，表示</a:t>
            </a:r>
            <a:r>
              <a:rPr lang="en-US" altLang="zh-CN" dirty="0"/>
              <a:t>S[0..i-1]</a:t>
            </a:r>
            <a:r>
              <a:rPr lang="zh-CN" altLang="en-US" dirty="0"/>
              <a:t>的前缀后缀最大值为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前缀：空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后缀：空 </a:t>
            </a:r>
            <a:r>
              <a:rPr lang="en-US" altLang="zh-CN" dirty="0"/>
              <a:t>, *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** ,</a:t>
            </a:r>
            <a:r>
              <a:rPr lang="zh-CN" altLang="en-US" dirty="0"/>
              <a:t> </a:t>
            </a:r>
            <a:r>
              <a:rPr lang="en-US" altLang="zh-CN" dirty="0"/>
              <a:t>*** , …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= x</a:t>
            </a:r>
          </a:p>
        </p:txBody>
      </p:sp>
    </p:spTree>
    <p:extLst>
      <p:ext uri="{BB962C8B-B14F-4D97-AF65-F5344CB8AC3E}">
        <p14:creationId xmlns:p14="http://schemas.microsoft.com/office/powerpoint/2010/main" val="71281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xmlns="" id="{8E4E9FFD-7968-4BC5-B3C7-13027F1A2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957527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F67833D-363C-4025-8980-88CA43446EEE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A5E3BD7-BD15-4E66-9429-D29DF798D1F2}"/>
              </a:ext>
            </a:extLst>
          </p:cNvPr>
          <p:cNvSpPr txBox="1"/>
          <p:nvPr/>
        </p:nvSpPr>
        <p:spPr>
          <a:xfrm>
            <a:off x="1417983" y="3487724"/>
            <a:ext cx="9064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最终的得到 </a:t>
            </a:r>
            <a:r>
              <a:rPr lang="en-US" altLang="zh-CN" dirty="0"/>
              <a:t>S</a:t>
            </a:r>
            <a:r>
              <a:rPr lang="zh-CN" altLang="en-US" dirty="0"/>
              <a:t> 的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回到定义 </a:t>
            </a:r>
            <a:r>
              <a:rPr lang="en-US" altLang="zh-CN" dirty="0"/>
              <a:t>-&gt;       </a:t>
            </a:r>
            <a:r>
              <a:rPr lang="zh-CN" altLang="en-US" dirty="0"/>
              <a:t>引入一个数组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next[N];</a:t>
            </a:r>
          </a:p>
          <a:p>
            <a:r>
              <a:rPr lang="en-US" altLang="zh-CN" dirty="0"/>
              <a:t>			  </a:t>
            </a:r>
            <a:r>
              <a:rPr lang="zh-CN" altLang="en-US" dirty="0"/>
              <a:t>*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 </a:t>
            </a:r>
            <a:r>
              <a:rPr lang="en-US" altLang="zh-CN" dirty="0"/>
              <a:t>S[0…i-1] </a:t>
            </a:r>
            <a:r>
              <a:rPr lang="zh-CN" altLang="en-US" dirty="0"/>
              <a:t>这个前缀的</a:t>
            </a:r>
            <a:r>
              <a:rPr lang="zh-CN" altLang="en-US" dirty="0">
                <a:solidFill>
                  <a:srgbClr val="FF0000"/>
                </a:solidFill>
              </a:rPr>
              <a:t>前缀后缀最大值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如何</a:t>
            </a:r>
            <a:r>
              <a:rPr lang="en-US" altLang="zh-CN" dirty="0"/>
              <a:t>KMP</a:t>
            </a:r>
            <a:r>
              <a:rPr lang="zh-CN" altLang="en-US" dirty="0"/>
              <a:t>匹配？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85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62508D-84E7-4EFD-BCA6-0C370E8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匹配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560948A-AD89-4ED0-BE5C-0AA791102939}"/>
              </a:ext>
            </a:extLst>
          </p:cNvPr>
          <p:cNvSpPr txBox="1"/>
          <p:nvPr/>
        </p:nvSpPr>
        <p:spPr>
          <a:xfrm>
            <a:off x="4545496" y="1958191"/>
            <a:ext cx="5287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next</a:t>
            </a:r>
            <a:r>
              <a:rPr lang="zh-CN" altLang="en-US" dirty="0"/>
              <a:t>数组，匹配 </a:t>
            </a:r>
            <a:r>
              <a:rPr lang="en-US" altLang="zh-CN" dirty="0"/>
              <a:t>S2 </a:t>
            </a:r>
            <a:r>
              <a:rPr lang="zh-CN" altLang="en-US" dirty="0"/>
              <a:t>是否是 </a:t>
            </a:r>
            <a:r>
              <a:rPr lang="en-US" altLang="zh-CN" dirty="0"/>
              <a:t>S1</a:t>
            </a:r>
            <a:r>
              <a:rPr lang="zh-CN" altLang="en-US" dirty="0"/>
              <a:t>的字串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S1 =  AAABAAABAAABAAAD</a:t>
            </a:r>
          </a:p>
          <a:p>
            <a:r>
              <a:rPr lang="en-US" altLang="zh-CN" dirty="0"/>
              <a:t>S2 = AAABAAAD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57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1DCFC1-EA6C-4038-84F4-065ACFA2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0741187-CD97-4761-B324-2A14F8FFB66D}"/>
              </a:ext>
            </a:extLst>
          </p:cNvPr>
          <p:cNvSpPr txBox="1"/>
          <p:nvPr/>
        </p:nvSpPr>
        <p:spPr>
          <a:xfrm>
            <a:off x="4558748" y="702365"/>
            <a:ext cx="6493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算法是一种改进的</a:t>
            </a:r>
            <a:r>
              <a:rPr lang="zh-CN" altLang="en-US" dirty="0">
                <a:solidFill>
                  <a:srgbClr val="FF0000"/>
                </a:solidFill>
              </a:rPr>
              <a:t>字符串匹配算法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由</a:t>
            </a:r>
            <a:r>
              <a:rPr lang="en-US" altLang="zh-CN" dirty="0" err="1"/>
              <a:t>D.E.Knuth</a:t>
            </a:r>
            <a:r>
              <a:rPr lang="zh-CN" altLang="en-US" dirty="0"/>
              <a:t>，</a:t>
            </a:r>
            <a:r>
              <a:rPr lang="en-US" altLang="zh-CN" dirty="0" err="1"/>
              <a:t>J.H.Morris</a:t>
            </a:r>
            <a:r>
              <a:rPr lang="zh-CN" altLang="en-US" dirty="0"/>
              <a:t>和</a:t>
            </a:r>
            <a:r>
              <a:rPr lang="en-US" altLang="zh-CN" dirty="0" err="1"/>
              <a:t>V.R.Pratt</a:t>
            </a:r>
            <a:r>
              <a:rPr lang="zh-CN" altLang="en-US" dirty="0"/>
              <a:t>同时发现，因此人们称它为克努特</a:t>
            </a:r>
            <a:r>
              <a:rPr lang="en-US" altLang="zh-CN" dirty="0"/>
              <a:t>——</a:t>
            </a:r>
            <a:r>
              <a:rPr lang="zh-CN" altLang="en-US" dirty="0"/>
              <a:t>莫里斯</a:t>
            </a:r>
            <a:r>
              <a:rPr lang="en-US" altLang="zh-CN" dirty="0"/>
              <a:t>——</a:t>
            </a:r>
            <a:r>
              <a:rPr lang="zh-CN" altLang="en-US" dirty="0"/>
              <a:t>普拉特操作（简称</a:t>
            </a:r>
            <a:r>
              <a:rPr lang="en-US" altLang="zh-CN" dirty="0"/>
              <a:t>KMP</a:t>
            </a:r>
            <a:r>
              <a:rPr lang="zh-CN" altLang="en-US" dirty="0"/>
              <a:t>算法）。</a:t>
            </a:r>
            <a:r>
              <a:rPr lang="en-US" altLang="zh-CN" dirty="0"/>
              <a:t>KMP</a:t>
            </a:r>
            <a:r>
              <a:rPr lang="zh-CN" altLang="en-US" dirty="0"/>
              <a:t>算法的关键是利用匹配失败后的信息，尽量减少模式串与主串的匹配次数以达到快速匹配的目的。具体实现就是实现一个</a:t>
            </a:r>
            <a:r>
              <a:rPr lang="en-US" altLang="zh-CN" dirty="0"/>
              <a:t>next()</a:t>
            </a:r>
            <a:r>
              <a:rPr lang="zh-CN" altLang="en-US" dirty="0"/>
              <a:t>函数，函数本身包含了模式串的局部匹配信息。时间复杂度</a:t>
            </a:r>
            <a:r>
              <a:rPr lang="en-US" altLang="zh-CN" dirty="0"/>
              <a:t>O(</a:t>
            </a:r>
            <a:r>
              <a:rPr lang="en-US" altLang="zh-CN" dirty="0" err="1"/>
              <a:t>m+n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用途：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判断一个串是否是另一个串的子串</a:t>
            </a:r>
            <a:endParaRPr lang="en-US" altLang="zh-CN" dirty="0"/>
          </a:p>
          <a:p>
            <a:r>
              <a:rPr lang="en-US" altLang="zh-CN" dirty="0"/>
              <a:t>	2. </a:t>
            </a:r>
            <a:r>
              <a:rPr lang="zh-CN" altLang="en-US" dirty="0"/>
              <a:t>判断一个串在另一个串出现多少次</a:t>
            </a:r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字符串匹配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0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DB8986B3-3E93-450C-BF79-F1D4E3D6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5264"/>
              </p:ext>
            </p:extLst>
          </p:nvPr>
        </p:nvGraphicFramePr>
        <p:xfrm>
          <a:off x="675860" y="1649016"/>
          <a:ext cx="10800525" cy="1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8139124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7845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3C6307-ECE1-4826-933E-1A87CB94D438}"/>
              </a:ext>
            </a:extLst>
          </p:cNvPr>
          <p:cNvSpPr txBox="1"/>
          <p:nvPr/>
        </p:nvSpPr>
        <p:spPr>
          <a:xfrm>
            <a:off x="675861" y="278296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KMP </a:t>
            </a:r>
            <a:r>
              <a:rPr lang="zh-CN" altLang="en-US" b="1" dirty="0"/>
              <a:t>匹配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2EBCE2-7A7D-4D8A-82BC-7C7083991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72798"/>
              </p:ext>
            </p:extLst>
          </p:nvPr>
        </p:nvGraphicFramePr>
        <p:xfrm>
          <a:off x="675861" y="647628"/>
          <a:ext cx="10800525" cy="9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96758623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726BAC8-E3E8-4FDE-9473-B08CB8C065A5}"/>
              </a:ext>
            </a:extLst>
          </p:cNvPr>
          <p:cNvSpPr txBox="1"/>
          <p:nvPr/>
        </p:nvSpPr>
        <p:spPr>
          <a:xfrm>
            <a:off x="954157" y="3564835"/>
            <a:ext cx="5936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匹配到失配时： </a:t>
            </a:r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 != S2[j]</a:t>
            </a:r>
          </a:p>
          <a:p>
            <a:endParaRPr lang="en-US" altLang="zh-CN" dirty="0"/>
          </a:p>
          <a:p>
            <a:r>
              <a:rPr lang="zh-CN" altLang="en-US" dirty="0"/>
              <a:t>比较： 暴力 与 </a:t>
            </a:r>
            <a:r>
              <a:rPr lang="en-US" altLang="zh-CN" dirty="0"/>
              <a:t>KMP</a:t>
            </a:r>
          </a:p>
          <a:p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暴力：</a:t>
            </a:r>
            <a:r>
              <a:rPr lang="en-US" altLang="zh-CN" dirty="0"/>
              <a:t>… …</a:t>
            </a:r>
          </a:p>
          <a:p>
            <a:r>
              <a:rPr lang="en-US" altLang="zh-CN" dirty="0"/>
              <a:t>		KMP</a:t>
            </a:r>
            <a:r>
              <a:rPr lang="zh-CN" altLang="en-US" dirty="0"/>
              <a:t>：令</a:t>
            </a:r>
            <a:r>
              <a:rPr lang="en-US" altLang="zh-CN" dirty="0"/>
              <a:t> j = next[j]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65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3A6F0300-52C2-4958-A014-6E407BB0F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65021"/>
              </p:ext>
            </p:extLst>
          </p:nvPr>
        </p:nvGraphicFramePr>
        <p:xfrm>
          <a:off x="675860" y="1649016"/>
          <a:ext cx="10800525" cy="1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8139124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78459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D85936F-E6DF-4486-92FC-D905B88F5A27}"/>
              </a:ext>
            </a:extLst>
          </p:cNvPr>
          <p:cNvSpPr txBox="1"/>
          <p:nvPr/>
        </p:nvSpPr>
        <p:spPr>
          <a:xfrm>
            <a:off x="675861" y="278296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KMP </a:t>
            </a:r>
            <a:r>
              <a:rPr lang="zh-CN" altLang="en-US" b="1" dirty="0"/>
              <a:t>匹配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E08DA313-C4B4-4439-9294-86B29794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95193"/>
              </p:ext>
            </p:extLst>
          </p:nvPr>
        </p:nvGraphicFramePr>
        <p:xfrm>
          <a:off x="675861" y="647628"/>
          <a:ext cx="10800525" cy="9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96758623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1C59BF31-DAD9-4D69-835A-9DBA526E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67749"/>
              </p:ext>
            </p:extLst>
          </p:nvPr>
        </p:nvGraphicFramePr>
        <p:xfrm>
          <a:off x="675860" y="3354564"/>
          <a:ext cx="10800525" cy="1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8139124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78459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30D9182-D4E7-4396-A407-17ECB16A91A9}"/>
              </a:ext>
            </a:extLst>
          </p:cNvPr>
          <p:cNvSpPr txBox="1"/>
          <p:nvPr/>
        </p:nvSpPr>
        <p:spPr>
          <a:xfrm>
            <a:off x="834887" y="5115339"/>
            <a:ext cx="665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不动， </a:t>
            </a:r>
            <a:r>
              <a:rPr lang="en-US" altLang="zh-CN" dirty="0"/>
              <a:t>S2</a:t>
            </a:r>
            <a:r>
              <a:rPr lang="zh-CN" altLang="en-US" dirty="0"/>
              <a:t>整体右移</a:t>
            </a:r>
            <a:r>
              <a:rPr lang="en-US" altLang="zh-CN" dirty="0"/>
              <a:t> S2-next[7]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59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45D1EF7-9905-4F99-8112-A61154A6A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17699"/>
              </p:ext>
            </p:extLst>
          </p:nvPr>
        </p:nvGraphicFramePr>
        <p:xfrm>
          <a:off x="675860" y="1649016"/>
          <a:ext cx="10800525" cy="1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8139124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7845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1D034C3-32CF-411D-A6FB-4044577935DA}"/>
              </a:ext>
            </a:extLst>
          </p:cNvPr>
          <p:cNvSpPr txBox="1"/>
          <p:nvPr/>
        </p:nvSpPr>
        <p:spPr>
          <a:xfrm>
            <a:off x="675861" y="278296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KMP </a:t>
            </a:r>
            <a:r>
              <a:rPr lang="zh-CN" altLang="en-US" b="1" dirty="0"/>
              <a:t>匹配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4910D827-A5BD-4D9E-BDD5-1EE5647FB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28709"/>
              </p:ext>
            </p:extLst>
          </p:nvPr>
        </p:nvGraphicFramePr>
        <p:xfrm>
          <a:off x="675861" y="647628"/>
          <a:ext cx="10800525" cy="9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96758623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BBCADF02-4393-44EA-8B91-68E82FB53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1557"/>
              </p:ext>
            </p:extLst>
          </p:nvPr>
        </p:nvGraphicFramePr>
        <p:xfrm>
          <a:off x="675860" y="3354564"/>
          <a:ext cx="10800525" cy="1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8139124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78459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E6B6161E-FF28-4D9B-BF79-59FC11DF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657"/>
              </p:ext>
            </p:extLst>
          </p:nvPr>
        </p:nvGraphicFramePr>
        <p:xfrm>
          <a:off x="675860" y="5060112"/>
          <a:ext cx="10800525" cy="14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25">
                  <a:extLst>
                    <a:ext uri="{9D8B030D-6E8A-4147-A177-3AD203B41FA5}">
                      <a16:colId xmlns:a16="http://schemas.microsoft.com/office/drawing/2014/main" xmlns="" val="78746904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43621980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8171735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372753025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18701889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5246960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0153157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156242313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61425372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303334772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227630047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4276737694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347285780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30210988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25305331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98601216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1081391243"/>
                    </a:ext>
                  </a:extLst>
                </a:gridCol>
              </a:tblGrid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366177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923273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478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4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EFB9D-2BE7-4B85-838A-E084FA5C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代码构建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97B085-4EC3-47BB-82A6-6DE651E8AECC}"/>
              </a:ext>
            </a:extLst>
          </p:cNvPr>
          <p:cNvSpPr txBox="1"/>
          <p:nvPr/>
        </p:nvSpPr>
        <p:spPr>
          <a:xfrm>
            <a:off x="4479235" y="940904"/>
            <a:ext cx="43864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Get_next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*next, 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next[0] = j = -1;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len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if(j==-1 || 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dirty="0" err="1"/>
              <a:t>str</a:t>
            </a:r>
            <a:r>
              <a:rPr lang="en-US" altLang="zh-CN" dirty="0"/>
              <a:t>[j]){</a:t>
            </a:r>
          </a:p>
          <a:p>
            <a:r>
              <a:rPr lang="en-US" altLang="zh-CN" dirty="0"/>
              <a:t>			next[i+1] = j+1;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++;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	j = next[j];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5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921B5C-D87A-4F1B-9458-9A720109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EB75D55-3944-493D-9D03-39D5151944E3}"/>
              </a:ext>
            </a:extLst>
          </p:cNvPr>
          <p:cNvSpPr txBox="1"/>
          <p:nvPr/>
        </p:nvSpPr>
        <p:spPr>
          <a:xfrm>
            <a:off x="5009322" y="746772"/>
            <a:ext cx="56189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bool </a:t>
            </a:r>
            <a:r>
              <a:rPr lang="en-US" altLang="zh-CN" dirty="0" err="1"/>
              <a:t>kmp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*next, char *s1, char *s2)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len1 = </a:t>
            </a:r>
            <a:r>
              <a:rPr lang="en-US" altLang="zh-CN" dirty="0" err="1"/>
              <a:t>strlen</a:t>
            </a:r>
            <a:r>
              <a:rPr lang="en-US" altLang="zh-CN" dirty="0"/>
              <a:t>(s1);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len2 = </a:t>
            </a:r>
            <a:r>
              <a:rPr lang="en-US" altLang="zh-CN" dirty="0" err="1"/>
              <a:t>strlen</a:t>
            </a:r>
            <a:r>
              <a:rPr lang="en-US" altLang="zh-CN" dirty="0"/>
              <a:t>(s2);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j = 0;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&lt;len1 &amp;&amp; j&lt;len2)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if(j==-1 || s1[</a:t>
            </a:r>
            <a:r>
              <a:rPr lang="en-US" altLang="zh-CN" dirty="0" err="1"/>
              <a:t>i</a:t>
            </a:r>
            <a:r>
              <a:rPr lang="en-US" altLang="zh-CN" dirty="0"/>
              <a:t>]==s2[j])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++;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 j = next[j];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if(j == len2)	return true;</a:t>
            </a:r>
          </a:p>
          <a:p>
            <a:r>
              <a:rPr lang="en-US" altLang="zh-CN" dirty="0"/>
              <a:t>		else			return false;</a:t>
            </a:r>
          </a:p>
          <a:p>
            <a:r>
              <a:rPr lang="en-US" altLang="zh-CN" dirty="0"/>
              <a:t>	}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99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2E4DB0-5D75-405A-AD9C-F18BDB13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A4CDB40-981F-4960-B97C-532D358AC907}"/>
              </a:ext>
            </a:extLst>
          </p:cNvPr>
          <p:cNvSpPr txBox="1"/>
          <p:nvPr/>
        </p:nvSpPr>
        <p:spPr>
          <a:xfrm>
            <a:off x="4572000" y="1137089"/>
            <a:ext cx="3697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百度一下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Kmp</a:t>
            </a:r>
            <a:r>
              <a:rPr lang="zh-CN" altLang="en-US" dirty="0"/>
              <a:t>算法优化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其他字符串处理算法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49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01E4BE-5D4E-4DA8-A035-CC3944C6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7AA411B-AF77-438C-8ABB-BAA9DA9F3761}"/>
              </a:ext>
            </a:extLst>
          </p:cNvPr>
          <p:cNvSpPr txBox="1"/>
          <p:nvPr/>
        </p:nvSpPr>
        <p:spPr>
          <a:xfrm>
            <a:off x="4757529" y="1590261"/>
            <a:ext cx="5804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HDU 1711 Number Sequence</a:t>
            </a:r>
          </a:p>
          <a:p>
            <a:endParaRPr lang="en-US" altLang="zh-CN" dirty="0"/>
          </a:p>
          <a:p>
            <a:r>
              <a:rPr lang="en-US" altLang="zh-CN" dirty="0"/>
              <a:t>HDU 1686 </a:t>
            </a:r>
            <a:r>
              <a:rPr lang="en-US" altLang="zh-CN" dirty="0" err="1"/>
              <a:t>Oulipo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HDU 2087 </a:t>
            </a:r>
            <a:r>
              <a:rPr lang="zh-CN" altLang="en-US" dirty="0"/>
              <a:t>剪花步条</a:t>
            </a:r>
          </a:p>
        </p:txBody>
      </p:sp>
    </p:spTree>
    <p:extLst>
      <p:ext uri="{BB962C8B-B14F-4D97-AF65-F5344CB8AC3E}">
        <p14:creationId xmlns:p14="http://schemas.microsoft.com/office/powerpoint/2010/main" val="26791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9FF85E-234A-4661-89A8-E31F66AF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例题引入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7D9F9B-14C9-4CB4-B161-3CAA25DFA4CE}"/>
              </a:ext>
            </a:extLst>
          </p:cNvPr>
          <p:cNvSpPr txBox="1"/>
          <p:nvPr/>
        </p:nvSpPr>
        <p:spPr>
          <a:xfrm>
            <a:off x="4023360" y="608272"/>
            <a:ext cx="7269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Input</a:t>
            </a:r>
          </a:p>
          <a:p>
            <a:r>
              <a:rPr lang="zh-CN" altLang="en-US" sz="3600" dirty="0"/>
              <a:t>第一行输入一个字符串</a:t>
            </a:r>
            <a:r>
              <a:rPr lang="en-US" altLang="zh-CN" sz="3600" dirty="0"/>
              <a:t>S1</a:t>
            </a:r>
            <a:r>
              <a:rPr lang="zh-CN" altLang="en-US" sz="3600" dirty="0"/>
              <a:t>，第二行输入一个字符串</a:t>
            </a:r>
            <a:r>
              <a:rPr lang="en-US" altLang="zh-CN" sz="3600" dirty="0"/>
              <a:t>S2</a:t>
            </a:r>
          </a:p>
          <a:p>
            <a:r>
              <a:rPr lang="zh-CN" altLang="en-US" sz="3600" dirty="0"/>
              <a:t>保证 </a:t>
            </a:r>
            <a:r>
              <a:rPr lang="en-US" altLang="zh-CN" sz="3600" dirty="0"/>
              <a:t>0 &lt;= S2 &lt;= 100000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Output</a:t>
            </a:r>
          </a:p>
          <a:p>
            <a:r>
              <a:rPr lang="zh-CN" altLang="en-US" sz="3600" dirty="0"/>
              <a:t>如果</a:t>
            </a:r>
            <a:r>
              <a:rPr lang="en-US" altLang="zh-CN" sz="3600" dirty="0"/>
              <a:t>S2</a:t>
            </a:r>
            <a:r>
              <a:rPr lang="zh-CN" altLang="en-US" sz="3600" dirty="0"/>
              <a:t>是</a:t>
            </a:r>
            <a:r>
              <a:rPr lang="en-US" altLang="zh-CN" sz="3600" dirty="0"/>
              <a:t>S1</a:t>
            </a:r>
            <a:r>
              <a:rPr lang="zh-CN" altLang="en-US" sz="3600" dirty="0"/>
              <a:t>的字串，输出 </a:t>
            </a:r>
            <a:r>
              <a:rPr lang="en-US" altLang="zh-CN" sz="3600" dirty="0"/>
              <a:t>YES</a:t>
            </a:r>
          </a:p>
          <a:p>
            <a:r>
              <a:rPr lang="zh-CN" altLang="en-US" sz="3600" dirty="0"/>
              <a:t>否则 输出 </a:t>
            </a:r>
            <a:r>
              <a:rPr lang="en-US" altLang="zh-CN" sz="3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99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BFB6EC4F-8D45-46C5-BE60-C9FF40AE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例题引入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282FA04-CF2B-40F3-85E5-6D965571DCDB}"/>
              </a:ext>
            </a:extLst>
          </p:cNvPr>
          <p:cNvSpPr txBox="1"/>
          <p:nvPr/>
        </p:nvSpPr>
        <p:spPr>
          <a:xfrm>
            <a:off x="3543300" y="1069485"/>
            <a:ext cx="3931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Sample Input:</a:t>
            </a:r>
          </a:p>
          <a:p>
            <a:r>
              <a:rPr lang="en-US" altLang="zh-CN" sz="2800" dirty="0"/>
              <a:t>AAABAAABAAABAAAD</a:t>
            </a:r>
          </a:p>
          <a:p>
            <a:r>
              <a:rPr lang="en-US" altLang="zh-CN" sz="2800" dirty="0"/>
              <a:t>AAABAAAD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ABAAB</a:t>
            </a:r>
          </a:p>
          <a:p>
            <a:r>
              <a:rPr lang="en-US" altLang="zh-CN" sz="2800" dirty="0"/>
              <a:t>ABB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b="1" dirty="0"/>
              <a:t>Sample Output:</a:t>
            </a:r>
          </a:p>
          <a:p>
            <a:r>
              <a:rPr lang="en-US" altLang="zh-CN" sz="2800" dirty="0"/>
              <a:t>YES</a:t>
            </a:r>
          </a:p>
          <a:p>
            <a:r>
              <a:rPr lang="en-US" altLang="zh-CN" sz="2800" dirty="0"/>
              <a:t>NO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052FA1A-00A9-49B0-858B-781F03EAFB4D}"/>
              </a:ext>
            </a:extLst>
          </p:cNvPr>
          <p:cNvSpPr txBox="1"/>
          <p:nvPr/>
        </p:nvSpPr>
        <p:spPr>
          <a:xfrm>
            <a:off x="7818119" y="708262"/>
            <a:ext cx="3566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一个字符串的子串指的是</a:t>
            </a:r>
            <a:r>
              <a:rPr lang="zh-CN" altLang="en-US" sz="3200" dirty="0">
                <a:solidFill>
                  <a:srgbClr val="FF0000"/>
                </a:solidFill>
              </a:rPr>
              <a:t>字符串某一段连续的部分</a:t>
            </a:r>
            <a:r>
              <a:rPr lang="zh-CN" altLang="en-US" sz="3200" dirty="0"/>
              <a:t>，可以是其本身（如样例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不连续的部分，一般称为子序列（如样例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9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90F81E9-C2EC-4AE2-952D-6FAD5BF629CC}"/>
              </a:ext>
            </a:extLst>
          </p:cNvPr>
          <p:cNvSpPr txBox="1"/>
          <p:nvPr/>
        </p:nvSpPr>
        <p:spPr>
          <a:xfrm>
            <a:off x="1192695" y="821635"/>
            <a:ext cx="622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KMP</a:t>
            </a:r>
            <a:r>
              <a:rPr lang="zh-CN" altLang="en-US" sz="2000" dirty="0"/>
              <a:t>利用的字符串性质</a:t>
            </a:r>
            <a:r>
              <a:rPr lang="en-US" altLang="zh-CN" sz="2000" dirty="0"/>
              <a:t>——————</a:t>
            </a:r>
            <a:r>
              <a:rPr lang="zh-CN" altLang="en-US" sz="2000" dirty="0">
                <a:solidFill>
                  <a:srgbClr val="0070C0"/>
                </a:solidFill>
              </a:rPr>
              <a:t>前缀后缀最大值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8903D3E-A563-4C0F-8F30-B126ED65F908}"/>
              </a:ext>
            </a:extLst>
          </p:cNvPr>
          <p:cNvSpPr txBox="1"/>
          <p:nvPr/>
        </p:nvSpPr>
        <p:spPr>
          <a:xfrm>
            <a:off x="2266122" y="2133600"/>
            <a:ext cx="7739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的字符串</a:t>
            </a:r>
            <a:r>
              <a:rPr lang="en-US" altLang="zh-CN" dirty="0"/>
              <a:t>S</a:t>
            </a:r>
            <a:r>
              <a:rPr lang="zh-CN" altLang="en-US" dirty="0"/>
              <a:t>，有</a:t>
            </a:r>
            <a:r>
              <a:rPr lang="en-US" altLang="zh-CN" dirty="0"/>
              <a:t>N+1</a:t>
            </a:r>
            <a:r>
              <a:rPr lang="zh-CN" altLang="en-US" dirty="0"/>
              <a:t>个前缀（包括空前缀），有</a:t>
            </a:r>
            <a:r>
              <a:rPr lang="en-US" altLang="zh-CN" dirty="0"/>
              <a:t>N+1</a:t>
            </a:r>
            <a:r>
              <a:rPr lang="zh-CN" altLang="en-US" dirty="0"/>
              <a:t>个后缀（包括空后缀）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ABC		4</a:t>
            </a:r>
            <a:r>
              <a:rPr lang="zh-CN" altLang="en-US" dirty="0"/>
              <a:t>个前缀：空</a:t>
            </a:r>
            <a:r>
              <a:rPr lang="en-US" altLang="zh-CN" dirty="0"/>
              <a:t>, A, AB, ABC</a:t>
            </a:r>
          </a:p>
          <a:p>
            <a:r>
              <a:rPr lang="en-US" altLang="zh-CN" dirty="0"/>
              <a:t>			4</a:t>
            </a:r>
            <a:r>
              <a:rPr lang="zh-CN" altLang="en-US" dirty="0"/>
              <a:t>个后缀：空</a:t>
            </a:r>
            <a:r>
              <a:rPr lang="en-US" altLang="zh-CN" dirty="0"/>
              <a:t>, C, BC, ABC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AAA		4</a:t>
            </a:r>
            <a:r>
              <a:rPr lang="zh-CN" altLang="en-US" dirty="0"/>
              <a:t>个前缀：空</a:t>
            </a:r>
            <a:r>
              <a:rPr lang="en-US" altLang="zh-CN" dirty="0"/>
              <a:t>, A, AA, AAA</a:t>
            </a:r>
          </a:p>
          <a:p>
            <a:r>
              <a:rPr lang="en-US" altLang="zh-CN" dirty="0"/>
              <a:t>			4</a:t>
            </a:r>
            <a:r>
              <a:rPr lang="zh-CN" altLang="en-US" dirty="0"/>
              <a:t>个后缀：空</a:t>
            </a:r>
            <a:r>
              <a:rPr lang="en-US" altLang="zh-CN" dirty="0"/>
              <a:t>, A, AA, AAA</a:t>
            </a:r>
          </a:p>
        </p:txBody>
      </p:sp>
    </p:spTree>
    <p:extLst>
      <p:ext uri="{BB962C8B-B14F-4D97-AF65-F5344CB8AC3E}">
        <p14:creationId xmlns:p14="http://schemas.microsoft.com/office/powerpoint/2010/main" val="39368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62D5314-E2F1-47DF-B82D-FA32DBD4586D}"/>
              </a:ext>
            </a:extLst>
          </p:cNvPr>
          <p:cNvSpPr txBox="1"/>
          <p:nvPr/>
        </p:nvSpPr>
        <p:spPr>
          <a:xfrm>
            <a:off x="1192695" y="821635"/>
            <a:ext cx="6228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KMP</a:t>
            </a:r>
            <a:r>
              <a:rPr lang="zh-CN" altLang="en-US" sz="2000" dirty="0"/>
              <a:t>利用的字符串性质</a:t>
            </a:r>
            <a:r>
              <a:rPr lang="en-US" altLang="zh-CN" sz="2000" dirty="0"/>
              <a:t>——————</a:t>
            </a:r>
            <a:r>
              <a:rPr lang="zh-CN" altLang="en-US" sz="2000" dirty="0">
                <a:solidFill>
                  <a:srgbClr val="0070C0"/>
                </a:solidFill>
              </a:rPr>
              <a:t>前缀后缀最大值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B10BFB4-D1B7-4FDC-8F48-5DF28832C97D}"/>
              </a:ext>
            </a:extLst>
          </p:cNvPr>
          <p:cNvSpPr txBox="1"/>
          <p:nvPr/>
        </p:nvSpPr>
        <p:spPr>
          <a:xfrm>
            <a:off x="2093843" y="1855305"/>
            <a:ext cx="6692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一个字符串</a:t>
            </a:r>
            <a:r>
              <a:rPr lang="en-US" altLang="zh-CN" dirty="0"/>
              <a:t>S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</a:p>
          <a:p>
            <a:endParaRPr lang="en-US" altLang="zh-CN" dirty="0"/>
          </a:p>
          <a:p>
            <a:r>
              <a:rPr lang="zh-CN" altLang="en-US" dirty="0"/>
              <a:t>找出其 </a:t>
            </a:r>
            <a:r>
              <a:rPr lang="en-US" altLang="zh-CN" dirty="0"/>
              <a:t>N+1 </a:t>
            </a:r>
            <a:r>
              <a:rPr lang="zh-CN" altLang="en-US" dirty="0"/>
              <a:t>个前缀（包括空）</a:t>
            </a:r>
            <a:endParaRPr lang="en-US" altLang="zh-CN" dirty="0"/>
          </a:p>
          <a:p>
            <a:r>
              <a:rPr lang="zh-CN" altLang="en-US" dirty="0"/>
              <a:t>找出其 </a:t>
            </a:r>
            <a:r>
              <a:rPr lang="en-US" altLang="zh-CN" dirty="0"/>
              <a:t>N+1 </a:t>
            </a:r>
            <a:r>
              <a:rPr lang="zh-CN" altLang="en-US" dirty="0"/>
              <a:t>个后缀（包括空）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按长度划分，得到 </a:t>
            </a:r>
            <a:r>
              <a:rPr lang="en-US" altLang="zh-CN" dirty="0"/>
              <a:t>N+1 </a:t>
            </a:r>
            <a:r>
              <a:rPr lang="zh-CN" altLang="en-US" dirty="0"/>
              <a:t>对  </a:t>
            </a:r>
            <a:r>
              <a:rPr lang="en-US" altLang="zh-CN" dirty="0"/>
              <a:t>&lt;</a:t>
            </a:r>
            <a:r>
              <a:rPr lang="zh-CN" altLang="en-US" dirty="0"/>
              <a:t>前缀，后缀</a:t>
            </a:r>
            <a:r>
              <a:rPr lang="en-US" altLang="zh-CN" dirty="0"/>
              <a:t>&gt;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去除其中等于原串的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得</a:t>
            </a:r>
            <a:r>
              <a:rPr lang="en-US" altLang="zh-CN" dirty="0"/>
              <a:t>N</a:t>
            </a:r>
            <a:r>
              <a:rPr lang="zh-CN" altLang="en-US" dirty="0"/>
              <a:t>对</a:t>
            </a:r>
            <a:r>
              <a:rPr lang="en-US" altLang="zh-CN" dirty="0"/>
              <a:t>&lt;</a:t>
            </a:r>
            <a:r>
              <a:rPr lang="zh-CN" altLang="en-US" dirty="0"/>
              <a:t>前缀，后缀</a:t>
            </a:r>
            <a:r>
              <a:rPr lang="en-US" altLang="zh-CN" dirty="0"/>
              <a:t>&gt;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对</a:t>
            </a:r>
            <a:r>
              <a:rPr lang="en-US" altLang="zh-CN" dirty="0"/>
              <a:t>&lt;</a:t>
            </a:r>
            <a:r>
              <a:rPr lang="zh-CN" altLang="en-US" dirty="0"/>
              <a:t>前缀，后缀</a:t>
            </a:r>
            <a:r>
              <a:rPr lang="en-US" altLang="zh-CN" dirty="0"/>
              <a:t>&gt; </a:t>
            </a:r>
            <a:r>
              <a:rPr lang="zh-CN" altLang="en-US" dirty="0"/>
              <a:t>找到满足：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前缀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后缀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	2.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前缀后缀的长度最大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结果即为</a:t>
            </a:r>
            <a:r>
              <a:rPr lang="en-US" altLang="zh-CN" dirty="0"/>
              <a:t>S</a:t>
            </a:r>
            <a:r>
              <a:rPr lang="zh-CN" altLang="en-US" dirty="0"/>
              <a:t>的前缀后缀最大值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1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7D6C34-BCB4-4051-818A-B9894E93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前缀后缀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最大值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FCEAF318-E799-4720-81E2-EB1EBA2A7F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5666792"/>
              </p:ext>
            </p:extLst>
          </p:nvPr>
        </p:nvGraphicFramePr>
        <p:xfrm>
          <a:off x="3549429" y="1152279"/>
          <a:ext cx="3950970" cy="483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2466395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0924288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6653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6748178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ABABAB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7434480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ABABABA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98264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71CE15B-DF06-4564-A3FF-401A8E4EDCA9}"/>
              </a:ext>
            </a:extLst>
          </p:cNvPr>
          <p:cNvSpPr txBox="1"/>
          <p:nvPr/>
        </p:nvSpPr>
        <p:spPr>
          <a:xfrm>
            <a:off x="3867150" y="742122"/>
            <a:ext cx="3315528" cy="38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举例：</a:t>
            </a:r>
            <a:r>
              <a:rPr lang="en-US" altLang="zh-CN" dirty="0"/>
              <a:t>S =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ABABABA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37981F2-E4E3-4C87-9B9F-C20A245DF65D}"/>
              </a:ext>
            </a:extLst>
          </p:cNvPr>
          <p:cNvSpPr txBox="1"/>
          <p:nvPr/>
        </p:nvSpPr>
        <p:spPr>
          <a:xfrm>
            <a:off x="8229600" y="1245703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不算自身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所有相等的</a:t>
            </a:r>
            <a:r>
              <a:rPr lang="en-US" altLang="zh-CN" dirty="0"/>
              <a:t>&lt;</a:t>
            </a:r>
            <a:r>
              <a:rPr lang="zh-CN" altLang="en-US" dirty="0"/>
              <a:t>前缀，后缀</a:t>
            </a:r>
            <a:r>
              <a:rPr lang="en-US" altLang="zh-CN" dirty="0"/>
              <a:t>&gt;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长度最大</a:t>
            </a:r>
            <a:r>
              <a:rPr lang="zh-CN" altLang="en-US" dirty="0"/>
              <a:t>就是</a:t>
            </a:r>
            <a:r>
              <a:rPr lang="en-US" altLang="zh-CN" dirty="0"/>
              <a:t>: ABABA</a:t>
            </a:r>
          </a:p>
          <a:p>
            <a:endParaRPr lang="en-US" altLang="zh-CN" dirty="0"/>
          </a:p>
          <a:p>
            <a:r>
              <a:rPr lang="zh-CN" altLang="en-US" dirty="0"/>
              <a:t>即前缀后缀最大值为</a:t>
            </a:r>
            <a:r>
              <a:rPr lang="en-US" altLang="zh-CN" dirty="0"/>
              <a:t>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2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FFCF41-45DF-4DFE-8D17-E180B126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前缀后缀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最大值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B8FCAF-4AFC-4586-8E36-E336610FBBC0}"/>
              </a:ext>
            </a:extLst>
          </p:cNvPr>
          <p:cNvSpPr txBox="1"/>
          <p:nvPr/>
        </p:nvSpPr>
        <p:spPr>
          <a:xfrm>
            <a:off x="4452730" y="1696278"/>
            <a:ext cx="7262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理论 </a:t>
            </a:r>
            <a:r>
              <a:rPr lang="en-US" altLang="zh-CN" dirty="0"/>
              <a:t>-&gt; 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引入一个数组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next[N];</a:t>
            </a:r>
          </a:p>
          <a:p>
            <a:r>
              <a:rPr lang="en-US" altLang="zh-CN" dirty="0"/>
              <a:t>			  </a:t>
            </a:r>
            <a:r>
              <a:rPr lang="zh-CN" altLang="en-US" dirty="0"/>
              <a:t>*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 </a:t>
            </a:r>
            <a:r>
              <a:rPr lang="en-US" altLang="zh-CN" dirty="0"/>
              <a:t>S[0…i-1] </a:t>
            </a:r>
            <a:r>
              <a:rPr lang="zh-CN" altLang="en-US" dirty="0"/>
              <a:t>这个前缀的</a:t>
            </a:r>
            <a:r>
              <a:rPr lang="zh-CN" altLang="en-US" dirty="0">
                <a:solidFill>
                  <a:srgbClr val="FF0000"/>
                </a:solidFill>
              </a:rPr>
              <a:t>前缀后缀最大值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KMP</a:t>
            </a:r>
            <a:r>
              <a:rPr lang="zh-CN" altLang="en-US" dirty="0"/>
              <a:t>核心：</a:t>
            </a:r>
            <a:r>
              <a:rPr lang="en-US" altLang="zh-CN" dirty="0"/>
              <a:t>next</a:t>
            </a:r>
            <a:r>
              <a:rPr lang="zh-CN" altLang="en-US" dirty="0"/>
              <a:t>数组 ！！！</a:t>
            </a:r>
          </a:p>
        </p:txBody>
      </p:sp>
    </p:spTree>
    <p:extLst>
      <p:ext uri="{BB962C8B-B14F-4D97-AF65-F5344CB8AC3E}">
        <p14:creationId xmlns:p14="http://schemas.microsoft.com/office/powerpoint/2010/main" val="2156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4">
            <a:extLst>
              <a:ext uri="{FF2B5EF4-FFF2-40B4-BE49-F238E27FC236}">
                <a16:creationId xmlns:a16="http://schemas.microsoft.com/office/drawing/2014/main" xmlns="" id="{B5AB9B4B-5A7D-469E-9FDB-5DA5F3A10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46972"/>
              </p:ext>
            </p:extLst>
          </p:nvPr>
        </p:nvGraphicFramePr>
        <p:xfrm>
          <a:off x="700210" y="1284802"/>
          <a:ext cx="10338860" cy="161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42073438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023333397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637386765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804543444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333441816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3716537383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18553093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2649692020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212024141"/>
                    </a:ext>
                  </a:extLst>
                </a:gridCol>
                <a:gridCol w="1033886">
                  <a:extLst>
                    <a:ext uri="{9D8B030D-6E8A-4147-A177-3AD203B41FA5}">
                      <a16:colId xmlns:a16="http://schemas.microsoft.com/office/drawing/2014/main" xmlns="" val="473326581"/>
                    </a:ext>
                  </a:extLst>
                </a:gridCol>
              </a:tblGrid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190679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770624"/>
                  </a:ext>
                </a:extLst>
              </a:tr>
              <a:tr h="537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91498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B00E288-2615-4D3E-9D7D-C4B0BD985412}"/>
              </a:ext>
            </a:extLst>
          </p:cNvPr>
          <p:cNvSpPr txBox="1"/>
          <p:nvPr/>
        </p:nvSpPr>
        <p:spPr>
          <a:xfrm>
            <a:off x="700210" y="371061"/>
            <a:ext cx="401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en-US" altLang="zh-CN" b="1" dirty="0"/>
              <a:t>S</a:t>
            </a:r>
            <a:r>
              <a:rPr lang="zh-CN" altLang="en-US" b="1" dirty="0"/>
              <a:t>每一个前缀的</a:t>
            </a:r>
            <a:r>
              <a:rPr lang="en-US" altLang="zh-CN" b="1" dirty="0"/>
              <a:t>next</a:t>
            </a:r>
            <a:r>
              <a:rPr lang="zh-CN" altLang="en-US" b="1" dirty="0"/>
              <a:t>值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S = AAABAAAD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EF380C9-A83A-4B79-A2F6-1E4892DDC5DF}"/>
              </a:ext>
            </a:extLst>
          </p:cNvPr>
          <p:cNvSpPr txBox="1"/>
          <p:nvPr/>
        </p:nvSpPr>
        <p:spPr>
          <a:xfrm>
            <a:off x="1417983" y="3487724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0 </a:t>
            </a:r>
            <a:r>
              <a:rPr lang="zh-CN" altLang="en-US" dirty="0"/>
              <a:t>个前缀：空前缀</a:t>
            </a:r>
            <a:endParaRPr lang="en-US" altLang="zh-CN" dirty="0"/>
          </a:p>
          <a:p>
            <a:r>
              <a:rPr lang="zh-CN" altLang="en-US" dirty="0"/>
              <a:t>空前缀</a:t>
            </a:r>
            <a:r>
              <a:rPr lang="en-US" altLang="zh-CN" dirty="0"/>
              <a:t>next</a:t>
            </a:r>
            <a:r>
              <a:rPr lang="zh-CN" altLang="en-US" dirty="0"/>
              <a:t>直接定义为</a:t>
            </a:r>
            <a:r>
              <a:rPr lang="en-US" altLang="zh-CN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1338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172</TotalTime>
  <Words>1553</Words>
  <Application>Microsoft Office PowerPoint</Application>
  <PresentationFormat>自定义</PresentationFormat>
  <Paragraphs>788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框架</vt:lpstr>
      <vt:lpstr>数据结构 专题1</vt:lpstr>
      <vt:lpstr>KMP概念</vt:lpstr>
      <vt:lpstr>例题引入</vt:lpstr>
      <vt:lpstr>例题引入</vt:lpstr>
      <vt:lpstr>PowerPoint 演示文稿</vt:lpstr>
      <vt:lpstr>PowerPoint 演示文稿</vt:lpstr>
      <vt:lpstr>前缀后缀 最大值</vt:lpstr>
      <vt:lpstr>前缀后缀 最大值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KMP匹配</vt:lpstr>
      <vt:lpstr>PowerPoint 演示文稿</vt:lpstr>
      <vt:lpstr>PowerPoint 演示文稿</vt:lpstr>
      <vt:lpstr>PowerPoint 演示文稿</vt:lpstr>
      <vt:lpstr>代码构建 next数组</vt:lpstr>
      <vt:lpstr>KMP匹配</vt:lpstr>
      <vt:lpstr>拓展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专题1</dc:title>
  <dc:creator>Wb L</dc:creator>
  <cp:lastModifiedBy>Computer Center of BFU</cp:lastModifiedBy>
  <cp:revision>32</cp:revision>
  <dcterms:created xsi:type="dcterms:W3CDTF">2017-07-28T01:27:15Z</dcterms:created>
  <dcterms:modified xsi:type="dcterms:W3CDTF">2017-07-31T00:52:17Z</dcterms:modified>
</cp:coreProperties>
</file>