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9" r:id="rId5"/>
    <p:sldMasterId id="2147483722" r:id="rId6"/>
    <p:sldMasterId id="2147483735" r:id="rId7"/>
    <p:sldMasterId id="2147483747" r:id="rId8"/>
    <p:sldMasterId id="2147483759" r:id="rId9"/>
  </p:sldMasterIdLst>
  <p:sldIdLst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9" r:id="rId21"/>
    <p:sldId id="280" r:id="rId22"/>
    <p:sldId id="281" r:id="rId23"/>
    <p:sldId id="282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5EA74-743C-4C57-BE8B-999FF6F0D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1800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92103-C85B-4038-B34E-C798D31BC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33410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0417C-DB65-470F-9118-96AE6C6BBCC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F291F-C515-4890-9028-D8031E3B20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834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B1F1-3BCE-441F-9959-8C251B6AD11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1E9E-550E-4492-8BBC-BD064ECF5E4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387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FF1C-F2E2-4590-AEE6-C305303F6B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86C92-EB8A-475E-8D66-B4F459C1DA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65EE-A930-4B73-B680-69F373E01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1494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11CD7-4ECC-46C2-A189-D046024C04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1539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D9CEB-4574-4332-965D-1505367F1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933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6A552-B6E6-40D2-A44C-1176D5263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035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E4D5A-8D21-4D43-A7C4-DDEBA2090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6189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D1F1-9AC9-4507-9677-BC4606930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66814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BDF6A-01A7-4780-ABCB-4B631AB6D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2725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BD5F2-DC25-4C1C-9302-354BEE0670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96673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C676-FF2B-4581-B4B0-6942A65960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3596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43F5-CBE1-43A9-8053-E21F60B7F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3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70DFD-A18C-4575-958B-A6D7AB426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2558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215D-7ACE-4B33-A246-6CB9CFFCB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2740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7583C-3573-4C7D-9B14-AF7E4FC95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58479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CE3F-AA4B-43B2-87E1-24C159D12A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7872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B4454-B7B1-4B92-AA4A-E4A76708A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7282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9041-BF9C-44BC-9B6A-21533CC8E1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0093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34978-AD15-4AA7-9BFB-5C7E98325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3437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CB4B-4251-460A-9D89-499989341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0577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5825-105F-4C39-B855-308824755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13463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8B3DD-91B2-4DF8-942C-AC5839468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5517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C5404-68B2-48C7-A2B6-ABA210338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0262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1319C-BEB6-458E-9BC7-0249709AB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1171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0F21-891E-438C-8898-6CBB7A1D0C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20617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67105-C336-4A2A-9219-168DE673E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2699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C29F7-55B9-4C07-A7F7-B49310FBB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08702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A4588E1A-AD99-40E1-A29C-C2B44F48A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811988"/>
      </p:ext>
    </p:extLst>
  </p:cSld>
  <p:clrMapOvr>
    <a:masterClrMapping/>
  </p:clrMapOvr>
  <p:transition>
    <p:strips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6FC2D62E-AD25-467A-8B86-D3B0F3F9D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43888"/>
      </p:ext>
    </p:extLst>
  </p:cSld>
  <p:clrMapOvr>
    <a:masterClrMapping/>
  </p:clrMapOvr>
  <p:transition>
    <p:strips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9A264A52-EC6D-419D-900B-15208BF35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093688"/>
      </p:ext>
    </p:extLst>
  </p:cSld>
  <p:clrMapOvr>
    <a:masterClrMapping/>
  </p:clrMapOvr>
  <p:transition>
    <p:strips dir="r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4F7B69A7-30E3-49A9-85F0-8D98DEF62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316098"/>
      </p:ext>
    </p:extLst>
  </p:cSld>
  <p:clrMapOvr>
    <a:masterClrMapping/>
  </p:clrMapOvr>
  <p:transition>
    <p:strips dir="r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35348F5C-F510-4E22-A756-770D93D2FB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523928"/>
      </p:ext>
    </p:extLst>
  </p:cSld>
  <p:clrMapOvr>
    <a:masterClrMapping/>
  </p:clrMapOvr>
  <p:transition>
    <p:strips dir="r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22BEFC8D-357D-4215-89B7-484B7F2E8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76497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0E18A-E307-4B68-BBFA-1333B27E3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9849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8F4DF4C2-B806-4ABD-A6B7-971A6111F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594100"/>
      </p:ext>
    </p:extLst>
  </p:cSld>
  <p:clrMapOvr>
    <a:masterClrMapping/>
  </p:clrMapOvr>
  <p:transition>
    <p:strips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F6A14427-CC54-4F87-A58D-F5E8CF4C8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770562"/>
      </p:ext>
    </p:extLst>
  </p:cSld>
  <p:clrMapOvr>
    <a:masterClrMapping/>
  </p:clrMapOvr>
  <p:transition>
    <p:strips dir="r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22C4FB1D-FD71-45B1-96E6-9323B1C9D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120098"/>
      </p:ext>
    </p:extLst>
  </p:cSld>
  <p:clrMapOvr>
    <a:masterClrMapping/>
  </p:clrMapOvr>
  <p:transition>
    <p:strips dir="r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F83B1423-C542-4A96-96FF-30C8FB1F9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541581"/>
      </p:ext>
    </p:extLst>
  </p:cSld>
  <p:clrMapOvr>
    <a:masterClrMapping/>
  </p:clrMapOvr>
  <p:transition>
    <p:strips dir="r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563F2696-BFB6-44DD-AD59-951D9F7BE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745558"/>
      </p:ext>
    </p:extLst>
  </p:cSld>
  <p:clrMapOvr>
    <a:masterClrMapping/>
  </p:clrMapOvr>
  <p:transition>
    <p:strips dir="r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4A845F2F-C54F-48AC-833A-6498BA50F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461819"/>
      </p:ext>
    </p:extLst>
  </p:cSld>
  <p:clrMapOvr>
    <a:masterClrMapping/>
  </p:clrMapOvr>
  <p:transition>
    <p:strips dir="r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909276-749E-4136-A181-48A484657B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6202F0A-441D-4E08-AF3C-5A79599F9127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584357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90F0C-A82A-43CC-8A7F-911596DBDF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9D6B68-03DD-47C3-85B8-6B405A8D8764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237682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B87B39-5339-4AD4-A7C0-C8A0EE5E79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366F72-15DC-4F75-AE74-7794A6183B7F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7667136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34DC6E-BC97-46E5-A4B3-5080AD3010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18EC80-F116-4C40-9DCA-34A8006EBFEC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244476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4356-1639-4D8D-96CB-5E2551505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1430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E8B268-75A8-4964-9639-00FA2F8EB27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41A8C0-66A6-4A50-A196-0793E07188E9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3779791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DB4B23-8CE0-4704-8B8B-8B03B2FE6C9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3FD7CB-0448-4CA7-AF04-1C9CDCC75AC5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9370283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B22310-4084-4617-87E9-070199EAAB1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29AFFD-160E-4059-A98D-4D16AA2FE5B2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8542006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E383F3-1E96-45B7-A67C-88FB1D8AD9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30FDC5-ED75-4392-A526-D7A3C275D720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802151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62BC37-5247-48C9-AE35-16E1D69CF0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14B943-683E-4E81-A020-F8653161E488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3476107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A7FFCD-C95A-4F40-B6D1-7E1083FEEE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2CDA84-2CCA-47FC-90A5-7182F489FAF6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5112908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41339"/>
            <a:ext cx="2743200" cy="5584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1339"/>
            <a:ext cx="8026400" cy="5584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1C9291-7DEE-460A-B7FE-BEF9289FB8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2C152A-E790-4963-877C-05825AB55FE6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2568034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13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3085B4-C6B6-478F-8EEE-D120A91511E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5BAAAA-9C3E-4211-81F3-4F123AF86AAF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7127554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B7A9A3A5-A6DB-409A-A038-5D7F27D63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738405"/>
      </p:ext>
    </p:extLst>
  </p:cSld>
  <p:clrMapOvr>
    <a:masterClrMapping/>
  </p:clrMapOvr>
  <p:transition>
    <p:strips dir="r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42104DF9-3C41-4AB7-9B82-897382120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94138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084B3-930C-4F53-A07E-E55DCFEB7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74763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C5DB1B54-6221-452F-A59A-5C3E3E390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12648"/>
      </p:ext>
    </p:extLst>
  </p:cSld>
  <p:clrMapOvr>
    <a:masterClrMapping/>
  </p:clrMapOvr>
  <p:transition>
    <p:strips dir="r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2F30F718-8714-4C95-ACBC-638C12CB5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513092"/>
      </p:ext>
    </p:extLst>
  </p:cSld>
  <p:clrMapOvr>
    <a:masterClrMapping/>
  </p:clrMapOvr>
  <p:transition>
    <p:strips dir="r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2888CFA3-F3E3-4217-8DB4-733669C5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242495"/>
      </p:ext>
    </p:extLst>
  </p:cSld>
  <p:clrMapOvr>
    <a:masterClrMapping/>
  </p:clrMapOvr>
  <p:transition>
    <p:strips dir="r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2823B042-E85B-4671-A452-C3FE07834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85806"/>
      </p:ext>
    </p:extLst>
  </p:cSld>
  <p:clrMapOvr>
    <a:masterClrMapping/>
  </p:clrMapOvr>
  <p:transition>
    <p:strips dir="r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01CF0691-FA28-4ABF-96A8-B3D9F0972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101752"/>
      </p:ext>
    </p:extLst>
  </p:cSld>
  <p:clrMapOvr>
    <a:masterClrMapping/>
  </p:clrMapOvr>
  <p:transition>
    <p:strips dir="r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E32C6A74-EA05-4C80-B853-C9AD70D64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86390"/>
      </p:ext>
    </p:extLst>
  </p:cSld>
  <p:clrMapOvr>
    <a:masterClrMapping/>
  </p:clrMapOvr>
  <p:transition>
    <p:strips dir="r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ED9800CC-C7AC-4650-AC68-1E67B7962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979913"/>
      </p:ext>
    </p:extLst>
  </p:cSld>
  <p:clrMapOvr>
    <a:masterClrMapping/>
  </p:clrMapOvr>
  <p:transition>
    <p:strips dir="r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38E97CE6-E39E-420B-925D-DDBF48FAD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741175"/>
      </p:ext>
    </p:extLst>
  </p:cSld>
  <p:clrMapOvr>
    <a:masterClrMapping/>
  </p:clrMapOvr>
  <p:transition>
    <p:strips dir="r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E1399989-1B1F-40FB-BA59-5F0DAAA74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53382"/>
      </p:ext>
    </p:extLst>
  </p:cSld>
  <p:clrMapOvr>
    <a:masterClrMapping/>
  </p:clrMapOvr>
  <p:transition>
    <p:strips dir="r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buFontTx/>
              <a:buNone/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smtClean="0"/>
            </a:lvl1pPr>
          </a:lstStyle>
          <a:p>
            <a:pPr>
              <a:defRPr/>
            </a:pPr>
            <a:fld id="{53FCBD74-BCA7-4BF3-8C57-E8AAE0BA80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43487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1F29D-5EF1-46D9-B1EC-49E932709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99370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283200" y="1066800"/>
            <a:ext cx="61976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283200" y="3657600"/>
            <a:ext cx="6096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076950"/>
            <a:ext cx="3052233" cy="476250"/>
          </a:xfrm>
        </p:spPr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78F604-B9CE-47DA-AEEC-35D00135A862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076950"/>
            <a:ext cx="3860800" cy="476250"/>
          </a:xfrm>
        </p:spPr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076950"/>
            <a:ext cx="3052233" cy="476250"/>
          </a:xfrm>
        </p:spPr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1F443E-DAEB-427B-BD73-001A0D55B6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87706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E23321-3451-40EC-AA33-42994D1EFF77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1A6F14-16D9-4665-86B7-0C19D645A9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6306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73E0B1-2044-446B-8F7E-69CBF7D26F2E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D8BDDE3-F27F-4729-8199-590CD6D595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6892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BA30C7-E050-4AA2-B7EB-8FE0116D999F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7E77F4-9FDA-4D05-BDD8-BF9FE6AAB0E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53450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F547B9-B16A-4A6A-9FC0-6FDFADDA79D1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93B1B4-7944-41B6-9CF6-592E842EED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98101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10262C-AC48-4764-A332-6EBAD2AAE461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5797C0D-EA4C-448D-9775-A899A52C907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1175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5D0AA7-27A5-458D-83D4-BBF719F9EE49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58E839C-0CE6-400F-A29F-846BAC9190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15889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E445D96-9582-49A6-AE29-D78E1D6522F0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397E2F-35C5-4AC7-B50E-9E46E236DC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47667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637957-E774-42EA-B998-5375917796F0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3DF398-AED3-4E13-A856-EBEA819F4F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32944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4EDCAA-FFF7-4685-BD86-AFDF5540FCFF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1633FB-C92C-47AD-88E6-80748E7F69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390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ABF2-BAF1-4063-A0EA-23BC5B66C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95806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151" y="685800"/>
            <a:ext cx="2846916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85800"/>
            <a:ext cx="8341784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95E9D4C-D84F-4C1A-B2C4-14BD04850B06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9E6FBD-9CAE-4B8B-ABDC-0B5AC6D0AA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04394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283200" y="1066800"/>
            <a:ext cx="61976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283200" y="3657600"/>
            <a:ext cx="6096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076950"/>
            <a:ext cx="3052233" cy="476250"/>
          </a:xfrm>
        </p:spPr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F5B115-A369-4997-A205-59D8A0CC0DBF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076950"/>
            <a:ext cx="3860800" cy="476250"/>
          </a:xfrm>
        </p:spPr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076950"/>
            <a:ext cx="3052233" cy="476250"/>
          </a:xfr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3657C5-A7CC-4446-AD54-6D3EE2F6F32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23088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C4FC44-8D89-4C75-B540-E20D3BA3DEBF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0558A7-E463-4340-906A-947DA7669D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0143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DB752C-4B12-4227-A19B-ECFA5D51B0B1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695638D-02ED-4A5A-BD15-EBC77BDDBF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80623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1834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F72BDF-3D3E-419E-AC8C-A65EA281DA59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A4F4BA-78FD-4675-83B1-519CF00F80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81581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329031-7589-4B72-BBA5-5C7887DF5D1E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46B606-BEBB-4E0C-A8D7-3F659D3D42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06609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D97566-9429-4DBC-8DDD-04A7EDE51843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51D15E-1699-4E21-80EB-90F469F089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89600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ACAFB65-2C0F-4F65-8A0A-A27ADF4642C3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6D8A69-D9AF-4156-8E56-7ACC67E812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28156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5200DC-515E-45B4-8C1E-B2D039229D42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988D51-0B5C-4204-BA37-D2AFA28452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91255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A62122-F01A-4322-96C5-B03A2BAC7167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BD1B72-CFAF-4273-B01C-407B1C6960A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36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9614D-8044-4B2D-9640-ED6F2259A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37117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C60FB3-E681-4F55-B5F6-1853584DC352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8BC9A-9917-465C-B7E6-90E400F38C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544647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151" y="685800"/>
            <a:ext cx="2846916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85800"/>
            <a:ext cx="8341784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7B7185-409E-45B1-902E-12C3F5A7E637}" type="datetimeFigureOut">
              <a:rPr lang="zh-CN" altLang="en-US"/>
              <a:pPr>
                <a:defRPr/>
              </a:pPr>
              <a:t>2016/3/20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AAAE2-CCAD-426C-B830-754B978B8D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20231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ED289-D00F-44BF-9801-0C2E0A8D952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7FA49-FA7E-4C18-BB13-27D3072FCF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79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D0078-5501-4ED0-BB2D-F9536E9E92A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83E0-D090-41DA-8708-140FA70FACA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200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D5E6B-7B27-4FD5-B377-CCA8EF8167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B02D2-1ABD-416B-97B2-54A2FE5984A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70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9D848-A07F-4C57-82C0-8F16E9C1793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45541-79C5-423B-8341-1A6A29F97C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664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F38D-24D0-446F-99CC-8ADC94ED25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87CC1-5827-4463-A2A2-DCE3247BF04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140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A13C-0513-4972-BF56-4D3E1CD37C8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1959A-0DD6-47DA-ABCD-987016CD47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061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848BA-A113-4BD3-AB4C-DF941901984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095B0-690E-4BBD-92A3-2A2D30C9C1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765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D42A-7AB9-46B5-808C-355AB3C2BEA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0259C-22A3-47AC-AC5B-87E29DA23D0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 userDrawn="1"/>
        </p:nvSpPr>
        <p:spPr bwMode="auto">
          <a:xfrm>
            <a:off x="8822267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算法设计与分析</a:t>
            </a:r>
          </a:p>
        </p:txBody>
      </p:sp>
      <p:sp>
        <p:nvSpPr>
          <p:cNvPr id="3075" name="Text Box 10"/>
          <p:cNvSpPr txBox="1">
            <a:spLocks noChangeArrowheads="1"/>
          </p:cNvSpPr>
          <p:nvPr userDrawn="1"/>
        </p:nvSpPr>
        <p:spPr bwMode="auto">
          <a:xfrm>
            <a:off x="1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清华大学出版社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07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08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1EE2C7-2FBD-44C5-A673-8E9A6205F14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 userDrawn="1"/>
        </p:nvSpPr>
        <p:spPr bwMode="auto">
          <a:xfrm>
            <a:off x="8822267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算法设计与分析</a:t>
            </a:r>
          </a:p>
        </p:txBody>
      </p:sp>
      <p:sp>
        <p:nvSpPr>
          <p:cNvPr id="2051" name="Text Box 10"/>
          <p:cNvSpPr txBox="1">
            <a:spLocks noChangeArrowheads="1"/>
          </p:cNvSpPr>
          <p:nvPr userDrawn="1"/>
        </p:nvSpPr>
        <p:spPr bwMode="auto">
          <a:xfrm>
            <a:off x="1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清华大学出版社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4B38C7-D7CA-4D5C-BA33-67095E512B6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0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 userDrawn="1"/>
        </p:nvSpPr>
        <p:spPr bwMode="auto">
          <a:xfrm>
            <a:off x="8822267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算法设计与分析</a:t>
            </a:r>
          </a:p>
        </p:txBody>
      </p:sp>
      <p:sp>
        <p:nvSpPr>
          <p:cNvPr id="4099" name="Text Box 10"/>
          <p:cNvSpPr txBox="1">
            <a:spLocks noChangeArrowheads="1"/>
          </p:cNvSpPr>
          <p:nvPr userDrawn="1"/>
        </p:nvSpPr>
        <p:spPr bwMode="auto">
          <a:xfrm>
            <a:off x="1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清华大学出版社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410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10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10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3AAF2D-F5E2-4DF1-8CBD-C9FF8EF4448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85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26FD03-4F58-480D-B419-E402BABEF30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822267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算法设计与分析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36498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413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71451" y="327025"/>
            <a:ext cx="383116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 sz="1400" smtClean="0">
                <a:solidFill>
                  <a:srgbClr val="333399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/>
              <a:t>南京理工大学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6284" y="651668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>
                <a:solidFill>
                  <a:srgbClr val="333399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30C010-95BA-4881-A994-CC3FE55389AA}" type="slidenum">
              <a:rPr lang="zh-CN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/>
          </a:p>
        </p:txBody>
      </p:sp>
      <p:pic>
        <p:nvPicPr>
          <p:cNvPr id="7174" name="Picture 6" descr="6648d73d00ea01d49f3d621d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588"/>
            <a:ext cx="895351" cy="66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3833" y="6519863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 sz="1200" smtClean="0">
                <a:solidFill>
                  <a:srgbClr val="333399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518CC1-F20E-439C-8906-007F8F7C7F5E}" type="datetimeFigureOut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2016/3/20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165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6F9471-6496-4F41-B3FD-CCC895CD596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822267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算法设计与分析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" y="0"/>
            <a:ext cx="32998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mtClean="0">
                <a:solidFill>
                  <a:srgbClr val="FFFFFF"/>
                </a:solidFill>
                <a:ea typeface="华文新魏" panose="02010800040101010101" pitchFamily="2" charset="-122"/>
              </a:rPr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5797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858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981200"/>
            <a:ext cx="1138766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019800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 sz="1400" smtClean="0">
                <a:solidFill>
                  <a:srgbClr val="3399FF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849585-129B-478C-8849-8AB5DAA62B8E}" type="datetimeFigureOut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2016/3/20</a:t>
            </a:fld>
            <a:endParaRPr lang="zh-CN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0198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 sz="1400" smtClean="0">
                <a:solidFill>
                  <a:srgbClr val="3399FF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019800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400" smtClean="0">
                <a:solidFill>
                  <a:srgbClr val="3399FF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1D1CC0-70B5-4984-9B21-884F2D996810}" type="slidenum">
              <a:rPr lang="zh-CN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515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858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981200"/>
            <a:ext cx="1138766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019800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 sz="1400">
                <a:solidFill>
                  <a:srgbClr val="3399FF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4370C2-C0A5-4ABD-B60E-F0DDB07E5089}" type="datetimeFigureOut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2016/3/20</a:t>
            </a:fld>
            <a:endParaRPr lang="zh-CN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0198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anose="020B0604020202020204" pitchFamily="34" charset="0"/>
              <a:buNone/>
              <a:defRPr sz="1400">
                <a:solidFill>
                  <a:srgbClr val="3399FF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019800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400">
                <a:solidFill>
                  <a:srgbClr val="3399FF"/>
                </a:solidFill>
                <a:ea typeface="华文行楷" panose="020108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6727AD-F564-4457-82DE-D06B764F0DAB}" type="slidenum">
              <a:rPr lang="zh-CN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52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369BC1-EF7A-48E6-A0E9-51F683FC364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2016/3/20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4A4D81-D348-403D-81D1-EEB528A2D61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" Target="slide5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395663" y="1089026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4000" b="1">
                <a:solidFill>
                  <a:srgbClr val="A50021"/>
                </a:solidFill>
              </a:rPr>
              <a:t>1.2  </a:t>
            </a:r>
            <a:r>
              <a:rPr lang="zh-CN" altLang="en-US" sz="4000" b="1">
                <a:solidFill>
                  <a:srgbClr val="A50021"/>
                </a:solidFill>
              </a:rPr>
              <a:t>算法分析</a:t>
            </a:r>
          </a:p>
        </p:txBody>
      </p:sp>
      <p:sp>
        <p:nvSpPr>
          <p:cNvPr id="90115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167063" y="23082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1.2.1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渐进符号</a:t>
            </a:r>
          </a:p>
        </p:txBody>
      </p:sp>
      <p:sp>
        <p:nvSpPr>
          <p:cNvPr id="90116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67064" y="2994025"/>
            <a:ext cx="7216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1.2.2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最好、最坏和平均情况</a:t>
            </a:r>
          </a:p>
        </p:txBody>
      </p:sp>
      <p:sp>
        <p:nvSpPr>
          <p:cNvPr id="90117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67064" y="3756025"/>
            <a:ext cx="6351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1.2.3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非递归算法的分析</a:t>
            </a:r>
          </a:p>
        </p:txBody>
      </p:sp>
      <p:sp>
        <p:nvSpPr>
          <p:cNvPr id="90118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67063" y="4518025"/>
            <a:ext cx="606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1.2.4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递归算法的分析</a:t>
            </a:r>
          </a:p>
        </p:txBody>
      </p:sp>
      <p:sp>
        <p:nvSpPr>
          <p:cNvPr id="90119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67063" y="5203825"/>
            <a:ext cx="6424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1.2.5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算法的后验分析</a:t>
            </a:r>
          </a:p>
        </p:txBody>
      </p:sp>
    </p:spTree>
    <p:extLst>
      <p:ext uri="{BB962C8B-B14F-4D97-AF65-F5344CB8AC3E}">
        <p14:creationId xmlns:p14="http://schemas.microsoft.com/office/powerpoint/2010/main" val="34346368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2352676" y="762000"/>
            <a:ext cx="7777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1.2.3 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非递归算法的分析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9332" name="Text Box 12"/>
          <p:cNvSpPr txBox="1">
            <a:spLocks noChangeArrowheads="1"/>
          </p:cNvSpPr>
          <p:nvPr/>
        </p:nvSpPr>
        <p:spPr bwMode="auto">
          <a:xfrm>
            <a:off x="2135188" y="2573339"/>
            <a:ext cx="69770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例：求数组最小值算法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int ArrayMin(int a[ ], int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min=a[0];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for (i=1; i&lt;n; 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if (a[i]&lt;min) min=a[i];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return min;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825087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2362200" y="93345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3600" b="1">
                <a:solidFill>
                  <a:srgbClr val="A50021"/>
                </a:solidFill>
                <a:latin typeface="宋体" panose="02010600030101010101" pitchFamily="2" charset="-122"/>
              </a:rPr>
              <a:t>非递归算法分析的一般步骤：</a:t>
            </a:r>
            <a:r>
              <a:rPr lang="zh-CN" altLang="en-US" sz="36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800225" y="1847850"/>
            <a:ext cx="88201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1. </a:t>
            </a:r>
            <a:r>
              <a:rPr lang="zh-CN" altLang="en-US" sz="2600" b="1">
                <a:solidFill>
                  <a:srgbClr val="000000"/>
                </a:solidFill>
              </a:rPr>
              <a:t>决定用哪个（或哪些）参数作为算法问题规模的度量</a:t>
            </a:r>
          </a:p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2. </a:t>
            </a:r>
            <a:r>
              <a:rPr lang="zh-CN" altLang="en-US" sz="2600" b="1">
                <a:solidFill>
                  <a:srgbClr val="000000"/>
                </a:solidFill>
              </a:rPr>
              <a:t>找出算法中的基本语句</a:t>
            </a:r>
          </a:p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3. </a:t>
            </a:r>
            <a:r>
              <a:rPr lang="zh-CN" altLang="en-US" sz="2600" b="1">
                <a:solidFill>
                  <a:srgbClr val="000000"/>
                </a:solidFill>
              </a:rPr>
              <a:t>检查基本语句的执行次数是否只依赖于问题规模</a:t>
            </a:r>
          </a:p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4. </a:t>
            </a:r>
            <a:r>
              <a:rPr lang="zh-CN" altLang="en-US" sz="2600" b="1">
                <a:solidFill>
                  <a:srgbClr val="000000"/>
                </a:solidFill>
              </a:rPr>
              <a:t>建立基本语句执行次数的求和表达式</a:t>
            </a:r>
          </a:p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5. </a:t>
            </a:r>
            <a:r>
              <a:rPr lang="zh-CN" altLang="en-US" sz="2600" b="1">
                <a:solidFill>
                  <a:srgbClr val="000000"/>
                </a:solidFill>
              </a:rPr>
              <a:t>用渐进符号表示这个求和表达式</a:t>
            </a:r>
          </a:p>
          <a:p>
            <a:pPr algn="just" fontAlgn="base"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zh-CN" altLang="en-US" sz="2600" b="1">
              <a:solidFill>
                <a:srgbClr val="000000"/>
              </a:solidFill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关键：建立一个代表算法运行时间的求和表达式，然后用渐进符号表示这个求和表达式。</a:t>
            </a:r>
            <a:r>
              <a:rPr lang="zh-CN" altLang="en-US" sz="3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0398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最大连续和问题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1800" dirty="0" smtClean="0"/>
              <a:t>最大连续和问题   给出一个长度为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的序列</a:t>
            </a:r>
            <a:r>
              <a:rPr lang="en-US" altLang="zh-CN" sz="1800" dirty="0" smtClean="0"/>
              <a:t>A1,A2,…,An</a:t>
            </a:r>
            <a:r>
              <a:rPr lang="zh-CN" altLang="en-US" sz="1800" dirty="0" smtClean="0"/>
              <a:t>，求最大连续和。也就是找出</a:t>
            </a:r>
            <a:r>
              <a:rPr lang="en-US" altLang="zh-CN" sz="1800" dirty="0" smtClean="0"/>
              <a:t>1&lt;=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&lt;=j&lt;=n</a:t>
            </a:r>
            <a:r>
              <a:rPr lang="zh-CN" altLang="en-US" sz="1800" dirty="0" smtClean="0"/>
              <a:t>，是的</a:t>
            </a:r>
            <a:r>
              <a:rPr lang="en-US" altLang="zh-CN" sz="1800" dirty="0" smtClean="0"/>
              <a:t>Ai+Ai+1+…+</a:t>
            </a:r>
            <a:r>
              <a:rPr lang="en-US" altLang="zh-CN" sz="1800" dirty="0" err="1" smtClean="0"/>
              <a:t>Aj</a:t>
            </a:r>
            <a:r>
              <a:rPr lang="zh-CN" altLang="en-US" sz="1800" dirty="0" smtClean="0"/>
              <a:t>尽量大。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sz="1800" dirty="0" smtClean="0"/>
              <a:t>使用枚举</a:t>
            </a:r>
            <a:endParaRPr lang="en-US" altLang="zh-CN" sz="1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tot = 0; //</a:t>
            </a:r>
            <a:r>
              <a:rPr lang="zh-CN" altLang="en-US" sz="1800" dirty="0" smtClean="0"/>
              <a:t>统计加法运算的次数，与机器性能无关</a:t>
            </a:r>
            <a:endParaRPr lang="en-US" altLang="zh-CN" sz="1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best = A[1];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for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1;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&lt;= n;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	for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j =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 j &lt;= n; j++){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sum = 0;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		for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k =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; k &lt;= j; k++){ sum += A[k]; tot++; 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		if (sum &gt; best) best = sum;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 smtClean="0"/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dirty="0" smtClean="0"/>
              <a:t>当</a:t>
            </a:r>
            <a:r>
              <a:rPr lang="en-US" altLang="zh-CN" sz="1800" dirty="0" smtClean="0"/>
              <a:t>n=1000</a:t>
            </a:r>
            <a:r>
              <a:rPr lang="zh-CN" altLang="en-US" sz="1800" dirty="0" smtClean="0"/>
              <a:t>时，</a:t>
            </a:r>
            <a:r>
              <a:rPr lang="en-US" altLang="zh-CN" sz="1800" dirty="0" smtClean="0"/>
              <a:t>tot = 167167000; n = 50, tot = 22100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90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928" t="-1961" r="-464" b="-13585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277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算法分析</a:t>
            </a:r>
            <a:r>
              <a:rPr lang="en-US" altLang="zh-CN" smtClean="0"/>
              <a:t>——</a:t>
            </a:r>
            <a:r>
              <a:rPr lang="zh-CN" altLang="en-US" smtClean="0"/>
              <a:t>上界分析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在算法设计中，常常不进行精确分析，而是假定各种最坏情况同时满足，得到上界。在很多情况下，上界和实际情况同阶（称为“紧”的上界），但也有可能会因为分析方法不够好，得到“松”的上界。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算法包括</a:t>
            </a:r>
            <a:r>
              <a:rPr lang="en-US" altLang="zh-CN" smtClean="0"/>
              <a:t>3</a:t>
            </a:r>
            <a:r>
              <a:rPr lang="zh-CN" altLang="en-US" smtClean="0"/>
              <a:t>重循环，最坏情况： </a:t>
            </a:r>
            <a:r>
              <a:rPr lang="en-US" altLang="zh-CN" smtClean="0"/>
              <a:t>T(n) = O(n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95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优化最大连续和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928" t="-1961" b="-28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4646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2711450" y="908050"/>
            <a:ext cx="6985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（*扩展学习，看不懂就不用看。）</a:t>
            </a:r>
            <a:r>
              <a:rPr lang="en-US" altLang="zh-CN" b="1">
                <a:solidFill>
                  <a:srgbClr val="000000"/>
                </a:solidFill>
              </a:rPr>
              <a:t>1.2.4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递归算法的分析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2225675" y="3519488"/>
            <a:ext cx="78755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 </a:t>
            </a:r>
            <a:r>
              <a:rPr lang="zh-CN" altLang="en-US" b="1">
                <a:solidFill>
                  <a:srgbClr val="000000"/>
                </a:solidFill>
              </a:rPr>
              <a:t>猜测技术</a:t>
            </a:r>
            <a:r>
              <a:rPr lang="en-US" altLang="zh-CN" b="1">
                <a:solidFill>
                  <a:srgbClr val="000000"/>
                </a:solidFill>
              </a:rPr>
              <a:t>:</a:t>
            </a:r>
            <a:r>
              <a:rPr lang="zh-CN" altLang="en-US" b="1">
                <a:solidFill>
                  <a:srgbClr val="000000"/>
                </a:solidFill>
              </a:rPr>
              <a:t>对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递推关系式估计一个上限，然后（用数学归纳法）证明它正确。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2135189" y="2079625"/>
            <a:ext cx="8010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关键：根据递归过程建立递推关系式，然后求解这个递推关系式。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778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2360613" y="684213"/>
            <a:ext cx="457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2. </a:t>
            </a:r>
            <a:r>
              <a:rPr lang="zh-CN" altLang="en-US" b="1">
                <a:solidFill>
                  <a:srgbClr val="000000"/>
                </a:solidFill>
              </a:rPr>
              <a:t>扩展递归技术</a:t>
            </a:r>
            <a:r>
              <a:rPr lang="zh-CN" altLang="en-US" sz="44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6003635" y="30204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04" name="Rectangle 8"/>
          <p:cNvSpPr>
            <a:spLocks noChangeArrowheads="1"/>
          </p:cNvSpPr>
          <p:nvPr/>
        </p:nvSpPr>
        <p:spPr bwMode="auto">
          <a:xfrm>
            <a:off x="6003635" y="2672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2720976" y="1584325"/>
            <a:ext cx="4995863" cy="1125538"/>
            <a:chOff x="0" y="0"/>
            <a:chExt cx="3147" cy="709"/>
          </a:xfrm>
        </p:grpSpPr>
        <p:sp>
          <p:nvSpPr>
            <p:cNvPr id="102583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147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4" name="Line 125"/>
            <p:cNvSpPr>
              <a:spLocks noChangeShapeType="1"/>
            </p:cNvSpPr>
            <p:nvPr/>
          </p:nvSpPr>
          <p:spPr bwMode="auto">
            <a:xfrm flipH="1">
              <a:off x="1313" y="425"/>
              <a:ext cx="76" cy="2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5" name="Rectangle 126"/>
            <p:cNvSpPr>
              <a:spLocks noChangeArrowheads="1"/>
            </p:cNvSpPr>
            <p:nvPr/>
          </p:nvSpPr>
          <p:spPr bwMode="auto">
            <a:xfrm>
              <a:off x="718" y="425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6" name="Rectangle 127"/>
            <p:cNvSpPr>
              <a:spLocks noChangeArrowheads="1"/>
            </p:cNvSpPr>
            <p:nvPr/>
          </p:nvSpPr>
          <p:spPr bwMode="auto">
            <a:xfrm>
              <a:off x="718" y="224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í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7" name="Rectangle 128"/>
            <p:cNvSpPr>
              <a:spLocks noChangeArrowheads="1"/>
            </p:cNvSpPr>
            <p:nvPr/>
          </p:nvSpPr>
          <p:spPr bwMode="auto">
            <a:xfrm>
              <a:off x="718" y="2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ì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8" name="Rectangle 129"/>
            <p:cNvSpPr>
              <a:spLocks noChangeArrowheads="1"/>
            </p:cNvSpPr>
            <p:nvPr/>
          </p:nvSpPr>
          <p:spPr bwMode="auto">
            <a:xfrm>
              <a:off x="2837" y="3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&gt;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9" name="Rectangle 130"/>
            <p:cNvSpPr>
              <a:spLocks noChangeArrowheads="1"/>
            </p:cNvSpPr>
            <p:nvPr/>
          </p:nvSpPr>
          <p:spPr bwMode="auto">
            <a:xfrm>
              <a:off x="1654" y="3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0" name="Rectangle 131"/>
            <p:cNvSpPr>
              <a:spLocks noChangeArrowheads="1"/>
            </p:cNvSpPr>
            <p:nvPr/>
          </p:nvSpPr>
          <p:spPr bwMode="auto">
            <a:xfrm>
              <a:off x="2744" y="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1" name="Rectangle 132"/>
            <p:cNvSpPr>
              <a:spLocks noChangeArrowheads="1"/>
            </p:cNvSpPr>
            <p:nvPr/>
          </p:nvSpPr>
          <p:spPr bwMode="auto">
            <a:xfrm>
              <a:off x="529" y="1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2" name="Rectangle 133"/>
            <p:cNvSpPr>
              <a:spLocks noChangeArrowheads="1"/>
            </p:cNvSpPr>
            <p:nvPr/>
          </p:nvSpPr>
          <p:spPr bwMode="auto">
            <a:xfrm>
              <a:off x="3000" y="39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3" name="Rectangle 134"/>
            <p:cNvSpPr>
              <a:spLocks noChangeArrowheads="1"/>
            </p:cNvSpPr>
            <p:nvPr/>
          </p:nvSpPr>
          <p:spPr bwMode="auto">
            <a:xfrm>
              <a:off x="1830" y="39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5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4" name="Rectangle 135"/>
            <p:cNvSpPr>
              <a:spLocks noChangeArrowheads="1"/>
            </p:cNvSpPr>
            <p:nvPr/>
          </p:nvSpPr>
          <p:spPr bwMode="auto">
            <a:xfrm>
              <a:off x="1528" y="39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5" name="Rectangle 136"/>
            <p:cNvSpPr>
              <a:spLocks noChangeArrowheads="1"/>
            </p:cNvSpPr>
            <p:nvPr/>
          </p:nvSpPr>
          <p:spPr bwMode="auto">
            <a:xfrm>
              <a:off x="1409" y="39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6" name="Rectangle 137"/>
            <p:cNvSpPr>
              <a:spLocks noChangeArrowheads="1"/>
            </p:cNvSpPr>
            <p:nvPr/>
          </p:nvSpPr>
          <p:spPr bwMode="auto">
            <a:xfrm>
              <a:off x="1109" y="39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7" name="Rectangle 138"/>
            <p:cNvSpPr>
              <a:spLocks noChangeArrowheads="1"/>
            </p:cNvSpPr>
            <p:nvPr/>
          </p:nvSpPr>
          <p:spPr bwMode="auto">
            <a:xfrm>
              <a:off x="838" y="39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8" name="Rectangle 139"/>
            <p:cNvSpPr>
              <a:spLocks noChangeArrowheads="1"/>
            </p:cNvSpPr>
            <p:nvPr/>
          </p:nvSpPr>
          <p:spPr bwMode="auto">
            <a:xfrm>
              <a:off x="2907" y="3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99" name="Rectangle 140"/>
            <p:cNvSpPr>
              <a:spLocks noChangeArrowheads="1"/>
            </p:cNvSpPr>
            <p:nvPr/>
          </p:nvSpPr>
          <p:spPr bwMode="auto">
            <a:xfrm>
              <a:off x="1626" y="3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7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0" name="Rectangle 141"/>
            <p:cNvSpPr>
              <a:spLocks noChangeArrowheads="1"/>
            </p:cNvSpPr>
            <p:nvPr/>
          </p:nvSpPr>
          <p:spPr bwMode="auto">
            <a:xfrm>
              <a:off x="393" y="211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1" name="Rectangle 142"/>
            <p:cNvSpPr>
              <a:spLocks noChangeArrowheads="1"/>
            </p:cNvSpPr>
            <p:nvPr/>
          </p:nvSpPr>
          <p:spPr bwMode="auto">
            <a:xfrm>
              <a:off x="185" y="211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2" name="Rectangle 143"/>
            <p:cNvSpPr>
              <a:spLocks noChangeArrowheads="1"/>
            </p:cNvSpPr>
            <p:nvPr/>
          </p:nvSpPr>
          <p:spPr bwMode="auto">
            <a:xfrm>
              <a:off x="2079" y="37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3" name="Rectangle 144"/>
            <p:cNvSpPr>
              <a:spLocks noChangeArrowheads="1"/>
            </p:cNvSpPr>
            <p:nvPr/>
          </p:nvSpPr>
          <p:spPr bwMode="auto">
            <a:xfrm>
              <a:off x="2660" y="39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4" name="Rectangle 145"/>
            <p:cNvSpPr>
              <a:spLocks noChangeArrowheads="1"/>
            </p:cNvSpPr>
            <p:nvPr/>
          </p:nvSpPr>
          <p:spPr bwMode="auto">
            <a:xfrm>
              <a:off x="1949" y="39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5" name="Rectangle 146"/>
            <p:cNvSpPr>
              <a:spLocks noChangeArrowheads="1"/>
            </p:cNvSpPr>
            <p:nvPr/>
          </p:nvSpPr>
          <p:spPr bwMode="auto">
            <a:xfrm>
              <a:off x="1194" y="39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6" name="Rectangle 147"/>
            <p:cNvSpPr>
              <a:spLocks noChangeArrowheads="1"/>
            </p:cNvSpPr>
            <p:nvPr/>
          </p:nvSpPr>
          <p:spPr bwMode="auto">
            <a:xfrm>
              <a:off x="945" y="397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7" name="Rectangle 148"/>
            <p:cNvSpPr>
              <a:spLocks noChangeArrowheads="1"/>
            </p:cNvSpPr>
            <p:nvPr/>
          </p:nvSpPr>
          <p:spPr bwMode="auto">
            <a:xfrm>
              <a:off x="2566" y="3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8" name="Rectangle 149"/>
            <p:cNvSpPr>
              <a:spLocks noChangeArrowheads="1"/>
            </p:cNvSpPr>
            <p:nvPr/>
          </p:nvSpPr>
          <p:spPr bwMode="auto">
            <a:xfrm>
              <a:off x="270" y="211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9" name="Rectangle 150"/>
            <p:cNvSpPr>
              <a:spLocks noChangeArrowheads="1"/>
            </p:cNvSpPr>
            <p:nvPr/>
          </p:nvSpPr>
          <p:spPr bwMode="auto">
            <a:xfrm>
              <a:off x="21" y="211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T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406" name="Rectangle 154"/>
          <p:cNvSpPr>
            <a:spLocks noChangeArrowheads="1"/>
          </p:cNvSpPr>
          <p:nvPr/>
        </p:nvSpPr>
        <p:spPr bwMode="auto">
          <a:xfrm>
            <a:off x="6003635" y="2749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07" name="AutoShape 155"/>
          <p:cNvSpPr>
            <a:spLocks noChangeAspect="1" noChangeArrowheads="1" noTextEdit="1"/>
          </p:cNvSpPr>
          <p:nvPr/>
        </p:nvSpPr>
        <p:spPr bwMode="auto">
          <a:xfrm>
            <a:off x="1820863" y="5768976"/>
            <a:ext cx="85328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2408" name="Group 35"/>
          <p:cNvGrpSpPr>
            <a:grpSpLocks/>
          </p:cNvGrpSpPr>
          <p:nvPr/>
        </p:nvGrpSpPr>
        <p:grpSpPr bwMode="auto">
          <a:xfrm>
            <a:off x="1524000" y="5724525"/>
            <a:ext cx="9137650" cy="814388"/>
            <a:chOff x="0" y="0"/>
            <a:chExt cx="4316" cy="513"/>
          </a:xfrm>
        </p:grpSpPr>
        <p:sp>
          <p:nvSpPr>
            <p:cNvPr id="102523" name="Line 157"/>
            <p:cNvSpPr>
              <a:spLocks noChangeShapeType="1"/>
            </p:cNvSpPr>
            <p:nvPr/>
          </p:nvSpPr>
          <p:spPr bwMode="auto">
            <a:xfrm>
              <a:off x="1065" y="267"/>
              <a:ext cx="1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4" name="Line 158"/>
            <p:cNvSpPr>
              <a:spLocks noChangeShapeType="1"/>
            </p:cNvSpPr>
            <p:nvPr/>
          </p:nvSpPr>
          <p:spPr bwMode="auto">
            <a:xfrm>
              <a:off x="2286" y="267"/>
              <a:ext cx="24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5" name="Rectangle 160"/>
            <p:cNvSpPr>
              <a:spLocks noChangeArrowheads="1"/>
            </p:cNvSpPr>
            <p:nvPr/>
          </p:nvSpPr>
          <p:spPr bwMode="auto">
            <a:xfrm>
              <a:off x="4271" y="163"/>
              <a:ext cx="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6" name="Rectangle 161"/>
            <p:cNvSpPr>
              <a:spLocks noChangeArrowheads="1"/>
            </p:cNvSpPr>
            <p:nvPr/>
          </p:nvSpPr>
          <p:spPr bwMode="auto">
            <a:xfrm>
              <a:off x="4071" y="163"/>
              <a:ext cx="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7" name="Rectangle 162"/>
            <p:cNvSpPr>
              <a:spLocks noChangeArrowheads="1"/>
            </p:cNvSpPr>
            <p:nvPr/>
          </p:nvSpPr>
          <p:spPr bwMode="auto">
            <a:xfrm>
              <a:off x="3510" y="163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10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8" name="Rectangle 163"/>
            <p:cNvSpPr>
              <a:spLocks noChangeArrowheads="1"/>
            </p:cNvSpPr>
            <p:nvPr/>
          </p:nvSpPr>
          <p:spPr bwMode="auto">
            <a:xfrm>
              <a:off x="3226" y="16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3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29" name="Rectangle 164"/>
            <p:cNvSpPr>
              <a:spLocks noChangeArrowheads="1"/>
            </p:cNvSpPr>
            <p:nvPr/>
          </p:nvSpPr>
          <p:spPr bwMode="auto">
            <a:xfrm>
              <a:off x="2793" y="163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10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0" name="Rectangle 171"/>
            <p:cNvSpPr>
              <a:spLocks noChangeArrowheads="1"/>
            </p:cNvSpPr>
            <p:nvPr/>
          </p:nvSpPr>
          <p:spPr bwMode="auto">
            <a:xfrm>
              <a:off x="2536" y="153"/>
              <a:ext cx="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1" name="Rectangle 172"/>
            <p:cNvSpPr>
              <a:spLocks noChangeArrowheads="1"/>
            </p:cNvSpPr>
            <p:nvPr/>
          </p:nvSpPr>
          <p:spPr bwMode="auto">
            <a:xfrm>
              <a:off x="2296" y="290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2" name="Rectangle 173"/>
            <p:cNvSpPr>
              <a:spLocks noChangeArrowheads="1"/>
            </p:cNvSpPr>
            <p:nvPr/>
          </p:nvSpPr>
          <p:spPr bwMode="auto">
            <a:xfrm>
              <a:off x="2369" y="4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3" name="Rectangle 174"/>
            <p:cNvSpPr>
              <a:spLocks noChangeArrowheads="1"/>
            </p:cNvSpPr>
            <p:nvPr/>
          </p:nvSpPr>
          <p:spPr bwMode="auto">
            <a:xfrm>
              <a:off x="2070" y="15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4" name="Rectangle 175"/>
            <p:cNvSpPr>
              <a:spLocks noChangeArrowheads="1"/>
            </p:cNvSpPr>
            <p:nvPr/>
          </p:nvSpPr>
          <p:spPr bwMode="auto">
            <a:xfrm>
              <a:off x="2015" y="153"/>
              <a:ext cx="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5" name="Rectangle 176"/>
            <p:cNvSpPr>
              <a:spLocks noChangeArrowheads="1"/>
            </p:cNvSpPr>
            <p:nvPr/>
          </p:nvSpPr>
          <p:spPr bwMode="auto">
            <a:xfrm>
              <a:off x="1794" y="15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5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6" name="Rectangle 177"/>
            <p:cNvSpPr>
              <a:spLocks noChangeArrowheads="1"/>
            </p:cNvSpPr>
            <p:nvPr/>
          </p:nvSpPr>
          <p:spPr bwMode="auto">
            <a:xfrm>
              <a:off x="1500" y="15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7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7" name="Rectangle 178"/>
            <p:cNvSpPr>
              <a:spLocks noChangeArrowheads="1"/>
            </p:cNvSpPr>
            <p:nvPr/>
          </p:nvSpPr>
          <p:spPr bwMode="auto">
            <a:xfrm>
              <a:off x="1075" y="290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8" name="Rectangle 179"/>
            <p:cNvSpPr>
              <a:spLocks noChangeArrowheads="1"/>
            </p:cNvSpPr>
            <p:nvPr/>
          </p:nvSpPr>
          <p:spPr bwMode="auto">
            <a:xfrm>
              <a:off x="734" y="15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5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9" name="Rectangle 180"/>
            <p:cNvSpPr>
              <a:spLocks noChangeArrowheads="1"/>
            </p:cNvSpPr>
            <p:nvPr/>
          </p:nvSpPr>
          <p:spPr bwMode="auto">
            <a:xfrm>
              <a:off x="439" y="153"/>
              <a:ext cx="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7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0" name="Rectangle 181"/>
            <p:cNvSpPr>
              <a:spLocks noChangeArrowheads="1"/>
            </p:cNvSpPr>
            <p:nvPr/>
          </p:nvSpPr>
          <p:spPr bwMode="auto">
            <a:xfrm>
              <a:off x="238" y="153"/>
              <a:ext cx="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1" name="Rectangle 182"/>
            <p:cNvSpPr>
              <a:spLocks noChangeArrowheads="1"/>
            </p:cNvSpPr>
            <p:nvPr/>
          </p:nvSpPr>
          <p:spPr bwMode="auto">
            <a:xfrm>
              <a:off x="105" y="153"/>
              <a:ext cx="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2" name="Rectangle 183"/>
            <p:cNvSpPr>
              <a:spLocks noChangeArrowheads="1"/>
            </p:cNvSpPr>
            <p:nvPr/>
          </p:nvSpPr>
          <p:spPr bwMode="auto">
            <a:xfrm>
              <a:off x="4210" y="149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3" name="Rectangle 184"/>
            <p:cNvSpPr>
              <a:spLocks noChangeArrowheads="1"/>
            </p:cNvSpPr>
            <p:nvPr/>
          </p:nvSpPr>
          <p:spPr bwMode="auto">
            <a:xfrm>
              <a:off x="3749" y="149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4" name="Rectangle 185"/>
            <p:cNvSpPr>
              <a:spLocks noChangeArrowheads="1"/>
            </p:cNvSpPr>
            <p:nvPr/>
          </p:nvSpPr>
          <p:spPr bwMode="auto">
            <a:xfrm>
              <a:off x="3032" y="149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5" name="Rectangle 187"/>
            <p:cNvSpPr>
              <a:spLocks noChangeArrowheads="1"/>
            </p:cNvSpPr>
            <p:nvPr/>
          </p:nvSpPr>
          <p:spPr bwMode="auto">
            <a:xfrm>
              <a:off x="2469" y="276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6" name="Rectangle 188"/>
            <p:cNvSpPr>
              <a:spLocks noChangeArrowheads="1"/>
            </p:cNvSpPr>
            <p:nvPr/>
          </p:nvSpPr>
          <p:spPr bwMode="auto">
            <a:xfrm>
              <a:off x="1954" y="139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7" name="Rectangle 189"/>
            <p:cNvSpPr>
              <a:spLocks noChangeArrowheads="1"/>
            </p:cNvSpPr>
            <p:nvPr/>
          </p:nvSpPr>
          <p:spPr bwMode="auto">
            <a:xfrm>
              <a:off x="916" y="38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8" name="Rectangle 190"/>
            <p:cNvSpPr>
              <a:spLocks noChangeArrowheads="1"/>
            </p:cNvSpPr>
            <p:nvPr/>
          </p:nvSpPr>
          <p:spPr bwMode="auto">
            <a:xfrm>
              <a:off x="906" y="387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0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9" name="Rectangle 191"/>
            <p:cNvSpPr>
              <a:spLocks noChangeArrowheads="1"/>
            </p:cNvSpPr>
            <p:nvPr/>
          </p:nvSpPr>
          <p:spPr bwMode="auto">
            <a:xfrm>
              <a:off x="1289" y="0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</a:rPr>
                <a:t>2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0" name="Rectangle 192"/>
            <p:cNvSpPr>
              <a:spLocks noChangeArrowheads="1"/>
            </p:cNvSpPr>
            <p:nvPr/>
          </p:nvSpPr>
          <p:spPr bwMode="auto">
            <a:xfrm>
              <a:off x="4126" y="16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1" name="Rectangle 193"/>
            <p:cNvSpPr>
              <a:spLocks noChangeArrowheads="1"/>
            </p:cNvSpPr>
            <p:nvPr/>
          </p:nvSpPr>
          <p:spPr bwMode="auto">
            <a:xfrm>
              <a:off x="3957" y="163"/>
              <a:ext cx="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O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2" name="Rectangle 194"/>
            <p:cNvSpPr>
              <a:spLocks noChangeArrowheads="1"/>
            </p:cNvSpPr>
            <p:nvPr/>
          </p:nvSpPr>
          <p:spPr bwMode="auto">
            <a:xfrm>
              <a:off x="3665" y="16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3" name="Rectangle 195"/>
            <p:cNvSpPr>
              <a:spLocks noChangeArrowheads="1"/>
            </p:cNvSpPr>
            <p:nvPr/>
          </p:nvSpPr>
          <p:spPr bwMode="auto">
            <a:xfrm>
              <a:off x="3299" y="16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4" name="Rectangle 196"/>
            <p:cNvSpPr>
              <a:spLocks noChangeArrowheads="1"/>
            </p:cNvSpPr>
            <p:nvPr/>
          </p:nvSpPr>
          <p:spPr bwMode="auto">
            <a:xfrm>
              <a:off x="2947" y="16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5" name="Rectangle 200"/>
            <p:cNvSpPr>
              <a:spLocks noChangeArrowheads="1"/>
            </p:cNvSpPr>
            <p:nvPr/>
          </p:nvSpPr>
          <p:spPr bwMode="auto">
            <a:xfrm>
              <a:off x="1870" y="15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6" name="Rectangle 201"/>
            <p:cNvSpPr>
              <a:spLocks noChangeArrowheads="1"/>
            </p:cNvSpPr>
            <p:nvPr/>
          </p:nvSpPr>
          <p:spPr bwMode="auto">
            <a:xfrm>
              <a:off x="1580" y="15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7" name="Rectangle 202"/>
            <p:cNvSpPr>
              <a:spLocks noChangeArrowheads="1"/>
            </p:cNvSpPr>
            <p:nvPr/>
          </p:nvSpPr>
          <p:spPr bwMode="auto">
            <a:xfrm>
              <a:off x="1097" y="4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8" name="Rectangle 203"/>
            <p:cNvSpPr>
              <a:spLocks noChangeArrowheads="1"/>
            </p:cNvSpPr>
            <p:nvPr/>
          </p:nvSpPr>
          <p:spPr bwMode="auto">
            <a:xfrm>
              <a:off x="520" y="15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9" name="Rectangle 204"/>
            <p:cNvSpPr>
              <a:spLocks noChangeArrowheads="1"/>
            </p:cNvSpPr>
            <p:nvPr/>
          </p:nvSpPr>
          <p:spPr bwMode="auto">
            <a:xfrm>
              <a:off x="159" y="153"/>
              <a:ext cx="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0" name="Rectangle 205"/>
            <p:cNvSpPr>
              <a:spLocks noChangeArrowheads="1"/>
            </p:cNvSpPr>
            <p:nvPr/>
          </p:nvSpPr>
          <p:spPr bwMode="auto">
            <a:xfrm>
              <a:off x="0" y="153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</a:rPr>
                <a:t>T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1" name="Rectangle 206"/>
            <p:cNvSpPr>
              <a:spLocks noChangeArrowheads="1"/>
            </p:cNvSpPr>
            <p:nvPr/>
          </p:nvSpPr>
          <p:spPr bwMode="auto">
            <a:xfrm>
              <a:off x="2378" y="277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2" name="Rectangle 207"/>
            <p:cNvSpPr>
              <a:spLocks noChangeArrowheads="1"/>
            </p:cNvSpPr>
            <p:nvPr/>
          </p:nvSpPr>
          <p:spPr bwMode="auto">
            <a:xfrm>
              <a:off x="826" y="39"/>
              <a:ext cx="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3" name="Rectangle 208"/>
            <p:cNvSpPr>
              <a:spLocks noChangeArrowheads="1"/>
            </p:cNvSpPr>
            <p:nvPr/>
          </p:nvSpPr>
          <p:spPr bwMode="auto">
            <a:xfrm>
              <a:off x="827" y="388"/>
              <a:ext cx="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4" name="Rectangle 209"/>
            <p:cNvSpPr>
              <a:spLocks noChangeArrowheads="1"/>
            </p:cNvSpPr>
            <p:nvPr/>
          </p:nvSpPr>
          <p:spPr bwMode="auto">
            <a:xfrm>
              <a:off x="1154" y="277"/>
              <a:ext cx="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5" name="Rectangle 210"/>
            <p:cNvSpPr>
              <a:spLocks noChangeArrowheads="1"/>
            </p:cNvSpPr>
            <p:nvPr/>
          </p:nvSpPr>
          <p:spPr bwMode="auto">
            <a:xfrm>
              <a:off x="3844" y="14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6" name="Rectangle 211"/>
            <p:cNvSpPr>
              <a:spLocks noChangeArrowheads="1"/>
            </p:cNvSpPr>
            <p:nvPr/>
          </p:nvSpPr>
          <p:spPr bwMode="auto">
            <a:xfrm>
              <a:off x="3408" y="14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7" name="Rectangle 212"/>
            <p:cNvSpPr>
              <a:spLocks noChangeArrowheads="1"/>
            </p:cNvSpPr>
            <p:nvPr/>
          </p:nvSpPr>
          <p:spPr bwMode="auto">
            <a:xfrm>
              <a:off x="3119" y="14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8" name="Rectangle 213"/>
            <p:cNvSpPr>
              <a:spLocks noChangeArrowheads="1"/>
            </p:cNvSpPr>
            <p:nvPr/>
          </p:nvSpPr>
          <p:spPr bwMode="auto">
            <a:xfrm>
              <a:off x="2691" y="14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9" name="Rectangle 217"/>
            <p:cNvSpPr>
              <a:spLocks noChangeArrowheads="1"/>
            </p:cNvSpPr>
            <p:nvPr/>
          </p:nvSpPr>
          <p:spPr bwMode="auto">
            <a:xfrm>
              <a:off x="2172" y="13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0" name="Rectangle 218"/>
            <p:cNvSpPr>
              <a:spLocks noChangeArrowheads="1"/>
            </p:cNvSpPr>
            <p:nvPr/>
          </p:nvSpPr>
          <p:spPr bwMode="auto">
            <a:xfrm>
              <a:off x="1685" y="13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1" name="Rectangle 219"/>
            <p:cNvSpPr>
              <a:spLocks noChangeArrowheads="1"/>
            </p:cNvSpPr>
            <p:nvPr/>
          </p:nvSpPr>
          <p:spPr bwMode="auto">
            <a:xfrm>
              <a:off x="1383" y="13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2" name="Rectangle 221"/>
            <p:cNvSpPr>
              <a:spLocks noChangeArrowheads="1"/>
            </p:cNvSpPr>
            <p:nvPr/>
          </p:nvSpPr>
          <p:spPr bwMode="auto">
            <a:xfrm>
              <a:off x="1223" y="291"/>
              <a:ext cx="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3" name="Rectangle 222"/>
            <p:cNvSpPr>
              <a:spLocks noChangeArrowheads="1"/>
            </p:cNvSpPr>
            <p:nvPr/>
          </p:nvSpPr>
          <p:spPr bwMode="auto">
            <a:xfrm>
              <a:off x="1223" y="36"/>
              <a:ext cx="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4" name="Rectangle 223"/>
            <p:cNvSpPr>
              <a:spLocks noChangeArrowheads="1"/>
            </p:cNvSpPr>
            <p:nvPr/>
          </p:nvSpPr>
          <p:spPr bwMode="auto">
            <a:xfrm>
              <a:off x="986" y="149"/>
              <a:ext cx="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5" name="Rectangle 224"/>
            <p:cNvSpPr>
              <a:spLocks noChangeArrowheads="1"/>
            </p:cNvSpPr>
            <p:nvPr/>
          </p:nvSpPr>
          <p:spPr bwMode="auto">
            <a:xfrm>
              <a:off x="986" y="291"/>
              <a:ext cx="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6" name="Rectangle 225"/>
            <p:cNvSpPr>
              <a:spLocks noChangeArrowheads="1"/>
            </p:cNvSpPr>
            <p:nvPr/>
          </p:nvSpPr>
          <p:spPr bwMode="auto">
            <a:xfrm>
              <a:off x="986" y="36"/>
              <a:ext cx="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7" name="Rectangle 226"/>
            <p:cNvSpPr>
              <a:spLocks noChangeArrowheads="1"/>
            </p:cNvSpPr>
            <p:nvPr/>
          </p:nvSpPr>
          <p:spPr bwMode="auto">
            <a:xfrm>
              <a:off x="625" y="13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8" name="Rectangle 227"/>
            <p:cNvSpPr>
              <a:spLocks noChangeArrowheads="1"/>
            </p:cNvSpPr>
            <p:nvPr/>
          </p:nvSpPr>
          <p:spPr bwMode="auto">
            <a:xfrm>
              <a:off x="323" y="133"/>
              <a:ext cx="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9" name="Rectangle 228"/>
            <p:cNvSpPr>
              <a:spLocks noChangeArrowheads="1"/>
            </p:cNvSpPr>
            <p:nvPr/>
          </p:nvSpPr>
          <p:spPr bwMode="auto">
            <a:xfrm>
              <a:off x="2427" y="265"/>
              <a:ext cx="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0" name="Rectangle 229"/>
            <p:cNvSpPr>
              <a:spLocks noChangeArrowheads="1"/>
            </p:cNvSpPr>
            <p:nvPr/>
          </p:nvSpPr>
          <p:spPr bwMode="auto">
            <a:xfrm>
              <a:off x="875" y="27"/>
              <a:ext cx="4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1" name="Rectangle 230"/>
            <p:cNvSpPr>
              <a:spLocks noChangeArrowheads="1"/>
            </p:cNvSpPr>
            <p:nvPr/>
          </p:nvSpPr>
          <p:spPr bwMode="auto">
            <a:xfrm>
              <a:off x="856" y="376"/>
              <a:ext cx="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2" name="Rectangle 231"/>
            <p:cNvSpPr>
              <a:spLocks noChangeArrowheads="1"/>
            </p:cNvSpPr>
            <p:nvPr/>
          </p:nvSpPr>
          <p:spPr bwMode="auto">
            <a:xfrm>
              <a:off x="808" y="85"/>
              <a:ext cx="14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3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409" name="Rectangle 234"/>
          <p:cNvSpPr>
            <a:spLocks noChangeArrowheads="1"/>
          </p:cNvSpPr>
          <p:nvPr/>
        </p:nvSpPr>
        <p:spPr bwMode="auto">
          <a:xfrm>
            <a:off x="6003635" y="26728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3333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02410" name="Group 97"/>
          <p:cNvGrpSpPr>
            <a:grpSpLocks/>
          </p:cNvGrpSpPr>
          <p:nvPr/>
        </p:nvGrpSpPr>
        <p:grpSpPr bwMode="auto">
          <a:xfrm>
            <a:off x="2630488" y="3024188"/>
            <a:ext cx="7200900" cy="2636838"/>
            <a:chOff x="0" y="0"/>
            <a:chExt cx="4536" cy="1661"/>
          </a:xfrm>
        </p:grpSpPr>
        <p:sp>
          <p:nvSpPr>
            <p:cNvPr id="102411" name="AutoShape 23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536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2" name="Line 237"/>
            <p:cNvSpPr>
              <a:spLocks noChangeShapeType="1"/>
            </p:cNvSpPr>
            <p:nvPr/>
          </p:nvSpPr>
          <p:spPr bwMode="auto">
            <a:xfrm flipH="1">
              <a:off x="1185" y="59"/>
              <a:ext cx="72" cy="2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3" name="Line 238"/>
            <p:cNvSpPr>
              <a:spLocks noChangeShapeType="1"/>
            </p:cNvSpPr>
            <p:nvPr/>
          </p:nvSpPr>
          <p:spPr bwMode="auto">
            <a:xfrm flipH="1">
              <a:off x="1386" y="426"/>
              <a:ext cx="72" cy="2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4" name="Line 239"/>
            <p:cNvSpPr>
              <a:spLocks noChangeShapeType="1"/>
            </p:cNvSpPr>
            <p:nvPr/>
          </p:nvSpPr>
          <p:spPr bwMode="auto">
            <a:xfrm flipH="1">
              <a:off x="2169" y="416"/>
              <a:ext cx="72" cy="2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5" name="Line 240"/>
            <p:cNvSpPr>
              <a:spLocks noChangeShapeType="1"/>
            </p:cNvSpPr>
            <p:nvPr/>
          </p:nvSpPr>
          <p:spPr bwMode="auto">
            <a:xfrm flipH="1">
              <a:off x="1560" y="772"/>
              <a:ext cx="72" cy="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6" name="Line 241"/>
            <p:cNvSpPr>
              <a:spLocks noChangeShapeType="1"/>
            </p:cNvSpPr>
            <p:nvPr/>
          </p:nvSpPr>
          <p:spPr bwMode="auto">
            <a:xfrm flipH="1">
              <a:off x="2368" y="782"/>
              <a:ext cx="73" cy="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7" name="Line 242"/>
            <p:cNvSpPr>
              <a:spLocks noChangeShapeType="1"/>
            </p:cNvSpPr>
            <p:nvPr/>
          </p:nvSpPr>
          <p:spPr bwMode="auto">
            <a:xfrm flipH="1">
              <a:off x="3314" y="772"/>
              <a:ext cx="73" cy="2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8" name="Line 243"/>
            <p:cNvSpPr>
              <a:spLocks noChangeShapeType="1"/>
            </p:cNvSpPr>
            <p:nvPr/>
          </p:nvSpPr>
          <p:spPr bwMode="auto">
            <a:xfrm>
              <a:off x="1984" y="1370"/>
              <a:ext cx="3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19" name="Line 244"/>
            <p:cNvSpPr>
              <a:spLocks noChangeShapeType="1"/>
            </p:cNvSpPr>
            <p:nvPr/>
          </p:nvSpPr>
          <p:spPr bwMode="auto">
            <a:xfrm>
              <a:off x="3701" y="1370"/>
              <a:ext cx="1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20" name="Rectangle 245"/>
            <p:cNvSpPr>
              <a:spLocks noChangeArrowheads="1"/>
            </p:cNvSpPr>
            <p:nvPr/>
          </p:nvSpPr>
          <p:spPr bwMode="auto">
            <a:xfrm>
              <a:off x="4445" y="121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1" name="Rectangle 246"/>
            <p:cNvSpPr>
              <a:spLocks noChangeArrowheads="1"/>
            </p:cNvSpPr>
            <p:nvPr/>
          </p:nvSpPr>
          <p:spPr bwMode="auto">
            <a:xfrm>
              <a:off x="3912" y="121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2" name="Rectangle 247"/>
            <p:cNvSpPr>
              <a:spLocks noChangeArrowheads="1"/>
            </p:cNvSpPr>
            <p:nvPr/>
          </p:nvSpPr>
          <p:spPr bwMode="auto">
            <a:xfrm>
              <a:off x="2477" y="121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3" name="Rectangle 248"/>
            <p:cNvSpPr>
              <a:spLocks noChangeArrowheads="1"/>
            </p:cNvSpPr>
            <p:nvPr/>
          </p:nvSpPr>
          <p:spPr bwMode="auto">
            <a:xfrm>
              <a:off x="2295" y="1381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4" name="Rectangle 249"/>
            <p:cNvSpPr>
              <a:spLocks noChangeArrowheads="1"/>
            </p:cNvSpPr>
            <p:nvPr/>
          </p:nvSpPr>
          <p:spPr bwMode="auto">
            <a:xfrm>
              <a:off x="1758" y="121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5" name="Rectangle 250"/>
            <p:cNvSpPr>
              <a:spLocks noChangeArrowheads="1"/>
            </p:cNvSpPr>
            <p:nvPr/>
          </p:nvSpPr>
          <p:spPr bwMode="auto">
            <a:xfrm>
              <a:off x="4169" y="74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6" name="Rectangle 251"/>
            <p:cNvSpPr>
              <a:spLocks noChangeArrowheads="1"/>
            </p:cNvSpPr>
            <p:nvPr/>
          </p:nvSpPr>
          <p:spPr bwMode="auto">
            <a:xfrm>
              <a:off x="3558" y="74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7" name="Rectangle 252"/>
            <p:cNvSpPr>
              <a:spLocks noChangeArrowheads="1"/>
            </p:cNvSpPr>
            <p:nvPr/>
          </p:nvSpPr>
          <p:spPr bwMode="auto">
            <a:xfrm>
              <a:off x="2593" y="747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8" name="Rectangle 253"/>
            <p:cNvSpPr>
              <a:spLocks noChangeArrowheads="1"/>
            </p:cNvSpPr>
            <p:nvPr/>
          </p:nvSpPr>
          <p:spPr bwMode="auto">
            <a:xfrm>
              <a:off x="3024" y="390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29" name="Rectangle 254"/>
            <p:cNvSpPr>
              <a:spLocks noChangeArrowheads="1"/>
            </p:cNvSpPr>
            <p:nvPr/>
          </p:nvSpPr>
          <p:spPr bwMode="auto">
            <a:xfrm>
              <a:off x="2413" y="390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0" name="Rectangle 255"/>
            <p:cNvSpPr>
              <a:spLocks noChangeArrowheads="1"/>
            </p:cNvSpPr>
            <p:nvPr/>
          </p:nvSpPr>
          <p:spPr bwMode="auto">
            <a:xfrm>
              <a:off x="1867" y="33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1" name="Rectangle 256"/>
            <p:cNvSpPr>
              <a:spLocks noChangeArrowheads="1"/>
            </p:cNvSpPr>
            <p:nvPr/>
          </p:nvSpPr>
          <p:spPr bwMode="auto">
            <a:xfrm>
              <a:off x="4232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2" name="Rectangle 257"/>
            <p:cNvSpPr>
              <a:spLocks noChangeArrowheads="1"/>
            </p:cNvSpPr>
            <p:nvPr/>
          </p:nvSpPr>
          <p:spPr bwMode="auto">
            <a:xfrm>
              <a:off x="3850" y="123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3" name="Rectangle 258"/>
            <p:cNvSpPr>
              <a:spLocks noChangeArrowheads="1"/>
            </p:cNvSpPr>
            <p:nvPr/>
          </p:nvSpPr>
          <p:spPr bwMode="auto">
            <a:xfrm>
              <a:off x="3741" y="136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4" name="Rectangle 259"/>
            <p:cNvSpPr>
              <a:spLocks noChangeArrowheads="1"/>
            </p:cNvSpPr>
            <p:nvPr/>
          </p:nvSpPr>
          <p:spPr bwMode="auto">
            <a:xfrm>
              <a:off x="3615" y="123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5" name="Rectangle 260"/>
            <p:cNvSpPr>
              <a:spLocks noChangeArrowheads="1"/>
            </p:cNvSpPr>
            <p:nvPr/>
          </p:nvSpPr>
          <p:spPr bwMode="auto">
            <a:xfrm>
              <a:off x="3505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6" name="Rectangle 261"/>
            <p:cNvSpPr>
              <a:spLocks noChangeArrowheads="1"/>
            </p:cNvSpPr>
            <p:nvPr/>
          </p:nvSpPr>
          <p:spPr bwMode="auto">
            <a:xfrm>
              <a:off x="3209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7" name="Rectangle 262"/>
            <p:cNvSpPr>
              <a:spLocks noChangeArrowheads="1"/>
            </p:cNvSpPr>
            <p:nvPr/>
          </p:nvSpPr>
          <p:spPr bwMode="auto">
            <a:xfrm>
              <a:off x="2416" y="123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8" name="Rectangle 263"/>
            <p:cNvSpPr>
              <a:spLocks noChangeArrowheads="1"/>
            </p:cNvSpPr>
            <p:nvPr/>
          </p:nvSpPr>
          <p:spPr bwMode="auto">
            <a:xfrm>
              <a:off x="2048" y="1399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39" name="Rectangle 264"/>
            <p:cNvSpPr>
              <a:spLocks noChangeArrowheads="1"/>
            </p:cNvSpPr>
            <p:nvPr/>
          </p:nvSpPr>
          <p:spPr bwMode="auto">
            <a:xfrm>
              <a:off x="1948" y="123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0" name="Rectangle 265"/>
            <p:cNvSpPr>
              <a:spLocks noChangeArrowheads="1"/>
            </p:cNvSpPr>
            <p:nvPr/>
          </p:nvSpPr>
          <p:spPr bwMode="auto">
            <a:xfrm>
              <a:off x="1838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1" name="Rectangle 266"/>
            <p:cNvSpPr>
              <a:spLocks noChangeArrowheads="1"/>
            </p:cNvSpPr>
            <p:nvPr/>
          </p:nvSpPr>
          <p:spPr bwMode="auto">
            <a:xfrm>
              <a:off x="1511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2" name="Rectangle 267"/>
            <p:cNvSpPr>
              <a:spLocks noChangeArrowheads="1"/>
            </p:cNvSpPr>
            <p:nvPr/>
          </p:nvSpPr>
          <p:spPr bwMode="auto">
            <a:xfrm>
              <a:off x="1217" y="123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3" name="Rectangle 268"/>
            <p:cNvSpPr>
              <a:spLocks noChangeArrowheads="1"/>
            </p:cNvSpPr>
            <p:nvPr/>
          </p:nvSpPr>
          <p:spPr bwMode="auto">
            <a:xfrm>
              <a:off x="1122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1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4" name="Rectangle 269"/>
            <p:cNvSpPr>
              <a:spLocks noChangeArrowheads="1"/>
            </p:cNvSpPr>
            <p:nvPr/>
          </p:nvSpPr>
          <p:spPr bwMode="auto">
            <a:xfrm>
              <a:off x="1066" y="1230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5" name="Rectangle 270"/>
            <p:cNvSpPr>
              <a:spLocks noChangeArrowheads="1"/>
            </p:cNvSpPr>
            <p:nvPr/>
          </p:nvSpPr>
          <p:spPr bwMode="auto">
            <a:xfrm>
              <a:off x="709" y="1230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6" name="Rectangle 271"/>
            <p:cNvSpPr>
              <a:spLocks noChangeArrowheads="1"/>
            </p:cNvSpPr>
            <p:nvPr/>
          </p:nvSpPr>
          <p:spPr bwMode="auto">
            <a:xfrm>
              <a:off x="3956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7" name="Rectangle 272"/>
            <p:cNvSpPr>
              <a:spLocks noChangeArrowheads="1"/>
            </p:cNvSpPr>
            <p:nvPr/>
          </p:nvSpPr>
          <p:spPr bwMode="auto">
            <a:xfrm>
              <a:off x="3670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8" name="Rectangle 273"/>
            <p:cNvSpPr>
              <a:spLocks noChangeArrowheads="1"/>
            </p:cNvSpPr>
            <p:nvPr/>
          </p:nvSpPr>
          <p:spPr bwMode="auto">
            <a:xfrm>
              <a:off x="3497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49" name="Rectangle 274"/>
            <p:cNvSpPr>
              <a:spLocks noChangeArrowheads="1"/>
            </p:cNvSpPr>
            <p:nvPr/>
          </p:nvSpPr>
          <p:spPr bwMode="auto">
            <a:xfrm>
              <a:off x="3383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0" name="Rectangle 275"/>
            <p:cNvSpPr>
              <a:spLocks noChangeArrowheads="1"/>
            </p:cNvSpPr>
            <p:nvPr/>
          </p:nvSpPr>
          <p:spPr bwMode="auto">
            <a:xfrm>
              <a:off x="3100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1" name="Rectangle 276"/>
            <p:cNvSpPr>
              <a:spLocks noChangeArrowheads="1"/>
            </p:cNvSpPr>
            <p:nvPr/>
          </p:nvSpPr>
          <p:spPr bwMode="auto">
            <a:xfrm>
              <a:off x="2990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2" name="Rectangle 277"/>
            <p:cNvSpPr>
              <a:spLocks noChangeArrowheads="1"/>
            </p:cNvSpPr>
            <p:nvPr/>
          </p:nvSpPr>
          <p:spPr bwMode="auto">
            <a:xfrm>
              <a:off x="2705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3" name="Rectangle 278"/>
            <p:cNvSpPr>
              <a:spLocks noChangeArrowheads="1"/>
            </p:cNvSpPr>
            <p:nvPr/>
          </p:nvSpPr>
          <p:spPr bwMode="auto">
            <a:xfrm>
              <a:off x="2531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4" name="Rectangle 279"/>
            <p:cNvSpPr>
              <a:spLocks noChangeArrowheads="1"/>
            </p:cNvSpPr>
            <p:nvPr/>
          </p:nvSpPr>
          <p:spPr bwMode="auto">
            <a:xfrm>
              <a:off x="2418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4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5" name="Rectangle 280"/>
            <p:cNvSpPr>
              <a:spLocks noChangeArrowheads="1"/>
            </p:cNvSpPr>
            <p:nvPr/>
          </p:nvSpPr>
          <p:spPr bwMode="auto">
            <a:xfrm>
              <a:off x="2134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6" name="Rectangle 281"/>
            <p:cNvSpPr>
              <a:spLocks noChangeArrowheads="1"/>
            </p:cNvSpPr>
            <p:nvPr/>
          </p:nvSpPr>
          <p:spPr bwMode="auto">
            <a:xfrm>
              <a:off x="2024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7" name="Rectangle 282"/>
            <p:cNvSpPr>
              <a:spLocks noChangeArrowheads="1"/>
            </p:cNvSpPr>
            <p:nvPr/>
          </p:nvSpPr>
          <p:spPr bwMode="auto">
            <a:xfrm>
              <a:off x="1739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8" name="Rectangle 283"/>
            <p:cNvSpPr>
              <a:spLocks noChangeArrowheads="1"/>
            </p:cNvSpPr>
            <p:nvPr/>
          </p:nvSpPr>
          <p:spPr bwMode="auto">
            <a:xfrm>
              <a:off x="1629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8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59" name="Rectangle 284"/>
            <p:cNvSpPr>
              <a:spLocks noChangeArrowheads="1"/>
            </p:cNvSpPr>
            <p:nvPr/>
          </p:nvSpPr>
          <p:spPr bwMode="auto">
            <a:xfrm>
              <a:off x="1355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0" name="Rectangle 285"/>
            <p:cNvSpPr>
              <a:spLocks noChangeArrowheads="1"/>
            </p:cNvSpPr>
            <p:nvPr/>
          </p:nvSpPr>
          <p:spPr bwMode="auto">
            <a:xfrm>
              <a:off x="1097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1" name="Rectangle 286"/>
            <p:cNvSpPr>
              <a:spLocks noChangeArrowheads="1"/>
            </p:cNvSpPr>
            <p:nvPr/>
          </p:nvSpPr>
          <p:spPr bwMode="auto">
            <a:xfrm>
              <a:off x="1016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2" name="Rectangle 287"/>
            <p:cNvSpPr>
              <a:spLocks noChangeArrowheads="1"/>
            </p:cNvSpPr>
            <p:nvPr/>
          </p:nvSpPr>
          <p:spPr bwMode="auto">
            <a:xfrm>
              <a:off x="903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3" name="Rectangle 288"/>
            <p:cNvSpPr>
              <a:spLocks noChangeArrowheads="1"/>
            </p:cNvSpPr>
            <p:nvPr/>
          </p:nvSpPr>
          <p:spPr bwMode="auto">
            <a:xfrm>
              <a:off x="822" y="765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4" name="Rectangle 289"/>
            <p:cNvSpPr>
              <a:spLocks noChangeArrowheads="1"/>
            </p:cNvSpPr>
            <p:nvPr/>
          </p:nvSpPr>
          <p:spPr bwMode="auto">
            <a:xfrm>
              <a:off x="709" y="765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5" name="Rectangle 290"/>
            <p:cNvSpPr>
              <a:spLocks noChangeArrowheads="1"/>
            </p:cNvSpPr>
            <p:nvPr/>
          </p:nvSpPr>
          <p:spPr bwMode="auto">
            <a:xfrm>
              <a:off x="2809" y="4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6" name="Rectangle 291"/>
            <p:cNvSpPr>
              <a:spLocks noChangeArrowheads="1"/>
            </p:cNvSpPr>
            <p:nvPr/>
          </p:nvSpPr>
          <p:spPr bwMode="auto">
            <a:xfrm>
              <a:off x="2524" y="408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7" name="Rectangle 292"/>
            <p:cNvSpPr>
              <a:spLocks noChangeArrowheads="1"/>
            </p:cNvSpPr>
            <p:nvPr/>
          </p:nvSpPr>
          <p:spPr bwMode="auto">
            <a:xfrm>
              <a:off x="2352" y="408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8" name="Rectangle 293"/>
            <p:cNvSpPr>
              <a:spLocks noChangeArrowheads="1"/>
            </p:cNvSpPr>
            <p:nvPr/>
          </p:nvSpPr>
          <p:spPr bwMode="auto">
            <a:xfrm>
              <a:off x="2238" y="4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69" name="Rectangle 294"/>
            <p:cNvSpPr>
              <a:spLocks noChangeArrowheads="1"/>
            </p:cNvSpPr>
            <p:nvPr/>
          </p:nvSpPr>
          <p:spPr bwMode="auto">
            <a:xfrm>
              <a:off x="1953" y="408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0" name="Rectangle 295"/>
            <p:cNvSpPr>
              <a:spLocks noChangeArrowheads="1"/>
            </p:cNvSpPr>
            <p:nvPr/>
          </p:nvSpPr>
          <p:spPr bwMode="auto">
            <a:xfrm>
              <a:off x="1843" y="4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1" name="Rectangle 296"/>
            <p:cNvSpPr>
              <a:spLocks noChangeArrowheads="1"/>
            </p:cNvSpPr>
            <p:nvPr/>
          </p:nvSpPr>
          <p:spPr bwMode="auto">
            <a:xfrm>
              <a:off x="1558" y="408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2" name="Rectangle 297"/>
            <p:cNvSpPr>
              <a:spLocks noChangeArrowheads="1"/>
            </p:cNvSpPr>
            <p:nvPr/>
          </p:nvSpPr>
          <p:spPr bwMode="auto">
            <a:xfrm>
              <a:off x="1445" y="4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4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3" name="Rectangle 298"/>
            <p:cNvSpPr>
              <a:spLocks noChangeArrowheads="1"/>
            </p:cNvSpPr>
            <p:nvPr/>
          </p:nvSpPr>
          <p:spPr bwMode="auto">
            <a:xfrm>
              <a:off x="1161" y="408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4" name="Rectangle 299"/>
            <p:cNvSpPr>
              <a:spLocks noChangeArrowheads="1"/>
            </p:cNvSpPr>
            <p:nvPr/>
          </p:nvSpPr>
          <p:spPr bwMode="auto">
            <a:xfrm>
              <a:off x="903" y="4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5" name="Rectangle 300"/>
            <p:cNvSpPr>
              <a:spLocks noChangeArrowheads="1"/>
            </p:cNvSpPr>
            <p:nvPr/>
          </p:nvSpPr>
          <p:spPr bwMode="auto">
            <a:xfrm>
              <a:off x="822" y="408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6" name="Rectangle 301"/>
            <p:cNvSpPr>
              <a:spLocks noChangeArrowheads="1"/>
            </p:cNvSpPr>
            <p:nvPr/>
          </p:nvSpPr>
          <p:spPr bwMode="auto">
            <a:xfrm>
              <a:off x="709" y="408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7" name="Rectangle 302"/>
            <p:cNvSpPr>
              <a:spLocks noChangeArrowheads="1"/>
            </p:cNvSpPr>
            <p:nvPr/>
          </p:nvSpPr>
          <p:spPr bwMode="auto">
            <a:xfrm>
              <a:off x="1653" y="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5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8" name="Rectangle 303"/>
            <p:cNvSpPr>
              <a:spLocks noChangeArrowheads="1"/>
            </p:cNvSpPr>
            <p:nvPr/>
          </p:nvSpPr>
          <p:spPr bwMode="auto">
            <a:xfrm>
              <a:off x="1368" y="52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79" name="Rectangle 304"/>
            <p:cNvSpPr>
              <a:spLocks noChangeArrowheads="1"/>
            </p:cNvSpPr>
            <p:nvPr/>
          </p:nvSpPr>
          <p:spPr bwMode="auto">
            <a:xfrm>
              <a:off x="1254" y="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0" name="Rectangle 305"/>
            <p:cNvSpPr>
              <a:spLocks noChangeArrowheads="1"/>
            </p:cNvSpPr>
            <p:nvPr/>
          </p:nvSpPr>
          <p:spPr bwMode="auto">
            <a:xfrm>
              <a:off x="971" y="52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1" name="Rectangle 306"/>
            <p:cNvSpPr>
              <a:spLocks noChangeArrowheads="1"/>
            </p:cNvSpPr>
            <p:nvPr/>
          </p:nvSpPr>
          <p:spPr bwMode="auto">
            <a:xfrm>
              <a:off x="712" y="5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2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2" name="Rectangle 307"/>
            <p:cNvSpPr>
              <a:spLocks noChangeArrowheads="1"/>
            </p:cNvSpPr>
            <p:nvPr/>
          </p:nvSpPr>
          <p:spPr bwMode="auto">
            <a:xfrm>
              <a:off x="404" y="52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)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3" name="Rectangle 308"/>
            <p:cNvSpPr>
              <a:spLocks noChangeArrowheads="1"/>
            </p:cNvSpPr>
            <p:nvPr/>
          </p:nvSpPr>
          <p:spPr bwMode="auto">
            <a:xfrm>
              <a:off x="207" y="52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ea typeface="华文行楷" panose="02010800040101010101" pitchFamily="2" charset="-122"/>
                </a:rPr>
                <a:t>(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4" name="Rectangle 309"/>
            <p:cNvSpPr>
              <a:spLocks noChangeArrowheads="1"/>
            </p:cNvSpPr>
            <p:nvPr/>
          </p:nvSpPr>
          <p:spPr bwMode="auto">
            <a:xfrm>
              <a:off x="4339" y="1230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5" name="Rectangle 310"/>
            <p:cNvSpPr>
              <a:spLocks noChangeArrowheads="1"/>
            </p:cNvSpPr>
            <p:nvPr/>
          </p:nvSpPr>
          <p:spPr bwMode="auto">
            <a:xfrm>
              <a:off x="3741" y="1105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6" name="Rectangle 311"/>
            <p:cNvSpPr>
              <a:spLocks noChangeArrowheads="1"/>
            </p:cNvSpPr>
            <p:nvPr/>
          </p:nvSpPr>
          <p:spPr bwMode="auto">
            <a:xfrm>
              <a:off x="2158" y="1094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7" name="Rectangle 312"/>
            <p:cNvSpPr>
              <a:spLocks noChangeArrowheads="1"/>
            </p:cNvSpPr>
            <p:nvPr/>
          </p:nvSpPr>
          <p:spPr bwMode="auto">
            <a:xfrm>
              <a:off x="906" y="1230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T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8" name="Rectangle 313"/>
            <p:cNvSpPr>
              <a:spLocks noChangeArrowheads="1"/>
            </p:cNvSpPr>
            <p:nvPr/>
          </p:nvSpPr>
          <p:spPr bwMode="auto">
            <a:xfrm>
              <a:off x="4064" y="765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89" name="Rectangle 314"/>
            <p:cNvSpPr>
              <a:spLocks noChangeArrowheads="1"/>
            </p:cNvSpPr>
            <p:nvPr/>
          </p:nvSpPr>
          <p:spPr bwMode="auto">
            <a:xfrm>
              <a:off x="3179" y="732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0" name="Rectangle 315"/>
            <p:cNvSpPr>
              <a:spLocks noChangeArrowheads="1"/>
            </p:cNvSpPr>
            <p:nvPr/>
          </p:nvSpPr>
          <p:spPr bwMode="auto">
            <a:xfrm>
              <a:off x="2234" y="742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1" name="Rectangle 316"/>
            <p:cNvSpPr>
              <a:spLocks noChangeArrowheads="1"/>
            </p:cNvSpPr>
            <p:nvPr/>
          </p:nvSpPr>
          <p:spPr bwMode="auto">
            <a:xfrm>
              <a:off x="1440" y="740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2" name="Rectangle 317"/>
            <p:cNvSpPr>
              <a:spLocks noChangeArrowheads="1"/>
            </p:cNvSpPr>
            <p:nvPr/>
          </p:nvSpPr>
          <p:spPr bwMode="auto">
            <a:xfrm>
              <a:off x="1195" y="765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T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3" name="Rectangle 318"/>
            <p:cNvSpPr>
              <a:spLocks noChangeArrowheads="1"/>
            </p:cNvSpPr>
            <p:nvPr/>
          </p:nvSpPr>
          <p:spPr bwMode="auto">
            <a:xfrm>
              <a:off x="2918" y="408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4" name="Rectangle 319"/>
            <p:cNvSpPr>
              <a:spLocks noChangeArrowheads="1"/>
            </p:cNvSpPr>
            <p:nvPr/>
          </p:nvSpPr>
          <p:spPr bwMode="auto">
            <a:xfrm>
              <a:off x="2035" y="392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5" name="Rectangle 320"/>
            <p:cNvSpPr>
              <a:spLocks noChangeArrowheads="1"/>
            </p:cNvSpPr>
            <p:nvPr/>
          </p:nvSpPr>
          <p:spPr bwMode="auto">
            <a:xfrm>
              <a:off x="1245" y="385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6" name="Rectangle 321"/>
            <p:cNvSpPr>
              <a:spLocks noChangeArrowheads="1"/>
            </p:cNvSpPr>
            <p:nvPr/>
          </p:nvSpPr>
          <p:spPr bwMode="auto">
            <a:xfrm>
              <a:off x="1001" y="408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T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7" name="Rectangle 322"/>
            <p:cNvSpPr>
              <a:spLocks noChangeArrowheads="1"/>
            </p:cNvSpPr>
            <p:nvPr/>
          </p:nvSpPr>
          <p:spPr bwMode="auto">
            <a:xfrm>
              <a:off x="1761" y="52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8" name="Rectangle 323"/>
            <p:cNvSpPr>
              <a:spLocks noChangeArrowheads="1"/>
            </p:cNvSpPr>
            <p:nvPr/>
          </p:nvSpPr>
          <p:spPr bwMode="auto">
            <a:xfrm>
              <a:off x="1058" y="38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499" name="Rectangle 324"/>
            <p:cNvSpPr>
              <a:spLocks noChangeArrowheads="1"/>
            </p:cNvSpPr>
            <p:nvPr/>
          </p:nvSpPr>
          <p:spPr bwMode="auto">
            <a:xfrm>
              <a:off x="810" y="52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T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0" name="Rectangle 325"/>
            <p:cNvSpPr>
              <a:spLocks noChangeArrowheads="1"/>
            </p:cNvSpPr>
            <p:nvPr/>
          </p:nvSpPr>
          <p:spPr bwMode="auto">
            <a:xfrm>
              <a:off x="282" y="52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n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1" name="Rectangle 326"/>
            <p:cNvSpPr>
              <a:spLocks noChangeArrowheads="1"/>
            </p:cNvSpPr>
            <p:nvPr/>
          </p:nvSpPr>
          <p:spPr bwMode="auto">
            <a:xfrm>
              <a:off x="46" y="52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T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2" name="Rectangle 327"/>
            <p:cNvSpPr>
              <a:spLocks noChangeArrowheads="1"/>
            </p:cNvSpPr>
            <p:nvPr/>
          </p:nvSpPr>
          <p:spPr bwMode="auto">
            <a:xfrm>
              <a:off x="2141" y="1382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k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3" name="Rectangle 328"/>
            <p:cNvSpPr>
              <a:spLocks noChangeArrowheads="1"/>
            </p:cNvSpPr>
            <p:nvPr/>
          </p:nvSpPr>
          <p:spPr bwMode="auto">
            <a:xfrm>
              <a:off x="1604" y="1213"/>
              <a:ext cx="6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k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4" name="Rectangle 329"/>
            <p:cNvSpPr>
              <a:spLocks noChangeArrowheads="1"/>
            </p:cNvSpPr>
            <p:nvPr/>
          </p:nvSpPr>
          <p:spPr bwMode="auto">
            <a:xfrm>
              <a:off x="803" y="1213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ea typeface="华文行楷" panose="02010800040101010101" pitchFamily="2" charset="-122"/>
                </a:rPr>
                <a:t>k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5" name="Rectangle 330"/>
            <p:cNvSpPr>
              <a:spLocks noChangeArrowheads="1"/>
            </p:cNvSpPr>
            <p:nvPr/>
          </p:nvSpPr>
          <p:spPr bwMode="auto">
            <a:xfrm>
              <a:off x="4088" y="120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6" name="Rectangle 331"/>
            <p:cNvSpPr>
              <a:spLocks noChangeArrowheads="1"/>
            </p:cNvSpPr>
            <p:nvPr/>
          </p:nvSpPr>
          <p:spPr bwMode="auto">
            <a:xfrm>
              <a:off x="3315" y="1219"/>
              <a:ext cx="3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×´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7" name="Rectangle 332"/>
            <p:cNvSpPr>
              <a:spLocks noChangeArrowheads="1"/>
            </p:cNvSpPr>
            <p:nvPr/>
          </p:nvSpPr>
          <p:spPr bwMode="auto">
            <a:xfrm>
              <a:off x="3059" y="120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8" name="Rectangle 333"/>
            <p:cNvSpPr>
              <a:spLocks noChangeArrowheads="1"/>
            </p:cNvSpPr>
            <p:nvPr/>
          </p:nvSpPr>
          <p:spPr bwMode="auto">
            <a:xfrm>
              <a:off x="2653" y="120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09" name="Rectangle 334"/>
            <p:cNvSpPr>
              <a:spLocks noChangeArrowheads="1"/>
            </p:cNvSpPr>
            <p:nvPr/>
          </p:nvSpPr>
          <p:spPr bwMode="auto">
            <a:xfrm>
              <a:off x="1361" y="120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0" name="Rectangle 335"/>
            <p:cNvSpPr>
              <a:spLocks noChangeArrowheads="1"/>
            </p:cNvSpPr>
            <p:nvPr/>
          </p:nvSpPr>
          <p:spPr bwMode="auto">
            <a:xfrm>
              <a:off x="552" y="1205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1" name="Rectangle 336"/>
            <p:cNvSpPr>
              <a:spLocks noChangeArrowheads="1"/>
            </p:cNvSpPr>
            <p:nvPr/>
          </p:nvSpPr>
          <p:spPr bwMode="auto">
            <a:xfrm>
              <a:off x="3813" y="740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2" name="Rectangle 337"/>
            <p:cNvSpPr>
              <a:spLocks noChangeArrowheads="1"/>
            </p:cNvSpPr>
            <p:nvPr/>
          </p:nvSpPr>
          <p:spPr bwMode="auto">
            <a:xfrm>
              <a:off x="2847" y="740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3" name="Rectangle 338"/>
            <p:cNvSpPr>
              <a:spLocks noChangeArrowheads="1"/>
            </p:cNvSpPr>
            <p:nvPr/>
          </p:nvSpPr>
          <p:spPr bwMode="auto">
            <a:xfrm>
              <a:off x="1881" y="740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4" name="Rectangle 339"/>
            <p:cNvSpPr>
              <a:spLocks noChangeArrowheads="1"/>
            </p:cNvSpPr>
            <p:nvPr/>
          </p:nvSpPr>
          <p:spPr bwMode="auto">
            <a:xfrm>
              <a:off x="552" y="740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5" name="Rectangle 340"/>
            <p:cNvSpPr>
              <a:spLocks noChangeArrowheads="1"/>
            </p:cNvSpPr>
            <p:nvPr/>
          </p:nvSpPr>
          <p:spPr bwMode="auto">
            <a:xfrm>
              <a:off x="2666" y="383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6" name="Rectangle 341"/>
            <p:cNvSpPr>
              <a:spLocks noChangeArrowheads="1"/>
            </p:cNvSpPr>
            <p:nvPr/>
          </p:nvSpPr>
          <p:spPr bwMode="auto">
            <a:xfrm>
              <a:off x="1701" y="383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7" name="Rectangle 342"/>
            <p:cNvSpPr>
              <a:spLocks noChangeArrowheads="1"/>
            </p:cNvSpPr>
            <p:nvPr/>
          </p:nvSpPr>
          <p:spPr bwMode="auto">
            <a:xfrm>
              <a:off x="552" y="383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8" name="Rectangle 343"/>
            <p:cNvSpPr>
              <a:spLocks noChangeArrowheads="1"/>
            </p:cNvSpPr>
            <p:nvPr/>
          </p:nvSpPr>
          <p:spPr bwMode="auto">
            <a:xfrm>
              <a:off x="1511" y="27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19" name="Rectangle 344"/>
            <p:cNvSpPr>
              <a:spLocks noChangeArrowheads="1"/>
            </p:cNvSpPr>
            <p:nvPr/>
          </p:nvSpPr>
          <p:spPr bwMode="auto">
            <a:xfrm>
              <a:off x="557" y="27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20" name="Rectangle 345"/>
            <p:cNvSpPr>
              <a:spLocks noChangeArrowheads="1"/>
            </p:cNvSpPr>
            <p:nvPr/>
          </p:nvSpPr>
          <p:spPr bwMode="auto">
            <a:xfrm>
              <a:off x="2238" y="1368"/>
              <a:ext cx="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21" name="Rectangle 346"/>
            <p:cNvSpPr>
              <a:spLocks noChangeArrowheads="1"/>
            </p:cNvSpPr>
            <p:nvPr/>
          </p:nvSpPr>
          <p:spPr bwMode="auto">
            <a:xfrm>
              <a:off x="1702" y="1199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2522" name="Rectangle 347"/>
            <p:cNvSpPr>
              <a:spLocks noChangeArrowheads="1"/>
            </p:cNvSpPr>
            <p:nvPr/>
          </p:nvSpPr>
          <p:spPr bwMode="auto">
            <a:xfrm>
              <a:off x="2812" y="1250"/>
              <a:ext cx="2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MT Extra" panose="05050102010205020202" pitchFamily="18" charset="2"/>
                  <a:ea typeface="华文行楷" panose="02010800040101010101" pitchFamily="2" charset="-122"/>
                </a:rPr>
                <a:t>L</a:t>
              </a:r>
              <a:endParaRPr lang="en-US" altLang="zh-CN" sz="1800" b="1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1371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2360613" y="969964"/>
            <a:ext cx="3649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3.   </a:t>
            </a:r>
            <a:r>
              <a:rPr lang="zh-CN" altLang="en-US" b="1">
                <a:solidFill>
                  <a:srgbClr val="000000"/>
                </a:solidFill>
              </a:rPr>
              <a:t>通用分治递推式</a:t>
            </a:r>
          </a:p>
        </p:txBody>
      </p:sp>
      <p:sp>
        <p:nvSpPr>
          <p:cNvPr id="103427" name="Rectangle 6"/>
          <p:cNvSpPr>
            <a:spLocks noChangeArrowheads="1"/>
          </p:cNvSpPr>
          <p:nvPr/>
        </p:nvSpPr>
        <p:spPr bwMode="auto">
          <a:xfrm>
            <a:off x="2270126" y="1584325"/>
            <a:ext cx="8056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大小为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的原问题分成若干个大小为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的子问题，其中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个子问题需要求解，而</a:t>
            </a:r>
            <a:r>
              <a:rPr lang="en-US" altLang="zh-CN" sz="2800" b="1" i="1">
                <a:solidFill>
                  <a:srgbClr val="000000"/>
                </a:solidFill>
              </a:rPr>
              <a:t>cn</a:t>
            </a:r>
            <a:r>
              <a:rPr lang="en-US" altLang="zh-CN" sz="2800" b="1" i="1" baseline="300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是合并各个子问题的解需要的工作量。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3081338" y="3159125"/>
            <a:ext cx="5040312" cy="1079500"/>
            <a:chOff x="0" y="0"/>
            <a:chExt cx="3175" cy="680"/>
          </a:xfrm>
        </p:grpSpPr>
        <p:sp>
          <p:nvSpPr>
            <p:cNvPr id="103473" name="AutoShape 9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17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4" name="Line 11"/>
            <p:cNvSpPr>
              <a:spLocks noChangeShapeType="1"/>
            </p:cNvSpPr>
            <p:nvPr/>
          </p:nvSpPr>
          <p:spPr bwMode="auto">
            <a:xfrm flipH="1">
              <a:off x="1341" y="408"/>
              <a:ext cx="77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5" name="Rectangle 12"/>
            <p:cNvSpPr>
              <a:spLocks noChangeArrowheads="1"/>
            </p:cNvSpPr>
            <p:nvPr/>
          </p:nvSpPr>
          <p:spPr bwMode="auto">
            <a:xfrm>
              <a:off x="727" y="408"/>
              <a:ext cx="10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6" name="Rectangle 13"/>
            <p:cNvSpPr>
              <a:spLocks noChangeArrowheads="1"/>
            </p:cNvSpPr>
            <p:nvPr/>
          </p:nvSpPr>
          <p:spPr bwMode="auto">
            <a:xfrm>
              <a:off x="727" y="215"/>
              <a:ext cx="10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í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7" name="Rectangle 14"/>
            <p:cNvSpPr>
              <a:spLocks noChangeArrowheads="1"/>
            </p:cNvSpPr>
            <p:nvPr/>
          </p:nvSpPr>
          <p:spPr bwMode="auto">
            <a:xfrm>
              <a:off x="727" y="22"/>
              <a:ext cx="10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ì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8" name="Rectangle 15"/>
            <p:cNvSpPr>
              <a:spLocks noChangeArrowheads="1"/>
            </p:cNvSpPr>
            <p:nvPr/>
          </p:nvSpPr>
          <p:spPr bwMode="auto">
            <a:xfrm>
              <a:off x="2780" y="356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&gt;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9" name="Rectangle 16"/>
            <p:cNvSpPr>
              <a:spLocks noChangeArrowheads="1"/>
            </p:cNvSpPr>
            <p:nvPr/>
          </p:nvSpPr>
          <p:spPr bwMode="auto">
            <a:xfrm>
              <a:off x="1683" y="356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0" name="Rectangle 17"/>
            <p:cNvSpPr>
              <a:spLocks noChangeArrowheads="1"/>
            </p:cNvSpPr>
            <p:nvPr/>
          </p:nvSpPr>
          <p:spPr bwMode="auto">
            <a:xfrm>
              <a:off x="2761" y="7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1" name="Rectangle 18"/>
            <p:cNvSpPr>
              <a:spLocks noChangeArrowheads="1"/>
            </p:cNvSpPr>
            <p:nvPr/>
          </p:nvSpPr>
          <p:spPr bwMode="auto">
            <a:xfrm>
              <a:off x="536" y="178"/>
              <a:ext cx="1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2" name="Rectangle 19"/>
            <p:cNvSpPr>
              <a:spLocks noChangeArrowheads="1"/>
            </p:cNvSpPr>
            <p:nvPr/>
          </p:nvSpPr>
          <p:spPr bwMode="auto">
            <a:xfrm>
              <a:off x="2945" y="38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3" name="Rectangle 20"/>
            <p:cNvSpPr>
              <a:spLocks noChangeArrowheads="1"/>
            </p:cNvSpPr>
            <p:nvPr/>
          </p:nvSpPr>
          <p:spPr bwMode="auto">
            <a:xfrm>
              <a:off x="1555" y="381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4" name="Rectangle 21"/>
            <p:cNvSpPr>
              <a:spLocks noChangeArrowheads="1"/>
            </p:cNvSpPr>
            <p:nvPr/>
          </p:nvSpPr>
          <p:spPr bwMode="auto">
            <a:xfrm>
              <a:off x="1134" y="381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5" name="Rectangle 22"/>
            <p:cNvSpPr>
              <a:spLocks noChangeArrowheads="1"/>
            </p:cNvSpPr>
            <p:nvPr/>
          </p:nvSpPr>
          <p:spPr bwMode="auto">
            <a:xfrm>
              <a:off x="2925" y="32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</a:rPr>
                <a:t>1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6" name="Rectangle 23"/>
            <p:cNvSpPr>
              <a:spLocks noChangeArrowheads="1"/>
            </p:cNvSpPr>
            <p:nvPr/>
          </p:nvSpPr>
          <p:spPr bwMode="auto">
            <a:xfrm>
              <a:off x="398" y="203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7" name="Rectangle 24"/>
            <p:cNvSpPr>
              <a:spLocks noChangeArrowheads="1"/>
            </p:cNvSpPr>
            <p:nvPr/>
          </p:nvSpPr>
          <p:spPr bwMode="auto">
            <a:xfrm>
              <a:off x="187" y="203"/>
              <a:ext cx="7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8" name="Rectangle 25"/>
            <p:cNvSpPr>
              <a:spLocks noChangeArrowheads="1"/>
            </p:cNvSpPr>
            <p:nvPr/>
          </p:nvSpPr>
          <p:spPr bwMode="auto">
            <a:xfrm>
              <a:off x="2601" y="381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89" name="Rectangle 26"/>
            <p:cNvSpPr>
              <a:spLocks noChangeArrowheads="1"/>
            </p:cNvSpPr>
            <p:nvPr/>
          </p:nvSpPr>
          <p:spPr bwMode="auto">
            <a:xfrm>
              <a:off x="1864" y="381"/>
              <a:ext cx="21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cn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0" name="Rectangle 27"/>
            <p:cNvSpPr>
              <a:spLocks noChangeArrowheads="1"/>
            </p:cNvSpPr>
            <p:nvPr/>
          </p:nvSpPr>
          <p:spPr bwMode="auto">
            <a:xfrm>
              <a:off x="1431" y="381"/>
              <a:ext cx="10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b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1" name="Rectangle 28"/>
            <p:cNvSpPr>
              <a:spLocks noChangeArrowheads="1"/>
            </p:cNvSpPr>
            <p:nvPr/>
          </p:nvSpPr>
          <p:spPr bwMode="auto">
            <a:xfrm>
              <a:off x="1221" y="381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2" name="Rectangle 29"/>
            <p:cNvSpPr>
              <a:spLocks noChangeArrowheads="1"/>
            </p:cNvSpPr>
            <p:nvPr/>
          </p:nvSpPr>
          <p:spPr bwMode="auto">
            <a:xfrm>
              <a:off x="848" y="381"/>
              <a:ext cx="24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aT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3" name="Rectangle 30"/>
            <p:cNvSpPr>
              <a:spLocks noChangeArrowheads="1"/>
            </p:cNvSpPr>
            <p:nvPr/>
          </p:nvSpPr>
          <p:spPr bwMode="auto">
            <a:xfrm>
              <a:off x="2581" y="32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4" name="Rectangle 31"/>
            <p:cNvSpPr>
              <a:spLocks noChangeArrowheads="1"/>
            </p:cNvSpPr>
            <p:nvPr/>
          </p:nvSpPr>
          <p:spPr bwMode="auto">
            <a:xfrm>
              <a:off x="1643" y="32"/>
              <a:ext cx="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c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5" name="Rectangle 32"/>
            <p:cNvSpPr>
              <a:spLocks noChangeArrowheads="1"/>
            </p:cNvSpPr>
            <p:nvPr/>
          </p:nvSpPr>
          <p:spPr bwMode="auto">
            <a:xfrm>
              <a:off x="274" y="203"/>
              <a:ext cx="12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6" name="Rectangle 33"/>
            <p:cNvSpPr>
              <a:spLocks noChangeArrowheads="1"/>
            </p:cNvSpPr>
            <p:nvPr/>
          </p:nvSpPr>
          <p:spPr bwMode="auto">
            <a:xfrm>
              <a:off x="21" y="203"/>
              <a:ext cx="1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700" b="1" i="1">
                  <a:solidFill>
                    <a:srgbClr val="000000"/>
                  </a:solidFill>
                </a:rPr>
                <a:t>T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97" name="Rectangle 34"/>
            <p:cNvSpPr>
              <a:spLocks noChangeArrowheads="1"/>
            </p:cNvSpPr>
            <p:nvPr/>
          </p:nvSpPr>
          <p:spPr bwMode="auto">
            <a:xfrm>
              <a:off x="2101" y="36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3429" name="Group 30"/>
          <p:cNvGrpSpPr>
            <a:grpSpLocks/>
          </p:cNvGrpSpPr>
          <p:nvPr/>
        </p:nvGrpSpPr>
        <p:grpSpPr bwMode="auto">
          <a:xfrm>
            <a:off x="2990851" y="4464051"/>
            <a:ext cx="5491163" cy="1935163"/>
            <a:chOff x="0" y="0"/>
            <a:chExt cx="3459" cy="1219"/>
          </a:xfrm>
        </p:grpSpPr>
        <p:sp>
          <p:nvSpPr>
            <p:cNvPr id="103430" name="AutoShape 3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459" cy="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1" name="Rectangle 37"/>
            <p:cNvSpPr>
              <a:spLocks noChangeArrowheads="1"/>
            </p:cNvSpPr>
            <p:nvPr/>
          </p:nvSpPr>
          <p:spPr bwMode="auto">
            <a:xfrm>
              <a:off x="786" y="698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2" name="Rectangle 38"/>
            <p:cNvSpPr>
              <a:spLocks noChangeArrowheads="1"/>
            </p:cNvSpPr>
            <p:nvPr/>
          </p:nvSpPr>
          <p:spPr bwMode="auto">
            <a:xfrm>
              <a:off x="786" y="913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3" name="Rectangle 39"/>
            <p:cNvSpPr>
              <a:spLocks noChangeArrowheads="1"/>
            </p:cNvSpPr>
            <p:nvPr/>
          </p:nvSpPr>
          <p:spPr bwMode="auto">
            <a:xfrm>
              <a:off x="786" y="257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ï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4" name="Rectangle 40"/>
            <p:cNvSpPr>
              <a:spLocks noChangeArrowheads="1"/>
            </p:cNvSpPr>
            <p:nvPr/>
          </p:nvSpPr>
          <p:spPr bwMode="auto">
            <a:xfrm>
              <a:off x="786" y="472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í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5" name="Rectangle 41"/>
            <p:cNvSpPr>
              <a:spLocks noChangeArrowheads="1"/>
            </p:cNvSpPr>
            <p:nvPr/>
          </p:nvSpPr>
          <p:spPr bwMode="auto">
            <a:xfrm>
              <a:off x="786" y="31"/>
              <a:ext cx="1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ì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6" name="Rectangle 42"/>
            <p:cNvSpPr>
              <a:spLocks noChangeArrowheads="1"/>
            </p:cNvSpPr>
            <p:nvPr/>
          </p:nvSpPr>
          <p:spPr bwMode="auto">
            <a:xfrm>
              <a:off x="2925" y="82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7" name="Rectangle 43"/>
            <p:cNvSpPr>
              <a:spLocks noChangeArrowheads="1"/>
            </p:cNvSpPr>
            <p:nvPr/>
          </p:nvSpPr>
          <p:spPr bwMode="auto">
            <a:xfrm>
              <a:off x="2892" y="43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8" name="Rectangle 44"/>
            <p:cNvSpPr>
              <a:spLocks noChangeArrowheads="1"/>
            </p:cNvSpPr>
            <p:nvPr/>
          </p:nvSpPr>
          <p:spPr bwMode="auto">
            <a:xfrm>
              <a:off x="2903" y="4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&gt;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39" name="Rectangle 45"/>
            <p:cNvSpPr>
              <a:spLocks noChangeArrowheads="1"/>
            </p:cNvSpPr>
            <p:nvPr/>
          </p:nvSpPr>
          <p:spPr bwMode="auto">
            <a:xfrm>
              <a:off x="577" y="43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0" name="Rectangle 46"/>
            <p:cNvSpPr>
              <a:spLocks noChangeArrowheads="1"/>
            </p:cNvSpPr>
            <p:nvPr/>
          </p:nvSpPr>
          <p:spPr bwMode="auto">
            <a:xfrm>
              <a:off x="3268" y="829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1" name="Rectangle 47"/>
            <p:cNvSpPr>
              <a:spLocks noChangeArrowheads="1"/>
            </p:cNvSpPr>
            <p:nvPr/>
          </p:nvSpPr>
          <p:spPr bwMode="auto">
            <a:xfrm>
              <a:off x="1335" y="829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2" name="Rectangle 48"/>
            <p:cNvSpPr>
              <a:spLocks noChangeArrowheads="1"/>
            </p:cNvSpPr>
            <p:nvPr/>
          </p:nvSpPr>
          <p:spPr bwMode="auto">
            <a:xfrm>
              <a:off x="3235" y="440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3" name="Rectangle 49"/>
            <p:cNvSpPr>
              <a:spLocks noChangeArrowheads="1"/>
            </p:cNvSpPr>
            <p:nvPr/>
          </p:nvSpPr>
          <p:spPr bwMode="auto">
            <a:xfrm>
              <a:off x="1805" y="604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b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4" name="Rectangle 50"/>
            <p:cNvSpPr>
              <a:spLocks noChangeArrowheads="1"/>
            </p:cNvSpPr>
            <p:nvPr/>
          </p:nvSpPr>
          <p:spPr bwMode="auto">
            <a:xfrm>
              <a:off x="1335" y="440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5" name="Rectangle 51"/>
            <p:cNvSpPr>
              <a:spLocks noChangeArrowheads="1"/>
            </p:cNvSpPr>
            <p:nvPr/>
          </p:nvSpPr>
          <p:spPr bwMode="auto">
            <a:xfrm>
              <a:off x="3245" y="5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k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6" name="Rectangle 52"/>
            <p:cNvSpPr>
              <a:spLocks noChangeArrowheads="1"/>
            </p:cNvSpPr>
            <p:nvPr/>
          </p:nvSpPr>
          <p:spPr bwMode="auto">
            <a:xfrm>
              <a:off x="1620" y="52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 i="1">
                  <a:solidFill>
                    <a:srgbClr val="000000"/>
                  </a:solidFill>
                </a:rPr>
                <a:t>a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7" name="Rectangle 53"/>
            <p:cNvSpPr>
              <a:spLocks noChangeArrowheads="1"/>
            </p:cNvSpPr>
            <p:nvPr/>
          </p:nvSpPr>
          <p:spPr bwMode="auto">
            <a:xfrm>
              <a:off x="3126" y="848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b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8" name="Rectangle 54"/>
            <p:cNvSpPr>
              <a:spLocks noChangeArrowheads="1"/>
            </p:cNvSpPr>
            <p:nvPr/>
          </p:nvSpPr>
          <p:spPr bwMode="auto">
            <a:xfrm>
              <a:off x="2729" y="848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a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49" name="Rectangle 55"/>
            <p:cNvSpPr>
              <a:spLocks noChangeArrowheads="1"/>
            </p:cNvSpPr>
            <p:nvPr/>
          </p:nvSpPr>
          <p:spPr bwMode="auto">
            <a:xfrm>
              <a:off x="1193" y="848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0" name="Rectangle 56"/>
            <p:cNvSpPr>
              <a:spLocks noChangeArrowheads="1"/>
            </p:cNvSpPr>
            <p:nvPr/>
          </p:nvSpPr>
          <p:spPr bwMode="auto">
            <a:xfrm>
              <a:off x="907" y="848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O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1" name="Rectangle 57"/>
            <p:cNvSpPr>
              <a:spLocks noChangeArrowheads="1"/>
            </p:cNvSpPr>
            <p:nvPr/>
          </p:nvSpPr>
          <p:spPr bwMode="auto">
            <a:xfrm>
              <a:off x="3093" y="458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b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2" name="Rectangle 58"/>
            <p:cNvSpPr>
              <a:spLocks noChangeArrowheads="1"/>
            </p:cNvSpPr>
            <p:nvPr/>
          </p:nvSpPr>
          <p:spPr bwMode="auto">
            <a:xfrm>
              <a:off x="2692" y="458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a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3" name="Rectangle 59"/>
            <p:cNvSpPr>
              <a:spLocks noChangeArrowheads="1"/>
            </p:cNvSpPr>
            <p:nvPr/>
          </p:nvSpPr>
          <p:spPr bwMode="auto">
            <a:xfrm>
              <a:off x="1940" y="458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4" name="Rectangle 60"/>
            <p:cNvSpPr>
              <a:spLocks noChangeArrowheads="1"/>
            </p:cNvSpPr>
            <p:nvPr/>
          </p:nvSpPr>
          <p:spPr bwMode="auto">
            <a:xfrm>
              <a:off x="1193" y="458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5" name="Rectangle 61"/>
            <p:cNvSpPr>
              <a:spLocks noChangeArrowheads="1"/>
            </p:cNvSpPr>
            <p:nvPr/>
          </p:nvSpPr>
          <p:spPr bwMode="auto">
            <a:xfrm>
              <a:off x="907" y="458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O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6" name="Rectangle 62"/>
            <p:cNvSpPr>
              <a:spLocks noChangeArrowheads="1"/>
            </p:cNvSpPr>
            <p:nvPr/>
          </p:nvSpPr>
          <p:spPr bwMode="auto">
            <a:xfrm>
              <a:off x="3104" y="7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b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7" name="Rectangle 63"/>
            <p:cNvSpPr>
              <a:spLocks noChangeArrowheads="1"/>
            </p:cNvSpPr>
            <p:nvPr/>
          </p:nvSpPr>
          <p:spPr bwMode="auto">
            <a:xfrm>
              <a:off x="2703" y="7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a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8" name="Rectangle 64"/>
            <p:cNvSpPr>
              <a:spLocks noChangeArrowheads="1"/>
            </p:cNvSpPr>
            <p:nvPr/>
          </p:nvSpPr>
          <p:spPr bwMode="auto">
            <a:xfrm>
              <a:off x="1193" y="74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59" name="Rectangle 65"/>
            <p:cNvSpPr>
              <a:spLocks noChangeArrowheads="1"/>
            </p:cNvSpPr>
            <p:nvPr/>
          </p:nvSpPr>
          <p:spPr bwMode="auto">
            <a:xfrm>
              <a:off x="907" y="74"/>
              <a:ext cx="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O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0" name="Rectangle 66"/>
            <p:cNvSpPr>
              <a:spLocks noChangeArrowheads="1"/>
            </p:cNvSpPr>
            <p:nvPr/>
          </p:nvSpPr>
          <p:spPr bwMode="auto">
            <a:xfrm>
              <a:off x="292" y="458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n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1" name="Rectangle 67"/>
            <p:cNvSpPr>
              <a:spLocks noChangeArrowheads="1"/>
            </p:cNvSpPr>
            <p:nvPr/>
          </p:nvSpPr>
          <p:spPr bwMode="auto">
            <a:xfrm>
              <a:off x="23" y="458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 i="1">
                  <a:solidFill>
                    <a:srgbClr val="000000"/>
                  </a:solidFill>
                </a:rPr>
                <a:t>T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2" name="Rectangle 68"/>
            <p:cNvSpPr>
              <a:spLocks noChangeArrowheads="1"/>
            </p:cNvSpPr>
            <p:nvPr/>
          </p:nvSpPr>
          <p:spPr bwMode="auto">
            <a:xfrm>
              <a:off x="1526" y="123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 i="1">
                  <a:solidFill>
                    <a:srgbClr val="000000"/>
                  </a:solidFill>
                </a:rPr>
                <a:t>b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3" name="Rectangle 69"/>
            <p:cNvSpPr>
              <a:spLocks noChangeArrowheads="1"/>
            </p:cNvSpPr>
            <p:nvPr/>
          </p:nvSpPr>
          <p:spPr bwMode="auto">
            <a:xfrm>
              <a:off x="1442" y="84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4" name="Rectangle 70"/>
            <p:cNvSpPr>
              <a:spLocks noChangeArrowheads="1"/>
            </p:cNvSpPr>
            <p:nvPr/>
          </p:nvSpPr>
          <p:spPr bwMode="auto">
            <a:xfrm>
              <a:off x="1100" y="84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5" name="Rectangle 71"/>
            <p:cNvSpPr>
              <a:spLocks noChangeArrowheads="1"/>
            </p:cNvSpPr>
            <p:nvPr/>
          </p:nvSpPr>
          <p:spPr bwMode="auto">
            <a:xfrm>
              <a:off x="2073" y="45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6" name="Rectangle 72"/>
            <p:cNvSpPr>
              <a:spLocks noChangeArrowheads="1"/>
            </p:cNvSpPr>
            <p:nvPr/>
          </p:nvSpPr>
          <p:spPr bwMode="auto">
            <a:xfrm>
              <a:off x="1468" y="458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log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7" name="Rectangle 73"/>
            <p:cNvSpPr>
              <a:spLocks noChangeArrowheads="1"/>
            </p:cNvSpPr>
            <p:nvPr/>
          </p:nvSpPr>
          <p:spPr bwMode="auto">
            <a:xfrm>
              <a:off x="1100" y="45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8" name="Rectangle 74"/>
            <p:cNvSpPr>
              <a:spLocks noChangeArrowheads="1"/>
            </p:cNvSpPr>
            <p:nvPr/>
          </p:nvSpPr>
          <p:spPr bwMode="auto">
            <a:xfrm>
              <a:off x="1727" y="74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69" name="Rectangle 75"/>
            <p:cNvSpPr>
              <a:spLocks noChangeArrowheads="1"/>
            </p:cNvSpPr>
            <p:nvPr/>
          </p:nvSpPr>
          <p:spPr bwMode="auto">
            <a:xfrm>
              <a:off x="1100" y="74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0" name="Rectangle 76"/>
            <p:cNvSpPr>
              <a:spLocks noChangeArrowheads="1"/>
            </p:cNvSpPr>
            <p:nvPr/>
          </p:nvSpPr>
          <p:spPr bwMode="auto">
            <a:xfrm>
              <a:off x="425" y="45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)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1" name="Rectangle 77"/>
            <p:cNvSpPr>
              <a:spLocks noChangeArrowheads="1"/>
            </p:cNvSpPr>
            <p:nvPr/>
          </p:nvSpPr>
          <p:spPr bwMode="auto">
            <a:xfrm>
              <a:off x="199" y="45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(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472" name="Rectangle 78"/>
            <p:cNvSpPr>
              <a:spLocks noChangeArrowheads="1"/>
            </p:cNvSpPr>
            <p:nvPr/>
          </p:nvSpPr>
          <p:spPr bwMode="auto">
            <a:xfrm>
              <a:off x="1332" y="52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700" b="1">
                  <a:solidFill>
                    <a:srgbClr val="000000"/>
                  </a:solidFill>
                </a:rPr>
                <a:t>log</a:t>
              </a:r>
              <a:endParaRPr lang="en-US" altLang="zh-CN" sz="4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119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2279651" y="1089026"/>
            <a:ext cx="7489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（*扩展学习）</a:t>
            </a:r>
            <a:r>
              <a:rPr lang="en-US" altLang="zh-CN" sz="3600" b="1">
                <a:solidFill>
                  <a:srgbClr val="FF0000"/>
                </a:solidFill>
              </a:rPr>
              <a:t>1.2.5  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算法的后验分析</a:t>
            </a:r>
            <a:r>
              <a:rPr lang="zh-CN" altLang="en-US" sz="3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4451" name="Text Box 5"/>
          <p:cNvSpPr txBox="1">
            <a:spLocks noChangeArrowheads="1"/>
          </p:cNvSpPr>
          <p:nvPr/>
        </p:nvSpPr>
        <p:spPr bwMode="auto">
          <a:xfrm>
            <a:off x="2765426" y="2889251"/>
            <a:ext cx="6975475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算法的后验分析（</a:t>
            </a:r>
            <a:r>
              <a:rPr lang="en-US" altLang="zh-CN" b="1">
                <a:solidFill>
                  <a:srgbClr val="000000"/>
                </a:solidFill>
              </a:rPr>
              <a:t>Posteriori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）也称算法的实验分析，它是一种事后计算的方法，通常需要将算法转换为对应的程序并上机运行。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508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3395663" y="1042989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4000" b="1">
                <a:solidFill>
                  <a:srgbClr val="A50021"/>
                </a:solidFill>
              </a:rPr>
              <a:t>1.2  </a:t>
            </a:r>
            <a:r>
              <a:rPr lang="zh-CN" altLang="en-US" sz="4000" b="1">
                <a:solidFill>
                  <a:srgbClr val="A50021"/>
                </a:solidFill>
                <a:latin typeface="宋体" panose="02010600030101010101" pitchFamily="2" charset="-122"/>
              </a:rPr>
              <a:t>算法分析</a:t>
            </a:r>
            <a:r>
              <a:rPr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91139" name="Text Box 5"/>
          <p:cNvSpPr txBox="1">
            <a:spLocks noChangeArrowheads="1"/>
          </p:cNvSpPr>
          <p:nvPr/>
        </p:nvSpPr>
        <p:spPr bwMode="auto">
          <a:xfrm>
            <a:off x="1909763" y="1989138"/>
            <a:ext cx="86153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算法分析（</a:t>
            </a:r>
            <a:r>
              <a:rPr lang="en-US" altLang="zh-CN" b="1">
                <a:solidFill>
                  <a:srgbClr val="000000"/>
                </a:solidFill>
              </a:rPr>
              <a:t>Algorithm Analysis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）：对算法所需要的两种计算机资源</a:t>
            </a:r>
            <a:r>
              <a:rPr lang="en-US" altLang="zh-CN" b="1">
                <a:solidFill>
                  <a:srgbClr val="000000"/>
                </a:solidFill>
              </a:rPr>
              <a:t>——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时间和空间进行估算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时间复杂性（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Time Complexity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空间复杂性（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Space Complexity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1909764" y="4643438"/>
            <a:ext cx="8497887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算法分析的目的：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设计算法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设计出复杂性尽可能低的算法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 选择算法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</a:rPr>
              <a:t>在多种算法中选择其中复杂性最低者</a:t>
            </a:r>
          </a:p>
        </p:txBody>
      </p:sp>
    </p:spTree>
    <p:extLst>
      <p:ext uri="{BB962C8B-B14F-4D97-AF65-F5344CB8AC3E}">
        <p14:creationId xmlns:p14="http://schemas.microsoft.com/office/powerpoint/2010/main" val="60995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2270126" y="1358901"/>
            <a:ext cx="7910513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一般步骤：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1.  </a:t>
            </a:r>
            <a:r>
              <a:rPr lang="zh-CN" altLang="en-US" sz="2800" b="1">
                <a:solidFill>
                  <a:srgbClr val="000000"/>
                </a:solidFill>
              </a:rPr>
              <a:t>明确实验目的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2. </a:t>
            </a:r>
            <a:r>
              <a:rPr lang="zh-CN" altLang="en-US" sz="2800" b="1">
                <a:solidFill>
                  <a:srgbClr val="000000"/>
                </a:solidFill>
              </a:rPr>
              <a:t>决定度量算法效率的方法，为实验准备算法的程序实现</a:t>
            </a:r>
            <a:endParaRPr lang="zh-CN" altLang="en-US" sz="28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3.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决定输入样本，生成实验数据</a:t>
            </a:r>
            <a:r>
              <a:rPr lang="zh-CN" altLang="en-US" sz="2800">
                <a:solidFill>
                  <a:srgbClr val="000000"/>
                </a:solidFill>
              </a:rPr>
              <a:t>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4. </a:t>
            </a:r>
            <a:r>
              <a:rPr lang="zh-CN" altLang="en-US" sz="2800" b="1">
                <a:solidFill>
                  <a:srgbClr val="000000"/>
                </a:solidFill>
              </a:rPr>
              <a:t>对输入样本运行算法对应的程序，记录得到的实验数据</a:t>
            </a:r>
            <a:endParaRPr lang="zh-CN" altLang="en-US" sz="28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5.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分析得到的实验数据</a:t>
            </a:r>
            <a:r>
              <a:rPr lang="zh-CN" altLang="en-US" sz="26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3940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ChangeArrowheads="1"/>
          </p:cNvSpPr>
          <p:nvPr/>
        </p:nvSpPr>
        <p:spPr bwMode="auto">
          <a:xfrm>
            <a:off x="1828800" y="790575"/>
            <a:ext cx="396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A50021"/>
                </a:solidFill>
                <a:latin typeface="Arial" panose="020B0604020202020204" pitchFamily="34" charset="0"/>
              </a:rPr>
              <a:t>表格法记录实验数据 </a:t>
            </a:r>
          </a:p>
        </p:txBody>
      </p:sp>
      <p:sp>
        <p:nvSpPr>
          <p:cNvPr id="106499" name="Rectangle 46"/>
          <p:cNvSpPr>
            <a:spLocks noChangeArrowheads="1"/>
          </p:cNvSpPr>
          <p:nvPr/>
        </p:nvSpPr>
        <p:spPr bwMode="auto">
          <a:xfrm>
            <a:off x="9421813" y="2220914"/>
            <a:ext cx="9271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129,799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0" name="Rectangle 45"/>
          <p:cNvSpPr>
            <a:spLocks noChangeArrowheads="1"/>
          </p:cNvSpPr>
          <p:nvPr/>
        </p:nvSpPr>
        <p:spPr bwMode="auto">
          <a:xfrm>
            <a:off x="8494713" y="2220914"/>
            <a:ext cx="9271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113,063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1" name="Rectangle 44"/>
          <p:cNvSpPr>
            <a:spLocks noChangeArrowheads="1"/>
          </p:cNvSpPr>
          <p:nvPr/>
        </p:nvSpPr>
        <p:spPr bwMode="auto">
          <a:xfrm>
            <a:off x="7670801" y="2220914"/>
            <a:ext cx="82391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91,274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2" name="Rectangle 43"/>
          <p:cNvSpPr>
            <a:spLocks noChangeArrowheads="1"/>
          </p:cNvSpPr>
          <p:nvPr/>
        </p:nvSpPr>
        <p:spPr bwMode="auto">
          <a:xfrm>
            <a:off x="6846888" y="2220914"/>
            <a:ext cx="8239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78,692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3" name="Rectangle 42"/>
          <p:cNvSpPr>
            <a:spLocks noChangeArrowheads="1"/>
          </p:cNvSpPr>
          <p:nvPr/>
        </p:nvSpPr>
        <p:spPr bwMode="auto">
          <a:xfrm>
            <a:off x="6021388" y="2220914"/>
            <a:ext cx="8255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67,272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4" name="Rectangle 41"/>
          <p:cNvSpPr>
            <a:spLocks noChangeArrowheads="1"/>
          </p:cNvSpPr>
          <p:nvPr/>
        </p:nvSpPr>
        <p:spPr bwMode="auto">
          <a:xfrm>
            <a:off x="5197476" y="2220914"/>
            <a:ext cx="82391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53,010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5" name="Rectangle 40"/>
          <p:cNvSpPr>
            <a:spLocks noChangeArrowheads="1"/>
          </p:cNvSpPr>
          <p:nvPr/>
        </p:nvSpPr>
        <p:spPr bwMode="auto">
          <a:xfrm>
            <a:off x="4373563" y="2220914"/>
            <a:ext cx="8239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39,992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6" name="Rectangle 39"/>
          <p:cNvSpPr>
            <a:spLocks noChangeArrowheads="1"/>
          </p:cNvSpPr>
          <p:nvPr/>
        </p:nvSpPr>
        <p:spPr bwMode="auto">
          <a:xfrm>
            <a:off x="3549651" y="2220914"/>
            <a:ext cx="823913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24,303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7" name="Rectangle 38"/>
          <p:cNvSpPr>
            <a:spLocks noChangeArrowheads="1"/>
          </p:cNvSpPr>
          <p:nvPr/>
        </p:nvSpPr>
        <p:spPr bwMode="auto">
          <a:xfrm>
            <a:off x="2725738" y="2220914"/>
            <a:ext cx="8239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cs typeface="Times New Roman" panose="02020603050405020304" pitchFamily="18" charset="0"/>
              </a:rPr>
              <a:t>11,966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06508" name="Rectangle 37"/>
          <p:cNvSpPr>
            <a:spLocks noChangeArrowheads="1"/>
          </p:cNvSpPr>
          <p:nvPr/>
        </p:nvSpPr>
        <p:spPr bwMode="auto">
          <a:xfrm>
            <a:off x="1971675" y="2220914"/>
            <a:ext cx="769938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1800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次数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pSp>
        <p:nvGrpSpPr>
          <p:cNvPr id="106509" name="Group 13"/>
          <p:cNvGrpSpPr>
            <a:grpSpLocks/>
          </p:cNvGrpSpPr>
          <p:nvPr/>
        </p:nvGrpSpPr>
        <p:grpSpPr bwMode="auto">
          <a:xfrm>
            <a:off x="1955801" y="1473201"/>
            <a:ext cx="8410575" cy="1330325"/>
            <a:chOff x="0" y="0"/>
            <a:chExt cx="5298" cy="838"/>
          </a:xfrm>
        </p:grpSpPr>
        <p:sp>
          <p:nvSpPr>
            <p:cNvPr id="106533" name="Rectangle 36"/>
            <p:cNvSpPr>
              <a:spLocks noChangeArrowheads="1"/>
            </p:cNvSpPr>
            <p:nvPr/>
          </p:nvSpPr>
          <p:spPr bwMode="auto">
            <a:xfrm>
              <a:off x="4714" y="0"/>
              <a:ext cx="584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9000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34" name="Rectangle 35"/>
            <p:cNvSpPr>
              <a:spLocks noChangeArrowheads="1"/>
            </p:cNvSpPr>
            <p:nvPr/>
          </p:nvSpPr>
          <p:spPr bwMode="auto">
            <a:xfrm>
              <a:off x="4130" y="0"/>
              <a:ext cx="584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8000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35" name="Rectangle 34"/>
            <p:cNvSpPr>
              <a:spLocks noChangeArrowheads="1"/>
            </p:cNvSpPr>
            <p:nvPr/>
          </p:nvSpPr>
          <p:spPr bwMode="auto">
            <a:xfrm>
              <a:off x="3611" y="0"/>
              <a:ext cx="519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7000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36" name="Rectangle 33"/>
            <p:cNvSpPr>
              <a:spLocks noChangeArrowheads="1"/>
            </p:cNvSpPr>
            <p:nvPr/>
          </p:nvSpPr>
          <p:spPr bwMode="auto">
            <a:xfrm>
              <a:off x="3092" y="0"/>
              <a:ext cx="519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6000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37" name="Rectangle 32"/>
            <p:cNvSpPr>
              <a:spLocks noChangeArrowheads="1"/>
            </p:cNvSpPr>
            <p:nvPr/>
          </p:nvSpPr>
          <p:spPr bwMode="auto">
            <a:xfrm>
              <a:off x="2572" y="0"/>
              <a:ext cx="520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5000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38" name="Rectangle 31"/>
            <p:cNvSpPr>
              <a:spLocks noChangeArrowheads="1"/>
            </p:cNvSpPr>
            <p:nvPr/>
          </p:nvSpPr>
          <p:spPr bwMode="auto">
            <a:xfrm>
              <a:off x="2053" y="0"/>
              <a:ext cx="519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4000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39" name="Rectangle 30"/>
            <p:cNvSpPr>
              <a:spLocks noChangeArrowheads="1"/>
            </p:cNvSpPr>
            <p:nvPr/>
          </p:nvSpPr>
          <p:spPr bwMode="auto">
            <a:xfrm>
              <a:off x="1534" y="0"/>
              <a:ext cx="519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3000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40" name="Rectangle 29"/>
            <p:cNvSpPr>
              <a:spLocks noChangeArrowheads="1"/>
            </p:cNvSpPr>
            <p:nvPr/>
          </p:nvSpPr>
          <p:spPr bwMode="auto">
            <a:xfrm>
              <a:off x="1015" y="0"/>
              <a:ext cx="519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2000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41" name="Rectangle 28"/>
            <p:cNvSpPr>
              <a:spLocks noChangeArrowheads="1"/>
            </p:cNvSpPr>
            <p:nvPr/>
          </p:nvSpPr>
          <p:spPr bwMode="auto">
            <a:xfrm>
              <a:off x="496" y="0"/>
              <a:ext cx="51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1000</a:t>
              </a:r>
              <a:endParaRPr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106542" name="Rectangle 27"/>
            <p:cNvSpPr>
              <a:spLocks noChangeArrowheads="1"/>
            </p:cNvSpPr>
            <p:nvPr/>
          </p:nvSpPr>
          <p:spPr bwMode="auto">
            <a:xfrm>
              <a:off x="11" y="0"/>
              <a:ext cx="485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1800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规模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106543" name="Line 47"/>
            <p:cNvSpPr>
              <a:spLocks noChangeShapeType="1"/>
            </p:cNvSpPr>
            <p:nvPr/>
          </p:nvSpPr>
          <p:spPr bwMode="auto">
            <a:xfrm>
              <a:off x="11" y="0"/>
              <a:ext cx="528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rIns="180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44" name="Line 48"/>
            <p:cNvSpPr>
              <a:spLocks noChangeShapeType="1"/>
            </p:cNvSpPr>
            <p:nvPr/>
          </p:nvSpPr>
          <p:spPr bwMode="auto">
            <a:xfrm>
              <a:off x="11" y="833"/>
              <a:ext cx="528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rIns="180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45" name="Line 53"/>
            <p:cNvSpPr>
              <a:spLocks noChangeShapeType="1"/>
            </p:cNvSpPr>
            <p:nvPr/>
          </p:nvSpPr>
          <p:spPr bwMode="auto">
            <a:xfrm>
              <a:off x="11" y="448"/>
              <a:ext cx="5287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rIns="180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6546" name="Group 27"/>
            <p:cNvGrpSpPr>
              <a:grpSpLocks/>
            </p:cNvGrpSpPr>
            <p:nvPr/>
          </p:nvGrpSpPr>
          <p:grpSpPr bwMode="auto">
            <a:xfrm>
              <a:off x="0" y="0"/>
              <a:ext cx="1523" cy="829"/>
              <a:chOff x="0" y="0"/>
              <a:chExt cx="1523" cy="2143"/>
            </a:xfrm>
          </p:grpSpPr>
          <p:sp>
            <p:nvSpPr>
              <p:cNvPr id="106555" name="Line 4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6" name="Line 55"/>
              <p:cNvSpPr>
                <a:spLocks noChangeShapeType="1"/>
              </p:cNvSpPr>
              <p:nvPr/>
            </p:nvSpPr>
            <p:spPr bwMode="auto">
              <a:xfrm>
                <a:off x="485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7" name="Line 58"/>
              <p:cNvSpPr>
                <a:spLocks noChangeShapeType="1"/>
              </p:cNvSpPr>
              <p:nvPr/>
            </p:nvSpPr>
            <p:spPr bwMode="auto">
              <a:xfrm>
                <a:off x="1004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8" name="Line 61"/>
              <p:cNvSpPr>
                <a:spLocks noChangeShapeType="1"/>
              </p:cNvSpPr>
              <p:nvPr/>
            </p:nvSpPr>
            <p:spPr bwMode="auto">
              <a:xfrm>
                <a:off x="1523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6547" name="Group 32"/>
            <p:cNvGrpSpPr>
              <a:grpSpLocks/>
            </p:cNvGrpSpPr>
            <p:nvPr/>
          </p:nvGrpSpPr>
          <p:grpSpPr bwMode="auto">
            <a:xfrm>
              <a:off x="2032" y="0"/>
              <a:ext cx="3245" cy="822"/>
              <a:chOff x="0" y="0"/>
              <a:chExt cx="3245" cy="2143"/>
            </a:xfrm>
          </p:grpSpPr>
          <p:sp>
            <p:nvSpPr>
              <p:cNvPr id="106548" name="Line 50"/>
              <p:cNvSpPr>
                <a:spLocks noChangeShapeType="1"/>
              </p:cNvSpPr>
              <p:nvPr/>
            </p:nvSpPr>
            <p:spPr bwMode="auto">
              <a:xfrm>
                <a:off x="3245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49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0" name="Line 67"/>
              <p:cNvSpPr>
                <a:spLocks noChangeShapeType="1"/>
              </p:cNvSpPr>
              <p:nvPr/>
            </p:nvSpPr>
            <p:spPr bwMode="auto">
              <a:xfrm>
                <a:off x="519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1" name="Line 70"/>
              <p:cNvSpPr>
                <a:spLocks noChangeShapeType="1"/>
              </p:cNvSpPr>
              <p:nvPr/>
            </p:nvSpPr>
            <p:spPr bwMode="auto">
              <a:xfrm>
                <a:off x="1039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2" name="Line 73"/>
              <p:cNvSpPr>
                <a:spLocks noChangeShapeType="1"/>
              </p:cNvSpPr>
              <p:nvPr/>
            </p:nvSpPr>
            <p:spPr bwMode="auto">
              <a:xfrm>
                <a:off x="1558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3" name="Line 76"/>
              <p:cNvSpPr>
                <a:spLocks noChangeShapeType="1"/>
              </p:cNvSpPr>
              <p:nvPr/>
            </p:nvSpPr>
            <p:spPr bwMode="auto">
              <a:xfrm>
                <a:off x="2077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554" name="Line 79"/>
              <p:cNvSpPr>
                <a:spLocks noChangeShapeType="1"/>
              </p:cNvSpPr>
              <p:nvPr/>
            </p:nvSpPr>
            <p:spPr bwMode="auto">
              <a:xfrm>
                <a:off x="2661" y="0"/>
                <a:ext cx="0" cy="214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36000" rIns="1800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6510" name="Rectangle 136"/>
          <p:cNvSpPr>
            <a:spLocks noChangeArrowheads="1"/>
          </p:cNvSpPr>
          <p:nvPr/>
        </p:nvSpPr>
        <p:spPr bwMode="auto">
          <a:xfrm>
            <a:off x="1865313" y="2822575"/>
            <a:ext cx="396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A50021"/>
                </a:solidFill>
                <a:latin typeface="Arial" panose="020B0604020202020204" pitchFamily="34" charset="0"/>
              </a:rPr>
              <a:t>散点图记录实验数据 </a:t>
            </a:r>
          </a:p>
        </p:txBody>
      </p:sp>
      <p:grpSp>
        <p:nvGrpSpPr>
          <p:cNvPr id="106511" name="Group 41"/>
          <p:cNvGrpSpPr>
            <a:grpSpLocks/>
          </p:cNvGrpSpPr>
          <p:nvPr/>
        </p:nvGrpSpPr>
        <p:grpSpPr bwMode="auto">
          <a:xfrm>
            <a:off x="3459164" y="3563938"/>
            <a:ext cx="5653087" cy="3243262"/>
            <a:chOff x="0" y="0"/>
            <a:chExt cx="3561" cy="1810"/>
          </a:xfrm>
        </p:grpSpPr>
        <p:sp>
          <p:nvSpPr>
            <p:cNvPr id="106513" name="Line 138"/>
            <p:cNvSpPr>
              <a:spLocks noChangeShapeType="1"/>
            </p:cNvSpPr>
            <p:nvPr/>
          </p:nvSpPr>
          <p:spPr bwMode="auto">
            <a:xfrm>
              <a:off x="314" y="1531"/>
              <a:ext cx="28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14" name="Line 139"/>
            <p:cNvSpPr>
              <a:spLocks noChangeShapeType="1"/>
            </p:cNvSpPr>
            <p:nvPr/>
          </p:nvSpPr>
          <p:spPr bwMode="auto">
            <a:xfrm flipV="1">
              <a:off x="300" y="30"/>
              <a:ext cx="2" cy="15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15" name="Text Box 141"/>
            <p:cNvSpPr txBox="1">
              <a:spLocks noChangeArrowheads="1"/>
            </p:cNvSpPr>
            <p:nvPr/>
          </p:nvSpPr>
          <p:spPr bwMode="auto">
            <a:xfrm>
              <a:off x="0" y="0"/>
              <a:ext cx="199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执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行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次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数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或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时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间 </a:t>
              </a:r>
            </a:p>
          </p:txBody>
        </p:sp>
        <p:sp>
          <p:nvSpPr>
            <p:cNvPr id="106516" name="Oval 143"/>
            <p:cNvSpPr>
              <a:spLocks noChangeArrowheads="1"/>
            </p:cNvSpPr>
            <p:nvPr/>
          </p:nvSpPr>
          <p:spPr bwMode="auto">
            <a:xfrm>
              <a:off x="1040" y="1358"/>
              <a:ext cx="44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17" name="Oval 144"/>
            <p:cNvSpPr>
              <a:spLocks noChangeArrowheads="1"/>
            </p:cNvSpPr>
            <p:nvPr/>
          </p:nvSpPr>
          <p:spPr bwMode="auto">
            <a:xfrm>
              <a:off x="991" y="1248"/>
              <a:ext cx="44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18" name="Oval 145"/>
            <p:cNvSpPr>
              <a:spLocks noChangeArrowheads="1"/>
            </p:cNvSpPr>
            <p:nvPr/>
          </p:nvSpPr>
          <p:spPr bwMode="auto">
            <a:xfrm>
              <a:off x="1600" y="932"/>
              <a:ext cx="44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19" name="Oval 146"/>
            <p:cNvSpPr>
              <a:spLocks noChangeArrowheads="1"/>
            </p:cNvSpPr>
            <p:nvPr/>
          </p:nvSpPr>
          <p:spPr bwMode="auto">
            <a:xfrm>
              <a:off x="1182" y="1293"/>
              <a:ext cx="44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0" name="Oval 147"/>
            <p:cNvSpPr>
              <a:spLocks noChangeArrowheads="1"/>
            </p:cNvSpPr>
            <p:nvPr/>
          </p:nvSpPr>
          <p:spPr bwMode="auto">
            <a:xfrm>
              <a:off x="1493" y="1141"/>
              <a:ext cx="44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1" name="Oval 148"/>
            <p:cNvSpPr>
              <a:spLocks noChangeArrowheads="1"/>
            </p:cNvSpPr>
            <p:nvPr/>
          </p:nvSpPr>
          <p:spPr bwMode="auto">
            <a:xfrm>
              <a:off x="1795" y="943"/>
              <a:ext cx="4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2" name="Oval 149"/>
            <p:cNvSpPr>
              <a:spLocks noChangeArrowheads="1"/>
            </p:cNvSpPr>
            <p:nvPr/>
          </p:nvSpPr>
          <p:spPr bwMode="auto">
            <a:xfrm>
              <a:off x="1871" y="822"/>
              <a:ext cx="44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3" name="Oval 150"/>
            <p:cNvSpPr>
              <a:spLocks noChangeArrowheads="1"/>
            </p:cNvSpPr>
            <p:nvPr/>
          </p:nvSpPr>
          <p:spPr bwMode="auto">
            <a:xfrm>
              <a:off x="1871" y="651"/>
              <a:ext cx="44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4" name="Oval 151"/>
            <p:cNvSpPr>
              <a:spLocks noChangeArrowheads="1"/>
            </p:cNvSpPr>
            <p:nvPr/>
          </p:nvSpPr>
          <p:spPr bwMode="auto">
            <a:xfrm>
              <a:off x="2048" y="469"/>
              <a:ext cx="4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5" name="Oval 152"/>
            <p:cNvSpPr>
              <a:spLocks noChangeArrowheads="1"/>
            </p:cNvSpPr>
            <p:nvPr/>
          </p:nvSpPr>
          <p:spPr bwMode="auto">
            <a:xfrm>
              <a:off x="2226" y="418"/>
              <a:ext cx="4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6" name="Oval 153"/>
            <p:cNvSpPr>
              <a:spLocks noChangeArrowheads="1"/>
            </p:cNvSpPr>
            <p:nvPr/>
          </p:nvSpPr>
          <p:spPr bwMode="auto">
            <a:xfrm>
              <a:off x="2026" y="596"/>
              <a:ext cx="45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7" name="Oval 154"/>
            <p:cNvSpPr>
              <a:spLocks noChangeArrowheads="1"/>
            </p:cNvSpPr>
            <p:nvPr/>
          </p:nvSpPr>
          <p:spPr bwMode="auto">
            <a:xfrm>
              <a:off x="1977" y="710"/>
              <a:ext cx="4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8" name="Oval 155"/>
            <p:cNvSpPr>
              <a:spLocks noChangeArrowheads="1"/>
            </p:cNvSpPr>
            <p:nvPr/>
          </p:nvSpPr>
          <p:spPr bwMode="auto">
            <a:xfrm>
              <a:off x="1257" y="1120"/>
              <a:ext cx="45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29" name="Oval 156"/>
            <p:cNvSpPr>
              <a:spLocks noChangeArrowheads="1"/>
            </p:cNvSpPr>
            <p:nvPr/>
          </p:nvSpPr>
          <p:spPr bwMode="auto">
            <a:xfrm>
              <a:off x="1155" y="1145"/>
              <a:ext cx="45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30" name="Oval 157"/>
            <p:cNvSpPr>
              <a:spLocks noChangeArrowheads="1"/>
            </p:cNvSpPr>
            <p:nvPr/>
          </p:nvSpPr>
          <p:spPr bwMode="auto">
            <a:xfrm>
              <a:off x="1502" y="1028"/>
              <a:ext cx="44" cy="2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3333CC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6531" name="Freeform 158"/>
            <p:cNvSpPr>
              <a:spLocks/>
            </p:cNvSpPr>
            <p:nvPr/>
          </p:nvSpPr>
          <p:spPr bwMode="auto">
            <a:xfrm>
              <a:off x="338" y="242"/>
              <a:ext cx="1933" cy="1285"/>
            </a:xfrm>
            <a:custGeom>
              <a:avLst/>
              <a:gdLst>
                <a:gd name="T0" fmla="*/ 0 w 2610"/>
                <a:gd name="T1" fmla="*/ 239 h 2250"/>
                <a:gd name="T2" fmla="*/ 202 w 2610"/>
                <a:gd name="T3" fmla="*/ 217 h 2250"/>
                <a:gd name="T4" fmla="*/ 532 w 2610"/>
                <a:gd name="T5" fmla="*/ 142 h 2250"/>
                <a:gd name="T6" fmla="*/ 704 w 2610"/>
                <a:gd name="T7" fmla="*/ 66 h 2250"/>
                <a:gd name="T8" fmla="*/ 786 w 2610"/>
                <a:gd name="T9" fmla="*/ 0 h 2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10"/>
                <a:gd name="T16" fmla="*/ 0 h 2250"/>
                <a:gd name="T17" fmla="*/ 2610 w 2610"/>
                <a:gd name="T18" fmla="*/ 2250 h 2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10" h="2250">
                  <a:moveTo>
                    <a:pt x="0" y="2250"/>
                  </a:moveTo>
                  <a:cubicBezTo>
                    <a:pt x="112" y="2216"/>
                    <a:pt x="378" y="2195"/>
                    <a:pt x="673" y="2043"/>
                  </a:cubicBezTo>
                  <a:cubicBezTo>
                    <a:pt x="968" y="1861"/>
                    <a:pt x="1528" y="1540"/>
                    <a:pt x="1768" y="1338"/>
                  </a:cubicBezTo>
                  <a:cubicBezTo>
                    <a:pt x="2140" y="1065"/>
                    <a:pt x="2198" y="811"/>
                    <a:pt x="2338" y="618"/>
                  </a:cubicBezTo>
                  <a:cubicBezTo>
                    <a:pt x="2478" y="425"/>
                    <a:pt x="2553" y="129"/>
                    <a:pt x="261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32" name="Text Box 161"/>
            <p:cNvSpPr txBox="1">
              <a:spLocks noChangeArrowheads="1"/>
            </p:cNvSpPr>
            <p:nvPr/>
          </p:nvSpPr>
          <p:spPr bwMode="auto">
            <a:xfrm>
              <a:off x="2540" y="1588"/>
              <a:ext cx="1021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问题规模</a:t>
              </a:r>
              <a:r>
                <a:rPr lang="en-US" altLang="zh-CN" sz="2000" i="1">
                  <a:solidFill>
                    <a:srgbClr val="000000"/>
                  </a:solidFill>
                </a:rPr>
                <a:t>n</a:t>
              </a:r>
            </a:p>
          </p:txBody>
        </p:sp>
      </p:grpSp>
      <p:pic>
        <p:nvPicPr>
          <p:cNvPr id="106512" name="Picture 163" descr="BACK20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6005514"/>
            <a:ext cx="685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033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25676" y="1449388"/>
            <a:ext cx="7667625" cy="3421062"/>
          </a:xfrm>
        </p:spPr>
        <p:txBody>
          <a:bodyPr/>
          <a:lstStyle/>
          <a:p>
            <a:r>
              <a:rPr lang="zh-CN" altLang="en-US" smtClean="0"/>
              <a:t>算法是强大的。</a:t>
            </a:r>
          </a:p>
          <a:p>
            <a:r>
              <a:rPr lang="zh-CN" altLang="en-US" smtClean="0"/>
              <a:t>但是算法的能力不是没有极限的。</a:t>
            </a:r>
          </a:p>
          <a:p>
            <a:r>
              <a:rPr lang="zh-CN" altLang="en-US" smtClean="0"/>
              <a:t>有些问题无法用任何算法求解；有些可以用算法求解，但无法在计算机的处理能力下解决。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1789" y="3921125"/>
            <a:ext cx="2962275" cy="2794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22576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6" y="458788"/>
            <a:ext cx="7923213" cy="1143000"/>
          </a:xfrm>
        </p:spPr>
        <p:txBody>
          <a:bodyPr/>
          <a:lstStyle/>
          <a:p>
            <a:pPr eaLnBrk="1" hangingPunct="1"/>
            <a:r>
              <a:rPr lang="zh-CN" altLang="en-US" sz="3400" b="1">
                <a:solidFill>
                  <a:schemeClr val="accent2"/>
                </a:solidFill>
              </a:rPr>
              <a:t> 判断一个算法好坏的标准：多项式时间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2019300"/>
            <a:ext cx="8153400" cy="4560888"/>
          </a:xfrm>
        </p:spPr>
        <p:txBody>
          <a:bodyPr/>
          <a:lstStyle/>
          <a:p>
            <a:pPr marL="495300" indent="-495300" eaLnBrk="1" hangingPunct="1">
              <a:lnSpc>
                <a:spcPct val="80000"/>
              </a:lnSpc>
            </a:pPr>
            <a:r>
              <a:rPr lang="zh-CN" altLang="en-US" sz="2200" b="1"/>
              <a:t>多项式时间复杂性：易解问题与难解问题的分界线。</a:t>
            </a:r>
          </a:p>
          <a:p>
            <a:pPr marL="495300" indent="-495300" eaLnBrk="1" hangingPunct="1">
              <a:lnSpc>
                <a:spcPct val="80000"/>
              </a:lnSpc>
            </a:pPr>
            <a:endParaRPr lang="zh-CN" altLang="en-US" sz="3200" b="1"/>
          </a:p>
          <a:p>
            <a:pPr marL="495300" indent="-495300" eaLnBrk="1" hangingPunct="1">
              <a:lnSpc>
                <a:spcPct val="80000"/>
              </a:lnSpc>
            </a:pPr>
            <a:r>
              <a:rPr lang="zh-CN" altLang="en-US" sz="2200" b="1"/>
              <a:t>因为多项式函数与指数函数的增长率有本质差别，只有多项式时间的算法，才是真正可用的</a:t>
            </a:r>
            <a:r>
              <a:rPr lang="zh-CN" altLang="en-US" sz="2200" b="1">
                <a:solidFill>
                  <a:schemeClr val="accent2"/>
                </a:solidFill>
              </a:rPr>
              <a:t>（</a:t>
            </a:r>
            <a:r>
              <a:rPr lang="zh-CN" altLang="en-US" sz="2200" b="1">
                <a:solidFill>
                  <a:srgbClr val="FF3300"/>
                </a:solidFill>
              </a:rPr>
              <a:t>能用计算机计算</a:t>
            </a:r>
            <a:r>
              <a:rPr lang="zh-CN" altLang="en-US" sz="2200" b="1">
                <a:solidFill>
                  <a:schemeClr val="accent2"/>
                </a:solidFill>
              </a:rPr>
              <a:t>）。</a:t>
            </a:r>
          </a:p>
          <a:p>
            <a:pPr marL="495300" indent="-495300" eaLnBrk="1" hangingPunct="1">
              <a:lnSpc>
                <a:spcPct val="80000"/>
              </a:lnSpc>
            </a:pPr>
            <a:endParaRPr lang="zh-CN" altLang="en-US" sz="2400" b="1">
              <a:solidFill>
                <a:schemeClr val="accent2"/>
              </a:solidFill>
            </a:endParaRPr>
          </a:p>
          <a:p>
            <a:pPr marL="495300" indent="-495300" eaLnBrk="1" hangingPunct="1">
              <a:lnSpc>
                <a:spcPct val="80000"/>
              </a:lnSpc>
            </a:pPr>
            <a:r>
              <a:rPr lang="zh-CN" altLang="en-US" sz="2200">
                <a:solidFill>
                  <a:schemeClr val="accent2"/>
                </a:solidFill>
              </a:rPr>
              <a:t>什么是多项式时间？	</a:t>
            </a:r>
            <a:r>
              <a:rPr lang="en-US" altLang="zh-CN" sz="2400">
                <a:solidFill>
                  <a:schemeClr val="accent2"/>
                </a:solidFill>
              </a:rPr>
              <a:t>O(1)&lt;O(logn)&lt;O(n)&lt;O(nlogn)&lt;O(n</a:t>
            </a:r>
            <a:r>
              <a:rPr lang="en-US" altLang="zh-CN" sz="2400" baseline="30000">
                <a:solidFill>
                  <a:schemeClr val="accent2"/>
                </a:solidFill>
              </a:rPr>
              <a:t>2</a:t>
            </a:r>
            <a:r>
              <a:rPr lang="en-US" altLang="zh-CN" sz="2400">
                <a:solidFill>
                  <a:schemeClr val="accent2"/>
                </a:solidFill>
              </a:rPr>
              <a:t>)&lt;O(n</a:t>
            </a:r>
            <a:r>
              <a:rPr lang="en-US" altLang="zh-CN" sz="2400" baseline="30000">
                <a:solidFill>
                  <a:schemeClr val="accent2"/>
                </a:solidFill>
              </a:rPr>
              <a:t>3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  <a:p>
            <a:pPr marL="495300" indent="-495300" eaLnBrk="1" hangingPunct="1">
              <a:lnSpc>
                <a:spcPct val="80000"/>
              </a:lnSpc>
            </a:pPr>
            <a:r>
              <a:rPr lang="zh-CN" altLang="en-US" sz="2200">
                <a:solidFill>
                  <a:schemeClr val="accent2"/>
                </a:solidFill>
              </a:rPr>
              <a:t>什么是指数时间？</a:t>
            </a:r>
          </a:p>
          <a:p>
            <a:pPr marL="495300" indent="-495300" eaLnBrk="1" hangingPunct="1">
              <a:lnSpc>
                <a:spcPct val="80000"/>
              </a:lnSpc>
              <a:buNone/>
            </a:pPr>
            <a:r>
              <a:rPr lang="zh-CN" altLang="en-US" sz="2400">
                <a:solidFill>
                  <a:schemeClr val="accent2"/>
                </a:solidFill>
              </a:rPr>
              <a:t>		</a:t>
            </a:r>
            <a:r>
              <a:rPr lang="en-US" altLang="zh-CN" sz="2400">
                <a:solidFill>
                  <a:schemeClr val="accent2"/>
                </a:solidFill>
              </a:rPr>
              <a:t>O(2</a:t>
            </a:r>
            <a:r>
              <a:rPr lang="en-US" altLang="zh-CN" sz="2400" baseline="30000">
                <a:solidFill>
                  <a:schemeClr val="accent2"/>
                </a:solidFill>
              </a:rPr>
              <a:t>n</a:t>
            </a:r>
            <a:r>
              <a:rPr lang="en-US" altLang="zh-CN" sz="2400">
                <a:solidFill>
                  <a:schemeClr val="accent2"/>
                </a:solidFill>
              </a:rPr>
              <a:t>)&lt;O(n!)&lt;O(n</a:t>
            </a:r>
            <a:r>
              <a:rPr lang="en-US" altLang="zh-CN" sz="2400" baseline="30000">
                <a:solidFill>
                  <a:schemeClr val="accent2"/>
                </a:solidFill>
              </a:rPr>
              <a:t>n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4753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accent2"/>
                </a:solidFill>
              </a:rPr>
              <a:t>知道了什么是好的算法</a:t>
            </a:r>
            <a:r>
              <a:rPr lang="zh-CN" altLang="en-US" sz="2800">
                <a:solidFill>
                  <a:schemeClr val="accent2"/>
                </a:solidFill>
              </a:rPr>
              <a:t>（多项式时间）</a:t>
            </a:r>
            <a:r>
              <a:rPr lang="zh-CN" altLang="en-US" sz="3600">
                <a:solidFill>
                  <a:schemeClr val="accent2"/>
                </a:solidFill>
              </a:rPr>
              <a:t>，那么能找到一个好的算法吗？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对某个问题，最好的算法存在吗？</a:t>
            </a:r>
          </a:p>
          <a:p>
            <a:r>
              <a:rPr lang="zh-CN" altLang="en-US" smtClean="0"/>
              <a:t>最好的算法能找到吗？</a:t>
            </a:r>
            <a:r>
              <a:rPr lang="zh-CN" altLang="en-US" sz="2800">
                <a:solidFill>
                  <a:schemeClr val="accent2"/>
                </a:solidFill>
              </a:rPr>
              <a:t>（不一定）</a:t>
            </a:r>
          </a:p>
          <a:p>
            <a:r>
              <a:rPr lang="zh-CN" altLang="en-US" smtClean="0"/>
              <a:t>如果问题很难，那么是否可以估计一下算法能好到什么程度？</a:t>
            </a:r>
            <a:r>
              <a:rPr lang="zh-CN" altLang="en-US" sz="2800">
                <a:solidFill>
                  <a:schemeClr val="accent2"/>
                </a:solidFill>
              </a:rPr>
              <a:t>（下界）</a:t>
            </a:r>
          </a:p>
          <a:p>
            <a:r>
              <a:rPr lang="zh-CN" altLang="en-US" smtClean="0"/>
              <a:t>有找下界的办法吗？</a:t>
            </a:r>
            <a:r>
              <a:rPr lang="zh-CN" altLang="en-US" sz="2800">
                <a:solidFill>
                  <a:schemeClr val="accent2"/>
                </a:solidFill>
              </a:rPr>
              <a:t>（例如在排序问题中，可以用</a:t>
            </a:r>
            <a:r>
              <a:rPr lang="zh-CN" altLang="en-US" sz="2800">
                <a:solidFill>
                  <a:srgbClr val="FF3300"/>
                </a:solidFill>
              </a:rPr>
              <a:t>判定树</a:t>
            </a:r>
            <a:r>
              <a:rPr lang="zh-CN" altLang="en-US" sz="2800">
                <a:solidFill>
                  <a:schemeClr val="accent2"/>
                </a:solidFill>
              </a:rPr>
              <a:t>找下界）</a:t>
            </a:r>
          </a:p>
        </p:txBody>
      </p:sp>
    </p:spTree>
    <p:extLst>
      <p:ext uri="{BB962C8B-B14F-4D97-AF65-F5344CB8AC3E}">
        <p14:creationId xmlns:p14="http://schemas.microsoft.com/office/powerpoint/2010/main" val="2794585654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Group 2"/>
          <p:cNvGraphicFramePr>
            <a:graphicFrameLocks noGrp="1"/>
          </p:cNvGraphicFramePr>
          <p:nvPr/>
        </p:nvGraphicFramePr>
        <p:xfrm>
          <a:off x="2711450" y="1123951"/>
          <a:ext cx="6624638" cy="4465639"/>
        </p:xfrm>
        <a:graphic>
          <a:graphicData uri="http://schemas.openxmlformats.org/drawingml/2006/table">
            <a:tbl>
              <a:tblPr/>
              <a:tblGrid>
                <a:gridCol w="1944688"/>
                <a:gridCol w="1501775"/>
                <a:gridCol w="1597025"/>
                <a:gridCol w="1581150"/>
              </a:tblGrid>
              <a:tr h="606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冒泡排序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4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0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zh-CN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0641" name="Rectangle 49"/>
          <p:cNvSpPr>
            <a:spLocks noChangeArrowheads="1"/>
          </p:cNvSpPr>
          <p:nvPr/>
        </p:nvSpPr>
        <p:spPr bwMode="auto">
          <a:xfrm>
            <a:off x="7464426" y="385764"/>
            <a:ext cx="2238375" cy="604837"/>
          </a:xfrm>
          <a:prstGeom prst="rect">
            <a:avLst/>
          </a:prstGeom>
          <a:solidFill>
            <a:srgbClr val="FFFF99"/>
          </a:solidFill>
          <a:ln w="25400">
            <a:solidFill>
              <a:srgbClr val="CC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>
                <a:solidFill>
                  <a:srgbClr val="000000"/>
                </a:solidFill>
                <a:ea typeface="黑体" panose="02010609060101010101" pitchFamily="49" charset="-122"/>
              </a:rPr>
              <a:t>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423597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136775" y="279401"/>
            <a:ext cx="8128000" cy="3330575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分析：规模n和需要的算法的关系。</a:t>
            </a: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</a:rPr>
              <a:t>n&lt;8：可以用n! 的算法；</a:t>
            </a: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</a:rPr>
              <a:t>n&lt;=20：至少用2</a:t>
            </a:r>
            <a:r>
              <a:rPr lang="zh-CN" altLang="en-US" sz="2800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的算法；</a:t>
            </a: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</a:rPr>
              <a:t>n&lt;=300：至少用n</a:t>
            </a:r>
            <a:r>
              <a:rPr lang="zh-CN" altLang="en-US" sz="2800" baseline="30000">
                <a:solidFill>
                  <a:srgbClr val="000000"/>
                </a:solidFill>
              </a:rPr>
              <a:t>3</a:t>
            </a:r>
            <a:r>
              <a:rPr lang="zh-CN" altLang="en-US" sz="2800">
                <a:solidFill>
                  <a:srgbClr val="000000"/>
                </a:solidFill>
              </a:rPr>
              <a:t>的算法；</a:t>
            </a:r>
          </a:p>
          <a:p>
            <a:pPr marL="609600" indent="-609600" eaLnBrk="1" hangingPunct="1"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</a:rPr>
              <a:t>n再大，就需要用nlog</a:t>
            </a:r>
            <a:r>
              <a:rPr lang="zh-CN" altLang="en-US" sz="2800" baseline="-25000">
                <a:solidFill>
                  <a:srgbClr val="000000"/>
                </a:solidFill>
              </a:rPr>
              <a:t>2</a:t>
            </a:r>
            <a:r>
              <a:rPr lang="zh-CN" altLang="en-US" sz="2800">
                <a:solidFill>
                  <a:srgbClr val="000000"/>
                </a:solidFill>
              </a:rPr>
              <a:t>n的算法。</a:t>
            </a:r>
          </a:p>
          <a:p>
            <a:pPr marL="609600" indent="-609600" eaLnBrk="1" hangingPunct="1">
              <a:buNone/>
            </a:pPr>
            <a:r>
              <a:rPr lang="zh-CN" altLang="en-US" sz="2800">
                <a:solidFill>
                  <a:srgbClr val="000000"/>
                </a:solidFill>
              </a:rPr>
              <a:t>根据题目给出的n，决定采用什么算法。</a:t>
            </a: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/>
        </p:nvGraphicFramePr>
        <p:xfrm>
          <a:off x="2360613" y="3924300"/>
          <a:ext cx="7543800" cy="2574926"/>
        </p:xfrm>
        <a:graphic>
          <a:graphicData uri="http://schemas.openxmlformats.org/drawingml/2006/table">
            <a:tbl>
              <a:tblPr/>
              <a:tblGrid>
                <a:gridCol w="1428750"/>
                <a:gridCol w="752475"/>
                <a:gridCol w="655637"/>
                <a:gridCol w="896938"/>
                <a:gridCol w="792162"/>
                <a:gridCol w="941388"/>
                <a:gridCol w="1030287"/>
                <a:gridCol w="1046163"/>
              </a:tblGrid>
              <a:tr h="4572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问题规模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多项式函数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指数函数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6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logn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nlogn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n!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0.0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3.3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33.2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1024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3628800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4.3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86.4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1048376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2.4E18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5.6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282.2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2500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125000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1.0E15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3.0E64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6.6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664.4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1000000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1.3E30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9.3E157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1" y="1416050"/>
            <a:ext cx="8556625" cy="2338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/>
              <a:t>时间复杂性分析的关键：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smtClean="0"/>
              <a:t>问题规模：输入量的多少；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smtClean="0"/>
              <a:t>基本语句：执行次数与整个算法的执行时间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b="1" smtClean="0"/>
              <a:t>                       成正比的语句</a:t>
            </a:r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774825" y="4149726"/>
            <a:ext cx="409575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for (i=1; i&lt;=n; i++)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for (j=1; j&lt;=n; j++)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x++;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096000" y="4419600"/>
            <a:ext cx="409575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3399"/>
                </a:solidFill>
              </a:rPr>
              <a:t>问题规模：</a:t>
            </a:r>
            <a:r>
              <a:rPr lang="en-US" altLang="zh-CN" b="1">
                <a:solidFill>
                  <a:srgbClr val="003399"/>
                </a:solidFill>
              </a:rPr>
              <a:t>n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3399"/>
                </a:solidFill>
              </a:rPr>
              <a:t>基本语句：</a:t>
            </a:r>
            <a:r>
              <a:rPr lang="en-US" altLang="zh-CN" b="1">
                <a:solidFill>
                  <a:srgbClr val="003399"/>
                </a:solidFill>
              </a:rPr>
              <a:t>x++</a:t>
            </a:r>
          </a:p>
        </p:txBody>
      </p:sp>
    </p:spTree>
    <p:extLst>
      <p:ext uri="{BB962C8B-B14F-4D97-AF65-F5344CB8AC3E}">
        <p14:creationId xmlns:p14="http://schemas.microsoft.com/office/powerpoint/2010/main" val="227573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3395663" y="638176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4000" b="1">
                <a:solidFill>
                  <a:srgbClr val="A50021"/>
                </a:solidFill>
              </a:rPr>
              <a:t>1.2.1  </a:t>
            </a:r>
            <a:r>
              <a:rPr lang="zh-CN" altLang="en-US" sz="4000" b="1">
                <a:solidFill>
                  <a:srgbClr val="A50021"/>
                </a:solidFill>
                <a:latin typeface="宋体" panose="02010600030101010101" pitchFamily="2" charset="-122"/>
              </a:rPr>
              <a:t>渐进符号</a:t>
            </a:r>
            <a:r>
              <a:rPr lang="zh-CN" altLang="en-US" sz="400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2068513" y="1398589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1. </a:t>
            </a:r>
            <a:r>
              <a:rPr lang="zh-CN" altLang="en-US" b="1">
                <a:solidFill>
                  <a:srgbClr val="000000"/>
                </a:solidFill>
              </a:rPr>
              <a:t>大</a:t>
            </a:r>
            <a:r>
              <a:rPr lang="en-US" altLang="zh-CN" b="1" i="1">
                <a:solidFill>
                  <a:srgbClr val="000000"/>
                </a:solidFill>
              </a:rPr>
              <a:t>O</a:t>
            </a:r>
            <a:r>
              <a:rPr lang="zh-CN" altLang="en-US" b="1">
                <a:solidFill>
                  <a:srgbClr val="000000"/>
                </a:solidFill>
              </a:rPr>
              <a:t>符号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188" name="Text Box 6"/>
          <p:cNvSpPr txBox="1">
            <a:spLocks noChangeArrowheads="1"/>
          </p:cNvSpPr>
          <p:nvPr/>
        </p:nvSpPr>
        <p:spPr bwMode="auto">
          <a:xfrm>
            <a:off x="2063750" y="1989138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000000"/>
                </a:solidFill>
              </a:rPr>
              <a:t>1.1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若存在两个正的常数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-30000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，对于任意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-30000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，都有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)≤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800" b="1" i="1">
                <a:solidFill>
                  <a:srgbClr val="000000"/>
                </a:solidFill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，则称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</a:rPr>
              <a:t>O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93189" name="Group 5"/>
          <p:cNvGrpSpPr>
            <a:grpSpLocks/>
          </p:cNvGrpSpPr>
          <p:nvPr/>
        </p:nvGrpSpPr>
        <p:grpSpPr bwMode="auto">
          <a:xfrm>
            <a:off x="3429000" y="3146425"/>
            <a:ext cx="5691188" cy="3308350"/>
            <a:chOff x="0" y="0"/>
            <a:chExt cx="3585" cy="2084"/>
          </a:xfrm>
        </p:grpSpPr>
        <p:sp>
          <p:nvSpPr>
            <p:cNvPr id="93190" name="Text Box 34"/>
            <p:cNvSpPr txBox="1">
              <a:spLocks noChangeArrowheads="1"/>
            </p:cNvSpPr>
            <p:nvPr/>
          </p:nvSpPr>
          <p:spPr bwMode="auto">
            <a:xfrm>
              <a:off x="1034" y="1809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600" b="1" baseline="-25000">
                  <a:solidFill>
                    <a:srgbClr val="000000"/>
                  </a:solidFill>
                </a:rPr>
                <a:t>0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93191" name="Line 35"/>
            <p:cNvSpPr>
              <a:spLocks noChangeShapeType="1"/>
            </p:cNvSpPr>
            <p:nvPr/>
          </p:nvSpPr>
          <p:spPr bwMode="auto">
            <a:xfrm>
              <a:off x="246" y="1804"/>
              <a:ext cx="33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2" name="Line 36"/>
            <p:cNvSpPr>
              <a:spLocks noChangeShapeType="1"/>
            </p:cNvSpPr>
            <p:nvPr/>
          </p:nvSpPr>
          <p:spPr bwMode="auto">
            <a:xfrm flipV="1">
              <a:off x="260" y="29"/>
              <a:ext cx="0" cy="17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3" name="Text Box 37"/>
            <p:cNvSpPr txBox="1">
              <a:spLocks noChangeArrowheads="1"/>
            </p:cNvSpPr>
            <p:nvPr/>
          </p:nvSpPr>
          <p:spPr bwMode="auto">
            <a:xfrm>
              <a:off x="2825" y="1882"/>
              <a:ext cx="7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问题规模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3194" name="Text Box 38"/>
            <p:cNvSpPr txBox="1">
              <a:spLocks noChangeArrowheads="1"/>
            </p:cNvSpPr>
            <p:nvPr/>
          </p:nvSpPr>
          <p:spPr bwMode="auto">
            <a:xfrm>
              <a:off x="0" y="18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执行次数</a:t>
              </a:r>
            </a:p>
          </p:txBody>
        </p:sp>
        <p:sp>
          <p:nvSpPr>
            <p:cNvPr id="93195" name="Line 40"/>
            <p:cNvSpPr>
              <a:spLocks noChangeShapeType="1"/>
            </p:cNvSpPr>
            <p:nvPr/>
          </p:nvSpPr>
          <p:spPr bwMode="auto">
            <a:xfrm>
              <a:off x="1071" y="53"/>
              <a:ext cx="0" cy="17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6" name="Text Box 41"/>
            <p:cNvSpPr txBox="1">
              <a:spLocks noChangeArrowheads="1"/>
            </p:cNvSpPr>
            <p:nvPr/>
          </p:nvSpPr>
          <p:spPr bwMode="auto">
            <a:xfrm>
              <a:off x="323" y="1149"/>
              <a:ext cx="64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0</a:t>
              </a:r>
              <a:r>
                <a:rPr lang="zh-CN" altLang="en-US" sz="1800" b="1">
                  <a:solidFill>
                    <a:srgbClr val="000000"/>
                  </a:solidFill>
                </a:rPr>
                <a:t>之前的情况无关紧要</a:t>
              </a:r>
            </a:p>
          </p:txBody>
        </p:sp>
        <p:sp>
          <p:nvSpPr>
            <p:cNvPr id="93197" name="Freeform 42"/>
            <p:cNvSpPr>
              <a:spLocks/>
            </p:cNvSpPr>
            <p:nvPr/>
          </p:nvSpPr>
          <p:spPr bwMode="auto">
            <a:xfrm>
              <a:off x="1071" y="372"/>
              <a:ext cx="1818" cy="1243"/>
            </a:xfrm>
            <a:custGeom>
              <a:avLst/>
              <a:gdLst>
                <a:gd name="T0" fmla="*/ 0 w 2206"/>
                <a:gd name="T1" fmla="*/ 490 h 1696"/>
                <a:gd name="T2" fmla="*/ 173 w 2206"/>
                <a:gd name="T3" fmla="*/ 438 h 1696"/>
                <a:gd name="T4" fmla="*/ 312 w 2206"/>
                <a:gd name="T5" fmla="*/ 377 h 1696"/>
                <a:gd name="T6" fmla="*/ 505 w 2206"/>
                <a:gd name="T7" fmla="*/ 311 h 1696"/>
                <a:gd name="T8" fmla="*/ 741 w 2206"/>
                <a:gd name="T9" fmla="*/ 221 h 1696"/>
                <a:gd name="T10" fmla="*/ 879 w 2206"/>
                <a:gd name="T11" fmla="*/ 103 h 1696"/>
                <a:gd name="T12" fmla="*/ 963 w 2206"/>
                <a:gd name="T13" fmla="*/ 56 h 1696"/>
                <a:gd name="T14" fmla="*/ 1018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6"/>
                <a:gd name="T25" fmla="*/ 0 h 1696"/>
                <a:gd name="T26" fmla="*/ 2206 w 2206"/>
                <a:gd name="T27" fmla="*/ 1696 h 16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8" name="Freeform 43"/>
            <p:cNvSpPr>
              <a:spLocks/>
            </p:cNvSpPr>
            <p:nvPr/>
          </p:nvSpPr>
          <p:spPr bwMode="auto">
            <a:xfrm>
              <a:off x="1071" y="207"/>
              <a:ext cx="1831" cy="1255"/>
            </a:xfrm>
            <a:custGeom>
              <a:avLst/>
              <a:gdLst>
                <a:gd name="T0" fmla="*/ 0 w 2130"/>
                <a:gd name="T1" fmla="*/ 617 h 1590"/>
                <a:gd name="T2" fmla="*/ 262 w 2130"/>
                <a:gd name="T3" fmla="*/ 553 h 1590"/>
                <a:gd name="T4" fmla="*/ 549 w 2130"/>
                <a:gd name="T5" fmla="*/ 418 h 1590"/>
                <a:gd name="T6" fmla="*/ 827 w 2130"/>
                <a:gd name="T7" fmla="*/ 256 h 1590"/>
                <a:gd name="T8" fmla="*/ 999 w 2130"/>
                <a:gd name="T9" fmla="*/ 140 h 1590"/>
                <a:gd name="T10" fmla="*/ 1163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9" name="Text Box 44"/>
            <p:cNvSpPr txBox="1">
              <a:spLocks noChangeArrowheads="1"/>
            </p:cNvSpPr>
            <p:nvPr/>
          </p:nvSpPr>
          <p:spPr bwMode="auto">
            <a:xfrm>
              <a:off x="2993" y="320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T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3200" name="Text Box 45"/>
            <p:cNvSpPr txBox="1">
              <a:spLocks noChangeArrowheads="1"/>
            </p:cNvSpPr>
            <p:nvPr/>
          </p:nvSpPr>
          <p:spPr bwMode="auto">
            <a:xfrm>
              <a:off x="2943" y="0"/>
              <a:ext cx="5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c</a:t>
              </a:r>
              <a:r>
                <a:rPr lang="en-US" altLang="zh-CN" sz="1800" b="1">
                  <a:solidFill>
                    <a:srgbClr val="000000"/>
                  </a:solidFill>
                </a:rPr>
                <a:t>×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f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1972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1992313" y="1270000"/>
            <a:ext cx="8496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2.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大</a:t>
            </a:r>
            <a:r>
              <a:rPr lang="en-US" altLang="zh-CN" b="1">
                <a:solidFill>
                  <a:srgbClr val="000000"/>
                </a:solidFill>
              </a:rPr>
              <a:t>Ω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符号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4211" name="Text Box 6"/>
          <p:cNvSpPr txBox="1">
            <a:spLocks noChangeArrowheads="1"/>
          </p:cNvSpPr>
          <p:nvPr/>
        </p:nvSpPr>
        <p:spPr bwMode="auto">
          <a:xfrm>
            <a:off x="2000250" y="1808163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rgbClr val="000000"/>
                </a:solidFill>
              </a:rPr>
              <a:t>1.2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若存在两个正的常数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-30000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，对于任意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-30000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，都有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)≥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800" b="1" i="1">
                <a:solidFill>
                  <a:srgbClr val="000000"/>
                </a:solidFill>
              </a:rPr>
              <a:t>g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，则称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solidFill>
                  <a:srgbClr val="000000"/>
                </a:solidFill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1" charset="-122"/>
              </a:rPr>
              <a:t>Ω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g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216276" y="2852739"/>
            <a:ext cx="6048375" cy="3671887"/>
            <a:chOff x="0" y="0"/>
            <a:chExt cx="3810" cy="2313"/>
          </a:xfrm>
        </p:grpSpPr>
        <p:sp>
          <p:nvSpPr>
            <p:cNvPr id="94214" name="Text Box 21"/>
            <p:cNvSpPr txBox="1">
              <a:spLocks noChangeArrowheads="1"/>
            </p:cNvSpPr>
            <p:nvPr/>
          </p:nvSpPr>
          <p:spPr bwMode="auto">
            <a:xfrm>
              <a:off x="1099" y="2020"/>
              <a:ext cx="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0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4215" name="Line 22"/>
            <p:cNvSpPr>
              <a:spLocks noChangeShapeType="1"/>
            </p:cNvSpPr>
            <p:nvPr/>
          </p:nvSpPr>
          <p:spPr bwMode="auto">
            <a:xfrm>
              <a:off x="262" y="2018"/>
              <a:ext cx="35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16" name="Line 23"/>
            <p:cNvSpPr>
              <a:spLocks noChangeShapeType="1"/>
            </p:cNvSpPr>
            <p:nvPr/>
          </p:nvSpPr>
          <p:spPr bwMode="auto">
            <a:xfrm flipH="1" flipV="1">
              <a:off x="263" y="40"/>
              <a:ext cx="0" cy="19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17" name="Text Box 24"/>
            <p:cNvSpPr txBox="1">
              <a:spLocks noChangeArrowheads="1"/>
            </p:cNvSpPr>
            <p:nvPr/>
          </p:nvSpPr>
          <p:spPr bwMode="auto">
            <a:xfrm>
              <a:off x="3002" y="2100"/>
              <a:ext cx="8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问题规模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4218" name="Text Box 25"/>
            <p:cNvSpPr txBox="1">
              <a:spLocks noChangeArrowheads="1"/>
            </p:cNvSpPr>
            <p:nvPr/>
          </p:nvSpPr>
          <p:spPr bwMode="auto">
            <a:xfrm>
              <a:off x="0" y="50"/>
              <a:ext cx="150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执行次数</a:t>
              </a:r>
            </a:p>
          </p:txBody>
        </p:sp>
        <p:sp>
          <p:nvSpPr>
            <p:cNvPr id="94219" name="Line 27"/>
            <p:cNvSpPr>
              <a:spLocks noChangeShapeType="1"/>
            </p:cNvSpPr>
            <p:nvPr/>
          </p:nvSpPr>
          <p:spPr bwMode="auto">
            <a:xfrm flipH="1">
              <a:off x="1138" y="90"/>
              <a:ext cx="1" cy="19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0" name="Text Box 28"/>
            <p:cNvSpPr txBox="1">
              <a:spLocks noChangeArrowheads="1"/>
            </p:cNvSpPr>
            <p:nvPr/>
          </p:nvSpPr>
          <p:spPr bwMode="auto">
            <a:xfrm>
              <a:off x="344" y="1323"/>
              <a:ext cx="68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0</a:t>
              </a:r>
              <a:r>
                <a:rPr lang="zh-CN" altLang="en-US" sz="1800" b="1">
                  <a:solidFill>
                    <a:srgbClr val="000000"/>
                  </a:solidFill>
                </a:rPr>
                <a:t>之前的情况无关紧要</a:t>
              </a:r>
            </a:p>
          </p:txBody>
        </p:sp>
        <p:sp>
          <p:nvSpPr>
            <p:cNvPr id="94221" name="Freeform 29"/>
            <p:cNvSpPr>
              <a:spLocks/>
            </p:cNvSpPr>
            <p:nvPr/>
          </p:nvSpPr>
          <p:spPr bwMode="auto">
            <a:xfrm>
              <a:off x="1138" y="150"/>
              <a:ext cx="1932" cy="1317"/>
            </a:xfrm>
            <a:custGeom>
              <a:avLst/>
              <a:gdLst>
                <a:gd name="T0" fmla="*/ 0 w 2206"/>
                <a:gd name="T1" fmla="*/ 617 h 1696"/>
                <a:gd name="T2" fmla="*/ 221 w 2206"/>
                <a:gd name="T3" fmla="*/ 551 h 1696"/>
                <a:gd name="T4" fmla="*/ 398 w 2206"/>
                <a:gd name="T5" fmla="*/ 474 h 1696"/>
                <a:gd name="T6" fmla="*/ 645 w 2206"/>
                <a:gd name="T7" fmla="*/ 393 h 1696"/>
                <a:gd name="T8" fmla="*/ 945 w 2206"/>
                <a:gd name="T9" fmla="*/ 278 h 1696"/>
                <a:gd name="T10" fmla="*/ 1121 w 2206"/>
                <a:gd name="T11" fmla="*/ 131 h 1696"/>
                <a:gd name="T12" fmla="*/ 1227 w 2206"/>
                <a:gd name="T13" fmla="*/ 71 h 1696"/>
                <a:gd name="T14" fmla="*/ 1298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6"/>
                <a:gd name="T25" fmla="*/ 0 h 1696"/>
                <a:gd name="T26" fmla="*/ 2206 w 2206"/>
                <a:gd name="T27" fmla="*/ 1696 h 16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2" name="Freeform 30"/>
            <p:cNvSpPr>
              <a:spLocks/>
            </p:cNvSpPr>
            <p:nvPr/>
          </p:nvSpPr>
          <p:spPr bwMode="auto">
            <a:xfrm>
              <a:off x="1138" y="338"/>
              <a:ext cx="1946" cy="1329"/>
            </a:xfrm>
            <a:custGeom>
              <a:avLst/>
              <a:gdLst>
                <a:gd name="T0" fmla="*/ 0 w 2130"/>
                <a:gd name="T1" fmla="*/ 777 h 1590"/>
                <a:gd name="T2" fmla="*/ 334 w 2130"/>
                <a:gd name="T3" fmla="*/ 695 h 1590"/>
                <a:gd name="T4" fmla="*/ 701 w 2130"/>
                <a:gd name="T5" fmla="*/ 527 h 1590"/>
                <a:gd name="T6" fmla="*/ 1055 w 2130"/>
                <a:gd name="T7" fmla="*/ 322 h 1590"/>
                <a:gd name="T8" fmla="*/ 1275 w 2130"/>
                <a:gd name="T9" fmla="*/ 176 h 1590"/>
                <a:gd name="T10" fmla="*/ 1484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3" name="Text Box 31"/>
            <p:cNvSpPr txBox="1">
              <a:spLocks noChangeArrowheads="1"/>
            </p:cNvSpPr>
            <p:nvPr/>
          </p:nvSpPr>
          <p:spPr bwMode="auto">
            <a:xfrm>
              <a:off x="3128" y="0"/>
              <a:ext cx="39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T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4224" name="Text Box 32"/>
            <p:cNvSpPr txBox="1">
              <a:spLocks noChangeArrowheads="1"/>
            </p:cNvSpPr>
            <p:nvPr/>
          </p:nvSpPr>
          <p:spPr bwMode="auto">
            <a:xfrm>
              <a:off x="3162" y="286"/>
              <a:ext cx="58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c</a:t>
              </a:r>
              <a:r>
                <a:rPr lang="en-US" altLang="zh-CN" sz="1800" b="1">
                  <a:solidFill>
                    <a:srgbClr val="000000"/>
                  </a:solidFill>
                </a:rPr>
                <a:t>×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g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94213" name="Text Box 33"/>
          <p:cNvSpPr txBox="1">
            <a:spLocks noChangeArrowheads="1"/>
          </p:cNvSpPr>
          <p:nvPr/>
        </p:nvSpPr>
        <p:spPr bwMode="auto">
          <a:xfrm>
            <a:off x="3395663" y="593726"/>
            <a:ext cx="5759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4000" b="1">
                <a:solidFill>
                  <a:srgbClr val="A50021"/>
                </a:solidFill>
              </a:rPr>
              <a:t>1.2.1  </a:t>
            </a:r>
            <a:r>
              <a:rPr lang="zh-CN" altLang="en-US" sz="4000" b="1">
                <a:solidFill>
                  <a:srgbClr val="A50021"/>
                </a:solidFill>
                <a:latin typeface="宋体" panose="02010600030101010101" pitchFamily="2" charset="-122"/>
              </a:rPr>
              <a:t>渐进符号（续）</a:t>
            </a:r>
            <a:r>
              <a:rPr lang="zh-CN" altLang="en-US" sz="4000">
                <a:solidFill>
                  <a:srgbClr val="A500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0736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2271714" y="1358900"/>
            <a:ext cx="2312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3. 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Θ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符号</a:t>
            </a:r>
            <a:endParaRPr lang="zh-CN" altLang="en-US" sz="1400" b="1">
              <a:solidFill>
                <a:srgbClr val="3333CC"/>
              </a:solidFill>
            </a:endParaRPr>
          </a:p>
        </p:txBody>
      </p:sp>
      <p:sp>
        <p:nvSpPr>
          <p:cNvPr id="95235" name="Text Box 1028"/>
          <p:cNvSpPr txBox="1">
            <a:spLocks noChangeArrowheads="1"/>
          </p:cNvSpPr>
          <p:nvPr/>
        </p:nvSpPr>
        <p:spPr bwMode="auto">
          <a:xfrm>
            <a:off x="2198689" y="1863725"/>
            <a:ext cx="77755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400" b="1">
                <a:solidFill>
                  <a:srgbClr val="000000"/>
                </a:solidFill>
              </a:rPr>
              <a:t>1.3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若存在三个正的常数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 baseline="-30000">
                <a:solidFill>
                  <a:srgbClr val="000000"/>
                </a:solidFill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，对于任意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 baseline="-30000">
                <a:solidFill>
                  <a:srgbClr val="000000"/>
                </a:solidFill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)≥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)≥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，则称</a:t>
            </a:r>
            <a:r>
              <a:rPr lang="en-US" altLang="zh-CN" sz="2400" b="1" i="1">
                <a:solidFill>
                  <a:srgbClr val="00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>
                <a:solidFill>
                  <a:srgbClr val="000000"/>
                </a:solidFill>
              </a:rPr>
              <a:t>=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Θ(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3143250" y="2852739"/>
            <a:ext cx="6115050" cy="3781425"/>
            <a:chOff x="0" y="0"/>
            <a:chExt cx="3852" cy="2382"/>
          </a:xfrm>
        </p:grpSpPr>
        <p:sp>
          <p:nvSpPr>
            <p:cNvPr id="95238" name="Text Box 1103"/>
            <p:cNvSpPr txBox="1">
              <a:spLocks noChangeArrowheads="1"/>
            </p:cNvSpPr>
            <p:nvPr/>
          </p:nvSpPr>
          <p:spPr bwMode="auto">
            <a:xfrm>
              <a:off x="1100" y="2116"/>
              <a:ext cx="16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0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5239" name="Line 1104"/>
            <p:cNvSpPr>
              <a:spLocks noChangeShapeType="1"/>
            </p:cNvSpPr>
            <p:nvPr/>
          </p:nvSpPr>
          <p:spPr bwMode="auto">
            <a:xfrm>
              <a:off x="248" y="2110"/>
              <a:ext cx="3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40" name="Line 1105"/>
            <p:cNvSpPr>
              <a:spLocks noChangeShapeType="1"/>
            </p:cNvSpPr>
            <p:nvPr/>
          </p:nvSpPr>
          <p:spPr bwMode="auto">
            <a:xfrm flipH="1" flipV="1">
              <a:off x="262" y="0"/>
              <a:ext cx="1" cy="2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41" name="Text Box 1106"/>
            <p:cNvSpPr txBox="1">
              <a:spLocks noChangeArrowheads="1"/>
            </p:cNvSpPr>
            <p:nvPr/>
          </p:nvSpPr>
          <p:spPr bwMode="auto">
            <a:xfrm>
              <a:off x="3033" y="2186"/>
              <a:ext cx="8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问题规模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5242" name="Text Box 1107"/>
            <p:cNvSpPr txBox="1">
              <a:spLocks noChangeArrowheads="1"/>
            </p:cNvSpPr>
            <p:nvPr/>
          </p:nvSpPr>
          <p:spPr bwMode="auto">
            <a:xfrm>
              <a:off x="0" y="70"/>
              <a:ext cx="15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</a:rPr>
                <a:t>执行次数</a:t>
              </a:r>
            </a:p>
          </p:txBody>
        </p:sp>
        <p:sp>
          <p:nvSpPr>
            <p:cNvPr id="95243" name="Line 1109"/>
            <p:cNvSpPr>
              <a:spLocks noChangeShapeType="1"/>
            </p:cNvSpPr>
            <p:nvPr/>
          </p:nvSpPr>
          <p:spPr bwMode="auto">
            <a:xfrm>
              <a:off x="1130" y="7"/>
              <a:ext cx="0" cy="2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44" name="Text Box 1110"/>
            <p:cNvSpPr txBox="1">
              <a:spLocks noChangeArrowheads="1"/>
            </p:cNvSpPr>
            <p:nvPr/>
          </p:nvSpPr>
          <p:spPr bwMode="auto">
            <a:xfrm>
              <a:off x="332" y="1471"/>
              <a:ext cx="69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0</a:t>
              </a:r>
              <a:r>
                <a:rPr lang="zh-CN" altLang="en-US" sz="1800" b="1">
                  <a:solidFill>
                    <a:srgbClr val="000000"/>
                  </a:solidFill>
                </a:rPr>
                <a:t>之前的情况无关紧要</a:t>
              </a:r>
            </a:p>
          </p:txBody>
        </p:sp>
        <p:sp>
          <p:nvSpPr>
            <p:cNvPr id="95245" name="Freeform 1111"/>
            <p:cNvSpPr>
              <a:spLocks/>
            </p:cNvSpPr>
            <p:nvPr/>
          </p:nvSpPr>
          <p:spPr bwMode="auto">
            <a:xfrm>
              <a:off x="1139" y="391"/>
              <a:ext cx="1961" cy="1213"/>
            </a:xfrm>
            <a:custGeom>
              <a:avLst/>
              <a:gdLst>
                <a:gd name="T0" fmla="*/ 0 w 2206"/>
                <a:gd name="T1" fmla="*/ 444 h 1696"/>
                <a:gd name="T2" fmla="*/ 235 w 2206"/>
                <a:gd name="T3" fmla="*/ 396 h 1696"/>
                <a:gd name="T4" fmla="*/ 422 w 2206"/>
                <a:gd name="T5" fmla="*/ 341 h 1696"/>
                <a:gd name="T6" fmla="*/ 684 w 2206"/>
                <a:gd name="T7" fmla="*/ 283 h 1696"/>
                <a:gd name="T8" fmla="*/ 1003 w 2206"/>
                <a:gd name="T9" fmla="*/ 200 h 1696"/>
                <a:gd name="T10" fmla="*/ 1190 w 2206"/>
                <a:gd name="T11" fmla="*/ 94 h 1696"/>
                <a:gd name="T12" fmla="*/ 1302 w 2206"/>
                <a:gd name="T13" fmla="*/ 51 h 1696"/>
                <a:gd name="T14" fmla="*/ 1377 w 2206"/>
                <a:gd name="T15" fmla="*/ 0 h 16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6"/>
                <a:gd name="T25" fmla="*/ 0 h 1696"/>
                <a:gd name="T26" fmla="*/ 2206 w 2206"/>
                <a:gd name="T27" fmla="*/ 1696 h 16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46" name="Freeform 1112"/>
            <p:cNvSpPr>
              <a:spLocks/>
            </p:cNvSpPr>
            <p:nvPr/>
          </p:nvSpPr>
          <p:spPr bwMode="auto">
            <a:xfrm>
              <a:off x="1140" y="564"/>
              <a:ext cx="1975" cy="1223"/>
            </a:xfrm>
            <a:custGeom>
              <a:avLst/>
              <a:gdLst>
                <a:gd name="T0" fmla="*/ 0 w 2130"/>
                <a:gd name="T1" fmla="*/ 557 h 1590"/>
                <a:gd name="T2" fmla="*/ 355 w 2130"/>
                <a:gd name="T3" fmla="*/ 498 h 1590"/>
                <a:gd name="T4" fmla="*/ 743 w 2130"/>
                <a:gd name="T5" fmla="*/ 378 h 1590"/>
                <a:gd name="T6" fmla="*/ 1120 w 2130"/>
                <a:gd name="T7" fmla="*/ 232 h 1590"/>
                <a:gd name="T8" fmla="*/ 1353 w 2130"/>
                <a:gd name="T9" fmla="*/ 126 h 1590"/>
                <a:gd name="T10" fmla="*/ 1574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47" name="Text Box 1113"/>
            <p:cNvSpPr txBox="1">
              <a:spLocks noChangeArrowheads="1"/>
            </p:cNvSpPr>
            <p:nvPr/>
          </p:nvSpPr>
          <p:spPr bwMode="auto">
            <a:xfrm>
              <a:off x="3177" y="249"/>
              <a:ext cx="40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T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5248" name="Text Box 1114"/>
            <p:cNvSpPr txBox="1">
              <a:spLocks noChangeArrowheads="1"/>
            </p:cNvSpPr>
            <p:nvPr/>
          </p:nvSpPr>
          <p:spPr bwMode="auto">
            <a:xfrm>
              <a:off x="3199" y="471"/>
              <a:ext cx="63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1800" b="1">
                  <a:solidFill>
                    <a:srgbClr val="000000"/>
                  </a:solidFill>
                </a:rPr>
                <a:t>×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f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95249" name="Freeform 1115"/>
            <p:cNvSpPr>
              <a:spLocks/>
            </p:cNvSpPr>
            <p:nvPr/>
          </p:nvSpPr>
          <p:spPr bwMode="auto">
            <a:xfrm>
              <a:off x="1144" y="163"/>
              <a:ext cx="1974" cy="1236"/>
            </a:xfrm>
            <a:custGeom>
              <a:avLst/>
              <a:gdLst>
                <a:gd name="T0" fmla="*/ 0 w 2130"/>
                <a:gd name="T1" fmla="*/ 581 h 1590"/>
                <a:gd name="T2" fmla="*/ 354 w 2130"/>
                <a:gd name="T3" fmla="*/ 520 h 1590"/>
                <a:gd name="T4" fmla="*/ 741 w 2130"/>
                <a:gd name="T5" fmla="*/ 395 h 1590"/>
                <a:gd name="T6" fmla="*/ 1118 w 2130"/>
                <a:gd name="T7" fmla="*/ 241 h 1590"/>
                <a:gd name="T8" fmla="*/ 1350 w 2130"/>
                <a:gd name="T9" fmla="*/ 131 h 1590"/>
                <a:gd name="T10" fmla="*/ 1571 w 2130"/>
                <a:gd name="T11" fmla="*/ 0 h 15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0"/>
                <a:gd name="T19" fmla="*/ 0 h 1590"/>
                <a:gd name="T20" fmla="*/ 2130 w 2130"/>
                <a:gd name="T21" fmla="*/ 1590 h 15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50" name="Text Box 1116"/>
            <p:cNvSpPr txBox="1">
              <a:spLocks noChangeArrowheads="1"/>
            </p:cNvSpPr>
            <p:nvPr/>
          </p:nvSpPr>
          <p:spPr bwMode="auto">
            <a:xfrm>
              <a:off x="3168" y="1"/>
              <a:ext cx="6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800" b="1" i="1">
                  <a:solidFill>
                    <a:srgbClr val="000000"/>
                  </a:solidFill>
                </a:rPr>
                <a:t>c</a:t>
              </a:r>
              <a:r>
                <a:rPr lang="en-US" altLang="zh-CN" sz="18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1800" b="1">
                  <a:solidFill>
                    <a:srgbClr val="000000"/>
                  </a:solidFill>
                </a:rPr>
                <a:t>×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f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1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95237" name="Text Box 1117"/>
          <p:cNvSpPr txBox="1">
            <a:spLocks noChangeArrowheads="1"/>
          </p:cNvSpPr>
          <p:nvPr/>
        </p:nvSpPr>
        <p:spPr bwMode="auto">
          <a:xfrm>
            <a:off x="3395664" y="593726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4000" b="1">
                <a:solidFill>
                  <a:srgbClr val="A50021"/>
                </a:solidFill>
              </a:rPr>
              <a:t>1.2.1  </a:t>
            </a:r>
            <a:r>
              <a:rPr lang="zh-CN" altLang="en-US" sz="4000" b="1">
                <a:solidFill>
                  <a:srgbClr val="A50021"/>
                </a:solidFill>
                <a:latin typeface="宋体" panose="02010600030101010101" pitchFamily="2" charset="-122"/>
              </a:rPr>
              <a:t>渐进符号（续）</a:t>
            </a:r>
            <a:r>
              <a:rPr lang="zh-CN" altLang="en-US" sz="4000">
                <a:solidFill>
                  <a:srgbClr val="A5002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97935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1909763" y="954089"/>
            <a:ext cx="8077200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例： 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            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9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9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800" b="1">
                <a:solidFill>
                  <a:srgbClr val="000000"/>
                </a:solidFill>
              </a:rPr>
              <a:t>14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＝</a:t>
            </a:r>
            <a:r>
              <a:rPr lang="en-US" altLang="zh-CN" sz="2800" b="1" i="1">
                <a:solidFill>
                  <a:srgbClr val="000000"/>
                </a:solidFill>
              </a:rPr>
              <a:t>O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＝</a:t>
            </a:r>
            <a:r>
              <a:rPr lang="en-US" altLang="zh-CN" sz="2800" b="1">
                <a:solidFill>
                  <a:srgbClr val="000000"/>
                </a:solidFill>
              </a:rPr>
              <a:t>Ω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∴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800" b="1">
                <a:solidFill>
                  <a:srgbClr val="000000"/>
                </a:solidFill>
              </a:rPr>
              <a:t>14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endParaRPr lang="en-US" altLang="zh-CN" sz="2800" b="1">
              <a:solidFill>
                <a:srgbClr val="00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      </a:t>
            </a:r>
            <a:r>
              <a:rPr lang="zh-CN" altLang="en-US" sz="2800" b="1">
                <a:solidFill>
                  <a:srgbClr val="000000"/>
                </a:solidFill>
              </a:rPr>
              <a:t>则：</a:t>
            </a:r>
            <a:r>
              <a:rPr lang="en-US" altLang="zh-CN" sz="2800" b="1">
                <a:solidFill>
                  <a:srgbClr val="000000"/>
                </a:solidFill>
              </a:rPr>
              <a:t>5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＝</a:t>
            </a:r>
            <a:r>
              <a:rPr lang="en-US" altLang="zh-CN" sz="2800" b="1">
                <a:solidFill>
                  <a:srgbClr val="000000"/>
                </a:solidFill>
              </a:rPr>
              <a:t>Θ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96259" name="Text Box 7"/>
          <p:cNvSpPr txBox="1">
            <a:spLocks noChangeArrowheads="1"/>
          </p:cNvSpPr>
          <p:nvPr/>
        </p:nvSpPr>
        <p:spPr bwMode="auto">
          <a:xfrm>
            <a:off x="1825625" y="4508500"/>
            <a:ext cx="860425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b="1">
                <a:solidFill>
                  <a:srgbClr val="000000"/>
                </a:solidFill>
              </a:rPr>
              <a:t>1.1 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i="1">
                <a:solidFill>
                  <a:srgbClr val="000000"/>
                </a:solidFill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en-US" altLang="zh-CN" b="1" i="1" baseline="-30000">
                <a:solidFill>
                  <a:srgbClr val="000000"/>
                </a:solidFill>
              </a:rPr>
              <a:t>m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 i="1" baseline="30000">
                <a:solidFill>
                  <a:srgbClr val="000000"/>
                </a:solidFill>
              </a:rPr>
              <a:t>m</a:t>
            </a:r>
            <a:r>
              <a:rPr lang="en-US" altLang="zh-CN" b="1" baseline="30000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+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en-US" altLang="zh-CN" b="1" i="1" baseline="-30000">
                <a:solidFill>
                  <a:srgbClr val="000000"/>
                </a:solidFill>
              </a:rPr>
              <a:t>m-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 i="1" baseline="30000">
                <a:solidFill>
                  <a:srgbClr val="000000"/>
                </a:solidFill>
              </a:rPr>
              <a:t>m-</a:t>
            </a:r>
            <a:r>
              <a:rPr lang="en-US" altLang="zh-CN" b="1" baseline="30000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00"/>
                </a:solidFill>
              </a:rPr>
              <a:t> + … +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en-US" altLang="zh-CN" b="1" baseline="-30000">
                <a:solidFill>
                  <a:srgbClr val="000000"/>
                </a:solidFill>
              </a:rPr>
              <a:t>1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+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en-US" altLang="zh-CN" b="1" baseline="-30000">
                <a:solidFill>
                  <a:srgbClr val="000000"/>
                </a:solidFill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i="1">
                <a:solidFill>
                  <a:srgbClr val="000000"/>
                </a:solidFill>
              </a:rPr>
              <a:t>a</a:t>
            </a:r>
            <a:r>
              <a:rPr lang="en-US" altLang="zh-CN" b="1" i="1" baseline="-30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</a:rPr>
              <a:t>&gt;0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），则有</a:t>
            </a:r>
            <a:r>
              <a:rPr lang="en-US" altLang="zh-CN" b="1" i="1">
                <a:solidFill>
                  <a:srgbClr val="000000"/>
                </a:solidFill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 i="1">
                <a:solidFill>
                  <a:srgbClr val="000000"/>
                </a:solidFill>
              </a:rPr>
              <a:t>O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 i="1" baseline="30000">
                <a:solidFill>
                  <a:srgbClr val="000000"/>
                </a:solidFill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且</a:t>
            </a:r>
            <a:r>
              <a:rPr lang="en-US" altLang="zh-CN" b="1" i="1">
                <a:solidFill>
                  <a:srgbClr val="000000"/>
                </a:solidFill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</a:rPr>
              <a:t>=Ω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 i="1" baseline="30000">
                <a:solidFill>
                  <a:srgbClr val="000000"/>
                </a:solidFill>
              </a:rPr>
              <a:t> m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，因此，有</a:t>
            </a:r>
            <a:r>
              <a:rPr lang="en-US" altLang="zh-CN" b="1" i="1">
                <a:solidFill>
                  <a:srgbClr val="000000"/>
                </a:solidFill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Θ(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 i="1" baseline="30000">
                <a:solidFill>
                  <a:srgbClr val="000000"/>
                </a:solidFill>
              </a:rPr>
              <a:t> m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798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5"/>
          <p:cNvSpPr txBox="1">
            <a:spLocks noChangeArrowheads="1"/>
          </p:cNvSpPr>
          <p:nvPr/>
        </p:nvSpPr>
        <p:spPr bwMode="auto">
          <a:xfrm>
            <a:off x="2495551" y="954089"/>
            <a:ext cx="7237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4000" b="1">
                <a:solidFill>
                  <a:srgbClr val="A50021"/>
                </a:solidFill>
              </a:rPr>
              <a:t>1.2.2  </a:t>
            </a:r>
            <a:r>
              <a:rPr lang="zh-CN" altLang="en-US" sz="4000" b="1">
                <a:solidFill>
                  <a:srgbClr val="A50021"/>
                </a:solidFill>
                <a:latin typeface="宋体" panose="02010600030101010101" pitchFamily="2" charset="-122"/>
              </a:rPr>
              <a:t>最好、最坏和平均情况</a:t>
            </a:r>
            <a:r>
              <a:rPr lang="zh-CN" altLang="en-US" sz="40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2000251" y="1898650"/>
            <a:ext cx="8283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在一维整型数组</a:t>
            </a:r>
            <a:r>
              <a:rPr lang="en-US" altLang="zh-CN" sz="2800" b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800" b="1">
                <a:solidFill>
                  <a:srgbClr val="000000"/>
                </a:solidFill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中顺序查找与给定值</a:t>
            </a:r>
            <a:r>
              <a:rPr lang="en-US" altLang="zh-CN" sz="2800" b="1">
                <a:solidFill>
                  <a:srgbClr val="000000"/>
                </a:solidFill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相等的元素（假设该数组中有且仅有一个元素值为</a:t>
            </a:r>
            <a:r>
              <a:rPr lang="en-US" altLang="zh-CN" sz="2800" b="1">
                <a:solidFill>
                  <a:srgbClr val="000000"/>
                </a:solidFill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7284" name="Text Box 27"/>
          <p:cNvSpPr txBox="1">
            <a:spLocks noChangeArrowheads="1"/>
          </p:cNvSpPr>
          <p:nvPr/>
        </p:nvSpPr>
        <p:spPr bwMode="auto">
          <a:xfrm>
            <a:off x="2360613" y="2979738"/>
            <a:ext cx="6750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int Find(int A[ ], int n)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for (i=0; i&lt;n; 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</a:t>
            </a:r>
            <a:r>
              <a:rPr lang="zh-CN" altLang="en-US" b="1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000000"/>
                </a:solidFill>
              </a:rPr>
              <a:t>if (A[i]=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=k) 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return 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172138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5"/>
          <p:cNvSpPr txBox="1">
            <a:spLocks noChangeArrowheads="1"/>
          </p:cNvSpPr>
          <p:nvPr/>
        </p:nvSpPr>
        <p:spPr bwMode="auto">
          <a:xfrm>
            <a:off x="2270126" y="2933700"/>
            <a:ext cx="802322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最好情况：出现概率较大时分析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最差情况：实时系统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平均情况：已知输入数据是如何分布的，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                     通常假设等概率分布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8307" name="Text Box 8"/>
          <p:cNvSpPr txBox="1">
            <a:spLocks noChangeArrowheads="1"/>
          </p:cNvSpPr>
          <p:nvPr/>
        </p:nvSpPr>
        <p:spPr bwMode="auto">
          <a:xfrm>
            <a:off x="2270125" y="1042988"/>
            <a:ext cx="7740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结论：如果问题规模相同，时间代价与输入数据有关，则需要分析最好情况、最坏情况、平均情况。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098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7_清华版教材展示">
  <a:themeElements>
    <a:clrScheme name="7_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清华版教材展示">
  <a:themeElements>
    <a:clrScheme name="2_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清华版教材展示">
  <a:themeElements>
    <a:clrScheme name="12_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just">
  <a:themeElements>
    <a:clrScheme name="nju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jus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nju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ju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ju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ju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ju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ju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ju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ju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ju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ju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ju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ju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1796</Words>
  <Application>Microsoft Office PowerPoint</Application>
  <PresentationFormat>宽屏</PresentationFormat>
  <Paragraphs>507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黑体</vt:lpstr>
      <vt:lpstr>华文行楷</vt:lpstr>
      <vt:lpstr>华文新魏</vt:lpstr>
      <vt:lpstr>华文中宋</vt:lpstr>
      <vt:lpstr>楷体_GB2312</vt:lpstr>
      <vt:lpstr>宋体</vt:lpstr>
      <vt:lpstr>Arial</vt:lpstr>
      <vt:lpstr>Calibri</vt:lpstr>
      <vt:lpstr>Calibri Light</vt:lpstr>
      <vt:lpstr>Courier New</vt:lpstr>
      <vt:lpstr>MT Extra</vt:lpstr>
      <vt:lpstr>Symbol</vt:lpstr>
      <vt:lpstr>Times New Roman</vt:lpstr>
      <vt:lpstr>Wingdings</vt:lpstr>
      <vt:lpstr>7_清华版教材展示</vt:lpstr>
      <vt:lpstr>2_清华版教材展示</vt:lpstr>
      <vt:lpstr>12_清华版教材展示</vt:lpstr>
      <vt:lpstr>清华版教材展示</vt:lpstr>
      <vt:lpstr>njust</vt:lpstr>
      <vt:lpstr>3_清华版教材展示</vt:lpstr>
      <vt:lpstr>1_古瓶荷花</vt:lpstr>
      <vt:lpstr>古瓶荷花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最大连续和问题</vt:lpstr>
      <vt:lpstr>PowerPoint 演示文稿</vt:lpstr>
      <vt:lpstr>算法分析——上界分析</vt:lpstr>
      <vt:lpstr>优化最大连续和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判断一个算法好坏的标准：多项式时间</vt:lpstr>
      <vt:lpstr>知道了什么是好的算法（多项式时间），那么能找到一个好的算法吗？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Yanyan</dc:creator>
  <cp:lastModifiedBy>Xu Yanyan</cp:lastModifiedBy>
  <cp:revision>3</cp:revision>
  <dcterms:created xsi:type="dcterms:W3CDTF">2016-03-20T07:07:51Z</dcterms:created>
  <dcterms:modified xsi:type="dcterms:W3CDTF">2016-03-20T09:39:05Z</dcterms:modified>
</cp:coreProperties>
</file>