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8"/>
  </p:notesMasterIdLst>
  <p:handoutMasterIdLst>
    <p:handoutMasterId r:id="rId29"/>
  </p:handoutMasterIdLst>
  <p:sldIdLst>
    <p:sldId id="260" r:id="rId2"/>
    <p:sldId id="799" r:id="rId3"/>
    <p:sldId id="778" r:id="rId4"/>
    <p:sldId id="800" r:id="rId5"/>
    <p:sldId id="786" r:id="rId6"/>
    <p:sldId id="798" r:id="rId7"/>
    <p:sldId id="794" r:id="rId8"/>
    <p:sldId id="795" r:id="rId9"/>
    <p:sldId id="330" r:id="rId10"/>
    <p:sldId id="677" r:id="rId11"/>
    <p:sldId id="755" r:id="rId12"/>
    <p:sldId id="736" r:id="rId13"/>
    <p:sldId id="757" r:id="rId14"/>
    <p:sldId id="756" r:id="rId15"/>
    <p:sldId id="759" r:id="rId16"/>
    <p:sldId id="802" r:id="rId17"/>
    <p:sldId id="787" r:id="rId18"/>
    <p:sldId id="788" r:id="rId19"/>
    <p:sldId id="789" r:id="rId20"/>
    <p:sldId id="790" r:id="rId21"/>
    <p:sldId id="791" r:id="rId22"/>
    <p:sldId id="792" r:id="rId23"/>
    <p:sldId id="758" r:id="rId24"/>
    <p:sldId id="781" r:id="rId25"/>
    <p:sldId id="783" r:id="rId26"/>
    <p:sldId id="784" r:id="rId27"/>
  </p:sldIdLst>
  <p:sldSz cx="9144000" cy="6858000" type="screen4x3"/>
  <p:notesSz cx="6669088" cy="9896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FD8F"/>
    <a:srgbClr val="FF0066"/>
    <a:srgbClr val="B2B2B2"/>
    <a:srgbClr val="CCECFF"/>
    <a:srgbClr val="DDDDDD"/>
    <a:srgbClr val="339933"/>
    <a:srgbClr val="CC0099"/>
    <a:srgbClr val="800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96" autoAdjust="0"/>
  </p:normalViewPr>
  <p:slideViewPr>
    <p:cSldViewPr>
      <p:cViewPr varScale="1">
        <p:scale>
          <a:sx n="60" d="100"/>
          <a:sy n="60" d="100"/>
        </p:scale>
        <p:origin x="-3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7" Type="http://schemas.openxmlformats.org/officeDocument/2006/relationships/slide" Target="slides/slide18.xml"/><Relationship Id="rId2" Type="http://schemas.openxmlformats.org/officeDocument/2006/relationships/slide" Target="slides/slide6.xml"/><Relationship Id="rId1" Type="http://schemas.openxmlformats.org/officeDocument/2006/relationships/slide" Target="slides/slide1.xml"/><Relationship Id="rId6" Type="http://schemas.openxmlformats.org/officeDocument/2006/relationships/slide" Target="slides/slide13.xml"/><Relationship Id="rId5" Type="http://schemas.openxmlformats.org/officeDocument/2006/relationships/slide" Target="slides/slide12.xml"/><Relationship Id="rId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9588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399588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CA82D11-22FE-4E54-8315-6B8A3E0CBB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2013" y="742950"/>
            <a:ext cx="4946650" cy="3709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00588"/>
            <a:ext cx="5335588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9588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399588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9B9AF54-960B-4F42-B91E-924137A7EF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b="1" dirty="0" smtClean="0"/>
              <a:t>&lt;!DOCTYPE&gt; </a:t>
            </a:r>
            <a:r>
              <a:rPr lang="zh-CN" altLang="en-US" b="1" dirty="0" smtClean="0"/>
              <a:t>声明</a:t>
            </a:r>
          </a:p>
          <a:p>
            <a:pPr eaLnBrk="1" hangingPunct="1"/>
            <a:r>
              <a:rPr lang="en-US" altLang="zh-CN" dirty="0" smtClean="0"/>
              <a:t>Web </a:t>
            </a:r>
            <a:r>
              <a:rPr lang="zh-CN" altLang="en-US" dirty="0" smtClean="0"/>
              <a:t>世界中存在许多不同的文档。只有了解文档的类型，浏览器才能正确地显示文档。</a:t>
            </a:r>
          </a:p>
          <a:p>
            <a:pPr eaLnBrk="1" hangingPunct="1"/>
            <a:r>
              <a:rPr lang="en-US" altLang="zh-CN" dirty="0" smtClean="0"/>
              <a:t>HTML </a:t>
            </a:r>
            <a:r>
              <a:rPr lang="zh-CN" altLang="en-US" dirty="0" smtClean="0"/>
              <a:t>也有多个不同的版本，只有完全明白页面中使用的确切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版本，浏览器才能完全正确地显示出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页面。这就是 </a:t>
            </a:r>
            <a:r>
              <a:rPr lang="en-US" altLang="zh-CN" dirty="0" smtClean="0"/>
              <a:t>&lt;!DOCTYPE&gt; </a:t>
            </a:r>
            <a:r>
              <a:rPr lang="zh-CN" altLang="en-US" dirty="0" smtClean="0"/>
              <a:t>的用处。</a:t>
            </a:r>
          </a:p>
          <a:p>
            <a:pPr eaLnBrk="1" hangingPunct="1"/>
            <a:r>
              <a:rPr lang="en-US" altLang="zh-CN" dirty="0" smtClean="0"/>
              <a:t>&lt;!DOCTYPE&gt; </a:t>
            </a:r>
            <a:r>
              <a:rPr lang="zh-CN" altLang="en-US" dirty="0" smtClean="0"/>
              <a:t>不是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标签。它为浏览器提供一项信息（声明），即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是用什么版本编写的。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DBF48D-0A36-49B0-BEC8-9F93BB38BD57}" type="slidenum">
              <a:rPr lang="zh-CN" altLang="en-US" smtClean="0"/>
              <a:pPr/>
              <a:t>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zh-CN" altLang="en-US" sz="1800" smtClean="0"/>
              <a:t>是国际编码，通用性强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smtClean="0"/>
              <a:t>UTF-8</a:t>
            </a:r>
            <a:r>
              <a:rPr lang="zh-CN" altLang="en-US" sz="1800" smtClean="0"/>
              <a:t>编码的文字可以在各国支持</a:t>
            </a:r>
            <a:r>
              <a:rPr lang="en-US" altLang="zh-CN" sz="1800" smtClean="0"/>
              <a:t>UTF8</a:t>
            </a:r>
            <a:r>
              <a:rPr lang="zh-CN" altLang="en-US" sz="1800" smtClean="0"/>
              <a:t>字符集的浏览器上显示。如，如果是</a:t>
            </a:r>
            <a:r>
              <a:rPr lang="en-US" altLang="zh-CN" sz="1800" smtClean="0"/>
              <a:t>UTF8</a:t>
            </a:r>
            <a:r>
              <a:rPr lang="zh-CN" altLang="en-US" sz="1800" smtClean="0"/>
              <a:t>编码，则在外国人的英文</a:t>
            </a:r>
            <a:r>
              <a:rPr lang="en-US" altLang="zh-CN" sz="1800" smtClean="0"/>
              <a:t>IE</a:t>
            </a:r>
            <a:r>
              <a:rPr lang="zh-CN" altLang="en-US" sz="1800" smtClean="0"/>
              <a:t>上也能显示中文，他们无需下载</a:t>
            </a:r>
            <a:r>
              <a:rPr lang="en-US" altLang="zh-CN" sz="1800" smtClean="0"/>
              <a:t>IE</a:t>
            </a:r>
            <a:r>
              <a:rPr lang="zh-CN" altLang="en-US" sz="1800" smtClean="0"/>
              <a:t>的中文语言支持包</a:t>
            </a:r>
          </a:p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5E1911-1C59-4FE2-BE65-892EDB28B9F9}" type="slidenum">
              <a:rPr lang="zh-CN" altLang="en-US" smtClean="0"/>
              <a:pPr/>
              <a:t>12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zh-CN" altLang="en-US" sz="1800" smtClean="0"/>
              <a:t>是国际编码，通用性强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smtClean="0"/>
              <a:t>UTF-8</a:t>
            </a:r>
            <a:r>
              <a:rPr lang="zh-CN" altLang="en-US" sz="1800" smtClean="0"/>
              <a:t>编码的文字可以在各国支持</a:t>
            </a:r>
            <a:r>
              <a:rPr lang="en-US" altLang="zh-CN" sz="1800" smtClean="0"/>
              <a:t>UTF8</a:t>
            </a:r>
            <a:r>
              <a:rPr lang="zh-CN" altLang="en-US" sz="1800" smtClean="0"/>
              <a:t>字符集的浏览器上显示。如，如果是</a:t>
            </a:r>
            <a:r>
              <a:rPr lang="en-US" altLang="zh-CN" sz="1800" smtClean="0"/>
              <a:t>UTF8</a:t>
            </a:r>
            <a:r>
              <a:rPr lang="zh-CN" altLang="en-US" sz="1800" smtClean="0"/>
              <a:t>编码，则在外国人的英文</a:t>
            </a:r>
            <a:r>
              <a:rPr lang="en-US" altLang="zh-CN" sz="1800" smtClean="0"/>
              <a:t>IE</a:t>
            </a:r>
            <a:r>
              <a:rPr lang="zh-CN" altLang="en-US" sz="1800" smtClean="0"/>
              <a:t>上也能显示中文，他们无需下载</a:t>
            </a:r>
            <a:r>
              <a:rPr lang="en-US" altLang="zh-CN" sz="1800" smtClean="0"/>
              <a:t>IE</a:t>
            </a:r>
            <a:r>
              <a:rPr lang="zh-CN" altLang="en-US" sz="1800" smtClean="0"/>
              <a:t>的中文语言支持包</a:t>
            </a:r>
          </a:p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5E1911-1C59-4FE2-BE65-892EDB28B9F9}" type="slidenum">
              <a:rPr lang="zh-CN" altLang="en-US" smtClean="0"/>
              <a:pPr/>
              <a:t>13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3F3CB1-5851-4E27-B0F1-5CDDEED19369}" type="slidenum">
              <a:rPr lang="zh-CN" altLang="en-US" smtClean="0"/>
              <a:pPr/>
              <a:t>18</a:t>
            </a:fld>
            <a:endParaRPr lang="en-US" altLang="zh-CN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gray">
          <a:xfrm>
            <a:off x="241300" y="3424238"/>
            <a:ext cx="5702300" cy="381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gray">
          <a:xfrm>
            <a:off x="5102225" y="884238"/>
            <a:ext cx="838200" cy="914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Rectangle 33"/>
          <p:cNvSpPr>
            <a:spLocks noChangeArrowheads="1"/>
          </p:cNvSpPr>
          <p:nvPr/>
        </p:nvSpPr>
        <p:spPr bwMode="gray">
          <a:xfrm>
            <a:off x="6788150" y="884238"/>
            <a:ext cx="831850" cy="914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gray">
          <a:xfrm>
            <a:off x="0" y="1798638"/>
            <a:ext cx="6794500" cy="1371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gray">
          <a:xfrm flipH="1" flipV="1">
            <a:off x="0" y="3094038"/>
            <a:ext cx="64008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Rectangle 37"/>
          <p:cNvSpPr>
            <a:spLocks noChangeArrowheads="1"/>
          </p:cNvSpPr>
          <p:nvPr/>
        </p:nvSpPr>
        <p:spPr bwMode="gray">
          <a:xfrm>
            <a:off x="0" y="0"/>
            <a:ext cx="228600" cy="6858000"/>
          </a:xfrm>
          <a:prstGeom prst="rect">
            <a:avLst/>
          </a:prstGeom>
          <a:gradFill rotWithShape="0">
            <a:gsLst>
              <a:gs pos="0">
                <a:schemeClr val="tx1">
                  <a:gamma/>
                  <a:tint val="23529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gray">
          <a:xfrm>
            <a:off x="5946775" y="1798638"/>
            <a:ext cx="841375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Oval 39"/>
          <p:cNvSpPr>
            <a:spLocks noChangeArrowheads="1"/>
          </p:cNvSpPr>
          <p:nvPr/>
        </p:nvSpPr>
        <p:spPr bwMode="gray">
          <a:xfrm flipH="1">
            <a:off x="5946775" y="2713038"/>
            <a:ext cx="838200" cy="838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2" name="Group 40"/>
          <p:cNvGrpSpPr>
            <a:grpSpLocks/>
          </p:cNvGrpSpPr>
          <p:nvPr/>
        </p:nvGrpSpPr>
        <p:grpSpPr bwMode="auto">
          <a:xfrm>
            <a:off x="228600" y="655638"/>
            <a:ext cx="8915400" cy="3581400"/>
            <a:chOff x="144" y="912"/>
            <a:chExt cx="5616" cy="2256"/>
          </a:xfrm>
        </p:grpSpPr>
        <p:sp>
          <p:nvSpPr>
            <p:cNvPr id="13" name="Line 41"/>
            <p:cNvSpPr>
              <a:spLocks noChangeShapeType="1"/>
            </p:cNvSpPr>
            <p:nvPr/>
          </p:nvSpPr>
          <p:spPr bwMode="gray">
            <a:xfrm>
              <a:off x="144" y="2208"/>
              <a:ext cx="4752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Line 42"/>
            <p:cNvSpPr>
              <a:spLocks noChangeShapeType="1"/>
            </p:cNvSpPr>
            <p:nvPr/>
          </p:nvSpPr>
          <p:spPr bwMode="gray">
            <a:xfrm>
              <a:off x="144" y="2736"/>
              <a:ext cx="4752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Line 43"/>
            <p:cNvSpPr>
              <a:spLocks noChangeShapeType="1"/>
            </p:cNvSpPr>
            <p:nvPr/>
          </p:nvSpPr>
          <p:spPr bwMode="gray">
            <a:xfrm>
              <a:off x="144" y="1632"/>
              <a:ext cx="4752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Line 44"/>
            <p:cNvSpPr>
              <a:spLocks noChangeShapeType="1"/>
            </p:cNvSpPr>
            <p:nvPr/>
          </p:nvSpPr>
          <p:spPr bwMode="gray">
            <a:xfrm>
              <a:off x="4800" y="912"/>
              <a:ext cx="0" cy="2256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Line 45"/>
            <p:cNvSpPr>
              <a:spLocks noChangeShapeType="1"/>
            </p:cNvSpPr>
            <p:nvPr/>
          </p:nvSpPr>
          <p:spPr bwMode="gray">
            <a:xfrm>
              <a:off x="3744" y="912"/>
              <a:ext cx="0" cy="2256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Line 46"/>
            <p:cNvSpPr>
              <a:spLocks noChangeShapeType="1"/>
            </p:cNvSpPr>
            <p:nvPr/>
          </p:nvSpPr>
          <p:spPr bwMode="gray">
            <a:xfrm>
              <a:off x="4278" y="912"/>
              <a:ext cx="0" cy="2256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Line 47"/>
            <p:cNvSpPr>
              <a:spLocks noChangeShapeType="1"/>
            </p:cNvSpPr>
            <p:nvPr/>
          </p:nvSpPr>
          <p:spPr bwMode="gray">
            <a:xfrm>
              <a:off x="3212" y="912"/>
              <a:ext cx="0" cy="2256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Line 48"/>
            <p:cNvSpPr>
              <a:spLocks noChangeShapeType="1"/>
            </p:cNvSpPr>
            <p:nvPr/>
          </p:nvSpPr>
          <p:spPr bwMode="gray">
            <a:xfrm>
              <a:off x="3024" y="1056"/>
              <a:ext cx="2736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1916113"/>
            <a:ext cx="5407025" cy="1512887"/>
          </a:xfrm>
        </p:spPr>
        <p:txBody>
          <a:bodyPr/>
          <a:lstStyle>
            <a:lvl1pPr>
              <a:defRPr sz="6000" b="0">
                <a:latin typeface="Arial Black" pitchFamily="34" charset="0"/>
              </a:defRPr>
            </a:lvl1pPr>
          </a:lstStyle>
          <a:p>
            <a:r>
              <a:rPr lang="ko-KR" altLang="en-US"/>
              <a:t>单击此处编辑母版标题样式</a:t>
            </a:r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9750" y="3687763"/>
            <a:ext cx="6048375" cy="5334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单击此处编辑母版副标题样式</a:t>
            </a:r>
          </a:p>
        </p:txBody>
      </p:sp>
      <p:sp>
        <p:nvSpPr>
          <p:cNvPr id="21" name="Rectangle 2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553200"/>
            <a:ext cx="2133600" cy="152400"/>
          </a:xfrm>
        </p:spPr>
        <p:txBody>
          <a:bodyPr/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059113" y="6524625"/>
            <a:ext cx="2133600" cy="152400"/>
          </a:xfrm>
        </p:spPr>
        <p:txBody>
          <a:bodyPr/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BB6E05BF-C9AE-4B5B-B678-DB7E4C2DFDC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A945D-86EA-48BF-B1E1-3CC3B6ADA77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72300" y="404813"/>
            <a:ext cx="2171700" cy="59197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04813"/>
            <a:ext cx="6362700" cy="59197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D15DC-DFEF-4A19-946F-73F8B13D5C6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B19E9-CC16-476D-BC8D-BDB4E5438C3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25192-6089-46DF-A9C8-69261B394A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842F8-F455-41E0-8C67-5666550BB90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3EC44-CC78-42B1-98F5-485C09E9FAD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67B01-E5AA-42B5-AC05-0168235F5C5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B8060-73EB-46A8-A95D-EB19D163832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2D35C-1B0B-4AA9-894E-5EB56D8874D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F8C2A-618B-4607-9E5B-7BBFAE6BA8D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0" name="Rectangle 52"/>
          <p:cNvSpPr>
            <a:spLocks noChangeArrowheads="1"/>
          </p:cNvSpPr>
          <p:nvPr/>
        </p:nvSpPr>
        <p:spPr bwMode="gray">
          <a:xfrm flipH="1">
            <a:off x="903288" y="1060450"/>
            <a:ext cx="8012112" cy="19685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Gulim" pitchFamily="34" charset="-127"/>
            </a:endParaRPr>
          </a:p>
        </p:txBody>
      </p:sp>
      <p:sp>
        <p:nvSpPr>
          <p:cNvPr id="12341" name="Rectangle 53"/>
          <p:cNvSpPr>
            <a:spLocks noChangeArrowheads="1"/>
          </p:cNvSpPr>
          <p:nvPr/>
        </p:nvSpPr>
        <p:spPr bwMode="gray">
          <a:xfrm flipH="1">
            <a:off x="904875" y="87313"/>
            <a:ext cx="355600" cy="35083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342" name="Rectangle 54"/>
          <p:cNvSpPr>
            <a:spLocks noChangeArrowheads="1"/>
          </p:cNvSpPr>
          <p:nvPr/>
        </p:nvSpPr>
        <p:spPr bwMode="gray">
          <a:xfrm flipH="1">
            <a:off x="190500" y="87313"/>
            <a:ext cx="354013" cy="35083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343" name="Rectangle 55"/>
          <p:cNvSpPr>
            <a:spLocks noChangeArrowheads="1"/>
          </p:cNvSpPr>
          <p:nvPr/>
        </p:nvSpPr>
        <p:spPr bwMode="gray">
          <a:xfrm flipH="1">
            <a:off x="541338" y="441325"/>
            <a:ext cx="8374062" cy="5207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344" name="Rectangle 56"/>
          <p:cNvSpPr>
            <a:spLocks noChangeArrowheads="1"/>
          </p:cNvSpPr>
          <p:nvPr/>
        </p:nvSpPr>
        <p:spPr bwMode="gray">
          <a:xfrm flipV="1">
            <a:off x="708025" y="803275"/>
            <a:ext cx="8207375" cy="30638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345" name="Rectangle 57"/>
          <p:cNvSpPr>
            <a:spLocks noChangeArrowheads="1"/>
          </p:cNvSpPr>
          <p:nvPr/>
        </p:nvSpPr>
        <p:spPr bwMode="gray">
          <a:xfrm flipH="1">
            <a:off x="549275" y="438150"/>
            <a:ext cx="357188" cy="3492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346" name="Line 58"/>
          <p:cNvSpPr>
            <a:spLocks noChangeShapeType="1"/>
          </p:cNvSpPr>
          <p:nvPr/>
        </p:nvSpPr>
        <p:spPr bwMode="gray">
          <a:xfrm flipH="1">
            <a:off x="125413" y="787400"/>
            <a:ext cx="880745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347" name="Line 59"/>
          <p:cNvSpPr>
            <a:spLocks noChangeShapeType="1"/>
          </p:cNvSpPr>
          <p:nvPr/>
        </p:nvSpPr>
        <p:spPr bwMode="gray">
          <a:xfrm flipH="1">
            <a:off x="125413" y="1109663"/>
            <a:ext cx="878205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348" name="Oval 60"/>
          <p:cNvSpPr>
            <a:spLocks noChangeArrowheads="1"/>
          </p:cNvSpPr>
          <p:nvPr/>
        </p:nvSpPr>
        <p:spPr bwMode="gray">
          <a:xfrm>
            <a:off x="546100" y="787400"/>
            <a:ext cx="355600" cy="322263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035" name="Group 61"/>
          <p:cNvGrpSpPr>
            <a:grpSpLocks/>
          </p:cNvGrpSpPr>
          <p:nvPr/>
        </p:nvGrpSpPr>
        <p:grpSpPr bwMode="auto">
          <a:xfrm>
            <a:off x="190500" y="0"/>
            <a:ext cx="1071563" cy="1219200"/>
            <a:chOff x="120" y="0"/>
            <a:chExt cx="675" cy="864"/>
          </a:xfrm>
        </p:grpSpPr>
        <p:sp>
          <p:nvSpPr>
            <p:cNvPr id="12350" name="Line 62"/>
            <p:cNvSpPr>
              <a:spLocks noChangeShapeType="1"/>
            </p:cNvSpPr>
            <p:nvPr/>
          </p:nvSpPr>
          <p:spPr bwMode="gray">
            <a:xfrm flipH="1">
              <a:off x="120" y="0"/>
              <a:ext cx="0" cy="864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51" name="Line 63"/>
            <p:cNvSpPr>
              <a:spLocks noChangeShapeType="1"/>
            </p:cNvSpPr>
            <p:nvPr/>
          </p:nvSpPr>
          <p:spPr bwMode="gray">
            <a:xfrm flipH="1">
              <a:off x="569" y="0"/>
              <a:ext cx="0" cy="864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52" name="Line 64"/>
            <p:cNvSpPr>
              <a:spLocks noChangeShapeType="1"/>
            </p:cNvSpPr>
            <p:nvPr/>
          </p:nvSpPr>
          <p:spPr bwMode="gray">
            <a:xfrm flipH="1">
              <a:off x="342" y="0"/>
              <a:ext cx="0" cy="864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53" name="Line 65"/>
            <p:cNvSpPr>
              <a:spLocks noChangeShapeType="1"/>
            </p:cNvSpPr>
            <p:nvPr/>
          </p:nvSpPr>
          <p:spPr bwMode="gray">
            <a:xfrm flipH="1">
              <a:off x="795" y="0"/>
              <a:ext cx="0" cy="864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2354" name="Line 66"/>
          <p:cNvSpPr>
            <a:spLocks noChangeShapeType="1"/>
          </p:cNvSpPr>
          <p:nvPr/>
        </p:nvSpPr>
        <p:spPr bwMode="gray">
          <a:xfrm flipH="1">
            <a:off x="123825" y="438150"/>
            <a:ext cx="880745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355" name="Line 67"/>
          <p:cNvSpPr>
            <a:spLocks noChangeShapeType="1"/>
          </p:cNvSpPr>
          <p:nvPr/>
        </p:nvSpPr>
        <p:spPr bwMode="gray">
          <a:xfrm>
            <a:off x="123825" y="85725"/>
            <a:ext cx="121920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8" name="Rectangle 21"/>
          <p:cNvSpPr>
            <a:spLocks noGrp="1" noChangeArrowheads="1"/>
          </p:cNvSpPr>
          <p:nvPr>
            <p:ph type="title"/>
          </p:nvPr>
        </p:nvSpPr>
        <p:spPr bwMode="white">
          <a:xfrm>
            <a:off x="1584325" y="404813"/>
            <a:ext cx="755967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单击此处编辑母版标题样式</a:t>
            </a:r>
          </a:p>
        </p:txBody>
      </p:sp>
      <p:sp>
        <p:nvSpPr>
          <p:cNvPr id="1039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单击此处编辑母版文本样式</a:t>
            </a:r>
          </a:p>
          <a:p>
            <a:pPr lvl="1"/>
            <a:r>
              <a:rPr lang="ko-KR" altLang="en-US" smtClean="0"/>
              <a:t>第二级</a:t>
            </a:r>
          </a:p>
          <a:p>
            <a:pPr lvl="2"/>
            <a:r>
              <a:rPr lang="ko-KR" altLang="en-US" smtClean="0"/>
              <a:t>第三级</a:t>
            </a:r>
          </a:p>
          <a:p>
            <a:pPr lvl="3"/>
            <a:r>
              <a:rPr lang="ko-KR" altLang="en-US" smtClean="0"/>
              <a:t>第四级</a:t>
            </a:r>
          </a:p>
          <a:p>
            <a:pPr lvl="4"/>
            <a:r>
              <a:rPr lang="ko-KR" altLang="en-US" smtClean="0"/>
              <a:t>第五级</a:t>
            </a:r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7025" y="6477000"/>
            <a:ext cx="2514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77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Gulim" pitchFamily="34" charset="-127"/>
              </a:defRPr>
            </a:lvl1pPr>
          </a:lstStyle>
          <a:p>
            <a:pPr>
              <a:defRPr/>
            </a:pPr>
            <a:fld id="{B3A080E0-A4B6-4571-BE6E-DEAB4E240FD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¢"/>
        <a:defRPr sz="2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916113"/>
            <a:ext cx="5753100" cy="1512887"/>
          </a:xfrm>
        </p:spPr>
        <p:txBody>
          <a:bodyPr/>
          <a:lstStyle/>
          <a:p>
            <a:pPr eaLnBrk="1" hangingPunct="1"/>
            <a:r>
              <a:rPr lang="en-US" altLang="zh-CN" sz="8000" smtClean="0">
                <a:ea typeface="华文行楷" pitchFamily="2" charset="-122"/>
              </a:rPr>
              <a:t>HTML</a:t>
            </a:r>
            <a:r>
              <a:rPr lang="zh-CN" altLang="en-US" sz="8000" smtClean="0">
                <a:latin typeface="黑体" pitchFamily="2" charset="-122"/>
                <a:ea typeface="黑体" pitchFamily="2" charset="-122"/>
              </a:rPr>
              <a:t>初步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4724400"/>
            <a:ext cx="6911975" cy="1470025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latin typeface="楷体_GB2312" pitchFamily="49" charset="-122"/>
                <a:ea typeface="楷体_GB2312" pitchFamily="49" charset="-122"/>
              </a:rPr>
              <a:t>信息学院</a:t>
            </a:r>
          </a:p>
          <a:p>
            <a:pPr eaLnBrk="1" hangingPunct="1"/>
            <a:r>
              <a:rPr lang="zh-CN" altLang="en-US" sz="3200" b="1" smtClean="0">
                <a:latin typeface="楷体_GB2312" pitchFamily="49" charset="-122"/>
                <a:ea typeface="楷体_GB2312" pitchFamily="49" charset="-122"/>
              </a:rPr>
              <a:t>孙 俏</a:t>
            </a:r>
          </a:p>
          <a:p>
            <a:pPr eaLnBrk="1" hangingPunct="1"/>
            <a:endParaRPr lang="en-US" altLang="zh-CN" sz="3200" b="1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>
                <a:ea typeface="宋体" pitchFamily="2" charset="-122"/>
              </a:rPr>
              <a:t>HTML</a:t>
            </a:r>
            <a:r>
              <a:rPr lang="zh-CN" altLang="en-US" sz="4000" dirty="0" smtClean="0">
                <a:ea typeface="宋体" pitchFamily="2" charset="-122"/>
              </a:rPr>
              <a:t>文件结构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2133600"/>
            <a:ext cx="8027988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编辑器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编辑器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记事本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Sublime  Text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4143380"/>
            <a:ext cx="1225550" cy="1087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1285860"/>
            <a:ext cx="31527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4067175"/>
            <a:ext cx="44196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>
                <a:ea typeface="宋体" pitchFamily="2" charset="-122"/>
              </a:rPr>
              <a:t>HTML5</a:t>
            </a:r>
            <a:r>
              <a:rPr lang="zh-CN" altLang="en-US" sz="4000" dirty="0" smtClean="0">
                <a:ea typeface="宋体" pitchFamily="2" charset="-122"/>
              </a:rPr>
              <a:t>文件结构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&lt;!</a:t>
            </a:r>
            <a:r>
              <a:rPr lang="en-US" altLang="zh-CN" dirty="0" err="1" smtClean="0"/>
              <a:t>doctype</a:t>
            </a:r>
            <a:r>
              <a:rPr lang="en-US" altLang="zh-CN" dirty="0" smtClean="0"/>
              <a:t> html&gt;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&lt;html&gt;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&lt;head&gt;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	&lt;title&gt;  &lt;/title&gt;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&lt;/head&gt;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&lt;body&gt;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&lt;/body&gt;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&lt;/html&gt;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>
                <a:ea typeface="宋体" pitchFamily="2" charset="-122"/>
              </a:rPr>
              <a:t>HTML——Sublime</a:t>
            </a:r>
            <a:r>
              <a:rPr lang="zh-CN" altLang="en-US" sz="4000" dirty="0" smtClean="0">
                <a:ea typeface="宋体" pitchFamily="2" charset="-122"/>
              </a:rPr>
              <a:t>编辑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&lt;!</a:t>
            </a:r>
            <a:r>
              <a:rPr lang="en-US" altLang="zh-CN" dirty="0" err="1" smtClean="0"/>
              <a:t>doctype</a:t>
            </a:r>
            <a:r>
              <a:rPr lang="en-US" altLang="zh-CN" dirty="0" smtClean="0"/>
              <a:t> html&gt;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&lt;html </a:t>
            </a:r>
            <a:r>
              <a:rPr lang="en-US" altLang="zh-CN" dirty="0" err="1" smtClean="0"/>
              <a:t>lang</a:t>
            </a:r>
            <a:r>
              <a:rPr lang="en-US" altLang="zh-CN" dirty="0" smtClean="0"/>
              <a:t>="en"&gt;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&lt;head&gt;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="UTF-8"&gt;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	&lt;title&gt;Document&lt;/title&gt;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&lt;/head&gt;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&lt;body&gt;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&lt;/body&gt;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&lt;/html&gt;</a:t>
            </a:r>
            <a:endParaRPr lang="zh-CN" altLang="en-US" dirty="0" smtClean="0"/>
          </a:p>
        </p:txBody>
      </p:sp>
      <p:sp>
        <p:nvSpPr>
          <p:cNvPr id="22532" name="矩形 3"/>
          <p:cNvSpPr>
            <a:spLocks noChangeArrowheads="1"/>
          </p:cNvSpPr>
          <p:nvPr/>
        </p:nvSpPr>
        <p:spPr bwMode="auto">
          <a:xfrm>
            <a:off x="6286500" y="1285875"/>
            <a:ext cx="21431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搜索引擎：</a:t>
            </a:r>
            <a:endParaRPr lang="en-US" altLang="zh-CN" sz="2000">
              <a:solidFill>
                <a:srgbClr val="FF0000"/>
              </a:solidFill>
            </a:endParaRPr>
          </a:p>
          <a:p>
            <a:pPr lvl="1"/>
            <a:r>
              <a:rPr lang="en-US" altLang="zh-CN" sz="2000"/>
              <a:t>en</a:t>
            </a:r>
            <a:r>
              <a:rPr lang="zh-CN" altLang="en-US" sz="2000"/>
              <a:t>英文网站</a:t>
            </a:r>
            <a:endParaRPr lang="en-US" altLang="zh-CN" sz="2000"/>
          </a:p>
          <a:p>
            <a:pPr lvl="1"/>
            <a:r>
              <a:rPr lang="en-US" altLang="zh-CN" sz="2000"/>
              <a:t>zh</a:t>
            </a:r>
            <a:r>
              <a:rPr lang="zh-CN" altLang="en-US" sz="2000"/>
              <a:t>中文网站</a:t>
            </a:r>
          </a:p>
        </p:txBody>
      </p:sp>
      <p:sp>
        <p:nvSpPr>
          <p:cNvPr id="22533" name="矩形 4"/>
          <p:cNvSpPr>
            <a:spLocks noChangeArrowheads="1"/>
          </p:cNvSpPr>
          <p:nvPr/>
        </p:nvSpPr>
        <p:spPr bwMode="auto">
          <a:xfrm>
            <a:off x="6215063" y="3071813"/>
            <a:ext cx="2928937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UTF-8</a:t>
            </a:r>
            <a:r>
              <a:rPr lang="zh-CN" altLang="en-US" sz="2000">
                <a:solidFill>
                  <a:srgbClr val="FF0000"/>
                </a:solidFill>
              </a:rPr>
              <a:t>：</a:t>
            </a:r>
            <a:endParaRPr lang="en-US" altLang="zh-CN" sz="2000">
              <a:solidFill>
                <a:srgbClr val="FF0000"/>
              </a:solidFill>
            </a:endParaRPr>
          </a:p>
          <a:p>
            <a:pPr lvl="1"/>
            <a:r>
              <a:rPr lang="zh-CN" altLang="en-US" sz="2000"/>
              <a:t>是国际编码</a:t>
            </a:r>
            <a:endParaRPr lang="en-US" altLang="zh-CN" sz="2000"/>
          </a:p>
          <a:p>
            <a:pPr lvl="1"/>
            <a:r>
              <a:rPr lang="zh-CN" altLang="en-US" sz="2000"/>
              <a:t>外国人的英文</a:t>
            </a:r>
            <a:r>
              <a:rPr lang="en-US" altLang="zh-CN" sz="2000"/>
              <a:t>IE</a:t>
            </a:r>
            <a:r>
              <a:rPr lang="zh-CN" altLang="en-US" sz="2000"/>
              <a:t>上也能显示中文</a:t>
            </a:r>
            <a:endParaRPr lang="en-US" altLang="zh-CN" sz="2000"/>
          </a:p>
          <a:p>
            <a:pPr lvl="1"/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HTML——Sublime</a:t>
            </a:r>
            <a:r>
              <a:rPr lang="zh-CN" altLang="en-US" dirty="0" smtClean="0">
                <a:ea typeface="宋体" pitchFamily="2" charset="-122"/>
              </a:rPr>
              <a:t>编辑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285860"/>
            <a:ext cx="7120181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HTML——Sublime</a:t>
            </a:r>
            <a:r>
              <a:rPr lang="zh-CN" altLang="en-US" dirty="0" smtClean="0">
                <a:ea typeface="宋体" pitchFamily="2" charset="-122"/>
              </a:rPr>
              <a:t>编辑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!  </a:t>
            </a:r>
            <a:r>
              <a:rPr lang="en-US" altLang="zh-CN" dirty="0" err="1" smtClean="0"/>
              <a:t>Ctrl+E</a:t>
            </a:r>
            <a:r>
              <a:rPr lang="en-US" altLang="zh-CN" dirty="0" smtClean="0"/>
              <a:t> </a:t>
            </a:r>
            <a:r>
              <a:rPr lang="zh-CN" altLang="en-US" dirty="0" smtClean="0"/>
              <a:t>展开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en-US" altLang="zh-CN" dirty="0" smtClean="0"/>
              <a:t>P </a:t>
            </a:r>
            <a:r>
              <a:rPr lang="zh-CN" altLang="en-US" dirty="0" smtClean="0"/>
              <a:t>段落</a:t>
            </a:r>
            <a:endParaRPr lang="en-US" altLang="zh-CN" dirty="0" smtClean="0"/>
          </a:p>
          <a:p>
            <a:r>
              <a:rPr lang="en-US" altLang="zh-CN" dirty="0" smtClean="0"/>
              <a:t>H1 </a:t>
            </a:r>
            <a:r>
              <a:rPr lang="zh-CN" altLang="en-US" dirty="0" smtClean="0"/>
              <a:t>标题</a:t>
            </a:r>
            <a:endParaRPr lang="en-US" altLang="zh-CN" dirty="0" smtClean="0"/>
          </a:p>
          <a:p>
            <a:r>
              <a:rPr lang="en-US" altLang="zh-CN" dirty="0" err="1" smtClean="0"/>
              <a:t>Img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</a:t>
            </a:r>
            <a:r>
              <a:rPr lang="zh-CN" altLang="en-US" dirty="0" smtClean="0"/>
              <a:t>图片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参考学习：</a:t>
            </a:r>
            <a:r>
              <a:rPr lang="en-US" altLang="zh-CN" dirty="0" smtClean="0"/>
              <a:t>sublime</a:t>
            </a:r>
          </a:p>
          <a:p>
            <a:r>
              <a:rPr lang="en-US" altLang="zh-CN" dirty="0" smtClean="0"/>
              <a:t>http://www.iteye.com/news/27580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</a:rPr>
              <a:t>HTML</a:t>
            </a:r>
            <a:r>
              <a:rPr lang="zh-CN" altLang="en-US" dirty="0" smtClean="0">
                <a:solidFill>
                  <a:schemeClr val="bg2"/>
                </a:solidFill>
              </a:rPr>
              <a:t>概述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2"/>
                </a:solidFill>
              </a:rPr>
              <a:t>标签、元素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2"/>
                </a:solidFill>
              </a:rPr>
              <a:t>文件结构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2"/>
                </a:solidFill>
              </a:rPr>
              <a:t>编辑器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/>
              <a:t>网页的浏览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客户端与服务器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网页的发布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域名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虚拟空间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2"/>
          <p:cNvSpPr txBox="1">
            <a:spLocks noChangeArrowheads="1"/>
          </p:cNvSpPr>
          <p:nvPr/>
        </p:nvSpPr>
        <p:spPr bwMode="auto">
          <a:xfrm>
            <a:off x="3779838" y="4365625"/>
            <a:ext cx="144145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400" b="1"/>
              <a:t>Internet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>
                <a:ea typeface="宋体" pitchFamily="2" charset="-122"/>
              </a:rPr>
              <a:t>网页的浏览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22533" name="Picture 4" descr="u=2965663746,1359050561&amp;fm=23&amp;gp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1438"/>
            <a:ext cx="88201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476375" y="1341438"/>
            <a:ext cx="6048375" cy="503237"/>
            <a:chOff x="930" y="845"/>
            <a:chExt cx="3810" cy="317"/>
          </a:xfrm>
        </p:grpSpPr>
        <p:sp>
          <p:nvSpPr>
            <p:cNvPr id="22540" name="Line 5"/>
            <p:cNvSpPr>
              <a:spLocks noChangeShapeType="1"/>
            </p:cNvSpPr>
            <p:nvPr/>
          </p:nvSpPr>
          <p:spPr bwMode="auto">
            <a:xfrm>
              <a:off x="930" y="1162"/>
              <a:ext cx="3810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1" name="Text Box 7"/>
            <p:cNvSpPr txBox="1">
              <a:spLocks noChangeArrowheads="1"/>
            </p:cNvSpPr>
            <p:nvPr/>
          </p:nvSpPr>
          <p:spPr bwMode="auto">
            <a:xfrm>
              <a:off x="2064" y="845"/>
              <a:ext cx="194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altLang="zh-CN" sz="2000" b="1" dirty="0">
                  <a:solidFill>
                    <a:srgbClr val="0033CC"/>
                  </a:solidFill>
                </a:rPr>
                <a:t>www.sohu.com/Index.html</a:t>
              </a:r>
              <a:endParaRPr lang="zh-CN" altLang="en-US" sz="2000" b="1" dirty="0">
                <a:solidFill>
                  <a:srgbClr val="0033CC"/>
                </a:solidFill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547813" y="2997200"/>
            <a:ext cx="6048375" cy="4221163"/>
            <a:chOff x="884" y="1661"/>
            <a:chExt cx="3810" cy="2659"/>
          </a:xfrm>
        </p:grpSpPr>
        <p:sp>
          <p:nvSpPr>
            <p:cNvPr id="22538" name="Line 6"/>
            <p:cNvSpPr>
              <a:spLocks noChangeShapeType="1"/>
            </p:cNvSpPr>
            <p:nvPr/>
          </p:nvSpPr>
          <p:spPr bwMode="auto">
            <a:xfrm flipH="1">
              <a:off x="884" y="1661"/>
              <a:ext cx="3810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22539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2" y="1689"/>
              <a:ext cx="3330" cy="26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7524750" y="3644900"/>
            <a:ext cx="144145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 b="1"/>
              <a:t>服务器</a:t>
            </a:r>
          </a:p>
        </p:txBody>
      </p:sp>
      <p:sp>
        <p:nvSpPr>
          <p:cNvPr id="22537" name="Text Box 13"/>
          <p:cNvSpPr txBox="1">
            <a:spLocks noChangeArrowheads="1"/>
          </p:cNvSpPr>
          <p:nvPr/>
        </p:nvSpPr>
        <p:spPr bwMode="auto">
          <a:xfrm>
            <a:off x="7235825" y="2708275"/>
            <a:ext cx="431800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>
                <a:ea typeface="宋体" pitchFamily="2" charset="-122"/>
              </a:rPr>
              <a:t>客户端与服务器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客户端</a:t>
            </a:r>
            <a:r>
              <a:rPr lang="en-US" altLang="zh-CN" smtClean="0"/>
              <a:t>Client</a:t>
            </a:r>
            <a:r>
              <a:rPr lang="zh-CN" altLang="en-US" smtClean="0"/>
              <a:t>： 接受服务的计算机</a:t>
            </a:r>
          </a:p>
          <a:p>
            <a:pPr eaLnBrk="1" hangingPunct="1"/>
            <a:r>
              <a:rPr lang="zh-CN" altLang="en-US" smtClean="0"/>
              <a:t>服务器</a:t>
            </a:r>
            <a:r>
              <a:rPr lang="en-US" altLang="zh-CN" smtClean="0"/>
              <a:t>Server</a:t>
            </a:r>
            <a:r>
              <a:rPr lang="zh-CN" altLang="en-US" smtClean="0"/>
              <a:t>： 提供服务的计算机</a:t>
            </a:r>
          </a:p>
        </p:txBody>
      </p:sp>
      <p:pic>
        <p:nvPicPr>
          <p:cNvPr id="5124" name="Picture 5" descr="3_2010071414585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2492375"/>
            <a:ext cx="8532812" cy="417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755650" y="5373688"/>
            <a:ext cx="2160588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/>
              <a:t>服务器</a:t>
            </a:r>
          </a:p>
        </p:txBody>
      </p:sp>
      <p:sp>
        <p:nvSpPr>
          <p:cNvPr id="5126" name="Text Box 7"/>
          <p:cNvSpPr txBox="1">
            <a:spLocks noChangeArrowheads="1"/>
          </p:cNvSpPr>
          <p:nvPr/>
        </p:nvSpPr>
        <p:spPr bwMode="auto">
          <a:xfrm>
            <a:off x="7235825" y="5949950"/>
            <a:ext cx="15128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/>
              <a:t>客户端</a:t>
            </a:r>
          </a:p>
        </p:txBody>
      </p:sp>
      <p:sp>
        <p:nvSpPr>
          <p:cNvPr id="5127" name="AutoShape 8"/>
          <p:cNvSpPr>
            <a:spLocks noChangeArrowheads="1"/>
          </p:cNvSpPr>
          <p:nvPr/>
        </p:nvSpPr>
        <p:spPr bwMode="auto">
          <a:xfrm>
            <a:off x="3276600" y="3716338"/>
            <a:ext cx="2087563" cy="10795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zh-CN" altLang="en-US"/>
          </a:p>
        </p:txBody>
      </p:sp>
      <p:sp>
        <p:nvSpPr>
          <p:cNvPr id="5128" name="Oval 9"/>
          <p:cNvSpPr>
            <a:spLocks noChangeArrowheads="1"/>
          </p:cNvSpPr>
          <p:nvPr/>
        </p:nvSpPr>
        <p:spPr bwMode="auto">
          <a:xfrm>
            <a:off x="3214688" y="4643438"/>
            <a:ext cx="719137" cy="79216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635375" y="3860800"/>
            <a:ext cx="15319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3200"/>
              <a:t>网络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客户端与服务器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</a:rPr>
              <a:t>客户端</a:t>
            </a:r>
            <a:r>
              <a:rPr lang="zh-CN" altLang="en-US" dirty="0" smtClean="0"/>
              <a:t>就是我们日常使用的计算机</a:t>
            </a:r>
            <a:endParaRPr lang="en-US" altLang="zh-CN" dirty="0" smtClean="0"/>
          </a:p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</a:rPr>
              <a:t>服务器端</a:t>
            </a:r>
            <a:r>
              <a:rPr lang="zh-CN" altLang="en-US" dirty="0" smtClean="0"/>
              <a:t>就是存放网页与数据库数据的服务器 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存邮件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邮件服务器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存数据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数据库服务器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存网页</a:t>
            </a:r>
            <a:r>
              <a:rPr lang="en-US" altLang="zh-CN" dirty="0" smtClean="0"/>
              <a:t>——</a:t>
            </a:r>
            <a:endParaRPr lang="zh-CN" altLang="en-US" dirty="0" smtClean="0"/>
          </a:p>
          <a:p>
            <a:endParaRPr lang="zh-CN" altLang="en-US" dirty="0" smtClean="0"/>
          </a:p>
        </p:txBody>
      </p:sp>
      <p:pic>
        <p:nvPicPr>
          <p:cNvPr id="6148" name="Picture 12" descr="b90e7bec54e736d1c09b2b6c9b504fc2d46269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40" y="3929066"/>
            <a:ext cx="18573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071813" y="3429000"/>
            <a:ext cx="180022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kern="0" dirty="0">
                <a:solidFill>
                  <a:srgbClr val="000000"/>
                </a:solidFill>
                <a:latin typeface="黑体"/>
                <a:ea typeface="黑体"/>
              </a:rPr>
              <a:t>web</a:t>
            </a:r>
            <a:r>
              <a:rPr lang="zh-CN" altLang="en-US" sz="2800" kern="0" dirty="0">
                <a:solidFill>
                  <a:srgbClr val="000000"/>
                </a:solidFill>
                <a:latin typeface="黑体"/>
                <a:ea typeface="黑体"/>
              </a:rPr>
              <a:t>服务器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b="1" dirty="0" smtClean="0"/>
              <a:t>网站设计课程</a:t>
            </a:r>
          </a:p>
          <a:p>
            <a:pPr>
              <a:buNone/>
            </a:pPr>
            <a:r>
              <a:rPr lang="zh-CN" altLang="en-US" sz="1600" dirty="0" smtClean="0"/>
              <a:t>简单又复杂，有趣又折磨</a:t>
            </a:r>
          </a:p>
          <a:p>
            <a:pPr>
              <a:buNone/>
            </a:pPr>
            <a:r>
              <a:rPr lang="zh-CN" altLang="en-US" sz="1600" dirty="0" smtClean="0"/>
              <a:t>才</a:t>
            </a:r>
            <a:r>
              <a:rPr lang="en-US" altLang="zh-CN" sz="1600" dirty="0" smtClean="0"/>
              <a:t>24</a:t>
            </a:r>
            <a:r>
              <a:rPr lang="zh-CN" altLang="en-US" sz="1600" dirty="0" smtClean="0"/>
              <a:t>个学时，老师表示时间很紧，加油自学吧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怎么做网页，加入这段内容？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新建</a:t>
            </a:r>
            <a:r>
              <a:rPr lang="en-US" altLang="zh-CN" dirty="0" smtClean="0"/>
              <a:t>.txt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将文本用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标签括起来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改名</a:t>
            </a:r>
            <a:r>
              <a:rPr lang="zh-CN" altLang="en-US" dirty="0" smtClean="0"/>
              <a:t>为</a:t>
            </a:r>
            <a:r>
              <a:rPr lang="en-US" altLang="zh-CN" dirty="0" smtClean="0"/>
              <a:t>.</a:t>
            </a:r>
            <a:r>
              <a:rPr lang="en-US" altLang="zh-CN" dirty="0" smtClean="0"/>
              <a:t>html</a:t>
            </a:r>
          </a:p>
          <a:p>
            <a:pPr lvl="1"/>
            <a:r>
              <a:rPr lang="zh-CN" altLang="en-US" dirty="0" smtClean="0"/>
              <a:t>浏览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网站的发布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申请域名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2214554"/>
            <a:ext cx="7118347" cy="4103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网站的发布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申请服务器空间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（虚拟主机、虚拟空间）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3570" y="1342986"/>
            <a:ext cx="2786082" cy="5515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网页的发布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上传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143116"/>
            <a:ext cx="7618413" cy="4392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3757610" cy="4953000"/>
          </a:xfrm>
        </p:spPr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文件结构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 smtClean="0"/>
              <a:t>&lt;html&gt;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 smtClean="0"/>
              <a:t>&lt;head&gt;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 smtClean="0"/>
              <a:t>	&lt;title&gt;  &lt;/title&gt;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 smtClean="0"/>
              <a:t>&lt;/head&gt;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 smtClean="0"/>
              <a:t>&lt;body&gt;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 smtClean="0"/>
              <a:t>	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 smtClean="0"/>
              <a:t>&lt;/body&gt;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 smtClean="0"/>
              <a:t>&lt;/html&gt;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0694" y="2214554"/>
            <a:ext cx="1225550" cy="1087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00562" y="1500174"/>
            <a:ext cx="375761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Sublime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编辑器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tabLst/>
              <a:defRPr/>
            </a:pPr>
            <a:endParaRPr lang="en-US" altLang="zh-CN" sz="280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tabLst/>
              <a:defRPr/>
            </a:pPr>
            <a:endParaRPr lang="en-US" altLang="zh-CN" sz="280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网页的浏览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zh-CN" altLang="en-US" sz="2800" kern="0" dirty="0" smtClean="0">
                <a:latin typeface="+mn-lt"/>
                <a:ea typeface="+mn-ea"/>
              </a:rPr>
              <a:t>客户端与服务器</a:t>
            </a:r>
            <a:endParaRPr lang="en-US" altLang="zh-CN" sz="2800" kern="0" dirty="0" smtClean="0">
              <a:latin typeface="+mn-lt"/>
              <a:ea typeface="+mn-ea"/>
            </a:endParaRP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域名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zh-CN" altLang="en-US" sz="2800" kern="0" dirty="0" smtClean="0">
                <a:latin typeface="+mn-lt"/>
                <a:ea typeface="+mn-ea"/>
              </a:rPr>
              <a:t>虚拟空间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字符与编码</a:t>
            </a:r>
            <a:endParaRPr lang="en-US" altLang="zh-CN" dirty="0" smtClean="0"/>
          </a:p>
          <a:p>
            <a:pPr marL="342900" lvl="1" indent="-342900"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en-US" dirty="0" smtClean="0"/>
              <a:t>访问</a:t>
            </a:r>
            <a:r>
              <a:rPr lang="en-US" altLang="zh-CN" dirty="0" smtClean="0">
                <a:solidFill>
                  <a:srgbClr val="FF0000"/>
                </a:solidFill>
              </a:rPr>
              <a:t>http://www.w3school.com.cn/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HTML</a:t>
            </a:r>
            <a:r>
              <a:rPr lang="zh-CN" altLang="en-US" dirty="0" smtClean="0"/>
              <a:t>入门</a:t>
            </a:r>
            <a:endParaRPr lang="en-US" altLang="zh-CN" dirty="0" smtClean="0"/>
          </a:p>
          <a:p>
            <a:r>
              <a:rPr lang="en-US" altLang="zh-CN" dirty="0" smtClean="0"/>
              <a:t>Sublime</a:t>
            </a:r>
            <a:r>
              <a:rPr lang="zh-CN" altLang="en-US" dirty="0" smtClean="0"/>
              <a:t>的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http://www.iteye.com/news/27580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字符集与编码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95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字符</a:t>
            </a:r>
            <a:r>
              <a:rPr lang="en-US" altLang="zh-CN" dirty="0" smtClean="0"/>
              <a:t>(Character)</a:t>
            </a:r>
            <a:r>
              <a:rPr lang="zh-CN" altLang="en-US" dirty="0" smtClean="0"/>
              <a:t>：包括文字、图形符号、数学符号等</a:t>
            </a:r>
          </a:p>
          <a:p>
            <a:r>
              <a:rPr lang="zh-CN" altLang="en-US" dirty="0" smtClean="0"/>
              <a:t>一组抽象字符的集合就是</a:t>
            </a:r>
            <a:r>
              <a:rPr lang="zh-CN" altLang="en-US" dirty="0" smtClean="0">
                <a:solidFill>
                  <a:srgbClr val="FF0000"/>
                </a:solidFill>
              </a:rPr>
              <a:t>字符集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</a:p>
          <a:p>
            <a:pPr lvl="1"/>
            <a:r>
              <a:rPr lang="zh-CN" altLang="en-US" dirty="0" smtClean="0"/>
              <a:t>字符集常常和一种具体的语言文字对应起来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比如英文字符集、繁体汉字字符集、日文汉字字符集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编码</a:t>
            </a:r>
            <a:r>
              <a:rPr lang="zh-CN" altLang="en-US" dirty="0" smtClean="0"/>
              <a:t>　　</a:t>
            </a:r>
            <a:endParaRPr lang="en-US" altLang="zh-CN" dirty="0" smtClean="0"/>
          </a:p>
          <a:p>
            <a:r>
              <a:rPr lang="zh-CN" altLang="en-US" dirty="0" smtClean="0"/>
              <a:t>将字符和二进制码对应起来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字符集与编码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网页：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保存时的编码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显示的编码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不一样的话，就会出现乱码问题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标签、元素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编辑器</a:t>
            </a:r>
            <a:endParaRPr lang="en-US" altLang="zh-CN" dirty="0" smtClean="0"/>
          </a:p>
          <a:p>
            <a:r>
              <a:rPr lang="zh-CN" altLang="en-US" dirty="0" smtClean="0"/>
              <a:t>网页的浏览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客户端与服务器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网页的发布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域名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虚拟空间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标签、元素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编辑器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2"/>
                </a:solidFill>
              </a:rPr>
              <a:t>网页的浏览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2"/>
                </a:solidFill>
              </a:rPr>
              <a:t>客户端与服务器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2"/>
                </a:solidFill>
              </a:rPr>
              <a:t>网页的发布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lvl="2"/>
            <a:r>
              <a:rPr lang="zh-CN" altLang="en-US" dirty="0" smtClean="0">
                <a:solidFill>
                  <a:schemeClr val="bg2"/>
                </a:solidFill>
              </a:rPr>
              <a:t>域名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lvl="2"/>
            <a:r>
              <a:rPr lang="zh-CN" altLang="en-US" dirty="0" smtClean="0">
                <a:solidFill>
                  <a:schemeClr val="bg2"/>
                </a:solidFill>
              </a:rPr>
              <a:t>虚拟空间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33CC"/>
                </a:solidFill>
              </a:rPr>
              <a:t>HTML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HyperText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MarkUp</a:t>
            </a:r>
            <a:r>
              <a:rPr lang="en-US" altLang="zh-CN" dirty="0" smtClean="0"/>
              <a:t> Language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>
                <a:latin typeface="Arial" charset="0"/>
              </a:rPr>
              <a:t>“</a:t>
            </a:r>
            <a:r>
              <a:rPr lang="zh-CN" altLang="en-US" dirty="0" smtClean="0"/>
              <a:t>超文本标记语言</a:t>
            </a:r>
            <a:r>
              <a:rPr lang="zh-CN" altLang="en-US" dirty="0" smtClean="0">
                <a:latin typeface="Arial" charset="0"/>
              </a:rPr>
              <a:t>”</a:t>
            </a:r>
            <a:r>
              <a:rPr lang="zh-CN" altLang="en-US" dirty="0" smtClean="0"/>
              <a:t>，它是制作网页的标准语言</a:t>
            </a:r>
            <a:endParaRPr lang="en-US" altLang="zh-CN" dirty="0" smtClean="0"/>
          </a:p>
          <a:p>
            <a:r>
              <a:rPr lang="zh-CN" altLang="en-US" b="1" dirty="0" smtClean="0"/>
              <a:t>标签</a:t>
            </a:r>
          </a:p>
          <a:p>
            <a:pPr lvl="1"/>
            <a:r>
              <a:rPr lang="zh-CN" altLang="en-US" dirty="0" smtClean="0"/>
              <a:t>由</a:t>
            </a:r>
            <a:r>
              <a:rPr lang="zh-CN" altLang="en-US" b="1" dirty="0" smtClean="0"/>
              <a:t>尖括号</a:t>
            </a:r>
            <a:r>
              <a:rPr lang="zh-CN" altLang="en-US" dirty="0" smtClean="0"/>
              <a:t>包围，比如 </a:t>
            </a:r>
            <a:r>
              <a:rPr lang="en-US" altLang="zh-CN" dirty="0" smtClean="0"/>
              <a:t>&lt;html&gt;</a:t>
            </a:r>
          </a:p>
          <a:p>
            <a:pPr lvl="1"/>
            <a:r>
              <a:rPr lang="zh-CN" altLang="en-US" dirty="0" smtClean="0"/>
              <a:t>通常是</a:t>
            </a:r>
            <a:r>
              <a:rPr lang="zh-CN" altLang="en-US" b="1" dirty="0" smtClean="0"/>
              <a:t>成对出现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2" eaLnBrk="1" hangingPunct="1"/>
            <a:r>
              <a:rPr lang="en-US" altLang="zh-CN" sz="2400" dirty="0" smtClean="0"/>
              <a:t>&lt;html&gt;&lt;/html&gt;</a:t>
            </a:r>
          </a:p>
          <a:p>
            <a:pPr lvl="2" eaLnBrk="1" hangingPunct="1"/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img</a:t>
            </a:r>
            <a:r>
              <a:rPr lang="en-US" altLang="zh-CN" sz="2400" dirty="0" smtClean="0"/>
              <a:t>&gt;</a:t>
            </a:r>
          </a:p>
          <a:p>
            <a:endParaRPr lang="zh-CN" altLang="en-US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zh-CN" altLang="en-US" dirty="0" smtClean="0">
                <a:solidFill>
                  <a:srgbClr val="FF0000"/>
                </a:solidFill>
              </a:rPr>
              <a:t>开始标签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  <a:r>
              <a:rPr lang="zh-CN" altLang="en-US" dirty="0" smtClean="0">
                <a:solidFill>
                  <a:srgbClr val="FF0000"/>
                </a:solidFill>
              </a:rPr>
              <a:t>内容部分</a:t>
            </a:r>
            <a:r>
              <a:rPr lang="en-US" altLang="zh-CN" dirty="0" smtClean="0">
                <a:solidFill>
                  <a:srgbClr val="FF0000"/>
                </a:solidFill>
              </a:rPr>
              <a:t>&lt;/</a:t>
            </a:r>
            <a:r>
              <a:rPr lang="zh-CN" altLang="en-US" dirty="0" smtClean="0">
                <a:solidFill>
                  <a:srgbClr val="FF0000"/>
                </a:solidFill>
              </a:rPr>
              <a:t>结束标签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    &lt;p&gt;</a:t>
            </a:r>
            <a:r>
              <a:rPr lang="zh-CN" altLang="en-US" dirty="0" smtClean="0"/>
              <a:t>这是一个段落文字</a:t>
            </a:r>
            <a:r>
              <a:rPr lang="en-US" altLang="zh-CN" dirty="0" smtClean="0"/>
              <a:t>&lt;/p&gt;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ea typeface="宋体" pitchFamily="2" charset="-122"/>
              </a:rPr>
              <a:t>HTML </a:t>
            </a:r>
            <a:r>
              <a:rPr lang="zh-CN" altLang="en-US" sz="4000" smtClean="0">
                <a:ea typeface="宋体" pitchFamily="2" charset="-122"/>
              </a:rPr>
              <a:t>标签        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486400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注意标签嵌套</a:t>
            </a:r>
            <a:endParaRPr lang="en-US" altLang="zh-CN" sz="2400" dirty="0" smtClean="0"/>
          </a:p>
          <a:p>
            <a:pPr lvl="1" eaLnBrk="1" hangingPunct="1"/>
            <a:r>
              <a:rPr lang="en-US" altLang="zh-CN" sz="2400" dirty="0" smtClean="0"/>
              <a:t>&lt;html&gt;&lt;body&gt;&lt;/body&gt;&lt;/html&gt;</a:t>
            </a:r>
          </a:p>
          <a:p>
            <a:pPr lvl="1" eaLnBrk="1" hangingPunct="1"/>
            <a:endParaRPr lang="en-US" altLang="zh-CN" sz="2400" dirty="0" smtClean="0"/>
          </a:p>
          <a:p>
            <a:pPr lvl="1" eaLnBrk="1" hangingPunct="1"/>
            <a:endParaRPr lang="en-US" altLang="zh-CN" sz="2400" dirty="0" smtClean="0"/>
          </a:p>
          <a:p>
            <a:pPr lvl="1" eaLnBrk="1" hangingPunct="1"/>
            <a:r>
              <a:rPr lang="en-US" altLang="zh-CN" sz="2400" dirty="0" smtClean="0"/>
              <a:t>&lt;html&gt;&lt;body&gt;&lt;/html&gt;&lt;/body&gt; </a:t>
            </a:r>
          </a:p>
          <a:p>
            <a:pPr lvl="1" eaLnBrk="1" hangingPunct="1"/>
            <a:endParaRPr lang="en-US" altLang="zh-CN" sz="2400" dirty="0" smtClean="0"/>
          </a:p>
        </p:txBody>
      </p:sp>
      <p:sp>
        <p:nvSpPr>
          <p:cNvPr id="10" name="任意多边形 9"/>
          <p:cNvSpPr/>
          <p:nvPr/>
        </p:nvSpPr>
        <p:spPr bwMode="auto">
          <a:xfrm>
            <a:off x="1643042" y="2285992"/>
            <a:ext cx="3241618" cy="821411"/>
          </a:xfrm>
          <a:custGeom>
            <a:avLst/>
            <a:gdLst>
              <a:gd name="connsiteX0" fmla="*/ 0 w 3241618"/>
              <a:gd name="connsiteY0" fmla="*/ 0 h 821411"/>
              <a:gd name="connsiteX1" fmla="*/ 46495 w 3241618"/>
              <a:gd name="connsiteY1" fmla="*/ 139485 h 821411"/>
              <a:gd name="connsiteX2" fmla="*/ 61994 w 3241618"/>
              <a:gd name="connsiteY2" fmla="*/ 185980 h 821411"/>
              <a:gd name="connsiteX3" fmla="*/ 123987 w 3241618"/>
              <a:gd name="connsiteY3" fmla="*/ 278970 h 821411"/>
              <a:gd name="connsiteX4" fmla="*/ 154984 w 3241618"/>
              <a:gd name="connsiteY4" fmla="*/ 325465 h 821411"/>
              <a:gd name="connsiteX5" fmla="*/ 201478 w 3241618"/>
              <a:gd name="connsiteY5" fmla="*/ 356461 h 821411"/>
              <a:gd name="connsiteX6" fmla="*/ 278970 w 3241618"/>
              <a:gd name="connsiteY6" fmla="*/ 418455 h 821411"/>
              <a:gd name="connsiteX7" fmla="*/ 309967 w 3241618"/>
              <a:gd name="connsiteY7" fmla="*/ 464950 h 821411"/>
              <a:gd name="connsiteX8" fmla="*/ 356461 w 3241618"/>
              <a:gd name="connsiteY8" fmla="*/ 495946 h 821411"/>
              <a:gd name="connsiteX9" fmla="*/ 495946 w 3241618"/>
              <a:gd name="connsiteY9" fmla="*/ 604434 h 821411"/>
              <a:gd name="connsiteX10" fmla="*/ 542441 w 3241618"/>
              <a:gd name="connsiteY10" fmla="*/ 619933 h 821411"/>
              <a:gd name="connsiteX11" fmla="*/ 635431 w 3241618"/>
              <a:gd name="connsiteY11" fmla="*/ 681926 h 821411"/>
              <a:gd name="connsiteX12" fmla="*/ 681926 w 3241618"/>
              <a:gd name="connsiteY12" fmla="*/ 712922 h 821411"/>
              <a:gd name="connsiteX13" fmla="*/ 867906 w 3241618"/>
              <a:gd name="connsiteY13" fmla="*/ 774916 h 821411"/>
              <a:gd name="connsiteX14" fmla="*/ 991892 w 3241618"/>
              <a:gd name="connsiteY14" fmla="*/ 805912 h 821411"/>
              <a:gd name="connsiteX15" fmla="*/ 1503336 w 3241618"/>
              <a:gd name="connsiteY15" fmla="*/ 821411 h 821411"/>
              <a:gd name="connsiteX16" fmla="*/ 2324746 w 3241618"/>
              <a:gd name="connsiteY16" fmla="*/ 805912 h 821411"/>
              <a:gd name="connsiteX17" fmla="*/ 2464231 w 3241618"/>
              <a:gd name="connsiteY17" fmla="*/ 759417 h 821411"/>
              <a:gd name="connsiteX18" fmla="*/ 2588217 w 3241618"/>
              <a:gd name="connsiteY18" fmla="*/ 697424 h 821411"/>
              <a:gd name="connsiteX19" fmla="*/ 2634712 w 3241618"/>
              <a:gd name="connsiteY19" fmla="*/ 666428 h 821411"/>
              <a:gd name="connsiteX20" fmla="*/ 2681207 w 3241618"/>
              <a:gd name="connsiteY20" fmla="*/ 650929 h 821411"/>
              <a:gd name="connsiteX21" fmla="*/ 2820692 w 3241618"/>
              <a:gd name="connsiteY21" fmla="*/ 557939 h 821411"/>
              <a:gd name="connsiteX22" fmla="*/ 2867187 w 3241618"/>
              <a:gd name="connsiteY22" fmla="*/ 526943 h 821411"/>
              <a:gd name="connsiteX23" fmla="*/ 2960177 w 3241618"/>
              <a:gd name="connsiteY23" fmla="*/ 433953 h 821411"/>
              <a:gd name="connsiteX24" fmla="*/ 3006672 w 3241618"/>
              <a:gd name="connsiteY24" fmla="*/ 387458 h 821411"/>
              <a:gd name="connsiteX25" fmla="*/ 3068665 w 3241618"/>
              <a:gd name="connsiteY25" fmla="*/ 356461 h 821411"/>
              <a:gd name="connsiteX26" fmla="*/ 3115160 w 3241618"/>
              <a:gd name="connsiteY26" fmla="*/ 294468 h 821411"/>
              <a:gd name="connsiteX27" fmla="*/ 3161655 w 3241618"/>
              <a:gd name="connsiteY27" fmla="*/ 263472 h 821411"/>
              <a:gd name="connsiteX28" fmla="*/ 3208150 w 3241618"/>
              <a:gd name="connsiteY28" fmla="*/ 216977 h 821411"/>
              <a:gd name="connsiteX29" fmla="*/ 3223648 w 3241618"/>
              <a:gd name="connsiteY29" fmla="*/ 0 h 821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241618" h="821411">
                <a:moveTo>
                  <a:pt x="0" y="0"/>
                </a:moveTo>
                <a:lnTo>
                  <a:pt x="46495" y="139485"/>
                </a:lnTo>
                <a:cubicBezTo>
                  <a:pt x="51661" y="154983"/>
                  <a:pt x="52932" y="172387"/>
                  <a:pt x="61994" y="185980"/>
                </a:cubicBezTo>
                <a:lnTo>
                  <a:pt x="123987" y="278970"/>
                </a:lnTo>
                <a:cubicBezTo>
                  <a:pt x="134319" y="294468"/>
                  <a:pt x="139486" y="315133"/>
                  <a:pt x="154984" y="325465"/>
                </a:cubicBezTo>
                <a:lnTo>
                  <a:pt x="201478" y="356461"/>
                </a:lnTo>
                <a:cubicBezTo>
                  <a:pt x="290311" y="489709"/>
                  <a:pt x="172027" y="332900"/>
                  <a:pt x="278970" y="418455"/>
                </a:cubicBezTo>
                <a:cubicBezTo>
                  <a:pt x="293515" y="430091"/>
                  <a:pt x="296796" y="451779"/>
                  <a:pt x="309967" y="464950"/>
                </a:cubicBezTo>
                <a:cubicBezTo>
                  <a:pt x="323138" y="478121"/>
                  <a:pt x="342152" y="484022"/>
                  <a:pt x="356461" y="495946"/>
                </a:cubicBezTo>
                <a:cubicBezTo>
                  <a:pt x="409952" y="540522"/>
                  <a:pt x="417601" y="578318"/>
                  <a:pt x="495946" y="604434"/>
                </a:cubicBezTo>
                <a:cubicBezTo>
                  <a:pt x="511444" y="609600"/>
                  <a:pt x="528160" y="611999"/>
                  <a:pt x="542441" y="619933"/>
                </a:cubicBezTo>
                <a:cubicBezTo>
                  <a:pt x="575006" y="638025"/>
                  <a:pt x="604434" y="661262"/>
                  <a:pt x="635431" y="681926"/>
                </a:cubicBezTo>
                <a:cubicBezTo>
                  <a:pt x="650929" y="692258"/>
                  <a:pt x="664255" y="707032"/>
                  <a:pt x="681926" y="712922"/>
                </a:cubicBezTo>
                <a:lnTo>
                  <a:pt x="867906" y="774916"/>
                </a:lnTo>
                <a:cubicBezTo>
                  <a:pt x="908945" y="788596"/>
                  <a:pt x="947474" y="803574"/>
                  <a:pt x="991892" y="805912"/>
                </a:cubicBezTo>
                <a:cubicBezTo>
                  <a:pt x="1162216" y="814877"/>
                  <a:pt x="1332855" y="816245"/>
                  <a:pt x="1503336" y="821411"/>
                </a:cubicBezTo>
                <a:lnTo>
                  <a:pt x="2324746" y="805912"/>
                </a:lnTo>
                <a:cubicBezTo>
                  <a:pt x="2436246" y="802132"/>
                  <a:pt x="2391508" y="799084"/>
                  <a:pt x="2464231" y="759417"/>
                </a:cubicBezTo>
                <a:cubicBezTo>
                  <a:pt x="2504796" y="737291"/>
                  <a:pt x="2549770" y="723055"/>
                  <a:pt x="2588217" y="697424"/>
                </a:cubicBezTo>
                <a:cubicBezTo>
                  <a:pt x="2603715" y="687092"/>
                  <a:pt x="2618052" y="674758"/>
                  <a:pt x="2634712" y="666428"/>
                </a:cubicBezTo>
                <a:cubicBezTo>
                  <a:pt x="2649324" y="659122"/>
                  <a:pt x="2666926" y="658863"/>
                  <a:pt x="2681207" y="650929"/>
                </a:cubicBezTo>
                <a:cubicBezTo>
                  <a:pt x="2681222" y="650921"/>
                  <a:pt x="2797437" y="573442"/>
                  <a:pt x="2820692" y="557939"/>
                </a:cubicBezTo>
                <a:cubicBezTo>
                  <a:pt x="2836190" y="547607"/>
                  <a:pt x="2854016" y="540114"/>
                  <a:pt x="2867187" y="526943"/>
                </a:cubicBezTo>
                <a:lnTo>
                  <a:pt x="2960177" y="433953"/>
                </a:lnTo>
                <a:cubicBezTo>
                  <a:pt x="2975675" y="418455"/>
                  <a:pt x="2987068" y="397260"/>
                  <a:pt x="3006672" y="387458"/>
                </a:cubicBezTo>
                <a:lnTo>
                  <a:pt x="3068665" y="356461"/>
                </a:lnTo>
                <a:cubicBezTo>
                  <a:pt x="3084163" y="335797"/>
                  <a:pt x="3096895" y="312733"/>
                  <a:pt x="3115160" y="294468"/>
                </a:cubicBezTo>
                <a:cubicBezTo>
                  <a:pt x="3128331" y="281297"/>
                  <a:pt x="3147346" y="275396"/>
                  <a:pt x="3161655" y="263472"/>
                </a:cubicBezTo>
                <a:cubicBezTo>
                  <a:pt x="3178493" y="249441"/>
                  <a:pt x="3192652" y="232475"/>
                  <a:pt x="3208150" y="216977"/>
                </a:cubicBezTo>
                <a:cubicBezTo>
                  <a:pt x="3241618" y="116571"/>
                  <a:pt x="3223648" y="186819"/>
                  <a:pt x="3223648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" name="任意多边形 4"/>
          <p:cNvSpPr/>
          <p:nvPr/>
        </p:nvSpPr>
        <p:spPr bwMode="auto">
          <a:xfrm>
            <a:off x="2357422" y="2285992"/>
            <a:ext cx="1704988" cy="347666"/>
          </a:xfrm>
          <a:custGeom>
            <a:avLst/>
            <a:gdLst>
              <a:gd name="connsiteX0" fmla="*/ 0 w 3241618"/>
              <a:gd name="connsiteY0" fmla="*/ 0 h 821411"/>
              <a:gd name="connsiteX1" fmla="*/ 46495 w 3241618"/>
              <a:gd name="connsiteY1" fmla="*/ 139485 h 821411"/>
              <a:gd name="connsiteX2" fmla="*/ 61994 w 3241618"/>
              <a:gd name="connsiteY2" fmla="*/ 185980 h 821411"/>
              <a:gd name="connsiteX3" fmla="*/ 123987 w 3241618"/>
              <a:gd name="connsiteY3" fmla="*/ 278970 h 821411"/>
              <a:gd name="connsiteX4" fmla="*/ 154984 w 3241618"/>
              <a:gd name="connsiteY4" fmla="*/ 325465 h 821411"/>
              <a:gd name="connsiteX5" fmla="*/ 201478 w 3241618"/>
              <a:gd name="connsiteY5" fmla="*/ 356461 h 821411"/>
              <a:gd name="connsiteX6" fmla="*/ 278970 w 3241618"/>
              <a:gd name="connsiteY6" fmla="*/ 418455 h 821411"/>
              <a:gd name="connsiteX7" fmla="*/ 309967 w 3241618"/>
              <a:gd name="connsiteY7" fmla="*/ 464950 h 821411"/>
              <a:gd name="connsiteX8" fmla="*/ 356461 w 3241618"/>
              <a:gd name="connsiteY8" fmla="*/ 495946 h 821411"/>
              <a:gd name="connsiteX9" fmla="*/ 495946 w 3241618"/>
              <a:gd name="connsiteY9" fmla="*/ 604434 h 821411"/>
              <a:gd name="connsiteX10" fmla="*/ 542441 w 3241618"/>
              <a:gd name="connsiteY10" fmla="*/ 619933 h 821411"/>
              <a:gd name="connsiteX11" fmla="*/ 635431 w 3241618"/>
              <a:gd name="connsiteY11" fmla="*/ 681926 h 821411"/>
              <a:gd name="connsiteX12" fmla="*/ 681926 w 3241618"/>
              <a:gd name="connsiteY12" fmla="*/ 712922 h 821411"/>
              <a:gd name="connsiteX13" fmla="*/ 867906 w 3241618"/>
              <a:gd name="connsiteY13" fmla="*/ 774916 h 821411"/>
              <a:gd name="connsiteX14" fmla="*/ 991892 w 3241618"/>
              <a:gd name="connsiteY14" fmla="*/ 805912 h 821411"/>
              <a:gd name="connsiteX15" fmla="*/ 1503336 w 3241618"/>
              <a:gd name="connsiteY15" fmla="*/ 821411 h 821411"/>
              <a:gd name="connsiteX16" fmla="*/ 2324746 w 3241618"/>
              <a:gd name="connsiteY16" fmla="*/ 805912 h 821411"/>
              <a:gd name="connsiteX17" fmla="*/ 2464231 w 3241618"/>
              <a:gd name="connsiteY17" fmla="*/ 759417 h 821411"/>
              <a:gd name="connsiteX18" fmla="*/ 2588217 w 3241618"/>
              <a:gd name="connsiteY18" fmla="*/ 697424 h 821411"/>
              <a:gd name="connsiteX19" fmla="*/ 2634712 w 3241618"/>
              <a:gd name="connsiteY19" fmla="*/ 666428 h 821411"/>
              <a:gd name="connsiteX20" fmla="*/ 2681207 w 3241618"/>
              <a:gd name="connsiteY20" fmla="*/ 650929 h 821411"/>
              <a:gd name="connsiteX21" fmla="*/ 2820692 w 3241618"/>
              <a:gd name="connsiteY21" fmla="*/ 557939 h 821411"/>
              <a:gd name="connsiteX22" fmla="*/ 2867187 w 3241618"/>
              <a:gd name="connsiteY22" fmla="*/ 526943 h 821411"/>
              <a:gd name="connsiteX23" fmla="*/ 2960177 w 3241618"/>
              <a:gd name="connsiteY23" fmla="*/ 433953 h 821411"/>
              <a:gd name="connsiteX24" fmla="*/ 3006672 w 3241618"/>
              <a:gd name="connsiteY24" fmla="*/ 387458 h 821411"/>
              <a:gd name="connsiteX25" fmla="*/ 3068665 w 3241618"/>
              <a:gd name="connsiteY25" fmla="*/ 356461 h 821411"/>
              <a:gd name="connsiteX26" fmla="*/ 3115160 w 3241618"/>
              <a:gd name="connsiteY26" fmla="*/ 294468 h 821411"/>
              <a:gd name="connsiteX27" fmla="*/ 3161655 w 3241618"/>
              <a:gd name="connsiteY27" fmla="*/ 263472 h 821411"/>
              <a:gd name="connsiteX28" fmla="*/ 3208150 w 3241618"/>
              <a:gd name="connsiteY28" fmla="*/ 216977 h 821411"/>
              <a:gd name="connsiteX29" fmla="*/ 3223648 w 3241618"/>
              <a:gd name="connsiteY29" fmla="*/ 0 h 821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241618" h="821411">
                <a:moveTo>
                  <a:pt x="0" y="0"/>
                </a:moveTo>
                <a:lnTo>
                  <a:pt x="46495" y="139485"/>
                </a:lnTo>
                <a:cubicBezTo>
                  <a:pt x="51661" y="154983"/>
                  <a:pt x="52932" y="172387"/>
                  <a:pt x="61994" y="185980"/>
                </a:cubicBezTo>
                <a:lnTo>
                  <a:pt x="123987" y="278970"/>
                </a:lnTo>
                <a:cubicBezTo>
                  <a:pt x="134319" y="294468"/>
                  <a:pt x="139486" y="315133"/>
                  <a:pt x="154984" y="325465"/>
                </a:cubicBezTo>
                <a:lnTo>
                  <a:pt x="201478" y="356461"/>
                </a:lnTo>
                <a:cubicBezTo>
                  <a:pt x="290311" y="489709"/>
                  <a:pt x="172027" y="332900"/>
                  <a:pt x="278970" y="418455"/>
                </a:cubicBezTo>
                <a:cubicBezTo>
                  <a:pt x="293515" y="430091"/>
                  <a:pt x="296796" y="451779"/>
                  <a:pt x="309967" y="464950"/>
                </a:cubicBezTo>
                <a:cubicBezTo>
                  <a:pt x="323138" y="478121"/>
                  <a:pt x="342152" y="484022"/>
                  <a:pt x="356461" y="495946"/>
                </a:cubicBezTo>
                <a:cubicBezTo>
                  <a:pt x="409952" y="540522"/>
                  <a:pt x="417601" y="578318"/>
                  <a:pt x="495946" y="604434"/>
                </a:cubicBezTo>
                <a:cubicBezTo>
                  <a:pt x="511444" y="609600"/>
                  <a:pt x="528160" y="611999"/>
                  <a:pt x="542441" y="619933"/>
                </a:cubicBezTo>
                <a:cubicBezTo>
                  <a:pt x="575006" y="638025"/>
                  <a:pt x="604434" y="661262"/>
                  <a:pt x="635431" y="681926"/>
                </a:cubicBezTo>
                <a:cubicBezTo>
                  <a:pt x="650929" y="692258"/>
                  <a:pt x="664255" y="707032"/>
                  <a:pt x="681926" y="712922"/>
                </a:cubicBezTo>
                <a:lnTo>
                  <a:pt x="867906" y="774916"/>
                </a:lnTo>
                <a:cubicBezTo>
                  <a:pt x="908945" y="788596"/>
                  <a:pt x="947474" y="803574"/>
                  <a:pt x="991892" y="805912"/>
                </a:cubicBezTo>
                <a:cubicBezTo>
                  <a:pt x="1162216" y="814877"/>
                  <a:pt x="1332855" y="816245"/>
                  <a:pt x="1503336" y="821411"/>
                </a:cubicBezTo>
                <a:lnTo>
                  <a:pt x="2324746" y="805912"/>
                </a:lnTo>
                <a:cubicBezTo>
                  <a:pt x="2436246" y="802132"/>
                  <a:pt x="2391508" y="799084"/>
                  <a:pt x="2464231" y="759417"/>
                </a:cubicBezTo>
                <a:cubicBezTo>
                  <a:pt x="2504796" y="737291"/>
                  <a:pt x="2549770" y="723055"/>
                  <a:pt x="2588217" y="697424"/>
                </a:cubicBezTo>
                <a:cubicBezTo>
                  <a:pt x="2603715" y="687092"/>
                  <a:pt x="2618052" y="674758"/>
                  <a:pt x="2634712" y="666428"/>
                </a:cubicBezTo>
                <a:cubicBezTo>
                  <a:pt x="2649324" y="659122"/>
                  <a:pt x="2666926" y="658863"/>
                  <a:pt x="2681207" y="650929"/>
                </a:cubicBezTo>
                <a:cubicBezTo>
                  <a:pt x="2681222" y="650921"/>
                  <a:pt x="2797437" y="573442"/>
                  <a:pt x="2820692" y="557939"/>
                </a:cubicBezTo>
                <a:cubicBezTo>
                  <a:pt x="2836190" y="547607"/>
                  <a:pt x="2854016" y="540114"/>
                  <a:pt x="2867187" y="526943"/>
                </a:cubicBezTo>
                <a:lnTo>
                  <a:pt x="2960177" y="433953"/>
                </a:lnTo>
                <a:cubicBezTo>
                  <a:pt x="2975675" y="418455"/>
                  <a:pt x="2987068" y="397260"/>
                  <a:pt x="3006672" y="387458"/>
                </a:cubicBezTo>
                <a:lnTo>
                  <a:pt x="3068665" y="356461"/>
                </a:lnTo>
                <a:cubicBezTo>
                  <a:pt x="3084163" y="335797"/>
                  <a:pt x="3096895" y="312733"/>
                  <a:pt x="3115160" y="294468"/>
                </a:cubicBezTo>
                <a:cubicBezTo>
                  <a:pt x="3128331" y="281297"/>
                  <a:pt x="3147346" y="275396"/>
                  <a:pt x="3161655" y="263472"/>
                </a:cubicBezTo>
                <a:cubicBezTo>
                  <a:pt x="3178493" y="249441"/>
                  <a:pt x="3192652" y="232475"/>
                  <a:pt x="3208150" y="216977"/>
                </a:cubicBezTo>
                <a:cubicBezTo>
                  <a:pt x="3241618" y="116571"/>
                  <a:pt x="3223648" y="186819"/>
                  <a:pt x="3223648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" name="任意多边形 5"/>
          <p:cNvSpPr/>
          <p:nvPr/>
        </p:nvSpPr>
        <p:spPr bwMode="auto">
          <a:xfrm>
            <a:off x="1643042" y="3643315"/>
            <a:ext cx="2214578" cy="571504"/>
          </a:xfrm>
          <a:custGeom>
            <a:avLst/>
            <a:gdLst>
              <a:gd name="connsiteX0" fmla="*/ 0 w 3241618"/>
              <a:gd name="connsiteY0" fmla="*/ 0 h 821411"/>
              <a:gd name="connsiteX1" fmla="*/ 46495 w 3241618"/>
              <a:gd name="connsiteY1" fmla="*/ 139485 h 821411"/>
              <a:gd name="connsiteX2" fmla="*/ 61994 w 3241618"/>
              <a:gd name="connsiteY2" fmla="*/ 185980 h 821411"/>
              <a:gd name="connsiteX3" fmla="*/ 123987 w 3241618"/>
              <a:gd name="connsiteY3" fmla="*/ 278970 h 821411"/>
              <a:gd name="connsiteX4" fmla="*/ 154984 w 3241618"/>
              <a:gd name="connsiteY4" fmla="*/ 325465 h 821411"/>
              <a:gd name="connsiteX5" fmla="*/ 201478 w 3241618"/>
              <a:gd name="connsiteY5" fmla="*/ 356461 h 821411"/>
              <a:gd name="connsiteX6" fmla="*/ 278970 w 3241618"/>
              <a:gd name="connsiteY6" fmla="*/ 418455 h 821411"/>
              <a:gd name="connsiteX7" fmla="*/ 309967 w 3241618"/>
              <a:gd name="connsiteY7" fmla="*/ 464950 h 821411"/>
              <a:gd name="connsiteX8" fmla="*/ 356461 w 3241618"/>
              <a:gd name="connsiteY8" fmla="*/ 495946 h 821411"/>
              <a:gd name="connsiteX9" fmla="*/ 495946 w 3241618"/>
              <a:gd name="connsiteY9" fmla="*/ 604434 h 821411"/>
              <a:gd name="connsiteX10" fmla="*/ 542441 w 3241618"/>
              <a:gd name="connsiteY10" fmla="*/ 619933 h 821411"/>
              <a:gd name="connsiteX11" fmla="*/ 635431 w 3241618"/>
              <a:gd name="connsiteY11" fmla="*/ 681926 h 821411"/>
              <a:gd name="connsiteX12" fmla="*/ 681926 w 3241618"/>
              <a:gd name="connsiteY12" fmla="*/ 712922 h 821411"/>
              <a:gd name="connsiteX13" fmla="*/ 867906 w 3241618"/>
              <a:gd name="connsiteY13" fmla="*/ 774916 h 821411"/>
              <a:gd name="connsiteX14" fmla="*/ 991892 w 3241618"/>
              <a:gd name="connsiteY14" fmla="*/ 805912 h 821411"/>
              <a:gd name="connsiteX15" fmla="*/ 1503336 w 3241618"/>
              <a:gd name="connsiteY15" fmla="*/ 821411 h 821411"/>
              <a:gd name="connsiteX16" fmla="*/ 2324746 w 3241618"/>
              <a:gd name="connsiteY16" fmla="*/ 805912 h 821411"/>
              <a:gd name="connsiteX17" fmla="*/ 2464231 w 3241618"/>
              <a:gd name="connsiteY17" fmla="*/ 759417 h 821411"/>
              <a:gd name="connsiteX18" fmla="*/ 2588217 w 3241618"/>
              <a:gd name="connsiteY18" fmla="*/ 697424 h 821411"/>
              <a:gd name="connsiteX19" fmla="*/ 2634712 w 3241618"/>
              <a:gd name="connsiteY19" fmla="*/ 666428 h 821411"/>
              <a:gd name="connsiteX20" fmla="*/ 2681207 w 3241618"/>
              <a:gd name="connsiteY20" fmla="*/ 650929 h 821411"/>
              <a:gd name="connsiteX21" fmla="*/ 2820692 w 3241618"/>
              <a:gd name="connsiteY21" fmla="*/ 557939 h 821411"/>
              <a:gd name="connsiteX22" fmla="*/ 2867187 w 3241618"/>
              <a:gd name="connsiteY22" fmla="*/ 526943 h 821411"/>
              <a:gd name="connsiteX23" fmla="*/ 2960177 w 3241618"/>
              <a:gd name="connsiteY23" fmla="*/ 433953 h 821411"/>
              <a:gd name="connsiteX24" fmla="*/ 3006672 w 3241618"/>
              <a:gd name="connsiteY24" fmla="*/ 387458 h 821411"/>
              <a:gd name="connsiteX25" fmla="*/ 3068665 w 3241618"/>
              <a:gd name="connsiteY25" fmla="*/ 356461 h 821411"/>
              <a:gd name="connsiteX26" fmla="*/ 3115160 w 3241618"/>
              <a:gd name="connsiteY26" fmla="*/ 294468 h 821411"/>
              <a:gd name="connsiteX27" fmla="*/ 3161655 w 3241618"/>
              <a:gd name="connsiteY27" fmla="*/ 263472 h 821411"/>
              <a:gd name="connsiteX28" fmla="*/ 3208150 w 3241618"/>
              <a:gd name="connsiteY28" fmla="*/ 216977 h 821411"/>
              <a:gd name="connsiteX29" fmla="*/ 3223648 w 3241618"/>
              <a:gd name="connsiteY29" fmla="*/ 0 h 821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241618" h="821411">
                <a:moveTo>
                  <a:pt x="0" y="0"/>
                </a:moveTo>
                <a:lnTo>
                  <a:pt x="46495" y="139485"/>
                </a:lnTo>
                <a:cubicBezTo>
                  <a:pt x="51661" y="154983"/>
                  <a:pt x="52932" y="172387"/>
                  <a:pt x="61994" y="185980"/>
                </a:cubicBezTo>
                <a:lnTo>
                  <a:pt x="123987" y="278970"/>
                </a:lnTo>
                <a:cubicBezTo>
                  <a:pt x="134319" y="294468"/>
                  <a:pt x="139486" y="315133"/>
                  <a:pt x="154984" y="325465"/>
                </a:cubicBezTo>
                <a:lnTo>
                  <a:pt x="201478" y="356461"/>
                </a:lnTo>
                <a:cubicBezTo>
                  <a:pt x="290311" y="489709"/>
                  <a:pt x="172027" y="332900"/>
                  <a:pt x="278970" y="418455"/>
                </a:cubicBezTo>
                <a:cubicBezTo>
                  <a:pt x="293515" y="430091"/>
                  <a:pt x="296796" y="451779"/>
                  <a:pt x="309967" y="464950"/>
                </a:cubicBezTo>
                <a:cubicBezTo>
                  <a:pt x="323138" y="478121"/>
                  <a:pt x="342152" y="484022"/>
                  <a:pt x="356461" y="495946"/>
                </a:cubicBezTo>
                <a:cubicBezTo>
                  <a:pt x="409952" y="540522"/>
                  <a:pt x="417601" y="578318"/>
                  <a:pt x="495946" y="604434"/>
                </a:cubicBezTo>
                <a:cubicBezTo>
                  <a:pt x="511444" y="609600"/>
                  <a:pt x="528160" y="611999"/>
                  <a:pt x="542441" y="619933"/>
                </a:cubicBezTo>
                <a:cubicBezTo>
                  <a:pt x="575006" y="638025"/>
                  <a:pt x="604434" y="661262"/>
                  <a:pt x="635431" y="681926"/>
                </a:cubicBezTo>
                <a:cubicBezTo>
                  <a:pt x="650929" y="692258"/>
                  <a:pt x="664255" y="707032"/>
                  <a:pt x="681926" y="712922"/>
                </a:cubicBezTo>
                <a:lnTo>
                  <a:pt x="867906" y="774916"/>
                </a:lnTo>
                <a:cubicBezTo>
                  <a:pt x="908945" y="788596"/>
                  <a:pt x="947474" y="803574"/>
                  <a:pt x="991892" y="805912"/>
                </a:cubicBezTo>
                <a:cubicBezTo>
                  <a:pt x="1162216" y="814877"/>
                  <a:pt x="1332855" y="816245"/>
                  <a:pt x="1503336" y="821411"/>
                </a:cubicBezTo>
                <a:lnTo>
                  <a:pt x="2324746" y="805912"/>
                </a:lnTo>
                <a:cubicBezTo>
                  <a:pt x="2436246" y="802132"/>
                  <a:pt x="2391508" y="799084"/>
                  <a:pt x="2464231" y="759417"/>
                </a:cubicBezTo>
                <a:cubicBezTo>
                  <a:pt x="2504796" y="737291"/>
                  <a:pt x="2549770" y="723055"/>
                  <a:pt x="2588217" y="697424"/>
                </a:cubicBezTo>
                <a:cubicBezTo>
                  <a:pt x="2603715" y="687092"/>
                  <a:pt x="2618052" y="674758"/>
                  <a:pt x="2634712" y="666428"/>
                </a:cubicBezTo>
                <a:cubicBezTo>
                  <a:pt x="2649324" y="659122"/>
                  <a:pt x="2666926" y="658863"/>
                  <a:pt x="2681207" y="650929"/>
                </a:cubicBezTo>
                <a:cubicBezTo>
                  <a:pt x="2681222" y="650921"/>
                  <a:pt x="2797437" y="573442"/>
                  <a:pt x="2820692" y="557939"/>
                </a:cubicBezTo>
                <a:cubicBezTo>
                  <a:pt x="2836190" y="547607"/>
                  <a:pt x="2854016" y="540114"/>
                  <a:pt x="2867187" y="526943"/>
                </a:cubicBezTo>
                <a:lnTo>
                  <a:pt x="2960177" y="433953"/>
                </a:lnTo>
                <a:cubicBezTo>
                  <a:pt x="2975675" y="418455"/>
                  <a:pt x="2987068" y="397260"/>
                  <a:pt x="3006672" y="387458"/>
                </a:cubicBezTo>
                <a:lnTo>
                  <a:pt x="3068665" y="356461"/>
                </a:lnTo>
                <a:cubicBezTo>
                  <a:pt x="3084163" y="335797"/>
                  <a:pt x="3096895" y="312733"/>
                  <a:pt x="3115160" y="294468"/>
                </a:cubicBezTo>
                <a:cubicBezTo>
                  <a:pt x="3128331" y="281297"/>
                  <a:pt x="3147346" y="275396"/>
                  <a:pt x="3161655" y="263472"/>
                </a:cubicBezTo>
                <a:cubicBezTo>
                  <a:pt x="3178493" y="249441"/>
                  <a:pt x="3192652" y="232475"/>
                  <a:pt x="3208150" y="216977"/>
                </a:cubicBezTo>
                <a:cubicBezTo>
                  <a:pt x="3241618" y="116571"/>
                  <a:pt x="3223648" y="186819"/>
                  <a:pt x="3223648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" name="任意多边形 6"/>
          <p:cNvSpPr/>
          <p:nvPr/>
        </p:nvSpPr>
        <p:spPr bwMode="auto">
          <a:xfrm>
            <a:off x="2786050" y="3643314"/>
            <a:ext cx="2214578" cy="571504"/>
          </a:xfrm>
          <a:custGeom>
            <a:avLst/>
            <a:gdLst>
              <a:gd name="connsiteX0" fmla="*/ 0 w 3241618"/>
              <a:gd name="connsiteY0" fmla="*/ 0 h 821411"/>
              <a:gd name="connsiteX1" fmla="*/ 46495 w 3241618"/>
              <a:gd name="connsiteY1" fmla="*/ 139485 h 821411"/>
              <a:gd name="connsiteX2" fmla="*/ 61994 w 3241618"/>
              <a:gd name="connsiteY2" fmla="*/ 185980 h 821411"/>
              <a:gd name="connsiteX3" fmla="*/ 123987 w 3241618"/>
              <a:gd name="connsiteY3" fmla="*/ 278970 h 821411"/>
              <a:gd name="connsiteX4" fmla="*/ 154984 w 3241618"/>
              <a:gd name="connsiteY4" fmla="*/ 325465 h 821411"/>
              <a:gd name="connsiteX5" fmla="*/ 201478 w 3241618"/>
              <a:gd name="connsiteY5" fmla="*/ 356461 h 821411"/>
              <a:gd name="connsiteX6" fmla="*/ 278970 w 3241618"/>
              <a:gd name="connsiteY6" fmla="*/ 418455 h 821411"/>
              <a:gd name="connsiteX7" fmla="*/ 309967 w 3241618"/>
              <a:gd name="connsiteY7" fmla="*/ 464950 h 821411"/>
              <a:gd name="connsiteX8" fmla="*/ 356461 w 3241618"/>
              <a:gd name="connsiteY8" fmla="*/ 495946 h 821411"/>
              <a:gd name="connsiteX9" fmla="*/ 495946 w 3241618"/>
              <a:gd name="connsiteY9" fmla="*/ 604434 h 821411"/>
              <a:gd name="connsiteX10" fmla="*/ 542441 w 3241618"/>
              <a:gd name="connsiteY10" fmla="*/ 619933 h 821411"/>
              <a:gd name="connsiteX11" fmla="*/ 635431 w 3241618"/>
              <a:gd name="connsiteY11" fmla="*/ 681926 h 821411"/>
              <a:gd name="connsiteX12" fmla="*/ 681926 w 3241618"/>
              <a:gd name="connsiteY12" fmla="*/ 712922 h 821411"/>
              <a:gd name="connsiteX13" fmla="*/ 867906 w 3241618"/>
              <a:gd name="connsiteY13" fmla="*/ 774916 h 821411"/>
              <a:gd name="connsiteX14" fmla="*/ 991892 w 3241618"/>
              <a:gd name="connsiteY14" fmla="*/ 805912 h 821411"/>
              <a:gd name="connsiteX15" fmla="*/ 1503336 w 3241618"/>
              <a:gd name="connsiteY15" fmla="*/ 821411 h 821411"/>
              <a:gd name="connsiteX16" fmla="*/ 2324746 w 3241618"/>
              <a:gd name="connsiteY16" fmla="*/ 805912 h 821411"/>
              <a:gd name="connsiteX17" fmla="*/ 2464231 w 3241618"/>
              <a:gd name="connsiteY17" fmla="*/ 759417 h 821411"/>
              <a:gd name="connsiteX18" fmla="*/ 2588217 w 3241618"/>
              <a:gd name="connsiteY18" fmla="*/ 697424 h 821411"/>
              <a:gd name="connsiteX19" fmla="*/ 2634712 w 3241618"/>
              <a:gd name="connsiteY19" fmla="*/ 666428 h 821411"/>
              <a:gd name="connsiteX20" fmla="*/ 2681207 w 3241618"/>
              <a:gd name="connsiteY20" fmla="*/ 650929 h 821411"/>
              <a:gd name="connsiteX21" fmla="*/ 2820692 w 3241618"/>
              <a:gd name="connsiteY21" fmla="*/ 557939 h 821411"/>
              <a:gd name="connsiteX22" fmla="*/ 2867187 w 3241618"/>
              <a:gd name="connsiteY22" fmla="*/ 526943 h 821411"/>
              <a:gd name="connsiteX23" fmla="*/ 2960177 w 3241618"/>
              <a:gd name="connsiteY23" fmla="*/ 433953 h 821411"/>
              <a:gd name="connsiteX24" fmla="*/ 3006672 w 3241618"/>
              <a:gd name="connsiteY24" fmla="*/ 387458 h 821411"/>
              <a:gd name="connsiteX25" fmla="*/ 3068665 w 3241618"/>
              <a:gd name="connsiteY25" fmla="*/ 356461 h 821411"/>
              <a:gd name="connsiteX26" fmla="*/ 3115160 w 3241618"/>
              <a:gd name="connsiteY26" fmla="*/ 294468 h 821411"/>
              <a:gd name="connsiteX27" fmla="*/ 3161655 w 3241618"/>
              <a:gd name="connsiteY27" fmla="*/ 263472 h 821411"/>
              <a:gd name="connsiteX28" fmla="*/ 3208150 w 3241618"/>
              <a:gd name="connsiteY28" fmla="*/ 216977 h 821411"/>
              <a:gd name="connsiteX29" fmla="*/ 3223648 w 3241618"/>
              <a:gd name="connsiteY29" fmla="*/ 0 h 821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241618" h="821411">
                <a:moveTo>
                  <a:pt x="0" y="0"/>
                </a:moveTo>
                <a:lnTo>
                  <a:pt x="46495" y="139485"/>
                </a:lnTo>
                <a:cubicBezTo>
                  <a:pt x="51661" y="154983"/>
                  <a:pt x="52932" y="172387"/>
                  <a:pt x="61994" y="185980"/>
                </a:cubicBezTo>
                <a:lnTo>
                  <a:pt x="123987" y="278970"/>
                </a:lnTo>
                <a:cubicBezTo>
                  <a:pt x="134319" y="294468"/>
                  <a:pt x="139486" y="315133"/>
                  <a:pt x="154984" y="325465"/>
                </a:cubicBezTo>
                <a:lnTo>
                  <a:pt x="201478" y="356461"/>
                </a:lnTo>
                <a:cubicBezTo>
                  <a:pt x="290311" y="489709"/>
                  <a:pt x="172027" y="332900"/>
                  <a:pt x="278970" y="418455"/>
                </a:cubicBezTo>
                <a:cubicBezTo>
                  <a:pt x="293515" y="430091"/>
                  <a:pt x="296796" y="451779"/>
                  <a:pt x="309967" y="464950"/>
                </a:cubicBezTo>
                <a:cubicBezTo>
                  <a:pt x="323138" y="478121"/>
                  <a:pt x="342152" y="484022"/>
                  <a:pt x="356461" y="495946"/>
                </a:cubicBezTo>
                <a:cubicBezTo>
                  <a:pt x="409952" y="540522"/>
                  <a:pt x="417601" y="578318"/>
                  <a:pt x="495946" y="604434"/>
                </a:cubicBezTo>
                <a:cubicBezTo>
                  <a:pt x="511444" y="609600"/>
                  <a:pt x="528160" y="611999"/>
                  <a:pt x="542441" y="619933"/>
                </a:cubicBezTo>
                <a:cubicBezTo>
                  <a:pt x="575006" y="638025"/>
                  <a:pt x="604434" y="661262"/>
                  <a:pt x="635431" y="681926"/>
                </a:cubicBezTo>
                <a:cubicBezTo>
                  <a:pt x="650929" y="692258"/>
                  <a:pt x="664255" y="707032"/>
                  <a:pt x="681926" y="712922"/>
                </a:cubicBezTo>
                <a:lnTo>
                  <a:pt x="867906" y="774916"/>
                </a:lnTo>
                <a:cubicBezTo>
                  <a:pt x="908945" y="788596"/>
                  <a:pt x="947474" y="803574"/>
                  <a:pt x="991892" y="805912"/>
                </a:cubicBezTo>
                <a:cubicBezTo>
                  <a:pt x="1162216" y="814877"/>
                  <a:pt x="1332855" y="816245"/>
                  <a:pt x="1503336" y="821411"/>
                </a:cubicBezTo>
                <a:lnTo>
                  <a:pt x="2324746" y="805912"/>
                </a:lnTo>
                <a:cubicBezTo>
                  <a:pt x="2436246" y="802132"/>
                  <a:pt x="2391508" y="799084"/>
                  <a:pt x="2464231" y="759417"/>
                </a:cubicBezTo>
                <a:cubicBezTo>
                  <a:pt x="2504796" y="737291"/>
                  <a:pt x="2549770" y="723055"/>
                  <a:pt x="2588217" y="697424"/>
                </a:cubicBezTo>
                <a:cubicBezTo>
                  <a:pt x="2603715" y="687092"/>
                  <a:pt x="2618052" y="674758"/>
                  <a:pt x="2634712" y="666428"/>
                </a:cubicBezTo>
                <a:cubicBezTo>
                  <a:pt x="2649324" y="659122"/>
                  <a:pt x="2666926" y="658863"/>
                  <a:pt x="2681207" y="650929"/>
                </a:cubicBezTo>
                <a:cubicBezTo>
                  <a:pt x="2681222" y="650921"/>
                  <a:pt x="2797437" y="573442"/>
                  <a:pt x="2820692" y="557939"/>
                </a:cubicBezTo>
                <a:cubicBezTo>
                  <a:pt x="2836190" y="547607"/>
                  <a:pt x="2854016" y="540114"/>
                  <a:pt x="2867187" y="526943"/>
                </a:cubicBezTo>
                <a:lnTo>
                  <a:pt x="2960177" y="433953"/>
                </a:lnTo>
                <a:cubicBezTo>
                  <a:pt x="2975675" y="418455"/>
                  <a:pt x="2987068" y="397260"/>
                  <a:pt x="3006672" y="387458"/>
                </a:cubicBezTo>
                <a:lnTo>
                  <a:pt x="3068665" y="356461"/>
                </a:lnTo>
                <a:cubicBezTo>
                  <a:pt x="3084163" y="335797"/>
                  <a:pt x="3096895" y="312733"/>
                  <a:pt x="3115160" y="294468"/>
                </a:cubicBezTo>
                <a:cubicBezTo>
                  <a:pt x="3128331" y="281297"/>
                  <a:pt x="3147346" y="275396"/>
                  <a:pt x="3161655" y="263472"/>
                </a:cubicBezTo>
                <a:cubicBezTo>
                  <a:pt x="3178493" y="249441"/>
                  <a:pt x="3192652" y="232475"/>
                  <a:pt x="3208150" y="216977"/>
                </a:cubicBezTo>
                <a:cubicBezTo>
                  <a:pt x="3241618" y="116571"/>
                  <a:pt x="3223648" y="186819"/>
                  <a:pt x="3223648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>
                <a:ea typeface="宋体" pitchFamily="2" charset="-122"/>
              </a:rPr>
              <a:t>HTML</a:t>
            </a:r>
            <a:r>
              <a:rPr lang="zh-CN" altLang="en-US" sz="4000" dirty="0" smtClean="0">
                <a:ea typeface="宋体" pitchFamily="2" charset="-122"/>
              </a:rPr>
              <a:t>标签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9793287" cy="4953000"/>
          </a:xfrm>
        </p:spPr>
        <p:txBody>
          <a:bodyPr/>
          <a:lstStyle/>
          <a:p>
            <a:pPr eaLnBrk="1" hangingPunct="1"/>
            <a:r>
              <a:rPr kumimoji="1" lang="en-US" altLang="zh-TW" dirty="0" smtClean="0">
                <a:solidFill>
                  <a:srgbClr val="993300"/>
                </a:solidFill>
              </a:rPr>
              <a:t>&lt;</a:t>
            </a:r>
            <a:r>
              <a:rPr kumimoji="1" lang="zh-CN" altLang="en-US" dirty="0" smtClean="0">
                <a:solidFill>
                  <a:srgbClr val="6600FF"/>
                </a:solidFill>
              </a:rPr>
              <a:t>标签名</a:t>
            </a:r>
            <a:r>
              <a:rPr kumimoji="1" lang="zh-TW" altLang="en-US" dirty="0" smtClean="0">
                <a:solidFill>
                  <a:srgbClr val="993300"/>
                </a:solidFill>
              </a:rPr>
              <a:t>　</a:t>
            </a:r>
            <a:r>
              <a:rPr kumimoji="1" lang="zh-CN" altLang="en-US" dirty="0" smtClean="0">
                <a:solidFill>
                  <a:srgbClr val="993300"/>
                </a:solidFill>
              </a:rPr>
              <a:t>属性</a:t>
            </a:r>
            <a:r>
              <a:rPr kumimoji="1" lang="en-US" altLang="zh-TW" dirty="0" smtClean="0">
                <a:solidFill>
                  <a:srgbClr val="993300"/>
                </a:solidFill>
              </a:rPr>
              <a:t>1=</a:t>
            </a:r>
            <a:r>
              <a:rPr kumimoji="1" lang="en-US" altLang="zh-TW" dirty="0" smtClean="0">
                <a:solidFill>
                  <a:srgbClr val="993300"/>
                </a:solidFill>
                <a:latin typeface="Arial" charset="0"/>
              </a:rPr>
              <a:t>“</a:t>
            </a:r>
            <a:r>
              <a:rPr kumimoji="1" lang="zh-TW" altLang="en-US" dirty="0" smtClean="0">
                <a:solidFill>
                  <a:srgbClr val="009900"/>
                </a:solidFill>
              </a:rPr>
              <a:t>值</a:t>
            </a:r>
            <a:r>
              <a:rPr kumimoji="1" lang="en-US" altLang="zh-TW" dirty="0" smtClean="0">
                <a:solidFill>
                  <a:srgbClr val="009900"/>
                </a:solidFill>
              </a:rPr>
              <a:t>1</a:t>
            </a:r>
            <a:r>
              <a:rPr kumimoji="1" lang="en-US" altLang="zh-TW" dirty="0" smtClean="0">
                <a:solidFill>
                  <a:srgbClr val="993300"/>
                </a:solidFill>
                <a:latin typeface="Arial" charset="0"/>
              </a:rPr>
              <a:t>”</a:t>
            </a:r>
            <a:r>
              <a:rPr kumimoji="1" lang="zh-TW" altLang="en-US" dirty="0" smtClean="0">
                <a:solidFill>
                  <a:srgbClr val="993300"/>
                </a:solidFill>
              </a:rPr>
              <a:t>　</a:t>
            </a:r>
            <a:r>
              <a:rPr kumimoji="1" lang="zh-CN" altLang="en-US" dirty="0" smtClean="0">
                <a:solidFill>
                  <a:srgbClr val="993300"/>
                </a:solidFill>
              </a:rPr>
              <a:t>属性</a:t>
            </a:r>
            <a:r>
              <a:rPr kumimoji="1" lang="en-US" altLang="zh-TW" dirty="0" smtClean="0">
                <a:solidFill>
                  <a:srgbClr val="993300"/>
                </a:solidFill>
              </a:rPr>
              <a:t>2=</a:t>
            </a:r>
            <a:r>
              <a:rPr kumimoji="1" lang="en-US" altLang="zh-TW" dirty="0" smtClean="0">
                <a:solidFill>
                  <a:srgbClr val="993300"/>
                </a:solidFill>
                <a:latin typeface="Arial" charset="0"/>
              </a:rPr>
              <a:t>“</a:t>
            </a:r>
            <a:r>
              <a:rPr kumimoji="1" lang="zh-TW" altLang="en-US" dirty="0" smtClean="0">
                <a:solidFill>
                  <a:srgbClr val="009900"/>
                </a:solidFill>
              </a:rPr>
              <a:t>值</a:t>
            </a:r>
            <a:r>
              <a:rPr kumimoji="1" lang="en-US" altLang="zh-TW" dirty="0" smtClean="0">
                <a:solidFill>
                  <a:srgbClr val="009900"/>
                </a:solidFill>
              </a:rPr>
              <a:t>2</a:t>
            </a:r>
            <a:r>
              <a:rPr kumimoji="1" lang="en-US" altLang="zh-TW" dirty="0" smtClean="0">
                <a:solidFill>
                  <a:srgbClr val="993300"/>
                </a:solidFill>
                <a:latin typeface="Arial" charset="0"/>
              </a:rPr>
              <a:t>”</a:t>
            </a:r>
            <a:r>
              <a:rPr kumimoji="1" lang="en-US" altLang="zh-TW" dirty="0" smtClean="0">
                <a:solidFill>
                  <a:srgbClr val="993300"/>
                </a:solidFill>
              </a:rPr>
              <a:t> ...&gt;&lt;</a:t>
            </a:r>
            <a:r>
              <a:rPr kumimoji="1" lang="en-US" altLang="zh-TW" dirty="0" smtClean="0">
                <a:solidFill>
                  <a:srgbClr val="FF0000"/>
                </a:solidFill>
              </a:rPr>
              <a:t>/</a:t>
            </a:r>
            <a:r>
              <a:rPr kumimoji="1" lang="zh-CN" altLang="en-US" dirty="0" smtClean="0">
                <a:solidFill>
                  <a:srgbClr val="6600FF"/>
                </a:solidFill>
              </a:rPr>
              <a:t>标签名</a:t>
            </a:r>
            <a:r>
              <a:rPr kumimoji="1" lang="en-US" altLang="zh-TW" dirty="0" smtClean="0">
                <a:solidFill>
                  <a:srgbClr val="993300"/>
                </a:solidFill>
              </a:rPr>
              <a:t>&gt;</a:t>
            </a:r>
            <a:endParaRPr kumimoji="1" lang="en-US" altLang="zh-CN" dirty="0" smtClean="0">
              <a:solidFill>
                <a:srgbClr val="993300"/>
              </a:solidFill>
            </a:endParaRPr>
          </a:p>
          <a:p>
            <a:pPr eaLnBrk="1" hangingPunct="1"/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</a:t>
            </a:r>
            <a:r>
              <a:rPr lang="en-US" altLang="zh-CN" dirty="0" smtClean="0"/>
              <a:t> " </a:t>
            </a:r>
            <a:r>
              <a:rPr lang="en-US" dirty="0" smtClean="0"/>
              <a:t>tulip.jpg" alt=</a:t>
            </a:r>
            <a:r>
              <a:rPr lang="en-US" altLang="zh-CN" dirty="0" smtClean="0"/>
              <a:t> "</a:t>
            </a:r>
            <a:r>
              <a:rPr lang="zh-CN" altLang="en-US" dirty="0" smtClean="0"/>
              <a:t>郁金香</a:t>
            </a:r>
            <a:r>
              <a:rPr lang="en-US" altLang="zh-CN" dirty="0" smtClean="0"/>
              <a:t>" /&gt;</a:t>
            </a:r>
            <a:endParaRPr lang="zh-CN" altLang="en-US" dirty="0" smtClean="0">
              <a:solidFill>
                <a:srgbClr val="0033CC"/>
              </a:solidFill>
            </a:endParaRPr>
          </a:p>
          <a:p>
            <a:pPr lvl="1" eaLnBrk="1" hangingPunct="1"/>
            <a:r>
              <a:rPr lang="zh-CN" altLang="en-US" dirty="0" smtClean="0"/>
              <a:t>一个标签可能有多个属性</a:t>
            </a:r>
          </a:p>
          <a:p>
            <a:pPr lvl="1" eaLnBrk="1" hangingPunct="1"/>
            <a:r>
              <a:rPr lang="zh-CN" altLang="en-US" dirty="0" smtClean="0"/>
              <a:t>属性先后顺序无关</a:t>
            </a:r>
          </a:p>
        </p:txBody>
      </p:sp>
      <p:sp>
        <p:nvSpPr>
          <p:cNvPr id="29700" name="AutoShape 7" descr="http://img5.imgtn.bdimg.com/it/u=3003918072,678667019&amp;fm=21&amp;gp=0.jpg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1" name="AutoShape 9" descr="http://img5.imgtn.bdimg.com/it/u=3003918072,678667019&amp;fm=21&amp;gp=0.jpg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2" name="AutoShape 11" descr="http://img5.imgtn.bdimg.com/it/u=3003918072,678667019&amp;fm=21&amp;gp=0.jpg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9703" name="Picture 13" descr="http://i7.topit.me/7/6f/fd/1157523387f76fd6f7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4286256"/>
            <a:ext cx="2460190" cy="2271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65" name="AutoShape 5"/>
          <p:cNvSpPr>
            <a:spLocks noChangeArrowheads="1"/>
          </p:cNvSpPr>
          <p:nvPr/>
        </p:nvSpPr>
        <p:spPr bwMode="auto">
          <a:xfrm flipH="1">
            <a:off x="3929058" y="4500570"/>
            <a:ext cx="2357454" cy="1643074"/>
          </a:xfrm>
          <a:prstGeom prst="wedgeEllipseCallout">
            <a:avLst>
              <a:gd name="adj1" fmla="val -54514"/>
              <a:gd name="adj2" fmla="val 40227"/>
            </a:avLst>
          </a:prstGeom>
          <a:solidFill>
            <a:srgbClr val="FBF7E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zh-TW" altLang="en-US" sz="2000" b="1" dirty="0">
                <a:solidFill>
                  <a:srgbClr val="6600FF"/>
                </a:solidFill>
                <a:latin typeface="+mn-lt"/>
                <a:ea typeface="PMingLiU" pitchFamily="18" charset="-120"/>
              </a:rPr>
              <a:t>我</a:t>
            </a:r>
            <a:r>
              <a:rPr kumimoji="1" lang="en-US" altLang="zh-TW" sz="2000" dirty="0">
                <a:latin typeface="+mn-lt"/>
                <a:ea typeface="PMingLiU" pitchFamily="18" charset="-120"/>
              </a:rPr>
              <a:t>…</a:t>
            </a:r>
          </a:p>
          <a:p>
            <a:pPr algn="ctr" eaLnBrk="1" hangingPunct="1"/>
            <a:r>
              <a:rPr kumimoji="1" lang="zh-CN" altLang="en-US" sz="2000" dirty="0">
                <a:solidFill>
                  <a:srgbClr val="A50021"/>
                </a:solidFill>
                <a:latin typeface="+mn-lt"/>
                <a:ea typeface="PMingLiU" pitchFamily="18" charset="-120"/>
              </a:rPr>
              <a:t>又聪明</a:t>
            </a:r>
          </a:p>
          <a:p>
            <a:pPr algn="ctr" eaLnBrk="1" hangingPunct="1"/>
            <a:r>
              <a:rPr kumimoji="1" lang="zh-CN" altLang="en-US" sz="2000" dirty="0">
                <a:solidFill>
                  <a:srgbClr val="A50021"/>
                </a:solidFill>
                <a:latin typeface="+mn-lt"/>
                <a:ea typeface="PMingLiU" pitchFamily="18" charset="-120"/>
              </a:rPr>
              <a:t>又靓仔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HTML</a:t>
            </a:r>
            <a:r>
              <a:rPr lang="zh-CN" altLang="en-US" dirty="0" smtClean="0"/>
              <a:t>元素  </a:t>
            </a:r>
            <a:r>
              <a:rPr lang="en-US" altLang="zh-CN" dirty="0" smtClean="0"/>
              <a:t>=  </a:t>
            </a:r>
            <a:r>
              <a:rPr lang="zh-CN" altLang="en-US" dirty="0" smtClean="0"/>
              <a:t>标签  </a:t>
            </a:r>
            <a:r>
              <a:rPr lang="en-US" altLang="zh-CN" dirty="0" smtClean="0"/>
              <a:t>+  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&lt;p&gt;</a:t>
            </a:r>
            <a:r>
              <a:rPr lang="zh-CN" altLang="en-US" dirty="0" smtClean="0"/>
              <a:t>这是一个段落文字</a:t>
            </a:r>
            <a:r>
              <a:rPr lang="en-US" altLang="zh-CN" dirty="0" smtClean="0"/>
              <a:t>&lt;/p&gt;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>
                <a:ea typeface="宋体" pitchFamily="2" charset="-122"/>
              </a:rPr>
              <a:t>HTML</a:t>
            </a:r>
            <a:r>
              <a:rPr lang="zh-CN" altLang="en-US" sz="4000" dirty="0" smtClean="0">
                <a:ea typeface="宋体" pitchFamily="2" charset="-122"/>
              </a:rPr>
              <a:t>文件结构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353425" cy="59753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CN" sz="32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 smtClean="0"/>
              <a:t>&lt;html&gt;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 smtClean="0"/>
              <a:t>   </a:t>
            </a:r>
            <a:r>
              <a:rPr lang="en-US" altLang="zh-CN" sz="3200" b="1" dirty="0" smtClean="0">
                <a:solidFill>
                  <a:srgbClr val="0033CC"/>
                </a:solidFill>
              </a:rPr>
              <a:t>&lt;head&gt;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 smtClean="0"/>
              <a:t>        </a:t>
            </a:r>
            <a:r>
              <a:rPr lang="en-US" altLang="zh-CN" sz="3200" b="1" dirty="0" smtClean="0">
                <a:solidFill>
                  <a:srgbClr val="339933"/>
                </a:solidFill>
              </a:rPr>
              <a:t>&lt;title&gt;</a:t>
            </a:r>
            <a:r>
              <a:rPr lang="zh-CN" altLang="en-US" sz="3200" b="1" dirty="0" smtClean="0">
                <a:solidFill>
                  <a:srgbClr val="339933"/>
                </a:solidFill>
              </a:rPr>
              <a:t>    </a:t>
            </a:r>
            <a:r>
              <a:rPr lang="en-US" altLang="zh-CN" sz="3200" b="1" dirty="0" smtClean="0">
                <a:solidFill>
                  <a:srgbClr val="339933"/>
                </a:solidFill>
              </a:rPr>
              <a:t>&lt;/title&gt;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 smtClean="0"/>
              <a:t>   </a:t>
            </a:r>
            <a:r>
              <a:rPr lang="en-US" altLang="zh-CN" sz="3200" b="1" dirty="0" smtClean="0">
                <a:solidFill>
                  <a:srgbClr val="0033CC"/>
                </a:solidFill>
              </a:rPr>
              <a:t>&lt;/head&gt;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32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 smtClean="0"/>
              <a:t>   </a:t>
            </a:r>
            <a:r>
              <a:rPr lang="en-US" altLang="zh-CN" sz="3200" b="1" dirty="0" smtClean="0">
                <a:solidFill>
                  <a:srgbClr val="CC0099"/>
                </a:solidFill>
              </a:rPr>
              <a:t>&lt;body&gt;</a:t>
            </a:r>
            <a:r>
              <a:rPr lang="zh-CN" altLang="en-US" sz="3200" b="1" dirty="0" smtClean="0"/>
              <a:t>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 smtClean="0"/>
              <a:t>   </a:t>
            </a:r>
            <a:r>
              <a:rPr lang="en-US" altLang="zh-CN" sz="3200" b="1" dirty="0" smtClean="0">
                <a:solidFill>
                  <a:srgbClr val="CC0099"/>
                </a:solidFill>
              </a:rPr>
              <a:t>&lt;/body&gt;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 smtClean="0"/>
              <a:t>&lt;/html&gt;</a:t>
            </a:r>
            <a:endParaRPr lang="zh-CN" altLang="en-US" sz="3200" b="1" dirty="0" smtClean="0"/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2555875" y="2133600"/>
            <a:ext cx="5905500" cy="5794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A50021"/>
                </a:solidFill>
              </a:rPr>
              <a:t>头部：</a:t>
            </a:r>
            <a:r>
              <a:rPr lang="zh-CN" altLang="en-US" sz="3200" b="1">
                <a:solidFill>
                  <a:srgbClr val="003366"/>
                </a:solidFill>
              </a:rPr>
              <a:t>描述浏览器所需信息</a:t>
            </a: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2555875" y="4889500"/>
            <a:ext cx="5487988" cy="5794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A50021"/>
                </a:solidFill>
              </a:rPr>
              <a:t>主体：</a:t>
            </a:r>
            <a:r>
              <a:rPr lang="zh-CN" altLang="en-US" sz="3200" b="1">
                <a:solidFill>
                  <a:srgbClr val="003366"/>
                </a:solidFill>
              </a:rPr>
              <a:t>网页中包含的具体内容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 animBg="1"/>
      <p:bldP spid="117765" grpId="0" animBg="1"/>
    </p:bldLst>
  </p:timing>
</p:sld>
</file>

<file path=ppt/theme/theme1.xml><?xml version="1.0" encoding="utf-8"?>
<a:theme xmlns:a="http://schemas.openxmlformats.org/drawingml/2006/main" name="psh8_Presentation">
  <a:themeElements>
    <a:clrScheme name="psh8_Presentation 3">
      <a:dk1>
        <a:srgbClr val="000000"/>
      </a:dk1>
      <a:lt1>
        <a:srgbClr val="FFFFFF"/>
      </a:lt1>
      <a:dk2>
        <a:srgbClr val="B7D5E5"/>
      </a:dk2>
      <a:lt2>
        <a:srgbClr val="B2B2B2"/>
      </a:lt2>
      <a:accent1>
        <a:srgbClr val="47B5C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1D7E4"/>
      </a:accent5>
      <a:accent6>
        <a:srgbClr val="8AB9E7"/>
      </a:accent6>
      <a:hlink>
        <a:srgbClr val="CCCCFF"/>
      </a:hlink>
      <a:folHlink>
        <a:srgbClr val="C68DFF"/>
      </a:folHlink>
    </a:clrScheme>
    <a:fontScheme name="psh8_Presentation">
      <a:majorFont>
        <a:latin typeface="Arial"/>
        <a:ea typeface="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psh8_Presentation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8_Presentation 2">
        <a:dk1>
          <a:srgbClr val="000000"/>
        </a:dk1>
        <a:lt1>
          <a:srgbClr val="FFFFFF"/>
        </a:lt1>
        <a:dk2>
          <a:srgbClr val="9FD589"/>
        </a:dk2>
        <a:lt2>
          <a:srgbClr val="B2B2B2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8_Presentation 3">
        <a:dk1>
          <a:srgbClr val="000000"/>
        </a:dk1>
        <a:lt1>
          <a:srgbClr val="FFFFFF"/>
        </a:lt1>
        <a:dk2>
          <a:srgbClr val="B7D5E5"/>
        </a:dk2>
        <a:lt2>
          <a:srgbClr val="B2B2B2"/>
        </a:lt2>
        <a:accent1>
          <a:srgbClr val="47B5C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1D7E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8_Presentation 4">
        <a:dk1>
          <a:srgbClr val="000000"/>
        </a:dk1>
        <a:lt1>
          <a:srgbClr val="FFFFFF"/>
        </a:lt1>
        <a:dk2>
          <a:srgbClr val="9CC5DC"/>
        </a:dk2>
        <a:lt2>
          <a:srgbClr val="4D4D4D"/>
        </a:lt2>
        <a:accent1>
          <a:srgbClr val="7B93D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FC8EC"/>
        </a:accent5>
        <a:accent6>
          <a:srgbClr val="8AB9E7"/>
        </a:accent6>
        <a:hlink>
          <a:srgbClr val="51DFCB"/>
        </a:hlink>
        <a:folHlink>
          <a:srgbClr val="ECAF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psh8_Presentation</Template>
  <TotalTime>5787</TotalTime>
  <Words>754</Words>
  <Application>Microsoft Office PowerPoint</Application>
  <PresentationFormat>全屏显示(4:3)</PresentationFormat>
  <Paragraphs>203</Paragraphs>
  <Slides>26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psh8_Presentation</vt:lpstr>
      <vt:lpstr>HTML初步</vt:lpstr>
      <vt:lpstr>引例</vt:lpstr>
      <vt:lpstr>内容提要</vt:lpstr>
      <vt:lpstr>内容提要</vt:lpstr>
      <vt:lpstr>HTML概述</vt:lpstr>
      <vt:lpstr>HTML 标签         </vt:lpstr>
      <vt:lpstr>HTML标签</vt:lpstr>
      <vt:lpstr>HTML元素</vt:lpstr>
      <vt:lpstr>HTML文件结构</vt:lpstr>
      <vt:lpstr>HTML文件结构</vt:lpstr>
      <vt:lpstr>HTML编辑器</vt:lpstr>
      <vt:lpstr>HTML5文件结构</vt:lpstr>
      <vt:lpstr>HTML——Sublime编辑</vt:lpstr>
      <vt:lpstr>HTML——Sublime编辑</vt:lpstr>
      <vt:lpstr>HTML——Sublime编辑</vt:lpstr>
      <vt:lpstr>内容提要</vt:lpstr>
      <vt:lpstr>网页的浏览</vt:lpstr>
      <vt:lpstr>客户端与服务器</vt:lpstr>
      <vt:lpstr>客户端与服务器</vt:lpstr>
      <vt:lpstr>网站的发布</vt:lpstr>
      <vt:lpstr>网站的发布</vt:lpstr>
      <vt:lpstr>网页的发布</vt:lpstr>
      <vt:lpstr>小结</vt:lpstr>
      <vt:lpstr>自学</vt:lpstr>
      <vt:lpstr>字符集与编码</vt:lpstr>
      <vt:lpstr>字符集与编码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IBM</dc:creator>
  <cp:lastModifiedBy>DELL</cp:lastModifiedBy>
  <cp:revision>387</cp:revision>
  <dcterms:created xsi:type="dcterms:W3CDTF">2010-11-19T11:20:04Z</dcterms:created>
  <dcterms:modified xsi:type="dcterms:W3CDTF">2016-09-13T05:16:38Z</dcterms:modified>
</cp:coreProperties>
</file>