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8" r:id="rId3"/>
    <p:sldId id="261" r:id="rId4"/>
    <p:sldId id="282" r:id="rId5"/>
    <p:sldId id="307" r:id="rId6"/>
    <p:sldId id="308" r:id="rId7"/>
    <p:sldId id="270" r:id="rId8"/>
    <p:sldId id="283" r:id="rId9"/>
    <p:sldId id="285" r:id="rId10"/>
    <p:sldId id="286" r:id="rId11"/>
    <p:sldId id="287" r:id="rId12"/>
    <p:sldId id="284" r:id="rId13"/>
    <p:sldId id="304" r:id="rId14"/>
    <p:sldId id="273" r:id="rId15"/>
    <p:sldId id="274" r:id="rId16"/>
    <p:sldId id="288" r:id="rId17"/>
    <p:sldId id="271" r:id="rId18"/>
    <p:sldId id="292" r:id="rId19"/>
    <p:sldId id="303" r:id="rId20"/>
    <p:sldId id="289" r:id="rId21"/>
    <p:sldId id="290" r:id="rId22"/>
    <p:sldId id="291" r:id="rId23"/>
    <p:sldId id="279" r:id="rId24"/>
    <p:sldId id="293" r:id="rId25"/>
    <p:sldId id="294" r:id="rId26"/>
    <p:sldId id="297" r:id="rId27"/>
    <p:sldId id="296" r:id="rId2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00"/>
    <a:srgbClr val="DE0000"/>
    <a:srgbClr val="005C00"/>
    <a:srgbClr val="FFFF00"/>
    <a:srgbClr val="008000"/>
    <a:srgbClr val="33CC33"/>
    <a:srgbClr val="0000FF"/>
    <a:srgbClr val="F2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55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11" Type="http://schemas.openxmlformats.org/officeDocument/2006/relationships/image" Target="../media/image54.wmf"/><Relationship Id="rId5" Type="http://schemas.openxmlformats.org/officeDocument/2006/relationships/image" Target="../media/image4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CEFBBF-BB95-4CD5-9D59-181BC4F2845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EFCE25-5B60-4C7B-9233-FE5CDA66170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285599-4D28-47D1-A81A-696497F7377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9803F2-138E-465E-9A5E-53383C2FF2C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0BBB00-4C99-47A4-B800-120405C5D55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84322C-6F68-4F83-B948-BB6504D9D35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2DE8F4-2880-4ED9-AE48-4FE8FDE059A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12AA50-8154-4DCA-8C7E-6E6F9E56FEC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5895C8-2A9E-4FE5-A289-99FC3CB1372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372071-7250-44F4-9072-9963C670572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  <a:ea typeface="+mn-ea"/>
              </a:defRPr>
            </a:lvl1pPr>
          </a:lstStyle>
          <a:p>
            <a:fld id="{BF050E85-FD85-43DF-92D2-6193DE55884C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CN" altLang="zh-CN" sz="24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3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zh-CN" sz="24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3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3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3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4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4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zh-CN" sz="24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4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4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033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034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9" r:id="rId2"/>
    <p:sldLayoutId id="2147483653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8.bin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8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4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7.bin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6.bin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5.bin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4.bin"/><Relationship Id="rId9" Type="http://schemas.openxmlformats.org/officeDocument/2006/relationships/oleObject" Target="../embeddings/oleObject4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5.bin"/><Relationship Id="rId9" Type="http://schemas.openxmlformats.org/officeDocument/2006/relationships/oleObject" Target="../embeddings/oleObject6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2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3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7.bin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7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Relationship Id="rId9" Type="http://schemas.openxmlformats.org/officeDocument/2006/relationships/oleObject" Target="../embeddings/oleObject7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1.bin"/><Relationship Id="rId5" Type="http://schemas.openxmlformats.org/officeDocument/2006/relationships/oleObject" Target="../embeddings/oleObject80.bin"/><Relationship Id="rId4" Type="http://schemas.openxmlformats.org/officeDocument/2006/relationships/oleObject" Target="../embeddings/oleObject7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8229600" cy="1371600"/>
          </a:xfrm>
        </p:spPr>
        <p:txBody>
          <a:bodyPr/>
          <a:lstStyle/>
          <a:p>
            <a:r>
              <a:rPr lang="zh-CN" altLang="en-US" sz="3600"/>
              <a:t>4.2.    向量组的相关性</a:t>
            </a:r>
            <a:endParaRPr lang="zh-CN" altLang="en-US"/>
          </a:p>
        </p:txBody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33"/>
          <p:cNvGrpSpPr>
            <a:grpSpLocks/>
          </p:cNvGrpSpPr>
          <p:nvPr/>
        </p:nvGrpSpPr>
        <p:grpSpPr bwMode="auto">
          <a:xfrm>
            <a:off x="468313" y="333375"/>
            <a:ext cx="9072562" cy="519113"/>
            <a:chOff x="295" y="210"/>
            <a:chExt cx="5715" cy="327"/>
          </a:xfrm>
        </p:grpSpPr>
        <p:sp>
          <p:nvSpPr>
            <p:cNvPr id="14361" name="Text Box 6"/>
            <p:cNvSpPr txBox="1">
              <a:spLocks noChangeArrowheads="1"/>
            </p:cNvSpPr>
            <p:nvPr/>
          </p:nvSpPr>
          <p:spPr bwMode="auto">
            <a:xfrm>
              <a:off x="295" y="210"/>
              <a:ext cx="57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800" b="1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定义</a:t>
              </a:r>
              <a:r>
                <a:rPr kumimoji="1" lang="en-US" altLang="zh-CN" sz="2800" b="1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8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800" b="1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若向量组           不线性相关，则称</a:t>
              </a:r>
              <a:endParaRPr kumimoji="1" lang="zh-CN" altLang="en-US" sz="280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14362" name="Object 7" descr="白色大理石"/>
            <p:cNvGraphicFramePr>
              <a:graphicFrameLocks noChangeAspect="1"/>
            </p:cNvGraphicFramePr>
            <p:nvPr/>
          </p:nvGraphicFramePr>
          <p:xfrm>
            <a:off x="2064" y="210"/>
            <a:ext cx="1134" cy="319"/>
          </p:xfrm>
          <a:graphic>
            <a:graphicData uri="http://schemas.openxmlformats.org/presentationml/2006/ole">
              <p:oleObj spid="_x0000_s14362" name="Equation" r:id="rId3" imgW="812447" imgH="228501" progId="Equation.DSMT4">
                <p:embed/>
              </p:oleObj>
            </a:graphicData>
          </a:graphic>
        </p:graphicFrame>
      </p:grpSp>
      <p:graphicFrame>
        <p:nvGraphicFramePr>
          <p:cNvPr id="50183" name="Object 10" descr="白色大理石"/>
          <p:cNvGraphicFramePr>
            <a:graphicFrameLocks noChangeAspect="1"/>
          </p:cNvGraphicFramePr>
          <p:nvPr/>
        </p:nvGraphicFramePr>
        <p:xfrm>
          <a:off x="2051050" y="1916113"/>
          <a:ext cx="2649538" cy="566737"/>
        </p:xfrm>
        <a:graphic>
          <a:graphicData uri="http://schemas.openxmlformats.org/presentationml/2006/ole">
            <p:oleObj spid="_x0000_s14339" name="Equation" r:id="rId4" imgW="1066800" imgH="228600" progId="Equation.DSMT4">
              <p:embed/>
            </p:oleObj>
          </a:graphicData>
        </a:graphic>
      </p:graphicFrame>
      <p:graphicFrame>
        <p:nvGraphicFramePr>
          <p:cNvPr id="50184" name="Object 11" descr="白色大理石"/>
          <p:cNvGraphicFramePr>
            <a:graphicFrameLocks noChangeAspect="1"/>
          </p:cNvGraphicFramePr>
          <p:nvPr/>
        </p:nvGraphicFramePr>
        <p:xfrm>
          <a:off x="1979613" y="2420938"/>
          <a:ext cx="4159250" cy="571500"/>
        </p:xfrm>
        <a:graphic>
          <a:graphicData uri="http://schemas.openxmlformats.org/presentationml/2006/ole">
            <p:oleObj spid="_x0000_s14340" name="Equation" r:id="rId5" imgW="1663700" imgH="228600" progId="Equation.DSMT4">
              <p:embed/>
            </p:oleObj>
          </a:graphicData>
        </a:graphic>
      </p:graphicFrame>
      <p:grpSp>
        <p:nvGrpSpPr>
          <p:cNvPr id="14341" name="Group 34"/>
          <p:cNvGrpSpPr>
            <a:grpSpLocks/>
          </p:cNvGrpSpPr>
          <p:nvPr/>
        </p:nvGrpSpPr>
        <p:grpSpPr bwMode="auto">
          <a:xfrm>
            <a:off x="1763713" y="836613"/>
            <a:ext cx="5903912" cy="563562"/>
            <a:chOff x="1384" y="527"/>
            <a:chExt cx="3719" cy="355"/>
          </a:xfrm>
        </p:grpSpPr>
        <p:sp>
          <p:nvSpPr>
            <p:cNvPr id="14359" name="Text Box 13"/>
            <p:cNvSpPr txBox="1">
              <a:spLocks noChangeArrowheads="1"/>
            </p:cNvSpPr>
            <p:nvPr/>
          </p:nvSpPr>
          <p:spPr bwMode="auto">
            <a:xfrm>
              <a:off x="1384" y="527"/>
              <a:ext cx="371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800" b="1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向量组          为</a:t>
              </a:r>
              <a:r>
                <a:rPr kumimoji="1" lang="zh-CN" altLang="en-US" sz="2800" b="1">
                  <a:solidFill>
                    <a:srgbClr val="CC0000"/>
                  </a:solidFill>
                  <a:latin typeface="黑体" pitchFamily="49" charset="-122"/>
                  <a:ea typeface="黑体" pitchFamily="49" charset="-122"/>
                </a:rPr>
                <a:t>线性无关的</a:t>
              </a:r>
              <a:r>
                <a:rPr kumimoji="1" lang="en-US" altLang="zh-CN" sz="2800"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14360" name="Object 14" descr="白色大理石"/>
            <p:cNvGraphicFramePr>
              <a:graphicFrameLocks noChangeAspect="1"/>
            </p:cNvGraphicFramePr>
            <p:nvPr/>
          </p:nvGraphicFramePr>
          <p:xfrm>
            <a:off x="2110" y="546"/>
            <a:ext cx="1134" cy="336"/>
          </p:xfrm>
          <a:graphic>
            <a:graphicData uri="http://schemas.openxmlformats.org/presentationml/2006/ole">
              <p:oleObj spid="_x0000_s14360" name="Equation" r:id="rId6" imgW="812447" imgH="228501" progId="Equation.DSMT4">
                <p:embed/>
              </p:oleObj>
            </a:graphicData>
          </a:graphic>
        </p:graphicFrame>
      </p:grpSp>
      <p:sp>
        <p:nvSpPr>
          <p:cNvPr id="50189" name="Text Box 16"/>
          <p:cNvSpPr txBox="1">
            <a:spLocks noChangeArrowheads="1"/>
          </p:cNvSpPr>
          <p:nvPr/>
        </p:nvSpPr>
        <p:spPr bwMode="auto">
          <a:xfrm>
            <a:off x="1331913" y="4005263"/>
            <a:ext cx="66976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则称向量组            为</a:t>
            </a:r>
            <a:r>
              <a:rPr kumimoji="1" lang="zh-CN" altLang="en-US" sz="2800" b="1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线性无关的</a:t>
            </a:r>
            <a:r>
              <a:rPr kumimoji="1" lang="en-US" altLang="zh-CN" sz="2800"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graphicFrame>
        <p:nvGraphicFramePr>
          <p:cNvPr id="50190" name="Object 17" descr="白色大理石"/>
          <p:cNvGraphicFramePr>
            <a:graphicFrameLocks noChangeAspect="1"/>
          </p:cNvGraphicFramePr>
          <p:nvPr/>
        </p:nvGraphicFramePr>
        <p:xfrm>
          <a:off x="3276600" y="4005263"/>
          <a:ext cx="2089150" cy="617537"/>
        </p:xfrm>
        <a:graphic>
          <a:graphicData uri="http://schemas.openxmlformats.org/presentationml/2006/ole">
            <p:oleObj spid="_x0000_s14343" name="Equation" r:id="rId7" imgW="812447" imgH="228501" progId="Equation.DSMT4">
              <p:embed/>
            </p:oleObj>
          </a:graphicData>
        </a:graphic>
      </p:graphicFrame>
      <p:sp>
        <p:nvSpPr>
          <p:cNvPr id="50191" name="Text Box 20"/>
          <p:cNvSpPr txBox="1">
            <a:spLocks noChangeArrowheads="1"/>
          </p:cNvSpPr>
          <p:nvPr/>
        </p:nvSpPr>
        <p:spPr bwMode="auto">
          <a:xfrm>
            <a:off x="4932363" y="1844675"/>
            <a:ext cx="54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使</a:t>
            </a:r>
          </a:p>
        </p:txBody>
      </p:sp>
      <p:sp>
        <p:nvSpPr>
          <p:cNvPr id="50193" name="Text Box 9"/>
          <p:cNvSpPr txBox="1">
            <a:spLocks noChangeArrowheads="1"/>
          </p:cNvSpPr>
          <p:nvPr/>
        </p:nvSpPr>
        <p:spPr bwMode="auto">
          <a:xfrm>
            <a:off x="468313" y="1412875"/>
            <a:ext cx="82819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定义</a:t>
            </a:r>
            <a:r>
              <a:rPr kumimoji="1" lang="en-US" altLang="zh-CN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2’</a:t>
            </a:r>
            <a:r>
              <a:rPr kumimoji="1" lang="zh-CN" altLang="en-US" sz="2800" b="1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若在实数集中找不到不全为零的实数</a:t>
            </a:r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            </a:t>
            </a:r>
            <a:r>
              <a:rPr kumimoji="1" lang="zh-CN" altLang="en-US" sz="2800">
                <a:latin typeface="黑体" pitchFamily="49" charset="-122"/>
                <a:ea typeface="黑体" pitchFamily="49" charset="-122"/>
              </a:rPr>
              <a:t> 　　</a:t>
            </a:r>
          </a:p>
        </p:txBody>
      </p:sp>
      <p:grpSp>
        <p:nvGrpSpPr>
          <p:cNvPr id="50195" name="Group 37"/>
          <p:cNvGrpSpPr>
            <a:grpSpLocks/>
          </p:cNvGrpSpPr>
          <p:nvPr/>
        </p:nvGrpSpPr>
        <p:grpSpPr bwMode="auto">
          <a:xfrm>
            <a:off x="395288" y="4508500"/>
            <a:ext cx="7416800" cy="644525"/>
            <a:chOff x="613" y="2432"/>
            <a:chExt cx="4672" cy="406"/>
          </a:xfrm>
        </p:grpSpPr>
        <p:sp>
          <p:nvSpPr>
            <p:cNvPr id="14357" name="Text Box 24"/>
            <p:cNvSpPr txBox="1">
              <a:spLocks noChangeArrowheads="1"/>
            </p:cNvSpPr>
            <p:nvPr/>
          </p:nvSpPr>
          <p:spPr bwMode="auto">
            <a:xfrm>
              <a:off x="613" y="2432"/>
              <a:ext cx="46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800" b="1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定义</a:t>
              </a:r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2”</a:t>
              </a:r>
              <a:r>
                <a:rPr kumimoji="1" lang="zh-CN" altLang="en-US" sz="2800" b="1">
                  <a:latin typeface="Times New Roman" pitchFamily="18" charset="0"/>
                  <a:ea typeface="黑体" pitchFamily="49" charset="-122"/>
                </a:rPr>
                <a:t>：</a:t>
              </a:r>
              <a:r>
                <a:rPr kumimoji="1" lang="zh-CN" altLang="en-US" sz="2800" b="1">
                  <a:solidFill>
                    <a:srgbClr val="006600"/>
                  </a:solidFill>
                  <a:latin typeface="Times New Roman" pitchFamily="18" charset="0"/>
                  <a:ea typeface="黑体" pitchFamily="49" charset="-122"/>
                </a:rPr>
                <a:t>若由</a:t>
              </a:r>
              <a:r>
                <a:rPr kumimoji="1" lang="zh-CN" altLang="en-US" sz="3200" b="1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     </a:t>
              </a:r>
            </a:p>
          </p:txBody>
        </p:sp>
        <p:graphicFrame>
          <p:nvGraphicFramePr>
            <p:cNvPr id="14358" name="Object 26" descr="白色大理石"/>
            <p:cNvGraphicFramePr>
              <a:graphicFrameLocks noChangeAspect="1"/>
            </p:cNvGraphicFramePr>
            <p:nvPr/>
          </p:nvGraphicFramePr>
          <p:xfrm>
            <a:off x="2155" y="2478"/>
            <a:ext cx="2620" cy="360"/>
          </p:xfrm>
          <a:graphic>
            <a:graphicData uri="http://schemas.openxmlformats.org/presentationml/2006/ole">
              <p:oleObj spid="_x0000_s14358" name="Equation" r:id="rId8" imgW="1663700" imgH="228600" progId="Equation.DSMT4">
                <p:embed/>
              </p:oleObj>
            </a:graphicData>
          </a:graphic>
        </p:graphicFrame>
      </p:grpSp>
      <p:sp>
        <p:nvSpPr>
          <p:cNvPr id="50199" name="Text Box 27"/>
          <p:cNvSpPr txBox="1">
            <a:spLocks noChangeArrowheads="1"/>
          </p:cNvSpPr>
          <p:nvPr/>
        </p:nvSpPr>
        <p:spPr bwMode="auto">
          <a:xfrm>
            <a:off x="1116013" y="5084763"/>
            <a:ext cx="3600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必可推出只有</a:t>
            </a:r>
          </a:p>
        </p:txBody>
      </p:sp>
      <p:graphicFrame>
        <p:nvGraphicFramePr>
          <p:cNvPr id="50200" name="Object 28" descr="白色大理石"/>
          <p:cNvGraphicFramePr>
            <a:graphicFrameLocks noChangeAspect="1"/>
          </p:cNvGraphicFramePr>
          <p:nvPr/>
        </p:nvGraphicFramePr>
        <p:xfrm>
          <a:off x="3492500" y="5084763"/>
          <a:ext cx="3186113" cy="566737"/>
        </p:xfrm>
        <a:graphic>
          <a:graphicData uri="http://schemas.openxmlformats.org/presentationml/2006/ole">
            <p:oleObj spid="_x0000_s14348" name="Equation" r:id="rId9" imgW="1282700" imgH="228600" progId="Equation.DSMT4">
              <p:embed/>
            </p:oleObj>
          </a:graphicData>
        </a:graphic>
      </p:graphicFrame>
      <p:grpSp>
        <p:nvGrpSpPr>
          <p:cNvPr id="50201" name="Group 29"/>
          <p:cNvGrpSpPr>
            <a:grpSpLocks/>
          </p:cNvGrpSpPr>
          <p:nvPr/>
        </p:nvGrpSpPr>
        <p:grpSpPr bwMode="auto">
          <a:xfrm>
            <a:off x="1692275" y="5589588"/>
            <a:ext cx="6697663" cy="581025"/>
            <a:chOff x="884" y="2201"/>
            <a:chExt cx="4219" cy="322"/>
          </a:xfrm>
        </p:grpSpPr>
        <p:sp>
          <p:nvSpPr>
            <p:cNvPr id="14355" name="Text Box 30"/>
            <p:cNvSpPr txBox="1">
              <a:spLocks noChangeArrowheads="1"/>
            </p:cNvSpPr>
            <p:nvPr/>
          </p:nvSpPr>
          <p:spPr bwMode="auto">
            <a:xfrm>
              <a:off x="884" y="2205"/>
              <a:ext cx="42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800" b="1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则称向量组           为</a:t>
              </a:r>
              <a:r>
                <a:rPr kumimoji="1" lang="zh-CN" altLang="en-US" sz="2800" b="1">
                  <a:solidFill>
                    <a:srgbClr val="CC0000"/>
                  </a:solidFill>
                  <a:latin typeface="黑体" pitchFamily="49" charset="-122"/>
                  <a:ea typeface="黑体" pitchFamily="49" charset="-122"/>
                </a:rPr>
                <a:t>线性无关的</a:t>
              </a:r>
              <a:r>
                <a:rPr kumimoji="1" lang="en-US" altLang="zh-CN" sz="2800"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14356" name="Object 31" descr="白色大理石"/>
            <p:cNvGraphicFramePr>
              <a:graphicFrameLocks noChangeAspect="1"/>
            </p:cNvGraphicFramePr>
            <p:nvPr/>
          </p:nvGraphicFramePr>
          <p:xfrm>
            <a:off x="2154" y="2201"/>
            <a:ext cx="1089" cy="322"/>
          </p:xfrm>
          <a:graphic>
            <a:graphicData uri="http://schemas.openxmlformats.org/presentationml/2006/ole">
              <p:oleObj spid="_x0000_s14356" name="Equation" r:id="rId10" imgW="812447" imgH="228501" progId="Equation.DSMT4">
                <p:embed/>
              </p:oleObj>
            </a:graphicData>
          </a:graphic>
        </p:graphicFrame>
      </p:grpSp>
      <p:grpSp>
        <p:nvGrpSpPr>
          <p:cNvPr id="50204" name="Group 42"/>
          <p:cNvGrpSpPr>
            <a:grpSpLocks/>
          </p:cNvGrpSpPr>
          <p:nvPr/>
        </p:nvGrpSpPr>
        <p:grpSpPr bwMode="auto">
          <a:xfrm>
            <a:off x="827088" y="2924175"/>
            <a:ext cx="6467475" cy="566738"/>
            <a:chOff x="793" y="1797"/>
            <a:chExt cx="4074" cy="357"/>
          </a:xfrm>
        </p:grpSpPr>
        <p:sp>
          <p:nvSpPr>
            <p:cNvPr id="14353" name="Text Box 38"/>
            <p:cNvSpPr txBox="1">
              <a:spLocks noChangeArrowheads="1"/>
            </p:cNvSpPr>
            <p:nvPr/>
          </p:nvSpPr>
          <p:spPr bwMode="auto">
            <a:xfrm>
              <a:off x="793" y="1797"/>
              <a:ext cx="23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800" b="1">
                  <a:solidFill>
                    <a:srgbClr val="006600"/>
                  </a:solidFill>
                  <a:latin typeface="Times New Roman" pitchFamily="18" charset="0"/>
                  <a:ea typeface="黑体" pitchFamily="49" charset="-122"/>
                </a:rPr>
                <a:t>（即对任何不全为零的</a:t>
              </a:r>
            </a:p>
          </p:txBody>
        </p:sp>
        <p:graphicFrame>
          <p:nvGraphicFramePr>
            <p:cNvPr id="14354" name="Object 39" descr="白色大理石"/>
            <p:cNvGraphicFramePr>
              <a:graphicFrameLocks noChangeAspect="1"/>
            </p:cNvGraphicFramePr>
            <p:nvPr/>
          </p:nvGraphicFramePr>
          <p:xfrm>
            <a:off x="3198" y="1797"/>
            <a:ext cx="1669" cy="357"/>
          </p:xfrm>
          <a:graphic>
            <a:graphicData uri="http://schemas.openxmlformats.org/presentationml/2006/ole">
              <p:oleObj spid="_x0000_s14354" name="Equation" r:id="rId11" imgW="1066800" imgH="228600" progId="Equation.DSMT4">
                <p:embed/>
              </p:oleObj>
            </a:graphicData>
          </a:graphic>
        </p:graphicFrame>
      </p:grpSp>
      <p:sp>
        <p:nvSpPr>
          <p:cNvPr id="50207" name="Text Box 40"/>
          <p:cNvSpPr txBox="1">
            <a:spLocks noChangeArrowheads="1"/>
          </p:cNvSpPr>
          <p:nvPr/>
        </p:nvSpPr>
        <p:spPr bwMode="auto">
          <a:xfrm>
            <a:off x="1331913" y="3429000"/>
            <a:ext cx="17287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总有</a:t>
            </a:r>
          </a:p>
        </p:txBody>
      </p:sp>
      <p:graphicFrame>
        <p:nvGraphicFramePr>
          <p:cNvPr id="50208" name="Object 41" descr="白色大理石"/>
          <p:cNvGraphicFramePr>
            <a:graphicFrameLocks noChangeAspect="1"/>
          </p:cNvGraphicFramePr>
          <p:nvPr/>
        </p:nvGraphicFramePr>
        <p:xfrm>
          <a:off x="2484438" y="3429000"/>
          <a:ext cx="4318000" cy="571500"/>
        </p:xfrm>
        <a:graphic>
          <a:graphicData uri="http://schemas.openxmlformats.org/presentationml/2006/ole">
            <p:oleObj spid="_x0000_s14352" name="Equation" r:id="rId12" imgW="17272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9" grpId="0"/>
      <p:bldP spid="50191" grpId="0"/>
      <p:bldP spid="50199" grpId="0"/>
      <p:bldP spid="5020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1" name="Text Box 12"/>
          <p:cNvSpPr txBox="1">
            <a:spLocks noChangeArrowheads="1"/>
          </p:cNvSpPr>
          <p:nvPr/>
        </p:nvSpPr>
        <p:spPr bwMode="auto">
          <a:xfrm>
            <a:off x="684213" y="2852738"/>
            <a:ext cx="86756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定义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”’</a:t>
            </a:r>
            <a:r>
              <a:rPr kumimoji="1" lang="en-US" altLang="zh-CN" sz="3200" b="1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   </a:t>
            </a:r>
            <a:r>
              <a:rPr kumimoji="1" lang="zh-CN" altLang="en-US" sz="2800" b="1">
                <a:solidFill>
                  <a:srgbClr val="006000"/>
                </a:solidFill>
                <a:latin typeface="Times New Roman" pitchFamily="18" charset="0"/>
                <a:ea typeface="黑体" pitchFamily="49" charset="-122"/>
              </a:rPr>
              <a:t>如果向量组 </a:t>
            </a:r>
            <a:r>
              <a:rPr kumimoji="1" lang="zh-CN" altLang="en-US" sz="2800" b="1" i="1">
                <a:solidFill>
                  <a:srgbClr val="006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solidFill>
                  <a:srgbClr val="006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>
                <a:solidFill>
                  <a:srgbClr val="006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6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solidFill>
                  <a:srgbClr val="006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800" b="1">
                <a:solidFill>
                  <a:srgbClr val="006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… , </a:t>
            </a:r>
            <a:r>
              <a:rPr kumimoji="1" lang="en-US" altLang="zh-CN" sz="2800" b="1" i="1">
                <a:solidFill>
                  <a:srgbClr val="006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i="1" baseline="-25000">
                <a:solidFill>
                  <a:srgbClr val="006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s  </a:t>
            </a:r>
            <a:r>
              <a:rPr kumimoji="1" lang="en-US" altLang="zh-CN" sz="2800" b="1">
                <a:solidFill>
                  <a:srgbClr val="006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(s  2)</a:t>
            </a:r>
            <a:r>
              <a:rPr kumimoji="1" lang="zh-CN" altLang="en-US" sz="2800" b="1">
                <a:solidFill>
                  <a:srgbClr val="006000"/>
                </a:solidFill>
                <a:latin typeface="Times New Roman" pitchFamily="18" charset="0"/>
                <a:ea typeface="黑体" pitchFamily="49" charset="-122"/>
              </a:rPr>
              <a:t>中的</a:t>
            </a:r>
            <a:r>
              <a:rPr kumimoji="1" lang="zh-CN" altLang="en-US" sz="2800" b="1">
                <a:solidFill>
                  <a:srgbClr val="006000"/>
                </a:solidFill>
                <a:ea typeface="黑体" pitchFamily="49" charset="-122"/>
              </a:rPr>
              <a:t>每</a:t>
            </a:r>
          </a:p>
        </p:txBody>
      </p:sp>
      <p:sp>
        <p:nvSpPr>
          <p:cNvPr id="51212" name="Text Box 13"/>
          <p:cNvSpPr txBox="1">
            <a:spLocks noChangeArrowheads="1"/>
          </p:cNvSpPr>
          <p:nvPr/>
        </p:nvSpPr>
        <p:spPr bwMode="auto">
          <a:xfrm>
            <a:off x="684213" y="36449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一个向量都不能由其余向量线性表示，那么向量</a:t>
            </a:r>
          </a:p>
        </p:txBody>
      </p:sp>
      <p:sp>
        <p:nvSpPr>
          <p:cNvPr id="51213" name="Rectangle 14"/>
          <p:cNvSpPr>
            <a:spLocks noChangeArrowheads="1"/>
          </p:cNvSpPr>
          <p:nvPr/>
        </p:nvSpPr>
        <p:spPr bwMode="auto">
          <a:xfrm>
            <a:off x="684213" y="4365625"/>
            <a:ext cx="571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组</a:t>
            </a:r>
            <a:r>
              <a:rPr kumimoji="1" lang="zh-CN" altLang="en-US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… , </a:t>
            </a:r>
            <a:r>
              <a:rPr kumimoji="1" lang="en-US" altLang="zh-CN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i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s  </a:t>
            </a: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称为</a:t>
            </a:r>
            <a:r>
              <a:rPr kumimoji="1" lang="zh-CN" altLang="en-US" sz="2800" b="1">
                <a:solidFill>
                  <a:srgbClr val="DE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线性无关的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.</a:t>
            </a:r>
          </a:p>
        </p:txBody>
      </p:sp>
      <p:sp>
        <p:nvSpPr>
          <p:cNvPr id="15365" name="Rectangle 18"/>
          <p:cNvSpPr>
            <a:spLocks noChangeArrowheads="1"/>
          </p:cNvSpPr>
          <p:nvPr/>
        </p:nvSpPr>
        <p:spPr bwMode="auto">
          <a:xfrm>
            <a:off x="539750" y="1916113"/>
            <a:ext cx="64817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量组</a:t>
            </a:r>
            <a:r>
              <a:rPr kumimoji="1" lang="zh-CN" altLang="en-US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… , </a:t>
            </a:r>
            <a:r>
              <a:rPr kumimoji="1" lang="en-US" altLang="zh-CN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i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s  </a:t>
            </a: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称为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线性相关的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.</a:t>
            </a:r>
          </a:p>
        </p:txBody>
      </p:sp>
      <p:sp>
        <p:nvSpPr>
          <p:cNvPr id="15366" name="Text Box 16"/>
          <p:cNvSpPr txBox="1">
            <a:spLocks noChangeArrowheads="1"/>
          </p:cNvSpPr>
          <p:nvPr/>
        </p:nvSpPr>
        <p:spPr bwMode="auto">
          <a:xfrm>
            <a:off x="1042988" y="620713"/>
            <a:ext cx="7543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定义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’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   </a:t>
            </a: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如果向量组 </a:t>
            </a:r>
            <a:r>
              <a:rPr kumimoji="1" lang="zh-CN" altLang="en-US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… , </a:t>
            </a:r>
            <a:r>
              <a:rPr kumimoji="1" lang="en-US" altLang="zh-CN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i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s  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(s  2)</a:t>
            </a: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中</a:t>
            </a:r>
          </a:p>
        </p:txBody>
      </p:sp>
      <p:sp>
        <p:nvSpPr>
          <p:cNvPr id="15367" name="Text Box 17"/>
          <p:cNvSpPr txBox="1">
            <a:spLocks noChangeArrowheads="1"/>
          </p:cNvSpPr>
          <p:nvPr/>
        </p:nvSpPr>
        <p:spPr bwMode="auto">
          <a:xfrm>
            <a:off x="539750" y="133985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至少有一个向量可以由其余向量线性表示，则向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1" grpId="0"/>
      <p:bldP spid="51212" grpId="0"/>
      <p:bldP spid="512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68313" y="476250"/>
            <a:ext cx="843597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备注：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给定向量组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不是线性相关，就是线性无关，  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两者必居其一．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向量组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en-US" sz="2400" b="1"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i="1" baseline="-25000">
                <a:latin typeface="Times New Roman" pitchFamily="18" charset="0"/>
                <a:ea typeface="楷体_GB2312" pitchFamily="49" charset="-122"/>
              </a:rPr>
              <a:t>m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线性相关，通常是指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≥2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的情形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若向量组只包含一个向量：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当</a:t>
            </a:r>
            <a:r>
              <a:rPr kumimoji="1" lang="zh-CN" altLang="en-US" sz="2400" b="1" i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en-US" altLang="zh-CN" sz="2400" b="1" i="1" baseline="-250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是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零向量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时，线性相关；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当</a:t>
            </a:r>
            <a:r>
              <a:rPr kumimoji="1" lang="zh-CN" altLang="en-US" sz="2400" b="1" i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是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非零向量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时，线性无关．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特别地，在空间直角坐标系下，对</a:t>
            </a:r>
            <a:r>
              <a:rPr kumimoji="1" lang="zh-CN" altLang="en-US" sz="2400" b="1">
                <a:solidFill>
                  <a:srgbClr val="DE0000"/>
                </a:solidFill>
                <a:latin typeface="Times New Roman" pitchFamily="18" charset="0"/>
                <a:ea typeface="楷体_GB2312" pitchFamily="49" charset="-122"/>
              </a:rPr>
              <a:t>非零向量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而言：</a:t>
            </a:r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  <a:p>
            <a:pPr marL="742950" lvl="1" indent="-285750" eaLnBrk="1" hangingPunct="1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Blip>
                <a:blip r:embed="rId2"/>
              </a:buBlip>
            </a:pPr>
            <a:r>
              <a:rPr kumimoji="1" lang="en-US" altLang="zh-CN" sz="2400" b="1" i="1">
                <a:solidFill>
                  <a:srgbClr val="006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solidFill>
                  <a:srgbClr val="006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solidFill>
                  <a:srgbClr val="006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solidFill>
                  <a:srgbClr val="006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solidFill>
                  <a:srgbClr val="006000"/>
                </a:solidFill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zh-CN" altLang="en-US" sz="2400" b="1">
                <a:solidFill>
                  <a:srgbClr val="006000"/>
                </a:solidFill>
                <a:latin typeface="Times New Roman" pitchFamily="18" charset="0"/>
                <a:ea typeface="楷体_GB2312" pitchFamily="49" charset="-122"/>
              </a:rPr>
              <a:t>线性相关当且仅当 </a:t>
            </a:r>
            <a:r>
              <a:rPr kumimoji="1" lang="en-US" altLang="zh-CN" sz="2400" b="1" i="1">
                <a:solidFill>
                  <a:srgbClr val="006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solidFill>
                  <a:srgbClr val="006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solidFill>
                  <a:srgbClr val="006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solidFill>
                  <a:srgbClr val="006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solidFill>
                  <a:srgbClr val="006000"/>
                </a:solidFill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zh-CN" altLang="en-US" sz="2400" b="1">
                <a:solidFill>
                  <a:srgbClr val="006000"/>
                </a:solidFill>
                <a:latin typeface="Times New Roman" pitchFamily="18" charset="0"/>
                <a:ea typeface="楷体_GB2312" pitchFamily="49" charset="-122"/>
              </a:rPr>
              <a:t>的分量对应成比例，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006000"/>
                </a:solidFill>
                <a:latin typeface="Times New Roman" pitchFamily="18" charset="0"/>
                <a:ea typeface="楷体_GB2312" pitchFamily="49" charset="-122"/>
              </a:rPr>
              <a:t>    其几何意义是两向量共线．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Blip>
                <a:blip r:embed="rId2"/>
              </a:buBlip>
            </a:pPr>
            <a:r>
              <a:rPr kumimoji="1" lang="en-US" altLang="zh-CN" sz="2400" b="1" i="1">
                <a:solidFill>
                  <a:srgbClr val="006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solidFill>
                  <a:srgbClr val="006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solidFill>
                  <a:srgbClr val="006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solidFill>
                  <a:srgbClr val="006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solidFill>
                  <a:srgbClr val="006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solidFill>
                  <a:srgbClr val="006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solidFill>
                  <a:srgbClr val="006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solidFill>
                  <a:srgbClr val="006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400" b="1" i="1" baseline="-25000">
                <a:solidFill>
                  <a:srgbClr val="006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6000"/>
                </a:solidFill>
                <a:latin typeface="Times New Roman" pitchFamily="18" charset="0"/>
                <a:ea typeface="楷体_GB2312" pitchFamily="49" charset="-122"/>
              </a:rPr>
              <a:t>线性相关的几何意义是三个向量共面．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4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含有零向量的向量组必线性相关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zh-CN" altLang="en-US" sz="2400" b="1">
              <a:solidFill>
                <a:srgbClr val="0066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468313" y="476250"/>
          <a:ext cx="8250237" cy="1012825"/>
        </p:xfrm>
        <a:graphic>
          <a:graphicData uri="http://schemas.openxmlformats.org/presentationml/2006/ole">
            <p:oleObj spid="_x0000_s17410" name="Equation" r:id="rId3" imgW="3937000" imgH="482600" progId="Equation.DSMT4">
              <p:embed/>
            </p:oleObj>
          </a:graphicData>
        </a:graphic>
      </p:graphicFrame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468313" y="3429000"/>
          <a:ext cx="7239000" cy="920750"/>
        </p:xfrm>
        <a:graphic>
          <a:graphicData uri="http://schemas.openxmlformats.org/presentationml/2006/ole">
            <p:oleObj spid="_x0000_s17411" name="Equation" r:id="rId4" imgW="3594100" imgH="457200" progId="Equation.DSMT4">
              <p:embed/>
            </p:oleObj>
          </a:graphicData>
        </a:graphic>
      </p:graphicFrame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900113" y="4508500"/>
          <a:ext cx="6480175" cy="962025"/>
        </p:xfrm>
        <a:graphic>
          <a:graphicData uri="http://schemas.openxmlformats.org/presentationml/2006/ole">
            <p:oleObj spid="_x0000_s17412" name="Equation" r:id="rId5" imgW="3378200" imgH="508000" progId="Equation.DSMT4">
              <p:embed/>
            </p:oleObj>
          </a:graphicData>
        </a:graphic>
      </p:graphicFrame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827088" y="1052513"/>
          <a:ext cx="6180137" cy="941387"/>
        </p:xfrm>
        <a:graphic>
          <a:graphicData uri="http://schemas.openxmlformats.org/presentationml/2006/ole">
            <p:oleObj spid="_x0000_s17413" name="Equation" r:id="rId6" imgW="3162300" imgH="482600" progId="Equation.DSMT4">
              <p:embed/>
            </p:oleObj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827088" y="1989138"/>
          <a:ext cx="6329362" cy="1350962"/>
        </p:xfrm>
        <a:graphic>
          <a:graphicData uri="http://schemas.openxmlformats.org/presentationml/2006/ole">
            <p:oleObj spid="_x0000_s17414" name="Equation" r:id="rId7" imgW="3200400" imgH="685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457200" y="455613"/>
            <a:ext cx="843597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总结：向量组线性相关性的判定（重点、难点）</a:t>
            </a:r>
          </a:p>
          <a:p>
            <a:pPr marL="342900" indent="-342900" eaLnBrk="1" hangingPunct="1">
              <a:lnSpc>
                <a:spcPct val="17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向量组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en-US" sz="2400" b="1"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i="1" baseline="-25000">
                <a:latin typeface="Times New Roman" pitchFamily="18" charset="0"/>
                <a:ea typeface="楷体_GB2312" pitchFamily="49" charset="-122"/>
              </a:rPr>
              <a:t>m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线性相关</a:t>
            </a:r>
          </a:p>
          <a:p>
            <a:pPr marL="342900" indent="-342900" eaLnBrk="1" hangingPunct="1">
              <a:lnSpc>
                <a:spcPct val="17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		存在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不全为零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的实数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i="1" baseline="-25000"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使得</a:t>
            </a:r>
          </a:p>
          <a:p>
            <a:pPr marL="342900" indent="-342900" algn="ctr" eaLnBrk="1" hangingPunct="1">
              <a:lnSpc>
                <a:spcPct val="17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+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+ … +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i="1" baseline="-25000"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i="1" baseline="-25000">
                <a:latin typeface="Times New Roman" pitchFamily="18" charset="0"/>
                <a:ea typeface="楷体_GB2312" pitchFamily="49" charset="-122"/>
              </a:rPr>
              <a:t>m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=0</a:t>
            </a:r>
            <a:r>
              <a:rPr kumimoji="1" lang="en-US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零向量）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．</a:t>
            </a:r>
            <a:endParaRPr kumimoji="1" lang="zh-CN" altLang="en-US" sz="2400" b="1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  <a:p>
            <a:pPr marL="342900" indent="-342900" eaLnBrk="1" hangingPunct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		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元齐次线性方程组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Ax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= 0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有非零解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．</a:t>
            </a:r>
          </a:p>
          <a:p>
            <a:pPr marL="342900" indent="-342900" eaLnBrk="1" hangingPunct="1">
              <a:lnSpc>
                <a:spcPct val="17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		矩阵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= (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i="1" baseline="-25000">
                <a:latin typeface="Times New Roman" pitchFamily="18" charset="0"/>
                <a:ea typeface="楷体_GB2312" pitchFamily="49" charset="-122"/>
              </a:rPr>
              <a:t>m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的秩小于组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中向量的个数 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 </a:t>
            </a:r>
            <a:r>
              <a:rPr kumimoji="1" lang="en-US" altLang="en-US" sz="2400" b="1">
                <a:latin typeface="Times New Roman" pitchFamily="18" charset="0"/>
                <a:ea typeface="楷体_GB2312" pitchFamily="49" charset="-122"/>
              </a:rPr>
              <a:t>．</a:t>
            </a:r>
          </a:p>
          <a:p>
            <a:pPr marL="342900" indent="-342900" eaLnBrk="1" hangingPunct="1">
              <a:lnSpc>
                <a:spcPct val="17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en-US" altLang="en-US" sz="2400" b="1">
                <a:latin typeface="Times New Roman" pitchFamily="18" charset="0"/>
                <a:ea typeface="楷体_GB2312" pitchFamily="49" charset="-122"/>
              </a:rPr>
              <a:t>		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向量组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中至少有一个向量能由其余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en-US" sz="2400" b="1">
                <a:latin typeface="Times New Roman" pitchFamily="18" charset="0"/>
                <a:ea typeface="楷体_GB2312" pitchFamily="49" charset="-122"/>
              </a:rPr>
              <a:t>－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个向量线性	表示．</a:t>
            </a:r>
          </a:p>
        </p:txBody>
      </p:sp>
      <p:sp>
        <p:nvSpPr>
          <p:cNvPr id="40965" name="AutoShape 5"/>
          <p:cNvSpPr>
            <a:spLocks noChangeArrowheads="1"/>
          </p:cNvSpPr>
          <p:nvPr/>
        </p:nvSpPr>
        <p:spPr bwMode="auto">
          <a:xfrm>
            <a:off x="684213" y="184467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684213" y="3211513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684213" y="389572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40968" name="AutoShape 8"/>
          <p:cNvSpPr>
            <a:spLocks noChangeArrowheads="1"/>
          </p:cNvSpPr>
          <p:nvPr/>
        </p:nvSpPr>
        <p:spPr bwMode="auto">
          <a:xfrm>
            <a:off x="684213" y="4579938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40966" grpId="0" animBg="1"/>
      <p:bldP spid="40967" grpId="0" animBg="1"/>
      <p:bldP spid="4096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457200" y="455613"/>
            <a:ext cx="843597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solidFill>
                  <a:srgbClr val="DA0000"/>
                </a:solidFill>
                <a:latin typeface="Times New Roman" pitchFamily="18" charset="0"/>
                <a:ea typeface="楷体_GB2312" pitchFamily="49" charset="-122"/>
              </a:rPr>
              <a:t>总结：向量组线性无关性的判定（重点、难点）</a:t>
            </a:r>
          </a:p>
          <a:p>
            <a:pPr marL="342900" indent="-342900" eaLnBrk="1" hangingPunct="1">
              <a:lnSpc>
                <a:spcPct val="17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向量组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en-US" sz="2400" b="1"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i="1" baseline="-25000">
                <a:latin typeface="Times New Roman" pitchFamily="18" charset="0"/>
                <a:ea typeface="楷体_GB2312" pitchFamily="49" charset="-122"/>
              </a:rPr>
              <a:t>m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线性无关</a:t>
            </a:r>
          </a:p>
          <a:p>
            <a:pPr marL="342900" indent="-342900" eaLnBrk="1" hangingPunct="1">
              <a:lnSpc>
                <a:spcPct val="17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		如果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+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+ … +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i="1" baseline="-25000"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i="1" baseline="-25000">
                <a:latin typeface="Times New Roman" pitchFamily="18" charset="0"/>
                <a:ea typeface="楷体_GB2312" pitchFamily="49" charset="-122"/>
              </a:rPr>
              <a:t>m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=0</a:t>
            </a:r>
            <a:r>
              <a:rPr kumimoji="1" lang="en-US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零向量）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，则必有</a:t>
            </a:r>
          </a:p>
          <a:p>
            <a:pPr marL="342900" indent="-342900" algn="ctr" eaLnBrk="1" hangingPunct="1">
              <a:lnSpc>
                <a:spcPct val="17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=  … = 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i="1" baseline="-25000"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= 0 </a:t>
            </a:r>
            <a:r>
              <a:rPr kumimoji="1" lang="en-US" altLang="en-US" sz="2400" b="1">
                <a:latin typeface="Times New Roman" pitchFamily="18" charset="0"/>
                <a:ea typeface="楷体_GB2312" pitchFamily="49" charset="-122"/>
              </a:rPr>
              <a:t>．</a:t>
            </a:r>
          </a:p>
          <a:p>
            <a:pPr marL="342900" indent="-342900" eaLnBrk="1" hangingPunct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en-US" sz="24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		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元齐次线性方程组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Ax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= 0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只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有零解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．</a:t>
            </a:r>
          </a:p>
          <a:p>
            <a:pPr marL="342900" indent="-342900" eaLnBrk="1" hangingPunct="1">
              <a:lnSpc>
                <a:spcPct val="17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		矩阵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= (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i="1" baseline="-25000">
                <a:latin typeface="Times New Roman" pitchFamily="18" charset="0"/>
                <a:ea typeface="楷体_GB2312" pitchFamily="49" charset="-122"/>
              </a:rPr>
              <a:t>m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的秩等于向量的个数 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 </a:t>
            </a:r>
            <a:r>
              <a:rPr kumimoji="1" lang="en-US" altLang="en-US" sz="2400" b="1">
                <a:latin typeface="Times New Roman" pitchFamily="18" charset="0"/>
                <a:ea typeface="楷体_GB2312" pitchFamily="49" charset="-122"/>
              </a:rPr>
              <a:t>．</a:t>
            </a:r>
          </a:p>
          <a:p>
            <a:pPr marL="342900" indent="-342900" eaLnBrk="1" hangingPunct="1">
              <a:lnSpc>
                <a:spcPct val="17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en-US" altLang="en-US" sz="2400" b="1">
                <a:latin typeface="Times New Roman" pitchFamily="18" charset="0"/>
                <a:ea typeface="楷体_GB2312" pitchFamily="49" charset="-122"/>
              </a:rPr>
              <a:t>		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向量组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中任何一个向量都不能由其余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en-US" sz="2400" b="1">
                <a:latin typeface="Times New Roman" pitchFamily="18" charset="0"/>
                <a:ea typeface="楷体_GB2312" pitchFamily="49" charset="-122"/>
              </a:rPr>
              <a:t>－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个向量线	性表示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684213" y="184467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684213" y="3213100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684213" y="393382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684213" y="458152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/>
      <p:bldP spid="16388" grpId="0" animBg="1"/>
      <p:bldP spid="16389" grpId="0" animBg="1"/>
      <p:bldP spid="1639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395288" y="404813"/>
            <a:ext cx="2952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例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4 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证明：</a:t>
            </a:r>
          </a:p>
        </p:txBody>
      </p:sp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3779838" y="404813"/>
          <a:ext cx="2578100" cy="2109787"/>
        </p:xfrm>
        <a:graphic>
          <a:graphicData uri="http://schemas.openxmlformats.org/presentationml/2006/ole">
            <p:oleObj spid="_x0000_s20483" name="Equation" r:id="rId3" imgW="1130300" imgH="965200" progId="Equation.DSMT4">
              <p:embed/>
            </p:oleObj>
          </a:graphicData>
        </a:graphic>
      </p:graphicFrame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6477000" y="1125538"/>
            <a:ext cx="266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必线性无关。</a:t>
            </a:r>
          </a:p>
        </p:txBody>
      </p:sp>
      <p:sp>
        <p:nvSpPr>
          <p:cNvPr id="52232" name="Text Box 6"/>
          <p:cNvSpPr txBox="1">
            <a:spLocks noChangeArrowheads="1"/>
          </p:cNvSpPr>
          <p:nvPr/>
        </p:nvSpPr>
        <p:spPr bwMode="auto">
          <a:xfrm>
            <a:off x="468313" y="2420938"/>
            <a:ext cx="594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解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    设有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zh-CN" sz="2800" b="1">
                <a:latin typeface="Times New Roman" pitchFamily="18" charset="0"/>
                <a:ea typeface="黑体" pitchFamily="49" charset="-122"/>
              </a:rPr>
              <a:t>个数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, … 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,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使</a:t>
            </a:r>
          </a:p>
        </p:txBody>
      </p:sp>
      <p:sp>
        <p:nvSpPr>
          <p:cNvPr id="52233" name="Rectangle 7"/>
          <p:cNvSpPr>
            <a:spLocks noChangeArrowheads="1"/>
          </p:cNvSpPr>
          <p:nvPr/>
        </p:nvSpPr>
        <p:spPr bwMode="auto">
          <a:xfrm>
            <a:off x="1042988" y="3068638"/>
            <a:ext cx="436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e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+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e 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+ ... +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e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= 0 ,</a:t>
            </a:r>
          </a:p>
        </p:txBody>
      </p:sp>
      <p:sp>
        <p:nvSpPr>
          <p:cNvPr id="20487" name="Text Box 8"/>
          <p:cNvSpPr txBox="1">
            <a:spLocks noChangeArrowheads="1"/>
          </p:cNvSpPr>
          <p:nvPr/>
        </p:nvSpPr>
        <p:spPr bwMode="auto">
          <a:xfrm>
            <a:off x="539750" y="1196975"/>
            <a:ext cx="3328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维单位坐标向量组</a:t>
            </a:r>
          </a:p>
        </p:txBody>
      </p:sp>
      <p:sp>
        <p:nvSpPr>
          <p:cNvPr id="52235" name="Text Box 9"/>
          <p:cNvSpPr txBox="1">
            <a:spLocks noChangeArrowheads="1"/>
          </p:cNvSpPr>
          <p:nvPr/>
        </p:nvSpPr>
        <p:spPr bwMode="auto">
          <a:xfrm>
            <a:off x="5364163" y="3068638"/>
            <a:ext cx="182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也就是</a:t>
            </a:r>
          </a:p>
        </p:txBody>
      </p:sp>
      <p:sp>
        <p:nvSpPr>
          <p:cNvPr id="52236" name="Text Box 10"/>
          <p:cNvSpPr txBox="1">
            <a:spLocks noChangeArrowheads="1"/>
          </p:cNvSpPr>
          <p:nvPr/>
        </p:nvSpPr>
        <p:spPr bwMode="auto">
          <a:xfrm>
            <a:off x="971550" y="3716338"/>
            <a:ext cx="7488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(1,0,…,0)</a:t>
            </a:r>
            <a:r>
              <a:rPr kumimoji="1" lang="en-US" altLang="zh-CN" sz="2800" b="1" i="1" baseline="30000">
                <a:latin typeface="Times New Roman" pitchFamily="18" charset="0"/>
                <a:ea typeface="黑体" pitchFamily="49" charset="-122"/>
              </a:rPr>
              <a:t>T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+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(0,1,…,0)</a:t>
            </a:r>
            <a:r>
              <a:rPr kumimoji="1" lang="en-US" altLang="zh-CN" sz="2800" b="1" i="1" baseline="30000">
                <a:latin typeface="Times New Roman" pitchFamily="18" charset="0"/>
                <a:ea typeface="黑体" pitchFamily="49" charset="-122"/>
              </a:rPr>
              <a:t>T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+ … +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(0,0,…, 1)</a:t>
            </a:r>
            <a:r>
              <a:rPr kumimoji="1" lang="en-US" altLang="zh-CN" sz="2800" b="1" i="1" baseline="30000">
                <a:latin typeface="Times New Roman" pitchFamily="18" charset="0"/>
                <a:ea typeface="黑体" pitchFamily="49" charset="-122"/>
              </a:rPr>
              <a:t>T</a:t>
            </a:r>
            <a:endParaRPr kumimoji="1" lang="en-US" altLang="zh-CN" sz="2800" b="1" i="1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2237" name="Text Box 11"/>
          <p:cNvSpPr txBox="1">
            <a:spLocks noChangeArrowheads="1"/>
          </p:cNvSpPr>
          <p:nvPr/>
        </p:nvSpPr>
        <p:spPr bwMode="auto">
          <a:xfrm>
            <a:off x="755650" y="4365625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= (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, … 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)</a:t>
            </a:r>
            <a:r>
              <a:rPr kumimoji="1" lang="en-US" altLang="zh-CN" sz="2800" b="1" i="1" baseline="30000">
                <a:latin typeface="Times New Roman" pitchFamily="18" charset="0"/>
                <a:ea typeface="黑体" pitchFamily="49" charset="-122"/>
              </a:rPr>
              <a:t>T</a:t>
            </a:r>
            <a:endParaRPr kumimoji="1" lang="en-US" altLang="zh-CN" sz="2800" b="1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2238" name="Text Box 12"/>
          <p:cNvSpPr txBox="1">
            <a:spLocks noChangeArrowheads="1"/>
          </p:cNvSpPr>
          <p:nvPr/>
        </p:nvSpPr>
        <p:spPr bwMode="auto">
          <a:xfrm>
            <a:off x="3779838" y="4365625"/>
            <a:ext cx="350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= (0, 0, … , 0)</a:t>
            </a:r>
            <a:r>
              <a:rPr kumimoji="1" lang="en-US" altLang="zh-CN" sz="2800" b="1" i="1" baseline="30000">
                <a:latin typeface="Times New Roman" pitchFamily="18" charset="0"/>
                <a:ea typeface="黑体" pitchFamily="49" charset="-122"/>
              </a:rPr>
              <a:t>T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.</a:t>
            </a:r>
          </a:p>
        </p:txBody>
      </p:sp>
      <p:sp>
        <p:nvSpPr>
          <p:cNvPr id="52239" name="Text Box 13"/>
          <p:cNvSpPr txBox="1">
            <a:spLocks noChangeArrowheads="1"/>
          </p:cNvSpPr>
          <p:nvPr/>
        </p:nvSpPr>
        <p:spPr bwMode="auto">
          <a:xfrm>
            <a:off x="971550" y="4941888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于是就有：</a:t>
            </a:r>
          </a:p>
        </p:txBody>
      </p:sp>
      <p:sp>
        <p:nvSpPr>
          <p:cNvPr id="52240" name="Rectangle 14"/>
          <p:cNvSpPr>
            <a:spLocks noChangeArrowheads="1"/>
          </p:cNvSpPr>
          <p:nvPr/>
        </p:nvSpPr>
        <p:spPr bwMode="auto">
          <a:xfrm>
            <a:off x="2987675" y="4941888"/>
            <a:ext cx="3810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=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= … =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= 0 .</a:t>
            </a:r>
          </a:p>
        </p:txBody>
      </p:sp>
      <p:sp>
        <p:nvSpPr>
          <p:cNvPr id="52241" name="Text Box 15"/>
          <p:cNvSpPr txBox="1">
            <a:spLocks noChangeArrowheads="1"/>
          </p:cNvSpPr>
          <p:nvPr/>
        </p:nvSpPr>
        <p:spPr bwMode="auto">
          <a:xfrm>
            <a:off x="971550" y="5516563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所以 </a:t>
            </a:r>
          </a:p>
        </p:txBody>
      </p:sp>
      <p:sp>
        <p:nvSpPr>
          <p:cNvPr id="52242" name="Rectangle 16"/>
          <p:cNvSpPr>
            <a:spLocks noChangeArrowheads="1"/>
          </p:cNvSpPr>
          <p:nvPr/>
        </p:nvSpPr>
        <p:spPr bwMode="auto">
          <a:xfrm>
            <a:off x="1908175" y="5516563"/>
            <a:ext cx="426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e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e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, … 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e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线性无关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2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2" grpId="0"/>
      <p:bldP spid="52233" grpId="0"/>
      <p:bldP spid="52235" grpId="0"/>
      <p:bldP spid="52239" grpId="0"/>
      <p:bldP spid="52241" grpId="0"/>
      <p:bldP spid="522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468313" y="1052513"/>
            <a:ext cx="8229600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已知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试讨论向量组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及向量组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的线性相关性．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kumimoji="1" lang="zh-CN" altLang="en-US" sz="2400" b="1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解：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kumimoji="1" lang="zh-CN" altLang="en-US" sz="2400" b="1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kumimoji="1" lang="zh-CN" altLang="en-US" sz="2400" b="1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可见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400" b="1" i="1" baseline="-250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) = 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 3</a:t>
            </a:r>
            <a:r>
              <a:rPr kumimoji="1" lang="en-US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故向量组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线性相关；</a:t>
            </a:r>
          </a:p>
          <a:p>
            <a:pPr marL="609600" indent="-609600" eaLnBrk="1" hangingPunct="1">
              <a:lnSpc>
                <a:spcPct val="14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同时，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) = 2</a:t>
            </a:r>
            <a:r>
              <a:rPr kumimoji="1" lang="en-US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故向量组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线性无关．</a:t>
            </a:r>
          </a:p>
        </p:txBody>
      </p:sp>
      <p:graphicFrame>
        <p:nvGraphicFramePr>
          <p:cNvPr id="21507" name="Object 9"/>
          <p:cNvGraphicFramePr>
            <a:graphicFrameLocks noChangeAspect="1"/>
          </p:cNvGraphicFramePr>
          <p:nvPr/>
        </p:nvGraphicFramePr>
        <p:xfrm>
          <a:off x="2124075" y="547688"/>
          <a:ext cx="3932238" cy="1397000"/>
        </p:xfrm>
        <a:graphic>
          <a:graphicData uri="http://schemas.openxmlformats.org/presentationml/2006/ole">
            <p:oleObj spid="_x0000_s21507" name="Equation" r:id="rId3" imgW="1968500" imgH="698500" progId="Equation.DSMT4">
              <p:embed/>
            </p:oleObj>
          </a:graphicData>
        </a:graphic>
      </p:graphicFrame>
      <p:graphicFrame>
        <p:nvGraphicFramePr>
          <p:cNvPr id="38922" name="Object 10"/>
          <p:cNvGraphicFramePr>
            <a:graphicFrameLocks noChangeAspect="1"/>
          </p:cNvGraphicFramePr>
          <p:nvPr/>
        </p:nvGraphicFramePr>
        <p:xfrm>
          <a:off x="3246438" y="2779713"/>
          <a:ext cx="2992437" cy="1397000"/>
        </p:xfrm>
        <a:graphic>
          <a:graphicData uri="http://schemas.openxmlformats.org/presentationml/2006/ole">
            <p:oleObj spid="_x0000_s21508" name="Equation" r:id="rId4" imgW="1498600" imgH="6985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89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89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89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8" name="Text Box 11"/>
          <p:cNvSpPr txBox="1">
            <a:spLocks noChangeArrowheads="1"/>
          </p:cNvSpPr>
          <p:nvPr/>
        </p:nvSpPr>
        <p:spPr bwMode="auto">
          <a:xfrm>
            <a:off x="539750" y="3789363"/>
            <a:ext cx="6264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latin typeface="宋体" charset="-122"/>
              </a:rPr>
              <a:t>由于        线性无关，</a:t>
            </a:r>
            <a:r>
              <a:rPr kumimoji="1" lang="en-US" altLang="zh-CN" sz="2800" b="1">
                <a:latin typeface="Times New Roman" pitchFamily="18" charset="0"/>
              </a:rPr>
              <a:t>=&gt;</a:t>
            </a:r>
            <a:r>
              <a:rPr kumimoji="1" lang="en-US" altLang="zh-CN" sz="2800">
                <a:latin typeface="宋体" charset="-122"/>
              </a:rPr>
              <a:t> </a:t>
            </a:r>
          </a:p>
        </p:txBody>
      </p:sp>
      <p:graphicFrame>
        <p:nvGraphicFramePr>
          <p:cNvPr id="56327" name="Object 10"/>
          <p:cNvGraphicFramePr>
            <a:graphicFrameLocks noChangeAspect="1"/>
          </p:cNvGraphicFramePr>
          <p:nvPr/>
        </p:nvGraphicFramePr>
        <p:xfrm>
          <a:off x="1403350" y="3789363"/>
          <a:ext cx="1325563" cy="431800"/>
        </p:xfrm>
        <a:graphic>
          <a:graphicData uri="http://schemas.openxmlformats.org/presentationml/2006/ole">
            <p:oleObj spid="_x0000_s22531" name="Equation" r:id="rId3" imgW="1320227" imgH="431613" progId="Equation.DSMT4">
              <p:embed/>
            </p:oleObj>
          </a:graphicData>
        </a:graphic>
      </p:graphicFrame>
      <p:graphicFrame>
        <p:nvGraphicFramePr>
          <p:cNvPr id="56329" name="Object 12"/>
          <p:cNvGraphicFramePr>
            <a:graphicFrameLocks noChangeAspect="1"/>
          </p:cNvGraphicFramePr>
          <p:nvPr/>
        </p:nvGraphicFramePr>
        <p:xfrm>
          <a:off x="5292725" y="3500438"/>
          <a:ext cx="1828800" cy="1257300"/>
        </p:xfrm>
        <a:graphic>
          <a:graphicData uri="http://schemas.openxmlformats.org/presentationml/2006/ole">
            <p:oleObj spid="_x0000_s22532" name="Equation" r:id="rId4" imgW="1828800" imgH="1257300" progId="Equation.DSMT4">
              <p:embed/>
            </p:oleObj>
          </a:graphicData>
        </a:graphic>
      </p:graphicFrame>
      <p:grpSp>
        <p:nvGrpSpPr>
          <p:cNvPr id="56330" name="Group 13"/>
          <p:cNvGrpSpPr>
            <a:grpSpLocks/>
          </p:cNvGrpSpPr>
          <p:nvPr/>
        </p:nvGrpSpPr>
        <p:grpSpPr bwMode="auto">
          <a:xfrm>
            <a:off x="1835150" y="2276475"/>
            <a:ext cx="4052888" cy="519113"/>
            <a:chOff x="1020" y="1570"/>
            <a:chExt cx="2553" cy="327"/>
          </a:xfrm>
        </p:grpSpPr>
        <p:sp>
          <p:nvSpPr>
            <p:cNvPr id="22555" name="Text Box 14"/>
            <p:cNvSpPr txBox="1">
              <a:spLocks noChangeArrowheads="1"/>
            </p:cNvSpPr>
            <p:nvPr/>
          </p:nvSpPr>
          <p:spPr bwMode="auto">
            <a:xfrm>
              <a:off x="1020" y="1570"/>
              <a:ext cx="15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800" b="1">
                  <a:latin typeface="宋体" charset="-122"/>
                </a:rPr>
                <a:t>设</a:t>
              </a:r>
            </a:p>
          </p:txBody>
        </p:sp>
        <p:graphicFrame>
          <p:nvGraphicFramePr>
            <p:cNvPr id="22556" name="Object 15"/>
            <p:cNvGraphicFramePr>
              <a:graphicFrameLocks noChangeAspect="1"/>
            </p:cNvGraphicFramePr>
            <p:nvPr/>
          </p:nvGraphicFramePr>
          <p:xfrm>
            <a:off x="1429" y="1616"/>
            <a:ext cx="2144" cy="272"/>
          </p:xfrm>
          <a:graphic>
            <a:graphicData uri="http://schemas.openxmlformats.org/presentationml/2006/ole">
              <p:oleObj spid="_x0000_s22556" name="Equation" r:id="rId5" imgW="3403600" imgH="431800" progId="Equation.DSMT4">
                <p:embed/>
              </p:oleObj>
            </a:graphicData>
          </a:graphic>
        </p:graphicFrame>
      </p:grpSp>
      <p:sp>
        <p:nvSpPr>
          <p:cNvPr id="56333" name="Text Box 16"/>
          <p:cNvSpPr txBox="1">
            <a:spLocks noChangeArrowheads="1"/>
          </p:cNvSpPr>
          <p:nvPr/>
        </p:nvSpPr>
        <p:spPr bwMode="auto">
          <a:xfrm>
            <a:off x="6011863" y="2276475"/>
            <a:ext cx="25923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&lt;=&gt;</a:t>
            </a:r>
            <a:endParaRPr kumimoji="1" lang="zh-CN" altLang="en-US" sz="2800" b="1">
              <a:latin typeface="Times New Roman" pitchFamily="18" charset="0"/>
            </a:endParaRPr>
          </a:p>
        </p:txBody>
      </p:sp>
      <p:graphicFrame>
        <p:nvGraphicFramePr>
          <p:cNvPr id="56334" name="Object 17"/>
          <p:cNvGraphicFramePr>
            <a:graphicFrameLocks noChangeAspect="1"/>
          </p:cNvGraphicFramePr>
          <p:nvPr/>
        </p:nvGraphicFramePr>
        <p:xfrm>
          <a:off x="900113" y="2997200"/>
          <a:ext cx="6210300" cy="431800"/>
        </p:xfrm>
        <a:graphic>
          <a:graphicData uri="http://schemas.openxmlformats.org/presentationml/2006/ole">
            <p:oleObj spid="_x0000_s22535" name="Equation" r:id="rId6" imgW="6210300" imgH="431800" progId="Equation.DSMT4">
              <p:embed/>
            </p:oleObj>
          </a:graphicData>
        </a:graphic>
      </p:graphicFrame>
      <p:sp>
        <p:nvSpPr>
          <p:cNvPr id="22536" name="Text Box 19"/>
          <p:cNvSpPr txBox="1">
            <a:spLocks noChangeArrowheads="1"/>
          </p:cNvSpPr>
          <p:nvPr/>
        </p:nvSpPr>
        <p:spPr bwMode="auto">
          <a:xfrm>
            <a:off x="431800" y="404813"/>
            <a:ext cx="5184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宋体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宋体" charset="-122"/>
              </a:rPr>
              <a:t>6</a:t>
            </a:r>
            <a:r>
              <a:rPr kumimoji="1" lang="zh-CN" altLang="en-US" sz="2800" b="1">
                <a:latin typeface="宋体" charset="-122"/>
              </a:rPr>
              <a:t>　已知向量组    </a:t>
            </a:r>
          </a:p>
        </p:txBody>
      </p:sp>
      <p:sp>
        <p:nvSpPr>
          <p:cNvPr id="22537" name="Text Box 20"/>
          <p:cNvSpPr txBox="1">
            <a:spLocks noChangeArrowheads="1"/>
          </p:cNvSpPr>
          <p:nvPr/>
        </p:nvSpPr>
        <p:spPr bwMode="auto">
          <a:xfrm>
            <a:off x="5003800" y="404813"/>
            <a:ext cx="4464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latin typeface="宋体" charset="-122"/>
              </a:rPr>
              <a:t>线性无关，向量</a:t>
            </a:r>
          </a:p>
        </p:txBody>
      </p:sp>
      <p:graphicFrame>
        <p:nvGraphicFramePr>
          <p:cNvPr id="22538" name="Object 21" descr="白色大理石"/>
          <p:cNvGraphicFramePr>
            <a:graphicFrameLocks noChangeAspect="1"/>
          </p:cNvGraphicFramePr>
          <p:nvPr/>
        </p:nvGraphicFramePr>
        <p:xfrm>
          <a:off x="3563938" y="476250"/>
          <a:ext cx="1320800" cy="431800"/>
        </p:xfrm>
        <a:graphic>
          <a:graphicData uri="http://schemas.openxmlformats.org/presentationml/2006/ole">
            <p:oleObj spid="_x0000_s22538" name="Equation" r:id="rId7" imgW="1320227" imgH="431613" progId="Equation.DSMT4">
              <p:embed/>
            </p:oleObj>
          </a:graphicData>
        </a:graphic>
      </p:graphicFrame>
      <p:grpSp>
        <p:nvGrpSpPr>
          <p:cNvPr id="22539" name="Group 22"/>
          <p:cNvGrpSpPr>
            <a:grpSpLocks/>
          </p:cNvGrpSpPr>
          <p:nvPr/>
        </p:nvGrpSpPr>
        <p:grpSpPr bwMode="auto">
          <a:xfrm>
            <a:off x="1116013" y="1628775"/>
            <a:ext cx="6265862" cy="519113"/>
            <a:chOff x="476" y="1071"/>
            <a:chExt cx="3947" cy="379"/>
          </a:xfrm>
        </p:grpSpPr>
        <p:sp>
          <p:nvSpPr>
            <p:cNvPr id="22552" name="Text Box 23"/>
            <p:cNvSpPr txBox="1">
              <a:spLocks noChangeArrowheads="1"/>
            </p:cNvSpPr>
            <p:nvPr/>
          </p:nvSpPr>
          <p:spPr bwMode="auto">
            <a:xfrm>
              <a:off x="476" y="1071"/>
              <a:ext cx="1950" cy="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800" b="1">
                  <a:latin typeface="宋体" charset="-122"/>
                </a:rPr>
                <a:t>证明： </a:t>
              </a:r>
            </a:p>
          </p:txBody>
        </p:sp>
        <p:sp>
          <p:nvSpPr>
            <p:cNvPr id="22553" name="Text Box 24"/>
            <p:cNvSpPr txBox="1">
              <a:spLocks noChangeArrowheads="1"/>
            </p:cNvSpPr>
            <p:nvPr/>
          </p:nvSpPr>
          <p:spPr bwMode="auto">
            <a:xfrm>
              <a:off x="2064" y="1071"/>
              <a:ext cx="2359" cy="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800" b="1">
                  <a:latin typeface="宋体" charset="-122"/>
                </a:rPr>
                <a:t>线性无关</a:t>
              </a:r>
              <a:r>
                <a:rPr kumimoji="1" lang="en-US" altLang="zh-CN" sz="2800" b="1">
                  <a:latin typeface="宋体" charset="-122"/>
                </a:rPr>
                <a:t>.</a:t>
              </a:r>
            </a:p>
          </p:txBody>
        </p:sp>
        <p:graphicFrame>
          <p:nvGraphicFramePr>
            <p:cNvPr id="22554" name="Object 25" descr="白色大理石"/>
            <p:cNvGraphicFramePr>
              <a:graphicFrameLocks noChangeAspect="1"/>
            </p:cNvGraphicFramePr>
            <p:nvPr/>
          </p:nvGraphicFramePr>
          <p:xfrm>
            <a:off x="1202" y="1117"/>
            <a:ext cx="848" cy="272"/>
          </p:xfrm>
          <a:graphic>
            <a:graphicData uri="http://schemas.openxmlformats.org/presentationml/2006/ole">
              <p:oleObj spid="_x0000_s22554" name="Equation" r:id="rId8" imgW="1346200" imgH="431800" progId="Equation.DSMT4">
                <p:embed/>
              </p:oleObj>
            </a:graphicData>
          </a:graphic>
        </p:graphicFrame>
      </p:grpSp>
      <p:grpSp>
        <p:nvGrpSpPr>
          <p:cNvPr id="56343" name="Group 26"/>
          <p:cNvGrpSpPr>
            <a:grpSpLocks/>
          </p:cNvGrpSpPr>
          <p:nvPr/>
        </p:nvGrpSpPr>
        <p:grpSpPr bwMode="auto">
          <a:xfrm>
            <a:off x="539750" y="4437063"/>
            <a:ext cx="3702050" cy="519112"/>
            <a:chOff x="567" y="3113"/>
            <a:chExt cx="2332" cy="327"/>
          </a:xfrm>
        </p:grpSpPr>
        <p:sp>
          <p:nvSpPr>
            <p:cNvPr id="22550" name="Text Box 27"/>
            <p:cNvSpPr txBox="1">
              <a:spLocks noChangeArrowheads="1"/>
            </p:cNvSpPr>
            <p:nvPr/>
          </p:nvSpPr>
          <p:spPr bwMode="auto">
            <a:xfrm>
              <a:off x="567" y="3113"/>
              <a:ext cx="19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800" b="1">
                  <a:latin typeface="宋体" charset="-122"/>
                </a:rPr>
                <a:t>解之得</a:t>
              </a:r>
              <a:r>
                <a:rPr kumimoji="1" lang="zh-CN" altLang="en-US" sz="2800">
                  <a:latin typeface="宋体" charset="-122"/>
                </a:rPr>
                <a:t> </a:t>
              </a:r>
            </a:p>
          </p:txBody>
        </p:sp>
        <p:graphicFrame>
          <p:nvGraphicFramePr>
            <p:cNvPr id="22551" name="Object 28"/>
            <p:cNvGraphicFramePr>
              <a:graphicFrameLocks noChangeAspect="1"/>
            </p:cNvGraphicFramePr>
            <p:nvPr/>
          </p:nvGraphicFramePr>
          <p:xfrm>
            <a:off x="1363" y="3158"/>
            <a:ext cx="1536" cy="272"/>
          </p:xfrm>
          <a:graphic>
            <a:graphicData uri="http://schemas.openxmlformats.org/presentationml/2006/ole">
              <p:oleObj spid="_x0000_s22551" name="Equation" r:id="rId9" imgW="2438400" imgH="431800" progId="Equation.DSMT4">
                <p:embed/>
              </p:oleObj>
            </a:graphicData>
          </a:graphic>
        </p:graphicFrame>
      </p:grpSp>
      <p:grpSp>
        <p:nvGrpSpPr>
          <p:cNvPr id="56346" name="Group 29"/>
          <p:cNvGrpSpPr>
            <a:grpSpLocks/>
          </p:cNvGrpSpPr>
          <p:nvPr/>
        </p:nvGrpSpPr>
        <p:grpSpPr bwMode="auto">
          <a:xfrm>
            <a:off x="539750" y="5084763"/>
            <a:ext cx="6121400" cy="590550"/>
            <a:chOff x="476" y="3521"/>
            <a:chExt cx="3856" cy="372"/>
          </a:xfrm>
        </p:grpSpPr>
        <p:sp>
          <p:nvSpPr>
            <p:cNvPr id="22547" name="Text Box 30"/>
            <p:cNvSpPr txBox="1">
              <a:spLocks noChangeArrowheads="1"/>
            </p:cNvSpPr>
            <p:nvPr/>
          </p:nvSpPr>
          <p:spPr bwMode="auto">
            <a:xfrm>
              <a:off x="476" y="3521"/>
              <a:ext cx="144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800" b="1">
                  <a:latin typeface="宋体" charset="-122"/>
                </a:rPr>
                <a:t>所以</a:t>
              </a:r>
              <a:r>
                <a:rPr kumimoji="1" lang="zh-CN" altLang="en-US" sz="2800">
                  <a:latin typeface="宋体" charset="-122"/>
                </a:rPr>
                <a:t> </a:t>
              </a:r>
            </a:p>
          </p:txBody>
        </p:sp>
        <p:graphicFrame>
          <p:nvGraphicFramePr>
            <p:cNvPr id="22548" name="Object 31"/>
            <p:cNvGraphicFramePr>
              <a:graphicFrameLocks noChangeAspect="1"/>
            </p:cNvGraphicFramePr>
            <p:nvPr/>
          </p:nvGraphicFramePr>
          <p:xfrm>
            <a:off x="1066" y="3566"/>
            <a:ext cx="848" cy="272"/>
          </p:xfrm>
          <a:graphic>
            <a:graphicData uri="http://schemas.openxmlformats.org/presentationml/2006/ole">
              <p:oleObj spid="_x0000_s22548" name="Equation" r:id="rId10" imgW="1346200" imgH="431800" progId="Equation.DSMT4">
                <p:embed/>
              </p:oleObj>
            </a:graphicData>
          </a:graphic>
        </p:graphicFrame>
        <p:sp>
          <p:nvSpPr>
            <p:cNvPr id="22549" name="Text Box 32"/>
            <p:cNvSpPr txBox="1">
              <a:spLocks noChangeArrowheads="1"/>
            </p:cNvSpPr>
            <p:nvPr/>
          </p:nvSpPr>
          <p:spPr bwMode="auto">
            <a:xfrm>
              <a:off x="1973" y="3566"/>
              <a:ext cx="235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800" b="1">
                  <a:latin typeface="宋体" charset="-122"/>
                </a:rPr>
                <a:t>线性无关</a:t>
              </a:r>
              <a:r>
                <a:rPr kumimoji="1" lang="zh-CN" altLang="en-US" sz="2800">
                  <a:latin typeface="宋体" charset="-122"/>
                </a:rPr>
                <a:t> </a:t>
              </a:r>
              <a:r>
                <a:rPr kumimoji="1" lang="en-US" altLang="zh-CN" sz="2800">
                  <a:latin typeface="宋体" charset="-122"/>
                </a:rPr>
                <a:t>.</a:t>
              </a:r>
            </a:p>
          </p:txBody>
        </p:sp>
      </p:grpSp>
      <p:grpSp>
        <p:nvGrpSpPr>
          <p:cNvPr id="22542" name="Group 33"/>
          <p:cNvGrpSpPr>
            <a:grpSpLocks/>
          </p:cNvGrpSpPr>
          <p:nvPr/>
        </p:nvGrpSpPr>
        <p:grpSpPr bwMode="auto">
          <a:xfrm>
            <a:off x="1187450" y="1052513"/>
            <a:ext cx="6224588" cy="431800"/>
            <a:chOff x="930" y="709"/>
            <a:chExt cx="3921" cy="272"/>
          </a:xfrm>
        </p:grpSpPr>
        <p:graphicFrame>
          <p:nvGraphicFramePr>
            <p:cNvPr id="22544" name="Object 34" descr="白色大理石"/>
            <p:cNvGraphicFramePr>
              <a:graphicFrameLocks noChangeAspect="1"/>
            </p:cNvGraphicFramePr>
            <p:nvPr/>
          </p:nvGraphicFramePr>
          <p:xfrm>
            <a:off x="930" y="709"/>
            <a:ext cx="1200" cy="272"/>
          </p:xfrm>
          <a:graphic>
            <a:graphicData uri="http://schemas.openxmlformats.org/presentationml/2006/ole">
              <p:oleObj spid="_x0000_s22544" name="Equation" r:id="rId11" imgW="1905000" imgH="431800" progId="Equation.DSMT4">
                <p:embed/>
              </p:oleObj>
            </a:graphicData>
          </a:graphic>
        </p:graphicFrame>
        <p:graphicFrame>
          <p:nvGraphicFramePr>
            <p:cNvPr id="22545" name="Object 35" descr="白色大理石"/>
            <p:cNvGraphicFramePr>
              <a:graphicFrameLocks noChangeAspect="1"/>
            </p:cNvGraphicFramePr>
            <p:nvPr/>
          </p:nvGraphicFramePr>
          <p:xfrm>
            <a:off x="2290" y="709"/>
            <a:ext cx="1208" cy="272"/>
          </p:xfrm>
          <a:graphic>
            <a:graphicData uri="http://schemas.openxmlformats.org/presentationml/2006/ole">
              <p:oleObj spid="_x0000_s22545" name="Equation" r:id="rId12" imgW="1917700" imgH="431800" progId="Equation.DSMT4">
                <p:embed/>
              </p:oleObj>
            </a:graphicData>
          </a:graphic>
        </p:graphicFrame>
        <p:graphicFrame>
          <p:nvGraphicFramePr>
            <p:cNvPr id="22546" name="Object 36" descr="白色大理石"/>
            <p:cNvGraphicFramePr>
              <a:graphicFrameLocks noChangeAspect="1"/>
            </p:cNvGraphicFramePr>
            <p:nvPr/>
          </p:nvGraphicFramePr>
          <p:xfrm>
            <a:off x="3651" y="709"/>
            <a:ext cx="1200" cy="272"/>
          </p:xfrm>
          <a:graphic>
            <a:graphicData uri="http://schemas.openxmlformats.org/presentationml/2006/ole">
              <p:oleObj spid="_x0000_s22546" name="Equation" r:id="rId13" imgW="1905000" imgH="431800" progId="Equation.DSMT4">
                <p:embed/>
              </p:oleObj>
            </a:graphicData>
          </a:graphic>
        </p:graphicFrame>
      </p:grpSp>
      <p:sp>
        <p:nvSpPr>
          <p:cNvPr id="56354" name="Rectangle 37" descr="白色大理石"/>
          <p:cNvSpPr>
            <a:spLocks noChangeArrowheads="1"/>
          </p:cNvSpPr>
          <p:nvPr/>
        </p:nvSpPr>
        <p:spPr bwMode="auto">
          <a:xfrm>
            <a:off x="468313" y="2276475"/>
            <a:ext cx="1943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FF"/>
                </a:solidFill>
                <a:latin typeface="宋体" charset="-122"/>
              </a:rPr>
              <a:t>证：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/>
      <p:bldP spid="56333" grpId="0"/>
      <p:bldP spid="563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5"/>
          <p:cNvGraphicFramePr>
            <a:graphicFrameLocks noChangeAspect="1"/>
          </p:cNvGraphicFramePr>
          <p:nvPr/>
        </p:nvGraphicFramePr>
        <p:xfrm>
          <a:off x="454025" y="476250"/>
          <a:ext cx="7372350" cy="501650"/>
        </p:xfrm>
        <a:graphic>
          <a:graphicData uri="http://schemas.openxmlformats.org/presentationml/2006/ole">
            <p:oleObj spid="_x0000_s23554" name="Equation" r:id="rId3" imgW="3352800" imgH="228600" progId="Equation.DSMT4">
              <p:embed/>
            </p:oleObj>
          </a:graphicData>
        </a:graphic>
      </p:graphicFrame>
      <p:graphicFrame>
        <p:nvGraphicFramePr>
          <p:cNvPr id="23555" name="Object 6"/>
          <p:cNvGraphicFramePr>
            <a:graphicFrameLocks noChangeAspect="1"/>
          </p:cNvGraphicFramePr>
          <p:nvPr/>
        </p:nvGraphicFramePr>
        <p:xfrm>
          <a:off x="1116013" y="981075"/>
          <a:ext cx="6931025" cy="485775"/>
        </p:xfrm>
        <a:graphic>
          <a:graphicData uri="http://schemas.openxmlformats.org/presentationml/2006/ole">
            <p:oleObj spid="_x0000_s23555" name="Equation" r:id="rId4" imgW="3263900" imgH="228600" progId="Equation.DSMT4">
              <p:embed/>
            </p:oleObj>
          </a:graphicData>
        </a:graphic>
      </p:graphicFrame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1116013" y="1341438"/>
          <a:ext cx="7559675" cy="2322512"/>
        </p:xfrm>
        <a:graphic>
          <a:graphicData uri="http://schemas.openxmlformats.org/presentationml/2006/ole">
            <p:oleObj spid="_x0000_s23556" name="Equation" r:id="rId5" imgW="3721100" imgH="1143000" progId="Equation.DSMT4">
              <p:embed/>
            </p:oleObj>
          </a:graphicData>
        </a:graphic>
      </p:graphicFrame>
      <p:graphicFrame>
        <p:nvGraphicFramePr>
          <p:cNvPr id="70665" name="Object 9"/>
          <p:cNvGraphicFramePr>
            <a:graphicFrameLocks noChangeAspect="1"/>
          </p:cNvGraphicFramePr>
          <p:nvPr/>
        </p:nvGraphicFramePr>
        <p:xfrm>
          <a:off x="900113" y="2924175"/>
          <a:ext cx="1908175" cy="469900"/>
        </p:xfrm>
        <a:graphic>
          <a:graphicData uri="http://schemas.openxmlformats.org/presentationml/2006/ole">
            <p:oleObj spid="_x0000_s23557" name="Equation" r:id="rId6" imgW="825500" imgH="203200" progId="Equation.DSMT4">
              <p:embed/>
            </p:oleObj>
          </a:graphicData>
        </a:graphic>
      </p:graphicFrame>
      <p:graphicFrame>
        <p:nvGraphicFramePr>
          <p:cNvPr id="70666" name="Object 10"/>
          <p:cNvGraphicFramePr>
            <a:graphicFrameLocks noChangeAspect="1"/>
          </p:cNvGraphicFramePr>
          <p:nvPr/>
        </p:nvGraphicFramePr>
        <p:xfrm>
          <a:off x="323850" y="3357563"/>
          <a:ext cx="6026150" cy="500062"/>
        </p:xfrm>
        <a:graphic>
          <a:graphicData uri="http://schemas.openxmlformats.org/presentationml/2006/ole">
            <p:oleObj spid="_x0000_s23558" name="Equation" r:id="rId7" imgW="2755900" imgH="228600" progId="Equation.DSMT4">
              <p:embed/>
            </p:oleObj>
          </a:graphicData>
        </a:graphic>
      </p:graphicFrame>
      <p:graphicFrame>
        <p:nvGraphicFramePr>
          <p:cNvPr id="70667" name="Object 11"/>
          <p:cNvGraphicFramePr>
            <a:graphicFrameLocks noChangeAspect="1"/>
          </p:cNvGraphicFramePr>
          <p:nvPr/>
        </p:nvGraphicFramePr>
        <p:xfrm>
          <a:off x="539750" y="4437063"/>
          <a:ext cx="7129463" cy="503237"/>
        </p:xfrm>
        <a:graphic>
          <a:graphicData uri="http://schemas.openxmlformats.org/presentationml/2006/ole">
            <p:oleObj spid="_x0000_s23559" name="Equation" r:id="rId8" imgW="3238500" imgH="228600" progId="Equation.DSMT4">
              <p:embed/>
            </p:oleObj>
          </a:graphicData>
        </a:graphic>
      </p:graphicFrame>
      <p:graphicFrame>
        <p:nvGraphicFramePr>
          <p:cNvPr id="70668" name="Object 12"/>
          <p:cNvGraphicFramePr>
            <a:graphicFrameLocks noChangeAspect="1"/>
          </p:cNvGraphicFramePr>
          <p:nvPr/>
        </p:nvGraphicFramePr>
        <p:xfrm>
          <a:off x="468313" y="3933825"/>
          <a:ext cx="8074025" cy="455613"/>
        </p:xfrm>
        <a:graphic>
          <a:graphicData uri="http://schemas.openxmlformats.org/presentationml/2006/ole">
            <p:oleObj spid="_x0000_s23560" name="Equation" r:id="rId9" imgW="3822700" imgH="215900" progId="Equation.DSMT4">
              <p:embed/>
            </p:oleObj>
          </a:graphicData>
        </a:graphic>
      </p:graphicFrame>
      <p:graphicFrame>
        <p:nvGraphicFramePr>
          <p:cNvPr id="70669" name="Object 13"/>
          <p:cNvGraphicFramePr>
            <a:graphicFrameLocks noChangeAspect="1"/>
          </p:cNvGraphicFramePr>
          <p:nvPr/>
        </p:nvGraphicFramePr>
        <p:xfrm>
          <a:off x="468313" y="1557338"/>
          <a:ext cx="719137" cy="434975"/>
        </p:xfrm>
        <a:graphic>
          <a:graphicData uri="http://schemas.openxmlformats.org/presentationml/2006/ole">
            <p:oleObj spid="_x0000_s23561" name="Equation" r:id="rId10" imgW="406048" imgH="203024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333375"/>
            <a:ext cx="7859712" cy="1012825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回忆：向量组的线性组合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341438"/>
            <a:ext cx="8229600" cy="4437062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定义：</a:t>
            </a:r>
            <a:r>
              <a:rPr kumimoji="1" lang="zh-CN" altLang="en-US"/>
              <a:t>给定向量组 </a:t>
            </a:r>
            <a:r>
              <a:rPr kumimoji="1" lang="en-US" altLang="zh-CN" i="1"/>
              <a:t>A</a:t>
            </a:r>
            <a:r>
              <a:rPr kumimoji="1" lang="en-US" altLang="en-US"/>
              <a:t>：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1</a:t>
            </a:r>
            <a:r>
              <a:rPr kumimoji="1" lang="en-US" altLang="zh-CN"/>
              <a:t>, 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2</a:t>
            </a:r>
            <a:r>
              <a:rPr kumimoji="1" lang="en-US" altLang="zh-CN"/>
              <a:t>, …, </a:t>
            </a:r>
            <a:r>
              <a:rPr kumimoji="1" lang="en-US" altLang="zh-CN" i="1"/>
              <a:t>a</a:t>
            </a:r>
            <a:r>
              <a:rPr kumimoji="1" lang="en-US" altLang="zh-CN" i="1" baseline="-25000"/>
              <a:t>m </a:t>
            </a:r>
            <a:r>
              <a:rPr kumimoji="1" lang="en-US" altLang="en-US"/>
              <a:t>， </a:t>
            </a:r>
            <a:r>
              <a:rPr kumimoji="1" lang="zh-CN" altLang="en-US"/>
              <a:t>对于任何一组实数 </a:t>
            </a:r>
            <a:r>
              <a:rPr kumimoji="1" lang="en-US" altLang="zh-CN" i="1"/>
              <a:t>k</a:t>
            </a:r>
            <a:r>
              <a:rPr kumimoji="1" lang="en-US" altLang="zh-CN" baseline="-25000"/>
              <a:t>1</a:t>
            </a:r>
            <a:r>
              <a:rPr kumimoji="1" lang="en-US" altLang="zh-CN"/>
              <a:t>,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/>
              <a:t> </a:t>
            </a:r>
            <a:r>
              <a:rPr kumimoji="1" lang="en-US" altLang="zh-CN" i="1"/>
              <a:t>k</a:t>
            </a:r>
            <a:r>
              <a:rPr kumimoji="1" lang="en-US" altLang="zh-CN" baseline="-25000"/>
              <a:t>2</a:t>
            </a:r>
            <a:r>
              <a:rPr kumimoji="1" lang="en-US" altLang="zh-CN"/>
              <a:t>, …, </a:t>
            </a:r>
            <a:r>
              <a:rPr kumimoji="1" lang="en-US" altLang="zh-CN" i="1"/>
              <a:t>k</a:t>
            </a:r>
            <a:r>
              <a:rPr kumimoji="1" lang="en-US" altLang="zh-CN" i="1" baseline="-25000"/>
              <a:t>m</a:t>
            </a:r>
            <a:r>
              <a:rPr kumimoji="1" lang="en-US" altLang="zh-CN"/>
              <a:t> </a:t>
            </a:r>
            <a:r>
              <a:rPr kumimoji="1" lang="en-US" altLang="en-US"/>
              <a:t>，</a:t>
            </a:r>
            <a:r>
              <a:rPr kumimoji="1" lang="zh-CN" altLang="en-US"/>
              <a:t>表达式</a:t>
            </a:r>
          </a:p>
          <a:p>
            <a:pPr algn="ctr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i="1"/>
              <a:t>k</a:t>
            </a:r>
            <a:r>
              <a:rPr kumimoji="1" lang="en-US" altLang="zh-CN" baseline="-25000"/>
              <a:t>1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1 </a:t>
            </a:r>
            <a:r>
              <a:rPr kumimoji="1" lang="en-US" altLang="zh-CN"/>
              <a:t>+ </a:t>
            </a:r>
            <a:r>
              <a:rPr kumimoji="1" lang="en-US" altLang="zh-CN" i="1"/>
              <a:t>k</a:t>
            </a:r>
            <a:r>
              <a:rPr kumimoji="1" lang="en-US" altLang="zh-CN" baseline="-25000"/>
              <a:t>2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2 </a:t>
            </a:r>
            <a:r>
              <a:rPr kumimoji="1" lang="en-US" altLang="zh-CN"/>
              <a:t>+ … + </a:t>
            </a:r>
            <a:r>
              <a:rPr kumimoji="1" lang="en-US" altLang="zh-CN" i="1"/>
              <a:t>k</a:t>
            </a:r>
            <a:r>
              <a:rPr kumimoji="1" lang="en-US" altLang="zh-CN" i="1" baseline="-25000"/>
              <a:t>m</a:t>
            </a:r>
            <a:r>
              <a:rPr kumimoji="1" lang="en-US" altLang="zh-CN" i="1"/>
              <a:t>a</a:t>
            </a:r>
            <a:r>
              <a:rPr kumimoji="1" lang="en-US" altLang="zh-CN" i="1" baseline="-25000"/>
              <a:t>m</a:t>
            </a:r>
            <a:endParaRPr kumimoji="1" lang="en-US" altLang="zh-CN" baseline="-2500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kumimoji="1" lang="zh-CN" altLang="en-US"/>
              <a:t>称为向量组 </a:t>
            </a:r>
            <a:r>
              <a:rPr kumimoji="1" lang="en-US" altLang="zh-CN" i="1"/>
              <a:t>A</a:t>
            </a:r>
            <a:r>
              <a:rPr kumimoji="1" lang="en-US" altLang="zh-CN"/>
              <a:t> </a:t>
            </a:r>
            <a:r>
              <a:rPr kumimoji="1" lang="zh-CN" altLang="en-US"/>
              <a:t>的一个</a:t>
            </a:r>
            <a:r>
              <a:rPr kumimoji="1" lang="zh-CN" altLang="en-US">
                <a:solidFill>
                  <a:srgbClr val="FF0000"/>
                </a:solidFill>
              </a:rPr>
              <a:t>线性组合</a:t>
            </a:r>
            <a:r>
              <a:rPr kumimoji="1" lang="zh-CN" altLang="en-US"/>
              <a:t>．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i="1"/>
              <a:t>k</a:t>
            </a:r>
            <a:r>
              <a:rPr kumimoji="1" lang="en-US" altLang="zh-CN" baseline="-25000"/>
              <a:t>1</a:t>
            </a:r>
            <a:r>
              <a:rPr kumimoji="1" lang="en-US" altLang="zh-CN"/>
              <a:t>, </a:t>
            </a:r>
            <a:r>
              <a:rPr kumimoji="1" lang="en-US" altLang="zh-CN" i="1"/>
              <a:t>k</a:t>
            </a:r>
            <a:r>
              <a:rPr kumimoji="1" lang="en-US" altLang="zh-CN" baseline="-25000"/>
              <a:t>2</a:t>
            </a:r>
            <a:r>
              <a:rPr kumimoji="1" lang="en-US" altLang="zh-CN"/>
              <a:t>, …, </a:t>
            </a:r>
            <a:r>
              <a:rPr kumimoji="1" lang="en-US" altLang="zh-CN" i="1"/>
              <a:t>k</a:t>
            </a:r>
            <a:r>
              <a:rPr kumimoji="1" lang="en-US" altLang="zh-CN" i="1" baseline="-25000"/>
              <a:t>m </a:t>
            </a:r>
            <a:r>
              <a:rPr kumimoji="1" lang="zh-CN" altLang="en-US"/>
              <a:t>称为这个</a:t>
            </a:r>
            <a:r>
              <a:rPr kumimoji="1" lang="zh-CN" altLang="en-US">
                <a:solidFill>
                  <a:srgbClr val="FF0000"/>
                </a:solidFill>
              </a:rPr>
              <a:t>线性组合的系数</a:t>
            </a:r>
            <a:r>
              <a:rPr kumimoji="1" lang="zh-CN" altLang="en-US"/>
              <a:t>．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kumimoji="1" lang="zh-CN" altLang="en-US">
                <a:solidFill>
                  <a:srgbClr val="0000FF"/>
                </a:solidFill>
              </a:rPr>
              <a:t>定义：</a:t>
            </a:r>
            <a:r>
              <a:rPr kumimoji="1" lang="zh-CN" altLang="en-US"/>
              <a:t>给定向量组 </a:t>
            </a:r>
            <a:r>
              <a:rPr kumimoji="1" lang="en-US" altLang="zh-CN" i="1"/>
              <a:t>A</a:t>
            </a:r>
            <a:r>
              <a:rPr kumimoji="1" lang="en-US" altLang="en-US"/>
              <a:t>：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1</a:t>
            </a:r>
            <a:r>
              <a:rPr kumimoji="1" lang="en-US" altLang="zh-CN"/>
              <a:t>, 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2</a:t>
            </a:r>
            <a:r>
              <a:rPr kumimoji="1" lang="en-US" altLang="zh-CN"/>
              <a:t>, …, </a:t>
            </a:r>
            <a:r>
              <a:rPr kumimoji="1" lang="en-US" altLang="zh-CN" i="1"/>
              <a:t>a</a:t>
            </a:r>
            <a:r>
              <a:rPr kumimoji="1" lang="en-US" altLang="zh-CN" i="1" baseline="-25000"/>
              <a:t>m </a:t>
            </a:r>
            <a:r>
              <a:rPr kumimoji="1" lang="zh-CN" altLang="en-US"/>
              <a:t>和向量 </a:t>
            </a:r>
            <a:r>
              <a:rPr kumimoji="1" lang="en-US" altLang="zh-CN" i="1"/>
              <a:t>b</a:t>
            </a:r>
            <a:r>
              <a:rPr kumimoji="1" lang="en-US" altLang="en-US"/>
              <a:t>，</a:t>
            </a:r>
            <a:r>
              <a:rPr kumimoji="1" lang="zh-CN" altLang="en-US"/>
              <a:t>如果存在一组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kumimoji="1" lang="zh-CN" altLang="en-US"/>
              <a:t>实数 </a:t>
            </a:r>
            <a:r>
              <a:rPr kumimoji="1" lang="en-US" altLang="zh-CN" i="1"/>
              <a:t>k</a:t>
            </a:r>
            <a:r>
              <a:rPr kumimoji="1" lang="en-US" altLang="zh-CN" baseline="-25000"/>
              <a:t>1</a:t>
            </a:r>
            <a:r>
              <a:rPr kumimoji="1" lang="en-US" altLang="zh-CN"/>
              <a:t>, </a:t>
            </a:r>
            <a:r>
              <a:rPr kumimoji="1" lang="en-US" altLang="zh-CN" i="1"/>
              <a:t>k</a:t>
            </a:r>
            <a:r>
              <a:rPr kumimoji="1" lang="en-US" altLang="zh-CN" baseline="-25000"/>
              <a:t>2</a:t>
            </a:r>
            <a:r>
              <a:rPr kumimoji="1" lang="en-US" altLang="zh-CN"/>
              <a:t>, …, </a:t>
            </a:r>
            <a:r>
              <a:rPr kumimoji="1" lang="en-US" altLang="zh-CN" i="1"/>
              <a:t>k</a:t>
            </a:r>
            <a:r>
              <a:rPr kumimoji="1" lang="en-US" altLang="zh-CN" i="1" baseline="-25000"/>
              <a:t>m </a:t>
            </a:r>
            <a:r>
              <a:rPr kumimoji="1" lang="en-US" altLang="en-US"/>
              <a:t>，</a:t>
            </a:r>
            <a:r>
              <a:rPr kumimoji="1" lang="zh-CN" altLang="en-US"/>
              <a:t>使得</a:t>
            </a:r>
          </a:p>
          <a:p>
            <a:pPr algn="ctr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i="1"/>
              <a:t>b</a:t>
            </a:r>
            <a:r>
              <a:rPr kumimoji="1" lang="en-US" altLang="zh-CN" b="0"/>
              <a:t> = </a:t>
            </a:r>
            <a:r>
              <a:rPr kumimoji="1" lang="en-US" altLang="zh-CN" i="1"/>
              <a:t>k</a:t>
            </a:r>
            <a:r>
              <a:rPr kumimoji="1" lang="en-US" altLang="zh-CN" baseline="-25000"/>
              <a:t>1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1 </a:t>
            </a:r>
            <a:r>
              <a:rPr kumimoji="1" lang="en-US" altLang="zh-CN"/>
              <a:t>+ </a:t>
            </a:r>
            <a:r>
              <a:rPr kumimoji="1" lang="en-US" altLang="zh-CN" i="1"/>
              <a:t>k</a:t>
            </a:r>
            <a:r>
              <a:rPr kumimoji="1" lang="en-US" altLang="zh-CN" baseline="-25000"/>
              <a:t>2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2 </a:t>
            </a:r>
            <a:r>
              <a:rPr kumimoji="1" lang="en-US" altLang="zh-CN"/>
              <a:t>+ … + </a:t>
            </a:r>
            <a:r>
              <a:rPr kumimoji="1" lang="en-US" altLang="zh-CN" i="1"/>
              <a:t>k</a:t>
            </a:r>
            <a:r>
              <a:rPr kumimoji="1" lang="en-US" altLang="zh-CN" i="1" baseline="-25000"/>
              <a:t>m</a:t>
            </a:r>
            <a:r>
              <a:rPr kumimoji="1" lang="en-US" altLang="zh-CN" i="1"/>
              <a:t>a</a:t>
            </a:r>
            <a:r>
              <a:rPr kumimoji="1" lang="en-US" altLang="zh-CN" i="1" baseline="-25000"/>
              <a:t>m</a:t>
            </a:r>
          </a:p>
          <a:p>
            <a:pPr algn="ctr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kumimoji="1" lang="zh-CN" altLang="en-US"/>
              <a:t>则称</a:t>
            </a:r>
            <a:r>
              <a:rPr kumimoji="1" lang="zh-CN" altLang="en-US">
                <a:solidFill>
                  <a:srgbClr val="FF0000"/>
                </a:solidFill>
              </a:rPr>
              <a:t>向量 </a:t>
            </a:r>
            <a:r>
              <a:rPr kumimoji="1" lang="en-US" altLang="zh-CN" i="1">
                <a:solidFill>
                  <a:srgbClr val="FF0000"/>
                </a:solidFill>
              </a:rPr>
              <a:t>b </a:t>
            </a:r>
            <a:r>
              <a:rPr kumimoji="1" lang="zh-CN" altLang="en-US">
                <a:solidFill>
                  <a:srgbClr val="FF0000"/>
                </a:solidFill>
              </a:rPr>
              <a:t>能由向量组 </a:t>
            </a:r>
            <a:r>
              <a:rPr kumimoji="1" lang="en-US" altLang="zh-CN" i="1">
                <a:solidFill>
                  <a:srgbClr val="FF0000"/>
                </a:solidFill>
              </a:rPr>
              <a:t>A</a:t>
            </a:r>
            <a:r>
              <a:rPr kumimoji="1" lang="en-US" altLang="zh-CN">
                <a:solidFill>
                  <a:srgbClr val="FF0000"/>
                </a:solidFill>
              </a:rPr>
              <a:t> </a:t>
            </a:r>
            <a:r>
              <a:rPr kumimoji="1" lang="zh-CN" altLang="en-US">
                <a:solidFill>
                  <a:srgbClr val="FF0000"/>
                </a:solidFill>
              </a:rPr>
              <a:t>的线性表示</a:t>
            </a:r>
            <a:r>
              <a:rPr kumimoji="1" lang="zh-CN" altLang="en-US"/>
              <a:t>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3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Text Box 2"/>
          <p:cNvSpPr txBox="1">
            <a:spLocks noChangeArrowheads="1"/>
          </p:cNvSpPr>
          <p:nvPr/>
        </p:nvSpPr>
        <p:spPr bwMode="auto">
          <a:xfrm>
            <a:off x="611188" y="692150"/>
            <a:ext cx="7956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向量组与其部分组的线性相关性的关系</a:t>
            </a:r>
          </a:p>
        </p:txBody>
      </p:sp>
      <p:sp>
        <p:nvSpPr>
          <p:cNvPr id="53254" name="Text Box 3"/>
          <p:cNvSpPr txBox="1">
            <a:spLocks noChangeArrowheads="1"/>
          </p:cNvSpPr>
          <p:nvPr/>
        </p:nvSpPr>
        <p:spPr bwMode="auto">
          <a:xfrm>
            <a:off x="1116013" y="1557338"/>
            <a:ext cx="739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如果一个向量组的一个非空部分组线性相关，</a:t>
            </a:r>
          </a:p>
        </p:txBody>
      </p:sp>
      <p:sp>
        <p:nvSpPr>
          <p:cNvPr id="53255" name="Text Box 4"/>
          <p:cNvSpPr txBox="1">
            <a:spLocks noChangeArrowheads="1"/>
          </p:cNvSpPr>
          <p:nvPr/>
        </p:nvSpPr>
        <p:spPr bwMode="auto">
          <a:xfrm>
            <a:off x="395288" y="2276475"/>
            <a:ext cx="8318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6600"/>
                </a:solidFill>
                <a:ea typeface="黑体" pitchFamily="49" charset="-122"/>
              </a:rPr>
              <a:t>那么这</a:t>
            </a: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个向量组就线性相关；        </a:t>
            </a:r>
          </a:p>
        </p:txBody>
      </p:sp>
      <p:sp>
        <p:nvSpPr>
          <p:cNvPr id="53256" name="Text Box 6"/>
          <p:cNvSpPr txBox="1">
            <a:spLocks noChangeArrowheads="1"/>
          </p:cNvSpPr>
          <p:nvPr/>
        </p:nvSpPr>
        <p:spPr bwMode="auto">
          <a:xfrm>
            <a:off x="468313" y="3716338"/>
            <a:ext cx="822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6600"/>
                </a:solidFill>
                <a:ea typeface="黑体" pitchFamily="49" charset="-122"/>
              </a:rPr>
              <a:t>何</a:t>
            </a: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一个非空的部分组也线性无关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.</a:t>
            </a:r>
          </a:p>
        </p:txBody>
      </p:sp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1042988" y="2924175"/>
            <a:ext cx="7327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6600"/>
                </a:solidFill>
                <a:ea typeface="黑体" pitchFamily="49" charset="-122"/>
              </a:rPr>
              <a:t>反之，如果一个向量组线性无关，那么它的任</a:t>
            </a:r>
          </a:p>
        </p:txBody>
      </p:sp>
      <p:graphicFrame>
        <p:nvGraphicFramePr>
          <p:cNvPr id="53264" name="Object 16"/>
          <p:cNvGraphicFramePr>
            <a:graphicFrameLocks noChangeAspect="1"/>
          </p:cNvGraphicFramePr>
          <p:nvPr/>
        </p:nvGraphicFramePr>
        <p:xfrm>
          <a:off x="539750" y="4652963"/>
          <a:ext cx="8207375" cy="512762"/>
        </p:xfrm>
        <a:graphic>
          <a:graphicData uri="http://schemas.openxmlformats.org/presentationml/2006/ole">
            <p:oleObj spid="_x0000_s24583" name="Equation" r:id="rId3" imgW="3251200" imgH="203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/>
      <p:bldP spid="53254" grpId="0"/>
      <p:bldP spid="53255" grpId="0"/>
      <p:bldP spid="53256" grpId="0"/>
      <p:bldP spid="5326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755650" y="1270000"/>
            <a:ext cx="18002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证明：</a:t>
            </a:r>
          </a:p>
        </p:txBody>
      </p:sp>
      <p:sp>
        <p:nvSpPr>
          <p:cNvPr id="54278" name="Text Box 5"/>
          <p:cNvSpPr txBox="1">
            <a:spLocks noChangeArrowheads="1"/>
          </p:cNvSpPr>
          <p:nvPr/>
        </p:nvSpPr>
        <p:spPr bwMode="auto">
          <a:xfrm>
            <a:off x="2339975" y="1341438"/>
            <a:ext cx="617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设向量组</a:t>
            </a:r>
            <a:r>
              <a:rPr kumimoji="1" lang="zh-CN" altLang="en-US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, … 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s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,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 … 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,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 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r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(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s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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r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)</a:t>
            </a:r>
            <a:endParaRPr kumimoji="1" lang="en-US" altLang="zh-CN" sz="2800" b="1" i="1">
              <a:latin typeface="Times New Roman" pitchFamily="18" charset="0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54279" name="Text Box 6"/>
          <p:cNvSpPr txBox="1">
            <a:spLocks noChangeArrowheads="1"/>
          </p:cNvSpPr>
          <p:nvPr/>
        </p:nvSpPr>
        <p:spPr bwMode="auto">
          <a:xfrm>
            <a:off x="661988" y="1917700"/>
            <a:ext cx="84820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的一个部分组不妨设为</a:t>
            </a:r>
            <a:r>
              <a:rPr kumimoji="1" lang="zh-CN" altLang="en-US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, … 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s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线性相关，</a:t>
            </a:r>
            <a:r>
              <a:rPr kumimoji="1" lang="zh-CN" altLang="en-US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</a:p>
        </p:txBody>
      </p:sp>
      <p:sp>
        <p:nvSpPr>
          <p:cNvPr id="54280" name="Text Box 7"/>
          <p:cNvSpPr txBox="1">
            <a:spLocks noChangeArrowheads="1"/>
          </p:cNvSpPr>
          <p:nvPr/>
        </p:nvSpPr>
        <p:spPr bwMode="auto">
          <a:xfrm>
            <a:off x="684213" y="2493963"/>
            <a:ext cx="647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即有不全为 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0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的数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, …,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</a:rPr>
              <a:t>s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en-US" sz="2800" b="1">
                <a:latin typeface="Times New Roman" pitchFamily="18" charset="0"/>
                <a:ea typeface="黑体" pitchFamily="49" charset="-122"/>
              </a:rPr>
              <a:t>，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使</a:t>
            </a:r>
          </a:p>
        </p:txBody>
      </p:sp>
      <p:sp>
        <p:nvSpPr>
          <p:cNvPr id="54281" name="Rectangle 8"/>
          <p:cNvSpPr>
            <a:spLocks noChangeArrowheads="1"/>
          </p:cNvSpPr>
          <p:nvPr/>
        </p:nvSpPr>
        <p:spPr bwMode="auto">
          <a:xfrm>
            <a:off x="2339975" y="2998788"/>
            <a:ext cx="449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+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+ ... +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</a:rPr>
              <a:t>s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</a:rPr>
              <a:t>s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= 0 .</a:t>
            </a:r>
          </a:p>
        </p:txBody>
      </p:sp>
      <p:sp>
        <p:nvSpPr>
          <p:cNvPr id="54282" name="Text Box 9"/>
          <p:cNvSpPr txBox="1">
            <a:spLocks noChangeArrowheads="1"/>
          </p:cNvSpPr>
          <p:nvPr/>
        </p:nvSpPr>
        <p:spPr bwMode="auto">
          <a:xfrm>
            <a:off x="755650" y="3502025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由上式显然有</a:t>
            </a:r>
          </a:p>
        </p:txBody>
      </p:sp>
      <p:sp>
        <p:nvSpPr>
          <p:cNvPr id="54283" name="Rectangle 10"/>
          <p:cNvSpPr>
            <a:spLocks noChangeArrowheads="1"/>
          </p:cNvSpPr>
          <p:nvPr/>
        </p:nvSpPr>
        <p:spPr bwMode="auto">
          <a:xfrm>
            <a:off x="1042988" y="4006850"/>
            <a:ext cx="716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+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+ ... +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</a:rPr>
              <a:t>s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</a:rPr>
              <a:t>s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+ 0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</a:rPr>
              <a:t>s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+1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+ … + 0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</a:rPr>
              <a:t>r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= 0 .</a:t>
            </a:r>
          </a:p>
        </p:txBody>
      </p:sp>
      <p:sp>
        <p:nvSpPr>
          <p:cNvPr id="54284" name="Text Box 11"/>
          <p:cNvSpPr txBox="1">
            <a:spLocks noChangeArrowheads="1"/>
          </p:cNvSpPr>
          <p:nvPr/>
        </p:nvSpPr>
        <p:spPr bwMode="auto">
          <a:xfrm>
            <a:off x="755650" y="4581525"/>
            <a:ext cx="571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因为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, …,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</a:rPr>
              <a:t>s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不全为 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0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，所以</a:t>
            </a:r>
          </a:p>
        </p:txBody>
      </p:sp>
      <p:sp>
        <p:nvSpPr>
          <p:cNvPr id="54285" name="Rectangle 12"/>
          <p:cNvSpPr>
            <a:spLocks noChangeArrowheads="1"/>
          </p:cNvSpPr>
          <p:nvPr/>
        </p:nvSpPr>
        <p:spPr bwMode="auto">
          <a:xfrm>
            <a:off x="2339975" y="508635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, …,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</a:rPr>
              <a:t>s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, 0, … , 0</a:t>
            </a:r>
          </a:p>
        </p:txBody>
      </p:sp>
      <p:sp>
        <p:nvSpPr>
          <p:cNvPr id="54286" name="Text Box 13"/>
          <p:cNvSpPr txBox="1">
            <a:spLocks noChangeArrowheads="1"/>
          </p:cNvSpPr>
          <p:nvPr/>
        </p:nvSpPr>
        <p:spPr bwMode="auto">
          <a:xfrm>
            <a:off x="611188" y="5591175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也不全为 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0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，故而</a:t>
            </a:r>
            <a:r>
              <a:rPr kumimoji="1" lang="zh-CN" altLang="en-US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, … 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s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,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 … 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,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 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r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线性相关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.</a:t>
            </a:r>
            <a:endParaRPr kumimoji="1" lang="en-US" altLang="zh-CN" sz="2800" b="1" i="1" baseline="-25000">
              <a:latin typeface="Times New Roman" pitchFamily="18" charset="0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25612" name="Text Box 14"/>
          <p:cNvSpPr txBox="1">
            <a:spLocks noChangeArrowheads="1"/>
          </p:cNvSpPr>
          <p:nvPr/>
        </p:nvSpPr>
        <p:spPr bwMode="auto">
          <a:xfrm>
            <a:off x="684213" y="333375"/>
            <a:ext cx="84597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证明：如</a:t>
            </a: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果一个向量组的一个非空部分组线性相关，</a:t>
            </a:r>
          </a:p>
        </p:txBody>
      </p:sp>
      <p:sp>
        <p:nvSpPr>
          <p:cNvPr id="25613" name="Text Box 16"/>
          <p:cNvSpPr txBox="1">
            <a:spLocks noChangeArrowheads="1"/>
          </p:cNvSpPr>
          <p:nvPr/>
        </p:nvSpPr>
        <p:spPr bwMode="auto">
          <a:xfrm>
            <a:off x="1763713" y="836613"/>
            <a:ext cx="5616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则这个向量组就线性相关；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  <p:bldP spid="54278" grpId="0"/>
      <p:bldP spid="54279" grpId="0"/>
      <p:bldP spid="54280" grpId="0"/>
      <p:bldP spid="54281" grpId="0"/>
      <p:bldP spid="54282" grpId="0"/>
      <p:bldP spid="54283" grpId="0"/>
      <p:bldP spid="54284" grpId="0"/>
      <p:bldP spid="54285" grpId="0"/>
      <p:bldP spid="5428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1331913" y="2133600"/>
            <a:ext cx="80279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若设</a:t>
            </a:r>
            <a:r>
              <a:rPr kumimoji="1" lang="zh-CN" altLang="en-US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, … 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s 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,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 … 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,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 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r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线性无关，不妨</a:t>
            </a:r>
          </a:p>
        </p:txBody>
      </p:sp>
      <p:sp>
        <p:nvSpPr>
          <p:cNvPr id="55302" name="Text Box 5"/>
          <p:cNvSpPr txBox="1">
            <a:spLocks noChangeArrowheads="1"/>
          </p:cNvSpPr>
          <p:nvPr/>
        </p:nvSpPr>
        <p:spPr bwMode="auto">
          <a:xfrm>
            <a:off x="539750" y="2708275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假设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它的一个部分组 </a:t>
            </a:r>
            <a:r>
              <a:rPr kumimoji="1" lang="zh-CN" altLang="en-US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, … 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s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线性相关，则</a:t>
            </a:r>
          </a:p>
        </p:txBody>
      </p:sp>
      <p:sp>
        <p:nvSpPr>
          <p:cNvPr id="55303" name="Text Box 6"/>
          <p:cNvSpPr txBox="1">
            <a:spLocks noChangeArrowheads="1"/>
          </p:cNvSpPr>
          <p:nvPr/>
        </p:nvSpPr>
        <p:spPr bwMode="auto">
          <a:xfrm>
            <a:off x="539750" y="3284538"/>
            <a:ext cx="8153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由上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述已证的结论知，</a:t>
            </a:r>
            <a:r>
              <a:rPr kumimoji="1" lang="zh-CN" altLang="en-US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, … 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s 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,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 … 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,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 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r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线性</a:t>
            </a:r>
          </a:p>
        </p:txBody>
      </p:sp>
      <p:sp>
        <p:nvSpPr>
          <p:cNvPr id="55304" name="Text Box 7"/>
          <p:cNvSpPr txBox="1">
            <a:spLocks noChangeArrowheads="1"/>
          </p:cNvSpPr>
          <p:nvPr/>
        </p:nvSpPr>
        <p:spPr bwMode="auto">
          <a:xfrm>
            <a:off x="539750" y="3860800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相关，产生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矛盾，所以它的任何一个非空的部分组</a:t>
            </a:r>
          </a:p>
        </p:txBody>
      </p:sp>
      <p:sp>
        <p:nvSpPr>
          <p:cNvPr id="55305" name="Text Box 8"/>
          <p:cNvSpPr txBox="1">
            <a:spLocks noChangeArrowheads="1"/>
          </p:cNvSpPr>
          <p:nvPr/>
        </p:nvSpPr>
        <p:spPr bwMode="auto">
          <a:xfrm>
            <a:off x="539750" y="4437063"/>
            <a:ext cx="358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都是线性无关的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.</a:t>
            </a:r>
          </a:p>
        </p:txBody>
      </p:sp>
      <p:sp>
        <p:nvSpPr>
          <p:cNvPr id="26631" name="Text Box 9"/>
          <p:cNvSpPr txBox="1">
            <a:spLocks noChangeArrowheads="1"/>
          </p:cNvSpPr>
          <p:nvPr/>
        </p:nvSpPr>
        <p:spPr bwMode="auto">
          <a:xfrm>
            <a:off x="611188" y="404813"/>
            <a:ext cx="8064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证明：如</a:t>
            </a: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果一个向量组线性无关，那么它的任何一</a:t>
            </a:r>
          </a:p>
        </p:txBody>
      </p:sp>
      <p:sp>
        <p:nvSpPr>
          <p:cNvPr id="26632" name="Text Box 10"/>
          <p:cNvSpPr txBox="1">
            <a:spLocks noChangeArrowheads="1"/>
          </p:cNvSpPr>
          <p:nvPr/>
        </p:nvSpPr>
        <p:spPr bwMode="auto">
          <a:xfrm>
            <a:off x="1692275" y="981075"/>
            <a:ext cx="5241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个非空的部分组也线性无关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.</a:t>
            </a:r>
          </a:p>
        </p:txBody>
      </p:sp>
      <p:sp>
        <p:nvSpPr>
          <p:cNvPr id="55308" name="Text Box 13"/>
          <p:cNvSpPr txBox="1">
            <a:spLocks noChangeArrowheads="1"/>
          </p:cNvSpPr>
          <p:nvPr/>
        </p:nvSpPr>
        <p:spPr bwMode="auto">
          <a:xfrm>
            <a:off x="539750" y="1557338"/>
            <a:ext cx="4484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证明：反证法</a:t>
            </a:r>
          </a:p>
        </p:txBody>
      </p:sp>
      <p:graphicFrame>
        <p:nvGraphicFramePr>
          <p:cNvPr id="55309" name="Object 13"/>
          <p:cNvGraphicFramePr>
            <a:graphicFrameLocks noChangeAspect="1"/>
          </p:cNvGraphicFramePr>
          <p:nvPr/>
        </p:nvGraphicFramePr>
        <p:xfrm>
          <a:off x="468313" y="5157788"/>
          <a:ext cx="8207375" cy="512762"/>
        </p:xfrm>
        <a:graphic>
          <a:graphicData uri="http://schemas.openxmlformats.org/presentationml/2006/ole">
            <p:oleObj spid="_x0000_s26634" name="Equation" r:id="rId3" imgW="3251200" imgH="203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/>
      <p:bldP spid="55302" grpId="0"/>
      <p:bldP spid="55303" grpId="0"/>
      <p:bldP spid="55304" grpId="0"/>
      <p:bldP spid="55305" grpId="0"/>
      <p:bldP spid="5530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395288" y="476250"/>
            <a:ext cx="8231187" cy="5824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定理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5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P.89</a:t>
            </a:r>
            <a:r>
              <a:rPr kumimoji="1" lang="en-US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endParaRPr kumimoji="1" lang="en-US" altLang="en-US" sz="2800" b="1">
              <a:latin typeface="Times New Roman" pitchFamily="18" charset="0"/>
              <a:ea typeface="楷体_GB2312" pitchFamily="49" charset="-122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kumimoji="1" lang="en-US" altLang="en-US" sz="2800" b="1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en-US" sz="2800" b="1"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若向量组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en-US" altLang="en-US" sz="2800" b="1"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i="1" baseline="-25000">
                <a:latin typeface="Times New Roman" pitchFamily="18" charset="0"/>
                <a:ea typeface="楷体_GB2312" pitchFamily="49" charset="-122"/>
              </a:rPr>
              <a:t>m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线性相关， 则向量组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B </a:t>
            </a:r>
            <a:r>
              <a:rPr kumimoji="1" lang="en-US" altLang="en-US" sz="2800" b="1"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i="1" baseline="-25000"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i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+1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也线性相关．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	其</a:t>
            </a:r>
            <a:r>
              <a:rPr kumimoji="1" lang="zh-CN" altLang="en-US" sz="2800" b="1">
                <a:solidFill>
                  <a:srgbClr val="F20000"/>
                </a:solidFill>
                <a:latin typeface="Times New Roman" pitchFamily="18" charset="0"/>
                <a:ea typeface="楷体_GB2312" pitchFamily="49" charset="-122"/>
              </a:rPr>
              <a:t>逆否命题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也成立，即若向量组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B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线性无关，则向量组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也线性无关．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endParaRPr kumimoji="1" lang="zh-CN" altLang="en-US" sz="2800" b="1">
              <a:latin typeface="Times New Roman" pitchFamily="18" charset="0"/>
              <a:ea typeface="楷体_GB2312" pitchFamily="49" charset="-122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Clr>
                <a:srgbClr val="0000FF"/>
              </a:buClr>
              <a:buSzPct val="80000"/>
              <a:buFont typeface="Wingdings" pitchFamily="2" charset="2"/>
              <a:buChar char="l"/>
            </a:pPr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250825" y="333375"/>
            <a:ext cx="8640763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sz="2800" b="1">
                <a:solidFill>
                  <a:srgbClr val="FF0000"/>
                </a:solidFill>
                <a:latin typeface="宋体" charset="-122"/>
              </a:rPr>
              <a:t>（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P.89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定理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5</a:t>
            </a:r>
            <a:r>
              <a:rPr kumimoji="1" lang="zh-CN" altLang="en-US" sz="2800" b="1">
                <a:solidFill>
                  <a:srgbClr val="FF0000"/>
                </a:solidFill>
                <a:latin typeface="宋体" charset="-122"/>
              </a:rPr>
              <a:t>）</a:t>
            </a:r>
            <a:endParaRPr kumimoji="1" lang="zh-CN" altLang="en-US" sz="2800" b="1">
              <a:latin typeface="宋体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>
                <a:latin typeface="Times New Roman" pitchFamily="18" charset="0"/>
              </a:rPr>
              <a:t>（</a:t>
            </a:r>
            <a:r>
              <a:rPr kumimoji="1" lang="en-US" altLang="zh-CN" sz="2800" b="1">
                <a:latin typeface="Times New Roman" pitchFamily="18" charset="0"/>
              </a:rPr>
              <a:t>2</a:t>
            </a:r>
            <a:r>
              <a:rPr kumimoji="1" lang="zh-CN" altLang="en-US" sz="2800" b="1">
                <a:latin typeface="Times New Roman" pitchFamily="18" charset="0"/>
              </a:rPr>
              <a:t>）</a:t>
            </a:r>
            <a:r>
              <a:rPr kumimoji="1" lang="en-US" altLang="zh-CN" sz="2800" b="1" i="1">
                <a:latin typeface="Times New Roman" pitchFamily="18" charset="0"/>
              </a:rPr>
              <a:t>m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</a:rPr>
              <a:t>个 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</a:rPr>
              <a:t>维向量组成的向量组，若</a:t>
            </a:r>
            <a:r>
              <a:rPr kumimoji="1" lang="zh-CN" altLang="en-US" sz="2800" b="1"/>
              <a:t>向量的个数</a:t>
            </a:r>
            <a:r>
              <a:rPr kumimoji="1" lang="en-US" altLang="zh-CN" sz="2800" b="1" i="1">
                <a:latin typeface="Times New Roman" pitchFamily="18" charset="0"/>
              </a:rPr>
              <a:t>m</a:t>
            </a:r>
            <a:r>
              <a:rPr kumimoji="1" lang="zh-CN" altLang="en-US" sz="2800" b="1">
                <a:latin typeface="Times New Roman" pitchFamily="18" charset="0"/>
              </a:rPr>
              <a:t>大于向量的维数 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>
                <a:latin typeface="Times New Roman" pitchFamily="18" charset="0"/>
              </a:rPr>
              <a:t> , </a:t>
            </a:r>
            <a:r>
              <a:rPr kumimoji="1" lang="zh-CN" altLang="en-US" sz="2800" b="1">
                <a:latin typeface="Times New Roman" pitchFamily="18" charset="0"/>
              </a:rPr>
              <a:t>即</a:t>
            </a:r>
            <a:r>
              <a:rPr kumimoji="1" lang="en-US" altLang="zh-CN" sz="2800" b="1" i="1">
                <a:latin typeface="Times New Roman" pitchFamily="18" charset="0"/>
              </a:rPr>
              <a:t>m</a:t>
            </a:r>
            <a:r>
              <a:rPr kumimoji="1" lang="en-US" altLang="zh-CN" sz="2800" b="1">
                <a:latin typeface="Times New Roman" pitchFamily="18" charset="0"/>
              </a:rPr>
              <a:t>&gt;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>
                <a:latin typeface="Times New Roman" pitchFamily="18" charset="0"/>
              </a:rPr>
              <a:t>,  </a:t>
            </a:r>
            <a:r>
              <a:rPr kumimoji="1" lang="zh-CN" altLang="en-US" sz="2800" b="1">
                <a:latin typeface="Times New Roman" pitchFamily="18" charset="0"/>
              </a:rPr>
              <a:t>则向量组一定线性相关．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>
                <a:latin typeface="Times New Roman" pitchFamily="18" charset="0"/>
              </a:rPr>
              <a:t>       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特别地，</a:t>
            </a:r>
            <a:r>
              <a:rPr kumimoji="1" lang="zh-CN" altLang="en-US" sz="2800" b="1"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</a:rPr>
              <a:t>n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+ 1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个 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维向量必线性相关</a:t>
            </a:r>
            <a:r>
              <a:rPr kumimoji="1" lang="zh-CN" altLang="en-US" sz="2800" b="1">
                <a:solidFill>
                  <a:srgbClr val="0000FF"/>
                </a:solidFill>
              </a:rPr>
              <a:t>．</a:t>
            </a:r>
          </a:p>
        </p:txBody>
      </p:sp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323850" y="2492375"/>
          <a:ext cx="7272338" cy="511175"/>
        </p:xfrm>
        <a:graphic>
          <a:graphicData uri="http://schemas.openxmlformats.org/presentationml/2006/ole">
            <p:oleObj spid="_x0000_s28675" name="Equation" r:id="rId3" imgW="3073400" imgH="228600" progId="Equation.DSMT4">
              <p:embed/>
            </p:oleObj>
          </a:graphicData>
        </a:graphic>
      </p:graphicFrame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468313" y="4149725"/>
          <a:ext cx="6911975" cy="504825"/>
        </p:xfrm>
        <a:graphic>
          <a:graphicData uri="http://schemas.openxmlformats.org/presentationml/2006/ole">
            <p:oleObj spid="_x0000_s28676" name="Equation" r:id="rId4" imgW="3136900" imgH="228600" progId="Equation.DSMT4">
              <p:embed/>
            </p:oleObj>
          </a:graphicData>
        </a:graphic>
      </p:graphicFrame>
      <p:graphicFrame>
        <p:nvGraphicFramePr>
          <p:cNvPr id="57354" name="Object 10"/>
          <p:cNvGraphicFramePr>
            <a:graphicFrameLocks noChangeAspect="1"/>
          </p:cNvGraphicFramePr>
          <p:nvPr/>
        </p:nvGraphicFramePr>
        <p:xfrm>
          <a:off x="755650" y="4724400"/>
          <a:ext cx="5688013" cy="1527175"/>
        </p:xfrm>
        <a:graphic>
          <a:graphicData uri="http://schemas.openxmlformats.org/presentationml/2006/ole">
            <p:oleObj spid="_x0000_s28677" name="Equation" r:id="rId5" imgW="2552700" imgH="685800" progId="Equation.DSMT4">
              <p:embed/>
            </p:oleObj>
          </a:graphicData>
        </a:graphic>
      </p:graphicFrame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1187450" y="3644900"/>
            <a:ext cx="1039813" cy="4572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>
                <a:solidFill>
                  <a:srgbClr val="0000FF"/>
                </a:solidFill>
              </a:rPr>
              <a:t>P.69</a:t>
            </a:r>
            <a:r>
              <a:rPr lang="en-US" altLang="zh-CN" b="1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7380288" y="4149725"/>
            <a:ext cx="1519237" cy="4699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>
                <a:solidFill>
                  <a:srgbClr val="DE0000"/>
                </a:solidFill>
              </a:rPr>
              <a:t>P88</a:t>
            </a:r>
            <a:r>
              <a:rPr lang="zh-CN" altLang="en-US" sz="2400" b="1">
                <a:solidFill>
                  <a:srgbClr val="DE0000"/>
                </a:solidFill>
              </a:rPr>
              <a:t>定理</a:t>
            </a:r>
            <a:r>
              <a:rPr lang="en-US" altLang="zh-CN" sz="2400" b="1">
                <a:solidFill>
                  <a:srgbClr val="DE0000"/>
                </a:solidFill>
              </a:rPr>
              <a:t>4</a:t>
            </a:r>
          </a:p>
        </p:txBody>
      </p:sp>
      <p:graphicFrame>
        <p:nvGraphicFramePr>
          <p:cNvPr id="57357" name="Object 13"/>
          <p:cNvGraphicFramePr>
            <a:graphicFrameLocks noChangeAspect="1"/>
          </p:cNvGraphicFramePr>
          <p:nvPr/>
        </p:nvGraphicFramePr>
        <p:xfrm>
          <a:off x="2195513" y="3644900"/>
          <a:ext cx="5008562" cy="469900"/>
        </p:xfrm>
        <a:graphic>
          <a:graphicData uri="http://schemas.openxmlformats.org/presentationml/2006/ole">
            <p:oleObj spid="_x0000_s28680" name="Equation" r:id="rId6" imgW="2247900" imgH="203200" progId="Equation.DSMT4">
              <p:embed/>
            </p:oleObj>
          </a:graphicData>
        </a:graphic>
      </p:graphicFrame>
      <p:graphicFrame>
        <p:nvGraphicFramePr>
          <p:cNvPr id="57358" name="Object 14"/>
          <p:cNvGraphicFramePr>
            <a:graphicFrameLocks noChangeAspect="1"/>
          </p:cNvGraphicFramePr>
          <p:nvPr/>
        </p:nvGraphicFramePr>
        <p:xfrm>
          <a:off x="1547813" y="3068638"/>
          <a:ext cx="5400675" cy="519112"/>
        </p:xfrm>
        <a:graphic>
          <a:graphicData uri="http://schemas.openxmlformats.org/presentationml/2006/ole">
            <p:oleObj spid="_x0000_s28681" name="Equation" r:id="rId7" imgW="23749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5" grpId="0"/>
      <p:bldP spid="5735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755650" y="2814638"/>
          <a:ext cx="1138238" cy="433387"/>
        </p:xfrm>
        <a:graphic>
          <a:graphicData uri="http://schemas.openxmlformats.org/presentationml/2006/ole">
            <p:oleObj spid="_x0000_s29698" name="Equation" r:id="rId3" imgW="482400" imgH="190440" progId="Equation.DSMT4">
              <p:embed/>
            </p:oleObj>
          </a:graphicData>
        </a:graphic>
      </p:graphicFrame>
      <p:sp>
        <p:nvSpPr>
          <p:cNvPr id="29699" name="Rectangle 7"/>
          <p:cNvSpPr>
            <a:spLocks noChangeArrowheads="1"/>
          </p:cNvSpPr>
          <p:nvPr/>
        </p:nvSpPr>
        <p:spPr bwMode="auto">
          <a:xfrm>
            <a:off x="179388" y="333375"/>
            <a:ext cx="9169400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sz="2800" b="1">
                <a:latin typeface="Times New Roman" pitchFamily="18" charset="0"/>
              </a:rPr>
              <a:t>（</a:t>
            </a:r>
            <a:r>
              <a:rPr kumimoji="1" lang="en-US" altLang="zh-CN" sz="2800" b="1">
                <a:latin typeface="Times New Roman" pitchFamily="18" charset="0"/>
              </a:rPr>
              <a:t>3</a:t>
            </a:r>
            <a:r>
              <a:rPr kumimoji="1" lang="zh-CN" altLang="en-US" sz="2800" b="1">
                <a:latin typeface="Times New Roman" pitchFamily="18" charset="0"/>
              </a:rPr>
              <a:t>）设向量组 </a:t>
            </a:r>
            <a:r>
              <a:rPr kumimoji="1" lang="en-US" altLang="zh-CN" sz="2800" b="1" i="1">
                <a:latin typeface="Times New Roman" pitchFamily="18" charset="0"/>
              </a:rPr>
              <a:t>A </a:t>
            </a:r>
            <a:r>
              <a:rPr kumimoji="1" lang="en-US" altLang="en-US" sz="2800" b="1">
                <a:latin typeface="Times New Roman" pitchFamily="18" charset="0"/>
              </a:rPr>
              <a:t>：</a:t>
            </a:r>
            <a:r>
              <a:rPr kumimoji="1" lang="en-US" altLang="zh-CN" sz="2800" b="1" i="1">
                <a:latin typeface="Times New Roman" pitchFamily="18" charset="0"/>
              </a:rPr>
              <a:t>a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, </a:t>
            </a:r>
            <a:r>
              <a:rPr kumimoji="1" lang="en-US" altLang="zh-CN" sz="2800" b="1" i="1">
                <a:latin typeface="Times New Roman" pitchFamily="18" charset="0"/>
              </a:rPr>
              <a:t>a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, …, </a:t>
            </a:r>
            <a:r>
              <a:rPr kumimoji="1" lang="en-US" altLang="zh-CN" sz="2800" b="1" i="1">
                <a:latin typeface="Times New Roman" pitchFamily="18" charset="0"/>
              </a:rPr>
              <a:t>a</a:t>
            </a:r>
            <a:r>
              <a:rPr kumimoji="1" lang="en-US" altLang="zh-CN" sz="2800" b="1" i="1" baseline="-25000">
                <a:latin typeface="Times New Roman" pitchFamily="18" charset="0"/>
              </a:rPr>
              <a:t>m</a:t>
            </a:r>
            <a:r>
              <a:rPr kumimoji="1" lang="en-US" altLang="zh-CN" sz="2800" b="1" i="1">
                <a:latin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</a:rPr>
              <a:t>线性无关， 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>
                <a:latin typeface="Times New Roman" pitchFamily="18" charset="0"/>
              </a:rPr>
              <a:t>          而向量组 </a:t>
            </a:r>
            <a:r>
              <a:rPr kumimoji="1" lang="en-US" altLang="zh-CN" sz="2800" b="1" i="1">
                <a:latin typeface="Times New Roman" pitchFamily="18" charset="0"/>
              </a:rPr>
              <a:t>B </a:t>
            </a:r>
            <a:r>
              <a:rPr kumimoji="1" lang="en-US" altLang="en-US" sz="2800" b="1">
                <a:latin typeface="Times New Roman" pitchFamily="18" charset="0"/>
              </a:rPr>
              <a:t>：</a:t>
            </a:r>
            <a:r>
              <a:rPr kumimoji="1" lang="en-US" altLang="zh-CN" sz="2800" b="1" i="1">
                <a:latin typeface="Times New Roman" pitchFamily="18" charset="0"/>
              </a:rPr>
              <a:t>a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, </a:t>
            </a:r>
            <a:r>
              <a:rPr kumimoji="1" lang="en-US" altLang="zh-CN" sz="2800" b="1" i="1">
                <a:latin typeface="Times New Roman" pitchFamily="18" charset="0"/>
              </a:rPr>
              <a:t>a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, …, </a:t>
            </a:r>
            <a:r>
              <a:rPr kumimoji="1" lang="en-US" altLang="zh-CN" sz="2800" b="1" i="1">
                <a:latin typeface="Times New Roman" pitchFamily="18" charset="0"/>
              </a:rPr>
              <a:t>a</a:t>
            </a:r>
            <a:r>
              <a:rPr kumimoji="1" lang="en-US" altLang="zh-CN" sz="2800" b="1" i="1" baseline="-25000">
                <a:latin typeface="Times New Roman" pitchFamily="18" charset="0"/>
              </a:rPr>
              <a:t>m</a:t>
            </a:r>
            <a:r>
              <a:rPr kumimoji="1" lang="en-US" altLang="zh-CN" sz="2800" b="1">
                <a:latin typeface="Times New Roman" pitchFamily="18" charset="0"/>
              </a:rPr>
              <a:t>,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</a:rPr>
              <a:t>线性相关，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>
                <a:latin typeface="Times New Roman" pitchFamily="18" charset="0"/>
              </a:rPr>
              <a:t>则向量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kumimoji="1" lang="en-US" altLang="zh-CN" sz="2800" b="1" i="1">
                <a:latin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</a:rPr>
              <a:t>必能由向量组 </a:t>
            </a:r>
            <a:r>
              <a:rPr kumimoji="1" lang="en-US" altLang="zh-CN" sz="2800" b="1" i="1">
                <a:latin typeface="Times New Roman" pitchFamily="18" charset="0"/>
              </a:rPr>
              <a:t>A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</a:rPr>
              <a:t>线性表示，且表示式是唯一的．</a:t>
            </a:r>
          </a:p>
        </p:txBody>
      </p:sp>
      <p:graphicFrame>
        <p:nvGraphicFramePr>
          <p:cNvPr id="58379" name="Object 11"/>
          <p:cNvGraphicFramePr>
            <a:graphicFrameLocks noChangeAspect="1"/>
          </p:cNvGraphicFramePr>
          <p:nvPr/>
        </p:nvGraphicFramePr>
        <p:xfrm>
          <a:off x="390525" y="1989138"/>
          <a:ext cx="8402638" cy="431800"/>
        </p:xfrm>
        <a:graphic>
          <a:graphicData uri="http://schemas.openxmlformats.org/presentationml/2006/ole">
            <p:oleObj spid="_x0000_s29700" name="Equation" r:id="rId4" imgW="4203700" imgH="215900" progId="Equation.DSMT4">
              <p:embed/>
            </p:oleObj>
          </a:graphicData>
        </a:graphic>
      </p:graphicFrame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2195513" y="2717800"/>
            <a:ext cx="27368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solidFill>
                  <a:srgbClr val="DE0000"/>
                </a:solidFill>
                <a:latin typeface="Times New Roman" pitchFamily="18" charset="0"/>
              </a:rPr>
              <a:t>（看课本</a:t>
            </a:r>
            <a:r>
              <a:rPr lang="en-US" altLang="zh-CN" sz="2800" b="1">
                <a:solidFill>
                  <a:srgbClr val="DE0000"/>
                </a:solidFill>
                <a:latin typeface="Times New Roman" pitchFamily="18" charset="0"/>
              </a:rPr>
              <a:t>90</a:t>
            </a:r>
            <a:r>
              <a:rPr lang="zh-CN" altLang="en-US" sz="2800" b="1">
                <a:solidFill>
                  <a:srgbClr val="DE0000"/>
                </a:solidFill>
                <a:latin typeface="Times New Roman" pitchFamily="18" charset="0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425450" y="2060575"/>
          <a:ext cx="5916613" cy="531813"/>
        </p:xfrm>
        <a:graphic>
          <a:graphicData uri="http://schemas.openxmlformats.org/presentationml/2006/ole">
            <p:oleObj spid="_x0000_s30722" name="Equation" r:id="rId3" imgW="2451100" imgH="228600" progId="Equation.DSMT4">
              <p:embed/>
            </p:oleObj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900113" y="2636838"/>
          <a:ext cx="6553200" cy="1003300"/>
        </p:xfrm>
        <a:graphic>
          <a:graphicData uri="http://schemas.openxmlformats.org/presentationml/2006/ole">
            <p:oleObj spid="_x0000_s30723" name="Equation" r:id="rId4" imgW="2984500" imgH="457200" progId="Equation.DSMT4">
              <p:embed/>
            </p:oleObj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468313" y="3716338"/>
          <a:ext cx="7908925" cy="528637"/>
        </p:xfrm>
        <a:graphic>
          <a:graphicData uri="http://schemas.openxmlformats.org/presentationml/2006/ole">
            <p:oleObj spid="_x0000_s30724" name="Equation" r:id="rId5" imgW="3276600" imgH="228600" progId="Equation.DSMT4">
              <p:embed/>
            </p:oleObj>
          </a:graphicData>
        </a:graphic>
      </p:graphicFrame>
      <p:sp>
        <p:nvSpPr>
          <p:cNvPr id="30725" name="Rectangle 7"/>
          <p:cNvSpPr>
            <a:spLocks noChangeArrowheads="1"/>
          </p:cNvSpPr>
          <p:nvPr/>
        </p:nvSpPr>
        <p:spPr bwMode="auto">
          <a:xfrm>
            <a:off x="179388" y="404813"/>
            <a:ext cx="9132887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sz="2800" b="1">
                <a:latin typeface="Times New Roman" pitchFamily="18" charset="0"/>
              </a:rPr>
              <a:t>（</a:t>
            </a:r>
            <a:r>
              <a:rPr kumimoji="1" lang="en-US" altLang="zh-CN" sz="2800" b="1">
                <a:latin typeface="Times New Roman" pitchFamily="18" charset="0"/>
              </a:rPr>
              <a:t>3</a:t>
            </a:r>
            <a:r>
              <a:rPr kumimoji="1" lang="zh-CN" altLang="en-US" sz="2800" b="1">
                <a:latin typeface="Times New Roman" pitchFamily="18" charset="0"/>
              </a:rPr>
              <a:t>）设向量组 </a:t>
            </a:r>
            <a:r>
              <a:rPr kumimoji="1" lang="en-US" altLang="zh-CN" sz="2800" b="1" i="1">
                <a:latin typeface="Times New Roman" pitchFamily="18" charset="0"/>
              </a:rPr>
              <a:t>A </a:t>
            </a:r>
            <a:r>
              <a:rPr kumimoji="1" lang="en-US" altLang="en-US" sz="2800" b="1">
                <a:latin typeface="Times New Roman" pitchFamily="18" charset="0"/>
              </a:rPr>
              <a:t>：</a:t>
            </a:r>
            <a:r>
              <a:rPr kumimoji="1" lang="en-US" altLang="zh-CN" sz="2800" b="1" i="1">
                <a:latin typeface="Times New Roman" pitchFamily="18" charset="0"/>
              </a:rPr>
              <a:t>a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, </a:t>
            </a:r>
            <a:r>
              <a:rPr kumimoji="1" lang="en-US" altLang="zh-CN" sz="2800" b="1" i="1">
                <a:latin typeface="Times New Roman" pitchFamily="18" charset="0"/>
              </a:rPr>
              <a:t>a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, …, </a:t>
            </a:r>
            <a:r>
              <a:rPr kumimoji="1" lang="en-US" altLang="zh-CN" sz="2800" b="1" i="1">
                <a:latin typeface="Times New Roman" pitchFamily="18" charset="0"/>
              </a:rPr>
              <a:t>a</a:t>
            </a:r>
            <a:r>
              <a:rPr kumimoji="1" lang="en-US" altLang="zh-CN" sz="2800" b="1" i="1" baseline="-25000">
                <a:latin typeface="Times New Roman" pitchFamily="18" charset="0"/>
              </a:rPr>
              <a:t>m</a:t>
            </a:r>
            <a:r>
              <a:rPr kumimoji="1" lang="en-US" altLang="zh-CN" sz="2800" b="1" i="1">
                <a:latin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</a:rPr>
              <a:t>线性无关， 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>
                <a:latin typeface="Times New Roman" pitchFamily="18" charset="0"/>
              </a:rPr>
              <a:t>          而向量组 </a:t>
            </a:r>
            <a:r>
              <a:rPr kumimoji="1" lang="en-US" altLang="zh-CN" sz="2800" b="1" i="1">
                <a:latin typeface="Times New Roman" pitchFamily="18" charset="0"/>
              </a:rPr>
              <a:t>B </a:t>
            </a:r>
            <a:r>
              <a:rPr kumimoji="1" lang="en-US" altLang="en-US" sz="2800" b="1">
                <a:latin typeface="Times New Roman" pitchFamily="18" charset="0"/>
              </a:rPr>
              <a:t>：</a:t>
            </a:r>
            <a:r>
              <a:rPr kumimoji="1" lang="en-US" altLang="zh-CN" sz="2800" b="1" i="1">
                <a:latin typeface="Times New Roman" pitchFamily="18" charset="0"/>
              </a:rPr>
              <a:t>a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, </a:t>
            </a:r>
            <a:r>
              <a:rPr kumimoji="1" lang="en-US" altLang="zh-CN" sz="2800" b="1" i="1">
                <a:latin typeface="Times New Roman" pitchFamily="18" charset="0"/>
              </a:rPr>
              <a:t>a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, …, </a:t>
            </a:r>
            <a:r>
              <a:rPr kumimoji="1" lang="en-US" altLang="zh-CN" sz="2800" b="1" i="1">
                <a:latin typeface="Times New Roman" pitchFamily="18" charset="0"/>
              </a:rPr>
              <a:t>a</a:t>
            </a:r>
            <a:r>
              <a:rPr kumimoji="1" lang="en-US" altLang="zh-CN" sz="2800" b="1" i="1" baseline="-25000">
                <a:latin typeface="Times New Roman" pitchFamily="18" charset="0"/>
              </a:rPr>
              <a:t>m</a:t>
            </a:r>
            <a:r>
              <a:rPr kumimoji="1" lang="en-US" altLang="zh-CN" sz="2800" b="1">
                <a:latin typeface="Times New Roman" pitchFamily="18" charset="0"/>
              </a:rPr>
              <a:t>,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</a:rPr>
              <a:t>线性相关，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>
                <a:latin typeface="Times New Roman" pitchFamily="18" charset="0"/>
              </a:rPr>
              <a:t>则向量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kumimoji="1" lang="en-US" altLang="zh-CN" sz="2800" b="1" i="1">
                <a:latin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</a:rPr>
              <a:t>必能由向量组 </a:t>
            </a:r>
            <a:r>
              <a:rPr kumimoji="1" lang="en-US" altLang="zh-CN" sz="2800" b="1" i="1">
                <a:latin typeface="Times New Roman" pitchFamily="18" charset="0"/>
              </a:rPr>
              <a:t>A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</a:rPr>
              <a:t>线性表示，且表示式是唯一的．</a:t>
            </a:r>
          </a:p>
        </p:txBody>
      </p:sp>
      <p:graphicFrame>
        <p:nvGraphicFramePr>
          <p:cNvPr id="63498" name="Object 10"/>
          <p:cNvGraphicFramePr>
            <a:graphicFrameLocks noChangeAspect="1"/>
          </p:cNvGraphicFramePr>
          <p:nvPr/>
        </p:nvGraphicFramePr>
        <p:xfrm>
          <a:off x="611188" y="5661025"/>
          <a:ext cx="7561262" cy="493713"/>
        </p:xfrm>
        <a:graphic>
          <a:graphicData uri="http://schemas.openxmlformats.org/presentationml/2006/ole">
            <p:oleObj spid="_x0000_s30726" name="Equation" r:id="rId6" imgW="3302000" imgH="215900" progId="Equation.DSMT4">
              <p:embed/>
            </p:oleObj>
          </a:graphicData>
        </a:graphic>
      </p:graphicFrame>
      <p:graphicFrame>
        <p:nvGraphicFramePr>
          <p:cNvPr id="30727" name="Object 11"/>
          <p:cNvGraphicFramePr>
            <a:graphicFrameLocks noChangeAspect="1"/>
          </p:cNvGraphicFramePr>
          <p:nvPr/>
        </p:nvGraphicFramePr>
        <p:xfrm>
          <a:off x="4514850" y="3340100"/>
          <a:ext cx="114300" cy="177800"/>
        </p:xfrm>
        <a:graphic>
          <a:graphicData uri="http://schemas.openxmlformats.org/presentationml/2006/ole">
            <p:oleObj spid="_x0000_s30727" name="Equation" r:id="rId7" imgW="114102" imgH="177492" progId="Equation.DSMT4">
              <p:embed/>
            </p:oleObj>
          </a:graphicData>
        </a:graphic>
      </p:graphicFrame>
      <p:graphicFrame>
        <p:nvGraphicFramePr>
          <p:cNvPr id="63502" name="Object 14"/>
          <p:cNvGraphicFramePr>
            <a:graphicFrameLocks noChangeAspect="1"/>
          </p:cNvGraphicFramePr>
          <p:nvPr/>
        </p:nvGraphicFramePr>
        <p:xfrm>
          <a:off x="741363" y="4292600"/>
          <a:ext cx="6656387" cy="525463"/>
        </p:xfrm>
        <a:graphic>
          <a:graphicData uri="http://schemas.openxmlformats.org/presentationml/2006/ole">
            <p:oleObj spid="_x0000_s30728" name="Equation" r:id="rId8" imgW="2895600" imgH="228600" progId="Equation.DSMT4">
              <p:embed/>
            </p:oleObj>
          </a:graphicData>
        </a:graphic>
      </p:graphicFrame>
      <p:graphicFrame>
        <p:nvGraphicFramePr>
          <p:cNvPr id="63503" name="Object 15"/>
          <p:cNvGraphicFramePr>
            <a:graphicFrameLocks noChangeAspect="1"/>
          </p:cNvGraphicFramePr>
          <p:nvPr/>
        </p:nvGraphicFramePr>
        <p:xfrm>
          <a:off x="1547813" y="4797425"/>
          <a:ext cx="4306887" cy="814388"/>
        </p:xfrm>
        <a:graphic>
          <a:graphicData uri="http://schemas.openxmlformats.org/presentationml/2006/ole">
            <p:oleObj spid="_x0000_s30729" name="Equation" r:id="rId9" imgW="2082800" imgH="3937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4"/>
          <p:cNvGraphicFramePr>
            <a:graphicFrameLocks noChangeAspect="1"/>
          </p:cNvGraphicFramePr>
          <p:nvPr/>
        </p:nvGraphicFramePr>
        <p:xfrm>
          <a:off x="611188" y="620713"/>
          <a:ext cx="6116637" cy="1047750"/>
        </p:xfrm>
        <a:graphic>
          <a:graphicData uri="http://schemas.openxmlformats.org/presentationml/2006/ole">
            <p:oleObj spid="_x0000_s31746" name="Equation" r:id="rId3" imgW="2667000" imgH="457200" progId="Equation.DSMT4">
              <p:embed/>
            </p:oleObj>
          </a:graphicData>
        </a:graphic>
      </p:graphicFrame>
      <p:graphicFrame>
        <p:nvGraphicFramePr>
          <p:cNvPr id="31747" name="Object 5"/>
          <p:cNvGraphicFramePr>
            <a:graphicFrameLocks noChangeAspect="1"/>
          </p:cNvGraphicFramePr>
          <p:nvPr/>
        </p:nvGraphicFramePr>
        <p:xfrm>
          <a:off x="611188" y="1773238"/>
          <a:ext cx="7553325" cy="536575"/>
        </p:xfrm>
        <a:graphic>
          <a:graphicData uri="http://schemas.openxmlformats.org/presentationml/2006/ole">
            <p:oleObj spid="_x0000_s31747" name="Equation" r:id="rId4" imgW="3225800" imgH="228600" progId="Equation.DSMT4">
              <p:embed/>
            </p:oleObj>
          </a:graphicData>
        </a:graphic>
      </p:graphicFrame>
      <p:graphicFrame>
        <p:nvGraphicFramePr>
          <p:cNvPr id="31748" name="Object 6"/>
          <p:cNvGraphicFramePr>
            <a:graphicFrameLocks noChangeAspect="1"/>
          </p:cNvGraphicFramePr>
          <p:nvPr/>
        </p:nvGraphicFramePr>
        <p:xfrm>
          <a:off x="684213" y="2420938"/>
          <a:ext cx="7167562" cy="557212"/>
        </p:xfrm>
        <a:graphic>
          <a:graphicData uri="http://schemas.openxmlformats.org/presentationml/2006/ole">
            <p:oleObj spid="_x0000_s31748" name="Equation" r:id="rId5" imgW="2946400" imgH="228600" progId="Equation.DSMT4">
              <p:embed/>
            </p:oleObj>
          </a:graphicData>
        </a:graphic>
      </p:graphicFrame>
      <p:graphicFrame>
        <p:nvGraphicFramePr>
          <p:cNvPr id="31749" name="Object 7"/>
          <p:cNvGraphicFramePr>
            <a:graphicFrameLocks noChangeAspect="1"/>
          </p:cNvGraphicFramePr>
          <p:nvPr/>
        </p:nvGraphicFramePr>
        <p:xfrm>
          <a:off x="827088" y="3141663"/>
          <a:ext cx="5570537" cy="496887"/>
        </p:xfrm>
        <a:graphic>
          <a:graphicData uri="http://schemas.openxmlformats.org/presentationml/2006/ole">
            <p:oleObj spid="_x0000_s31749" name="Equation" r:id="rId6" imgW="2565400" imgH="228600" progId="Equation.DSMT4">
              <p:embed/>
            </p:oleObj>
          </a:graphicData>
        </a:graphic>
      </p:graphicFrame>
      <p:graphicFrame>
        <p:nvGraphicFramePr>
          <p:cNvPr id="31750" name="Object 8"/>
          <p:cNvGraphicFramePr>
            <a:graphicFrameLocks noChangeAspect="1"/>
          </p:cNvGraphicFramePr>
          <p:nvPr/>
        </p:nvGraphicFramePr>
        <p:xfrm>
          <a:off x="1042988" y="3860800"/>
          <a:ext cx="5656262" cy="536575"/>
        </p:xfrm>
        <a:graphic>
          <a:graphicData uri="http://schemas.openxmlformats.org/presentationml/2006/ole">
            <p:oleObj spid="_x0000_s31750" name="Equation" r:id="rId7" imgW="2413000" imgH="228600" progId="Equation.DSMT4">
              <p:embed/>
            </p:oleObj>
          </a:graphicData>
        </a:graphic>
      </p:graphicFrame>
      <p:graphicFrame>
        <p:nvGraphicFramePr>
          <p:cNvPr id="31751" name="Object 9"/>
          <p:cNvGraphicFramePr>
            <a:graphicFrameLocks noChangeAspect="1"/>
          </p:cNvGraphicFramePr>
          <p:nvPr/>
        </p:nvGraphicFramePr>
        <p:xfrm>
          <a:off x="827088" y="4652963"/>
          <a:ext cx="6626225" cy="531812"/>
        </p:xfrm>
        <a:graphic>
          <a:graphicData uri="http://schemas.openxmlformats.org/presentationml/2006/ole">
            <p:oleObj spid="_x0000_s31751" name="Equation" r:id="rId8" imgW="2844800" imgH="228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836613"/>
            <a:ext cx="8785225" cy="1985962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0000FF"/>
                </a:solidFill>
              </a:rPr>
              <a:t>定义</a:t>
            </a:r>
            <a:r>
              <a:rPr lang="en-US" altLang="zh-CN" sz="2800">
                <a:solidFill>
                  <a:srgbClr val="0000FF"/>
                </a:solidFill>
              </a:rPr>
              <a:t>1</a:t>
            </a:r>
            <a:r>
              <a:rPr lang="zh-CN" altLang="en-US" sz="2800">
                <a:solidFill>
                  <a:srgbClr val="0000FF"/>
                </a:solidFill>
              </a:rPr>
              <a:t>：</a:t>
            </a:r>
            <a:r>
              <a:rPr kumimoji="1" lang="zh-CN" altLang="en-US"/>
              <a:t>给定向量组 </a:t>
            </a:r>
            <a:r>
              <a:rPr kumimoji="1" lang="en-US" altLang="zh-CN" i="1"/>
              <a:t>A</a:t>
            </a:r>
            <a:r>
              <a:rPr kumimoji="1" lang="en-US" altLang="en-US"/>
              <a:t>：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1</a:t>
            </a:r>
            <a:r>
              <a:rPr kumimoji="1" lang="en-US" altLang="zh-CN"/>
              <a:t>, 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2</a:t>
            </a:r>
            <a:r>
              <a:rPr kumimoji="1" lang="en-US" altLang="zh-CN"/>
              <a:t>, …, </a:t>
            </a:r>
            <a:r>
              <a:rPr kumimoji="1" lang="en-US" altLang="zh-CN" i="1"/>
              <a:t>a</a:t>
            </a:r>
            <a:r>
              <a:rPr kumimoji="1" lang="en-US" altLang="zh-CN" i="1" baseline="-25000"/>
              <a:t>m </a:t>
            </a:r>
            <a:r>
              <a:rPr kumimoji="1" lang="en-US" altLang="en-US"/>
              <a:t>，</a:t>
            </a:r>
            <a:r>
              <a:rPr kumimoji="1" lang="zh-CN" altLang="en-US"/>
              <a:t>如果存在</a:t>
            </a:r>
            <a:r>
              <a:rPr kumimoji="1" lang="zh-CN" altLang="en-US">
                <a:solidFill>
                  <a:srgbClr val="0000FF"/>
                </a:solidFill>
              </a:rPr>
              <a:t>不全为零</a:t>
            </a:r>
            <a:r>
              <a:rPr kumimoji="1" lang="zh-CN" altLang="en-US"/>
              <a:t>的实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/>
              <a:t>数 </a:t>
            </a:r>
            <a:r>
              <a:rPr kumimoji="1" lang="en-US" altLang="zh-CN" i="1"/>
              <a:t>k</a:t>
            </a:r>
            <a:r>
              <a:rPr kumimoji="1" lang="en-US" altLang="zh-CN" baseline="-25000"/>
              <a:t>1</a:t>
            </a:r>
            <a:r>
              <a:rPr kumimoji="1" lang="en-US" altLang="zh-CN"/>
              <a:t>, </a:t>
            </a:r>
            <a:r>
              <a:rPr kumimoji="1" lang="en-US" altLang="zh-CN" i="1"/>
              <a:t>k</a:t>
            </a:r>
            <a:r>
              <a:rPr kumimoji="1" lang="en-US" altLang="zh-CN" baseline="-25000"/>
              <a:t>2</a:t>
            </a:r>
            <a:r>
              <a:rPr kumimoji="1" lang="en-US" altLang="zh-CN"/>
              <a:t>, …, </a:t>
            </a:r>
            <a:r>
              <a:rPr kumimoji="1" lang="en-US" altLang="zh-CN" i="1"/>
              <a:t>k</a:t>
            </a:r>
            <a:r>
              <a:rPr kumimoji="1" lang="en-US" altLang="zh-CN" i="1" baseline="-25000"/>
              <a:t>m</a:t>
            </a:r>
            <a:r>
              <a:rPr kumimoji="1" lang="en-US" altLang="zh-CN"/>
              <a:t> </a:t>
            </a:r>
            <a:r>
              <a:rPr kumimoji="1" lang="en-US" altLang="en-US"/>
              <a:t>，</a:t>
            </a:r>
            <a:r>
              <a:rPr kumimoji="1" lang="zh-CN" altLang="en-US"/>
              <a:t>使得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kumimoji="1" lang="en-US" altLang="zh-CN" i="1"/>
              <a:t>k</a:t>
            </a:r>
            <a:r>
              <a:rPr kumimoji="1" lang="en-US" altLang="zh-CN" baseline="-25000"/>
              <a:t>1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1 </a:t>
            </a:r>
            <a:r>
              <a:rPr kumimoji="1" lang="en-US" altLang="zh-CN"/>
              <a:t>+ </a:t>
            </a:r>
            <a:r>
              <a:rPr kumimoji="1" lang="en-US" altLang="zh-CN" i="1"/>
              <a:t>k</a:t>
            </a:r>
            <a:r>
              <a:rPr kumimoji="1" lang="en-US" altLang="zh-CN" baseline="-25000"/>
              <a:t>2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2 </a:t>
            </a:r>
            <a:r>
              <a:rPr kumimoji="1" lang="en-US" altLang="zh-CN"/>
              <a:t>+ … + </a:t>
            </a:r>
            <a:r>
              <a:rPr kumimoji="1" lang="en-US" altLang="zh-CN" i="1"/>
              <a:t>k</a:t>
            </a:r>
            <a:r>
              <a:rPr kumimoji="1" lang="en-US" altLang="zh-CN" i="1" baseline="-25000"/>
              <a:t>m</a:t>
            </a:r>
            <a:r>
              <a:rPr kumimoji="1" lang="en-US" altLang="zh-CN" i="1"/>
              <a:t>a</a:t>
            </a:r>
            <a:r>
              <a:rPr kumimoji="1" lang="en-US" altLang="zh-CN" i="1" baseline="-25000"/>
              <a:t>m </a:t>
            </a:r>
            <a:r>
              <a:rPr kumimoji="1" lang="en-US" altLang="zh-CN"/>
              <a:t>=0</a:t>
            </a:r>
            <a:r>
              <a:rPr kumimoji="1" lang="en-US" altLang="en-US">
                <a:solidFill>
                  <a:srgbClr val="0000FF"/>
                </a:solidFill>
              </a:rPr>
              <a:t>（</a:t>
            </a:r>
            <a:r>
              <a:rPr kumimoji="1" lang="zh-CN" altLang="en-US">
                <a:solidFill>
                  <a:srgbClr val="0000FF"/>
                </a:solidFill>
              </a:rPr>
              <a:t>零向量）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/>
              <a:t>则称</a:t>
            </a:r>
            <a:r>
              <a:rPr kumimoji="1" lang="zh-CN" altLang="en-US"/>
              <a:t>向量组 </a:t>
            </a:r>
            <a:r>
              <a:rPr kumimoji="1" lang="en-US" altLang="zh-CN" i="1"/>
              <a:t>A </a:t>
            </a:r>
            <a:r>
              <a:rPr lang="zh-CN" altLang="en-US"/>
              <a:t>是</a:t>
            </a:r>
            <a:r>
              <a:rPr lang="zh-CN" altLang="en-US">
                <a:solidFill>
                  <a:srgbClr val="FF0000"/>
                </a:solidFill>
              </a:rPr>
              <a:t>线性相关</a:t>
            </a:r>
            <a:r>
              <a:rPr lang="zh-CN" altLang="en-US"/>
              <a:t>的，否则称它是</a:t>
            </a:r>
            <a:r>
              <a:rPr lang="zh-CN" altLang="en-US">
                <a:solidFill>
                  <a:srgbClr val="FF0000"/>
                </a:solidFill>
              </a:rPr>
              <a:t>线性无关</a:t>
            </a:r>
            <a:r>
              <a:rPr lang="zh-CN" altLang="en-US"/>
              <a:t>的．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468313" y="1916113"/>
            <a:ext cx="2332037" cy="1349375"/>
          </a:xfrm>
          <a:prstGeom prst="rect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向量组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en-US" sz="2400" b="1"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i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endParaRPr kumimoji="1" lang="en-US" altLang="zh-CN" sz="24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线性相关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492500" y="1916113"/>
            <a:ext cx="3016250" cy="1335087"/>
          </a:xfrm>
          <a:prstGeom prst="rect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元齐次线性方程组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Ax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= 0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有非零解</a:t>
            </a:r>
          </a:p>
        </p:txBody>
      </p:sp>
      <p:sp>
        <p:nvSpPr>
          <p:cNvPr id="24588" name="AutoShape 12"/>
          <p:cNvSpPr>
            <a:spLocks noChangeArrowheads="1"/>
          </p:cNvSpPr>
          <p:nvPr/>
        </p:nvSpPr>
        <p:spPr bwMode="auto">
          <a:xfrm>
            <a:off x="2843213" y="2349500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7380288" y="2349500"/>
            <a:ext cx="1393825" cy="473075"/>
          </a:xfrm>
          <a:prstGeom prst="rect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) </a:t>
            </a:r>
            <a:r>
              <a:rPr lang="en-US" altLang="zh-CN" sz="2400" b="1">
                <a:latin typeface="Symbol" pitchFamily="18" charset="2"/>
                <a:ea typeface="楷体_GB2312" pitchFamily="49" charset="-122"/>
              </a:rPr>
              <a:t>&lt;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endParaRPr kumimoji="1" lang="en-US" altLang="zh-CN" sz="2400" b="1" i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590" name="AutoShape 14"/>
          <p:cNvSpPr>
            <a:spLocks noChangeArrowheads="1"/>
          </p:cNvSpPr>
          <p:nvPr/>
        </p:nvSpPr>
        <p:spPr bwMode="auto">
          <a:xfrm>
            <a:off x="6659563" y="2349500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468313" y="4002088"/>
            <a:ext cx="2332037" cy="1349375"/>
          </a:xfrm>
          <a:prstGeom prst="rect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向量组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en-US" sz="2400" b="1"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i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endParaRPr kumimoji="1" lang="en-US" altLang="zh-CN" sz="24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线性无关</a:t>
            </a: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3492500" y="4002088"/>
            <a:ext cx="3016250" cy="1335087"/>
          </a:xfrm>
          <a:prstGeom prst="rect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元齐次线性方程组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Ax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= 0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只有零解</a:t>
            </a:r>
          </a:p>
        </p:txBody>
      </p:sp>
      <p:sp>
        <p:nvSpPr>
          <p:cNvPr id="4" name="AutoShape 12"/>
          <p:cNvSpPr>
            <a:spLocks noChangeArrowheads="1"/>
          </p:cNvSpPr>
          <p:nvPr/>
        </p:nvSpPr>
        <p:spPr bwMode="auto">
          <a:xfrm>
            <a:off x="2844800" y="4505325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7381875" y="4425950"/>
            <a:ext cx="1393825" cy="473075"/>
          </a:xfrm>
          <a:prstGeom prst="rect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) </a:t>
            </a:r>
            <a:r>
              <a:rPr lang="en-US" altLang="zh-CN" sz="2400" b="1">
                <a:latin typeface="Symbol" pitchFamily="18" charset="2"/>
                <a:ea typeface="楷体_GB2312" pitchFamily="49" charset="-122"/>
              </a:rPr>
              <a:t>=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endParaRPr kumimoji="1" lang="en-US" altLang="zh-CN" sz="2400" b="1" i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AutoShape 14"/>
          <p:cNvSpPr>
            <a:spLocks noChangeArrowheads="1"/>
          </p:cNvSpPr>
          <p:nvPr/>
        </p:nvSpPr>
        <p:spPr bwMode="auto">
          <a:xfrm>
            <a:off x="6661150" y="4433888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graphicFrame>
        <p:nvGraphicFramePr>
          <p:cNvPr id="8204" name="Object 20"/>
          <p:cNvGraphicFramePr>
            <a:graphicFrameLocks noChangeAspect="1"/>
          </p:cNvGraphicFramePr>
          <p:nvPr/>
        </p:nvGraphicFramePr>
        <p:xfrm>
          <a:off x="1619250" y="1341438"/>
          <a:ext cx="5087938" cy="503237"/>
        </p:xfrm>
        <a:graphic>
          <a:graphicData uri="http://schemas.openxmlformats.org/presentationml/2006/ole">
            <p:oleObj spid="_x0000_s8204" name="Equation" r:id="rId3" imgW="2311400" imgH="228600" progId="Equation.DSMT4">
              <p:embed/>
            </p:oleObj>
          </a:graphicData>
        </a:graphic>
      </p:graphicFrame>
      <p:graphicFrame>
        <p:nvGraphicFramePr>
          <p:cNvPr id="8205" name="Object 21"/>
          <p:cNvGraphicFramePr>
            <a:graphicFrameLocks noChangeAspect="1"/>
          </p:cNvGraphicFramePr>
          <p:nvPr/>
        </p:nvGraphicFramePr>
        <p:xfrm>
          <a:off x="1116013" y="404813"/>
          <a:ext cx="6553200" cy="493712"/>
        </p:xfrm>
        <a:graphic>
          <a:graphicData uri="http://schemas.openxmlformats.org/presentationml/2006/ole">
            <p:oleObj spid="_x0000_s8205" name="Equation" r:id="rId4" imgW="2908300" imgH="228600" progId="Equation.DSMT4">
              <p:embed/>
            </p:oleObj>
          </a:graphicData>
        </a:graphic>
      </p:graphicFrame>
      <p:graphicFrame>
        <p:nvGraphicFramePr>
          <p:cNvPr id="8206" name="Object 22"/>
          <p:cNvGraphicFramePr>
            <a:graphicFrameLocks noChangeAspect="1"/>
          </p:cNvGraphicFramePr>
          <p:nvPr/>
        </p:nvGraphicFramePr>
        <p:xfrm>
          <a:off x="1619250" y="836613"/>
          <a:ext cx="4195763" cy="506412"/>
        </p:xfrm>
        <a:graphic>
          <a:graphicData uri="http://schemas.openxmlformats.org/presentationml/2006/ole">
            <p:oleObj spid="_x0000_s8206" name="Equation" r:id="rId5" imgW="1892300" imgH="228600" progId="Equation.DSMT4">
              <p:embed/>
            </p:oleObj>
          </a:graphicData>
        </a:graphic>
      </p:graphicFrame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7127875" y="1773238"/>
            <a:ext cx="2016125" cy="51911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F20000"/>
                </a:solidFill>
                <a:latin typeface="黑体" pitchFamily="49" charset="-122"/>
                <a:ea typeface="黑体" pitchFamily="49" charset="-122"/>
              </a:rPr>
              <a:t>P.88</a:t>
            </a:r>
            <a:r>
              <a:rPr lang="zh-CN" altLang="en-US" sz="2800">
                <a:solidFill>
                  <a:srgbClr val="F20000"/>
                </a:solidFill>
                <a:latin typeface="黑体" pitchFamily="49" charset="-122"/>
                <a:ea typeface="黑体" pitchFamily="49" charset="-122"/>
              </a:rPr>
              <a:t>定理</a:t>
            </a:r>
            <a:r>
              <a:rPr lang="en-US" altLang="zh-CN" sz="2800">
                <a:solidFill>
                  <a:srgbClr val="F20000"/>
                </a:solidFill>
                <a:latin typeface="黑体" pitchFamily="49" charset="-122"/>
                <a:ea typeface="黑体" pitchFamily="49" charset="-122"/>
              </a:rPr>
              <a:t>4</a:t>
            </a:r>
          </a:p>
        </p:txBody>
      </p:sp>
      <p:graphicFrame>
        <p:nvGraphicFramePr>
          <p:cNvPr id="46104" name="Object 24"/>
          <p:cNvGraphicFramePr>
            <a:graphicFrameLocks noChangeAspect="1"/>
          </p:cNvGraphicFramePr>
          <p:nvPr/>
        </p:nvGraphicFramePr>
        <p:xfrm>
          <a:off x="7308850" y="4941888"/>
          <a:ext cx="1511300" cy="274637"/>
        </p:xfrm>
        <a:graphic>
          <a:graphicData uri="http://schemas.openxmlformats.org/presentationml/2006/ole">
            <p:oleObj spid="_x0000_s8208" name="Equation" r:id="rId6" imgW="1117115" imgH="203112" progId="Equation.DSMT4">
              <p:embed/>
            </p:oleObj>
          </a:graphicData>
        </a:graphic>
      </p:graphicFrame>
      <p:graphicFrame>
        <p:nvGraphicFramePr>
          <p:cNvPr id="46105" name="Object 25"/>
          <p:cNvGraphicFramePr>
            <a:graphicFrameLocks noChangeAspect="1"/>
          </p:cNvGraphicFramePr>
          <p:nvPr/>
        </p:nvGraphicFramePr>
        <p:xfrm>
          <a:off x="307975" y="6021388"/>
          <a:ext cx="8678863" cy="468312"/>
        </p:xfrm>
        <a:graphic>
          <a:graphicData uri="http://schemas.openxmlformats.org/presentationml/2006/ole">
            <p:oleObj spid="_x0000_s8209" name="Equation" r:id="rId7" imgW="4229100" imgH="228600" progId="Equation.DSMT4">
              <p:embed/>
            </p:oleObj>
          </a:graphicData>
        </a:graphic>
      </p:graphicFrame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468313" y="3357563"/>
            <a:ext cx="8316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>
                <a:solidFill>
                  <a:srgbClr val="DE0000"/>
                </a:solidFill>
                <a:latin typeface="Times New Roman" pitchFamily="18" charset="0"/>
              </a:rPr>
              <a:t>矩阵</a:t>
            </a:r>
            <a:r>
              <a:rPr kumimoji="1" lang="en-US" altLang="zh-CN" sz="2400" b="1" i="1">
                <a:solidFill>
                  <a:srgbClr val="DE0000"/>
                </a:solidFill>
                <a:latin typeface="Times New Roman" pitchFamily="18" charset="0"/>
              </a:rPr>
              <a:t>A </a:t>
            </a:r>
            <a:r>
              <a:rPr kumimoji="1" lang="en-US" altLang="zh-CN" sz="2400" b="1">
                <a:solidFill>
                  <a:srgbClr val="DE0000"/>
                </a:solidFill>
                <a:latin typeface="Times New Roman" pitchFamily="18" charset="0"/>
              </a:rPr>
              <a:t>= (</a:t>
            </a:r>
            <a:r>
              <a:rPr kumimoji="1" lang="en-US" altLang="zh-CN" sz="2400" b="1" i="1">
                <a:solidFill>
                  <a:srgbClr val="DE0000"/>
                </a:solidFill>
                <a:latin typeface="Times New Roman" pitchFamily="18" charset="0"/>
              </a:rPr>
              <a:t>a</a:t>
            </a:r>
            <a:r>
              <a:rPr kumimoji="1" lang="en-US" altLang="zh-CN" sz="2400" b="1" baseline="-25000">
                <a:solidFill>
                  <a:srgbClr val="DE0000"/>
                </a:solidFill>
                <a:latin typeface="Times New Roman" pitchFamily="18" charset="0"/>
              </a:rPr>
              <a:t>1</a:t>
            </a:r>
            <a:r>
              <a:rPr kumimoji="1" lang="en-US" altLang="zh-CN" sz="2400" b="1">
                <a:solidFill>
                  <a:srgbClr val="DE0000"/>
                </a:solidFill>
                <a:latin typeface="Times New Roman" pitchFamily="18" charset="0"/>
              </a:rPr>
              <a:t>, </a:t>
            </a:r>
            <a:r>
              <a:rPr kumimoji="1" lang="en-US" altLang="zh-CN" sz="2400" b="1" i="1">
                <a:solidFill>
                  <a:srgbClr val="DE0000"/>
                </a:solidFill>
                <a:latin typeface="Times New Roman" pitchFamily="18" charset="0"/>
              </a:rPr>
              <a:t>a</a:t>
            </a:r>
            <a:r>
              <a:rPr kumimoji="1" lang="en-US" altLang="zh-CN" sz="2400" b="1" baseline="-25000">
                <a:solidFill>
                  <a:srgbClr val="DE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>
                <a:solidFill>
                  <a:srgbClr val="DE0000"/>
                </a:solidFill>
                <a:latin typeface="Times New Roman" pitchFamily="18" charset="0"/>
              </a:rPr>
              <a:t>, …, </a:t>
            </a:r>
            <a:r>
              <a:rPr kumimoji="1" lang="en-US" altLang="zh-CN" sz="2400" b="1" i="1">
                <a:solidFill>
                  <a:srgbClr val="DE0000"/>
                </a:solidFill>
                <a:latin typeface="Times New Roman" pitchFamily="18" charset="0"/>
              </a:rPr>
              <a:t>a</a:t>
            </a:r>
            <a:r>
              <a:rPr kumimoji="1" lang="en-US" altLang="zh-CN" sz="2400" b="1" i="1" baseline="-25000">
                <a:solidFill>
                  <a:srgbClr val="DE0000"/>
                </a:solidFill>
                <a:latin typeface="Times New Roman" pitchFamily="18" charset="0"/>
              </a:rPr>
              <a:t>m</a:t>
            </a:r>
            <a:r>
              <a:rPr kumimoji="1" lang="en-US" altLang="zh-CN" sz="2400" b="1" i="1">
                <a:solidFill>
                  <a:srgbClr val="DE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>
                <a:solidFill>
                  <a:srgbClr val="DE0000"/>
                </a:solidFill>
                <a:latin typeface="Times New Roman" pitchFamily="18" charset="0"/>
              </a:rPr>
              <a:t>) </a:t>
            </a:r>
            <a:r>
              <a:rPr kumimoji="1" lang="zh-CN" altLang="en-US" sz="2400" b="1">
                <a:solidFill>
                  <a:srgbClr val="DE0000"/>
                </a:solidFill>
                <a:latin typeface="Times New Roman" pitchFamily="18" charset="0"/>
              </a:rPr>
              <a:t>的秩小于组</a:t>
            </a:r>
            <a:r>
              <a:rPr kumimoji="1" lang="en-US" altLang="zh-CN" sz="2400" b="1" i="1">
                <a:solidFill>
                  <a:srgbClr val="DE0000"/>
                </a:solidFill>
                <a:latin typeface="Times New Roman" pitchFamily="18" charset="0"/>
              </a:rPr>
              <a:t>A</a:t>
            </a:r>
            <a:r>
              <a:rPr kumimoji="1" lang="zh-CN" altLang="en-US" sz="2400" b="1">
                <a:solidFill>
                  <a:srgbClr val="DE0000"/>
                </a:solidFill>
                <a:latin typeface="Times New Roman" pitchFamily="18" charset="0"/>
              </a:rPr>
              <a:t>中向量的个数 </a:t>
            </a:r>
            <a:r>
              <a:rPr kumimoji="1" lang="en-US" altLang="zh-CN" sz="2400" b="1" i="1">
                <a:solidFill>
                  <a:srgbClr val="DE0000"/>
                </a:solidFill>
                <a:latin typeface="Times New Roman" pitchFamily="18" charset="0"/>
              </a:rPr>
              <a:t>m</a:t>
            </a:r>
            <a:endParaRPr kumimoji="1" lang="en-US" altLang="en-US" sz="2400" b="1" i="1">
              <a:solidFill>
                <a:srgbClr val="DE0000"/>
              </a:solidFill>
              <a:latin typeface="Times New Roman" pitchFamily="18" charset="0"/>
            </a:endParaRP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395288" y="5445125"/>
            <a:ext cx="8316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>
                <a:solidFill>
                  <a:srgbClr val="DE0000"/>
                </a:solidFill>
                <a:latin typeface="Times New Roman" pitchFamily="18" charset="0"/>
              </a:rPr>
              <a:t>矩阵</a:t>
            </a:r>
            <a:r>
              <a:rPr kumimoji="1" lang="en-US" altLang="zh-CN" sz="2400" b="1" i="1">
                <a:solidFill>
                  <a:srgbClr val="DE0000"/>
                </a:solidFill>
                <a:latin typeface="Times New Roman" pitchFamily="18" charset="0"/>
              </a:rPr>
              <a:t>A </a:t>
            </a:r>
            <a:r>
              <a:rPr kumimoji="1" lang="en-US" altLang="zh-CN" sz="2400" b="1">
                <a:solidFill>
                  <a:srgbClr val="DE0000"/>
                </a:solidFill>
                <a:latin typeface="Times New Roman" pitchFamily="18" charset="0"/>
              </a:rPr>
              <a:t>= (</a:t>
            </a:r>
            <a:r>
              <a:rPr kumimoji="1" lang="en-US" altLang="zh-CN" sz="2400" b="1" i="1">
                <a:solidFill>
                  <a:srgbClr val="DE0000"/>
                </a:solidFill>
                <a:latin typeface="Times New Roman" pitchFamily="18" charset="0"/>
              </a:rPr>
              <a:t>a</a:t>
            </a:r>
            <a:r>
              <a:rPr kumimoji="1" lang="en-US" altLang="zh-CN" sz="2400" b="1" baseline="-25000">
                <a:solidFill>
                  <a:srgbClr val="DE0000"/>
                </a:solidFill>
                <a:latin typeface="Times New Roman" pitchFamily="18" charset="0"/>
              </a:rPr>
              <a:t>1</a:t>
            </a:r>
            <a:r>
              <a:rPr kumimoji="1" lang="en-US" altLang="zh-CN" sz="2400" b="1">
                <a:solidFill>
                  <a:srgbClr val="DE0000"/>
                </a:solidFill>
                <a:latin typeface="Times New Roman" pitchFamily="18" charset="0"/>
              </a:rPr>
              <a:t>, </a:t>
            </a:r>
            <a:r>
              <a:rPr kumimoji="1" lang="en-US" altLang="zh-CN" sz="2400" b="1" i="1">
                <a:solidFill>
                  <a:srgbClr val="DE0000"/>
                </a:solidFill>
                <a:latin typeface="Times New Roman" pitchFamily="18" charset="0"/>
              </a:rPr>
              <a:t>a</a:t>
            </a:r>
            <a:r>
              <a:rPr kumimoji="1" lang="en-US" altLang="zh-CN" sz="2400" b="1" baseline="-25000">
                <a:solidFill>
                  <a:srgbClr val="DE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>
                <a:solidFill>
                  <a:srgbClr val="DE0000"/>
                </a:solidFill>
                <a:latin typeface="Times New Roman" pitchFamily="18" charset="0"/>
              </a:rPr>
              <a:t>, …, </a:t>
            </a:r>
            <a:r>
              <a:rPr kumimoji="1" lang="en-US" altLang="zh-CN" sz="2400" b="1" i="1">
                <a:solidFill>
                  <a:srgbClr val="DE0000"/>
                </a:solidFill>
                <a:latin typeface="Times New Roman" pitchFamily="18" charset="0"/>
              </a:rPr>
              <a:t>a</a:t>
            </a:r>
            <a:r>
              <a:rPr kumimoji="1" lang="en-US" altLang="zh-CN" sz="2400" b="1" i="1" baseline="-25000">
                <a:solidFill>
                  <a:srgbClr val="DE0000"/>
                </a:solidFill>
                <a:latin typeface="Times New Roman" pitchFamily="18" charset="0"/>
              </a:rPr>
              <a:t>m</a:t>
            </a:r>
            <a:r>
              <a:rPr kumimoji="1" lang="en-US" altLang="zh-CN" sz="2400" b="1" i="1">
                <a:solidFill>
                  <a:srgbClr val="DE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>
                <a:solidFill>
                  <a:srgbClr val="DE0000"/>
                </a:solidFill>
                <a:latin typeface="Times New Roman" pitchFamily="18" charset="0"/>
              </a:rPr>
              <a:t>) </a:t>
            </a:r>
            <a:r>
              <a:rPr kumimoji="1" lang="zh-CN" altLang="en-US" sz="2400" b="1">
                <a:solidFill>
                  <a:srgbClr val="DE0000"/>
                </a:solidFill>
                <a:latin typeface="Times New Roman" pitchFamily="18" charset="0"/>
              </a:rPr>
              <a:t>的秩等于组</a:t>
            </a:r>
            <a:r>
              <a:rPr kumimoji="1" lang="en-US" altLang="zh-CN" sz="2400" b="1" i="1">
                <a:solidFill>
                  <a:srgbClr val="DE0000"/>
                </a:solidFill>
                <a:latin typeface="Times New Roman" pitchFamily="18" charset="0"/>
              </a:rPr>
              <a:t>A</a:t>
            </a:r>
            <a:r>
              <a:rPr kumimoji="1" lang="zh-CN" altLang="en-US" sz="2400" b="1">
                <a:solidFill>
                  <a:srgbClr val="DE0000"/>
                </a:solidFill>
                <a:latin typeface="Times New Roman" pitchFamily="18" charset="0"/>
              </a:rPr>
              <a:t>中向量的个数 </a:t>
            </a:r>
            <a:r>
              <a:rPr kumimoji="1" lang="en-US" altLang="zh-CN" sz="2400" b="1" i="1">
                <a:solidFill>
                  <a:srgbClr val="DE0000"/>
                </a:solidFill>
                <a:latin typeface="Times New Roman" pitchFamily="18" charset="0"/>
              </a:rPr>
              <a:t>m</a:t>
            </a:r>
            <a:endParaRPr kumimoji="1" lang="en-US" altLang="en-US" sz="2400" b="1" i="1">
              <a:solidFill>
                <a:srgbClr val="DE0000"/>
              </a:solidFill>
              <a:latin typeface="Times New Roman" pitchFamily="18" charset="0"/>
            </a:endParaRPr>
          </a:p>
        </p:txBody>
      </p:sp>
      <p:sp>
        <p:nvSpPr>
          <p:cNvPr id="46108" name="Text Box 28"/>
          <p:cNvSpPr txBox="1">
            <a:spLocks noChangeArrowheads="1"/>
          </p:cNvSpPr>
          <p:nvPr/>
        </p:nvSpPr>
        <p:spPr bwMode="auto">
          <a:xfrm>
            <a:off x="7127875" y="3860800"/>
            <a:ext cx="2016125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F20000"/>
                </a:solidFill>
                <a:latin typeface="黑体" pitchFamily="49" charset="-122"/>
                <a:ea typeface="黑体" pitchFamily="49" charset="-122"/>
              </a:rPr>
              <a:t>P.88</a:t>
            </a:r>
            <a:r>
              <a:rPr lang="zh-CN" altLang="en-US" sz="2800">
                <a:solidFill>
                  <a:srgbClr val="F20000"/>
                </a:solidFill>
                <a:latin typeface="黑体" pitchFamily="49" charset="-122"/>
                <a:ea typeface="黑体" pitchFamily="49" charset="-122"/>
              </a:rPr>
              <a:t>定理</a:t>
            </a:r>
            <a:r>
              <a:rPr lang="en-US" altLang="zh-CN" sz="2800">
                <a:solidFill>
                  <a:srgbClr val="F20000"/>
                </a:solidFill>
                <a:latin typeface="黑体" pitchFamily="49" charset="-122"/>
                <a:ea typeface="黑体" pitchFamily="49" charset="-122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6" grpId="0" animBg="1"/>
      <p:bldP spid="24587" grpId="0" animBg="1"/>
      <p:bldP spid="24588" grpId="0" animBg="1"/>
      <p:bldP spid="24589" grpId="0" animBg="1"/>
      <p:bldP spid="24590" grpId="0" animBg="1"/>
      <p:bldP spid="2" grpId="0" animBg="1"/>
      <p:bldP spid="3" grpId="0" animBg="1"/>
      <p:bldP spid="4" grpId="0" animBg="1"/>
      <p:bldP spid="5" grpId="0" animBg="1"/>
      <p:bldP spid="6" grpId="0" animBg="1"/>
      <p:bldP spid="46103" grpId="0"/>
      <p:bldP spid="46106" grpId="0"/>
      <p:bldP spid="46107" grpId="0"/>
      <p:bldP spid="4610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1"/>
          <p:cNvSpPr txBox="1">
            <a:spLocks noChangeArrowheads="1"/>
          </p:cNvSpPr>
          <p:nvPr/>
        </p:nvSpPr>
        <p:spPr bwMode="auto">
          <a:xfrm>
            <a:off x="395288" y="24765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400" b="1">
                <a:solidFill>
                  <a:schemeClr val="tx2"/>
                </a:solidFill>
                <a:latin typeface="宋体" charset="-122"/>
              </a:rPr>
              <a:t>对于</a:t>
            </a:r>
            <a:r>
              <a:rPr kumimoji="1" lang="zh-CN" altLang="en-US" sz="2400" b="1">
                <a:latin typeface="宋体" charset="-122"/>
              </a:rPr>
              <a:t>向量组</a:t>
            </a:r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    </a:t>
            </a:r>
          </a:p>
        </p:txBody>
      </p:sp>
      <p:graphicFrame>
        <p:nvGraphicFramePr>
          <p:cNvPr id="9219" name="Object 13" descr="白色大理石"/>
          <p:cNvGraphicFramePr>
            <a:graphicFrameLocks noChangeAspect="1"/>
          </p:cNvGraphicFramePr>
          <p:nvPr/>
        </p:nvGraphicFramePr>
        <p:xfrm>
          <a:off x="107950" y="831850"/>
          <a:ext cx="8929688" cy="395288"/>
        </p:xfrm>
        <a:graphic>
          <a:graphicData uri="http://schemas.openxmlformats.org/presentationml/2006/ole">
            <p:oleObj spid="_x0000_s9219" name="Equation" r:id="rId3" imgW="10870920" imgH="482400" progId="Equation.DSMT4">
              <p:embed/>
            </p:oleObj>
          </a:graphicData>
        </a:graphic>
      </p:graphicFrame>
      <p:graphicFrame>
        <p:nvGraphicFramePr>
          <p:cNvPr id="9220" name="Object 15" descr="白色大理石"/>
          <p:cNvGraphicFramePr>
            <a:graphicFrameLocks noChangeAspect="1"/>
          </p:cNvGraphicFramePr>
          <p:nvPr/>
        </p:nvGraphicFramePr>
        <p:xfrm>
          <a:off x="257175" y="1557338"/>
          <a:ext cx="8375650" cy="355600"/>
        </p:xfrm>
        <a:graphic>
          <a:graphicData uri="http://schemas.openxmlformats.org/presentationml/2006/ole">
            <p:oleObj spid="_x0000_s9220" name="Equation" r:id="rId4" imgW="10502640" imgH="444240" progId="Equation.DSMT4">
              <p:embed/>
            </p:oleObj>
          </a:graphicData>
        </a:graphic>
      </p:graphicFrame>
      <p:sp>
        <p:nvSpPr>
          <p:cNvPr id="43021" name="Rectangle 18" descr="白色大理石"/>
          <p:cNvSpPr>
            <a:spLocks noChangeArrowheads="1"/>
          </p:cNvSpPr>
          <p:nvPr/>
        </p:nvSpPr>
        <p:spPr bwMode="auto">
          <a:xfrm>
            <a:off x="684213" y="1990725"/>
            <a:ext cx="172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解：</a:t>
            </a:r>
          </a:p>
        </p:txBody>
      </p:sp>
      <p:graphicFrame>
        <p:nvGraphicFramePr>
          <p:cNvPr id="43023" name="Object 20" descr="白色大理石"/>
          <p:cNvGraphicFramePr>
            <a:graphicFrameLocks noChangeAspect="1"/>
          </p:cNvGraphicFramePr>
          <p:nvPr/>
        </p:nvGraphicFramePr>
        <p:xfrm>
          <a:off x="1619250" y="2084388"/>
          <a:ext cx="3738563" cy="414337"/>
        </p:xfrm>
        <a:graphic>
          <a:graphicData uri="http://schemas.openxmlformats.org/presentationml/2006/ole">
            <p:oleObj spid="_x0000_s9222" name="Equation" r:id="rId5" imgW="3810000" imgH="444500" progId="Equation.DSMT4">
              <p:embed/>
            </p:oleObj>
          </a:graphicData>
        </a:graphic>
      </p:graphicFrame>
      <p:sp>
        <p:nvSpPr>
          <p:cNvPr id="43025" name="Rectangle 22" descr="白色大理石"/>
          <p:cNvSpPr>
            <a:spLocks noChangeArrowheads="1"/>
          </p:cNvSpPr>
          <p:nvPr/>
        </p:nvSpPr>
        <p:spPr bwMode="auto">
          <a:xfrm>
            <a:off x="5832475" y="2089150"/>
            <a:ext cx="331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>
                <a:latin typeface="宋体" charset="-122"/>
              </a:rPr>
              <a:t>即有方程组</a:t>
            </a:r>
          </a:p>
        </p:txBody>
      </p:sp>
      <p:graphicFrame>
        <p:nvGraphicFramePr>
          <p:cNvPr id="43026" name="Object 23"/>
          <p:cNvGraphicFramePr>
            <a:graphicFrameLocks noChangeAspect="1"/>
          </p:cNvGraphicFramePr>
          <p:nvPr/>
        </p:nvGraphicFramePr>
        <p:xfrm>
          <a:off x="323850" y="2636838"/>
          <a:ext cx="2881313" cy="1474787"/>
        </p:xfrm>
        <a:graphic>
          <a:graphicData uri="http://schemas.openxmlformats.org/presentationml/2006/ole">
            <p:oleObj spid="_x0000_s9224" name="Equation" r:id="rId6" imgW="1308100" imgH="711200" progId="Equation.DSMT4">
              <p:embed/>
            </p:oleObj>
          </a:graphicData>
        </a:graphic>
      </p:graphicFrame>
      <p:graphicFrame>
        <p:nvGraphicFramePr>
          <p:cNvPr id="43042" name="Object 34"/>
          <p:cNvGraphicFramePr>
            <a:graphicFrameLocks noChangeAspect="1"/>
          </p:cNvGraphicFramePr>
          <p:nvPr/>
        </p:nvGraphicFramePr>
        <p:xfrm>
          <a:off x="539750" y="4149725"/>
          <a:ext cx="7199313" cy="1366838"/>
        </p:xfrm>
        <a:graphic>
          <a:graphicData uri="http://schemas.openxmlformats.org/presentationml/2006/ole">
            <p:oleObj spid="_x0000_s9225" name="Equation" r:id="rId7" imgW="3784600" imgH="711200" progId="Equation.DSMT4">
              <p:embed/>
            </p:oleObj>
          </a:graphicData>
        </a:graphic>
      </p:graphicFrame>
      <p:graphicFrame>
        <p:nvGraphicFramePr>
          <p:cNvPr id="43043" name="Object 35"/>
          <p:cNvGraphicFramePr>
            <a:graphicFrameLocks noChangeAspect="1"/>
          </p:cNvGraphicFramePr>
          <p:nvPr/>
        </p:nvGraphicFramePr>
        <p:xfrm>
          <a:off x="3203575" y="2636838"/>
          <a:ext cx="3744913" cy="1423987"/>
        </p:xfrm>
        <a:graphic>
          <a:graphicData uri="http://schemas.openxmlformats.org/presentationml/2006/ole">
            <p:oleObj spid="_x0000_s9226" name="Equation" r:id="rId8" imgW="1790700" imgH="711200" progId="Equation.DSMT4">
              <p:embed/>
            </p:oleObj>
          </a:graphicData>
        </a:graphic>
      </p:graphicFrame>
      <p:graphicFrame>
        <p:nvGraphicFramePr>
          <p:cNvPr id="43044" name="Object 36"/>
          <p:cNvGraphicFramePr>
            <a:graphicFrameLocks noChangeAspect="1"/>
          </p:cNvGraphicFramePr>
          <p:nvPr/>
        </p:nvGraphicFramePr>
        <p:xfrm>
          <a:off x="6948488" y="3141663"/>
          <a:ext cx="1489075" cy="393700"/>
        </p:xfrm>
        <a:graphic>
          <a:graphicData uri="http://schemas.openxmlformats.org/presentationml/2006/ole">
            <p:oleObj spid="_x0000_s9227" name="Equation" r:id="rId9" imgW="672516" imgH="177646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1" grpId="0"/>
      <p:bldP spid="430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68" name="Object 23"/>
          <p:cNvGraphicFramePr>
            <a:graphicFrameLocks noChangeAspect="1"/>
          </p:cNvGraphicFramePr>
          <p:nvPr/>
        </p:nvGraphicFramePr>
        <p:xfrm>
          <a:off x="755650" y="1844675"/>
          <a:ext cx="4968875" cy="1438275"/>
        </p:xfrm>
        <a:graphic>
          <a:graphicData uri="http://schemas.openxmlformats.org/presentationml/2006/ole">
            <p:oleObj spid="_x0000_s10242" name="Equation" r:id="rId3" imgW="2311400" imgH="711200" progId="Equation.DSMT4">
              <p:embed/>
            </p:oleObj>
          </a:graphicData>
        </a:graphic>
      </p:graphicFrame>
      <p:graphicFrame>
        <p:nvGraphicFramePr>
          <p:cNvPr id="45069" name="Object 29" descr="白色大理石"/>
          <p:cNvGraphicFramePr>
            <a:graphicFrameLocks noChangeAspect="1"/>
          </p:cNvGraphicFramePr>
          <p:nvPr/>
        </p:nvGraphicFramePr>
        <p:xfrm>
          <a:off x="6211888" y="2347913"/>
          <a:ext cx="330200" cy="431800"/>
        </p:xfrm>
        <a:graphic>
          <a:graphicData uri="http://schemas.openxmlformats.org/presentationml/2006/ole">
            <p:oleObj spid="_x0000_s10243" name="Equation" r:id="rId4" imgW="330057" imgH="431613" progId="Equation.DSMT4">
              <p:embed/>
            </p:oleObj>
          </a:graphicData>
        </a:graphic>
      </p:graphicFrame>
      <p:sp>
        <p:nvSpPr>
          <p:cNvPr id="45070" name="Rectangle 30" descr="白色大理石"/>
          <p:cNvSpPr>
            <a:spLocks noChangeArrowheads="1"/>
          </p:cNvSpPr>
          <p:nvPr/>
        </p:nvSpPr>
        <p:spPr bwMode="auto">
          <a:xfrm>
            <a:off x="6500813" y="2276475"/>
            <a:ext cx="229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>
                <a:latin typeface="宋体" charset="-122"/>
              </a:rPr>
              <a:t>为自由未知数</a:t>
            </a:r>
          </a:p>
        </p:txBody>
      </p:sp>
      <p:graphicFrame>
        <p:nvGraphicFramePr>
          <p:cNvPr id="45071" name="Object 36" descr="白色大理石"/>
          <p:cNvGraphicFramePr>
            <a:graphicFrameLocks noChangeAspect="1"/>
          </p:cNvGraphicFramePr>
          <p:nvPr/>
        </p:nvGraphicFramePr>
        <p:xfrm>
          <a:off x="1116013" y="3357563"/>
          <a:ext cx="5256212" cy="430212"/>
        </p:xfrm>
        <a:graphic>
          <a:graphicData uri="http://schemas.openxmlformats.org/presentationml/2006/ole">
            <p:oleObj spid="_x0000_s10245" name="Equation" r:id="rId5" imgW="5486400" imgH="457200" progId="Equation.DSMT4">
              <p:embed/>
            </p:oleObj>
          </a:graphicData>
        </a:graphic>
      </p:graphicFrame>
      <p:graphicFrame>
        <p:nvGraphicFramePr>
          <p:cNvPr id="45072" name="Object 40" descr="白色大理石"/>
          <p:cNvGraphicFramePr>
            <a:graphicFrameLocks noChangeAspect="1"/>
          </p:cNvGraphicFramePr>
          <p:nvPr/>
        </p:nvGraphicFramePr>
        <p:xfrm>
          <a:off x="1042988" y="3933825"/>
          <a:ext cx="6480175" cy="484188"/>
        </p:xfrm>
        <a:graphic>
          <a:graphicData uri="http://schemas.openxmlformats.org/presentationml/2006/ole">
            <p:oleObj spid="_x0000_s10246" name="Equation" r:id="rId6" imgW="2933700" imgH="228600" progId="Equation.DSMT4">
              <p:embed/>
            </p:oleObj>
          </a:graphicData>
        </a:graphic>
      </p:graphicFrame>
      <p:graphicFrame>
        <p:nvGraphicFramePr>
          <p:cNvPr id="45073" name="Object 17"/>
          <p:cNvGraphicFramePr>
            <a:graphicFrameLocks noChangeAspect="1"/>
          </p:cNvGraphicFramePr>
          <p:nvPr/>
        </p:nvGraphicFramePr>
        <p:xfrm>
          <a:off x="595313" y="4508500"/>
          <a:ext cx="7939087" cy="465138"/>
        </p:xfrm>
        <a:graphic>
          <a:graphicData uri="http://schemas.openxmlformats.org/presentationml/2006/ole">
            <p:oleObj spid="_x0000_s10247" name="Equation" r:id="rId7" imgW="3911600" imgH="228600" progId="Equation.DSMT4">
              <p:embed/>
            </p:oleObj>
          </a:graphicData>
        </a:graphic>
      </p:graphicFrame>
      <p:graphicFrame>
        <p:nvGraphicFramePr>
          <p:cNvPr id="10248" name="Object 18"/>
          <p:cNvGraphicFramePr>
            <a:graphicFrameLocks noChangeAspect="1"/>
          </p:cNvGraphicFramePr>
          <p:nvPr/>
        </p:nvGraphicFramePr>
        <p:xfrm>
          <a:off x="611188" y="476250"/>
          <a:ext cx="7893050" cy="1300163"/>
        </p:xfrm>
        <a:graphic>
          <a:graphicData uri="http://schemas.openxmlformats.org/presentationml/2006/ole">
            <p:oleObj spid="_x0000_s10248" name="Equation" r:id="rId8" imgW="4025900" imgH="711200" progId="Equation.DSMT4">
              <p:embed/>
            </p:oleObj>
          </a:graphicData>
        </a:graphic>
      </p:graphicFrame>
      <p:graphicFrame>
        <p:nvGraphicFramePr>
          <p:cNvPr id="45075" name="Object 15" descr="白色大理石"/>
          <p:cNvGraphicFramePr>
            <a:graphicFrameLocks noChangeAspect="1"/>
          </p:cNvGraphicFramePr>
          <p:nvPr/>
        </p:nvGraphicFramePr>
        <p:xfrm>
          <a:off x="488950" y="5080000"/>
          <a:ext cx="8134350" cy="393700"/>
        </p:xfrm>
        <a:graphic>
          <a:graphicData uri="http://schemas.openxmlformats.org/presentationml/2006/ole">
            <p:oleObj spid="_x0000_s10249" name="Equation" r:id="rId9" imgW="9486900" imgH="457200" progId="Equation.DSMT4">
              <p:embed/>
            </p:oleObj>
          </a:graphicData>
        </a:graphic>
      </p:graphicFrame>
      <p:graphicFrame>
        <p:nvGraphicFramePr>
          <p:cNvPr id="45076" name="Object 20"/>
          <p:cNvGraphicFramePr>
            <a:graphicFrameLocks noChangeAspect="1"/>
          </p:cNvGraphicFramePr>
          <p:nvPr/>
        </p:nvGraphicFramePr>
        <p:xfrm>
          <a:off x="1116013" y="5616575"/>
          <a:ext cx="2087562" cy="438150"/>
        </p:xfrm>
        <a:graphic>
          <a:graphicData uri="http://schemas.openxmlformats.org/presentationml/2006/ole">
            <p:oleObj spid="_x0000_s10250" name="Equation" r:id="rId10" imgW="96516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395288" y="404813"/>
            <a:ext cx="84597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线性相关的定义还可以用另一种说法</a:t>
            </a:r>
          </a:p>
        </p:txBody>
      </p:sp>
      <p:sp>
        <p:nvSpPr>
          <p:cNvPr id="14349" name="Text Box 19"/>
          <p:cNvSpPr txBox="1">
            <a:spLocks noChangeArrowheads="1"/>
          </p:cNvSpPr>
          <p:nvPr/>
        </p:nvSpPr>
        <p:spPr bwMode="auto">
          <a:xfrm>
            <a:off x="468313" y="4652963"/>
            <a:ext cx="78851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以下证明定义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与定义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’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是等价的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(s  2)</a:t>
            </a:r>
          </a:p>
        </p:txBody>
      </p:sp>
      <p:sp>
        <p:nvSpPr>
          <p:cNvPr id="14358" name="Rectangle 18"/>
          <p:cNvSpPr>
            <a:spLocks noChangeArrowheads="1"/>
          </p:cNvSpPr>
          <p:nvPr/>
        </p:nvSpPr>
        <p:spPr bwMode="auto">
          <a:xfrm>
            <a:off x="468313" y="4076700"/>
            <a:ext cx="6481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量组</a:t>
            </a:r>
            <a:r>
              <a:rPr kumimoji="1" lang="zh-CN" altLang="en-US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… , </a:t>
            </a:r>
            <a:r>
              <a:rPr kumimoji="1" lang="en-US" altLang="zh-CN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i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s  </a:t>
            </a: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称为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线性相关的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.</a:t>
            </a:r>
          </a:p>
        </p:txBody>
      </p:sp>
      <p:sp>
        <p:nvSpPr>
          <p:cNvPr id="14359" name="Text Box 16"/>
          <p:cNvSpPr txBox="1">
            <a:spLocks noChangeArrowheads="1"/>
          </p:cNvSpPr>
          <p:nvPr/>
        </p:nvSpPr>
        <p:spPr bwMode="auto">
          <a:xfrm>
            <a:off x="971550" y="2781300"/>
            <a:ext cx="754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定义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’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  </a:t>
            </a: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如果向量组 </a:t>
            </a:r>
            <a:r>
              <a:rPr kumimoji="1" lang="zh-CN" altLang="en-US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… , </a:t>
            </a:r>
            <a:r>
              <a:rPr kumimoji="1" lang="en-US" altLang="zh-CN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i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s  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(s  2)</a:t>
            </a: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中</a:t>
            </a:r>
          </a:p>
        </p:txBody>
      </p:sp>
      <p:sp>
        <p:nvSpPr>
          <p:cNvPr id="14360" name="Text Box 17"/>
          <p:cNvSpPr txBox="1">
            <a:spLocks noChangeArrowheads="1"/>
          </p:cNvSpPr>
          <p:nvPr/>
        </p:nvSpPr>
        <p:spPr bwMode="auto">
          <a:xfrm>
            <a:off x="468313" y="3500438"/>
            <a:ext cx="8153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至少有一个向量可以由其余向量线性表示，则向</a:t>
            </a:r>
          </a:p>
        </p:txBody>
      </p:sp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1042988" y="981075"/>
            <a:ext cx="746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定义 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   </a:t>
            </a: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向量组 </a:t>
            </a:r>
            <a:r>
              <a:rPr kumimoji="1" lang="zh-CN" altLang="en-US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… , </a:t>
            </a:r>
            <a:r>
              <a:rPr kumimoji="1" lang="en-US" altLang="zh-CN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i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s  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(s  1)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称为</a:t>
            </a:r>
          </a:p>
        </p:txBody>
      </p:sp>
      <p:sp>
        <p:nvSpPr>
          <p:cNvPr id="11272" name="Text Box 6"/>
          <p:cNvSpPr txBox="1">
            <a:spLocks noChangeArrowheads="1"/>
          </p:cNvSpPr>
          <p:nvPr/>
        </p:nvSpPr>
        <p:spPr bwMode="auto">
          <a:xfrm>
            <a:off x="468313" y="1628775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线性相关的</a:t>
            </a: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，如果存在不全为零的实数 </a:t>
            </a:r>
            <a:r>
              <a:rPr kumimoji="1" lang="en-US" altLang="zh-CN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 , </a:t>
            </a:r>
            <a:r>
              <a:rPr kumimoji="1" lang="en-US" altLang="zh-CN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 , </a:t>
            </a:r>
          </a:p>
        </p:txBody>
      </p:sp>
      <p:sp>
        <p:nvSpPr>
          <p:cNvPr id="11273" name="Text Box 7"/>
          <p:cNvSpPr txBox="1">
            <a:spLocks noChangeArrowheads="1"/>
          </p:cNvSpPr>
          <p:nvPr/>
        </p:nvSpPr>
        <p:spPr bwMode="auto">
          <a:xfrm>
            <a:off x="468313" y="2205038"/>
            <a:ext cx="2514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… ,</a:t>
            </a:r>
            <a:r>
              <a:rPr kumimoji="1" lang="en-US" altLang="zh-CN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 k</a:t>
            </a:r>
            <a:r>
              <a:rPr kumimoji="1" lang="en-US" altLang="zh-CN" sz="2800" b="1" i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s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 ,   </a:t>
            </a:r>
            <a:r>
              <a:rPr kumimoji="1" lang="zh-CN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使</a:t>
            </a:r>
            <a:endParaRPr kumimoji="1" lang="zh-CN" altLang="en-US" sz="2800" b="1">
              <a:solidFill>
                <a:srgbClr val="0066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1274" name="Rectangle 9"/>
          <p:cNvSpPr>
            <a:spLocks noChangeArrowheads="1"/>
          </p:cNvSpPr>
          <p:nvPr/>
        </p:nvSpPr>
        <p:spPr bwMode="auto">
          <a:xfrm>
            <a:off x="2411413" y="2205038"/>
            <a:ext cx="59039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 + </a:t>
            </a:r>
            <a:r>
              <a:rPr kumimoji="1" lang="en-US" altLang="zh-CN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 + ... +</a:t>
            </a:r>
            <a:r>
              <a:rPr kumimoji="1" lang="en-US" altLang="zh-CN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i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s</a:t>
            </a:r>
            <a:r>
              <a:rPr kumimoji="1" lang="en-US" altLang="zh-CN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i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s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 = 0.        </a:t>
            </a:r>
            <a:endParaRPr kumimoji="1" lang="en-US" altLang="zh-CN" sz="2800" b="1">
              <a:solidFill>
                <a:srgbClr val="006600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9" grpId="0"/>
      <p:bldP spid="14358" grpId="0"/>
      <p:bldP spid="14359" grpId="0"/>
      <p:bldP spid="143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1" name="Text Box 5"/>
          <p:cNvSpPr txBox="1">
            <a:spLocks noChangeArrowheads="1"/>
          </p:cNvSpPr>
          <p:nvPr/>
        </p:nvSpPr>
        <p:spPr bwMode="auto">
          <a:xfrm>
            <a:off x="2843213" y="476250"/>
            <a:ext cx="60499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若向量组</a:t>
            </a:r>
            <a:r>
              <a:rPr kumimoji="1" lang="zh-CN" altLang="en-US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, … 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s 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按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定义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</a:p>
        </p:txBody>
      </p:sp>
      <p:sp>
        <p:nvSpPr>
          <p:cNvPr id="47122" name="Text Box 6"/>
          <p:cNvSpPr txBox="1">
            <a:spLocks noChangeArrowheads="1"/>
          </p:cNvSpPr>
          <p:nvPr/>
        </p:nvSpPr>
        <p:spPr bwMode="auto">
          <a:xfrm>
            <a:off x="555625" y="1050925"/>
            <a:ext cx="8912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线性相关，即有不全为零的实数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, … 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</a:rPr>
              <a:t>s 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使</a:t>
            </a:r>
            <a:r>
              <a:rPr kumimoji="1" lang="en-US" altLang="en-US" sz="2800" b="1">
                <a:latin typeface="Times New Roman" pitchFamily="18" charset="0"/>
                <a:ea typeface="黑体" pitchFamily="49" charset="-122"/>
              </a:rPr>
              <a:t> </a:t>
            </a:r>
            <a:endParaRPr kumimoji="1" lang="zh-CN" altLang="en-US" sz="2800" b="1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7123" name="Rectangle 7"/>
          <p:cNvSpPr>
            <a:spLocks noChangeArrowheads="1"/>
          </p:cNvSpPr>
          <p:nvPr/>
        </p:nvSpPr>
        <p:spPr bwMode="auto">
          <a:xfrm>
            <a:off x="2139950" y="1555750"/>
            <a:ext cx="436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+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+ ... +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</a:rPr>
              <a:t>s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</a:rPr>
              <a:t>s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= 0.</a:t>
            </a:r>
          </a:p>
        </p:txBody>
      </p:sp>
      <p:sp>
        <p:nvSpPr>
          <p:cNvPr id="47124" name="Text Box 8"/>
          <p:cNvSpPr txBox="1">
            <a:spLocks noChangeArrowheads="1"/>
          </p:cNvSpPr>
          <p:nvPr/>
        </p:nvSpPr>
        <p:spPr bwMode="auto">
          <a:xfrm>
            <a:off x="646113" y="2132013"/>
            <a:ext cx="8153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因为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, … 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</a:rPr>
              <a:t>s 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不全为零，不妨设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</a:rPr>
              <a:t>s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 0</a:t>
            </a:r>
            <a:r>
              <a:rPr kumimoji="1" lang="en-US" altLang="en-US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，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于是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 </a:t>
            </a:r>
          </a:p>
        </p:txBody>
      </p:sp>
      <p:sp>
        <p:nvSpPr>
          <p:cNvPr id="47125" name="Text Box 9"/>
          <p:cNvSpPr txBox="1">
            <a:spLocks noChangeArrowheads="1"/>
          </p:cNvSpPr>
          <p:nvPr/>
        </p:nvSpPr>
        <p:spPr bwMode="auto">
          <a:xfrm>
            <a:off x="627063" y="2708275"/>
            <a:ext cx="266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上式可改写为</a:t>
            </a:r>
          </a:p>
        </p:txBody>
      </p:sp>
      <p:graphicFrame>
        <p:nvGraphicFramePr>
          <p:cNvPr id="47126" name="Object 10"/>
          <p:cNvGraphicFramePr>
            <a:graphicFrameLocks noChangeAspect="1"/>
          </p:cNvGraphicFramePr>
          <p:nvPr/>
        </p:nvGraphicFramePr>
        <p:xfrm>
          <a:off x="1385888" y="3213100"/>
          <a:ext cx="5721350" cy="1182688"/>
        </p:xfrm>
        <a:graphic>
          <a:graphicData uri="http://schemas.openxmlformats.org/presentationml/2006/ole">
            <p:oleObj spid="_x0000_s12295" name="Equation" r:id="rId3" imgW="2273300" imgH="444500" progId="Equation.DSMT4">
              <p:embed/>
            </p:oleObj>
          </a:graphicData>
        </a:graphic>
      </p:graphicFrame>
      <p:sp>
        <p:nvSpPr>
          <p:cNvPr id="47127" name="Text Box 11"/>
          <p:cNvSpPr txBox="1">
            <a:spLocks noChangeArrowheads="1"/>
          </p:cNvSpPr>
          <p:nvPr/>
        </p:nvSpPr>
        <p:spPr bwMode="auto">
          <a:xfrm>
            <a:off x="539750" y="4437063"/>
            <a:ext cx="8153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这就是说，向量 </a:t>
            </a:r>
            <a:r>
              <a:rPr kumimoji="1" lang="zh-CN" altLang="en-US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</a:rPr>
              <a:t>s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可以被其余的向量线性表示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,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所</a:t>
            </a:r>
          </a:p>
        </p:txBody>
      </p:sp>
      <p:sp>
        <p:nvSpPr>
          <p:cNvPr id="47128" name="Text Box 12"/>
          <p:cNvSpPr txBox="1">
            <a:spLocks noChangeArrowheads="1"/>
          </p:cNvSpPr>
          <p:nvPr/>
        </p:nvSpPr>
        <p:spPr bwMode="auto">
          <a:xfrm>
            <a:off x="539750" y="5084763"/>
            <a:ext cx="571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以此向量组满足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定义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’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的条件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.</a:t>
            </a:r>
          </a:p>
        </p:txBody>
      </p:sp>
      <p:graphicFrame>
        <p:nvGraphicFramePr>
          <p:cNvPr id="12298" name="Object 15"/>
          <p:cNvGraphicFramePr>
            <a:graphicFrameLocks noChangeAspect="1"/>
          </p:cNvGraphicFramePr>
          <p:nvPr/>
        </p:nvGraphicFramePr>
        <p:xfrm>
          <a:off x="2581275" y="1616075"/>
          <a:ext cx="914400" cy="182563"/>
        </p:xfrm>
        <a:graphic>
          <a:graphicData uri="http://schemas.openxmlformats.org/presentationml/2006/ole">
            <p:oleObj spid="_x0000_s12298" name="Equation" r:id="rId4" imgW="429604" imgH="668273" progId="Equation.DSMT4">
              <p:embed/>
            </p:oleObj>
          </a:graphicData>
        </a:graphic>
      </p:graphicFrame>
      <p:graphicFrame>
        <p:nvGraphicFramePr>
          <p:cNvPr id="12299" name="Object 17"/>
          <p:cNvGraphicFramePr>
            <a:graphicFrameLocks noChangeAspect="1"/>
          </p:cNvGraphicFramePr>
          <p:nvPr/>
        </p:nvGraphicFramePr>
        <p:xfrm>
          <a:off x="1619250" y="476250"/>
          <a:ext cx="1152525" cy="520700"/>
        </p:xfrm>
        <a:graphic>
          <a:graphicData uri="http://schemas.openxmlformats.org/presentationml/2006/ole">
            <p:oleObj spid="_x0000_s12299" name="Equation" r:id="rId5" imgW="393359" imgH="177646" progId="Equation.DSMT4">
              <p:embed/>
            </p:oleObj>
          </a:graphicData>
        </a:graphic>
      </p:graphicFrame>
      <p:sp>
        <p:nvSpPr>
          <p:cNvPr id="12300" name="Text Box 7"/>
          <p:cNvSpPr txBox="1">
            <a:spLocks noChangeArrowheads="1"/>
          </p:cNvSpPr>
          <p:nvPr/>
        </p:nvSpPr>
        <p:spPr bwMode="auto">
          <a:xfrm>
            <a:off x="539750" y="404813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证明：</a:t>
            </a:r>
            <a:endParaRPr kumimoji="1" lang="zh-CN" altLang="en-US" sz="3200" b="1">
              <a:solidFill>
                <a:schemeClr val="accent2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1" grpId="0"/>
      <p:bldP spid="47122" grpId="0"/>
      <p:bldP spid="47123" grpId="0"/>
      <p:bldP spid="47124" grpId="0"/>
      <p:bldP spid="47125" grpId="0"/>
      <p:bldP spid="47127" grpId="0"/>
      <p:bldP spid="471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9" name="Text Box 8"/>
          <p:cNvSpPr txBox="1">
            <a:spLocks noChangeArrowheads="1"/>
          </p:cNvSpPr>
          <p:nvPr/>
        </p:nvSpPr>
        <p:spPr bwMode="auto">
          <a:xfrm>
            <a:off x="2687638" y="568325"/>
            <a:ext cx="609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设向量组</a:t>
            </a:r>
            <a:r>
              <a:rPr kumimoji="1" lang="zh-CN" altLang="en-US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, … 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s 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按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定义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’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是</a:t>
            </a:r>
            <a:endParaRPr kumimoji="1" lang="zh-CN" altLang="en-US" sz="2800" b="1" i="1" baseline="-25000">
              <a:latin typeface="Times New Roman" pitchFamily="18" charset="0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49160" name="Text Box 9"/>
          <p:cNvSpPr txBox="1">
            <a:spLocks noChangeArrowheads="1"/>
          </p:cNvSpPr>
          <p:nvPr/>
        </p:nvSpPr>
        <p:spPr bwMode="auto">
          <a:xfrm>
            <a:off x="554038" y="1073150"/>
            <a:ext cx="85899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线性相关的，即向量组</a:t>
            </a:r>
            <a:r>
              <a:rPr kumimoji="1" lang="zh-CN" altLang="en-US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, … 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s 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中有一个向</a:t>
            </a:r>
          </a:p>
        </p:txBody>
      </p:sp>
      <p:sp>
        <p:nvSpPr>
          <p:cNvPr id="49161" name="Text Box 10"/>
          <p:cNvSpPr txBox="1">
            <a:spLocks noChangeArrowheads="1"/>
          </p:cNvSpPr>
          <p:nvPr/>
        </p:nvSpPr>
        <p:spPr bwMode="auto">
          <a:xfrm>
            <a:off x="554038" y="1577975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量可由其余向量线性表示，不妨设</a:t>
            </a:r>
            <a:r>
              <a:rPr kumimoji="1" lang="zh-CN" altLang="en-US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s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可由其余向</a:t>
            </a:r>
          </a:p>
        </p:txBody>
      </p:sp>
      <p:sp>
        <p:nvSpPr>
          <p:cNvPr id="49162" name="Text Box 11"/>
          <p:cNvSpPr txBox="1">
            <a:spLocks noChangeArrowheads="1"/>
          </p:cNvSpPr>
          <p:nvPr/>
        </p:nvSpPr>
        <p:spPr bwMode="auto">
          <a:xfrm>
            <a:off x="539750" y="2081213"/>
            <a:ext cx="34559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量线性表示，即有</a:t>
            </a:r>
          </a:p>
        </p:txBody>
      </p:sp>
      <p:sp>
        <p:nvSpPr>
          <p:cNvPr id="49163" name="Rectangle 12"/>
          <p:cNvSpPr>
            <a:spLocks noChangeArrowheads="1"/>
          </p:cNvSpPr>
          <p:nvPr/>
        </p:nvSpPr>
        <p:spPr bwMode="auto">
          <a:xfrm>
            <a:off x="2124075" y="2586038"/>
            <a:ext cx="518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s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=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1 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+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2 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+ … +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k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s - 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s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 - 1 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,</a:t>
            </a:r>
          </a:p>
        </p:txBody>
      </p:sp>
      <p:sp>
        <p:nvSpPr>
          <p:cNvPr id="49164" name="Text Box 13"/>
          <p:cNvSpPr txBox="1">
            <a:spLocks noChangeArrowheads="1"/>
          </p:cNvSpPr>
          <p:nvPr/>
        </p:nvSpPr>
        <p:spPr bwMode="auto">
          <a:xfrm>
            <a:off x="539750" y="3141663"/>
            <a:ext cx="3733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把它改写一下，就有</a:t>
            </a:r>
          </a:p>
        </p:txBody>
      </p:sp>
      <p:sp>
        <p:nvSpPr>
          <p:cNvPr id="49165" name="Rectangle 14"/>
          <p:cNvSpPr>
            <a:spLocks noChangeArrowheads="1"/>
          </p:cNvSpPr>
          <p:nvPr/>
        </p:nvSpPr>
        <p:spPr bwMode="auto">
          <a:xfrm>
            <a:off x="1331913" y="3738563"/>
            <a:ext cx="6769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1 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+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2 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+ … +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k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s - 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s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 - 1 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+(-1)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  <a:sym typeface="Symbol" pitchFamily="18" charset="2"/>
              </a:rPr>
              <a:t>s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=0</a:t>
            </a:r>
            <a:r>
              <a:rPr kumimoji="1" lang="en-US" altLang="en-US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，</a:t>
            </a:r>
          </a:p>
        </p:txBody>
      </p:sp>
      <p:sp>
        <p:nvSpPr>
          <p:cNvPr id="49166" name="Text Box 15"/>
          <p:cNvSpPr txBox="1">
            <a:spLocks noChangeArrowheads="1"/>
          </p:cNvSpPr>
          <p:nvPr/>
        </p:nvSpPr>
        <p:spPr bwMode="auto">
          <a:xfrm>
            <a:off x="468313" y="4365625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因为数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, … 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</a:rPr>
              <a:t>s 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- 1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, -1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不全为 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0 (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至少 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-1 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 0 ),</a:t>
            </a:r>
            <a:endParaRPr kumimoji="1" lang="en-US" altLang="zh-CN" sz="2800" b="1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9167" name="Text Box 16"/>
          <p:cNvSpPr txBox="1">
            <a:spLocks noChangeArrowheads="1"/>
          </p:cNvSpPr>
          <p:nvPr/>
        </p:nvSpPr>
        <p:spPr bwMode="auto">
          <a:xfrm>
            <a:off x="468313" y="5013325"/>
            <a:ext cx="77009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所以此向量组满足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定义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的条件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.</a:t>
            </a:r>
            <a:endParaRPr kumimoji="1" lang="en-US" altLang="zh-CN" sz="2800" b="1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13323" name="Object 16"/>
          <p:cNvGraphicFramePr>
            <a:graphicFrameLocks noChangeAspect="1"/>
          </p:cNvGraphicFramePr>
          <p:nvPr/>
        </p:nvGraphicFramePr>
        <p:xfrm>
          <a:off x="1187450" y="549275"/>
          <a:ext cx="1152525" cy="519113"/>
        </p:xfrm>
        <a:graphic>
          <a:graphicData uri="http://schemas.openxmlformats.org/presentationml/2006/ole">
            <p:oleObj spid="_x0000_s13323" name="Equation" r:id="rId3" imgW="393359" imgH="177646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9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9" grpId="0"/>
      <p:bldP spid="49160" grpId="0"/>
      <p:bldP spid="49161" grpId="0"/>
      <p:bldP spid="49162" grpId="0"/>
      <p:bldP spid="49164" grpId="0"/>
      <p:bldP spid="49165" grpId="0"/>
      <p:bldP spid="49166" grpId="0"/>
      <p:bldP spid="49167" grpId="0"/>
    </p:bldLst>
  </p:timing>
</p:sld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2247</TotalTime>
  <Words>1747</Words>
  <Application>Microsoft Office PowerPoint</Application>
  <PresentationFormat>全屏显示(4:3)</PresentationFormat>
  <Paragraphs>180</Paragraphs>
  <Slides>27</Slides>
  <Notes>0</Notes>
  <HiddenSlides>5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宋体</vt:lpstr>
      <vt:lpstr>Times New Roman</vt:lpstr>
      <vt:lpstr>楷体_GB2312</vt:lpstr>
      <vt:lpstr>Wingdings</vt:lpstr>
      <vt:lpstr>Calibri</vt:lpstr>
      <vt:lpstr>Symbol</vt:lpstr>
      <vt:lpstr>黑体</vt:lpstr>
      <vt:lpstr>1_Pixel</vt:lpstr>
      <vt:lpstr>MathType 5.0 Equation</vt:lpstr>
      <vt:lpstr>MathType 6.0 Equation</vt:lpstr>
      <vt:lpstr>4.2.    向量组的相关性</vt:lpstr>
      <vt:lpstr>回忆：向量组的线性组合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</vt:vector>
  </TitlesOfParts>
  <Company>MC SYSTEM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§2  向量组的线性相关性</dc:title>
  <dc:creator>Administrator</dc:creator>
  <cp:lastModifiedBy>bjfu</cp:lastModifiedBy>
  <cp:revision>216</cp:revision>
  <dcterms:created xsi:type="dcterms:W3CDTF">2007-11-08T03:25:53Z</dcterms:created>
  <dcterms:modified xsi:type="dcterms:W3CDTF">2015-04-30T09:43:57Z</dcterms:modified>
</cp:coreProperties>
</file>