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40"/>
  </p:notesMasterIdLst>
  <p:sldIdLst>
    <p:sldId id="257" r:id="rId3"/>
    <p:sldId id="258" r:id="rId4"/>
    <p:sldId id="276" r:id="rId5"/>
    <p:sldId id="277" r:id="rId6"/>
    <p:sldId id="284" r:id="rId7"/>
    <p:sldId id="278" r:id="rId8"/>
    <p:sldId id="279" r:id="rId9"/>
    <p:sldId id="280" r:id="rId10"/>
    <p:sldId id="294" r:id="rId11"/>
    <p:sldId id="293" r:id="rId12"/>
    <p:sldId id="295" r:id="rId13"/>
    <p:sldId id="296" r:id="rId14"/>
    <p:sldId id="287" r:id="rId15"/>
    <p:sldId id="288" r:id="rId16"/>
    <p:sldId id="291" r:id="rId17"/>
    <p:sldId id="292" r:id="rId18"/>
    <p:sldId id="290" r:id="rId19"/>
    <p:sldId id="289" r:id="rId20"/>
    <p:sldId id="286" r:id="rId21"/>
    <p:sldId id="281" r:id="rId22"/>
    <p:sldId id="282" r:id="rId23"/>
    <p:sldId id="285" r:id="rId24"/>
    <p:sldId id="275" r:id="rId25"/>
    <p:sldId id="273" r:id="rId26"/>
    <p:sldId id="274"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3305"/>
    <a:srgbClr val="A10105"/>
    <a:srgbClr val="9B4607"/>
    <a:srgbClr val="B45208"/>
    <a:srgbClr val="F1E76B"/>
    <a:srgbClr val="1102D0"/>
    <a:srgbClr val="E20000"/>
    <a:srgbClr val="DA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11" Type="http://schemas.openxmlformats.org/officeDocument/2006/relationships/image" Target="../media/image32.wmf"/><Relationship Id="rId5" Type="http://schemas.openxmlformats.org/officeDocument/2006/relationships/image" Target="../media/image26.wmf"/><Relationship Id="rId10" Type="http://schemas.openxmlformats.org/officeDocument/2006/relationships/image" Target="../media/image31.wmf"/><Relationship Id="rId4" Type="http://schemas.openxmlformats.org/officeDocument/2006/relationships/image" Target="../media/image25.wmf"/><Relationship Id="rId9"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0.wmf"/><Relationship Id="rId7" Type="http://schemas.openxmlformats.org/officeDocument/2006/relationships/image" Target="../media/image64.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4301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3554F86-CA2D-44BD-8CBC-8814FC1AA40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56D5AF4B-5520-45F4-A8E7-A3BB29065436}" type="slidenum">
              <a:rPr lang="en-US" altLang="zh-CN" smtClean="0"/>
              <a:pPr/>
              <a:t>2</a:t>
            </a:fld>
            <a:endParaRPr lang="en-US" altLang="zh-CN" smtClean="0"/>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grpSp>
      </p:grpSp>
      <p:sp>
        <p:nvSpPr>
          <p:cNvPr id="2254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2254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2013F35B-9BEB-40F9-A816-63923D9BE5FB}" type="slidenum">
              <a:rPr lang="en-US" altLang="zh-CN"/>
              <a:pPr>
                <a:defRPr/>
              </a:pPr>
              <a:t>‹#›</a:t>
            </a:fld>
            <a:endParaRPr lang="en-US" altLang="zh-CN"/>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AEB52DD2-36E2-4678-9153-4104035C27E8}"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50046D70-9B8E-4570-85B3-C8EC32A8AC3A}"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3073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307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3F348C14-B60A-4AFC-A720-BEDD901D601B}" type="slidenum">
              <a:rPr lang="en-US" altLang="zh-CN"/>
              <a:pPr>
                <a:defRPr/>
              </a:pPr>
              <a:t>‹#›</a:t>
            </a:fld>
            <a:endParaRPr lang="en-US" altLang="zh-CN"/>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2E0A112-F73C-4DCE-833E-49EF4E9ACD8C}"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434036F4-5A6B-4546-9BEF-DBA27918FC5D}"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34666ED-21A0-4A78-87E8-C33559B25317}"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2D950FA8-F243-4B9E-AB29-3565864C5978}"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6CFBFA84-6342-4F64-86AC-B76878006FDB}"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A00BC133-8522-497F-A660-FE0E7BB852EA}"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E8CABCA-79F1-4FDA-BA72-0625FA17CB7D}"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6A4EDB86-DDB4-4057-8B7F-62326419F4EA}"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659731AE-6A3B-40C9-BB13-581774D03747}"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3C14B8C-000F-4F51-BCC2-5A5E0486D155}"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D645CF6-76BD-4B9A-B776-7A1C9F17A2C6}"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96C94443-77CB-4886-9899-C56ED4F3C70F}"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8C2C2AB4-BDFE-4762-860D-E7E3C9AAEB30}"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6523D86C-5119-4B9A-A144-436A5375A604}" type="slidenum">
              <a:rPr lang="en-US" altLang="zh-CN"/>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149412A7-135D-4035-A9CC-45824E8696D7}" type="slidenum">
              <a:rPr lang="en-US" altLang="zh-CN"/>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F5C0B8AF-7A48-4B1D-B2E9-858B5FD4309E}" type="slidenum">
              <a:rPr lang="en-US" altLang="zh-CN"/>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1AF55E68-5FBB-4D74-AF93-7D4D4F860D3D}"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F951D2E0-500E-4FAD-9B56-B9489B18D875}"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endParaRPr lang="en-US" altLang="zh-CN"/>
          </a:p>
        </p:txBody>
      </p:sp>
      <p:sp>
        <p:nvSpPr>
          <p:cNvPr id="2150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pPr>
              <a:defRPr/>
            </a:pPr>
            <a:fld id="{FCF0BF71-D8B7-44BA-B0C7-614F1B912EF8}" type="slidenum">
              <a:rPr lang="en-US" altLang="zh-CN"/>
              <a:pPr>
                <a:defRPr/>
              </a:pPr>
              <a:t>‹#›</a:t>
            </a:fld>
            <a:endParaRPr lang="en-US" altLang="zh-CN"/>
          </a:p>
        </p:txBody>
      </p:sp>
      <p:grpSp>
        <p:nvGrpSpPr>
          <p:cNvPr id="12292" name="Group 4"/>
          <p:cNvGrpSpPr>
            <a:grpSpLocks/>
          </p:cNvGrpSpPr>
          <p:nvPr/>
        </p:nvGrpSpPr>
        <p:grpSpPr bwMode="auto">
          <a:xfrm>
            <a:off x="0" y="0"/>
            <a:ext cx="9144000" cy="546100"/>
            <a:chOff x="0" y="0"/>
            <a:chExt cx="5760" cy="344"/>
          </a:xfrm>
        </p:grpSpPr>
        <p:sp>
          <p:nvSpPr>
            <p:cNvPr id="2150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2151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zh-CN" altLang="zh-CN" sz="2400">
                <a:latin typeface="Times New Roman" pitchFamily="18" charset="0"/>
              </a:endParaRPr>
            </a:p>
          </p:txBody>
        </p:sp>
        <p:sp>
          <p:nvSpPr>
            <p:cNvPr id="2151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zh-CN" altLang="zh-CN">
                <a:solidFill>
                  <a:schemeClr val="hlink"/>
                </a:solidFill>
              </a:endParaRPr>
            </a:p>
          </p:txBody>
        </p:sp>
        <p:sp>
          <p:nvSpPr>
            <p:cNvPr id="2151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zh-CN" altLang="zh-CN">
                <a:solidFill>
                  <a:schemeClr val="hlink"/>
                </a:solidFill>
              </a:endParaRPr>
            </a:p>
          </p:txBody>
        </p:sp>
        <p:sp>
          <p:nvSpPr>
            <p:cNvPr id="2151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zh-CN" altLang="zh-CN">
                <a:solidFill>
                  <a:schemeClr val="accent2"/>
                </a:solidFill>
              </a:endParaRPr>
            </a:p>
          </p:txBody>
        </p:sp>
        <p:sp>
          <p:nvSpPr>
            <p:cNvPr id="2151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zh-CN" altLang="zh-CN">
                <a:solidFill>
                  <a:schemeClr val="hlink"/>
                </a:solidFill>
              </a:endParaRPr>
            </a:p>
          </p:txBody>
        </p:sp>
        <p:sp>
          <p:nvSpPr>
            <p:cNvPr id="2151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2151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zh-CN" altLang="zh-CN">
                <a:solidFill>
                  <a:schemeClr val="accent2"/>
                </a:solidFill>
              </a:endParaRPr>
            </a:p>
          </p:txBody>
        </p:sp>
        <p:sp>
          <p:nvSpPr>
            <p:cNvPr id="2151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zh-CN" altLang="zh-CN">
                <a:solidFill>
                  <a:schemeClr val="accent2"/>
                </a:solidFill>
              </a:endParaRPr>
            </a:p>
          </p:txBody>
        </p:sp>
      </p:grpSp>
      <p:sp>
        <p:nvSpPr>
          <p:cNvPr id="12293"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2294"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52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43"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ransition spd="slow"/>
  <p:timing>
    <p:tnLst>
      <p:par>
        <p:cTn id="1" dur="indefinite" restart="never" nodeType="tmRoot"/>
      </p:par>
    </p:tnLst>
  </p:timing>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296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2970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297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297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2970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297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13321"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3322"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97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defRPr>
            </a:lvl1pPr>
          </a:lstStyle>
          <a:p>
            <a:pPr>
              <a:defRPr/>
            </a:pPr>
            <a:endParaRPr lang="en-US" altLang="zh-CN"/>
          </a:p>
        </p:txBody>
      </p:sp>
      <p:sp>
        <p:nvSpPr>
          <p:cNvPr id="297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mn-lt"/>
              </a:defRPr>
            </a:lvl1pPr>
          </a:lstStyle>
          <a:p>
            <a:pPr>
              <a:defRPr/>
            </a:pPr>
            <a:endParaRPr lang="en-US" altLang="zh-CN"/>
          </a:p>
        </p:txBody>
      </p:sp>
      <p:sp>
        <p:nvSpPr>
          <p:cNvPr id="297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mn-lt"/>
              </a:defRPr>
            </a:lvl1pPr>
          </a:lstStyle>
          <a:p>
            <a:pPr>
              <a:defRPr/>
            </a:pPr>
            <a:fld id="{68CB6EAB-FC00-4A8B-9A82-30C0F653116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44"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iming>
    <p:tnLst>
      <p:par>
        <p:cT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product.it168.com/list/b/03090115_1.shtml" TargetMode="External"/><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oleObject" Target="../embeddings/oleObject12.bin"/><Relationship Id="rId3" Type="http://schemas.openxmlformats.org/officeDocument/2006/relationships/oleObject" Target="../embeddings/oleObject2.bin"/><Relationship Id="rId7" Type="http://schemas.openxmlformats.org/officeDocument/2006/relationships/oleObject" Target="../embeddings/oleObject6.bin"/><Relationship Id="rId12"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oleObject" Target="../embeddings/oleObject10.bin"/><Relationship Id="rId5" Type="http://schemas.openxmlformats.org/officeDocument/2006/relationships/oleObject" Target="../embeddings/oleObject4.bin"/><Relationship Id="rId10" Type="http://schemas.openxmlformats.org/officeDocument/2006/relationships/oleObject" Target="../embeddings/oleObject9.bin"/><Relationship Id="rId4" Type="http://schemas.openxmlformats.org/officeDocument/2006/relationships/oleObject" Target="../embeddings/oleObject3.bin"/><Relationship Id="rId9"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 Id="rId9" Type="http://schemas.openxmlformats.org/officeDocument/2006/relationships/oleObject" Target="../embeddings/oleObject21.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23.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33.bin"/><Relationship Id="rId5" Type="http://schemas.openxmlformats.org/officeDocument/2006/relationships/oleObject" Target="../embeddings/oleObject32.bin"/><Relationship Id="rId4" Type="http://schemas.openxmlformats.org/officeDocument/2006/relationships/oleObject" Target="../embeddings/oleObject31.bin"/><Relationship Id="rId9" Type="http://schemas.openxmlformats.org/officeDocument/2006/relationships/oleObject" Target="../embeddings/oleObject36.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40.bin"/><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oleObject" Target="../embeddings/oleObject42.bin"/><Relationship Id="rId9" Type="http://schemas.openxmlformats.org/officeDocument/2006/relationships/oleObject" Target="../embeddings/oleObject47.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51.bin"/><Relationship Id="rId5" Type="http://schemas.openxmlformats.org/officeDocument/2006/relationships/oleObject" Target="../embeddings/oleObject50.bin"/><Relationship Id="rId4" Type="http://schemas.openxmlformats.org/officeDocument/2006/relationships/oleObject" Target="../embeddings/oleObject49.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oleObject" Target="../embeddings/oleObject54.bin"/><Relationship Id="rId7"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57.bin"/><Relationship Id="rId5" Type="http://schemas.openxmlformats.org/officeDocument/2006/relationships/oleObject" Target="../embeddings/oleObject56.bin"/><Relationship Id="rId4" Type="http://schemas.openxmlformats.org/officeDocument/2006/relationships/oleObject" Target="../embeddings/oleObject55.bin"/></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p:txBody>
          <a:bodyPr/>
          <a:lstStyle/>
          <a:p>
            <a:pPr eaLnBrk="1" hangingPunct="1"/>
            <a:r>
              <a:rPr lang="zh-CN" altLang="en-US" b="1" smtClean="0">
                <a:latin typeface="楷体_GB2312" pitchFamily="49" charset="-122"/>
                <a:ea typeface="楷体_GB2312" pitchFamily="49" charset="-122"/>
              </a:rPr>
              <a:t>线性代数</a:t>
            </a:r>
            <a:r>
              <a:rPr lang="zh-CN" altLang="en-US" sz="3600" b="1" smtClean="0">
                <a:latin typeface="楷体_GB2312" pitchFamily="49" charset="-122"/>
                <a:ea typeface="楷体_GB2312" pitchFamily="49" charset="-122"/>
              </a:rPr>
              <a:t>（同济六版）</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1251471888qqIUrE5y"/>
          <p:cNvPicPr>
            <a:picLocks noChangeAspect="1" noChangeArrowheads="1"/>
          </p:cNvPicPr>
          <p:nvPr/>
        </p:nvPicPr>
        <p:blipFill>
          <a:blip r:embed="rId2" cstate="print"/>
          <a:srcRect/>
          <a:stretch>
            <a:fillRect/>
          </a:stretch>
        </p:blipFill>
        <p:spPr bwMode="auto">
          <a:xfrm>
            <a:off x="1116013" y="404813"/>
            <a:ext cx="6624637" cy="5076825"/>
          </a:xfrm>
          <a:prstGeom prst="rect">
            <a:avLst/>
          </a:prstGeom>
          <a:noFill/>
          <a:ln w="9525">
            <a:noFill/>
            <a:miter lim="800000"/>
            <a:headEnd/>
            <a:tailEnd/>
          </a:ln>
        </p:spPr>
      </p:pic>
      <p:sp>
        <p:nvSpPr>
          <p:cNvPr id="25603" name="Text Box 5"/>
          <p:cNvSpPr txBox="1">
            <a:spLocks noChangeArrowheads="1"/>
          </p:cNvSpPr>
          <p:nvPr/>
        </p:nvSpPr>
        <p:spPr bwMode="auto">
          <a:xfrm>
            <a:off x="468313" y="5516563"/>
            <a:ext cx="8316912" cy="946150"/>
          </a:xfrm>
          <a:prstGeom prst="rect">
            <a:avLst/>
          </a:prstGeom>
          <a:noFill/>
          <a:ln w="9525">
            <a:noFill/>
            <a:miter lim="800000"/>
            <a:headEnd/>
            <a:tailEnd/>
          </a:ln>
        </p:spPr>
        <p:txBody>
          <a:bodyPr wrap="none">
            <a:spAutoFit/>
          </a:bodyPr>
          <a:lstStyle/>
          <a:p>
            <a:r>
              <a:rPr lang="en-US" altLang="zh-CN" sz="2800" b="1">
                <a:latin typeface="Times New Roman" pitchFamily="18" charset="0"/>
              </a:rPr>
              <a:t>1960</a:t>
            </a:r>
            <a:r>
              <a:rPr lang="zh-CN" altLang="en-US" sz="2800" b="1"/>
              <a:t>年</a:t>
            </a:r>
            <a:r>
              <a:rPr lang="en-US" altLang="zh-CN" sz="2800" b="1"/>
              <a:t>,</a:t>
            </a:r>
            <a:r>
              <a:rPr lang="zh-CN" altLang="en-US" sz="2800" b="1"/>
              <a:t>美国仙童半导体公司生产出</a:t>
            </a:r>
            <a:r>
              <a:rPr lang="en-US" altLang="zh-CN" sz="2800" b="1">
                <a:latin typeface="Times New Roman" pitchFamily="18" charset="0"/>
              </a:rPr>
              <a:t>LARC</a:t>
            </a:r>
            <a:r>
              <a:rPr lang="en-US" altLang="zh-CN" sz="2800" b="1"/>
              <a:t>,</a:t>
            </a:r>
            <a:r>
              <a:rPr lang="zh-CN" altLang="en-US" sz="2800" b="1"/>
              <a:t>它采用了</a:t>
            </a:r>
          </a:p>
          <a:p>
            <a:r>
              <a:rPr lang="zh-CN" altLang="en-US" sz="2800" b="1"/>
              <a:t>用</a:t>
            </a:r>
            <a:r>
              <a:rPr lang="en-US" altLang="zh-CN" sz="2800" b="1">
                <a:latin typeface="Times New Roman" pitchFamily="18" charset="0"/>
              </a:rPr>
              <a:t>6</a:t>
            </a:r>
            <a:r>
              <a:rPr lang="zh-CN" altLang="en-US" sz="2800" b="1"/>
              <a:t>万只晶体管，是用于科学应用的晶体管计算机</a:t>
            </a:r>
            <a:r>
              <a:rPr lang="zh-CN" altLang="en-US" sz="2800"/>
              <a:t>。 </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1251471977K73vt3lj"/>
          <p:cNvPicPr>
            <a:picLocks noChangeAspect="1" noChangeArrowheads="1"/>
          </p:cNvPicPr>
          <p:nvPr/>
        </p:nvPicPr>
        <p:blipFill>
          <a:blip r:embed="rId2" cstate="print"/>
          <a:srcRect/>
          <a:stretch>
            <a:fillRect/>
          </a:stretch>
        </p:blipFill>
        <p:spPr bwMode="auto">
          <a:xfrm>
            <a:off x="539750" y="476250"/>
            <a:ext cx="5953125" cy="5834063"/>
          </a:xfrm>
          <a:prstGeom prst="rect">
            <a:avLst/>
          </a:prstGeom>
          <a:noFill/>
          <a:ln w="9525">
            <a:noFill/>
            <a:miter lim="800000"/>
            <a:headEnd/>
            <a:tailEnd/>
          </a:ln>
        </p:spPr>
      </p:pic>
      <p:sp>
        <p:nvSpPr>
          <p:cNvPr id="26627" name="Text Box 5"/>
          <p:cNvSpPr txBox="1">
            <a:spLocks noChangeArrowheads="1"/>
          </p:cNvSpPr>
          <p:nvPr/>
        </p:nvSpPr>
        <p:spPr bwMode="auto">
          <a:xfrm>
            <a:off x="6767513" y="620713"/>
            <a:ext cx="2052637" cy="5203825"/>
          </a:xfrm>
          <a:prstGeom prst="rect">
            <a:avLst/>
          </a:prstGeom>
          <a:noFill/>
          <a:ln w="9525">
            <a:noFill/>
            <a:miter lim="800000"/>
            <a:headEnd/>
            <a:tailEnd/>
          </a:ln>
        </p:spPr>
        <p:txBody>
          <a:bodyPr>
            <a:spAutoFit/>
          </a:bodyPr>
          <a:lstStyle/>
          <a:p>
            <a:r>
              <a:rPr lang="en-US" altLang="zh-CN" sz="2400" b="1">
                <a:latin typeface="Times New Roman" pitchFamily="18" charset="0"/>
              </a:rPr>
              <a:t>1968</a:t>
            </a:r>
            <a:r>
              <a:rPr lang="zh-CN" altLang="en-US" sz="2400" b="1"/>
              <a:t>年，美国英特尔公司诞生，同年，第一台采用集成电路的计算机面世。</a:t>
            </a:r>
            <a:r>
              <a:rPr lang="en-US" altLang="zh-CN" sz="2400" b="1">
                <a:latin typeface="Times New Roman" pitchFamily="18" charset="0"/>
              </a:rPr>
              <a:t>1977</a:t>
            </a:r>
            <a:r>
              <a:rPr lang="zh-CN" altLang="en-US" sz="2400" b="1"/>
              <a:t>年，</a:t>
            </a:r>
            <a:r>
              <a:rPr lang="zh-CN" altLang="en-US" sz="2400" b="1" u="sng">
                <a:solidFill>
                  <a:srgbClr val="1102D0"/>
                </a:solidFill>
              </a:rPr>
              <a:t>英特尔</a:t>
            </a:r>
            <a:r>
              <a:rPr lang="zh-CN" altLang="en-US" sz="2400" b="1"/>
              <a:t>推出第一台</a:t>
            </a:r>
            <a:r>
              <a:rPr lang="en-US" altLang="zh-CN" sz="2400" b="1">
                <a:latin typeface="Times New Roman" pitchFamily="18" charset="0"/>
              </a:rPr>
              <a:t>2910</a:t>
            </a:r>
            <a:r>
              <a:rPr lang="zh-CN" altLang="en-US" sz="2400" b="1"/>
              <a:t>型单芯片多媒体数字信号编解码器，推出第一台组装的个人计算机 </a:t>
            </a:r>
            <a:r>
              <a:rPr lang="en-US" altLang="zh-CN" sz="2400" b="1" u="sng">
                <a:latin typeface="Times New Roman" pitchFamily="18" charset="0"/>
              </a:rPr>
              <a:t>APPLE</a:t>
            </a:r>
            <a:r>
              <a:rPr lang="en-US" altLang="zh-CN" sz="2400" b="1"/>
              <a:t> II  </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descr="1251471977m8g3sKy7"/>
          <p:cNvPicPr>
            <a:picLocks noChangeAspect="1" noChangeArrowheads="1"/>
          </p:cNvPicPr>
          <p:nvPr/>
        </p:nvPicPr>
        <p:blipFill>
          <a:blip r:embed="rId2" cstate="print"/>
          <a:srcRect/>
          <a:stretch>
            <a:fillRect/>
          </a:stretch>
        </p:blipFill>
        <p:spPr bwMode="auto">
          <a:xfrm>
            <a:off x="395288" y="404813"/>
            <a:ext cx="6696075" cy="5605462"/>
          </a:xfrm>
          <a:prstGeom prst="rect">
            <a:avLst/>
          </a:prstGeom>
          <a:noFill/>
          <a:ln w="9525">
            <a:noFill/>
            <a:miter lim="800000"/>
            <a:headEnd/>
            <a:tailEnd/>
          </a:ln>
        </p:spPr>
      </p:pic>
      <p:sp>
        <p:nvSpPr>
          <p:cNvPr id="27651" name="Text Box 5"/>
          <p:cNvSpPr txBox="1">
            <a:spLocks noChangeArrowheads="1"/>
          </p:cNvSpPr>
          <p:nvPr/>
        </p:nvSpPr>
        <p:spPr bwMode="auto">
          <a:xfrm>
            <a:off x="7308850" y="620713"/>
            <a:ext cx="1584325" cy="4362450"/>
          </a:xfrm>
          <a:prstGeom prst="rect">
            <a:avLst/>
          </a:prstGeom>
          <a:noFill/>
          <a:ln w="9525">
            <a:noFill/>
            <a:miter lim="800000"/>
            <a:headEnd/>
            <a:tailEnd/>
          </a:ln>
        </p:spPr>
        <p:txBody>
          <a:bodyPr>
            <a:spAutoFit/>
          </a:bodyPr>
          <a:lstStyle/>
          <a:p>
            <a:r>
              <a:rPr lang="en-US" altLang="zh-CN" sz="2800" b="1">
                <a:latin typeface="Times New Roman" pitchFamily="18" charset="0"/>
              </a:rPr>
              <a:t>1981</a:t>
            </a:r>
            <a:r>
              <a:rPr lang="zh-CN" altLang="en-US" sz="2800" b="1"/>
              <a:t>年</a:t>
            </a:r>
            <a:r>
              <a:rPr lang="en-US" altLang="zh-CN" sz="2800" b="1"/>
              <a:t>,</a:t>
            </a:r>
            <a:r>
              <a:rPr lang="zh-CN" altLang="en-US" sz="2800" b="1"/>
              <a:t>第一台 </a:t>
            </a:r>
            <a:r>
              <a:rPr lang="en-US" altLang="zh-CN" sz="2800" b="1" u="sng">
                <a:hlinkClick r:id="rId3" tooltip="IBM"/>
              </a:rPr>
              <a:t>IBM</a:t>
            </a:r>
            <a:r>
              <a:rPr lang="en-US" altLang="zh-CN" sz="2800" b="1"/>
              <a:t> PC </a:t>
            </a:r>
            <a:r>
              <a:rPr lang="zh-CN" altLang="en-US" sz="2800" b="1"/>
              <a:t>被推出</a:t>
            </a:r>
            <a:r>
              <a:rPr lang="en-US" altLang="zh-CN" sz="2800" b="1"/>
              <a:t>,</a:t>
            </a:r>
          </a:p>
          <a:p>
            <a:r>
              <a:rPr lang="zh-CN" altLang="en-US" sz="2800" b="1"/>
              <a:t>它是基于 </a:t>
            </a:r>
            <a:r>
              <a:rPr lang="en-US" altLang="zh-CN" sz="2800" b="1"/>
              <a:t>DOS </a:t>
            </a:r>
            <a:r>
              <a:rPr lang="zh-CN" altLang="en-US" sz="2800" b="1"/>
              <a:t>系统的</a:t>
            </a:r>
            <a:r>
              <a:rPr lang="en-US" altLang="zh-CN" sz="2800" b="1" u="sng">
                <a:hlinkClick r:id="rId3" tooltip="IBM"/>
              </a:rPr>
              <a:t>IBM</a:t>
            </a:r>
            <a:r>
              <a:rPr lang="en-US" altLang="zh-CN" sz="2800" b="1"/>
              <a:t> PC</a:t>
            </a:r>
            <a:r>
              <a:rPr lang="zh-CN" altLang="en-US" sz="2800" b="1"/>
              <a:t>机。 </a:t>
            </a:r>
          </a:p>
          <a:p>
            <a:endParaRPr lang="en-US" altLang="zh-CN" sz="2800" b="1"/>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descr="633700332553125000"/>
          <p:cNvPicPr>
            <a:picLocks noChangeAspect="1" noChangeArrowheads="1"/>
          </p:cNvPicPr>
          <p:nvPr/>
        </p:nvPicPr>
        <p:blipFill>
          <a:blip r:embed="rId2" cstate="print"/>
          <a:srcRect/>
          <a:stretch>
            <a:fillRect/>
          </a:stretch>
        </p:blipFill>
        <p:spPr bwMode="auto">
          <a:xfrm>
            <a:off x="684213" y="765175"/>
            <a:ext cx="7956550" cy="5027613"/>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descr="20100418074359964277"/>
          <p:cNvPicPr>
            <a:picLocks noChangeAspect="1" noChangeArrowheads="1"/>
          </p:cNvPicPr>
          <p:nvPr/>
        </p:nvPicPr>
        <p:blipFill>
          <a:blip r:embed="rId2" cstate="print"/>
          <a:srcRect/>
          <a:stretch>
            <a:fillRect/>
          </a:stretch>
        </p:blipFill>
        <p:spPr bwMode="auto">
          <a:xfrm>
            <a:off x="539750" y="476250"/>
            <a:ext cx="8064500" cy="6049963"/>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descr="sy_20111102010802799031"/>
          <p:cNvPicPr>
            <a:picLocks noChangeAspect="1" noChangeArrowheads="1"/>
          </p:cNvPicPr>
          <p:nvPr/>
        </p:nvPicPr>
        <p:blipFill>
          <a:blip r:embed="rId2" cstate="print"/>
          <a:srcRect/>
          <a:stretch>
            <a:fillRect/>
          </a:stretch>
        </p:blipFill>
        <p:spPr bwMode="auto">
          <a:xfrm>
            <a:off x="539750" y="620713"/>
            <a:ext cx="8135938" cy="54260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descr="5f9e93b17ef99c25082302f9"/>
          <p:cNvPicPr>
            <a:picLocks noChangeAspect="1" noChangeArrowheads="1"/>
          </p:cNvPicPr>
          <p:nvPr/>
        </p:nvPicPr>
        <p:blipFill>
          <a:blip r:embed="rId2" cstate="print"/>
          <a:srcRect/>
          <a:stretch>
            <a:fillRect/>
          </a:stretch>
        </p:blipFill>
        <p:spPr bwMode="auto">
          <a:xfrm>
            <a:off x="395288" y="476250"/>
            <a:ext cx="8496300" cy="53848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 descr="59289055f78ba841"/>
          <p:cNvPicPr>
            <a:picLocks noChangeAspect="1" noChangeArrowheads="1"/>
          </p:cNvPicPr>
          <p:nvPr/>
        </p:nvPicPr>
        <p:blipFill>
          <a:blip r:embed="rId2" cstate="print"/>
          <a:srcRect/>
          <a:stretch>
            <a:fillRect/>
          </a:stretch>
        </p:blipFill>
        <p:spPr bwMode="auto">
          <a:xfrm>
            <a:off x="611188" y="404813"/>
            <a:ext cx="7848600" cy="61214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5" descr="xinsrc_15201060908248751807417"/>
          <p:cNvPicPr>
            <a:picLocks noChangeAspect="1" noChangeArrowheads="1"/>
          </p:cNvPicPr>
          <p:nvPr/>
        </p:nvPicPr>
        <p:blipFill>
          <a:blip r:embed="rId2" cstate="print"/>
          <a:srcRect/>
          <a:stretch>
            <a:fillRect/>
          </a:stretch>
        </p:blipFill>
        <p:spPr bwMode="auto">
          <a:xfrm>
            <a:off x="468313" y="433388"/>
            <a:ext cx="8207375" cy="599122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p:cNvSpPr txBox="1">
            <a:spLocks noChangeArrowheads="1"/>
          </p:cNvSpPr>
          <p:nvPr/>
        </p:nvSpPr>
        <p:spPr bwMode="auto">
          <a:xfrm>
            <a:off x="395288" y="274638"/>
            <a:ext cx="8280400" cy="5670550"/>
          </a:xfrm>
          <a:prstGeom prst="rect">
            <a:avLst/>
          </a:prstGeom>
          <a:noFill/>
          <a:ln w="9525">
            <a:noFill/>
            <a:miter lim="800000"/>
            <a:headEnd/>
            <a:tailEnd/>
          </a:ln>
        </p:spPr>
        <p:txBody>
          <a:bodyPr>
            <a:spAutoFit/>
          </a:bodyPr>
          <a:lstStyle/>
          <a:p>
            <a:pPr>
              <a:lnSpc>
                <a:spcPct val="145000"/>
              </a:lnSpc>
            </a:pPr>
            <a:r>
              <a:rPr lang="en-US" altLang="zh-CN" sz="2800" b="1"/>
              <a:t>          </a:t>
            </a:r>
            <a:r>
              <a:rPr lang="zh-CN" altLang="en-US" sz="3600" b="1"/>
              <a:t>目前配置最好的笔记本电脑的运算速度是每秒</a:t>
            </a:r>
            <a:r>
              <a:rPr lang="en-US" altLang="zh-CN" sz="3600" b="1"/>
              <a:t>100</a:t>
            </a:r>
            <a:r>
              <a:rPr lang="zh-CN" altLang="en-US" sz="3600" b="1"/>
              <a:t>亿次浮点运算，而</a:t>
            </a:r>
            <a:r>
              <a:rPr lang="en-US" altLang="zh-CN" sz="3600" b="1"/>
              <a:t>IBM</a:t>
            </a:r>
            <a:r>
              <a:rPr lang="zh-CN" altLang="en-US" sz="3600" b="1"/>
              <a:t>第一台计算机</a:t>
            </a:r>
            <a:r>
              <a:rPr lang="en-US" altLang="zh-CN" sz="3600" b="1"/>
              <a:t>Mark I</a:t>
            </a:r>
            <a:r>
              <a:rPr lang="zh-CN" altLang="en-US" sz="3600" b="1"/>
              <a:t>的运算速度是每秒</a:t>
            </a:r>
            <a:r>
              <a:rPr lang="en-US" altLang="zh-CN" sz="3600" b="1"/>
              <a:t>5000</a:t>
            </a:r>
            <a:r>
              <a:rPr lang="zh-CN" altLang="en-US" sz="3600" b="1"/>
              <a:t>次加法运算。</a:t>
            </a:r>
          </a:p>
          <a:p>
            <a:pPr>
              <a:lnSpc>
                <a:spcPct val="145000"/>
              </a:lnSpc>
            </a:pPr>
            <a:r>
              <a:rPr lang="zh-CN" altLang="en-US" sz="3600" b="1"/>
              <a:t>       如何让每个学生或科技工作者都能通过计算机，用极为简便的操作而求得计算结果呢？发明新软件？</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8" descr="17"/>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7411" name="Text Box 3"/>
          <p:cNvSpPr txBox="1">
            <a:spLocks noChangeArrowheads="1"/>
          </p:cNvSpPr>
          <p:nvPr/>
        </p:nvSpPr>
        <p:spPr bwMode="auto">
          <a:xfrm>
            <a:off x="468313" y="260350"/>
            <a:ext cx="8135937" cy="6161088"/>
          </a:xfrm>
          <a:prstGeom prst="rect">
            <a:avLst/>
          </a:prstGeom>
          <a:noFill/>
          <a:ln w="9525">
            <a:noFill/>
            <a:miter lim="800000"/>
            <a:headEnd/>
            <a:tailEnd/>
          </a:ln>
        </p:spPr>
        <p:txBody>
          <a:bodyPr>
            <a:spAutoFit/>
          </a:bodyPr>
          <a:lstStyle/>
          <a:p>
            <a:pPr>
              <a:lnSpc>
                <a:spcPct val="120000"/>
              </a:lnSpc>
              <a:spcBef>
                <a:spcPct val="50000"/>
              </a:spcBef>
            </a:pPr>
            <a:r>
              <a:rPr kumimoji="1" lang="en-US" altLang="zh-CN" sz="2800" b="1">
                <a:latin typeface="Times New Roman" pitchFamily="18" charset="0"/>
                <a:ea typeface="楷体_GB2312" pitchFamily="49" charset="-122"/>
              </a:rPr>
              <a:t>        </a:t>
            </a:r>
            <a:r>
              <a:rPr kumimoji="1" lang="zh-CN" altLang="en-US" sz="2800" b="1">
                <a:solidFill>
                  <a:srgbClr val="713305"/>
                </a:solidFill>
                <a:latin typeface="黑体" pitchFamily="49" charset="-122"/>
                <a:ea typeface="黑体" pitchFamily="49" charset="-122"/>
              </a:rPr>
              <a:t>在以往的中学数学中，我们接触过二元一次和三元一次等简单的方程组</a:t>
            </a:r>
            <a:r>
              <a:rPr kumimoji="1" lang="en-US" altLang="zh-CN" sz="2800" b="1">
                <a:solidFill>
                  <a:srgbClr val="713305"/>
                </a:solidFill>
                <a:latin typeface="黑体" pitchFamily="49" charset="-122"/>
                <a:ea typeface="黑体" pitchFamily="49" charset="-122"/>
              </a:rPr>
              <a:t>.</a:t>
            </a:r>
          </a:p>
          <a:p>
            <a:pPr>
              <a:lnSpc>
                <a:spcPct val="120000"/>
              </a:lnSpc>
              <a:spcBef>
                <a:spcPct val="50000"/>
              </a:spcBef>
            </a:pPr>
            <a:r>
              <a:rPr kumimoji="1" lang="en-US" altLang="zh-CN" sz="2800" b="1">
                <a:solidFill>
                  <a:srgbClr val="713305"/>
                </a:solidFill>
                <a:latin typeface="黑体" pitchFamily="49" charset="-122"/>
                <a:ea typeface="黑体" pitchFamily="49" charset="-122"/>
              </a:rPr>
              <a:t>    </a:t>
            </a:r>
            <a:r>
              <a:rPr kumimoji="1" lang="zh-CN" altLang="en-US" sz="2800" b="1">
                <a:solidFill>
                  <a:srgbClr val="713305"/>
                </a:solidFill>
                <a:latin typeface="黑体" pitchFamily="49" charset="-122"/>
                <a:ea typeface="黑体" pitchFamily="49" charset="-122"/>
              </a:rPr>
              <a:t>但是，从许多实践或理论问题里导出的方程组常常含有超过三个或更多的未知量，并且未知量的个数与方程的个数也不一定相等</a:t>
            </a:r>
            <a:r>
              <a:rPr kumimoji="1" lang="en-US" altLang="zh-CN" sz="2800" b="1">
                <a:solidFill>
                  <a:srgbClr val="713305"/>
                </a:solidFill>
                <a:latin typeface="黑体" pitchFamily="49" charset="-122"/>
                <a:ea typeface="黑体" pitchFamily="49" charset="-122"/>
              </a:rPr>
              <a:t>.</a:t>
            </a:r>
          </a:p>
          <a:p>
            <a:pPr>
              <a:lnSpc>
                <a:spcPct val="120000"/>
              </a:lnSpc>
              <a:spcBef>
                <a:spcPct val="50000"/>
              </a:spcBef>
            </a:pPr>
            <a:r>
              <a:rPr kumimoji="1" lang="en-US" altLang="zh-CN" sz="2800" b="1">
                <a:solidFill>
                  <a:srgbClr val="713305"/>
                </a:solidFill>
                <a:latin typeface="黑体" pitchFamily="49" charset="-122"/>
                <a:ea typeface="黑体" pitchFamily="49" charset="-122"/>
              </a:rPr>
              <a:t>    </a:t>
            </a:r>
            <a:r>
              <a:rPr kumimoji="1" lang="zh-CN" altLang="en-US" sz="2800" b="1">
                <a:solidFill>
                  <a:srgbClr val="713305"/>
                </a:solidFill>
                <a:latin typeface="黑体" pitchFamily="49" charset="-122"/>
                <a:ea typeface="黑体" pitchFamily="49" charset="-122"/>
              </a:rPr>
              <a:t>超过</a:t>
            </a:r>
            <a:r>
              <a:rPr kumimoji="1" lang="en-US" altLang="zh-CN" sz="2800" b="1">
                <a:solidFill>
                  <a:srgbClr val="713305"/>
                </a:solidFill>
                <a:latin typeface="黑体" pitchFamily="49" charset="-122"/>
                <a:ea typeface="黑体" pitchFamily="49" charset="-122"/>
              </a:rPr>
              <a:t>75%</a:t>
            </a:r>
            <a:r>
              <a:rPr kumimoji="1" lang="zh-CN" altLang="en-US" sz="2800" b="1">
                <a:solidFill>
                  <a:srgbClr val="713305"/>
                </a:solidFill>
                <a:latin typeface="黑体" pitchFamily="49" charset="-122"/>
                <a:ea typeface="黑体" pitchFamily="49" charset="-122"/>
              </a:rPr>
              <a:t>的科学研究和工程应用中的数学问题</a:t>
            </a:r>
            <a:r>
              <a:rPr kumimoji="1" lang="en-US" altLang="zh-CN" sz="2800" b="1">
                <a:solidFill>
                  <a:srgbClr val="713305"/>
                </a:solidFill>
                <a:latin typeface="黑体" pitchFamily="49" charset="-122"/>
                <a:ea typeface="黑体" pitchFamily="49" charset="-122"/>
              </a:rPr>
              <a:t>,</a:t>
            </a:r>
            <a:r>
              <a:rPr kumimoji="1" lang="zh-CN" altLang="en-US" sz="2800" b="1">
                <a:solidFill>
                  <a:srgbClr val="713305"/>
                </a:solidFill>
                <a:latin typeface="黑体" pitchFamily="49" charset="-122"/>
                <a:ea typeface="黑体" pitchFamily="49" charset="-122"/>
              </a:rPr>
              <a:t>在某个阶段都涉及求解方程组，线性代数研究</a:t>
            </a:r>
            <a:r>
              <a:rPr kumimoji="1" lang="en-US" altLang="zh-CN" sz="2800" b="1">
                <a:solidFill>
                  <a:srgbClr val="713305"/>
                </a:solidFill>
                <a:latin typeface="黑体" pitchFamily="49" charset="-122"/>
                <a:ea typeface="黑体" pitchFamily="49" charset="-122"/>
              </a:rPr>
              <a:t>n</a:t>
            </a:r>
            <a:r>
              <a:rPr kumimoji="1" lang="zh-CN" altLang="en-US" sz="2800" b="1">
                <a:solidFill>
                  <a:srgbClr val="713305"/>
                </a:solidFill>
                <a:latin typeface="黑体" pitchFamily="49" charset="-122"/>
                <a:ea typeface="黑体" pitchFamily="49" charset="-122"/>
              </a:rPr>
              <a:t>个未知量的线性方程组的</a:t>
            </a:r>
            <a:r>
              <a:rPr kumimoji="1" lang="zh-CN" altLang="en-US" sz="2800" b="1">
                <a:solidFill>
                  <a:srgbClr val="1102D0"/>
                </a:solidFill>
                <a:latin typeface="黑体" pitchFamily="49" charset="-122"/>
                <a:ea typeface="黑体" pitchFamily="49" charset="-122"/>
              </a:rPr>
              <a:t>解法</a:t>
            </a:r>
            <a:r>
              <a:rPr kumimoji="1" lang="zh-CN" altLang="en-US" sz="2800" b="1">
                <a:solidFill>
                  <a:srgbClr val="713305"/>
                </a:solidFill>
                <a:latin typeface="黑体" pitchFamily="49" charset="-122"/>
                <a:ea typeface="黑体" pitchFamily="49" charset="-122"/>
              </a:rPr>
              <a:t>和</a:t>
            </a:r>
            <a:r>
              <a:rPr kumimoji="1" lang="zh-CN" altLang="en-US" sz="2800" b="1">
                <a:solidFill>
                  <a:srgbClr val="1102D0"/>
                </a:solidFill>
                <a:latin typeface="黑体" pitchFamily="49" charset="-122"/>
                <a:ea typeface="黑体" pitchFamily="49" charset="-122"/>
              </a:rPr>
              <a:t>解的结构</a:t>
            </a:r>
            <a:r>
              <a:rPr kumimoji="1" lang="zh-CN" altLang="en-US" sz="2800" b="1">
                <a:solidFill>
                  <a:srgbClr val="713305"/>
                </a:solidFill>
                <a:latin typeface="黑体" pitchFamily="49" charset="-122"/>
                <a:ea typeface="黑体" pitchFamily="49" charset="-122"/>
              </a:rPr>
              <a:t>，线性方程组应用于商业、经济学、社会学、生态学、人口统计学、遗传学、电子学、工程学以及物理学等领域。</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p:cNvSpPr txBox="1">
            <a:spLocks noChangeArrowheads="1"/>
          </p:cNvSpPr>
          <p:nvPr/>
        </p:nvSpPr>
        <p:spPr bwMode="auto">
          <a:xfrm>
            <a:off x="539750" y="2997200"/>
            <a:ext cx="8280400" cy="3267075"/>
          </a:xfrm>
          <a:prstGeom prst="rect">
            <a:avLst/>
          </a:prstGeom>
          <a:noFill/>
          <a:ln w="9525">
            <a:noFill/>
            <a:miter lim="800000"/>
            <a:headEnd/>
            <a:tailEnd/>
          </a:ln>
        </p:spPr>
        <p:txBody>
          <a:bodyPr>
            <a:spAutoFit/>
          </a:bodyPr>
          <a:lstStyle/>
          <a:p>
            <a:pPr>
              <a:lnSpc>
                <a:spcPct val="130000"/>
              </a:lnSpc>
            </a:pPr>
            <a:r>
              <a:rPr lang="en-US" altLang="zh-CN" sz="2000" b="1"/>
              <a:t>        Cleve Moler</a:t>
            </a:r>
            <a:r>
              <a:rPr lang="zh-CN" altLang="en-US" sz="2000" b="1"/>
              <a:t>给这个接口程序取名为</a:t>
            </a:r>
            <a:r>
              <a:rPr lang="en-US" altLang="zh-CN" sz="2000" b="1">
                <a:solidFill>
                  <a:srgbClr val="FF0000"/>
                </a:solidFill>
              </a:rPr>
              <a:t>MATLAB</a:t>
            </a:r>
            <a:r>
              <a:rPr lang="en-US" altLang="zh-CN" sz="2000" b="1"/>
              <a:t>,</a:t>
            </a:r>
            <a:r>
              <a:rPr lang="zh-CN" altLang="en-US" sz="2000" b="1"/>
              <a:t>该名为</a:t>
            </a:r>
            <a:r>
              <a:rPr lang="zh-CN" altLang="en-US" sz="2000" b="1">
                <a:solidFill>
                  <a:srgbClr val="FF0000"/>
                </a:solidFill>
              </a:rPr>
              <a:t>矩阵</a:t>
            </a:r>
            <a:r>
              <a:rPr lang="en-US" altLang="zh-CN" sz="2000" b="1">
                <a:solidFill>
                  <a:srgbClr val="FF0000"/>
                </a:solidFill>
              </a:rPr>
              <a:t>(matrix)</a:t>
            </a:r>
            <a:r>
              <a:rPr lang="zh-CN" altLang="en-US" sz="2000" b="1"/>
              <a:t>和实验室</a:t>
            </a:r>
            <a:r>
              <a:rPr lang="en-US" altLang="zh-CN" sz="2000" b="1"/>
              <a:t>(laboratory)</a:t>
            </a:r>
            <a:r>
              <a:rPr lang="zh-CN" altLang="en-US" sz="2000" b="1"/>
              <a:t>两个英文单词的前三个字母的组合</a:t>
            </a:r>
            <a:r>
              <a:rPr lang="en-US" altLang="zh-CN" sz="2000" b="1"/>
              <a:t>.</a:t>
            </a:r>
            <a:r>
              <a:rPr lang="zh-CN" altLang="en-US" sz="2000" b="1"/>
              <a:t>在以后的数年里</a:t>
            </a:r>
            <a:r>
              <a:rPr lang="en-US" altLang="zh-CN" sz="2000" b="1"/>
              <a:t>,</a:t>
            </a:r>
            <a:r>
              <a:rPr lang="en-US" altLang="zh-CN" sz="2000" b="1">
                <a:solidFill>
                  <a:srgbClr val="FF0000"/>
                </a:solidFill>
              </a:rPr>
              <a:t>MATLAB</a:t>
            </a:r>
            <a:r>
              <a:rPr lang="zh-CN" altLang="en-US" sz="2000" b="1"/>
              <a:t>在多所大学里作为</a:t>
            </a:r>
            <a:r>
              <a:rPr lang="zh-CN" altLang="en-US" sz="2000" b="1">
                <a:solidFill>
                  <a:srgbClr val="FF0000"/>
                </a:solidFill>
              </a:rPr>
              <a:t>教学辅助软件</a:t>
            </a:r>
            <a:r>
              <a:rPr lang="zh-CN" altLang="en-US" sz="2000" b="1"/>
              <a:t>使用</a:t>
            </a:r>
            <a:r>
              <a:rPr lang="en-US" altLang="zh-CN" sz="2000" b="1"/>
              <a:t>,</a:t>
            </a:r>
            <a:r>
              <a:rPr lang="zh-CN" altLang="en-US" sz="2000" b="1"/>
              <a:t>并作为面向大众的免费软件广为流传</a:t>
            </a:r>
            <a:r>
              <a:rPr lang="en-US" altLang="zh-CN" sz="2000" b="1"/>
              <a:t>.</a:t>
            </a:r>
          </a:p>
          <a:p>
            <a:pPr>
              <a:lnSpc>
                <a:spcPct val="130000"/>
              </a:lnSpc>
            </a:pPr>
            <a:r>
              <a:rPr lang="zh-CN" altLang="en-US" sz="2000" b="1"/>
              <a:t>　    </a:t>
            </a:r>
            <a:r>
              <a:rPr lang="en-US" altLang="zh-CN" sz="2000" b="1"/>
              <a:t>1983</a:t>
            </a:r>
            <a:r>
              <a:rPr lang="zh-CN" altLang="en-US" sz="2000" b="1"/>
              <a:t>年春天</a:t>
            </a:r>
            <a:r>
              <a:rPr lang="en-US" altLang="zh-CN" sz="2000" b="1"/>
              <a:t>,Cleve Moler</a:t>
            </a:r>
            <a:r>
              <a:rPr lang="zh-CN" altLang="en-US" sz="2000" b="1"/>
              <a:t>到</a:t>
            </a:r>
            <a:r>
              <a:rPr lang="en-US" altLang="zh-CN" sz="2000" b="1"/>
              <a:t>Standford</a:t>
            </a:r>
            <a:r>
              <a:rPr lang="zh-CN" altLang="en-US" sz="2000" b="1"/>
              <a:t>大学讲学</a:t>
            </a:r>
            <a:r>
              <a:rPr lang="en-US" altLang="zh-CN" sz="2000" b="1"/>
              <a:t>,</a:t>
            </a:r>
            <a:r>
              <a:rPr lang="en-US" altLang="zh-CN" sz="2000" b="1">
                <a:solidFill>
                  <a:srgbClr val="FF0000"/>
                </a:solidFill>
              </a:rPr>
              <a:t>MATLAB</a:t>
            </a:r>
            <a:r>
              <a:rPr lang="zh-CN" altLang="en-US" sz="2000" b="1"/>
              <a:t>深深地吸引了工程师</a:t>
            </a:r>
            <a:r>
              <a:rPr lang="en-US" altLang="zh-CN" sz="2000" b="1"/>
              <a:t>John Little</a:t>
            </a:r>
            <a:r>
              <a:rPr lang="zh-CN" altLang="en-US" sz="2000" b="1"/>
              <a:t>，他敏锐地觉察到</a:t>
            </a:r>
            <a:r>
              <a:rPr lang="en-US" altLang="zh-CN" sz="2000" b="1">
                <a:solidFill>
                  <a:srgbClr val="FF0000"/>
                </a:solidFill>
              </a:rPr>
              <a:t>MATLAB</a:t>
            </a:r>
            <a:r>
              <a:rPr lang="zh-CN" altLang="en-US" sz="2000" b="1"/>
              <a:t>在工程领域的广阔前景</a:t>
            </a:r>
            <a:r>
              <a:rPr lang="en-US" altLang="zh-CN" sz="2000" b="1"/>
              <a:t>.</a:t>
            </a:r>
            <a:r>
              <a:rPr lang="zh-CN" altLang="en-US" sz="2000" b="1"/>
              <a:t>他和</a:t>
            </a:r>
            <a:r>
              <a:rPr lang="en-US" altLang="zh-CN" sz="2000" b="1"/>
              <a:t>Cleve Moler,Steve Bangert</a:t>
            </a:r>
            <a:r>
              <a:rPr lang="zh-CN" altLang="en-US" sz="2000" b="1"/>
              <a:t>一起</a:t>
            </a:r>
            <a:r>
              <a:rPr lang="en-US" altLang="zh-CN" sz="2000" b="1"/>
              <a:t>,</a:t>
            </a:r>
            <a:r>
              <a:rPr lang="zh-CN" altLang="en-US" sz="2000" b="1"/>
              <a:t>用</a:t>
            </a:r>
            <a:r>
              <a:rPr lang="en-US" altLang="zh-CN" sz="2000" b="1">
                <a:solidFill>
                  <a:srgbClr val="FF0000"/>
                </a:solidFill>
              </a:rPr>
              <a:t>C</a:t>
            </a:r>
            <a:r>
              <a:rPr lang="zh-CN" altLang="en-US" sz="2000" b="1">
                <a:solidFill>
                  <a:srgbClr val="FF0000"/>
                </a:solidFill>
              </a:rPr>
              <a:t>语言</a:t>
            </a:r>
            <a:r>
              <a:rPr lang="zh-CN" altLang="en-US" sz="2000" b="1"/>
              <a:t>开发了第二代专业版</a:t>
            </a:r>
            <a:r>
              <a:rPr lang="en-US" altLang="zh-CN" sz="2000" b="1"/>
              <a:t>.</a:t>
            </a:r>
            <a:r>
              <a:rPr lang="zh-CN" altLang="en-US" sz="2000" b="1"/>
              <a:t>这一代的</a:t>
            </a:r>
            <a:r>
              <a:rPr lang="en-US" altLang="zh-CN" sz="2000" b="1">
                <a:solidFill>
                  <a:srgbClr val="FF0000"/>
                </a:solidFill>
              </a:rPr>
              <a:t>MATLAB</a:t>
            </a:r>
            <a:r>
              <a:rPr lang="zh-CN" altLang="en-US" sz="2000" b="1"/>
              <a:t>语言同时具备了数值计算和数据图示化的功能</a:t>
            </a:r>
            <a:r>
              <a:rPr lang="en-US" altLang="zh-CN" sz="2000" b="1"/>
              <a:t>.</a:t>
            </a:r>
            <a:r>
              <a:rPr lang="zh-CN" altLang="en-US" sz="2000"/>
              <a:t>　</a:t>
            </a:r>
          </a:p>
        </p:txBody>
      </p:sp>
      <p:sp>
        <p:nvSpPr>
          <p:cNvPr id="35843" name="Rectangle 5"/>
          <p:cNvSpPr>
            <a:spLocks noChangeArrowheads="1"/>
          </p:cNvSpPr>
          <p:nvPr/>
        </p:nvSpPr>
        <p:spPr bwMode="auto">
          <a:xfrm>
            <a:off x="539750" y="404813"/>
            <a:ext cx="6048375" cy="2559050"/>
          </a:xfrm>
          <a:prstGeom prst="rect">
            <a:avLst/>
          </a:prstGeom>
          <a:noFill/>
          <a:ln w="9525">
            <a:noFill/>
            <a:miter lim="800000"/>
            <a:headEnd/>
            <a:tailEnd/>
          </a:ln>
        </p:spPr>
        <p:txBody>
          <a:bodyPr>
            <a:spAutoFit/>
          </a:bodyPr>
          <a:lstStyle/>
          <a:p>
            <a:pPr>
              <a:lnSpc>
                <a:spcPct val="135000"/>
              </a:lnSpc>
            </a:pPr>
            <a:r>
              <a:rPr lang="en-US" altLang="zh-CN" sz="2000" b="1"/>
              <a:t>        70</a:t>
            </a:r>
            <a:r>
              <a:rPr lang="zh-CN" altLang="en-US" sz="2000" b="1"/>
              <a:t>年代后期</a:t>
            </a:r>
            <a:r>
              <a:rPr lang="en-US" altLang="zh-CN" sz="2000" b="1"/>
              <a:t>,</a:t>
            </a:r>
            <a:r>
              <a:rPr lang="zh-CN" altLang="en-US" sz="2000" b="1"/>
              <a:t>身为美国</a:t>
            </a:r>
            <a:r>
              <a:rPr lang="en-US" altLang="zh-CN" sz="2000" b="1"/>
              <a:t>New Mexico</a:t>
            </a:r>
            <a:r>
              <a:rPr lang="zh-CN" altLang="en-US" sz="2000" b="1"/>
              <a:t>大学计算机系系主任的</a:t>
            </a:r>
            <a:r>
              <a:rPr lang="en-US" altLang="zh-CN" sz="2000" b="1">
                <a:solidFill>
                  <a:srgbClr val="1102D0"/>
                </a:solidFill>
              </a:rPr>
              <a:t>Cleve Moler</a:t>
            </a:r>
            <a:r>
              <a:rPr lang="en-US" altLang="zh-CN" sz="2000" b="1"/>
              <a:t>,</a:t>
            </a:r>
            <a:r>
              <a:rPr lang="zh-CN" altLang="en-US" sz="2000" b="1"/>
              <a:t>在给学生讲授</a:t>
            </a:r>
            <a:r>
              <a:rPr lang="zh-CN" altLang="en-US" sz="2000" b="1">
                <a:solidFill>
                  <a:srgbClr val="FF0000"/>
                </a:solidFill>
              </a:rPr>
              <a:t>线性代数</a:t>
            </a:r>
            <a:r>
              <a:rPr lang="zh-CN" altLang="en-US" sz="2000" b="1"/>
              <a:t>课程时</a:t>
            </a:r>
            <a:r>
              <a:rPr lang="en-US" altLang="zh-CN" sz="2000" b="1"/>
              <a:t>,</a:t>
            </a:r>
            <a:r>
              <a:rPr lang="zh-CN" altLang="en-US" sz="2000" b="1"/>
              <a:t>想教学生使用</a:t>
            </a:r>
            <a:r>
              <a:rPr lang="en-US" altLang="zh-CN" sz="2000" b="1"/>
              <a:t>EISPACK</a:t>
            </a:r>
            <a:r>
              <a:rPr lang="zh-CN" altLang="en-US" sz="2000" b="1"/>
              <a:t>和</a:t>
            </a:r>
            <a:r>
              <a:rPr lang="en-US" altLang="zh-CN" sz="2000" b="1"/>
              <a:t>LINPACK</a:t>
            </a:r>
            <a:r>
              <a:rPr lang="zh-CN" altLang="en-US" sz="2000" b="1"/>
              <a:t>程序库</a:t>
            </a:r>
            <a:r>
              <a:rPr lang="en-US" altLang="zh-CN" sz="2000" b="1"/>
              <a:t>,</a:t>
            </a:r>
            <a:r>
              <a:rPr lang="zh-CN" altLang="en-US" sz="2000" b="1"/>
              <a:t>但他发现学生用</a:t>
            </a:r>
            <a:r>
              <a:rPr lang="en-US" altLang="zh-CN" sz="2000" b="1"/>
              <a:t>FORTRAN</a:t>
            </a:r>
            <a:r>
              <a:rPr lang="zh-CN" altLang="en-US" sz="2000" b="1"/>
              <a:t>编写接口程序很费时间</a:t>
            </a:r>
            <a:r>
              <a:rPr lang="en-US" altLang="zh-CN" sz="2000" b="1"/>
              <a:t>,</a:t>
            </a:r>
            <a:r>
              <a:rPr lang="zh-CN" altLang="en-US" sz="2000" b="1"/>
              <a:t>于是他开始自己动手</a:t>
            </a:r>
            <a:r>
              <a:rPr lang="en-US" altLang="zh-CN" sz="2000" b="1"/>
              <a:t>,</a:t>
            </a:r>
            <a:r>
              <a:rPr lang="zh-CN" altLang="en-US" sz="2000" b="1"/>
              <a:t>利用业余时间为学生编写</a:t>
            </a:r>
            <a:r>
              <a:rPr lang="en-US" altLang="zh-CN" sz="2000" b="1"/>
              <a:t>EISPACK</a:t>
            </a:r>
            <a:r>
              <a:rPr lang="zh-CN" altLang="en-US" sz="2000" b="1"/>
              <a:t>和</a:t>
            </a:r>
            <a:r>
              <a:rPr lang="en-US" altLang="zh-CN" sz="2000" b="1"/>
              <a:t>LINPACK</a:t>
            </a:r>
            <a:r>
              <a:rPr lang="zh-CN" altLang="en-US" sz="2000" b="1"/>
              <a:t>的接口程序</a:t>
            </a:r>
            <a:r>
              <a:rPr lang="en-US" altLang="zh-CN" sz="2000" b="1"/>
              <a:t>.</a:t>
            </a:r>
          </a:p>
        </p:txBody>
      </p:sp>
      <p:pic>
        <p:nvPicPr>
          <p:cNvPr id="35844" name="Picture 6" descr="u=3260764778,1353297682&amp;fm=0&amp;gp=0"/>
          <p:cNvPicPr>
            <a:picLocks noChangeAspect="1" noChangeArrowheads="1"/>
          </p:cNvPicPr>
          <p:nvPr/>
        </p:nvPicPr>
        <p:blipFill>
          <a:blip r:embed="rId2" cstate="print"/>
          <a:srcRect/>
          <a:stretch>
            <a:fillRect/>
          </a:stretch>
        </p:blipFill>
        <p:spPr bwMode="auto">
          <a:xfrm>
            <a:off x="6588125" y="404813"/>
            <a:ext cx="1860550" cy="26289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395288" y="476250"/>
            <a:ext cx="8135937" cy="5784850"/>
          </a:xfrm>
          <a:prstGeom prst="rect">
            <a:avLst/>
          </a:prstGeom>
          <a:noFill/>
          <a:ln w="9525">
            <a:noFill/>
            <a:miter lim="800000"/>
            <a:headEnd/>
            <a:tailEnd/>
          </a:ln>
        </p:spPr>
        <p:txBody>
          <a:bodyPr>
            <a:spAutoFit/>
          </a:bodyPr>
          <a:lstStyle/>
          <a:p>
            <a:pPr>
              <a:lnSpc>
                <a:spcPct val="170000"/>
              </a:lnSpc>
            </a:pPr>
            <a:r>
              <a:rPr lang="en-US" altLang="zh-CN" sz="2000" b="1"/>
              <a:t>        1984</a:t>
            </a:r>
            <a:r>
              <a:rPr lang="zh-CN" altLang="en-US" sz="2000" b="1"/>
              <a:t>年</a:t>
            </a:r>
            <a:r>
              <a:rPr lang="en-US" altLang="zh-CN" sz="2000" b="1"/>
              <a:t>,Cleve Moler</a:t>
            </a:r>
            <a:r>
              <a:rPr lang="zh-CN" altLang="en-US" sz="2000" b="1"/>
              <a:t>和</a:t>
            </a:r>
            <a:r>
              <a:rPr lang="en-US" altLang="zh-CN" sz="2000" b="1"/>
              <a:t>John Little</a:t>
            </a:r>
            <a:r>
              <a:rPr lang="zh-CN" altLang="en-US" sz="2000" b="1"/>
              <a:t>成立了</a:t>
            </a:r>
            <a:r>
              <a:rPr lang="en-US" altLang="zh-CN" sz="2000" b="1"/>
              <a:t>Math Works</a:t>
            </a:r>
            <a:r>
              <a:rPr lang="zh-CN" altLang="en-US" sz="2000" b="1"/>
              <a:t>公司</a:t>
            </a:r>
            <a:r>
              <a:rPr lang="en-US" altLang="zh-CN" sz="2000" b="1"/>
              <a:t>,</a:t>
            </a:r>
            <a:r>
              <a:rPr lang="zh-CN" altLang="en-US" sz="2000" b="1"/>
              <a:t>正式把</a:t>
            </a:r>
            <a:r>
              <a:rPr lang="en-US" altLang="zh-CN" sz="2000" b="1">
                <a:solidFill>
                  <a:srgbClr val="FF0000"/>
                </a:solidFill>
              </a:rPr>
              <a:t>MATLAB</a:t>
            </a:r>
            <a:r>
              <a:rPr lang="zh-CN" altLang="en-US" sz="2000" b="1"/>
              <a:t>推向市场</a:t>
            </a:r>
            <a:r>
              <a:rPr lang="en-US" altLang="zh-CN" sz="2000" b="1"/>
              <a:t>,</a:t>
            </a:r>
            <a:r>
              <a:rPr lang="zh-CN" altLang="en-US" sz="2000" b="1"/>
              <a:t>并继续进行</a:t>
            </a:r>
            <a:r>
              <a:rPr lang="en-US" altLang="zh-CN" sz="2000" b="1"/>
              <a:t>MATLAB</a:t>
            </a:r>
            <a:r>
              <a:rPr lang="zh-CN" altLang="en-US" sz="2000" b="1"/>
              <a:t>的研究和开发</a:t>
            </a:r>
            <a:r>
              <a:rPr lang="en-US" altLang="zh-CN" sz="2000" b="1"/>
              <a:t>.</a:t>
            </a:r>
          </a:p>
          <a:p>
            <a:pPr>
              <a:lnSpc>
                <a:spcPct val="170000"/>
              </a:lnSpc>
            </a:pPr>
            <a:r>
              <a:rPr lang="zh-CN" altLang="en-US" sz="2000" b="1"/>
              <a:t>　     在当今</a:t>
            </a:r>
            <a:r>
              <a:rPr lang="en-US" altLang="zh-CN" sz="2000" b="1"/>
              <a:t>30</a:t>
            </a:r>
            <a:r>
              <a:rPr lang="zh-CN" altLang="en-US" sz="2000" b="1"/>
              <a:t>多个数学类科技应用软件中</a:t>
            </a:r>
            <a:r>
              <a:rPr lang="en-US" altLang="zh-CN" sz="2000" b="1"/>
              <a:t>,</a:t>
            </a:r>
            <a:r>
              <a:rPr lang="zh-CN" altLang="en-US" sz="2000" b="1"/>
              <a:t>就软件数学处理的原始内核而言</a:t>
            </a:r>
            <a:r>
              <a:rPr lang="en-US" altLang="zh-CN" sz="2000" b="1"/>
              <a:t>,</a:t>
            </a:r>
            <a:r>
              <a:rPr lang="zh-CN" altLang="en-US" sz="2000" b="1"/>
              <a:t>可分为两大类</a:t>
            </a:r>
            <a:r>
              <a:rPr lang="en-US" altLang="zh-CN" sz="2000" b="1"/>
              <a:t>.</a:t>
            </a:r>
            <a:r>
              <a:rPr lang="zh-CN" altLang="en-US" sz="2000" b="1"/>
              <a:t>一类是数值计算型软件</a:t>
            </a:r>
            <a:r>
              <a:rPr lang="en-US" altLang="zh-CN" sz="2000" b="1"/>
              <a:t>,</a:t>
            </a:r>
            <a:r>
              <a:rPr lang="zh-CN" altLang="en-US" sz="2000" b="1"/>
              <a:t>如</a:t>
            </a:r>
            <a:r>
              <a:rPr lang="en-US" altLang="zh-CN" sz="2000" b="1">
                <a:solidFill>
                  <a:srgbClr val="FF0000"/>
                </a:solidFill>
              </a:rPr>
              <a:t>MATLAB</a:t>
            </a:r>
            <a:r>
              <a:rPr lang="en-US" altLang="zh-CN" sz="2000" b="1"/>
              <a:t>,Xmath,Gauss</a:t>
            </a:r>
            <a:r>
              <a:rPr lang="zh-CN" altLang="en-US" sz="2000" b="1"/>
              <a:t>等</a:t>
            </a:r>
            <a:r>
              <a:rPr lang="en-US" altLang="zh-CN" sz="2000" b="1"/>
              <a:t>,</a:t>
            </a:r>
            <a:r>
              <a:rPr lang="zh-CN" altLang="en-US" sz="2000" b="1"/>
              <a:t>这类软件长于数值计算</a:t>
            </a:r>
            <a:r>
              <a:rPr lang="en-US" altLang="zh-CN" sz="2000" b="1"/>
              <a:t>,</a:t>
            </a:r>
            <a:r>
              <a:rPr lang="zh-CN" altLang="en-US" sz="2000" b="1"/>
              <a:t>对处理大批数据效率高</a:t>
            </a:r>
            <a:r>
              <a:rPr lang="en-US" altLang="zh-CN" sz="2000" b="1"/>
              <a:t>;</a:t>
            </a:r>
            <a:r>
              <a:rPr lang="zh-CN" altLang="en-US" sz="2000" b="1"/>
              <a:t>另一类是数学分析型软件</a:t>
            </a:r>
            <a:r>
              <a:rPr lang="en-US" altLang="zh-CN" sz="2000" b="1"/>
              <a:t>,</a:t>
            </a:r>
            <a:r>
              <a:rPr lang="en-US" altLang="zh-CN" sz="2000" b="1">
                <a:solidFill>
                  <a:srgbClr val="1102D0"/>
                </a:solidFill>
              </a:rPr>
              <a:t>Mathematica</a:t>
            </a:r>
            <a:r>
              <a:rPr lang="en-US" altLang="zh-CN" sz="2000" b="1"/>
              <a:t>,Maple</a:t>
            </a:r>
            <a:r>
              <a:rPr lang="zh-CN" altLang="en-US" sz="2000" b="1"/>
              <a:t>等</a:t>
            </a:r>
            <a:r>
              <a:rPr lang="en-US" altLang="zh-CN" sz="2000" b="1"/>
              <a:t>,</a:t>
            </a:r>
            <a:r>
              <a:rPr lang="zh-CN" altLang="en-US" sz="2000" b="1"/>
              <a:t>这类软件以符号计算见长</a:t>
            </a:r>
            <a:r>
              <a:rPr lang="en-US" altLang="zh-CN" sz="2000" b="1"/>
              <a:t>,</a:t>
            </a:r>
            <a:r>
              <a:rPr lang="zh-CN" altLang="en-US" sz="2000" b="1"/>
              <a:t>能给出解析解和任意精确解</a:t>
            </a:r>
            <a:r>
              <a:rPr lang="en-US" altLang="zh-CN" sz="2000" b="1"/>
              <a:t>,</a:t>
            </a:r>
            <a:r>
              <a:rPr lang="zh-CN" altLang="en-US" sz="2000" b="1"/>
              <a:t>其缺点是处理大量数据时效率较低</a:t>
            </a:r>
            <a:r>
              <a:rPr lang="en-US" altLang="zh-CN" sz="2000" b="1"/>
              <a:t>.Math Works</a:t>
            </a:r>
            <a:r>
              <a:rPr lang="zh-CN" altLang="en-US" sz="2000" b="1"/>
              <a:t>公司顺应多功能需求之潮流</a:t>
            </a:r>
            <a:r>
              <a:rPr lang="en-US" altLang="zh-CN" sz="2000" b="1"/>
              <a:t>,</a:t>
            </a:r>
            <a:r>
              <a:rPr lang="zh-CN" altLang="en-US" sz="2000" b="1"/>
              <a:t>在其卓越数值计算和图示能力的基础上</a:t>
            </a:r>
            <a:r>
              <a:rPr lang="en-US" altLang="zh-CN" sz="2000" b="1"/>
              <a:t>,</a:t>
            </a:r>
            <a:r>
              <a:rPr lang="zh-CN" altLang="en-US" sz="2000" b="1"/>
              <a:t>又率先在专业水平上开拓了其符号计算</a:t>
            </a:r>
            <a:r>
              <a:rPr lang="en-US" altLang="zh-CN" sz="2000" b="1"/>
              <a:t>,</a:t>
            </a:r>
            <a:r>
              <a:rPr lang="zh-CN" altLang="en-US" sz="2000" b="1"/>
              <a:t>文字处理</a:t>
            </a:r>
            <a:r>
              <a:rPr lang="en-US" altLang="zh-CN" sz="2000" b="1"/>
              <a:t>,</a:t>
            </a:r>
            <a:r>
              <a:rPr lang="zh-CN" altLang="en-US" sz="2000" b="1"/>
              <a:t>可视化建模和实时控制能力</a:t>
            </a:r>
            <a:r>
              <a:rPr lang="en-US" altLang="zh-CN" sz="2000" b="1"/>
              <a:t>,</a:t>
            </a:r>
            <a:r>
              <a:rPr lang="zh-CN" altLang="en-US" sz="2000" b="1"/>
              <a:t>开发了适合多学科</a:t>
            </a:r>
            <a:r>
              <a:rPr lang="en-US" altLang="zh-CN" sz="2000" b="1"/>
              <a:t>,</a:t>
            </a:r>
            <a:r>
              <a:rPr lang="zh-CN" altLang="en-US" sz="2000" b="1"/>
              <a:t>多部门要求的新一代科技应用软件</a:t>
            </a:r>
            <a:r>
              <a:rPr lang="en-US" altLang="zh-CN" sz="2000" b="1">
                <a:solidFill>
                  <a:srgbClr val="FF0000"/>
                </a:solidFill>
              </a:rPr>
              <a:t>MATLAB</a:t>
            </a:r>
            <a:r>
              <a:rPr lang="en-US" altLang="zh-CN" sz="2000" b="1"/>
              <a:t>.</a:t>
            </a:r>
            <a:r>
              <a:rPr lang="zh-CN" altLang="en-US" sz="2000" b="1"/>
              <a:t>经过多年的国际竞争</a:t>
            </a:r>
            <a:r>
              <a:rPr lang="en-US" altLang="zh-CN" sz="2000" b="1"/>
              <a:t>,</a:t>
            </a:r>
            <a:r>
              <a:rPr lang="en-US" altLang="zh-CN" sz="2000" b="1">
                <a:solidFill>
                  <a:srgbClr val="FF0000"/>
                </a:solidFill>
              </a:rPr>
              <a:t>MATLAB</a:t>
            </a:r>
            <a:r>
              <a:rPr lang="zh-CN" altLang="en-US" sz="2000" b="1"/>
              <a:t>已经占据了数值软件市场的主导地位</a:t>
            </a:r>
            <a:r>
              <a:rPr lang="en-US" altLang="zh-CN" sz="2000" b="1"/>
              <a:t>.</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5" descr="a0000248276"/>
          <p:cNvPicPr>
            <a:picLocks noChangeAspect="1" noChangeArrowheads="1"/>
          </p:cNvPicPr>
          <p:nvPr/>
        </p:nvPicPr>
        <p:blipFill>
          <a:blip r:embed="rId2" cstate="print"/>
          <a:srcRect/>
          <a:stretch>
            <a:fillRect/>
          </a:stretch>
        </p:blipFill>
        <p:spPr bwMode="auto">
          <a:xfrm>
            <a:off x="1714500" y="571500"/>
            <a:ext cx="5715000" cy="57150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noChangeAspect="1"/>
          </p:cNvGraphicFramePr>
          <p:nvPr/>
        </p:nvGraphicFramePr>
        <p:xfrm>
          <a:off x="611188" y="1773238"/>
          <a:ext cx="7510462" cy="2819400"/>
        </p:xfrm>
        <a:graphic>
          <a:graphicData uri="http://schemas.openxmlformats.org/presentationml/2006/ole">
            <p:oleObj spid="_x0000_s1026" name="Equation" r:id="rId3" imgW="2501640" imgH="939600" progId="Equation.DSMT4">
              <p:embed/>
            </p:oleObj>
          </a:graphicData>
        </a:graphic>
      </p:graphicFrame>
      <p:sp>
        <p:nvSpPr>
          <p:cNvPr id="1027" name="Rectangle 3"/>
          <p:cNvSpPr>
            <a:spLocks noChangeArrowheads="1"/>
          </p:cNvSpPr>
          <p:nvPr/>
        </p:nvSpPr>
        <p:spPr bwMode="auto">
          <a:xfrm>
            <a:off x="539750" y="549275"/>
            <a:ext cx="8280400" cy="641350"/>
          </a:xfrm>
          <a:prstGeom prst="rect">
            <a:avLst/>
          </a:prstGeom>
          <a:noFill/>
          <a:ln w="9525">
            <a:noFill/>
            <a:miter lim="800000"/>
            <a:headEnd/>
            <a:tailEnd/>
          </a:ln>
        </p:spPr>
        <p:txBody>
          <a:bodyPr>
            <a:spAutoFit/>
          </a:bodyPr>
          <a:lstStyle/>
          <a:p>
            <a:r>
              <a:rPr lang="zh-CN" altLang="en-US" sz="3600" b="1">
                <a:latin typeface="Times New Roman" pitchFamily="18" charset="0"/>
              </a:rPr>
              <a:t>含有</a:t>
            </a:r>
            <a:r>
              <a:rPr lang="en-US" altLang="zh-CN" sz="3600" b="1" i="1">
                <a:latin typeface="Times New Roman" pitchFamily="18" charset="0"/>
              </a:rPr>
              <a:t>m</a:t>
            </a:r>
            <a:r>
              <a:rPr lang="zh-CN" altLang="en-US" sz="3600" b="1">
                <a:latin typeface="Times New Roman" pitchFamily="18" charset="0"/>
              </a:rPr>
              <a:t>个方程 </a:t>
            </a:r>
            <a:r>
              <a:rPr lang="en-US" altLang="zh-CN" sz="3600" b="1" i="1">
                <a:latin typeface="Times New Roman" pitchFamily="18" charset="0"/>
              </a:rPr>
              <a:t>n</a:t>
            </a:r>
            <a:r>
              <a:rPr lang="zh-CN" altLang="en-US" sz="3600" b="1">
                <a:latin typeface="Times New Roman" pitchFamily="18" charset="0"/>
              </a:rPr>
              <a:t>个未知量的</a:t>
            </a:r>
            <a:r>
              <a:rPr lang="zh-CN" altLang="en-US" sz="3600" b="1"/>
              <a:t>线</a:t>
            </a:r>
            <a:r>
              <a:rPr kumimoji="1" lang="zh-CN" altLang="en-US" sz="3600" b="1"/>
              <a:t>性方程组</a:t>
            </a:r>
          </a:p>
        </p:txBody>
      </p:sp>
      <p:sp>
        <p:nvSpPr>
          <p:cNvPr id="1028" name="Text Box 4"/>
          <p:cNvSpPr txBox="1">
            <a:spLocks noChangeArrowheads="1"/>
          </p:cNvSpPr>
          <p:nvPr/>
        </p:nvSpPr>
        <p:spPr bwMode="auto">
          <a:xfrm>
            <a:off x="755650" y="4868863"/>
            <a:ext cx="7561263" cy="534987"/>
          </a:xfrm>
          <a:prstGeom prst="rect">
            <a:avLst/>
          </a:prstGeom>
          <a:noFill/>
          <a:ln w="15875">
            <a:solidFill>
              <a:schemeClr val="bg2"/>
            </a:solidFill>
            <a:miter lim="800000"/>
            <a:headEnd/>
            <a:tailEnd/>
          </a:ln>
        </p:spPr>
        <p:txBody>
          <a:bodyPr>
            <a:spAutoFit/>
          </a:bodyPr>
          <a:lstStyle/>
          <a:p>
            <a:r>
              <a:rPr lang="zh-CN" altLang="en-US" sz="2800" b="1">
                <a:solidFill>
                  <a:srgbClr val="0000CC"/>
                </a:solidFill>
              </a:rPr>
              <a:t>注意：这个方程组中，有</a:t>
            </a:r>
            <a:r>
              <a:rPr lang="en-US" altLang="zh-CN" sz="2800" b="1" i="1">
                <a:solidFill>
                  <a:srgbClr val="0000CC"/>
                </a:solidFill>
                <a:latin typeface="Times New Roman" pitchFamily="18" charset="0"/>
              </a:rPr>
              <a:t>n</a:t>
            </a:r>
            <a:r>
              <a:rPr lang="zh-CN" altLang="en-US" sz="2800" b="1">
                <a:solidFill>
                  <a:srgbClr val="0000CC"/>
                </a:solidFill>
              </a:rPr>
              <a:t>个未知量，</a:t>
            </a:r>
            <a:r>
              <a:rPr lang="en-US" altLang="zh-CN" sz="2800" b="1" i="1">
                <a:solidFill>
                  <a:srgbClr val="0000CC"/>
                </a:solidFill>
                <a:latin typeface="Times New Roman" pitchFamily="18" charset="0"/>
              </a:rPr>
              <a:t>m</a:t>
            </a:r>
            <a:r>
              <a:rPr lang="zh-CN" altLang="en-US" sz="2800" b="1">
                <a:solidFill>
                  <a:srgbClr val="0000CC"/>
                </a:solidFill>
              </a:rPr>
              <a:t>个方程</a:t>
            </a:r>
          </a:p>
        </p:txBody>
      </p:sp>
      <p:sp>
        <p:nvSpPr>
          <p:cNvPr id="1029" name="Text Box 5"/>
          <p:cNvSpPr txBox="1">
            <a:spLocks noChangeArrowheads="1"/>
          </p:cNvSpPr>
          <p:nvPr/>
        </p:nvSpPr>
        <p:spPr bwMode="auto">
          <a:xfrm>
            <a:off x="0" y="1268413"/>
            <a:ext cx="9218613" cy="396875"/>
          </a:xfrm>
          <a:prstGeom prst="rect">
            <a:avLst/>
          </a:prstGeom>
          <a:noFill/>
          <a:ln w="9525">
            <a:noFill/>
            <a:miter lim="800000"/>
            <a:headEnd/>
            <a:tailEnd/>
          </a:ln>
        </p:spPr>
        <p:txBody>
          <a:bodyPr wrap="none">
            <a:spAutoFit/>
          </a:bodyPr>
          <a:lstStyle/>
          <a:p>
            <a:r>
              <a:rPr lang="en-US" altLang="zh-CN" sz="2000" b="1">
                <a:solidFill>
                  <a:srgbClr val="008000"/>
                </a:solidFill>
              </a:rPr>
              <a:t>A linear system of m equations in n unknowns is then a system of the form</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8914" name="Picture 5" descr="IMG_7337"/>
          <p:cNvPicPr>
            <a:picLocks noChangeAspect="1" noChangeArrowheads="1"/>
          </p:cNvPicPr>
          <p:nvPr/>
        </p:nvPicPr>
        <p:blipFill>
          <a:blip r:embed="rId2" cstate="print"/>
          <a:srcRect/>
          <a:stretch>
            <a:fillRect/>
          </a:stretch>
        </p:blipFill>
        <p:spPr bwMode="auto">
          <a:xfrm>
            <a:off x="1187450" y="620713"/>
            <a:ext cx="6767513" cy="5757862"/>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9938" name="Picture 4" descr="IMG_7339"/>
          <p:cNvPicPr>
            <a:picLocks noChangeAspect="1" noChangeArrowheads="1"/>
          </p:cNvPicPr>
          <p:nvPr/>
        </p:nvPicPr>
        <p:blipFill>
          <a:blip r:embed="rId2" cstate="print"/>
          <a:srcRect/>
          <a:stretch>
            <a:fillRect/>
          </a:stretch>
        </p:blipFill>
        <p:spPr bwMode="auto">
          <a:xfrm>
            <a:off x="1692275" y="908050"/>
            <a:ext cx="5588000" cy="472122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39750" y="260350"/>
            <a:ext cx="8229600" cy="1371600"/>
          </a:xfrm>
        </p:spPr>
        <p:txBody>
          <a:bodyPr/>
          <a:lstStyle/>
          <a:p>
            <a:pPr eaLnBrk="1" hangingPunct="1"/>
            <a:r>
              <a:rPr lang="zh-CN" altLang="en-US" b="1" smtClean="0">
                <a:latin typeface="楷体_GB2312" pitchFamily="49" charset="-122"/>
                <a:ea typeface="楷体_GB2312" pitchFamily="49" charset="-122"/>
              </a:rPr>
              <a:t>第一章 行列式</a:t>
            </a:r>
          </a:p>
        </p:txBody>
      </p:sp>
      <p:sp>
        <p:nvSpPr>
          <p:cNvPr id="40963" name="Rectangle 3"/>
          <p:cNvSpPr>
            <a:spLocks noGrp="1" noChangeArrowheads="1"/>
          </p:cNvSpPr>
          <p:nvPr>
            <p:ph type="body" idx="1"/>
          </p:nvPr>
        </p:nvSpPr>
        <p:spPr>
          <a:xfrm>
            <a:off x="457200" y="1981200"/>
            <a:ext cx="8229600" cy="3608388"/>
          </a:xfrm>
        </p:spPr>
        <p:txBody>
          <a:bodyPr/>
          <a:lstStyle/>
          <a:p>
            <a:pPr eaLnBrk="1" hangingPunct="1">
              <a:lnSpc>
                <a:spcPct val="90000"/>
              </a:lnSpc>
              <a:buClr>
                <a:schemeClr val="hlink"/>
              </a:buClr>
              <a:buSzPct val="50000"/>
            </a:pPr>
            <a:r>
              <a:rPr lang="zh-CN" altLang="en-US" b="1" smtClean="0">
                <a:solidFill>
                  <a:srgbClr val="0000CC"/>
                </a:solidFill>
                <a:latin typeface="楷体_GB2312" pitchFamily="49" charset="-122"/>
                <a:ea typeface="楷体_GB2312" pitchFamily="49" charset="-122"/>
              </a:rPr>
              <a:t>内容提要</a:t>
            </a:r>
          </a:p>
          <a:p>
            <a:pPr eaLnBrk="1" hangingPunct="1">
              <a:lnSpc>
                <a:spcPct val="90000"/>
              </a:lnSpc>
              <a:buFont typeface="Wingdings" pitchFamily="2" charset="2"/>
              <a:buNone/>
            </a:pPr>
            <a:r>
              <a:rPr lang="zh-CN" altLang="en-US" b="1" smtClean="0">
                <a:latin typeface="楷体_GB2312" pitchFamily="49" charset="-122"/>
                <a:ea typeface="楷体_GB2312" pitchFamily="49" charset="-122"/>
              </a:rPr>
              <a:t>	</a:t>
            </a:r>
            <a:r>
              <a:rPr lang="en-US" altLang="zh-CN" sz="2800" b="1" smtClean="0">
                <a:latin typeface="楷体_GB2312" pitchFamily="49" charset="-122"/>
                <a:ea typeface="楷体_GB2312" pitchFamily="49" charset="-122"/>
              </a:rPr>
              <a:t>§1  </a:t>
            </a:r>
            <a:r>
              <a:rPr lang="zh-CN" altLang="en-US" sz="2800" b="1" smtClean="0">
                <a:latin typeface="楷体_GB2312" pitchFamily="49" charset="-122"/>
                <a:ea typeface="楷体_GB2312" pitchFamily="49" charset="-122"/>
              </a:rPr>
              <a:t>二阶与三阶行列式</a:t>
            </a:r>
          </a:p>
          <a:p>
            <a:pPr eaLnBrk="1" hangingPunct="1">
              <a:lnSpc>
                <a:spcPct val="90000"/>
              </a:lnSpc>
              <a:buFont typeface="Wingdings" pitchFamily="2" charset="2"/>
              <a:buNone/>
            </a:pPr>
            <a:r>
              <a:rPr lang="zh-CN" altLang="en-US" sz="2800" b="1" smtClean="0">
                <a:latin typeface="楷体_GB2312" pitchFamily="49" charset="-122"/>
                <a:ea typeface="楷体_GB2312" pitchFamily="49" charset="-122"/>
              </a:rPr>
              <a:t>	</a:t>
            </a:r>
            <a:r>
              <a:rPr lang="en-US" altLang="zh-CN" sz="2800" b="1" smtClean="0">
                <a:latin typeface="楷体_GB2312" pitchFamily="49" charset="-122"/>
                <a:ea typeface="楷体_GB2312" pitchFamily="49" charset="-122"/>
              </a:rPr>
              <a:t>§2  </a:t>
            </a:r>
            <a:r>
              <a:rPr lang="zh-CN" altLang="en-US" sz="2800" b="1" smtClean="0">
                <a:latin typeface="楷体_GB2312" pitchFamily="49" charset="-122"/>
                <a:ea typeface="楷体_GB2312" pitchFamily="49" charset="-122"/>
              </a:rPr>
              <a:t>全排列和对换</a:t>
            </a:r>
          </a:p>
          <a:p>
            <a:pPr eaLnBrk="1" hangingPunct="1">
              <a:lnSpc>
                <a:spcPct val="90000"/>
              </a:lnSpc>
              <a:buFont typeface="Wingdings" pitchFamily="2" charset="2"/>
              <a:buNone/>
            </a:pPr>
            <a:r>
              <a:rPr lang="zh-CN" altLang="en-US" sz="2800" b="1" smtClean="0">
                <a:latin typeface="楷体_GB2312" pitchFamily="49" charset="-122"/>
                <a:ea typeface="楷体_GB2312" pitchFamily="49" charset="-122"/>
              </a:rPr>
              <a:t>	</a:t>
            </a:r>
            <a:r>
              <a:rPr lang="en-US" altLang="zh-CN" sz="2800" b="1" smtClean="0">
                <a:latin typeface="楷体_GB2312" pitchFamily="49" charset="-122"/>
                <a:ea typeface="楷体_GB2312" pitchFamily="49" charset="-122"/>
              </a:rPr>
              <a:t>§3  </a:t>
            </a:r>
            <a:r>
              <a:rPr lang="en-US" altLang="zh-CN" sz="2800" b="1" i="1" smtClean="0">
                <a:latin typeface="Times New Roman" pitchFamily="18" charset="0"/>
                <a:ea typeface="楷体_GB2312" pitchFamily="49" charset="-122"/>
              </a:rPr>
              <a:t>n</a:t>
            </a:r>
            <a:r>
              <a:rPr lang="en-US" altLang="zh-CN" sz="2800" b="1" smtClean="0">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阶行列式的定义</a:t>
            </a:r>
          </a:p>
          <a:p>
            <a:pPr eaLnBrk="1" hangingPunct="1">
              <a:lnSpc>
                <a:spcPct val="90000"/>
              </a:lnSpc>
              <a:buFont typeface="Wingdings" pitchFamily="2" charset="2"/>
              <a:buNone/>
            </a:pPr>
            <a:r>
              <a:rPr lang="zh-CN" altLang="en-US" sz="2800" b="1" smtClean="0">
                <a:latin typeface="楷体_GB2312" pitchFamily="49" charset="-122"/>
                <a:ea typeface="楷体_GB2312" pitchFamily="49" charset="-122"/>
              </a:rPr>
              <a:t>	</a:t>
            </a:r>
            <a:r>
              <a:rPr lang="en-US" altLang="zh-CN" sz="2800" b="1" smtClean="0">
                <a:latin typeface="楷体_GB2312" pitchFamily="49" charset="-122"/>
                <a:ea typeface="楷体_GB2312" pitchFamily="49" charset="-122"/>
              </a:rPr>
              <a:t>§4  </a:t>
            </a:r>
            <a:r>
              <a:rPr lang="zh-CN" altLang="en-US" sz="2800" b="1" smtClean="0">
                <a:latin typeface="楷体_GB2312" pitchFamily="49" charset="-122"/>
                <a:ea typeface="楷体_GB2312" pitchFamily="49" charset="-122"/>
              </a:rPr>
              <a:t>行列式的性质</a:t>
            </a:r>
          </a:p>
          <a:p>
            <a:pPr eaLnBrk="1" hangingPunct="1">
              <a:lnSpc>
                <a:spcPct val="90000"/>
              </a:lnSpc>
              <a:buFont typeface="Wingdings" pitchFamily="2" charset="2"/>
              <a:buNone/>
            </a:pPr>
            <a:r>
              <a:rPr lang="zh-CN" altLang="en-US" sz="2800" b="1" smtClean="0">
                <a:latin typeface="楷体_GB2312" pitchFamily="49" charset="-122"/>
                <a:ea typeface="楷体_GB2312" pitchFamily="49" charset="-122"/>
              </a:rPr>
              <a:t>	</a:t>
            </a:r>
            <a:r>
              <a:rPr lang="en-US" altLang="zh-CN" sz="2800" b="1" smtClean="0">
                <a:latin typeface="楷体_GB2312" pitchFamily="49" charset="-122"/>
                <a:ea typeface="楷体_GB2312" pitchFamily="49" charset="-122"/>
              </a:rPr>
              <a:t>§5  </a:t>
            </a:r>
            <a:r>
              <a:rPr lang="zh-CN" altLang="en-US" sz="2800" b="1" smtClean="0">
                <a:latin typeface="楷体_GB2312" pitchFamily="49" charset="-122"/>
                <a:ea typeface="楷体_GB2312" pitchFamily="49" charset="-122"/>
              </a:rPr>
              <a:t>行列式按行（列）展开</a:t>
            </a:r>
          </a:p>
          <a:p>
            <a:pPr eaLnBrk="1" hangingPunct="1">
              <a:lnSpc>
                <a:spcPct val="90000"/>
              </a:lnSpc>
              <a:buFont typeface="Wingdings" pitchFamily="2" charset="2"/>
              <a:buNone/>
            </a:pPr>
            <a:endParaRPr lang="zh-CN" altLang="en-US" sz="2800" b="1" smtClean="0">
              <a:latin typeface="楷体_GB2312" pitchFamily="49" charset="-122"/>
              <a:ea typeface="楷体_GB2312" pitchFamily="49" charset="-122"/>
            </a:endParaRPr>
          </a:p>
          <a:p>
            <a:pPr eaLnBrk="1" hangingPunct="1">
              <a:lnSpc>
                <a:spcPct val="90000"/>
              </a:lnSpc>
              <a:buFont typeface="Wingdings" pitchFamily="2" charset="2"/>
              <a:buNone/>
            </a:pPr>
            <a:r>
              <a:rPr lang="zh-CN" altLang="en-US" sz="2800" b="1" smtClean="0">
                <a:latin typeface="楷体_GB2312" pitchFamily="49" charset="-122"/>
                <a:ea typeface="楷体_GB2312" pitchFamily="49" charset="-122"/>
              </a:rPr>
              <a:t>	</a:t>
            </a:r>
          </a:p>
        </p:txBody>
      </p:sp>
      <p:sp>
        <p:nvSpPr>
          <p:cNvPr id="28676" name="AutoShape 4"/>
          <p:cNvSpPr>
            <a:spLocks/>
          </p:cNvSpPr>
          <p:nvPr/>
        </p:nvSpPr>
        <p:spPr bwMode="auto">
          <a:xfrm>
            <a:off x="4786313" y="2708275"/>
            <a:ext cx="217487" cy="1152525"/>
          </a:xfrm>
          <a:prstGeom prst="rightBrace">
            <a:avLst>
              <a:gd name="adj1" fmla="val 44161"/>
              <a:gd name="adj2" fmla="val 50000"/>
            </a:avLst>
          </a:prstGeom>
          <a:noFill/>
          <a:ln w="28575">
            <a:solidFill>
              <a:srgbClr val="CC0099"/>
            </a:solidFill>
            <a:round/>
            <a:headEnd/>
            <a:tailEnd/>
          </a:ln>
        </p:spPr>
        <p:txBody>
          <a:bodyPr wrap="none" anchor="ctr"/>
          <a:lstStyle/>
          <a:p>
            <a:endParaRPr lang="zh-CN" altLang="en-US"/>
          </a:p>
        </p:txBody>
      </p:sp>
      <p:sp>
        <p:nvSpPr>
          <p:cNvPr id="28677" name="Text Box 5"/>
          <p:cNvSpPr txBox="1">
            <a:spLocks noChangeArrowheads="1"/>
          </p:cNvSpPr>
          <p:nvPr/>
        </p:nvSpPr>
        <p:spPr bwMode="auto">
          <a:xfrm>
            <a:off x="5003800" y="3074988"/>
            <a:ext cx="2232025" cy="457200"/>
          </a:xfrm>
          <a:prstGeom prst="rect">
            <a:avLst/>
          </a:prstGeom>
          <a:noFill/>
          <a:ln w="9525">
            <a:noFill/>
            <a:miter lim="800000"/>
            <a:headEnd/>
            <a:tailEnd/>
          </a:ln>
        </p:spPr>
        <p:txBody>
          <a:bodyPr wrap="none"/>
          <a:lstStyle/>
          <a:p>
            <a:r>
              <a:rPr lang="zh-CN" altLang="en-US" sz="2400" b="1">
                <a:solidFill>
                  <a:srgbClr val="CC0099"/>
                </a:solidFill>
                <a:latin typeface="楷体_GB2312" pitchFamily="49" charset="-122"/>
                <a:ea typeface="楷体_GB2312" pitchFamily="49" charset="-122"/>
              </a:rPr>
              <a:t>行列式的概念</a:t>
            </a:r>
            <a:r>
              <a:rPr lang="en-US" altLang="zh-CN" sz="2400" b="1">
                <a:solidFill>
                  <a:schemeClr val="bg1"/>
                </a:solidFill>
                <a:latin typeface="楷体_GB2312" pitchFamily="49" charset="-122"/>
                <a:ea typeface="楷体_GB2312" pitchFamily="49" charset="-122"/>
              </a:rPr>
              <a:t>.</a:t>
            </a:r>
          </a:p>
        </p:txBody>
      </p:sp>
      <p:sp>
        <p:nvSpPr>
          <p:cNvPr id="28678" name="AutoShape 6"/>
          <p:cNvSpPr>
            <a:spLocks/>
          </p:cNvSpPr>
          <p:nvPr/>
        </p:nvSpPr>
        <p:spPr bwMode="auto">
          <a:xfrm>
            <a:off x="5434013" y="4076700"/>
            <a:ext cx="146050" cy="720725"/>
          </a:xfrm>
          <a:prstGeom prst="rightBrace">
            <a:avLst>
              <a:gd name="adj1" fmla="val 44185"/>
              <a:gd name="adj2" fmla="val 50000"/>
            </a:avLst>
          </a:prstGeom>
          <a:noFill/>
          <a:ln w="28575">
            <a:solidFill>
              <a:srgbClr val="CC0099"/>
            </a:solidFill>
            <a:round/>
            <a:headEnd/>
            <a:tailEnd/>
          </a:ln>
        </p:spPr>
        <p:txBody>
          <a:bodyPr wrap="none" anchor="ctr"/>
          <a:lstStyle/>
          <a:p>
            <a:endParaRPr lang="zh-CN" altLang="en-US"/>
          </a:p>
        </p:txBody>
      </p:sp>
      <p:sp>
        <p:nvSpPr>
          <p:cNvPr id="28679" name="Text Box 7"/>
          <p:cNvSpPr txBox="1">
            <a:spLocks noChangeArrowheads="1"/>
          </p:cNvSpPr>
          <p:nvPr/>
        </p:nvSpPr>
        <p:spPr bwMode="auto">
          <a:xfrm>
            <a:off x="5651500" y="4221163"/>
            <a:ext cx="3024188" cy="503237"/>
          </a:xfrm>
          <a:prstGeom prst="rect">
            <a:avLst/>
          </a:prstGeom>
          <a:noFill/>
          <a:ln w="9525">
            <a:noFill/>
            <a:miter lim="800000"/>
            <a:headEnd/>
            <a:tailEnd/>
          </a:ln>
        </p:spPr>
        <p:txBody>
          <a:bodyPr wrap="none"/>
          <a:lstStyle/>
          <a:p>
            <a:r>
              <a:rPr lang="zh-CN" altLang="en-US" sz="2400" b="1">
                <a:solidFill>
                  <a:srgbClr val="CC0099"/>
                </a:solidFill>
                <a:latin typeface="楷体_GB2312" pitchFamily="49" charset="-122"/>
                <a:ea typeface="楷体_GB2312" pitchFamily="49" charset="-122"/>
              </a:rPr>
              <a:t>行列式的</a:t>
            </a:r>
            <a:r>
              <a:rPr lang="zh-CN" altLang="zh-CN" sz="2400" b="1">
                <a:solidFill>
                  <a:srgbClr val="CC0099"/>
                </a:solidFill>
                <a:latin typeface="楷体_GB2312" pitchFamily="49" charset="-122"/>
                <a:ea typeface="楷体_GB2312" pitchFamily="49" charset="-122"/>
              </a:rPr>
              <a:t>性质及计算</a:t>
            </a:r>
            <a:r>
              <a:rPr lang="en-US" altLang="zh-CN" sz="2400" b="1">
                <a:solidFill>
                  <a:schemeClr val="bg1"/>
                </a:solidFill>
                <a:latin typeface="楷体_GB2312" pitchFamily="49" charset="-122"/>
                <a:ea typeface="楷体_GB2312" pitchFamily="49" charset="-122"/>
              </a:rPr>
              <a:t>.</a:t>
            </a:r>
          </a:p>
        </p:txBody>
      </p:sp>
      <p:sp>
        <p:nvSpPr>
          <p:cNvPr id="28680" name="Text Box 8"/>
          <p:cNvSpPr txBox="1">
            <a:spLocks noChangeArrowheads="1"/>
          </p:cNvSpPr>
          <p:nvPr/>
        </p:nvSpPr>
        <p:spPr bwMode="auto">
          <a:xfrm>
            <a:off x="3556000" y="5419725"/>
            <a:ext cx="3536950" cy="457200"/>
          </a:xfrm>
          <a:prstGeom prst="rect">
            <a:avLst/>
          </a:prstGeom>
          <a:noFill/>
          <a:ln w="9525">
            <a:noFill/>
            <a:miter lim="800000"/>
            <a:headEnd/>
            <a:tailEnd/>
          </a:ln>
        </p:spPr>
        <p:txBody>
          <a:bodyPr wrap="none"/>
          <a:lstStyle/>
          <a:p>
            <a:endParaRPr lang="en-US" altLang="zh-CN" sz="2400" b="1">
              <a:solidFill>
                <a:srgbClr val="CC0099"/>
              </a:solidFill>
              <a:latin typeface="楷体_GB2312" pitchFamily="49" charset="-122"/>
              <a:ea typeface="楷体_GB2312" pitchFamily="49" charset="-122"/>
            </a:endParaRPr>
          </a:p>
        </p:txBody>
      </p:sp>
      <p:sp>
        <p:nvSpPr>
          <p:cNvPr id="28682" name="AutoShape 10"/>
          <p:cNvSpPr>
            <a:spLocks noChangeArrowheads="1"/>
          </p:cNvSpPr>
          <p:nvPr/>
        </p:nvSpPr>
        <p:spPr bwMode="auto">
          <a:xfrm>
            <a:off x="4968875" y="188913"/>
            <a:ext cx="4175125" cy="2833687"/>
          </a:xfrm>
          <a:prstGeom prst="cloudCallout">
            <a:avLst>
              <a:gd name="adj1" fmla="val -79773"/>
              <a:gd name="adj2" fmla="val 26750"/>
            </a:avLst>
          </a:prstGeom>
          <a:solidFill>
            <a:schemeClr val="accent1">
              <a:alpha val="38039"/>
            </a:schemeClr>
          </a:solidFill>
          <a:ln w="9525">
            <a:solidFill>
              <a:srgbClr val="0000FF"/>
            </a:solidFill>
            <a:round/>
            <a:headEnd/>
            <a:tailEnd/>
          </a:ln>
        </p:spPr>
        <p:txBody>
          <a:bodyPr/>
          <a:lstStyle/>
          <a:p>
            <a:pPr>
              <a:buFontTx/>
              <a:buChar char="•"/>
            </a:pPr>
            <a:r>
              <a:rPr lang="zh-CN" altLang="en-US" sz="2400" b="1">
                <a:ea typeface="楷体_GB2312" pitchFamily="49" charset="-122"/>
              </a:rPr>
              <a:t>行列式是线性代数的一种工具！</a:t>
            </a:r>
          </a:p>
          <a:p>
            <a:pPr>
              <a:buFontTx/>
              <a:buChar char="•"/>
            </a:pPr>
            <a:r>
              <a:rPr lang="zh-CN" altLang="en-US" sz="2400" b="1">
                <a:ea typeface="楷体_GB2312" pitchFamily="49" charset="-122"/>
              </a:rPr>
              <a:t>学习行列式主要就是要能计算行列式的值</a:t>
            </a:r>
            <a:r>
              <a:rPr lang="en-US" altLang="zh-CN" sz="2400" b="1">
                <a:latin typeface="楷体_GB2312" pitchFamily="49" charset="-122"/>
                <a:ea typeface="楷体_GB2312" pitchFamily="49" charset="-122"/>
              </a:rPr>
              <a:t>.</a:t>
            </a:r>
          </a:p>
        </p:txBody>
      </p:sp>
      <p:sp>
        <p:nvSpPr>
          <p:cNvPr id="40970" name="Text Box 11"/>
          <p:cNvSpPr txBox="1">
            <a:spLocks noChangeArrowheads="1"/>
          </p:cNvSpPr>
          <p:nvPr/>
        </p:nvSpPr>
        <p:spPr bwMode="auto">
          <a:xfrm>
            <a:off x="2555875" y="1341438"/>
            <a:ext cx="1665288" cy="396875"/>
          </a:xfrm>
          <a:prstGeom prst="rect">
            <a:avLst/>
          </a:prstGeom>
          <a:noFill/>
          <a:ln w="9525">
            <a:noFill/>
            <a:miter lim="800000"/>
            <a:headEnd/>
            <a:tailEnd/>
          </a:ln>
        </p:spPr>
        <p:txBody>
          <a:bodyPr wrap="none">
            <a:spAutoFit/>
          </a:bodyPr>
          <a:lstStyle/>
          <a:p>
            <a:r>
              <a:rPr lang="en-US" altLang="zh-CN" sz="2000" b="1">
                <a:solidFill>
                  <a:srgbClr val="008000"/>
                </a:solidFill>
              </a:rPr>
              <a:t>Determinant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8682"/>
                                        </p:tgtEl>
                                        <p:attrNameLst>
                                          <p:attrName>style.visibility</p:attrName>
                                        </p:attrNameLst>
                                      </p:cBhvr>
                                      <p:to>
                                        <p:strVal val="visible"/>
                                      </p:to>
                                    </p:set>
                                    <p:animEffect transition="in" filter="wipe(down)">
                                      <p:cBhvr>
                                        <p:cTn id="7" dur="290">
                                          <p:stCondLst>
                                            <p:cond delay="0"/>
                                          </p:stCondLst>
                                        </p:cTn>
                                        <p:tgtEl>
                                          <p:spTgt spid="28682"/>
                                        </p:tgtEl>
                                      </p:cBhvr>
                                    </p:animEffect>
                                    <p:anim calcmode="lin" valueType="num">
                                      <p:cBhvr>
                                        <p:cTn id="8" dur="911" tmFilter="0,0; 0.14,0.36; 0.43,0.73; 0.71,0.91; 1.0,1.0">
                                          <p:stCondLst>
                                            <p:cond delay="0"/>
                                          </p:stCondLst>
                                        </p:cTn>
                                        <p:tgtEl>
                                          <p:spTgt spid="2868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868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868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868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8682"/>
                                        </p:tgtEl>
                                        <p:attrNameLst>
                                          <p:attrName>ppt_y</p:attrName>
                                        </p:attrNameLst>
                                      </p:cBhvr>
                                      <p:tavLst>
                                        <p:tav tm="0" fmla="#ppt_y-sin(pi*$)/81">
                                          <p:val>
                                            <p:fltVal val="0"/>
                                          </p:val>
                                        </p:tav>
                                        <p:tav tm="100000">
                                          <p:val>
                                            <p:fltVal val="1"/>
                                          </p:val>
                                        </p:tav>
                                      </p:tavLst>
                                    </p:anim>
                                    <p:animScale>
                                      <p:cBhvr>
                                        <p:cTn id="13" dur="13">
                                          <p:stCondLst>
                                            <p:cond delay="325"/>
                                          </p:stCondLst>
                                        </p:cTn>
                                        <p:tgtEl>
                                          <p:spTgt spid="28682"/>
                                        </p:tgtEl>
                                      </p:cBhvr>
                                      <p:to x="100000" y="60000"/>
                                    </p:animScale>
                                    <p:animScale>
                                      <p:cBhvr>
                                        <p:cTn id="14" dur="83" decel="50000">
                                          <p:stCondLst>
                                            <p:cond delay="338"/>
                                          </p:stCondLst>
                                        </p:cTn>
                                        <p:tgtEl>
                                          <p:spTgt spid="28682"/>
                                        </p:tgtEl>
                                      </p:cBhvr>
                                      <p:to x="100000" y="100000"/>
                                    </p:animScale>
                                    <p:animScale>
                                      <p:cBhvr>
                                        <p:cTn id="15" dur="13">
                                          <p:stCondLst>
                                            <p:cond delay="656"/>
                                          </p:stCondLst>
                                        </p:cTn>
                                        <p:tgtEl>
                                          <p:spTgt spid="28682"/>
                                        </p:tgtEl>
                                      </p:cBhvr>
                                      <p:to x="100000" y="80000"/>
                                    </p:animScale>
                                    <p:animScale>
                                      <p:cBhvr>
                                        <p:cTn id="16" dur="83" decel="50000">
                                          <p:stCondLst>
                                            <p:cond delay="669"/>
                                          </p:stCondLst>
                                        </p:cTn>
                                        <p:tgtEl>
                                          <p:spTgt spid="28682"/>
                                        </p:tgtEl>
                                      </p:cBhvr>
                                      <p:to x="100000" y="100000"/>
                                    </p:animScale>
                                    <p:animScale>
                                      <p:cBhvr>
                                        <p:cTn id="17" dur="13">
                                          <p:stCondLst>
                                            <p:cond delay="821"/>
                                          </p:stCondLst>
                                        </p:cTn>
                                        <p:tgtEl>
                                          <p:spTgt spid="28682"/>
                                        </p:tgtEl>
                                      </p:cBhvr>
                                      <p:to x="100000" y="90000"/>
                                    </p:animScale>
                                    <p:animScale>
                                      <p:cBhvr>
                                        <p:cTn id="18" dur="83" decel="50000">
                                          <p:stCondLst>
                                            <p:cond delay="834"/>
                                          </p:stCondLst>
                                        </p:cTn>
                                        <p:tgtEl>
                                          <p:spTgt spid="28682"/>
                                        </p:tgtEl>
                                      </p:cBhvr>
                                      <p:to x="100000" y="100000"/>
                                    </p:animScale>
                                    <p:animScale>
                                      <p:cBhvr>
                                        <p:cTn id="19" dur="13">
                                          <p:stCondLst>
                                            <p:cond delay="904"/>
                                          </p:stCondLst>
                                        </p:cTn>
                                        <p:tgtEl>
                                          <p:spTgt spid="28682"/>
                                        </p:tgtEl>
                                      </p:cBhvr>
                                      <p:to x="100000" y="95000"/>
                                    </p:animScale>
                                    <p:animScale>
                                      <p:cBhvr>
                                        <p:cTn id="20" dur="83" decel="50000">
                                          <p:stCondLst>
                                            <p:cond delay="917"/>
                                          </p:stCondLst>
                                        </p:cTn>
                                        <p:tgtEl>
                                          <p:spTgt spid="2868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8676"/>
                                        </p:tgtEl>
                                        <p:attrNameLst>
                                          <p:attrName>style.visibility</p:attrName>
                                        </p:attrNameLst>
                                      </p:cBhvr>
                                      <p:to>
                                        <p:strVal val="visible"/>
                                      </p:to>
                                    </p:set>
                                    <p:animEffect transition="in" filter="wipe(left)">
                                      <p:cBhvr>
                                        <p:cTn id="25" dur="500"/>
                                        <p:tgtEl>
                                          <p:spTgt spid="28676"/>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8677"/>
                                        </p:tgtEl>
                                        <p:attrNameLst>
                                          <p:attrName>style.visibility</p:attrName>
                                        </p:attrNameLst>
                                      </p:cBhvr>
                                      <p:to>
                                        <p:strVal val="visible"/>
                                      </p:to>
                                    </p:set>
                                    <p:animEffect transition="in" filter="wipe(left)">
                                      <p:cBhvr>
                                        <p:cTn id="29" dur="500"/>
                                        <p:tgtEl>
                                          <p:spTgt spid="2867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8678"/>
                                        </p:tgtEl>
                                        <p:attrNameLst>
                                          <p:attrName>style.visibility</p:attrName>
                                        </p:attrNameLst>
                                      </p:cBhvr>
                                      <p:to>
                                        <p:strVal val="visible"/>
                                      </p:to>
                                    </p:set>
                                    <p:animEffect transition="in" filter="wipe(left)">
                                      <p:cBhvr>
                                        <p:cTn id="34" dur="500"/>
                                        <p:tgtEl>
                                          <p:spTgt spid="28678"/>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8679"/>
                                        </p:tgtEl>
                                        <p:attrNameLst>
                                          <p:attrName>style.visibility</p:attrName>
                                        </p:attrNameLst>
                                      </p:cBhvr>
                                      <p:to>
                                        <p:strVal val="visible"/>
                                      </p:to>
                                    </p:set>
                                    <p:animEffect transition="in" filter="wipe(left)">
                                      <p:cBhvr>
                                        <p:cTn id="38" dur="500"/>
                                        <p:tgtEl>
                                          <p:spTgt spid="2867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nodePh="1">
                                  <p:stCondLst>
                                    <p:cond delay="0"/>
                                  </p:stCondLst>
                                  <p:endCondLst>
                                    <p:cond evt="begin" delay="0">
                                      <p:tn val="41"/>
                                    </p:cond>
                                  </p:endCondLst>
                                  <p:childTnLst>
                                    <p:set>
                                      <p:cBhvr>
                                        <p:cTn id="42" dur="1" fill="hold">
                                          <p:stCondLst>
                                            <p:cond delay="0"/>
                                          </p:stCondLst>
                                        </p:cTn>
                                        <p:tgtEl>
                                          <p:spTgt spid="28680"/>
                                        </p:tgtEl>
                                        <p:attrNameLst>
                                          <p:attrName>style.visibility</p:attrName>
                                        </p:attrNameLst>
                                      </p:cBhvr>
                                      <p:to>
                                        <p:strVal val="visible"/>
                                      </p:to>
                                    </p:set>
                                    <p:animEffect transition="in" filter="wipe(left)">
                                      <p:cBhvr>
                                        <p:cTn id="43" dur="500"/>
                                        <p:tgtEl>
                                          <p:spTgt spid="28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28677" grpId="0"/>
      <p:bldP spid="28678" grpId="0" animBg="1"/>
      <p:bldP spid="28679" grpId="0"/>
      <p:bldP spid="28680" grpId="0"/>
      <p:bldP spid="28682"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bg>
      <p:bgPr>
        <a:solidFill>
          <a:srgbClr val="FFFFCC"/>
        </a:solidFill>
        <a:effectLst/>
      </p:bgPr>
    </p:bg>
    <p:spTree>
      <p:nvGrpSpPr>
        <p:cNvPr id="1" name=""/>
        <p:cNvGrpSpPr/>
        <p:nvPr/>
      </p:nvGrpSpPr>
      <p:grpSpPr>
        <a:xfrm>
          <a:off x="0" y="0"/>
          <a:ext cx="0" cy="0"/>
          <a:chOff x="0" y="0"/>
          <a:chExt cx="0" cy="0"/>
        </a:xfrm>
      </p:grpSpPr>
      <p:sp>
        <p:nvSpPr>
          <p:cNvPr id="31747" name="Text Box 3"/>
          <p:cNvSpPr txBox="1">
            <a:spLocks noChangeArrowheads="1"/>
          </p:cNvSpPr>
          <p:nvPr/>
        </p:nvSpPr>
        <p:spPr bwMode="auto">
          <a:xfrm>
            <a:off x="395288" y="3789363"/>
            <a:ext cx="8532812" cy="962025"/>
          </a:xfrm>
          <a:prstGeom prst="rect">
            <a:avLst/>
          </a:prstGeom>
          <a:solidFill>
            <a:srgbClr val="0000FF">
              <a:alpha val="87057"/>
            </a:srgbClr>
          </a:solidFill>
          <a:ln w="15875">
            <a:solidFill>
              <a:srgbClr val="000080"/>
            </a:solidFill>
            <a:miter lim="800000"/>
            <a:headEnd/>
            <a:tailEnd/>
          </a:ln>
        </p:spPr>
        <p:txBody>
          <a:bodyPr anchor="ctr" anchorCtr="1">
            <a:spAutoFit/>
          </a:bodyPr>
          <a:lstStyle/>
          <a:p>
            <a:r>
              <a:rPr kumimoji="1" lang="zh-CN" altLang="en-US" sz="2800" b="1">
                <a:solidFill>
                  <a:schemeClr val="bg1"/>
                </a:solidFill>
                <a:latin typeface="楷体_GB2312" pitchFamily="49" charset="-122"/>
                <a:ea typeface="楷体_GB2312" pitchFamily="49" charset="-122"/>
              </a:rPr>
              <a:t>我们从最简单的二元线性方程组出发，探求其求解公式，并设法化简此公式</a:t>
            </a:r>
            <a:r>
              <a:rPr kumimoji="1" lang="en-US" altLang="zh-CN" sz="2800" b="1">
                <a:solidFill>
                  <a:schemeClr val="bg1"/>
                </a:solidFill>
                <a:latin typeface="楷体_GB2312" pitchFamily="49" charset="-122"/>
                <a:ea typeface="楷体_GB2312" pitchFamily="49" charset="-122"/>
              </a:rPr>
              <a:t>.</a:t>
            </a:r>
            <a:r>
              <a:rPr kumimoji="1" lang="zh-CN" altLang="en-US" sz="2800" b="1">
                <a:solidFill>
                  <a:schemeClr val="bg1"/>
                </a:solidFill>
                <a:latin typeface="楷体_GB2312" pitchFamily="49" charset="-122"/>
                <a:ea typeface="楷体_GB2312" pitchFamily="49" charset="-122"/>
              </a:rPr>
              <a:t>从而得出二阶行列式的概念</a:t>
            </a:r>
            <a:r>
              <a:rPr kumimoji="1" lang="en-US" altLang="zh-CN" sz="2800" b="1">
                <a:solidFill>
                  <a:schemeClr val="bg1"/>
                </a:solidFill>
                <a:latin typeface="楷体_GB2312" pitchFamily="49" charset="-122"/>
                <a:ea typeface="楷体_GB2312" pitchFamily="49" charset="-122"/>
              </a:rPr>
              <a:t>.</a:t>
            </a:r>
          </a:p>
        </p:txBody>
      </p:sp>
      <p:sp>
        <p:nvSpPr>
          <p:cNvPr id="41987" name="Rectangle 2"/>
          <p:cNvSpPr>
            <a:spLocks noGrp="1" noChangeArrowheads="1"/>
          </p:cNvSpPr>
          <p:nvPr>
            <p:ph type="ctrTitle"/>
          </p:nvPr>
        </p:nvSpPr>
        <p:spPr/>
        <p:txBody>
          <a:bodyPr/>
          <a:lstStyle/>
          <a:p>
            <a:pPr algn="ctr" eaLnBrk="1" hangingPunct="1"/>
            <a:r>
              <a:rPr kumimoji="1" lang="en-US" altLang="zh-CN" sz="3600" b="1" smtClean="0">
                <a:solidFill>
                  <a:srgbClr val="CC0099"/>
                </a:solidFill>
                <a:latin typeface="楷体_GB2312" pitchFamily="49" charset="-122"/>
                <a:ea typeface="楷体_GB2312" pitchFamily="49" charset="-122"/>
              </a:rPr>
              <a:t>§</a:t>
            </a:r>
            <a:r>
              <a:rPr kumimoji="1" lang="en-US" altLang="zh-CN" sz="3600" b="1" smtClean="0">
                <a:solidFill>
                  <a:srgbClr val="CC0099"/>
                </a:solidFill>
                <a:latin typeface="Times New Roman" pitchFamily="18" charset="0"/>
                <a:ea typeface="楷体_GB2312" pitchFamily="49" charset="-122"/>
              </a:rPr>
              <a:t>1</a:t>
            </a:r>
            <a:r>
              <a:rPr kumimoji="1" lang="en-US" altLang="zh-CN" sz="3600" b="1" smtClean="0">
                <a:solidFill>
                  <a:srgbClr val="CC0099"/>
                </a:solidFill>
                <a:latin typeface="楷体_GB2312" pitchFamily="49" charset="-122"/>
                <a:ea typeface="楷体_GB2312" pitchFamily="49" charset="-122"/>
              </a:rPr>
              <a:t>  </a:t>
            </a:r>
            <a:r>
              <a:rPr kumimoji="1" lang="zh-CN" altLang="en-US" sz="3600" b="1" smtClean="0">
                <a:solidFill>
                  <a:srgbClr val="CC0099"/>
                </a:solidFill>
                <a:latin typeface="楷体_GB2312" pitchFamily="49" charset="-122"/>
                <a:ea typeface="楷体_GB2312" pitchFamily="49" charset="-122"/>
              </a:rPr>
              <a:t>二阶与三阶行列式</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blinds(horizontal)">
                                      <p:cBhvr>
                                        <p:cTn id="7" dur="500"/>
                                        <p:tgtEl>
                                          <p:spTgt spid="31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8313" y="0"/>
            <a:ext cx="8229600" cy="1371600"/>
          </a:xfrm>
        </p:spPr>
        <p:txBody>
          <a:bodyPr/>
          <a:lstStyle/>
          <a:p>
            <a:pPr eaLnBrk="1" hangingPunct="1"/>
            <a:r>
              <a:rPr kumimoji="1" lang="zh-CN" altLang="en-US" sz="3600" b="1" smtClean="0">
                <a:solidFill>
                  <a:srgbClr val="6666FF"/>
                </a:solidFill>
                <a:latin typeface="楷体_GB2312" pitchFamily="49" charset="-122"/>
                <a:ea typeface="楷体_GB2312" pitchFamily="49" charset="-122"/>
              </a:rPr>
              <a:t>一、二元线性方程组与二阶行列式</a:t>
            </a:r>
            <a:endParaRPr kumimoji="1" lang="zh-CN" altLang="en-US" sz="2800" b="1" smtClean="0">
              <a:solidFill>
                <a:srgbClr val="6666FF"/>
              </a:solidFill>
              <a:latin typeface="楷体_GB2312" pitchFamily="49" charset="-122"/>
              <a:ea typeface="楷体_GB2312" pitchFamily="49" charset="-122"/>
            </a:endParaRPr>
          </a:p>
        </p:txBody>
      </p:sp>
      <p:grpSp>
        <p:nvGrpSpPr>
          <p:cNvPr id="2" name="Group 25"/>
          <p:cNvGrpSpPr>
            <a:grpSpLocks/>
          </p:cNvGrpSpPr>
          <p:nvPr/>
        </p:nvGrpSpPr>
        <p:grpSpPr bwMode="auto">
          <a:xfrm>
            <a:off x="1028700" y="1008063"/>
            <a:ext cx="5160963" cy="1062037"/>
            <a:chOff x="648" y="799"/>
            <a:chExt cx="3251" cy="669"/>
          </a:xfrm>
        </p:grpSpPr>
        <p:sp>
          <p:nvSpPr>
            <p:cNvPr id="2075" name="Text Box 3"/>
            <p:cNvSpPr txBox="1">
              <a:spLocks noChangeArrowheads="1"/>
            </p:cNvSpPr>
            <p:nvPr/>
          </p:nvSpPr>
          <p:spPr bwMode="auto">
            <a:xfrm>
              <a:off x="648" y="968"/>
              <a:ext cx="1515" cy="288"/>
            </a:xfrm>
            <a:prstGeom prst="rect">
              <a:avLst/>
            </a:prstGeom>
            <a:noFill/>
            <a:ln w="9525">
              <a:noFill/>
              <a:miter lim="800000"/>
              <a:headEnd/>
              <a:tailEnd/>
            </a:ln>
          </p:spPr>
          <p:txBody>
            <a:bodyPr wrap="none"/>
            <a:lstStyle/>
            <a:p>
              <a:r>
                <a:rPr kumimoji="1" lang="zh-CN" altLang="en-US" sz="2400" b="1">
                  <a:latin typeface="Times New Roman" pitchFamily="18" charset="0"/>
                  <a:ea typeface="楷体_GB2312" pitchFamily="49" charset="-122"/>
                </a:rPr>
                <a:t>二元线性方程组 </a:t>
              </a:r>
            </a:p>
          </p:txBody>
        </p:sp>
        <p:graphicFrame>
          <p:nvGraphicFramePr>
            <p:cNvPr id="2060" name="Object 4"/>
            <p:cNvGraphicFramePr>
              <a:graphicFrameLocks noChangeAspect="1"/>
            </p:cNvGraphicFramePr>
            <p:nvPr/>
          </p:nvGraphicFramePr>
          <p:xfrm>
            <a:off x="2245" y="799"/>
            <a:ext cx="1654" cy="669"/>
          </p:xfrm>
          <a:graphic>
            <a:graphicData uri="http://schemas.openxmlformats.org/presentationml/2006/ole">
              <p:oleObj spid="_x0000_s2060" name="Equation" r:id="rId3" imgW="1193760" imgH="482400" progId="Equation.DSMT4">
                <p:embed/>
              </p:oleObj>
            </a:graphicData>
          </a:graphic>
        </p:graphicFrame>
      </p:grpSp>
      <p:grpSp>
        <p:nvGrpSpPr>
          <p:cNvPr id="3" name="Group 27"/>
          <p:cNvGrpSpPr>
            <a:grpSpLocks/>
          </p:cNvGrpSpPr>
          <p:nvPr/>
        </p:nvGrpSpPr>
        <p:grpSpPr bwMode="auto">
          <a:xfrm>
            <a:off x="971550" y="3889375"/>
            <a:ext cx="7067550" cy="490538"/>
            <a:chOff x="612" y="2614"/>
            <a:chExt cx="4452" cy="309"/>
          </a:xfrm>
        </p:grpSpPr>
        <p:sp>
          <p:nvSpPr>
            <p:cNvPr id="2074" name="Text Box 5"/>
            <p:cNvSpPr txBox="1">
              <a:spLocks noChangeArrowheads="1"/>
            </p:cNvSpPr>
            <p:nvPr/>
          </p:nvSpPr>
          <p:spPr bwMode="auto">
            <a:xfrm>
              <a:off x="612" y="2614"/>
              <a:ext cx="1498" cy="288"/>
            </a:xfrm>
            <a:prstGeom prst="rect">
              <a:avLst/>
            </a:prstGeom>
            <a:noFill/>
            <a:ln w="9525">
              <a:noFill/>
              <a:miter lim="800000"/>
              <a:headEnd/>
              <a:tailEnd/>
            </a:ln>
          </p:spPr>
          <p:txBody>
            <a:bodyPr>
              <a:spAutoFit/>
            </a:bodyPr>
            <a:lstStyle/>
            <a:p>
              <a:r>
                <a:rPr kumimoji="1" lang="zh-CN" altLang="en-US" sz="2400" b="1">
                  <a:latin typeface="Times New Roman" pitchFamily="18" charset="0"/>
                  <a:ea typeface="楷体_GB2312" pitchFamily="49" charset="-122"/>
                </a:rPr>
                <a:t>同理可得：</a:t>
              </a:r>
            </a:p>
          </p:txBody>
        </p:sp>
        <p:graphicFrame>
          <p:nvGraphicFramePr>
            <p:cNvPr id="2059" name="Object 6"/>
            <p:cNvGraphicFramePr>
              <a:graphicFrameLocks noChangeAspect="1"/>
            </p:cNvGraphicFramePr>
            <p:nvPr/>
          </p:nvGraphicFramePr>
          <p:xfrm>
            <a:off x="2336" y="2659"/>
            <a:ext cx="2728" cy="264"/>
          </p:xfrm>
          <a:graphic>
            <a:graphicData uri="http://schemas.openxmlformats.org/presentationml/2006/ole">
              <p:oleObj spid="_x0000_s2059" name="Equation" r:id="rId4" imgW="4330440" imgH="419040" progId="Equation.3">
                <p:embed/>
              </p:oleObj>
            </a:graphicData>
          </a:graphic>
        </p:graphicFrame>
      </p:grpSp>
      <p:grpSp>
        <p:nvGrpSpPr>
          <p:cNvPr id="4" name="Group 28"/>
          <p:cNvGrpSpPr>
            <a:grpSpLocks/>
          </p:cNvGrpSpPr>
          <p:nvPr/>
        </p:nvGrpSpPr>
        <p:grpSpPr bwMode="auto">
          <a:xfrm>
            <a:off x="1116013" y="4464050"/>
            <a:ext cx="6127750" cy="492125"/>
            <a:chOff x="703" y="2976"/>
            <a:chExt cx="3860" cy="310"/>
          </a:xfrm>
        </p:grpSpPr>
        <p:sp>
          <p:nvSpPr>
            <p:cNvPr id="2073" name="Text Box 8"/>
            <p:cNvSpPr txBox="1">
              <a:spLocks noChangeArrowheads="1"/>
            </p:cNvSpPr>
            <p:nvPr/>
          </p:nvSpPr>
          <p:spPr bwMode="auto">
            <a:xfrm>
              <a:off x="703" y="2976"/>
              <a:ext cx="3860" cy="288"/>
            </a:xfrm>
            <a:prstGeom prst="rect">
              <a:avLst/>
            </a:prstGeom>
            <a:noFill/>
            <a:ln w="9525">
              <a:noFill/>
              <a:miter lim="800000"/>
              <a:headEnd/>
              <a:tailEnd/>
            </a:ln>
          </p:spPr>
          <p:txBody>
            <a:bodyPr wrap="none">
              <a:spAutoFit/>
            </a:bodyPr>
            <a:lstStyle/>
            <a:p>
              <a:r>
                <a:rPr kumimoji="1" lang="zh-CN" altLang="en-US" sz="2400" b="1">
                  <a:latin typeface="楷体_GB2312" pitchFamily="49" charset="-122"/>
                  <a:ea typeface="楷体_GB2312" pitchFamily="49" charset="-122"/>
                </a:rPr>
                <a:t>当                时，该方程组有</a:t>
              </a:r>
              <a:r>
                <a:rPr kumimoji="1" lang="zh-CN" altLang="en-US" sz="2400" b="1">
                  <a:solidFill>
                    <a:srgbClr val="FF0000"/>
                  </a:solidFill>
                  <a:latin typeface="楷体_GB2312" pitchFamily="49" charset="-122"/>
                  <a:ea typeface="楷体_GB2312" pitchFamily="49" charset="-122"/>
                </a:rPr>
                <a:t>唯一解</a:t>
              </a:r>
              <a:r>
                <a:rPr kumimoji="1" lang="zh-CN" altLang="en-US" sz="2400" b="1">
                  <a:latin typeface="楷体_GB2312" pitchFamily="49" charset="-122"/>
                  <a:ea typeface="楷体_GB2312" pitchFamily="49" charset="-122"/>
                </a:rPr>
                <a:t> </a:t>
              </a:r>
            </a:p>
          </p:txBody>
        </p:sp>
        <p:graphicFrame>
          <p:nvGraphicFramePr>
            <p:cNvPr id="2058" name="Object 9"/>
            <p:cNvGraphicFramePr>
              <a:graphicFrameLocks noChangeAspect="1"/>
            </p:cNvGraphicFramePr>
            <p:nvPr/>
          </p:nvGraphicFramePr>
          <p:xfrm>
            <a:off x="975" y="3022"/>
            <a:ext cx="1496" cy="264"/>
          </p:xfrm>
          <a:graphic>
            <a:graphicData uri="http://schemas.openxmlformats.org/presentationml/2006/ole">
              <p:oleObj spid="_x0000_s2058" name="Equation" r:id="rId5" imgW="2374560" imgH="419040" progId="Equation.3">
                <p:embed/>
              </p:oleObj>
            </a:graphicData>
          </a:graphic>
        </p:graphicFrame>
      </p:grpSp>
      <p:grpSp>
        <p:nvGrpSpPr>
          <p:cNvPr id="5" name="Group 29"/>
          <p:cNvGrpSpPr>
            <a:grpSpLocks/>
          </p:cNvGrpSpPr>
          <p:nvPr/>
        </p:nvGrpSpPr>
        <p:grpSpPr bwMode="auto">
          <a:xfrm>
            <a:off x="1258888" y="5040313"/>
            <a:ext cx="6010275" cy="914400"/>
            <a:chOff x="793" y="3339"/>
            <a:chExt cx="3786" cy="576"/>
          </a:xfrm>
        </p:grpSpPr>
        <p:graphicFrame>
          <p:nvGraphicFramePr>
            <p:cNvPr id="2056" name="Object 10"/>
            <p:cNvGraphicFramePr>
              <a:graphicFrameLocks noChangeAspect="1"/>
            </p:cNvGraphicFramePr>
            <p:nvPr/>
          </p:nvGraphicFramePr>
          <p:xfrm>
            <a:off x="793" y="3339"/>
            <a:ext cx="1600" cy="576"/>
          </p:xfrm>
          <a:graphic>
            <a:graphicData uri="http://schemas.openxmlformats.org/presentationml/2006/ole">
              <p:oleObj spid="_x0000_s2056" name="Equation" r:id="rId6" imgW="2539800" imgH="914400" progId="Equation.3">
                <p:embed/>
              </p:oleObj>
            </a:graphicData>
          </a:graphic>
        </p:graphicFrame>
        <p:graphicFrame>
          <p:nvGraphicFramePr>
            <p:cNvPr id="2057" name="Object 11"/>
            <p:cNvGraphicFramePr>
              <a:graphicFrameLocks noChangeAspect="1"/>
            </p:cNvGraphicFramePr>
            <p:nvPr/>
          </p:nvGraphicFramePr>
          <p:xfrm>
            <a:off x="2971" y="3339"/>
            <a:ext cx="1608" cy="576"/>
          </p:xfrm>
          <a:graphic>
            <a:graphicData uri="http://schemas.openxmlformats.org/presentationml/2006/ole">
              <p:oleObj spid="_x0000_s2057" name="Equation" r:id="rId7" imgW="2552400" imgH="914400" progId="Equation.3">
                <p:embed/>
              </p:oleObj>
            </a:graphicData>
          </a:graphic>
        </p:graphicFrame>
      </p:grpSp>
      <p:grpSp>
        <p:nvGrpSpPr>
          <p:cNvPr id="6" name="Group 30"/>
          <p:cNvGrpSpPr>
            <a:grpSpLocks/>
          </p:cNvGrpSpPr>
          <p:nvPr/>
        </p:nvGrpSpPr>
        <p:grpSpPr bwMode="auto">
          <a:xfrm>
            <a:off x="1331913" y="2160588"/>
            <a:ext cx="5524500" cy="419100"/>
            <a:chOff x="839" y="1525"/>
            <a:chExt cx="3480" cy="264"/>
          </a:xfrm>
        </p:grpSpPr>
        <p:grpSp>
          <p:nvGrpSpPr>
            <p:cNvPr id="2071" name="Group 24"/>
            <p:cNvGrpSpPr>
              <a:grpSpLocks/>
            </p:cNvGrpSpPr>
            <p:nvPr/>
          </p:nvGrpSpPr>
          <p:grpSpPr bwMode="auto">
            <a:xfrm>
              <a:off x="839" y="1525"/>
              <a:ext cx="3480" cy="264"/>
              <a:chOff x="839" y="1525"/>
              <a:chExt cx="3480" cy="264"/>
            </a:xfrm>
          </p:grpSpPr>
          <p:graphicFrame>
            <p:nvGraphicFramePr>
              <p:cNvPr id="2054" name="Object 12"/>
              <p:cNvGraphicFramePr>
                <a:graphicFrameLocks noChangeAspect="1"/>
              </p:cNvGraphicFramePr>
              <p:nvPr/>
            </p:nvGraphicFramePr>
            <p:xfrm>
              <a:off x="839" y="1525"/>
              <a:ext cx="816" cy="264"/>
            </p:xfrm>
            <a:graphic>
              <a:graphicData uri="http://schemas.openxmlformats.org/presentationml/2006/ole">
                <p:oleObj spid="_x0000_s2054" name="Equation" r:id="rId8" imgW="1295280" imgH="419040" progId="Equation.3">
                  <p:embed/>
                </p:oleObj>
              </a:graphicData>
            </a:graphic>
          </p:graphicFrame>
          <p:graphicFrame>
            <p:nvGraphicFramePr>
              <p:cNvPr id="2055" name="Object 13"/>
              <p:cNvGraphicFramePr>
                <a:graphicFrameLocks noChangeAspect="1"/>
              </p:cNvGraphicFramePr>
              <p:nvPr/>
            </p:nvGraphicFramePr>
            <p:xfrm>
              <a:off x="1927" y="1525"/>
              <a:ext cx="2392" cy="264"/>
            </p:xfrm>
            <a:graphic>
              <a:graphicData uri="http://schemas.openxmlformats.org/presentationml/2006/ole">
                <p:oleObj spid="_x0000_s2055" name="Equation" r:id="rId9" imgW="3797280" imgH="419040" progId="Equation.3">
                  <p:embed/>
                </p:oleObj>
              </a:graphicData>
            </a:graphic>
          </p:graphicFrame>
        </p:grpSp>
        <p:sp>
          <p:nvSpPr>
            <p:cNvPr id="2072" name="Rectangle 15"/>
            <p:cNvSpPr>
              <a:spLocks noChangeArrowheads="1"/>
            </p:cNvSpPr>
            <p:nvPr/>
          </p:nvSpPr>
          <p:spPr bwMode="auto">
            <a:xfrm>
              <a:off x="2791" y="1528"/>
              <a:ext cx="576" cy="240"/>
            </a:xfrm>
            <a:prstGeom prst="rect">
              <a:avLst/>
            </a:prstGeom>
            <a:noFill/>
            <a:ln w="19050">
              <a:solidFill>
                <a:srgbClr val="FF0000"/>
              </a:solidFill>
              <a:miter lim="800000"/>
              <a:headEnd/>
              <a:tailEnd/>
            </a:ln>
          </p:spPr>
          <p:txBody>
            <a:bodyPr wrap="none" anchor="ctr"/>
            <a:lstStyle/>
            <a:p>
              <a:endParaRPr lang="zh-CN" altLang="en-US"/>
            </a:p>
          </p:txBody>
        </p:sp>
      </p:grpSp>
      <p:grpSp>
        <p:nvGrpSpPr>
          <p:cNvPr id="8" name="Group 31"/>
          <p:cNvGrpSpPr>
            <a:grpSpLocks/>
          </p:cNvGrpSpPr>
          <p:nvPr/>
        </p:nvGrpSpPr>
        <p:grpSpPr bwMode="auto">
          <a:xfrm>
            <a:off x="1331913" y="2736850"/>
            <a:ext cx="5465762" cy="419100"/>
            <a:chOff x="839" y="1888"/>
            <a:chExt cx="3443" cy="264"/>
          </a:xfrm>
        </p:grpSpPr>
        <p:grpSp>
          <p:nvGrpSpPr>
            <p:cNvPr id="2069" name="Group 23"/>
            <p:cNvGrpSpPr>
              <a:grpSpLocks/>
            </p:cNvGrpSpPr>
            <p:nvPr/>
          </p:nvGrpSpPr>
          <p:grpSpPr bwMode="auto">
            <a:xfrm>
              <a:off x="839" y="1888"/>
              <a:ext cx="3443" cy="264"/>
              <a:chOff x="884" y="1888"/>
              <a:chExt cx="3443" cy="264"/>
            </a:xfrm>
          </p:grpSpPr>
          <p:graphicFrame>
            <p:nvGraphicFramePr>
              <p:cNvPr id="2052" name="Object 17"/>
              <p:cNvGraphicFramePr>
                <a:graphicFrameLocks noChangeAspect="1"/>
              </p:cNvGraphicFramePr>
              <p:nvPr/>
            </p:nvGraphicFramePr>
            <p:xfrm>
              <a:off x="1927" y="1888"/>
              <a:ext cx="2400" cy="264"/>
            </p:xfrm>
            <a:graphic>
              <a:graphicData uri="http://schemas.openxmlformats.org/presentationml/2006/ole">
                <p:oleObj spid="_x0000_s2052" name="Equation" r:id="rId10" imgW="3809880" imgH="419040" progId="Equation.3">
                  <p:embed/>
                </p:oleObj>
              </a:graphicData>
            </a:graphic>
          </p:graphicFrame>
          <p:graphicFrame>
            <p:nvGraphicFramePr>
              <p:cNvPr id="2053" name="Object 14"/>
              <p:cNvGraphicFramePr>
                <a:graphicFrameLocks noChangeAspect="1"/>
              </p:cNvGraphicFramePr>
              <p:nvPr/>
            </p:nvGraphicFramePr>
            <p:xfrm>
              <a:off x="884" y="1888"/>
              <a:ext cx="824" cy="264"/>
            </p:xfrm>
            <a:graphic>
              <a:graphicData uri="http://schemas.openxmlformats.org/presentationml/2006/ole">
                <p:oleObj spid="_x0000_s2053" name="Equation" r:id="rId11" imgW="1307880" imgH="419040" progId="Equation.3">
                  <p:embed/>
                </p:oleObj>
              </a:graphicData>
            </a:graphic>
          </p:graphicFrame>
        </p:grpSp>
        <p:sp>
          <p:nvSpPr>
            <p:cNvPr id="2070" name="Rectangle 16"/>
            <p:cNvSpPr>
              <a:spLocks noChangeArrowheads="1"/>
            </p:cNvSpPr>
            <p:nvPr/>
          </p:nvSpPr>
          <p:spPr bwMode="auto">
            <a:xfrm>
              <a:off x="2791" y="1912"/>
              <a:ext cx="576" cy="240"/>
            </a:xfrm>
            <a:prstGeom prst="rect">
              <a:avLst/>
            </a:prstGeom>
            <a:noFill/>
            <a:ln w="19050">
              <a:solidFill>
                <a:srgbClr val="FF0000"/>
              </a:solidFill>
              <a:miter lim="800000"/>
              <a:headEnd/>
              <a:tailEnd/>
            </a:ln>
          </p:spPr>
          <p:txBody>
            <a:bodyPr wrap="none" anchor="ctr"/>
            <a:lstStyle/>
            <a:p>
              <a:endParaRPr lang="zh-CN" altLang="en-US"/>
            </a:p>
          </p:txBody>
        </p:sp>
      </p:grpSp>
      <p:grpSp>
        <p:nvGrpSpPr>
          <p:cNvPr id="10" name="Group 26"/>
          <p:cNvGrpSpPr>
            <a:grpSpLocks/>
          </p:cNvGrpSpPr>
          <p:nvPr/>
        </p:nvGrpSpPr>
        <p:grpSpPr bwMode="auto">
          <a:xfrm>
            <a:off x="593725" y="3357563"/>
            <a:ext cx="7445375" cy="431800"/>
            <a:chOff x="374" y="2296"/>
            <a:chExt cx="4690" cy="272"/>
          </a:xfrm>
        </p:grpSpPr>
        <p:graphicFrame>
          <p:nvGraphicFramePr>
            <p:cNvPr id="2050" name="Object 7"/>
            <p:cNvGraphicFramePr>
              <a:graphicFrameLocks noChangeAspect="1"/>
            </p:cNvGraphicFramePr>
            <p:nvPr/>
          </p:nvGraphicFramePr>
          <p:xfrm>
            <a:off x="2336" y="2296"/>
            <a:ext cx="2728" cy="264"/>
          </p:xfrm>
          <a:graphic>
            <a:graphicData uri="http://schemas.openxmlformats.org/presentationml/2006/ole">
              <p:oleObj spid="_x0000_s2050" name="Equation" r:id="rId12" imgW="4330440" imgH="419040" progId="Equation.3">
                <p:embed/>
              </p:oleObj>
            </a:graphicData>
          </a:graphic>
        </p:graphicFrame>
        <p:graphicFrame>
          <p:nvGraphicFramePr>
            <p:cNvPr id="2051" name="Object 21"/>
            <p:cNvGraphicFramePr>
              <a:graphicFrameLocks noChangeAspect="1"/>
            </p:cNvGraphicFramePr>
            <p:nvPr/>
          </p:nvGraphicFramePr>
          <p:xfrm>
            <a:off x="374" y="2296"/>
            <a:ext cx="1708" cy="272"/>
          </p:xfrm>
          <a:graphic>
            <a:graphicData uri="http://schemas.openxmlformats.org/presentationml/2006/ole">
              <p:oleObj spid="_x0000_s2051" name="Equation" r:id="rId13" imgW="1434960" imgH="228600" progId="Equation.DSMT4">
                <p:embed/>
              </p:oleObj>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2"/>
          <p:cNvSpPr txBox="1">
            <a:spLocks noChangeArrowheads="1"/>
          </p:cNvSpPr>
          <p:nvPr/>
        </p:nvSpPr>
        <p:spPr bwMode="auto">
          <a:xfrm>
            <a:off x="539750" y="2492375"/>
            <a:ext cx="2568575" cy="457200"/>
          </a:xfrm>
          <a:prstGeom prst="rect">
            <a:avLst/>
          </a:prstGeom>
          <a:noFill/>
          <a:ln w="9525">
            <a:noFill/>
            <a:miter lim="800000"/>
            <a:headEnd/>
            <a:tailEnd/>
          </a:ln>
        </p:spPr>
        <p:txBody>
          <a:bodyPr wrap="none"/>
          <a:lstStyle/>
          <a:p>
            <a:r>
              <a:rPr kumimoji="1" lang="zh-CN" altLang="en-US" sz="2400" b="1">
                <a:latin typeface="Times New Roman" pitchFamily="18" charset="0"/>
                <a:ea typeface="楷体_GB2312" pitchFamily="49" charset="-122"/>
              </a:rPr>
              <a:t>求解公式为</a:t>
            </a:r>
            <a:r>
              <a:rPr kumimoji="1" lang="en-US" altLang="zh-CN" sz="2400" b="1">
                <a:latin typeface="Times New Roman" pitchFamily="18" charset="0"/>
                <a:ea typeface="楷体_GB2312" pitchFamily="49" charset="-122"/>
              </a:rPr>
              <a:t>:</a:t>
            </a:r>
          </a:p>
        </p:txBody>
      </p:sp>
      <p:graphicFrame>
        <p:nvGraphicFramePr>
          <p:cNvPr id="3074" name="Object 3"/>
          <p:cNvGraphicFramePr>
            <a:graphicFrameLocks noChangeAspect="1"/>
          </p:cNvGraphicFramePr>
          <p:nvPr/>
        </p:nvGraphicFramePr>
        <p:xfrm>
          <a:off x="900113" y="1196975"/>
          <a:ext cx="2625725" cy="1062038"/>
        </p:xfrm>
        <a:graphic>
          <a:graphicData uri="http://schemas.openxmlformats.org/presentationml/2006/ole">
            <p:oleObj spid="_x0000_s3074" name="Equation" r:id="rId3" imgW="1193760" imgH="482400" progId="Equation.DSMT4">
              <p:embed/>
            </p:oleObj>
          </a:graphicData>
        </a:graphic>
      </p:graphicFrame>
      <p:graphicFrame>
        <p:nvGraphicFramePr>
          <p:cNvPr id="3075" name="Object 4"/>
          <p:cNvGraphicFramePr>
            <a:graphicFrameLocks noChangeAspect="1"/>
          </p:cNvGraphicFramePr>
          <p:nvPr/>
        </p:nvGraphicFramePr>
        <p:xfrm>
          <a:off x="131763" y="3146425"/>
          <a:ext cx="2849562" cy="2011363"/>
        </p:xfrm>
        <a:graphic>
          <a:graphicData uri="http://schemas.openxmlformats.org/presentationml/2006/ole">
            <p:oleObj spid="_x0000_s3075" name="Equation" r:id="rId4" imgW="1295280" imgH="914400" progId="Equation.DSMT4">
              <p:embed/>
            </p:oleObj>
          </a:graphicData>
        </a:graphic>
      </p:graphicFrame>
      <p:sp>
        <p:nvSpPr>
          <p:cNvPr id="3077" name="Text Box 5"/>
          <p:cNvSpPr txBox="1">
            <a:spLocks noChangeArrowheads="1"/>
          </p:cNvSpPr>
          <p:nvPr/>
        </p:nvSpPr>
        <p:spPr bwMode="auto">
          <a:xfrm>
            <a:off x="611188" y="620713"/>
            <a:ext cx="2405062" cy="457200"/>
          </a:xfrm>
          <a:prstGeom prst="rect">
            <a:avLst/>
          </a:prstGeom>
          <a:noFill/>
          <a:ln w="9525">
            <a:noFill/>
            <a:miter lim="800000"/>
            <a:headEnd/>
            <a:tailEnd/>
          </a:ln>
        </p:spPr>
        <p:txBody>
          <a:bodyPr wrap="none"/>
          <a:lstStyle/>
          <a:p>
            <a:r>
              <a:rPr kumimoji="1" lang="zh-CN" altLang="en-US" sz="2400" b="1">
                <a:latin typeface="Times New Roman" pitchFamily="18" charset="0"/>
                <a:ea typeface="楷体_GB2312" pitchFamily="49" charset="-122"/>
              </a:rPr>
              <a:t>二元线性方程组 </a:t>
            </a:r>
          </a:p>
        </p:txBody>
      </p:sp>
      <p:sp>
        <p:nvSpPr>
          <p:cNvPr id="33798" name="AutoShape 6"/>
          <p:cNvSpPr>
            <a:spLocks noChangeArrowheads="1"/>
          </p:cNvSpPr>
          <p:nvPr/>
        </p:nvSpPr>
        <p:spPr bwMode="auto">
          <a:xfrm flipH="1">
            <a:off x="971550" y="4738688"/>
            <a:ext cx="1944688" cy="395287"/>
          </a:xfrm>
          <a:prstGeom prst="roundRect">
            <a:avLst>
              <a:gd name="adj" fmla="val 16667"/>
            </a:avLst>
          </a:prstGeom>
          <a:noFill/>
          <a:ln w="28575">
            <a:solidFill>
              <a:srgbClr val="CC0099"/>
            </a:solidFill>
            <a:round/>
            <a:headEnd/>
            <a:tailEnd/>
          </a:ln>
        </p:spPr>
        <p:txBody>
          <a:bodyPr/>
          <a:lstStyle/>
          <a:p>
            <a:pPr algn="ctr"/>
            <a:endParaRPr lang="zh-CN" altLang="zh-CN"/>
          </a:p>
        </p:txBody>
      </p:sp>
      <p:sp>
        <p:nvSpPr>
          <p:cNvPr id="33799" name="AutoShape 7"/>
          <p:cNvSpPr>
            <a:spLocks noChangeArrowheads="1"/>
          </p:cNvSpPr>
          <p:nvPr/>
        </p:nvSpPr>
        <p:spPr bwMode="auto">
          <a:xfrm>
            <a:off x="971550" y="3730625"/>
            <a:ext cx="1944688" cy="395288"/>
          </a:xfrm>
          <a:prstGeom prst="roundRect">
            <a:avLst>
              <a:gd name="adj" fmla="val 16667"/>
            </a:avLst>
          </a:prstGeom>
          <a:noFill/>
          <a:ln w="28575">
            <a:solidFill>
              <a:srgbClr val="CC0099"/>
            </a:solidFill>
            <a:round/>
            <a:headEnd/>
            <a:tailEnd/>
          </a:ln>
        </p:spPr>
        <p:txBody>
          <a:bodyPr/>
          <a:lstStyle/>
          <a:p>
            <a:pPr algn="ctr"/>
            <a:endParaRPr lang="zh-CN" altLang="zh-CN"/>
          </a:p>
        </p:txBody>
      </p:sp>
      <p:sp>
        <p:nvSpPr>
          <p:cNvPr id="33800" name="Text Box 8"/>
          <p:cNvSpPr txBox="1">
            <a:spLocks noChangeArrowheads="1"/>
          </p:cNvSpPr>
          <p:nvPr/>
        </p:nvSpPr>
        <p:spPr bwMode="auto">
          <a:xfrm>
            <a:off x="3205163" y="2543175"/>
            <a:ext cx="5688012" cy="2614613"/>
          </a:xfrm>
          <a:prstGeom prst="rect">
            <a:avLst/>
          </a:prstGeom>
          <a:noFill/>
          <a:ln w="9525">
            <a:noFill/>
            <a:miter lim="800000"/>
            <a:headEnd/>
            <a:tailEnd/>
          </a:ln>
        </p:spPr>
        <p:txBody>
          <a:bodyPr wrap="none"/>
          <a:lstStyle/>
          <a:p>
            <a:r>
              <a:rPr kumimoji="1" lang="en-US" altLang="zh-CN" sz="2400" b="1">
                <a:latin typeface="楷体_GB2312" pitchFamily="49" charset="-122"/>
                <a:ea typeface="楷体_GB2312" pitchFamily="49" charset="-122"/>
              </a:rPr>
              <a:t>   </a:t>
            </a:r>
            <a:r>
              <a:rPr kumimoji="1" lang="zh-CN" altLang="en-US" sz="2400" b="1">
                <a:latin typeface="楷体_GB2312" pitchFamily="49" charset="-122"/>
                <a:ea typeface="楷体_GB2312" pitchFamily="49" charset="-122"/>
              </a:rPr>
              <a:t>请观察，此公式有何特点？</a:t>
            </a:r>
          </a:p>
          <a:p>
            <a:pPr>
              <a:lnSpc>
                <a:spcPct val="200000"/>
              </a:lnSpc>
              <a:buClr>
                <a:srgbClr val="CC0099"/>
              </a:buClr>
              <a:buFont typeface="Wingdings" pitchFamily="2" charset="2"/>
              <a:buChar char="Ø"/>
            </a:pPr>
            <a:r>
              <a:rPr lang="zh-CN" altLang="en-US" sz="2400" b="1">
                <a:solidFill>
                  <a:srgbClr val="CC0099"/>
                </a:solidFill>
                <a:ea typeface="楷体_GB2312" pitchFamily="49" charset="-122"/>
              </a:rPr>
              <a:t>分母相同，由方程组的四个系数确定</a:t>
            </a:r>
            <a:r>
              <a:rPr lang="en-US" altLang="zh-CN" sz="2400" b="1">
                <a:solidFill>
                  <a:srgbClr val="CC0099"/>
                </a:solidFill>
                <a:latin typeface="Times New Roman" pitchFamily="18" charset="0"/>
                <a:ea typeface="楷体_GB2312" pitchFamily="49" charset="-122"/>
              </a:rPr>
              <a:t>.</a:t>
            </a:r>
          </a:p>
          <a:p>
            <a:pPr>
              <a:lnSpc>
                <a:spcPct val="200000"/>
              </a:lnSpc>
              <a:buFont typeface="Wingdings" pitchFamily="2" charset="2"/>
              <a:buChar char="Ø"/>
            </a:pPr>
            <a:r>
              <a:rPr lang="zh-CN" altLang="en-US" sz="2400" b="1">
                <a:solidFill>
                  <a:srgbClr val="CC0099"/>
                </a:solidFill>
                <a:ea typeface="楷体_GB2312" pitchFamily="49" charset="-122"/>
              </a:rPr>
              <a:t>分子、分母都是四个数分成两对相乘再</a:t>
            </a:r>
          </a:p>
          <a:p>
            <a:pPr>
              <a:lnSpc>
                <a:spcPct val="200000"/>
              </a:lnSpc>
            </a:pPr>
            <a:r>
              <a:rPr lang="zh-CN" altLang="en-US" sz="2400" b="1">
                <a:solidFill>
                  <a:srgbClr val="CC0099"/>
                </a:solidFill>
                <a:ea typeface="楷体_GB2312" pitchFamily="49" charset="-122"/>
              </a:rPr>
              <a:t>   相减而得</a:t>
            </a:r>
            <a:r>
              <a:rPr lang="en-US" altLang="zh-CN" sz="2400" b="1">
                <a:solidFill>
                  <a:srgbClr val="CC0099"/>
                </a:solidFill>
                <a:latin typeface="Times New Roman" pitchFamily="18" charset="0"/>
                <a:ea typeface="楷体_GB2312" pitchFamily="49" charset="-122"/>
              </a:rPr>
              <a:t>.</a:t>
            </a:r>
          </a:p>
        </p:txBody>
      </p:sp>
      <p:sp>
        <p:nvSpPr>
          <p:cNvPr id="33801" name="Rectangle 9"/>
          <p:cNvSpPr>
            <a:spLocks noChangeArrowheads="1"/>
          </p:cNvSpPr>
          <p:nvPr/>
        </p:nvSpPr>
        <p:spPr bwMode="auto">
          <a:xfrm>
            <a:off x="2051050" y="1268413"/>
            <a:ext cx="431800" cy="1008062"/>
          </a:xfrm>
          <a:prstGeom prst="rect">
            <a:avLst/>
          </a:prstGeom>
          <a:noFill/>
          <a:ln w="28575">
            <a:solidFill>
              <a:srgbClr val="3333FF"/>
            </a:solidFill>
            <a:miter lim="800000"/>
            <a:headEnd/>
            <a:tailEnd/>
          </a:ln>
        </p:spPr>
        <p:txBody>
          <a:bodyPr wrap="none" anchor="ctr"/>
          <a:lstStyle/>
          <a:p>
            <a:endParaRPr lang="zh-CN" altLang="en-US"/>
          </a:p>
        </p:txBody>
      </p:sp>
      <p:sp>
        <p:nvSpPr>
          <p:cNvPr id="33802" name="Rectangle 10"/>
          <p:cNvSpPr>
            <a:spLocks noChangeArrowheads="1"/>
          </p:cNvSpPr>
          <p:nvPr/>
        </p:nvSpPr>
        <p:spPr bwMode="auto">
          <a:xfrm>
            <a:off x="1116013" y="1268413"/>
            <a:ext cx="431800" cy="1008062"/>
          </a:xfrm>
          <a:prstGeom prst="rect">
            <a:avLst/>
          </a:prstGeom>
          <a:noFill/>
          <a:ln w="28575">
            <a:solidFill>
              <a:srgbClr val="3333FF"/>
            </a:solidFill>
            <a:miter lim="800000"/>
            <a:headEnd/>
            <a:tailEnd/>
          </a:ln>
        </p:spPr>
        <p:txBody>
          <a:bodyPr wrap="none" anchor="ct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800">
                                            <p:txEl>
                                              <p:pRg st="0" end="0"/>
                                            </p:txEl>
                                          </p:spTgt>
                                        </p:tgtEl>
                                        <p:attrNameLst>
                                          <p:attrName>style.visibility</p:attrName>
                                        </p:attrNameLst>
                                      </p:cBhvr>
                                      <p:to>
                                        <p:strVal val="visible"/>
                                      </p:to>
                                    </p:set>
                                    <p:animEffect transition="in" filter="blinds(horizontal)">
                                      <p:cBhvr>
                                        <p:cTn id="7" dur="500"/>
                                        <p:tgtEl>
                                          <p:spTgt spid="338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799"/>
                                        </p:tgtEl>
                                        <p:attrNameLst>
                                          <p:attrName>style.visibility</p:attrName>
                                        </p:attrNameLst>
                                      </p:cBhvr>
                                      <p:to>
                                        <p:strVal val="visible"/>
                                      </p:to>
                                    </p:set>
                                    <p:animEffect transition="in" filter="wipe(up)">
                                      <p:cBhvr>
                                        <p:cTn id="12" dur="500"/>
                                        <p:tgtEl>
                                          <p:spTgt spid="33799"/>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3798"/>
                                        </p:tgtEl>
                                        <p:attrNameLst>
                                          <p:attrName>style.visibility</p:attrName>
                                        </p:attrNameLst>
                                      </p:cBhvr>
                                      <p:to>
                                        <p:strVal val="visible"/>
                                      </p:to>
                                    </p:set>
                                    <p:animEffect transition="in" filter="wipe(up)">
                                      <p:cBhvr>
                                        <p:cTn id="15" dur="500"/>
                                        <p:tgtEl>
                                          <p:spTgt spid="33798"/>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33802"/>
                                        </p:tgtEl>
                                        <p:attrNameLst>
                                          <p:attrName>style.visibility</p:attrName>
                                        </p:attrNameLst>
                                      </p:cBhvr>
                                      <p:to>
                                        <p:strVal val="visible"/>
                                      </p:to>
                                    </p:set>
                                    <p:animEffect transition="in" filter="wipe(up)">
                                      <p:cBhvr>
                                        <p:cTn id="19" dur="500"/>
                                        <p:tgtEl>
                                          <p:spTgt spid="3380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3801"/>
                                        </p:tgtEl>
                                        <p:attrNameLst>
                                          <p:attrName>style.visibility</p:attrName>
                                        </p:attrNameLst>
                                      </p:cBhvr>
                                      <p:to>
                                        <p:strVal val="visible"/>
                                      </p:to>
                                    </p:set>
                                    <p:animEffect transition="in" filter="wipe(up)">
                                      <p:cBhvr>
                                        <p:cTn id="22" dur="500"/>
                                        <p:tgtEl>
                                          <p:spTgt spid="33801"/>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33800">
                                            <p:txEl>
                                              <p:pRg st="1" end="1"/>
                                            </p:txEl>
                                          </p:spTgt>
                                        </p:tgtEl>
                                        <p:attrNameLst>
                                          <p:attrName>style.visibility</p:attrName>
                                        </p:attrNameLst>
                                      </p:cBhvr>
                                      <p:to>
                                        <p:strVal val="visible"/>
                                      </p:to>
                                    </p:set>
                                    <p:animEffect transition="in" filter="wipe(left)">
                                      <p:cBhvr>
                                        <p:cTn id="26" dur="500"/>
                                        <p:tgtEl>
                                          <p:spTgt spid="33800">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3800">
                                            <p:txEl>
                                              <p:pRg st="2" end="2"/>
                                            </p:txEl>
                                          </p:spTgt>
                                        </p:tgtEl>
                                        <p:attrNameLst>
                                          <p:attrName>style.visibility</p:attrName>
                                        </p:attrNameLst>
                                      </p:cBhvr>
                                      <p:to>
                                        <p:strVal val="visible"/>
                                      </p:to>
                                    </p:set>
                                    <p:animEffect transition="in" filter="wipe(left)">
                                      <p:cBhvr>
                                        <p:cTn id="31" dur="500"/>
                                        <p:tgtEl>
                                          <p:spTgt spid="33800">
                                            <p:txEl>
                                              <p:pRg st="2" end="2"/>
                                            </p:txEl>
                                          </p:spTgt>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33800">
                                            <p:txEl>
                                              <p:pRg st="3" end="3"/>
                                            </p:txEl>
                                          </p:spTgt>
                                        </p:tgtEl>
                                        <p:attrNameLst>
                                          <p:attrName>style.visibility</p:attrName>
                                        </p:attrNameLst>
                                      </p:cBhvr>
                                      <p:to>
                                        <p:strVal val="visible"/>
                                      </p:to>
                                    </p:set>
                                    <p:animEffect transition="in" filter="wipe(left)">
                                      <p:cBhvr>
                                        <p:cTn id="35" dur="500"/>
                                        <p:tgtEl>
                                          <p:spTgt spid="338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animBg="1"/>
      <p:bldP spid="33799" grpId="0" animBg="1"/>
      <p:bldP spid="33801" grpId="0" animBg="1"/>
      <p:bldP spid="3380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descr="17"/>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8435" name="Text Box 5"/>
          <p:cNvSpPr txBox="1">
            <a:spLocks noChangeArrowheads="1"/>
          </p:cNvSpPr>
          <p:nvPr/>
        </p:nvSpPr>
        <p:spPr bwMode="auto">
          <a:xfrm>
            <a:off x="468313" y="2924175"/>
            <a:ext cx="8223250" cy="3597275"/>
          </a:xfrm>
          <a:prstGeom prst="rect">
            <a:avLst/>
          </a:prstGeom>
          <a:noFill/>
          <a:ln w="9525">
            <a:noFill/>
            <a:miter lim="800000"/>
            <a:headEnd/>
            <a:tailEnd/>
          </a:ln>
        </p:spPr>
        <p:txBody>
          <a:bodyPr>
            <a:spAutoFit/>
          </a:bodyPr>
          <a:lstStyle/>
          <a:p>
            <a:pPr>
              <a:lnSpc>
                <a:spcPct val="120000"/>
              </a:lnSpc>
            </a:pPr>
            <a:r>
              <a:rPr lang="zh-CN" altLang="en-US" sz="2400" b="1">
                <a:solidFill>
                  <a:srgbClr val="4D2303"/>
                </a:solidFill>
                <a:latin typeface="黑体" pitchFamily="49" charset="-122"/>
                <a:ea typeface="黑体" pitchFamily="49" charset="-122"/>
              </a:rPr>
              <a:t>时最大的计算机之一的</a:t>
            </a:r>
            <a:r>
              <a:rPr lang="en-US" altLang="zh-CN" sz="2400" b="1">
                <a:solidFill>
                  <a:srgbClr val="1102D0"/>
                </a:solidFill>
                <a:latin typeface="黑体" pitchFamily="49" charset="-122"/>
                <a:ea typeface="黑体" pitchFamily="49" charset="-122"/>
              </a:rPr>
              <a:t>MarkⅡ</a:t>
            </a:r>
            <a:r>
              <a:rPr lang="zh-CN" altLang="en-US" sz="2400" b="1">
                <a:solidFill>
                  <a:srgbClr val="4D2303"/>
                </a:solidFill>
                <a:latin typeface="黑体" pitchFamily="49" charset="-122"/>
                <a:ea typeface="黑体" pitchFamily="49" charset="-122"/>
              </a:rPr>
              <a:t>还不能处理所得到的包含</a:t>
            </a:r>
            <a:r>
              <a:rPr lang="en-US" altLang="zh-CN" sz="2400" b="1">
                <a:solidFill>
                  <a:srgbClr val="1102D0"/>
                </a:solidFill>
                <a:latin typeface="黑体" pitchFamily="49" charset="-122"/>
                <a:ea typeface="黑体" pitchFamily="49" charset="-122"/>
              </a:rPr>
              <a:t>500</a:t>
            </a:r>
            <a:r>
              <a:rPr lang="zh-CN" altLang="en-US" sz="2400" b="1">
                <a:solidFill>
                  <a:srgbClr val="1102D0"/>
                </a:solidFill>
                <a:latin typeface="黑体" pitchFamily="49" charset="-122"/>
                <a:ea typeface="黑体" pitchFamily="49" charset="-122"/>
              </a:rPr>
              <a:t>个未知量的</a:t>
            </a:r>
            <a:r>
              <a:rPr lang="en-US" altLang="zh-CN" sz="2400" b="1">
                <a:solidFill>
                  <a:srgbClr val="1102D0"/>
                </a:solidFill>
                <a:latin typeface="黑体" pitchFamily="49" charset="-122"/>
                <a:ea typeface="黑体" pitchFamily="49" charset="-122"/>
              </a:rPr>
              <a:t>500</a:t>
            </a:r>
            <a:r>
              <a:rPr lang="zh-CN" altLang="en-US" sz="2400" b="1">
                <a:solidFill>
                  <a:srgbClr val="1102D0"/>
                </a:solidFill>
                <a:latin typeface="黑体" pitchFamily="49" charset="-122"/>
                <a:ea typeface="黑体" pitchFamily="49" charset="-122"/>
              </a:rPr>
              <a:t>个方程的方程组</a:t>
            </a:r>
            <a:r>
              <a:rPr lang="zh-CN" altLang="en-US" sz="2400" b="1">
                <a:solidFill>
                  <a:srgbClr val="4D2303"/>
                </a:solidFill>
                <a:latin typeface="黑体" pitchFamily="49" charset="-122"/>
                <a:ea typeface="黑体" pitchFamily="49" charset="-122"/>
              </a:rPr>
              <a:t>，列昂惕夫只好把问题化简为</a:t>
            </a:r>
            <a:r>
              <a:rPr lang="en-US" altLang="zh-CN" sz="2400" b="1">
                <a:solidFill>
                  <a:srgbClr val="1102D0"/>
                </a:solidFill>
                <a:latin typeface="黑体" pitchFamily="49" charset="-122"/>
                <a:ea typeface="黑体" pitchFamily="49" charset="-122"/>
              </a:rPr>
              <a:t>42</a:t>
            </a:r>
            <a:r>
              <a:rPr lang="zh-CN" altLang="en-US" sz="2400" b="1">
                <a:solidFill>
                  <a:srgbClr val="1102D0"/>
                </a:solidFill>
                <a:latin typeface="黑体" pitchFamily="49" charset="-122"/>
                <a:ea typeface="黑体" pitchFamily="49" charset="-122"/>
              </a:rPr>
              <a:t>个未知量的</a:t>
            </a:r>
            <a:r>
              <a:rPr lang="en-US" altLang="zh-CN" sz="2400" b="1">
                <a:solidFill>
                  <a:srgbClr val="1102D0"/>
                </a:solidFill>
                <a:latin typeface="黑体" pitchFamily="49" charset="-122"/>
                <a:ea typeface="黑体" pitchFamily="49" charset="-122"/>
              </a:rPr>
              <a:t>42</a:t>
            </a:r>
            <a:r>
              <a:rPr lang="zh-CN" altLang="en-US" sz="2400" b="1">
                <a:solidFill>
                  <a:srgbClr val="1102D0"/>
                </a:solidFill>
                <a:latin typeface="黑体" pitchFamily="49" charset="-122"/>
                <a:ea typeface="黑体" pitchFamily="49" charset="-122"/>
              </a:rPr>
              <a:t>个方程</a:t>
            </a:r>
            <a:r>
              <a:rPr lang="zh-CN" altLang="en-US" sz="2400" b="1">
                <a:solidFill>
                  <a:srgbClr val="4D2303"/>
                </a:solidFill>
                <a:latin typeface="黑体" pitchFamily="49" charset="-122"/>
                <a:ea typeface="黑体" pitchFamily="49" charset="-122"/>
              </a:rPr>
              <a:t>，为解列昂惕夫的</a:t>
            </a:r>
            <a:r>
              <a:rPr lang="en-US" altLang="zh-CN" sz="2400" b="1">
                <a:solidFill>
                  <a:srgbClr val="4D2303"/>
                </a:solidFill>
                <a:latin typeface="黑体" pitchFamily="49" charset="-122"/>
                <a:ea typeface="黑体" pitchFamily="49" charset="-122"/>
              </a:rPr>
              <a:t>42</a:t>
            </a:r>
            <a:r>
              <a:rPr lang="zh-CN" altLang="en-US" sz="2400" b="1">
                <a:solidFill>
                  <a:srgbClr val="4D2303"/>
                </a:solidFill>
                <a:latin typeface="黑体" pitchFamily="49" charset="-122"/>
                <a:ea typeface="黑体" pitchFamily="49" charset="-122"/>
              </a:rPr>
              <a:t>个方程，编写</a:t>
            </a:r>
            <a:r>
              <a:rPr lang="en-US" altLang="zh-CN" sz="2400" b="1">
                <a:solidFill>
                  <a:srgbClr val="4D2303"/>
                </a:solidFill>
                <a:latin typeface="黑体" pitchFamily="49" charset="-122"/>
                <a:ea typeface="黑体" pitchFamily="49" charset="-122"/>
              </a:rPr>
              <a:t>MarkⅡ</a:t>
            </a:r>
            <a:r>
              <a:rPr lang="zh-CN" altLang="en-US" sz="2400" b="1">
                <a:solidFill>
                  <a:srgbClr val="4D2303"/>
                </a:solidFill>
                <a:latin typeface="黑体" pitchFamily="49" charset="-122"/>
                <a:ea typeface="黑体" pitchFamily="49" charset="-122"/>
              </a:rPr>
              <a:t>计算机上的程序需要几个月的工作，之后</a:t>
            </a:r>
            <a:r>
              <a:rPr lang="en-US" altLang="zh-CN" sz="2400" b="1">
                <a:solidFill>
                  <a:srgbClr val="4D2303"/>
                </a:solidFill>
                <a:latin typeface="黑体" pitchFamily="49" charset="-122"/>
                <a:ea typeface="黑体" pitchFamily="49" charset="-122"/>
              </a:rPr>
              <a:t>MarkⅡ</a:t>
            </a:r>
            <a:r>
              <a:rPr lang="zh-CN" altLang="en-US" sz="2400" b="1">
                <a:solidFill>
                  <a:srgbClr val="4D2303"/>
                </a:solidFill>
                <a:latin typeface="黑体" pitchFamily="49" charset="-122"/>
                <a:ea typeface="黑体" pitchFamily="49" charset="-122"/>
              </a:rPr>
              <a:t>运行了</a:t>
            </a:r>
            <a:r>
              <a:rPr lang="en-US" altLang="zh-CN" sz="2400" b="1">
                <a:solidFill>
                  <a:srgbClr val="1102D0"/>
                </a:solidFill>
                <a:latin typeface="黑体" pitchFamily="49" charset="-122"/>
                <a:ea typeface="黑体" pitchFamily="49" charset="-122"/>
              </a:rPr>
              <a:t>56</a:t>
            </a:r>
            <a:r>
              <a:rPr lang="zh-CN" altLang="en-US" sz="2400" b="1">
                <a:solidFill>
                  <a:srgbClr val="1102D0"/>
                </a:solidFill>
                <a:latin typeface="黑体" pitchFamily="49" charset="-122"/>
                <a:ea typeface="黑体" pitchFamily="49" charset="-122"/>
              </a:rPr>
              <a:t>个小时</a:t>
            </a:r>
            <a:r>
              <a:rPr lang="zh-CN" altLang="en-US" sz="2400" b="1">
                <a:solidFill>
                  <a:srgbClr val="4D2303"/>
                </a:solidFill>
                <a:latin typeface="黑体" pitchFamily="49" charset="-122"/>
                <a:ea typeface="黑体" pitchFamily="49" charset="-122"/>
              </a:rPr>
              <a:t>才计算出最后的答案。列昂惕夫获得了</a:t>
            </a:r>
            <a:r>
              <a:rPr lang="en-US" altLang="zh-CN" sz="2400" b="1">
                <a:solidFill>
                  <a:srgbClr val="4D2303"/>
                </a:solidFill>
                <a:latin typeface="黑体" pitchFamily="49" charset="-122"/>
                <a:ea typeface="黑体" pitchFamily="49" charset="-122"/>
              </a:rPr>
              <a:t>1973</a:t>
            </a:r>
            <a:r>
              <a:rPr lang="zh-CN" altLang="en-US" sz="2400" b="1">
                <a:solidFill>
                  <a:srgbClr val="4D2303"/>
                </a:solidFill>
                <a:latin typeface="黑体" pitchFamily="49" charset="-122"/>
                <a:ea typeface="黑体" pitchFamily="49" charset="-122"/>
              </a:rPr>
              <a:t>年诺贝尔经济学奖。</a:t>
            </a:r>
            <a:r>
              <a:rPr lang="en-US" altLang="zh-CN" sz="2400" b="1">
                <a:solidFill>
                  <a:srgbClr val="4D2303"/>
                </a:solidFill>
                <a:latin typeface="黑体" pitchFamily="49" charset="-122"/>
                <a:ea typeface="黑体" pitchFamily="49" charset="-122"/>
              </a:rPr>
              <a:t>1949</a:t>
            </a:r>
            <a:r>
              <a:rPr lang="zh-CN" altLang="en-US" sz="2400" b="1">
                <a:solidFill>
                  <a:srgbClr val="4D2303"/>
                </a:solidFill>
                <a:latin typeface="黑体" pitchFamily="49" charset="-122"/>
                <a:ea typeface="黑体" pitchFamily="49" charset="-122"/>
              </a:rPr>
              <a:t>年</a:t>
            </a:r>
            <a:r>
              <a:rPr lang="zh-CN" altLang="en-US" sz="2400" b="1">
                <a:solidFill>
                  <a:srgbClr val="4D2303"/>
                </a:solidFill>
                <a:ea typeface="黑体" pitchFamily="49" charset="-122"/>
              </a:rPr>
              <a:t>列昂惕夫</a:t>
            </a:r>
            <a:r>
              <a:rPr lang="zh-CN" altLang="en-US" sz="2400" b="1">
                <a:solidFill>
                  <a:srgbClr val="4D2303"/>
                </a:solidFill>
                <a:latin typeface="黑体" pitchFamily="49" charset="-122"/>
                <a:ea typeface="黑体" pitchFamily="49" charset="-122"/>
              </a:rPr>
              <a:t>在哈佛的工作标志着应用计算机分析大规模数学模型的开始，这些数学模型通常可以被</a:t>
            </a:r>
            <a:r>
              <a:rPr lang="zh-CN" altLang="en-US" sz="2400" b="1">
                <a:solidFill>
                  <a:srgbClr val="FF0000"/>
                </a:solidFill>
                <a:latin typeface="黑体" pitchFamily="49" charset="-122"/>
                <a:ea typeface="黑体" pitchFamily="49" charset="-122"/>
              </a:rPr>
              <a:t>线性化</a:t>
            </a:r>
            <a:r>
              <a:rPr lang="zh-CN" altLang="en-US" sz="2400" b="1">
                <a:solidFill>
                  <a:srgbClr val="4D2303"/>
                </a:solidFill>
                <a:latin typeface="黑体" pitchFamily="49" charset="-122"/>
                <a:ea typeface="黑体" pitchFamily="49" charset="-122"/>
              </a:rPr>
              <a:t>，即它们是用</a:t>
            </a:r>
            <a:r>
              <a:rPr lang="zh-CN" altLang="en-US" sz="2400" b="1">
                <a:solidFill>
                  <a:srgbClr val="1102D0"/>
                </a:solidFill>
                <a:latin typeface="黑体" pitchFamily="49" charset="-122"/>
                <a:ea typeface="黑体" pitchFamily="49" charset="-122"/>
              </a:rPr>
              <a:t>线性方程组</a:t>
            </a:r>
            <a:r>
              <a:rPr lang="zh-CN" altLang="en-US" sz="2400" b="1">
                <a:solidFill>
                  <a:srgbClr val="4D2303"/>
                </a:solidFill>
                <a:latin typeface="黑体" pitchFamily="49" charset="-122"/>
                <a:ea typeface="黑体" pitchFamily="49" charset="-122"/>
              </a:rPr>
              <a:t>描述的。</a:t>
            </a:r>
            <a:r>
              <a:rPr lang="en-US" altLang="zh-CN" sz="2400" b="1">
                <a:solidFill>
                  <a:srgbClr val="4D2303"/>
                </a:solidFill>
              </a:rPr>
              <a:t>(1906</a:t>
            </a:r>
            <a:r>
              <a:rPr lang="zh-CN" altLang="en-US" sz="2400" b="1">
                <a:solidFill>
                  <a:srgbClr val="4D2303"/>
                </a:solidFill>
                <a:ea typeface="黑体" pitchFamily="49" charset="-122"/>
              </a:rPr>
              <a:t>年</a:t>
            </a:r>
            <a:r>
              <a:rPr lang="en-US" altLang="zh-CN" sz="2400" b="1">
                <a:solidFill>
                  <a:srgbClr val="4D2303"/>
                </a:solidFill>
              </a:rPr>
              <a:t>—1999</a:t>
            </a:r>
            <a:r>
              <a:rPr lang="zh-CN" altLang="en-US" sz="2400" b="1">
                <a:solidFill>
                  <a:srgbClr val="4D2303"/>
                </a:solidFill>
                <a:ea typeface="黑体" pitchFamily="49" charset="-122"/>
              </a:rPr>
              <a:t>年</a:t>
            </a:r>
            <a:r>
              <a:rPr lang="en-US" altLang="zh-CN" sz="2400" b="1">
                <a:solidFill>
                  <a:srgbClr val="4D2303"/>
                </a:solidFill>
              </a:rPr>
              <a:t>)</a:t>
            </a:r>
            <a:r>
              <a:rPr lang="en-US" altLang="zh-CN">
                <a:solidFill>
                  <a:srgbClr val="4D2303"/>
                </a:solidFill>
              </a:rPr>
              <a:t> </a:t>
            </a:r>
          </a:p>
        </p:txBody>
      </p:sp>
      <p:sp>
        <p:nvSpPr>
          <p:cNvPr id="18436" name="Rectangle 6"/>
          <p:cNvSpPr>
            <a:spLocks noChangeArrowheads="1"/>
          </p:cNvSpPr>
          <p:nvPr/>
        </p:nvSpPr>
        <p:spPr bwMode="auto">
          <a:xfrm>
            <a:off x="539750" y="188913"/>
            <a:ext cx="5400675" cy="2720975"/>
          </a:xfrm>
          <a:prstGeom prst="rect">
            <a:avLst/>
          </a:prstGeom>
          <a:noFill/>
          <a:ln w="9525">
            <a:noFill/>
            <a:miter lim="800000"/>
            <a:headEnd/>
            <a:tailEnd/>
          </a:ln>
        </p:spPr>
        <p:txBody>
          <a:bodyPr>
            <a:spAutoFit/>
          </a:bodyPr>
          <a:lstStyle/>
          <a:p>
            <a:pPr>
              <a:lnSpc>
                <a:spcPct val="120000"/>
              </a:lnSpc>
            </a:pPr>
            <a:r>
              <a:rPr lang="en-US" altLang="zh-CN" sz="2400" b="1">
                <a:solidFill>
                  <a:srgbClr val="9B4607"/>
                </a:solidFill>
                <a:latin typeface="黑体" pitchFamily="49" charset="-122"/>
                <a:ea typeface="黑体" pitchFamily="49" charset="-122"/>
              </a:rPr>
              <a:t>    </a:t>
            </a:r>
            <a:r>
              <a:rPr lang="en-US" altLang="zh-CN" sz="2400" b="1">
                <a:solidFill>
                  <a:srgbClr val="1102D0"/>
                </a:solidFill>
                <a:latin typeface="黑体" pitchFamily="49" charset="-122"/>
                <a:ea typeface="黑体" pitchFamily="49" charset="-122"/>
              </a:rPr>
              <a:t>1949</a:t>
            </a:r>
            <a:r>
              <a:rPr lang="zh-CN" altLang="en-US" sz="2400" b="1">
                <a:solidFill>
                  <a:srgbClr val="4D2303"/>
                </a:solidFill>
                <a:latin typeface="黑体" pitchFamily="49" charset="-122"/>
                <a:ea typeface="黑体" pitchFamily="49" charset="-122"/>
              </a:rPr>
              <a:t>年夏末，哈佛大学教授</a:t>
            </a:r>
            <a:r>
              <a:rPr lang="zh-CN" altLang="en-US" sz="2400" b="1">
                <a:solidFill>
                  <a:srgbClr val="1102D0"/>
                </a:solidFill>
                <a:latin typeface="黑体" pitchFamily="49" charset="-122"/>
                <a:ea typeface="黑体" pitchFamily="49" charset="-122"/>
              </a:rPr>
              <a:t>列昂惕夫</a:t>
            </a:r>
            <a:r>
              <a:rPr lang="zh-CN" altLang="en-US" sz="2400" b="1">
                <a:solidFill>
                  <a:srgbClr val="4D2303"/>
                </a:solidFill>
                <a:latin typeface="黑体" pitchFamily="49" charset="-122"/>
                <a:ea typeface="黑体" pitchFamily="49" charset="-122"/>
              </a:rPr>
              <a:t>（</a:t>
            </a:r>
            <a:r>
              <a:rPr lang="en-US" altLang="zh-CN" sz="2400" b="1">
                <a:solidFill>
                  <a:srgbClr val="4D2303"/>
                </a:solidFill>
                <a:latin typeface="黑体" pitchFamily="49" charset="-122"/>
                <a:ea typeface="黑体" pitchFamily="49" charset="-122"/>
              </a:rPr>
              <a:t>Wassily Leontief ) </a:t>
            </a:r>
            <a:r>
              <a:rPr lang="zh-CN" altLang="en-US" sz="2400" b="1">
                <a:solidFill>
                  <a:srgbClr val="4D2303"/>
                </a:solidFill>
                <a:latin typeface="黑体" pitchFamily="49" charset="-122"/>
                <a:ea typeface="黑体" pitchFamily="49" charset="-122"/>
              </a:rPr>
              <a:t>把美国经济分解为</a:t>
            </a:r>
            <a:r>
              <a:rPr lang="en-US" altLang="zh-CN" sz="2400" b="1">
                <a:solidFill>
                  <a:srgbClr val="1102D0"/>
                </a:solidFill>
                <a:latin typeface="黑体" pitchFamily="49" charset="-122"/>
                <a:ea typeface="黑体" pitchFamily="49" charset="-122"/>
              </a:rPr>
              <a:t>500</a:t>
            </a:r>
            <a:r>
              <a:rPr lang="zh-CN" altLang="en-US" sz="2400" b="1">
                <a:solidFill>
                  <a:srgbClr val="4D2303"/>
                </a:solidFill>
                <a:latin typeface="黑体" pitchFamily="49" charset="-122"/>
                <a:ea typeface="黑体" pitchFamily="49" charset="-122"/>
              </a:rPr>
              <a:t>个部门，例如煤炭工业、汽车工业、交通系统等等，对每个部门，他写出了一个描述该部门的产出如何分配给其他经济部门的线性方程，</a:t>
            </a:r>
            <a:r>
              <a:rPr lang="zh-CN" altLang="en-US" sz="2400" b="1">
                <a:solidFill>
                  <a:srgbClr val="4D2303"/>
                </a:solidFill>
                <a:ea typeface="黑体" pitchFamily="49" charset="-122"/>
              </a:rPr>
              <a:t>由于当</a:t>
            </a:r>
          </a:p>
        </p:txBody>
      </p:sp>
      <p:pic>
        <p:nvPicPr>
          <p:cNvPr id="18437" name="Picture 7" descr="列昂惕夫"/>
          <p:cNvPicPr>
            <a:picLocks noChangeAspect="1" noChangeArrowheads="1"/>
          </p:cNvPicPr>
          <p:nvPr/>
        </p:nvPicPr>
        <p:blipFill>
          <a:blip r:embed="rId3" cstate="print"/>
          <a:srcRect/>
          <a:stretch>
            <a:fillRect/>
          </a:stretch>
        </p:blipFill>
        <p:spPr bwMode="auto">
          <a:xfrm>
            <a:off x="6372225" y="404813"/>
            <a:ext cx="1704975" cy="248285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 name="Text Box 2"/>
          <p:cNvSpPr txBox="1">
            <a:spLocks noChangeArrowheads="1"/>
          </p:cNvSpPr>
          <p:nvPr/>
        </p:nvSpPr>
        <p:spPr bwMode="auto">
          <a:xfrm>
            <a:off x="131763" y="2544763"/>
            <a:ext cx="2568575" cy="457200"/>
          </a:xfrm>
          <a:prstGeom prst="rect">
            <a:avLst/>
          </a:prstGeom>
          <a:noFill/>
          <a:ln w="9525">
            <a:noFill/>
            <a:miter lim="800000"/>
            <a:headEnd/>
            <a:tailEnd/>
          </a:ln>
        </p:spPr>
        <p:txBody>
          <a:bodyPr wrap="none"/>
          <a:lstStyle/>
          <a:p>
            <a:r>
              <a:rPr kumimoji="1" lang="zh-CN" altLang="en-US" sz="2400" b="1">
                <a:latin typeface="Times New Roman" pitchFamily="18" charset="0"/>
                <a:ea typeface="楷体_GB2312" pitchFamily="49" charset="-122"/>
              </a:rPr>
              <a:t>其求解公式为</a:t>
            </a:r>
          </a:p>
        </p:txBody>
      </p:sp>
      <p:graphicFrame>
        <p:nvGraphicFramePr>
          <p:cNvPr id="4098" name="Object 3"/>
          <p:cNvGraphicFramePr>
            <a:graphicFrameLocks noChangeAspect="1"/>
          </p:cNvGraphicFramePr>
          <p:nvPr/>
        </p:nvGraphicFramePr>
        <p:xfrm>
          <a:off x="131763" y="1196975"/>
          <a:ext cx="2625725" cy="1062038"/>
        </p:xfrm>
        <a:graphic>
          <a:graphicData uri="http://schemas.openxmlformats.org/presentationml/2006/ole">
            <p:oleObj spid="_x0000_s4098" name="Equation" r:id="rId3" imgW="1193760" imgH="482400" progId="Equation.DSMT4">
              <p:embed/>
            </p:oleObj>
          </a:graphicData>
        </a:graphic>
      </p:graphicFrame>
      <p:graphicFrame>
        <p:nvGraphicFramePr>
          <p:cNvPr id="4099" name="Object 4"/>
          <p:cNvGraphicFramePr>
            <a:graphicFrameLocks noChangeAspect="1"/>
          </p:cNvGraphicFramePr>
          <p:nvPr/>
        </p:nvGraphicFramePr>
        <p:xfrm>
          <a:off x="131763" y="3146425"/>
          <a:ext cx="2849562" cy="2011363"/>
        </p:xfrm>
        <a:graphic>
          <a:graphicData uri="http://schemas.openxmlformats.org/presentationml/2006/ole">
            <p:oleObj spid="_x0000_s4099" name="Equation" r:id="rId4" imgW="1295280" imgH="914400" progId="Equation.DSMT4">
              <p:embed/>
            </p:oleObj>
          </a:graphicData>
        </a:graphic>
      </p:graphicFrame>
      <p:sp>
        <p:nvSpPr>
          <p:cNvPr id="4107" name="Text Box 5"/>
          <p:cNvSpPr txBox="1">
            <a:spLocks noChangeArrowheads="1"/>
          </p:cNvSpPr>
          <p:nvPr/>
        </p:nvSpPr>
        <p:spPr bwMode="auto">
          <a:xfrm>
            <a:off x="133350" y="673100"/>
            <a:ext cx="2405063" cy="457200"/>
          </a:xfrm>
          <a:prstGeom prst="rect">
            <a:avLst/>
          </a:prstGeom>
          <a:noFill/>
          <a:ln w="9525">
            <a:noFill/>
            <a:miter lim="800000"/>
            <a:headEnd/>
            <a:tailEnd/>
          </a:ln>
        </p:spPr>
        <p:txBody>
          <a:bodyPr wrap="none"/>
          <a:lstStyle/>
          <a:p>
            <a:r>
              <a:rPr kumimoji="1" lang="zh-CN" altLang="en-US" sz="2400" b="1">
                <a:latin typeface="Times New Roman" pitchFamily="18" charset="0"/>
                <a:ea typeface="楷体_GB2312" pitchFamily="49" charset="-122"/>
              </a:rPr>
              <a:t>二元线性方程组 </a:t>
            </a:r>
          </a:p>
        </p:txBody>
      </p:sp>
      <p:sp>
        <p:nvSpPr>
          <p:cNvPr id="4108" name="Rectangle 6"/>
          <p:cNvSpPr>
            <a:spLocks noChangeArrowheads="1"/>
          </p:cNvSpPr>
          <p:nvPr/>
        </p:nvSpPr>
        <p:spPr bwMode="auto">
          <a:xfrm>
            <a:off x="1317625" y="1268413"/>
            <a:ext cx="431800" cy="1008062"/>
          </a:xfrm>
          <a:prstGeom prst="rect">
            <a:avLst/>
          </a:prstGeom>
          <a:noFill/>
          <a:ln w="28575">
            <a:solidFill>
              <a:srgbClr val="3333FF"/>
            </a:solidFill>
            <a:miter lim="800000"/>
            <a:headEnd/>
            <a:tailEnd/>
          </a:ln>
        </p:spPr>
        <p:txBody>
          <a:bodyPr wrap="none" anchor="ctr"/>
          <a:lstStyle/>
          <a:p>
            <a:endParaRPr lang="zh-CN" altLang="en-US"/>
          </a:p>
        </p:txBody>
      </p:sp>
      <p:sp>
        <p:nvSpPr>
          <p:cNvPr id="4109" name="Rectangle 7"/>
          <p:cNvSpPr>
            <a:spLocks noChangeArrowheads="1"/>
          </p:cNvSpPr>
          <p:nvPr/>
        </p:nvSpPr>
        <p:spPr bwMode="auto">
          <a:xfrm>
            <a:off x="323850" y="1268413"/>
            <a:ext cx="431800" cy="1008062"/>
          </a:xfrm>
          <a:prstGeom prst="rect">
            <a:avLst/>
          </a:prstGeom>
          <a:noFill/>
          <a:ln w="28575">
            <a:solidFill>
              <a:srgbClr val="3333FF"/>
            </a:solidFill>
            <a:miter lim="800000"/>
            <a:headEnd/>
            <a:tailEnd/>
          </a:ln>
        </p:spPr>
        <p:txBody>
          <a:bodyPr wrap="none" anchor="ctr"/>
          <a:lstStyle/>
          <a:p>
            <a:endParaRPr lang="zh-CN" altLang="en-US"/>
          </a:p>
        </p:txBody>
      </p:sp>
      <p:sp>
        <p:nvSpPr>
          <p:cNvPr id="34824" name="Text Box 8"/>
          <p:cNvSpPr txBox="1">
            <a:spLocks noChangeArrowheads="1"/>
          </p:cNvSpPr>
          <p:nvPr/>
        </p:nvSpPr>
        <p:spPr bwMode="auto">
          <a:xfrm>
            <a:off x="4211638" y="512763"/>
            <a:ext cx="4464050" cy="949325"/>
          </a:xfrm>
          <a:prstGeom prst="rect">
            <a:avLst/>
          </a:prstGeom>
          <a:solidFill>
            <a:srgbClr val="339966"/>
          </a:solidFill>
          <a:ln w="9525">
            <a:noFill/>
            <a:miter lim="800000"/>
            <a:headEnd/>
            <a:tailEnd/>
          </a:ln>
        </p:spPr>
        <p:txBody>
          <a:bodyPr lIns="36000" tIns="36000" rIns="36000" bIns="36000">
            <a:spAutoFit/>
          </a:bodyPr>
          <a:lstStyle/>
          <a:p>
            <a:pPr>
              <a:lnSpc>
                <a:spcPct val="120000"/>
              </a:lnSpc>
            </a:pPr>
            <a:r>
              <a:rPr kumimoji="1" lang="zh-CN" altLang="en-US" sz="2400" b="1">
                <a:solidFill>
                  <a:schemeClr val="bg1"/>
                </a:solidFill>
                <a:latin typeface="Times New Roman" pitchFamily="18" charset="0"/>
                <a:ea typeface="楷体_GB2312" pitchFamily="49" charset="-122"/>
              </a:rPr>
              <a:t>我们引进新的符号来表示“</a:t>
            </a:r>
            <a:r>
              <a:rPr kumimoji="1" lang="zh-CN" altLang="en-US" sz="2400" b="1">
                <a:solidFill>
                  <a:srgbClr val="FFFF00"/>
                </a:solidFill>
                <a:latin typeface="Times New Roman" pitchFamily="18" charset="0"/>
                <a:ea typeface="楷体_GB2312" pitchFamily="49" charset="-122"/>
              </a:rPr>
              <a:t>四个数分成两对相乘再相减</a:t>
            </a:r>
            <a:r>
              <a:rPr kumimoji="1" lang="zh-CN" altLang="en-US" sz="2400" b="1">
                <a:solidFill>
                  <a:schemeClr val="bg1"/>
                </a:solidFill>
                <a:latin typeface="Times New Roman" pitchFamily="18" charset="0"/>
                <a:ea typeface="楷体_GB2312" pitchFamily="49" charset="-122"/>
              </a:rPr>
              <a:t>”</a:t>
            </a:r>
            <a:r>
              <a:rPr kumimoji="1" lang="en-US" altLang="zh-CN" sz="2400" b="1">
                <a:solidFill>
                  <a:schemeClr val="bg1"/>
                </a:solidFill>
                <a:latin typeface="楷体_GB2312" pitchFamily="49" charset="-122"/>
                <a:ea typeface="楷体_GB2312" pitchFamily="49" charset="-122"/>
              </a:rPr>
              <a:t>.</a:t>
            </a:r>
          </a:p>
        </p:txBody>
      </p:sp>
      <p:graphicFrame>
        <p:nvGraphicFramePr>
          <p:cNvPr id="34826" name="Object 10"/>
          <p:cNvGraphicFramePr>
            <a:graphicFrameLocks noChangeAspect="1"/>
          </p:cNvGraphicFramePr>
          <p:nvPr/>
        </p:nvGraphicFramePr>
        <p:xfrm>
          <a:off x="4284663" y="1724025"/>
          <a:ext cx="1201737" cy="1006475"/>
        </p:xfrm>
        <a:graphic>
          <a:graphicData uri="http://schemas.openxmlformats.org/presentationml/2006/ole">
            <p:oleObj spid="_x0000_s4100" name="Equation" r:id="rId5" imgW="545760" imgH="457200" progId="Equation.DSMT4">
              <p:embed/>
            </p:oleObj>
          </a:graphicData>
        </a:graphic>
      </p:graphicFrame>
      <p:sp>
        <p:nvSpPr>
          <p:cNvPr id="34827" name="Text Box 11"/>
          <p:cNvSpPr txBox="1">
            <a:spLocks noChangeArrowheads="1"/>
          </p:cNvSpPr>
          <p:nvPr/>
        </p:nvSpPr>
        <p:spPr bwMode="auto">
          <a:xfrm>
            <a:off x="6221413" y="2066925"/>
            <a:ext cx="798512" cy="457200"/>
          </a:xfrm>
          <a:prstGeom prst="rect">
            <a:avLst/>
          </a:prstGeom>
          <a:noFill/>
          <a:ln w="9525">
            <a:noFill/>
            <a:miter lim="800000"/>
            <a:headEnd/>
            <a:tailEnd/>
          </a:ln>
        </p:spPr>
        <p:txBody>
          <a:bodyPr wrap="none"/>
          <a:lstStyle/>
          <a:p>
            <a:r>
              <a:rPr lang="zh-CN" altLang="en-US" sz="2400" b="1">
                <a:solidFill>
                  <a:srgbClr val="3333FF"/>
                </a:solidFill>
                <a:ea typeface="楷体_GB2312" pitchFamily="49" charset="-122"/>
              </a:rPr>
              <a:t>记号 </a:t>
            </a:r>
          </a:p>
        </p:txBody>
      </p:sp>
      <p:graphicFrame>
        <p:nvGraphicFramePr>
          <p:cNvPr id="34828" name="Object 12"/>
          <p:cNvGraphicFramePr>
            <a:graphicFrameLocks noChangeAspect="1"/>
          </p:cNvGraphicFramePr>
          <p:nvPr/>
        </p:nvGraphicFramePr>
        <p:xfrm>
          <a:off x="6948488" y="1700213"/>
          <a:ext cx="1312862" cy="1060450"/>
        </p:xfrm>
        <a:graphic>
          <a:graphicData uri="http://schemas.openxmlformats.org/presentationml/2006/ole">
            <p:oleObj spid="_x0000_s4101" name="Equation" r:id="rId6" imgW="596880" imgH="482400" progId="Equation.DSMT4">
              <p:embed/>
            </p:oleObj>
          </a:graphicData>
        </a:graphic>
      </p:graphicFrame>
      <p:sp>
        <p:nvSpPr>
          <p:cNvPr id="34829" name="AutoShape 13"/>
          <p:cNvSpPr>
            <a:spLocks noChangeArrowheads="1"/>
          </p:cNvSpPr>
          <p:nvPr/>
        </p:nvSpPr>
        <p:spPr bwMode="auto">
          <a:xfrm>
            <a:off x="5645150" y="2044700"/>
            <a:ext cx="576263" cy="504825"/>
          </a:xfrm>
          <a:prstGeom prst="rightArrow">
            <a:avLst>
              <a:gd name="adj1" fmla="val 50000"/>
              <a:gd name="adj2" fmla="val 28538"/>
            </a:avLst>
          </a:prstGeom>
          <a:solidFill>
            <a:schemeClr val="accent1"/>
          </a:solidFill>
          <a:ln w="9525">
            <a:solidFill>
              <a:schemeClr val="tx1"/>
            </a:solidFill>
            <a:miter lim="800000"/>
            <a:headEnd/>
            <a:tailEnd/>
          </a:ln>
        </p:spPr>
        <p:txBody>
          <a:bodyPr wrap="none" anchor="ctr"/>
          <a:lstStyle/>
          <a:p>
            <a:endParaRPr lang="zh-CN" altLang="en-US"/>
          </a:p>
        </p:txBody>
      </p:sp>
      <p:sp>
        <p:nvSpPr>
          <p:cNvPr id="34830" name="Text Box 14"/>
          <p:cNvSpPr txBox="1">
            <a:spLocks noChangeArrowheads="1"/>
          </p:cNvSpPr>
          <p:nvPr/>
        </p:nvSpPr>
        <p:spPr bwMode="auto">
          <a:xfrm>
            <a:off x="3548063" y="2066925"/>
            <a:ext cx="796925" cy="457200"/>
          </a:xfrm>
          <a:prstGeom prst="rect">
            <a:avLst/>
          </a:prstGeom>
          <a:noFill/>
          <a:ln w="9525">
            <a:noFill/>
            <a:miter lim="800000"/>
            <a:headEnd/>
            <a:tailEnd/>
          </a:ln>
        </p:spPr>
        <p:txBody>
          <a:bodyPr wrap="none"/>
          <a:lstStyle/>
          <a:p>
            <a:r>
              <a:rPr lang="zh-CN" altLang="en-US" sz="2400" b="1">
                <a:solidFill>
                  <a:srgbClr val="3333FF"/>
                </a:solidFill>
                <a:ea typeface="楷体_GB2312" pitchFamily="49" charset="-122"/>
              </a:rPr>
              <a:t>数表  </a:t>
            </a:r>
          </a:p>
        </p:txBody>
      </p:sp>
      <p:sp>
        <p:nvSpPr>
          <p:cNvPr id="34831" name="AutoShape 15"/>
          <p:cNvSpPr>
            <a:spLocks noChangeArrowheads="1"/>
          </p:cNvSpPr>
          <p:nvPr/>
        </p:nvSpPr>
        <p:spPr bwMode="auto">
          <a:xfrm rot="959359">
            <a:off x="2916238" y="1916113"/>
            <a:ext cx="576262" cy="504825"/>
          </a:xfrm>
          <a:prstGeom prst="rightArrow">
            <a:avLst>
              <a:gd name="adj1" fmla="val 50000"/>
              <a:gd name="adj2" fmla="val 28538"/>
            </a:avLst>
          </a:prstGeom>
          <a:solidFill>
            <a:schemeClr val="accent1"/>
          </a:solidFill>
          <a:ln w="9525">
            <a:solidFill>
              <a:schemeClr val="tx1"/>
            </a:solidFill>
            <a:miter lim="800000"/>
            <a:headEnd/>
            <a:tailEnd/>
          </a:ln>
        </p:spPr>
        <p:txBody>
          <a:bodyPr wrap="none" anchor="ctr"/>
          <a:lstStyle/>
          <a:p>
            <a:endParaRPr lang="zh-CN" altLang="en-US"/>
          </a:p>
        </p:txBody>
      </p:sp>
      <p:sp>
        <p:nvSpPr>
          <p:cNvPr id="34832" name="Text Box 16"/>
          <p:cNvSpPr txBox="1">
            <a:spLocks noChangeArrowheads="1"/>
          </p:cNvSpPr>
          <p:nvPr/>
        </p:nvSpPr>
        <p:spPr bwMode="auto">
          <a:xfrm>
            <a:off x="4211960" y="2852738"/>
            <a:ext cx="4484688" cy="968375"/>
          </a:xfrm>
          <a:prstGeom prst="rect">
            <a:avLst/>
          </a:prstGeom>
          <a:noFill/>
          <a:ln w="9525">
            <a:noFill/>
            <a:miter lim="800000"/>
            <a:headEnd/>
            <a:tailEnd/>
          </a:ln>
        </p:spPr>
        <p:txBody>
          <a:bodyPr wrap="none">
            <a:spAutoFit/>
          </a:bodyPr>
          <a:lstStyle/>
          <a:p>
            <a:r>
              <a:rPr kumimoji="1" lang="zh-CN" altLang="en-US" sz="2400" b="1" dirty="0">
                <a:latin typeface="楷体_GB2312" pitchFamily="49" charset="-122"/>
                <a:ea typeface="楷体_GB2312" pitchFamily="49" charset="-122"/>
              </a:rPr>
              <a:t>表达式              称为由该</a:t>
            </a:r>
          </a:p>
          <a:p>
            <a:pPr>
              <a:lnSpc>
                <a:spcPct val="140000"/>
              </a:lnSpc>
            </a:pPr>
            <a:r>
              <a:rPr kumimoji="1" lang="zh-CN" altLang="en-US" sz="2400" b="1" dirty="0">
                <a:latin typeface="楷体_GB2312" pitchFamily="49" charset="-122"/>
                <a:ea typeface="楷体_GB2312" pitchFamily="49" charset="-122"/>
              </a:rPr>
              <a:t>数表所确定的</a:t>
            </a:r>
            <a:r>
              <a:rPr kumimoji="1" lang="zh-CN" altLang="en-US" sz="2400" b="1" dirty="0">
                <a:solidFill>
                  <a:srgbClr val="FF0000"/>
                </a:solidFill>
                <a:latin typeface="楷体_GB2312" pitchFamily="49" charset="-122"/>
                <a:ea typeface="楷体_GB2312" pitchFamily="49" charset="-122"/>
              </a:rPr>
              <a:t>二阶行列式</a:t>
            </a:r>
            <a:r>
              <a:rPr kumimoji="1" lang="zh-CN" altLang="en-US" sz="2400" b="1" dirty="0">
                <a:latin typeface="楷体_GB2312" pitchFamily="49" charset="-122"/>
                <a:ea typeface="楷体_GB2312" pitchFamily="49" charset="-122"/>
              </a:rPr>
              <a:t>，即</a:t>
            </a:r>
          </a:p>
        </p:txBody>
      </p:sp>
      <p:graphicFrame>
        <p:nvGraphicFramePr>
          <p:cNvPr id="34833" name="Object 17"/>
          <p:cNvGraphicFramePr>
            <a:graphicFrameLocks noChangeAspect="1"/>
          </p:cNvGraphicFramePr>
          <p:nvPr/>
        </p:nvGraphicFramePr>
        <p:xfrm>
          <a:off x="5414963" y="2865438"/>
          <a:ext cx="1900237" cy="503237"/>
        </p:xfrm>
        <a:graphic>
          <a:graphicData uri="http://schemas.openxmlformats.org/presentationml/2006/ole">
            <p:oleObj spid="_x0000_s4102" name="Equation" r:id="rId7" imgW="863280" imgH="228600" progId="Equation.DSMT4">
              <p:embed/>
            </p:oleObj>
          </a:graphicData>
        </a:graphic>
      </p:graphicFrame>
      <p:sp>
        <p:nvSpPr>
          <p:cNvPr id="34834" name="Text Box 18"/>
          <p:cNvSpPr txBox="1">
            <a:spLocks noChangeArrowheads="1"/>
          </p:cNvSpPr>
          <p:nvPr/>
        </p:nvSpPr>
        <p:spPr bwMode="auto">
          <a:xfrm>
            <a:off x="3548063" y="5070475"/>
            <a:ext cx="5006975" cy="457200"/>
          </a:xfrm>
          <a:prstGeom prst="rect">
            <a:avLst/>
          </a:prstGeom>
          <a:noFill/>
          <a:ln w="9525">
            <a:noFill/>
            <a:miter lim="800000"/>
            <a:headEnd/>
            <a:tailEnd/>
          </a:ln>
        </p:spPr>
        <p:txBody>
          <a:bodyPr wrap="none">
            <a:spAutoFit/>
          </a:bodyPr>
          <a:lstStyle/>
          <a:p>
            <a:r>
              <a:rPr lang="zh-CN" altLang="en-US" sz="2400" b="1" dirty="0">
                <a:ea typeface="楷体_GB2312" pitchFamily="49" charset="-122"/>
              </a:rPr>
              <a:t>其中，                              称为</a:t>
            </a:r>
            <a:r>
              <a:rPr lang="zh-CN" altLang="en-US" sz="2400" b="1" dirty="0">
                <a:solidFill>
                  <a:srgbClr val="FF0000"/>
                </a:solidFill>
                <a:ea typeface="楷体_GB2312" pitchFamily="49" charset="-122"/>
              </a:rPr>
              <a:t>元素</a:t>
            </a:r>
            <a:r>
              <a:rPr lang="en-US" altLang="zh-CN" sz="2400" b="1" dirty="0">
                <a:latin typeface="楷体_GB2312" pitchFamily="49" charset="-122"/>
                <a:ea typeface="楷体_GB2312" pitchFamily="49" charset="-122"/>
              </a:rPr>
              <a:t>.</a:t>
            </a:r>
          </a:p>
        </p:txBody>
      </p:sp>
      <p:graphicFrame>
        <p:nvGraphicFramePr>
          <p:cNvPr id="34835" name="Object 19"/>
          <p:cNvGraphicFramePr>
            <a:graphicFrameLocks noChangeAspect="1"/>
          </p:cNvGraphicFramePr>
          <p:nvPr/>
        </p:nvGraphicFramePr>
        <p:xfrm>
          <a:off x="4427538" y="5056188"/>
          <a:ext cx="2633662" cy="533400"/>
        </p:xfrm>
        <a:graphic>
          <a:graphicData uri="http://schemas.openxmlformats.org/presentationml/2006/ole">
            <p:oleObj spid="_x0000_s4103" name="Equation" r:id="rId8" imgW="1193760" imgH="241200" progId="Equation.DSMT4">
              <p:embed/>
            </p:oleObj>
          </a:graphicData>
        </a:graphic>
      </p:graphicFrame>
      <p:sp>
        <p:nvSpPr>
          <p:cNvPr id="34836" name="Text Box 20"/>
          <p:cNvSpPr txBox="1">
            <a:spLocks noChangeArrowheads="1"/>
          </p:cNvSpPr>
          <p:nvPr/>
        </p:nvSpPr>
        <p:spPr bwMode="auto">
          <a:xfrm>
            <a:off x="4427538" y="5589588"/>
            <a:ext cx="4551362" cy="931862"/>
          </a:xfrm>
          <a:prstGeom prst="rect">
            <a:avLst/>
          </a:prstGeom>
          <a:noFill/>
          <a:ln w="9525">
            <a:noFill/>
            <a:miter lim="800000"/>
            <a:headEnd/>
            <a:tailEnd/>
          </a:ln>
        </p:spPr>
        <p:txBody>
          <a:bodyPr wrap="none">
            <a:spAutoFit/>
          </a:bodyPr>
          <a:lstStyle/>
          <a:p>
            <a:r>
              <a:rPr lang="en-US" altLang="zh-CN" sz="2400" b="1" i="1" dirty="0" err="1">
                <a:latin typeface="Times New Roman" pitchFamily="18" charset="0"/>
                <a:ea typeface="楷体_GB2312" pitchFamily="49" charset="-122"/>
              </a:rPr>
              <a:t>i</a:t>
            </a:r>
            <a:r>
              <a:rPr lang="en-US" altLang="zh-CN" sz="2400" b="1" i="1" dirty="0">
                <a:latin typeface="Times New Roman" pitchFamily="18" charset="0"/>
                <a:ea typeface="楷体_GB2312" pitchFamily="49" charset="-122"/>
              </a:rPr>
              <a:t> </a:t>
            </a:r>
            <a:r>
              <a:rPr lang="zh-CN" altLang="en-US" sz="2400" b="1" dirty="0">
                <a:ea typeface="楷体_GB2312" pitchFamily="49" charset="-122"/>
              </a:rPr>
              <a:t>为</a:t>
            </a:r>
            <a:r>
              <a:rPr lang="zh-CN" altLang="en-US" sz="2400" b="1" dirty="0">
                <a:solidFill>
                  <a:srgbClr val="FF0000"/>
                </a:solidFill>
                <a:ea typeface="楷体_GB2312" pitchFamily="49" charset="-122"/>
              </a:rPr>
              <a:t>行标</a:t>
            </a:r>
            <a:r>
              <a:rPr lang="zh-CN" altLang="en-US" sz="2400" b="1" dirty="0">
                <a:ea typeface="楷体_GB2312" pitchFamily="49" charset="-122"/>
              </a:rPr>
              <a:t>，表明元素位于第</a:t>
            </a:r>
            <a:r>
              <a:rPr lang="en-US" altLang="zh-CN" sz="2400" b="1" i="1" dirty="0" err="1">
                <a:latin typeface="Times New Roman" pitchFamily="18" charset="0"/>
                <a:ea typeface="楷体_GB2312" pitchFamily="49" charset="-122"/>
              </a:rPr>
              <a:t>i</a:t>
            </a:r>
            <a:r>
              <a:rPr lang="en-US" altLang="zh-CN" sz="2400" b="1" i="1" dirty="0">
                <a:latin typeface="Times New Roman" pitchFamily="18" charset="0"/>
                <a:ea typeface="楷体_GB2312" pitchFamily="49" charset="-122"/>
              </a:rPr>
              <a:t> </a:t>
            </a:r>
            <a:r>
              <a:rPr lang="zh-CN" altLang="en-US" sz="2400" b="1" dirty="0">
                <a:ea typeface="楷体_GB2312" pitchFamily="49" charset="-122"/>
              </a:rPr>
              <a:t>行； </a:t>
            </a:r>
          </a:p>
          <a:p>
            <a:pPr>
              <a:lnSpc>
                <a:spcPct val="130000"/>
              </a:lnSpc>
            </a:pPr>
            <a:r>
              <a:rPr lang="en-US" altLang="zh-CN" sz="2400" b="1" i="1" dirty="0">
                <a:latin typeface="Times New Roman" pitchFamily="18" charset="0"/>
                <a:ea typeface="楷体_GB2312" pitchFamily="49" charset="-122"/>
              </a:rPr>
              <a:t>j </a:t>
            </a:r>
            <a:r>
              <a:rPr lang="zh-CN" altLang="en-US" sz="2400" b="1" dirty="0">
                <a:ea typeface="楷体_GB2312" pitchFamily="49" charset="-122"/>
              </a:rPr>
              <a:t>为</a:t>
            </a:r>
            <a:r>
              <a:rPr lang="zh-CN" altLang="en-US" sz="2400" b="1" dirty="0">
                <a:solidFill>
                  <a:srgbClr val="FF0000"/>
                </a:solidFill>
                <a:ea typeface="楷体_GB2312" pitchFamily="49" charset="-122"/>
              </a:rPr>
              <a:t>列标</a:t>
            </a:r>
            <a:r>
              <a:rPr lang="zh-CN" altLang="en-US" sz="2400" b="1" dirty="0">
                <a:ea typeface="楷体_GB2312" pitchFamily="49" charset="-122"/>
              </a:rPr>
              <a:t>，表明元素位于第</a:t>
            </a:r>
            <a:r>
              <a:rPr lang="en-US" altLang="zh-CN" sz="2400" b="1" i="1" dirty="0">
                <a:latin typeface="Times New Roman" pitchFamily="18" charset="0"/>
                <a:ea typeface="楷体_GB2312" pitchFamily="49" charset="-122"/>
              </a:rPr>
              <a:t>j</a:t>
            </a:r>
            <a:r>
              <a:rPr lang="en-US" altLang="zh-CN" sz="2400" b="1" dirty="0">
                <a:ea typeface="楷体_GB2312" pitchFamily="49" charset="-122"/>
              </a:rPr>
              <a:t> </a:t>
            </a:r>
            <a:r>
              <a:rPr lang="zh-CN" altLang="en-US" sz="2400" b="1" dirty="0">
                <a:ea typeface="楷体_GB2312" pitchFamily="49" charset="-122"/>
              </a:rPr>
              <a:t>列</a:t>
            </a:r>
            <a:r>
              <a:rPr lang="en-US" altLang="zh-CN" sz="2400" b="1" dirty="0">
                <a:latin typeface="楷体_GB2312" pitchFamily="49" charset="-122"/>
                <a:ea typeface="楷体_GB2312" pitchFamily="49" charset="-122"/>
              </a:rPr>
              <a:t>.</a:t>
            </a:r>
          </a:p>
        </p:txBody>
      </p:sp>
      <p:sp>
        <p:nvSpPr>
          <p:cNvPr id="34837" name="AutoShape 21"/>
          <p:cNvSpPr>
            <a:spLocks noChangeArrowheads="1"/>
          </p:cNvSpPr>
          <p:nvPr/>
        </p:nvSpPr>
        <p:spPr bwMode="auto">
          <a:xfrm flipH="1">
            <a:off x="971550" y="4738688"/>
            <a:ext cx="1944688" cy="395287"/>
          </a:xfrm>
          <a:prstGeom prst="roundRect">
            <a:avLst>
              <a:gd name="adj" fmla="val 16667"/>
            </a:avLst>
          </a:prstGeom>
          <a:noFill/>
          <a:ln w="28575">
            <a:solidFill>
              <a:srgbClr val="CC0099"/>
            </a:solidFill>
            <a:round/>
            <a:headEnd/>
            <a:tailEnd/>
          </a:ln>
        </p:spPr>
        <p:txBody>
          <a:bodyPr/>
          <a:lstStyle/>
          <a:p>
            <a:pPr algn="ctr"/>
            <a:endParaRPr lang="zh-CN" altLang="zh-CN"/>
          </a:p>
        </p:txBody>
      </p:sp>
      <p:sp>
        <p:nvSpPr>
          <p:cNvPr id="34838" name="AutoShape 22"/>
          <p:cNvSpPr>
            <a:spLocks noChangeArrowheads="1"/>
          </p:cNvSpPr>
          <p:nvPr/>
        </p:nvSpPr>
        <p:spPr bwMode="auto">
          <a:xfrm>
            <a:off x="971550" y="3730625"/>
            <a:ext cx="1944688" cy="395288"/>
          </a:xfrm>
          <a:prstGeom prst="roundRect">
            <a:avLst>
              <a:gd name="adj" fmla="val 16667"/>
            </a:avLst>
          </a:prstGeom>
          <a:noFill/>
          <a:ln w="28575">
            <a:solidFill>
              <a:srgbClr val="CC0099"/>
            </a:solidFill>
            <a:round/>
            <a:headEnd/>
            <a:tailEnd/>
          </a:ln>
        </p:spPr>
        <p:txBody>
          <a:bodyPr/>
          <a:lstStyle/>
          <a:p>
            <a:pPr algn="ctr"/>
            <a:endParaRPr lang="zh-CN" altLang="zh-CN"/>
          </a:p>
        </p:txBody>
      </p:sp>
      <p:sp>
        <p:nvSpPr>
          <p:cNvPr id="34839" name="AutoShape 23"/>
          <p:cNvSpPr>
            <a:spLocks noChangeArrowheads="1"/>
          </p:cNvSpPr>
          <p:nvPr/>
        </p:nvSpPr>
        <p:spPr bwMode="auto">
          <a:xfrm>
            <a:off x="395288" y="5805488"/>
            <a:ext cx="2881312" cy="647700"/>
          </a:xfrm>
          <a:prstGeom prst="roundRect">
            <a:avLst>
              <a:gd name="adj" fmla="val 16667"/>
            </a:avLst>
          </a:prstGeom>
          <a:noFill/>
          <a:ln w="28575">
            <a:solidFill>
              <a:schemeClr val="accent2"/>
            </a:solidFill>
            <a:round/>
            <a:headEnd/>
            <a:tailEnd/>
          </a:ln>
        </p:spPr>
        <p:txBody>
          <a:bodyPr anchor="ctr" anchorCtr="1"/>
          <a:lstStyle/>
          <a:p>
            <a:pPr algn="ctr"/>
            <a:r>
              <a:rPr lang="zh-CN" altLang="en-US" sz="2400" b="1">
                <a:solidFill>
                  <a:srgbClr val="FF0000"/>
                </a:solidFill>
                <a:ea typeface="楷体_GB2312" pitchFamily="49" charset="-122"/>
              </a:rPr>
              <a:t>原则：横行竖列</a:t>
            </a:r>
          </a:p>
        </p:txBody>
      </p:sp>
      <p:graphicFrame>
        <p:nvGraphicFramePr>
          <p:cNvPr id="4105" name="Object 25"/>
          <p:cNvGraphicFramePr>
            <a:graphicFrameLocks noChangeAspect="1"/>
          </p:cNvGraphicFramePr>
          <p:nvPr/>
        </p:nvGraphicFramePr>
        <p:xfrm>
          <a:off x="4375150" y="3960813"/>
          <a:ext cx="3843338" cy="966787"/>
        </p:xfrm>
        <a:graphic>
          <a:graphicData uri="http://schemas.openxmlformats.org/presentationml/2006/ole">
            <p:oleObj spid="_x0000_s4105" name="公式" r:id="rId9" imgW="1866600" imgH="469800" progId="Equation.3">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4"/>
                                        </p:tgtEl>
                                        <p:attrNameLst>
                                          <p:attrName>style.visibility</p:attrName>
                                        </p:attrNameLst>
                                      </p:cBhvr>
                                      <p:to>
                                        <p:strVal val="visible"/>
                                      </p:to>
                                    </p:set>
                                    <p:animEffect transition="in" filter="blinds(horizontal)">
                                      <p:cBhvr>
                                        <p:cTn id="7" dur="500"/>
                                        <p:tgtEl>
                                          <p:spTgt spid="348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31"/>
                                        </p:tgtEl>
                                        <p:attrNameLst>
                                          <p:attrName>style.visibility</p:attrName>
                                        </p:attrNameLst>
                                      </p:cBhvr>
                                      <p:to>
                                        <p:strVal val="visible"/>
                                      </p:to>
                                    </p:set>
                                    <p:animEffect transition="in" filter="wipe(left)">
                                      <p:cBhvr>
                                        <p:cTn id="12" dur="500"/>
                                        <p:tgtEl>
                                          <p:spTgt spid="34831"/>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34830"/>
                                        </p:tgtEl>
                                        <p:attrNameLst>
                                          <p:attrName>style.visibility</p:attrName>
                                        </p:attrNameLst>
                                      </p:cBhvr>
                                      <p:to>
                                        <p:strVal val="visible"/>
                                      </p:to>
                                    </p:set>
                                    <p:animEffect transition="in" filter="blinds(horizontal)">
                                      <p:cBhvr>
                                        <p:cTn id="16" dur="500"/>
                                        <p:tgtEl>
                                          <p:spTgt spid="34830"/>
                                        </p:tgtEl>
                                      </p:cBhvr>
                                    </p:animEffect>
                                  </p:childTnLst>
                                </p:cTn>
                              </p:par>
                              <p:par>
                                <p:cTn id="17" presetID="3" presetClass="entr" presetSubtype="10" fill="hold" nodeType="withEffect">
                                  <p:stCondLst>
                                    <p:cond delay="0"/>
                                  </p:stCondLst>
                                  <p:childTnLst>
                                    <p:set>
                                      <p:cBhvr>
                                        <p:cTn id="18" dur="1" fill="hold">
                                          <p:stCondLst>
                                            <p:cond delay="0"/>
                                          </p:stCondLst>
                                        </p:cTn>
                                        <p:tgtEl>
                                          <p:spTgt spid="34826"/>
                                        </p:tgtEl>
                                        <p:attrNameLst>
                                          <p:attrName>style.visibility</p:attrName>
                                        </p:attrNameLst>
                                      </p:cBhvr>
                                      <p:to>
                                        <p:strVal val="visible"/>
                                      </p:to>
                                    </p:set>
                                    <p:animEffect transition="in" filter="blinds(horizontal)">
                                      <p:cBhvr>
                                        <p:cTn id="19" dur="500"/>
                                        <p:tgtEl>
                                          <p:spTgt spid="3482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4829"/>
                                        </p:tgtEl>
                                        <p:attrNameLst>
                                          <p:attrName>style.visibility</p:attrName>
                                        </p:attrNameLst>
                                      </p:cBhvr>
                                      <p:to>
                                        <p:strVal val="visible"/>
                                      </p:to>
                                    </p:set>
                                    <p:animEffect transition="in" filter="wipe(left)">
                                      <p:cBhvr>
                                        <p:cTn id="24" dur="500"/>
                                        <p:tgtEl>
                                          <p:spTgt spid="3482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4827"/>
                                        </p:tgtEl>
                                        <p:attrNameLst>
                                          <p:attrName>style.visibility</p:attrName>
                                        </p:attrNameLst>
                                      </p:cBhvr>
                                      <p:to>
                                        <p:strVal val="visible"/>
                                      </p:to>
                                    </p:set>
                                    <p:animEffect transition="in" filter="wipe(left)">
                                      <p:cBhvr>
                                        <p:cTn id="27" dur="500"/>
                                        <p:tgtEl>
                                          <p:spTgt spid="34827"/>
                                        </p:tgtEl>
                                      </p:cBhvr>
                                    </p:animEffect>
                                  </p:childTnLst>
                                </p:cTn>
                              </p:par>
                              <p:par>
                                <p:cTn id="28" presetID="22" presetClass="entr" presetSubtype="8" fill="hold" nodeType="withEffect">
                                  <p:stCondLst>
                                    <p:cond delay="0"/>
                                  </p:stCondLst>
                                  <p:childTnLst>
                                    <p:set>
                                      <p:cBhvr>
                                        <p:cTn id="29" dur="1" fill="hold">
                                          <p:stCondLst>
                                            <p:cond delay="0"/>
                                          </p:stCondLst>
                                        </p:cTn>
                                        <p:tgtEl>
                                          <p:spTgt spid="34828"/>
                                        </p:tgtEl>
                                        <p:attrNameLst>
                                          <p:attrName>style.visibility</p:attrName>
                                        </p:attrNameLst>
                                      </p:cBhvr>
                                      <p:to>
                                        <p:strVal val="visible"/>
                                      </p:to>
                                    </p:set>
                                    <p:animEffect transition="in" filter="wipe(left)">
                                      <p:cBhvr>
                                        <p:cTn id="30" dur="500"/>
                                        <p:tgtEl>
                                          <p:spTgt spid="34828"/>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34833"/>
                                        </p:tgtEl>
                                        <p:attrNameLst>
                                          <p:attrName>style.visibility</p:attrName>
                                        </p:attrNameLst>
                                      </p:cBhvr>
                                      <p:to>
                                        <p:strVal val="visible"/>
                                      </p:to>
                                    </p:set>
                                    <p:animEffect transition="in" filter="checkerboard(across)">
                                      <p:cBhvr>
                                        <p:cTn id="35" dur="500"/>
                                        <p:tgtEl>
                                          <p:spTgt spid="34833"/>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34832"/>
                                        </p:tgtEl>
                                        <p:attrNameLst>
                                          <p:attrName>style.visibility</p:attrName>
                                        </p:attrNameLst>
                                      </p:cBhvr>
                                      <p:to>
                                        <p:strVal val="visible"/>
                                      </p:to>
                                    </p:set>
                                    <p:animEffect transition="in" filter="checkerboard(across)">
                                      <p:cBhvr>
                                        <p:cTn id="38" dur="500"/>
                                        <p:tgtEl>
                                          <p:spTgt spid="34832"/>
                                        </p:tgtEl>
                                      </p:cBhvr>
                                    </p:animEffect>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34838"/>
                                        </p:tgtEl>
                                        <p:attrNameLst>
                                          <p:attrName>style.visibility</p:attrName>
                                        </p:attrNameLst>
                                      </p:cBhvr>
                                      <p:to>
                                        <p:strVal val="visible"/>
                                      </p:to>
                                    </p:set>
                                    <p:animEffect transition="in" filter="wipe(up)">
                                      <p:cBhvr>
                                        <p:cTn id="42" dur="500"/>
                                        <p:tgtEl>
                                          <p:spTgt spid="34838"/>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34837"/>
                                        </p:tgtEl>
                                        <p:attrNameLst>
                                          <p:attrName>style.visibility</p:attrName>
                                        </p:attrNameLst>
                                      </p:cBhvr>
                                      <p:to>
                                        <p:strVal val="visible"/>
                                      </p:to>
                                    </p:set>
                                    <p:animEffect transition="in" filter="wipe(up)">
                                      <p:cBhvr>
                                        <p:cTn id="45" dur="500"/>
                                        <p:tgtEl>
                                          <p:spTgt spid="34837"/>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12" fill="hold" nodeType="clickEffect">
                                  <p:stCondLst>
                                    <p:cond delay="0"/>
                                  </p:stCondLst>
                                  <p:childTnLst>
                                    <p:set>
                                      <p:cBhvr>
                                        <p:cTn id="49" dur="1" fill="hold">
                                          <p:stCondLst>
                                            <p:cond delay="0"/>
                                          </p:stCondLst>
                                        </p:cTn>
                                        <p:tgtEl>
                                          <p:spTgt spid="34835"/>
                                        </p:tgtEl>
                                        <p:attrNameLst>
                                          <p:attrName>style.visibility</p:attrName>
                                        </p:attrNameLst>
                                      </p:cBhvr>
                                      <p:to>
                                        <p:strVal val="visible"/>
                                      </p:to>
                                    </p:set>
                                    <p:animEffect transition="in" filter="strips(downLeft)">
                                      <p:cBhvr>
                                        <p:cTn id="50" dur="500"/>
                                        <p:tgtEl>
                                          <p:spTgt spid="34835"/>
                                        </p:tgtEl>
                                      </p:cBhvr>
                                    </p:animEffect>
                                  </p:childTnLst>
                                </p:cTn>
                              </p:par>
                              <p:par>
                                <p:cTn id="51" presetID="18" presetClass="entr" presetSubtype="12" fill="hold" grpId="0" nodeType="withEffect">
                                  <p:stCondLst>
                                    <p:cond delay="0"/>
                                  </p:stCondLst>
                                  <p:childTnLst>
                                    <p:set>
                                      <p:cBhvr>
                                        <p:cTn id="52" dur="1" fill="hold">
                                          <p:stCondLst>
                                            <p:cond delay="0"/>
                                          </p:stCondLst>
                                        </p:cTn>
                                        <p:tgtEl>
                                          <p:spTgt spid="34834"/>
                                        </p:tgtEl>
                                        <p:attrNameLst>
                                          <p:attrName>style.visibility</p:attrName>
                                        </p:attrNameLst>
                                      </p:cBhvr>
                                      <p:to>
                                        <p:strVal val="visible"/>
                                      </p:to>
                                    </p:set>
                                    <p:animEffect transition="in" filter="strips(downLeft)">
                                      <p:cBhvr>
                                        <p:cTn id="53" dur="500"/>
                                        <p:tgtEl>
                                          <p:spTgt spid="34834"/>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34839"/>
                                        </p:tgtEl>
                                        <p:attrNameLst>
                                          <p:attrName>style.visibility</p:attrName>
                                        </p:attrNameLst>
                                      </p:cBhvr>
                                      <p:to>
                                        <p:strVal val="visible"/>
                                      </p:to>
                                    </p:set>
                                    <p:animEffect transition="in" filter="slide(fromBottom)">
                                      <p:cBhvr>
                                        <p:cTn id="58" dur="500"/>
                                        <p:tgtEl>
                                          <p:spTgt spid="34839"/>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4836"/>
                                        </p:tgtEl>
                                        <p:attrNameLst>
                                          <p:attrName>style.visibility</p:attrName>
                                        </p:attrNameLst>
                                      </p:cBhvr>
                                      <p:to>
                                        <p:strVal val="visible"/>
                                      </p:to>
                                    </p:set>
                                    <p:animEffect transition="in" filter="fade">
                                      <p:cBhvr>
                                        <p:cTn id="63" dur="1000"/>
                                        <p:tgtEl>
                                          <p:spTgt spid="34836"/>
                                        </p:tgtEl>
                                      </p:cBhvr>
                                    </p:animEffect>
                                    <p:anim calcmode="lin" valueType="num">
                                      <p:cBhvr>
                                        <p:cTn id="64" dur="1000" fill="hold"/>
                                        <p:tgtEl>
                                          <p:spTgt spid="34836"/>
                                        </p:tgtEl>
                                        <p:attrNameLst>
                                          <p:attrName>ppt_x</p:attrName>
                                        </p:attrNameLst>
                                      </p:cBhvr>
                                      <p:tavLst>
                                        <p:tav tm="0">
                                          <p:val>
                                            <p:strVal val="#ppt_x"/>
                                          </p:val>
                                        </p:tav>
                                        <p:tav tm="100000">
                                          <p:val>
                                            <p:strVal val="#ppt_x"/>
                                          </p:val>
                                        </p:tav>
                                      </p:tavLst>
                                    </p:anim>
                                    <p:anim calcmode="lin" valueType="num">
                                      <p:cBhvr>
                                        <p:cTn id="65" dur="1000" fill="hold"/>
                                        <p:tgtEl>
                                          <p:spTgt spid="348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animBg="1"/>
      <p:bldP spid="34827" grpId="0"/>
      <p:bldP spid="34829" grpId="0" animBg="1"/>
      <p:bldP spid="34830" grpId="0"/>
      <p:bldP spid="34831" grpId="0" animBg="1"/>
      <p:bldP spid="34832" grpId="0"/>
      <p:bldP spid="34834" grpId="0"/>
      <p:bldP spid="34836" grpId="0"/>
      <p:bldP spid="34837" grpId="0" animBg="1"/>
      <p:bldP spid="34838" grpId="0" animBg="1"/>
      <p:bldP spid="3483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2"/>
          <p:cNvSpPr txBox="1">
            <a:spLocks noChangeArrowheads="1"/>
          </p:cNvSpPr>
          <p:nvPr/>
        </p:nvSpPr>
        <p:spPr bwMode="auto">
          <a:xfrm>
            <a:off x="323850" y="476250"/>
            <a:ext cx="3267075" cy="519113"/>
          </a:xfrm>
          <a:prstGeom prst="rect">
            <a:avLst/>
          </a:prstGeom>
          <a:noFill/>
          <a:ln w="9525">
            <a:noFill/>
            <a:miter lim="800000"/>
            <a:headEnd/>
            <a:tailEnd/>
          </a:ln>
        </p:spPr>
        <p:txBody>
          <a:bodyPr wrap="none"/>
          <a:lstStyle/>
          <a:p>
            <a:r>
              <a:rPr kumimoji="1" lang="zh-CN" altLang="en-US" sz="2800" b="1">
                <a:latin typeface="Times New Roman" pitchFamily="18" charset="0"/>
                <a:ea typeface="楷体_GB2312" pitchFamily="49" charset="-122"/>
              </a:rPr>
              <a:t>二阶行列式的计算  </a:t>
            </a:r>
          </a:p>
        </p:txBody>
      </p:sp>
      <p:graphicFrame>
        <p:nvGraphicFramePr>
          <p:cNvPr id="5122" name="Object 3"/>
          <p:cNvGraphicFramePr>
            <a:graphicFrameLocks noChangeAspect="1"/>
          </p:cNvGraphicFramePr>
          <p:nvPr/>
        </p:nvGraphicFramePr>
        <p:xfrm>
          <a:off x="2359025" y="1211263"/>
          <a:ext cx="1492250" cy="1206500"/>
        </p:xfrm>
        <a:graphic>
          <a:graphicData uri="http://schemas.openxmlformats.org/presentationml/2006/ole">
            <p:oleObj spid="_x0000_s5122" name="Equation" r:id="rId3" imgW="596880" imgH="482400" progId="Equation.DSMT4">
              <p:embed/>
            </p:oleObj>
          </a:graphicData>
        </a:graphic>
      </p:graphicFrame>
      <p:graphicFrame>
        <p:nvGraphicFramePr>
          <p:cNvPr id="5123" name="Object 4"/>
          <p:cNvGraphicFramePr>
            <a:graphicFrameLocks noChangeAspect="1"/>
          </p:cNvGraphicFramePr>
          <p:nvPr/>
        </p:nvGraphicFramePr>
        <p:xfrm>
          <a:off x="3748088" y="1568450"/>
          <a:ext cx="2479675" cy="571500"/>
        </p:xfrm>
        <a:graphic>
          <a:graphicData uri="http://schemas.openxmlformats.org/presentationml/2006/ole">
            <p:oleObj spid="_x0000_s5123" name="Equation" r:id="rId4" imgW="990360" imgH="228600" progId="Equation.DSMT4">
              <p:embed/>
            </p:oleObj>
          </a:graphicData>
        </a:graphic>
      </p:graphicFrame>
      <p:sp>
        <p:nvSpPr>
          <p:cNvPr id="35845" name="Line 5"/>
          <p:cNvSpPr>
            <a:spLocks noChangeShapeType="1"/>
          </p:cNvSpPr>
          <p:nvPr/>
        </p:nvSpPr>
        <p:spPr bwMode="auto">
          <a:xfrm>
            <a:off x="2843213" y="1697038"/>
            <a:ext cx="433387" cy="433387"/>
          </a:xfrm>
          <a:prstGeom prst="line">
            <a:avLst/>
          </a:prstGeom>
          <a:noFill/>
          <a:ln w="28575">
            <a:solidFill>
              <a:srgbClr val="FF0000"/>
            </a:solidFill>
            <a:round/>
            <a:headEnd/>
            <a:tailEnd/>
          </a:ln>
        </p:spPr>
        <p:txBody>
          <a:bodyPr/>
          <a:lstStyle/>
          <a:p>
            <a:endParaRPr lang="zh-CN" altLang="en-US"/>
          </a:p>
        </p:txBody>
      </p:sp>
      <p:sp>
        <p:nvSpPr>
          <p:cNvPr id="35846" name="AutoShape 6"/>
          <p:cNvSpPr>
            <a:spLocks noChangeArrowheads="1"/>
          </p:cNvSpPr>
          <p:nvPr/>
        </p:nvSpPr>
        <p:spPr bwMode="auto">
          <a:xfrm>
            <a:off x="755650" y="1193800"/>
            <a:ext cx="1584325" cy="515938"/>
          </a:xfrm>
          <a:prstGeom prst="roundRect">
            <a:avLst>
              <a:gd name="adj" fmla="val 16667"/>
            </a:avLst>
          </a:prstGeom>
          <a:noFill/>
          <a:ln w="28575">
            <a:solidFill>
              <a:srgbClr val="FF0000"/>
            </a:solidFill>
            <a:round/>
            <a:headEnd/>
            <a:tailEnd/>
          </a:ln>
        </p:spPr>
        <p:txBody>
          <a:bodyPr wrap="none" anchor="ctr" anchorCtr="1"/>
          <a:lstStyle/>
          <a:p>
            <a:pPr algn="ctr"/>
            <a:r>
              <a:rPr lang="zh-CN" altLang="en-US" sz="2400" b="1">
                <a:ea typeface="楷体_GB2312" pitchFamily="49" charset="-122"/>
              </a:rPr>
              <a:t>主对角线 </a:t>
            </a:r>
          </a:p>
        </p:txBody>
      </p:sp>
      <p:sp>
        <p:nvSpPr>
          <p:cNvPr id="35847" name="AutoShape 7"/>
          <p:cNvSpPr>
            <a:spLocks noChangeArrowheads="1"/>
          </p:cNvSpPr>
          <p:nvPr/>
        </p:nvSpPr>
        <p:spPr bwMode="auto">
          <a:xfrm>
            <a:off x="755650" y="1841500"/>
            <a:ext cx="1584325" cy="515938"/>
          </a:xfrm>
          <a:prstGeom prst="roundRect">
            <a:avLst>
              <a:gd name="adj" fmla="val 16667"/>
            </a:avLst>
          </a:prstGeom>
          <a:noFill/>
          <a:ln w="28575">
            <a:solidFill>
              <a:srgbClr val="3333FF"/>
            </a:solidFill>
            <a:prstDash val="lgDash"/>
            <a:round/>
            <a:headEnd/>
            <a:tailEnd/>
          </a:ln>
        </p:spPr>
        <p:txBody>
          <a:bodyPr wrap="none" anchor="ctr" anchorCtr="1"/>
          <a:lstStyle/>
          <a:p>
            <a:pPr algn="ctr"/>
            <a:r>
              <a:rPr lang="zh-CN" altLang="en-US" sz="2400" b="1">
                <a:ea typeface="楷体_GB2312" pitchFamily="49" charset="-122"/>
              </a:rPr>
              <a:t>副对角线 </a:t>
            </a:r>
          </a:p>
        </p:txBody>
      </p:sp>
      <p:sp>
        <p:nvSpPr>
          <p:cNvPr id="35848" name="Line 8"/>
          <p:cNvSpPr>
            <a:spLocks noChangeShapeType="1"/>
          </p:cNvSpPr>
          <p:nvPr/>
        </p:nvSpPr>
        <p:spPr bwMode="auto">
          <a:xfrm flipV="1">
            <a:off x="2771775" y="1625600"/>
            <a:ext cx="576263" cy="504825"/>
          </a:xfrm>
          <a:prstGeom prst="line">
            <a:avLst/>
          </a:prstGeom>
          <a:noFill/>
          <a:ln w="28575">
            <a:solidFill>
              <a:srgbClr val="3333FF"/>
            </a:solidFill>
            <a:prstDash val="dash"/>
            <a:round/>
            <a:headEnd/>
            <a:tailEnd/>
          </a:ln>
        </p:spPr>
        <p:txBody>
          <a:bodyPr/>
          <a:lstStyle/>
          <a:p>
            <a:endParaRPr lang="zh-CN" altLang="en-US"/>
          </a:p>
        </p:txBody>
      </p:sp>
      <p:sp>
        <p:nvSpPr>
          <p:cNvPr id="35849" name="Rectangle 9"/>
          <p:cNvSpPr>
            <a:spLocks noChangeArrowheads="1"/>
          </p:cNvSpPr>
          <p:nvPr/>
        </p:nvSpPr>
        <p:spPr bwMode="auto">
          <a:xfrm>
            <a:off x="550863" y="2716213"/>
            <a:ext cx="7261225" cy="457200"/>
          </a:xfrm>
          <a:prstGeom prst="rect">
            <a:avLst/>
          </a:prstGeom>
          <a:noFill/>
          <a:ln w="9525">
            <a:noFill/>
            <a:miter lim="800000"/>
            <a:headEnd/>
            <a:tailEnd/>
          </a:ln>
        </p:spPr>
        <p:txBody>
          <a:bodyPr wrap="none"/>
          <a:lstStyle/>
          <a:p>
            <a:r>
              <a:rPr kumimoji="1" lang="zh-CN" altLang="en-US" sz="2400" b="1">
                <a:latin typeface="楷体_GB2312" pitchFamily="49" charset="-122"/>
                <a:ea typeface="楷体_GB2312" pitchFamily="49" charset="-122"/>
              </a:rPr>
              <a:t>即：主对角线上两元素之积－副对角线上两元素之积 </a:t>
            </a:r>
          </a:p>
        </p:txBody>
      </p:sp>
      <p:sp>
        <p:nvSpPr>
          <p:cNvPr id="35850" name="Text Box 10"/>
          <p:cNvSpPr txBox="1">
            <a:spLocks noChangeArrowheads="1"/>
          </p:cNvSpPr>
          <p:nvPr/>
        </p:nvSpPr>
        <p:spPr bwMode="auto">
          <a:xfrm>
            <a:off x="3276600" y="476250"/>
            <a:ext cx="2879725" cy="519113"/>
          </a:xfrm>
          <a:prstGeom prst="rect">
            <a:avLst/>
          </a:prstGeom>
          <a:noFill/>
          <a:ln w="9525">
            <a:noFill/>
            <a:miter lim="800000"/>
            <a:headEnd/>
            <a:tailEnd/>
          </a:ln>
        </p:spPr>
        <p:txBody>
          <a:bodyPr wrap="none"/>
          <a:lstStyle/>
          <a:p>
            <a:r>
              <a:rPr kumimoji="1" lang="en-US" altLang="zh-CN" sz="2800" b="1">
                <a:latin typeface="Times New Roman" pitchFamily="18" charset="0"/>
                <a:ea typeface="楷体_GB2312" pitchFamily="49" charset="-122"/>
              </a:rPr>
              <a:t>——</a:t>
            </a:r>
            <a:r>
              <a:rPr kumimoji="1" lang="zh-CN" altLang="en-US" sz="2800" b="1">
                <a:solidFill>
                  <a:srgbClr val="FF0000"/>
                </a:solidFill>
                <a:latin typeface="楷体_GB2312" pitchFamily="49" charset="-122"/>
                <a:ea typeface="楷体_GB2312" pitchFamily="49" charset="-122"/>
              </a:rPr>
              <a:t>对角线法则 </a:t>
            </a:r>
            <a:endParaRPr kumimoji="1" lang="zh-CN" altLang="en-US" sz="2800" b="1">
              <a:latin typeface="Times New Roman" pitchFamily="18" charset="0"/>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strips(downRight)">
                                      <p:cBhvr>
                                        <p:cTn id="7" dur="500"/>
                                        <p:tgtEl>
                                          <p:spTgt spid="3584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5846"/>
                                        </p:tgtEl>
                                        <p:attrNameLst>
                                          <p:attrName>style.visibility</p:attrName>
                                        </p:attrNameLst>
                                      </p:cBhvr>
                                      <p:to>
                                        <p:strVal val="visible"/>
                                      </p:to>
                                    </p:set>
                                    <p:animEffect transition="in" filter="blinds(horizontal)">
                                      <p:cBhvr>
                                        <p:cTn id="11" dur="500"/>
                                        <p:tgtEl>
                                          <p:spTgt spid="35846"/>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3" fill="hold" grpId="0" nodeType="clickEffect">
                                  <p:stCondLst>
                                    <p:cond delay="0"/>
                                  </p:stCondLst>
                                  <p:childTnLst>
                                    <p:set>
                                      <p:cBhvr>
                                        <p:cTn id="15" dur="1" fill="hold">
                                          <p:stCondLst>
                                            <p:cond delay="0"/>
                                          </p:stCondLst>
                                        </p:cTn>
                                        <p:tgtEl>
                                          <p:spTgt spid="35848"/>
                                        </p:tgtEl>
                                        <p:attrNameLst>
                                          <p:attrName>style.visibility</p:attrName>
                                        </p:attrNameLst>
                                      </p:cBhvr>
                                      <p:to>
                                        <p:strVal val="visible"/>
                                      </p:to>
                                    </p:set>
                                    <p:animEffect transition="in" filter="strips(upRight)">
                                      <p:cBhvr>
                                        <p:cTn id="16" dur="500"/>
                                        <p:tgtEl>
                                          <p:spTgt spid="35848"/>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35847"/>
                                        </p:tgtEl>
                                        <p:attrNameLst>
                                          <p:attrName>style.visibility</p:attrName>
                                        </p:attrNameLst>
                                      </p:cBhvr>
                                      <p:to>
                                        <p:strVal val="visible"/>
                                      </p:to>
                                    </p:set>
                                    <p:animEffect transition="in" filter="slide(fromBottom)">
                                      <p:cBhvr>
                                        <p:cTn id="20" dur="500"/>
                                        <p:tgtEl>
                                          <p:spTgt spid="35847"/>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5849"/>
                                        </p:tgtEl>
                                        <p:attrNameLst>
                                          <p:attrName>style.visibility</p:attrName>
                                        </p:attrNameLst>
                                      </p:cBhvr>
                                      <p:to>
                                        <p:strVal val="visible"/>
                                      </p:to>
                                    </p:set>
                                    <p:animEffect transition="in" filter="wipe(down)">
                                      <p:cBhvr>
                                        <p:cTn id="25" dur="290">
                                          <p:stCondLst>
                                            <p:cond delay="0"/>
                                          </p:stCondLst>
                                        </p:cTn>
                                        <p:tgtEl>
                                          <p:spTgt spid="35849"/>
                                        </p:tgtEl>
                                      </p:cBhvr>
                                    </p:animEffect>
                                    <p:anim calcmode="lin" valueType="num">
                                      <p:cBhvr>
                                        <p:cTn id="26" dur="911" tmFilter="0,0; 0.14,0.36; 0.43,0.73; 0.71,0.91; 1.0,1.0">
                                          <p:stCondLst>
                                            <p:cond delay="0"/>
                                          </p:stCondLst>
                                        </p:cTn>
                                        <p:tgtEl>
                                          <p:spTgt spid="35849"/>
                                        </p:tgtEl>
                                        <p:attrNameLst>
                                          <p:attrName>ppt_x</p:attrName>
                                        </p:attrNameLst>
                                      </p:cBhvr>
                                      <p:tavLst>
                                        <p:tav tm="0">
                                          <p:val>
                                            <p:strVal val="#ppt_x-0.25"/>
                                          </p:val>
                                        </p:tav>
                                        <p:tav tm="100000">
                                          <p:val>
                                            <p:strVal val="#ppt_x"/>
                                          </p:val>
                                        </p:tav>
                                      </p:tavLst>
                                    </p:anim>
                                    <p:anim calcmode="lin" valueType="num">
                                      <p:cBhvr>
                                        <p:cTn id="27" dur="332" tmFilter="0.0,0.0; 0.25,0.07; 0.50,0.2; 0.75,0.467; 1.0,1.0">
                                          <p:stCondLst>
                                            <p:cond delay="0"/>
                                          </p:stCondLst>
                                        </p:cTn>
                                        <p:tgtEl>
                                          <p:spTgt spid="35849"/>
                                        </p:tgtEl>
                                        <p:attrNameLst>
                                          <p:attrName>ppt_y</p:attrName>
                                        </p:attrNameLst>
                                      </p:cBhvr>
                                      <p:tavLst>
                                        <p:tav tm="0" fmla="#ppt_y-sin(pi*$)/3">
                                          <p:val>
                                            <p:fltVal val="0.5"/>
                                          </p:val>
                                        </p:tav>
                                        <p:tav tm="100000">
                                          <p:val>
                                            <p:fltVal val="1"/>
                                          </p:val>
                                        </p:tav>
                                      </p:tavLst>
                                    </p:anim>
                                    <p:anim calcmode="lin" valueType="num">
                                      <p:cBhvr>
                                        <p:cTn id="28" dur="332" tmFilter="0, 0; 0.125,0.2665; 0.25,0.4; 0.375,0.465; 0.5,0.5;  0.625,0.535; 0.75,0.6; 0.875,0.7335; 1,1">
                                          <p:stCondLst>
                                            <p:cond delay="332"/>
                                          </p:stCondLst>
                                        </p:cTn>
                                        <p:tgtEl>
                                          <p:spTgt spid="35849"/>
                                        </p:tgtEl>
                                        <p:attrNameLst>
                                          <p:attrName>ppt_y</p:attrName>
                                        </p:attrNameLst>
                                      </p:cBhvr>
                                      <p:tavLst>
                                        <p:tav tm="0" fmla="#ppt_y-sin(pi*$)/9">
                                          <p:val>
                                            <p:fltVal val="0"/>
                                          </p:val>
                                        </p:tav>
                                        <p:tav tm="100000">
                                          <p:val>
                                            <p:fltVal val="1"/>
                                          </p:val>
                                        </p:tav>
                                      </p:tavLst>
                                    </p:anim>
                                    <p:anim calcmode="lin" valueType="num">
                                      <p:cBhvr>
                                        <p:cTn id="29" dur="166" tmFilter="0, 0; 0.125,0.2665; 0.25,0.4; 0.375,0.465; 0.5,0.5;  0.625,0.535; 0.75,0.6; 0.875,0.7335; 1,1">
                                          <p:stCondLst>
                                            <p:cond delay="662"/>
                                          </p:stCondLst>
                                        </p:cTn>
                                        <p:tgtEl>
                                          <p:spTgt spid="35849"/>
                                        </p:tgtEl>
                                        <p:attrNameLst>
                                          <p:attrName>ppt_y</p:attrName>
                                        </p:attrNameLst>
                                      </p:cBhvr>
                                      <p:tavLst>
                                        <p:tav tm="0" fmla="#ppt_y-sin(pi*$)/27">
                                          <p:val>
                                            <p:fltVal val="0"/>
                                          </p:val>
                                        </p:tav>
                                        <p:tav tm="100000">
                                          <p:val>
                                            <p:fltVal val="1"/>
                                          </p:val>
                                        </p:tav>
                                      </p:tavLst>
                                    </p:anim>
                                    <p:anim calcmode="lin" valueType="num">
                                      <p:cBhvr>
                                        <p:cTn id="30" dur="82" tmFilter="0, 0; 0.125,0.2665; 0.25,0.4; 0.375,0.465; 0.5,0.5;  0.625,0.535; 0.75,0.6; 0.875,0.7335; 1,1">
                                          <p:stCondLst>
                                            <p:cond delay="828"/>
                                          </p:stCondLst>
                                        </p:cTn>
                                        <p:tgtEl>
                                          <p:spTgt spid="35849"/>
                                        </p:tgtEl>
                                        <p:attrNameLst>
                                          <p:attrName>ppt_y</p:attrName>
                                        </p:attrNameLst>
                                      </p:cBhvr>
                                      <p:tavLst>
                                        <p:tav tm="0" fmla="#ppt_y-sin(pi*$)/81">
                                          <p:val>
                                            <p:fltVal val="0"/>
                                          </p:val>
                                        </p:tav>
                                        <p:tav tm="100000">
                                          <p:val>
                                            <p:fltVal val="1"/>
                                          </p:val>
                                        </p:tav>
                                      </p:tavLst>
                                    </p:anim>
                                    <p:animScale>
                                      <p:cBhvr>
                                        <p:cTn id="31" dur="13">
                                          <p:stCondLst>
                                            <p:cond delay="325"/>
                                          </p:stCondLst>
                                        </p:cTn>
                                        <p:tgtEl>
                                          <p:spTgt spid="35849"/>
                                        </p:tgtEl>
                                      </p:cBhvr>
                                      <p:to x="100000" y="60000"/>
                                    </p:animScale>
                                    <p:animScale>
                                      <p:cBhvr>
                                        <p:cTn id="32" dur="83" decel="50000">
                                          <p:stCondLst>
                                            <p:cond delay="338"/>
                                          </p:stCondLst>
                                        </p:cTn>
                                        <p:tgtEl>
                                          <p:spTgt spid="35849"/>
                                        </p:tgtEl>
                                      </p:cBhvr>
                                      <p:to x="100000" y="100000"/>
                                    </p:animScale>
                                    <p:animScale>
                                      <p:cBhvr>
                                        <p:cTn id="33" dur="13">
                                          <p:stCondLst>
                                            <p:cond delay="656"/>
                                          </p:stCondLst>
                                        </p:cTn>
                                        <p:tgtEl>
                                          <p:spTgt spid="35849"/>
                                        </p:tgtEl>
                                      </p:cBhvr>
                                      <p:to x="100000" y="80000"/>
                                    </p:animScale>
                                    <p:animScale>
                                      <p:cBhvr>
                                        <p:cTn id="34" dur="83" decel="50000">
                                          <p:stCondLst>
                                            <p:cond delay="669"/>
                                          </p:stCondLst>
                                        </p:cTn>
                                        <p:tgtEl>
                                          <p:spTgt spid="35849"/>
                                        </p:tgtEl>
                                      </p:cBhvr>
                                      <p:to x="100000" y="100000"/>
                                    </p:animScale>
                                    <p:animScale>
                                      <p:cBhvr>
                                        <p:cTn id="35" dur="13">
                                          <p:stCondLst>
                                            <p:cond delay="821"/>
                                          </p:stCondLst>
                                        </p:cTn>
                                        <p:tgtEl>
                                          <p:spTgt spid="35849"/>
                                        </p:tgtEl>
                                      </p:cBhvr>
                                      <p:to x="100000" y="90000"/>
                                    </p:animScale>
                                    <p:animScale>
                                      <p:cBhvr>
                                        <p:cTn id="36" dur="83" decel="50000">
                                          <p:stCondLst>
                                            <p:cond delay="834"/>
                                          </p:stCondLst>
                                        </p:cTn>
                                        <p:tgtEl>
                                          <p:spTgt spid="35849"/>
                                        </p:tgtEl>
                                      </p:cBhvr>
                                      <p:to x="100000" y="100000"/>
                                    </p:animScale>
                                    <p:animScale>
                                      <p:cBhvr>
                                        <p:cTn id="37" dur="13">
                                          <p:stCondLst>
                                            <p:cond delay="904"/>
                                          </p:stCondLst>
                                        </p:cTn>
                                        <p:tgtEl>
                                          <p:spTgt spid="35849"/>
                                        </p:tgtEl>
                                      </p:cBhvr>
                                      <p:to x="100000" y="95000"/>
                                    </p:animScale>
                                    <p:animScale>
                                      <p:cBhvr>
                                        <p:cTn id="38" dur="83" decel="50000">
                                          <p:stCondLst>
                                            <p:cond delay="917"/>
                                          </p:stCondLst>
                                        </p:cTn>
                                        <p:tgtEl>
                                          <p:spTgt spid="35849"/>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5850"/>
                                        </p:tgtEl>
                                        <p:attrNameLst>
                                          <p:attrName>style.visibility</p:attrName>
                                        </p:attrNameLst>
                                      </p:cBhvr>
                                      <p:to>
                                        <p:strVal val="visible"/>
                                      </p:to>
                                    </p:set>
                                    <p:animEffect transition="in" filter="wipe(left)">
                                      <p:cBhvr>
                                        <p:cTn id="43" dur="500"/>
                                        <p:tgtEl>
                                          <p:spTgt spid="35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nimBg="1"/>
      <p:bldP spid="35846" grpId="0" animBg="1"/>
      <p:bldP spid="35847" grpId="0" animBg="1"/>
      <p:bldP spid="35848" grpId="0" animBg="1"/>
      <p:bldP spid="35849" grpId="0"/>
      <p:bldP spid="3585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Text Box 2"/>
          <p:cNvSpPr txBox="1">
            <a:spLocks noChangeArrowheads="1"/>
          </p:cNvSpPr>
          <p:nvPr/>
        </p:nvSpPr>
        <p:spPr bwMode="auto">
          <a:xfrm>
            <a:off x="608013" y="674688"/>
            <a:ext cx="2328862" cy="457200"/>
          </a:xfrm>
          <a:prstGeom prst="rect">
            <a:avLst/>
          </a:prstGeom>
          <a:noFill/>
          <a:ln w="9525">
            <a:noFill/>
            <a:miter lim="800000"/>
            <a:headEnd/>
            <a:tailEnd/>
          </a:ln>
        </p:spPr>
        <p:txBody>
          <a:bodyPr wrap="none"/>
          <a:lstStyle/>
          <a:p>
            <a:r>
              <a:rPr kumimoji="1" lang="zh-CN" altLang="en-US" sz="2400" b="1">
                <a:latin typeface="Times New Roman" pitchFamily="18" charset="0"/>
                <a:ea typeface="楷体_GB2312" pitchFamily="49" charset="-122"/>
              </a:rPr>
              <a:t>二元线性方程组 </a:t>
            </a:r>
          </a:p>
        </p:txBody>
      </p:sp>
      <p:graphicFrame>
        <p:nvGraphicFramePr>
          <p:cNvPr id="6146" name="Object 3"/>
          <p:cNvGraphicFramePr>
            <a:graphicFrameLocks noChangeAspect="1"/>
          </p:cNvGraphicFramePr>
          <p:nvPr/>
        </p:nvGraphicFramePr>
        <p:xfrm>
          <a:off x="2906713" y="447675"/>
          <a:ext cx="2386012" cy="965200"/>
        </p:xfrm>
        <a:graphic>
          <a:graphicData uri="http://schemas.openxmlformats.org/presentationml/2006/ole">
            <p:oleObj spid="_x0000_s6146" name="Equation" r:id="rId3" imgW="1193760" imgH="482400" progId="Equation.DSMT4">
              <p:embed/>
            </p:oleObj>
          </a:graphicData>
        </a:graphic>
      </p:graphicFrame>
      <p:sp>
        <p:nvSpPr>
          <p:cNvPr id="36868" name="Text Box 4"/>
          <p:cNvSpPr txBox="1">
            <a:spLocks noChangeArrowheads="1"/>
          </p:cNvSpPr>
          <p:nvPr/>
        </p:nvSpPr>
        <p:spPr bwMode="auto">
          <a:xfrm>
            <a:off x="609600" y="1701800"/>
            <a:ext cx="950913" cy="457200"/>
          </a:xfrm>
          <a:prstGeom prst="rect">
            <a:avLst/>
          </a:prstGeom>
          <a:noFill/>
          <a:ln w="9525">
            <a:noFill/>
            <a:miter lim="800000"/>
            <a:headEnd/>
            <a:tailEnd/>
          </a:ln>
        </p:spPr>
        <p:txBody>
          <a:bodyPr wrap="none">
            <a:spAutoFit/>
          </a:bodyPr>
          <a:lstStyle/>
          <a:p>
            <a:r>
              <a:rPr kumimoji="1" lang="zh-CN" altLang="en-US" sz="2400" b="1">
                <a:latin typeface="楷体_GB2312" pitchFamily="49" charset="-122"/>
                <a:ea typeface="楷体_GB2312" pitchFamily="49" charset="-122"/>
              </a:rPr>
              <a:t>若令 </a:t>
            </a:r>
          </a:p>
        </p:txBody>
      </p:sp>
      <p:graphicFrame>
        <p:nvGraphicFramePr>
          <p:cNvPr id="36869" name="Object 5"/>
          <p:cNvGraphicFramePr>
            <a:graphicFrameLocks noChangeAspect="1"/>
          </p:cNvGraphicFramePr>
          <p:nvPr/>
        </p:nvGraphicFramePr>
        <p:xfrm>
          <a:off x="2809875" y="1527175"/>
          <a:ext cx="1752600" cy="965200"/>
        </p:xfrm>
        <a:graphic>
          <a:graphicData uri="http://schemas.openxmlformats.org/presentationml/2006/ole">
            <p:oleObj spid="_x0000_s6147" name="Equation" r:id="rId4" imgW="876240" imgH="482400" progId="Equation.DSMT4">
              <p:embed/>
            </p:oleObj>
          </a:graphicData>
        </a:graphic>
      </p:graphicFrame>
      <p:graphicFrame>
        <p:nvGraphicFramePr>
          <p:cNvPr id="36870" name="Object 6"/>
          <p:cNvGraphicFramePr>
            <a:graphicFrameLocks noChangeAspect="1"/>
          </p:cNvGraphicFramePr>
          <p:nvPr/>
        </p:nvGraphicFramePr>
        <p:xfrm>
          <a:off x="1554163" y="2781300"/>
          <a:ext cx="1752600" cy="965200"/>
        </p:xfrm>
        <a:graphic>
          <a:graphicData uri="http://schemas.openxmlformats.org/presentationml/2006/ole">
            <p:oleObj spid="_x0000_s6148" name="Equation" r:id="rId5" imgW="876240" imgH="482400" progId="Equation.DSMT4">
              <p:embed/>
            </p:oleObj>
          </a:graphicData>
        </a:graphic>
      </p:graphicFrame>
      <p:graphicFrame>
        <p:nvGraphicFramePr>
          <p:cNvPr id="36871" name="Object 7"/>
          <p:cNvGraphicFramePr>
            <a:graphicFrameLocks noChangeAspect="1"/>
          </p:cNvGraphicFramePr>
          <p:nvPr/>
        </p:nvGraphicFramePr>
        <p:xfrm>
          <a:off x="4094163" y="2781300"/>
          <a:ext cx="1752600" cy="965200"/>
        </p:xfrm>
        <a:graphic>
          <a:graphicData uri="http://schemas.openxmlformats.org/presentationml/2006/ole">
            <p:oleObj spid="_x0000_s6149" name="Equation" r:id="rId6" imgW="876240" imgH="482400" progId="Equation.DSMT4">
              <p:embed/>
            </p:oleObj>
          </a:graphicData>
        </a:graphic>
      </p:graphicFrame>
      <p:sp>
        <p:nvSpPr>
          <p:cNvPr id="36872" name="Text Box 8"/>
          <p:cNvSpPr txBox="1">
            <a:spLocks noChangeArrowheads="1"/>
          </p:cNvSpPr>
          <p:nvPr/>
        </p:nvSpPr>
        <p:spPr bwMode="auto">
          <a:xfrm>
            <a:off x="4730750" y="1701800"/>
            <a:ext cx="4233863" cy="457200"/>
          </a:xfrm>
          <a:prstGeom prst="rect">
            <a:avLst/>
          </a:prstGeom>
          <a:noFill/>
          <a:ln w="9525">
            <a:noFill/>
            <a:miter lim="800000"/>
            <a:headEnd/>
            <a:tailEnd/>
          </a:ln>
        </p:spPr>
        <p:txBody>
          <a:bodyPr>
            <a:spAutoFit/>
          </a:bodyPr>
          <a:lstStyle/>
          <a:p>
            <a:r>
              <a:rPr kumimoji="1" lang="en-US" altLang="zh-CN" sz="2400" b="1">
                <a:solidFill>
                  <a:srgbClr val="FF0000"/>
                </a:solidFill>
                <a:latin typeface="楷体_GB2312" pitchFamily="49" charset="-122"/>
                <a:ea typeface="楷体_GB2312" pitchFamily="49" charset="-122"/>
              </a:rPr>
              <a:t>(</a:t>
            </a:r>
            <a:r>
              <a:rPr kumimoji="1" lang="zh-CN" altLang="en-US" sz="2400" b="1">
                <a:solidFill>
                  <a:srgbClr val="FF0000"/>
                </a:solidFill>
                <a:latin typeface="楷体_GB2312" pitchFamily="49" charset="-122"/>
                <a:ea typeface="楷体_GB2312" pitchFamily="49" charset="-122"/>
              </a:rPr>
              <a:t>方程组的系数行列式</a:t>
            </a:r>
            <a:r>
              <a:rPr kumimoji="1" lang="en-US" altLang="zh-CN" sz="2400" b="1">
                <a:solidFill>
                  <a:srgbClr val="FF0000"/>
                </a:solidFill>
                <a:latin typeface="楷体_GB2312" pitchFamily="49" charset="-122"/>
                <a:ea typeface="楷体_GB2312" pitchFamily="49" charset="-122"/>
              </a:rPr>
              <a:t>)</a:t>
            </a:r>
          </a:p>
        </p:txBody>
      </p:sp>
      <p:sp>
        <p:nvSpPr>
          <p:cNvPr id="36873" name="Text Box 9"/>
          <p:cNvSpPr txBox="1">
            <a:spLocks noChangeArrowheads="1"/>
          </p:cNvSpPr>
          <p:nvPr/>
        </p:nvSpPr>
        <p:spPr bwMode="auto">
          <a:xfrm>
            <a:off x="685800" y="3933825"/>
            <a:ext cx="5086350" cy="457200"/>
          </a:xfrm>
          <a:prstGeom prst="rect">
            <a:avLst/>
          </a:prstGeom>
          <a:noFill/>
          <a:ln w="9525">
            <a:noFill/>
            <a:miter lim="800000"/>
            <a:headEnd/>
            <a:tailEnd/>
          </a:ln>
        </p:spPr>
        <p:txBody>
          <a:bodyPr wrap="none">
            <a:spAutoFit/>
          </a:bodyPr>
          <a:lstStyle/>
          <a:p>
            <a:r>
              <a:rPr kumimoji="1" lang="zh-CN" altLang="en-US" sz="2400" b="1">
                <a:latin typeface="Times New Roman" pitchFamily="18" charset="0"/>
                <a:ea typeface="楷体_GB2312" pitchFamily="49" charset="-122"/>
              </a:rPr>
              <a:t>则上述二元线性方程组的解可表示为</a:t>
            </a:r>
          </a:p>
        </p:txBody>
      </p:sp>
      <p:graphicFrame>
        <p:nvGraphicFramePr>
          <p:cNvPr id="36874" name="Object 10"/>
          <p:cNvGraphicFramePr>
            <a:graphicFrameLocks noChangeAspect="1"/>
          </p:cNvGraphicFramePr>
          <p:nvPr/>
        </p:nvGraphicFramePr>
        <p:xfrm>
          <a:off x="2090738" y="4549775"/>
          <a:ext cx="3357562" cy="979488"/>
        </p:xfrm>
        <a:graphic>
          <a:graphicData uri="http://schemas.openxmlformats.org/presentationml/2006/ole">
            <p:oleObj spid="_x0000_s6150" name="Equation" r:id="rId7" imgW="1523880" imgH="444240" progId="Equation.DSMT4">
              <p:embed/>
            </p:oleObj>
          </a:graphicData>
        </a:graphic>
      </p:graphicFrame>
      <p:graphicFrame>
        <p:nvGraphicFramePr>
          <p:cNvPr id="36875" name="Object 11"/>
          <p:cNvGraphicFramePr>
            <a:graphicFrameLocks noChangeAspect="1"/>
          </p:cNvGraphicFramePr>
          <p:nvPr/>
        </p:nvGraphicFramePr>
        <p:xfrm>
          <a:off x="2090738" y="5689600"/>
          <a:ext cx="3440112" cy="979488"/>
        </p:xfrm>
        <a:graphic>
          <a:graphicData uri="http://schemas.openxmlformats.org/presentationml/2006/ole">
            <p:oleObj spid="_x0000_s6151" name="Equation" r:id="rId8" imgW="1562040" imgH="444240" progId="Equation.DSMT4">
              <p:embed/>
            </p:oleObj>
          </a:graphicData>
        </a:graphic>
      </p:graphicFrame>
      <p:sp>
        <p:nvSpPr>
          <p:cNvPr id="36878" name="Line 14"/>
          <p:cNvSpPr>
            <a:spLocks noChangeShapeType="1"/>
          </p:cNvSpPr>
          <p:nvPr/>
        </p:nvSpPr>
        <p:spPr bwMode="auto">
          <a:xfrm>
            <a:off x="4284663" y="2420938"/>
            <a:ext cx="1223962" cy="431800"/>
          </a:xfrm>
          <a:prstGeom prst="line">
            <a:avLst/>
          </a:prstGeom>
          <a:noFill/>
          <a:ln w="38100">
            <a:solidFill>
              <a:srgbClr val="3333FF"/>
            </a:solidFill>
            <a:round/>
            <a:headEnd/>
            <a:tailEnd type="triangle" w="med" len="med"/>
          </a:ln>
        </p:spPr>
        <p:txBody>
          <a:bodyPr/>
          <a:lstStyle/>
          <a:p>
            <a:endParaRPr lang="zh-CN" altLang="en-US"/>
          </a:p>
        </p:txBody>
      </p:sp>
      <p:sp>
        <p:nvSpPr>
          <p:cNvPr id="36879" name="Line 15"/>
          <p:cNvSpPr>
            <a:spLocks noChangeShapeType="1"/>
          </p:cNvSpPr>
          <p:nvPr/>
        </p:nvSpPr>
        <p:spPr bwMode="auto">
          <a:xfrm flipH="1">
            <a:off x="2411413" y="2420938"/>
            <a:ext cx="1223962" cy="431800"/>
          </a:xfrm>
          <a:prstGeom prst="line">
            <a:avLst/>
          </a:prstGeom>
          <a:noFill/>
          <a:ln w="38100">
            <a:solidFill>
              <a:srgbClr val="3333FF"/>
            </a:solidFill>
            <a:round/>
            <a:headEnd/>
            <a:tailEnd type="triangle" w="med" len="med"/>
          </a:ln>
        </p:spPr>
        <p:txBody>
          <a:bodyPr/>
          <a:lstStyle/>
          <a:p>
            <a:endParaRPr lang="zh-CN" altLang="en-US"/>
          </a:p>
        </p:txBody>
      </p:sp>
      <p:sp>
        <p:nvSpPr>
          <p:cNvPr id="36880" name="Rectangle 16"/>
          <p:cNvSpPr>
            <a:spLocks noChangeArrowheads="1"/>
          </p:cNvSpPr>
          <p:nvPr/>
        </p:nvSpPr>
        <p:spPr bwMode="auto">
          <a:xfrm>
            <a:off x="4716463" y="4572000"/>
            <a:ext cx="863600" cy="936625"/>
          </a:xfrm>
          <a:prstGeom prst="rect">
            <a:avLst/>
          </a:prstGeom>
          <a:solidFill>
            <a:schemeClr val="bg1"/>
          </a:solidFill>
          <a:ln w="9525">
            <a:noFill/>
            <a:miter lim="800000"/>
            <a:headEnd/>
            <a:tailEnd/>
          </a:ln>
        </p:spPr>
        <p:txBody>
          <a:bodyPr wrap="none" anchor="ctr"/>
          <a:lstStyle/>
          <a:p>
            <a:endParaRPr lang="zh-CN" altLang="en-US"/>
          </a:p>
        </p:txBody>
      </p:sp>
      <p:sp>
        <p:nvSpPr>
          <p:cNvPr id="36881" name="Rectangle 17"/>
          <p:cNvSpPr>
            <a:spLocks noChangeArrowheads="1"/>
          </p:cNvSpPr>
          <p:nvPr/>
        </p:nvSpPr>
        <p:spPr bwMode="auto">
          <a:xfrm>
            <a:off x="4716463" y="5711825"/>
            <a:ext cx="863600" cy="936625"/>
          </a:xfrm>
          <a:prstGeom prst="rect">
            <a:avLst/>
          </a:prstGeom>
          <a:solidFill>
            <a:schemeClr val="bg1"/>
          </a:solidFill>
          <a:ln w="9525">
            <a:noFill/>
            <a:miter lim="800000"/>
            <a:headEnd/>
            <a:tailEnd/>
          </a:ln>
        </p:spPr>
        <p:txBody>
          <a:bodyPr wrap="none" anchor="ctr"/>
          <a:lstStyle/>
          <a:p>
            <a:endParaRPr lang="zh-CN" altLang="en-US"/>
          </a:p>
        </p:txBody>
      </p:sp>
      <p:sp>
        <p:nvSpPr>
          <p:cNvPr id="36882" name="Rectangle 18"/>
          <p:cNvSpPr>
            <a:spLocks noChangeArrowheads="1"/>
          </p:cNvSpPr>
          <p:nvPr/>
        </p:nvSpPr>
        <p:spPr bwMode="auto">
          <a:xfrm>
            <a:off x="5003800" y="4608513"/>
            <a:ext cx="431800" cy="395287"/>
          </a:xfrm>
          <a:prstGeom prst="rect">
            <a:avLst/>
          </a:prstGeom>
          <a:solidFill>
            <a:schemeClr val="bg1"/>
          </a:solidFill>
          <a:ln w="9525">
            <a:noFill/>
            <a:miter lim="800000"/>
            <a:headEnd/>
            <a:tailEnd/>
          </a:ln>
        </p:spPr>
        <p:txBody>
          <a:bodyPr wrap="none" anchor="ctr"/>
          <a:lstStyle/>
          <a:p>
            <a:endParaRPr lang="zh-CN" altLang="en-US"/>
          </a:p>
        </p:txBody>
      </p:sp>
      <p:sp>
        <p:nvSpPr>
          <p:cNvPr id="36883" name="Rectangle 19"/>
          <p:cNvSpPr>
            <a:spLocks noChangeArrowheads="1"/>
          </p:cNvSpPr>
          <p:nvPr/>
        </p:nvSpPr>
        <p:spPr bwMode="auto">
          <a:xfrm>
            <a:off x="5003800" y="5734050"/>
            <a:ext cx="431800" cy="395288"/>
          </a:xfrm>
          <a:prstGeom prst="rect">
            <a:avLst/>
          </a:prstGeom>
          <a:solidFill>
            <a:schemeClr val="bg1"/>
          </a:solidFill>
          <a:ln w="9525">
            <a:noFill/>
            <a:miter lim="800000"/>
            <a:headEnd/>
            <a:tailEnd/>
          </a:ln>
        </p:spPr>
        <p:txBody>
          <a:bodyPr wrap="none" anchor="ctr"/>
          <a:lstStyle/>
          <a:p>
            <a:endParaRPr lang="zh-CN" altLang="en-US"/>
          </a:p>
        </p:txBody>
      </p:sp>
      <p:sp>
        <p:nvSpPr>
          <p:cNvPr id="36884" name="Rectangle 20"/>
          <p:cNvSpPr>
            <a:spLocks noChangeArrowheads="1"/>
          </p:cNvSpPr>
          <p:nvPr/>
        </p:nvSpPr>
        <p:spPr bwMode="auto">
          <a:xfrm>
            <a:off x="4000500" y="404813"/>
            <a:ext cx="341313" cy="1008062"/>
          </a:xfrm>
          <a:prstGeom prst="rect">
            <a:avLst/>
          </a:prstGeom>
          <a:noFill/>
          <a:ln w="28575">
            <a:solidFill>
              <a:srgbClr val="3333FF"/>
            </a:solidFill>
            <a:miter lim="800000"/>
            <a:headEnd/>
            <a:tailEnd/>
          </a:ln>
        </p:spPr>
        <p:txBody>
          <a:bodyPr wrap="none" anchor="ctr"/>
          <a:lstStyle/>
          <a:p>
            <a:endParaRPr lang="zh-CN" altLang="en-US"/>
          </a:p>
        </p:txBody>
      </p:sp>
      <p:sp>
        <p:nvSpPr>
          <p:cNvPr id="36885" name="Rectangle 21"/>
          <p:cNvSpPr>
            <a:spLocks noChangeArrowheads="1"/>
          </p:cNvSpPr>
          <p:nvPr/>
        </p:nvSpPr>
        <p:spPr bwMode="auto">
          <a:xfrm>
            <a:off x="3101975" y="404813"/>
            <a:ext cx="341313" cy="1008062"/>
          </a:xfrm>
          <a:prstGeom prst="rect">
            <a:avLst/>
          </a:prstGeom>
          <a:noFill/>
          <a:ln w="28575">
            <a:solidFill>
              <a:srgbClr val="3333FF"/>
            </a:solidFill>
            <a:miter lim="800000"/>
            <a:headEnd/>
            <a:tailEnd/>
          </a:ln>
        </p:spPr>
        <p:txBody>
          <a:bodyPr wrap="none" anchor="ct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885"/>
                                        </p:tgtEl>
                                        <p:attrNameLst>
                                          <p:attrName>style.visibility</p:attrName>
                                        </p:attrNameLst>
                                      </p:cBhvr>
                                      <p:to>
                                        <p:strVal val="visible"/>
                                      </p:to>
                                    </p:set>
                                    <p:animEffect transition="in" filter="wipe(up)">
                                      <p:cBhvr>
                                        <p:cTn id="7" dur="500"/>
                                        <p:tgtEl>
                                          <p:spTgt spid="3688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6884"/>
                                        </p:tgtEl>
                                        <p:attrNameLst>
                                          <p:attrName>style.visibility</p:attrName>
                                        </p:attrNameLst>
                                      </p:cBhvr>
                                      <p:to>
                                        <p:strVal val="visible"/>
                                      </p:to>
                                    </p:set>
                                    <p:animEffect transition="in" filter="wipe(up)">
                                      <p:cBhvr>
                                        <p:cTn id="10" dur="500"/>
                                        <p:tgtEl>
                                          <p:spTgt spid="3688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6868">
                                            <p:txEl>
                                              <p:pRg st="0" end="0"/>
                                            </p:txEl>
                                          </p:spTgt>
                                        </p:tgtEl>
                                        <p:attrNameLst>
                                          <p:attrName>style.visibility</p:attrName>
                                        </p:attrNameLst>
                                      </p:cBhvr>
                                      <p:to>
                                        <p:strVal val="visible"/>
                                      </p:to>
                                    </p:set>
                                    <p:animEffect transition="in" filter="wipe(left)">
                                      <p:cBhvr>
                                        <p:cTn id="15" dur="500"/>
                                        <p:tgtEl>
                                          <p:spTgt spid="3686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6869"/>
                                        </p:tgtEl>
                                        <p:attrNameLst>
                                          <p:attrName>style.visibility</p:attrName>
                                        </p:attrNameLst>
                                      </p:cBhvr>
                                      <p:to>
                                        <p:strVal val="visible"/>
                                      </p:to>
                                    </p:set>
                                    <p:animEffect transition="in" filter="wipe(left)">
                                      <p:cBhvr>
                                        <p:cTn id="20" dur="500"/>
                                        <p:tgtEl>
                                          <p:spTgt spid="3686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6872">
                                            <p:txEl>
                                              <p:pRg st="0" end="0"/>
                                            </p:txEl>
                                          </p:spTgt>
                                        </p:tgtEl>
                                        <p:attrNameLst>
                                          <p:attrName>style.visibility</p:attrName>
                                        </p:attrNameLst>
                                      </p:cBhvr>
                                      <p:to>
                                        <p:strVal val="visible"/>
                                      </p:to>
                                    </p:set>
                                    <p:animEffect transition="in" filter="wipe(left)">
                                      <p:cBhvr>
                                        <p:cTn id="25" dur="500"/>
                                        <p:tgtEl>
                                          <p:spTgt spid="3687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6873">
                                            <p:txEl>
                                              <p:pRg st="0" end="0"/>
                                            </p:txEl>
                                          </p:spTgt>
                                        </p:tgtEl>
                                        <p:attrNameLst>
                                          <p:attrName>style.visibility</p:attrName>
                                        </p:attrNameLst>
                                      </p:cBhvr>
                                      <p:to>
                                        <p:strVal val="visible"/>
                                      </p:to>
                                    </p:set>
                                    <p:animEffect transition="in" filter="wipe(left)">
                                      <p:cBhvr>
                                        <p:cTn id="30" dur="500"/>
                                        <p:tgtEl>
                                          <p:spTgt spid="36873">
                                            <p:txEl>
                                              <p:pRg st="0" end="0"/>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6874"/>
                                        </p:tgtEl>
                                        <p:attrNameLst>
                                          <p:attrName>style.visibility</p:attrName>
                                        </p:attrNameLst>
                                      </p:cBhvr>
                                      <p:to>
                                        <p:strVal val="visible"/>
                                      </p:to>
                                    </p:set>
                                    <p:animEffect transition="in" filter="wipe(left)">
                                      <p:cBhvr>
                                        <p:cTn id="33" dur="500"/>
                                        <p:tgtEl>
                                          <p:spTgt spid="36874"/>
                                        </p:tgtEl>
                                      </p:cBhvr>
                                    </p:animEffect>
                                  </p:childTnLst>
                                </p:cTn>
                              </p:par>
                              <p:par>
                                <p:cTn id="34" presetID="22" presetClass="entr" presetSubtype="8" fill="hold" nodeType="withEffect">
                                  <p:stCondLst>
                                    <p:cond delay="0"/>
                                  </p:stCondLst>
                                  <p:childTnLst>
                                    <p:set>
                                      <p:cBhvr>
                                        <p:cTn id="35" dur="1" fill="hold">
                                          <p:stCondLst>
                                            <p:cond delay="0"/>
                                          </p:stCondLst>
                                        </p:cTn>
                                        <p:tgtEl>
                                          <p:spTgt spid="36875"/>
                                        </p:tgtEl>
                                        <p:attrNameLst>
                                          <p:attrName>style.visibility</p:attrName>
                                        </p:attrNameLst>
                                      </p:cBhvr>
                                      <p:to>
                                        <p:strVal val="visible"/>
                                      </p:to>
                                    </p:set>
                                    <p:animEffect transition="in" filter="wipe(left)">
                                      <p:cBhvr>
                                        <p:cTn id="36" dur="500"/>
                                        <p:tgtEl>
                                          <p:spTgt spid="3687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xit" presetSubtype="8" fill="hold" grpId="0" nodeType="clickEffect">
                                  <p:stCondLst>
                                    <p:cond delay="0"/>
                                  </p:stCondLst>
                                  <p:childTnLst>
                                    <p:animEffect transition="out" filter="wipe(left)">
                                      <p:cBhvr>
                                        <p:cTn id="40" dur="500"/>
                                        <p:tgtEl>
                                          <p:spTgt spid="36880"/>
                                        </p:tgtEl>
                                      </p:cBhvr>
                                    </p:animEffect>
                                    <p:set>
                                      <p:cBhvr>
                                        <p:cTn id="41" dur="1" fill="hold">
                                          <p:stCondLst>
                                            <p:cond delay="499"/>
                                          </p:stCondLst>
                                        </p:cTn>
                                        <p:tgtEl>
                                          <p:spTgt spid="36880"/>
                                        </p:tgtEl>
                                        <p:attrNameLst>
                                          <p:attrName>style.visibility</p:attrName>
                                        </p:attrNameLst>
                                      </p:cBhvr>
                                      <p:to>
                                        <p:strVal val="hidden"/>
                                      </p:to>
                                    </p:set>
                                  </p:childTnLst>
                                </p:cTn>
                              </p:par>
                              <p:par>
                                <p:cTn id="42" presetID="22" presetClass="exit" presetSubtype="8" fill="hold" grpId="0" nodeType="withEffect">
                                  <p:stCondLst>
                                    <p:cond delay="0"/>
                                  </p:stCondLst>
                                  <p:childTnLst>
                                    <p:animEffect transition="out" filter="wipe(left)">
                                      <p:cBhvr>
                                        <p:cTn id="43" dur="500"/>
                                        <p:tgtEl>
                                          <p:spTgt spid="36881"/>
                                        </p:tgtEl>
                                      </p:cBhvr>
                                    </p:animEffect>
                                    <p:set>
                                      <p:cBhvr>
                                        <p:cTn id="44" dur="1" fill="hold">
                                          <p:stCondLst>
                                            <p:cond delay="499"/>
                                          </p:stCondLst>
                                        </p:cTn>
                                        <p:tgtEl>
                                          <p:spTgt spid="3688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8" presetClass="entr" presetSubtype="12" fill="hold" grpId="0" nodeType="clickEffect">
                                  <p:stCondLst>
                                    <p:cond delay="0"/>
                                  </p:stCondLst>
                                  <p:childTnLst>
                                    <p:set>
                                      <p:cBhvr>
                                        <p:cTn id="48" dur="1" fill="hold">
                                          <p:stCondLst>
                                            <p:cond delay="0"/>
                                          </p:stCondLst>
                                        </p:cTn>
                                        <p:tgtEl>
                                          <p:spTgt spid="36879"/>
                                        </p:tgtEl>
                                        <p:attrNameLst>
                                          <p:attrName>style.visibility</p:attrName>
                                        </p:attrNameLst>
                                      </p:cBhvr>
                                      <p:to>
                                        <p:strVal val="visible"/>
                                      </p:to>
                                    </p:set>
                                    <p:animEffect transition="in" filter="strips(downLeft)">
                                      <p:cBhvr>
                                        <p:cTn id="49" dur="500"/>
                                        <p:tgtEl>
                                          <p:spTgt spid="36879"/>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36870"/>
                                        </p:tgtEl>
                                        <p:attrNameLst>
                                          <p:attrName>style.visibility</p:attrName>
                                        </p:attrNameLst>
                                      </p:cBhvr>
                                      <p:to>
                                        <p:strVal val="visible"/>
                                      </p:to>
                                    </p:set>
                                    <p:animEffect transition="in" filter="wipe(left)">
                                      <p:cBhvr>
                                        <p:cTn id="53" dur="500"/>
                                        <p:tgtEl>
                                          <p:spTgt spid="3687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xit" presetSubtype="8" fill="hold" grpId="0" nodeType="clickEffect">
                                  <p:stCondLst>
                                    <p:cond delay="0"/>
                                  </p:stCondLst>
                                  <p:childTnLst>
                                    <p:animEffect transition="out" filter="wipe(left)">
                                      <p:cBhvr>
                                        <p:cTn id="57" dur="500"/>
                                        <p:tgtEl>
                                          <p:spTgt spid="36882"/>
                                        </p:tgtEl>
                                      </p:cBhvr>
                                    </p:animEffect>
                                    <p:set>
                                      <p:cBhvr>
                                        <p:cTn id="58" dur="1" fill="hold">
                                          <p:stCondLst>
                                            <p:cond delay="499"/>
                                          </p:stCondLst>
                                        </p:cTn>
                                        <p:tgtEl>
                                          <p:spTgt spid="3688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8" presetClass="entr" presetSubtype="3" fill="hold" grpId="0" nodeType="clickEffect">
                                  <p:stCondLst>
                                    <p:cond delay="0"/>
                                  </p:stCondLst>
                                  <p:childTnLst>
                                    <p:set>
                                      <p:cBhvr>
                                        <p:cTn id="62" dur="1" fill="hold">
                                          <p:stCondLst>
                                            <p:cond delay="0"/>
                                          </p:stCondLst>
                                        </p:cTn>
                                        <p:tgtEl>
                                          <p:spTgt spid="36878"/>
                                        </p:tgtEl>
                                        <p:attrNameLst>
                                          <p:attrName>style.visibility</p:attrName>
                                        </p:attrNameLst>
                                      </p:cBhvr>
                                      <p:to>
                                        <p:strVal val="visible"/>
                                      </p:to>
                                    </p:set>
                                    <p:animEffect transition="in" filter="strips(upRight)">
                                      <p:cBhvr>
                                        <p:cTn id="63" dur="500"/>
                                        <p:tgtEl>
                                          <p:spTgt spid="36878"/>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36871"/>
                                        </p:tgtEl>
                                        <p:attrNameLst>
                                          <p:attrName>style.visibility</p:attrName>
                                        </p:attrNameLst>
                                      </p:cBhvr>
                                      <p:to>
                                        <p:strVal val="visible"/>
                                      </p:to>
                                    </p:set>
                                    <p:animEffect transition="in" filter="wipe(left)">
                                      <p:cBhvr>
                                        <p:cTn id="67" dur="500"/>
                                        <p:tgtEl>
                                          <p:spTgt spid="3687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xit" presetSubtype="8" fill="hold" grpId="0" nodeType="clickEffect">
                                  <p:stCondLst>
                                    <p:cond delay="0"/>
                                  </p:stCondLst>
                                  <p:childTnLst>
                                    <p:animEffect transition="out" filter="wipe(left)">
                                      <p:cBhvr>
                                        <p:cTn id="71" dur="500"/>
                                        <p:tgtEl>
                                          <p:spTgt spid="36883"/>
                                        </p:tgtEl>
                                      </p:cBhvr>
                                    </p:animEffect>
                                    <p:set>
                                      <p:cBhvr>
                                        <p:cTn id="72" dur="1" fill="hold">
                                          <p:stCondLst>
                                            <p:cond delay="499"/>
                                          </p:stCondLst>
                                        </p:cTn>
                                        <p:tgtEl>
                                          <p:spTgt spid="368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autoUpdateAnimBg="0"/>
      <p:bldP spid="36872" grpId="0" build="p" autoUpdateAnimBg="0"/>
      <p:bldP spid="36873" grpId="0" build="p" autoUpdateAnimBg="0"/>
      <p:bldP spid="36878" grpId="0" animBg="1"/>
      <p:bldP spid="36879" grpId="0" animBg="1"/>
      <p:bldP spid="36880" grpId="0" animBg="1"/>
      <p:bldP spid="36881" grpId="0" animBg="1"/>
      <p:bldP spid="36882" grpId="0" animBg="1"/>
      <p:bldP spid="36883" grpId="0" animBg="1"/>
      <p:bldP spid="36884" grpId="0" animBg="1"/>
      <p:bldP spid="3688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Text Box 2"/>
          <p:cNvSpPr txBox="1">
            <a:spLocks noChangeArrowheads="1"/>
          </p:cNvSpPr>
          <p:nvPr/>
        </p:nvSpPr>
        <p:spPr bwMode="auto">
          <a:xfrm>
            <a:off x="755650" y="692150"/>
            <a:ext cx="719138" cy="457200"/>
          </a:xfrm>
          <a:prstGeom prst="rect">
            <a:avLst/>
          </a:prstGeom>
          <a:noFill/>
          <a:ln w="9525">
            <a:noFill/>
            <a:miter lim="800000"/>
            <a:headEnd/>
            <a:tailEnd/>
          </a:ln>
        </p:spPr>
        <p:txBody>
          <a:bodyPr wrap="none">
            <a:spAutoFit/>
          </a:bodyPr>
          <a:lstStyle/>
          <a:p>
            <a:r>
              <a:rPr kumimoji="1" lang="zh-CN" altLang="en-US" sz="2400" b="1">
                <a:solidFill>
                  <a:schemeClr val="bg2"/>
                </a:solidFill>
                <a:latin typeface="楷体_GB2312" pitchFamily="49" charset="-122"/>
                <a:ea typeface="楷体_GB2312" pitchFamily="49" charset="-122"/>
              </a:rPr>
              <a:t>例</a:t>
            </a:r>
            <a:r>
              <a:rPr kumimoji="1" lang="en-US" altLang="zh-CN" sz="2400" b="1">
                <a:solidFill>
                  <a:schemeClr val="bg2"/>
                </a:solidFill>
                <a:latin typeface="Times New Roman" pitchFamily="18" charset="0"/>
                <a:ea typeface="楷体_GB2312" pitchFamily="49" charset="-122"/>
              </a:rPr>
              <a:t>1</a:t>
            </a:r>
            <a:r>
              <a:rPr kumimoji="1" lang="en-US" altLang="zh-CN" sz="2400" b="1">
                <a:solidFill>
                  <a:srgbClr val="3333FF"/>
                </a:solidFill>
                <a:latin typeface="Times New Roman" pitchFamily="18" charset="0"/>
                <a:ea typeface="楷体_GB2312" pitchFamily="49" charset="-122"/>
              </a:rPr>
              <a:t> </a:t>
            </a:r>
            <a:endParaRPr kumimoji="1" lang="en-US" altLang="zh-CN" sz="2400" b="1">
              <a:solidFill>
                <a:srgbClr val="3333FF"/>
              </a:solidFill>
              <a:latin typeface="楷体_GB2312" pitchFamily="49" charset="-122"/>
              <a:ea typeface="楷体_GB2312" pitchFamily="49" charset="-122"/>
            </a:endParaRPr>
          </a:p>
        </p:txBody>
      </p:sp>
      <p:sp>
        <p:nvSpPr>
          <p:cNvPr id="7178" name="Text Box 3"/>
          <p:cNvSpPr txBox="1">
            <a:spLocks noChangeArrowheads="1"/>
          </p:cNvSpPr>
          <p:nvPr/>
        </p:nvSpPr>
        <p:spPr bwMode="auto">
          <a:xfrm>
            <a:off x="1763713" y="692150"/>
            <a:ext cx="2927350" cy="457200"/>
          </a:xfrm>
          <a:prstGeom prst="rect">
            <a:avLst/>
          </a:prstGeom>
          <a:noFill/>
          <a:ln w="9525">
            <a:noFill/>
            <a:miter lim="800000"/>
            <a:headEnd/>
            <a:tailEnd/>
          </a:ln>
        </p:spPr>
        <p:txBody>
          <a:bodyPr wrap="none">
            <a:spAutoFit/>
          </a:bodyPr>
          <a:lstStyle/>
          <a:p>
            <a:r>
              <a:rPr kumimoji="1" lang="zh-CN" altLang="en-US" sz="2400" b="1">
                <a:latin typeface="Times New Roman" pitchFamily="18" charset="0"/>
                <a:ea typeface="楷体_GB2312" pitchFamily="49" charset="-122"/>
              </a:rPr>
              <a:t>求解二元线性方程组</a:t>
            </a:r>
          </a:p>
        </p:txBody>
      </p:sp>
      <p:graphicFrame>
        <p:nvGraphicFramePr>
          <p:cNvPr id="7170" name="Object 4"/>
          <p:cNvGraphicFramePr>
            <a:graphicFrameLocks noChangeAspect="1"/>
          </p:cNvGraphicFramePr>
          <p:nvPr/>
        </p:nvGraphicFramePr>
        <p:xfrm>
          <a:off x="4716463" y="476250"/>
          <a:ext cx="2286000" cy="977900"/>
        </p:xfrm>
        <a:graphic>
          <a:graphicData uri="http://schemas.openxmlformats.org/presentationml/2006/ole">
            <p:oleObj spid="_x0000_s7170" name="Equation" r:id="rId3" imgW="2286000" imgH="977760" progId="Equation.3">
              <p:embed/>
            </p:oleObj>
          </a:graphicData>
        </a:graphic>
      </p:graphicFrame>
      <p:sp>
        <p:nvSpPr>
          <p:cNvPr id="37893" name="Text Box 5"/>
          <p:cNvSpPr txBox="1">
            <a:spLocks noChangeArrowheads="1"/>
          </p:cNvSpPr>
          <p:nvPr/>
        </p:nvSpPr>
        <p:spPr bwMode="auto">
          <a:xfrm>
            <a:off x="693738" y="1844675"/>
            <a:ext cx="641350" cy="457200"/>
          </a:xfrm>
          <a:prstGeom prst="rect">
            <a:avLst/>
          </a:prstGeom>
          <a:noFill/>
          <a:ln w="9525">
            <a:noFill/>
            <a:miter lim="800000"/>
            <a:headEnd/>
            <a:tailEnd/>
          </a:ln>
        </p:spPr>
        <p:txBody>
          <a:bodyPr wrap="none">
            <a:spAutoFit/>
          </a:bodyPr>
          <a:lstStyle/>
          <a:p>
            <a:r>
              <a:rPr kumimoji="1" lang="zh-CN" altLang="en-US" sz="2400" b="1">
                <a:solidFill>
                  <a:schemeClr val="bg2"/>
                </a:solidFill>
                <a:latin typeface="楷体_GB2312" pitchFamily="49" charset="-122"/>
                <a:ea typeface="楷体_GB2312" pitchFamily="49" charset="-122"/>
              </a:rPr>
              <a:t>解</a:t>
            </a:r>
            <a:r>
              <a:rPr kumimoji="1" lang="zh-CN" altLang="en-US" sz="2400" b="1">
                <a:solidFill>
                  <a:srgbClr val="3333FF"/>
                </a:solidFill>
                <a:latin typeface="楷体_GB2312" pitchFamily="49" charset="-122"/>
                <a:ea typeface="楷体_GB2312" pitchFamily="49" charset="-122"/>
              </a:rPr>
              <a:t> </a:t>
            </a:r>
          </a:p>
        </p:txBody>
      </p:sp>
      <p:sp>
        <p:nvSpPr>
          <p:cNvPr id="37894" name="Text Box 6"/>
          <p:cNvSpPr txBox="1">
            <a:spLocks noChangeArrowheads="1"/>
          </p:cNvSpPr>
          <p:nvPr/>
        </p:nvSpPr>
        <p:spPr bwMode="auto">
          <a:xfrm>
            <a:off x="1547813" y="1844675"/>
            <a:ext cx="946150" cy="457200"/>
          </a:xfrm>
          <a:prstGeom prst="rect">
            <a:avLst/>
          </a:prstGeom>
          <a:noFill/>
          <a:ln w="9525">
            <a:noFill/>
            <a:miter lim="800000"/>
            <a:headEnd/>
            <a:tailEnd/>
          </a:ln>
        </p:spPr>
        <p:txBody>
          <a:bodyPr wrap="none">
            <a:spAutoFit/>
          </a:bodyPr>
          <a:lstStyle/>
          <a:p>
            <a:r>
              <a:rPr kumimoji="1" lang="zh-CN" altLang="en-US" sz="2400" b="1">
                <a:latin typeface="楷体_GB2312" pitchFamily="49" charset="-122"/>
                <a:ea typeface="楷体_GB2312" pitchFamily="49" charset="-122"/>
              </a:rPr>
              <a:t>因为 </a:t>
            </a:r>
          </a:p>
        </p:txBody>
      </p:sp>
      <p:graphicFrame>
        <p:nvGraphicFramePr>
          <p:cNvPr id="37895" name="Object 7"/>
          <p:cNvGraphicFramePr>
            <a:graphicFrameLocks noChangeAspect="1"/>
          </p:cNvGraphicFramePr>
          <p:nvPr/>
        </p:nvGraphicFramePr>
        <p:xfrm>
          <a:off x="2462213" y="1608138"/>
          <a:ext cx="1727200" cy="977900"/>
        </p:xfrm>
        <a:graphic>
          <a:graphicData uri="http://schemas.openxmlformats.org/presentationml/2006/ole">
            <p:oleObj spid="_x0000_s7171" name="Equation" r:id="rId4" imgW="1726920" imgH="977760" progId="Equation.3">
              <p:embed/>
            </p:oleObj>
          </a:graphicData>
        </a:graphic>
      </p:graphicFrame>
      <p:graphicFrame>
        <p:nvGraphicFramePr>
          <p:cNvPr id="37896" name="Object 8"/>
          <p:cNvGraphicFramePr>
            <a:graphicFrameLocks noChangeAspect="1"/>
          </p:cNvGraphicFramePr>
          <p:nvPr/>
        </p:nvGraphicFramePr>
        <p:xfrm>
          <a:off x="4291013" y="1900238"/>
          <a:ext cx="2565400" cy="393700"/>
        </p:xfrm>
        <a:graphic>
          <a:graphicData uri="http://schemas.openxmlformats.org/presentationml/2006/ole">
            <p:oleObj spid="_x0000_s7172" name="Equation" r:id="rId5" imgW="2565360" imgH="393480" progId="Equation.3">
              <p:embed/>
            </p:oleObj>
          </a:graphicData>
        </a:graphic>
      </p:graphicFrame>
      <p:graphicFrame>
        <p:nvGraphicFramePr>
          <p:cNvPr id="37897" name="Object 9"/>
          <p:cNvGraphicFramePr>
            <a:graphicFrameLocks noChangeAspect="1"/>
          </p:cNvGraphicFramePr>
          <p:nvPr/>
        </p:nvGraphicFramePr>
        <p:xfrm>
          <a:off x="2435225" y="2695575"/>
          <a:ext cx="4356100" cy="977900"/>
        </p:xfrm>
        <a:graphic>
          <a:graphicData uri="http://schemas.openxmlformats.org/presentationml/2006/ole">
            <p:oleObj spid="_x0000_s7173" name="Equation" r:id="rId6" imgW="4356000" imgH="977760" progId="Equation.3">
              <p:embed/>
            </p:oleObj>
          </a:graphicData>
        </a:graphic>
      </p:graphicFrame>
      <p:graphicFrame>
        <p:nvGraphicFramePr>
          <p:cNvPr id="37898" name="Object 10"/>
          <p:cNvGraphicFramePr>
            <a:graphicFrameLocks noChangeAspect="1"/>
          </p:cNvGraphicFramePr>
          <p:nvPr/>
        </p:nvGraphicFramePr>
        <p:xfrm>
          <a:off x="2462213" y="3703638"/>
          <a:ext cx="3886200" cy="977900"/>
        </p:xfrm>
        <a:graphic>
          <a:graphicData uri="http://schemas.openxmlformats.org/presentationml/2006/ole">
            <p:oleObj spid="_x0000_s7174" name="Equation" r:id="rId7" imgW="3886200" imgH="977760" progId="Equation.3">
              <p:embed/>
            </p:oleObj>
          </a:graphicData>
        </a:graphic>
      </p:graphicFrame>
      <p:sp>
        <p:nvSpPr>
          <p:cNvPr id="37899" name="Text Box 11"/>
          <p:cNvSpPr txBox="1">
            <a:spLocks noChangeArrowheads="1"/>
          </p:cNvSpPr>
          <p:nvPr/>
        </p:nvSpPr>
        <p:spPr bwMode="auto">
          <a:xfrm>
            <a:off x="900113" y="4941888"/>
            <a:ext cx="946150" cy="457200"/>
          </a:xfrm>
          <a:prstGeom prst="rect">
            <a:avLst/>
          </a:prstGeom>
          <a:noFill/>
          <a:ln w="9525">
            <a:noFill/>
            <a:miter lim="800000"/>
            <a:headEnd/>
            <a:tailEnd/>
          </a:ln>
        </p:spPr>
        <p:txBody>
          <a:bodyPr wrap="none">
            <a:spAutoFit/>
          </a:bodyPr>
          <a:lstStyle/>
          <a:p>
            <a:r>
              <a:rPr kumimoji="1" lang="zh-CN" altLang="en-US" sz="2400" b="1">
                <a:latin typeface="楷体_GB2312" pitchFamily="49" charset="-122"/>
                <a:ea typeface="楷体_GB2312" pitchFamily="49" charset="-122"/>
              </a:rPr>
              <a:t>所以 </a:t>
            </a:r>
          </a:p>
        </p:txBody>
      </p:sp>
      <p:graphicFrame>
        <p:nvGraphicFramePr>
          <p:cNvPr id="37900" name="Object 12"/>
          <p:cNvGraphicFramePr>
            <a:graphicFrameLocks noChangeAspect="1"/>
          </p:cNvGraphicFramePr>
          <p:nvPr/>
        </p:nvGraphicFramePr>
        <p:xfrm>
          <a:off x="1979613" y="4797425"/>
          <a:ext cx="2482850" cy="892175"/>
        </p:xfrm>
        <a:graphic>
          <a:graphicData uri="http://schemas.openxmlformats.org/presentationml/2006/ole">
            <p:oleObj spid="_x0000_s7175" name="Equation" r:id="rId8" imgW="1130040" imgH="406080" progId="Equation.DSMT4">
              <p:embed/>
            </p:oleObj>
          </a:graphicData>
        </a:graphic>
      </p:graphicFrame>
      <p:graphicFrame>
        <p:nvGraphicFramePr>
          <p:cNvPr id="37901" name="Object 13"/>
          <p:cNvGraphicFramePr>
            <a:graphicFrameLocks noChangeAspect="1"/>
          </p:cNvGraphicFramePr>
          <p:nvPr/>
        </p:nvGraphicFramePr>
        <p:xfrm>
          <a:off x="4859338" y="4797425"/>
          <a:ext cx="2817812" cy="892175"/>
        </p:xfrm>
        <a:graphic>
          <a:graphicData uri="http://schemas.openxmlformats.org/presentationml/2006/ole">
            <p:oleObj spid="_x0000_s7176" name="Equation" r:id="rId9" imgW="1282680" imgH="406080" progId="Equation.DSMT4">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3">
                                            <p:txEl>
                                              <p:pRg st="0" end="0"/>
                                            </p:txEl>
                                          </p:spTgt>
                                        </p:tgtEl>
                                        <p:attrNameLst>
                                          <p:attrName>style.visibility</p:attrName>
                                        </p:attrNameLst>
                                      </p:cBhvr>
                                      <p:to>
                                        <p:strVal val="visible"/>
                                      </p:to>
                                    </p:set>
                                    <p:animEffect transition="in" filter="wipe(left)">
                                      <p:cBhvr>
                                        <p:cTn id="7" dur="500"/>
                                        <p:tgtEl>
                                          <p:spTgt spid="378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4">
                                            <p:txEl>
                                              <p:pRg st="0" end="0"/>
                                            </p:txEl>
                                          </p:spTgt>
                                        </p:tgtEl>
                                        <p:attrNameLst>
                                          <p:attrName>style.visibility</p:attrName>
                                        </p:attrNameLst>
                                      </p:cBhvr>
                                      <p:to>
                                        <p:strVal val="visible"/>
                                      </p:to>
                                    </p:set>
                                    <p:animEffect transition="in" filter="wipe(left)">
                                      <p:cBhvr>
                                        <p:cTn id="12" dur="500"/>
                                        <p:tgtEl>
                                          <p:spTgt spid="3789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895"/>
                                        </p:tgtEl>
                                        <p:attrNameLst>
                                          <p:attrName>style.visibility</p:attrName>
                                        </p:attrNameLst>
                                      </p:cBhvr>
                                      <p:to>
                                        <p:strVal val="visible"/>
                                      </p:to>
                                    </p:set>
                                    <p:animEffect transition="in" filter="wipe(left)">
                                      <p:cBhvr>
                                        <p:cTn id="17" dur="500"/>
                                        <p:tgtEl>
                                          <p:spTgt spid="3789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896"/>
                                        </p:tgtEl>
                                        <p:attrNameLst>
                                          <p:attrName>style.visibility</p:attrName>
                                        </p:attrNameLst>
                                      </p:cBhvr>
                                      <p:to>
                                        <p:strVal val="visible"/>
                                      </p:to>
                                    </p:set>
                                    <p:animEffect transition="in" filter="wipe(left)">
                                      <p:cBhvr>
                                        <p:cTn id="22" dur="500"/>
                                        <p:tgtEl>
                                          <p:spTgt spid="3789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7897"/>
                                        </p:tgtEl>
                                        <p:attrNameLst>
                                          <p:attrName>style.visibility</p:attrName>
                                        </p:attrNameLst>
                                      </p:cBhvr>
                                      <p:to>
                                        <p:strVal val="visible"/>
                                      </p:to>
                                    </p:set>
                                    <p:animEffect transition="in" filter="wipe(left)">
                                      <p:cBhvr>
                                        <p:cTn id="27" dur="500"/>
                                        <p:tgtEl>
                                          <p:spTgt spid="3789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7898"/>
                                        </p:tgtEl>
                                        <p:attrNameLst>
                                          <p:attrName>style.visibility</p:attrName>
                                        </p:attrNameLst>
                                      </p:cBhvr>
                                      <p:to>
                                        <p:strVal val="visible"/>
                                      </p:to>
                                    </p:set>
                                    <p:animEffect transition="in" filter="wipe(left)">
                                      <p:cBhvr>
                                        <p:cTn id="32" dur="500"/>
                                        <p:tgtEl>
                                          <p:spTgt spid="378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7899">
                                            <p:txEl>
                                              <p:pRg st="0" end="0"/>
                                            </p:txEl>
                                          </p:spTgt>
                                        </p:tgtEl>
                                        <p:attrNameLst>
                                          <p:attrName>style.visibility</p:attrName>
                                        </p:attrNameLst>
                                      </p:cBhvr>
                                      <p:to>
                                        <p:strVal val="visible"/>
                                      </p:to>
                                    </p:set>
                                    <p:animEffect transition="in" filter="wipe(left)">
                                      <p:cBhvr>
                                        <p:cTn id="37" dur="500"/>
                                        <p:tgtEl>
                                          <p:spTgt spid="3789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7900"/>
                                        </p:tgtEl>
                                        <p:attrNameLst>
                                          <p:attrName>style.visibility</p:attrName>
                                        </p:attrNameLst>
                                      </p:cBhvr>
                                      <p:to>
                                        <p:strVal val="visible"/>
                                      </p:to>
                                    </p:set>
                                    <p:animEffect transition="in" filter="wipe(left)">
                                      <p:cBhvr>
                                        <p:cTn id="42" dur="500"/>
                                        <p:tgtEl>
                                          <p:spTgt spid="3790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7901"/>
                                        </p:tgtEl>
                                        <p:attrNameLst>
                                          <p:attrName>style.visibility</p:attrName>
                                        </p:attrNameLst>
                                      </p:cBhvr>
                                      <p:to>
                                        <p:strVal val="visible"/>
                                      </p:to>
                                    </p:set>
                                    <p:animEffect transition="in" filter="wipe(left)">
                                      <p:cBhvr>
                                        <p:cTn id="47" dur="500"/>
                                        <p:tgtEl>
                                          <p:spTgt spid="37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build="p" autoUpdateAnimBg="0"/>
      <p:bldP spid="37894" grpId="0" build="p" autoUpdateAnimBg="0"/>
      <p:bldP spid="37899"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2"/>
          <p:cNvSpPr>
            <a:spLocks noGrp="1" noChangeArrowheads="1"/>
          </p:cNvSpPr>
          <p:nvPr>
            <p:ph type="title"/>
          </p:nvPr>
        </p:nvSpPr>
        <p:spPr>
          <a:xfrm>
            <a:off x="457200" y="115888"/>
            <a:ext cx="8229600" cy="1371600"/>
          </a:xfrm>
        </p:spPr>
        <p:txBody>
          <a:bodyPr/>
          <a:lstStyle/>
          <a:p>
            <a:pPr eaLnBrk="1" hangingPunct="1"/>
            <a:r>
              <a:rPr kumimoji="1" lang="zh-CN" altLang="en-US" sz="3600" b="1" smtClean="0">
                <a:solidFill>
                  <a:schemeClr val="bg2"/>
                </a:solidFill>
                <a:latin typeface="楷体_GB2312" pitchFamily="49" charset="-122"/>
                <a:ea typeface="楷体_GB2312" pitchFamily="49" charset="-122"/>
              </a:rPr>
              <a:t>二、三阶行列式</a:t>
            </a:r>
          </a:p>
        </p:txBody>
      </p:sp>
      <p:sp>
        <p:nvSpPr>
          <p:cNvPr id="8199" name="Text Box 3"/>
          <p:cNvSpPr txBox="1">
            <a:spLocks noChangeArrowheads="1"/>
          </p:cNvSpPr>
          <p:nvPr/>
        </p:nvSpPr>
        <p:spPr bwMode="auto">
          <a:xfrm>
            <a:off x="609600" y="1258888"/>
            <a:ext cx="4832350" cy="457200"/>
          </a:xfrm>
          <a:prstGeom prst="rect">
            <a:avLst/>
          </a:prstGeom>
          <a:noFill/>
          <a:ln w="9525">
            <a:noFill/>
            <a:miter lim="800000"/>
            <a:headEnd/>
            <a:tailEnd/>
          </a:ln>
        </p:spPr>
        <p:txBody>
          <a:bodyPr wrap="none">
            <a:spAutoFit/>
          </a:bodyPr>
          <a:lstStyle/>
          <a:p>
            <a:pPr>
              <a:spcBef>
                <a:spcPct val="50000"/>
              </a:spcBef>
            </a:pPr>
            <a:r>
              <a:rPr kumimoji="1" lang="zh-CN" altLang="en-US" sz="2400" b="1">
                <a:solidFill>
                  <a:srgbClr val="1102D0"/>
                </a:solidFill>
                <a:latin typeface="Times New Roman" pitchFamily="18" charset="0"/>
                <a:ea typeface="楷体_GB2312" pitchFamily="49" charset="-122"/>
              </a:rPr>
              <a:t>定义</a:t>
            </a:r>
            <a:r>
              <a:rPr kumimoji="1" lang="zh-CN" altLang="en-US" sz="2400" b="1">
                <a:solidFill>
                  <a:srgbClr val="0000FF"/>
                </a:solidFill>
                <a:latin typeface="Times New Roman" pitchFamily="18" charset="0"/>
                <a:ea typeface="楷体_GB2312" pitchFamily="49" charset="-122"/>
              </a:rPr>
              <a:t>   </a:t>
            </a:r>
            <a:r>
              <a:rPr kumimoji="1" lang="zh-CN" altLang="en-US" sz="2400" b="1">
                <a:latin typeface="Times New Roman" pitchFamily="18" charset="0"/>
                <a:ea typeface="楷体_GB2312" pitchFamily="49" charset="-122"/>
              </a:rPr>
              <a:t>设有</a:t>
            </a:r>
            <a:r>
              <a:rPr kumimoji="1" lang="en-US" altLang="zh-CN" sz="2400" b="1">
                <a:latin typeface="Times New Roman" pitchFamily="18" charset="0"/>
                <a:ea typeface="楷体_GB2312" pitchFamily="49" charset="-122"/>
              </a:rPr>
              <a:t>9</a:t>
            </a:r>
            <a:r>
              <a:rPr kumimoji="1" lang="zh-CN" altLang="en-US" sz="2400" b="1">
                <a:latin typeface="Times New Roman" pitchFamily="18" charset="0"/>
                <a:ea typeface="楷体_GB2312" pitchFamily="49" charset="-122"/>
              </a:rPr>
              <a:t>个数排成</a:t>
            </a:r>
            <a:r>
              <a:rPr kumimoji="1" lang="en-US" altLang="zh-CN" sz="2400" b="1">
                <a:latin typeface="Times New Roman" pitchFamily="18" charset="0"/>
                <a:ea typeface="楷体_GB2312" pitchFamily="49" charset="-122"/>
              </a:rPr>
              <a:t>3</a:t>
            </a:r>
            <a:r>
              <a:rPr kumimoji="1" lang="zh-CN" altLang="en-US" sz="2400" b="1">
                <a:latin typeface="Times New Roman" pitchFamily="18" charset="0"/>
                <a:ea typeface="楷体_GB2312" pitchFamily="49" charset="-122"/>
              </a:rPr>
              <a:t>行</a:t>
            </a:r>
            <a:r>
              <a:rPr kumimoji="1" lang="en-US" altLang="zh-CN" sz="2400" b="1">
                <a:latin typeface="Times New Roman" pitchFamily="18" charset="0"/>
                <a:ea typeface="楷体_GB2312" pitchFamily="49" charset="-122"/>
              </a:rPr>
              <a:t>3</a:t>
            </a:r>
            <a:r>
              <a:rPr kumimoji="1" lang="zh-CN" altLang="en-US" sz="2400" b="1">
                <a:latin typeface="Times New Roman" pitchFamily="18" charset="0"/>
                <a:ea typeface="楷体_GB2312" pitchFamily="49" charset="-122"/>
              </a:rPr>
              <a:t>列的数表</a:t>
            </a:r>
          </a:p>
        </p:txBody>
      </p:sp>
      <p:sp>
        <p:nvSpPr>
          <p:cNvPr id="8200" name="AutoShape 4"/>
          <p:cNvSpPr>
            <a:spLocks noChangeArrowheads="1"/>
          </p:cNvSpPr>
          <p:nvPr/>
        </p:nvSpPr>
        <p:spPr bwMode="auto">
          <a:xfrm>
            <a:off x="5219700" y="2060575"/>
            <a:ext cx="2881313" cy="647700"/>
          </a:xfrm>
          <a:prstGeom prst="roundRect">
            <a:avLst>
              <a:gd name="adj" fmla="val 16667"/>
            </a:avLst>
          </a:prstGeom>
          <a:noFill/>
          <a:ln w="28575">
            <a:solidFill>
              <a:schemeClr val="hlink"/>
            </a:solidFill>
            <a:round/>
            <a:headEnd/>
            <a:tailEnd/>
          </a:ln>
        </p:spPr>
        <p:txBody>
          <a:bodyPr anchor="ctr" anchorCtr="1"/>
          <a:lstStyle/>
          <a:p>
            <a:pPr algn="ctr"/>
            <a:r>
              <a:rPr lang="zh-CN" altLang="en-US" sz="2400" b="1">
                <a:solidFill>
                  <a:srgbClr val="E20000"/>
                </a:solidFill>
                <a:ea typeface="楷体_GB2312" pitchFamily="49" charset="-122"/>
              </a:rPr>
              <a:t>原则：横行竖列</a:t>
            </a:r>
          </a:p>
        </p:txBody>
      </p:sp>
      <p:sp>
        <p:nvSpPr>
          <p:cNvPr id="38917" name="Text Box 5"/>
          <p:cNvSpPr txBox="1">
            <a:spLocks noChangeArrowheads="1"/>
          </p:cNvSpPr>
          <p:nvPr/>
        </p:nvSpPr>
        <p:spPr bwMode="auto">
          <a:xfrm>
            <a:off x="609600" y="3052763"/>
            <a:ext cx="1658938" cy="457200"/>
          </a:xfrm>
          <a:prstGeom prst="rect">
            <a:avLst/>
          </a:prstGeom>
          <a:noFill/>
          <a:ln w="9525">
            <a:noFill/>
            <a:miter lim="800000"/>
            <a:headEnd/>
            <a:tailEnd/>
          </a:ln>
        </p:spPr>
        <p:txBody>
          <a:bodyPr wrap="none"/>
          <a:lstStyle/>
          <a:p>
            <a:r>
              <a:rPr kumimoji="1" lang="zh-CN" altLang="en-US" sz="2400" b="1">
                <a:latin typeface="楷体_GB2312" pitchFamily="49" charset="-122"/>
                <a:ea typeface="楷体_GB2312" pitchFamily="49" charset="-122"/>
              </a:rPr>
              <a:t>引进记号</a:t>
            </a:r>
          </a:p>
        </p:txBody>
      </p:sp>
      <p:sp>
        <p:nvSpPr>
          <p:cNvPr id="38918" name="Text Box 6"/>
          <p:cNvSpPr txBox="1">
            <a:spLocks noChangeArrowheads="1"/>
          </p:cNvSpPr>
          <p:nvPr/>
        </p:nvSpPr>
        <p:spPr bwMode="auto">
          <a:xfrm>
            <a:off x="684213" y="5516563"/>
            <a:ext cx="2470150" cy="457200"/>
          </a:xfrm>
          <a:prstGeom prst="rect">
            <a:avLst/>
          </a:prstGeom>
          <a:noFill/>
          <a:ln w="9525">
            <a:noFill/>
            <a:miter lim="800000"/>
            <a:headEnd/>
            <a:tailEnd/>
          </a:ln>
        </p:spPr>
        <p:txBody>
          <a:bodyPr wrap="none">
            <a:spAutoFit/>
          </a:bodyPr>
          <a:lstStyle/>
          <a:p>
            <a:r>
              <a:rPr kumimoji="1" lang="zh-CN" altLang="en-US" sz="2400" b="1">
                <a:latin typeface="楷体_GB2312" pitchFamily="49" charset="-122"/>
                <a:ea typeface="楷体_GB2312" pitchFamily="49" charset="-122"/>
              </a:rPr>
              <a:t>称为</a:t>
            </a:r>
            <a:r>
              <a:rPr kumimoji="1" lang="zh-CN" altLang="en-US" sz="2400" b="1">
                <a:solidFill>
                  <a:srgbClr val="E20000"/>
                </a:solidFill>
                <a:latin typeface="楷体_GB2312" pitchFamily="49" charset="-122"/>
                <a:ea typeface="楷体_GB2312" pitchFamily="49" charset="-122"/>
              </a:rPr>
              <a:t>三阶行列式</a:t>
            </a:r>
            <a:r>
              <a:rPr kumimoji="1" lang="en-US" altLang="zh-CN" sz="2400" b="1">
                <a:latin typeface="楷体_GB2312" pitchFamily="49" charset="-122"/>
                <a:ea typeface="楷体_GB2312" pitchFamily="49" charset="-122"/>
              </a:rPr>
              <a:t>.</a:t>
            </a:r>
          </a:p>
        </p:txBody>
      </p:sp>
      <p:graphicFrame>
        <p:nvGraphicFramePr>
          <p:cNvPr id="38919" name="Object 7"/>
          <p:cNvGraphicFramePr>
            <a:graphicFrameLocks noChangeAspect="1"/>
          </p:cNvGraphicFramePr>
          <p:nvPr/>
        </p:nvGraphicFramePr>
        <p:xfrm>
          <a:off x="1885950" y="3616325"/>
          <a:ext cx="2038350" cy="1563688"/>
        </p:xfrm>
        <a:graphic>
          <a:graphicData uri="http://schemas.openxmlformats.org/presentationml/2006/ole">
            <p:oleObj spid="_x0000_s8194" name="Equation" r:id="rId3" imgW="927000" imgH="711000" progId="Equation.DSMT4">
              <p:embed/>
            </p:oleObj>
          </a:graphicData>
        </a:graphic>
      </p:graphicFrame>
      <p:graphicFrame>
        <p:nvGraphicFramePr>
          <p:cNvPr id="38920" name="Object 8"/>
          <p:cNvGraphicFramePr>
            <a:graphicFrameLocks noChangeAspect="1"/>
          </p:cNvGraphicFramePr>
          <p:nvPr/>
        </p:nvGraphicFramePr>
        <p:xfrm>
          <a:off x="3933825" y="4265613"/>
          <a:ext cx="349250" cy="285750"/>
        </p:xfrm>
        <a:graphic>
          <a:graphicData uri="http://schemas.openxmlformats.org/presentationml/2006/ole">
            <p:oleObj spid="_x0000_s8195" name="Equation" r:id="rId4" imgW="139680" imgH="114120" progId="Equation.DSMT4">
              <p:embed/>
            </p:oleObj>
          </a:graphicData>
        </a:graphic>
      </p:graphicFrame>
      <p:graphicFrame>
        <p:nvGraphicFramePr>
          <p:cNvPr id="38921" name="Object 9"/>
          <p:cNvGraphicFramePr>
            <a:graphicFrameLocks noChangeAspect="1"/>
          </p:cNvGraphicFramePr>
          <p:nvPr/>
        </p:nvGraphicFramePr>
        <p:xfrm>
          <a:off x="4295775" y="4124325"/>
          <a:ext cx="4308475" cy="1008063"/>
        </p:xfrm>
        <a:graphic>
          <a:graphicData uri="http://schemas.openxmlformats.org/presentationml/2006/ole">
            <p:oleObj spid="_x0000_s8196" name="Equation" r:id="rId5" imgW="1955520" imgH="457200" progId="Equation.DSMT4">
              <p:embed/>
            </p:oleObj>
          </a:graphicData>
        </a:graphic>
      </p:graphicFrame>
      <p:graphicFrame>
        <p:nvGraphicFramePr>
          <p:cNvPr id="8197" name="Object 10"/>
          <p:cNvGraphicFramePr>
            <a:graphicFrameLocks noChangeAspect="1"/>
          </p:cNvGraphicFramePr>
          <p:nvPr/>
        </p:nvGraphicFramePr>
        <p:xfrm>
          <a:off x="2916238" y="1719263"/>
          <a:ext cx="1928812" cy="1509712"/>
        </p:xfrm>
        <a:graphic>
          <a:graphicData uri="http://schemas.openxmlformats.org/presentationml/2006/ole">
            <p:oleObj spid="_x0000_s8197" name="Equation" r:id="rId6" imgW="876240" imgH="685800" progId="Equation.DSMT4">
              <p:embed/>
            </p:oleObj>
          </a:graphicData>
        </a:graphic>
      </p:graphicFrame>
      <p:sp>
        <p:nvSpPr>
          <p:cNvPr id="38923" name="Line 11"/>
          <p:cNvSpPr>
            <a:spLocks noChangeShapeType="1"/>
          </p:cNvSpPr>
          <p:nvPr/>
        </p:nvSpPr>
        <p:spPr bwMode="auto">
          <a:xfrm>
            <a:off x="2268538" y="3933825"/>
            <a:ext cx="1219200" cy="965200"/>
          </a:xfrm>
          <a:prstGeom prst="line">
            <a:avLst/>
          </a:prstGeom>
          <a:noFill/>
          <a:ln w="28575">
            <a:solidFill>
              <a:srgbClr val="FF0000"/>
            </a:solidFill>
            <a:round/>
            <a:headEnd/>
            <a:tailEnd/>
          </a:ln>
        </p:spPr>
        <p:txBody>
          <a:bodyPr/>
          <a:lstStyle/>
          <a:p>
            <a:endParaRPr lang="zh-CN" altLang="en-US"/>
          </a:p>
        </p:txBody>
      </p:sp>
      <p:sp>
        <p:nvSpPr>
          <p:cNvPr id="38924" name="Line 12"/>
          <p:cNvSpPr>
            <a:spLocks noChangeShapeType="1"/>
          </p:cNvSpPr>
          <p:nvPr/>
        </p:nvSpPr>
        <p:spPr bwMode="auto">
          <a:xfrm flipV="1">
            <a:off x="2195513" y="3933825"/>
            <a:ext cx="1219200" cy="965200"/>
          </a:xfrm>
          <a:prstGeom prst="line">
            <a:avLst/>
          </a:prstGeom>
          <a:noFill/>
          <a:ln w="28575">
            <a:solidFill>
              <a:srgbClr val="3333FF"/>
            </a:solidFill>
            <a:prstDash val="dash"/>
            <a:round/>
            <a:headEnd/>
            <a:tailEnd/>
          </a:ln>
        </p:spPr>
        <p:txBody>
          <a:bodyPr/>
          <a:lstStyle/>
          <a:p>
            <a:endParaRPr lang="zh-CN" altLang="en-US"/>
          </a:p>
        </p:txBody>
      </p:sp>
      <p:sp>
        <p:nvSpPr>
          <p:cNvPr id="38925" name="AutoShape 13"/>
          <p:cNvSpPr>
            <a:spLocks noChangeArrowheads="1"/>
          </p:cNvSpPr>
          <p:nvPr/>
        </p:nvSpPr>
        <p:spPr bwMode="auto">
          <a:xfrm>
            <a:off x="295275" y="3789363"/>
            <a:ext cx="1539875" cy="515937"/>
          </a:xfrm>
          <a:prstGeom prst="roundRect">
            <a:avLst>
              <a:gd name="adj" fmla="val 16667"/>
            </a:avLst>
          </a:prstGeom>
          <a:noFill/>
          <a:ln w="28575">
            <a:solidFill>
              <a:srgbClr val="FF0000"/>
            </a:solidFill>
            <a:round/>
            <a:headEnd/>
            <a:tailEnd/>
          </a:ln>
        </p:spPr>
        <p:txBody>
          <a:bodyPr wrap="none"/>
          <a:lstStyle/>
          <a:p>
            <a:pPr algn="ctr"/>
            <a:r>
              <a:rPr lang="zh-CN" altLang="en-US" sz="2400" b="1">
                <a:ea typeface="楷体_GB2312" pitchFamily="49" charset="-122"/>
              </a:rPr>
              <a:t>主对角线 </a:t>
            </a:r>
          </a:p>
        </p:txBody>
      </p:sp>
      <p:sp>
        <p:nvSpPr>
          <p:cNvPr id="38926" name="AutoShape 14"/>
          <p:cNvSpPr>
            <a:spLocks noChangeArrowheads="1"/>
          </p:cNvSpPr>
          <p:nvPr/>
        </p:nvSpPr>
        <p:spPr bwMode="auto">
          <a:xfrm>
            <a:off x="295275" y="4508500"/>
            <a:ext cx="1539875" cy="515938"/>
          </a:xfrm>
          <a:prstGeom prst="roundRect">
            <a:avLst>
              <a:gd name="adj" fmla="val 16667"/>
            </a:avLst>
          </a:prstGeom>
          <a:noFill/>
          <a:ln w="28575">
            <a:solidFill>
              <a:srgbClr val="3333FF"/>
            </a:solidFill>
            <a:prstDash val="lgDash"/>
            <a:round/>
            <a:headEnd/>
            <a:tailEnd/>
          </a:ln>
        </p:spPr>
        <p:txBody>
          <a:bodyPr wrap="none"/>
          <a:lstStyle/>
          <a:p>
            <a:pPr algn="ctr"/>
            <a:r>
              <a:rPr lang="zh-CN" altLang="en-US" sz="2400" b="1">
                <a:ea typeface="楷体_GB2312" pitchFamily="49" charset="-122"/>
              </a:rPr>
              <a:t>副对角线 </a:t>
            </a:r>
          </a:p>
        </p:txBody>
      </p:sp>
      <p:sp>
        <p:nvSpPr>
          <p:cNvPr id="38927" name="AutoShape 15"/>
          <p:cNvSpPr>
            <a:spLocks noChangeArrowheads="1"/>
          </p:cNvSpPr>
          <p:nvPr/>
        </p:nvSpPr>
        <p:spPr bwMode="auto">
          <a:xfrm>
            <a:off x="4716463" y="5300663"/>
            <a:ext cx="3744912" cy="1008062"/>
          </a:xfrm>
          <a:prstGeom prst="roundRect">
            <a:avLst>
              <a:gd name="adj" fmla="val 16667"/>
            </a:avLst>
          </a:prstGeom>
          <a:noFill/>
          <a:ln w="28575">
            <a:solidFill>
              <a:schemeClr val="hlink"/>
            </a:solidFill>
            <a:round/>
            <a:headEnd/>
            <a:tailEnd/>
          </a:ln>
        </p:spPr>
        <p:txBody>
          <a:bodyPr/>
          <a:lstStyle/>
          <a:p>
            <a:r>
              <a:rPr lang="zh-CN" altLang="en-US" sz="2400" b="1">
                <a:solidFill>
                  <a:srgbClr val="E20000"/>
                </a:solidFill>
                <a:ea typeface="楷体_GB2312" pitchFamily="49" charset="-122"/>
              </a:rPr>
              <a:t>二阶行列式的对角线法则并不适用！</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fade">
                                      <p:cBhvr>
                                        <p:cTn id="7" dur="1000"/>
                                        <p:tgtEl>
                                          <p:spTgt spid="38917"/>
                                        </p:tgtEl>
                                      </p:cBhvr>
                                    </p:animEffect>
                                    <p:anim calcmode="lin" valueType="num">
                                      <p:cBhvr>
                                        <p:cTn id="8" dur="1000" fill="hold"/>
                                        <p:tgtEl>
                                          <p:spTgt spid="38917"/>
                                        </p:tgtEl>
                                        <p:attrNameLst>
                                          <p:attrName>ppt_x</p:attrName>
                                        </p:attrNameLst>
                                      </p:cBhvr>
                                      <p:tavLst>
                                        <p:tav tm="0">
                                          <p:val>
                                            <p:strVal val="#ppt_x"/>
                                          </p:val>
                                        </p:tav>
                                        <p:tav tm="100000">
                                          <p:val>
                                            <p:strVal val="#ppt_x"/>
                                          </p:val>
                                        </p:tav>
                                      </p:tavLst>
                                    </p:anim>
                                    <p:anim calcmode="lin" valueType="num">
                                      <p:cBhvr>
                                        <p:cTn id="9" dur="1000" fill="hold"/>
                                        <p:tgtEl>
                                          <p:spTgt spid="389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8919"/>
                                        </p:tgtEl>
                                        <p:attrNameLst>
                                          <p:attrName>style.visibility</p:attrName>
                                        </p:attrNameLst>
                                      </p:cBhvr>
                                      <p:to>
                                        <p:strVal val="visible"/>
                                      </p:to>
                                    </p:set>
                                    <p:animEffect transition="in" filter="fade">
                                      <p:cBhvr>
                                        <p:cTn id="12" dur="1000"/>
                                        <p:tgtEl>
                                          <p:spTgt spid="38919"/>
                                        </p:tgtEl>
                                      </p:cBhvr>
                                    </p:animEffect>
                                    <p:anim calcmode="lin" valueType="num">
                                      <p:cBhvr>
                                        <p:cTn id="13" dur="1000" fill="hold"/>
                                        <p:tgtEl>
                                          <p:spTgt spid="38919"/>
                                        </p:tgtEl>
                                        <p:attrNameLst>
                                          <p:attrName>ppt_x</p:attrName>
                                        </p:attrNameLst>
                                      </p:cBhvr>
                                      <p:tavLst>
                                        <p:tav tm="0">
                                          <p:val>
                                            <p:strVal val="#ppt_x"/>
                                          </p:val>
                                        </p:tav>
                                        <p:tav tm="100000">
                                          <p:val>
                                            <p:strVal val="#ppt_x"/>
                                          </p:val>
                                        </p:tav>
                                      </p:tavLst>
                                    </p:anim>
                                    <p:anim calcmode="lin" valueType="num">
                                      <p:cBhvr>
                                        <p:cTn id="14" dur="1000" fill="hold"/>
                                        <p:tgtEl>
                                          <p:spTgt spid="389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8920"/>
                                        </p:tgtEl>
                                        <p:attrNameLst>
                                          <p:attrName>style.visibility</p:attrName>
                                        </p:attrNameLst>
                                      </p:cBhvr>
                                      <p:to>
                                        <p:strVal val="visible"/>
                                      </p:to>
                                    </p:set>
                                    <p:animEffect transition="in" filter="wipe(left)">
                                      <p:cBhvr>
                                        <p:cTn id="19" dur="500"/>
                                        <p:tgtEl>
                                          <p:spTgt spid="38920"/>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38921"/>
                                        </p:tgtEl>
                                        <p:attrNameLst>
                                          <p:attrName>style.visibility</p:attrName>
                                        </p:attrNameLst>
                                      </p:cBhvr>
                                      <p:to>
                                        <p:strVal val="visible"/>
                                      </p:to>
                                    </p:set>
                                    <p:animEffect transition="in" filter="wipe(left)">
                                      <p:cBhvr>
                                        <p:cTn id="23" dur="500"/>
                                        <p:tgtEl>
                                          <p:spTgt spid="38921"/>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grpId="0" nodeType="clickEffect">
                                  <p:stCondLst>
                                    <p:cond delay="0"/>
                                  </p:stCondLst>
                                  <p:childTnLst>
                                    <p:set>
                                      <p:cBhvr>
                                        <p:cTn id="27" dur="1" fill="hold">
                                          <p:stCondLst>
                                            <p:cond delay="0"/>
                                          </p:stCondLst>
                                        </p:cTn>
                                        <p:tgtEl>
                                          <p:spTgt spid="38918"/>
                                        </p:tgtEl>
                                        <p:attrNameLst>
                                          <p:attrName>style.visibility</p:attrName>
                                        </p:attrNameLst>
                                      </p:cBhvr>
                                      <p:to>
                                        <p:strVal val="visible"/>
                                      </p:to>
                                    </p:set>
                                    <p:animEffect transition="in" filter="wipe(down)">
                                      <p:cBhvr>
                                        <p:cTn id="28" dur="580">
                                          <p:stCondLst>
                                            <p:cond delay="0"/>
                                          </p:stCondLst>
                                        </p:cTn>
                                        <p:tgtEl>
                                          <p:spTgt spid="38918"/>
                                        </p:tgtEl>
                                      </p:cBhvr>
                                    </p:animEffect>
                                    <p:anim calcmode="lin" valueType="num">
                                      <p:cBhvr>
                                        <p:cTn id="29" dur="1822" tmFilter="0,0; 0.14,0.36; 0.43,0.73; 0.71,0.91; 1.0,1.0">
                                          <p:stCondLst>
                                            <p:cond delay="0"/>
                                          </p:stCondLst>
                                        </p:cTn>
                                        <p:tgtEl>
                                          <p:spTgt spid="38918"/>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8918"/>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8918"/>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8918"/>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8918"/>
                                        </p:tgtEl>
                                        <p:attrNameLst>
                                          <p:attrName>ppt_y</p:attrName>
                                        </p:attrNameLst>
                                      </p:cBhvr>
                                      <p:tavLst>
                                        <p:tav tm="0" fmla="#ppt_y-sin(pi*$)/81">
                                          <p:val>
                                            <p:fltVal val="0"/>
                                          </p:val>
                                        </p:tav>
                                        <p:tav tm="100000">
                                          <p:val>
                                            <p:fltVal val="1"/>
                                          </p:val>
                                        </p:tav>
                                      </p:tavLst>
                                    </p:anim>
                                    <p:animScale>
                                      <p:cBhvr>
                                        <p:cTn id="34" dur="26">
                                          <p:stCondLst>
                                            <p:cond delay="650"/>
                                          </p:stCondLst>
                                        </p:cTn>
                                        <p:tgtEl>
                                          <p:spTgt spid="38918"/>
                                        </p:tgtEl>
                                      </p:cBhvr>
                                      <p:to x="100000" y="60000"/>
                                    </p:animScale>
                                    <p:animScale>
                                      <p:cBhvr>
                                        <p:cTn id="35" dur="166" decel="50000">
                                          <p:stCondLst>
                                            <p:cond delay="676"/>
                                          </p:stCondLst>
                                        </p:cTn>
                                        <p:tgtEl>
                                          <p:spTgt spid="38918"/>
                                        </p:tgtEl>
                                      </p:cBhvr>
                                      <p:to x="100000" y="100000"/>
                                    </p:animScale>
                                    <p:animScale>
                                      <p:cBhvr>
                                        <p:cTn id="36" dur="26">
                                          <p:stCondLst>
                                            <p:cond delay="1312"/>
                                          </p:stCondLst>
                                        </p:cTn>
                                        <p:tgtEl>
                                          <p:spTgt spid="38918"/>
                                        </p:tgtEl>
                                      </p:cBhvr>
                                      <p:to x="100000" y="80000"/>
                                    </p:animScale>
                                    <p:animScale>
                                      <p:cBhvr>
                                        <p:cTn id="37" dur="166" decel="50000">
                                          <p:stCondLst>
                                            <p:cond delay="1338"/>
                                          </p:stCondLst>
                                        </p:cTn>
                                        <p:tgtEl>
                                          <p:spTgt spid="38918"/>
                                        </p:tgtEl>
                                      </p:cBhvr>
                                      <p:to x="100000" y="100000"/>
                                    </p:animScale>
                                    <p:animScale>
                                      <p:cBhvr>
                                        <p:cTn id="38" dur="26">
                                          <p:stCondLst>
                                            <p:cond delay="1642"/>
                                          </p:stCondLst>
                                        </p:cTn>
                                        <p:tgtEl>
                                          <p:spTgt spid="38918"/>
                                        </p:tgtEl>
                                      </p:cBhvr>
                                      <p:to x="100000" y="90000"/>
                                    </p:animScale>
                                    <p:animScale>
                                      <p:cBhvr>
                                        <p:cTn id="39" dur="166" decel="50000">
                                          <p:stCondLst>
                                            <p:cond delay="1668"/>
                                          </p:stCondLst>
                                        </p:cTn>
                                        <p:tgtEl>
                                          <p:spTgt spid="38918"/>
                                        </p:tgtEl>
                                      </p:cBhvr>
                                      <p:to x="100000" y="100000"/>
                                    </p:animScale>
                                    <p:animScale>
                                      <p:cBhvr>
                                        <p:cTn id="40" dur="26">
                                          <p:stCondLst>
                                            <p:cond delay="1808"/>
                                          </p:stCondLst>
                                        </p:cTn>
                                        <p:tgtEl>
                                          <p:spTgt spid="38918"/>
                                        </p:tgtEl>
                                      </p:cBhvr>
                                      <p:to x="100000" y="95000"/>
                                    </p:animScale>
                                    <p:animScale>
                                      <p:cBhvr>
                                        <p:cTn id="41" dur="166" decel="50000">
                                          <p:stCondLst>
                                            <p:cond delay="1834"/>
                                          </p:stCondLst>
                                        </p:cTn>
                                        <p:tgtEl>
                                          <p:spTgt spid="38918"/>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38923"/>
                                        </p:tgtEl>
                                        <p:attrNameLst>
                                          <p:attrName>style.visibility</p:attrName>
                                        </p:attrNameLst>
                                      </p:cBhvr>
                                      <p:to>
                                        <p:strVal val="visible"/>
                                      </p:to>
                                    </p:set>
                                    <p:animEffect transition="in" filter="strips(downRight)">
                                      <p:cBhvr>
                                        <p:cTn id="46" dur="500"/>
                                        <p:tgtEl>
                                          <p:spTgt spid="38923"/>
                                        </p:tgtEl>
                                      </p:cBhvr>
                                    </p:animEffect>
                                  </p:childTnLst>
                                </p:cTn>
                              </p:par>
                            </p:childTnLst>
                          </p:cTn>
                        </p:par>
                        <p:par>
                          <p:cTn id="47" fill="hold">
                            <p:stCondLst>
                              <p:cond delay="500"/>
                            </p:stCondLst>
                            <p:childTnLst>
                              <p:par>
                                <p:cTn id="48" presetID="3" presetClass="entr" presetSubtype="10" fill="hold" grpId="0" nodeType="afterEffect">
                                  <p:stCondLst>
                                    <p:cond delay="0"/>
                                  </p:stCondLst>
                                  <p:childTnLst>
                                    <p:set>
                                      <p:cBhvr>
                                        <p:cTn id="49" dur="1" fill="hold">
                                          <p:stCondLst>
                                            <p:cond delay="0"/>
                                          </p:stCondLst>
                                        </p:cTn>
                                        <p:tgtEl>
                                          <p:spTgt spid="38925"/>
                                        </p:tgtEl>
                                        <p:attrNameLst>
                                          <p:attrName>style.visibility</p:attrName>
                                        </p:attrNameLst>
                                      </p:cBhvr>
                                      <p:to>
                                        <p:strVal val="visible"/>
                                      </p:to>
                                    </p:set>
                                    <p:animEffect transition="in" filter="blinds(horizontal)">
                                      <p:cBhvr>
                                        <p:cTn id="50" dur="500"/>
                                        <p:tgtEl>
                                          <p:spTgt spid="38925"/>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9" fill="hold" grpId="0" nodeType="clickEffect">
                                  <p:stCondLst>
                                    <p:cond delay="0"/>
                                  </p:stCondLst>
                                  <p:childTnLst>
                                    <p:set>
                                      <p:cBhvr>
                                        <p:cTn id="54" dur="1" fill="hold">
                                          <p:stCondLst>
                                            <p:cond delay="0"/>
                                          </p:stCondLst>
                                        </p:cTn>
                                        <p:tgtEl>
                                          <p:spTgt spid="38924"/>
                                        </p:tgtEl>
                                        <p:attrNameLst>
                                          <p:attrName>style.visibility</p:attrName>
                                        </p:attrNameLst>
                                      </p:cBhvr>
                                      <p:to>
                                        <p:strVal val="visible"/>
                                      </p:to>
                                    </p:set>
                                    <p:animEffect transition="in" filter="strips(upLeft)">
                                      <p:cBhvr>
                                        <p:cTn id="55" dur="500"/>
                                        <p:tgtEl>
                                          <p:spTgt spid="38924"/>
                                        </p:tgtEl>
                                      </p:cBhvr>
                                    </p:animEffect>
                                  </p:childTnLst>
                                </p:cTn>
                              </p:par>
                            </p:childTnLst>
                          </p:cTn>
                        </p:par>
                        <p:par>
                          <p:cTn id="56" fill="hold">
                            <p:stCondLst>
                              <p:cond delay="500"/>
                            </p:stCondLst>
                            <p:childTnLst>
                              <p:par>
                                <p:cTn id="57" presetID="12" presetClass="entr" presetSubtype="4" fill="hold" grpId="0" nodeType="afterEffect">
                                  <p:stCondLst>
                                    <p:cond delay="0"/>
                                  </p:stCondLst>
                                  <p:childTnLst>
                                    <p:set>
                                      <p:cBhvr>
                                        <p:cTn id="58" dur="1" fill="hold">
                                          <p:stCondLst>
                                            <p:cond delay="0"/>
                                          </p:stCondLst>
                                        </p:cTn>
                                        <p:tgtEl>
                                          <p:spTgt spid="38926"/>
                                        </p:tgtEl>
                                        <p:attrNameLst>
                                          <p:attrName>style.visibility</p:attrName>
                                        </p:attrNameLst>
                                      </p:cBhvr>
                                      <p:to>
                                        <p:strVal val="visible"/>
                                      </p:to>
                                    </p:set>
                                    <p:animEffect transition="in" filter="slide(fromBottom)">
                                      <p:cBhvr>
                                        <p:cTn id="59" dur="500"/>
                                        <p:tgtEl>
                                          <p:spTgt spid="38926"/>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38927"/>
                                        </p:tgtEl>
                                        <p:attrNameLst>
                                          <p:attrName>style.visibility</p:attrName>
                                        </p:attrNameLst>
                                      </p:cBhvr>
                                      <p:to>
                                        <p:strVal val="visible"/>
                                      </p:to>
                                    </p:set>
                                    <p:animEffect transition="in" filter="dissolve">
                                      <p:cBhvr>
                                        <p:cTn id="64" dur="500"/>
                                        <p:tgtEl>
                                          <p:spTgt spid="38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P spid="38918" grpId="0"/>
      <p:bldP spid="38923" grpId="0" animBg="1"/>
      <p:bldP spid="38924" grpId="0" animBg="1"/>
      <p:bldP spid="38925" grpId="0" animBg="1"/>
      <p:bldP spid="38926" grpId="0" animBg="1"/>
      <p:bldP spid="3892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Text Box 2"/>
          <p:cNvSpPr txBox="1">
            <a:spLocks noChangeArrowheads="1"/>
          </p:cNvSpPr>
          <p:nvPr/>
        </p:nvSpPr>
        <p:spPr bwMode="auto">
          <a:xfrm>
            <a:off x="539750" y="476250"/>
            <a:ext cx="3041650" cy="519113"/>
          </a:xfrm>
          <a:prstGeom prst="rect">
            <a:avLst/>
          </a:prstGeom>
          <a:noFill/>
          <a:ln w="9525">
            <a:noFill/>
            <a:miter lim="800000"/>
            <a:headEnd/>
            <a:tailEnd/>
          </a:ln>
        </p:spPr>
        <p:txBody>
          <a:bodyPr wrap="none"/>
          <a:lstStyle/>
          <a:p>
            <a:r>
              <a:rPr kumimoji="1" lang="zh-CN" altLang="en-US" sz="2800" b="1">
                <a:latin typeface="Times New Roman" pitchFamily="18" charset="0"/>
                <a:ea typeface="楷体_GB2312" pitchFamily="49" charset="-122"/>
              </a:rPr>
              <a:t>三阶行列式的计算 </a:t>
            </a:r>
          </a:p>
        </p:txBody>
      </p:sp>
      <p:sp>
        <p:nvSpPr>
          <p:cNvPr id="39939" name="Text Box 3"/>
          <p:cNvSpPr txBox="1">
            <a:spLocks noChangeArrowheads="1"/>
          </p:cNvSpPr>
          <p:nvPr/>
        </p:nvSpPr>
        <p:spPr bwMode="auto">
          <a:xfrm>
            <a:off x="3635375" y="476250"/>
            <a:ext cx="2681288" cy="519113"/>
          </a:xfrm>
          <a:prstGeom prst="rect">
            <a:avLst/>
          </a:prstGeom>
          <a:noFill/>
          <a:ln w="9525">
            <a:noFill/>
            <a:miter lim="800000"/>
            <a:headEnd/>
            <a:tailEnd/>
          </a:ln>
        </p:spPr>
        <p:txBody>
          <a:bodyPr wrap="none"/>
          <a:lstStyle/>
          <a:p>
            <a:r>
              <a:rPr kumimoji="1" lang="en-US" altLang="zh-CN" sz="2800" b="1">
                <a:latin typeface="Times New Roman" pitchFamily="18" charset="0"/>
                <a:ea typeface="楷体_GB2312" pitchFamily="49" charset="-122"/>
              </a:rPr>
              <a:t>——</a:t>
            </a:r>
            <a:r>
              <a:rPr kumimoji="1" lang="en-US" altLang="zh-CN" sz="2800" b="1">
                <a:latin typeface="楷体_GB2312" pitchFamily="49" charset="-122"/>
                <a:ea typeface="楷体_GB2312" pitchFamily="49" charset="-122"/>
              </a:rPr>
              <a:t> </a:t>
            </a:r>
            <a:r>
              <a:rPr kumimoji="1" lang="zh-CN" altLang="en-US" sz="2800" b="1">
                <a:solidFill>
                  <a:srgbClr val="FF0000"/>
                </a:solidFill>
                <a:latin typeface="楷体_GB2312" pitchFamily="49" charset="-122"/>
                <a:ea typeface="楷体_GB2312" pitchFamily="49" charset="-122"/>
              </a:rPr>
              <a:t>对角线法则 </a:t>
            </a:r>
            <a:endParaRPr kumimoji="1" lang="zh-CN" altLang="en-US" sz="2800" b="1">
              <a:latin typeface="Times New Roman" pitchFamily="18" charset="0"/>
              <a:ea typeface="楷体_GB2312" pitchFamily="49" charset="-122"/>
            </a:endParaRPr>
          </a:p>
        </p:txBody>
      </p:sp>
      <p:graphicFrame>
        <p:nvGraphicFramePr>
          <p:cNvPr id="9218" name="Object 4"/>
          <p:cNvGraphicFramePr>
            <a:graphicFrameLocks noChangeAspect="1"/>
          </p:cNvGraphicFramePr>
          <p:nvPr/>
        </p:nvGraphicFramePr>
        <p:xfrm>
          <a:off x="892175" y="1017588"/>
          <a:ext cx="3016250" cy="1778000"/>
        </p:xfrm>
        <a:graphic>
          <a:graphicData uri="http://schemas.openxmlformats.org/presentationml/2006/ole">
            <p:oleObj spid="_x0000_s9218" name="Equation" r:id="rId3" imgW="1206360" imgH="711000" progId="Equation.DSMT4">
              <p:embed/>
            </p:oleObj>
          </a:graphicData>
        </a:graphic>
      </p:graphicFrame>
      <p:sp>
        <p:nvSpPr>
          <p:cNvPr id="39941" name="Line 5"/>
          <p:cNvSpPr>
            <a:spLocks noChangeShapeType="1"/>
          </p:cNvSpPr>
          <p:nvPr/>
        </p:nvSpPr>
        <p:spPr bwMode="auto">
          <a:xfrm>
            <a:off x="2111375" y="1454150"/>
            <a:ext cx="1219200" cy="965200"/>
          </a:xfrm>
          <a:prstGeom prst="line">
            <a:avLst/>
          </a:prstGeom>
          <a:noFill/>
          <a:ln w="28575">
            <a:solidFill>
              <a:srgbClr val="FF0000"/>
            </a:solidFill>
            <a:round/>
            <a:headEnd/>
            <a:tailEnd/>
          </a:ln>
        </p:spPr>
        <p:txBody>
          <a:bodyPr/>
          <a:lstStyle/>
          <a:p>
            <a:endParaRPr lang="zh-CN" altLang="en-US"/>
          </a:p>
        </p:txBody>
      </p:sp>
      <p:sp>
        <p:nvSpPr>
          <p:cNvPr id="39942" name="Line 6"/>
          <p:cNvSpPr>
            <a:spLocks noChangeShapeType="1"/>
          </p:cNvSpPr>
          <p:nvPr/>
        </p:nvSpPr>
        <p:spPr bwMode="auto">
          <a:xfrm flipV="1">
            <a:off x="2035175" y="1466850"/>
            <a:ext cx="1219200" cy="965200"/>
          </a:xfrm>
          <a:prstGeom prst="line">
            <a:avLst/>
          </a:prstGeom>
          <a:noFill/>
          <a:ln w="28575">
            <a:solidFill>
              <a:srgbClr val="3333FF"/>
            </a:solidFill>
            <a:prstDash val="dash"/>
            <a:round/>
            <a:headEnd/>
            <a:tailEnd/>
          </a:ln>
        </p:spPr>
        <p:txBody>
          <a:bodyPr/>
          <a:lstStyle/>
          <a:p>
            <a:endParaRPr lang="zh-CN" altLang="en-US"/>
          </a:p>
        </p:txBody>
      </p:sp>
      <p:grpSp>
        <p:nvGrpSpPr>
          <p:cNvPr id="2" name="Group 7"/>
          <p:cNvGrpSpPr>
            <a:grpSpLocks/>
          </p:cNvGrpSpPr>
          <p:nvPr/>
        </p:nvGrpSpPr>
        <p:grpSpPr bwMode="auto">
          <a:xfrm>
            <a:off x="2195513" y="1484313"/>
            <a:ext cx="2819400" cy="1997075"/>
            <a:chOff x="2448" y="1440"/>
            <a:chExt cx="1776" cy="1258"/>
          </a:xfrm>
        </p:grpSpPr>
        <p:grpSp>
          <p:nvGrpSpPr>
            <p:cNvPr id="9245" name="Group 8"/>
            <p:cNvGrpSpPr>
              <a:grpSpLocks/>
            </p:cNvGrpSpPr>
            <p:nvPr/>
          </p:nvGrpSpPr>
          <p:grpSpPr bwMode="auto">
            <a:xfrm>
              <a:off x="3360" y="1440"/>
              <a:ext cx="864" cy="1248"/>
              <a:chOff x="3360" y="1440"/>
              <a:chExt cx="864" cy="1248"/>
            </a:xfrm>
          </p:grpSpPr>
          <p:sp>
            <p:nvSpPr>
              <p:cNvPr id="9247" name="Line 9"/>
              <p:cNvSpPr>
                <a:spLocks noChangeShapeType="1"/>
              </p:cNvSpPr>
              <p:nvPr/>
            </p:nvSpPr>
            <p:spPr bwMode="auto">
              <a:xfrm>
                <a:off x="3360" y="1440"/>
                <a:ext cx="864" cy="720"/>
              </a:xfrm>
              <a:prstGeom prst="line">
                <a:avLst/>
              </a:prstGeom>
              <a:noFill/>
              <a:ln w="28575">
                <a:solidFill>
                  <a:srgbClr val="FF0000"/>
                </a:solidFill>
                <a:round/>
                <a:headEnd/>
                <a:tailEnd/>
              </a:ln>
            </p:spPr>
            <p:txBody>
              <a:bodyPr/>
              <a:lstStyle/>
              <a:p>
                <a:endParaRPr lang="zh-CN" altLang="en-US"/>
              </a:p>
            </p:txBody>
          </p:sp>
          <p:sp>
            <p:nvSpPr>
              <p:cNvPr id="9248" name="Line 10"/>
              <p:cNvSpPr>
                <a:spLocks noChangeShapeType="1"/>
              </p:cNvSpPr>
              <p:nvPr/>
            </p:nvSpPr>
            <p:spPr bwMode="auto">
              <a:xfrm flipV="1">
                <a:off x="3552" y="2156"/>
                <a:ext cx="672" cy="532"/>
              </a:xfrm>
              <a:prstGeom prst="line">
                <a:avLst/>
              </a:prstGeom>
              <a:noFill/>
              <a:ln w="28575">
                <a:solidFill>
                  <a:srgbClr val="FF0000"/>
                </a:solidFill>
                <a:round/>
                <a:headEnd/>
                <a:tailEnd/>
              </a:ln>
            </p:spPr>
            <p:txBody>
              <a:bodyPr/>
              <a:lstStyle/>
              <a:p>
                <a:endParaRPr lang="zh-CN" altLang="en-US"/>
              </a:p>
            </p:txBody>
          </p:sp>
        </p:grpSp>
        <p:sp>
          <p:nvSpPr>
            <p:cNvPr id="9246" name="Line 11"/>
            <p:cNvSpPr>
              <a:spLocks noChangeShapeType="1"/>
            </p:cNvSpPr>
            <p:nvPr/>
          </p:nvSpPr>
          <p:spPr bwMode="auto">
            <a:xfrm>
              <a:off x="2448" y="1824"/>
              <a:ext cx="1104" cy="874"/>
            </a:xfrm>
            <a:prstGeom prst="line">
              <a:avLst/>
            </a:prstGeom>
            <a:noFill/>
            <a:ln w="28575">
              <a:solidFill>
                <a:srgbClr val="FF0000"/>
              </a:solidFill>
              <a:round/>
              <a:headEnd/>
              <a:tailEnd/>
            </a:ln>
          </p:spPr>
          <p:txBody>
            <a:bodyPr/>
            <a:lstStyle/>
            <a:p>
              <a:endParaRPr lang="zh-CN" altLang="en-US"/>
            </a:p>
          </p:txBody>
        </p:sp>
      </p:grpSp>
      <p:grpSp>
        <p:nvGrpSpPr>
          <p:cNvPr id="4" name="Group 12"/>
          <p:cNvGrpSpPr>
            <a:grpSpLocks/>
          </p:cNvGrpSpPr>
          <p:nvPr/>
        </p:nvGrpSpPr>
        <p:grpSpPr bwMode="auto">
          <a:xfrm>
            <a:off x="250825" y="1412875"/>
            <a:ext cx="3048000" cy="2176463"/>
            <a:chOff x="1440" y="1413"/>
            <a:chExt cx="1920" cy="1371"/>
          </a:xfrm>
        </p:grpSpPr>
        <p:sp>
          <p:nvSpPr>
            <p:cNvPr id="9242" name="Line 13"/>
            <p:cNvSpPr>
              <a:spLocks noChangeShapeType="1"/>
            </p:cNvSpPr>
            <p:nvPr/>
          </p:nvSpPr>
          <p:spPr bwMode="auto">
            <a:xfrm flipV="1">
              <a:off x="2208" y="1872"/>
              <a:ext cx="1152" cy="912"/>
            </a:xfrm>
            <a:prstGeom prst="line">
              <a:avLst/>
            </a:prstGeom>
            <a:noFill/>
            <a:ln w="28575">
              <a:solidFill>
                <a:srgbClr val="3333FF"/>
              </a:solidFill>
              <a:prstDash val="dash"/>
              <a:round/>
              <a:headEnd/>
              <a:tailEnd/>
            </a:ln>
          </p:spPr>
          <p:txBody>
            <a:bodyPr/>
            <a:lstStyle/>
            <a:p>
              <a:endParaRPr lang="zh-CN" altLang="en-US"/>
            </a:p>
          </p:txBody>
        </p:sp>
        <p:sp>
          <p:nvSpPr>
            <p:cNvPr id="9243" name="Line 14"/>
            <p:cNvSpPr>
              <a:spLocks noChangeShapeType="1"/>
            </p:cNvSpPr>
            <p:nvPr/>
          </p:nvSpPr>
          <p:spPr bwMode="auto">
            <a:xfrm flipV="1">
              <a:off x="1488" y="1413"/>
              <a:ext cx="921" cy="729"/>
            </a:xfrm>
            <a:prstGeom prst="line">
              <a:avLst/>
            </a:prstGeom>
            <a:noFill/>
            <a:ln w="28575">
              <a:solidFill>
                <a:srgbClr val="3333FF"/>
              </a:solidFill>
              <a:prstDash val="dash"/>
              <a:round/>
              <a:headEnd/>
              <a:tailEnd/>
            </a:ln>
          </p:spPr>
          <p:txBody>
            <a:bodyPr/>
            <a:lstStyle/>
            <a:p>
              <a:endParaRPr lang="zh-CN" altLang="en-US"/>
            </a:p>
          </p:txBody>
        </p:sp>
        <p:sp>
          <p:nvSpPr>
            <p:cNvPr id="9244" name="Line 15"/>
            <p:cNvSpPr>
              <a:spLocks noChangeShapeType="1"/>
            </p:cNvSpPr>
            <p:nvPr/>
          </p:nvSpPr>
          <p:spPr bwMode="auto">
            <a:xfrm>
              <a:off x="1440" y="2160"/>
              <a:ext cx="768" cy="608"/>
            </a:xfrm>
            <a:prstGeom prst="line">
              <a:avLst/>
            </a:prstGeom>
            <a:noFill/>
            <a:ln w="28575">
              <a:solidFill>
                <a:srgbClr val="3333FF"/>
              </a:solidFill>
              <a:prstDash val="dash"/>
              <a:round/>
              <a:headEnd/>
              <a:tailEnd/>
            </a:ln>
          </p:spPr>
          <p:txBody>
            <a:bodyPr/>
            <a:lstStyle/>
            <a:p>
              <a:endParaRPr lang="zh-CN" altLang="en-US"/>
            </a:p>
          </p:txBody>
        </p:sp>
      </p:grpSp>
      <p:grpSp>
        <p:nvGrpSpPr>
          <p:cNvPr id="5" name="Group 16"/>
          <p:cNvGrpSpPr>
            <a:grpSpLocks/>
          </p:cNvGrpSpPr>
          <p:nvPr/>
        </p:nvGrpSpPr>
        <p:grpSpPr bwMode="auto">
          <a:xfrm>
            <a:off x="1042988" y="1341438"/>
            <a:ext cx="2286000" cy="2176462"/>
            <a:chOff x="1920" y="1413"/>
            <a:chExt cx="1440" cy="1371"/>
          </a:xfrm>
        </p:grpSpPr>
        <p:sp>
          <p:nvSpPr>
            <p:cNvPr id="9239" name="Line 17"/>
            <p:cNvSpPr>
              <a:spLocks noChangeShapeType="1"/>
            </p:cNvSpPr>
            <p:nvPr/>
          </p:nvSpPr>
          <p:spPr bwMode="auto">
            <a:xfrm flipV="1">
              <a:off x="2688" y="2252"/>
              <a:ext cx="672" cy="532"/>
            </a:xfrm>
            <a:prstGeom prst="line">
              <a:avLst/>
            </a:prstGeom>
            <a:noFill/>
            <a:ln w="28575">
              <a:solidFill>
                <a:srgbClr val="3333FF"/>
              </a:solidFill>
              <a:prstDash val="dash"/>
              <a:round/>
              <a:headEnd/>
              <a:tailEnd/>
            </a:ln>
          </p:spPr>
          <p:txBody>
            <a:bodyPr/>
            <a:lstStyle/>
            <a:p>
              <a:endParaRPr lang="zh-CN" altLang="en-US"/>
            </a:p>
          </p:txBody>
        </p:sp>
        <p:sp>
          <p:nvSpPr>
            <p:cNvPr id="9240" name="Line 18"/>
            <p:cNvSpPr>
              <a:spLocks noChangeShapeType="1"/>
            </p:cNvSpPr>
            <p:nvPr/>
          </p:nvSpPr>
          <p:spPr bwMode="auto">
            <a:xfrm flipV="1">
              <a:off x="1968" y="1413"/>
              <a:ext cx="921" cy="729"/>
            </a:xfrm>
            <a:prstGeom prst="line">
              <a:avLst/>
            </a:prstGeom>
            <a:noFill/>
            <a:ln w="28575">
              <a:solidFill>
                <a:srgbClr val="3333FF"/>
              </a:solidFill>
              <a:prstDash val="dash"/>
              <a:round/>
              <a:headEnd/>
              <a:tailEnd/>
            </a:ln>
          </p:spPr>
          <p:txBody>
            <a:bodyPr/>
            <a:lstStyle/>
            <a:p>
              <a:endParaRPr lang="zh-CN" altLang="en-US"/>
            </a:p>
          </p:txBody>
        </p:sp>
        <p:sp>
          <p:nvSpPr>
            <p:cNvPr id="9241" name="Line 19"/>
            <p:cNvSpPr>
              <a:spLocks noChangeShapeType="1"/>
            </p:cNvSpPr>
            <p:nvPr/>
          </p:nvSpPr>
          <p:spPr bwMode="auto">
            <a:xfrm>
              <a:off x="1920" y="2160"/>
              <a:ext cx="768" cy="608"/>
            </a:xfrm>
            <a:prstGeom prst="line">
              <a:avLst/>
            </a:prstGeom>
            <a:noFill/>
            <a:ln w="28575">
              <a:solidFill>
                <a:srgbClr val="3333FF"/>
              </a:solidFill>
              <a:prstDash val="dash"/>
              <a:round/>
              <a:headEnd/>
              <a:tailEnd/>
            </a:ln>
          </p:spPr>
          <p:txBody>
            <a:bodyPr/>
            <a:lstStyle/>
            <a:p>
              <a:endParaRPr lang="zh-CN" altLang="en-US"/>
            </a:p>
          </p:txBody>
        </p:sp>
      </p:grpSp>
      <p:graphicFrame>
        <p:nvGraphicFramePr>
          <p:cNvPr id="39956" name="Object 20"/>
          <p:cNvGraphicFramePr>
            <a:graphicFrameLocks noChangeAspect="1"/>
          </p:cNvGraphicFramePr>
          <p:nvPr/>
        </p:nvGraphicFramePr>
        <p:xfrm>
          <a:off x="4513263" y="3540125"/>
          <a:ext cx="1622425" cy="573088"/>
        </p:xfrm>
        <a:graphic>
          <a:graphicData uri="http://schemas.openxmlformats.org/presentationml/2006/ole">
            <p:oleObj spid="_x0000_s9219" name="Equation" r:id="rId4" imgW="647640" imgH="228600" progId="Equation.DSMT4">
              <p:embed/>
            </p:oleObj>
          </a:graphicData>
        </a:graphic>
      </p:graphicFrame>
      <p:grpSp>
        <p:nvGrpSpPr>
          <p:cNvPr id="6" name="Group 21"/>
          <p:cNvGrpSpPr>
            <a:grpSpLocks/>
          </p:cNvGrpSpPr>
          <p:nvPr/>
        </p:nvGrpSpPr>
        <p:grpSpPr bwMode="auto">
          <a:xfrm>
            <a:off x="2195513" y="1484313"/>
            <a:ext cx="2133600" cy="2008187"/>
            <a:chOff x="2448" y="1458"/>
            <a:chExt cx="1344" cy="1265"/>
          </a:xfrm>
        </p:grpSpPr>
        <p:sp>
          <p:nvSpPr>
            <p:cNvPr id="9235" name="Line 22"/>
            <p:cNvSpPr>
              <a:spLocks noChangeShapeType="1"/>
            </p:cNvSpPr>
            <p:nvPr/>
          </p:nvSpPr>
          <p:spPr bwMode="auto">
            <a:xfrm>
              <a:off x="2448" y="2191"/>
              <a:ext cx="672" cy="532"/>
            </a:xfrm>
            <a:prstGeom prst="line">
              <a:avLst/>
            </a:prstGeom>
            <a:noFill/>
            <a:ln w="28575">
              <a:solidFill>
                <a:srgbClr val="FF0000"/>
              </a:solidFill>
              <a:round/>
              <a:headEnd/>
              <a:tailEnd/>
            </a:ln>
          </p:spPr>
          <p:txBody>
            <a:bodyPr/>
            <a:lstStyle/>
            <a:p>
              <a:endParaRPr lang="zh-CN" altLang="en-US"/>
            </a:p>
          </p:txBody>
        </p:sp>
        <p:grpSp>
          <p:nvGrpSpPr>
            <p:cNvPr id="9236" name="Group 23"/>
            <p:cNvGrpSpPr>
              <a:grpSpLocks/>
            </p:cNvGrpSpPr>
            <p:nvPr/>
          </p:nvGrpSpPr>
          <p:grpSpPr bwMode="auto">
            <a:xfrm>
              <a:off x="2919" y="1458"/>
              <a:ext cx="873" cy="1248"/>
              <a:chOff x="2919" y="1458"/>
              <a:chExt cx="873" cy="1248"/>
            </a:xfrm>
          </p:grpSpPr>
          <p:sp>
            <p:nvSpPr>
              <p:cNvPr id="9237" name="Line 24"/>
              <p:cNvSpPr>
                <a:spLocks noChangeShapeType="1"/>
              </p:cNvSpPr>
              <p:nvPr/>
            </p:nvSpPr>
            <p:spPr bwMode="auto">
              <a:xfrm>
                <a:off x="2919" y="1458"/>
                <a:ext cx="873" cy="702"/>
              </a:xfrm>
              <a:prstGeom prst="line">
                <a:avLst/>
              </a:prstGeom>
              <a:noFill/>
              <a:ln w="28575">
                <a:solidFill>
                  <a:srgbClr val="FF0000"/>
                </a:solidFill>
                <a:round/>
                <a:headEnd/>
                <a:tailEnd/>
              </a:ln>
            </p:spPr>
            <p:txBody>
              <a:bodyPr/>
              <a:lstStyle/>
              <a:p>
                <a:endParaRPr lang="zh-CN" altLang="en-US"/>
              </a:p>
            </p:txBody>
          </p:sp>
          <p:sp>
            <p:nvSpPr>
              <p:cNvPr id="9238" name="Line 25"/>
              <p:cNvSpPr>
                <a:spLocks noChangeShapeType="1"/>
              </p:cNvSpPr>
              <p:nvPr/>
            </p:nvSpPr>
            <p:spPr bwMode="auto">
              <a:xfrm flipV="1">
                <a:off x="3120" y="2160"/>
                <a:ext cx="672" cy="546"/>
              </a:xfrm>
              <a:prstGeom prst="line">
                <a:avLst/>
              </a:prstGeom>
              <a:noFill/>
              <a:ln w="28575">
                <a:solidFill>
                  <a:srgbClr val="FF0000"/>
                </a:solidFill>
                <a:round/>
                <a:headEnd/>
                <a:tailEnd/>
              </a:ln>
            </p:spPr>
            <p:txBody>
              <a:bodyPr/>
              <a:lstStyle/>
              <a:p>
                <a:endParaRPr lang="zh-CN" altLang="en-US"/>
              </a:p>
            </p:txBody>
          </p:sp>
        </p:grpSp>
      </p:grpSp>
      <p:graphicFrame>
        <p:nvGraphicFramePr>
          <p:cNvPr id="39962" name="Object 26"/>
          <p:cNvGraphicFramePr>
            <a:graphicFrameLocks noChangeAspect="1"/>
          </p:cNvGraphicFramePr>
          <p:nvPr/>
        </p:nvGraphicFramePr>
        <p:xfrm>
          <a:off x="1276350" y="3536950"/>
          <a:ext cx="1684338" cy="571500"/>
        </p:xfrm>
        <a:graphic>
          <a:graphicData uri="http://schemas.openxmlformats.org/presentationml/2006/ole">
            <p:oleObj spid="_x0000_s9220" name="Equation" r:id="rId5" imgW="672840" imgH="228600" progId="Equation.DSMT4">
              <p:embed/>
            </p:oleObj>
          </a:graphicData>
        </a:graphic>
      </p:graphicFrame>
      <p:graphicFrame>
        <p:nvGraphicFramePr>
          <p:cNvPr id="39963" name="Object 27"/>
          <p:cNvGraphicFramePr>
            <a:graphicFrameLocks noChangeAspect="1"/>
          </p:cNvGraphicFramePr>
          <p:nvPr/>
        </p:nvGraphicFramePr>
        <p:xfrm>
          <a:off x="2924175" y="3540125"/>
          <a:ext cx="1622425" cy="573088"/>
        </p:xfrm>
        <a:graphic>
          <a:graphicData uri="http://schemas.openxmlformats.org/presentationml/2006/ole">
            <p:oleObj spid="_x0000_s9221" name="Equation" r:id="rId6" imgW="647640" imgH="228600" progId="Equation.DSMT4">
              <p:embed/>
            </p:oleObj>
          </a:graphicData>
        </a:graphic>
      </p:graphicFrame>
      <p:graphicFrame>
        <p:nvGraphicFramePr>
          <p:cNvPr id="39964" name="Object 28"/>
          <p:cNvGraphicFramePr>
            <a:graphicFrameLocks noChangeAspect="1"/>
          </p:cNvGraphicFramePr>
          <p:nvPr/>
        </p:nvGraphicFramePr>
        <p:xfrm>
          <a:off x="1420813" y="4111625"/>
          <a:ext cx="1620837" cy="571500"/>
        </p:xfrm>
        <a:graphic>
          <a:graphicData uri="http://schemas.openxmlformats.org/presentationml/2006/ole">
            <p:oleObj spid="_x0000_s9222" name="Equation" r:id="rId7" imgW="647640" imgH="228600" progId="Equation.DSMT4">
              <p:embed/>
            </p:oleObj>
          </a:graphicData>
        </a:graphic>
      </p:graphicFrame>
      <p:graphicFrame>
        <p:nvGraphicFramePr>
          <p:cNvPr id="39965" name="Object 29"/>
          <p:cNvGraphicFramePr>
            <a:graphicFrameLocks noChangeAspect="1"/>
          </p:cNvGraphicFramePr>
          <p:nvPr/>
        </p:nvGraphicFramePr>
        <p:xfrm>
          <a:off x="2924175" y="4111625"/>
          <a:ext cx="1620838" cy="573088"/>
        </p:xfrm>
        <a:graphic>
          <a:graphicData uri="http://schemas.openxmlformats.org/presentationml/2006/ole">
            <p:oleObj spid="_x0000_s9223" name="Equation" r:id="rId8" imgW="647640" imgH="228600" progId="Equation.DSMT4">
              <p:embed/>
            </p:oleObj>
          </a:graphicData>
        </a:graphic>
      </p:graphicFrame>
      <p:graphicFrame>
        <p:nvGraphicFramePr>
          <p:cNvPr id="39966" name="Object 30"/>
          <p:cNvGraphicFramePr>
            <a:graphicFrameLocks noChangeAspect="1"/>
          </p:cNvGraphicFramePr>
          <p:nvPr/>
        </p:nvGraphicFramePr>
        <p:xfrm>
          <a:off x="4529138" y="4111625"/>
          <a:ext cx="1620837" cy="571500"/>
        </p:xfrm>
        <a:graphic>
          <a:graphicData uri="http://schemas.openxmlformats.org/presentationml/2006/ole">
            <p:oleObj spid="_x0000_s9224" name="Equation" r:id="rId9" imgW="647640" imgH="228600" progId="Equation.DSMT4">
              <p:embed/>
            </p:oleObj>
          </a:graphicData>
        </a:graphic>
      </p:graphicFrame>
      <p:sp>
        <p:nvSpPr>
          <p:cNvPr id="39967" name="Text Box 31"/>
          <p:cNvSpPr txBox="1">
            <a:spLocks noChangeArrowheads="1"/>
          </p:cNvSpPr>
          <p:nvPr/>
        </p:nvSpPr>
        <p:spPr bwMode="auto">
          <a:xfrm>
            <a:off x="574675" y="4926013"/>
            <a:ext cx="6584950" cy="457200"/>
          </a:xfrm>
          <a:prstGeom prst="rect">
            <a:avLst/>
          </a:prstGeom>
          <a:noFill/>
          <a:ln w="9525">
            <a:noFill/>
            <a:miter lim="800000"/>
            <a:headEnd/>
            <a:tailEnd/>
          </a:ln>
        </p:spPr>
        <p:txBody>
          <a:bodyPr wrap="none">
            <a:spAutoFit/>
          </a:bodyPr>
          <a:lstStyle/>
          <a:p>
            <a:r>
              <a:rPr kumimoji="1" lang="zh-CN" altLang="en-US" sz="2400" b="1">
                <a:solidFill>
                  <a:srgbClr val="FF0000"/>
                </a:solidFill>
                <a:latin typeface="楷体_GB2312" pitchFamily="49" charset="-122"/>
                <a:ea typeface="楷体_GB2312" pitchFamily="49" charset="-122"/>
              </a:rPr>
              <a:t>注意：</a:t>
            </a:r>
            <a:r>
              <a:rPr kumimoji="1" lang="zh-CN" altLang="en-US" sz="2400" b="1">
                <a:latin typeface="楷体_GB2312" pitchFamily="49" charset="-122"/>
                <a:ea typeface="楷体_GB2312" pitchFamily="49" charset="-122"/>
              </a:rPr>
              <a:t>对角线法则只适用于二阶与三阶行列式</a:t>
            </a:r>
            <a:r>
              <a:rPr kumimoji="1" lang="en-US" altLang="zh-CN" sz="2400" b="1">
                <a:latin typeface="楷体_GB2312" pitchFamily="49" charset="-122"/>
                <a:ea typeface="楷体_GB2312" pitchFamily="49" charset="-122"/>
              </a:rPr>
              <a:t>. </a:t>
            </a:r>
          </a:p>
        </p:txBody>
      </p:sp>
      <p:sp>
        <p:nvSpPr>
          <p:cNvPr id="39968" name="Text Box 32"/>
          <p:cNvSpPr txBox="1">
            <a:spLocks noChangeArrowheads="1"/>
          </p:cNvSpPr>
          <p:nvPr/>
        </p:nvSpPr>
        <p:spPr bwMode="auto">
          <a:xfrm>
            <a:off x="4462463" y="1196975"/>
            <a:ext cx="4681537" cy="865188"/>
          </a:xfrm>
          <a:prstGeom prst="rect">
            <a:avLst/>
          </a:prstGeom>
          <a:noFill/>
          <a:ln w="9525">
            <a:noFill/>
            <a:miter lim="800000"/>
            <a:headEnd/>
            <a:tailEnd/>
          </a:ln>
        </p:spPr>
        <p:txBody>
          <a:bodyPr wrap="none"/>
          <a:lstStyle/>
          <a:p>
            <a:r>
              <a:rPr lang="zh-CN" altLang="en-US" sz="2400" b="1">
                <a:solidFill>
                  <a:srgbClr val="FF0000"/>
                </a:solidFill>
                <a:latin typeface="楷体_GB2312" pitchFamily="49" charset="-122"/>
                <a:ea typeface="楷体_GB2312" pitchFamily="49" charset="-122"/>
              </a:rPr>
              <a:t>实线上的三个元素的乘积冠正号， </a:t>
            </a:r>
          </a:p>
          <a:p>
            <a:pPr>
              <a:lnSpc>
                <a:spcPct val="120000"/>
              </a:lnSpc>
            </a:pPr>
            <a:r>
              <a:rPr lang="zh-CN" altLang="en-US" sz="2400" b="1">
                <a:solidFill>
                  <a:srgbClr val="0000FF"/>
                </a:solidFill>
                <a:latin typeface="楷体_GB2312" pitchFamily="49" charset="-122"/>
                <a:ea typeface="楷体_GB2312" pitchFamily="49" charset="-122"/>
              </a:rPr>
              <a:t>虚线上的三个元素的乘积冠负号</a:t>
            </a:r>
            <a:r>
              <a:rPr lang="en-US" altLang="zh-CN" sz="2400" b="1">
                <a:solidFill>
                  <a:srgbClr val="0000FF"/>
                </a:solidFill>
                <a:latin typeface="楷体_GB2312" pitchFamily="49" charset="-122"/>
                <a:ea typeface="楷体_GB2312" pitchFamily="49"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strips(downRight)">
                                      <p:cBhvr>
                                        <p:cTn id="7" dur="500"/>
                                        <p:tgtEl>
                                          <p:spTgt spid="3994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9" fill="hold" grpId="0" nodeType="clickEffect">
                                  <p:stCondLst>
                                    <p:cond delay="0"/>
                                  </p:stCondLst>
                                  <p:childTnLst>
                                    <p:set>
                                      <p:cBhvr>
                                        <p:cTn id="21" dur="1" fill="hold">
                                          <p:stCondLst>
                                            <p:cond delay="0"/>
                                          </p:stCondLst>
                                        </p:cTn>
                                        <p:tgtEl>
                                          <p:spTgt spid="39942"/>
                                        </p:tgtEl>
                                        <p:attrNameLst>
                                          <p:attrName>style.visibility</p:attrName>
                                        </p:attrNameLst>
                                      </p:cBhvr>
                                      <p:to>
                                        <p:strVal val="visible"/>
                                      </p:to>
                                    </p:set>
                                    <p:animEffect transition="in" filter="strips(upLeft)">
                                      <p:cBhvr>
                                        <p:cTn id="22" dur="500"/>
                                        <p:tgtEl>
                                          <p:spTgt spid="3994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9"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up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9"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up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39968"/>
                                        </p:tgtEl>
                                        <p:attrNameLst>
                                          <p:attrName>style.visibility</p:attrName>
                                        </p:attrNameLst>
                                      </p:cBhvr>
                                      <p:to>
                                        <p:strVal val="visible"/>
                                      </p:to>
                                    </p:set>
                                    <p:anim calcmode="lin" valueType="num">
                                      <p:cBhvr>
                                        <p:cTn id="37" dur="500" fill="hold"/>
                                        <p:tgtEl>
                                          <p:spTgt spid="39968"/>
                                        </p:tgtEl>
                                        <p:attrNameLst>
                                          <p:attrName>ppt_w</p:attrName>
                                        </p:attrNameLst>
                                      </p:cBhvr>
                                      <p:tavLst>
                                        <p:tav tm="0">
                                          <p:val>
                                            <p:fltVal val="0"/>
                                          </p:val>
                                        </p:tav>
                                        <p:tav tm="100000">
                                          <p:val>
                                            <p:strVal val="#ppt_w"/>
                                          </p:val>
                                        </p:tav>
                                      </p:tavLst>
                                    </p:anim>
                                    <p:anim calcmode="lin" valueType="num">
                                      <p:cBhvr>
                                        <p:cTn id="38" dur="500" fill="hold"/>
                                        <p:tgtEl>
                                          <p:spTgt spid="39968"/>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3000" fill="hold" grpId="1" nodeType="clickEffect">
                                  <p:stCondLst>
                                    <p:cond delay="0"/>
                                  </p:stCondLst>
                                  <p:childTnLst>
                                    <p:anim calcmode="discrete" valueType="str">
                                      <p:cBhvr>
                                        <p:cTn id="42" dur="1000" fill="hold"/>
                                        <p:tgtEl>
                                          <p:spTgt spid="39941"/>
                                        </p:tgtEl>
                                        <p:attrNameLst>
                                          <p:attrName>style.visibility</p:attrName>
                                        </p:attrNameLst>
                                      </p:cBhvr>
                                      <p:tavLst>
                                        <p:tav tm="0">
                                          <p:val>
                                            <p:strVal val="hidden"/>
                                          </p:val>
                                        </p:tav>
                                        <p:tav tm="50000">
                                          <p:val>
                                            <p:strVal val="visible"/>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9962"/>
                                        </p:tgtEl>
                                        <p:attrNameLst>
                                          <p:attrName>style.visibility</p:attrName>
                                        </p:attrNameLst>
                                      </p:cBhvr>
                                      <p:to>
                                        <p:strVal val="visible"/>
                                      </p:to>
                                    </p:set>
                                    <p:animEffect transition="in" filter="wipe(left)">
                                      <p:cBhvr>
                                        <p:cTn id="47" dur="500"/>
                                        <p:tgtEl>
                                          <p:spTgt spid="39962"/>
                                        </p:tgtEl>
                                      </p:cBhvr>
                                    </p:animEffect>
                                  </p:childTnLst>
                                </p:cTn>
                              </p:par>
                            </p:childTnLst>
                          </p:cTn>
                        </p:par>
                      </p:childTnLst>
                    </p:cTn>
                  </p:par>
                  <p:par>
                    <p:cTn id="48" fill="hold">
                      <p:stCondLst>
                        <p:cond delay="indefinite"/>
                      </p:stCondLst>
                      <p:childTnLst>
                        <p:par>
                          <p:cTn id="49" fill="hold">
                            <p:stCondLst>
                              <p:cond delay="0"/>
                            </p:stCondLst>
                            <p:childTnLst>
                              <p:par>
                                <p:cTn id="50" presetID="35" presetClass="emph" presetSubtype="0" repeatCount="3000" fill="hold" nodeType="clickEffect">
                                  <p:stCondLst>
                                    <p:cond delay="0"/>
                                  </p:stCondLst>
                                  <p:childTnLst>
                                    <p:anim calcmode="discrete" valueType="str">
                                      <p:cBhvr>
                                        <p:cTn id="51"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9963"/>
                                        </p:tgtEl>
                                        <p:attrNameLst>
                                          <p:attrName>style.visibility</p:attrName>
                                        </p:attrNameLst>
                                      </p:cBhvr>
                                      <p:to>
                                        <p:strVal val="visible"/>
                                      </p:to>
                                    </p:set>
                                    <p:animEffect transition="in" filter="wipe(left)">
                                      <p:cBhvr>
                                        <p:cTn id="56" dur="500"/>
                                        <p:tgtEl>
                                          <p:spTgt spid="39963"/>
                                        </p:tgtEl>
                                      </p:cBhvr>
                                    </p:animEffect>
                                  </p:childTnLst>
                                </p:cTn>
                              </p:par>
                            </p:childTnLst>
                          </p:cTn>
                        </p:par>
                      </p:childTnLst>
                    </p:cTn>
                  </p:par>
                  <p:par>
                    <p:cTn id="57" fill="hold">
                      <p:stCondLst>
                        <p:cond delay="indefinite"/>
                      </p:stCondLst>
                      <p:childTnLst>
                        <p:par>
                          <p:cTn id="58" fill="hold">
                            <p:stCondLst>
                              <p:cond delay="0"/>
                            </p:stCondLst>
                            <p:childTnLst>
                              <p:par>
                                <p:cTn id="59" presetID="35" presetClass="emph" presetSubtype="0" repeatCount="3000" fill="hold" nodeType="clickEffect">
                                  <p:stCondLst>
                                    <p:cond delay="0"/>
                                  </p:stCondLst>
                                  <p:childTnLst>
                                    <p:anim calcmode="discrete" valueType="str">
                                      <p:cBhvr>
                                        <p:cTn id="60"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9956"/>
                                        </p:tgtEl>
                                        <p:attrNameLst>
                                          <p:attrName>style.visibility</p:attrName>
                                        </p:attrNameLst>
                                      </p:cBhvr>
                                      <p:to>
                                        <p:strVal val="visible"/>
                                      </p:to>
                                    </p:set>
                                    <p:animEffect transition="in" filter="wipe(left)">
                                      <p:cBhvr>
                                        <p:cTn id="65" dur="500"/>
                                        <p:tgtEl>
                                          <p:spTgt spid="39956"/>
                                        </p:tgtEl>
                                      </p:cBhvr>
                                    </p:animEffect>
                                  </p:childTnLst>
                                </p:cTn>
                              </p:par>
                            </p:childTnLst>
                          </p:cTn>
                        </p:par>
                      </p:childTnLst>
                    </p:cTn>
                  </p:par>
                  <p:par>
                    <p:cTn id="66" fill="hold">
                      <p:stCondLst>
                        <p:cond delay="indefinite"/>
                      </p:stCondLst>
                      <p:childTnLst>
                        <p:par>
                          <p:cTn id="67" fill="hold">
                            <p:stCondLst>
                              <p:cond delay="0"/>
                            </p:stCondLst>
                            <p:childTnLst>
                              <p:par>
                                <p:cTn id="68" presetID="35" presetClass="emph" presetSubtype="0" repeatCount="3000" fill="hold" grpId="1" nodeType="clickEffect">
                                  <p:stCondLst>
                                    <p:cond delay="0"/>
                                  </p:stCondLst>
                                  <p:childTnLst>
                                    <p:anim calcmode="discrete" valueType="str">
                                      <p:cBhvr>
                                        <p:cTn id="69" dur="1000" fill="hold"/>
                                        <p:tgtEl>
                                          <p:spTgt spid="39942"/>
                                        </p:tgtEl>
                                        <p:attrNameLst>
                                          <p:attrName>style.visibility</p:attrName>
                                        </p:attrNameLst>
                                      </p:cBhvr>
                                      <p:tavLst>
                                        <p:tav tm="0">
                                          <p:val>
                                            <p:strVal val="hidden"/>
                                          </p:val>
                                        </p:tav>
                                        <p:tav tm="50000">
                                          <p:val>
                                            <p:strVal val="visible"/>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9964"/>
                                        </p:tgtEl>
                                        <p:attrNameLst>
                                          <p:attrName>style.visibility</p:attrName>
                                        </p:attrNameLst>
                                      </p:cBhvr>
                                      <p:to>
                                        <p:strVal val="visible"/>
                                      </p:to>
                                    </p:set>
                                    <p:animEffect transition="in" filter="wipe(left)">
                                      <p:cBhvr>
                                        <p:cTn id="74" dur="500"/>
                                        <p:tgtEl>
                                          <p:spTgt spid="39964"/>
                                        </p:tgtEl>
                                      </p:cBhvr>
                                    </p:animEffect>
                                  </p:childTnLst>
                                </p:cTn>
                              </p:par>
                            </p:childTnLst>
                          </p:cTn>
                        </p:par>
                      </p:childTnLst>
                    </p:cTn>
                  </p:par>
                  <p:par>
                    <p:cTn id="75" fill="hold">
                      <p:stCondLst>
                        <p:cond delay="indefinite"/>
                      </p:stCondLst>
                      <p:childTnLst>
                        <p:par>
                          <p:cTn id="76" fill="hold">
                            <p:stCondLst>
                              <p:cond delay="0"/>
                            </p:stCondLst>
                            <p:childTnLst>
                              <p:par>
                                <p:cTn id="77" presetID="35" presetClass="emph" presetSubtype="0" repeatCount="3000" fill="hold" nodeType="clickEffect">
                                  <p:stCondLst>
                                    <p:cond delay="0"/>
                                  </p:stCondLst>
                                  <p:childTnLst>
                                    <p:anim calcmode="discrete" valueType="str">
                                      <p:cBhvr>
                                        <p:cTn id="78"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39965"/>
                                        </p:tgtEl>
                                        <p:attrNameLst>
                                          <p:attrName>style.visibility</p:attrName>
                                        </p:attrNameLst>
                                      </p:cBhvr>
                                      <p:to>
                                        <p:strVal val="visible"/>
                                      </p:to>
                                    </p:set>
                                    <p:animEffect transition="in" filter="wipe(left)">
                                      <p:cBhvr>
                                        <p:cTn id="83" dur="500"/>
                                        <p:tgtEl>
                                          <p:spTgt spid="39965"/>
                                        </p:tgtEl>
                                      </p:cBhvr>
                                    </p:animEffect>
                                  </p:childTnLst>
                                </p:cTn>
                              </p:par>
                            </p:childTnLst>
                          </p:cTn>
                        </p:par>
                      </p:childTnLst>
                    </p:cTn>
                  </p:par>
                  <p:par>
                    <p:cTn id="84" fill="hold">
                      <p:stCondLst>
                        <p:cond delay="indefinite"/>
                      </p:stCondLst>
                      <p:childTnLst>
                        <p:par>
                          <p:cTn id="85" fill="hold">
                            <p:stCondLst>
                              <p:cond delay="0"/>
                            </p:stCondLst>
                            <p:childTnLst>
                              <p:par>
                                <p:cTn id="86" presetID="35" presetClass="emph" presetSubtype="0" repeatCount="3000" fill="hold" nodeType="clickEffect">
                                  <p:stCondLst>
                                    <p:cond delay="0"/>
                                  </p:stCondLst>
                                  <p:childTnLst>
                                    <p:anim calcmode="discrete" valueType="str">
                                      <p:cBhvr>
                                        <p:cTn id="87"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39966"/>
                                        </p:tgtEl>
                                        <p:attrNameLst>
                                          <p:attrName>style.visibility</p:attrName>
                                        </p:attrNameLst>
                                      </p:cBhvr>
                                      <p:to>
                                        <p:strVal val="visible"/>
                                      </p:to>
                                    </p:set>
                                    <p:animEffect transition="in" filter="wipe(left)">
                                      <p:cBhvr>
                                        <p:cTn id="92" dur="500"/>
                                        <p:tgtEl>
                                          <p:spTgt spid="39966"/>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39939"/>
                                        </p:tgtEl>
                                        <p:attrNameLst>
                                          <p:attrName>style.visibility</p:attrName>
                                        </p:attrNameLst>
                                      </p:cBhvr>
                                      <p:to>
                                        <p:strVal val="visible"/>
                                      </p:to>
                                    </p:set>
                                    <p:anim calcmode="lin" valueType="num">
                                      <p:cBhvr additive="base">
                                        <p:cTn id="97" dur="500" fill="hold"/>
                                        <p:tgtEl>
                                          <p:spTgt spid="39939"/>
                                        </p:tgtEl>
                                        <p:attrNameLst>
                                          <p:attrName>ppt_x</p:attrName>
                                        </p:attrNameLst>
                                      </p:cBhvr>
                                      <p:tavLst>
                                        <p:tav tm="0">
                                          <p:val>
                                            <p:strVal val="1+#ppt_w/2"/>
                                          </p:val>
                                        </p:tav>
                                        <p:tav tm="100000">
                                          <p:val>
                                            <p:strVal val="#ppt_x"/>
                                          </p:val>
                                        </p:tav>
                                      </p:tavLst>
                                    </p:anim>
                                    <p:anim calcmode="lin" valueType="num">
                                      <p:cBhvr additive="base">
                                        <p:cTn id="98" dur="500" fill="hold"/>
                                        <p:tgtEl>
                                          <p:spTgt spid="39939"/>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5" presetClass="entr" presetSubtype="10" fill="hold" nodeType="clickEffect">
                                  <p:stCondLst>
                                    <p:cond delay="0"/>
                                  </p:stCondLst>
                                  <p:childTnLst>
                                    <p:set>
                                      <p:cBhvr>
                                        <p:cTn id="102" dur="1" fill="hold">
                                          <p:stCondLst>
                                            <p:cond delay="0"/>
                                          </p:stCondLst>
                                        </p:cTn>
                                        <p:tgtEl>
                                          <p:spTgt spid="39967"/>
                                        </p:tgtEl>
                                        <p:attrNameLst>
                                          <p:attrName>style.visibility</p:attrName>
                                        </p:attrNameLst>
                                      </p:cBhvr>
                                      <p:to>
                                        <p:strVal val="visible"/>
                                      </p:to>
                                    </p:set>
                                    <p:animEffect transition="in" filter="checkerboard(across)">
                                      <p:cBhvr>
                                        <p:cTn id="103" dur="500"/>
                                        <p:tgtEl>
                                          <p:spTgt spid="39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P spid="39941" grpId="0" animBg="1"/>
      <p:bldP spid="39941" grpId="1" animBg="1"/>
      <p:bldP spid="39942" grpId="0" animBg="1"/>
      <p:bldP spid="39942" grpId="1" animBg="1"/>
      <p:bldP spid="3996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3708400" y="476250"/>
          <a:ext cx="2349500" cy="1566863"/>
        </p:xfrm>
        <a:graphic>
          <a:graphicData uri="http://schemas.openxmlformats.org/presentationml/2006/ole">
            <p:oleObj spid="_x0000_s10242" name="Equation" r:id="rId3" imgW="1066680" imgH="711000" progId="Equation.DSMT4">
              <p:embed/>
            </p:oleObj>
          </a:graphicData>
        </a:graphic>
      </p:graphicFrame>
      <p:sp>
        <p:nvSpPr>
          <p:cNvPr id="10248" name="Text Box 3"/>
          <p:cNvSpPr txBox="1">
            <a:spLocks noChangeArrowheads="1"/>
          </p:cNvSpPr>
          <p:nvPr/>
        </p:nvSpPr>
        <p:spPr bwMode="auto">
          <a:xfrm>
            <a:off x="827088" y="981075"/>
            <a:ext cx="3009900" cy="519113"/>
          </a:xfrm>
          <a:prstGeom prst="rect">
            <a:avLst/>
          </a:prstGeom>
          <a:noFill/>
          <a:ln w="9525">
            <a:noFill/>
            <a:miter lim="800000"/>
            <a:headEnd/>
            <a:tailEnd/>
          </a:ln>
        </p:spPr>
        <p:txBody>
          <a:bodyPr wrap="none"/>
          <a:lstStyle/>
          <a:p>
            <a:pPr>
              <a:spcBef>
                <a:spcPct val="50000"/>
              </a:spcBef>
            </a:pPr>
            <a:r>
              <a:rPr kumimoji="1" lang="zh-CN" altLang="en-US" sz="2800" b="1">
                <a:solidFill>
                  <a:srgbClr val="3333FF"/>
                </a:solidFill>
                <a:latin typeface="楷体_GB2312" pitchFamily="49" charset="-122"/>
                <a:ea typeface="楷体_GB2312" pitchFamily="49" charset="-122"/>
              </a:rPr>
              <a:t>例</a:t>
            </a:r>
            <a:r>
              <a:rPr kumimoji="1" lang="en-US" altLang="zh-CN" sz="2800" b="1">
                <a:solidFill>
                  <a:srgbClr val="3333FF"/>
                </a:solidFill>
                <a:latin typeface="Times New Roman" pitchFamily="18" charset="0"/>
                <a:ea typeface="楷体_GB2312" pitchFamily="49" charset="-122"/>
              </a:rPr>
              <a:t>2</a:t>
            </a: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计算行列式  </a:t>
            </a:r>
          </a:p>
        </p:txBody>
      </p:sp>
      <p:sp>
        <p:nvSpPr>
          <p:cNvPr id="40964" name="Text Box 4"/>
          <p:cNvSpPr txBox="1">
            <a:spLocks noChangeArrowheads="1"/>
          </p:cNvSpPr>
          <p:nvPr/>
        </p:nvSpPr>
        <p:spPr bwMode="auto">
          <a:xfrm>
            <a:off x="823913" y="2074863"/>
            <a:ext cx="838200" cy="519112"/>
          </a:xfrm>
          <a:prstGeom prst="rect">
            <a:avLst/>
          </a:prstGeom>
          <a:noFill/>
          <a:ln w="9525">
            <a:noFill/>
            <a:miter lim="800000"/>
            <a:headEnd/>
            <a:tailEnd/>
          </a:ln>
        </p:spPr>
        <p:txBody>
          <a:bodyPr>
            <a:spAutoFit/>
          </a:bodyPr>
          <a:lstStyle/>
          <a:p>
            <a:pPr>
              <a:spcBef>
                <a:spcPct val="50000"/>
              </a:spcBef>
            </a:pPr>
            <a:r>
              <a:rPr kumimoji="1" lang="zh-CN" altLang="en-US" sz="2800" b="1">
                <a:solidFill>
                  <a:srgbClr val="3333FF"/>
                </a:solidFill>
                <a:latin typeface="楷体_GB2312" pitchFamily="49" charset="-122"/>
                <a:ea typeface="楷体_GB2312" pitchFamily="49" charset="-122"/>
              </a:rPr>
              <a:t>解</a:t>
            </a:r>
          </a:p>
        </p:txBody>
      </p:sp>
      <p:sp>
        <p:nvSpPr>
          <p:cNvPr id="40965" name="Text Box 5"/>
          <p:cNvSpPr txBox="1">
            <a:spLocks noChangeArrowheads="1"/>
          </p:cNvSpPr>
          <p:nvPr/>
        </p:nvSpPr>
        <p:spPr bwMode="auto">
          <a:xfrm>
            <a:off x="1662113" y="2074863"/>
            <a:ext cx="3276600" cy="519112"/>
          </a:xfrm>
          <a:prstGeom prst="rect">
            <a:avLst/>
          </a:prstGeom>
          <a:noFill/>
          <a:ln w="9525">
            <a:noFill/>
            <a:miter lim="800000"/>
            <a:headEnd/>
            <a:tailEnd/>
          </a:ln>
        </p:spPr>
        <p:txBody>
          <a:bodyPr>
            <a:spAutoFit/>
          </a:bodyPr>
          <a:lstStyle/>
          <a:p>
            <a:pPr>
              <a:spcBef>
                <a:spcPct val="50000"/>
              </a:spcBef>
            </a:pPr>
            <a:r>
              <a:rPr kumimoji="1" lang="zh-CN" altLang="en-US" sz="2800" b="1">
                <a:latin typeface="楷体_GB2312" pitchFamily="49" charset="-122"/>
                <a:ea typeface="楷体_GB2312" pitchFamily="49" charset="-122"/>
              </a:rPr>
              <a:t>按对角线法则，有</a:t>
            </a:r>
          </a:p>
        </p:txBody>
      </p:sp>
      <p:graphicFrame>
        <p:nvGraphicFramePr>
          <p:cNvPr id="40966" name="Object 6"/>
          <p:cNvGraphicFramePr>
            <a:graphicFrameLocks noChangeAspect="1"/>
          </p:cNvGraphicFramePr>
          <p:nvPr/>
        </p:nvGraphicFramePr>
        <p:xfrm>
          <a:off x="1433513" y="2976563"/>
          <a:ext cx="609600" cy="292100"/>
        </p:xfrm>
        <a:graphic>
          <a:graphicData uri="http://schemas.openxmlformats.org/presentationml/2006/ole">
            <p:oleObj spid="_x0000_s10243" name="Equation" r:id="rId4" imgW="609480" imgH="291960" progId="Equation.3">
              <p:embed/>
            </p:oleObj>
          </a:graphicData>
        </a:graphic>
      </p:graphicFrame>
      <p:graphicFrame>
        <p:nvGraphicFramePr>
          <p:cNvPr id="40967" name="Object 7"/>
          <p:cNvGraphicFramePr>
            <a:graphicFrameLocks noChangeAspect="1"/>
          </p:cNvGraphicFramePr>
          <p:nvPr/>
        </p:nvGraphicFramePr>
        <p:xfrm>
          <a:off x="2119313" y="2976563"/>
          <a:ext cx="5829300" cy="393700"/>
        </p:xfrm>
        <a:graphic>
          <a:graphicData uri="http://schemas.openxmlformats.org/presentationml/2006/ole">
            <p:oleObj spid="_x0000_s10244" name="Equation" r:id="rId5" imgW="5829120" imgH="393480" progId="Equation.DSMT4">
              <p:embed/>
            </p:oleObj>
          </a:graphicData>
        </a:graphic>
      </p:graphicFrame>
      <p:graphicFrame>
        <p:nvGraphicFramePr>
          <p:cNvPr id="40968" name="Object 8"/>
          <p:cNvGraphicFramePr>
            <a:graphicFrameLocks noChangeAspect="1"/>
          </p:cNvGraphicFramePr>
          <p:nvPr/>
        </p:nvGraphicFramePr>
        <p:xfrm>
          <a:off x="2195513" y="3662363"/>
          <a:ext cx="6096000" cy="393700"/>
        </p:xfrm>
        <a:graphic>
          <a:graphicData uri="http://schemas.openxmlformats.org/presentationml/2006/ole">
            <p:oleObj spid="_x0000_s10245" name="Equation" r:id="rId6" imgW="6095880" imgH="393480" progId="Equation.3">
              <p:embed/>
            </p:oleObj>
          </a:graphicData>
        </a:graphic>
      </p:graphicFrame>
      <p:graphicFrame>
        <p:nvGraphicFramePr>
          <p:cNvPr id="40969" name="Object 9"/>
          <p:cNvGraphicFramePr>
            <a:graphicFrameLocks noChangeAspect="1"/>
          </p:cNvGraphicFramePr>
          <p:nvPr/>
        </p:nvGraphicFramePr>
        <p:xfrm>
          <a:off x="1814513" y="4348163"/>
          <a:ext cx="3632200" cy="317500"/>
        </p:xfrm>
        <a:graphic>
          <a:graphicData uri="http://schemas.openxmlformats.org/presentationml/2006/ole">
            <p:oleObj spid="_x0000_s10246" name="Equation" r:id="rId7" imgW="3632040" imgH="317160" progId="Equation.3">
              <p:embed/>
            </p:oleObj>
          </a:graphicData>
        </a:graphic>
      </p:graphicFrame>
      <p:graphicFrame>
        <p:nvGraphicFramePr>
          <p:cNvPr id="40970" name="Object 10"/>
          <p:cNvGraphicFramePr>
            <a:graphicFrameLocks noChangeAspect="1"/>
          </p:cNvGraphicFramePr>
          <p:nvPr/>
        </p:nvGraphicFramePr>
        <p:xfrm>
          <a:off x="1814513" y="5046663"/>
          <a:ext cx="965200" cy="317500"/>
        </p:xfrm>
        <a:graphic>
          <a:graphicData uri="http://schemas.openxmlformats.org/presentationml/2006/ole">
            <p:oleObj spid="_x0000_s10247" name="Equation" r:id="rId8" imgW="965160" imgH="317160" progId="Equation.3">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wipe(left)">
                                      <p:cBhvr>
                                        <p:cTn id="7" dur="500"/>
                                        <p:tgtEl>
                                          <p:spTgt spid="409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5"/>
                                        </p:tgtEl>
                                        <p:attrNameLst>
                                          <p:attrName>style.visibility</p:attrName>
                                        </p:attrNameLst>
                                      </p:cBhvr>
                                      <p:to>
                                        <p:strVal val="visible"/>
                                      </p:to>
                                    </p:set>
                                    <p:animEffect transition="in" filter="wipe(left)">
                                      <p:cBhvr>
                                        <p:cTn id="12" dur="500"/>
                                        <p:tgtEl>
                                          <p:spTgt spid="409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0966"/>
                                        </p:tgtEl>
                                        <p:attrNameLst>
                                          <p:attrName>style.visibility</p:attrName>
                                        </p:attrNameLst>
                                      </p:cBhvr>
                                      <p:to>
                                        <p:strVal val="visible"/>
                                      </p:to>
                                    </p:set>
                                    <p:animEffect transition="in" filter="wipe(left)">
                                      <p:cBhvr>
                                        <p:cTn id="17" dur="500"/>
                                        <p:tgtEl>
                                          <p:spTgt spid="409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967"/>
                                        </p:tgtEl>
                                        <p:attrNameLst>
                                          <p:attrName>style.visibility</p:attrName>
                                        </p:attrNameLst>
                                      </p:cBhvr>
                                      <p:to>
                                        <p:strVal val="visible"/>
                                      </p:to>
                                    </p:set>
                                    <p:animEffect transition="in" filter="wipe(left)">
                                      <p:cBhvr>
                                        <p:cTn id="22" dur="500"/>
                                        <p:tgtEl>
                                          <p:spTgt spid="409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0968"/>
                                        </p:tgtEl>
                                        <p:attrNameLst>
                                          <p:attrName>style.visibility</p:attrName>
                                        </p:attrNameLst>
                                      </p:cBhvr>
                                      <p:to>
                                        <p:strVal val="visible"/>
                                      </p:to>
                                    </p:set>
                                    <p:animEffect transition="in" filter="wipe(left)">
                                      <p:cBhvr>
                                        <p:cTn id="27" dur="500"/>
                                        <p:tgtEl>
                                          <p:spTgt spid="409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0969"/>
                                        </p:tgtEl>
                                        <p:attrNameLst>
                                          <p:attrName>style.visibility</p:attrName>
                                        </p:attrNameLst>
                                      </p:cBhvr>
                                      <p:to>
                                        <p:strVal val="visible"/>
                                      </p:to>
                                    </p:set>
                                    <p:animEffect transition="in" filter="wipe(left)">
                                      <p:cBhvr>
                                        <p:cTn id="32" dur="500"/>
                                        <p:tgtEl>
                                          <p:spTgt spid="4096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0970"/>
                                        </p:tgtEl>
                                        <p:attrNameLst>
                                          <p:attrName>style.visibility</p:attrName>
                                        </p:attrNameLst>
                                      </p:cBhvr>
                                      <p:to>
                                        <p:strVal val="visible"/>
                                      </p:to>
                                    </p:set>
                                    <p:animEffect transition="in" filter="wipe(left)">
                                      <p:cBhvr>
                                        <p:cTn id="37" dur="500"/>
                                        <p:tgtEl>
                                          <p:spTgt spid="40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P spid="4096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692275" y="2133600"/>
            <a:ext cx="3276600" cy="519113"/>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ea typeface="楷体_GB2312" pitchFamily="49" charset="-122"/>
              </a:rPr>
              <a:t>方程左端</a:t>
            </a:r>
          </a:p>
        </p:txBody>
      </p:sp>
      <p:sp>
        <p:nvSpPr>
          <p:cNvPr id="41987" name="Text Box 3"/>
          <p:cNvSpPr txBox="1">
            <a:spLocks noChangeArrowheads="1"/>
          </p:cNvSpPr>
          <p:nvPr/>
        </p:nvSpPr>
        <p:spPr bwMode="auto">
          <a:xfrm>
            <a:off x="827088" y="2133600"/>
            <a:ext cx="838200" cy="519113"/>
          </a:xfrm>
          <a:prstGeom prst="rect">
            <a:avLst/>
          </a:prstGeom>
          <a:noFill/>
          <a:ln w="9525">
            <a:noFill/>
            <a:miter lim="800000"/>
            <a:headEnd/>
            <a:tailEnd/>
          </a:ln>
        </p:spPr>
        <p:txBody>
          <a:bodyPr>
            <a:spAutoFit/>
          </a:bodyPr>
          <a:lstStyle/>
          <a:p>
            <a:pPr>
              <a:spcBef>
                <a:spcPct val="50000"/>
              </a:spcBef>
            </a:pPr>
            <a:r>
              <a:rPr kumimoji="1" lang="zh-CN" altLang="en-US" sz="2800" b="1">
                <a:solidFill>
                  <a:srgbClr val="3333FF"/>
                </a:solidFill>
                <a:latin typeface="Times New Roman" pitchFamily="18" charset="0"/>
                <a:ea typeface="楷体_GB2312" pitchFamily="49" charset="-122"/>
              </a:rPr>
              <a:t>解</a:t>
            </a:r>
          </a:p>
        </p:txBody>
      </p:sp>
      <p:sp>
        <p:nvSpPr>
          <p:cNvPr id="41988" name="Text Box 4"/>
          <p:cNvSpPr txBox="1">
            <a:spLocks noChangeArrowheads="1"/>
          </p:cNvSpPr>
          <p:nvPr/>
        </p:nvSpPr>
        <p:spPr bwMode="auto">
          <a:xfrm>
            <a:off x="1662113" y="3994150"/>
            <a:ext cx="3276600" cy="519113"/>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ea typeface="楷体_GB2312" pitchFamily="49" charset="-122"/>
              </a:rPr>
              <a:t>由                         得</a:t>
            </a:r>
          </a:p>
        </p:txBody>
      </p:sp>
      <p:graphicFrame>
        <p:nvGraphicFramePr>
          <p:cNvPr id="11266" name="Object 5"/>
          <p:cNvGraphicFramePr>
            <a:graphicFrameLocks noChangeAspect="1"/>
          </p:cNvGraphicFramePr>
          <p:nvPr/>
        </p:nvGraphicFramePr>
        <p:xfrm>
          <a:off x="3348038" y="476250"/>
          <a:ext cx="2124075" cy="1536700"/>
        </p:xfrm>
        <a:graphic>
          <a:graphicData uri="http://schemas.openxmlformats.org/presentationml/2006/ole">
            <p:oleObj spid="_x0000_s11266" name="Equation" r:id="rId3" imgW="965160" imgH="698400" progId="Equation.DSMT4">
              <p:embed/>
            </p:oleObj>
          </a:graphicData>
        </a:graphic>
      </p:graphicFrame>
      <p:sp>
        <p:nvSpPr>
          <p:cNvPr id="11275" name="Text Box 6"/>
          <p:cNvSpPr txBox="1">
            <a:spLocks noChangeArrowheads="1"/>
          </p:cNvSpPr>
          <p:nvPr/>
        </p:nvSpPr>
        <p:spPr bwMode="auto">
          <a:xfrm>
            <a:off x="684213" y="981075"/>
            <a:ext cx="2505075" cy="519113"/>
          </a:xfrm>
          <a:prstGeom prst="rect">
            <a:avLst/>
          </a:prstGeom>
          <a:noFill/>
          <a:ln w="9525">
            <a:noFill/>
            <a:miter lim="800000"/>
            <a:headEnd/>
            <a:tailEnd/>
          </a:ln>
        </p:spPr>
        <p:txBody>
          <a:bodyPr wrap="none"/>
          <a:lstStyle/>
          <a:p>
            <a:pPr>
              <a:spcBef>
                <a:spcPct val="50000"/>
              </a:spcBef>
            </a:pPr>
            <a:r>
              <a:rPr kumimoji="1" lang="zh-CN" altLang="en-US" sz="2800" b="1">
                <a:solidFill>
                  <a:srgbClr val="3333FF"/>
                </a:solidFill>
                <a:latin typeface="楷体_GB2312" pitchFamily="49" charset="-122"/>
                <a:ea typeface="楷体_GB2312" pitchFamily="49" charset="-122"/>
              </a:rPr>
              <a:t>例</a:t>
            </a:r>
            <a:r>
              <a:rPr kumimoji="1" lang="en-US" altLang="zh-CN" sz="2800" b="1">
                <a:solidFill>
                  <a:srgbClr val="3333FF"/>
                </a:solidFill>
                <a:latin typeface="Times New Roman" pitchFamily="18" charset="0"/>
                <a:ea typeface="楷体_GB2312" pitchFamily="49" charset="-122"/>
              </a:rPr>
              <a:t>3</a:t>
            </a: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求解方程 </a:t>
            </a:r>
          </a:p>
        </p:txBody>
      </p:sp>
      <p:graphicFrame>
        <p:nvGraphicFramePr>
          <p:cNvPr id="41991" name="Object 7"/>
          <p:cNvGraphicFramePr>
            <a:graphicFrameLocks noChangeAspect="1"/>
          </p:cNvGraphicFramePr>
          <p:nvPr/>
        </p:nvGraphicFramePr>
        <p:xfrm>
          <a:off x="1420813" y="2841625"/>
          <a:ext cx="4978400" cy="393700"/>
        </p:xfrm>
        <a:graphic>
          <a:graphicData uri="http://schemas.openxmlformats.org/presentationml/2006/ole">
            <p:oleObj spid="_x0000_s11267" name="Equation" r:id="rId4" imgW="4978080" imgH="393480" progId="Equation.3">
              <p:embed/>
            </p:oleObj>
          </a:graphicData>
        </a:graphic>
      </p:graphicFrame>
      <p:graphicFrame>
        <p:nvGraphicFramePr>
          <p:cNvPr id="41992" name="Object 8"/>
          <p:cNvGraphicFramePr>
            <a:graphicFrameLocks noChangeAspect="1"/>
          </p:cNvGraphicFramePr>
          <p:nvPr/>
        </p:nvGraphicFramePr>
        <p:xfrm>
          <a:off x="1808163" y="3406775"/>
          <a:ext cx="2044700" cy="444500"/>
        </p:xfrm>
        <a:graphic>
          <a:graphicData uri="http://schemas.openxmlformats.org/presentationml/2006/ole">
            <p:oleObj spid="_x0000_s11268" name="Equation" r:id="rId5" imgW="2044440" imgH="444240" progId="Equation.3">
              <p:embed/>
            </p:oleObj>
          </a:graphicData>
        </a:graphic>
      </p:graphicFrame>
      <p:graphicFrame>
        <p:nvGraphicFramePr>
          <p:cNvPr id="41993" name="Object 9"/>
          <p:cNvGraphicFramePr>
            <a:graphicFrameLocks noChangeAspect="1"/>
          </p:cNvGraphicFramePr>
          <p:nvPr/>
        </p:nvGraphicFramePr>
        <p:xfrm>
          <a:off x="2109788" y="3994150"/>
          <a:ext cx="2127250" cy="449263"/>
        </p:xfrm>
        <a:graphic>
          <a:graphicData uri="http://schemas.openxmlformats.org/presentationml/2006/ole">
            <p:oleObj spid="_x0000_s11269" name="Equation" r:id="rId6" imgW="965160" imgH="203040" progId="Equation.DSMT4">
              <p:embed/>
            </p:oleObj>
          </a:graphicData>
        </a:graphic>
      </p:graphicFrame>
      <p:graphicFrame>
        <p:nvGraphicFramePr>
          <p:cNvPr id="41994" name="Object 10"/>
          <p:cNvGraphicFramePr>
            <a:graphicFrameLocks noChangeAspect="1"/>
          </p:cNvGraphicFramePr>
          <p:nvPr/>
        </p:nvGraphicFramePr>
        <p:xfrm>
          <a:off x="2005013" y="4719638"/>
          <a:ext cx="2184400" cy="431800"/>
        </p:xfrm>
        <a:graphic>
          <a:graphicData uri="http://schemas.openxmlformats.org/presentationml/2006/ole">
            <p:oleObj spid="_x0000_s11270" name="Equation" r:id="rId7" imgW="2184120" imgH="431640" progId="Equation.3">
              <p:embed/>
            </p:oleObj>
          </a:graphicData>
        </a:graphic>
      </p:graphicFrame>
      <p:graphicFrame>
        <p:nvGraphicFramePr>
          <p:cNvPr id="41995" name="Object 11"/>
          <p:cNvGraphicFramePr>
            <a:graphicFrameLocks noChangeAspect="1"/>
          </p:cNvGraphicFramePr>
          <p:nvPr/>
        </p:nvGraphicFramePr>
        <p:xfrm>
          <a:off x="4846638" y="4065588"/>
          <a:ext cx="2727325" cy="488950"/>
        </p:xfrm>
        <a:graphic>
          <a:graphicData uri="http://schemas.openxmlformats.org/presentationml/2006/ole">
            <p:oleObj spid="_x0000_s11271" name="公式" r:id="rId8" imgW="1130040" imgH="203040" progId="Equation.3">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wipe(left)">
                                      <p:cBhvr>
                                        <p:cTn id="7" dur="500"/>
                                        <p:tgtEl>
                                          <p:spTgt spid="419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6"/>
                                        </p:tgtEl>
                                        <p:attrNameLst>
                                          <p:attrName>style.visibility</p:attrName>
                                        </p:attrNameLst>
                                      </p:cBhvr>
                                      <p:to>
                                        <p:strVal val="visible"/>
                                      </p:to>
                                    </p:set>
                                    <p:animEffect transition="in" filter="wipe(left)">
                                      <p:cBhvr>
                                        <p:cTn id="12" dur="500"/>
                                        <p:tgtEl>
                                          <p:spTgt spid="419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991"/>
                                        </p:tgtEl>
                                        <p:attrNameLst>
                                          <p:attrName>style.visibility</p:attrName>
                                        </p:attrNameLst>
                                      </p:cBhvr>
                                      <p:to>
                                        <p:strVal val="visible"/>
                                      </p:to>
                                    </p:set>
                                    <p:animEffect transition="in" filter="wipe(left)">
                                      <p:cBhvr>
                                        <p:cTn id="17" dur="2000"/>
                                        <p:tgtEl>
                                          <p:spTgt spid="419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992"/>
                                        </p:tgtEl>
                                        <p:attrNameLst>
                                          <p:attrName>style.visibility</p:attrName>
                                        </p:attrNameLst>
                                      </p:cBhvr>
                                      <p:to>
                                        <p:strVal val="visible"/>
                                      </p:to>
                                    </p:set>
                                    <p:animEffect transition="in" filter="wipe(left)">
                                      <p:cBhvr>
                                        <p:cTn id="22" dur="500"/>
                                        <p:tgtEl>
                                          <p:spTgt spid="419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988"/>
                                        </p:tgtEl>
                                        <p:attrNameLst>
                                          <p:attrName>style.visibility</p:attrName>
                                        </p:attrNameLst>
                                      </p:cBhvr>
                                      <p:to>
                                        <p:strVal val="visible"/>
                                      </p:to>
                                    </p:set>
                                    <p:animEffect transition="in" filter="wipe(left)">
                                      <p:cBhvr>
                                        <p:cTn id="27" dur="500"/>
                                        <p:tgtEl>
                                          <p:spTgt spid="41988"/>
                                        </p:tgtEl>
                                      </p:cBhvr>
                                    </p:animEffect>
                                  </p:childTnLst>
                                </p:cTn>
                              </p:par>
                              <p:par>
                                <p:cTn id="28" presetID="22" presetClass="entr" presetSubtype="8" fill="hold" nodeType="withEffect">
                                  <p:stCondLst>
                                    <p:cond delay="0"/>
                                  </p:stCondLst>
                                  <p:childTnLst>
                                    <p:set>
                                      <p:cBhvr>
                                        <p:cTn id="29" dur="1" fill="hold">
                                          <p:stCondLst>
                                            <p:cond delay="0"/>
                                          </p:stCondLst>
                                        </p:cTn>
                                        <p:tgtEl>
                                          <p:spTgt spid="41993"/>
                                        </p:tgtEl>
                                        <p:attrNameLst>
                                          <p:attrName>style.visibility</p:attrName>
                                        </p:attrNameLst>
                                      </p:cBhvr>
                                      <p:to>
                                        <p:strVal val="visible"/>
                                      </p:to>
                                    </p:set>
                                    <p:animEffect transition="in" filter="wipe(left)">
                                      <p:cBhvr>
                                        <p:cTn id="30" dur="500"/>
                                        <p:tgtEl>
                                          <p:spTgt spid="4199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9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1994"/>
                                        </p:tgtEl>
                                        <p:attrNameLst>
                                          <p:attrName>style.visibility</p:attrName>
                                        </p:attrNameLst>
                                      </p:cBhvr>
                                      <p:to>
                                        <p:strVal val="visible"/>
                                      </p:to>
                                    </p:set>
                                    <p:animEffect transition="in" filter="wipe(left)">
                                      <p:cBhvr>
                                        <p:cTn id="39" dur="500"/>
                                        <p:tgtEl>
                                          <p:spTgt spid="41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7" grpId="0" autoUpdateAnimBg="0"/>
      <p:bldP spid="4198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descr="霍华德 艾肯"/>
          <p:cNvPicPr>
            <a:picLocks noChangeAspect="1" noChangeArrowheads="1"/>
          </p:cNvPicPr>
          <p:nvPr/>
        </p:nvPicPr>
        <p:blipFill>
          <a:blip r:embed="rId2" cstate="print"/>
          <a:srcRect/>
          <a:stretch>
            <a:fillRect/>
          </a:stretch>
        </p:blipFill>
        <p:spPr bwMode="auto">
          <a:xfrm>
            <a:off x="6227763" y="549275"/>
            <a:ext cx="2393950" cy="3095625"/>
          </a:xfrm>
          <a:prstGeom prst="rect">
            <a:avLst/>
          </a:prstGeom>
          <a:noFill/>
          <a:ln w="9525">
            <a:noFill/>
            <a:miter lim="800000"/>
            <a:headEnd/>
            <a:tailEnd/>
          </a:ln>
        </p:spPr>
      </p:pic>
      <p:sp>
        <p:nvSpPr>
          <p:cNvPr id="19459" name="Text Box 5"/>
          <p:cNvSpPr txBox="1">
            <a:spLocks noChangeArrowheads="1"/>
          </p:cNvSpPr>
          <p:nvPr/>
        </p:nvSpPr>
        <p:spPr bwMode="auto">
          <a:xfrm>
            <a:off x="755650" y="692150"/>
            <a:ext cx="5256213" cy="3168650"/>
          </a:xfrm>
          <a:prstGeom prst="rect">
            <a:avLst/>
          </a:prstGeom>
          <a:noFill/>
          <a:ln w="9525">
            <a:noFill/>
            <a:miter lim="800000"/>
            <a:headEnd/>
            <a:tailEnd/>
          </a:ln>
        </p:spPr>
        <p:txBody>
          <a:bodyPr>
            <a:spAutoFit/>
          </a:bodyPr>
          <a:lstStyle/>
          <a:p>
            <a:pPr>
              <a:lnSpc>
                <a:spcPct val="120000"/>
              </a:lnSpc>
            </a:pPr>
            <a:r>
              <a:rPr lang="en-US" altLang="zh-CN" sz="2800" b="1"/>
              <a:t>       </a:t>
            </a:r>
            <a:r>
              <a:rPr lang="zh-CN" altLang="en-US" sz="2800" b="1"/>
              <a:t>哈佛大学教授</a:t>
            </a:r>
            <a:r>
              <a:rPr lang="zh-CN" altLang="en-US" sz="2800" b="1">
                <a:solidFill>
                  <a:srgbClr val="1102D0"/>
                </a:solidFill>
              </a:rPr>
              <a:t>霍华德</a:t>
            </a:r>
            <a:r>
              <a:rPr lang="en-US" altLang="zh-CN" sz="2800" b="1">
                <a:solidFill>
                  <a:srgbClr val="1102D0"/>
                </a:solidFill>
              </a:rPr>
              <a:t>·</a:t>
            </a:r>
            <a:r>
              <a:rPr lang="zh-CN" altLang="en-US" sz="2800" b="1">
                <a:solidFill>
                  <a:srgbClr val="1102D0"/>
                </a:solidFill>
              </a:rPr>
              <a:t>艾肯</a:t>
            </a:r>
            <a:r>
              <a:rPr lang="en-US" altLang="zh-CN" sz="2800" b="1"/>
              <a:t>(Howard Hathaway Aiken)</a:t>
            </a:r>
            <a:r>
              <a:rPr lang="zh-CN" altLang="en-US" sz="2800" b="1"/>
              <a:t>在</a:t>
            </a:r>
            <a:r>
              <a:rPr lang="en-US" altLang="zh-CN" sz="2800" b="1"/>
              <a:t>20</a:t>
            </a:r>
            <a:r>
              <a:rPr lang="zh-CN" altLang="en-US" sz="2800" b="1"/>
              <a:t>世纪</a:t>
            </a:r>
            <a:r>
              <a:rPr lang="en-US" altLang="zh-CN" sz="2800" b="1"/>
              <a:t>40</a:t>
            </a:r>
            <a:r>
              <a:rPr lang="zh-CN" altLang="en-US" sz="2800" b="1"/>
              <a:t>年代成功地研制出有深远影响的大型自动数字计算机</a:t>
            </a:r>
            <a:r>
              <a:rPr lang="en-US" altLang="zh-CN" sz="2800" b="1">
                <a:solidFill>
                  <a:srgbClr val="1102D0"/>
                </a:solidFill>
              </a:rPr>
              <a:t>Mark I</a:t>
            </a:r>
            <a:r>
              <a:rPr lang="zh-CN" altLang="en-US" sz="2800" b="1"/>
              <a:t>，被首批授予计算机先驱奖。</a:t>
            </a:r>
            <a:r>
              <a:rPr lang="zh-CN" altLang="en-US"/>
              <a:t>  </a:t>
            </a:r>
          </a:p>
        </p:txBody>
      </p:sp>
      <p:sp>
        <p:nvSpPr>
          <p:cNvPr id="19460" name="Rectangle 7"/>
          <p:cNvSpPr>
            <a:spLocks noChangeArrowheads="1"/>
          </p:cNvSpPr>
          <p:nvPr/>
        </p:nvSpPr>
        <p:spPr bwMode="auto">
          <a:xfrm>
            <a:off x="755650" y="3860800"/>
            <a:ext cx="7848600" cy="2143125"/>
          </a:xfrm>
          <a:prstGeom prst="rect">
            <a:avLst/>
          </a:prstGeom>
          <a:noFill/>
          <a:ln w="9525">
            <a:noFill/>
            <a:miter lim="800000"/>
            <a:headEnd/>
            <a:tailEnd/>
          </a:ln>
        </p:spPr>
        <p:txBody>
          <a:bodyPr>
            <a:spAutoFit/>
          </a:bodyPr>
          <a:lstStyle/>
          <a:p>
            <a:pPr>
              <a:lnSpc>
                <a:spcPct val="120000"/>
              </a:lnSpc>
            </a:pPr>
            <a:r>
              <a:rPr lang="en-US" altLang="zh-CN" sz="2800"/>
              <a:t>       </a:t>
            </a:r>
            <a:r>
              <a:rPr lang="zh-CN" altLang="en-US" sz="2800" b="1"/>
              <a:t>艾肯</a:t>
            </a:r>
            <a:r>
              <a:rPr lang="en-US" altLang="zh-CN" sz="2800" b="1"/>
              <a:t>1900</a:t>
            </a:r>
            <a:r>
              <a:rPr lang="zh-CN" altLang="en-US" sz="2800" b="1"/>
              <a:t>年</a:t>
            </a:r>
            <a:r>
              <a:rPr lang="en-US" altLang="zh-CN" sz="2800" b="1"/>
              <a:t>3</a:t>
            </a:r>
            <a:r>
              <a:rPr lang="zh-CN" altLang="en-US" sz="2800" b="1"/>
              <a:t>月</a:t>
            </a:r>
            <a:r>
              <a:rPr lang="en-US" altLang="zh-CN" sz="2800" b="1"/>
              <a:t>8</a:t>
            </a:r>
            <a:r>
              <a:rPr lang="zh-CN" altLang="en-US" sz="2800" b="1"/>
              <a:t>日出生在美国新泽西州的霍伯。但在印第安那州首府印第安纳波里斯</a:t>
            </a:r>
            <a:r>
              <a:rPr lang="en-US" altLang="zh-CN" sz="2800" b="1"/>
              <a:t>(Indianapolis</a:t>
            </a:r>
            <a:r>
              <a:rPr lang="zh-CN" altLang="en-US" sz="2800" b="1"/>
              <a:t>，</a:t>
            </a:r>
            <a:r>
              <a:rPr lang="en-US" altLang="zh-CN" sz="2800" b="1"/>
              <a:t>Indiana)</a:t>
            </a:r>
            <a:r>
              <a:rPr lang="zh-CN" altLang="en-US" sz="2800" b="1"/>
              <a:t>长大。由于艾肯的家是一个单亲家庭，家境清贫，他高中就读于一所名</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611188" y="549275"/>
            <a:ext cx="8208962" cy="5478463"/>
          </a:xfrm>
          <a:prstGeom prst="rect">
            <a:avLst/>
          </a:prstGeom>
          <a:noFill/>
          <a:ln w="9525">
            <a:noFill/>
            <a:miter lim="800000"/>
            <a:headEnd/>
            <a:tailEnd/>
          </a:ln>
        </p:spPr>
        <p:txBody>
          <a:bodyPr>
            <a:spAutoFit/>
          </a:bodyPr>
          <a:lstStyle/>
          <a:p>
            <a:pPr>
              <a:lnSpc>
                <a:spcPct val="140000"/>
              </a:lnSpc>
            </a:pPr>
            <a:r>
              <a:rPr lang="zh-CN" altLang="en-US" sz="2800" b="1"/>
              <a:t>为“阿森纳”的职高</a:t>
            </a:r>
            <a:r>
              <a:rPr lang="en-US" altLang="zh-CN" sz="2800" b="1"/>
              <a:t>(Arsenal Technical High School)</a:t>
            </a:r>
            <a:r>
              <a:rPr lang="zh-CN" altLang="en-US" sz="2800" b="1"/>
              <a:t>，白天上学，晚上在当地一家供电和供热的公司上</a:t>
            </a:r>
            <a:r>
              <a:rPr lang="en-US" altLang="zh-CN" sz="2800" b="1"/>
              <a:t>12</a:t>
            </a:r>
            <a:r>
              <a:rPr lang="zh-CN" altLang="en-US" sz="2800" b="1"/>
              <a:t>个小时的夜班，负责操作开关板。后来，职高校长知道了他的情况</a:t>
            </a:r>
            <a:r>
              <a:rPr lang="en-US" altLang="zh-CN" sz="2800" b="1"/>
              <a:t>,</a:t>
            </a:r>
            <a:r>
              <a:rPr lang="zh-CN" altLang="en-US" sz="2800" b="1"/>
              <a:t>就专门安排了一些考试，让艾肯通过后提前毕业，接着，艾肯来到威斯康辛州首府麦迪逊，在麦迪逊煤气和电力公司找到一份工作，这份工作允许他同时在威斯康辛大学上学。</a:t>
            </a:r>
            <a:r>
              <a:rPr lang="en-US" altLang="zh-CN" sz="2800" b="1"/>
              <a:t>1923</a:t>
            </a:r>
            <a:r>
              <a:rPr lang="zh-CN" altLang="en-US" sz="2800" b="1"/>
              <a:t>年，艾肯大学毕业，取得电气工程学士学位，并立即被提升为公司的总工程师。</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539750" y="404813"/>
            <a:ext cx="7993063" cy="6076950"/>
          </a:xfrm>
          <a:prstGeom prst="rect">
            <a:avLst/>
          </a:prstGeom>
          <a:noFill/>
          <a:ln w="9525">
            <a:noFill/>
            <a:miter lim="800000"/>
            <a:headEnd/>
            <a:tailEnd/>
          </a:ln>
        </p:spPr>
        <p:txBody>
          <a:bodyPr>
            <a:spAutoFit/>
          </a:bodyPr>
          <a:lstStyle/>
          <a:p>
            <a:pPr>
              <a:lnSpc>
                <a:spcPct val="140000"/>
              </a:lnSpc>
            </a:pPr>
            <a:r>
              <a:rPr lang="en-US" altLang="zh-CN" sz="2000" b="1"/>
              <a:t>           </a:t>
            </a:r>
            <a:r>
              <a:rPr lang="zh-CN" altLang="en-US" sz="2800" b="1"/>
              <a:t>后来艾肯先进了芝加哥大学，但很快转至哈佛大学，</a:t>
            </a:r>
            <a:r>
              <a:rPr lang="en-US" altLang="zh-CN" sz="2800" b="1"/>
              <a:t>1937</a:t>
            </a:r>
            <a:r>
              <a:rPr lang="zh-CN" altLang="en-US" sz="2800" b="1"/>
              <a:t>年和</a:t>
            </a:r>
            <a:r>
              <a:rPr lang="en-US" altLang="zh-CN" sz="2800" b="1"/>
              <a:t>1939</a:t>
            </a:r>
            <a:r>
              <a:rPr lang="zh-CN" altLang="en-US" sz="2800" b="1"/>
              <a:t>年先后取得硕土和博土学位。</a:t>
            </a:r>
            <a:r>
              <a:rPr lang="zh-CN" altLang="en-US" sz="2800"/>
              <a:t> </a:t>
            </a:r>
          </a:p>
          <a:p>
            <a:pPr>
              <a:lnSpc>
                <a:spcPct val="140000"/>
              </a:lnSpc>
            </a:pPr>
            <a:r>
              <a:rPr lang="zh-CN" altLang="en-US" sz="2800"/>
              <a:t>        </a:t>
            </a:r>
            <a:r>
              <a:rPr lang="zh-CN" altLang="en-US" sz="2800" b="1"/>
              <a:t>经过</a:t>
            </a:r>
            <a:r>
              <a:rPr lang="zh-CN" altLang="en-US" sz="2800" b="1">
                <a:solidFill>
                  <a:srgbClr val="1102D0"/>
                </a:solidFill>
              </a:rPr>
              <a:t>艾肯和</a:t>
            </a:r>
            <a:r>
              <a:rPr lang="en-US" altLang="zh-CN" sz="2800" b="1">
                <a:solidFill>
                  <a:srgbClr val="1102D0"/>
                </a:solidFill>
              </a:rPr>
              <a:t>IBM</a:t>
            </a:r>
            <a:r>
              <a:rPr lang="zh-CN" altLang="en-US" sz="2800" b="1"/>
              <a:t>公司长达</a:t>
            </a:r>
            <a:r>
              <a:rPr lang="en-US" altLang="zh-CN" sz="2800" b="1">
                <a:solidFill>
                  <a:srgbClr val="1102D0"/>
                </a:solidFill>
              </a:rPr>
              <a:t>5—6</a:t>
            </a:r>
            <a:r>
              <a:rPr lang="zh-CN" altLang="en-US" sz="2800" b="1"/>
              <a:t>年的合作和努力</a:t>
            </a:r>
            <a:r>
              <a:rPr lang="en-US" altLang="zh-CN" sz="2800" b="1"/>
              <a:t>(</a:t>
            </a:r>
            <a:r>
              <a:rPr lang="zh-CN" altLang="en-US" sz="2800" b="1"/>
              <a:t>当然也包括难以避免的摩擦和碰撞</a:t>
            </a:r>
            <a:r>
              <a:rPr lang="en-US" altLang="zh-CN" sz="2800" b="1"/>
              <a:t>)</a:t>
            </a:r>
            <a:r>
              <a:rPr lang="zh-CN" altLang="en-US" sz="2800" b="1"/>
              <a:t>，</a:t>
            </a:r>
            <a:r>
              <a:rPr lang="en-US" altLang="zh-CN" sz="2800" b="1">
                <a:solidFill>
                  <a:srgbClr val="1102D0"/>
                </a:solidFill>
              </a:rPr>
              <a:t>Mark I</a:t>
            </a:r>
            <a:r>
              <a:rPr lang="zh-CN" altLang="en-US" sz="2800" b="1">
                <a:solidFill>
                  <a:srgbClr val="1102D0"/>
                </a:solidFill>
              </a:rPr>
              <a:t>终于在</a:t>
            </a:r>
            <a:r>
              <a:rPr lang="en-US" altLang="zh-CN" sz="2800" b="1">
                <a:solidFill>
                  <a:srgbClr val="1102D0"/>
                </a:solidFill>
              </a:rPr>
              <a:t>1944</a:t>
            </a:r>
            <a:r>
              <a:rPr lang="zh-CN" altLang="en-US" sz="2800" b="1">
                <a:solidFill>
                  <a:srgbClr val="1102D0"/>
                </a:solidFill>
              </a:rPr>
              <a:t>年</a:t>
            </a:r>
            <a:r>
              <a:rPr lang="en-US" altLang="zh-CN" sz="2800" b="1">
                <a:solidFill>
                  <a:srgbClr val="1102D0"/>
                </a:solidFill>
              </a:rPr>
              <a:t>5</a:t>
            </a:r>
            <a:r>
              <a:rPr lang="zh-CN" altLang="en-US" sz="2800" b="1">
                <a:solidFill>
                  <a:srgbClr val="1102D0"/>
                </a:solidFill>
              </a:rPr>
              <a:t>月完工并投入使用</a:t>
            </a:r>
            <a:r>
              <a:rPr lang="zh-CN" altLang="en-US" sz="2800" b="1"/>
              <a:t>。它用了</a:t>
            </a:r>
            <a:r>
              <a:rPr lang="en-US" altLang="zh-CN" sz="2800" b="1"/>
              <a:t>3000</a:t>
            </a:r>
            <a:r>
              <a:rPr lang="zh-CN" altLang="en-US" sz="2800" b="1"/>
              <a:t>多个电机驱动的继电器，是一个重达</a:t>
            </a:r>
            <a:r>
              <a:rPr lang="en-US" altLang="zh-CN" sz="2800" b="1"/>
              <a:t>5</a:t>
            </a:r>
            <a:r>
              <a:rPr lang="zh-CN" altLang="en-US" sz="2800" b="1"/>
              <a:t>吨的庞然大物造价高达</a:t>
            </a:r>
            <a:r>
              <a:rPr lang="en-US" altLang="zh-CN" sz="2800" b="1"/>
              <a:t>50</a:t>
            </a:r>
            <a:r>
              <a:rPr lang="zh-CN" altLang="en-US" sz="2800" b="1"/>
              <a:t>万美元</a:t>
            </a:r>
            <a:r>
              <a:rPr lang="en-US" altLang="zh-CN" sz="2800" b="1"/>
              <a:t>(</a:t>
            </a:r>
            <a:r>
              <a:rPr lang="zh-CN" altLang="en-US" sz="2800" b="1"/>
              <a:t>有的资料甚至说超过</a:t>
            </a:r>
            <a:r>
              <a:rPr lang="en-US" altLang="zh-CN" sz="2800" b="1"/>
              <a:t>100</a:t>
            </a:r>
            <a:r>
              <a:rPr lang="zh-CN" altLang="en-US" sz="2800" b="1"/>
              <a:t>万美</a:t>
            </a:r>
            <a:r>
              <a:rPr lang="en-US" altLang="zh-CN" sz="2800" b="1"/>
              <a:t>)</a:t>
            </a:r>
            <a:r>
              <a:rPr lang="zh-CN" altLang="en-US" sz="2800" b="1"/>
              <a:t>，其中</a:t>
            </a:r>
            <a:r>
              <a:rPr lang="en-US" altLang="zh-CN" sz="2800" b="1">
                <a:solidFill>
                  <a:srgbClr val="1102D0"/>
                </a:solidFill>
              </a:rPr>
              <a:t>IBM</a:t>
            </a:r>
            <a:r>
              <a:rPr lang="zh-CN" altLang="en-US" sz="2800" b="1"/>
              <a:t>公司的投资占</a:t>
            </a:r>
            <a:r>
              <a:rPr lang="en-US" altLang="zh-CN" sz="2800" b="1"/>
              <a:t>2</a:t>
            </a:r>
            <a:r>
              <a:rPr lang="zh-CN" altLang="en-US" sz="2800" b="1"/>
              <a:t>／</a:t>
            </a:r>
            <a:r>
              <a:rPr lang="en-US" altLang="zh-CN" sz="2800" b="1"/>
              <a:t>3</a:t>
            </a:r>
            <a:r>
              <a:rPr lang="zh-CN" altLang="en-US" sz="2800" b="1"/>
              <a:t>，其余</a:t>
            </a:r>
            <a:r>
              <a:rPr lang="en-US" altLang="zh-CN" sz="2800" b="1"/>
              <a:t>1</a:t>
            </a:r>
            <a:r>
              <a:rPr lang="zh-CN" altLang="en-US" sz="2800" b="1"/>
              <a:t>／</a:t>
            </a:r>
            <a:r>
              <a:rPr lang="en-US" altLang="zh-CN" sz="2800" b="1"/>
              <a:t>3</a:t>
            </a:r>
            <a:r>
              <a:rPr lang="zh-CN" altLang="en-US" sz="2800" b="1"/>
              <a:t>由</a:t>
            </a:r>
            <a:r>
              <a:rPr lang="zh-CN" altLang="en-US" sz="2800" b="1">
                <a:solidFill>
                  <a:srgbClr val="1102D0"/>
                </a:solidFill>
              </a:rPr>
              <a:t>海军</a:t>
            </a:r>
            <a:r>
              <a:rPr lang="zh-CN" altLang="en-US" sz="2800" b="1"/>
              <a:t>资助。</a:t>
            </a:r>
            <a:r>
              <a:rPr lang="zh-CN" altLang="en-US" sz="2800"/>
              <a:t>  </a:t>
            </a:r>
            <a:r>
              <a:rPr lang="zh-CN" altLang="en-US" sz="2800" b="1"/>
              <a:t> </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descr="12654330999o5ANys8"/>
          <p:cNvPicPr>
            <a:picLocks noChangeAspect="1" noChangeArrowheads="1"/>
          </p:cNvPicPr>
          <p:nvPr/>
        </p:nvPicPr>
        <p:blipFill>
          <a:blip r:embed="rId2" cstate="print"/>
          <a:srcRect/>
          <a:stretch>
            <a:fillRect/>
          </a:stretch>
        </p:blipFill>
        <p:spPr bwMode="auto">
          <a:xfrm>
            <a:off x="468313" y="620713"/>
            <a:ext cx="8280400" cy="5316537"/>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descr="96_110510102113_1"/>
          <p:cNvPicPr>
            <a:picLocks noChangeAspect="1" noChangeArrowheads="1"/>
          </p:cNvPicPr>
          <p:nvPr/>
        </p:nvPicPr>
        <p:blipFill>
          <a:blip r:embed="rId2" cstate="print"/>
          <a:srcRect/>
          <a:stretch>
            <a:fillRect/>
          </a:stretch>
        </p:blipFill>
        <p:spPr bwMode="auto">
          <a:xfrm>
            <a:off x="179388" y="908050"/>
            <a:ext cx="4305300" cy="5159375"/>
          </a:xfrm>
          <a:prstGeom prst="rect">
            <a:avLst/>
          </a:prstGeom>
          <a:noFill/>
          <a:ln w="9525">
            <a:noFill/>
            <a:miter lim="800000"/>
            <a:headEnd/>
            <a:tailEnd/>
          </a:ln>
        </p:spPr>
      </p:pic>
      <p:pic>
        <p:nvPicPr>
          <p:cNvPr id="23555" name="Picture 5" descr="96_110510102142_1"/>
          <p:cNvPicPr>
            <a:picLocks noChangeAspect="1" noChangeArrowheads="1"/>
          </p:cNvPicPr>
          <p:nvPr/>
        </p:nvPicPr>
        <p:blipFill>
          <a:blip r:embed="rId3" cstate="print"/>
          <a:srcRect/>
          <a:stretch>
            <a:fillRect/>
          </a:stretch>
        </p:blipFill>
        <p:spPr bwMode="auto">
          <a:xfrm>
            <a:off x="4500563" y="620713"/>
            <a:ext cx="4273550" cy="56673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12514718127SS8Cu4j"/>
          <p:cNvPicPr>
            <a:picLocks noChangeAspect="1" noChangeArrowheads="1"/>
          </p:cNvPicPr>
          <p:nvPr/>
        </p:nvPicPr>
        <p:blipFill>
          <a:blip r:embed="rId2" cstate="print"/>
          <a:srcRect/>
          <a:stretch>
            <a:fillRect/>
          </a:stretch>
        </p:blipFill>
        <p:spPr bwMode="auto">
          <a:xfrm>
            <a:off x="395288" y="476250"/>
            <a:ext cx="5302250" cy="5884863"/>
          </a:xfrm>
          <a:prstGeom prst="rect">
            <a:avLst/>
          </a:prstGeom>
          <a:noFill/>
          <a:ln w="9525">
            <a:noFill/>
            <a:miter lim="800000"/>
            <a:headEnd/>
            <a:tailEnd/>
          </a:ln>
        </p:spPr>
      </p:pic>
      <p:sp>
        <p:nvSpPr>
          <p:cNvPr id="24579" name="Text Box 5"/>
          <p:cNvSpPr txBox="1">
            <a:spLocks noChangeArrowheads="1"/>
          </p:cNvSpPr>
          <p:nvPr/>
        </p:nvSpPr>
        <p:spPr bwMode="auto">
          <a:xfrm>
            <a:off x="6227763" y="549275"/>
            <a:ext cx="2016125" cy="5216525"/>
          </a:xfrm>
          <a:prstGeom prst="rect">
            <a:avLst/>
          </a:prstGeom>
          <a:noFill/>
          <a:ln w="9525">
            <a:noFill/>
            <a:miter lim="800000"/>
            <a:headEnd/>
            <a:tailEnd/>
          </a:ln>
        </p:spPr>
        <p:txBody>
          <a:bodyPr>
            <a:spAutoFit/>
          </a:bodyPr>
          <a:lstStyle/>
          <a:p>
            <a:r>
              <a:rPr lang="en-US" altLang="zh-CN" sz="2800" b="1">
                <a:latin typeface="Times New Roman" pitchFamily="18" charset="0"/>
              </a:rPr>
              <a:t>1955</a:t>
            </a:r>
            <a:r>
              <a:rPr lang="zh-CN" altLang="en-US" sz="2800" b="1"/>
              <a:t>年</a:t>
            </a:r>
            <a:r>
              <a:rPr lang="en-US" altLang="zh-CN" sz="2800" b="1"/>
              <a:t>,</a:t>
            </a:r>
            <a:r>
              <a:rPr lang="zh-CN" altLang="en-US" sz="2800" b="1"/>
              <a:t>贝尔实验室研制出世界上第一台全晶体管计算机</a:t>
            </a:r>
            <a:r>
              <a:rPr lang="en-US" altLang="zh-CN" sz="2800" b="1">
                <a:latin typeface="Times New Roman" pitchFamily="18" charset="0"/>
              </a:rPr>
              <a:t>TRADIC</a:t>
            </a:r>
            <a:r>
              <a:rPr lang="zh-CN" altLang="en-US" sz="2800" b="1"/>
              <a:t>，装有</a:t>
            </a:r>
            <a:r>
              <a:rPr lang="en-US" altLang="zh-CN" sz="2800" b="1" u="sng">
                <a:solidFill>
                  <a:srgbClr val="1102D0"/>
                </a:solidFill>
              </a:rPr>
              <a:t>800</a:t>
            </a:r>
            <a:r>
              <a:rPr lang="zh-CN" altLang="en-US" sz="2800" b="1"/>
              <a:t>只晶体管，仅</a:t>
            </a:r>
            <a:r>
              <a:rPr lang="en-US" altLang="zh-CN" sz="2800" b="1" u="sng">
                <a:solidFill>
                  <a:srgbClr val="1102D0"/>
                </a:solidFill>
              </a:rPr>
              <a:t>100</a:t>
            </a:r>
            <a:r>
              <a:rPr lang="zh-CN" altLang="en-US" sz="2800" b="1"/>
              <a:t>瓦功率，占地也只有</a:t>
            </a:r>
            <a:r>
              <a:rPr lang="en-US" altLang="zh-CN" sz="2800" b="1"/>
              <a:t>3</a:t>
            </a:r>
            <a:r>
              <a:rPr lang="zh-CN" altLang="en-US" sz="2800" b="1"/>
              <a:t>立方英尺。</a:t>
            </a:r>
            <a:r>
              <a:rPr lang="zh-CN" altLang="en-US" b="1"/>
              <a:t> </a:t>
            </a:r>
            <a:r>
              <a:rPr lang="zh-CN" altLang="en-US" sz="2800" b="1"/>
              <a:t> </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themeOverride>
</file>

<file path=docProps/app.xml><?xml version="1.0" encoding="utf-8"?>
<Properties xmlns="http://schemas.openxmlformats.org/officeDocument/2006/extended-properties" xmlns:vt="http://schemas.openxmlformats.org/officeDocument/2006/docPropsVTypes">
  <TotalTime>2400</TotalTime>
  <Words>1384</Words>
  <Application>Microsoft Office PowerPoint</Application>
  <PresentationFormat>全屏显示(4:3)</PresentationFormat>
  <Paragraphs>99</Paragraphs>
  <Slides>37</Slides>
  <Notes>1</Notes>
  <HiddenSlides>2</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3</vt:i4>
      </vt:variant>
      <vt:variant>
        <vt:lpstr>幻灯片标题</vt:lpstr>
      </vt:variant>
      <vt:variant>
        <vt:i4>37</vt:i4>
      </vt:variant>
    </vt:vector>
  </HeadingPairs>
  <TitlesOfParts>
    <vt:vector size="50" baseType="lpstr">
      <vt:lpstr>Arial</vt:lpstr>
      <vt:lpstr>宋体</vt:lpstr>
      <vt:lpstr>Wingdings</vt:lpstr>
      <vt:lpstr>Tahoma</vt:lpstr>
      <vt:lpstr>Arial Black</vt:lpstr>
      <vt:lpstr>Times New Roman</vt:lpstr>
      <vt:lpstr>楷体_GB2312</vt:lpstr>
      <vt:lpstr>黑体</vt:lpstr>
      <vt:lpstr>Pixel</vt:lpstr>
      <vt:lpstr>Blends</vt:lpstr>
      <vt:lpstr>MathType 6.0 Equation</vt:lpstr>
      <vt:lpstr>Microsoft 公式 3.0</vt:lpstr>
      <vt:lpstr>MathType 5.0 Equation</vt:lpstr>
      <vt:lpstr>线性代数（同济六版）</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第一章 行列式</vt:lpstr>
      <vt:lpstr>§1  二阶与三阶行列式</vt:lpstr>
      <vt:lpstr>一、二元线性方程组与二阶行列式</vt:lpstr>
      <vt:lpstr>幻灯片 29</vt:lpstr>
      <vt:lpstr>幻灯片 30</vt:lpstr>
      <vt:lpstr>幻灯片 31</vt:lpstr>
      <vt:lpstr>幻灯片 32</vt:lpstr>
      <vt:lpstr>幻灯片 33</vt:lpstr>
      <vt:lpstr>二、三阶行列式</vt:lpstr>
      <vt:lpstr>幻灯片 35</vt:lpstr>
      <vt:lpstr>幻灯片 36</vt:lpstr>
      <vt:lpstr>幻灯片 37</vt:lpstr>
    </vt:vector>
  </TitlesOfParts>
  <Company>Lenovo (Beijing)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二阶与三阶行列式</dc:title>
  <dc:creator>王晶</dc:creator>
  <cp:lastModifiedBy>1</cp:lastModifiedBy>
  <cp:revision>102</cp:revision>
  <dcterms:created xsi:type="dcterms:W3CDTF">2007-09-10T04:17:33Z</dcterms:created>
  <dcterms:modified xsi:type="dcterms:W3CDTF">2017-02-20T04:59:19Z</dcterms:modified>
</cp:coreProperties>
</file>