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7"/>
  </p:notesMasterIdLst>
  <p:sldIdLst>
    <p:sldId id="258" r:id="rId3"/>
    <p:sldId id="257" r:id="rId4"/>
    <p:sldId id="265" r:id="rId5"/>
    <p:sldId id="304" r:id="rId6"/>
    <p:sldId id="305" r:id="rId7"/>
    <p:sldId id="313" r:id="rId8"/>
    <p:sldId id="267" r:id="rId9"/>
    <p:sldId id="269" r:id="rId10"/>
    <p:sldId id="289" r:id="rId11"/>
    <p:sldId id="296" r:id="rId12"/>
    <p:sldId id="297" r:id="rId13"/>
    <p:sldId id="314" r:id="rId14"/>
    <p:sldId id="270" r:id="rId15"/>
    <p:sldId id="271" r:id="rId16"/>
    <p:sldId id="315" r:id="rId17"/>
    <p:sldId id="312" r:id="rId18"/>
    <p:sldId id="309" r:id="rId19"/>
    <p:sldId id="276" r:id="rId20"/>
    <p:sldId id="277" r:id="rId21"/>
    <p:sldId id="300" r:id="rId22"/>
    <p:sldId id="285" r:id="rId23"/>
    <p:sldId id="307" r:id="rId24"/>
    <p:sldId id="290" r:id="rId25"/>
    <p:sldId id="29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99"/>
    <a:srgbClr val="FFFF99"/>
    <a:srgbClr val="00CC00"/>
    <a:srgbClr val="FF0000"/>
    <a:srgbClr val="008000"/>
    <a:srgbClr val="2D03DF"/>
    <a:srgbClr val="00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4" autoAdjust="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49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82ECF-B32F-4D0C-A8EA-887A02454FF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CA39-FA8C-4372-A0B5-D553D102D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7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18FE9C-1484-43DD-9857-DA7CBB693F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8F517-87E7-4A9D-9503-0B9EC3711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CB8F-1D96-4943-A7B9-F65355181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 b="0"/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1DC27-F29C-481C-858A-658530DA7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E9C57-4A1D-4B7F-A04C-DDAA75117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97CCF-0B11-41A7-B363-3756AEA5A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F619D-6C0D-42D0-A3DE-D4CD5B7B64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5CEE2-59AB-4B58-8368-9EA47B182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6D90E-59E5-4B5F-9D90-6017316C5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70E2B-FFD2-46C6-AA99-CD839240D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39CFA-37DE-4DFD-B7B4-B5C3C0FED0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86DAA-1A3F-446C-941A-B31821974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B2643-F0FB-416C-BD42-563CEE20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54664-4B4E-4FDE-872E-D5B30DA142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8E46A-3A1E-4437-BD80-B5FECB76F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112713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28775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48075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48075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D375-2087-4847-A165-E0994D058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4968E-5FB2-4F50-9A39-70356702C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BC1E-8A9B-4C33-BC8B-9DFF6910D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5ECFB-BE6F-4147-829D-9D4414527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E40E-B872-4D6A-A8DC-E91AA267E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949D0-74B9-4C4F-856B-51E8D9693B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00570-763B-4D69-9524-406772D12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55324-A613-4A35-B965-A12D8245E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0"/>
          </a:p>
        </p:txBody>
      </p:sp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912A096-107B-4BBF-B777-D03C84F1C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CB312AD-8EFB-4899-B264-BA2415080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 b="0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</a:endParaRPr>
            </a:p>
          </p:txBody>
        </p:sp>
      </p:grpSp>
      <p:sp>
        <p:nvSpPr>
          <p:cNvPr id="297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7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smtClean="0">
                <a:latin typeface="楷体_GB2312" pitchFamily="49" charset="-122"/>
              </a:rPr>
              <a:t>第四章</a:t>
            </a:r>
            <a:br>
              <a:rPr lang="zh-CN" altLang="en-US" sz="4000" smtClean="0">
                <a:latin typeface="楷体_GB2312" pitchFamily="49" charset="-122"/>
              </a:rPr>
            </a:br>
            <a:r>
              <a:rPr lang="zh-CN" altLang="en-US" sz="4000" smtClean="0">
                <a:latin typeface="楷体_GB2312" pitchFamily="49" charset="-122"/>
              </a:rPr>
              <a:t>向量组的线性相关性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1DC27-F29C-481C-858A-658530DA7FA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539750" y="620713"/>
            <a:ext cx="8101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：判断         是否可由</a:t>
            </a:r>
          </a:p>
        </p:txBody>
      </p: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2268538" y="620713"/>
          <a:ext cx="16176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20713"/>
                        <a:ext cx="161766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1403350" y="1154113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线性表示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58376" name="Text Box 16"/>
          <p:cNvSpPr txBox="1">
            <a:spLocks noChangeArrowheads="1"/>
          </p:cNvSpPr>
          <p:nvPr/>
        </p:nvSpPr>
        <p:spPr bwMode="auto">
          <a:xfrm>
            <a:off x="539750" y="1844675"/>
            <a:ext cx="2179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解：令</a:t>
            </a:r>
          </a:p>
        </p:txBody>
      </p:sp>
      <p:graphicFrame>
        <p:nvGraphicFramePr>
          <p:cNvPr id="58377" name="Object 17"/>
          <p:cNvGraphicFramePr>
            <a:graphicFrameLocks noChangeAspect="1"/>
          </p:cNvGraphicFramePr>
          <p:nvPr/>
        </p:nvGraphicFramePr>
        <p:xfrm>
          <a:off x="1835150" y="1628775"/>
          <a:ext cx="60388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2527200" imgH="457200" progId="Equation.DSMT4">
                  <p:embed/>
                </p:oleObj>
              </mc:Choice>
              <mc:Fallback>
                <p:oleObj name="Equation" r:id="rId5" imgW="25272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775"/>
                        <a:ext cx="603885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9"/>
          <p:cNvSpPr txBox="1">
            <a:spLocks noChangeArrowheads="1"/>
          </p:cNvSpPr>
          <p:nvPr/>
        </p:nvSpPr>
        <p:spPr bwMode="auto">
          <a:xfrm>
            <a:off x="5076825" y="30686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无解</a:t>
            </a:r>
          </a:p>
        </p:txBody>
      </p:sp>
      <p:sp>
        <p:nvSpPr>
          <p:cNvPr id="58380" name="Text Box 18"/>
          <p:cNvSpPr txBox="1">
            <a:spLocks noChangeArrowheads="1"/>
          </p:cNvSpPr>
          <p:nvPr/>
        </p:nvSpPr>
        <p:spPr bwMode="auto">
          <a:xfrm>
            <a:off x="1258888" y="4076700"/>
            <a:ext cx="642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则  不能由      线性表出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aphicFrame>
        <p:nvGraphicFramePr>
          <p:cNvPr id="58381" name="Object 20"/>
          <p:cNvGraphicFramePr>
            <a:graphicFrameLocks noChangeAspect="1"/>
          </p:cNvGraphicFramePr>
          <p:nvPr/>
        </p:nvGraphicFramePr>
        <p:xfrm>
          <a:off x="1692275" y="4149725"/>
          <a:ext cx="368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49725"/>
                        <a:ext cx="3683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21"/>
          <p:cNvGraphicFramePr>
            <a:graphicFrameLocks noChangeAspect="1"/>
          </p:cNvGraphicFramePr>
          <p:nvPr/>
        </p:nvGraphicFramePr>
        <p:xfrm>
          <a:off x="3203575" y="4076700"/>
          <a:ext cx="1008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9" imgW="406080" imgH="228600" progId="Equation.DSMT4">
                  <p:embed/>
                </p:oleObj>
              </mc:Choice>
              <mc:Fallback>
                <p:oleObj name="Equation" r:id="rId9" imgW="4060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076700"/>
                        <a:ext cx="100806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5"/>
          <p:cNvGraphicFramePr>
            <a:graphicFrameLocks noChangeAspect="1"/>
          </p:cNvGraphicFramePr>
          <p:nvPr/>
        </p:nvGraphicFramePr>
        <p:xfrm>
          <a:off x="5292725" y="549275"/>
          <a:ext cx="35417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1" imgW="1434960" imgH="253800" progId="Equation.DSMT4">
                  <p:embed/>
                </p:oleObj>
              </mc:Choice>
              <mc:Fallback>
                <p:oleObj name="Equation" r:id="rId11" imgW="143496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275"/>
                        <a:ext cx="35417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1547813" y="2636838"/>
          <a:ext cx="24479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3" imgW="1028520" imgH="482400" progId="Equation.DSMT4">
                  <p:embed/>
                </p:oleObj>
              </mc:Choice>
              <mc:Fallback>
                <p:oleObj name="Equation" r:id="rId13" imgW="102852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838"/>
                        <a:ext cx="2447925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/>
      <p:bldP spid="58378" grpId="0"/>
      <p:bldP spid="583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4" descr="白色大理石"/>
          <p:cNvSpPr>
            <a:spLocks noChangeArrowheads="1"/>
          </p:cNvSpPr>
          <p:nvPr/>
        </p:nvSpPr>
        <p:spPr bwMode="auto">
          <a:xfrm>
            <a:off x="573088" y="1125538"/>
            <a:ext cx="698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若能，写出它的一个线性组合．</a:t>
            </a:r>
          </a:p>
        </p:txBody>
      </p:sp>
      <p:graphicFrame>
        <p:nvGraphicFramePr>
          <p:cNvPr id="6146" name="Object 5" descr="白色大理石"/>
          <p:cNvGraphicFramePr>
            <a:graphicFrameLocks noChangeAspect="1"/>
          </p:cNvGraphicFramePr>
          <p:nvPr/>
        </p:nvGraphicFramePr>
        <p:xfrm>
          <a:off x="646113" y="2349500"/>
          <a:ext cx="768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7683480" imgH="482400" progId="Equation.DSMT4">
                  <p:embed/>
                </p:oleObj>
              </mc:Choice>
              <mc:Fallback>
                <p:oleObj name="Equation" r:id="rId3" imgW="76834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349500"/>
                        <a:ext cx="768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611188" y="2997200"/>
            <a:ext cx="6986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解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：设                   ，即有方程组 </a:t>
            </a:r>
          </a:p>
        </p:txBody>
      </p:sp>
      <p:graphicFrame>
        <p:nvGraphicFramePr>
          <p:cNvPr id="59401" name="Object 8" descr="白色大理石"/>
          <p:cNvGraphicFramePr>
            <a:graphicFrameLocks noChangeAspect="1"/>
          </p:cNvGraphicFramePr>
          <p:nvPr/>
        </p:nvGraphicFramePr>
        <p:xfrm>
          <a:off x="1835150" y="3068638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68638"/>
                        <a:ext cx="327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 descr="白色大理石"/>
          <p:cNvGraphicFramePr>
            <a:graphicFrameLocks noChangeAspect="1"/>
          </p:cNvGraphicFramePr>
          <p:nvPr/>
        </p:nvGraphicFramePr>
        <p:xfrm>
          <a:off x="1476375" y="3573463"/>
          <a:ext cx="3309938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1434960" imgH="939600" progId="Equation.DSMT4">
                  <p:embed/>
                </p:oleObj>
              </mc:Choice>
              <mc:Fallback>
                <p:oleObj name="Equation" r:id="rId7" imgW="1434960" imgH="93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3309938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Rectangle 11" descr="白色大理石"/>
          <p:cNvSpPr>
            <a:spLocks noChangeArrowheads="1"/>
          </p:cNvSpPr>
          <p:nvPr/>
        </p:nvSpPr>
        <p:spPr bwMode="auto">
          <a:xfrm>
            <a:off x="5219700" y="4221163"/>
            <a:ext cx="1077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646113" y="549275"/>
            <a:ext cx="8497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  <a:cs typeface="Times New Roman" pitchFamily="18" charset="0"/>
              </a:rPr>
              <a:t> 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判断向量　能否由向量组　　　　线性表出</a:t>
            </a:r>
            <a:r>
              <a:rPr kumimoji="1" lang="en-US" altLang="zh-CN" sz="280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 sz="2800">
                <a:latin typeface="宋体" pitchFamily="2" charset="-122"/>
                <a:ea typeface="宋体" pitchFamily="2" charset="-122"/>
              </a:rPr>
              <a:t>　</a:t>
            </a:r>
          </a:p>
        </p:txBody>
      </p:sp>
      <p:graphicFrame>
        <p:nvGraphicFramePr>
          <p:cNvPr id="6149" name="Object 14" descr="白色大理石"/>
          <p:cNvGraphicFramePr>
            <a:graphicFrameLocks noChangeAspect="1"/>
          </p:cNvGraphicFramePr>
          <p:nvPr/>
        </p:nvGraphicFramePr>
        <p:xfrm>
          <a:off x="2916238" y="76517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9" imgW="279360" imgH="241200" progId="Equation.DSMT4">
                  <p:embed/>
                </p:oleObj>
              </mc:Choice>
              <mc:Fallback>
                <p:oleObj name="Equation" r:id="rId9" imgW="2793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5" descr="白色大理石"/>
          <p:cNvGraphicFramePr>
            <a:graphicFrameLocks noChangeAspect="1"/>
          </p:cNvGraphicFramePr>
          <p:nvPr/>
        </p:nvGraphicFramePr>
        <p:xfrm>
          <a:off x="5435600" y="620713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1" imgW="1320480" imgH="431640" progId="Equation.DSMT4">
                  <p:embed/>
                </p:oleObj>
              </mc:Choice>
              <mc:Fallback>
                <p:oleObj name="Equation" r:id="rId11" imgW="132048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620713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6" descr="白色大理石"/>
          <p:cNvGraphicFramePr>
            <a:graphicFrameLocks noChangeAspect="1"/>
          </p:cNvGraphicFramePr>
          <p:nvPr/>
        </p:nvGraphicFramePr>
        <p:xfrm>
          <a:off x="684213" y="1773238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3" imgW="2387520" imgH="457200" progId="Equation.DSMT4">
                  <p:embed/>
                </p:oleObj>
              </mc:Choice>
              <mc:Fallback>
                <p:oleObj name="Equation" r:id="rId13" imgW="238752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238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  <p:bldP spid="594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5"/>
          <p:cNvSpPr>
            <a:spLocks noChangeArrowheads="1"/>
          </p:cNvSpPr>
          <p:nvPr/>
        </p:nvSpPr>
        <p:spPr bwMode="auto">
          <a:xfrm>
            <a:off x="3492500" y="3573463"/>
            <a:ext cx="3024188" cy="504825"/>
          </a:xfrm>
          <a:prstGeom prst="flowChartAlternateProcess">
            <a:avLst/>
          </a:prstGeom>
          <a:solidFill>
            <a:srgbClr val="FF6600">
              <a:alpha val="12157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1" lang="zh-CN" altLang="en-US" sz="2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7180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ea typeface="宋体" pitchFamily="2" charset="-122"/>
              </a:rPr>
              <a:t>对方程组</a:t>
            </a:r>
            <a:r>
              <a:rPr kumimoji="1" lang="en-US" altLang="zh-CN" sz="2400">
                <a:ea typeface="宋体" pitchFamily="2" charset="-122"/>
              </a:rPr>
              <a:t>(1)</a:t>
            </a:r>
            <a:r>
              <a:rPr kumimoji="1" lang="zh-CN" altLang="en-US" sz="2400">
                <a:ea typeface="宋体" pitchFamily="2" charset="-122"/>
              </a:rPr>
              <a:t>的增广矩阵作初等行变换化阶梯阵</a:t>
            </a:r>
            <a:endParaRPr kumimoji="1" lang="zh-CN" altLang="en-US" sz="2400">
              <a:latin typeface="Arial" charset="0"/>
              <a:ea typeface="宋体" pitchFamily="2" charset="-122"/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611188" y="2852738"/>
            <a:ext cx="640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所以方程组</a:t>
            </a:r>
            <a:r>
              <a:rPr kumimoji="1" lang="en-US" altLang="zh-CN" sz="2400">
                <a:ea typeface="宋体" pitchFamily="2" charset="-122"/>
              </a:rPr>
              <a:t>(1)</a:t>
            </a:r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有解．它的一般解为</a:t>
            </a:r>
            <a:r>
              <a:rPr kumimoji="1" lang="zh-CN" altLang="en-US" sz="2400">
                <a:latin typeface="Arial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86021" name="Object 7" descr="白色大理石"/>
          <p:cNvGraphicFramePr>
            <a:graphicFrameLocks noChangeAspect="1"/>
          </p:cNvGraphicFramePr>
          <p:nvPr/>
        </p:nvGraphicFramePr>
        <p:xfrm>
          <a:off x="684213" y="3357563"/>
          <a:ext cx="223837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1079280" imgH="838080" progId="Equation.DSMT4">
                  <p:embed/>
                </p:oleObj>
              </mc:Choice>
              <mc:Fallback>
                <p:oleObj name="Equation" r:id="rId3" imgW="107928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2238375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1" descr="白色大理石"/>
          <p:cNvGraphicFramePr>
            <a:graphicFrameLocks noChangeAspect="1"/>
          </p:cNvGraphicFramePr>
          <p:nvPr/>
        </p:nvGraphicFramePr>
        <p:xfrm>
          <a:off x="971550" y="5734050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4114800" imgH="444240" progId="Equation.DSMT4">
                  <p:embed/>
                </p:oleObj>
              </mc:Choice>
              <mc:Fallback>
                <p:oleObj name="Equation" r:id="rId5" imgW="411480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411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2411413" y="5157788"/>
            <a:ext cx="583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得</a:t>
            </a:r>
            <a:r>
              <a:rPr kumimoji="1" lang="en-US" altLang="zh-CN" sz="2400">
                <a:ea typeface="宋体" pitchFamily="2" charset="-122"/>
              </a:rPr>
              <a:t>(1)</a:t>
            </a:r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的一个解      </a:t>
            </a:r>
            <a:endParaRPr kumimoji="1" lang="zh-CN" altLang="en-US" sz="24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86025" name="Object 10" descr="白色大理石"/>
          <p:cNvGraphicFramePr>
            <a:graphicFrameLocks noChangeAspect="1"/>
          </p:cNvGraphicFramePr>
          <p:nvPr/>
        </p:nvGraphicFramePr>
        <p:xfrm>
          <a:off x="4500563" y="52292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7" imgW="990360" imgH="393480" progId="Equation.DSMT4">
                  <p:embed/>
                </p:oleObj>
              </mc:Choice>
              <mc:Fallback>
                <p:oleObj name="Equation" r:id="rId7" imgW="9903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22922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5" descr="白色大理石"/>
          <p:cNvGraphicFramePr>
            <a:graphicFrameLocks noChangeAspect="1"/>
          </p:cNvGraphicFramePr>
          <p:nvPr/>
        </p:nvGraphicFramePr>
        <p:xfrm>
          <a:off x="1258888" y="5229225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9" imgW="965160" imgH="431640" progId="Equation.DSMT4">
                  <p:embed/>
                </p:oleObj>
              </mc:Choice>
              <mc:Fallback>
                <p:oleObj name="Equation" r:id="rId9" imgW="9651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6" descr="白色大理石"/>
          <p:cNvSpPr>
            <a:spLocks noChangeArrowheads="1"/>
          </p:cNvSpPr>
          <p:nvPr/>
        </p:nvSpPr>
        <p:spPr bwMode="auto">
          <a:xfrm>
            <a:off x="755650" y="5157788"/>
            <a:ext cx="257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令</a:t>
            </a:r>
          </a:p>
        </p:txBody>
      </p:sp>
      <p:sp>
        <p:nvSpPr>
          <p:cNvPr id="86028" name="Rectangle 17" descr="白色大理石"/>
          <p:cNvSpPr>
            <a:spLocks noChangeArrowheads="1"/>
          </p:cNvSpPr>
          <p:nvPr/>
        </p:nvSpPr>
        <p:spPr bwMode="auto">
          <a:xfrm>
            <a:off x="5508625" y="515778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>
                <a:latin typeface="宋体" pitchFamily="2" charset="-122"/>
                <a:ea typeface="宋体" pitchFamily="2" charset="-122"/>
              </a:rPr>
              <a:t>从而有</a:t>
            </a:r>
          </a:p>
        </p:txBody>
      </p:sp>
      <p:graphicFrame>
        <p:nvGraphicFramePr>
          <p:cNvPr id="7174" name="Object 22"/>
          <p:cNvGraphicFramePr>
            <a:graphicFrameLocks noChangeAspect="1"/>
          </p:cNvGraphicFramePr>
          <p:nvPr/>
        </p:nvGraphicFramePr>
        <p:xfrm>
          <a:off x="2098675" y="15621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1" imgW="914400" imgH="183240" progId="Equation.DSMT4">
                  <p:embed/>
                </p:oleObj>
              </mc:Choice>
              <mc:Fallback>
                <p:oleObj name="Equation" r:id="rId11" imgW="914400" imgH="183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562100"/>
                        <a:ext cx="914400" cy="18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Text Box 21"/>
          <p:cNvSpPr txBox="1">
            <a:spLocks noChangeArrowheads="1"/>
          </p:cNvSpPr>
          <p:nvPr/>
        </p:nvSpPr>
        <p:spPr bwMode="auto">
          <a:xfrm>
            <a:off x="4067175" y="3573463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FF0000"/>
                </a:solidFill>
                <a:ea typeface="宋体" pitchFamily="2" charset="-122"/>
              </a:rPr>
              <a:t>是自由未知量</a:t>
            </a:r>
          </a:p>
        </p:txBody>
      </p:sp>
      <p:graphicFrame>
        <p:nvGraphicFramePr>
          <p:cNvPr id="86031" name="Object 23"/>
          <p:cNvGraphicFramePr>
            <a:graphicFrameLocks noChangeAspect="1"/>
          </p:cNvGraphicFramePr>
          <p:nvPr/>
        </p:nvGraphicFramePr>
        <p:xfrm>
          <a:off x="3779838" y="3573463"/>
          <a:ext cx="403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73463"/>
                        <a:ext cx="4032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30"/>
          <p:cNvSpPr txBox="1">
            <a:spLocks noChangeArrowheads="1"/>
          </p:cNvSpPr>
          <p:nvPr/>
        </p:nvSpPr>
        <p:spPr bwMode="auto">
          <a:xfrm>
            <a:off x="7091363" y="36449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ea typeface="宋体" pitchFamily="2" charset="-122"/>
              </a:rPr>
              <a:t>所以：</a:t>
            </a:r>
          </a:p>
        </p:txBody>
      </p:sp>
      <p:sp>
        <p:nvSpPr>
          <p:cNvPr id="86033" name="Rectangle 28"/>
          <p:cNvSpPr>
            <a:spLocks noChangeArrowheads="1"/>
          </p:cNvSpPr>
          <p:nvPr/>
        </p:nvSpPr>
        <p:spPr bwMode="auto">
          <a:xfrm>
            <a:off x="3419475" y="4437063"/>
            <a:ext cx="572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ea typeface="宋体" pitchFamily="2" charset="-122"/>
              </a:rPr>
              <a:t>能由　　　　线性表出，但表法不唯一</a:t>
            </a:r>
          </a:p>
        </p:txBody>
      </p:sp>
      <p:graphicFrame>
        <p:nvGraphicFramePr>
          <p:cNvPr id="86034" name="Object 29"/>
          <p:cNvGraphicFramePr>
            <a:graphicFrameLocks noChangeAspect="1"/>
          </p:cNvGraphicFramePr>
          <p:nvPr/>
        </p:nvGraphicFramePr>
        <p:xfrm>
          <a:off x="3203575" y="4581525"/>
          <a:ext cx="3603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5" imgW="152280" imgH="139680" progId="Equation.DSMT4">
                  <p:embed/>
                </p:oleObj>
              </mc:Choice>
              <mc:Fallback>
                <p:oleObj name="Equation" r:id="rId15" imgW="152280" imgH="1396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81525"/>
                        <a:ext cx="3603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31"/>
          <p:cNvGraphicFramePr>
            <a:graphicFrameLocks noChangeAspect="1"/>
          </p:cNvGraphicFramePr>
          <p:nvPr/>
        </p:nvGraphicFramePr>
        <p:xfrm>
          <a:off x="4140200" y="4508500"/>
          <a:ext cx="11525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7" imgW="1358640" imgH="444240" progId="Equation.DSMT4">
                  <p:embed/>
                </p:oleObj>
              </mc:Choice>
              <mc:Fallback>
                <p:oleObj name="Equation" r:id="rId17" imgW="1358640" imgH="4442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08500"/>
                        <a:ext cx="11525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AutoShape 37"/>
          <p:cNvSpPr>
            <a:spLocks noChangeArrowheads="1"/>
          </p:cNvSpPr>
          <p:nvPr/>
        </p:nvSpPr>
        <p:spPr bwMode="auto">
          <a:xfrm>
            <a:off x="3132138" y="4437063"/>
            <a:ext cx="5761037" cy="576262"/>
          </a:xfrm>
          <a:prstGeom prst="flowChartAlternateProcess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kumimoji="1" lang="zh-CN" altLang="en-US" sz="2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86037" name="Freeform 21"/>
          <p:cNvSpPr>
            <a:spLocks/>
          </p:cNvSpPr>
          <p:nvPr/>
        </p:nvSpPr>
        <p:spPr bwMode="auto">
          <a:xfrm>
            <a:off x="5292725" y="5013325"/>
            <a:ext cx="2447925" cy="1008063"/>
          </a:xfrm>
          <a:custGeom>
            <a:avLst/>
            <a:gdLst>
              <a:gd name="T0" fmla="*/ 1542 w 1542"/>
              <a:gd name="T1" fmla="*/ 0 h 635"/>
              <a:gd name="T2" fmla="*/ 1360 w 1542"/>
              <a:gd name="T3" fmla="*/ 363 h 635"/>
              <a:gd name="T4" fmla="*/ 1043 w 1542"/>
              <a:gd name="T5" fmla="*/ 590 h 635"/>
              <a:gd name="T6" fmla="*/ 0 w 1542"/>
              <a:gd name="T7" fmla="*/ 635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635"/>
              <a:gd name="T14" fmla="*/ 1542 w 1542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635">
                <a:moveTo>
                  <a:pt x="1542" y="0"/>
                </a:moveTo>
                <a:cubicBezTo>
                  <a:pt x="1492" y="132"/>
                  <a:pt x="1443" y="265"/>
                  <a:pt x="1360" y="363"/>
                </a:cubicBezTo>
                <a:cubicBezTo>
                  <a:pt x="1277" y="461"/>
                  <a:pt x="1270" y="545"/>
                  <a:pt x="1043" y="590"/>
                </a:cubicBezTo>
                <a:cubicBezTo>
                  <a:pt x="816" y="635"/>
                  <a:pt x="174" y="628"/>
                  <a:pt x="0" y="635"/>
                </a:cubicBezTo>
              </a:path>
            </a:pathLst>
          </a:custGeom>
          <a:noFill/>
          <a:ln w="19050">
            <a:solidFill>
              <a:srgbClr val="2D03D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365125" y="928688"/>
          <a:ext cx="84550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19" imgW="4000320" imgH="1193760" progId="Equation.3">
                  <p:embed/>
                </p:oleObj>
              </mc:Choice>
              <mc:Fallback>
                <p:oleObj name="公式" r:id="rId19" imgW="4000320" imgH="1193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28688"/>
                        <a:ext cx="8455025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/>
      <p:bldP spid="86020" grpId="0"/>
      <p:bldP spid="86024" grpId="0"/>
      <p:bldP spid="86027" grpId="0"/>
      <p:bldP spid="86028" grpId="0"/>
      <p:bldP spid="86030" grpId="0"/>
      <p:bldP spid="86032" grpId="0"/>
      <p:bldP spid="86033" grpId="0"/>
      <p:bldP spid="86036" grpId="0" animBg="1"/>
      <p:bldP spid="860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6840537" cy="8636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回顾：线性方程组的表达式</a:t>
            </a:r>
          </a:p>
        </p:txBody>
      </p:sp>
      <p:sp>
        <p:nvSpPr>
          <p:cNvPr id="82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4038600" cy="4454525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sz="2400" smtClean="0">
                <a:solidFill>
                  <a:srgbClr val="0000FF"/>
                </a:solidFill>
              </a:rPr>
              <a:t>一般形式</a:t>
            </a: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 startAt="3"/>
            </a:pPr>
            <a:r>
              <a:rPr kumimoji="1" lang="zh-CN" altLang="en-US" sz="2400" smtClean="0">
                <a:solidFill>
                  <a:srgbClr val="0000FF"/>
                </a:solidFill>
              </a:rPr>
              <a:t> 矩阵方程的形式</a:t>
            </a:r>
            <a:endParaRPr kumimoji="1" lang="zh-CN" altLang="en-US" sz="2400" smtClean="0"/>
          </a:p>
        </p:txBody>
      </p:sp>
      <p:sp>
        <p:nvSpPr>
          <p:cNvPr id="82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981075"/>
            <a:ext cx="4038600" cy="4454525"/>
          </a:xfrm>
          <a:noFill/>
        </p:spPr>
        <p:txBody>
          <a:bodyPr/>
          <a:lstStyle/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r>
              <a:rPr kumimoji="1" lang="zh-CN" altLang="en-US" sz="2400" smtClean="0">
                <a:solidFill>
                  <a:srgbClr val="0000FF"/>
                </a:solidFill>
              </a:rPr>
              <a:t>增广矩阵的形式</a:t>
            </a: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4"/>
            </a:pPr>
            <a:r>
              <a:rPr kumimoji="1" lang="zh-CN" altLang="en-US" sz="2400" smtClean="0">
                <a:solidFill>
                  <a:srgbClr val="0000FF"/>
                </a:solidFill>
              </a:rPr>
              <a:t>向量组线性组合的形式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755650" y="1628775"/>
          <a:ext cx="2640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1320480" imgH="482400" progId="Equation.DSMT4">
                  <p:embed/>
                </p:oleObj>
              </mc:Choice>
              <mc:Fallback>
                <p:oleObj name="Equation" r:id="rId3" imgW="13204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6400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003800" y="1628775"/>
          <a:ext cx="2360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180800" imgH="469800" progId="Equation.DSMT4">
                  <p:embed/>
                </p:oleObj>
              </mc:Choice>
              <mc:Fallback>
                <p:oleObj name="Equation" r:id="rId5" imgW="118080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28775"/>
                        <a:ext cx="23606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395288" y="3284538"/>
          <a:ext cx="33655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7" imgW="1676160" imgH="711000" progId="Equation.DSMT4">
                  <p:embed/>
                </p:oleObj>
              </mc:Choice>
              <mc:Fallback>
                <p:oleObj name="Equation" r:id="rId7" imgW="167616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84538"/>
                        <a:ext cx="33655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4572000" y="3429000"/>
          <a:ext cx="4318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2158920" imgH="469800" progId="Equation.DSMT4">
                  <p:embed/>
                </p:oleObj>
              </mc:Choice>
              <mc:Fallback>
                <p:oleObj name="Equation" r:id="rId9" imgW="215892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43180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179388" y="530066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方程组有解？</a:t>
            </a:r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2627313" y="5300663"/>
            <a:ext cx="6516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向量    </a:t>
            </a:r>
            <a:r>
              <a:rPr kumimoji="1" lang="zh-CN" altLang="en-US" sz="2400" smtClean="0">
                <a:latin typeface="楷体_GB2312" pitchFamily="49" charset="-122"/>
              </a:rPr>
              <a:t> 可用                线性</a:t>
            </a:r>
            <a:r>
              <a:rPr kumimoji="1" lang="zh-CN" altLang="en-US" sz="2400">
                <a:latin typeface="楷体_GB2312" pitchFamily="49" charset="-122"/>
              </a:rPr>
              <a:t>表示？</a:t>
            </a:r>
          </a:p>
        </p:txBody>
      </p:sp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4821238" y="5084763"/>
          <a:ext cx="210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1" imgW="1054080" imgH="469800" progId="Equation.DSMT4">
                  <p:embed/>
                </p:oleObj>
              </mc:Choice>
              <mc:Fallback>
                <p:oleObj name="Equation" r:id="rId11" imgW="1054080" imgH="469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5084763"/>
                        <a:ext cx="2108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3348038" y="5084763"/>
          <a:ext cx="71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3" imgW="355320" imgH="469800" progId="Equation.DSMT4">
                  <p:embed/>
                </p:oleObj>
              </mc:Choice>
              <mc:Fallback>
                <p:oleObj name="Equation" r:id="rId13" imgW="355320" imgH="46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84763"/>
                        <a:ext cx="711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1" name="AutoShape 17"/>
          <p:cNvSpPr>
            <a:spLocks noChangeArrowheads="1"/>
          </p:cNvSpPr>
          <p:nvPr/>
        </p:nvSpPr>
        <p:spPr bwMode="auto">
          <a:xfrm>
            <a:off x="2051050" y="53006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0" name="Object 15"/>
          <p:cNvGraphicFramePr>
            <a:graphicFrameLocks noChangeAspect="1"/>
          </p:cNvGraphicFramePr>
          <p:nvPr/>
        </p:nvGraphicFramePr>
        <p:xfrm>
          <a:off x="1547813" y="4724400"/>
          <a:ext cx="1079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5" imgW="482400" imgH="177480" progId="Equation.DSMT4">
                  <p:embed/>
                </p:oleObj>
              </mc:Choice>
              <mc:Fallback>
                <p:oleObj name="Equation" r:id="rId15" imgW="48240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1079500" cy="3968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6"/>
          <p:cNvGraphicFramePr>
            <a:graphicFrameLocks noChangeAspect="1"/>
          </p:cNvGraphicFramePr>
          <p:nvPr/>
        </p:nvGraphicFramePr>
        <p:xfrm>
          <a:off x="4957763" y="4508500"/>
          <a:ext cx="2971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7" imgW="1434960" imgH="228600" progId="Equation.DSMT4">
                  <p:embed/>
                </p:oleObj>
              </mc:Choice>
              <mc:Fallback>
                <p:oleObj name="Equation" r:id="rId17" imgW="14349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4508500"/>
                        <a:ext cx="2971800" cy="4746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3563938" y="6021388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021388"/>
                        <a:ext cx="31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979988" y="6021388"/>
          <a:ext cx="339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6021388"/>
                        <a:ext cx="3397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5700713" y="60213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60213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6421438" y="6021388"/>
          <a:ext cx="3651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6021388"/>
                        <a:ext cx="3651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DF619D-6C0D-42D0-A3DE-D4CD5B7B647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7" grpId="0"/>
      <p:bldP spid="149518" grpId="0"/>
      <p:bldP spid="1495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4451350" y="1737296"/>
          <a:ext cx="3970338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2120760" imgH="939600" progId="Equation.DSMT4">
                  <p:embed/>
                </p:oleObj>
              </mc:Choice>
              <mc:Fallback>
                <p:oleObj name="Equation" r:id="rId3" imgW="212076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737296"/>
                        <a:ext cx="3970338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3708400" y="2458021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6588125" y="4510013"/>
          <a:ext cx="2011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510013"/>
                        <a:ext cx="2011363" cy="406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539750" y="4221088"/>
            <a:ext cx="1900238" cy="1335087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latin typeface="楷体_GB2312" pitchFamily="49" charset="-122"/>
              </a:rPr>
              <a:t>向量</a:t>
            </a:r>
            <a:r>
              <a:rPr kumimoji="1" lang="en-US" altLang="zh-CN" sz="2400" i="1" dirty="0"/>
              <a:t>b </a:t>
            </a:r>
            <a:r>
              <a:rPr kumimoji="1" lang="zh-CN" altLang="en-US" sz="2400" dirty="0">
                <a:latin typeface="楷体_GB2312" pitchFamily="49" charset="-122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latin typeface="楷体_GB2312" pitchFamily="49" charset="-122"/>
              </a:rPr>
              <a:t>向量组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latin typeface="楷体_GB2312" pitchFamily="49" charset="-122"/>
              </a:rPr>
              <a:t>线性表示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3635375" y="4221088"/>
            <a:ext cx="1900238" cy="1335087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latin typeface="楷体_GB2312" pitchFamily="49" charset="-122"/>
              </a:rPr>
              <a:t>线性方程组       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i="1" dirty="0"/>
              <a:t>Ax</a:t>
            </a:r>
            <a:r>
              <a:rPr kumimoji="1" lang="en-US" altLang="zh-CN" sz="2400" dirty="0"/>
              <a:t> = 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>
                <a:latin typeface="楷体_GB2312" pitchFamily="49" charset="-12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latin typeface="楷体_GB2312" pitchFamily="49" charset="-122"/>
              </a:rPr>
              <a:t>有解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2771775" y="451001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5722938" y="45100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5940425" y="5157713"/>
          <a:ext cx="27051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7" imgW="1523880" imgH="431640" progId="Equation.DSMT4">
                  <p:embed/>
                </p:oleObj>
              </mc:Choice>
              <mc:Fallback>
                <p:oleObj name="Equation" r:id="rId7" imgW="152388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157713"/>
                        <a:ext cx="2705100" cy="7667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14282" y="2441574"/>
          <a:ext cx="3452133" cy="48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9" imgW="1676160" imgH="228600" progId="Equation.3">
                  <p:embed/>
                </p:oleObj>
              </mc:Choice>
              <mc:Fallback>
                <p:oleObj name="公式" r:id="rId9" imgW="16761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441574"/>
                        <a:ext cx="3452133" cy="487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11560" y="714356"/>
            <a:ext cx="7416824" cy="492110"/>
            <a:chOff x="611560" y="714356"/>
            <a:chExt cx="7416824" cy="492110"/>
          </a:xfrm>
        </p:grpSpPr>
        <p:sp>
          <p:nvSpPr>
            <p:cNvPr id="18" name="TextBox 17"/>
            <p:cNvSpPr txBox="1"/>
            <p:nvPr/>
          </p:nvSpPr>
          <p:spPr>
            <a:xfrm>
              <a:off x="611560" y="735087"/>
              <a:ext cx="7416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设向量组                                    是</a:t>
              </a:r>
              <a:r>
                <a:rPr lang="en-US" altLang="zh-CN" sz="2400" dirty="0" smtClean="0"/>
                <a:t>m</a:t>
              </a:r>
              <a:r>
                <a:rPr lang="zh-CN" altLang="en-US" sz="2400" dirty="0" smtClean="0"/>
                <a:t>个</a:t>
              </a:r>
              <a:r>
                <a:rPr lang="en-US" altLang="zh-CN" sz="2400" dirty="0" smtClean="0"/>
                <a:t>n</a:t>
              </a:r>
              <a:r>
                <a:rPr lang="zh-CN" altLang="en-US" sz="2400" dirty="0" smtClean="0"/>
                <a:t>维列向量</a:t>
              </a:r>
              <a:endParaRPr lang="zh-CN" altLang="en-US" sz="2400" dirty="0"/>
            </a:p>
          </p:txBody>
        </p:sp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2143108" y="714356"/>
            <a:ext cx="2286016" cy="492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公式" r:id="rId11" imgW="1015920" imgH="228600" progId="Equation.3">
                    <p:embed/>
                  </p:oleObj>
                </mc:Choice>
                <mc:Fallback>
                  <p:oleObj name="公式" r:id="rId11" imgW="101592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714356"/>
                          <a:ext cx="2286016" cy="492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 animBg="1"/>
      <p:bldP spid="152589" grpId="0" animBg="1"/>
      <p:bldP spid="152592" grpId="0" animBg="1"/>
      <p:bldP spid="152595" grpId="0" animBg="1"/>
      <p:bldP spid="1525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395288" y="1052513"/>
            <a:ext cx="8229600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例</a:t>
            </a:r>
            <a:r>
              <a:rPr kumimoji="1" lang="en-US" altLang="zh-CN" sz="2400" dirty="0">
                <a:solidFill>
                  <a:srgbClr val="0000FF"/>
                </a:solidFill>
              </a:rPr>
              <a:t>10</a:t>
            </a:r>
            <a:r>
              <a:rPr kumimoji="1" lang="zh-CN" altLang="en-US" sz="2400" dirty="0">
                <a:solidFill>
                  <a:srgbClr val="0000FF"/>
                </a:solidFill>
              </a:rPr>
              <a:t>：</a:t>
            </a:r>
            <a:r>
              <a:rPr kumimoji="1" lang="zh-CN" altLang="en-US" sz="2400" dirty="0"/>
              <a:t>设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dirty="0"/>
          </a:p>
          <a:p>
            <a:pPr marL="342900" indent="-342900">
              <a:lnSpc>
                <a:spcPct val="1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证明向量 </a:t>
            </a:r>
            <a:r>
              <a:rPr kumimoji="1" lang="en-US" altLang="zh-CN" sz="2400" i="1" dirty="0"/>
              <a:t>b </a:t>
            </a:r>
            <a:r>
              <a:rPr kumimoji="1" lang="zh-CN" altLang="en-US" sz="2400" dirty="0"/>
              <a:t>能由向量组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3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线性表示，并求出表示式．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2862263"/>
            <a:ext cx="82296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解：</a:t>
            </a:r>
            <a:r>
              <a:rPr kumimoji="1" lang="en-US" altLang="zh-CN" sz="2400" i="1" dirty="0"/>
              <a:t>b </a:t>
            </a:r>
            <a:r>
              <a:rPr kumimoji="1" lang="zh-CN" altLang="en-US" sz="2400" dirty="0"/>
              <a:t>能由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3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线性表示</a:t>
            </a: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539750" y="4397375"/>
          <a:ext cx="4897438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2705040" imgH="927000" progId="Equation.DSMT4">
                  <p:embed/>
                </p:oleObj>
              </mc:Choice>
              <mc:Fallback>
                <p:oleObj name="Equation" r:id="rId3" imgW="2705040" imgH="927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97375"/>
                        <a:ext cx="4897438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468313" y="6076950"/>
            <a:ext cx="8507412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因为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) =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) = 2</a:t>
            </a:r>
            <a:r>
              <a:rPr kumimoji="1" lang="zh-CN" altLang="en-US" sz="2400" dirty="0"/>
              <a:t>， 所以向量 </a:t>
            </a:r>
            <a:r>
              <a:rPr kumimoji="1" lang="en-US" altLang="zh-CN" sz="2400" i="1" dirty="0"/>
              <a:t>b </a:t>
            </a:r>
            <a:r>
              <a:rPr kumimoji="1" lang="zh-CN" altLang="en-US" sz="2400" dirty="0"/>
              <a:t>能由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3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线性表示．</a:t>
            </a: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467544" y="4005064"/>
          <a:ext cx="244827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5" imgW="1968480" imgH="342720" progId="Equation.3">
                  <p:embed/>
                </p:oleObj>
              </mc:Choice>
              <mc:Fallback>
                <p:oleObj name="公式" r:id="rId5" imgW="196848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2448272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763689" y="404664"/>
          <a:ext cx="5184575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7" imgW="4546440" imgH="1752480" progId="Equation.3">
                  <p:embed/>
                </p:oleObj>
              </mc:Choice>
              <mc:Fallback>
                <p:oleObj name="公式" r:id="rId7" imgW="4546440" imgH="1752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404664"/>
                        <a:ext cx="5184575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467544" y="3429000"/>
          <a:ext cx="58326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9" imgW="5435280" imgH="393480" progId="Equation.3">
                  <p:embed/>
                </p:oleObj>
              </mc:Choice>
              <mc:Fallback>
                <p:oleObj name="公式" r:id="rId9" imgW="54352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29000"/>
                        <a:ext cx="583264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977306" y="4004742"/>
          <a:ext cx="28908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11" imgW="2323800" imgH="342720" progId="Equation.3">
                  <p:embed/>
                </p:oleObj>
              </mc:Choice>
              <mc:Fallback>
                <p:oleObj name="公式" r:id="rId11" imgW="2323800" imgH="342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306" y="4004742"/>
                        <a:ext cx="28908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  <p:bldP spid="1679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2051050" y="476250"/>
          <a:ext cx="54260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705040" imgH="927000" progId="Equation.DSMT4">
                  <p:embed/>
                </p:oleObj>
              </mc:Choice>
              <mc:Fallback>
                <p:oleObj name="Equation" r:id="rId3" imgW="2705040" imgH="927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6250"/>
                        <a:ext cx="5426075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673100" y="2547938"/>
            <a:ext cx="82296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/>
              <a:t>对应的方程组为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/>
              <a:t>通解为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/>
              <a:t>所以 </a:t>
            </a:r>
            <a:r>
              <a:rPr kumimoji="1" lang="en-US" altLang="zh-CN" sz="2400" i="1"/>
              <a:t>b</a:t>
            </a:r>
            <a:r>
              <a:rPr kumimoji="1" lang="en-US" altLang="zh-CN" sz="2400"/>
              <a:t> = (</a:t>
            </a:r>
            <a:r>
              <a:rPr kumimoji="1" lang="zh-CN" altLang="en-US" sz="2400"/>
              <a:t>－</a:t>
            </a:r>
            <a:r>
              <a:rPr kumimoji="1" lang="en-US" altLang="zh-CN" sz="2400"/>
              <a:t>3</a:t>
            </a:r>
            <a:r>
              <a:rPr kumimoji="1" lang="en-US" altLang="zh-CN" sz="2400" i="1"/>
              <a:t>c</a:t>
            </a:r>
            <a:r>
              <a:rPr kumimoji="1" lang="en-US" altLang="zh-CN" sz="2400"/>
              <a:t> + 2) </a:t>
            </a:r>
            <a:r>
              <a:rPr kumimoji="1" lang="en-US" altLang="zh-CN" sz="2400" i="1"/>
              <a:t>a</a:t>
            </a:r>
            <a:r>
              <a:rPr kumimoji="1" lang="en-US" altLang="zh-CN" sz="2400" baseline="-25000"/>
              <a:t>1 </a:t>
            </a:r>
            <a:r>
              <a:rPr kumimoji="1" lang="en-US" altLang="zh-CN" sz="2400"/>
              <a:t>+ (2</a:t>
            </a:r>
            <a:r>
              <a:rPr kumimoji="1" lang="en-US" altLang="zh-CN" sz="2400" i="1"/>
              <a:t>c</a:t>
            </a:r>
            <a:r>
              <a:rPr kumimoji="1" lang="zh-CN" altLang="en-US" sz="2400"/>
              <a:t>－</a:t>
            </a:r>
            <a:r>
              <a:rPr kumimoji="1" lang="en-US" altLang="zh-CN" sz="2400"/>
              <a:t>1) </a:t>
            </a:r>
            <a:r>
              <a:rPr kumimoji="1" lang="en-US" altLang="zh-CN" sz="2400" i="1"/>
              <a:t>a</a:t>
            </a:r>
            <a:r>
              <a:rPr kumimoji="1" lang="en-US" altLang="zh-CN" sz="2400" baseline="-25000"/>
              <a:t>2</a:t>
            </a:r>
            <a:r>
              <a:rPr kumimoji="1" lang="en-US" altLang="zh-CN" sz="2400"/>
              <a:t> + </a:t>
            </a:r>
            <a:r>
              <a:rPr kumimoji="1" lang="en-US" altLang="zh-CN" sz="2400" i="1"/>
              <a:t>c a</a:t>
            </a:r>
            <a:r>
              <a:rPr kumimoji="1" lang="en-US" altLang="zh-CN" sz="2400" baseline="-25000"/>
              <a:t>3</a:t>
            </a:r>
            <a:r>
              <a:rPr kumimoji="1" lang="en-US" altLang="zh-CN" sz="2400"/>
              <a:t> </a:t>
            </a:r>
            <a:r>
              <a:rPr kumimoji="1" lang="zh-CN" altLang="en-US" sz="2400"/>
              <a:t>．</a:t>
            </a:r>
          </a:p>
        </p:txBody>
      </p:sp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4787900" y="2347913"/>
          <a:ext cx="244633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1218960" imgH="482400" progId="Equation.DSMT4">
                  <p:embed/>
                </p:oleObj>
              </mc:Choice>
              <mc:Fallback>
                <p:oleObj name="Equation" r:id="rId5" imgW="12189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347913"/>
                        <a:ext cx="2446338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1692275" y="3357563"/>
          <a:ext cx="59372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7" imgW="2958840" imgH="711000" progId="Equation.DSMT4">
                  <p:embed/>
                </p:oleObj>
              </mc:Choice>
              <mc:Fallback>
                <p:oleObj name="Equation" r:id="rId7" imgW="2958840" imgH="71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57563"/>
                        <a:ext cx="59372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755650" y="5445125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注意：表法不唯一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900113" y="47625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ea typeface="黑体" pitchFamily="49" charset="-122"/>
              </a:rPr>
              <a:t>两个向量组等价的定义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900113" y="1052513"/>
            <a:ext cx="820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ea typeface="黑体" pitchFamily="49" charset="-122"/>
              </a:rPr>
              <a:t>定义 </a:t>
            </a:r>
            <a:r>
              <a:rPr kumimoji="1" lang="en-US" altLang="zh-CN" sz="2400" dirty="0">
                <a:solidFill>
                  <a:srgbClr val="0000FF"/>
                </a:solidFill>
                <a:ea typeface="黑体" pitchFamily="49" charset="-122"/>
              </a:rPr>
              <a:t>3</a:t>
            </a:r>
            <a:r>
              <a:rPr kumimoji="1" lang="en-US" altLang="zh-CN" sz="2400" dirty="0">
                <a:ea typeface="黑体" pitchFamily="49" charset="-122"/>
              </a:rPr>
              <a:t>    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如果向量组</a:t>
            </a:r>
            <a:r>
              <a:rPr kumimoji="1" lang="en-US" altLang="zh-CN" sz="2400" i="1" dirty="0">
                <a:solidFill>
                  <a:srgbClr val="006600"/>
                </a:solidFill>
                <a:ea typeface="黑体" pitchFamily="49" charset="-122"/>
              </a:rPr>
              <a:t>B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</a:rPr>
              <a:t>: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β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β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… , </a:t>
            </a:r>
            <a:r>
              <a:rPr kumimoji="1" lang="en-US" altLang="zh-CN" sz="2400" i="1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β</a:t>
            </a:r>
            <a:r>
              <a:rPr kumimoji="1" lang="en-US" altLang="zh-CN" sz="2400" i="1" baseline="-25000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t</a:t>
            </a:r>
            <a:r>
              <a:rPr kumimoji="1" lang="en-US" altLang="zh-CN" sz="2400" i="1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中每一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个向量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900113" y="1628775"/>
            <a:ext cx="9145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β</a:t>
            </a:r>
            <a:r>
              <a:rPr kumimoji="1" lang="en-US" altLang="zh-CN" sz="2400" i="1" baseline="-25000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i</a:t>
            </a:r>
            <a:r>
              <a:rPr kumimoji="1" lang="en-US" altLang="zh-CN" sz="24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( </a:t>
            </a:r>
            <a:r>
              <a:rPr kumimoji="1" lang="en-US" altLang="zh-CN" sz="2400" i="1" dirty="0" err="1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i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= 1, 2 , …, </a:t>
            </a:r>
            <a:r>
              <a:rPr kumimoji="1" lang="en-US" altLang="zh-CN" sz="2400" i="1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t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) </a:t>
            </a:r>
            <a:r>
              <a:rPr kumimoji="1" lang="zh-CN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都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能</a:t>
            </a:r>
            <a:r>
              <a:rPr kumimoji="1" lang="zh-CN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由向量组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: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…, </a:t>
            </a:r>
            <a:r>
              <a:rPr kumimoji="1" lang="en-US" altLang="zh-CN" sz="2400" i="1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i="1" baseline="-25000" dirty="0" err="1" smtClean="0">
                <a:solidFill>
                  <a:srgbClr val="006600"/>
                </a:solidFill>
                <a:sym typeface="Symbol" pitchFamily="18" charset="2"/>
              </a:rPr>
              <a:t>s</a:t>
            </a:r>
            <a:r>
              <a:rPr kumimoji="1" lang="en-US" altLang="zh-CN" sz="2400" i="1" baseline="-25000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线性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827088" y="2205038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表出，那么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就称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向量组</a:t>
            </a:r>
            <a:r>
              <a:rPr kumimoji="1" lang="en-US" altLang="zh-CN" sz="2400" i="1" dirty="0">
                <a:solidFill>
                  <a:srgbClr val="006600"/>
                </a:solidFill>
                <a:ea typeface="黑体" pitchFamily="49" charset="-122"/>
              </a:rPr>
              <a:t>B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</a:rPr>
              <a:t>: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β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β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… , </a:t>
            </a:r>
            <a:r>
              <a:rPr kumimoji="1" lang="en-US" altLang="zh-CN" sz="2400" i="1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β</a:t>
            </a:r>
            <a:r>
              <a:rPr kumimoji="1" lang="en-US" altLang="zh-CN" sz="2400" i="1" baseline="-25000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t</a:t>
            </a:r>
            <a:r>
              <a:rPr kumimoji="1" lang="en-US" altLang="zh-CN" sz="2400" i="1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可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由向量组</a:t>
            </a:r>
            <a:r>
              <a:rPr kumimoji="1" lang="zh-CN" altLang="en-US" sz="2400" dirty="0"/>
              <a:t> 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900113" y="27082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A: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400" i="1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, …,</a:t>
            </a:r>
            <a:r>
              <a:rPr kumimoji="1" lang="en-US" altLang="zh-CN" sz="2400" dirty="0">
                <a:ea typeface="黑体" pitchFamily="49" charset="-122"/>
              </a:rPr>
              <a:t> </a:t>
            </a:r>
            <a:r>
              <a:rPr kumimoji="1" lang="en-US" altLang="zh-CN" sz="2400" i="1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i="1" baseline="-25000" dirty="0" err="1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s</a:t>
            </a:r>
            <a:r>
              <a:rPr kumimoji="1" lang="en-US" altLang="zh-CN" sz="2400" i="1" baseline="-25000" dirty="0" smtClean="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ea typeface="黑体" pitchFamily="49" charset="-122"/>
              </a:rPr>
              <a:t>线性表示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</a:rPr>
              <a:t>.  </a:t>
            </a:r>
            <a:endParaRPr kumimoji="1" lang="zh-CN" altLang="en-US" sz="2400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80903" name="Text Box 11"/>
          <p:cNvSpPr txBox="1">
            <a:spLocks noChangeArrowheads="1"/>
          </p:cNvSpPr>
          <p:nvPr/>
        </p:nvSpPr>
        <p:spPr bwMode="auto">
          <a:xfrm>
            <a:off x="900113" y="3284538"/>
            <a:ext cx="77612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        如果两个向量组可以相互线性表示，则称它们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是</a:t>
            </a:r>
            <a:r>
              <a:rPr kumimoji="1" lang="zh-CN" altLang="en-US" sz="2400" dirty="0">
                <a:solidFill>
                  <a:srgbClr val="FF0000"/>
                </a:solidFill>
                <a:ea typeface="黑体" pitchFamily="49" charset="-122"/>
              </a:rPr>
              <a:t>等价</a:t>
            </a:r>
            <a:r>
              <a:rPr kumimoji="1" lang="zh-CN" altLang="en-US" sz="2400" dirty="0">
                <a:solidFill>
                  <a:srgbClr val="006600"/>
                </a:solidFill>
                <a:ea typeface="黑体" pitchFamily="49" charset="-122"/>
              </a:rPr>
              <a:t>的</a:t>
            </a:r>
            <a:r>
              <a:rPr kumimoji="1" lang="en-US" altLang="zh-CN" sz="2400" dirty="0">
                <a:solidFill>
                  <a:srgbClr val="006600"/>
                </a:solidFill>
                <a:ea typeface="黑体" pitchFamily="49" charset="-122"/>
              </a:rPr>
              <a:t>.</a:t>
            </a:r>
          </a:p>
        </p:txBody>
      </p:sp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1000125" y="5035550"/>
          <a:ext cx="6121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2958840" imgH="431640" progId="Equation.DSMT4">
                  <p:embed/>
                </p:oleObj>
              </mc:Choice>
              <mc:Fallback>
                <p:oleObj name="Equation" r:id="rId3" imgW="295884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035550"/>
                        <a:ext cx="61214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dirty="0"/>
              <a:t>设有向量组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i="1" dirty="0" smtClean="0"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 err="1" smtClean="0">
                <a:ea typeface="黑体" pitchFamily="49" charset="-122"/>
                <a:sym typeface="Symbol" pitchFamily="18" charset="2"/>
              </a:rPr>
              <a:t>α</a:t>
            </a:r>
            <a:r>
              <a:rPr kumimoji="1" lang="en-US" altLang="zh-CN" sz="2400" i="1" baseline="-25000" dirty="0" err="1" smtClean="0"/>
              <a:t>m</a:t>
            </a:r>
            <a:r>
              <a:rPr kumimoji="1" lang="en-US" altLang="zh-CN" sz="2400" i="1" baseline="-25000" dirty="0" smtClean="0"/>
              <a:t>  </a:t>
            </a:r>
            <a:r>
              <a:rPr kumimoji="1" lang="zh-CN" altLang="zh-CN" sz="2400" dirty="0"/>
              <a:t>及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B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i="1" dirty="0" smtClean="0"/>
              <a:t>β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β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 err="1" smtClean="0"/>
              <a:t>β</a:t>
            </a:r>
            <a:r>
              <a:rPr kumimoji="1" lang="en-US" altLang="zh-CN" sz="2400" i="1" baseline="-25000" dirty="0" err="1" smtClean="0"/>
              <a:t>l</a:t>
            </a:r>
            <a:r>
              <a:rPr kumimoji="1" lang="en-US" altLang="zh-CN" sz="2400" i="1" baseline="-25000" dirty="0" smtClean="0"/>
              <a:t> </a:t>
            </a:r>
            <a:r>
              <a:rPr kumimoji="1" lang="zh-CN" altLang="zh-CN" sz="2400" dirty="0"/>
              <a:t>， 若向量组</a:t>
            </a:r>
            <a:r>
              <a:rPr kumimoji="1" lang="zh-CN" altLang="en-US" sz="2400" dirty="0"/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zh-CN" sz="2400" i="1" dirty="0"/>
              <a:t>B</a:t>
            </a:r>
            <a:r>
              <a:rPr kumimoji="1" lang="en-US" altLang="zh-CN" sz="2400" dirty="0"/>
              <a:t> </a:t>
            </a:r>
            <a:r>
              <a:rPr kumimoji="1" lang="zh-CN" altLang="zh-CN" sz="2400" dirty="0"/>
              <a:t>能由向量组</a:t>
            </a:r>
            <a:r>
              <a:rPr kumimoji="1" lang="zh-CN" altLang="en-US" sz="2400" dirty="0"/>
              <a:t> </a:t>
            </a:r>
            <a:r>
              <a:rPr kumimoji="1" lang="zh-CN" altLang="zh-CN" sz="2400" i="1" dirty="0"/>
              <a:t>A</a:t>
            </a:r>
            <a:r>
              <a:rPr kumimoji="1" lang="en-US" altLang="zh-CN" sz="2400" dirty="0"/>
              <a:t> </a:t>
            </a:r>
            <a:r>
              <a:rPr kumimoji="1" lang="zh-CN" altLang="zh-CN" sz="2400" dirty="0"/>
              <a:t>线性表示，即</a:t>
            </a:r>
            <a:endParaRPr kumimoji="1" lang="zh-CN" altLang="en-US" sz="2400" dirty="0"/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6588224" y="2420888"/>
            <a:ext cx="2447925" cy="1296988"/>
          </a:xfrm>
          <a:prstGeom prst="cloudCallout">
            <a:avLst>
              <a:gd name="adj1" fmla="val -51167"/>
              <a:gd name="adj2" fmla="val 6884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2000" dirty="0"/>
              <a:t>线性表示的</a:t>
            </a:r>
          </a:p>
          <a:p>
            <a:pPr algn="ctr"/>
            <a:r>
              <a:rPr lang="zh-CN" altLang="en-US" sz="2000" dirty="0"/>
              <a:t>系数矩阵</a:t>
            </a:r>
          </a:p>
        </p:txBody>
      </p:sp>
      <p:graphicFrame>
        <p:nvGraphicFramePr>
          <p:cNvPr id="87050" name="Object 4"/>
          <p:cNvGraphicFramePr>
            <a:graphicFrameLocks noChangeAspect="1"/>
          </p:cNvGraphicFramePr>
          <p:nvPr/>
        </p:nvGraphicFramePr>
        <p:xfrm>
          <a:off x="2055813" y="1733550"/>
          <a:ext cx="4564062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3" imgW="3670200" imgH="1752480" progId="Equation.3">
                  <p:embed/>
                </p:oleObj>
              </mc:Choice>
              <mc:Fallback>
                <p:oleObj name="公式" r:id="rId3" imgW="3670200" imgH="1752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733550"/>
                        <a:ext cx="4564062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71600" y="4005064"/>
          <a:ext cx="7416823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5" imgW="6451560" imgH="1777680" progId="Equation.3">
                  <p:embed/>
                </p:oleObj>
              </mc:Choice>
              <mc:Fallback>
                <p:oleObj name="公式" r:id="rId5" imgW="6451560" imgH="1777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05064"/>
                        <a:ext cx="7416823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</a:rPr>
              <a:t>换一个角度看</a:t>
            </a:r>
            <a:r>
              <a:rPr kumimoji="1" lang="zh-CN" altLang="en-US" sz="2400"/>
              <a:t>，若 </a:t>
            </a:r>
            <a:r>
              <a:rPr kumimoji="1" lang="en-US" altLang="zh-CN" sz="2400" i="1"/>
              <a:t>C</a:t>
            </a:r>
            <a:r>
              <a:rPr kumimoji="1" lang="en-US" altLang="zh-CN" sz="2400" i="1" baseline="-25000"/>
              <a:t>m</a:t>
            </a:r>
            <a:r>
              <a:rPr kumimoji="1" lang="en-US" altLang="en-US" sz="2400" baseline="-25000"/>
              <a:t>×</a:t>
            </a:r>
            <a:r>
              <a:rPr kumimoji="1" lang="en-US" altLang="zh-CN" sz="2400" i="1" baseline="-25000"/>
              <a:t>n </a:t>
            </a:r>
            <a:r>
              <a:rPr kumimoji="1" lang="en-US" altLang="zh-CN" sz="2400"/>
              <a:t>= </a:t>
            </a:r>
            <a:r>
              <a:rPr kumimoji="1" lang="en-US" altLang="zh-CN" sz="2400" i="1"/>
              <a:t>A</a:t>
            </a:r>
            <a:r>
              <a:rPr kumimoji="1" lang="en-US" altLang="zh-CN" sz="2400" i="1" baseline="-25000"/>
              <a:t>m</a:t>
            </a:r>
            <a:r>
              <a:rPr kumimoji="1" lang="en-US" altLang="en-US" sz="2400" baseline="-25000"/>
              <a:t>×</a:t>
            </a:r>
            <a:r>
              <a:rPr kumimoji="1" lang="en-US" altLang="zh-CN" sz="2400" i="1" baseline="-25000"/>
              <a:t>l</a:t>
            </a:r>
            <a:r>
              <a:rPr kumimoji="1" lang="en-US" altLang="zh-CN" sz="2400" baseline="-25000"/>
              <a:t> </a:t>
            </a:r>
            <a:r>
              <a:rPr kumimoji="1" lang="en-US" altLang="zh-CN" sz="2400" i="1"/>
              <a:t>B</a:t>
            </a:r>
            <a:r>
              <a:rPr kumimoji="1" lang="en-US" altLang="zh-CN" sz="2400" i="1" baseline="-25000"/>
              <a:t>l</a:t>
            </a:r>
            <a:r>
              <a:rPr kumimoji="1" lang="en-US" altLang="en-US" sz="2400" baseline="-25000"/>
              <a:t>×</a:t>
            </a:r>
            <a:r>
              <a:rPr kumimoji="1" lang="en-US" altLang="zh-CN" sz="2400" i="1" baseline="-25000"/>
              <a:t>n</a:t>
            </a:r>
            <a:r>
              <a:rPr kumimoji="1" lang="en-US" altLang="zh-CN" sz="2400"/>
              <a:t> </a:t>
            </a:r>
            <a:r>
              <a:rPr kumimoji="1" lang="zh-CN" altLang="en-US" sz="2400"/>
              <a:t>，即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11160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7637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4114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41116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7593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54070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/>
              <a:t>则</a:t>
            </a:r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395288" y="5084763"/>
            <a:ext cx="8435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结论：</a:t>
            </a:r>
            <a:r>
              <a:rPr kumimoji="1" lang="zh-CN" altLang="en-US" sz="2400" dirty="0"/>
              <a:t>矩阵 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C</a:t>
            </a: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</a:rPr>
              <a:t>的列向量组</a:t>
            </a:r>
            <a:r>
              <a:rPr kumimoji="1" lang="zh-CN" altLang="en-US" sz="2400" dirty="0"/>
              <a:t>能由矩阵 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</a:rPr>
              <a:t>的列向量组</a:t>
            </a:r>
            <a:r>
              <a:rPr kumimoji="1" lang="zh-CN" altLang="en-US" sz="2400" dirty="0"/>
              <a:t>线性表示，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为这一线性表示的系数矩阵．</a:t>
            </a:r>
          </a:p>
        </p:txBody>
      </p:sp>
      <p:graphicFrame>
        <p:nvGraphicFramePr>
          <p:cNvPr id="15363" name="Object 14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4140000" imgH="939600" progId="Equation.DSMT4">
                  <p:embed/>
                </p:oleObj>
              </mc:Choice>
              <mc:Fallback>
                <p:oleObj name="Equation" r:id="rId3" imgW="4140000" imgH="93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116013"/>
                        <a:ext cx="8277225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4"/>
          <p:cNvGraphicFramePr>
            <a:graphicFrameLocks noChangeAspect="1"/>
          </p:cNvGraphicFramePr>
          <p:nvPr/>
        </p:nvGraphicFramePr>
        <p:xfrm>
          <a:off x="1071538" y="3143248"/>
          <a:ext cx="6643734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公式" r:id="rId5" imgW="3060360" imgH="939600" progId="Equation.3">
                  <p:embed/>
                </p:oleObj>
              </mc:Choice>
              <mc:Fallback>
                <p:oleObj name="公式" r:id="rId5" imgW="306036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143248"/>
                        <a:ext cx="6643734" cy="200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0" grpId="0"/>
      <p:bldP spid="1587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smtClean="0">
                <a:solidFill>
                  <a:srgbClr val="CC0099"/>
                </a:solidFill>
              </a:rPr>
              <a:t>1</a:t>
            </a:r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smtClean="0">
                <a:solidFill>
                  <a:srgbClr val="CC0099"/>
                </a:solidFill>
                <a:latin typeface="楷体_GB2312" pitchFamily="49" charset="-122"/>
              </a:rPr>
              <a:t>向量组及其线性组合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8FE9C-1484-43DD-9857-DA7CBB693FD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68313" y="1196975"/>
            <a:ext cx="82296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zh-CN" sz="2800" dirty="0"/>
              <a:t>向量组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/>
              <a:t>B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i="1" dirty="0" smtClean="0"/>
              <a:t>β</a:t>
            </a:r>
            <a:r>
              <a:rPr kumimoji="1" lang="en-US" altLang="zh-CN" sz="2800" baseline="-25000" dirty="0" smtClean="0"/>
              <a:t>1</a:t>
            </a:r>
            <a:r>
              <a:rPr kumimoji="1" lang="en-US" altLang="zh-CN" sz="2800" dirty="0"/>
              <a:t>, </a:t>
            </a:r>
            <a:r>
              <a:rPr kumimoji="1" lang="en-US" altLang="zh-CN" sz="2800" i="1" dirty="0" smtClean="0"/>
              <a:t>β</a:t>
            </a:r>
            <a:r>
              <a:rPr kumimoji="1" lang="en-US" altLang="zh-CN" sz="2800" baseline="-25000" dirty="0" smtClean="0"/>
              <a:t>2</a:t>
            </a:r>
            <a:r>
              <a:rPr kumimoji="1" lang="en-US" altLang="zh-CN" sz="2800" dirty="0"/>
              <a:t>, …, </a:t>
            </a:r>
            <a:r>
              <a:rPr kumimoji="1" lang="en-US" altLang="zh-CN" sz="2800" i="1" dirty="0" err="1" smtClean="0"/>
              <a:t>β</a:t>
            </a:r>
            <a:r>
              <a:rPr kumimoji="1" lang="en-US" altLang="zh-CN" sz="2800" i="1" baseline="-25000" dirty="0" err="1" smtClean="0"/>
              <a:t>l</a:t>
            </a:r>
            <a:r>
              <a:rPr kumimoji="1" lang="en-US" altLang="zh-CN" sz="2800" i="1" baseline="-25000" dirty="0" smtClean="0"/>
              <a:t> </a:t>
            </a:r>
            <a:r>
              <a:rPr kumimoji="1" lang="zh-CN" altLang="en-US" sz="2800" dirty="0"/>
              <a:t>能由向量组 </a:t>
            </a:r>
            <a:r>
              <a:rPr kumimoji="1" lang="en-US" altLang="zh-CN" sz="2800" i="1" dirty="0"/>
              <a:t>A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i="1" dirty="0" smtClean="0"/>
              <a:t>α</a:t>
            </a:r>
            <a:r>
              <a:rPr kumimoji="1" lang="en-US" altLang="zh-CN" sz="2800" baseline="-25000" dirty="0" smtClean="0"/>
              <a:t>1</a:t>
            </a:r>
            <a:r>
              <a:rPr kumimoji="1" lang="en-US" altLang="zh-CN" sz="2800" dirty="0"/>
              <a:t>, </a:t>
            </a:r>
            <a:r>
              <a:rPr kumimoji="1" lang="en-US" altLang="zh-CN" sz="2800" i="1" dirty="0" smtClean="0"/>
              <a:t>α</a:t>
            </a:r>
            <a:r>
              <a:rPr kumimoji="1" lang="en-US" altLang="zh-CN" sz="2800" baseline="-25000" dirty="0" smtClean="0"/>
              <a:t>2</a:t>
            </a:r>
            <a:r>
              <a:rPr kumimoji="1" lang="en-US" altLang="zh-CN" sz="2800" dirty="0"/>
              <a:t>, …, </a:t>
            </a:r>
            <a:r>
              <a:rPr kumimoji="1" lang="en-US" altLang="zh-CN" sz="2800" i="1" dirty="0" err="1" smtClean="0"/>
              <a:t>α</a:t>
            </a:r>
            <a:r>
              <a:rPr kumimoji="1" lang="en-US" altLang="zh-CN" sz="2800" i="1" baseline="-25000" dirty="0" err="1" smtClean="0"/>
              <a:t>m</a:t>
            </a:r>
            <a:endParaRPr kumimoji="1" lang="en-US" altLang="zh-CN" sz="2800" i="1" baseline="-25000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/>
              <a:t>线性表示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dirty="0"/>
              <a:t>		存在系数矩阵 </a:t>
            </a:r>
            <a:r>
              <a:rPr lang="en-US" altLang="zh-CN" sz="2800" i="1" dirty="0"/>
              <a:t>K</a:t>
            </a:r>
            <a:r>
              <a:rPr lang="zh-CN" altLang="en-US" sz="2800" dirty="0"/>
              <a:t>，使得 </a:t>
            </a:r>
            <a:r>
              <a:rPr kumimoji="1" lang="en-US" altLang="zh-CN" sz="2800" i="1" dirty="0"/>
              <a:t>AK = B</a:t>
            </a:r>
            <a:r>
              <a:rPr kumimoji="1" lang="en-US" altLang="zh-CN" sz="2800" dirty="0"/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 dirty="0"/>
              <a:t>		</a:t>
            </a:r>
            <a:r>
              <a:rPr kumimoji="1" lang="zh-CN" altLang="en-US" sz="2800" dirty="0"/>
              <a:t>矩阵方程 </a:t>
            </a:r>
            <a:r>
              <a:rPr kumimoji="1" lang="en-US" altLang="zh-CN" sz="2800" i="1" dirty="0"/>
              <a:t>AX = B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有解</a:t>
            </a:r>
            <a:r>
              <a:rPr kumimoji="1" lang="zh-CN" altLang="en-US" sz="2800" i="1" baseline="-25000" dirty="0"/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i="1" dirty="0"/>
              <a:t>		</a:t>
            </a:r>
            <a:r>
              <a:rPr kumimoji="1" lang="en-US" altLang="zh-CN" sz="2800" i="1" dirty="0"/>
              <a:t>R</a:t>
            </a:r>
            <a:r>
              <a:rPr kumimoji="1" lang="en-US" altLang="zh-CN" sz="2800" dirty="0"/>
              <a:t>(</a:t>
            </a:r>
            <a:r>
              <a:rPr kumimoji="1" lang="en-US" altLang="zh-CN" sz="2800" i="1" dirty="0"/>
              <a:t>A</a:t>
            </a:r>
            <a:r>
              <a:rPr kumimoji="1" lang="en-US" altLang="zh-CN" sz="2800" dirty="0"/>
              <a:t>) = </a:t>
            </a:r>
            <a:r>
              <a:rPr kumimoji="1" lang="en-US" altLang="zh-CN" sz="2800" i="1" dirty="0"/>
              <a:t>R</a:t>
            </a:r>
            <a:r>
              <a:rPr kumimoji="1" lang="en-US" altLang="zh-CN" sz="2800" dirty="0"/>
              <a:t>(</a:t>
            </a:r>
            <a:r>
              <a:rPr kumimoji="1" lang="en-US" altLang="zh-CN" sz="2800" i="1" dirty="0"/>
              <a:t>A</a:t>
            </a:r>
            <a:r>
              <a:rPr kumimoji="1" lang="en-US" altLang="zh-CN" sz="2800" dirty="0"/>
              <a:t>, </a:t>
            </a:r>
            <a:r>
              <a:rPr kumimoji="1" lang="en-US" altLang="zh-CN" sz="2800" i="1" dirty="0"/>
              <a:t>B</a:t>
            </a:r>
            <a:r>
              <a:rPr kumimoji="1" lang="en-US" altLang="zh-CN" sz="2800" dirty="0" smtClean="0"/>
              <a:t>)</a:t>
            </a:r>
            <a:endParaRPr kumimoji="1" lang="zh-CN" altLang="en-US" sz="28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/>
              <a:t>	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 dirty="0"/>
              <a:t>          </a:t>
            </a:r>
            <a:r>
              <a:rPr kumimoji="1" lang="en-US" altLang="zh-CN" sz="2800" i="1" dirty="0"/>
              <a:t>R</a:t>
            </a:r>
            <a:r>
              <a:rPr kumimoji="1" lang="en-US" altLang="zh-CN" sz="2800" dirty="0"/>
              <a:t>(</a:t>
            </a:r>
            <a:r>
              <a:rPr kumimoji="1" lang="en-US" altLang="zh-CN" sz="2800" i="1" dirty="0"/>
              <a:t>B</a:t>
            </a:r>
            <a:r>
              <a:rPr kumimoji="1" lang="en-US" altLang="zh-CN" sz="2800" dirty="0"/>
              <a:t>) </a:t>
            </a:r>
            <a:r>
              <a:rPr kumimoji="1" lang="en-US" altLang="en-US" sz="2800" dirty="0"/>
              <a:t>≤</a:t>
            </a:r>
            <a:r>
              <a:rPr kumimoji="1" lang="en-US" altLang="zh-CN" sz="2800" dirty="0"/>
              <a:t> </a:t>
            </a:r>
            <a:r>
              <a:rPr kumimoji="1" lang="en-US" altLang="zh-CN" sz="2800" i="1" dirty="0"/>
              <a:t>R</a:t>
            </a:r>
            <a:r>
              <a:rPr kumimoji="1" lang="en-US" altLang="zh-CN" sz="2800" dirty="0"/>
              <a:t>(</a:t>
            </a:r>
            <a:r>
              <a:rPr kumimoji="1" lang="en-US" altLang="zh-CN" sz="2800" i="1" dirty="0"/>
              <a:t>A</a:t>
            </a:r>
            <a:r>
              <a:rPr kumimoji="1" lang="en-US" altLang="zh-CN" sz="2800" dirty="0" smtClean="0"/>
              <a:t>)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8967" name="AutoShape 7"/>
          <p:cNvSpPr>
            <a:spLocks noChangeAspect="1" noChangeArrowheads="1"/>
          </p:cNvSpPr>
          <p:nvPr/>
        </p:nvSpPr>
        <p:spPr bwMode="auto">
          <a:xfrm>
            <a:off x="755650" y="2636838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8" name="AutoShape 8"/>
          <p:cNvSpPr>
            <a:spLocks noChangeAspect="1" noChangeArrowheads="1"/>
          </p:cNvSpPr>
          <p:nvPr/>
        </p:nvSpPr>
        <p:spPr bwMode="auto">
          <a:xfrm>
            <a:off x="755650" y="3284538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1" name="AutoShape 11"/>
          <p:cNvSpPr>
            <a:spLocks noChangeAspect="1" noChangeArrowheads="1"/>
          </p:cNvSpPr>
          <p:nvPr/>
        </p:nvSpPr>
        <p:spPr bwMode="auto">
          <a:xfrm>
            <a:off x="827088" y="5229225"/>
            <a:ext cx="517525" cy="411163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2" name="AutoShape 12"/>
          <p:cNvSpPr>
            <a:spLocks noChangeAspect="1" noChangeArrowheads="1"/>
          </p:cNvSpPr>
          <p:nvPr/>
        </p:nvSpPr>
        <p:spPr bwMode="auto">
          <a:xfrm>
            <a:off x="755650" y="3933825"/>
            <a:ext cx="496888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1331913" y="4508500"/>
            <a:ext cx="5832475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因为 </a:t>
            </a:r>
            <a:r>
              <a:rPr kumimoji="1" lang="en-US" altLang="zh-CN" sz="2400" i="1" dirty="0">
                <a:solidFill>
                  <a:srgbClr val="0000FF"/>
                </a:solidFill>
              </a:rPr>
              <a:t>R</a:t>
            </a:r>
            <a:r>
              <a:rPr kumimoji="1" lang="en-US" altLang="zh-CN" sz="2400" dirty="0">
                <a:solidFill>
                  <a:srgbClr val="0000FF"/>
                </a:solidFill>
              </a:rPr>
              <a:t>(</a:t>
            </a:r>
            <a:r>
              <a:rPr kumimoji="1" lang="en-US" altLang="zh-CN" sz="2400" i="1" dirty="0">
                <a:solidFill>
                  <a:srgbClr val="0000FF"/>
                </a:solidFill>
              </a:rPr>
              <a:t>B</a:t>
            </a:r>
            <a:r>
              <a:rPr kumimoji="1" lang="en-US" altLang="zh-CN" sz="2400" dirty="0">
                <a:solidFill>
                  <a:srgbClr val="0000FF"/>
                </a:solidFill>
              </a:rPr>
              <a:t>) </a:t>
            </a:r>
            <a:r>
              <a:rPr kumimoji="1" lang="en-US" altLang="en-US" sz="2400" dirty="0">
                <a:solidFill>
                  <a:srgbClr val="0000FF"/>
                </a:solidFill>
              </a:rPr>
              <a:t>≤</a:t>
            </a:r>
            <a:r>
              <a:rPr kumimoji="1" lang="en-US" altLang="zh-CN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i="1" dirty="0">
                <a:solidFill>
                  <a:srgbClr val="0000FF"/>
                </a:solidFill>
              </a:rPr>
              <a:t>R</a:t>
            </a:r>
            <a:r>
              <a:rPr kumimoji="1" lang="en-US" altLang="zh-CN" sz="2400" dirty="0">
                <a:solidFill>
                  <a:srgbClr val="0000FF"/>
                </a:solidFill>
              </a:rPr>
              <a:t>(</a:t>
            </a:r>
            <a:r>
              <a:rPr kumimoji="1" lang="en-US" altLang="zh-CN" sz="2400" i="1" dirty="0">
                <a:solidFill>
                  <a:srgbClr val="0000FF"/>
                </a:solidFill>
              </a:rPr>
              <a:t>A</a:t>
            </a:r>
            <a:r>
              <a:rPr kumimoji="1" lang="en-US" altLang="zh-CN" sz="2400" dirty="0">
                <a:solidFill>
                  <a:srgbClr val="0000FF"/>
                </a:solidFill>
              </a:rPr>
              <a:t>,</a:t>
            </a:r>
            <a:r>
              <a:rPr kumimoji="1" lang="zh-CN" altLang="en-US" sz="2400" i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i="1" dirty="0">
                <a:solidFill>
                  <a:srgbClr val="0000FF"/>
                </a:solidFill>
              </a:rPr>
              <a:t>B</a:t>
            </a:r>
            <a:r>
              <a:rPr kumimoji="1" lang="en-US" altLang="zh-CN" sz="2400" dirty="0" smtClean="0">
                <a:solidFill>
                  <a:srgbClr val="0000FF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0490" name="Rectangle 24"/>
          <p:cNvSpPr>
            <a:spLocks noChangeArrowheads="1"/>
          </p:cNvSpPr>
          <p:nvPr/>
        </p:nvSpPr>
        <p:spPr bwMode="auto">
          <a:xfrm>
            <a:off x="468313" y="549275"/>
            <a:ext cx="1008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定理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6405563" y="404813"/>
          <a:ext cx="2738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1282680" imgH="203040" progId="Equation.DSMT4">
                  <p:embed/>
                </p:oleObj>
              </mc:Choice>
              <mc:Fallback>
                <p:oleObj name="Equation" r:id="rId3" imgW="128268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404813"/>
                        <a:ext cx="2738437" cy="4349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4"/>
          <p:cNvGraphicFramePr>
            <a:graphicFrameLocks noChangeAspect="1"/>
          </p:cNvGraphicFramePr>
          <p:nvPr/>
        </p:nvGraphicFramePr>
        <p:xfrm>
          <a:off x="2163464" y="1981151"/>
          <a:ext cx="55768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5" imgW="5105160" imgH="393480" progId="Equation.3">
                  <p:embed/>
                </p:oleObj>
              </mc:Choice>
              <mc:Fallback>
                <p:oleObj name="公式" r:id="rId5" imgW="5105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464" y="1981151"/>
                        <a:ext cx="557688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68" grpId="0" animBg="1"/>
      <p:bldP spid="168971" grpId="0" animBg="1"/>
      <p:bldP spid="16897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395288" y="2465611"/>
            <a:ext cx="8497887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推论</a:t>
            </a:r>
            <a:r>
              <a:rPr kumimoji="1" lang="en-US" altLang="zh-CN" sz="2400" dirty="0">
                <a:solidFill>
                  <a:srgbClr val="0000FF"/>
                </a:solidFill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</a:rPr>
              <a:t>：</a:t>
            </a:r>
            <a:r>
              <a:rPr kumimoji="1" lang="zh-CN" altLang="zh-CN" sz="2400" dirty="0"/>
              <a:t>向量组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 err="1" smtClean="0"/>
              <a:t>α</a:t>
            </a:r>
            <a:r>
              <a:rPr kumimoji="1" lang="en-US" altLang="zh-CN" sz="2400" i="1" baseline="-25000" dirty="0" err="1" smtClean="0"/>
              <a:t>m</a:t>
            </a:r>
            <a:r>
              <a:rPr kumimoji="1" lang="en-US" altLang="zh-CN" sz="2400" i="1" baseline="-25000" dirty="0" smtClean="0"/>
              <a:t>  </a:t>
            </a:r>
            <a:r>
              <a:rPr kumimoji="1" lang="zh-CN" altLang="zh-CN" sz="2400" dirty="0"/>
              <a:t>及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B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i="1" dirty="0" smtClean="0"/>
              <a:t>β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β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 err="1" smtClean="0"/>
              <a:t>β</a:t>
            </a:r>
            <a:r>
              <a:rPr kumimoji="1" lang="en-US" altLang="zh-CN" sz="2400" i="1" baseline="-25000" dirty="0" err="1" smtClean="0"/>
              <a:t>l</a:t>
            </a:r>
            <a:r>
              <a:rPr kumimoji="1" lang="en-US" altLang="zh-CN" sz="2400" i="1" baseline="-25000" dirty="0" smtClean="0"/>
              <a:t> </a:t>
            </a:r>
            <a:r>
              <a:rPr kumimoji="1" lang="zh-CN" altLang="en-US" sz="2400" dirty="0"/>
              <a:t>等价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dirty="0"/>
              <a:t>                    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) =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) =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． </a:t>
            </a:r>
            <a:r>
              <a:rPr kumimoji="1" lang="zh-CN" altLang="en-US" sz="2400" dirty="0">
                <a:solidFill>
                  <a:srgbClr val="FF0000"/>
                </a:solidFill>
              </a:rPr>
              <a:t>（</a:t>
            </a:r>
            <a:r>
              <a:rPr kumimoji="1" lang="en-US" altLang="zh-CN" sz="2400" dirty="0">
                <a:solidFill>
                  <a:srgbClr val="FF0000"/>
                </a:solidFill>
              </a:rPr>
              <a:t>P.84 </a:t>
            </a:r>
            <a:r>
              <a:rPr kumimoji="1" lang="zh-CN" altLang="en-US" sz="2400" dirty="0">
                <a:solidFill>
                  <a:srgbClr val="FF0000"/>
                </a:solidFill>
              </a:rPr>
              <a:t>推论）</a:t>
            </a:r>
            <a:endParaRPr kumimoji="1" lang="en-US" altLang="zh-CN" sz="2400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证明：</a:t>
            </a:r>
            <a:r>
              <a:rPr kumimoji="1" lang="zh-CN" altLang="zh-CN" sz="2400" dirty="0"/>
              <a:t>向量组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 和 </a:t>
            </a:r>
            <a:r>
              <a:rPr kumimoji="1" lang="en-US" altLang="zh-CN" sz="2400" i="1" dirty="0"/>
              <a:t>B</a:t>
            </a:r>
            <a:r>
              <a:rPr kumimoji="1" lang="zh-CN" altLang="en-US" sz="2400" dirty="0"/>
              <a:t> 等价</a:t>
            </a:r>
            <a:endParaRPr kumimoji="1" lang="en-US" altLang="zh-CN" sz="2400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1" lang="zh-CN" altLang="en-US" sz="2400" dirty="0"/>
              <a:t>                </a:t>
            </a:r>
            <a:r>
              <a:rPr kumimoji="1" lang="zh-CN" altLang="zh-CN" sz="2400" dirty="0"/>
              <a:t>向量组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B</a:t>
            </a:r>
            <a:r>
              <a:rPr kumimoji="1" lang="zh-CN" altLang="en-US" sz="2400" dirty="0"/>
              <a:t> 能由向量组 </a:t>
            </a:r>
            <a:r>
              <a:rPr kumimoji="1" lang="en-US" altLang="zh-CN" sz="2400" i="1" dirty="0"/>
              <a:t>A</a:t>
            </a:r>
            <a:r>
              <a:rPr kumimoji="1" lang="zh-CN" altLang="en-US" sz="2400" i="1" dirty="0"/>
              <a:t> </a:t>
            </a:r>
            <a:r>
              <a:rPr kumimoji="1" lang="zh-CN" altLang="en-US" sz="2400" dirty="0"/>
              <a:t>线性表示</a:t>
            </a:r>
            <a:endParaRPr kumimoji="1" lang="en-US" altLang="zh-CN" sz="2400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1" lang="zh-CN" altLang="en-US" sz="2400" dirty="0"/>
              <a:t>                </a:t>
            </a:r>
            <a:r>
              <a:rPr kumimoji="1" lang="zh-CN" altLang="zh-CN" sz="2400" dirty="0"/>
              <a:t>向量组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 能由向量组 </a:t>
            </a:r>
            <a:r>
              <a:rPr kumimoji="1" lang="en-US" altLang="zh-CN" sz="2400" i="1" dirty="0"/>
              <a:t>B</a:t>
            </a:r>
            <a:r>
              <a:rPr kumimoji="1" lang="zh-CN" altLang="en-US" sz="2400" i="1" dirty="0"/>
              <a:t> </a:t>
            </a:r>
            <a:r>
              <a:rPr kumimoji="1" lang="zh-CN" altLang="en-US" sz="2400" dirty="0"/>
              <a:t>线性表示</a:t>
            </a:r>
            <a:endParaRPr kumimoji="1" lang="en-US" altLang="zh-CN" sz="2400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1" lang="zh-CN" altLang="en-US" sz="2400" dirty="0"/>
              <a:t>显然有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) =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 从而有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) =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) =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 ．</a:t>
            </a:r>
            <a:endParaRPr kumimoji="1" lang="en-US" altLang="zh-CN" sz="2400" dirty="0"/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539750" y="4335686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7"/>
          <p:cNvSpPr>
            <a:spLocks noChangeAspect="1" noChangeArrowheads="1"/>
          </p:cNvSpPr>
          <p:nvPr/>
        </p:nvSpPr>
        <p:spPr bwMode="auto">
          <a:xfrm>
            <a:off x="6227763" y="4121373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左大括号 12"/>
          <p:cNvSpPr>
            <a:spLocks/>
          </p:cNvSpPr>
          <p:nvPr/>
        </p:nvSpPr>
        <p:spPr bwMode="auto">
          <a:xfrm>
            <a:off x="1258888" y="4192811"/>
            <a:ext cx="144462" cy="720725"/>
          </a:xfrm>
          <a:prstGeom prst="leftBrace">
            <a:avLst>
              <a:gd name="adj1" fmla="val 831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7"/>
          <p:cNvSpPr>
            <a:spLocks noChangeAspect="1" noChangeArrowheads="1"/>
          </p:cNvSpPr>
          <p:nvPr/>
        </p:nvSpPr>
        <p:spPr bwMode="auto">
          <a:xfrm>
            <a:off x="6227763" y="4697636"/>
            <a:ext cx="496887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31000" y="4049936"/>
            <a:ext cx="208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i="1"/>
              <a:t>R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A</a:t>
            </a:r>
            <a:r>
              <a:rPr kumimoji="1" lang="en-US" altLang="zh-CN" sz="2400"/>
              <a:t>) = </a:t>
            </a:r>
            <a:r>
              <a:rPr kumimoji="1" lang="en-US" altLang="zh-CN" sz="2400" i="1"/>
              <a:t>R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A</a:t>
            </a:r>
            <a:r>
              <a:rPr kumimoji="1" lang="en-US" altLang="zh-CN" sz="2400"/>
              <a:t>, </a:t>
            </a:r>
            <a:r>
              <a:rPr kumimoji="1" lang="en-US" altLang="zh-CN" sz="2400" i="1"/>
              <a:t>B</a:t>
            </a:r>
            <a:r>
              <a:rPr kumimoji="1" lang="en-US" altLang="zh-CN" sz="2400"/>
              <a:t>)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31000" y="4624611"/>
            <a:ext cx="208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i="1"/>
              <a:t>R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B</a:t>
            </a:r>
            <a:r>
              <a:rPr kumimoji="1" lang="en-US" altLang="zh-CN" sz="2400"/>
              <a:t>) = </a:t>
            </a:r>
            <a:r>
              <a:rPr kumimoji="1" lang="en-US" altLang="zh-CN" sz="2400" i="1"/>
              <a:t>R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B</a:t>
            </a:r>
            <a:r>
              <a:rPr kumimoji="1" lang="en-US" altLang="zh-CN" sz="2400"/>
              <a:t>, </a:t>
            </a:r>
            <a:r>
              <a:rPr kumimoji="1" lang="en-US" altLang="zh-CN" sz="2400" i="1"/>
              <a:t>A</a:t>
            </a:r>
            <a:r>
              <a:rPr kumimoji="1" lang="en-US" altLang="zh-CN" sz="2400"/>
              <a:t>)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2" name="AutoShape 7"/>
          <p:cNvSpPr>
            <a:spLocks noChangeAspect="1" noChangeArrowheads="1"/>
          </p:cNvSpPr>
          <p:nvPr/>
        </p:nvSpPr>
        <p:spPr bwMode="auto">
          <a:xfrm>
            <a:off x="1476375" y="3040286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67544" y="620688"/>
            <a:ext cx="8497887" cy="1015663"/>
            <a:chOff x="467544" y="620688"/>
            <a:chExt cx="8497887" cy="1015663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67544" y="620688"/>
              <a:ext cx="849788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2400" dirty="0" smtClean="0">
                  <a:solidFill>
                    <a:srgbClr val="0000FF"/>
                  </a:solidFill>
                </a:rPr>
                <a:t>推论</a:t>
              </a:r>
              <a:r>
                <a:rPr kumimoji="1" lang="en-US" altLang="zh-CN" sz="2400" dirty="0" smtClean="0">
                  <a:solidFill>
                    <a:srgbClr val="0000FF"/>
                  </a:solidFill>
                </a:rPr>
                <a:t>1</a:t>
              </a:r>
              <a:r>
                <a:rPr kumimoji="1" lang="zh-CN" altLang="en-US" sz="2400" dirty="0" smtClean="0">
                  <a:solidFill>
                    <a:srgbClr val="0000FF"/>
                  </a:solidFill>
                </a:rPr>
                <a:t>：</a:t>
              </a:r>
              <a:r>
                <a:rPr kumimoji="1" lang="zh-CN" altLang="zh-CN" sz="2400" dirty="0"/>
                <a:t>向量组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i="1" dirty="0"/>
                <a:t>A</a:t>
              </a:r>
              <a:r>
                <a:rPr kumimoji="1" lang="zh-CN" altLang="en-US" sz="2400" dirty="0" smtClean="0"/>
                <a:t>：</a:t>
              </a:r>
              <a:r>
                <a:rPr kumimoji="1" lang="en-US" altLang="zh-CN" sz="2400" i="1" dirty="0" smtClean="0"/>
                <a:t>α</a:t>
              </a:r>
              <a:r>
                <a:rPr kumimoji="1" lang="en-US" altLang="zh-CN" sz="2400" baseline="-25000" dirty="0" smtClean="0"/>
                <a:t>1</a:t>
              </a:r>
              <a:r>
                <a:rPr kumimoji="1" lang="en-US" altLang="zh-CN" sz="2400" dirty="0"/>
                <a:t>, </a:t>
              </a:r>
              <a:r>
                <a:rPr kumimoji="1" lang="en-US" altLang="zh-CN" sz="2400" i="1" dirty="0" smtClean="0"/>
                <a:t>α</a:t>
              </a:r>
              <a:r>
                <a:rPr kumimoji="1" lang="en-US" altLang="zh-CN" sz="2400" baseline="-25000" dirty="0" smtClean="0"/>
                <a:t>2</a:t>
              </a:r>
              <a:r>
                <a:rPr kumimoji="1" lang="en-US" altLang="zh-CN" sz="2400" dirty="0"/>
                <a:t>, …, </a:t>
              </a:r>
              <a:r>
                <a:rPr kumimoji="1" lang="en-US" altLang="zh-CN" sz="2400" i="1" dirty="0" err="1" smtClean="0"/>
                <a:t>α</a:t>
              </a:r>
              <a:r>
                <a:rPr kumimoji="1" lang="en-US" altLang="zh-CN" sz="2400" i="1" baseline="-25000" dirty="0" err="1" smtClean="0"/>
                <a:t>m</a:t>
              </a:r>
              <a:r>
                <a:rPr kumimoji="1" lang="en-US" altLang="zh-CN" sz="2400" i="1" baseline="-25000" dirty="0" smtClean="0"/>
                <a:t>  </a:t>
              </a:r>
              <a:r>
                <a:rPr kumimoji="1" lang="zh-CN" altLang="zh-CN" sz="2400" dirty="0"/>
                <a:t>及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i="1" dirty="0"/>
                <a:t>B</a:t>
              </a:r>
              <a:r>
                <a:rPr kumimoji="1" lang="zh-CN" altLang="en-US" sz="2400" dirty="0" smtClean="0"/>
                <a:t>：</a:t>
              </a:r>
              <a:r>
                <a:rPr kumimoji="1" lang="en-US" altLang="zh-CN" sz="2400" i="1" dirty="0" smtClean="0"/>
                <a:t>β</a:t>
              </a:r>
              <a:r>
                <a:rPr kumimoji="1" lang="en-US" altLang="zh-CN" sz="2400" baseline="-25000" dirty="0" smtClean="0"/>
                <a:t>1</a:t>
              </a:r>
              <a:r>
                <a:rPr kumimoji="1" lang="en-US" altLang="zh-CN" sz="2400" dirty="0"/>
                <a:t>, </a:t>
              </a:r>
              <a:r>
                <a:rPr kumimoji="1" lang="en-US" altLang="zh-CN" sz="2400" i="1" dirty="0" smtClean="0"/>
                <a:t>β</a:t>
              </a:r>
              <a:r>
                <a:rPr kumimoji="1" lang="en-US" altLang="zh-CN" sz="2400" baseline="-25000" dirty="0" smtClean="0"/>
                <a:t>2</a:t>
              </a:r>
              <a:r>
                <a:rPr kumimoji="1" lang="en-US" altLang="zh-CN" sz="2400" dirty="0"/>
                <a:t>, …, </a:t>
              </a:r>
              <a:r>
                <a:rPr kumimoji="1" lang="en-US" altLang="zh-CN" sz="2400" i="1" dirty="0" err="1" smtClean="0"/>
                <a:t>β</a:t>
              </a:r>
              <a:r>
                <a:rPr kumimoji="1" lang="en-US" altLang="zh-CN" sz="2400" i="1" baseline="-25000" dirty="0" err="1" smtClean="0"/>
                <a:t>l</a:t>
              </a:r>
              <a:r>
                <a:rPr kumimoji="1" lang="en-US" altLang="zh-CN" sz="2400" i="1" baseline="-25000" dirty="0" smtClean="0"/>
                <a:t> </a:t>
              </a:r>
              <a:r>
                <a:rPr kumimoji="1" lang="zh-CN" altLang="en-US" sz="2400" dirty="0"/>
                <a:t>等价</a:t>
              </a:r>
              <a:endParaRPr kumimoji="1" lang="zh-CN" altLang="en-US" sz="2400" dirty="0">
                <a:solidFill>
                  <a:srgbClr val="FF0000"/>
                </a:solidFill>
              </a:endParaRPr>
            </a:p>
            <a:p>
              <a:pPr marL="342900" indent="-342900">
                <a:lnSpc>
                  <a:spcPct val="13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2400" dirty="0"/>
                <a:t>                     </a:t>
              </a:r>
              <a:r>
                <a:rPr kumimoji="1" lang="en-US" altLang="zh-CN" sz="2400" i="1" dirty="0"/>
                <a:t>R</a:t>
              </a:r>
              <a:r>
                <a:rPr kumimoji="1" lang="en-US" altLang="zh-CN" sz="2400" dirty="0"/>
                <a:t>(</a:t>
              </a:r>
              <a:r>
                <a:rPr kumimoji="1" lang="en-US" altLang="zh-CN" sz="2400" i="1" dirty="0"/>
                <a:t>A</a:t>
              </a:r>
              <a:r>
                <a:rPr kumimoji="1" lang="en-US" altLang="zh-CN" sz="2400" dirty="0"/>
                <a:t>) = </a:t>
              </a:r>
              <a:r>
                <a:rPr kumimoji="1" lang="en-US" altLang="zh-CN" sz="2400" i="1" dirty="0"/>
                <a:t>R</a:t>
              </a:r>
              <a:r>
                <a:rPr kumimoji="1" lang="en-US" altLang="zh-CN" sz="2400" dirty="0"/>
                <a:t>(</a:t>
              </a:r>
              <a:r>
                <a:rPr kumimoji="1" lang="en-US" altLang="zh-CN" sz="2400" i="1" dirty="0"/>
                <a:t>B</a:t>
              </a:r>
              <a:r>
                <a:rPr kumimoji="1" lang="en-US" altLang="zh-CN" sz="2400" dirty="0"/>
                <a:t>) </a:t>
              </a:r>
            </a:p>
          </p:txBody>
        </p:sp>
        <p:sp>
          <p:nvSpPr>
            <p:cNvPr id="20" name="AutoShape 11"/>
            <p:cNvSpPr>
              <a:spLocks noChangeAspect="1" noChangeArrowheads="1"/>
            </p:cNvSpPr>
            <p:nvPr/>
          </p:nvSpPr>
          <p:spPr bwMode="auto">
            <a:xfrm>
              <a:off x="1526059" y="1152029"/>
              <a:ext cx="517525" cy="411162"/>
            </a:xfrm>
            <a:prstGeom prst="rightArrow">
              <a:avLst>
                <a:gd name="adj1" fmla="val 50000"/>
                <a:gd name="adj2" fmla="val 314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build="p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755650" y="8366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2D03DF"/>
                </a:solidFill>
              </a:rPr>
              <a:t>例</a:t>
            </a:r>
            <a:r>
              <a:rPr lang="en-US" altLang="zh-CN" sz="2800">
                <a:solidFill>
                  <a:srgbClr val="2D03DF"/>
                </a:solidFill>
              </a:rPr>
              <a:t>11</a:t>
            </a:r>
          </a:p>
        </p:txBody>
      </p:sp>
      <p:graphicFrame>
        <p:nvGraphicFramePr>
          <p:cNvPr id="71706" name="Object 26"/>
          <p:cNvGraphicFramePr>
            <a:graphicFrameLocks noChangeAspect="1"/>
          </p:cNvGraphicFramePr>
          <p:nvPr/>
        </p:nvGraphicFramePr>
        <p:xfrm>
          <a:off x="926753" y="2708920"/>
          <a:ext cx="580548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3" imgW="3035160" imgH="914400" progId="Equation.3">
                  <p:embed/>
                </p:oleObj>
              </mc:Choice>
              <mc:Fallback>
                <p:oleObj name="公式" r:id="rId3" imgW="3035160" imgH="914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753" y="2708920"/>
                        <a:ext cx="5805487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7" name="Object 27"/>
          <p:cNvGraphicFramePr>
            <a:graphicFrameLocks noChangeAspect="1"/>
          </p:cNvGraphicFramePr>
          <p:nvPr/>
        </p:nvGraphicFramePr>
        <p:xfrm>
          <a:off x="1059954" y="4725144"/>
          <a:ext cx="2647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5" imgW="1384200" imgH="203040" progId="Equation.3">
                  <p:embed/>
                </p:oleObj>
              </mc:Choice>
              <mc:Fallback>
                <p:oleObj name="公式" r:id="rId5" imgW="138420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954" y="4725144"/>
                        <a:ext cx="2647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4246488" y="4725144"/>
          <a:ext cx="11176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7" imgW="583920" imgH="203040" progId="Equation.3">
                  <p:embed/>
                </p:oleObj>
              </mc:Choice>
              <mc:Fallback>
                <p:oleObj name="公式" r:id="rId7" imgW="58392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488" y="4725144"/>
                        <a:ext cx="11176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691680" y="404664"/>
          <a:ext cx="589907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公式" r:id="rId9" imgW="6603840" imgH="1752480" progId="Equation.3">
                  <p:embed/>
                </p:oleObj>
              </mc:Choice>
              <mc:Fallback>
                <p:oleObj name="公式" r:id="rId9" imgW="6603840" imgH="1752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4664"/>
                        <a:ext cx="5899075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619672" y="2137296"/>
          <a:ext cx="504056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11" imgW="5422680" imgH="393480" progId="Equation.3">
                  <p:embed/>
                </p:oleObj>
              </mc:Choice>
              <mc:Fallback>
                <p:oleObj name="公式" r:id="rId11" imgW="54226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7296"/>
                        <a:ext cx="504056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1058391" y="5311776"/>
          <a:ext cx="4017665" cy="34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13" imgW="3327120" imgH="342720" progId="Equation.3">
                  <p:embed/>
                </p:oleObj>
              </mc:Choice>
              <mc:Fallback>
                <p:oleObj name="公式" r:id="rId13" imgW="3327120" imgH="342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391" y="5311776"/>
                        <a:ext cx="4017665" cy="34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7624" y="587727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所以向量组 </a:t>
            </a:r>
            <a:r>
              <a:rPr lang="en-US" altLang="zh-CN" sz="2400" i="1" dirty="0" smtClean="0"/>
              <a:t>A </a:t>
            </a:r>
            <a:r>
              <a:rPr lang="zh-CN" altLang="en-US" sz="2400" dirty="0" smtClean="0"/>
              <a:t>与 </a:t>
            </a:r>
            <a:r>
              <a:rPr lang="en-US" altLang="zh-CN" sz="2400" i="1" dirty="0" smtClean="0"/>
              <a:t>B </a:t>
            </a:r>
            <a:r>
              <a:rPr lang="zh-CN" altLang="en-US" sz="2400" dirty="0" smtClean="0"/>
              <a:t>等价。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6FD375-2087-4847-A165-E0994D0585E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398463"/>
            <a:ext cx="4176712" cy="7239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小结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6443663" y="1628775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628775"/>
                        <a:ext cx="2011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81000" y="1190625"/>
            <a:ext cx="1900238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向量</a:t>
            </a:r>
            <a:r>
              <a:rPr kumimoji="1" lang="zh-CN" altLang="en-US" sz="2400"/>
              <a:t> </a:t>
            </a:r>
            <a:r>
              <a:rPr kumimoji="1" lang="en-US" altLang="zh-CN" sz="2400" i="1">
                <a:solidFill>
                  <a:srgbClr val="FF0000"/>
                </a:solidFill>
              </a:rPr>
              <a:t>b</a:t>
            </a:r>
            <a:r>
              <a:rPr kumimoji="1" lang="en-US" altLang="zh-CN" sz="2400" i="1"/>
              <a:t> </a:t>
            </a:r>
            <a:r>
              <a:rPr kumimoji="1" lang="zh-CN" altLang="en-US" sz="2400">
                <a:latin typeface="楷体_GB2312" pitchFamily="49" charset="-122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向量组</a:t>
            </a:r>
            <a:r>
              <a:rPr kumimoji="1" lang="zh-CN" altLang="en-US" sz="2400"/>
              <a:t> </a:t>
            </a:r>
            <a:r>
              <a:rPr kumimoji="1" lang="en-US" altLang="zh-CN" sz="2400" i="1">
                <a:solidFill>
                  <a:srgbClr val="FF0000"/>
                </a:solidFill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线性表示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551238" y="1190625"/>
            <a:ext cx="1900237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</a:rPr>
              <a:t>线性方程组</a:t>
            </a:r>
            <a:r>
              <a:rPr kumimoji="1" lang="zh-CN" altLang="en-US" sz="2400">
                <a:latin typeface="楷体_GB2312" pitchFamily="49" charset="-122"/>
              </a:rPr>
              <a:t>       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i="1"/>
              <a:t>Ax</a:t>
            </a:r>
            <a:r>
              <a:rPr kumimoji="1" lang="en-US" altLang="zh-CN" sz="2400"/>
              <a:t> = </a:t>
            </a:r>
            <a:r>
              <a:rPr kumimoji="1" lang="en-US" altLang="zh-CN" sz="2400" i="1"/>
              <a:t>b</a:t>
            </a:r>
            <a:r>
              <a:rPr kumimoji="1" lang="en-US" altLang="zh-CN" sz="2400">
                <a:latin typeface="楷体_GB2312" pitchFamily="49" charset="-12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有解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627313" y="16287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5580063" y="16287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6372225" y="2924175"/>
          <a:ext cx="2087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924175"/>
                        <a:ext cx="20875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395288" y="2781300"/>
            <a:ext cx="1900237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向量组</a:t>
            </a:r>
            <a:r>
              <a:rPr kumimoji="1" lang="zh-CN" altLang="en-US" sz="2400"/>
              <a:t> </a:t>
            </a:r>
            <a:r>
              <a:rPr kumimoji="1" lang="en-US" altLang="zh-CN" sz="2400" i="1">
                <a:solidFill>
                  <a:srgbClr val="FF0000"/>
                </a:solidFill>
              </a:rPr>
              <a:t>B</a:t>
            </a:r>
            <a:r>
              <a:rPr kumimoji="1" lang="en-US" altLang="zh-CN" sz="2400" i="1"/>
              <a:t> </a:t>
            </a:r>
            <a:r>
              <a:rPr kumimoji="1" lang="zh-CN" altLang="en-US" sz="2400">
                <a:latin typeface="楷体_GB2312" pitchFamily="49" charset="-122"/>
              </a:rPr>
              <a:t>能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由向量组</a:t>
            </a:r>
            <a:r>
              <a:rPr kumimoji="1" lang="zh-CN" altLang="en-US" sz="2400"/>
              <a:t> </a:t>
            </a:r>
            <a:r>
              <a:rPr kumimoji="1" lang="en-US" altLang="zh-CN" sz="2400" i="1">
                <a:solidFill>
                  <a:srgbClr val="FF0000"/>
                </a:solidFill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线性表示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563938" y="2781300"/>
            <a:ext cx="1900237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</a:rPr>
              <a:t>矩阵方程组</a:t>
            </a:r>
            <a:r>
              <a:rPr kumimoji="1" lang="en-US" altLang="zh-CN" sz="2400" i="1"/>
              <a:t>AX</a:t>
            </a:r>
            <a:r>
              <a:rPr kumimoji="1" lang="en-US" altLang="zh-CN" sz="2400"/>
              <a:t> = </a:t>
            </a:r>
            <a:r>
              <a:rPr kumimoji="1" lang="en-US" altLang="zh-CN" sz="2400" i="1"/>
              <a:t>B</a:t>
            </a:r>
            <a:r>
              <a:rPr kumimoji="1" lang="en-US" altLang="zh-CN" sz="2400">
                <a:latin typeface="楷体_GB2312" pitchFamily="49" charset="-12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有解</a:t>
            </a: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627313" y="321310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5580063" y="29241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1" name="AutoShape 13"/>
          <p:cNvSpPr>
            <a:spLocks noChangeAspect="1" noChangeArrowheads="1"/>
          </p:cNvSpPr>
          <p:nvPr/>
        </p:nvSpPr>
        <p:spPr bwMode="auto">
          <a:xfrm>
            <a:off x="5651500" y="3573463"/>
            <a:ext cx="517525" cy="411162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6443663" y="3573463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7" imgW="863280" imgH="203040" progId="Equation.DSMT4">
                  <p:embed/>
                </p:oleObj>
              </mc:Choice>
              <mc:Fallback>
                <p:oleObj name="Equation" r:id="rId7" imgW="8632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573463"/>
                        <a:ext cx="17303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3492500" y="4652963"/>
          <a:ext cx="30559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9" imgW="1523880" imgH="203040" progId="Equation.DSMT4">
                  <p:embed/>
                </p:oleObj>
              </mc:Choice>
              <mc:Fallback>
                <p:oleObj name="Equation" r:id="rId9" imgW="15238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52963"/>
                        <a:ext cx="30559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395288" y="4437063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向量组</a:t>
            </a:r>
            <a:r>
              <a:rPr kumimoji="1" lang="zh-CN" altLang="en-US" sz="2400"/>
              <a:t> </a:t>
            </a:r>
            <a:r>
              <a:rPr kumimoji="1" lang="en-US" altLang="zh-CN" sz="2400" i="1">
                <a:solidFill>
                  <a:srgbClr val="FF0000"/>
                </a:solidFill>
              </a:rPr>
              <a:t>A</a:t>
            </a:r>
            <a:r>
              <a:rPr kumimoji="1" lang="en-US" altLang="zh-CN" sz="2400" i="1"/>
              <a:t> </a:t>
            </a:r>
            <a:r>
              <a:rPr kumimoji="1" lang="zh-CN" altLang="en-US" sz="2400">
                <a:latin typeface="楷体_GB2312" pitchFamily="49" charset="-122"/>
              </a:rPr>
              <a:t>与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向量组</a:t>
            </a:r>
            <a:r>
              <a:rPr kumimoji="1" lang="zh-CN" altLang="en-US" sz="2400"/>
              <a:t> </a:t>
            </a:r>
            <a:r>
              <a:rPr kumimoji="1" lang="en-US" altLang="zh-CN" sz="2400" i="1">
                <a:solidFill>
                  <a:srgbClr val="FF0000"/>
                </a:solidFill>
              </a:rPr>
              <a:t>B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latin typeface="楷体_GB2312" pitchFamily="49" charset="-122"/>
              </a:rPr>
              <a:t>等价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2627313" y="45815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AutoShape 13"/>
          <p:cNvSpPr>
            <a:spLocks noChangeAspect="1" noChangeArrowheads="1"/>
          </p:cNvSpPr>
          <p:nvPr/>
        </p:nvSpPr>
        <p:spPr bwMode="auto">
          <a:xfrm>
            <a:off x="2627313" y="5229225"/>
            <a:ext cx="517525" cy="411163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3492500" y="5229225"/>
          <a:ext cx="18716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11" imgW="876240" imgH="203040" progId="Equation.DSMT4">
                  <p:embed/>
                </p:oleObj>
              </mc:Choice>
              <mc:Fallback>
                <p:oleObj name="Equation" r:id="rId11" imgW="87624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29225"/>
                        <a:ext cx="18716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4E9C57-4A1D-4B7F-A04C-DDAA7511765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 animBg="1"/>
      <p:bldP spid="176135" grpId="0" animBg="1"/>
      <p:bldP spid="176137" grpId="0"/>
      <p:bldP spid="176138" grpId="0"/>
      <p:bldP spid="176139" grpId="0" animBg="1"/>
      <p:bldP spid="176140" grpId="0" animBg="1"/>
      <p:bldP spid="176141" grpId="0" animBg="1"/>
      <p:bldP spid="176144" grpId="0"/>
      <p:bldP spid="176145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ea typeface="黑体" pitchFamily="49" charset="-122"/>
              </a:rPr>
              <a:t>练习题： 设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2401888" y="420688"/>
          <a:ext cx="57102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1866600" imgH="507960" progId="Equation.DSMT4">
                  <p:embed/>
                </p:oleObj>
              </mc:Choice>
              <mc:Fallback>
                <p:oleObj name="Equation" r:id="rId3" imgW="186660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20688"/>
                        <a:ext cx="5710237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4"/>
          <p:cNvSpPr txBox="1">
            <a:spLocks noChangeArrowheads="1"/>
          </p:cNvSpPr>
          <p:nvPr/>
        </p:nvSpPr>
        <p:spPr bwMode="auto">
          <a:xfrm>
            <a:off x="2411413" y="1557338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向量组 </a:t>
            </a:r>
            <a:r>
              <a:rPr kumimoji="1" lang="zh-CN" altLang="en-US" sz="2400" i="1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400" i="1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400" baseline="-2500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400">
                <a:ea typeface="黑体" pitchFamily="49" charset="-122"/>
                <a:sym typeface="Symbol" pitchFamily="18" charset="2"/>
              </a:rPr>
              <a:t>与向量组 </a:t>
            </a:r>
            <a:r>
              <a:rPr kumimoji="1" lang="zh-CN" altLang="en-US" sz="2400" i="1">
                <a:ea typeface="黑体" pitchFamily="49" charset="-122"/>
                <a:sym typeface="Symbol" pitchFamily="18" charset="2"/>
              </a:rPr>
              <a:t></a:t>
            </a:r>
            <a:r>
              <a:rPr kumimoji="1" lang="en-US" altLang="zh-CN" sz="2400" baseline="-2500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40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400" i="1">
                <a:ea typeface="黑体" pitchFamily="49" charset="-122"/>
                <a:sym typeface="Symbol" pitchFamily="18" charset="2"/>
              </a:rPr>
              <a:t></a:t>
            </a:r>
            <a:r>
              <a:rPr kumimoji="1" lang="en-US" altLang="zh-CN" sz="2400" baseline="-2500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400"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400">
                <a:ea typeface="黑体" pitchFamily="49" charset="-122"/>
                <a:sym typeface="Symbol" pitchFamily="18" charset="2"/>
              </a:rPr>
              <a:t>等价</a:t>
            </a:r>
            <a:r>
              <a:rPr kumimoji="1" lang="en-US" altLang="zh-CN" sz="2400"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900113" y="15573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  <a:ea typeface="黑体" pitchFamily="49" charset="-122"/>
              </a:rPr>
              <a:t>试证明：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827088" y="213360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证法一：</a:t>
            </a:r>
          </a:p>
        </p:txBody>
      </p:sp>
      <p:graphicFrame>
        <p:nvGraphicFramePr>
          <p:cNvPr id="61453" name="Object 14"/>
          <p:cNvGraphicFramePr>
            <a:graphicFrameLocks noChangeAspect="1"/>
          </p:cNvGraphicFramePr>
          <p:nvPr/>
        </p:nvGraphicFramePr>
        <p:xfrm>
          <a:off x="3059113" y="2133600"/>
          <a:ext cx="43926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5" imgW="1815840" imgH="228600" progId="Equation.DSMT4">
                  <p:embed/>
                </p:oleObj>
              </mc:Choice>
              <mc:Fallback>
                <p:oleObj name="Equation" r:id="rId5" imgW="181584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439261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5"/>
          <p:cNvGraphicFramePr>
            <a:graphicFrameLocks noChangeAspect="1"/>
          </p:cNvGraphicFramePr>
          <p:nvPr/>
        </p:nvGraphicFramePr>
        <p:xfrm>
          <a:off x="2987675" y="2636838"/>
          <a:ext cx="45370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7" imgW="1904760" imgH="228600" progId="Equation.DSMT4">
                  <p:embed/>
                </p:oleObj>
              </mc:Choice>
              <mc:Fallback>
                <p:oleObj name="Equation" r:id="rId7" imgW="190476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36838"/>
                        <a:ext cx="45370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6"/>
          <p:cNvSpPr txBox="1">
            <a:spLocks noChangeArrowheads="1"/>
          </p:cNvSpPr>
          <p:nvPr/>
        </p:nvSpPr>
        <p:spPr bwMode="auto">
          <a:xfrm>
            <a:off x="2051050" y="2133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因为</a:t>
            </a:r>
          </a:p>
        </p:txBody>
      </p:sp>
      <p:sp>
        <p:nvSpPr>
          <p:cNvPr id="61456" name="Text Box 17"/>
          <p:cNvSpPr txBox="1">
            <a:spLocks noChangeArrowheads="1"/>
          </p:cNvSpPr>
          <p:nvPr/>
        </p:nvSpPr>
        <p:spPr bwMode="auto">
          <a:xfrm>
            <a:off x="2051050" y="3141663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即它们可相互线性表出，故等价</a:t>
            </a:r>
            <a:r>
              <a:rPr kumimoji="1" lang="en-US" altLang="zh-CN" sz="2400">
                <a:ea typeface="黑体" pitchFamily="49" charset="-122"/>
              </a:rPr>
              <a:t>.</a:t>
            </a: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827088" y="35734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证法二：</a:t>
            </a:r>
          </a:p>
        </p:txBody>
      </p:sp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468313" y="4005263"/>
          <a:ext cx="8280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9" imgW="4089240" imgH="711000" progId="Equation.DSMT4">
                  <p:embed/>
                </p:oleObj>
              </mc:Choice>
              <mc:Fallback>
                <p:oleObj name="Equation" r:id="rId9" imgW="408924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05263"/>
                        <a:ext cx="82804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19"/>
          <p:cNvGraphicFramePr>
            <a:graphicFrameLocks noChangeAspect="1"/>
          </p:cNvGraphicFramePr>
          <p:nvPr/>
        </p:nvGraphicFramePr>
        <p:xfrm>
          <a:off x="827088" y="5445125"/>
          <a:ext cx="6696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11" imgW="3022560" imgH="215640" progId="Equation.DSMT4">
                  <p:embed/>
                </p:oleObj>
              </mc:Choice>
              <mc:Fallback>
                <p:oleObj name="Equation" r:id="rId11" imgW="3022560" imgH="215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669607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61455" grpId="0"/>
      <p:bldP spid="6145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2"/>
            <a:ext cx="8229600" cy="4745915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个有次序的数 </a:t>
            </a:r>
            <a:r>
              <a:rPr kumimoji="1" lang="en-US" altLang="zh-CN" i="1" dirty="0" smtClean="0"/>
              <a:t>a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a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i="1" dirty="0" smtClean="0"/>
              <a:t>a</a:t>
            </a:r>
            <a:r>
              <a:rPr kumimoji="1" lang="en-US" altLang="zh-CN" i="1" baseline="-25000" dirty="0" smtClean="0"/>
              <a:t>n </a:t>
            </a:r>
            <a:r>
              <a:rPr kumimoji="1" lang="zh-CN" altLang="en-US" dirty="0" smtClean="0"/>
              <a:t>所组成的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数组</a:t>
            </a:r>
            <a:r>
              <a:rPr kumimoji="1" lang="zh-CN" altLang="en-US" dirty="0" smtClean="0"/>
              <a:t>称为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n 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维向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量</a:t>
            </a:r>
            <a:r>
              <a:rPr kumimoji="1" lang="zh-CN" altLang="en-US" dirty="0" smtClean="0"/>
              <a:t>，这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个数称为该向量的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分量</a:t>
            </a:r>
            <a:r>
              <a:rPr kumimoji="1" lang="zh-CN" altLang="en-US" dirty="0" smtClean="0"/>
              <a:t>，第 </a:t>
            </a:r>
            <a:r>
              <a:rPr kumimoji="1" lang="en-US" altLang="zh-CN" i="1" dirty="0" err="1" smtClean="0"/>
              <a:t>i</a:t>
            </a:r>
            <a:r>
              <a:rPr kumimoji="1" lang="en-US" altLang="zh-CN" i="1" dirty="0" smtClean="0"/>
              <a:t> </a:t>
            </a:r>
            <a:r>
              <a:rPr kumimoji="1" lang="zh-CN" altLang="en-US" dirty="0" smtClean="0"/>
              <a:t>个数 </a:t>
            </a:r>
            <a:r>
              <a:rPr kumimoji="1" lang="en-US" altLang="zh-CN" i="1" dirty="0" err="1" smtClean="0"/>
              <a:t>a</a:t>
            </a:r>
            <a:r>
              <a:rPr kumimoji="1" lang="en-US" altLang="zh-CN" i="1" baseline="-25000" dirty="0" err="1" smtClean="0"/>
              <a:t>i</a:t>
            </a:r>
            <a:r>
              <a:rPr kumimoji="1" lang="en-US" altLang="zh-CN" i="1" baseline="-25000" dirty="0" smtClean="0"/>
              <a:t> </a:t>
            </a:r>
            <a:r>
              <a:rPr kumimoji="1" lang="zh-CN" altLang="en-US" dirty="0" smtClean="0"/>
              <a:t>称为第 </a:t>
            </a:r>
            <a:r>
              <a:rPr kumimoji="1" lang="en-US" altLang="zh-CN" i="1" dirty="0" err="1" smtClean="0"/>
              <a:t>i</a:t>
            </a:r>
            <a:r>
              <a:rPr kumimoji="1" lang="en-US" altLang="zh-CN" i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个分量．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 smtClean="0"/>
              <a:t>分量全为实数的向量称为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实向量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 smtClean="0"/>
              <a:t>分量全为复数的向量称为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复向量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kumimoji="1" lang="zh-CN" altLang="en-US" dirty="0" smtClean="0">
                <a:solidFill>
                  <a:srgbClr val="FF0000"/>
                </a:solidFill>
              </a:rPr>
              <a:t>本书一般只讨论实向量</a:t>
            </a:r>
            <a:r>
              <a:rPr kumimoji="1" lang="zh-CN" altLang="en-US" dirty="0" smtClean="0"/>
              <a:t>（特别说明的除外） 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kumimoji="1" lang="zh-CN" altLang="en-US" dirty="0" smtClean="0"/>
              <a:t>所讨论的向量在没有指明是行向量还是列向量时，都当作列向量．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835150" y="1412875"/>
          <a:ext cx="3529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663560" imgH="241200" progId="Equation.DSMT4">
                  <p:embed/>
                </p:oleObj>
              </mc:Choice>
              <mc:Fallback>
                <p:oleObj name="Equation" r:id="rId3" imgW="1663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12875"/>
                        <a:ext cx="352901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948488" y="1484313"/>
          <a:ext cx="12827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596880" imgH="939600" progId="Equation.DSMT4">
                  <p:embed/>
                </p:oleObj>
              </mc:Choice>
              <mc:Fallback>
                <p:oleObj name="Equation" r:id="rId5" imgW="59688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484313"/>
                        <a:ext cx="12827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4E9C57-4A1D-4B7F-A04C-DDAA7511765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042988" y="40481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点的坐标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76375" y="836613"/>
            <a:ext cx="684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在解析几何中我们已经看到，有些事物的性质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14400" y="1341438"/>
            <a:ext cx="754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不能用一个数来刻画</a:t>
            </a:r>
            <a:r>
              <a:rPr kumimoji="1" lang="en-US" altLang="zh-CN" sz="2400">
                <a:ea typeface="黑体" pitchFamily="49" charset="-122"/>
              </a:rPr>
              <a:t>.  </a:t>
            </a:r>
            <a:r>
              <a:rPr kumimoji="1" lang="zh-CN" altLang="en-US" sz="2400">
                <a:ea typeface="黑体" pitchFamily="49" charset="-122"/>
              </a:rPr>
              <a:t>例如，为了刻画一点在平面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14400" y="1844675"/>
            <a:ext cx="732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上的位置需要两个数，一点在空间中的位置需要三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914400" y="2420938"/>
            <a:ext cx="662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ea typeface="黑体" pitchFamily="49" charset="-122"/>
              </a:rPr>
              <a:t>个数，</a:t>
            </a:r>
            <a:r>
              <a:rPr kumimoji="1"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即点的坐标是</a:t>
            </a:r>
            <a:r>
              <a:rPr kumimoji="1" lang="en-US" altLang="zh-CN" sz="24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</a:t>
            </a:r>
            <a:r>
              <a:rPr kumimoji="1"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元有序数组</a:t>
            </a:r>
            <a:r>
              <a:rPr kumimoji="1"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.</a:t>
            </a:r>
            <a:endParaRPr kumimoji="1" lang="en-US" altLang="zh-CN" sz="2400">
              <a:ea typeface="黑体" pitchFamily="49" charset="-122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042988" y="2924175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  </a:t>
            </a: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力、速度、加速度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476375" y="3500438"/>
            <a:ext cx="676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又如力学中的力、速度、加速度等，由于它们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914400" y="4005263"/>
            <a:ext cx="754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既有大小，又有方向，用一个数也不能刻画它们，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900113" y="457993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在取定坐标系之后，它们可以用三个数来刻画</a:t>
            </a:r>
            <a:r>
              <a:rPr kumimoji="1" lang="en-US" altLang="zh-CN" sz="2400">
                <a:ea typeface="黑体" pitchFamily="49" charset="-122"/>
              </a:rPr>
              <a:t>.  </a:t>
            </a:r>
            <a:r>
              <a:rPr kumimoji="1" lang="zh-CN" altLang="en-US" sz="2400">
                <a:ea typeface="黑体" pitchFamily="49" charset="-122"/>
              </a:rPr>
              <a:t>几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971550" y="5156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何中向量的概念正是它们的抽象</a:t>
            </a:r>
            <a:r>
              <a:rPr kumimoji="1" lang="en-US" altLang="zh-CN" sz="2400">
                <a:ea typeface="黑体" pitchFamily="49" charset="-122"/>
              </a:rPr>
              <a:t>.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547813" y="5661025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力、速度、加速度要用 </a:t>
            </a:r>
            <a:r>
              <a:rPr kumimoji="1"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 </a:t>
            </a:r>
            <a:r>
              <a:rPr kumimoji="1"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元有序数组来表示</a:t>
            </a:r>
            <a:r>
              <a:rPr kumimoji="1"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67593" grpId="0"/>
      <p:bldP spid="67594" grpId="0"/>
      <p:bldP spid="67595" grpId="0"/>
      <p:bldP spid="67596" grpId="0"/>
      <p:bldP spid="675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85813" y="47625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  </a:t>
            </a:r>
            <a:r>
              <a:rPr kumimoji="1" lang="en-US" altLang="zh-CN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</a:t>
            </a:r>
            <a:r>
              <a:rPr kumimoji="1" lang="en-US" altLang="zh-CN" sz="2400" i="1" dirty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元方程组的解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490663" y="1050925"/>
            <a:ext cx="739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ea typeface="黑体" pitchFamily="49" charset="-122"/>
              </a:rPr>
              <a:t>一个 </a:t>
            </a:r>
            <a:r>
              <a:rPr kumimoji="1" lang="en-US" altLang="zh-CN" sz="2400" i="1">
                <a:ea typeface="黑体" pitchFamily="49" charset="-122"/>
              </a:rPr>
              <a:t>n</a:t>
            </a:r>
            <a:r>
              <a:rPr kumimoji="1" lang="en-US" altLang="zh-CN" sz="2400">
                <a:ea typeface="黑体" pitchFamily="49" charset="-122"/>
              </a:rPr>
              <a:t> </a:t>
            </a:r>
            <a:r>
              <a:rPr kumimoji="1" lang="zh-CN" altLang="en-US" sz="2400">
                <a:ea typeface="黑体" pitchFamily="49" charset="-122"/>
              </a:rPr>
              <a:t>元方程组的解是由 </a:t>
            </a:r>
            <a:r>
              <a:rPr kumimoji="1" lang="en-US" altLang="zh-CN" sz="2400" i="1">
                <a:ea typeface="黑体" pitchFamily="49" charset="-122"/>
              </a:rPr>
              <a:t>n</a:t>
            </a:r>
            <a:r>
              <a:rPr kumimoji="1" lang="en-US" altLang="zh-CN" sz="2400">
                <a:ea typeface="黑体" pitchFamily="49" charset="-122"/>
              </a:rPr>
              <a:t> </a:t>
            </a:r>
            <a:r>
              <a:rPr kumimoji="1" lang="zh-CN" altLang="zh-CN" sz="2400">
                <a:ea typeface="黑体" pitchFamily="49" charset="-122"/>
              </a:rPr>
              <a:t>个数组成，而这 </a:t>
            </a:r>
            <a:r>
              <a:rPr kumimoji="1" lang="en-US" altLang="zh-CN" sz="2400" i="1">
                <a:ea typeface="黑体" pitchFamily="49" charset="-122"/>
              </a:rPr>
              <a:t>n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42963" y="15557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400">
                <a:ea typeface="黑体" pitchFamily="49" charset="-122"/>
              </a:rPr>
              <a:t>个</a:t>
            </a:r>
            <a:r>
              <a:rPr kumimoji="1" lang="zh-CN" altLang="en-US" sz="2400">
                <a:ea typeface="黑体" pitchFamily="49" charset="-122"/>
              </a:rPr>
              <a:t>数作为方程组的解是一个整体，分开来谈是没有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842963" y="2132013"/>
            <a:ext cx="824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ea typeface="黑体" pitchFamily="49" charset="-122"/>
              </a:rPr>
              <a:t>意义的</a:t>
            </a:r>
            <a:r>
              <a:rPr kumimoji="1" lang="en-US" altLang="zh-CN" sz="2400">
                <a:ea typeface="黑体" pitchFamily="49" charset="-122"/>
              </a:rPr>
              <a:t>.  </a:t>
            </a:r>
            <a:r>
              <a:rPr kumimoji="1"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即 </a:t>
            </a:r>
            <a:r>
              <a:rPr kumimoji="1" lang="en-US" altLang="zh-CN" sz="24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</a:t>
            </a:r>
            <a:r>
              <a:rPr kumimoji="1"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kumimoji="1"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元方程组的解是一个 </a:t>
            </a:r>
            <a:r>
              <a:rPr kumimoji="1" lang="en-US" altLang="zh-CN" sz="24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 </a:t>
            </a:r>
            <a:r>
              <a:rPr kumimoji="1"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元有序数组</a:t>
            </a:r>
            <a:r>
              <a:rPr kumimoji="1" lang="en-US" altLang="zh-CN" sz="2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.</a:t>
            </a:r>
            <a:endParaRPr kumimoji="1" lang="en-US" altLang="zh-CN" sz="2400">
              <a:ea typeface="黑体" pitchFamily="49" charset="-122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57250" y="2924175"/>
            <a:ext cx="8286750" cy="2752725"/>
            <a:chOff x="304" y="1848"/>
            <a:chExt cx="5220" cy="1734"/>
          </a:xfrm>
        </p:grpSpPr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793" y="3294"/>
              <a:ext cx="46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即球的大小和位置要用 </a:t>
              </a:r>
              <a:r>
                <a:rPr kumimoji="1" lang="en-US" altLang="zh-CN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4 </a:t>
              </a:r>
              <a:r>
                <a:rPr kumimoji="1" lang="zh-CN" alt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元有序数组来表示</a:t>
              </a:r>
              <a:r>
                <a:rPr kumimoji="1" lang="en-US" altLang="zh-CN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.</a:t>
              </a:r>
            </a:p>
          </p:txBody>
        </p:sp>
        <p:sp>
          <p:nvSpPr>
            <p:cNvPr id="35848" name="Text Box 23"/>
            <p:cNvSpPr txBox="1">
              <a:spLocks noChangeArrowheads="1"/>
            </p:cNvSpPr>
            <p:nvPr/>
          </p:nvSpPr>
          <p:spPr bwMode="auto">
            <a:xfrm>
              <a:off x="340" y="2846"/>
              <a:ext cx="3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ea typeface="黑体" pitchFamily="49" charset="-122"/>
                </a:rPr>
                <a:t>的大小和位置需要 </a:t>
              </a:r>
              <a:r>
                <a:rPr kumimoji="1" lang="en-US" altLang="zh-CN" sz="2400">
                  <a:ea typeface="黑体" pitchFamily="49" charset="-122"/>
                </a:rPr>
                <a:t>4 </a:t>
              </a:r>
              <a:r>
                <a:rPr kumimoji="1" lang="zh-CN" altLang="en-US" sz="2400">
                  <a:ea typeface="黑体" pitchFamily="49" charset="-122"/>
                </a:rPr>
                <a:t>个数来刻画</a:t>
              </a:r>
              <a:r>
                <a:rPr kumimoji="1" lang="en-US" altLang="zh-CN" sz="2400">
                  <a:ea typeface="黑体" pitchFamily="49" charset="-122"/>
                </a:rPr>
                <a:t>.</a:t>
              </a:r>
            </a:p>
          </p:txBody>
        </p:sp>
        <p:sp>
          <p:nvSpPr>
            <p:cNvPr id="35849" name="Text Box 24"/>
            <p:cNvSpPr txBox="1">
              <a:spLocks noChangeArrowheads="1"/>
            </p:cNvSpPr>
            <p:nvPr/>
          </p:nvSpPr>
          <p:spPr bwMode="auto">
            <a:xfrm>
              <a:off x="340" y="2529"/>
              <a:ext cx="51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ea typeface="黑体" pitchFamily="49" charset="-122"/>
                </a:rPr>
                <a:t>中心的坐标 </a:t>
              </a:r>
              <a:r>
                <a:rPr kumimoji="1" lang="en-US" altLang="zh-CN" sz="2400">
                  <a:ea typeface="黑体" pitchFamily="49" charset="-122"/>
                </a:rPr>
                <a:t>(</a:t>
              </a:r>
              <a:r>
                <a:rPr kumimoji="1" lang="zh-CN" altLang="en-US" sz="2400">
                  <a:ea typeface="黑体" pitchFamily="49" charset="-122"/>
                </a:rPr>
                <a:t>三个数</a:t>
              </a:r>
              <a:r>
                <a:rPr kumimoji="1" lang="en-US" altLang="zh-CN" sz="2400">
                  <a:ea typeface="黑体" pitchFamily="49" charset="-122"/>
                </a:rPr>
                <a:t>) </a:t>
              </a:r>
              <a:r>
                <a:rPr kumimoji="1" lang="zh-CN" altLang="en-US" sz="2400">
                  <a:ea typeface="黑体" pitchFamily="49" charset="-122"/>
                </a:rPr>
                <a:t>以及它的半径，也就是说，球</a:t>
              </a:r>
            </a:p>
          </p:txBody>
        </p:sp>
        <p:sp>
          <p:nvSpPr>
            <p:cNvPr id="68633" name="Text Box 25"/>
            <p:cNvSpPr txBox="1">
              <a:spLocks noChangeArrowheads="1"/>
            </p:cNvSpPr>
            <p:nvPr/>
          </p:nvSpPr>
          <p:spPr bwMode="auto">
            <a:xfrm>
              <a:off x="304" y="1848"/>
              <a:ext cx="32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例 </a:t>
              </a:r>
              <a:r>
                <a:rPr kumimoji="1" lang="en-US" altLang="zh-CN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4  </a:t>
              </a:r>
              <a:r>
                <a:rPr kumimoji="1" lang="zh-CN" alt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球的大小和位置</a:t>
              </a:r>
            </a:p>
          </p:txBody>
        </p:sp>
        <p:sp>
          <p:nvSpPr>
            <p:cNvPr id="35851" name="Text Box 26"/>
            <p:cNvSpPr txBox="1">
              <a:spLocks noChangeArrowheads="1"/>
            </p:cNvSpPr>
            <p:nvPr/>
          </p:nvSpPr>
          <p:spPr bwMode="auto">
            <a:xfrm>
              <a:off x="748" y="2211"/>
              <a:ext cx="43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ea typeface="黑体" pitchFamily="49" charset="-122"/>
                </a:rPr>
                <a:t>为了刻画一个球的大小和位置，需要知道它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23850" y="620713"/>
            <a:ext cx="8435975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定义：</a:t>
            </a:r>
            <a:r>
              <a:rPr kumimoji="1" lang="zh-CN" altLang="en-US" sz="2400"/>
              <a:t>若干个同维数的</a:t>
            </a:r>
            <a:r>
              <a:rPr kumimoji="1" lang="zh-CN" altLang="en-US" sz="2400">
                <a:solidFill>
                  <a:srgbClr val="FF0000"/>
                </a:solidFill>
              </a:rPr>
              <a:t>列</a:t>
            </a:r>
            <a:r>
              <a:rPr kumimoji="1" lang="zh-CN" altLang="en-US" sz="2400"/>
              <a:t>向量（行向量）所组成的集合称为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</a:rPr>
              <a:t>向量组</a:t>
            </a:r>
            <a:r>
              <a:rPr kumimoji="1" lang="zh-CN" altLang="en-US" sz="2400"/>
              <a:t>．例如：                                （称为有限向量组）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en-US" altLang="zh-CN" sz="2400">
              <a:solidFill>
                <a:srgbClr val="0068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</a:rPr>
              <a:t>5</a:t>
            </a:r>
            <a:r>
              <a:rPr kumimoji="1" lang="zh-CN" altLang="en-US" sz="2400"/>
              <a:t>：  </a:t>
            </a:r>
            <a:r>
              <a:rPr kumimoji="1" lang="en-US" altLang="zh-CN" sz="2400" i="1"/>
              <a:t>R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A</a:t>
            </a:r>
            <a:r>
              <a:rPr kumimoji="1" lang="en-US" altLang="zh-CN" sz="2400"/>
              <a:t>) </a:t>
            </a:r>
            <a:r>
              <a:rPr kumimoji="1" lang="en-US" altLang="zh-CN" sz="2400">
                <a:latin typeface="Symbol" pitchFamily="18" charset="2"/>
              </a:rPr>
              <a:t>&lt;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n </a:t>
            </a:r>
            <a:r>
              <a:rPr kumimoji="1" lang="zh-CN" altLang="en-US" sz="2400"/>
              <a:t>时，</a:t>
            </a:r>
            <a:r>
              <a:rPr kumimoji="1" lang="en-US" altLang="zh-CN" sz="2400" i="1"/>
              <a:t>n </a:t>
            </a:r>
            <a:r>
              <a:rPr kumimoji="1" lang="zh-CN" altLang="en-US" sz="2400"/>
              <a:t>元齐次线性方程组 </a:t>
            </a:r>
            <a:r>
              <a:rPr kumimoji="1" lang="en-US" altLang="zh-CN" sz="2400" i="1"/>
              <a:t>Ax</a:t>
            </a:r>
            <a:r>
              <a:rPr kumimoji="1" lang="en-US" altLang="zh-CN" sz="2400"/>
              <a:t> = 0 </a:t>
            </a:r>
            <a:r>
              <a:rPr kumimoji="1" lang="zh-CN" altLang="en-US" sz="2400"/>
              <a:t>有无穷多解，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/>
              <a:t>所以全体解组成的</a:t>
            </a:r>
            <a:r>
              <a:rPr kumimoji="1" lang="zh-CN" altLang="en-US" sz="2400">
                <a:solidFill>
                  <a:srgbClr val="FF0000"/>
                </a:solidFill>
              </a:rPr>
              <a:t>向量组</a:t>
            </a:r>
            <a:r>
              <a:rPr kumimoji="1" lang="zh-CN" altLang="en-US" sz="2400"/>
              <a:t>含有无穷多个</a:t>
            </a:r>
            <a:r>
              <a:rPr kumimoji="1" lang="en-US" altLang="zh-CN" sz="2400" i="1"/>
              <a:t>n </a:t>
            </a:r>
            <a:r>
              <a:rPr kumimoji="1" lang="zh-CN" altLang="en-US" sz="2400"/>
              <a:t>维向量．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557213" y="4456113"/>
          <a:ext cx="34528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726920" imgH="711000" progId="Equation.DSMT4">
                  <p:embed/>
                </p:oleObj>
              </mc:Choice>
              <mc:Fallback>
                <p:oleObj name="Equation" r:id="rId3" imgW="172692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456113"/>
                        <a:ext cx="3452812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4013200" y="4959350"/>
          <a:ext cx="215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959350"/>
                        <a:ext cx="2157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6173788" y="4456113"/>
          <a:ext cx="104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520560" imgH="736560" progId="Equation.DSMT4">
                  <p:embed/>
                </p:oleObj>
              </mc:Choice>
              <mc:Fallback>
                <p:oleObj name="Equation" r:id="rId7" imgW="520560" imgH="736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4456113"/>
                        <a:ext cx="1041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1997075" y="4527550"/>
            <a:ext cx="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2646363" y="4527550"/>
            <a:ext cx="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3294063" y="4527550"/>
            <a:ext cx="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1349375" y="4959350"/>
            <a:ext cx="25923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1349375" y="5464175"/>
            <a:ext cx="25923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3" name="Object 13"/>
          <p:cNvGraphicFramePr>
            <a:graphicFrameLocks noChangeAspect="1"/>
          </p:cNvGraphicFramePr>
          <p:nvPr/>
        </p:nvGraphicFramePr>
        <p:xfrm>
          <a:off x="2411413" y="1196975"/>
          <a:ext cx="25257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1244520" imgH="228600" progId="Equation.DSMT4">
                  <p:embed/>
                </p:oleObj>
              </mc:Choice>
              <mc:Fallback>
                <p:oleObj name="Equation" r:id="rId9" imgW="12445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96975"/>
                        <a:ext cx="25257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423863" y="3973513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</a:rPr>
              <a:t>6</a:t>
            </a:r>
            <a:r>
              <a:rPr kumimoji="1" lang="zh-CN" altLang="en-US" sz="2400"/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8" grpId="0" animBg="1"/>
      <p:bldP spid="140298" grpId="1" animBg="1"/>
      <p:bldP spid="140299" grpId="0" animBg="1"/>
      <p:bldP spid="140299" grpId="1" animBg="1"/>
      <p:bldP spid="140300" grpId="0" animBg="1"/>
      <p:bldP spid="140300" grpId="1" animBg="1"/>
      <p:bldP spid="140296" grpId="0" animBg="1"/>
      <p:bldP spid="140297" grpId="0" animBg="1"/>
      <p:bldP spid="850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57200" y="455613"/>
            <a:ext cx="82296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400" dirty="0"/>
              <a:t>给定向量组 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 err="1" smtClean="0"/>
              <a:t>α</a:t>
            </a:r>
            <a:r>
              <a:rPr kumimoji="1" lang="en-US" altLang="zh-CN" sz="2400" i="1" baseline="-25000" dirty="0" err="1" smtClean="0"/>
              <a:t>m</a:t>
            </a:r>
            <a:r>
              <a:rPr kumimoji="1" lang="en-US" altLang="zh-CN" sz="2400" i="1" baseline="-25000" dirty="0" smtClean="0"/>
              <a:t> </a:t>
            </a:r>
            <a:r>
              <a:rPr kumimoji="1" lang="zh-CN" altLang="en-US" sz="2400" dirty="0"/>
              <a:t>， 对于任何一组实数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/>
              <a:t>k</a:t>
            </a:r>
            <a:r>
              <a:rPr kumimoji="1" lang="en-US" altLang="zh-CN" sz="2400" i="1" baseline="-25000" dirty="0"/>
              <a:t>m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，表达式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i="1" dirty="0" smtClean="0"/>
              <a:t>k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 </a:t>
            </a:r>
            <a:r>
              <a:rPr kumimoji="1" lang="en-US" altLang="zh-CN" sz="2400" dirty="0"/>
              <a:t>+ </a:t>
            </a:r>
            <a:r>
              <a:rPr kumimoji="1" lang="en-US" altLang="zh-CN" sz="2400" i="1" dirty="0" smtClean="0"/>
              <a:t>k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 </a:t>
            </a:r>
            <a:r>
              <a:rPr kumimoji="1" lang="en-US" altLang="zh-CN" sz="2400" dirty="0"/>
              <a:t>+ … + </a:t>
            </a:r>
            <a:r>
              <a:rPr kumimoji="1" lang="en-US" altLang="zh-CN" sz="2400" i="1" dirty="0" err="1" smtClean="0"/>
              <a:t>k</a:t>
            </a:r>
            <a:r>
              <a:rPr kumimoji="1" lang="en-US" altLang="zh-CN" sz="2400" i="1" baseline="-25000" dirty="0" err="1" smtClean="0"/>
              <a:t>m</a:t>
            </a:r>
            <a:r>
              <a:rPr kumimoji="1" lang="en-US" altLang="zh-CN" sz="2400" i="1" dirty="0" err="1" smtClean="0"/>
              <a:t>α</a:t>
            </a:r>
            <a:r>
              <a:rPr kumimoji="1" lang="en-US" altLang="zh-CN" sz="2400" i="1" baseline="-25000" dirty="0" err="1" smtClean="0"/>
              <a:t>m</a:t>
            </a:r>
            <a:endParaRPr kumimoji="1" lang="en-US" altLang="zh-CN" sz="2400" baseline="-25000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称为向量组 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的一个</a:t>
            </a:r>
            <a:r>
              <a:rPr kumimoji="1" lang="zh-CN" altLang="en-US" sz="2400" dirty="0">
                <a:solidFill>
                  <a:srgbClr val="FF0000"/>
                </a:solidFill>
              </a:rPr>
              <a:t>线性组合</a:t>
            </a:r>
            <a:r>
              <a:rPr kumimoji="1" lang="zh-CN" altLang="en-US" sz="2400" dirty="0"/>
              <a:t>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/>
              <a:t>k</a:t>
            </a:r>
            <a:r>
              <a:rPr kumimoji="1" lang="en-US" altLang="zh-CN" sz="2400" i="1" baseline="-25000" dirty="0"/>
              <a:t>m </a:t>
            </a:r>
            <a:r>
              <a:rPr kumimoji="1" lang="zh-CN" altLang="en-US" sz="2400" dirty="0"/>
              <a:t>称为这个</a:t>
            </a:r>
            <a:r>
              <a:rPr kumimoji="1" lang="zh-CN" altLang="en-US" sz="2400" dirty="0">
                <a:solidFill>
                  <a:srgbClr val="FF0000"/>
                </a:solidFill>
              </a:rPr>
              <a:t>线性组合的系数</a:t>
            </a:r>
            <a:r>
              <a:rPr kumimoji="1" lang="zh-CN" altLang="en-US" sz="2400" dirty="0"/>
              <a:t>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400" dirty="0"/>
              <a:t>给定向量组 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 err="1" smtClean="0"/>
              <a:t>α</a:t>
            </a:r>
            <a:r>
              <a:rPr kumimoji="1" lang="en-US" altLang="zh-CN" sz="2400" i="1" baseline="-25000" dirty="0" err="1" smtClean="0"/>
              <a:t>m</a:t>
            </a:r>
            <a:r>
              <a:rPr kumimoji="1" lang="en-US" altLang="zh-CN" sz="2400" i="1" baseline="-25000" dirty="0" smtClean="0"/>
              <a:t> </a:t>
            </a:r>
            <a:r>
              <a:rPr kumimoji="1" lang="zh-CN" altLang="en-US" sz="2400" dirty="0"/>
              <a:t>和向量 </a:t>
            </a:r>
            <a:r>
              <a:rPr kumimoji="1" lang="en-US" altLang="zh-CN" sz="2400" i="1" dirty="0" smtClean="0"/>
              <a:t>β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/>
              <a:t>如果存在一组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实数 </a:t>
            </a:r>
            <a:r>
              <a:rPr kumimoji="1" lang="en-US" altLang="zh-CN" sz="2400" i="1" dirty="0">
                <a:latin typeface="Symbol" pitchFamily="18" charset="2"/>
              </a:rPr>
              <a:t>l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>
                <a:latin typeface="Symbol" pitchFamily="18" charset="2"/>
              </a:rPr>
              <a:t>l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>
                <a:latin typeface="Symbol" pitchFamily="18" charset="2"/>
              </a:rPr>
              <a:t>l</a:t>
            </a:r>
            <a:r>
              <a:rPr kumimoji="1" lang="en-US" altLang="zh-CN" sz="2400" i="1" baseline="-25000" dirty="0"/>
              <a:t>m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，使得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i="1" dirty="0" smtClean="0"/>
              <a:t>β</a:t>
            </a:r>
            <a:r>
              <a:rPr kumimoji="1" lang="en-US" altLang="zh-CN" sz="2400" b="0" dirty="0" smtClean="0"/>
              <a:t> </a:t>
            </a:r>
            <a:r>
              <a:rPr kumimoji="1" lang="en-US" altLang="zh-CN" sz="2400" b="0" dirty="0"/>
              <a:t>= </a:t>
            </a:r>
            <a:r>
              <a:rPr kumimoji="1" lang="en-US" altLang="zh-CN" sz="2400" i="1" dirty="0" smtClean="0">
                <a:latin typeface="Symbol" pitchFamily="18" charset="2"/>
              </a:rPr>
              <a:t>l</a:t>
            </a:r>
            <a:r>
              <a:rPr kumimoji="1" lang="en-US" altLang="zh-CN" sz="2400" baseline="-25000" dirty="0" smtClean="0"/>
              <a:t>1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1 </a:t>
            </a:r>
            <a:r>
              <a:rPr kumimoji="1" lang="en-US" altLang="zh-CN" sz="2400" dirty="0"/>
              <a:t>+ </a:t>
            </a:r>
            <a:r>
              <a:rPr kumimoji="1" lang="en-US" altLang="zh-CN" sz="2400" i="1" dirty="0" smtClean="0">
                <a:latin typeface="Symbol" pitchFamily="18" charset="2"/>
              </a:rPr>
              <a:t>l</a:t>
            </a:r>
            <a:r>
              <a:rPr kumimoji="1" lang="en-US" altLang="zh-CN" sz="2400" baseline="-25000" dirty="0" smtClean="0"/>
              <a:t>2</a:t>
            </a:r>
            <a:r>
              <a:rPr kumimoji="1" lang="en-US" altLang="zh-CN" sz="2400" i="1" dirty="0" smtClean="0"/>
              <a:t>α</a:t>
            </a:r>
            <a:r>
              <a:rPr kumimoji="1" lang="en-US" altLang="zh-CN" sz="2400" baseline="-25000" dirty="0" smtClean="0"/>
              <a:t>2 </a:t>
            </a:r>
            <a:r>
              <a:rPr kumimoji="1" lang="en-US" altLang="zh-CN" sz="2400" dirty="0"/>
              <a:t>+ … + </a:t>
            </a:r>
            <a:r>
              <a:rPr kumimoji="1" lang="en-US" altLang="zh-CN" sz="2400" i="1" dirty="0" err="1" smtClean="0">
                <a:latin typeface="Symbol" pitchFamily="18" charset="2"/>
              </a:rPr>
              <a:t>l</a:t>
            </a:r>
            <a:r>
              <a:rPr kumimoji="1" lang="en-US" altLang="zh-CN" sz="2400" i="1" baseline="-25000" dirty="0" err="1" smtClean="0"/>
              <a:t>m</a:t>
            </a:r>
            <a:r>
              <a:rPr kumimoji="1" lang="en-US" altLang="zh-CN" sz="2400" i="1" dirty="0" err="1" smtClean="0"/>
              <a:t>α</a:t>
            </a:r>
            <a:r>
              <a:rPr kumimoji="1" lang="en-US" altLang="zh-CN" sz="2400" i="1" baseline="-25000" dirty="0" err="1" smtClean="0"/>
              <a:t>m</a:t>
            </a:r>
            <a:endParaRPr kumimoji="1" lang="en-US" altLang="zh-CN" sz="2400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则</a:t>
            </a:r>
            <a:r>
              <a:rPr kumimoji="1" lang="zh-CN" altLang="en-US" sz="2400" dirty="0" smtClean="0"/>
              <a:t>向量 </a:t>
            </a:r>
            <a:r>
              <a:rPr kumimoji="1" lang="en-US" altLang="zh-CN" sz="2400" i="1" dirty="0" smtClean="0"/>
              <a:t>β </a:t>
            </a:r>
            <a:r>
              <a:rPr kumimoji="1" lang="zh-CN" altLang="en-US" sz="2400" dirty="0" smtClean="0"/>
              <a:t>是</a:t>
            </a:r>
            <a:r>
              <a:rPr kumimoji="1" lang="zh-CN" altLang="en-US" sz="2400" dirty="0"/>
              <a:t>向量组 </a:t>
            </a:r>
            <a:r>
              <a:rPr kumimoji="1" lang="en-US" altLang="zh-CN" sz="2400" i="1" dirty="0"/>
              <a:t>A </a:t>
            </a:r>
            <a:r>
              <a:rPr kumimoji="1" lang="zh-CN" altLang="en-US" sz="2400" dirty="0"/>
              <a:t>的线性组合，这时称</a:t>
            </a:r>
            <a:r>
              <a:rPr kumimoji="1" lang="zh-CN" altLang="en-US" sz="2400" dirty="0">
                <a:solidFill>
                  <a:srgbClr val="FF0000"/>
                </a:solidFill>
              </a:rPr>
              <a:t>向量 </a:t>
            </a:r>
            <a:r>
              <a:rPr kumimoji="1" lang="en-US" altLang="zh-CN" sz="2400" i="1" dirty="0" smtClean="0"/>
              <a:t>β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</a:rPr>
              <a:t>能由向量组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</a:rPr>
              <a:t>的线性表示</a:t>
            </a:r>
            <a:r>
              <a:rPr kumimoji="1" lang="zh-CN" altLang="en-US" sz="2400" dirty="0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1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1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1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1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5335588" y="2428875"/>
            <a:ext cx="214312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6003925" y="2428875"/>
            <a:ext cx="214313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6700838" y="2428875"/>
            <a:ext cx="214312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2"/>
          <p:cNvSpPr txBox="1">
            <a:spLocks noChangeArrowheads="1"/>
          </p:cNvSpPr>
          <p:nvPr/>
        </p:nvSpPr>
        <p:spPr bwMode="auto">
          <a:xfrm>
            <a:off x="468313" y="836613"/>
            <a:ext cx="79200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</a:rPr>
              <a:t>7</a:t>
            </a:r>
            <a:r>
              <a:rPr kumimoji="1" lang="zh-CN" altLang="en-US" sz="2400">
                <a:solidFill>
                  <a:srgbClr val="0000FF"/>
                </a:solidFill>
              </a:rPr>
              <a:t>：</a:t>
            </a:r>
            <a:r>
              <a:rPr kumimoji="1" lang="zh-CN" altLang="en-US" sz="2400"/>
              <a:t>设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92275" y="404813"/>
          <a:ext cx="3529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765080" imgH="698400" progId="Equation.DSMT4">
                  <p:embed/>
                </p:oleObj>
              </mc:Choice>
              <mc:Fallback>
                <p:oleObj name="Equation" r:id="rId3" imgW="176508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4813"/>
                        <a:ext cx="35290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2266950" y="1960563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422360" imgH="698400" progId="Equation.DSMT4">
                  <p:embed/>
                </p:oleObj>
              </mc:Choice>
              <mc:Fallback>
                <p:oleObj name="Equation" r:id="rId5" imgW="142236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960563"/>
                        <a:ext cx="28432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5103813" y="244475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2444750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255713" y="1960563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507960" imgH="698400" progId="Equation.DSMT4">
                  <p:embed/>
                </p:oleObj>
              </mc:Choice>
              <mc:Fallback>
                <p:oleObj name="Equation" r:id="rId9" imgW="507960" imgH="69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960563"/>
                        <a:ext cx="1014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68313" y="2405063"/>
            <a:ext cx="79200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/>
              <a:t>那么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4800600" y="3221038"/>
            <a:ext cx="27447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</a:rPr>
              <a:t>线性组合的系数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284663" y="4762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4716463" y="4762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1" name="AutoShape 17"/>
          <p:cNvSpPr>
            <a:spLocks noChangeArrowheads="1"/>
          </p:cNvSpPr>
          <p:nvPr/>
        </p:nvSpPr>
        <p:spPr bwMode="auto">
          <a:xfrm>
            <a:off x="6097588" y="342900"/>
            <a:ext cx="2489200" cy="1338263"/>
          </a:xfrm>
          <a:prstGeom prst="cloudCallout">
            <a:avLst>
              <a:gd name="adj1" fmla="val -42731"/>
              <a:gd name="adj2" fmla="val 94245"/>
            </a:avLst>
          </a:prstGeom>
          <a:solidFill>
            <a:schemeClr val="folHlink">
              <a:alpha val="47058"/>
            </a:schemeClr>
          </a:solidFill>
          <a:ln w="12700" algn="ctr">
            <a:solidFill>
              <a:srgbClr val="3366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i="1">
                <a:solidFill>
                  <a:schemeClr val="bg2"/>
                </a:solidFill>
              </a:rPr>
              <a:t>e</a:t>
            </a:r>
            <a:r>
              <a:rPr kumimoji="1" lang="en-US" altLang="zh-CN" sz="2400" baseline="-25000">
                <a:solidFill>
                  <a:schemeClr val="bg2"/>
                </a:solidFill>
              </a:rPr>
              <a:t>1</a:t>
            </a:r>
            <a:r>
              <a:rPr kumimoji="1" lang="en-US" altLang="zh-CN" sz="2400">
                <a:solidFill>
                  <a:schemeClr val="bg2"/>
                </a:solidFill>
              </a:rPr>
              <a:t>, </a:t>
            </a:r>
            <a:r>
              <a:rPr kumimoji="1" lang="en-US" altLang="zh-CN" sz="2400" i="1">
                <a:solidFill>
                  <a:schemeClr val="bg2"/>
                </a:solidFill>
              </a:rPr>
              <a:t>e</a:t>
            </a:r>
            <a:r>
              <a:rPr kumimoji="1" lang="en-US" altLang="zh-CN" sz="2400" baseline="-25000">
                <a:solidFill>
                  <a:schemeClr val="bg2"/>
                </a:solidFill>
              </a:rPr>
              <a:t>2</a:t>
            </a:r>
            <a:r>
              <a:rPr kumimoji="1" lang="en-US" altLang="zh-CN" sz="2400">
                <a:solidFill>
                  <a:schemeClr val="bg2"/>
                </a:solidFill>
              </a:rPr>
              <a:t>, </a:t>
            </a:r>
            <a:r>
              <a:rPr kumimoji="1" lang="en-US" altLang="zh-CN" sz="2400" i="1">
                <a:solidFill>
                  <a:schemeClr val="bg2"/>
                </a:solidFill>
              </a:rPr>
              <a:t>e</a:t>
            </a:r>
            <a:r>
              <a:rPr kumimoji="1" lang="en-US" altLang="zh-CN" sz="2400" baseline="-25000">
                <a:solidFill>
                  <a:schemeClr val="bg2"/>
                </a:solidFill>
              </a:rPr>
              <a:t>3</a:t>
            </a:r>
            <a:r>
              <a:rPr kumimoji="1" lang="zh-CN" altLang="en-US" sz="2400">
                <a:solidFill>
                  <a:schemeClr val="bg2"/>
                </a:solidFill>
              </a:rPr>
              <a:t>的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bg2"/>
                </a:solidFill>
              </a:rPr>
              <a:t>线性组合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60988" y="2903538"/>
            <a:ext cx="1800225" cy="71437"/>
            <a:chOff x="1791" y="3394"/>
            <a:chExt cx="1633" cy="45"/>
          </a:xfrm>
        </p:grpSpPr>
        <p:sp>
          <p:nvSpPr>
            <p:cNvPr id="3095" name="Line 18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6" name="Line 19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448300" y="2933700"/>
            <a:ext cx="1441450" cy="331788"/>
            <a:chOff x="3424" y="2024"/>
            <a:chExt cx="908" cy="209"/>
          </a:xfrm>
        </p:grpSpPr>
        <p:sp>
          <p:nvSpPr>
            <p:cNvPr id="3092" name="Line 24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5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6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481013" y="3606800"/>
            <a:ext cx="79200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/>
              <a:t>一般地，对于</a:t>
            </a:r>
            <a:r>
              <a:rPr kumimoji="1" lang="zh-CN" altLang="en-US" sz="2400">
                <a:solidFill>
                  <a:srgbClr val="FF0000"/>
                </a:solidFill>
              </a:rPr>
              <a:t>任意</a:t>
            </a:r>
            <a:r>
              <a:rPr kumimoji="1" lang="zh-CN" altLang="en-US" sz="2400"/>
              <a:t>的 </a:t>
            </a:r>
            <a:r>
              <a:rPr kumimoji="1" lang="en-US" altLang="zh-CN" sz="2400" i="1"/>
              <a:t>n </a:t>
            </a:r>
            <a:r>
              <a:rPr kumimoji="1" lang="zh-CN" altLang="en-US" sz="2400"/>
              <a:t>维向量</a:t>
            </a:r>
            <a:r>
              <a:rPr kumimoji="1" lang="en-US" altLang="zh-CN" sz="2400" i="1"/>
              <a:t>b</a:t>
            </a:r>
            <a:r>
              <a:rPr kumimoji="1" lang="en-US" altLang="zh-CN" sz="2400"/>
              <a:t> </a:t>
            </a:r>
            <a:r>
              <a:rPr kumimoji="1" lang="zh-CN" altLang="en-US" sz="2400"/>
              <a:t>，必有</a:t>
            </a:r>
          </a:p>
        </p:txBody>
      </p:sp>
      <p:graphicFrame>
        <p:nvGraphicFramePr>
          <p:cNvPr id="144416" name="Object 32"/>
          <p:cNvGraphicFramePr>
            <a:graphicFrameLocks noChangeAspect="1"/>
          </p:cNvGraphicFramePr>
          <p:nvPr/>
        </p:nvGraphicFramePr>
        <p:xfrm>
          <a:off x="1979613" y="4005263"/>
          <a:ext cx="4492625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2247840" imgH="1155600" progId="Equation.DSMT4">
                  <p:embed/>
                </p:oleObj>
              </mc:Choice>
              <mc:Fallback>
                <p:oleObj name="Equation" r:id="rId11" imgW="2247840" imgH="1155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05263"/>
                        <a:ext cx="4492625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8" name="Object 34"/>
          <p:cNvGraphicFramePr>
            <a:graphicFrameLocks noChangeAspect="1"/>
          </p:cNvGraphicFramePr>
          <p:nvPr/>
        </p:nvGraphicFramePr>
        <p:xfrm>
          <a:off x="827088" y="4005263"/>
          <a:ext cx="114300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571320" imgH="1168200" progId="Equation.DSMT4">
                  <p:embed/>
                </p:oleObj>
              </mc:Choice>
              <mc:Fallback>
                <p:oleObj name="Equation" r:id="rId13" imgW="571320" imgH="1168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1143000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2" grpId="0" animBg="1"/>
      <p:bldP spid="144413" grpId="0" animBg="1"/>
      <p:bldP spid="144414" grpId="0" animBg="1"/>
      <p:bldP spid="144392" grpId="0"/>
      <p:bldP spid="144397" grpId="0"/>
      <p:bldP spid="144401" grpId="0" animBg="1"/>
      <p:bldP spid="1444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68313" y="5516563"/>
            <a:ext cx="8229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i="1"/>
              <a:t>n</a:t>
            </a:r>
            <a:r>
              <a:rPr kumimoji="1" lang="en-US" altLang="zh-CN" sz="2400"/>
              <a:t> </a:t>
            </a:r>
            <a:r>
              <a:rPr kumimoji="1" lang="zh-CN" altLang="en-US" sz="2400"/>
              <a:t>阶单位矩阵 </a:t>
            </a:r>
            <a:r>
              <a:rPr kumimoji="1" lang="en-US" altLang="zh-CN" sz="2400" i="1"/>
              <a:t>E</a:t>
            </a:r>
            <a:r>
              <a:rPr kumimoji="1" lang="en-US" altLang="zh-CN" sz="2400" i="1" baseline="-25000"/>
              <a:t>n</a:t>
            </a:r>
            <a:r>
              <a:rPr kumimoji="1" lang="en-US" altLang="zh-CN" sz="2400"/>
              <a:t> </a:t>
            </a:r>
            <a:r>
              <a:rPr kumimoji="1" lang="zh-CN" altLang="en-US" sz="2400"/>
              <a:t>的列向量叫做 </a:t>
            </a:r>
            <a:r>
              <a:rPr kumimoji="1" lang="en-US" altLang="zh-CN" sz="2400" i="1">
                <a:solidFill>
                  <a:srgbClr val="FF0000"/>
                </a:solidFill>
              </a:rPr>
              <a:t>n</a:t>
            </a:r>
            <a:r>
              <a:rPr kumimoji="1" lang="en-US" altLang="zh-CN" sz="2400">
                <a:solidFill>
                  <a:srgbClr val="FF0000"/>
                </a:solidFill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</a:rPr>
              <a:t>维单位坐标向量</a:t>
            </a:r>
            <a:r>
              <a:rPr kumimoji="1" lang="zh-CN" altLang="en-US" sz="2400"/>
              <a:t>．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309813" y="442913"/>
          <a:ext cx="44942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247840" imgH="1155600" progId="Equation.DSMT4">
                  <p:embed/>
                </p:oleObj>
              </mc:Choice>
              <mc:Fallback>
                <p:oleObj name="Equation" r:id="rId3" imgW="2247840" imgH="11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42913"/>
                        <a:ext cx="4494212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179513" y="444500"/>
          <a:ext cx="114141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571320" imgH="1168200" progId="Equation.DSMT4">
                  <p:embed/>
                </p:oleObj>
              </mc:Choice>
              <mc:Fallback>
                <p:oleObj name="Equation" r:id="rId5" imgW="571320" imgH="116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44500"/>
                        <a:ext cx="1141412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3019425" y="3133725"/>
          <a:ext cx="30734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1536480" imgH="1155600" progId="Equation.DSMT4">
                  <p:embed/>
                </p:oleObj>
              </mc:Choice>
              <mc:Fallback>
                <p:oleObj name="Equation" r:id="rId7" imgW="1536480" imgH="11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133725"/>
                        <a:ext cx="30734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3132138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41402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 flipH="1">
            <a:off x="49403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H="1">
            <a:off x="5867400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3851275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4284663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4716463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5148263" y="3213100"/>
            <a:ext cx="360362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5695950" y="3213100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3030538" y="4076700"/>
            <a:ext cx="64770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211638" y="5949950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20000"/>
                </a:solidFill>
              </a:rPr>
              <a:t>（或称 </a:t>
            </a:r>
            <a:r>
              <a:rPr lang="en-US" altLang="zh-CN" sz="2400" i="1">
                <a:solidFill>
                  <a:srgbClr val="F20000"/>
                </a:solidFill>
              </a:rPr>
              <a:t>n </a:t>
            </a:r>
            <a:r>
              <a:rPr lang="zh-CN" altLang="en-US" sz="2400">
                <a:solidFill>
                  <a:srgbClr val="F20000"/>
                </a:solidFill>
              </a:rPr>
              <a:t>维单位向量组）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70E2B-FFD2-46C6-AA99-CD839240DAF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/>
      <p:bldP spid="173065" grpId="0" animBg="1"/>
      <p:bldP spid="173066" grpId="0" animBg="1"/>
      <p:bldP spid="173067" grpId="0" animBg="1"/>
      <p:bldP spid="173068" grpId="0" animBg="1"/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3089" grpId="0"/>
    </p:bld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4159</TotalTime>
  <Words>1276</Words>
  <Application>Microsoft Office PowerPoint</Application>
  <PresentationFormat>全屏显示(4:3)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1_Blends</vt:lpstr>
      <vt:lpstr>1_Pixel</vt:lpstr>
      <vt:lpstr>Equation</vt:lpstr>
      <vt:lpstr>公式</vt:lpstr>
      <vt:lpstr>第四章 向量组的线性相关性</vt:lpstr>
      <vt:lpstr>§1  向量组及其线性组合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回顾：线性方程组的表达式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  向量组及其线性组合</dc:title>
  <dc:creator>lenovo</dc:creator>
  <cp:lastModifiedBy>lenovo</cp:lastModifiedBy>
  <cp:revision>324</cp:revision>
  <dcterms:created xsi:type="dcterms:W3CDTF">2007-10-02T11:52:25Z</dcterms:created>
  <dcterms:modified xsi:type="dcterms:W3CDTF">2017-04-10T13:35:37Z</dcterms:modified>
</cp:coreProperties>
</file>