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22"/>
  </p:notesMasterIdLst>
  <p:sldIdLst>
    <p:sldId id="256" r:id="rId3"/>
    <p:sldId id="261" r:id="rId4"/>
    <p:sldId id="282" r:id="rId5"/>
    <p:sldId id="270" r:id="rId6"/>
    <p:sldId id="286" r:id="rId7"/>
    <p:sldId id="287" r:id="rId8"/>
    <p:sldId id="284" r:id="rId9"/>
    <p:sldId id="273" r:id="rId10"/>
    <p:sldId id="274" r:id="rId11"/>
    <p:sldId id="288" r:id="rId12"/>
    <p:sldId id="271" r:id="rId13"/>
    <p:sldId id="276" r:id="rId14"/>
    <p:sldId id="277" r:id="rId15"/>
    <p:sldId id="278" r:id="rId16"/>
    <p:sldId id="292" r:id="rId17"/>
    <p:sldId id="298" r:id="rId18"/>
    <p:sldId id="299" r:id="rId19"/>
    <p:sldId id="300" r:id="rId20"/>
    <p:sldId id="295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00"/>
    <a:srgbClr val="DE0000"/>
    <a:srgbClr val="005C00"/>
    <a:srgbClr val="FFFF00"/>
    <a:srgbClr val="008000"/>
    <a:srgbClr val="33CC33"/>
    <a:srgbClr val="0000FF"/>
    <a:srgbClr val="F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19" autoAdjust="0"/>
  </p:normalViewPr>
  <p:slideViewPr>
    <p:cSldViewPr>
      <p:cViewPr varScale="1">
        <p:scale>
          <a:sx n="83" d="100"/>
          <a:sy n="83" d="100"/>
        </p:scale>
        <p:origin x="-15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5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11" Type="http://schemas.openxmlformats.org/officeDocument/2006/relationships/image" Target="../media/image29.wmf"/><Relationship Id="rId5" Type="http://schemas.openxmlformats.org/officeDocument/2006/relationships/image" Target="../media/image2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60C01-0C7A-4E43-ACCB-1460D0325352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B543B-D5F7-4A6A-8D2B-AD5C4DA99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76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  <a:ea typeface="楷体_GB2312" pitchFamily="49" charset="-122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3D0D2D-57FA-4903-A0EA-C8A0D933C9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1F3CC-CFBF-4628-8931-7DBC3D1B50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C9A33-5D42-4B7D-8307-58C18F0D9A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A981105-E7BF-43DA-A56D-29A018D31F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B1EDF-93E1-489A-B52C-FA35AA5A0F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F7A05-F9C5-414C-8D68-F65211AB47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7E79E-B3BD-4D09-8CBB-0AC352A5B3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0DEDF-80C6-437C-9F0D-8A95DD76F9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65BB6-BF18-4DA6-A561-A4755AE1B3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12FE1-528A-4452-B3FD-74DFEC259E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8CEDD-D8FA-45FA-99AD-096DEFC7A7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E9743-70D1-4FE2-B49E-28B6CAE978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245AF-3DFC-4501-A290-D53AA67795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6F3C5-272B-4B1B-9CB0-FC430E5D5F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E4F85-8C7A-41FA-8CC6-6F89AA743F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1B53D-284A-45BE-99F3-CC28B46ECB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37793-94E9-447A-A32C-E074DF8BC2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98076-4E0D-46F1-9334-51102CF40C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6C1FE-ACC2-4A6B-B4C0-3C5FAAE380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C71CE-F9BC-4677-A200-6078C3AD01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A9407-90EF-4B50-BD48-17CBFF94F7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B8264-2B7C-4A4B-9C3E-BAAD058567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2FBFA58-7244-49BA-9526-09C9EEEBF7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614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5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6" r:id="rId2"/>
    <p:sldLayoutId id="2147483685" r:id="rId3"/>
    <p:sldLayoutId id="2147483684" r:id="rId4"/>
    <p:sldLayoutId id="2147483683" r:id="rId5"/>
    <p:sldLayoutId id="2147483682" r:id="rId6"/>
    <p:sldLayoutId id="2147483681" r:id="rId7"/>
    <p:sldLayoutId id="2147483680" r:id="rId8"/>
    <p:sldLayoutId id="2147483679" r:id="rId9"/>
    <p:sldLayoutId id="2147483678" r:id="rId10"/>
    <p:sldLayoutId id="214748367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55E3E46-548C-4B63-9143-77F4957B0C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6" r:id="rId2"/>
    <p:sldLayoutId id="2147483695" r:id="rId3"/>
    <p:sldLayoutId id="2147483694" r:id="rId4"/>
    <p:sldLayoutId id="2147483693" r:id="rId5"/>
    <p:sldLayoutId id="2147483692" r:id="rId6"/>
    <p:sldLayoutId id="2147483691" r:id="rId7"/>
    <p:sldLayoutId id="2147483690" r:id="rId8"/>
    <p:sldLayoutId id="2147483689" r:id="rId9"/>
    <p:sldLayoutId id="2147483688" r:id="rId10"/>
    <p:sldLayoutId id="21474836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22.bin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29.wmf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4.wmf"/><Relationship Id="rId22" Type="http://schemas.openxmlformats.org/officeDocument/2006/relationships/image" Target="../media/image2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6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kumimoji="1" lang="en-US" altLang="zh-CN" sz="3600" smtClean="0">
                <a:solidFill>
                  <a:srgbClr val="CC0099"/>
                </a:solidFill>
                <a:latin typeface="楷体_GB2312" pitchFamily="49" charset="-122"/>
              </a:rPr>
              <a:t>§</a:t>
            </a:r>
            <a:r>
              <a:rPr kumimoji="1" lang="en-US" altLang="zh-CN" sz="3600" smtClean="0">
                <a:solidFill>
                  <a:srgbClr val="CC0099"/>
                </a:solidFill>
              </a:rPr>
              <a:t>2</a:t>
            </a:r>
            <a:r>
              <a:rPr kumimoji="1" lang="en-US" altLang="zh-CN" sz="3600" smtClean="0">
                <a:solidFill>
                  <a:srgbClr val="CC0099"/>
                </a:solidFill>
                <a:latin typeface="楷体_GB2312" pitchFamily="49" charset="-122"/>
              </a:rPr>
              <a:t>  </a:t>
            </a:r>
            <a:r>
              <a:rPr kumimoji="1" lang="zh-CN" altLang="en-US" sz="3600" smtClean="0">
                <a:solidFill>
                  <a:srgbClr val="CC0099"/>
                </a:solidFill>
                <a:latin typeface="楷体_GB2312" pitchFamily="49" charset="-122"/>
              </a:rPr>
              <a:t>向量组的线性相关性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981105-E7BF-43DA-A56D-29A018D31F65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Text Box 3"/>
          <p:cNvSpPr txBox="1">
            <a:spLocks noChangeArrowheads="1"/>
          </p:cNvSpPr>
          <p:nvPr/>
        </p:nvSpPr>
        <p:spPr bwMode="auto">
          <a:xfrm>
            <a:off x="395288" y="404813"/>
            <a:ext cx="2952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例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3 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证明：</a:t>
            </a:r>
          </a:p>
        </p:txBody>
      </p:sp>
      <p:graphicFrame>
        <p:nvGraphicFramePr>
          <p:cNvPr id="52230" name="Object 4"/>
          <p:cNvGraphicFramePr>
            <a:graphicFrameLocks noChangeAspect="1"/>
          </p:cNvGraphicFramePr>
          <p:nvPr/>
        </p:nvGraphicFramePr>
        <p:xfrm>
          <a:off x="3779838" y="404813"/>
          <a:ext cx="2578100" cy="210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name="Equation" r:id="rId3" imgW="1130040" imgH="965160" progId="Equation.DSMT4">
                  <p:embed/>
                </p:oleObj>
              </mc:Choice>
              <mc:Fallback>
                <p:oleObj name="Equation" r:id="rId3" imgW="1130040" imgH="965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04813"/>
                        <a:ext cx="2578100" cy="2109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Text Box 5"/>
          <p:cNvSpPr txBox="1">
            <a:spLocks noChangeArrowheads="1"/>
          </p:cNvSpPr>
          <p:nvPr/>
        </p:nvSpPr>
        <p:spPr bwMode="auto">
          <a:xfrm>
            <a:off x="6477000" y="1125538"/>
            <a:ext cx="266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必线性无关。</a:t>
            </a:r>
          </a:p>
        </p:txBody>
      </p:sp>
      <p:sp>
        <p:nvSpPr>
          <p:cNvPr id="52232" name="Text Box 6"/>
          <p:cNvSpPr txBox="1">
            <a:spLocks noChangeArrowheads="1"/>
          </p:cNvSpPr>
          <p:nvPr/>
        </p:nvSpPr>
        <p:spPr bwMode="auto">
          <a:xfrm>
            <a:off x="468313" y="2420938"/>
            <a:ext cx="594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解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    设有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n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zh-CN" sz="2800" b="1">
                <a:latin typeface="Times New Roman" pitchFamily="18" charset="0"/>
                <a:ea typeface="黑体" pitchFamily="49" charset="-122"/>
              </a:rPr>
              <a:t>个数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, … 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</a:rPr>
              <a:t>n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,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使</a:t>
            </a:r>
          </a:p>
        </p:txBody>
      </p:sp>
      <p:sp>
        <p:nvSpPr>
          <p:cNvPr id="52233" name="Rectangle 7"/>
          <p:cNvSpPr>
            <a:spLocks noChangeArrowheads="1"/>
          </p:cNvSpPr>
          <p:nvPr/>
        </p:nvSpPr>
        <p:spPr bwMode="auto">
          <a:xfrm>
            <a:off x="1042988" y="3068638"/>
            <a:ext cx="436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e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+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e 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+ ... +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</a:rPr>
              <a:t>n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e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</a:rPr>
              <a:t>n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= 0 ,</a:t>
            </a:r>
          </a:p>
        </p:txBody>
      </p:sp>
      <p:sp>
        <p:nvSpPr>
          <p:cNvPr id="52234" name="Text Box 8"/>
          <p:cNvSpPr txBox="1">
            <a:spLocks noChangeArrowheads="1"/>
          </p:cNvSpPr>
          <p:nvPr/>
        </p:nvSpPr>
        <p:spPr bwMode="auto">
          <a:xfrm>
            <a:off x="539750" y="1196975"/>
            <a:ext cx="3328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n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维单位坐标向量组</a:t>
            </a:r>
          </a:p>
        </p:txBody>
      </p:sp>
      <p:sp>
        <p:nvSpPr>
          <p:cNvPr id="52235" name="Text Box 9"/>
          <p:cNvSpPr txBox="1">
            <a:spLocks noChangeArrowheads="1"/>
          </p:cNvSpPr>
          <p:nvPr/>
        </p:nvSpPr>
        <p:spPr bwMode="auto">
          <a:xfrm>
            <a:off x="5364163" y="3068638"/>
            <a:ext cx="182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也就是</a:t>
            </a:r>
          </a:p>
        </p:txBody>
      </p:sp>
      <p:sp>
        <p:nvSpPr>
          <p:cNvPr id="52236" name="Text Box 10"/>
          <p:cNvSpPr txBox="1">
            <a:spLocks noChangeArrowheads="1"/>
          </p:cNvSpPr>
          <p:nvPr/>
        </p:nvSpPr>
        <p:spPr bwMode="auto">
          <a:xfrm>
            <a:off x="971550" y="3716338"/>
            <a:ext cx="7488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(1,0,…,0)</a:t>
            </a:r>
            <a:r>
              <a:rPr kumimoji="1" lang="en-US" altLang="zh-CN" sz="2800" b="1" i="1" baseline="30000">
                <a:latin typeface="Times New Roman" pitchFamily="18" charset="0"/>
                <a:ea typeface="黑体" pitchFamily="49" charset="-122"/>
              </a:rPr>
              <a:t>T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+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(0,1,…,0)</a:t>
            </a:r>
            <a:r>
              <a:rPr kumimoji="1" lang="en-US" altLang="zh-CN" sz="2800" b="1" i="1" baseline="30000">
                <a:latin typeface="Times New Roman" pitchFamily="18" charset="0"/>
                <a:ea typeface="黑体" pitchFamily="49" charset="-122"/>
              </a:rPr>
              <a:t>T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+ … +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</a:rPr>
              <a:t>n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(0,0,…, 1)</a:t>
            </a:r>
            <a:r>
              <a:rPr kumimoji="1" lang="en-US" altLang="zh-CN" sz="2800" b="1" i="1" baseline="30000">
                <a:latin typeface="Times New Roman" pitchFamily="18" charset="0"/>
                <a:ea typeface="黑体" pitchFamily="49" charset="-122"/>
              </a:rPr>
              <a:t>T</a:t>
            </a:r>
            <a:endParaRPr kumimoji="1" lang="en-US" altLang="zh-CN" sz="2800" b="1" i="1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2237" name="Text Box 11"/>
          <p:cNvSpPr txBox="1">
            <a:spLocks noChangeArrowheads="1"/>
          </p:cNvSpPr>
          <p:nvPr/>
        </p:nvSpPr>
        <p:spPr bwMode="auto">
          <a:xfrm>
            <a:off x="755650" y="4365625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= (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, … 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</a:rPr>
              <a:t>n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)</a:t>
            </a:r>
            <a:r>
              <a:rPr kumimoji="1" lang="en-US" altLang="zh-CN" sz="2800" b="1" i="1" baseline="30000">
                <a:latin typeface="Times New Roman" pitchFamily="18" charset="0"/>
                <a:ea typeface="黑体" pitchFamily="49" charset="-122"/>
              </a:rPr>
              <a:t>T</a:t>
            </a:r>
            <a:endParaRPr kumimoji="1" lang="en-US" altLang="zh-CN" sz="2800" b="1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2238" name="Text Box 12"/>
          <p:cNvSpPr txBox="1">
            <a:spLocks noChangeArrowheads="1"/>
          </p:cNvSpPr>
          <p:nvPr/>
        </p:nvSpPr>
        <p:spPr bwMode="auto">
          <a:xfrm>
            <a:off x="3779838" y="4365625"/>
            <a:ext cx="350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= (0, 0, … , 0)</a:t>
            </a:r>
            <a:r>
              <a:rPr kumimoji="1" lang="en-US" altLang="zh-CN" sz="2800" b="1" i="1" baseline="30000">
                <a:latin typeface="Times New Roman" pitchFamily="18" charset="0"/>
                <a:ea typeface="黑体" pitchFamily="49" charset="-122"/>
              </a:rPr>
              <a:t>T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.</a:t>
            </a:r>
          </a:p>
        </p:txBody>
      </p:sp>
      <p:sp>
        <p:nvSpPr>
          <p:cNvPr id="52239" name="Text Box 13"/>
          <p:cNvSpPr txBox="1">
            <a:spLocks noChangeArrowheads="1"/>
          </p:cNvSpPr>
          <p:nvPr/>
        </p:nvSpPr>
        <p:spPr bwMode="auto">
          <a:xfrm>
            <a:off x="971550" y="4941888"/>
            <a:ext cx="205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于是就有：</a:t>
            </a:r>
          </a:p>
        </p:txBody>
      </p:sp>
      <p:sp>
        <p:nvSpPr>
          <p:cNvPr id="52240" name="Rectangle 14"/>
          <p:cNvSpPr>
            <a:spLocks noChangeArrowheads="1"/>
          </p:cNvSpPr>
          <p:nvPr/>
        </p:nvSpPr>
        <p:spPr bwMode="auto">
          <a:xfrm>
            <a:off x="2987675" y="4941888"/>
            <a:ext cx="3810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=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= … =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</a:rPr>
              <a:t>n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= 0 .</a:t>
            </a:r>
          </a:p>
        </p:txBody>
      </p:sp>
      <p:sp>
        <p:nvSpPr>
          <p:cNvPr id="52241" name="Text Box 15"/>
          <p:cNvSpPr txBox="1">
            <a:spLocks noChangeArrowheads="1"/>
          </p:cNvSpPr>
          <p:nvPr/>
        </p:nvSpPr>
        <p:spPr bwMode="auto">
          <a:xfrm>
            <a:off x="971550" y="5516563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所以 </a:t>
            </a:r>
          </a:p>
        </p:txBody>
      </p:sp>
      <p:sp>
        <p:nvSpPr>
          <p:cNvPr id="52242" name="Rectangle 16"/>
          <p:cNvSpPr>
            <a:spLocks noChangeArrowheads="1"/>
          </p:cNvSpPr>
          <p:nvPr/>
        </p:nvSpPr>
        <p:spPr bwMode="auto">
          <a:xfrm>
            <a:off x="1908175" y="5516563"/>
            <a:ext cx="426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e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e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b="1" baseline="-25000"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, … ,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e</a:t>
            </a:r>
            <a:r>
              <a:rPr kumimoji="1" lang="en-US" altLang="zh-CN" sz="2800" b="1" i="1" baseline="-25000">
                <a:latin typeface="Times New Roman" pitchFamily="18" charset="0"/>
                <a:ea typeface="黑体" pitchFamily="49" charset="-122"/>
              </a:rPr>
              <a:t>n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线性无关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5C71CE-F9BC-4677-A200-6078C3AD018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2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2" grpId="0"/>
      <p:bldP spid="52233" grpId="0"/>
      <p:bldP spid="52235" grpId="0"/>
      <p:bldP spid="52239" grpId="0"/>
      <p:bldP spid="52241" grpId="0"/>
      <p:bldP spid="522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468313" y="1052513"/>
            <a:ext cx="8229600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已知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zh-CN" altLang="en-US" sz="2400" b="1" dirty="0">
              <a:latin typeface="Times New Roman" pitchFamily="18" charset="0"/>
              <a:ea typeface="楷体_GB2312" pitchFamily="49" charset="-122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zh-CN" altLang="en-US" sz="2400" b="1" dirty="0">
              <a:latin typeface="Times New Roman" pitchFamily="18" charset="0"/>
              <a:ea typeface="楷体_GB2312" pitchFamily="49" charset="-122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试讨论向量组 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400" b="1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及向量</a:t>
            </a:r>
            <a:r>
              <a:rPr kumimoji="1" lang="zh-CN" altLang="en-US" sz="2400" b="1" dirty="0" smtClean="0">
                <a:latin typeface="Times New Roman" pitchFamily="18" charset="0"/>
                <a:ea typeface="楷体_GB2312" pitchFamily="49" charset="-122"/>
              </a:rPr>
              <a:t>组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的线性相关性．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kumimoji="1" lang="zh-CN" altLang="en-US" sz="2400" b="1" dirty="0">
              <a:latin typeface="Times New Roman" pitchFamily="18" charset="0"/>
              <a:ea typeface="楷体_GB2312" pitchFamily="49" charset="-122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kumimoji="1" lang="zh-CN" altLang="en-US" sz="2400" b="1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解：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kumimoji="1" lang="zh-CN" altLang="en-US" sz="2400" b="1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kumimoji="1" lang="zh-CN" altLang="en-US" sz="2400" b="1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可见 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400" b="1" i="1" baseline="-25000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) = 2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 3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，故向量组 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400" b="1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线性相关；</a:t>
            </a:r>
          </a:p>
          <a:p>
            <a:pPr marL="609600" indent="-609600">
              <a:lnSpc>
                <a:spcPct val="14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同时，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) = 2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，故向量组 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线性无关．</a:t>
            </a:r>
          </a:p>
        </p:txBody>
      </p:sp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2124075" y="547688"/>
          <a:ext cx="3932238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1968480" imgH="698400" progId="Equation.DSMT4">
                  <p:embed/>
                </p:oleObj>
              </mc:Choice>
              <mc:Fallback>
                <p:oleObj name="Equation" r:id="rId3" imgW="1968480" imgH="698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47688"/>
                        <a:ext cx="3932238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0"/>
          <p:cNvGraphicFramePr>
            <a:graphicFrameLocks noChangeAspect="1"/>
          </p:cNvGraphicFramePr>
          <p:nvPr/>
        </p:nvGraphicFramePr>
        <p:xfrm>
          <a:off x="3246438" y="2779713"/>
          <a:ext cx="2992437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5" imgW="1498320" imgH="698400" progId="Equation.DSMT4">
                  <p:embed/>
                </p:oleObj>
              </mc:Choice>
              <mc:Fallback>
                <p:oleObj name="Equation" r:id="rId5" imgW="1498320" imgH="698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2779713"/>
                        <a:ext cx="2992437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5C71CE-F9BC-4677-A200-6078C3AD018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89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89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89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457200" y="455613"/>
            <a:ext cx="82296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已知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向量组 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400" b="1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线性无关，且</a:t>
            </a:r>
          </a:p>
          <a:p>
            <a:pPr marL="609600" indent="-609600" algn="ctr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β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= 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 smtClean="0">
                <a:latin typeface="Times New Roman" pitchFamily="18" charset="0"/>
                <a:ea typeface="楷体_GB2312" pitchFamily="49" charset="-122"/>
              </a:rPr>
              <a:t>+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zh-CN" altLang="en-US" sz="2400" b="1" baseline="-25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β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= 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 smtClean="0">
                <a:latin typeface="Times New Roman" pitchFamily="18" charset="0"/>
                <a:ea typeface="楷体_GB2312" pitchFamily="49" charset="-122"/>
              </a:rPr>
              <a:t>+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， 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β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400" b="1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= 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400" b="1" dirty="0" smtClean="0">
                <a:latin typeface="Times New Roman" pitchFamily="18" charset="0"/>
                <a:ea typeface="楷体_GB2312" pitchFamily="49" charset="-122"/>
              </a:rPr>
              <a:t>+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试证明向量组 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β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β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β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3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线性无关．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kumimoji="1" lang="zh-CN" altLang="en-US" sz="2400" b="1" dirty="0">
              <a:latin typeface="Times New Roman" pitchFamily="18" charset="0"/>
              <a:ea typeface="楷体_GB2312" pitchFamily="49" charset="-12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解题思路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endParaRPr kumimoji="1" lang="en-US" altLang="zh-CN" sz="2400" b="1" dirty="0" smtClean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itchFamily="2" charset="2"/>
              <a:buChar char="ü"/>
            </a:pPr>
            <a:r>
              <a:rPr kumimoji="1" lang="zh-CN" altLang="en-US" sz="2400" b="1" dirty="0" smtClean="0">
                <a:latin typeface="Times New Roman" pitchFamily="18" charset="0"/>
                <a:ea typeface="楷体_GB2312" pitchFamily="49" charset="-122"/>
              </a:rPr>
              <a:t>直接利用定义证明；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ü"/>
            </a:pPr>
            <a:r>
              <a:rPr kumimoji="1" lang="zh-CN" altLang="en-US" sz="2400" b="1" dirty="0" smtClean="0">
                <a:latin typeface="Times New Roman" pitchFamily="18" charset="0"/>
                <a:ea typeface="楷体_GB2312" pitchFamily="49" charset="-122"/>
              </a:rPr>
              <a:t>转化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为齐次线性方程组的问题；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转化为矩阵的秩的问题</a:t>
            </a:r>
            <a:r>
              <a:rPr kumimoji="1" lang="zh-CN" altLang="en-US" sz="2400" b="1" dirty="0" smtClean="0">
                <a:latin typeface="Times New Roman" pitchFamily="18" charset="0"/>
                <a:ea typeface="楷体_GB2312" pitchFamily="49" charset="-122"/>
              </a:rPr>
              <a:t>．</a:t>
            </a:r>
            <a:endParaRPr kumimoji="1" lang="en-US" altLang="zh-CN" sz="2400" b="1" dirty="0" smtClean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5C71CE-F9BC-4677-A200-6078C3AD018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457200" y="455613"/>
            <a:ext cx="8686800" cy="564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已知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向量组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线性无关，且</a:t>
            </a:r>
          </a:p>
          <a:p>
            <a:pPr marL="609600" indent="-609600" algn="ctr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+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zh-CN" altLang="en-US" sz="2400" b="1" baseline="-250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=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+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+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试证明向量组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3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线性无关．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证法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转化为齐次线性方程组的问题．</a:t>
            </a:r>
            <a:r>
              <a:rPr kumimoji="1" lang="en-US" altLang="zh-CN" sz="2400" b="1">
                <a:solidFill>
                  <a:srgbClr val="DE0000"/>
                </a:solidFill>
                <a:latin typeface="Times New Roman" pitchFamily="18" charset="0"/>
                <a:ea typeface="楷体_GB2312" pitchFamily="49" charset="-122"/>
              </a:rPr>
              <a:t>P83</a:t>
            </a:r>
            <a:r>
              <a:rPr kumimoji="1" lang="zh-CN" altLang="en-US" sz="2400" b="1">
                <a:solidFill>
                  <a:srgbClr val="DE0000"/>
                </a:solidFill>
                <a:latin typeface="Times New Roman" pitchFamily="18" charset="0"/>
                <a:ea typeface="楷体_GB2312" pitchFamily="49" charset="-122"/>
              </a:rPr>
              <a:t>定义</a:t>
            </a:r>
            <a:r>
              <a:rPr kumimoji="1" lang="en-US" altLang="zh-CN" sz="2400" b="1">
                <a:solidFill>
                  <a:srgbClr val="DE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solidFill>
                  <a:srgbClr val="DE0000"/>
                </a:solidFill>
                <a:latin typeface="Times New Roman" pitchFamily="18" charset="0"/>
                <a:ea typeface="楷体_GB2312" pitchFamily="49" charset="-122"/>
              </a:rPr>
              <a:t>；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已知                                                          ，记作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AK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．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设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Bx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= 0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（以下要证其只有零解）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&lt;=&gt;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AK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Kx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) = 0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．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因为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向量组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线性无关 </a:t>
            </a:r>
            <a:r>
              <a:rPr kumimoji="1" lang="en-US" altLang="zh-CN" sz="2400" b="1">
                <a:latin typeface="Times New Roman" pitchFamily="18" charset="0"/>
              </a:rPr>
              <a:t>=&gt;</a:t>
            </a:r>
            <a:r>
              <a:rPr kumimoji="1" lang="en-US" altLang="zh-CN" b="1"/>
              <a:t> </a:t>
            </a:r>
            <a:r>
              <a:rPr kumimoji="1" lang="zh-CN" altLang="en-US"/>
              <a:t>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Kx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= 0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．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又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|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| = 2 </a:t>
            </a:r>
            <a:r>
              <a:rPr kumimoji="1" lang="en-US" altLang="zh-CN" sz="2400" b="1">
                <a:latin typeface="Symbol" pitchFamily="18" charset="2"/>
                <a:ea typeface="楷体_GB2312" pitchFamily="49" charset="-122"/>
              </a:rPr>
              <a:t>≠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，那么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Kx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= 0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只有零解</a:t>
            </a:r>
            <a:r>
              <a:rPr kumimoji="1" lang="zh-CN" altLang="en-US" sz="2400" b="1" i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= 0 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>
                <a:latin typeface="Times New Roman" pitchFamily="18" charset="0"/>
              </a:rPr>
              <a:t>=&gt;</a:t>
            </a:r>
            <a:r>
              <a:rPr kumimoji="1" lang="en-US" altLang="zh-CN" sz="2400" b="1" i="1">
                <a:latin typeface="Times New Roman" pitchFamily="18" charset="0"/>
              </a:rPr>
              <a:t>Bx</a:t>
            </a:r>
            <a:r>
              <a:rPr kumimoji="1" lang="en-US" altLang="zh-CN" sz="2400" b="1">
                <a:latin typeface="Times New Roman" pitchFamily="18" charset="0"/>
              </a:rPr>
              <a:t> = 0</a:t>
            </a:r>
            <a:r>
              <a:rPr kumimoji="1" lang="zh-CN" altLang="en-US" sz="2400" b="1">
                <a:latin typeface="Times New Roman" pitchFamily="18" charset="0"/>
              </a:rPr>
              <a:t>只有零解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  <a:endParaRPr kumimoji="1" lang="zh-CN" altLang="en-US" sz="2400" b="1">
              <a:latin typeface="Times New Roman" pitchFamily="18" charset="0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从而向量组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3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线性无关．</a:t>
            </a:r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1258888" y="2565400"/>
          <a:ext cx="421005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2108160" imgH="698400" progId="Equation.DSMT4">
                  <p:embed/>
                </p:oleObj>
              </mc:Choice>
              <mc:Fallback>
                <p:oleObj name="Equation" r:id="rId3" imgW="2108160" imgH="698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565400"/>
                        <a:ext cx="4210050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5C71CE-F9BC-4677-A200-6078C3AD018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7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457200" y="455613"/>
            <a:ext cx="822960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已知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向量组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线性无关，且</a:t>
            </a:r>
          </a:p>
          <a:p>
            <a:pPr marL="609600" indent="-609600" algn="ctr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+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zh-CN" altLang="en-US" sz="2400" b="1" baseline="-250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=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+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+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试证明向量组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3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线性无关．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证法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转化为矩阵的秩的问题．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已知                                                          ，记作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AK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．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因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|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| = 2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≠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，故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K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可逆，于是</a:t>
            </a:r>
            <a:r>
              <a:rPr lang="en-US" altLang="zh-CN" sz="2400" b="1" i="1">
                <a:latin typeface="Times New Roman" pitchFamily="18" charset="0"/>
              </a:rPr>
              <a:t>A</a:t>
            </a:r>
            <a:r>
              <a:rPr lang="en-US" altLang="zh-CN" sz="2400" b="1">
                <a:latin typeface="Times New Roman" pitchFamily="18" charset="0"/>
              </a:rPr>
              <a:t>~</a:t>
            </a:r>
            <a:r>
              <a:rPr lang="en-US" altLang="zh-CN" sz="2400" b="1" i="1">
                <a:latin typeface="Times New Roman" pitchFamily="18" charset="0"/>
              </a:rPr>
              <a:t>B</a:t>
            </a:r>
            <a:r>
              <a:rPr lang="zh-CN" altLang="en-US" sz="2400" b="1">
                <a:latin typeface="Times New Roman" pitchFamily="18" charset="0"/>
              </a:rPr>
              <a:t>，</a:t>
            </a:r>
            <a:r>
              <a:rPr kumimoji="1" lang="zh-CN" altLang="en-US"/>
              <a:t> </a:t>
            </a:r>
            <a:r>
              <a:rPr kumimoji="1" lang="zh-CN" altLang="en-US" sz="2400" b="1"/>
              <a:t>所以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) = 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400" b="1">
                <a:solidFill>
                  <a:srgbClr val="DE0000"/>
                </a:solidFill>
                <a:latin typeface="Times New Roman" pitchFamily="18" charset="0"/>
                <a:ea typeface="楷体_GB2312" pitchFamily="49" charset="-122"/>
              </a:rPr>
              <a:t>P67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又向量组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线性无关， 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) = 3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从而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) = 3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向量组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3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线性无关．</a:t>
            </a: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1258888" y="2565400"/>
          <a:ext cx="421005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3" imgW="2108160" imgH="698400" progId="Equation.DSMT4">
                  <p:embed/>
                </p:oleObj>
              </mc:Choice>
              <mc:Fallback>
                <p:oleObj name="Equation" r:id="rId3" imgW="2108160" imgH="698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565400"/>
                        <a:ext cx="4210050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5C71CE-F9BC-4677-A200-6078C3AD018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8" name="Text Box 11"/>
          <p:cNvSpPr txBox="1">
            <a:spLocks noChangeArrowheads="1"/>
          </p:cNvSpPr>
          <p:nvPr/>
        </p:nvSpPr>
        <p:spPr bwMode="auto">
          <a:xfrm>
            <a:off x="539750" y="3789363"/>
            <a:ext cx="6264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宋体" pitchFamily="2" charset="-122"/>
              </a:rPr>
              <a:t>由于        线性无关，</a:t>
            </a:r>
            <a:r>
              <a:rPr kumimoji="1" lang="en-US" altLang="zh-CN" sz="2800" b="1">
                <a:latin typeface="Times New Roman" pitchFamily="18" charset="0"/>
              </a:rPr>
              <a:t>=&gt;</a:t>
            </a:r>
            <a:r>
              <a:rPr kumimoji="1" lang="en-US" altLang="zh-CN" sz="2800">
                <a:latin typeface="宋体" pitchFamily="2" charset="-122"/>
              </a:rPr>
              <a:t> </a:t>
            </a:r>
          </a:p>
        </p:txBody>
      </p:sp>
      <p:graphicFrame>
        <p:nvGraphicFramePr>
          <p:cNvPr id="56327" name="Object 10"/>
          <p:cNvGraphicFramePr>
            <a:graphicFrameLocks noChangeAspect="1"/>
          </p:cNvGraphicFramePr>
          <p:nvPr/>
        </p:nvGraphicFramePr>
        <p:xfrm>
          <a:off x="1403350" y="3789363"/>
          <a:ext cx="13255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6" name="Equation" r:id="rId3" imgW="1320480" imgH="431640" progId="Equation.DSMT4">
                  <p:embed/>
                </p:oleObj>
              </mc:Choice>
              <mc:Fallback>
                <p:oleObj name="Equation" r:id="rId3" imgW="1320480" imgH="431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789363"/>
                        <a:ext cx="13255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12"/>
          <p:cNvGraphicFramePr>
            <a:graphicFrameLocks noChangeAspect="1"/>
          </p:cNvGraphicFramePr>
          <p:nvPr/>
        </p:nvGraphicFramePr>
        <p:xfrm>
          <a:off x="5292725" y="3500438"/>
          <a:ext cx="18288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7" name="Equation" r:id="rId5" imgW="1828800" imgH="1257120" progId="Equation.DSMT4">
                  <p:embed/>
                </p:oleObj>
              </mc:Choice>
              <mc:Fallback>
                <p:oleObj name="Equation" r:id="rId5" imgW="1828800" imgH="125712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500438"/>
                        <a:ext cx="18288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30" name="Group 13"/>
          <p:cNvGrpSpPr>
            <a:grpSpLocks/>
          </p:cNvGrpSpPr>
          <p:nvPr/>
        </p:nvGrpSpPr>
        <p:grpSpPr bwMode="auto">
          <a:xfrm>
            <a:off x="1835150" y="2276475"/>
            <a:ext cx="4052888" cy="519113"/>
            <a:chOff x="1020" y="1570"/>
            <a:chExt cx="2553" cy="327"/>
          </a:xfrm>
        </p:grpSpPr>
        <p:sp>
          <p:nvSpPr>
            <p:cNvPr id="56331" name="Text Box 14"/>
            <p:cNvSpPr txBox="1">
              <a:spLocks noChangeArrowheads="1"/>
            </p:cNvSpPr>
            <p:nvPr/>
          </p:nvSpPr>
          <p:spPr bwMode="auto">
            <a:xfrm>
              <a:off x="1020" y="1570"/>
              <a:ext cx="15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latin typeface="宋体" pitchFamily="2" charset="-122"/>
                </a:rPr>
                <a:t>设</a:t>
              </a:r>
            </a:p>
          </p:txBody>
        </p:sp>
        <p:graphicFrame>
          <p:nvGraphicFramePr>
            <p:cNvPr id="56332" name="Object 15"/>
            <p:cNvGraphicFramePr>
              <a:graphicFrameLocks noChangeAspect="1"/>
            </p:cNvGraphicFramePr>
            <p:nvPr/>
          </p:nvGraphicFramePr>
          <p:xfrm>
            <a:off x="1429" y="1616"/>
            <a:ext cx="214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78" name="Equation" r:id="rId7" imgW="3403440" imgH="431640" progId="Equation.DSMT4">
                    <p:embed/>
                  </p:oleObj>
                </mc:Choice>
                <mc:Fallback>
                  <p:oleObj name="Equation" r:id="rId7" imgW="3403440" imgH="43164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616"/>
                          <a:ext cx="214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33" name="Text Box 16"/>
          <p:cNvSpPr txBox="1">
            <a:spLocks noChangeArrowheads="1"/>
          </p:cNvSpPr>
          <p:nvPr/>
        </p:nvSpPr>
        <p:spPr bwMode="auto">
          <a:xfrm>
            <a:off x="6011863" y="2276475"/>
            <a:ext cx="25923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&lt;=&gt;</a:t>
            </a:r>
            <a:endParaRPr kumimoji="1" lang="zh-CN" altLang="en-US" sz="2800" b="1">
              <a:latin typeface="Times New Roman" pitchFamily="18" charset="0"/>
            </a:endParaRPr>
          </a:p>
        </p:txBody>
      </p:sp>
      <p:graphicFrame>
        <p:nvGraphicFramePr>
          <p:cNvPr id="56334" name="Object 17"/>
          <p:cNvGraphicFramePr>
            <a:graphicFrameLocks noChangeAspect="1"/>
          </p:cNvGraphicFramePr>
          <p:nvPr/>
        </p:nvGraphicFramePr>
        <p:xfrm>
          <a:off x="900113" y="2997200"/>
          <a:ext cx="621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9" name="Equation" r:id="rId9" imgW="6210000" imgH="431640" progId="Equation.DSMT4">
                  <p:embed/>
                </p:oleObj>
              </mc:Choice>
              <mc:Fallback>
                <p:oleObj name="Equation" r:id="rId9" imgW="6210000" imgH="4316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97200"/>
                        <a:ext cx="6210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6" name="Text Box 19"/>
          <p:cNvSpPr txBox="1">
            <a:spLocks noChangeArrowheads="1"/>
          </p:cNvSpPr>
          <p:nvPr/>
        </p:nvSpPr>
        <p:spPr bwMode="auto">
          <a:xfrm>
            <a:off x="431800" y="404813"/>
            <a:ext cx="5184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FF"/>
                </a:solidFill>
                <a:latin typeface="宋体" pitchFamily="2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宋体" pitchFamily="2" charset="-122"/>
              </a:rPr>
              <a:t>5</a:t>
            </a:r>
            <a:r>
              <a:rPr kumimoji="1" lang="zh-CN" altLang="en-US" sz="2800" b="1">
                <a:latin typeface="宋体" pitchFamily="2" charset="-122"/>
              </a:rPr>
              <a:t>　已知向量组    </a:t>
            </a:r>
          </a:p>
        </p:txBody>
      </p:sp>
      <p:sp>
        <p:nvSpPr>
          <p:cNvPr id="56337" name="Text Box 20"/>
          <p:cNvSpPr txBox="1">
            <a:spLocks noChangeArrowheads="1"/>
          </p:cNvSpPr>
          <p:nvPr/>
        </p:nvSpPr>
        <p:spPr bwMode="auto">
          <a:xfrm>
            <a:off x="4679950" y="404813"/>
            <a:ext cx="4464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宋体" pitchFamily="2" charset="-122"/>
              </a:rPr>
              <a:t>线性无关，向量</a:t>
            </a:r>
          </a:p>
        </p:txBody>
      </p:sp>
      <p:graphicFrame>
        <p:nvGraphicFramePr>
          <p:cNvPr id="56338" name="Object 21" descr="白色大理石"/>
          <p:cNvGraphicFramePr>
            <a:graphicFrameLocks noChangeAspect="1"/>
          </p:cNvGraphicFramePr>
          <p:nvPr/>
        </p:nvGraphicFramePr>
        <p:xfrm>
          <a:off x="3311525" y="477838"/>
          <a:ext cx="1320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0" name="Equation" r:id="rId11" imgW="1320480" imgH="431640" progId="Equation.DSMT4">
                  <p:embed/>
                </p:oleObj>
              </mc:Choice>
              <mc:Fallback>
                <p:oleObj name="Equation" r:id="rId11" imgW="1320480" imgH="4316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477838"/>
                        <a:ext cx="1320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39" name="Group 22"/>
          <p:cNvGrpSpPr>
            <a:grpSpLocks/>
          </p:cNvGrpSpPr>
          <p:nvPr/>
        </p:nvGrpSpPr>
        <p:grpSpPr bwMode="auto">
          <a:xfrm>
            <a:off x="468313" y="1628775"/>
            <a:ext cx="6265862" cy="519113"/>
            <a:chOff x="476" y="1071"/>
            <a:chExt cx="3947" cy="327"/>
          </a:xfrm>
        </p:grpSpPr>
        <p:sp>
          <p:nvSpPr>
            <p:cNvPr id="56340" name="Text Box 23"/>
            <p:cNvSpPr txBox="1">
              <a:spLocks noChangeArrowheads="1"/>
            </p:cNvSpPr>
            <p:nvPr/>
          </p:nvSpPr>
          <p:spPr bwMode="auto">
            <a:xfrm>
              <a:off x="476" y="1071"/>
              <a:ext cx="195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latin typeface="宋体" pitchFamily="2" charset="-122"/>
                </a:rPr>
                <a:t>证明： </a:t>
              </a:r>
            </a:p>
          </p:txBody>
        </p:sp>
        <p:sp>
          <p:nvSpPr>
            <p:cNvPr id="56341" name="Text Box 24"/>
            <p:cNvSpPr txBox="1">
              <a:spLocks noChangeArrowheads="1"/>
            </p:cNvSpPr>
            <p:nvPr/>
          </p:nvSpPr>
          <p:spPr bwMode="auto">
            <a:xfrm>
              <a:off x="2064" y="1071"/>
              <a:ext cx="235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latin typeface="宋体" pitchFamily="2" charset="-122"/>
                </a:rPr>
                <a:t>线性无关</a:t>
              </a:r>
              <a:r>
                <a:rPr kumimoji="1" lang="en-US" altLang="zh-CN" sz="2800" b="1">
                  <a:latin typeface="宋体" pitchFamily="2" charset="-122"/>
                </a:rPr>
                <a:t>.</a:t>
              </a:r>
            </a:p>
          </p:txBody>
        </p:sp>
        <p:graphicFrame>
          <p:nvGraphicFramePr>
            <p:cNvPr id="56342" name="Object 25" descr="白色大理石"/>
            <p:cNvGraphicFramePr>
              <a:graphicFrameLocks noChangeAspect="1"/>
            </p:cNvGraphicFramePr>
            <p:nvPr/>
          </p:nvGraphicFramePr>
          <p:xfrm>
            <a:off x="1202" y="1117"/>
            <a:ext cx="8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81" name="Equation" r:id="rId13" imgW="1346040" imgH="431640" progId="Equation.DSMT4">
                    <p:embed/>
                  </p:oleObj>
                </mc:Choice>
                <mc:Fallback>
                  <p:oleObj name="Equation" r:id="rId13" imgW="1346040" imgH="43164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1117"/>
                          <a:ext cx="84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343" name="Group 26"/>
          <p:cNvGrpSpPr>
            <a:grpSpLocks/>
          </p:cNvGrpSpPr>
          <p:nvPr/>
        </p:nvGrpSpPr>
        <p:grpSpPr bwMode="auto">
          <a:xfrm>
            <a:off x="539750" y="4437063"/>
            <a:ext cx="3702050" cy="519112"/>
            <a:chOff x="567" y="3113"/>
            <a:chExt cx="2332" cy="327"/>
          </a:xfrm>
        </p:grpSpPr>
        <p:sp>
          <p:nvSpPr>
            <p:cNvPr id="56344" name="Text Box 27"/>
            <p:cNvSpPr txBox="1">
              <a:spLocks noChangeArrowheads="1"/>
            </p:cNvSpPr>
            <p:nvPr/>
          </p:nvSpPr>
          <p:spPr bwMode="auto">
            <a:xfrm>
              <a:off x="567" y="3113"/>
              <a:ext cx="19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latin typeface="宋体" pitchFamily="2" charset="-122"/>
                </a:rPr>
                <a:t>解之得</a:t>
              </a:r>
              <a:r>
                <a:rPr kumimoji="1" lang="zh-CN" altLang="en-US" sz="2800">
                  <a:latin typeface="宋体" pitchFamily="2" charset="-122"/>
                </a:rPr>
                <a:t> </a:t>
              </a:r>
            </a:p>
          </p:txBody>
        </p:sp>
        <p:graphicFrame>
          <p:nvGraphicFramePr>
            <p:cNvPr id="56345" name="Object 28"/>
            <p:cNvGraphicFramePr>
              <a:graphicFrameLocks noChangeAspect="1"/>
            </p:cNvGraphicFramePr>
            <p:nvPr/>
          </p:nvGraphicFramePr>
          <p:xfrm>
            <a:off x="1363" y="3158"/>
            <a:ext cx="15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82" name="Equation" r:id="rId15" imgW="2438280" imgH="431640" progId="Equation.DSMT4">
                    <p:embed/>
                  </p:oleObj>
                </mc:Choice>
                <mc:Fallback>
                  <p:oleObj name="Equation" r:id="rId15" imgW="2438280" imgH="43164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3" y="3158"/>
                          <a:ext cx="153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346" name="Group 29"/>
          <p:cNvGrpSpPr>
            <a:grpSpLocks/>
          </p:cNvGrpSpPr>
          <p:nvPr/>
        </p:nvGrpSpPr>
        <p:grpSpPr bwMode="auto">
          <a:xfrm>
            <a:off x="539750" y="5084763"/>
            <a:ext cx="6121400" cy="590550"/>
            <a:chOff x="476" y="3521"/>
            <a:chExt cx="3856" cy="372"/>
          </a:xfrm>
        </p:grpSpPr>
        <p:sp>
          <p:nvSpPr>
            <p:cNvPr id="56347" name="Text Box 30"/>
            <p:cNvSpPr txBox="1">
              <a:spLocks noChangeArrowheads="1"/>
            </p:cNvSpPr>
            <p:nvPr/>
          </p:nvSpPr>
          <p:spPr bwMode="auto">
            <a:xfrm>
              <a:off x="476" y="3521"/>
              <a:ext cx="144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latin typeface="宋体" pitchFamily="2" charset="-122"/>
                </a:rPr>
                <a:t>所以</a:t>
              </a:r>
              <a:r>
                <a:rPr kumimoji="1" lang="zh-CN" altLang="en-US" sz="2800">
                  <a:latin typeface="宋体" pitchFamily="2" charset="-122"/>
                </a:rPr>
                <a:t> </a:t>
              </a:r>
            </a:p>
          </p:txBody>
        </p:sp>
        <p:graphicFrame>
          <p:nvGraphicFramePr>
            <p:cNvPr id="56348" name="Object 31"/>
            <p:cNvGraphicFramePr>
              <a:graphicFrameLocks noChangeAspect="1"/>
            </p:cNvGraphicFramePr>
            <p:nvPr/>
          </p:nvGraphicFramePr>
          <p:xfrm>
            <a:off x="1066" y="3566"/>
            <a:ext cx="8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83" name="Equation" r:id="rId17" imgW="1346040" imgH="431640" progId="Equation.DSMT4">
                    <p:embed/>
                  </p:oleObj>
                </mc:Choice>
                <mc:Fallback>
                  <p:oleObj name="Equation" r:id="rId17" imgW="1346040" imgH="43164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3566"/>
                          <a:ext cx="84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49" name="Text Box 32"/>
            <p:cNvSpPr txBox="1">
              <a:spLocks noChangeArrowheads="1"/>
            </p:cNvSpPr>
            <p:nvPr/>
          </p:nvSpPr>
          <p:spPr bwMode="auto">
            <a:xfrm>
              <a:off x="1973" y="3566"/>
              <a:ext cx="235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latin typeface="宋体" pitchFamily="2" charset="-122"/>
                </a:rPr>
                <a:t>线性无关</a:t>
              </a:r>
              <a:r>
                <a:rPr kumimoji="1" lang="zh-CN" altLang="en-US" sz="2800">
                  <a:latin typeface="宋体" pitchFamily="2" charset="-122"/>
                </a:rPr>
                <a:t> </a:t>
              </a:r>
              <a:r>
                <a:rPr kumimoji="1" lang="en-US" altLang="zh-CN" sz="2800">
                  <a:latin typeface="宋体" pitchFamily="2" charset="-122"/>
                </a:rPr>
                <a:t>.</a:t>
              </a:r>
            </a:p>
          </p:txBody>
        </p:sp>
      </p:grpSp>
      <p:grpSp>
        <p:nvGrpSpPr>
          <p:cNvPr id="56350" name="Group 33"/>
          <p:cNvGrpSpPr>
            <a:grpSpLocks/>
          </p:cNvGrpSpPr>
          <p:nvPr/>
        </p:nvGrpSpPr>
        <p:grpSpPr bwMode="auto">
          <a:xfrm>
            <a:off x="1187450" y="1052513"/>
            <a:ext cx="6224588" cy="431800"/>
            <a:chOff x="930" y="709"/>
            <a:chExt cx="3921" cy="272"/>
          </a:xfrm>
        </p:grpSpPr>
        <p:graphicFrame>
          <p:nvGraphicFramePr>
            <p:cNvPr id="56351" name="Object 34" descr="白色大理石"/>
            <p:cNvGraphicFramePr>
              <a:graphicFrameLocks noChangeAspect="1"/>
            </p:cNvGraphicFramePr>
            <p:nvPr/>
          </p:nvGraphicFramePr>
          <p:xfrm>
            <a:off x="930" y="709"/>
            <a:ext cx="120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84" name="Equation" r:id="rId19" imgW="1904760" imgH="431640" progId="Equation.DSMT4">
                    <p:embed/>
                  </p:oleObj>
                </mc:Choice>
                <mc:Fallback>
                  <p:oleObj name="Equation" r:id="rId19" imgW="1904760" imgH="43164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709"/>
                          <a:ext cx="120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52" name="Object 35" descr="白色大理石"/>
            <p:cNvGraphicFramePr>
              <a:graphicFrameLocks noChangeAspect="1"/>
            </p:cNvGraphicFramePr>
            <p:nvPr/>
          </p:nvGraphicFramePr>
          <p:xfrm>
            <a:off x="2290" y="709"/>
            <a:ext cx="12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85" name="Equation" r:id="rId21" imgW="1917360" imgH="431640" progId="Equation.DSMT4">
                    <p:embed/>
                  </p:oleObj>
                </mc:Choice>
                <mc:Fallback>
                  <p:oleObj name="Equation" r:id="rId21" imgW="1917360" imgH="43164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709"/>
                          <a:ext cx="12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53" name="Object 36" descr="白色大理石"/>
            <p:cNvGraphicFramePr>
              <a:graphicFrameLocks noChangeAspect="1"/>
            </p:cNvGraphicFramePr>
            <p:nvPr/>
          </p:nvGraphicFramePr>
          <p:xfrm>
            <a:off x="3651" y="709"/>
            <a:ext cx="120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86" name="Equation" r:id="rId23" imgW="1904760" imgH="431640" progId="Equation.DSMT4">
                    <p:embed/>
                  </p:oleObj>
                </mc:Choice>
                <mc:Fallback>
                  <p:oleObj name="Equation" r:id="rId23" imgW="1904760" imgH="43164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709"/>
                          <a:ext cx="120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54" name="Rectangle 37" descr="白色大理石"/>
          <p:cNvSpPr>
            <a:spLocks noChangeArrowheads="1"/>
          </p:cNvSpPr>
          <p:nvPr/>
        </p:nvSpPr>
        <p:spPr bwMode="auto">
          <a:xfrm>
            <a:off x="468313" y="2276475"/>
            <a:ext cx="1943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rgbClr val="0000FF"/>
                </a:solidFill>
                <a:latin typeface="宋体" pitchFamily="2" charset="-122"/>
              </a:rPr>
              <a:t>证法</a:t>
            </a:r>
            <a:r>
              <a:rPr kumimoji="1" lang="en-US" altLang="zh-CN" sz="2800" b="1">
                <a:solidFill>
                  <a:srgbClr val="0000FF"/>
                </a:solidFill>
                <a:latin typeface="宋体" pitchFamily="2" charset="-122"/>
              </a:rPr>
              <a:t>3</a:t>
            </a:r>
            <a:r>
              <a:rPr kumimoji="1" lang="zh-CN" altLang="en-US" sz="2800" b="1">
                <a:solidFill>
                  <a:srgbClr val="0000FF"/>
                </a:solidFill>
                <a:latin typeface="宋体" pitchFamily="2" charset="-122"/>
              </a:rPr>
              <a:t>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5C71CE-F9BC-4677-A200-6078C3AD018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/>
      <p:bldP spid="56333" grpId="0"/>
      <p:bldP spid="563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323850" y="476250"/>
          <a:ext cx="86217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7" name="Equation" r:id="rId3" imgW="4114800" imgH="228600" progId="Equation.DSMT4">
                  <p:embed/>
                </p:oleObj>
              </mc:Choice>
              <mc:Fallback>
                <p:oleObj name="Equation" r:id="rId3" imgW="41148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76250"/>
                        <a:ext cx="8621713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755650" y="3500438"/>
          <a:ext cx="662463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8" name="Equation" r:id="rId5" imgW="3288960" imgH="457200" progId="Equation.DSMT4">
                  <p:embed/>
                </p:oleObj>
              </mc:Choice>
              <mc:Fallback>
                <p:oleObj name="Equation" r:id="rId5" imgW="328896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500438"/>
                        <a:ext cx="6624638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900113" y="4508500"/>
          <a:ext cx="64801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9" name="Equation" r:id="rId7" imgW="3377880" imgH="507960" progId="Equation.DSMT4">
                  <p:embed/>
                </p:oleObj>
              </mc:Choice>
              <mc:Fallback>
                <p:oleObj name="Equation" r:id="rId7" imgW="3377880" imgH="5079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508500"/>
                        <a:ext cx="6480175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" name="Object 9"/>
          <p:cNvGraphicFramePr>
            <a:graphicFrameLocks noChangeAspect="1"/>
          </p:cNvGraphicFramePr>
          <p:nvPr/>
        </p:nvGraphicFramePr>
        <p:xfrm>
          <a:off x="827088" y="1052513"/>
          <a:ext cx="6180137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0" name="Equation" r:id="rId9" imgW="3162240" imgH="482400" progId="Equation.DSMT4">
                  <p:embed/>
                </p:oleObj>
              </mc:Choice>
              <mc:Fallback>
                <p:oleObj name="Equation" r:id="rId9" imgW="3162240" imgH="4824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052513"/>
                        <a:ext cx="6180137" cy="941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6" name="Object 10"/>
          <p:cNvGraphicFramePr>
            <a:graphicFrameLocks noChangeAspect="1"/>
          </p:cNvGraphicFramePr>
          <p:nvPr/>
        </p:nvGraphicFramePr>
        <p:xfrm>
          <a:off x="827088" y="1989138"/>
          <a:ext cx="6329362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1" name="Equation" r:id="rId11" imgW="3200400" imgH="685800" progId="Equation.DSMT4">
                  <p:embed/>
                </p:oleObj>
              </mc:Choice>
              <mc:Fallback>
                <p:oleObj name="Equation" r:id="rId11" imgW="3200400" imgH="6858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989138"/>
                        <a:ext cx="6329362" cy="1350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5C71CE-F9BC-4677-A200-6078C3AD018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67544" y="476250"/>
            <a:ext cx="8352928" cy="2592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20000"/>
              </a:lnSpc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线性相关（无关）的一些结论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buClr>
                <a:srgbClr val="0000FF"/>
              </a:buClr>
              <a:buSzPct val="80000"/>
            </a:pPr>
            <a:r>
              <a:rPr kumimoji="1" lang="zh-CN" altLang="en-US" sz="2800" b="1" dirty="0">
                <a:latin typeface="Times New Roman" pitchFamily="18" charset="0"/>
              </a:rPr>
              <a:t>（</a:t>
            </a:r>
            <a:r>
              <a:rPr kumimoji="1" lang="en-US" altLang="zh-CN" sz="2800" b="1" dirty="0">
                <a:latin typeface="Times New Roman" pitchFamily="18" charset="0"/>
              </a:rPr>
              <a:t>1</a:t>
            </a:r>
            <a:r>
              <a:rPr kumimoji="1" lang="zh-CN" altLang="en-US" sz="2800" b="1" dirty="0">
                <a:latin typeface="Times New Roman" pitchFamily="18" charset="0"/>
              </a:rPr>
              <a:t>）若向量组 </a:t>
            </a:r>
            <a:r>
              <a:rPr kumimoji="1" lang="en-US" altLang="zh-CN" sz="2800" b="1" i="1" dirty="0" smtClean="0">
                <a:latin typeface="Times New Roman" pitchFamily="18" charset="0"/>
              </a:rPr>
              <a:t>A </a:t>
            </a:r>
            <a:r>
              <a:rPr kumimoji="1" lang="zh-CN" altLang="en-US" sz="2800" b="1" dirty="0" smtClean="0">
                <a:latin typeface="Times New Roman" pitchFamily="18" charset="0"/>
              </a:rPr>
              <a:t>：</a:t>
            </a:r>
            <a:r>
              <a:rPr kumimoji="1" lang="en-US" altLang="zh-CN" sz="28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800" b="1" baseline="-25000" dirty="0" smtClean="0">
                <a:latin typeface="Times New Roman" pitchFamily="18" charset="0"/>
              </a:rPr>
              <a:t>1</a:t>
            </a:r>
            <a:r>
              <a:rPr kumimoji="1" lang="en-US" altLang="zh-CN" sz="2800" b="1" dirty="0" smtClean="0">
                <a:latin typeface="Times New Roman" pitchFamily="18" charset="0"/>
              </a:rPr>
              <a:t>, </a:t>
            </a:r>
            <a:r>
              <a:rPr kumimoji="1" lang="en-US" altLang="zh-CN" sz="28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800" b="1" baseline="-25000" dirty="0" smtClean="0">
                <a:latin typeface="Times New Roman" pitchFamily="18" charset="0"/>
              </a:rPr>
              <a:t>2</a:t>
            </a:r>
            <a:r>
              <a:rPr kumimoji="1" lang="en-US" altLang="zh-CN" sz="2800" b="1" dirty="0" smtClean="0">
                <a:latin typeface="Times New Roman" pitchFamily="18" charset="0"/>
              </a:rPr>
              <a:t>, …, </a:t>
            </a:r>
            <a:r>
              <a:rPr kumimoji="1" lang="en-US" altLang="zh-CN" sz="2800" b="1" i="1" dirty="0" err="1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800" b="1" i="1" baseline="-25000" dirty="0" err="1" smtClean="0">
                <a:latin typeface="Times New Roman" pitchFamily="18" charset="0"/>
              </a:rPr>
              <a:t>m</a:t>
            </a:r>
            <a:r>
              <a:rPr kumimoji="1" lang="zh-CN" altLang="en-US" sz="2800" b="1" dirty="0" smtClean="0">
                <a:latin typeface="Times New Roman" pitchFamily="18" charset="0"/>
              </a:rPr>
              <a:t>线性相关</a:t>
            </a:r>
            <a:r>
              <a:rPr kumimoji="1" lang="zh-CN" altLang="en-US" sz="2800" b="1" dirty="0">
                <a:latin typeface="Times New Roman" pitchFamily="18" charset="0"/>
              </a:rPr>
              <a:t>， 则</a:t>
            </a:r>
            <a:r>
              <a:rPr kumimoji="1" lang="zh-CN" altLang="en-US" sz="2800" b="1" dirty="0" smtClean="0">
                <a:latin typeface="Times New Roman" pitchFamily="18" charset="0"/>
              </a:rPr>
              <a:t>向量组 </a:t>
            </a:r>
            <a:r>
              <a:rPr kumimoji="1" lang="en-US" altLang="zh-CN" sz="2800" b="1" i="1" dirty="0" smtClean="0">
                <a:latin typeface="Times New Roman" pitchFamily="18" charset="0"/>
              </a:rPr>
              <a:t>B </a:t>
            </a:r>
            <a:r>
              <a:rPr kumimoji="1" lang="zh-CN" altLang="en-US" sz="2800" b="1" dirty="0" smtClean="0">
                <a:latin typeface="Times New Roman" pitchFamily="18" charset="0"/>
              </a:rPr>
              <a:t>：</a:t>
            </a:r>
            <a:r>
              <a:rPr kumimoji="1" lang="en-US" altLang="zh-CN" sz="28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800" b="1" baseline="-25000" dirty="0" smtClean="0">
                <a:latin typeface="Times New Roman" pitchFamily="18" charset="0"/>
              </a:rPr>
              <a:t>1</a:t>
            </a:r>
            <a:r>
              <a:rPr kumimoji="1" lang="en-US" altLang="zh-CN" sz="2800" b="1" dirty="0" smtClean="0">
                <a:latin typeface="Times New Roman" pitchFamily="18" charset="0"/>
              </a:rPr>
              <a:t>, </a:t>
            </a:r>
            <a:r>
              <a:rPr kumimoji="1" lang="en-US" altLang="zh-CN" sz="28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800" b="1" baseline="-25000" dirty="0" smtClean="0">
                <a:latin typeface="Times New Roman" pitchFamily="18" charset="0"/>
              </a:rPr>
              <a:t>2</a:t>
            </a:r>
            <a:r>
              <a:rPr kumimoji="1" lang="en-US" altLang="zh-CN" sz="2800" b="1" dirty="0" smtClean="0">
                <a:latin typeface="Times New Roman" pitchFamily="18" charset="0"/>
              </a:rPr>
              <a:t>, …, </a:t>
            </a:r>
            <a:r>
              <a:rPr kumimoji="1" lang="en-US" altLang="zh-CN" sz="2800" b="1" i="1" dirty="0" err="1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800" b="1" i="1" baseline="-25000" dirty="0" err="1" smtClean="0">
                <a:latin typeface="Times New Roman" pitchFamily="18" charset="0"/>
              </a:rPr>
              <a:t>m</a:t>
            </a:r>
            <a:r>
              <a:rPr kumimoji="1" lang="en-US" altLang="zh-CN" sz="2800" b="1" dirty="0" smtClean="0">
                <a:latin typeface="Times New Roman" pitchFamily="18" charset="0"/>
              </a:rPr>
              <a:t>, </a:t>
            </a:r>
            <a:r>
              <a:rPr kumimoji="1" lang="en-US" altLang="zh-CN" sz="28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800" b="1" i="1" baseline="-25000" dirty="0" smtClean="0">
                <a:latin typeface="Times New Roman" pitchFamily="18" charset="0"/>
              </a:rPr>
              <a:t>m+</a:t>
            </a:r>
            <a:r>
              <a:rPr kumimoji="1" lang="en-US" altLang="zh-CN" sz="2800" b="1" baseline="-25000" dirty="0" smtClean="0">
                <a:latin typeface="Times New Roman" pitchFamily="18" charset="0"/>
              </a:rPr>
              <a:t>1</a:t>
            </a:r>
            <a:r>
              <a:rPr kumimoji="1" lang="zh-CN" altLang="en-US" sz="2800" b="1" dirty="0" smtClean="0">
                <a:latin typeface="Times New Roman" pitchFamily="18" charset="0"/>
              </a:rPr>
              <a:t>也</a:t>
            </a:r>
            <a:r>
              <a:rPr kumimoji="1" lang="zh-CN" altLang="en-US" sz="2800" b="1" dirty="0">
                <a:latin typeface="Times New Roman" pitchFamily="18" charset="0"/>
              </a:rPr>
              <a:t>线性相关．</a:t>
            </a:r>
          </a:p>
          <a:p>
            <a:pPr>
              <a:lnSpc>
                <a:spcPct val="120000"/>
              </a:lnSpc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kumimoji="1" lang="zh-CN" altLang="en-US" sz="2800" b="1" dirty="0" smtClean="0">
                <a:latin typeface="Times New Roman" pitchFamily="18" charset="0"/>
              </a:rPr>
              <a:t>其</a:t>
            </a:r>
            <a:r>
              <a:rPr kumimoji="1" lang="zh-CN" altLang="en-US" sz="2800" b="1" dirty="0">
                <a:latin typeface="Times New Roman" pitchFamily="18" charset="0"/>
              </a:rPr>
              <a:t>逆否命题也成立，即若向量组 </a:t>
            </a:r>
            <a:r>
              <a:rPr kumimoji="1" lang="en-US" altLang="zh-CN" sz="2800" b="1" dirty="0">
                <a:latin typeface="Times New Roman" pitchFamily="18" charset="0"/>
              </a:rPr>
              <a:t>B </a:t>
            </a:r>
            <a:r>
              <a:rPr kumimoji="1" lang="zh-CN" altLang="en-US" sz="2800" b="1" dirty="0">
                <a:latin typeface="Times New Roman" pitchFamily="18" charset="0"/>
              </a:rPr>
              <a:t>线性无关，</a:t>
            </a:r>
            <a:r>
              <a:rPr kumimoji="1" lang="zh-CN" altLang="en-US" sz="2800" b="1" dirty="0" smtClean="0">
                <a:latin typeface="Times New Roman" pitchFamily="18" charset="0"/>
              </a:rPr>
              <a:t>则向量</a:t>
            </a:r>
            <a:r>
              <a:rPr kumimoji="1" lang="zh-CN" altLang="en-US" sz="2800" b="1" dirty="0">
                <a:latin typeface="Times New Roman" pitchFamily="18" charset="0"/>
              </a:rPr>
              <a:t>组 </a:t>
            </a:r>
            <a:r>
              <a:rPr kumimoji="1" lang="en-US" altLang="zh-CN" sz="2800" b="1" dirty="0">
                <a:latin typeface="Times New Roman" pitchFamily="18" charset="0"/>
              </a:rPr>
              <a:t>A </a:t>
            </a:r>
            <a:r>
              <a:rPr kumimoji="1" lang="zh-CN" altLang="en-US" sz="2800" b="1" dirty="0">
                <a:latin typeface="Times New Roman" pitchFamily="18" charset="0"/>
              </a:rPr>
              <a:t>也线性无关．</a:t>
            </a:r>
          </a:p>
          <a:p>
            <a:pPr marL="457200" indent="-457200">
              <a:lnSpc>
                <a:spcPct val="120000"/>
              </a:lnSpc>
              <a:spcBef>
                <a:spcPct val="5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67741" y="3153625"/>
            <a:ext cx="8640763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b="1" dirty="0" smtClean="0">
                <a:latin typeface="Times New Roman" pitchFamily="18" charset="0"/>
              </a:rPr>
              <a:t>（</a:t>
            </a:r>
            <a:r>
              <a:rPr kumimoji="1" lang="en-US" altLang="zh-CN" sz="2800" b="1" dirty="0">
                <a:latin typeface="Times New Roman" pitchFamily="18" charset="0"/>
              </a:rPr>
              <a:t>2</a:t>
            </a:r>
            <a:r>
              <a:rPr kumimoji="1" lang="zh-CN" altLang="en-US" sz="2800" b="1" dirty="0">
                <a:latin typeface="Times New Roman" pitchFamily="18" charset="0"/>
              </a:rPr>
              <a:t>）</a:t>
            </a:r>
            <a:r>
              <a:rPr kumimoji="1" lang="en-US" altLang="zh-CN" sz="2800" b="1" i="1" dirty="0">
                <a:latin typeface="Times New Roman" pitchFamily="18" charset="0"/>
              </a:rPr>
              <a:t>m</a:t>
            </a:r>
            <a:r>
              <a:rPr kumimoji="1" lang="en-US" altLang="zh-CN" sz="2800" b="1" dirty="0"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</a:rPr>
              <a:t>个 </a:t>
            </a:r>
            <a:r>
              <a:rPr kumimoji="1" lang="en-US" altLang="zh-CN" sz="2800" b="1" i="1" dirty="0">
                <a:latin typeface="Times New Roman" pitchFamily="18" charset="0"/>
              </a:rPr>
              <a:t>n</a:t>
            </a:r>
            <a:r>
              <a:rPr kumimoji="1" lang="en-US" altLang="zh-CN" sz="2800" b="1" dirty="0"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</a:rPr>
              <a:t>维向量组成的向量组，若</a:t>
            </a:r>
            <a:r>
              <a:rPr kumimoji="1" lang="zh-CN" altLang="en-US" sz="2800" b="1" dirty="0"/>
              <a:t>向量的个数</a:t>
            </a:r>
            <a:r>
              <a:rPr kumimoji="1" lang="en-US" altLang="zh-CN" sz="2800" b="1" i="1" dirty="0">
                <a:latin typeface="Times New Roman" pitchFamily="18" charset="0"/>
              </a:rPr>
              <a:t>m</a:t>
            </a:r>
            <a:r>
              <a:rPr kumimoji="1" lang="zh-CN" altLang="en-US" sz="2800" b="1" dirty="0">
                <a:latin typeface="Times New Roman" pitchFamily="18" charset="0"/>
              </a:rPr>
              <a:t>大于向量的维数 </a:t>
            </a:r>
            <a:r>
              <a:rPr kumimoji="1" lang="en-US" altLang="zh-CN" sz="2800" b="1" i="1" dirty="0">
                <a:latin typeface="Times New Roman" pitchFamily="18" charset="0"/>
              </a:rPr>
              <a:t>n</a:t>
            </a:r>
            <a:r>
              <a:rPr kumimoji="1" lang="en-US" altLang="zh-CN" sz="2800" b="1" dirty="0">
                <a:latin typeface="Times New Roman" pitchFamily="18" charset="0"/>
              </a:rPr>
              <a:t> , </a:t>
            </a:r>
            <a:r>
              <a:rPr kumimoji="1" lang="zh-CN" altLang="en-US" sz="2800" b="1" dirty="0">
                <a:latin typeface="Times New Roman" pitchFamily="18" charset="0"/>
              </a:rPr>
              <a:t>即</a:t>
            </a:r>
            <a:r>
              <a:rPr kumimoji="1" lang="en-US" altLang="zh-CN" sz="2800" b="1" i="1" dirty="0">
                <a:latin typeface="Times New Roman" pitchFamily="18" charset="0"/>
              </a:rPr>
              <a:t>m</a:t>
            </a:r>
            <a:r>
              <a:rPr kumimoji="1" lang="en-US" altLang="zh-CN" sz="2800" b="1" dirty="0">
                <a:latin typeface="Times New Roman" pitchFamily="18" charset="0"/>
              </a:rPr>
              <a:t>&gt;</a:t>
            </a:r>
            <a:r>
              <a:rPr kumimoji="1" lang="en-US" altLang="zh-CN" sz="2800" b="1" i="1" dirty="0">
                <a:latin typeface="Times New Roman" pitchFamily="18" charset="0"/>
              </a:rPr>
              <a:t>n</a:t>
            </a:r>
            <a:r>
              <a:rPr kumimoji="1" lang="en-US" altLang="zh-CN" sz="2800" b="1" dirty="0">
                <a:latin typeface="Times New Roman" pitchFamily="18" charset="0"/>
              </a:rPr>
              <a:t>,  </a:t>
            </a:r>
            <a:r>
              <a:rPr kumimoji="1" lang="zh-CN" altLang="en-US" sz="2800" b="1" dirty="0">
                <a:latin typeface="Times New Roman" pitchFamily="18" charset="0"/>
              </a:rPr>
              <a:t>则向量组一定线性相关．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 dirty="0">
                <a:latin typeface="Times New Roman" pitchFamily="18" charset="0"/>
              </a:rPr>
              <a:t>        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特别地，</a:t>
            </a:r>
            <a:r>
              <a:rPr kumimoji="1" lang="zh-CN" altLang="en-US" sz="2800" b="1" dirty="0">
                <a:latin typeface="Times New Roman" pitchFamily="18" charset="0"/>
              </a:rPr>
              <a:t> 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Times New Roman" pitchFamily="18" charset="0"/>
              </a:rPr>
              <a:t>n 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+ 1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个 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维向量必线性相关</a:t>
            </a:r>
            <a:r>
              <a:rPr kumimoji="1" lang="zh-CN" altLang="en-US" sz="2800" b="1" dirty="0">
                <a:solidFill>
                  <a:srgbClr val="0000FF"/>
                </a:solidFill>
              </a:rPr>
              <a:t>．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67420" y="4797152"/>
            <a:ext cx="8497068" cy="1594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b="1" dirty="0">
                <a:latin typeface="Times New Roman" pitchFamily="18" charset="0"/>
              </a:rPr>
              <a:t>（</a:t>
            </a:r>
            <a:r>
              <a:rPr kumimoji="1" lang="en-US" altLang="zh-CN" sz="2800" b="1" dirty="0">
                <a:latin typeface="Times New Roman" pitchFamily="18" charset="0"/>
              </a:rPr>
              <a:t>3</a:t>
            </a:r>
            <a:r>
              <a:rPr kumimoji="1" lang="zh-CN" altLang="en-US" sz="2800" b="1" dirty="0">
                <a:latin typeface="Times New Roman" pitchFamily="18" charset="0"/>
              </a:rPr>
              <a:t>）设向量组 </a:t>
            </a:r>
            <a:r>
              <a:rPr kumimoji="1" lang="en-US" altLang="zh-CN" sz="2800" b="1" i="1" dirty="0">
                <a:latin typeface="Times New Roman" pitchFamily="18" charset="0"/>
              </a:rPr>
              <a:t>A </a:t>
            </a:r>
            <a:r>
              <a:rPr kumimoji="1" lang="zh-CN" altLang="en-US" sz="2800" b="1" dirty="0" smtClean="0">
                <a:latin typeface="Times New Roman" pitchFamily="18" charset="0"/>
              </a:rPr>
              <a:t>：</a:t>
            </a:r>
            <a:r>
              <a:rPr kumimoji="1" lang="en-US" altLang="zh-CN" sz="28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800" b="1" baseline="-25000" dirty="0" smtClean="0">
                <a:latin typeface="Times New Roman" pitchFamily="18" charset="0"/>
              </a:rPr>
              <a:t>1</a:t>
            </a:r>
            <a:r>
              <a:rPr kumimoji="1" lang="en-US" altLang="zh-CN" sz="2800" b="1" dirty="0">
                <a:latin typeface="Times New Roman" pitchFamily="18" charset="0"/>
              </a:rPr>
              <a:t>, </a:t>
            </a:r>
            <a:r>
              <a:rPr kumimoji="1" lang="en-US" altLang="zh-CN" sz="28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800" b="1" baseline="-25000" dirty="0" smtClean="0"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latin typeface="Times New Roman" pitchFamily="18" charset="0"/>
              </a:rPr>
              <a:t>, …, </a:t>
            </a:r>
            <a:r>
              <a:rPr kumimoji="1" lang="en-US" altLang="zh-CN" sz="2800" b="1" i="1" dirty="0" err="1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800" b="1" i="1" baseline="-25000" dirty="0" err="1" smtClean="0">
                <a:latin typeface="Times New Roman" pitchFamily="18" charset="0"/>
              </a:rPr>
              <a:t>m</a:t>
            </a:r>
            <a:r>
              <a:rPr kumimoji="1" lang="en-US" altLang="zh-CN" sz="2800" b="1" i="1" dirty="0" smtClean="0"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</a:rPr>
              <a:t>线性无关， </a:t>
            </a:r>
            <a:r>
              <a:rPr kumimoji="1" lang="zh-CN" altLang="en-US" sz="2800" b="1" dirty="0" smtClean="0">
                <a:latin typeface="Times New Roman" pitchFamily="18" charset="0"/>
              </a:rPr>
              <a:t>而</a:t>
            </a:r>
            <a:r>
              <a:rPr kumimoji="1" lang="zh-CN" altLang="en-US" sz="2800" b="1" dirty="0">
                <a:latin typeface="Times New Roman" pitchFamily="18" charset="0"/>
              </a:rPr>
              <a:t>向量组 </a:t>
            </a:r>
            <a:r>
              <a:rPr kumimoji="1" lang="en-US" altLang="zh-CN" sz="2800" b="1" i="1" dirty="0">
                <a:latin typeface="Times New Roman" pitchFamily="18" charset="0"/>
              </a:rPr>
              <a:t>B </a:t>
            </a:r>
            <a:r>
              <a:rPr kumimoji="1" lang="zh-CN" altLang="en-US" sz="2800" b="1" dirty="0" smtClean="0">
                <a:latin typeface="Times New Roman" pitchFamily="18" charset="0"/>
              </a:rPr>
              <a:t>：</a:t>
            </a:r>
            <a:r>
              <a:rPr kumimoji="1" lang="en-US" altLang="zh-CN" sz="28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800" b="1" baseline="-25000" dirty="0" smtClean="0">
                <a:latin typeface="Times New Roman" pitchFamily="18" charset="0"/>
              </a:rPr>
              <a:t>1</a:t>
            </a:r>
            <a:r>
              <a:rPr kumimoji="1" lang="en-US" altLang="zh-CN" sz="2800" b="1" dirty="0">
                <a:latin typeface="Times New Roman" pitchFamily="18" charset="0"/>
              </a:rPr>
              <a:t>, </a:t>
            </a:r>
            <a:r>
              <a:rPr kumimoji="1" lang="en-US" altLang="zh-CN" sz="28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800" b="1" baseline="-25000" dirty="0" smtClean="0"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latin typeface="Times New Roman" pitchFamily="18" charset="0"/>
              </a:rPr>
              <a:t>, …, </a:t>
            </a:r>
            <a:r>
              <a:rPr kumimoji="1" lang="en-US" altLang="zh-CN" sz="2800" b="1" i="1" dirty="0" err="1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800" b="1" i="1" baseline="-25000" dirty="0" err="1" smtClean="0">
                <a:latin typeface="Times New Roman" pitchFamily="18" charset="0"/>
              </a:rPr>
              <a:t>m</a:t>
            </a:r>
            <a:r>
              <a:rPr kumimoji="1" lang="en-US" altLang="zh-CN" sz="2800" b="1" dirty="0">
                <a:latin typeface="Times New Roman" pitchFamily="18" charset="0"/>
              </a:rPr>
              <a:t>, </a:t>
            </a:r>
            <a:r>
              <a:rPr kumimoji="1" lang="en-US" altLang="zh-CN" sz="2800" b="1" i="1" dirty="0" smtClean="0">
                <a:solidFill>
                  <a:srgbClr val="FF0000"/>
                </a:solidFill>
                <a:latin typeface="Times New Roman" pitchFamily="18" charset="0"/>
              </a:rPr>
              <a:t>β</a:t>
            </a:r>
            <a:r>
              <a:rPr kumimoji="1" lang="en-US" altLang="zh-CN" sz="2800" b="1" dirty="0" smtClean="0"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</a:rPr>
              <a:t>线性相关</a:t>
            </a:r>
            <a:r>
              <a:rPr kumimoji="1" lang="zh-CN" altLang="en-US" sz="2800" b="1" dirty="0" smtClean="0">
                <a:latin typeface="Times New Roman" pitchFamily="18" charset="0"/>
              </a:rPr>
              <a:t>，则</a:t>
            </a:r>
            <a:r>
              <a:rPr kumimoji="1" lang="zh-CN" altLang="en-US" sz="2800" b="1" dirty="0">
                <a:latin typeface="Times New Roman" pitchFamily="18" charset="0"/>
              </a:rPr>
              <a:t>向量 </a:t>
            </a:r>
            <a:r>
              <a:rPr kumimoji="1" lang="en-US" altLang="zh-CN" sz="2800" b="1" i="1" dirty="0" smtClean="0">
                <a:solidFill>
                  <a:srgbClr val="FF0000"/>
                </a:solidFill>
                <a:latin typeface="Times New Roman" pitchFamily="18" charset="0"/>
              </a:rPr>
              <a:t>β</a:t>
            </a:r>
            <a:r>
              <a:rPr kumimoji="1" lang="en-US" altLang="zh-CN" sz="2800" b="1" i="1" dirty="0" smtClean="0"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</a:rPr>
              <a:t>必能由向量组 </a:t>
            </a:r>
            <a:r>
              <a:rPr kumimoji="1" lang="en-US" altLang="zh-CN" sz="2800" b="1" i="1" dirty="0">
                <a:latin typeface="Times New Roman" pitchFamily="18" charset="0"/>
              </a:rPr>
              <a:t>A</a:t>
            </a:r>
            <a:r>
              <a:rPr kumimoji="1" lang="en-US" altLang="zh-CN" sz="2800" b="1" dirty="0"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</a:rPr>
              <a:t>线性表示，且表示式是唯一的．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5C71CE-F9BC-4677-A200-6078C3AD018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uiExpand="1" build="allAtOnce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Text Box 2"/>
          <p:cNvSpPr txBox="1">
            <a:spLocks noChangeArrowheads="1"/>
          </p:cNvSpPr>
          <p:nvPr/>
        </p:nvSpPr>
        <p:spPr bwMode="auto">
          <a:xfrm>
            <a:off x="611188" y="692150"/>
            <a:ext cx="7956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向量组与其部分组的线性相关性的关系</a:t>
            </a:r>
          </a:p>
        </p:txBody>
      </p:sp>
      <p:sp>
        <p:nvSpPr>
          <p:cNvPr id="53254" name="Text Box 3"/>
          <p:cNvSpPr txBox="1">
            <a:spLocks noChangeArrowheads="1"/>
          </p:cNvSpPr>
          <p:nvPr/>
        </p:nvSpPr>
        <p:spPr bwMode="auto">
          <a:xfrm>
            <a:off x="1116013" y="1557338"/>
            <a:ext cx="7391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如果一个向量组的一个非空部分组线性相关，</a:t>
            </a:r>
          </a:p>
        </p:txBody>
      </p:sp>
      <p:sp>
        <p:nvSpPr>
          <p:cNvPr id="53255" name="Text Box 4"/>
          <p:cNvSpPr txBox="1">
            <a:spLocks noChangeArrowheads="1"/>
          </p:cNvSpPr>
          <p:nvPr/>
        </p:nvSpPr>
        <p:spPr bwMode="auto">
          <a:xfrm>
            <a:off x="395288" y="2276475"/>
            <a:ext cx="8318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6600"/>
                </a:solidFill>
                <a:ea typeface="黑体" pitchFamily="49" charset="-122"/>
              </a:rPr>
              <a:t>那么这</a:t>
            </a: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个向量组就线性相关；        </a:t>
            </a:r>
          </a:p>
        </p:txBody>
      </p:sp>
      <p:sp>
        <p:nvSpPr>
          <p:cNvPr id="53256" name="Text Box 6"/>
          <p:cNvSpPr txBox="1">
            <a:spLocks noChangeArrowheads="1"/>
          </p:cNvSpPr>
          <p:nvPr/>
        </p:nvSpPr>
        <p:spPr bwMode="auto">
          <a:xfrm>
            <a:off x="468313" y="3716338"/>
            <a:ext cx="822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6600"/>
                </a:solidFill>
                <a:ea typeface="黑体" pitchFamily="49" charset="-122"/>
              </a:rPr>
              <a:t>何</a:t>
            </a: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一个非空的部分组也线性无关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.</a:t>
            </a:r>
          </a:p>
        </p:txBody>
      </p:sp>
      <p:sp>
        <p:nvSpPr>
          <p:cNvPr id="53263" name="Rectangle 15"/>
          <p:cNvSpPr>
            <a:spLocks noChangeArrowheads="1"/>
          </p:cNvSpPr>
          <p:nvPr/>
        </p:nvSpPr>
        <p:spPr bwMode="auto">
          <a:xfrm>
            <a:off x="1042988" y="2924175"/>
            <a:ext cx="7327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6600"/>
                </a:solidFill>
                <a:ea typeface="黑体" pitchFamily="49" charset="-122"/>
              </a:rPr>
              <a:t>反之，如果一个向量组线性无关，那么它的任</a:t>
            </a:r>
          </a:p>
        </p:txBody>
      </p:sp>
      <p:graphicFrame>
        <p:nvGraphicFramePr>
          <p:cNvPr id="53264" name="Object 16"/>
          <p:cNvGraphicFramePr>
            <a:graphicFrameLocks noChangeAspect="1"/>
          </p:cNvGraphicFramePr>
          <p:nvPr/>
        </p:nvGraphicFramePr>
        <p:xfrm>
          <a:off x="539750" y="4652963"/>
          <a:ext cx="820737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7" name="Equation" r:id="rId3" imgW="3251160" imgH="203040" progId="Equation.DSMT4">
                  <p:embed/>
                </p:oleObj>
              </mc:Choice>
              <mc:Fallback>
                <p:oleObj name="Equation" r:id="rId3" imgW="325116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652963"/>
                        <a:ext cx="8207375" cy="512762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5C71CE-F9BC-4677-A200-6078C3AD018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/>
      <p:bldP spid="53254" grpId="0"/>
      <p:bldP spid="53255" grpId="0"/>
      <p:bldP spid="53256" grpId="0"/>
      <p:bldP spid="532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395288" y="821655"/>
            <a:ext cx="720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</a:rPr>
              <a:t>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1412776"/>
            <a:ext cx="79208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j-lt"/>
              </a:rPr>
              <a:t>设向量组 </a:t>
            </a:r>
            <a:r>
              <a:rPr lang="en-US" altLang="zh-CN" sz="2800" b="1" dirty="0" smtClean="0">
                <a:latin typeface="+mj-lt"/>
              </a:rPr>
              <a:t>α</a:t>
            </a:r>
            <a:r>
              <a:rPr lang="en-US" altLang="zh-CN" sz="2800" b="1" baseline="-25000" dirty="0" smtClean="0">
                <a:latin typeface="+mj-lt"/>
              </a:rPr>
              <a:t>1</a:t>
            </a:r>
            <a:r>
              <a:rPr lang="zh-CN" altLang="en-US" sz="2800" b="1" baseline="-25000" dirty="0" smtClean="0">
                <a:latin typeface="+mj-lt"/>
              </a:rPr>
              <a:t>，</a:t>
            </a:r>
            <a:r>
              <a:rPr lang="en-US" altLang="zh-CN" sz="2800" b="1" dirty="0" smtClean="0">
                <a:latin typeface="+mj-lt"/>
              </a:rPr>
              <a:t>α</a:t>
            </a:r>
            <a:r>
              <a:rPr lang="en-US" altLang="zh-CN" sz="2800" b="1" baseline="-25000" dirty="0" smtClean="0">
                <a:latin typeface="+mj-lt"/>
              </a:rPr>
              <a:t>2</a:t>
            </a:r>
            <a:r>
              <a:rPr lang="zh-CN" altLang="en-US" sz="2800" b="1" baseline="-25000" dirty="0" smtClean="0">
                <a:latin typeface="+mj-lt"/>
              </a:rPr>
              <a:t>，</a:t>
            </a:r>
            <a:r>
              <a:rPr lang="en-US" altLang="zh-CN" sz="2800" b="1" dirty="0" smtClean="0">
                <a:latin typeface="+mj-lt"/>
              </a:rPr>
              <a:t>α</a:t>
            </a:r>
            <a:r>
              <a:rPr lang="en-US" altLang="zh-CN" sz="2800" b="1" baseline="-25000" dirty="0" smtClean="0">
                <a:latin typeface="+mj-lt"/>
              </a:rPr>
              <a:t>3  </a:t>
            </a:r>
            <a:r>
              <a:rPr lang="zh-CN" altLang="en-US" sz="2800" b="1" dirty="0" smtClean="0">
                <a:latin typeface="+mj-lt"/>
              </a:rPr>
              <a:t>线性相关，向量组 </a:t>
            </a:r>
            <a:r>
              <a:rPr lang="en-US" altLang="zh-CN" sz="2800" b="1" dirty="0" smtClean="0">
                <a:latin typeface="+mj-lt"/>
              </a:rPr>
              <a:t>α</a:t>
            </a:r>
            <a:r>
              <a:rPr lang="en-US" altLang="zh-CN" sz="2800" b="1" baseline="-25000" dirty="0" smtClean="0">
                <a:latin typeface="+mj-lt"/>
              </a:rPr>
              <a:t>2</a:t>
            </a:r>
            <a:r>
              <a:rPr lang="zh-CN" altLang="en-US" sz="2800" b="1" baseline="-25000" dirty="0" smtClean="0">
                <a:latin typeface="+mj-lt"/>
              </a:rPr>
              <a:t>，</a:t>
            </a:r>
            <a:r>
              <a:rPr lang="en-US" altLang="zh-CN" sz="2800" b="1" dirty="0" smtClean="0">
                <a:latin typeface="+mj-lt"/>
              </a:rPr>
              <a:t>α</a:t>
            </a:r>
            <a:r>
              <a:rPr lang="en-US" altLang="zh-CN" sz="2800" b="1" baseline="-25000" dirty="0" smtClean="0">
                <a:latin typeface="+mj-lt"/>
              </a:rPr>
              <a:t>3</a:t>
            </a:r>
            <a:r>
              <a:rPr lang="zh-CN" altLang="en-US" sz="2800" b="1" baseline="-25000" dirty="0" smtClean="0">
                <a:latin typeface="+mj-lt"/>
              </a:rPr>
              <a:t>，</a:t>
            </a:r>
            <a:r>
              <a:rPr lang="en-US" altLang="zh-CN" sz="2800" b="1" dirty="0" smtClean="0">
                <a:latin typeface="+mj-lt"/>
              </a:rPr>
              <a:t>α</a:t>
            </a:r>
            <a:r>
              <a:rPr lang="en-US" altLang="zh-CN" sz="2800" b="1" baseline="-25000" dirty="0" smtClean="0">
                <a:latin typeface="+mj-lt"/>
              </a:rPr>
              <a:t>4  </a:t>
            </a:r>
            <a:r>
              <a:rPr lang="zh-CN" altLang="en-US" sz="2800" b="1" dirty="0" smtClean="0">
                <a:latin typeface="+mj-lt"/>
              </a:rPr>
              <a:t>线性无关，</a:t>
            </a:r>
            <a:endParaRPr lang="en-US" altLang="zh-CN" sz="2800" b="1" dirty="0" smtClean="0">
              <a:latin typeface="+mj-lt"/>
            </a:endParaRPr>
          </a:p>
          <a:p>
            <a:r>
              <a:rPr lang="zh-CN" altLang="en-US" sz="2800" b="1" dirty="0" smtClean="0">
                <a:latin typeface="+mj-lt"/>
              </a:rPr>
              <a:t>证明：（</a:t>
            </a:r>
            <a:r>
              <a:rPr lang="en-US" altLang="zh-CN" sz="2800" b="1" dirty="0" smtClean="0">
                <a:latin typeface="+mj-lt"/>
              </a:rPr>
              <a:t>1</a:t>
            </a:r>
            <a:r>
              <a:rPr lang="zh-CN" altLang="en-US" sz="2800" b="1" dirty="0" smtClean="0">
                <a:latin typeface="+mj-lt"/>
              </a:rPr>
              <a:t>）</a:t>
            </a:r>
            <a:r>
              <a:rPr lang="en-US" altLang="zh-CN" sz="2800" b="1" dirty="0" smtClean="0">
                <a:latin typeface="+mj-lt"/>
              </a:rPr>
              <a:t> α</a:t>
            </a:r>
            <a:r>
              <a:rPr lang="en-US" altLang="zh-CN" sz="2800" b="1" baseline="-25000" dirty="0" smtClean="0">
                <a:latin typeface="+mj-lt"/>
              </a:rPr>
              <a:t>1</a:t>
            </a:r>
            <a:r>
              <a:rPr lang="zh-CN" altLang="en-US" sz="2800" b="1" dirty="0" smtClean="0">
                <a:latin typeface="+mj-lt"/>
              </a:rPr>
              <a:t>能由</a:t>
            </a:r>
            <a:r>
              <a:rPr lang="en-US" altLang="zh-CN" sz="2800" b="1" dirty="0" smtClean="0">
                <a:latin typeface="+mj-lt"/>
              </a:rPr>
              <a:t>α</a:t>
            </a:r>
            <a:r>
              <a:rPr lang="en-US" altLang="zh-CN" sz="2800" b="1" baseline="-25000" dirty="0" smtClean="0">
                <a:latin typeface="+mj-lt"/>
              </a:rPr>
              <a:t>2</a:t>
            </a:r>
            <a:r>
              <a:rPr lang="zh-CN" altLang="en-US" sz="2800" b="1" baseline="-25000" dirty="0" smtClean="0">
                <a:latin typeface="+mj-lt"/>
              </a:rPr>
              <a:t>，</a:t>
            </a:r>
            <a:r>
              <a:rPr lang="en-US" altLang="zh-CN" sz="2800" b="1" dirty="0" smtClean="0">
                <a:latin typeface="+mj-lt"/>
              </a:rPr>
              <a:t>α</a:t>
            </a:r>
            <a:r>
              <a:rPr lang="en-US" altLang="zh-CN" sz="2800" b="1" baseline="-25000" dirty="0" smtClean="0">
                <a:latin typeface="+mj-lt"/>
              </a:rPr>
              <a:t>3</a:t>
            </a:r>
            <a:r>
              <a:rPr lang="zh-CN" altLang="en-US" sz="2800" b="1" dirty="0" smtClean="0">
                <a:latin typeface="+mj-lt"/>
              </a:rPr>
              <a:t>线性表示；</a:t>
            </a:r>
            <a:endParaRPr lang="en-US" altLang="zh-CN" sz="2800" b="1" dirty="0" smtClean="0">
              <a:latin typeface="+mj-lt"/>
            </a:endParaRPr>
          </a:p>
          <a:p>
            <a:r>
              <a:rPr lang="zh-CN" altLang="en-US" sz="2800" b="1" dirty="0" smtClean="0">
                <a:latin typeface="+mj-lt"/>
              </a:rPr>
              <a:t>             （</a:t>
            </a:r>
            <a:r>
              <a:rPr lang="en-US" altLang="zh-CN" sz="2800" b="1" dirty="0" smtClean="0">
                <a:latin typeface="+mj-lt"/>
              </a:rPr>
              <a:t>2</a:t>
            </a:r>
            <a:r>
              <a:rPr lang="zh-CN" altLang="en-US" sz="2800" b="1" dirty="0" smtClean="0">
                <a:latin typeface="+mj-lt"/>
              </a:rPr>
              <a:t>）</a:t>
            </a:r>
            <a:r>
              <a:rPr lang="en-US" altLang="zh-CN" sz="2800" b="1" dirty="0" smtClean="0">
                <a:latin typeface="+mj-lt"/>
              </a:rPr>
              <a:t> α</a:t>
            </a:r>
            <a:r>
              <a:rPr lang="en-US" altLang="zh-CN" sz="2800" b="1" baseline="-25000" dirty="0" smtClean="0">
                <a:latin typeface="+mj-lt"/>
              </a:rPr>
              <a:t>4</a:t>
            </a:r>
            <a:r>
              <a:rPr lang="zh-CN" altLang="en-US" sz="2800" b="1" dirty="0" smtClean="0">
                <a:latin typeface="+mj-lt"/>
              </a:rPr>
              <a:t>不能由</a:t>
            </a:r>
            <a:r>
              <a:rPr lang="en-US" altLang="zh-CN" sz="2800" b="1" dirty="0" smtClean="0">
                <a:latin typeface="+mj-lt"/>
              </a:rPr>
              <a:t>α</a:t>
            </a:r>
            <a:r>
              <a:rPr lang="en-US" altLang="zh-CN" sz="2800" b="1" baseline="-25000" dirty="0" smtClean="0">
                <a:latin typeface="+mj-lt"/>
              </a:rPr>
              <a:t>1 </a:t>
            </a:r>
            <a:r>
              <a:rPr lang="zh-CN" altLang="en-US" sz="2800" b="1" baseline="-25000" dirty="0" smtClean="0">
                <a:latin typeface="+mj-lt"/>
              </a:rPr>
              <a:t>，</a:t>
            </a:r>
            <a:r>
              <a:rPr lang="en-US" altLang="zh-CN" sz="2800" b="1" dirty="0" smtClean="0">
                <a:latin typeface="+mj-lt"/>
              </a:rPr>
              <a:t>α</a:t>
            </a:r>
            <a:r>
              <a:rPr lang="en-US" altLang="zh-CN" sz="2800" b="1" baseline="-25000" dirty="0" smtClean="0">
                <a:latin typeface="+mj-lt"/>
              </a:rPr>
              <a:t>2</a:t>
            </a:r>
            <a:r>
              <a:rPr lang="zh-CN" altLang="en-US" sz="2800" b="1" baseline="-25000" dirty="0" smtClean="0">
                <a:latin typeface="+mj-lt"/>
              </a:rPr>
              <a:t>，</a:t>
            </a:r>
            <a:r>
              <a:rPr lang="en-US" altLang="zh-CN" sz="2800" b="1" dirty="0" smtClean="0">
                <a:latin typeface="+mj-lt"/>
              </a:rPr>
              <a:t>α</a:t>
            </a:r>
            <a:r>
              <a:rPr lang="en-US" altLang="zh-CN" sz="2800" b="1" baseline="-25000" dirty="0" smtClean="0">
                <a:latin typeface="+mj-lt"/>
              </a:rPr>
              <a:t>3</a:t>
            </a:r>
            <a:r>
              <a:rPr lang="zh-CN" altLang="en-US" sz="2800" b="1" dirty="0" smtClean="0">
                <a:latin typeface="+mj-lt"/>
              </a:rPr>
              <a:t>线性表示</a:t>
            </a:r>
            <a:r>
              <a:rPr lang="en-US" altLang="zh-CN" sz="2800" b="1" dirty="0" smtClean="0">
                <a:latin typeface="+mj-lt"/>
              </a:rPr>
              <a:t>.</a:t>
            </a:r>
            <a:endParaRPr lang="zh-CN" altLang="en-US" sz="2800" b="1" dirty="0" smtClean="0">
              <a:latin typeface="+mj-lt"/>
            </a:endParaRPr>
          </a:p>
          <a:p>
            <a:endParaRPr lang="zh-CN" altLang="en-US" sz="2400" b="1" baseline="-250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5C71CE-F9BC-4677-A200-6078C3AD018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42984"/>
            <a:ext cx="5256212" cy="579437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ea typeface="黑体" pitchFamily="49" charset="-122"/>
              </a:rPr>
              <a:t>向量组的线性相关性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2643182"/>
            <a:ext cx="8785225" cy="1985963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None/>
            </a:pPr>
            <a:r>
              <a:rPr lang="zh-CN" altLang="en-US" sz="2800" dirty="0" smtClean="0">
                <a:solidFill>
                  <a:srgbClr val="0000FF"/>
                </a:solidFill>
              </a:rPr>
              <a:t>定义</a:t>
            </a:r>
            <a:r>
              <a:rPr lang="en-US" altLang="zh-CN" sz="2800" dirty="0" smtClean="0">
                <a:solidFill>
                  <a:srgbClr val="0000FF"/>
                </a:solidFill>
              </a:rPr>
              <a:t>1</a:t>
            </a:r>
            <a:r>
              <a:rPr lang="zh-CN" altLang="en-US" sz="2800" dirty="0" smtClean="0">
                <a:solidFill>
                  <a:srgbClr val="0000FF"/>
                </a:solidFill>
              </a:rPr>
              <a:t>：</a:t>
            </a:r>
            <a:r>
              <a:rPr kumimoji="1" lang="zh-CN" altLang="en-US" dirty="0" smtClean="0"/>
              <a:t>给定向量组 </a:t>
            </a:r>
            <a:r>
              <a:rPr kumimoji="1" lang="en-US" altLang="zh-CN" i="1" dirty="0" smtClean="0"/>
              <a:t>A</a:t>
            </a:r>
            <a:r>
              <a:rPr kumimoji="1" lang="zh-CN" altLang="en-US" dirty="0" smtClean="0"/>
              <a:t>：</a:t>
            </a:r>
            <a:r>
              <a:rPr kumimoji="1" lang="en-US" altLang="zh-CN" i="1" dirty="0" smtClean="0"/>
              <a:t>α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α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, …, </a:t>
            </a:r>
            <a:r>
              <a:rPr kumimoji="1" lang="en-US" altLang="zh-CN" i="1" dirty="0" err="1" smtClean="0"/>
              <a:t>α</a:t>
            </a:r>
            <a:r>
              <a:rPr kumimoji="1" lang="en-US" altLang="zh-CN" i="1" baseline="-25000" dirty="0" err="1" smtClean="0"/>
              <a:t>m</a:t>
            </a:r>
            <a:r>
              <a:rPr kumimoji="1" lang="en-US" altLang="zh-CN" i="1" baseline="-25000" dirty="0" smtClean="0"/>
              <a:t> </a:t>
            </a:r>
            <a:r>
              <a:rPr kumimoji="1" lang="zh-CN" altLang="en-US" dirty="0" smtClean="0"/>
              <a:t>，如果存在</a:t>
            </a:r>
            <a:r>
              <a:rPr kumimoji="1" lang="zh-CN" altLang="en-US" dirty="0" smtClean="0">
                <a:solidFill>
                  <a:srgbClr val="0000FF"/>
                </a:solidFill>
              </a:rPr>
              <a:t>不全为零</a:t>
            </a:r>
            <a:r>
              <a:rPr kumimoji="1" lang="zh-CN" altLang="en-US" dirty="0" smtClean="0"/>
              <a:t>的实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dirty="0" smtClean="0"/>
              <a:t>数 </a:t>
            </a:r>
            <a:r>
              <a:rPr kumimoji="1" lang="en-US" altLang="zh-CN" i="1" dirty="0" smtClean="0"/>
              <a:t>k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k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, …, </a:t>
            </a:r>
            <a:r>
              <a:rPr kumimoji="1" lang="en-US" altLang="zh-CN" i="1" dirty="0" smtClean="0"/>
              <a:t>k</a:t>
            </a:r>
            <a:r>
              <a:rPr kumimoji="1" lang="en-US" altLang="zh-CN" i="1" baseline="-25000" dirty="0" smtClean="0"/>
              <a:t>m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，使得</a:t>
            </a:r>
          </a:p>
          <a:p>
            <a:pPr algn="ctr" eaLnBrk="1" hangingPunct="1">
              <a:lnSpc>
                <a:spcPct val="110000"/>
              </a:lnSpc>
              <a:buNone/>
            </a:pPr>
            <a:r>
              <a:rPr kumimoji="1" lang="en-US" altLang="zh-CN" i="1" dirty="0" smtClean="0"/>
              <a:t>k</a:t>
            </a:r>
            <a:r>
              <a:rPr kumimoji="1" lang="en-US" altLang="zh-CN" baseline="-25000" dirty="0" smtClean="0"/>
              <a:t>1</a:t>
            </a:r>
            <a:r>
              <a:rPr kumimoji="1" lang="en-US" altLang="zh-CN" i="1" dirty="0" smtClean="0"/>
              <a:t>α</a:t>
            </a:r>
            <a:r>
              <a:rPr kumimoji="1" lang="en-US" altLang="zh-CN" baseline="-25000" dirty="0" smtClean="0"/>
              <a:t>1 </a:t>
            </a:r>
            <a:r>
              <a:rPr kumimoji="1" lang="en-US" altLang="zh-CN" dirty="0" smtClean="0"/>
              <a:t>+ </a:t>
            </a:r>
            <a:r>
              <a:rPr kumimoji="1" lang="en-US" altLang="zh-CN" i="1" dirty="0" smtClean="0"/>
              <a:t>k</a:t>
            </a:r>
            <a:r>
              <a:rPr kumimoji="1" lang="en-US" altLang="zh-CN" baseline="-25000" dirty="0" smtClean="0"/>
              <a:t>2</a:t>
            </a:r>
            <a:r>
              <a:rPr kumimoji="1" lang="en-US" altLang="zh-CN" i="1" dirty="0" smtClean="0"/>
              <a:t>α</a:t>
            </a:r>
            <a:r>
              <a:rPr kumimoji="1" lang="en-US" altLang="zh-CN" baseline="-25000" dirty="0" smtClean="0"/>
              <a:t>2 </a:t>
            </a:r>
            <a:r>
              <a:rPr kumimoji="1" lang="en-US" altLang="zh-CN" dirty="0" smtClean="0"/>
              <a:t>+ … + </a:t>
            </a:r>
            <a:r>
              <a:rPr kumimoji="1" lang="en-US" altLang="zh-CN" i="1" dirty="0" err="1" smtClean="0"/>
              <a:t>k</a:t>
            </a:r>
            <a:r>
              <a:rPr kumimoji="1" lang="en-US" altLang="zh-CN" i="1" baseline="-25000" dirty="0" err="1" smtClean="0"/>
              <a:t>m</a:t>
            </a:r>
            <a:r>
              <a:rPr kumimoji="1" lang="en-US" altLang="zh-CN" i="1" dirty="0" err="1" smtClean="0"/>
              <a:t>α</a:t>
            </a:r>
            <a:r>
              <a:rPr kumimoji="1" lang="en-US" altLang="zh-CN" i="1" baseline="-25000" dirty="0" err="1" smtClean="0"/>
              <a:t>m</a:t>
            </a:r>
            <a:r>
              <a:rPr kumimoji="1" lang="en-US" altLang="zh-CN" i="1" baseline="-25000" dirty="0" smtClean="0"/>
              <a:t> </a:t>
            </a:r>
            <a:r>
              <a:rPr kumimoji="1" lang="en-US" altLang="zh-CN" dirty="0" smtClean="0"/>
              <a:t>=0</a:t>
            </a:r>
            <a:r>
              <a:rPr kumimoji="1" lang="zh-CN" altLang="en-US" dirty="0" smtClean="0">
                <a:solidFill>
                  <a:srgbClr val="0000FF"/>
                </a:solidFill>
              </a:rPr>
              <a:t>（零向量）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 smtClean="0"/>
              <a:t>则称</a:t>
            </a:r>
            <a:r>
              <a:rPr kumimoji="1" lang="zh-CN" altLang="en-US" dirty="0" smtClean="0"/>
              <a:t>向量组 </a:t>
            </a:r>
            <a:r>
              <a:rPr kumimoji="1" lang="en-US" altLang="zh-CN" i="1" dirty="0" smtClean="0"/>
              <a:t>A 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线性相关</a:t>
            </a:r>
            <a:r>
              <a:rPr lang="zh-CN" altLang="en-US" dirty="0" smtClean="0"/>
              <a:t>的，否则称它是</a:t>
            </a:r>
            <a:r>
              <a:rPr lang="zh-CN" altLang="en-US" dirty="0" smtClean="0">
                <a:solidFill>
                  <a:srgbClr val="FF0000"/>
                </a:solidFill>
              </a:rPr>
              <a:t>线性无关</a:t>
            </a:r>
            <a:r>
              <a:rPr lang="zh-CN" altLang="en-US" dirty="0" smtClean="0"/>
              <a:t>的．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7E9743-70D1-4FE2-B49E-28B6CAE9780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2457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51521" y="2786058"/>
            <a:ext cx="2548830" cy="1348061"/>
          </a:xfrm>
          <a:prstGeom prst="rect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向量组</a:t>
            </a:r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400" b="1" dirty="0" smtClean="0"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en-US" altLang="zh-CN" sz="2400" i="1" dirty="0" smtClean="0">
                <a:latin typeface="+mn-lt"/>
              </a:rPr>
              <a:t>α</a:t>
            </a:r>
            <a:r>
              <a:rPr kumimoji="1" lang="en-US" altLang="zh-CN" sz="2400" b="1" baseline="-25000" dirty="0" smtClean="0">
                <a:latin typeface="+mn-lt"/>
                <a:ea typeface="楷体_GB2312" pitchFamily="49" charset="-122"/>
              </a:rPr>
              <a:t>1</a:t>
            </a:r>
            <a:r>
              <a:rPr kumimoji="1" lang="en-US" altLang="zh-CN" sz="2400" b="1" dirty="0">
                <a:latin typeface="+mn-lt"/>
                <a:ea typeface="楷体_GB2312" pitchFamily="49" charset="-122"/>
              </a:rPr>
              <a:t>, </a:t>
            </a:r>
            <a:r>
              <a:rPr kumimoji="1" lang="en-US" altLang="zh-CN" sz="2400" i="1" dirty="0" smtClean="0">
                <a:latin typeface="+mn-lt"/>
              </a:rPr>
              <a:t>α</a:t>
            </a:r>
            <a:r>
              <a:rPr kumimoji="1" lang="en-US" altLang="zh-CN" sz="2400" b="1" baseline="-25000" dirty="0" smtClean="0">
                <a:latin typeface="+mn-lt"/>
                <a:ea typeface="楷体_GB2312" pitchFamily="49" charset="-122"/>
              </a:rPr>
              <a:t>2</a:t>
            </a:r>
            <a:r>
              <a:rPr kumimoji="1" lang="en-US" altLang="zh-CN" sz="2400" b="1" dirty="0">
                <a:latin typeface="+mn-lt"/>
                <a:ea typeface="楷体_GB2312" pitchFamily="49" charset="-122"/>
              </a:rPr>
              <a:t>, …, </a:t>
            </a:r>
            <a:r>
              <a:rPr kumimoji="1" lang="en-US" altLang="zh-CN" sz="2400" i="1" dirty="0" err="1" smtClean="0">
                <a:latin typeface="+mn-lt"/>
              </a:rPr>
              <a:t>α</a:t>
            </a:r>
            <a:r>
              <a:rPr kumimoji="1" lang="en-US" altLang="zh-CN" sz="2400" b="1" i="1" baseline="-25000" dirty="0" err="1" smtClean="0">
                <a:solidFill>
                  <a:srgbClr val="FF0000"/>
                </a:solidFill>
                <a:latin typeface="+mn-lt"/>
                <a:ea typeface="楷体_GB2312" pitchFamily="49" charset="-122"/>
              </a:rPr>
              <a:t>m</a:t>
            </a:r>
            <a:endParaRPr kumimoji="1" lang="en-US" altLang="zh-CN" sz="2400" b="1" dirty="0">
              <a:solidFill>
                <a:srgbClr val="FF0000"/>
              </a:solidFill>
              <a:latin typeface="+mn-lt"/>
              <a:ea typeface="楷体_GB2312" pitchFamily="49" charset="-122"/>
            </a:endParaRPr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线性相关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492500" y="2786058"/>
            <a:ext cx="3016250" cy="1335088"/>
          </a:xfrm>
          <a:prstGeom prst="rect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元齐次线性方程组</a:t>
            </a:r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Ax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= 0</a:t>
            </a:r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有非零解</a:t>
            </a:r>
          </a:p>
        </p:txBody>
      </p:sp>
      <p:sp>
        <p:nvSpPr>
          <p:cNvPr id="24588" name="AutoShape 12"/>
          <p:cNvSpPr>
            <a:spLocks noChangeArrowheads="1"/>
          </p:cNvSpPr>
          <p:nvPr/>
        </p:nvSpPr>
        <p:spPr bwMode="auto">
          <a:xfrm>
            <a:off x="2844800" y="3289296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7381875" y="3209921"/>
            <a:ext cx="1393825" cy="473075"/>
          </a:xfrm>
          <a:prstGeom prst="rect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) </a:t>
            </a:r>
            <a:r>
              <a:rPr lang="en-US" altLang="zh-CN" sz="2400" b="1">
                <a:latin typeface="Symbol" pitchFamily="18" charset="2"/>
                <a:ea typeface="楷体_GB2312" pitchFamily="49" charset="-122"/>
              </a:rPr>
              <a:t>&lt;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endParaRPr kumimoji="1" lang="en-US" altLang="zh-CN" sz="2400" b="1" i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590" name="AutoShape 14"/>
          <p:cNvSpPr>
            <a:spLocks noChangeArrowheads="1"/>
          </p:cNvSpPr>
          <p:nvPr/>
        </p:nvSpPr>
        <p:spPr bwMode="auto">
          <a:xfrm>
            <a:off x="6661150" y="3217858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323529" y="4657721"/>
            <a:ext cx="2476822" cy="1348061"/>
          </a:xfrm>
          <a:prstGeom prst="rect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向量组</a:t>
            </a:r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400" b="1" dirty="0" smtClean="0"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en-US" altLang="zh-CN" sz="2400" i="1" dirty="0" smtClean="0">
                <a:latin typeface="+mj-lt"/>
              </a:rPr>
              <a:t>α</a:t>
            </a:r>
            <a:r>
              <a:rPr kumimoji="1" lang="en-US" altLang="zh-CN" sz="2400" b="1" baseline="-25000" dirty="0" smtClean="0">
                <a:latin typeface="+mj-lt"/>
                <a:ea typeface="楷体_GB2312" pitchFamily="49" charset="-122"/>
              </a:rPr>
              <a:t>1</a:t>
            </a:r>
            <a:r>
              <a:rPr kumimoji="1" lang="en-US" altLang="zh-CN" sz="2400" b="1" dirty="0">
                <a:latin typeface="+mj-lt"/>
                <a:ea typeface="楷体_GB2312" pitchFamily="49" charset="-122"/>
              </a:rPr>
              <a:t>, </a:t>
            </a:r>
            <a:r>
              <a:rPr kumimoji="1" lang="en-US" altLang="zh-CN" sz="2400" i="1" dirty="0" smtClean="0">
                <a:latin typeface="+mj-lt"/>
              </a:rPr>
              <a:t>α</a:t>
            </a:r>
            <a:r>
              <a:rPr kumimoji="1" lang="en-US" altLang="zh-CN" sz="2400" b="1" baseline="-25000" dirty="0" smtClean="0">
                <a:latin typeface="+mj-lt"/>
                <a:ea typeface="楷体_GB2312" pitchFamily="49" charset="-122"/>
              </a:rPr>
              <a:t>2</a:t>
            </a:r>
            <a:r>
              <a:rPr kumimoji="1" lang="en-US" altLang="zh-CN" sz="2400" b="1" dirty="0">
                <a:latin typeface="+mj-lt"/>
                <a:ea typeface="楷体_GB2312" pitchFamily="49" charset="-122"/>
              </a:rPr>
              <a:t>, …, </a:t>
            </a:r>
            <a:r>
              <a:rPr kumimoji="1" lang="en-US" altLang="zh-CN" sz="2400" i="1" dirty="0" err="1" smtClean="0">
                <a:latin typeface="+mj-lt"/>
              </a:rPr>
              <a:t>α</a:t>
            </a:r>
            <a:r>
              <a:rPr kumimoji="1" lang="en-US" altLang="zh-CN" sz="2400" b="1" i="1" baseline="-25000" dirty="0" err="1" smtClean="0">
                <a:solidFill>
                  <a:srgbClr val="FF0000"/>
                </a:solidFill>
                <a:latin typeface="+mj-lt"/>
                <a:ea typeface="楷体_GB2312" pitchFamily="49" charset="-122"/>
              </a:rPr>
              <a:t>m</a:t>
            </a:r>
            <a:endParaRPr kumimoji="1" lang="en-US" altLang="zh-CN" sz="2400" b="1" dirty="0">
              <a:solidFill>
                <a:srgbClr val="FF0000"/>
              </a:solidFill>
              <a:latin typeface="+mj-lt"/>
              <a:ea typeface="楷体_GB2312" pitchFamily="49" charset="-122"/>
            </a:endParaRPr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线性无关</a:t>
            </a: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3492500" y="4657721"/>
            <a:ext cx="3016250" cy="1335087"/>
          </a:xfrm>
          <a:prstGeom prst="rect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元齐次线性方程组</a:t>
            </a:r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Ax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= 0</a:t>
            </a:r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只有零解</a:t>
            </a:r>
          </a:p>
        </p:txBody>
      </p:sp>
      <p:sp>
        <p:nvSpPr>
          <p:cNvPr id="4" name="AutoShape 12"/>
          <p:cNvSpPr>
            <a:spLocks noChangeArrowheads="1"/>
          </p:cNvSpPr>
          <p:nvPr/>
        </p:nvSpPr>
        <p:spPr bwMode="auto">
          <a:xfrm>
            <a:off x="2844800" y="5160958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7381875" y="5081583"/>
            <a:ext cx="1393825" cy="473075"/>
          </a:xfrm>
          <a:prstGeom prst="rect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) </a:t>
            </a:r>
            <a:r>
              <a:rPr lang="en-US" altLang="zh-CN" sz="2400" b="1">
                <a:latin typeface="Symbol" pitchFamily="18" charset="2"/>
                <a:ea typeface="楷体_GB2312" pitchFamily="49" charset="-122"/>
              </a:rPr>
              <a:t>=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endParaRPr kumimoji="1" lang="en-US" altLang="zh-CN" sz="2400" b="1" i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AutoShape 14"/>
          <p:cNvSpPr>
            <a:spLocks noChangeArrowheads="1"/>
          </p:cNvSpPr>
          <p:nvPr/>
        </p:nvSpPr>
        <p:spPr bwMode="auto">
          <a:xfrm>
            <a:off x="6661150" y="5089521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7050" name="Object 23"/>
          <p:cNvGraphicFramePr>
            <a:graphicFrameLocks noChangeAspect="1"/>
          </p:cNvGraphicFramePr>
          <p:nvPr/>
        </p:nvGraphicFramePr>
        <p:xfrm>
          <a:off x="1324570" y="1276338"/>
          <a:ext cx="61277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2" name="公式" r:id="rId3" imgW="4927320" imgH="419040" progId="Equation.3">
                  <p:embed/>
                </p:oleObj>
              </mc:Choice>
              <mc:Fallback>
                <p:oleObj name="公式" r:id="rId3" imgW="4927320" imgH="41904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570" y="1276338"/>
                        <a:ext cx="612775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4"/>
          <p:cNvGraphicFramePr>
            <a:graphicFrameLocks noChangeAspect="1"/>
          </p:cNvGraphicFramePr>
          <p:nvPr/>
        </p:nvGraphicFramePr>
        <p:xfrm>
          <a:off x="1590675" y="1885942"/>
          <a:ext cx="54959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3" name="公式" r:id="rId5" imgW="4419360" imgH="380880" progId="Equation.3">
                  <p:embed/>
                </p:oleObj>
              </mc:Choice>
              <mc:Fallback>
                <p:oleObj name="公式" r:id="rId5" imgW="4419360" imgH="38088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1885942"/>
                        <a:ext cx="54959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5"/>
          <p:cNvGraphicFramePr>
            <a:graphicFrameLocks noChangeAspect="1"/>
          </p:cNvGraphicFramePr>
          <p:nvPr/>
        </p:nvGraphicFramePr>
        <p:xfrm>
          <a:off x="1187624" y="756410"/>
          <a:ext cx="6264696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4" name="公式" r:id="rId7" imgW="5638680" imgH="393480" progId="Equation.3">
                  <p:embed/>
                </p:oleObj>
              </mc:Choice>
              <mc:Fallback>
                <p:oleObj name="公式" r:id="rId7" imgW="5638680" imgH="39348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756410"/>
                        <a:ext cx="6264696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5C71CE-F9BC-4677-A200-6078C3AD018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6" grpId="0" animBg="1"/>
      <p:bldP spid="24587" grpId="0" animBg="1"/>
      <p:bldP spid="24588" grpId="0" animBg="1"/>
      <p:bldP spid="24589" grpId="0" animBg="1"/>
      <p:bldP spid="24590" grpId="0" animBg="1"/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395288" y="404813"/>
            <a:ext cx="84597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线性相关的定义还可以用另一种说法</a:t>
            </a:r>
          </a:p>
        </p:txBody>
      </p:sp>
      <p:sp>
        <p:nvSpPr>
          <p:cNvPr id="14358" name="Rectangle 18"/>
          <p:cNvSpPr>
            <a:spLocks noChangeArrowheads="1"/>
          </p:cNvSpPr>
          <p:nvPr/>
        </p:nvSpPr>
        <p:spPr bwMode="auto">
          <a:xfrm>
            <a:off x="468313" y="4910151"/>
            <a:ext cx="64817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量组</a:t>
            </a:r>
            <a:r>
              <a:rPr kumimoji="1" lang="zh-CN" altLang="en-US" sz="2800" b="1" i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… , </a:t>
            </a:r>
            <a:r>
              <a:rPr kumimoji="1" lang="en-US" altLang="zh-CN" sz="2800" b="1" i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i="1" baseline="-2500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s  </a:t>
            </a: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称为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线性相关的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.</a:t>
            </a:r>
          </a:p>
        </p:txBody>
      </p:sp>
      <p:sp>
        <p:nvSpPr>
          <p:cNvPr id="14359" name="Text Box 16"/>
          <p:cNvSpPr txBox="1">
            <a:spLocks noChangeArrowheads="1"/>
          </p:cNvSpPr>
          <p:nvPr/>
        </p:nvSpPr>
        <p:spPr bwMode="auto">
          <a:xfrm>
            <a:off x="971550" y="3614751"/>
            <a:ext cx="754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定义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'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   </a:t>
            </a: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如果向量组 </a:t>
            </a:r>
            <a:r>
              <a:rPr kumimoji="1" lang="zh-CN" altLang="en-US" sz="2800" b="1" i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… , </a:t>
            </a:r>
            <a:r>
              <a:rPr kumimoji="1" lang="en-US" altLang="zh-CN" sz="2800" b="1" i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i="1" baseline="-2500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s  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(s  2)</a:t>
            </a: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中</a:t>
            </a:r>
          </a:p>
        </p:txBody>
      </p:sp>
      <p:sp>
        <p:nvSpPr>
          <p:cNvPr id="14360" name="Text Box 17"/>
          <p:cNvSpPr txBox="1">
            <a:spLocks noChangeArrowheads="1"/>
          </p:cNvSpPr>
          <p:nvPr/>
        </p:nvSpPr>
        <p:spPr bwMode="auto">
          <a:xfrm>
            <a:off x="468313" y="4333889"/>
            <a:ext cx="8153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至少有一个向量可以由其余向量线性表示，则向</a:t>
            </a:r>
          </a:p>
        </p:txBody>
      </p:sp>
      <p:sp>
        <p:nvSpPr>
          <p:cNvPr id="14362" name="Text Box 5"/>
          <p:cNvSpPr txBox="1">
            <a:spLocks noChangeArrowheads="1"/>
          </p:cNvSpPr>
          <p:nvPr/>
        </p:nvSpPr>
        <p:spPr bwMode="auto">
          <a:xfrm>
            <a:off x="1042988" y="1328735"/>
            <a:ext cx="7467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定义 </a:t>
            </a: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1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    </a:t>
            </a:r>
            <a:r>
              <a:rPr kumimoji="1" lang="zh-CN" altLang="en-US" sz="2800" b="1" dirty="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向量组 </a:t>
            </a:r>
            <a:r>
              <a:rPr kumimoji="1" lang="zh-CN" altLang="en-US" sz="2800" b="1" i="1" dirty="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 dirty="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800" b="1" dirty="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 dirty="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 dirty="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z="2800" b="1" dirty="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… , </a:t>
            </a:r>
            <a:r>
              <a:rPr kumimoji="1" lang="en-US" altLang="zh-CN" sz="2800" b="1" i="1" dirty="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i="1" baseline="-25000" dirty="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s  </a:t>
            </a:r>
            <a:r>
              <a:rPr kumimoji="1" lang="en-US" altLang="zh-CN" sz="2800" b="1" dirty="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(s  1)</a:t>
            </a:r>
            <a:r>
              <a:rPr kumimoji="1" lang="en-US" altLang="zh-CN" sz="2800" b="1" dirty="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 b="1" dirty="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称为</a:t>
            </a:r>
          </a:p>
        </p:txBody>
      </p:sp>
      <p:sp>
        <p:nvSpPr>
          <p:cNvPr id="14363" name="Text Box 6"/>
          <p:cNvSpPr txBox="1">
            <a:spLocks noChangeArrowheads="1"/>
          </p:cNvSpPr>
          <p:nvPr/>
        </p:nvSpPr>
        <p:spPr bwMode="auto">
          <a:xfrm>
            <a:off x="468313" y="1976435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线性相关的</a:t>
            </a: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，如果存在不全为零的实数 </a:t>
            </a:r>
            <a:r>
              <a:rPr kumimoji="1" lang="en-US" altLang="zh-CN" sz="2800" b="1" i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baseline="-2500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 , </a:t>
            </a:r>
            <a:r>
              <a:rPr kumimoji="1" lang="en-US" altLang="zh-CN" sz="2800" b="1" i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baseline="-2500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 , </a:t>
            </a:r>
          </a:p>
        </p:txBody>
      </p:sp>
      <p:sp>
        <p:nvSpPr>
          <p:cNvPr id="14364" name="Text Box 7"/>
          <p:cNvSpPr txBox="1">
            <a:spLocks noChangeArrowheads="1"/>
          </p:cNvSpPr>
          <p:nvPr/>
        </p:nvSpPr>
        <p:spPr bwMode="auto">
          <a:xfrm>
            <a:off x="468313" y="2552698"/>
            <a:ext cx="2514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… ,</a:t>
            </a:r>
            <a:r>
              <a:rPr kumimoji="1" lang="en-US" altLang="zh-CN" sz="2800" b="1" i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 k</a:t>
            </a:r>
            <a:r>
              <a:rPr kumimoji="1" lang="en-US" altLang="zh-CN" sz="2800" b="1" i="1" baseline="-2500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s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 ,   </a:t>
            </a:r>
            <a:r>
              <a:rPr kumimoji="1" lang="zh-CN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使</a:t>
            </a:r>
            <a:endParaRPr kumimoji="1" lang="zh-CN" altLang="en-US" sz="2800" b="1">
              <a:solidFill>
                <a:srgbClr val="0066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4365" name="Rectangle 9"/>
          <p:cNvSpPr>
            <a:spLocks noChangeArrowheads="1"/>
          </p:cNvSpPr>
          <p:nvPr/>
        </p:nvSpPr>
        <p:spPr bwMode="auto">
          <a:xfrm>
            <a:off x="2411413" y="2552698"/>
            <a:ext cx="59039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b="1" i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baseline="-2500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1" i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 + </a:t>
            </a:r>
            <a:r>
              <a:rPr kumimoji="1" lang="en-US" altLang="zh-CN" sz="2800" b="1" i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baseline="-2500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1" i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 + ... +</a:t>
            </a:r>
            <a:r>
              <a:rPr kumimoji="1" lang="en-US" altLang="zh-CN" sz="2800" b="1" i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="1" i="1" baseline="-2500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s</a:t>
            </a:r>
            <a:r>
              <a:rPr kumimoji="1" lang="en-US" altLang="zh-CN" sz="2800" b="1" i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i="1" baseline="-2500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s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 = 0.        </a:t>
            </a:r>
            <a:endParaRPr kumimoji="1" lang="en-US" altLang="zh-CN" sz="2800" b="1">
              <a:solidFill>
                <a:srgbClr val="006600"/>
              </a:solidFill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5C71CE-F9BC-4677-A200-6078C3AD018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8" grpId="0"/>
      <p:bldP spid="14359" grpId="0"/>
      <p:bldP spid="143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09" name="Group 33"/>
          <p:cNvGrpSpPr>
            <a:grpSpLocks/>
          </p:cNvGrpSpPr>
          <p:nvPr/>
        </p:nvGrpSpPr>
        <p:grpSpPr bwMode="auto">
          <a:xfrm>
            <a:off x="468313" y="333375"/>
            <a:ext cx="9072562" cy="519113"/>
            <a:chOff x="295" y="210"/>
            <a:chExt cx="5715" cy="327"/>
          </a:xfrm>
        </p:grpSpPr>
        <p:sp>
          <p:nvSpPr>
            <p:cNvPr id="50181" name="Text Box 6"/>
            <p:cNvSpPr txBox="1">
              <a:spLocks noChangeArrowheads="1"/>
            </p:cNvSpPr>
            <p:nvPr/>
          </p:nvSpPr>
          <p:spPr bwMode="auto">
            <a:xfrm>
              <a:off x="295" y="210"/>
              <a:ext cx="57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定义</a:t>
              </a:r>
              <a:r>
                <a:rPr kumimoji="1" lang="en-US" altLang="zh-CN" sz="2800" b="1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8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  <a:r>
                <a:rPr kumimoji="1" lang="zh-CN" altLang="en-US" sz="2800" b="1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若向量组           不线性相关，则称</a:t>
              </a:r>
              <a:endParaRPr kumimoji="1" lang="zh-CN" altLang="en-US" sz="2800">
                <a:solidFill>
                  <a:srgbClr val="0066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50182" name="Object 7" descr="白色大理石"/>
            <p:cNvGraphicFramePr>
              <a:graphicFrameLocks noChangeAspect="1"/>
            </p:cNvGraphicFramePr>
            <p:nvPr/>
          </p:nvGraphicFramePr>
          <p:xfrm>
            <a:off x="2064" y="210"/>
            <a:ext cx="1134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29" name="Equation" r:id="rId3" imgW="812520" imgH="228600" progId="Equation.DSMT4">
                    <p:embed/>
                  </p:oleObj>
                </mc:Choice>
                <mc:Fallback>
                  <p:oleObj name="Equation" r:id="rId3" imgW="81252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10"/>
                          <a:ext cx="1134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183" name="Object 10" descr="白色大理石"/>
          <p:cNvGraphicFramePr>
            <a:graphicFrameLocks noChangeAspect="1"/>
          </p:cNvGraphicFramePr>
          <p:nvPr/>
        </p:nvGraphicFramePr>
        <p:xfrm>
          <a:off x="2051050" y="1916113"/>
          <a:ext cx="2649538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0" name="Equation" r:id="rId5" imgW="1066680" imgH="228600" progId="Equation.DSMT4">
                  <p:embed/>
                </p:oleObj>
              </mc:Choice>
              <mc:Fallback>
                <p:oleObj name="Equation" r:id="rId5" imgW="106668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916113"/>
                        <a:ext cx="2649538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11" descr="白色大理石"/>
          <p:cNvGraphicFramePr>
            <a:graphicFrameLocks noChangeAspect="1"/>
          </p:cNvGraphicFramePr>
          <p:nvPr/>
        </p:nvGraphicFramePr>
        <p:xfrm>
          <a:off x="1979613" y="2420938"/>
          <a:ext cx="4159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1" name="Equation" r:id="rId7" imgW="1663560" imgH="228600" progId="Equation.DSMT4">
                  <p:embed/>
                </p:oleObj>
              </mc:Choice>
              <mc:Fallback>
                <p:oleObj name="Equation" r:id="rId7" imgW="166356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420938"/>
                        <a:ext cx="4159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85" name="Group 34"/>
          <p:cNvGrpSpPr>
            <a:grpSpLocks/>
          </p:cNvGrpSpPr>
          <p:nvPr/>
        </p:nvGrpSpPr>
        <p:grpSpPr bwMode="auto">
          <a:xfrm>
            <a:off x="1763713" y="836613"/>
            <a:ext cx="5903912" cy="563562"/>
            <a:chOff x="1384" y="527"/>
            <a:chExt cx="3719" cy="355"/>
          </a:xfrm>
        </p:grpSpPr>
        <p:sp>
          <p:nvSpPr>
            <p:cNvPr id="50186" name="Text Box 13"/>
            <p:cNvSpPr txBox="1">
              <a:spLocks noChangeArrowheads="1"/>
            </p:cNvSpPr>
            <p:nvPr/>
          </p:nvSpPr>
          <p:spPr bwMode="auto">
            <a:xfrm>
              <a:off x="1384" y="527"/>
              <a:ext cx="371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向量组          为</a:t>
              </a:r>
              <a:r>
                <a:rPr kumimoji="1" lang="zh-CN" altLang="en-US" sz="2800" b="1">
                  <a:solidFill>
                    <a:srgbClr val="CC0000"/>
                  </a:solidFill>
                  <a:latin typeface="黑体" pitchFamily="49" charset="-122"/>
                  <a:ea typeface="黑体" pitchFamily="49" charset="-122"/>
                </a:rPr>
                <a:t>线性无关的</a:t>
              </a:r>
              <a:r>
                <a:rPr kumimoji="1" lang="en-US" altLang="zh-CN" sz="2800"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50187" name="Object 14" descr="白色大理石"/>
            <p:cNvGraphicFramePr>
              <a:graphicFrameLocks noChangeAspect="1"/>
            </p:cNvGraphicFramePr>
            <p:nvPr/>
          </p:nvGraphicFramePr>
          <p:xfrm>
            <a:off x="2110" y="546"/>
            <a:ext cx="113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32" name="Equation" r:id="rId9" imgW="812520" imgH="228600" progId="Equation.DSMT4">
                    <p:embed/>
                  </p:oleObj>
                </mc:Choice>
                <mc:Fallback>
                  <p:oleObj name="Equation" r:id="rId9" imgW="812520" imgH="2286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0" y="546"/>
                          <a:ext cx="113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89" name="Text Box 16"/>
          <p:cNvSpPr txBox="1">
            <a:spLocks noChangeArrowheads="1"/>
          </p:cNvSpPr>
          <p:nvPr/>
        </p:nvSpPr>
        <p:spPr bwMode="auto">
          <a:xfrm>
            <a:off x="1331913" y="4005263"/>
            <a:ext cx="66976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则称向量组            为</a:t>
            </a:r>
            <a:r>
              <a:rPr kumimoji="1" lang="zh-CN" altLang="en-US" sz="2800" b="1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线性无关的</a:t>
            </a:r>
            <a:r>
              <a:rPr kumimoji="1" lang="en-US" altLang="zh-CN" sz="2800"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graphicFrame>
        <p:nvGraphicFramePr>
          <p:cNvPr id="50190" name="Object 17" descr="白色大理石"/>
          <p:cNvGraphicFramePr>
            <a:graphicFrameLocks noChangeAspect="1"/>
          </p:cNvGraphicFramePr>
          <p:nvPr/>
        </p:nvGraphicFramePr>
        <p:xfrm>
          <a:off x="3276600" y="4005263"/>
          <a:ext cx="208915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3" name="Equation" r:id="rId11" imgW="812520" imgH="228600" progId="Equation.DSMT4">
                  <p:embed/>
                </p:oleObj>
              </mc:Choice>
              <mc:Fallback>
                <p:oleObj name="Equation" r:id="rId11" imgW="81252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005263"/>
                        <a:ext cx="208915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1" name="Text Box 20"/>
          <p:cNvSpPr txBox="1">
            <a:spLocks noChangeArrowheads="1"/>
          </p:cNvSpPr>
          <p:nvPr/>
        </p:nvSpPr>
        <p:spPr bwMode="auto">
          <a:xfrm>
            <a:off x="4932363" y="1844675"/>
            <a:ext cx="54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使</a:t>
            </a:r>
          </a:p>
        </p:txBody>
      </p:sp>
      <p:sp>
        <p:nvSpPr>
          <p:cNvPr id="50193" name="Text Box 9"/>
          <p:cNvSpPr txBox="1">
            <a:spLocks noChangeArrowheads="1"/>
          </p:cNvSpPr>
          <p:nvPr/>
        </p:nvSpPr>
        <p:spPr bwMode="auto">
          <a:xfrm>
            <a:off x="468313" y="1412875"/>
            <a:ext cx="82819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定义</a:t>
            </a:r>
            <a:r>
              <a:rPr kumimoji="1" lang="en-US" altLang="zh-CN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2’</a:t>
            </a:r>
            <a:r>
              <a:rPr kumimoji="1" lang="zh-CN" altLang="en-US" sz="2800" b="1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若在实数集中找不到不全为零的实数</a:t>
            </a:r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            </a:t>
            </a:r>
            <a:r>
              <a:rPr kumimoji="1" lang="zh-CN" altLang="en-US" sz="2800">
                <a:latin typeface="黑体" pitchFamily="49" charset="-122"/>
                <a:ea typeface="黑体" pitchFamily="49" charset="-122"/>
              </a:rPr>
              <a:t> 　　</a:t>
            </a:r>
          </a:p>
        </p:txBody>
      </p:sp>
      <p:grpSp>
        <p:nvGrpSpPr>
          <p:cNvPr id="50195" name="Group 37"/>
          <p:cNvGrpSpPr>
            <a:grpSpLocks/>
          </p:cNvGrpSpPr>
          <p:nvPr/>
        </p:nvGrpSpPr>
        <p:grpSpPr bwMode="auto">
          <a:xfrm>
            <a:off x="611188" y="4508500"/>
            <a:ext cx="7416800" cy="644525"/>
            <a:chOff x="613" y="2432"/>
            <a:chExt cx="4672" cy="406"/>
          </a:xfrm>
        </p:grpSpPr>
        <p:sp>
          <p:nvSpPr>
            <p:cNvPr id="50196" name="Text Box 24"/>
            <p:cNvSpPr txBox="1">
              <a:spLocks noChangeArrowheads="1"/>
            </p:cNvSpPr>
            <p:nvPr/>
          </p:nvSpPr>
          <p:spPr bwMode="auto">
            <a:xfrm>
              <a:off x="613" y="2432"/>
              <a:ext cx="46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或者说</a:t>
              </a:r>
              <a:r>
                <a:rPr kumimoji="1" lang="zh-CN" altLang="en-US" sz="2800" b="1">
                  <a:latin typeface="Times New Roman" pitchFamily="18" charset="0"/>
                  <a:ea typeface="黑体" pitchFamily="49" charset="-122"/>
                </a:rPr>
                <a:t>：</a:t>
              </a:r>
              <a:r>
                <a:rPr kumimoji="1" lang="zh-CN" altLang="en-US" sz="2800" b="1">
                  <a:solidFill>
                    <a:srgbClr val="006600"/>
                  </a:solidFill>
                  <a:latin typeface="Times New Roman" pitchFamily="18" charset="0"/>
                  <a:ea typeface="黑体" pitchFamily="49" charset="-122"/>
                </a:rPr>
                <a:t>若由</a:t>
              </a:r>
              <a:r>
                <a:rPr kumimoji="1" lang="zh-CN" altLang="en-US" sz="3200" b="1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     </a:t>
              </a:r>
            </a:p>
          </p:txBody>
        </p:sp>
        <p:graphicFrame>
          <p:nvGraphicFramePr>
            <p:cNvPr id="50197" name="Object 26" descr="白色大理石"/>
            <p:cNvGraphicFramePr>
              <a:graphicFrameLocks noChangeAspect="1"/>
            </p:cNvGraphicFramePr>
            <p:nvPr/>
          </p:nvGraphicFramePr>
          <p:xfrm>
            <a:off x="2155" y="2478"/>
            <a:ext cx="262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34" name="Equation" r:id="rId13" imgW="1663560" imgH="228600" progId="Equation.DSMT4">
                    <p:embed/>
                  </p:oleObj>
                </mc:Choice>
                <mc:Fallback>
                  <p:oleObj name="Equation" r:id="rId13" imgW="1663560" imgH="2286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5" y="2478"/>
                          <a:ext cx="262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99" name="Text Box 27"/>
          <p:cNvSpPr txBox="1">
            <a:spLocks noChangeArrowheads="1"/>
          </p:cNvSpPr>
          <p:nvPr/>
        </p:nvSpPr>
        <p:spPr bwMode="auto">
          <a:xfrm>
            <a:off x="1763713" y="5084763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必可推出</a:t>
            </a:r>
          </a:p>
        </p:txBody>
      </p:sp>
      <p:graphicFrame>
        <p:nvGraphicFramePr>
          <p:cNvPr id="50200" name="Object 28" descr="白色大理石"/>
          <p:cNvGraphicFramePr>
            <a:graphicFrameLocks noChangeAspect="1"/>
          </p:cNvGraphicFramePr>
          <p:nvPr/>
        </p:nvGraphicFramePr>
        <p:xfrm>
          <a:off x="3492500" y="5084763"/>
          <a:ext cx="318611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5" name="Equation" r:id="rId15" imgW="1282680" imgH="228600" progId="Equation.DSMT4">
                  <p:embed/>
                </p:oleObj>
              </mc:Choice>
              <mc:Fallback>
                <p:oleObj name="Equation" r:id="rId15" imgW="1282680" imgH="2286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084763"/>
                        <a:ext cx="3186113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01" name="Group 29"/>
          <p:cNvGrpSpPr>
            <a:grpSpLocks/>
          </p:cNvGrpSpPr>
          <p:nvPr/>
        </p:nvGrpSpPr>
        <p:grpSpPr bwMode="auto">
          <a:xfrm>
            <a:off x="1692275" y="5589588"/>
            <a:ext cx="6697663" cy="581025"/>
            <a:chOff x="884" y="2201"/>
            <a:chExt cx="4219" cy="322"/>
          </a:xfrm>
        </p:grpSpPr>
        <p:sp>
          <p:nvSpPr>
            <p:cNvPr id="50202" name="Text Box 30"/>
            <p:cNvSpPr txBox="1">
              <a:spLocks noChangeArrowheads="1"/>
            </p:cNvSpPr>
            <p:nvPr/>
          </p:nvSpPr>
          <p:spPr bwMode="auto">
            <a:xfrm>
              <a:off x="884" y="2205"/>
              <a:ext cx="42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则称向量组           为</a:t>
              </a:r>
              <a:r>
                <a:rPr kumimoji="1" lang="zh-CN" altLang="en-US" sz="2800" b="1">
                  <a:solidFill>
                    <a:srgbClr val="CC0000"/>
                  </a:solidFill>
                  <a:latin typeface="黑体" pitchFamily="49" charset="-122"/>
                  <a:ea typeface="黑体" pitchFamily="49" charset="-122"/>
                </a:rPr>
                <a:t>线性无关的</a:t>
              </a:r>
              <a:r>
                <a:rPr kumimoji="1" lang="en-US" altLang="zh-CN" sz="2800"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50203" name="Object 31" descr="白色大理石"/>
            <p:cNvGraphicFramePr>
              <a:graphicFrameLocks noChangeAspect="1"/>
            </p:cNvGraphicFramePr>
            <p:nvPr/>
          </p:nvGraphicFramePr>
          <p:xfrm>
            <a:off x="2154" y="2201"/>
            <a:ext cx="1089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36" name="Equation" r:id="rId17" imgW="812520" imgH="228600" progId="Equation.DSMT4">
                    <p:embed/>
                  </p:oleObj>
                </mc:Choice>
                <mc:Fallback>
                  <p:oleObj name="Equation" r:id="rId17" imgW="812520" imgH="2286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201"/>
                          <a:ext cx="1089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204" name="Group 42"/>
          <p:cNvGrpSpPr>
            <a:grpSpLocks/>
          </p:cNvGrpSpPr>
          <p:nvPr/>
        </p:nvGrpSpPr>
        <p:grpSpPr bwMode="auto">
          <a:xfrm>
            <a:off x="827088" y="2924175"/>
            <a:ext cx="6467475" cy="566738"/>
            <a:chOff x="793" y="1797"/>
            <a:chExt cx="4074" cy="357"/>
          </a:xfrm>
        </p:grpSpPr>
        <p:sp>
          <p:nvSpPr>
            <p:cNvPr id="50205" name="Text Box 38"/>
            <p:cNvSpPr txBox="1">
              <a:spLocks noChangeArrowheads="1"/>
            </p:cNvSpPr>
            <p:nvPr/>
          </p:nvSpPr>
          <p:spPr bwMode="auto">
            <a:xfrm>
              <a:off x="793" y="1797"/>
              <a:ext cx="23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rgbClr val="006600"/>
                  </a:solidFill>
                  <a:latin typeface="Times New Roman" pitchFamily="18" charset="0"/>
                  <a:ea typeface="黑体" pitchFamily="49" charset="-122"/>
                </a:rPr>
                <a:t>（即对任何不全为零的</a:t>
              </a:r>
            </a:p>
          </p:txBody>
        </p:sp>
        <p:graphicFrame>
          <p:nvGraphicFramePr>
            <p:cNvPr id="50206" name="Object 39" descr="白色大理石"/>
            <p:cNvGraphicFramePr>
              <a:graphicFrameLocks noChangeAspect="1"/>
            </p:cNvGraphicFramePr>
            <p:nvPr/>
          </p:nvGraphicFramePr>
          <p:xfrm>
            <a:off x="3198" y="1797"/>
            <a:ext cx="1669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37" name="Equation" r:id="rId19" imgW="1066680" imgH="228600" progId="Equation.DSMT4">
                    <p:embed/>
                  </p:oleObj>
                </mc:Choice>
                <mc:Fallback>
                  <p:oleObj name="Equation" r:id="rId19" imgW="1066680" imgH="22860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797"/>
                          <a:ext cx="1669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207" name="Text Box 40"/>
          <p:cNvSpPr txBox="1">
            <a:spLocks noChangeArrowheads="1"/>
          </p:cNvSpPr>
          <p:nvPr/>
        </p:nvSpPr>
        <p:spPr bwMode="auto">
          <a:xfrm>
            <a:off x="1331913" y="3429000"/>
            <a:ext cx="17287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总有</a:t>
            </a:r>
          </a:p>
        </p:txBody>
      </p:sp>
      <p:graphicFrame>
        <p:nvGraphicFramePr>
          <p:cNvPr id="50208" name="Object 41" descr="白色大理石"/>
          <p:cNvGraphicFramePr>
            <a:graphicFrameLocks noChangeAspect="1"/>
          </p:cNvGraphicFramePr>
          <p:nvPr/>
        </p:nvGraphicFramePr>
        <p:xfrm>
          <a:off x="2484438" y="3429000"/>
          <a:ext cx="431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8" name="Equation" r:id="rId21" imgW="1726920" imgH="228600" progId="Equation.DSMT4">
                  <p:embed/>
                </p:oleObj>
              </mc:Choice>
              <mc:Fallback>
                <p:oleObj name="Equation" r:id="rId21" imgW="1726920" imgH="2286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429000"/>
                        <a:ext cx="431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5C71CE-F9BC-4677-A200-6078C3AD018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9" grpId="0"/>
      <p:bldP spid="50191" grpId="0"/>
      <p:bldP spid="50199" grpId="0"/>
      <p:bldP spid="5020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1" name="Text Box 12"/>
          <p:cNvSpPr txBox="1">
            <a:spLocks noChangeArrowheads="1"/>
          </p:cNvSpPr>
          <p:nvPr/>
        </p:nvSpPr>
        <p:spPr bwMode="auto">
          <a:xfrm>
            <a:off x="468313" y="3141663"/>
            <a:ext cx="86756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定义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"</a:t>
            </a:r>
            <a:r>
              <a:rPr kumimoji="1" lang="en-US" altLang="zh-CN" sz="3200" b="1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   </a:t>
            </a:r>
            <a:r>
              <a:rPr kumimoji="1" lang="zh-CN" altLang="en-US" sz="2800" b="1">
                <a:solidFill>
                  <a:srgbClr val="006000"/>
                </a:solidFill>
                <a:latin typeface="Times New Roman" pitchFamily="18" charset="0"/>
                <a:ea typeface="黑体" pitchFamily="49" charset="-122"/>
              </a:rPr>
              <a:t>如果向量组 </a:t>
            </a:r>
            <a:r>
              <a:rPr kumimoji="1" lang="zh-CN" altLang="en-US" sz="2800" b="1" i="1">
                <a:solidFill>
                  <a:srgbClr val="006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solidFill>
                  <a:srgbClr val="006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800" b="1">
                <a:solidFill>
                  <a:srgbClr val="006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6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solidFill>
                  <a:srgbClr val="006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z="2800" b="1">
                <a:solidFill>
                  <a:srgbClr val="006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… , </a:t>
            </a:r>
            <a:r>
              <a:rPr kumimoji="1" lang="en-US" altLang="zh-CN" sz="2800" b="1" i="1">
                <a:solidFill>
                  <a:srgbClr val="006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i="1" baseline="-25000">
                <a:solidFill>
                  <a:srgbClr val="006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s  </a:t>
            </a:r>
            <a:r>
              <a:rPr kumimoji="1" lang="en-US" altLang="zh-CN" sz="2800" b="1">
                <a:solidFill>
                  <a:srgbClr val="006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(s  2)</a:t>
            </a:r>
            <a:r>
              <a:rPr kumimoji="1" lang="zh-CN" altLang="en-US" sz="2800" b="1">
                <a:solidFill>
                  <a:srgbClr val="006000"/>
                </a:solidFill>
                <a:latin typeface="Times New Roman" pitchFamily="18" charset="0"/>
                <a:ea typeface="黑体" pitchFamily="49" charset="-122"/>
              </a:rPr>
              <a:t>中的</a:t>
            </a:r>
            <a:r>
              <a:rPr kumimoji="1" lang="zh-CN" altLang="en-US" sz="2800" b="1">
                <a:solidFill>
                  <a:srgbClr val="006000"/>
                </a:solidFill>
                <a:ea typeface="黑体" pitchFamily="49" charset="-122"/>
              </a:rPr>
              <a:t>每</a:t>
            </a:r>
          </a:p>
        </p:txBody>
      </p:sp>
      <p:sp>
        <p:nvSpPr>
          <p:cNvPr id="51212" name="Text Box 13"/>
          <p:cNvSpPr txBox="1">
            <a:spLocks noChangeArrowheads="1"/>
          </p:cNvSpPr>
          <p:nvPr/>
        </p:nvSpPr>
        <p:spPr bwMode="auto">
          <a:xfrm>
            <a:off x="395288" y="386080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一个向量都不能由其余向量线性表示，那么向量</a:t>
            </a:r>
          </a:p>
        </p:txBody>
      </p:sp>
      <p:sp>
        <p:nvSpPr>
          <p:cNvPr id="51213" name="Rectangle 14"/>
          <p:cNvSpPr>
            <a:spLocks noChangeArrowheads="1"/>
          </p:cNvSpPr>
          <p:nvPr/>
        </p:nvSpPr>
        <p:spPr bwMode="auto">
          <a:xfrm>
            <a:off x="468313" y="4581525"/>
            <a:ext cx="571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组</a:t>
            </a:r>
            <a:r>
              <a:rPr kumimoji="1" lang="zh-CN" altLang="en-US" sz="2800" b="1" i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baseline="-2500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… , </a:t>
            </a:r>
            <a:r>
              <a:rPr kumimoji="1" lang="en-US" altLang="zh-CN" sz="2800" b="1" i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sz="2800" b="1" i="1" baseline="-25000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s  </a:t>
            </a: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称为</a:t>
            </a:r>
            <a:r>
              <a:rPr kumimoji="1" lang="zh-CN" altLang="en-US" sz="2800" b="1">
                <a:solidFill>
                  <a:srgbClr val="DE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线性无关的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.</a:t>
            </a:r>
          </a:p>
        </p:txBody>
      </p:sp>
      <p:graphicFrame>
        <p:nvGraphicFramePr>
          <p:cNvPr id="51215" name="Object 11" descr="白色大理石"/>
          <p:cNvGraphicFramePr>
            <a:graphicFrameLocks noChangeAspect="1"/>
          </p:cNvGraphicFramePr>
          <p:nvPr/>
        </p:nvGraphicFramePr>
        <p:xfrm>
          <a:off x="1763713" y="1700213"/>
          <a:ext cx="4159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8" name="Equation" r:id="rId3" imgW="1663560" imgH="228600" progId="Equation.DSMT4">
                  <p:embed/>
                </p:oleObj>
              </mc:Choice>
              <mc:Fallback>
                <p:oleObj name="Equation" r:id="rId3" imgW="166356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700213"/>
                        <a:ext cx="4159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6" name="Text Box 20"/>
          <p:cNvSpPr txBox="1">
            <a:spLocks noChangeArrowheads="1"/>
          </p:cNvSpPr>
          <p:nvPr/>
        </p:nvSpPr>
        <p:spPr bwMode="auto">
          <a:xfrm>
            <a:off x="1187450" y="1628775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使</a:t>
            </a:r>
          </a:p>
        </p:txBody>
      </p:sp>
      <p:sp>
        <p:nvSpPr>
          <p:cNvPr id="51217" name="Text Box 9"/>
          <p:cNvSpPr txBox="1">
            <a:spLocks noChangeArrowheads="1"/>
          </p:cNvSpPr>
          <p:nvPr/>
        </p:nvSpPr>
        <p:spPr bwMode="auto">
          <a:xfrm>
            <a:off x="468313" y="476250"/>
            <a:ext cx="82819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定义</a:t>
            </a:r>
            <a:r>
              <a:rPr kumimoji="1" lang="en-US" altLang="zh-CN" sz="32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2'</a:t>
            </a:r>
            <a:r>
              <a:rPr kumimoji="1" lang="en-US" altLang="zh-CN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 b="1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若在实数集合中找不到不全为零的实数</a:t>
            </a:r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            </a:t>
            </a:r>
            <a:r>
              <a:rPr kumimoji="1" lang="zh-CN" altLang="en-US" sz="2800">
                <a:latin typeface="黑体" pitchFamily="49" charset="-122"/>
                <a:ea typeface="黑体" pitchFamily="49" charset="-122"/>
              </a:rPr>
              <a:t> 　　</a:t>
            </a:r>
          </a:p>
        </p:txBody>
      </p:sp>
      <p:graphicFrame>
        <p:nvGraphicFramePr>
          <p:cNvPr id="51218" name="Object 10" descr="白色大理石"/>
          <p:cNvGraphicFramePr>
            <a:graphicFrameLocks noChangeAspect="1"/>
          </p:cNvGraphicFramePr>
          <p:nvPr/>
        </p:nvGraphicFramePr>
        <p:xfrm>
          <a:off x="1908175" y="1125538"/>
          <a:ext cx="2649538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9" name="Equation" r:id="rId5" imgW="1066680" imgH="228600" progId="Equation.DSMT4">
                  <p:embed/>
                </p:oleObj>
              </mc:Choice>
              <mc:Fallback>
                <p:oleObj name="Equation" r:id="rId5" imgW="106668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125538"/>
                        <a:ext cx="2649538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6084888" y="1628775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5C00"/>
                </a:solidFill>
                <a:ea typeface="黑体" pitchFamily="49" charset="-122"/>
              </a:rPr>
              <a:t>成立</a:t>
            </a:r>
          </a:p>
        </p:txBody>
      </p:sp>
      <p:sp>
        <p:nvSpPr>
          <p:cNvPr id="51220" name="Text Box 16"/>
          <p:cNvSpPr txBox="1">
            <a:spLocks noChangeArrowheads="1"/>
          </p:cNvSpPr>
          <p:nvPr/>
        </p:nvSpPr>
        <p:spPr bwMode="auto">
          <a:xfrm>
            <a:off x="1042988" y="2349500"/>
            <a:ext cx="66976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则称向量组            为</a:t>
            </a:r>
            <a:r>
              <a:rPr kumimoji="1" lang="zh-CN" altLang="en-US" sz="2800" b="1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线性无关的</a:t>
            </a:r>
            <a:r>
              <a:rPr kumimoji="1" lang="en-US" altLang="zh-CN" sz="2800"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graphicFrame>
        <p:nvGraphicFramePr>
          <p:cNvPr id="51221" name="Object 17" descr="白色大理石"/>
          <p:cNvGraphicFramePr>
            <a:graphicFrameLocks noChangeAspect="1"/>
          </p:cNvGraphicFramePr>
          <p:nvPr/>
        </p:nvGraphicFramePr>
        <p:xfrm>
          <a:off x="2987675" y="2349500"/>
          <a:ext cx="208915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0" name="Equation" r:id="rId7" imgW="812520" imgH="228600" progId="Equation.DSMT4">
                  <p:embed/>
                </p:oleObj>
              </mc:Choice>
              <mc:Fallback>
                <p:oleObj name="Equation" r:id="rId7" imgW="81252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349500"/>
                        <a:ext cx="208915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5C71CE-F9BC-4677-A200-6078C3AD018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1" grpId="0"/>
      <p:bldP spid="51212" grpId="0"/>
      <p:bldP spid="512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468313" y="476250"/>
            <a:ext cx="8435975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备注：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给定向量组 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，不是线性相关，就是线性无关，两者必居其一．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向量组 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400" b="1" dirty="0" smtClean="0"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kumimoji="1" lang="en-US" altLang="zh-CN" sz="2400" b="1" i="1" dirty="0" err="1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i="1" baseline="-25000" dirty="0" err="1" smtClean="0"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i="1" baseline="-25000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线性相关，通常是指 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≥2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的情形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若向量组只包含一个向量：当</a:t>
            </a:r>
            <a:r>
              <a:rPr kumimoji="1" lang="zh-CN" altLang="en-US" sz="2400" b="1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i="1" baseline="-25000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是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零向量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时，线性相关；当</a:t>
            </a:r>
            <a:r>
              <a:rPr kumimoji="1" lang="zh-CN" altLang="en-US" sz="2400" b="1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α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不是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零向量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时，线性无关．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特别地，在空间直角坐标系下，对非零向量而言：</a:t>
            </a:r>
            <a:endParaRPr kumimoji="1"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Blip>
                <a:blip r:embed="rId2"/>
              </a:buBlip>
            </a:pPr>
            <a:r>
              <a:rPr kumimoji="1" lang="el-GR" altLang="zh-CN" sz="2400" b="1" i="1" dirty="0" smtClean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l-GR" altLang="zh-CN" sz="2400" b="1" i="1" dirty="0" smtClean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zh-CN" altLang="en-US" sz="2400" b="1" dirty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线性相关当且仅当 </a:t>
            </a:r>
            <a:r>
              <a:rPr kumimoji="1" lang="el-GR" altLang="zh-CN" sz="2400" b="1" i="1" dirty="0" smtClean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l-GR" altLang="zh-CN" sz="2400" b="1" i="1" dirty="0" smtClean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zh-CN" altLang="en-US" sz="2400" b="1" dirty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的分量对应成比例，其几何意义是两向量共线．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Blip>
                <a:blip r:embed="rId2"/>
              </a:buBlip>
            </a:pPr>
            <a:r>
              <a:rPr kumimoji="1" lang="el-GR" altLang="zh-CN" sz="2400" b="1" i="1" dirty="0" smtClean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l-GR" altLang="zh-CN" sz="2400" b="1" i="1" dirty="0" smtClean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l-GR" altLang="zh-CN" sz="2400" b="1" i="1" dirty="0" smtClean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400" b="1" i="1" baseline="-25000" dirty="0" smtClean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线性相关的几何意义是三个向量共面．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4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含有零向量的向量组必线性相关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endParaRPr kumimoji="1" lang="zh-CN" altLang="en-US" sz="2400" b="1" dirty="0">
              <a:solidFill>
                <a:srgbClr val="006600"/>
              </a:solidFill>
              <a:latin typeface="Times New Roman" pitchFamily="18" charset="0"/>
              <a:ea typeface="楷体_GB2312" pitchFamily="49" charset="-122"/>
            </a:endParaRP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endParaRPr kumimoji="1" lang="zh-CN" altLang="en-US" sz="2400" b="1" dirty="0">
              <a:solidFill>
                <a:srgbClr val="0066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5C71CE-F9BC-4677-A200-6078C3AD018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457200" y="455613"/>
            <a:ext cx="8686800" cy="533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总结：向量组线性相关性的判定（重点、难点）</a:t>
            </a: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向量组 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400" b="1" dirty="0" smtClean="0"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kumimoji="1" lang="en-US" altLang="zh-CN" sz="2400" b="1" i="1" dirty="0" err="1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i="1" baseline="-25000" dirty="0" err="1" smtClean="0"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i="1" baseline="-25000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线性相关</a:t>
            </a: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		存在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不全为零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的实数 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baseline="-250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baseline="-25000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i="1" baseline="-25000" dirty="0"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，使得</a:t>
            </a:r>
          </a:p>
          <a:p>
            <a:pPr marL="342900" indent="-342900" algn="ctr">
              <a:lnSpc>
                <a:spcPct val="17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+ 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+ … + </a:t>
            </a:r>
            <a:r>
              <a:rPr kumimoji="1" lang="en-US" altLang="zh-CN" sz="2400" b="1" i="1" dirty="0" err="1" smtClean="0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i="1" baseline="-25000" dirty="0" err="1" smtClean="0"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i="1" dirty="0" err="1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i="1" baseline="-25000" dirty="0" err="1" smtClean="0"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i="1" baseline="-25000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=0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（零向量）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．</a:t>
            </a:r>
            <a:endParaRPr kumimoji="1" lang="zh-CN" altLang="en-US" sz="2400" b="1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		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元齐次线性方程组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Ax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= 0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有非零解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．</a:t>
            </a: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		矩阵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= </a:t>
            </a:r>
            <a:r>
              <a:rPr kumimoji="1" lang="en-US" altLang="zh-CN" sz="2400" b="1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kumimoji="1" lang="en-US" altLang="zh-CN" sz="2400" b="1" i="1" dirty="0" err="1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i="1" baseline="-25000" dirty="0" err="1" smtClean="0"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i="1" baseline="-25000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的秩小于组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中向量的个数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．</a:t>
            </a: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		向量组 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中至少有一个向量能由其余 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－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个向量线性	表示．</a:t>
            </a:r>
          </a:p>
        </p:txBody>
      </p:sp>
      <p:sp>
        <p:nvSpPr>
          <p:cNvPr id="40965" name="AutoShape 5"/>
          <p:cNvSpPr>
            <a:spLocks noChangeArrowheads="1"/>
          </p:cNvSpPr>
          <p:nvPr/>
        </p:nvSpPr>
        <p:spPr bwMode="auto">
          <a:xfrm>
            <a:off x="684213" y="1844675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684213" y="3211513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684213" y="3895725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8" name="AutoShape 8"/>
          <p:cNvSpPr>
            <a:spLocks noChangeArrowheads="1"/>
          </p:cNvSpPr>
          <p:nvPr/>
        </p:nvSpPr>
        <p:spPr bwMode="auto">
          <a:xfrm>
            <a:off x="684213" y="4579938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5C71CE-F9BC-4677-A200-6078C3AD018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40966" grpId="0" animBg="1"/>
      <p:bldP spid="40967" grpId="0" animBg="1"/>
      <p:bldP spid="4096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457200" y="455613"/>
            <a:ext cx="843597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DA0000"/>
                </a:solidFill>
                <a:latin typeface="Times New Roman" pitchFamily="18" charset="0"/>
                <a:ea typeface="楷体_GB2312" pitchFamily="49" charset="-122"/>
              </a:rPr>
              <a:t>总结：向量组线性无关性的判定（重点、难点）</a:t>
            </a: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向量组 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400" b="1" dirty="0" smtClean="0"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kumimoji="1" lang="en-US" altLang="zh-CN" sz="2400" b="1" i="1" dirty="0" err="1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i="1" baseline="-25000" dirty="0" err="1" smtClean="0"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i="1" baseline="-25000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线性无关</a:t>
            </a: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		如果 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+ 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+ … + </a:t>
            </a:r>
            <a:r>
              <a:rPr kumimoji="1" lang="en-US" altLang="zh-CN" sz="2400" b="1" i="1" dirty="0" err="1" smtClean="0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i="1" baseline="-25000" dirty="0" err="1" smtClean="0"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i="1" dirty="0" err="1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i="1" baseline="-25000" dirty="0" err="1" smtClean="0"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i="1" baseline="-25000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=0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（零向量）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，则必有</a:t>
            </a:r>
          </a:p>
          <a:p>
            <a:pPr marL="342900" indent="-342900" algn="ctr">
              <a:lnSpc>
                <a:spcPct val="17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baseline="-250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baseline="-25000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=  … =  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i="1" baseline="-25000" dirty="0"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=0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．</a:t>
            </a: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		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元齐次线性方程组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Ax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= 0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只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有零解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．</a:t>
            </a: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		矩阵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= </a:t>
            </a:r>
            <a:r>
              <a:rPr kumimoji="1" lang="en-US" altLang="zh-CN" sz="2400" b="1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kumimoji="1" lang="en-US" altLang="zh-CN" sz="2400" b="1" i="1" dirty="0" err="1" smtClean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i="1" baseline="-25000" dirty="0" err="1" smtClean="0"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i="1" baseline="-25000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的秩等于向量的个数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．</a:t>
            </a: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		向量组 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中任何一个向量都不能由其余 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－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个向量线	性表示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auto">
          <a:xfrm>
            <a:off x="684213" y="1844675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684213" y="3213100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684213" y="3933825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684213" y="4581525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5C71CE-F9BC-4677-A200-6078C3AD018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/>
      <p:bldP spid="16388" grpId="0" animBg="1"/>
      <p:bldP spid="16389" grpId="0" animBg="1"/>
      <p:bldP spid="16390" grpId="0" animBg="1"/>
    </p:bldLst>
  </p:timing>
</p:sld>
</file>

<file path=ppt/theme/theme1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ends">
  <a:themeElements>
    <a:clrScheme name="2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2_Blends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2_Blends 5">
    <a:dk1>
      <a:srgbClr val="000000"/>
    </a:dk1>
    <a:lt1>
      <a:srgbClr val="FFFFFF"/>
    </a:lt1>
    <a:dk2>
      <a:srgbClr val="000066"/>
    </a:dk2>
    <a:lt2>
      <a:srgbClr val="333333"/>
    </a:lt2>
    <a:accent1>
      <a:srgbClr val="C4709A"/>
    </a:accent1>
    <a:accent2>
      <a:srgbClr val="4B4EB5"/>
    </a:accent2>
    <a:accent3>
      <a:srgbClr val="FFFFFF"/>
    </a:accent3>
    <a:accent4>
      <a:srgbClr val="000000"/>
    </a:accent4>
    <a:accent5>
      <a:srgbClr val="DEBBCA"/>
    </a:accent5>
    <a:accent6>
      <a:srgbClr val="4346A4"/>
    </a:accent6>
    <a:hlink>
      <a:srgbClr val="C481CF"/>
    </a:hlink>
    <a:folHlink>
      <a:srgbClr val="76B74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2132</TotalTime>
  <Words>1327</Words>
  <Application>Microsoft Office PowerPoint</Application>
  <PresentationFormat>全屏显示(4:3)</PresentationFormat>
  <Paragraphs>165</Paragraphs>
  <Slides>19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1_Pixel</vt:lpstr>
      <vt:lpstr>2_Blends</vt:lpstr>
      <vt:lpstr>公式</vt:lpstr>
      <vt:lpstr>Equation</vt:lpstr>
      <vt:lpstr>§2  向量组的线性相关性</vt:lpstr>
      <vt:lpstr>向量组的线性相关性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MC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§2  向量组的线性相关性</dc:title>
  <dc:creator>lenovo</dc:creator>
  <cp:lastModifiedBy>lenovo</cp:lastModifiedBy>
  <cp:revision>181</cp:revision>
  <dcterms:created xsi:type="dcterms:W3CDTF">2007-11-08T03:25:53Z</dcterms:created>
  <dcterms:modified xsi:type="dcterms:W3CDTF">2017-04-10T13:19:59Z</dcterms:modified>
</cp:coreProperties>
</file>