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56" r:id="rId3"/>
    <p:sldId id="337" r:id="rId4"/>
    <p:sldId id="258" r:id="rId5"/>
    <p:sldId id="269" r:id="rId6"/>
    <p:sldId id="338" r:id="rId7"/>
    <p:sldId id="316" r:id="rId8"/>
    <p:sldId id="334" r:id="rId9"/>
    <p:sldId id="339" r:id="rId10"/>
    <p:sldId id="301" r:id="rId11"/>
    <p:sldId id="315" r:id="rId12"/>
    <p:sldId id="284" r:id="rId13"/>
    <p:sldId id="286" r:id="rId14"/>
    <p:sldId id="325" r:id="rId15"/>
    <p:sldId id="328" r:id="rId16"/>
    <p:sldId id="329" r:id="rId17"/>
    <p:sldId id="336" r:id="rId18"/>
    <p:sldId id="323" r:id="rId19"/>
    <p:sldId id="29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00"/>
    <a:srgbClr val="FFFF99"/>
    <a:srgbClr val="FFFF66"/>
    <a:srgbClr val="FFFF00"/>
    <a:srgbClr val="008000"/>
    <a:srgbClr val="0000FF"/>
    <a:srgbClr val="FF0000"/>
    <a:srgbClr val="00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2481" autoAdjust="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D7701-D0FB-4A69-A897-376296C32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0056-F4EA-48BD-A10B-5EAFECEE0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49248-AB68-4BAC-BD23-7ACD0B52C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AB756A0-521F-4430-9232-6E561A334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C9698-AD24-429B-B1FF-707752D5C1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83E4-1AD1-4DEC-8CF5-FA90D7207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B11BC-0507-4CF4-AFE3-5A70688F4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2E85F-1BEB-4434-BAE5-76E067EDA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C26C9-D907-4896-87E8-B8AA69A1E5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1FA13-99DF-4981-BAA6-8F978B5CB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634B0-4AB4-4391-9976-D3B498AB3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8D171-BE43-4928-9A61-DB1C09695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81ED-4AA9-4146-9F50-CBE21A76C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3D039-8398-40D7-9F6A-844618DD4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55783-698E-422A-B932-5AF58981F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760EC-7553-4FF4-9579-507F9AEF4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AAA5-6C77-4A90-93AD-EB71C88EA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5441-BCEA-4A41-AE78-8ECA23D06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5892E-D540-4602-8957-3C4ACEC8EC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9E819-BCF6-447D-900E-CB9FFF96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2D37F-1A97-4454-9A15-769AF2158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1969-5CB5-4610-A6E7-7DA8FE3ED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7ED391-CEDB-4657-9E27-48FD34458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 b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09" r:id="rId3"/>
    <p:sldLayoutId id="2147483708" r:id="rId4"/>
    <p:sldLayoutId id="2147483707" r:id="rId5"/>
    <p:sldLayoutId id="2147483706" r:id="rId6"/>
    <p:sldLayoutId id="2147483705" r:id="rId7"/>
    <p:sldLayoutId id="2147483704" r:id="rId8"/>
    <p:sldLayoutId id="2147483703" r:id="rId9"/>
    <p:sldLayoutId id="2147483702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E63731-0001-4F87-8D0E-0BCD61FF7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0" r:id="rId2"/>
    <p:sldLayoutId id="2147483719" r:id="rId3"/>
    <p:sldLayoutId id="2147483718" r:id="rId4"/>
    <p:sldLayoutId id="2147483717" r:id="rId5"/>
    <p:sldLayoutId id="2147483716" r:id="rId6"/>
    <p:sldLayoutId id="2147483715" r:id="rId7"/>
    <p:sldLayoutId id="2147483714" r:id="rId8"/>
    <p:sldLayoutId id="2147483713" r:id="rId9"/>
    <p:sldLayoutId id="2147483712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3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向量组的秩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5288" y="2133600"/>
            <a:ext cx="84248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第二步选取行阶梯形矩阵中非零行的第一个非零元所在的列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</a:p>
          <a:p>
            <a:pPr marL="342900" indent="-342900">
              <a:lnSpc>
                <a:spcPct val="13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在此例题中就是选取矩阵 </a:t>
            </a:r>
            <a:r>
              <a:rPr lang="en-US" altLang="zh-CN" sz="2400" i="1">
                <a:solidFill>
                  <a:schemeClr val="tx1"/>
                </a:solidFill>
              </a:rPr>
              <a:t>A </a:t>
            </a:r>
            <a:r>
              <a:rPr lang="zh-CN" altLang="en-US" sz="2400">
                <a:solidFill>
                  <a:schemeClr val="tx1"/>
                </a:solidFill>
              </a:rPr>
              <a:t>的第一、二、四列</a:t>
            </a:r>
            <a:r>
              <a:rPr kumimoji="1" lang="zh-CN" altLang="en-US" sz="2400">
                <a:solidFill>
                  <a:schemeClr val="tx1"/>
                </a:solidFill>
              </a:rPr>
              <a:t>．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57200" y="2636838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          </a:t>
            </a:r>
            <a:endParaRPr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eaLnBrk="0" hangingPunct="0"/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48325" y="3644900"/>
            <a:ext cx="1281129" cy="863600"/>
            <a:chOff x="2923" y="3312"/>
            <a:chExt cx="1005" cy="544"/>
          </a:xfrm>
        </p:grpSpPr>
        <p:sp>
          <p:nvSpPr>
            <p:cNvPr id="52250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611188" y="5273286"/>
            <a:ext cx="8099425" cy="9417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2400" i="1" dirty="0" smtClean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(</a:t>
            </a:r>
            <a:r>
              <a:rPr lang="zh-CN" altLang="zh-CN" sz="2400" i="1" dirty="0">
                <a:solidFill>
                  <a:schemeClr val="tx1"/>
                </a:solidFill>
              </a:rPr>
              <a:t>A</a:t>
            </a:r>
            <a:r>
              <a:rPr lang="zh-CN" altLang="zh-CN" sz="2400" baseline="-25000" dirty="0">
                <a:solidFill>
                  <a:schemeClr val="tx1"/>
                </a:solidFill>
              </a:rPr>
              <a:t>0</a:t>
            </a:r>
            <a:r>
              <a:rPr lang="zh-CN" altLang="zh-CN" sz="2400" dirty="0">
                <a:solidFill>
                  <a:schemeClr val="tx1"/>
                </a:solidFill>
              </a:rPr>
              <a:t>) = 3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</a:rPr>
              <a:t>故由</a:t>
            </a:r>
            <a:r>
              <a:rPr lang="en-US" altLang="zh-CN" sz="2400" dirty="0"/>
              <a:t>P.88</a:t>
            </a:r>
            <a:r>
              <a:rPr lang="zh-CN" altLang="en-US" sz="2400" dirty="0"/>
              <a:t>定理</a:t>
            </a:r>
            <a:r>
              <a:rPr lang="en-US" altLang="zh-CN" sz="2400" dirty="0"/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知</a:t>
            </a:r>
            <a:r>
              <a:rPr lang="zh-CN" altLang="zh-CN" sz="2400" i="1" dirty="0">
                <a:solidFill>
                  <a:schemeClr val="tx1"/>
                </a:solidFill>
              </a:rPr>
              <a:t>A</a:t>
            </a:r>
            <a:r>
              <a:rPr lang="zh-CN" altLang="zh-CN" sz="2400" baseline="-25000" dirty="0">
                <a:solidFill>
                  <a:schemeClr val="tx1"/>
                </a:solidFill>
              </a:rPr>
              <a:t>0</a:t>
            </a:r>
            <a:r>
              <a:rPr lang="zh-CN" altLang="zh-CN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zh-CN" sz="2400" dirty="0">
                <a:solidFill>
                  <a:schemeClr val="tx1"/>
                </a:solidFill>
              </a:rPr>
              <a:t>个列向量就是</a:t>
            </a:r>
            <a:r>
              <a:rPr lang="zh-CN" altLang="en-US" sz="2400" dirty="0">
                <a:solidFill>
                  <a:schemeClr val="tx1"/>
                </a:solidFill>
              </a:rPr>
              <a:t>矩阵 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的列向量组的一个线性无关的部分组</a:t>
            </a:r>
            <a:r>
              <a:rPr lang="zh-CN" altLang="en-US" sz="2400" dirty="0" smtClean="0">
                <a:solidFill>
                  <a:schemeClr val="tx1"/>
                </a:solidFill>
              </a:rPr>
              <a:t>．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258888" y="404813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3" imgW="3085920" imgH="927000" progId="Equation.DSMT4">
                  <p:embed/>
                </p:oleObj>
              </mc:Choice>
              <mc:Fallback>
                <p:oleObj name="Equation" r:id="rId3" imgW="3085920" imgH="927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4813"/>
                        <a:ext cx="6170612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59338" y="836613"/>
            <a:ext cx="2540000" cy="863600"/>
            <a:chOff x="3120" y="1017"/>
            <a:chExt cx="1781" cy="544"/>
          </a:xfrm>
        </p:grpSpPr>
        <p:sp>
          <p:nvSpPr>
            <p:cNvPr id="52261" name="Line 16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Line 17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Line 18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19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Line 20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38" name="Object 36"/>
          <p:cNvGraphicFramePr>
            <a:graphicFrameLocks noChangeAspect="1"/>
          </p:cNvGraphicFramePr>
          <p:nvPr/>
        </p:nvGraphicFramePr>
        <p:xfrm>
          <a:off x="987446" y="3275021"/>
          <a:ext cx="6656388" cy="165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公式" r:id="rId5" imgW="3149280" imgH="914400" progId="Equation.3">
                  <p:embed/>
                </p:oleObj>
              </mc:Choice>
              <mc:Fallback>
                <p:oleObj name="公式" r:id="rId5" imgW="3149280" imgH="914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46" y="3275021"/>
                        <a:ext cx="6656388" cy="1654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9" grpId="0"/>
      <p:bldP spid="522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331913" y="3643314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3085920" imgH="927000" progId="Equation.DSMT4">
                  <p:embed/>
                </p:oleObj>
              </mc:Choice>
              <mc:Fallback>
                <p:oleObj name="Equation" r:id="rId3" imgW="3085920" imgH="927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3314"/>
                        <a:ext cx="6170612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32363" y="4151310"/>
            <a:ext cx="2540000" cy="863600"/>
            <a:chOff x="3120" y="1017"/>
            <a:chExt cx="1781" cy="544"/>
          </a:xfrm>
        </p:grpSpPr>
        <p:sp>
          <p:nvSpPr>
            <p:cNvPr id="4114" name="Line 16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7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8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9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12775" y="2205038"/>
            <a:ext cx="820737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在矩阵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</a:rPr>
              <a:t>4 </a:t>
            </a:r>
            <a:r>
              <a:rPr lang="zh-CN" altLang="zh-CN" sz="2400" dirty="0">
                <a:solidFill>
                  <a:schemeClr val="tx1"/>
                </a:solidFill>
              </a:rPr>
              <a:t>个列向量</a:t>
            </a:r>
            <a:r>
              <a:rPr lang="zh-CN" altLang="en-US" sz="2400" dirty="0">
                <a:solidFill>
                  <a:schemeClr val="tx1"/>
                </a:solidFill>
              </a:rPr>
              <a:t>，根据 </a:t>
            </a:r>
            <a:r>
              <a:rPr lang="zh-CN" altLang="zh-CN" sz="2400" dirty="0">
                <a:solidFill>
                  <a:schemeClr val="tx1"/>
                </a:solidFill>
              </a:rPr>
              <a:t>R(A) = 3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可知：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        这</a:t>
            </a:r>
            <a:r>
              <a:rPr lang="en-US" altLang="zh-CN" sz="2400" dirty="0">
                <a:solidFill>
                  <a:schemeClr val="tx1"/>
                </a:solidFill>
              </a:rPr>
              <a:t>4 </a:t>
            </a:r>
            <a:r>
              <a:rPr lang="zh-CN" altLang="zh-CN" sz="2400" dirty="0">
                <a:solidFill>
                  <a:schemeClr val="tx1"/>
                </a:solidFill>
              </a:rPr>
              <a:t>个列向量</a:t>
            </a:r>
            <a:r>
              <a:rPr lang="zh-CN" altLang="en-US" sz="2400" dirty="0" smtClean="0">
                <a:solidFill>
                  <a:schemeClr val="tx1"/>
                </a:solidFill>
              </a:rPr>
              <a:t>线性相关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        故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中任意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个列向量都是线性相关的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5580063" y="836613"/>
            <a:ext cx="1236662" cy="863600"/>
            <a:chOff x="2923" y="3312"/>
            <a:chExt cx="1005" cy="544"/>
          </a:xfrm>
        </p:grpSpPr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38" name="Object 16"/>
          <p:cNvGraphicFramePr>
            <a:graphicFrameLocks noChangeAspect="1"/>
          </p:cNvGraphicFramePr>
          <p:nvPr/>
        </p:nvGraphicFramePr>
        <p:xfrm>
          <a:off x="916008" y="428604"/>
          <a:ext cx="665638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5" imgW="3149280" imgH="914400" progId="Equation.3">
                  <p:embed/>
                </p:oleObj>
              </mc:Choice>
              <mc:Fallback>
                <p:oleObj name="公式" r:id="rId5" imgW="314928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008" y="428604"/>
                        <a:ext cx="6656388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895354" y="5603897"/>
            <a:ext cx="7962926" cy="978729"/>
            <a:chOff x="895354" y="5603897"/>
            <a:chExt cx="7962926" cy="978729"/>
          </a:xfrm>
        </p:grpSpPr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895354" y="5603897"/>
              <a:ext cx="7962926" cy="9787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FF0000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chemeClr val="tx1"/>
                  </a:solidFill>
                </a:rPr>
                <a:t>故                 </a:t>
              </a:r>
              <a:r>
                <a:rPr lang="zh-CN" altLang="zh-CN" sz="2400" dirty="0">
                  <a:solidFill>
                    <a:schemeClr val="tx1"/>
                  </a:solidFill>
                </a:rPr>
                <a:t>就是</a:t>
              </a:r>
              <a:r>
                <a:rPr lang="zh-CN" altLang="en-US" sz="2400" dirty="0">
                  <a:solidFill>
                    <a:schemeClr val="tx1"/>
                  </a:solidFill>
                </a:rPr>
                <a:t>矩阵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的列向量组的一个最大线性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无组．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  <a:buClr>
                  <a:srgbClr val="FF0000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chemeClr val="tx1"/>
                  </a:solidFill>
                </a:rPr>
                <a:t>所以</a:t>
              </a:r>
              <a:r>
                <a:rPr lang="zh-CN" altLang="en-US" sz="2400" dirty="0">
                  <a:solidFill>
                    <a:schemeClr val="tx1"/>
                  </a:solidFill>
                </a:rPr>
                <a:t>矩阵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的列向量组的秩等于</a:t>
              </a:r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r>
                <a:rPr lang="zh-CN" altLang="en-US" sz="2400" dirty="0">
                  <a:solidFill>
                    <a:schemeClr val="tx1"/>
                  </a:solidFill>
                </a:rPr>
                <a:t>．</a:t>
              </a:r>
            </a:p>
          </p:txBody>
        </p:sp>
        <p:graphicFrame>
          <p:nvGraphicFramePr>
            <p:cNvPr id="3" name="Object 17"/>
            <p:cNvGraphicFramePr>
              <a:graphicFrameLocks noChangeAspect="1"/>
            </p:cNvGraphicFramePr>
            <p:nvPr/>
          </p:nvGraphicFramePr>
          <p:xfrm>
            <a:off x="1357290" y="5681681"/>
            <a:ext cx="12620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公式" r:id="rId7" imgW="596880" imgH="215640" progId="Equation.3">
                    <p:embed/>
                  </p:oleObj>
                </mc:Choice>
                <mc:Fallback>
                  <p:oleObj name="公式" r:id="rId7" imgW="59688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5681681"/>
                          <a:ext cx="1262063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8596" y="3214686"/>
            <a:ext cx="8572560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向量组的最大无关组一般是不唯一的．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7158" y="1398598"/>
            <a:ext cx="8437563" cy="1101708"/>
            <a:chOff x="357158" y="3136902"/>
            <a:chExt cx="8437563" cy="110170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357158" y="3214686"/>
              <a:ext cx="8437563" cy="1023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400" dirty="0" smtClean="0">
                  <a:solidFill>
                    <a:schemeClr val="tx1"/>
                  </a:solidFill>
                  <a:ea typeface="楷体_GB2312" pitchFamily="49" charset="-122"/>
                </a:rPr>
                <a:t>若            </a:t>
              </a:r>
              <a:r>
                <a:rPr lang="en-US" altLang="zh-CN" sz="2400" dirty="0" smtClean="0">
                  <a:solidFill>
                    <a:schemeClr val="tx1"/>
                  </a:solidFill>
                  <a:ea typeface="楷体_GB2312" pitchFamily="49" charset="-122"/>
                </a:rPr>
                <a:t>, </a:t>
              </a:r>
              <a:r>
                <a:rPr lang="zh-CN" altLang="en-US" sz="2400" dirty="0" smtClean="0">
                  <a:solidFill>
                    <a:schemeClr val="tx1"/>
                  </a:solidFill>
                  <a:ea typeface="楷体_GB2312" pitchFamily="49" charset="-122"/>
                </a:rPr>
                <a:t>则</a:t>
              </a:r>
              <a:r>
                <a:rPr lang="en-US" altLang="zh-CN" sz="2400" i="1" dirty="0" smtClean="0">
                  <a:solidFill>
                    <a:schemeClr val="tx1"/>
                  </a:solidFill>
                  <a:ea typeface="楷体_GB2312" pitchFamily="49" charset="-122"/>
                </a:rPr>
                <a:t>A</a:t>
              </a:r>
              <a:r>
                <a:rPr lang="zh-CN" altLang="en-US" sz="2400" dirty="0" smtClean="0">
                  <a:solidFill>
                    <a:schemeClr val="tx1"/>
                  </a:solidFill>
                  <a:ea typeface="楷体_GB2312" pitchFamily="49" charset="-122"/>
                </a:rPr>
                <a:t>的列向量组与</a:t>
              </a:r>
              <a:r>
                <a:rPr lang="en-US" altLang="zh-CN" sz="2400" i="1" dirty="0" smtClean="0">
                  <a:solidFill>
                    <a:schemeClr val="tx1"/>
                  </a:solidFill>
                  <a:ea typeface="楷体_GB2312" pitchFamily="49" charset="-122"/>
                </a:rPr>
                <a:t>B</a:t>
              </a:r>
              <a:r>
                <a:rPr lang="zh-CN" altLang="en-US" sz="2400" dirty="0" smtClean="0">
                  <a:solidFill>
                    <a:schemeClr val="tx1"/>
                  </a:solidFill>
                  <a:ea typeface="楷体_GB2312" pitchFamily="49" charset="-122"/>
                </a:rPr>
                <a:t>的列向量组有相同的线性相关性，即</a:t>
              </a:r>
              <a:r>
                <a:rPr lang="zh-CN" altLang="en-US" sz="2400" dirty="0" smtClean="0">
                  <a:ea typeface="楷体_GB2312" pitchFamily="49" charset="-122"/>
                </a:rPr>
                <a:t>初等行变换</a:t>
              </a:r>
              <a:r>
                <a:rPr lang="zh-CN" altLang="en-US" sz="2400" dirty="0" smtClean="0">
                  <a:solidFill>
                    <a:schemeClr val="tx1"/>
                  </a:solidFill>
                  <a:ea typeface="楷体_GB2312" pitchFamily="49" charset="-122"/>
                </a:rPr>
                <a:t>不改变矩阵的</a:t>
              </a:r>
              <a:r>
                <a:rPr lang="zh-CN" altLang="en-US" sz="2400" dirty="0" smtClean="0">
                  <a:ea typeface="楷体_GB2312" pitchFamily="49" charset="-122"/>
                </a:rPr>
                <a:t>列向量组</a:t>
              </a:r>
              <a:r>
                <a:rPr lang="zh-CN" altLang="en-US" sz="2400" dirty="0" smtClean="0">
                  <a:solidFill>
                    <a:schemeClr val="tx1"/>
                  </a:solidFill>
                  <a:ea typeface="楷体_GB2312" pitchFamily="49" charset="-122"/>
                </a:rPr>
                <a:t>的线性关系</a:t>
              </a:r>
              <a:r>
                <a:rPr lang="en-US" altLang="zh-CN" sz="2400" dirty="0" smtClean="0">
                  <a:solidFill>
                    <a:schemeClr val="tx1"/>
                  </a:solidFill>
                  <a:ea typeface="楷体_GB2312" pitchFamily="49" charset="-122"/>
                </a:rPr>
                <a:t>.</a:t>
              </a:r>
              <a:endParaRPr lang="zh-CN" altLang="en-US" sz="24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" name="Object 6"/>
            <p:cNvGraphicFramePr>
              <a:graphicFrameLocks noChangeAspect="1"/>
            </p:cNvGraphicFramePr>
            <p:nvPr/>
          </p:nvGraphicFramePr>
          <p:xfrm>
            <a:off x="1214438" y="3136902"/>
            <a:ext cx="92868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公式" r:id="rId3" imgW="380880" imgH="266400" progId="Equation.3">
                    <p:embed/>
                  </p:oleObj>
                </mc:Choice>
                <mc:Fallback>
                  <p:oleObj name="公式" r:id="rId3" imgW="380880" imgH="2664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38" y="3136902"/>
                          <a:ext cx="928687" cy="577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714348" y="4373572"/>
            <a:ext cx="7643866" cy="841378"/>
            <a:chOff x="714348" y="5087952"/>
            <a:chExt cx="7643866" cy="841378"/>
          </a:xfrm>
        </p:grpSpPr>
        <p:graphicFrame>
          <p:nvGraphicFramePr>
            <p:cNvPr id="86038" name="Object 8"/>
            <p:cNvGraphicFramePr>
              <a:graphicFrameLocks noChangeAspect="1"/>
            </p:cNvGraphicFramePr>
            <p:nvPr/>
          </p:nvGraphicFramePr>
          <p:xfrm>
            <a:off x="785786" y="5087952"/>
            <a:ext cx="4614872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公式" r:id="rId5" imgW="2705040" imgH="228600" progId="Equation.3">
                    <p:embed/>
                  </p:oleObj>
                </mc:Choice>
                <mc:Fallback>
                  <p:oleObj name="公式" r:id="rId5" imgW="270504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5087952"/>
                          <a:ext cx="4614872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14348" y="5098333"/>
              <a:ext cx="7643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                                                              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都是矩阵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的列向量组的最大线性无关组。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300788" y="836613"/>
            <a:ext cx="2540000" cy="863600"/>
            <a:chOff x="3120" y="1017"/>
            <a:chExt cx="1781" cy="544"/>
          </a:xfrm>
        </p:grpSpPr>
        <p:sp>
          <p:nvSpPr>
            <p:cNvPr id="68614" name="Line 16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Line 17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Line 18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Line 19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Line 20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571472" y="2143116"/>
          <a:ext cx="172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3" imgW="914400" imgH="215640" progId="Equation.DSMT4">
                  <p:embed/>
                </p:oleObj>
              </mc:Choice>
              <mc:Fallback>
                <p:oleObj name="Equation" r:id="rId3" imgW="914400" imgH="215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143116"/>
                        <a:ext cx="1727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2500306"/>
            <a:ext cx="8362950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思考：</a:t>
            </a:r>
            <a:r>
              <a:rPr kumimoji="1" lang="zh-CN" altLang="en-US" sz="2400" dirty="0">
                <a:solidFill>
                  <a:schemeClr val="tx1"/>
                </a:solidFill>
              </a:rPr>
              <a:t>如何把不属于最大无关组的其他列向量用最大无关组</a:t>
            </a:r>
          </a:p>
          <a:p>
            <a:pPr marL="342900" indent="-342900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tx1"/>
                </a:solidFill>
              </a:rPr>
              <a:t>线性表示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即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</a:rPr>
              <a:t>5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</a:rPr>
              <a:t>表示成最大无关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组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</a:rPr>
              <a:t>的线性组合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？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思路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利用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P.83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定理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1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的结论</a:t>
            </a:r>
            <a:endParaRPr kumimoji="1" lang="en-US" altLang="zh-CN" sz="24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endParaRPr kumimoji="1"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endParaRPr kumimoji="1"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endParaRPr kumimoji="1" lang="zh-CN" altLang="en-US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endParaRPr kumimoji="1" lang="en-US" altLang="zh-CN" sz="240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思路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利用矩阵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的行最简形矩阵（这个方法最简便）．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95288" y="4221163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向量 </a:t>
            </a:r>
            <a:r>
              <a:rPr kumimoji="1" lang="en-US" altLang="zh-CN" sz="2400" i="1" dirty="0">
                <a:solidFill>
                  <a:schemeClr val="tx1"/>
                </a:solidFill>
                <a:latin typeface="+mn-lt"/>
                <a:ea typeface="+mn-ea"/>
              </a:rPr>
              <a:t>b </a:t>
            </a:r>
            <a:r>
              <a:rPr kumimoji="1"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向量组 </a:t>
            </a:r>
            <a:r>
              <a:rPr kumimoji="1" lang="en-US" altLang="zh-CN" sz="2400" i="1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线性表示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987675" y="4221163"/>
            <a:ext cx="19002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线性方程组       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 i="1" dirty="0">
                <a:solidFill>
                  <a:schemeClr val="tx1"/>
                </a:solidFill>
                <a:latin typeface="+mn-lt"/>
                <a:ea typeface="+mn-ea"/>
              </a:rPr>
              <a:t>Ax</a:t>
            </a:r>
            <a:r>
              <a:rPr kumimoji="1"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 = </a:t>
            </a:r>
            <a:r>
              <a:rPr kumimoji="1" lang="en-US" altLang="zh-CN" sz="2400" i="1" dirty="0">
                <a:solidFill>
                  <a:schemeClr val="tx1"/>
                </a:solidFill>
                <a:latin typeface="+mn-lt"/>
                <a:ea typeface="+mn-ea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有解</a:t>
            </a: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2339975" y="44370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48263" y="4292600"/>
            <a:ext cx="3025775" cy="1200150"/>
          </a:xfrm>
          <a:prstGeom prst="rect">
            <a:avLst/>
          </a:prstGeom>
          <a:solidFill>
            <a:srgbClr val="FFFF99">
              <a:alpha val="48000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    令  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求解  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ea typeface="楷体_GB2312" pitchFamily="49" charset="-122"/>
              </a:rPr>
              <a:t>0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3</a:t>
            </a:r>
            <a:endParaRPr lang="en-US" altLang="zh-CN" sz="2400" baseline="-25000" dirty="0">
              <a:solidFill>
                <a:schemeClr val="tx1"/>
              </a:solidFill>
              <a:ea typeface="楷体_GB2312" pitchFamily="49" charset="-122"/>
            </a:endParaRPr>
          </a:p>
          <a:p>
            <a:r>
              <a:rPr lang="en-US" altLang="zh-CN" sz="2400" i="1" baseline="-25000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  <a:r>
              <a:rPr lang="en-US" altLang="zh-CN" sz="2400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i="1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lang="en-US" altLang="zh-CN" sz="2400" baseline="-25000" dirty="0" smtClean="0">
                <a:solidFill>
                  <a:srgbClr val="000000"/>
                </a:solidFill>
                <a:ea typeface="楷体_GB2312" pitchFamily="49" charset="-122"/>
              </a:rPr>
              <a:t>5</a:t>
            </a:r>
            <a:endParaRPr lang="en-US" altLang="zh-CN" sz="2400" baseline="-250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6038" name="Object 14"/>
          <p:cNvGraphicFramePr>
            <a:graphicFrameLocks noChangeAspect="1"/>
          </p:cNvGraphicFramePr>
          <p:nvPr/>
        </p:nvGraphicFramePr>
        <p:xfrm>
          <a:off x="206375" y="428625"/>
          <a:ext cx="872334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公式" r:id="rId5" imgW="4419360" imgH="914400" progId="Equation.3">
                  <p:embed/>
                </p:oleObj>
              </mc:Choice>
              <mc:Fallback>
                <p:oleObj name="公式" r:id="rId5" imgW="4419360" imgH="914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428625"/>
                        <a:ext cx="8723343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 animBg="1"/>
      <p:bldP spid="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55613"/>
            <a:ext cx="836295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解（续）：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为把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5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表示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成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的线性组合，把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矩阵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A</a:t>
            </a:r>
            <a:endParaRPr kumimoji="1" lang="en-US" altLang="zh-CN" sz="2400" i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再变成</a:t>
            </a:r>
            <a:r>
              <a:rPr kumimoji="1" lang="zh-CN" altLang="en-US" sz="2400" dirty="0">
                <a:ea typeface="楷体_GB2312" pitchFamily="49" charset="-122"/>
              </a:rPr>
              <a:t>行最简形矩阵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68313" y="4435964"/>
            <a:ext cx="836295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于是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Ax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 = 0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与 </a:t>
            </a:r>
            <a:r>
              <a:rPr kumimoji="1" lang="en-US" altLang="zh-CN" sz="2400" i="1" dirty="0" err="1">
                <a:solidFill>
                  <a:schemeClr val="tx1"/>
                </a:solidFill>
                <a:ea typeface="楷体_GB2312" pitchFamily="49" charset="-122"/>
              </a:rPr>
              <a:t>Bx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 = 0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是同解的，即</a:t>
            </a:r>
          </a:p>
          <a:p>
            <a:pPr marL="342900" indent="-342900"/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                      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4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5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5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= 0 </a:t>
            </a:r>
          </a:p>
          <a:p>
            <a:pPr marL="342900" indent="-342900" algn="ctr">
              <a:lnSpc>
                <a:spcPct val="160000"/>
              </a:lnSpc>
            </a:pP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                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4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5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5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= 0   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是同解的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．</a:t>
            </a:r>
            <a:endParaRPr kumimoji="1" lang="zh-CN" altLang="en-US" sz="24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85852" y="1500174"/>
          <a:ext cx="7215238" cy="193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公式" r:id="rId3" imgW="3403440" imgH="914400" progId="Equation.3">
                  <p:embed/>
                </p:oleObj>
              </mc:Choice>
              <mc:Fallback>
                <p:oleObj name="公式" r:id="rId3" imgW="34034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500174"/>
                        <a:ext cx="7215238" cy="1939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000232" y="3514729"/>
          <a:ext cx="285752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公式" r:id="rId5" imgW="1384200" imgH="228600" progId="Equation.3">
                  <p:embed/>
                </p:oleObj>
              </mc:Choice>
              <mc:Fallback>
                <p:oleObj name="公式" r:id="rId5" imgW="13842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514729"/>
                        <a:ext cx="285752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197499" y="3500438"/>
          <a:ext cx="2660649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公式" r:id="rId7" imgW="1384200" imgH="228600" progId="Equation.3">
                  <p:embed/>
                </p:oleObj>
              </mc:Choice>
              <mc:Fallback>
                <p:oleObj name="公式" r:id="rId7" imgW="13842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99" y="3500438"/>
                        <a:ext cx="2660649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68313" y="3349631"/>
            <a:ext cx="836295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   可看出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：</a:t>
            </a:r>
          </a:p>
          <a:p>
            <a:pPr marL="342900" indent="-342900">
              <a:lnSpc>
                <a:spcPct val="110000"/>
              </a:lnSpc>
            </a:pPr>
            <a:r>
              <a:rPr kumimoji="1" lang="zh-CN" altLang="en-US" sz="2400" i="1" dirty="0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kumimoji="1" lang="zh-CN" altLang="en-US" sz="2400" i="1" dirty="0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kumimoji="1" lang="en-US" altLang="zh-CN" sz="2400" i="1" dirty="0" smtClean="0">
                <a:solidFill>
                  <a:srgbClr val="008E00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rgbClr val="008E00"/>
                </a:solidFill>
                <a:ea typeface="楷体_GB2312" pitchFamily="49" charset="-122"/>
              </a:rPr>
              <a:t>3 </a:t>
            </a:r>
            <a:r>
              <a:rPr kumimoji="1" lang="en-US" altLang="zh-CN" sz="2400" dirty="0">
                <a:solidFill>
                  <a:srgbClr val="008E00"/>
                </a:solidFill>
                <a:ea typeface="楷体_GB2312" pitchFamily="49" charset="-122"/>
              </a:rPr>
              <a:t>= </a:t>
            </a:r>
            <a:r>
              <a:rPr kumimoji="1" lang="en-US" altLang="en-US" sz="2400" dirty="0">
                <a:solidFill>
                  <a:srgbClr val="008E00"/>
                </a:solidFill>
                <a:ea typeface="楷体_GB2312" pitchFamily="49" charset="-122"/>
              </a:rPr>
              <a:t>− </a:t>
            </a:r>
            <a:r>
              <a:rPr kumimoji="1" lang="en-US" altLang="zh-CN" sz="2400" i="1" dirty="0" smtClean="0">
                <a:solidFill>
                  <a:srgbClr val="008E00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rgbClr val="008E00"/>
                </a:solidFill>
                <a:ea typeface="楷体_GB2312" pitchFamily="49" charset="-122"/>
              </a:rPr>
              <a:t>1 </a:t>
            </a:r>
            <a:r>
              <a:rPr kumimoji="1" lang="en-US" altLang="en-US" sz="2400" dirty="0">
                <a:solidFill>
                  <a:srgbClr val="008E00"/>
                </a:solidFill>
                <a:ea typeface="楷体_GB2312" pitchFamily="49" charset="-122"/>
              </a:rPr>
              <a:t>− </a:t>
            </a:r>
            <a:r>
              <a:rPr kumimoji="1" lang="en-US" altLang="zh-CN" sz="2400" i="1" dirty="0" smtClean="0">
                <a:solidFill>
                  <a:srgbClr val="008E00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rgbClr val="008E00"/>
                </a:solidFill>
                <a:ea typeface="楷体_GB2312" pitchFamily="49" charset="-122"/>
              </a:rPr>
              <a:t>2 </a:t>
            </a:r>
            <a:endParaRPr kumimoji="1" lang="en-US" altLang="zh-CN" sz="2400" baseline="-25000" dirty="0">
              <a:solidFill>
                <a:srgbClr val="008E00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</a:pPr>
            <a:r>
              <a:rPr kumimoji="1" lang="en-US" altLang="zh-CN" sz="2400" i="1" dirty="0">
                <a:solidFill>
                  <a:srgbClr val="008E00"/>
                </a:solidFill>
                <a:ea typeface="楷体_GB2312" pitchFamily="49" charset="-122"/>
              </a:rPr>
              <a:t>		</a:t>
            </a:r>
            <a:r>
              <a:rPr kumimoji="1" lang="en-US" altLang="zh-CN" sz="2400" i="1" dirty="0" smtClean="0">
                <a:solidFill>
                  <a:srgbClr val="008E00"/>
                </a:solidFill>
                <a:ea typeface="楷体_GB2312" pitchFamily="49" charset="-122"/>
              </a:rPr>
              <a:t>    β</a:t>
            </a:r>
            <a:r>
              <a:rPr kumimoji="1" lang="en-US" altLang="zh-CN" sz="2400" baseline="-25000" dirty="0" smtClean="0">
                <a:solidFill>
                  <a:srgbClr val="008E00"/>
                </a:solidFill>
                <a:ea typeface="楷体_GB2312" pitchFamily="49" charset="-122"/>
              </a:rPr>
              <a:t>5 </a:t>
            </a:r>
            <a:r>
              <a:rPr kumimoji="1" lang="en-US" altLang="zh-CN" sz="2400" dirty="0">
                <a:solidFill>
                  <a:srgbClr val="008E00"/>
                </a:solidFill>
                <a:ea typeface="楷体_GB2312" pitchFamily="49" charset="-122"/>
              </a:rPr>
              <a:t>= </a:t>
            </a:r>
            <a:r>
              <a:rPr kumimoji="1" lang="en-US" altLang="zh-CN" sz="2400" dirty="0" smtClean="0">
                <a:solidFill>
                  <a:srgbClr val="008E00"/>
                </a:solidFill>
                <a:ea typeface="楷体_GB2312" pitchFamily="49" charset="-122"/>
              </a:rPr>
              <a:t>4</a:t>
            </a:r>
            <a:r>
              <a:rPr kumimoji="1" lang="en-US" altLang="zh-CN" sz="2400" i="1" dirty="0" smtClean="0">
                <a:solidFill>
                  <a:srgbClr val="008E00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rgbClr val="008E00"/>
                </a:solidFill>
                <a:ea typeface="楷体_GB2312" pitchFamily="49" charset="-122"/>
              </a:rPr>
              <a:t>1 </a:t>
            </a:r>
            <a:r>
              <a:rPr kumimoji="1" lang="en-US" altLang="zh-CN" sz="2400" dirty="0">
                <a:solidFill>
                  <a:srgbClr val="008E00"/>
                </a:solidFill>
                <a:ea typeface="楷体_GB2312" pitchFamily="49" charset="-122"/>
              </a:rPr>
              <a:t>+ </a:t>
            </a:r>
            <a:r>
              <a:rPr kumimoji="1" lang="en-US" altLang="zh-CN" sz="2400" dirty="0" smtClean="0">
                <a:solidFill>
                  <a:srgbClr val="008E00"/>
                </a:solidFill>
                <a:ea typeface="楷体_GB2312" pitchFamily="49" charset="-122"/>
              </a:rPr>
              <a:t>3</a:t>
            </a:r>
            <a:r>
              <a:rPr kumimoji="1" lang="en-US" altLang="zh-CN" sz="2400" i="1" dirty="0" smtClean="0">
                <a:solidFill>
                  <a:srgbClr val="008E00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rgbClr val="008E00"/>
                </a:solidFill>
                <a:ea typeface="楷体_GB2312" pitchFamily="49" charset="-122"/>
              </a:rPr>
              <a:t>2 </a:t>
            </a:r>
            <a:r>
              <a:rPr kumimoji="1" lang="en-US" altLang="en-US" sz="2400" dirty="0">
                <a:solidFill>
                  <a:srgbClr val="008E00"/>
                </a:solidFill>
                <a:ea typeface="楷体_GB2312" pitchFamily="49" charset="-122"/>
              </a:rPr>
              <a:t>− </a:t>
            </a:r>
            <a:r>
              <a:rPr kumimoji="1" lang="en-US" altLang="zh-CN" sz="2400" dirty="0" smtClean="0">
                <a:solidFill>
                  <a:srgbClr val="008E00"/>
                </a:solidFill>
                <a:ea typeface="楷体_GB2312" pitchFamily="49" charset="-122"/>
              </a:rPr>
              <a:t>3</a:t>
            </a:r>
            <a:r>
              <a:rPr kumimoji="1" lang="en-US" altLang="zh-CN" sz="2400" i="1" dirty="0" smtClean="0">
                <a:solidFill>
                  <a:srgbClr val="008E00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rgbClr val="008E00"/>
                </a:solidFill>
                <a:ea typeface="楷体_GB2312" pitchFamily="49" charset="-122"/>
              </a:rPr>
              <a:t>4</a:t>
            </a:r>
            <a:endParaRPr kumimoji="1" lang="en-US" altLang="zh-CN" sz="2400" baseline="-25000" dirty="0">
              <a:solidFill>
                <a:srgbClr val="008E00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</a:pPr>
            <a:endParaRPr kumimoji="1" lang="en-US" altLang="zh-CN" sz="2400" dirty="0">
              <a:solidFill>
                <a:srgbClr val="008E00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</a:pP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    所以：</a:t>
            </a:r>
            <a:endParaRPr kumimoji="1" lang="en-US" altLang="zh-CN" sz="24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</a:pP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                </a:t>
            </a:r>
            <a:r>
              <a:rPr kumimoji="1" lang="en-US" altLang="zh-CN" sz="2400" i="1" dirty="0" smtClean="0"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ea typeface="楷体_GB2312" pitchFamily="49" charset="-122"/>
              </a:rPr>
              <a:t>3 </a:t>
            </a:r>
            <a:r>
              <a:rPr kumimoji="1" lang="en-US" altLang="zh-CN" sz="2400" dirty="0">
                <a:ea typeface="楷体_GB2312" pitchFamily="49" charset="-122"/>
              </a:rPr>
              <a:t>= </a:t>
            </a:r>
            <a:r>
              <a:rPr kumimoji="1" lang="en-US" altLang="en-US" sz="2400" dirty="0">
                <a:ea typeface="楷体_GB2312" pitchFamily="49" charset="-122"/>
              </a:rPr>
              <a:t>−</a:t>
            </a:r>
            <a:r>
              <a:rPr kumimoji="1" lang="zh-CN" altLang="en-US" sz="2400" dirty="0">
                <a:ea typeface="楷体_GB2312" pitchFamily="49" charset="-122"/>
              </a:rPr>
              <a:t> </a:t>
            </a:r>
            <a:r>
              <a:rPr kumimoji="1" lang="en-US" altLang="zh-CN" sz="2400" i="1" dirty="0" smtClean="0"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ea typeface="楷体_GB2312" pitchFamily="49" charset="-122"/>
              </a:rPr>
              <a:t>1 </a:t>
            </a:r>
            <a:r>
              <a:rPr kumimoji="1" lang="en-US" altLang="en-US" sz="2400" dirty="0">
                <a:ea typeface="楷体_GB2312" pitchFamily="49" charset="-122"/>
              </a:rPr>
              <a:t>−</a:t>
            </a:r>
            <a:r>
              <a:rPr kumimoji="1" lang="zh-CN" altLang="en-US" sz="2400" dirty="0">
                <a:ea typeface="楷体_GB2312" pitchFamily="49" charset="-122"/>
              </a:rPr>
              <a:t> </a:t>
            </a:r>
            <a:r>
              <a:rPr kumimoji="1" lang="en-US" altLang="zh-CN" sz="2400" i="1" dirty="0" smtClean="0"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ea typeface="楷体_GB2312" pitchFamily="49" charset="-122"/>
              </a:rPr>
              <a:t>2 </a:t>
            </a:r>
            <a:endParaRPr kumimoji="1" lang="en-US" altLang="zh-CN" sz="2400" baseline="-25000" dirty="0"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</a:pPr>
            <a:r>
              <a:rPr kumimoji="1" lang="en-US" altLang="zh-CN" sz="2400" i="1" dirty="0">
                <a:ea typeface="楷体_GB2312" pitchFamily="49" charset="-122"/>
              </a:rPr>
              <a:t>		</a:t>
            </a:r>
            <a:r>
              <a:rPr kumimoji="1" lang="en-US" altLang="zh-CN" sz="2400" i="1" dirty="0" smtClean="0">
                <a:ea typeface="楷体_GB2312" pitchFamily="49" charset="-122"/>
              </a:rPr>
              <a:t>    α</a:t>
            </a:r>
            <a:r>
              <a:rPr kumimoji="1" lang="en-US" altLang="zh-CN" sz="2400" baseline="-25000" dirty="0" smtClean="0">
                <a:ea typeface="楷体_GB2312" pitchFamily="49" charset="-122"/>
              </a:rPr>
              <a:t>5 </a:t>
            </a:r>
            <a:r>
              <a:rPr kumimoji="1" lang="en-US" altLang="zh-CN" sz="2400" dirty="0">
                <a:ea typeface="楷体_GB2312" pitchFamily="49" charset="-122"/>
              </a:rPr>
              <a:t>= </a:t>
            </a:r>
            <a:r>
              <a:rPr kumimoji="1" lang="en-US" altLang="zh-CN" sz="2400" dirty="0" smtClean="0">
                <a:ea typeface="楷体_GB2312" pitchFamily="49" charset="-122"/>
              </a:rPr>
              <a:t>4</a:t>
            </a:r>
            <a:r>
              <a:rPr kumimoji="1" lang="en-US" altLang="zh-CN" sz="2400" i="1" dirty="0" smtClean="0"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ea typeface="楷体_GB2312" pitchFamily="49" charset="-122"/>
              </a:rPr>
              <a:t>1 </a:t>
            </a:r>
            <a:r>
              <a:rPr kumimoji="1" lang="en-US" altLang="zh-CN" sz="2400" dirty="0">
                <a:ea typeface="楷体_GB2312" pitchFamily="49" charset="-122"/>
              </a:rPr>
              <a:t>+ </a:t>
            </a:r>
            <a:r>
              <a:rPr kumimoji="1" lang="en-US" altLang="zh-CN" sz="2400" dirty="0" smtClean="0">
                <a:ea typeface="楷体_GB2312" pitchFamily="49" charset="-122"/>
              </a:rPr>
              <a:t>3</a:t>
            </a:r>
            <a:r>
              <a:rPr kumimoji="1" lang="en-US" altLang="zh-CN" sz="2400" i="1" dirty="0" smtClean="0"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ea typeface="楷体_GB2312" pitchFamily="49" charset="-122"/>
              </a:rPr>
              <a:t>2 </a:t>
            </a:r>
            <a:r>
              <a:rPr kumimoji="1" lang="en-US" altLang="en-US" sz="2400" dirty="0">
                <a:ea typeface="楷体_GB2312" pitchFamily="49" charset="-122"/>
              </a:rPr>
              <a:t>− </a:t>
            </a:r>
            <a:r>
              <a:rPr kumimoji="1" lang="en-US" altLang="zh-CN" sz="2400" dirty="0" smtClean="0">
                <a:ea typeface="楷体_GB2312" pitchFamily="49" charset="-122"/>
              </a:rPr>
              <a:t>3</a:t>
            </a:r>
            <a:r>
              <a:rPr kumimoji="1" lang="en-US" altLang="zh-CN" sz="2400" i="1" dirty="0" smtClean="0"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ea typeface="楷体_GB2312" pitchFamily="49" charset="-122"/>
              </a:rPr>
              <a:t>4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01775" y="571497"/>
            <a:ext cx="7215188" cy="2500310"/>
            <a:chOff x="1501775" y="571497"/>
            <a:chExt cx="7215188" cy="2500310"/>
          </a:xfrm>
        </p:grpSpPr>
        <p:graphicFrame>
          <p:nvGraphicFramePr>
            <p:cNvPr id="4" name="Object 12"/>
            <p:cNvGraphicFramePr>
              <a:graphicFrameLocks noChangeAspect="1"/>
            </p:cNvGraphicFramePr>
            <p:nvPr/>
          </p:nvGraphicFramePr>
          <p:xfrm>
            <a:off x="1501775" y="571497"/>
            <a:ext cx="7215188" cy="193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0" name="公式" r:id="rId3" imgW="3403440" imgH="914400" progId="Equation.3">
                    <p:embed/>
                  </p:oleObj>
                </mc:Choice>
                <mc:Fallback>
                  <p:oleObj name="公式" r:id="rId3" imgW="3403440" imgH="9144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775" y="571497"/>
                          <a:ext cx="7215188" cy="1939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3"/>
            <p:cNvGraphicFramePr>
              <a:graphicFrameLocks noChangeAspect="1"/>
            </p:cNvGraphicFramePr>
            <p:nvPr/>
          </p:nvGraphicFramePr>
          <p:xfrm>
            <a:off x="2216150" y="2657469"/>
            <a:ext cx="2857500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1" name="公式" r:id="rId5" imgW="1384200" imgH="228600" progId="Equation.3">
                    <p:embed/>
                  </p:oleObj>
                </mc:Choice>
                <mc:Fallback>
                  <p:oleObj name="公式" r:id="rId5" imgW="138420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150" y="2657469"/>
                          <a:ext cx="2857500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4"/>
            <p:cNvGraphicFramePr>
              <a:graphicFrameLocks noChangeAspect="1"/>
            </p:cNvGraphicFramePr>
            <p:nvPr/>
          </p:nvGraphicFramePr>
          <p:xfrm>
            <a:off x="5413375" y="2643182"/>
            <a:ext cx="26606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2" name="公式" r:id="rId7" imgW="1384200" imgH="228600" progId="Equation.3">
                    <p:embed/>
                  </p:oleObj>
                </mc:Choice>
                <mc:Fallback>
                  <p:oleObj name="公式" r:id="rId7" imgW="1384200" imgH="228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3375" y="2643182"/>
                          <a:ext cx="2660650" cy="414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7838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最大无关组的意义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229600" cy="3948112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和它自己的最大无关组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是等价的</a:t>
            </a:r>
            <a:r>
              <a:rPr lang="zh-CN" altLang="en-US" smtClean="0"/>
              <a:t>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用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来代表 </a:t>
            </a:r>
            <a:r>
              <a:rPr kumimoji="1" lang="en-US" altLang="zh-CN" i="1" smtClean="0"/>
              <a:t>A</a:t>
            </a:r>
            <a:r>
              <a:rPr kumimoji="1" lang="zh-CN" altLang="en-US" smtClean="0"/>
              <a:t>，掌握了最大无关组，就掌握了向量组的全体．特别，当向量组 </a:t>
            </a:r>
            <a:r>
              <a:rPr kumimoji="1" lang="en-US" altLang="zh-CN" i="1" smtClean="0"/>
              <a:t>A </a:t>
            </a:r>
            <a:r>
              <a:rPr kumimoji="1" lang="zh-CN" altLang="en-US" smtClean="0"/>
              <a:t>为无限向量组时，就能用有限个向量构成的部分组来代表全部的无限多个向量组．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      例如</a:t>
            </a:r>
            <a:r>
              <a:rPr kumimoji="1" lang="en-US" altLang="zh-CN" smtClean="0"/>
              <a:t>:</a:t>
            </a:r>
            <a:r>
              <a:rPr kumimoji="1" lang="zh-CN" altLang="en-US" smtClean="0"/>
              <a:t>当方程组有无穷多解时，用</a:t>
            </a:r>
            <a:r>
              <a:rPr kumimoji="1" lang="zh-CN" altLang="en-US" u="sng" smtClean="0">
                <a:solidFill>
                  <a:srgbClr val="FF0000"/>
                </a:solidFill>
              </a:rPr>
              <a:t>有限个解</a:t>
            </a:r>
            <a:r>
              <a:rPr kumimoji="1" lang="zh-CN" altLang="en-US" smtClean="0"/>
              <a:t>来表示全体解</a:t>
            </a:r>
            <a:r>
              <a:rPr kumimoji="1" lang="en-US" altLang="zh-CN" smtClean="0"/>
              <a:t>.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      </a:t>
            </a:r>
            <a:r>
              <a:rPr kumimoji="1" lang="zh-CN" altLang="en-US" sz="2800" smtClean="0">
                <a:solidFill>
                  <a:srgbClr val="0000FF"/>
                </a:solidFill>
              </a:rPr>
              <a:t>比如：</a:t>
            </a:r>
            <a:r>
              <a:rPr kumimoji="1" lang="en-US" altLang="zh-CN" sz="2800" smtClean="0">
                <a:solidFill>
                  <a:srgbClr val="0000FF"/>
                </a:solidFill>
              </a:rPr>
              <a:t>P.91 </a:t>
            </a:r>
            <a:r>
              <a:rPr kumimoji="1" lang="zh-CN" altLang="en-US" sz="2800" smtClean="0">
                <a:solidFill>
                  <a:srgbClr val="0000FF"/>
                </a:solidFill>
              </a:rPr>
              <a:t>例</a:t>
            </a:r>
            <a:r>
              <a:rPr kumimoji="1" lang="en-US" altLang="zh-CN" sz="2800" smtClean="0">
                <a:solidFill>
                  <a:srgbClr val="0000FF"/>
                </a:solidFill>
              </a:rPr>
              <a:t>9</a:t>
            </a:r>
            <a:endParaRPr kumimoji="1" lang="zh-CN" altLang="en-US" sz="2800" smtClean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凡是对有限向量组成立的结论，用最大无关组作过渡，立即可推广到无限向量组的情形中去．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492500" y="3716338"/>
          <a:ext cx="49164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3" imgW="2387520" imgH="215640" progId="Equation.DSMT4">
                  <p:embed/>
                </p:oleObj>
              </mc:Choice>
              <mc:Fallback>
                <p:oleObj name="Equation" r:id="rId3" imgW="23875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16338"/>
                        <a:ext cx="49164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6011863" y="3500438"/>
            <a:ext cx="0" cy="29051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8231187" cy="345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设齐次线性方程组                                            的通解是</a:t>
            </a:r>
          </a:p>
          <a:p>
            <a:pPr marL="457200" indent="-457200">
              <a:lnSpc>
                <a:spcPct val="10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0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0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0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0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试求全体解向量构成的向量组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的秩</a:t>
            </a: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3779838" y="333375"/>
          <a:ext cx="319881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3" imgW="1600200" imgH="711000" progId="Equation.DSMT4">
                  <p:embed/>
                </p:oleObj>
              </mc:Choice>
              <mc:Fallback>
                <p:oleObj name="Equation" r:id="rId3" imgW="16002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33375"/>
                        <a:ext cx="3198812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1655763" cy="534987"/>
          </a:xfrm>
          <a:prstGeom prst="rect">
            <a:avLst/>
          </a:prstGeom>
          <a:noFill/>
          <a:ln w="158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P.91</a:t>
            </a: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9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619250" y="4076700"/>
          <a:ext cx="45402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5" imgW="1955520" imgH="253800" progId="Equation.DSMT4">
                  <p:embed/>
                </p:oleObj>
              </mc:Choice>
              <mc:Fallback>
                <p:oleObj name="Equation" r:id="rId5" imgW="19555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45402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323850" y="4724400"/>
          <a:ext cx="83629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Equation" r:id="rId7" imgW="4584600" imgH="723600" progId="Equation.DSMT4">
                  <p:embed/>
                </p:oleObj>
              </mc:Choice>
              <mc:Fallback>
                <p:oleObj name="Equation" r:id="rId7" imgW="4584600" imgH="723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4400"/>
                        <a:ext cx="836295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8"/>
          <p:cNvGraphicFramePr>
            <a:graphicFrameLocks noChangeAspect="1"/>
          </p:cNvGraphicFramePr>
          <p:nvPr/>
        </p:nvGraphicFramePr>
        <p:xfrm>
          <a:off x="1763726" y="1785926"/>
          <a:ext cx="4665662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公式" r:id="rId9" imgW="2260440" imgH="939600" progId="Equation.3">
                  <p:embed/>
                </p:oleObj>
              </mc:Choice>
              <mc:Fallback>
                <p:oleObj name="公式" r:id="rId9" imgW="2260440" imgH="939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26" y="1785926"/>
                        <a:ext cx="4665662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6883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5</a:t>
            </a:r>
            <a:r>
              <a:rPr kumimoji="1"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全体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维向量构成的向量组记作 </a:t>
            </a:r>
            <a:r>
              <a:rPr kumimoji="1" lang="en-US" altLang="zh-CN" sz="2400" i="1" dirty="0" err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i="1" baseline="30000" dirty="0" err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，称为</a:t>
            </a:r>
            <a:r>
              <a:rPr kumimoji="1" lang="en-US" altLang="zh-CN" sz="2400" i="1" dirty="0">
                <a:ea typeface="楷体_GB2312" pitchFamily="49" charset="-122"/>
              </a:rPr>
              <a:t>n</a:t>
            </a:r>
            <a:r>
              <a:rPr kumimoji="1" lang="zh-CN" altLang="en-US" sz="2400" dirty="0">
                <a:ea typeface="楷体_GB2312" pitchFamily="49" charset="-122"/>
              </a:rPr>
              <a:t>维向量空间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，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求 </a:t>
            </a:r>
            <a:r>
              <a:rPr kumimoji="1" lang="en-US" altLang="zh-CN" sz="2400" i="1" dirty="0" err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i="1" baseline="30000" dirty="0" err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2400" i="1" baseline="30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的一个最大无关组及 </a:t>
            </a:r>
            <a:r>
              <a:rPr kumimoji="1" lang="en-US" altLang="zh-CN" sz="2400" i="1" dirty="0" err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i="1" baseline="30000" dirty="0" err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2400" i="1" baseline="30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的秩</a:t>
            </a: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．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68313" y="1700213"/>
            <a:ext cx="8364537" cy="432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解：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阶单位矩阵                                                            的列向</a:t>
            </a:r>
          </a:p>
          <a:p>
            <a:pPr marL="457200" indent="-457200"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量组就是 </a:t>
            </a:r>
            <a:r>
              <a:rPr kumimoji="1" lang="en-US" altLang="zh-CN" sz="2400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i="1" baseline="30000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的一个最大无关组，所以</a:t>
            </a:r>
            <a:r>
              <a:rPr kumimoji="1" lang="en-US" altLang="zh-CN" sz="2400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i="1" baseline="30000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的秩等于</a:t>
            </a:r>
            <a:r>
              <a:rPr kumimoji="1" lang="en-US" altLang="zh-CN" sz="2400" i="1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．</a:t>
            </a: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思考：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上三角形矩阵                                  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的列向量组是 </a:t>
            </a:r>
            <a:r>
              <a:rPr kumimoji="1" lang="en-US" altLang="zh-CN" sz="2400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i="1" baseline="30000">
                <a:solidFill>
                  <a:schemeClr val="tx1"/>
                </a:solidFill>
                <a:ea typeface="楷体_GB2312" pitchFamily="49" charset="-122"/>
              </a:rPr>
              <a:t>n  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的</a:t>
            </a:r>
          </a:p>
          <a:p>
            <a:pPr marL="457200" indent="-457200">
              <a:lnSpc>
                <a:spcPct val="13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一个最大无关组吗？</a:t>
            </a:r>
            <a:endParaRPr kumimoji="1" lang="zh-CN" altLang="en-US" sz="240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059113" y="981075"/>
          <a:ext cx="4498975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247840" imgH="927000" progId="Equation.DSMT4">
                  <p:embed/>
                </p:oleObj>
              </mc:Choice>
              <mc:Fallback>
                <p:oleObj name="Equation" r:id="rId3" imgW="2247840" imgH="92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981075"/>
                        <a:ext cx="4498975" cy="185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276600" y="3357563"/>
          <a:ext cx="25908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1244520" imgH="927000" progId="Equation.DSMT4">
                  <p:embed/>
                </p:oleObj>
              </mc:Choice>
              <mc:Fallback>
                <p:oleObj name="Equation" r:id="rId5" imgW="124452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7563"/>
                        <a:ext cx="2590800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859338" y="5373688"/>
          <a:ext cx="36718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1841400" imgH="215640" progId="Equation.DSMT4">
                  <p:embed/>
                </p:oleObj>
              </mc:Choice>
              <mc:Fallback>
                <p:oleObj name="Equation" r:id="rId7" imgW="184140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73688"/>
                        <a:ext cx="3671887" cy="4302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348038" y="5300663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</a:rPr>
              <a:t>答：是！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95288" y="928670"/>
            <a:ext cx="822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ea typeface="楷体_GB2312" pitchFamily="49" charset="-122"/>
              </a:rPr>
              <a:t>课本定理：</a:t>
            </a:r>
            <a:endParaRPr kumimoji="1" lang="en-US" altLang="zh-CN" sz="2400" dirty="0" smtClean="0"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en-US" altLang="zh-CN" sz="2400" dirty="0" smtClean="0"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en-US" altLang="zh-CN" sz="2400" dirty="0"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向量组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线性相关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的充要条件是矩阵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Arial" charset="0"/>
              <a:buNone/>
            </a:pPr>
            <a:r>
              <a:rPr kumimoji="1" lang="en-US" altLang="zh-CN" sz="2400" i="1" dirty="0">
                <a:solidFill>
                  <a:schemeClr val="tx1"/>
                </a:solidFill>
              </a:rPr>
              <a:t>     A </a:t>
            </a:r>
            <a:r>
              <a:rPr kumimoji="1" lang="en-US" altLang="zh-CN" sz="2400" dirty="0">
                <a:solidFill>
                  <a:schemeClr val="tx1"/>
                </a:solidFill>
              </a:rPr>
              <a:t>= 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的秩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小于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向量的个数 </a:t>
            </a:r>
            <a:r>
              <a:rPr kumimoji="1" lang="en-US" altLang="zh-CN" sz="2400" i="1" dirty="0">
                <a:ea typeface="楷体_GB2312" pitchFamily="49" charset="-122"/>
              </a:rPr>
              <a:t>m </a:t>
            </a:r>
            <a:endParaRPr kumimoji="1" lang="en-US" altLang="zh-CN" sz="2400" i="1" dirty="0" smtClean="0"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Arial" charset="0"/>
              <a:buNone/>
            </a:pPr>
            <a:endParaRPr kumimoji="1" lang="en-US" altLang="zh-CN" sz="2400" i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Arial" charset="0"/>
              <a:buNone/>
            </a:pPr>
            <a:endParaRPr kumimoji="1" lang="en-US" altLang="zh-CN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向量组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线性无关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的充要条件是矩阵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Arial" charset="0"/>
              <a:buNone/>
            </a:pP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     A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的秩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等于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向量的个数 </a:t>
            </a:r>
            <a:r>
              <a:rPr kumimoji="1" lang="en-US" altLang="zh-CN" sz="2400" i="1" dirty="0">
                <a:ea typeface="楷体_GB2312" pitchFamily="49" charset="-122"/>
              </a:rPr>
              <a:t>m </a:t>
            </a:r>
            <a:endParaRPr kumimoji="1" lang="zh-CN" altLang="en-US" sz="24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6443663" y="2928934"/>
          <a:ext cx="1657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928934"/>
                        <a:ext cx="16573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6443663" y="4821244"/>
          <a:ext cx="16557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5" imgW="863280" imgH="203040" progId="Equation.DSMT4">
                  <p:embed/>
                </p:oleObj>
              </mc:Choice>
              <mc:Fallback>
                <p:oleObj name="Equation" r:id="rId5" imgW="863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821244"/>
                        <a:ext cx="16557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3384550" cy="6492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FF"/>
                </a:solidFill>
                <a:ea typeface="黑体" pitchFamily="49" charset="-122"/>
              </a:rPr>
              <a:t>复习：矩阵的秩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66725" y="209550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定义：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设矩阵 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A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中有一个不等于零的 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r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阶子式</a:t>
            </a:r>
            <a:r>
              <a:rPr lang="zh-CN" altLang="en-US" sz="2400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，且所有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 +1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阶子式（如果存在的话）全等于零，那么</a:t>
            </a:r>
            <a:r>
              <a:rPr lang="zh-CN" altLang="en-US" sz="2400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称为矩阵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en-US" sz="2400">
                <a:ea typeface="楷体_GB2312" pitchFamily="49" charset="-122"/>
              </a:rPr>
              <a:t>最高阶非零子式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，数 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称为</a:t>
            </a:r>
            <a:r>
              <a:rPr lang="zh-CN" altLang="en-US" sz="2400">
                <a:ea typeface="楷体_GB2312" pitchFamily="49" charset="-122"/>
              </a:rPr>
              <a:t>矩阵</a:t>
            </a:r>
            <a:r>
              <a:rPr lang="zh-CN" altLang="en-US" sz="2400" i="1">
                <a:ea typeface="楷体_GB2312" pitchFamily="49" charset="-122"/>
              </a:rPr>
              <a:t> 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的秩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，记作 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．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66725" y="4311665"/>
            <a:ext cx="8229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结论：  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矩阵的秩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矩阵中非零子式的最高阶数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矩阵对应的行阶梯形矩阵的非零行的行数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/>
      <p:bldP spid="143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向量组的秩的概念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079500"/>
            <a:ext cx="8229600" cy="4108450"/>
          </a:xfrm>
          <a:noFill/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dirty="0" smtClean="0"/>
              <a:t>设有向量组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，如果在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中能选出 </a:t>
            </a:r>
            <a:r>
              <a:rPr kumimoji="1" lang="en-US" altLang="zh-CN" i="1" dirty="0" smtClean="0"/>
              <a:t>r </a:t>
            </a:r>
            <a:r>
              <a:rPr kumimoji="1" lang="zh-CN" altLang="en-US" dirty="0" smtClean="0"/>
              <a:t>个向量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i="1" dirty="0" err="1" smtClean="0">
                <a:ea typeface="楷体_GB2312" pitchFamily="49" charset="-122"/>
              </a:rPr>
              <a:t>α</a:t>
            </a:r>
            <a:r>
              <a:rPr kumimoji="1" lang="en-US" altLang="zh-CN" i="1" baseline="-25000" dirty="0" err="1" smtClean="0"/>
              <a:t>r</a:t>
            </a:r>
            <a:r>
              <a:rPr kumimoji="1" lang="zh-CN" altLang="en-US" dirty="0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dirty="0" smtClean="0"/>
              <a:t>向量组 </a:t>
            </a:r>
            <a:r>
              <a:rPr kumimoji="1" lang="en-US" altLang="zh-CN" i="1" dirty="0" smtClean="0"/>
              <a:t>A</a:t>
            </a:r>
            <a:r>
              <a:rPr kumimoji="1" lang="en-US" altLang="zh-CN" baseline="-25000" dirty="0" smtClean="0"/>
              <a:t>0 </a:t>
            </a:r>
            <a:r>
              <a:rPr kumimoji="1" lang="zh-CN" altLang="en-US" dirty="0" smtClean="0"/>
              <a:t>：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i="1" dirty="0" err="1" smtClean="0">
                <a:ea typeface="楷体_GB2312" pitchFamily="49" charset="-122"/>
              </a:rPr>
              <a:t>α</a:t>
            </a:r>
            <a:r>
              <a:rPr kumimoji="1" lang="en-US" altLang="zh-CN" i="1" baseline="-25000" dirty="0" err="1" smtClean="0"/>
              <a:t>r</a:t>
            </a:r>
            <a:r>
              <a:rPr kumimoji="1" lang="en-US" altLang="zh-CN" i="1" baseline="-25000" dirty="0" smtClean="0"/>
              <a:t> </a:t>
            </a:r>
            <a:r>
              <a:rPr kumimoji="1" lang="zh-CN" altLang="en-US" dirty="0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dirty="0" smtClean="0"/>
              <a:t>向量组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中任意 </a:t>
            </a:r>
            <a:r>
              <a:rPr kumimoji="1" lang="en-US" altLang="zh-CN" i="1" dirty="0" smtClean="0"/>
              <a:t>r </a:t>
            </a:r>
            <a:r>
              <a:rPr kumimoji="1" lang="en-US" altLang="zh-CN" dirty="0" smtClean="0"/>
              <a:t>+ 1</a:t>
            </a:r>
            <a:r>
              <a:rPr kumimoji="1" lang="zh-CN" altLang="en-US" dirty="0" smtClean="0"/>
              <a:t>个向量（如果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中有</a:t>
            </a:r>
            <a:r>
              <a:rPr kumimoji="1" lang="en-US" altLang="zh-CN" i="1" dirty="0" smtClean="0"/>
              <a:t>r </a:t>
            </a:r>
            <a:r>
              <a:rPr kumimoji="1" lang="en-US" altLang="zh-CN" dirty="0" smtClean="0"/>
              <a:t>+ 1</a:t>
            </a:r>
            <a:r>
              <a:rPr kumimoji="1" lang="zh-CN" altLang="en-US" dirty="0" smtClean="0"/>
              <a:t>个向量的话）都线性相关；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/>
              <a:t>那么称向量组 </a:t>
            </a:r>
            <a:r>
              <a:rPr kumimoji="1" lang="en-US" altLang="zh-CN" i="1" dirty="0" smtClean="0"/>
              <a:t>A</a:t>
            </a:r>
            <a:r>
              <a:rPr kumimoji="1" lang="en-US" altLang="zh-CN" baseline="-25000" dirty="0" smtClean="0"/>
              <a:t>0 </a:t>
            </a:r>
            <a:r>
              <a:rPr kumimoji="1" lang="zh-CN" altLang="en-US" dirty="0" smtClean="0"/>
              <a:t>是向量组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最大线性无关向量组</a:t>
            </a:r>
            <a:r>
              <a:rPr kumimoji="1" lang="zh-CN" altLang="en-US" dirty="0" smtClean="0"/>
              <a:t>，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/>
              <a:t>简称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最大无关组（或称极大无关组）</a:t>
            </a:r>
            <a:r>
              <a:rPr kumimoji="1" lang="zh-CN" altLang="en-US" dirty="0" smtClean="0"/>
              <a:t>．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/>
              <a:t>最大无关组所含向量个数 </a:t>
            </a:r>
            <a:r>
              <a:rPr kumimoji="1" lang="en-US" altLang="zh-CN" i="1" dirty="0" smtClean="0"/>
              <a:t>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称为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向量组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A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的秩</a:t>
            </a:r>
            <a:r>
              <a:rPr kumimoji="1" lang="zh-CN" altLang="en-US" dirty="0" smtClean="0"/>
              <a:t>，记作</a:t>
            </a:r>
            <a:r>
              <a:rPr kumimoji="1" lang="en-US" altLang="zh-CN" i="1" dirty="0" smtClean="0"/>
              <a:t>R</a:t>
            </a:r>
            <a:r>
              <a:rPr kumimoji="1" lang="en-US" altLang="zh-CN" i="1" baseline="-25000" dirty="0" smtClean="0"/>
              <a:t>A </a:t>
            </a:r>
            <a:r>
              <a:rPr kumimoji="1" lang="zh-CN" altLang="en-US" dirty="0" smtClean="0"/>
              <a:t>．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3593" y="5929330"/>
            <a:ext cx="8437563" cy="52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</a:pPr>
            <a:r>
              <a:rPr lang="zh-CN" altLang="en-US" sz="2400" dirty="0" smtClean="0">
                <a:ea typeface="楷体_GB2312" pitchFamily="49" charset="-122"/>
              </a:rPr>
              <a:t>定理：矩阵的秩</a:t>
            </a:r>
            <a:r>
              <a:rPr lang="en-US" altLang="zh-CN" sz="2400" dirty="0" smtClean="0">
                <a:ea typeface="楷体_GB2312" pitchFamily="49" charset="-122"/>
              </a:rPr>
              <a:t>=</a:t>
            </a:r>
            <a:r>
              <a:rPr lang="zh-CN" altLang="en-US" sz="2400" dirty="0" smtClean="0">
                <a:ea typeface="楷体_GB2312" pitchFamily="49" charset="-122"/>
              </a:rPr>
              <a:t>它</a:t>
            </a:r>
            <a:r>
              <a:rPr lang="zh-CN" altLang="en-US" sz="2400" dirty="0">
                <a:ea typeface="楷体_GB2312" pitchFamily="49" charset="-122"/>
              </a:rPr>
              <a:t>的列向量组的</a:t>
            </a:r>
            <a:r>
              <a:rPr lang="zh-CN" altLang="en-US" sz="2400" dirty="0" smtClean="0">
                <a:ea typeface="楷体_GB2312" pitchFamily="49" charset="-122"/>
              </a:rPr>
              <a:t>秩</a:t>
            </a:r>
            <a:r>
              <a:rPr lang="en-US" altLang="zh-CN" sz="2400" dirty="0" smtClean="0">
                <a:ea typeface="楷体_GB2312" pitchFamily="49" charset="-122"/>
              </a:rPr>
              <a:t>=</a:t>
            </a:r>
            <a:r>
              <a:rPr lang="zh-CN" altLang="en-US" sz="2400" dirty="0" smtClean="0">
                <a:ea typeface="楷体_GB2312" pitchFamily="49" charset="-122"/>
              </a:rPr>
              <a:t>它</a:t>
            </a:r>
            <a:r>
              <a:rPr lang="zh-CN" altLang="en-US" sz="2400" dirty="0">
                <a:ea typeface="楷体_GB2312" pitchFamily="49" charset="-122"/>
              </a:rPr>
              <a:t>的行向量组的秩</a:t>
            </a:r>
            <a:r>
              <a:rPr lang="zh-CN" altLang="en-US" sz="2400" dirty="0" smtClean="0">
                <a:ea typeface="楷体_GB2312" pitchFamily="49" charset="-122"/>
              </a:rPr>
              <a:t>．</a:t>
            </a:r>
            <a:endParaRPr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08026" y="5299091"/>
          <a:ext cx="6464304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公式" r:id="rId3" imgW="2895480" imgH="228600" progId="Equation.3">
                  <p:embed/>
                </p:oleObj>
              </mc:Choice>
              <mc:Fallback>
                <p:oleObj name="公式" r:id="rId3" imgW="28954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26" y="5299091"/>
                        <a:ext cx="6464304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95288" y="714356"/>
            <a:ext cx="853443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dirty="0">
                <a:solidFill>
                  <a:schemeClr val="tx1"/>
                </a:solidFill>
                <a:ea typeface="楷体_GB2312" pitchFamily="49" charset="-122"/>
              </a:rPr>
              <a:t>向量组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能由向量组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线性表示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) =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kumimoji="1" lang="zh-CN" altLang="en-US" sz="2400" dirty="0">
                <a:ea typeface="楷体_GB2312" pitchFamily="49" charset="-122"/>
              </a:rPr>
              <a:t>（ </a:t>
            </a:r>
            <a:r>
              <a:rPr kumimoji="1" lang="en-US" altLang="zh-CN" sz="2400" dirty="0">
                <a:ea typeface="楷体_GB2312" pitchFamily="49" charset="-122"/>
              </a:rPr>
              <a:t>P.84 </a:t>
            </a:r>
            <a:r>
              <a:rPr kumimoji="1" lang="zh-CN" altLang="en-US" sz="2400" dirty="0">
                <a:ea typeface="楷体_GB2312" pitchFamily="49" charset="-122"/>
              </a:rPr>
              <a:t>定理</a:t>
            </a:r>
            <a:r>
              <a:rPr kumimoji="1" lang="en-US" altLang="zh-CN" sz="2400" dirty="0">
                <a:ea typeface="楷体_GB2312" pitchFamily="49" charset="-122"/>
              </a:rPr>
              <a:t>2</a:t>
            </a:r>
            <a:r>
              <a:rPr kumimoji="1" lang="zh-CN" altLang="en-US" sz="2400" dirty="0">
                <a:ea typeface="楷体_GB2312" pitchFamily="49" charset="-122"/>
              </a:rPr>
              <a:t>）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kumimoji="1" lang="en-US" altLang="en-US" sz="2400" dirty="0">
                <a:solidFill>
                  <a:schemeClr val="tx1"/>
                </a:solidFill>
                <a:ea typeface="楷体_GB2312" pitchFamily="49" charset="-122"/>
              </a:rPr>
              <a:t>≤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kumimoji="1" lang="zh-CN" altLang="en-US" sz="2400" dirty="0">
                <a:ea typeface="楷体_GB2312" pitchFamily="49" charset="-122"/>
              </a:rPr>
              <a:t>（</a:t>
            </a:r>
            <a:r>
              <a:rPr kumimoji="1" lang="en-US" altLang="zh-CN" sz="2400" dirty="0">
                <a:ea typeface="楷体_GB2312" pitchFamily="49" charset="-122"/>
              </a:rPr>
              <a:t>P.85 </a:t>
            </a:r>
            <a:r>
              <a:rPr kumimoji="1" lang="zh-CN" altLang="en-US" sz="2400" dirty="0">
                <a:ea typeface="楷体_GB2312" pitchFamily="49" charset="-122"/>
              </a:rPr>
              <a:t>定理</a:t>
            </a:r>
            <a:r>
              <a:rPr kumimoji="1" lang="en-US" altLang="zh-CN" sz="2400" dirty="0">
                <a:ea typeface="楷体_GB2312" pitchFamily="49" charset="-122"/>
              </a:rPr>
              <a:t>3</a:t>
            </a:r>
            <a:r>
              <a:rPr kumimoji="1" lang="zh-CN" altLang="en-US" sz="2400" dirty="0">
                <a:ea typeface="楷体_GB2312" pitchFamily="49" charset="-122"/>
              </a:rPr>
              <a:t>）</a:t>
            </a:r>
          </a:p>
        </p:txBody>
      </p:sp>
      <p:sp>
        <p:nvSpPr>
          <p:cNvPr id="168967" name="AutoShape 7"/>
          <p:cNvSpPr>
            <a:spLocks noChangeAspect="1" noChangeArrowheads="1"/>
          </p:cNvSpPr>
          <p:nvPr/>
        </p:nvSpPr>
        <p:spPr bwMode="auto">
          <a:xfrm>
            <a:off x="611188" y="1428736"/>
            <a:ext cx="496887" cy="323850"/>
          </a:xfrm>
          <a:prstGeom prst="leftRightArrow">
            <a:avLst>
              <a:gd name="adj1" fmla="val 50000"/>
              <a:gd name="adj2" fmla="val 30686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68971" name="AutoShape 11"/>
          <p:cNvSpPr>
            <a:spLocks noChangeAspect="1" noChangeArrowheads="1"/>
          </p:cNvSpPr>
          <p:nvPr/>
        </p:nvSpPr>
        <p:spPr bwMode="auto">
          <a:xfrm>
            <a:off x="611188" y="1928802"/>
            <a:ext cx="517525" cy="360362"/>
          </a:xfrm>
          <a:prstGeom prst="rightArrow">
            <a:avLst>
              <a:gd name="adj1" fmla="val 50000"/>
              <a:gd name="adj2" fmla="val 3590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288" y="3352803"/>
            <a:ext cx="853443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dirty="0" smtClean="0">
                <a:solidFill>
                  <a:schemeClr val="tx1"/>
                </a:solidFill>
                <a:ea typeface="楷体_GB2312" pitchFamily="49" charset="-122"/>
              </a:rPr>
              <a:t>向量组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能由向量组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线性表示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dirty="0">
              <a:ea typeface="楷体_GB2312" pitchFamily="49" charset="-122"/>
            </a:endParaRPr>
          </a:p>
        </p:txBody>
      </p:sp>
      <p:sp>
        <p:nvSpPr>
          <p:cNvPr id="3" name="AutoShape 7"/>
          <p:cNvSpPr>
            <a:spLocks noChangeAspect="1" noChangeArrowheads="1"/>
          </p:cNvSpPr>
          <p:nvPr/>
        </p:nvSpPr>
        <p:spPr bwMode="auto">
          <a:xfrm>
            <a:off x="611188" y="4073528"/>
            <a:ext cx="496887" cy="287338"/>
          </a:xfrm>
          <a:prstGeom prst="leftRightArrow">
            <a:avLst>
              <a:gd name="adj1" fmla="val 50000"/>
              <a:gd name="adj2" fmla="val 34586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" name="AutoShape 11"/>
          <p:cNvSpPr>
            <a:spLocks noChangeAspect="1" noChangeArrowheads="1"/>
          </p:cNvSpPr>
          <p:nvPr/>
        </p:nvSpPr>
        <p:spPr bwMode="auto">
          <a:xfrm>
            <a:off x="611188" y="4649791"/>
            <a:ext cx="517525" cy="287337"/>
          </a:xfrm>
          <a:prstGeom prst="rightArrow">
            <a:avLst>
              <a:gd name="adj1" fmla="val 50000"/>
              <a:gd name="adj2" fmla="val 4502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539750" y="2714620"/>
            <a:ext cx="3728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sz="2400" dirty="0">
                <a:ea typeface="楷体_GB2312" pitchFamily="49" charset="-122"/>
              </a:rPr>
              <a:t>P.92 </a:t>
            </a:r>
            <a:r>
              <a:rPr kumimoji="1" lang="zh-CN" altLang="en-US" sz="2400" dirty="0">
                <a:ea typeface="楷体_GB2312" pitchFamily="49" charset="-122"/>
              </a:rPr>
              <a:t>定理</a:t>
            </a:r>
            <a:r>
              <a:rPr kumimoji="1" lang="en-US" altLang="zh-CN" sz="2400" dirty="0">
                <a:ea typeface="楷体_GB2312" pitchFamily="49" charset="-122"/>
              </a:rPr>
              <a:t>2’ </a:t>
            </a:r>
            <a:r>
              <a:rPr kumimoji="1" lang="zh-CN" altLang="en-US" sz="2400" dirty="0">
                <a:ea typeface="楷体_GB2312" pitchFamily="49" charset="-122"/>
              </a:rPr>
              <a:t>、</a:t>
            </a:r>
            <a:r>
              <a:rPr kumimoji="1" lang="en-US" altLang="zh-CN" sz="2400" dirty="0">
                <a:ea typeface="楷体_GB2312" pitchFamily="49" charset="-122"/>
              </a:rPr>
              <a:t>P.92 </a:t>
            </a:r>
            <a:r>
              <a:rPr kumimoji="1" lang="zh-CN" altLang="en-US" sz="2400" dirty="0">
                <a:ea typeface="楷体_GB2312" pitchFamily="49" charset="-122"/>
              </a:rPr>
              <a:t>定理</a:t>
            </a:r>
            <a:r>
              <a:rPr kumimoji="1" lang="en-US" altLang="zh-CN" sz="2400" dirty="0">
                <a:ea typeface="楷体_GB2312" pitchFamily="49" charset="-122"/>
              </a:rPr>
              <a:t>3’</a:t>
            </a:r>
            <a:r>
              <a:rPr kumimoji="1" lang="zh-CN" altLang="en-US" sz="24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86038" name="Object 31"/>
          <p:cNvGraphicFramePr>
            <a:graphicFrameLocks noChangeAspect="1"/>
          </p:cNvGraphicFramePr>
          <p:nvPr/>
        </p:nvGraphicFramePr>
        <p:xfrm>
          <a:off x="5607075" y="1428736"/>
          <a:ext cx="24653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公式" r:id="rId3" imgW="1193760" imgH="228600" progId="Equation.3">
                  <p:embed/>
                </p:oleObj>
              </mc:Choice>
              <mc:Fallback>
                <p:oleObj name="公式" r:id="rId3" imgW="1193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75" y="1428736"/>
                        <a:ext cx="246538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>
            <a:graphicFrameLocks noChangeAspect="1"/>
          </p:cNvGraphicFramePr>
          <p:nvPr/>
        </p:nvGraphicFramePr>
        <p:xfrm>
          <a:off x="5643570" y="1857364"/>
          <a:ext cx="23860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公式" r:id="rId5" imgW="1155600" imgH="228600" progId="Equation.3">
                  <p:embed/>
                </p:oleObj>
              </mc:Choice>
              <mc:Fallback>
                <p:oleObj name="公式" r:id="rId5" imgW="1155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857364"/>
                        <a:ext cx="23860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1285852" y="4014791"/>
          <a:ext cx="61896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公式" r:id="rId7" imgW="2997000" imgH="228600" progId="Equation.3">
                  <p:embed/>
                </p:oleObj>
              </mc:Choice>
              <mc:Fallback>
                <p:oleObj name="公式" r:id="rId7" imgW="29970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014791"/>
                        <a:ext cx="618966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/>
        </p:nvGraphicFramePr>
        <p:xfrm>
          <a:off x="1370013" y="4586288"/>
          <a:ext cx="44323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公式" r:id="rId9" imgW="2145960" imgH="228600" progId="Equation.3">
                  <p:embed/>
                </p:oleObj>
              </mc:Choice>
              <mc:Fallback>
                <p:oleObj name="公式" r:id="rId9" imgW="21459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4586288"/>
                        <a:ext cx="44323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57158" y="5248833"/>
            <a:ext cx="8572560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例 </a:t>
            </a:r>
            <a:r>
              <a:rPr lang="en-US" altLang="zh-CN" dirty="0" smtClean="0">
                <a:solidFill>
                  <a:srgbClr val="0000FF"/>
                </a:solidFill>
              </a:rPr>
              <a:t>(P.94):  </a:t>
            </a:r>
            <a:r>
              <a:rPr kumimoji="1" lang="zh-CN" altLang="zh-CN" sz="2400" dirty="0" smtClean="0">
                <a:solidFill>
                  <a:schemeClr val="tx1"/>
                </a:solidFill>
                <a:ea typeface="楷体_GB2312" pitchFamily="49" charset="-122"/>
              </a:rPr>
              <a:t>向量组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β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能由向量组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baseline="-25000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kumimoji="1" lang="en-US" altLang="zh-CN" sz="2400" i="1" baseline="-25000" dirty="0" err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kumimoji="1" lang="en-US" altLang="zh-CN" sz="2400" i="1" baseline="-25000" dirty="0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线性表示，且它们的秩相等，则向量组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A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和向量组 </a:t>
            </a:r>
            <a:r>
              <a:rPr kumimoji="1" lang="en-US" altLang="zh-CN" sz="2400" i="1" dirty="0" smtClean="0">
                <a:solidFill>
                  <a:schemeClr val="tx1"/>
                </a:solidFill>
                <a:ea typeface="楷体_GB2312" pitchFamily="49" charset="-122"/>
              </a:rPr>
              <a:t>B </a:t>
            </a:r>
            <a:r>
              <a:rPr kumimoji="1"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等价</a:t>
            </a:r>
            <a:r>
              <a:rPr kumimoji="1"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kumimoji="1" lang="zh-CN" altLang="en-US" sz="24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71" grpId="0" animBg="1"/>
      <p:bldP spid="3" grpId="0" animBg="1"/>
      <p:bldP spid="4" grpId="0" animBg="1"/>
      <p:bldP spid="5942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例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 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</a:rPr>
              <a:t>  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设有向量组</a:t>
            </a:r>
          </a:p>
        </p:txBody>
      </p:sp>
      <p:graphicFrame>
        <p:nvGraphicFramePr>
          <p:cNvPr id="54278" name="Object 3"/>
          <p:cNvGraphicFramePr>
            <a:graphicFrameLocks noChangeAspect="1"/>
          </p:cNvGraphicFramePr>
          <p:nvPr/>
        </p:nvGraphicFramePr>
        <p:xfrm>
          <a:off x="611188" y="836613"/>
          <a:ext cx="79105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3" imgW="3403440" imgH="253800" progId="Equation.DSMT4">
                  <p:embed/>
                </p:oleObj>
              </mc:Choice>
              <mc:Fallback>
                <p:oleObj name="Equation" r:id="rId3" imgW="34034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36613"/>
                        <a:ext cx="79105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539750" y="1412875"/>
            <a:ext cx="860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验证部分组</a:t>
            </a:r>
            <a:r>
              <a:rPr kumimoji="1" lang="zh-CN" altLang="en-US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、 </a:t>
            </a:r>
            <a:r>
              <a:rPr kumimoji="1" lang="zh-CN" altLang="en-US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3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、 </a:t>
            </a:r>
            <a:r>
              <a:rPr kumimoji="1" lang="zh-CN" altLang="en-US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3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都是它的最大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线性无关组</a:t>
            </a:r>
            <a:r>
              <a:rPr kumimoji="1" lang="en-US" altLang="zh-CN" sz="2400">
                <a:solidFill>
                  <a:schemeClr val="tx1"/>
                </a:solidFill>
              </a:rPr>
              <a:t>.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9750" y="198913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解</a:t>
            </a:r>
          </a:p>
        </p:txBody>
      </p:sp>
      <p:sp>
        <p:nvSpPr>
          <p:cNvPr id="54283" name="Text Box 7"/>
          <p:cNvSpPr txBox="1">
            <a:spLocks noChangeArrowheads="1"/>
          </p:cNvSpPr>
          <p:nvPr/>
        </p:nvSpPr>
        <p:spPr bwMode="auto">
          <a:xfrm>
            <a:off x="1187450" y="1989138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因为两个向量构成的向量组线性相关的充要条件是它们</a:t>
            </a:r>
          </a:p>
        </p:txBody>
      </p:sp>
      <p:sp>
        <p:nvSpPr>
          <p:cNvPr id="54284" name="Text Box 8"/>
          <p:cNvSpPr txBox="1">
            <a:spLocks noChangeArrowheads="1"/>
          </p:cNvSpPr>
          <p:nvPr/>
        </p:nvSpPr>
        <p:spPr bwMode="auto">
          <a:xfrm>
            <a:off x="468313" y="2565400"/>
            <a:ext cx="835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的分量对应成比例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</a:rPr>
              <a:t>. 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而向量组                   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中任意两个向量的</a:t>
            </a:r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1042988" y="3573463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所以向量组 </a:t>
            </a:r>
            <a:r>
              <a:rPr kumimoji="1" lang="zh-CN" altLang="en-US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、 </a:t>
            </a:r>
            <a:r>
              <a:rPr kumimoji="1" lang="zh-CN" altLang="en-US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3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、 </a:t>
            </a:r>
            <a:r>
              <a:rPr kumimoji="1" lang="zh-CN" altLang="en-US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3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都是线性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无关。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851275" y="5084763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都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是</a:t>
            </a:r>
            <a:r>
              <a:rPr kumimoji="1" lang="zh-CN" altLang="en-US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 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3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的最大线性无关组</a:t>
            </a:r>
            <a:r>
              <a:rPr kumimoji="1" lang="en-US" altLang="zh-CN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54288" name="Rectangle 10"/>
          <p:cNvSpPr>
            <a:spLocks noChangeArrowheads="1"/>
          </p:cNvSpPr>
          <p:nvPr/>
        </p:nvSpPr>
        <p:spPr bwMode="auto">
          <a:xfrm>
            <a:off x="468313" y="3068638"/>
            <a:ext cx="669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分量都不成比例，</a:t>
            </a:r>
          </a:p>
        </p:txBody>
      </p:sp>
      <p:graphicFrame>
        <p:nvGraphicFramePr>
          <p:cNvPr id="54289" name="Object 21"/>
          <p:cNvGraphicFramePr>
            <a:graphicFrameLocks noChangeAspect="1"/>
          </p:cNvGraphicFramePr>
          <p:nvPr/>
        </p:nvGraphicFramePr>
        <p:xfrm>
          <a:off x="4500563" y="2565400"/>
          <a:ext cx="14398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565400"/>
                        <a:ext cx="143986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23"/>
          <p:cNvSpPr txBox="1">
            <a:spLocks noChangeArrowheads="1"/>
          </p:cNvSpPr>
          <p:nvPr/>
        </p:nvSpPr>
        <p:spPr bwMode="auto">
          <a:xfrm>
            <a:off x="1042988" y="4076700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又因为</a:t>
            </a:r>
          </a:p>
        </p:txBody>
      </p:sp>
      <p:graphicFrame>
        <p:nvGraphicFramePr>
          <p:cNvPr id="54293" name="Object 25"/>
          <p:cNvGraphicFramePr>
            <a:graphicFrameLocks noChangeAspect="1"/>
          </p:cNvGraphicFramePr>
          <p:nvPr/>
        </p:nvGraphicFramePr>
        <p:xfrm>
          <a:off x="2195513" y="4149725"/>
          <a:ext cx="24495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49725"/>
                        <a:ext cx="2449512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13"/>
          <p:cNvSpPr txBox="1">
            <a:spLocks noChangeArrowheads="1"/>
          </p:cNvSpPr>
          <p:nvPr/>
        </p:nvSpPr>
        <p:spPr bwMode="auto">
          <a:xfrm>
            <a:off x="971550" y="4581525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所以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</a:rPr>
              <a:t>向量组                   </a:t>
            </a:r>
            <a:r>
              <a:rPr kumimoji="1" lang="zh-CN" altLang="en-US" sz="24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线性相关，因此：</a:t>
            </a:r>
          </a:p>
        </p:txBody>
      </p:sp>
      <p:graphicFrame>
        <p:nvGraphicFramePr>
          <p:cNvPr id="54296" name="Object 26"/>
          <p:cNvGraphicFramePr>
            <a:graphicFrameLocks noChangeAspect="1"/>
          </p:cNvGraphicFramePr>
          <p:nvPr/>
        </p:nvGraphicFramePr>
        <p:xfrm>
          <a:off x="2627313" y="4581525"/>
          <a:ext cx="13684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81525"/>
                        <a:ext cx="13684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8"/>
          <p:cNvGraphicFramePr>
            <a:graphicFrameLocks noChangeAspect="1"/>
          </p:cNvGraphicFramePr>
          <p:nvPr/>
        </p:nvGraphicFramePr>
        <p:xfrm>
          <a:off x="1042988" y="5084763"/>
          <a:ext cx="2952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11" imgW="1295280" imgH="228600" progId="Equation.DSMT4">
                  <p:embed/>
                </p:oleObj>
              </mc:Choice>
              <mc:Fallback>
                <p:oleObj name="Equation" r:id="rId11" imgW="129528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29527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1023938" y="5610225"/>
            <a:ext cx="7307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黑体" pitchFamily="49" charset="-122"/>
              </a:rPr>
              <a:t>结论：一个向量组的最大线性无关组不一定是唯一的</a:t>
            </a:r>
            <a:r>
              <a:rPr lang="en-US" altLang="zh-CN" sz="2400"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54283" grpId="0"/>
      <p:bldP spid="54284" grpId="0"/>
      <p:bldP spid="54285" grpId="0"/>
      <p:bldP spid="54286" grpId="0"/>
      <p:bldP spid="54288" grpId="0"/>
      <p:bldP spid="54291" grpId="0"/>
      <p:bldP spid="54295" grpId="0"/>
      <p:bldP spid="542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最大无关组的等价定义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P91</a:t>
            </a:r>
            <a:r>
              <a:rPr lang="zh-CN" altLang="en-US" dirty="0" smtClean="0">
                <a:solidFill>
                  <a:srgbClr val="FF0000"/>
                </a:solidFill>
              </a:rPr>
              <a:t>推论）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13964"/>
            <a:ext cx="8229600" cy="3600986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dirty="0" smtClean="0"/>
              <a:t>设有向量组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，如果在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中能选出 </a:t>
            </a:r>
            <a:r>
              <a:rPr kumimoji="1" lang="en-US" altLang="zh-CN" i="1" dirty="0" smtClean="0"/>
              <a:t>r </a:t>
            </a:r>
            <a:r>
              <a:rPr kumimoji="1" lang="zh-CN" altLang="en-US" dirty="0" smtClean="0"/>
              <a:t>个向量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i="1" dirty="0" err="1" smtClean="0">
                <a:ea typeface="楷体_GB2312" pitchFamily="49" charset="-122"/>
              </a:rPr>
              <a:t>α</a:t>
            </a:r>
            <a:r>
              <a:rPr kumimoji="1" lang="en-US" altLang="zh-CN" i="1" baseline="-25000" dirty="0" err="1" smtClean="0"/>
              <a:t>r</a:t>
            </a:r>
            <a:r>
              <a:rPr kumimoji="1" lang="zh-CN" altLang="en-US" dirty="0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None/>
            </a:pPr>
            <a:r>
              <a:rPr kumimoji="1" lang="en-US" altLang="zh-CN" dirty="0" smtClean="0"/>
              <a:t>(1) </a:t>
            </a:r>
            <a:r>
              <a:rPr kumimoji="1" lang="zh-CN" altLang="en-US" dirty="0" smtClean="0"/>
              <a:t>向量组 </a:t>
            </a:r>
            <a:r>
              <a:rPr kumimoji="1" lang="en-US" altLang="zh-CN" i="1" dirty="0" smtClean="0"/>
              <a:t>A</a:t>
            </a:r>
            <a:r>
              <a:rPr kumimoji="1" lang="en-US" altLang="zh-CN" baseline="-25000" dirty="0" smtClean="0"/>
              <a:t>0 </a:t>
            </a:r>
            <a:r>
              <a:rPr kumimoji="1" lang="zh-CN" altLang="en-US" dirty="0" smtClean="0"/>
              <a:t>：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ea typeface="楷体_GB2312" pitchFamily="49" charset="-122"/>
              </a:rPr>
              <a:t>α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i="1" dirty="0" err="1" smtClean="0">
                <a:ea typeface="楷体_GB2312" pitchFamily="49" charset="-122"/>
              </a:rPr>
              <a:t>α</a:t>
            </a:r>
            <a:r>
              <a:rPr kumimoji="1" lang="en-US" altLang="zh-CN" i="1" baseline="-25000" dirty="0" err="1" smtClean="0"/>
              <a:t>r</a:t>
            </a:r>
            <a:r>
              <a:rPr kumimoji="1" lang="en-US" altLang="zh-CN" i="1" baseline="-25000" dirty="0" smtClean="0"/>
              <a:t> </a:t>
            </a:r>
            <a:r>
              <a:rPr kumimoji="1" lang="zh-CN" altLang="en-US" dirty="0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None/>
            </a:pPr>
            <a:r>
              <a:rPr kumimoji="1" lang="en-US" altLang="zh-CN" dirty="0" smtClean="0"/>
              <a:t>(2) </a:t>
            </a:r>
            <a:r>
              <a:rPr kumimoji="1" lang="zh-CN" altLang="en-US" dirty="0" smtClean="0"/>
              <a:t>向量组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中任意 </a:t>
            </a:r>
            <a:r>
              <a:rPr kumimoji="1" lang="en-US" altLang="zh-CN" i="1" dirty="0" smtClean="0"/>
              <a:t>r </a:t>
            </a:r>
            <a:r>
              <a:rPr kumimoji="1" lang="en-US" altLang="zh-CN" dirty="0" smtClean="0"/>
              <a:t>+ 1</a:t>
            </a:r>
            <a:r>
              <a:rPr kumimoji="1" lang="zh-CN" altLang="en-US" dirty="0" smtClean="0"/>
              <a:t>个向量（如果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中有 </a:t>
            </a:r>
            <a:r>
              <a:rPr kumimoji="1" lang="en-US" altLang="zh-CN" i="1" dirty="0" smtClean="0"/>
              <a:t>r </a:t>
            </a:r>
            <a:r>
              <a:rPr kumimoji="1" lang="en-US" altLang="zh-CN" dirty="0" smtClean="0"/>
              <a:t>+ 1</a:t>
            </a:r>
            <a:r>
              <a:rPr kumimoji="1" lang="zh-CN" altLang="en-US" dirty="0" smtClean="0"/>
              <a:t>个向量的话）都线性相关；</a:t>
            </a:r>
            <a:endParaRPr kumimoji="1" lang="en-US" altLang="zh-CN" dirty="0" smtClean="0"/>
          </a:p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SzTx/>
              <a:buNone/>
            </a:pPr>
            <a:r>
              <a:rPr kumimoji="1" lang="en-US" altLang="zh-CN" dirty="0" smtClean="0">
                <a:solidFill>
                  <a:srgbClr val="005400"/>
                </a:solidFill>
              </a:rPr>
              <a:t>(2’) </a:t>
            </a:r>
            <a:r>
              <a:rPr kumimoji="1" lang="zh-CN" altLang="en-US" dirty="0" smtClean="0">
                <a:solidFill>
                  <a:srgbClr val="005400"/>
                </a:solidFill>
              </a:rPr>
              <a:t>向量组 </a:t>
            </a:r>
            <a:r>
              <a:rPr kumimoji="1" lang="en-US" altLang="zh-CN" i="1" dirty="0" smtClean="0">
                <a:solidFill>
                  <a:srgbClr val="005400"/>
                </a:solidFill>
              </a:rPr>
              <a:t>A</a:t>
            </a:r>
            <a:r>
              <a:rPr kumimoji="1" lang="en-US" altLang="zh-CN" dirty="0" smtClean="0">
                <a:solidFill>
                  <a:srgbClr val="005400"/>
                </a:solidFill>
              </a:rPr>
              <a:t> </a:t>
            </a:r>
            <a:r>
              <a:rPr kumimoji="1" lang="zh-CN" altLang="en-US" dirty="0" smtClean="0">
                <a:solidFill>
                  <a:srgbClr val="005400"/>
                </a:solidFill>
              </a:rPr>
              <a:t>中任意一个向量都能由向量组 </a:t>
            </a:r>
            <a:r>
              <a:rPr kumimoji="1" lang="en-US" altLang="zh-CN" i="1" dirty="0" smtClean="0">
                <a:solidFill>
                  <a:srgbClr val="005400"/>
                </a:solidFill>
              </a:rPr>
              <a:t>A</a:t>
            </a:r>
            <a:r>
              <a:rPr kumimoji="1" lang="en-US" altLang="zh-CN" baseline="-25000" dirty="0" smtClean="0">
                <a:solidFill>
                  <a:srgbClr val="005400"/>
                </a:solidFill>
              </a:rPr>
              <a:t>0</a:t>
            </a:r>
            <a:r>
              <a:rPr kumimoji="1" lang="en-US" altLang="zh-CN" dirty="0" smtClean="0">
                <a:solidFill>
                  <a:srgbClr val="005400"/>
                </a:solidFill>
              </a:rPr>
              <a:t> </a:t>
            </a:r>
            <a:r>
              <a:rPr kumimoji="1" lang="zh-CN" altLang="en-US" dirty="0" smtClean="0">
                <a:solidFill>
                  <a:srgbClr val="005400"/>
                </a:solidFill>
              </a:rPr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dirty="0" smtClean="0"/>
              <a:t>那么称向量组 </a:t>
            </a:r>
            <a:r>
              <a:rPr kumimoji="1" lang="en-US" altLang="zh-CN" i="1" dirty="0" smtClean="0"/>
              <a:t>A</a:t>
            </a:r>
            <a:r>
              <a:rPr kumimoji="1" lang="en-US" altLang="zh-CN" baseline="-25000" dirty="0" smtClean="0"/>
              <a:t>0 </a:t>
            </a:r>
            <a:r>
              <a:rPr kumimoji="1" lang="zh-CN" altLang="en-US" dirty="0" smtClean="0"/>
              <a:t>是向量组 </a:t>
            </a:r>
            <a:r>
              <a:rPr kumimoji="1" lang="en-US" altLang="zh-CN" i="1" dirty="0" smtClean="0"/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最大无关组</a:t>
            </a:r>
            <a:r>
              <a:rPr kumimoji="1" lang="zh-CN" altLang="en-US" dirty="0" smtClean="0"/>
              <a:t>．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2910" y="5572140"/>
            <a:ext cx="2143140" cy="523220"/>
            <a:chOff x="642910" y="5572140"/>
            <a:chExt cx="214314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5572140"/>
              <a:ext cx="2143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(2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+mn-lt"/>
                  <a:ea typeface="+mn-ea"/>
                </a:rPr>
                <a:t>)</a:t>
              </a:r>
              <a:r>
                <a:rPr kumimoji="1" lang="en-US" altLang="zh-CN" dirty="0" smtClean="0">
                  <a:solidFill>
                    <a:srgbClr val="005400"/>
                  </a:solidFill>
                  <a:latin typeface="+mn-lt"/>
                  <a:ea typeface="+mn-ea"/>
                </a:rPr>
                <a:t>           (2’)</a:t>
              </a:r>
              <a:endParaRPr kumimoji="1" lang="zh-CN" altLang="en-US" dirty="0" smtClean="0">
                <a:solidFill>
                  <a:srgbClr val="0054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左右箭头 6"/>
            <p:cNvSpPr/>
            <p:nvPr/>
          </p:nvSpPr>
          <p:spPr>
            <a:xfrm>
              <a:off x="1285852" y="5786454"/>
              <a:ext cx="642942" cy="2143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468313" y="5084763"/>
            <a:ext cx="907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68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>
                <a:solidFill>
                  <a:srgbClr val="006800"/>
                </a:solidFill>
                <a:latin typeface="黑体" pitchFamily="49" charset="-122"/>
                <a:ea typeface="黑体" pitchFamily="49" charset="-122"/>
              </a:rPr>
              <a:t>）一个线性无关的向量组的最大无关组是其自身</a:t>
            </a:r>
            <a:r>
              <a:rPr kumimoji="1" lang="en-US" altLang="zh-CN">
                <a:solidFill>
                  <a:srgbClr val="0068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498475" y="4195772"/>
            <a:ext cx="8645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dirty="0">
                <a:solidFill>
                  <a:srgbClr val="0068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dirty="0">
                <a:solidFill>
                  <a:srgbClr val="006800"/>
                </a:solidFill>
                <a:latin typeface="黑体" pitchFamily="49" charset="-122"/>
                <a:ea typeface="黑体" pitchFamily="49" charset="-122"/>
              </a:rPr>
              <a:t>）一个向量组的任意两个最大无关组都等价</a:t>
            </a:r>
            <a:r>
              <a:rPr kumimoji="1" lang="en-US" altLang="zh-CN" dirty="0">
                <a:solidFill>
                  <a:srgbClr val="00680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77830" name="Rectangle 5" descr="白色大理石"/>
          <p:cNvSpPr>
            <a:spLocks noChangeArrowheads="1"/>
          </p:cNvSpPr>
          <p:nvPr/>
        </p:nvSpPr>
        <p:spPr bwMode="auto">
          <a:xfrm>
            <a:off x="395288" y="404813"/>
            <a:ext cx="4897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>
                <a:solidFill>
                  <a:srgbClr val="0000FF"/>
                </a:solidFill>
                <a:ea typeface="黑体" pitchFamily="49" charset="-122"/>
              </a:rPr>
              <a:t>最大线性无关组的性质：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468313" y="1052513"/>
            <a:ext cx="8675687" cy="1095375"/>
            <a:chOff x="468313" y="1052513"/>
            <a:chExt cx="8675687" cy="1095375"/>
          </a:xfrm>
        </p:grpSpPr>
        <p:sp>
          <p:nvSpPr>
            <p:cNvPr id="77829" name="Text Box 4"/>
            <p:cNvSpPr txBox="1">
              <a:spLocks noChangeArrowheads="1"/>
            </p:cNvSpPr>
            <p:nvPr/>
          </p:nvSpPr>
          <p:spPr bwMode="auto">
            <a:xfrm>
              <a:off x="468313" y="1052513"/>
              <a:ext cx="867568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0068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>
                  <a:solidFill>
                    <a:srgbClr val="006800"/>
                  </a:solidFill>
                  <a:latin typeface="黑体" pitchFamily="49" charset="-122"/>
                  <a:ea typeface="黑体" pitchFamily="49" charset="-122"/>
                </a:rPr>
                <a:t>）一个向量组的最大无关组不是唯一的，</a:t>
              </a:r>
              <a:r>
                <a:rPr kumimoji="1" lang="zh-CN" altLang="en-US">
                  <a:solidFill>
                    <a:srgbClr val="006600"/>
                  </a:solidFill>
                  <a:ea typeface="黑体" pitchFamily="49" charset="-122"/>
                </a:rPr>
                <a:t>但是它</a:t>
              </a:r>
              <a:endParaRPr kumimoji="1" lang="en-US" altLang="zh-CN">
                <a:solidFill>
                  <a:srgbClr val="006600"/>
                </a:solidFill>
                <a:ea typeface="黑体" pitchFamily="49" charset="-122"/>
              </a:endParaRPr>
            </a:p>
          </p:txBody>
        </p:sp>
        <p:sp>
          <p:nvSpPr>
            <p:cNvPr id="77832" name="Rectangle 11"/>
            <p:cNvSpPr>
              <a:spLocks noChangeArrowheads="1"/>
            </p:cNvSpPr>
            <p:nvPr/>
          </p:nvSpPr>
          <p:spPr bwMode="auto">
            <a:xfrm>
              <a:off x="611188" y="1628775"/>
              <a:ext cx="79216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dirty="0">
                  <a:solidFill>
                    <a:srgbClr val="006600"/>
                  </a:solidFill>
                  <a:ea typeface="黑体" pitchFamily="49" charset="-122"/>
                </a:rPr>
                <a:t>的各个最大线性无关组所含向量的个数</a:t>
              </a:r>
              <a:r>
                <a:rPr kumimoji="1" lang="zh-CN" altLang="en-US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是相同的</a:t>
              </a:r>
              <a:r>
                <a:rPr kumimoji="1" lang="en-US" altLang="zh-CN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.</a:t>
              </a:r>
              <a:endParaRPr kumimoji="1" lang="zh-CN" altLang="en-US" dirty="0">
                <a:solidFill>
                  <a:srgbClr val="006600"/>
                </a:solidFill>
                <a:ea typeface="黑体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468313" y="2852738"/>
            <a:ext cx="7818463" cy="1095375"/>
            <a:chOff x="468313" y="2852738"/>
            <a:chExt cx="7818463" cy="1095375"/>
          </a:xfrm>
        </p:grpSpPr>
        <p:sp>
          <p:nvSpPr>
            <p:cNvPr id="77831" name="Text Box 9"/>
            <p:cNvSpPr txBox="1">
              <a:spLocks noChangeArrowheads="1"/>
            </p:cNvSpPr>
            <p:nvPr/>
          </p:nvSpPr>
          <p:spPr bwMode="auto">
            <a:xfrm>
              <a:off x="468313" y="2852738"/>
              <a:ext cx="7818463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0068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dirty="0">
                  <a:solidFill>
                    <a:srgbClr val="0068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kumimoji="1" lang="zh-CN" altLang="en-US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一个向量组的</a:t>
              </a:r>
              <a:r>
                <a:rPr kumimoji="1" lang="zh-CN" altLang="en-US" dirty="0">
                  <a:solidFill>
                    <a:srgbClr val="006600"/>
                  </a:solidFill>
                  <a:ea typeface="黑体" pitchFamily="49" charset="-122"/>
                </a:rPr>
                <a:t>任意一个最大线性无关组都与</a:t>
              </a:r>
              <a:endPara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7833" name="Text Box 13"/>
            <p:cNvSpPr txBox="1">
              <a:spLocks noChangeArrowheads="1"/>
            </p:cNvSpPr>
            <p:nvPr/>
          </p:nvSpPr>
          <p:spPr bwMode="auto">
            <a:xfrm>
              <a:off x="971550" y="3429000"/>
              <a:ext cx="28797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dirty="0">
                  <a:solidFill>
                    <a:srgbClr val="006600"/>
                  </a:solidFill>
                  <a:ea typeface="黑体" pitchFamily="49" charset="-122"/>
                </a:rPr>
                <a:t>向量组本身等价</a:t>
              </a:r>
              <a:r>
                <a:rPr kumimoji="1" lang="en-US" altLang="zh-CN" dirty="0">
                  <a:solidFill>
                    <a:srgbClr val="006600"/>
                  </a:solidFill>
                  <a:ea typeface="黑体" pitchFamily="49" charset="-122"/>
                </a:rPr>
                <a:t>.</a:t>
              </a:r>
            </a:p>
          </p:txBody>
        </p:sp>
      </p:grp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1116013" y="2276475"/>
            <a:ext cx="5518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（其“个数”就是这个向量组的秩）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/>
      <p:bldP spid="778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68313" y="1052513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求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矩阵                                              的列向量组的秩，并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求此向量组的一个最大线性无关组．然后把不属于最大无关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组的列向量用最大无关组线性表示。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268538" y="360363"/>
          <a:ext cx="3455987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676160" imgH="927000" progId="Equation.DSMT4">
                  <p:embed/>
                </p:oleObj>
              </mc:Choice>
              <mc:Fallback>
                <p:oleObj name="Equation" r:id="rId3" imgW="1676160" imgH="92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0363"/>
                        <a:ext cx="3455987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946275" y="3778250"/>
            <a:ext cx="503238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451100" y="3778250"/>
            <a:ext cx="503238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678238" y="3778250"/>
            <a:ext cx="503237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956175" y="377825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373688" y="377825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396038" y="377825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95288" y="32131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解：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第一步先用初等行变换把矩阵化成行阶梯形矩阵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．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395288" y="57340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行阶梯形矩阵有 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3 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个非零行，故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) = 3</a:t>
            </a:r>
            <a:r>
              <a:rPr kumimoji="1" lang="en-US" altLang="zh-CN" sz="24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331913" y="3789363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3085920" imgH="927000" progId="Equation.DSMT4">
                  <p:embed/>
                </p:oleObj>
              </mc:Choice>
              <mc:Fallback>
                <p:oleObj name="Equation" r:id="rId5" imgW="3085920" imgH="927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6170612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32363" y="4292600"/>
            <a:ext cx="2540000" cy="863600"/>
            <a:chOff x="3120" y="1017"/>
            <a:chExt cx="1781" cy="544"/>
          </a:xfrm>
        </p:grpSpPr>
        <p:sp>
          <p:nvSpPr>
            <p:cNvPr id="1039" name="Line 16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17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18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Line 19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Line 20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/>
      <p:bldP spid="72717" grpId="0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1384</Words>
  <Application>Microsoft Office PowerPoint</Application>
  <PresentationFormat>全屏显示(4:3)</PresentationFormat>
  <Paragraphs>130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Wingdings</vt:lpstr>
      <vt:lpstr>黑体</vt:lpstr>
      <vt:lpstr>楷体_GB2312</vt:lpstr>
      <vt:lpstr>宋体</vt:lpstr>
      <vt:lpstr>Arial</vt:lpstr>
      <vt:lpstr>Symbol</vt:lpstr>
      <vt:lpstr>Times New Roman</vt:lpstr>
      <vt:lpstr>1_Pixel</vt:lpstr>
      <vt:lpstr>2_Blends</vt:lpstr>
      <vt:lpstr>Equation</vt:lpstr>
      <vt:lpstr>公式</vt:lpstr>
      <vt:lpstr>§3  向量组的秩</vt:lpstr>
      <vt:lpstr>PowerPoint 演示文稿</vt:lpstr>
      <vt:lpstr>复习：矩阵的秩</vt:lpstr>
      <vt:lpstr>向量组的秩的概念</vt:lpstr>
      <vt:lpstr>PowerPoint 演示文稿</vt:lpstr>
      <vt:lpstr>PowerPoint 演示文稿</vt:lpstr>
      <vt:lpstr>最大无关组的等价定义（P91推论）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最大无关组的意义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§3  向量组的秩</dc:title>
  <dc:creator>lenovo</dc:creator>
  <cp:lastModifiedBy>Sky123.Org</cp:lastModifiedBy>
  <cp:revision>207</cp:revision>
  <dcterms:created xsi:type="dcterms:W3CDTF">2007-11-08T03:25:53Z</dcterms:created>
  <dcterms:modified xsi:type="dcterms:W3CDTF">2016-11-21T13:03:59Z</dcterms:modified>
</cp:coreProperties>
</file>