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56" r:id="rId3"/>
    <p:sldId id="258" r:id="rId4"/>
    <p:sldId id="308" r:id="rId5"/>
    <p:sldId id="269" r:id="rId6"/>
    <p:sldId id="310" r:id="rId7"/>
    <p:sldId id="286" r:id="rId8"/>
    <p:sldId id="312" r:id="rId9"/>
    <p:sldId id="324" r:id="rId10"/>
    <p:sldId id="325" r:id="rId11"/>
    <p:sldId id="311" r:id="rId12"/>
    <p:sldId id="327" r:id="rId13"/>
    <p:sldId id="352" r:id="rId14"/>
    <p:sldId id="335" r:id="rId15"/>
    <p:sldId id="336" r:id="rId16"/>
    <p:sldId id="337" r:id="rId17"/>
    <p:sldId id="340" r:id="rId18"/>
    <p:sldId id="330" r:id="rId19"/>
    <p:sldId id="339" r:id="rId20"/>
    <p:sldId id="321" r:id="rId21"/>
    <p:sldId id="331" r:id="rId22"/>
    <p:sldId id="332" r:id="rId23"/>
    <p:sldId id="341" r:id="rId24"/>
    <p:sldId id="334" r:id="rId25"/>
    <p:sldId id="342" r:id="rId26"/>
    <p:sldId id="343" r:id="rId27"/>
    <p:sldId id="344" r:id="rId28"/>
    <p:sldId id="345" r:id="rId29"/>
    <p:sldId id="346" r:id="rId30"/>
    <p:sldId id="347" r:id="rId31"/>
    <p:sldId id="35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00"/>
    <a:srgbClr val="008000"/>
    <a:srgbClr val="33CC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0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41752-B1D1-43A6-ABAC-2D740CB51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AD2CE-74FC-4083-AD87-5B90237FF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3A6C9-3C6B-4DFC-A106-8AFA59F10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0D4B244-EC29-44AA-BFD8-7E4C27D35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58FC-CF29-45EB-B923-50AF6B50A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868AD-AD15-4356-9336-9FF8FD7E4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94CDB-6ED2-4D2F-A4E6-5577437F7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270A-6D8B-4E85-A124-400C2F24D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34D3-ED84-400F-9365-5C471A070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AD924-EBF0-4B33-B9B3-33B5FA3B2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5D3FD-4E79-4502-B7FF-7417D7CEB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F911E-6E7D-41FE-81E2-2781040255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A5FC7-EF51-43EF-A72A-80709F0A1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BB24-DFEE-41EA-AA3D-CFF6F0F9C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A2828-3CD9-4AE4-BBAB-6019862B2C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96AB2-74EB-4482-AD10-9CEB20DF8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136E8-BF3B-44F0-A4C8-856F0F83B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351F-33C2-4492-94ED-4E5DA5299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81AD0-C6D5-44ED-B388-9FC0579F8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EF1A-F5A1-4D53-AE6A-751FB8451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04FC7-AE40-4883-A919-AFE105BD6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DF81-7E66-4647-A125-CAD468E2F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07F0BF-211E-444B-983C-B5057449C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37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7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45D09CF-84CF-47D6-B3BD-04EAD29B1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4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线性方程组的解的结构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2916238" y="404813"/>
            <a:ext cx="590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令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 得通解表达式</a:t>
            </a:r>
            <a:endParaRPr lang="zh-CN" altLang="en-US" b="1" baseline="300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238125" y="981075"/>
          <a:ext cx="342423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612800" imgH="939600" progId="Equation.DSMT4">
                  <p:embed/>
                </p:oleObj>
              </mc:Choice>
              <mc:Fallback>
                <p:oleObj name="Equation" r:id="rId3" imgW="1612800" imgH="939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981075"/>
                        <a:ext cx="3424238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57200" y="3144838"/>
            <a:ext cx="8231188" cy="2465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因为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方程组的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任意一个解都可以表示为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baseline="-25000"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的线性组合．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的四个分量不成比例，所以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线性无关．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Symbol" pitchFamily="18" charset="2"/>
                <a:ea typeface="楷体_GB2312" pitchFamily="49" charset="-122"/>
              </a:rPr>
              <a:t>所以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是原方程组的基础解系．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en-US" altLang="zh-CN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084888" y="2924175"/>
          <a:ext cx="2047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924175"/>
                        <a:ext cx="2047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708400" y="981075"/>
          <a:ext cx="496887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2527200" imgH="939600" progId="Equation.DSMT4">
                  <p:embed/>
                </p:oleObj>
              </mc:Choice>
              <mc:Fallback>
                <p:oleObj name="Equation" r:id="rId7" imgW="252720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981075"/>
                        <a:ext cx="496887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455613" y="455613"/>
            <a:ext cx="829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先求出基础解系，再写出通解．</a:t>
            </a:r>
            <a:endParaRPr kumimoji="1" lang="zh-CN" altLang="en-US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619250" y="836613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2641320" imgH="698400" progId="Equation.DSMT4">
                  <p:embed/>
                </p:oleObj>
              </mc:Choice>
              <mc:Fallback>
                <p:oleObj name="Equation" r:id="rId3" imgW="2641320" imgH="69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36613"/>
                        <a:ext cx="5286375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619250" y="2276475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1434960" imgH="482400" progId="Equation.DSMT4">
                  <p:embed/>
                </p:oleObj>
              </mc:Choice>
              <mc:Fallback>
                <p:oleObj name="Equation" r:id="rId5" imgW="14349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28717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5219700" y="2276475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76475"/>
                        <a:ext cx="2263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716463" y="2492375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539750" y="3573463"/>
            <a:ext cx="33274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971550" y="3357563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9" imgW="1041120" imgH="482400" progId="Equation.DSMT4">
                  <p:embed/>
                </p:oleObj>
              </mc:Choice>
              <mc:Fallback>
                <p:oleObj name="Equation" r:id="rId9" imgW="1041120" imgH="482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208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3995738" y="3284538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1" imgW="1218960" imgH="482400" progId="Equation.DSMT4">
                  <p:embed/>
                </p:oleObj>
              </mc:Choice>
              <mc:Fallback>
                <p:oleObj name="Equation" r:id="rId11" imgW="1218960" imgH="48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84538"/>
                        <a:ext cx="2438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3635375" y="4221163"/>
          <a:ext cx="277812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3" imgW="1384200" imgH="927000" progId="Equation.DSMT4">
                  <p:embed/>
                </p:oleObj>
              </mc:Choice>
              <mc:Fallback>
                <p:oleObj name="Equation" r:id="rId13" imgW="1384200" imgH="927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21163"/>
                        <a:ext cx="2778125" cy="185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395288" y="5013325"/>
            <a:ext cx="79375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合起来便得到基础解系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611188" y="3573463"/>
            <a:ext cx="33274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sp>
        <p:nvSpPr>
          <p:cNvPr id="108577" name="AutoShape 33"/>
          <p:cNvSpPr>
            <a:spLocks noChangeArrowheads="1"/>
          </p:cNvSpPr>
          <p:nvPr/>
        </p:nvSpPr>
        <p:spPr bwMode="auto">
          <a:xfrm>
            <a:off x="6588125" y="3141663"/>
            <a:ext cx="2555875" cy="1800225"/>
          </a:xfrm>
          <a:prstGeom prst="cloudCallout">
            <a:avLst>
              <a:gd name="adj1" fmla="val -47204"/>
              <a:gd name="adj2" fmla="val 77250"/>
            </a:avLst>
          </a:prstGeom>
          <a:solidFill>
            <a:schemeClr val="accent1">
              <a:alpha val="5411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ea typeface="楷体_GB2312" pitchFamily="49" charset="-122"/>
              </a:rPr>
              <a:t>还能找出其它基础解系吗？</a:t>
            </a: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555875" y="3357563"/>
            <a:ext cx="647700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5651500" y="3284538"/>
            <a:ext cx="792163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8" grpId="0"/>
      <p:bldP spid="108575" grpId="0"/>
      <p:bldP spid="108576" grpId="0"/>
      <p:bldP spid="108577" grpId="0" animBg="1"/>
      <p:bldP spid="108578" grpId="0" animBg="1"/>
      <p:bldP spid="1085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9750" y="1412875"/>
            <a:ext cx="8280722" cy="260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>
              <a:lnSpc>
                <a:spcPts val="53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800" b="1" dirty="0" err="1"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800" b="1" i="1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矩阵的秩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元齐次线</a:t>
            </a:r>
          </a:p>
          <a:p>
            <a:pPr marL="457200">
              <a:lnSpc>
                <a:spcPts val="63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性方程组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的基础解析存在，且基础解析中包含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ea typeface="楷体_GB2312" pitchFamily="49" charset="-122"/>
              </a:rPr>
              <a:t>−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向量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．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512" y="1556792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主定理：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7702" y="4457194"/>
            <a:ext cx="8280722" cy="7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>
              <a:lnSpc>
                <a:spcPts val="53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基础解析存在但不唯一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.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250825" y="333375"/>
            <a:ext cx="82089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</a:rPr>
              <a:t>例</a:t>
            </a:r>
            <a:r>
              <a:rPr lang="zh-CN" altLang="en-US" sz="2800" b="1" dirty="0" smtClean="0">
                <a:latin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</a:rPr>
              <a:t>用基础解系表示如下线性方程组的全部解</a:t>
            </a:r>
          </a:p>
        </p:txBody>
      </p:sp>
      <p:graphicFrame>
        <p:nvGraphicFramePr>
          <p:cNvPr id="13314" name="Object 5"/>
          <p:cNvGraphicFramePr>
            <a:graphicFrameLocks/>
          </p:cNvGraphicFramePr>
          <p:nvPr/>
        </p:nvGraphicFramePr>
        <p:xfrm>
          <a:off x="2051050" y="836613"/>
          <a:ext cx="44656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3" imgW="1892160" imgH="711000" progId="Equation.3">
                  <p:embed/>
                </p:oleObj>
              </mc:Choice>
              <mc:Fallback>
                <p:oleObj name="公式" r:id="rId3" imgW="1892160" imgH="711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836613"/>
                        <a:ext cx="4465638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82626" y="3190891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53255" name="Object 7"/>
          <p:cNvGraphicFramePr>
            <a:graphicFrameLocks/>
          </p:cNvGraphicFramePr>
          <p:nvPr/>
        </p:nvGraphicFramePr>
        <p:xfrm>
          <a:off x="695326" y="3406791"/>
          <a:ext cx="399573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1993680" imgH="711000" progId="Equation.DSMT4">
                  <p:embed/>
                </p:oleObj>
              </mc:Choice>
              <mc:Fallback>
                <p:oleObj name="Equation" r:id="rId5" imgW="1993680" imgH="7110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6" y="3406791"/>
                        <a:ext cx="3995738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50825" y="5373688"/>
            <a:ext cx="88931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Times New Roman" pitchFamily="18" charset="0"/>
              </a:rPr>
              <a:t>因为 </a:t>
            </a:r>
            <a:r>
              <a:rPr kumimoji="1" lang="en-US" altLang="zh-CN" b="1" i="1" dirty="0">
                <a:latin typeface="Times New Roman" pitchFamily="18" charset="0"/>
              </a:rPr>
              <a:t>r </a:t>
            </a:r>
            <a:r>
              <a:rPr kumimoji="1" lang="en-US" altLang="zh-CN" b="1" dirty="0">
                <a:latin typeface="Times New Roman" pitchFamily="18" charset="0"/>
              </a:rPr>
              <a:t>(</a:t>
            </a:r>
            <a:r>
              <a:rPr kumimoji="1" lang="en-US" altLang="zh-CN" b="1" i="1" dirty="0">
                <a:latin typeface="Times New Roman" pitchFamily="18" charset="0"/>
              </a:rPr>
              <a:t>A</a:t>
            </a:r>
            <a:r>
              <a:rPr kumimoji="1" lang="en-US" altLang="zh-CN" b="1" dirty="0">
                <a:latin typeface="Times New Roman" pitchFamily="18" charset="0"/>
              </a:rPr>
              <a:t>) = 3, </a:t>
            </a:r>
            <a:r>
              <a:rPr kumimoji="1" lang="zh-CN" altLang="en-US" b="1" dirty="0">
                <a:latin typeface="Times New Roman" pitchFamily="18" charset="0"/>
              </a:rPr>
              <a:t>基础解系由 </a:t>
            </a:r>
            <a:r>
              <a:rPr kumimoji="1" lang="en-US" altLang="zh-CN" b="1" dirty="0">
                <a:latin typeface="Times New Roman" pitchFamily="18" charset="0"/>
              </a:rPr>
              <a:t>2 </a:t>
            </a:r>
            <a:r>
              <a:rPr kumimoji="1" lang="zh-CN" altLang="en-US" b="1" dirty="0">
                <a:latin typeface="Times New Roman" pitchFamily="18" charset="0"/>
              </a:rPr>
              <a:t>个解向量构成</a:t>
            </a:r>
            <a:r>
              <a:rPr kumimoji="1" lang="en-US" altLang="zh-CN" b="1" dirty="0">
                <a:latin typeface="Times New Roman" pitchFamily="18" charset="0"/>
              </a:rPr>
              <a:t>,</a:t>
            </a:r>
            <a:r>
              <a:rPr kumimoji="1" lang="zh-CN" altLang="en-US" b="1" dirty="0">
                <a:latin typeface="Times New Roman" pitchFamily="18" charset="0"/>
              </a:rPr>
              <a:t>自由未知量为</a:t>
            </a: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7885113" y="5445125"/>
          <a:ext cx="936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393480" imgH="228600" progId="Equation.DSMT4">
                  <p:embed/>
                </p:oleObj>
              </mc:Choice>
              <mc:Fallback>
                <p:oleObj name="Equation" r:id="rId7" imgW="3934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445125"/>
                        <a:ext cx="936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840312" y="3341697"/>
          <a:ext cx="323215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9" imgW="1447560" imgH="711000" progId="Equation.3">
                  <p:embed/>
                </p:oleObj>
              </mc:Choice>
              <mc:Fallback>
                <p:oleObj name="公式" r:id="rId9" imgW="1447560" imgH="711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312" y="3341697"/>
                        <a:ext cx="3232150" cy="151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同解方程组</a:t>
            </a:r>
          </a:p>
        </p:txBody>
      </p:sp>
      <p:graphicFrame>
        <p:nvGraphicFramePr>
          <p:cNvPr id="54277" name="Object 5"/>
          <p:cNvGraphicFramePr>
            <a:graphicFrameLocks/>
          </p:cNvGraphicFramePr>
          <p:nvPr/>
        </p:nvGraphicFramePr>
        <p:xfrm>
          <a:off x="1187450" y="1071563"/>
          <a:ext cx="289401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3" imgW="1155600" imgH="711000" progId="Equation.3">
                  <p:embed/>
                </p:oleObj>
              </mc:Choice>
              <mc:Fallback>
                <p:oleObj name="公式" r:id="rId3" imgW="1155600" imgH="711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71563"/>
                        <a:ext cx="2894013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4138613" y="177958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79" name="Object 7"/>
          <p:cNvGraphicFramePr>
            <a:graphicFrameLocks/>
          </p:cNvGraphicFramePr>
          <p:nvPr/>
        </p:nvGraphicFramePr>
        <p:xfrm>
          <a:off x="4787900" y="377825"/>
          <a:ext cx="2447925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977760" imgH="1193760" progId="Equation.DSMT4">
                  <p:embed/>
                </p:oleObj>
              </mc:Choice>
              <mc:Fallback>
                <p:oleObj name="Equation" r:id="rId5" imgW="977760" imgH="119376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7825"/>
                        <a:ext cx="2447925" cy="298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/>
          </p:cNvGraphicFramePr>
          <p:nvPr/>
        </p:nvGraphicFramePr>
        <p:xfrm>
          <a:off x="468313" y="4005263"/>
          <a:ext cx="31813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1447560" imgH="482400" progId="Equation.DSMT4">
                  <p:embed/>
                </p:oleObj>
              </mc:Choice>
              <mc:Fallback>
                <p:oleObj name="Equation" r:id="rId7" imgW="1447560" imgH="4824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05263"/>
                        <a:ext cx="318135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492500" y="4221163"/>
            <a:ext cx="285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，得基础解系</a:t>
            </a:r>
          </a:p>
        </p:txBody>
      </p:sp>
      <p:graphicFrame>
        <p:nvGraphicFramePr>
          <p:cNvPr id="54282" name="Object 10"/>
          <p:cNvGraphicFramePr>
            <a:graphicFrameLocks/>
          </p:cNvGraphicFramePr>
          <p:nvPr/>
        </p:nvGraphicFramePr>
        <p:xfrm>
          <a:off x="5795963" y="3213100"/>
          <a:ext cx="1366837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9" imgW="622080" imgH="1143000" progId="Equation.DSMT4">
                  <p:embed/>
                </p:oleObj>
              </mc:Choice>
              <mc:Fallback>
                <p:oleObj name="Equation" r:id="rId9" imgW="622080" imgH="11430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13100"/>
                        <a:ext cx="1366837" cy="250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/>
          </p:cNvGraphicFramePr>
          <p:nvPr/>
        </p:nvGraphicFramePr>
        <p:xfrm>
          <a:off x="7164388" y="3213100"/>
          <a:ext cx="1455737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1" imgW="660240" imgH="1143000" progId="Equation.DSMT4">
                  <p:embed/>
                </p:oleObj>
              </mc:Choice>
              <mc:Fallback>
                <p:oleObj name="Equation" r:id="rId11" imgW="660240" imgH="11430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213100"/>
                        <a:ext cx="1455737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  <p:bldP spid="5428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4249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方程组的通解为：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842963" y="2276475"/>
          <a:ext cx="17129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276475"/>
                        <a:ext cx="171291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4572000" y="4076700"/>
          <a:ext cx="28257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76700"/>
                        <a:ext cx="28257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/>
          </p:cNvGraphicFramePr>
          <p:nvPr/>
        </p:nvGraphicFramePr>
        <p:xfrm>
          <a:off x="2628900" y="1125538"/>
          <a:ext cx="1636713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545760" imgH="1143000" progId="Equation.DSMT4">
                  <p:embed/>
                </p:oleObj>
              </mc:Choice>
              <mc:Fallback>
                <p:oleObj name="Equation" r:id="rId7" imgW="545760" imgH="11430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125538"/>
                        <a:ext cx="1636713" cy="286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/>
          </p:cNvGraphicFramePr>
          <p:nvPr/>
        </p:nvGraphicFramePr>
        <p:xfrm>
          <a:off x="4256088" y="1125538"/>
          <a:ext cx="18288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9" imgW="609480" imgH="1143000" progId="Equation.DSMT4">
                  <p:embed/>
                </p:oleObj>
              </mc:Choice>
              <mc:Fallback>
                <p:oleObj name="Equation" r:id="rId9" imgW="609480" imgH="11430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1125538"/>
                        <a:ext cx="18288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23850" y="476250"/>
            <a:ext cx="17510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13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403350" y="476250"/>
          <a:ext cx="72913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3174840" imgH="457200" progId="Equation.DSMT4">
                  <p:embed/>
                </p:oleObj>
              </mc:Choice>
              <mc:Fallback>
                <p:oleObj name="Equation" r:id="rId3" imgW="31748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6250"/>
                        <a:ext cx="729138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276600" y="4292600"/>
            <a:ext cx="43211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9875">
              <a:lnSpc>
                <a:spcPct val="120000"/>
              </a:lnSpc>
            </a:pP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</a:rPr>
              <a:t>－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, </a:t>
            </a:r>
          </a:p>
          <a:p>
            <a:pPr indent="269875" algn="just" eaLnBrk="0" hangingPunct="0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即 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+ 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1628775"/>
            <a:ext cx="8704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证：记  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( 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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 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（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的第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列向量）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93713" y="2133600"/>
            <a:ext cx="8650287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由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AB = O 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得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i=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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 l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),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即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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 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l</a:t>
            </a:r>
          </a:p>
          <a:p>
            <a:pPr>
              <a:lnSpc>
                <a:spcPct val="115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都是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Ax =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的解，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68313" y="3213100"/>
            <a:ext cx="8023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又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Ax =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的基础解系含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－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个线性无关的解，</a:t>
            </a:r>
            <a:endParaRPr kumimoji="1" lang="zh-CN" altLang="en-US" sz="28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39750" y="3789363"/>
            <a:ext cx="838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且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Ax =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的解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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MT Extra" pitchFamily="18" charset="2"/>
              </a:rPr>
              <a:t> </a:t>
            </a:r>
            <a:r>
              <a:rPr kumimoji="1" lang="en-US" altLang="zh-CN" sz="2800" b="1" i="1">
                <a:latin typeface="Symbol" pitchFamily="18" charset="2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都能有其基础解系线性表示，根据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P.85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build="p" autoUpdateAnimBg="0"/>
      <p:bldP spid="58374" grpId="0" autoUpdateAnimBg="0"/>
      <p:bldP spid="58375" grpId="0" build="p" autoUpdateAnimBg="0"/>
      <p:bldP spid="5837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3850" y="620713"/>
            <a:ext cx="84963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t">
              <a:lnSpc>
                <a:spcPct val="12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元齐次线性方程组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Ax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Bx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同解，</a:t>
            </a:r>
          </a:p>
          <a:p>
            <a:pPr marL="457200" indent="-457200" fontAlgn="t">
              <a:lnSpc>
                <a:spcPct val="12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试证明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636713" y="1916113"/>
          <a:ext cx="70564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3200400" imgH="215640" progId="Equation.DSMT4">
                  <p:embed/>
                </p:oleObj>
              </mc:Choice>
              <mc:Fallback>
                <p:oleObj name="Equation" r:id="rId3" imgW="320040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916113"/>
                        <a:ext cx="705643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5288" y="1844675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证明</a:t>
            </a:r>
            <a:r>
              <a: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1547813" y="2492375"/>
          <a:ext cx="52451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2247840" imgH="457200" progId="Equation.DSMT4">
                  <p:embed/>
                </p:oleObj>
              </mc:Choice>
              <mc:Fallback>
                <p:oleObj name="Equation" r:id="rId5" imgW="224784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2375"/>
                        <a:ext cx="52451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755650" y="3644900"/>
          <a:ext cx="6337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2565360" imgH="203040" progId="Equation.DSMT4">
                  <p:embed/>
                </p:oleObj>
              </mc:Choice>
              <mc:Fallback>
                <p:oleObj name="Equation" r:id="rId7" imgW="25653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6337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4"/>
          <p:cNvSpPr>
            <a:spLocks noChangeArrowheads="1"/>
          </p:cNvSpPr>
          <p:nvPr/>
        </p:nvSpPr>
        <p:spPr bwMode="auto">
          <a:xfrm>
            <a:off x="611188" y="476250"/>
            <a:ext cx="2232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15: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908175" y="476250"/>
          <a:ext cx="65182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2730240" imgH="228600" progId="Equation.DSMT4">
                  <p:embed/>
                </p:oleObj>
              </mc:Choice>
              <mc:Fallback>
                <p:oleObj name="Equation" r:id="rId3" imgW="27302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6250"/>
                        <a:ext cx="65182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9750" y="9810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证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116013" y="2235200"/>
          <a:ext cx="4968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5" imgW="4927320" imgH="406080" progId="Equation.DSMT4">
                  <p:embed/>
                </p:oleObj>
              </mc:Choice>
              <mc:Fallback>
                <p:oleObj name="Equation" r:id="rId5" imgW="492732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35200"/>
                        <a:ext cx="49688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/>
          </p:cNvGraphicFramePr>
          <p:nvPr/>
        </p:nvGraphicFramePr>
        <p:xfrm>
          <a:off x="468313" y="2781300"/>
          <a:ext cx="74882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7" imgW="2933640" imgH="228600" progId="Equation.DSMT4">
                  <p:embed/>
                </p:oleObj>
              </mc:Choice>
              <mc:Fallback>
                <p:oleObj name="Equation" r:id="rId7" imgW="2933640" imgH="2286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81300"/>
                        <a:ext cx="7488237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/>
          </p:cNvGraphicFramePr>
          <p:nvPr/>
        </p:nvGraphicFramePr>
        <p:xfrm>
          <a:off x="452438" y="3357563"/>
          <a:ext cx="6756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9" imgW="2603160" imgH="228600" progId="Equation.DSMT4">
                  <p:embed/>
                </p:oleObj>
              </mc:Choice>
              <mc:Fallback>
                <p:oleObj name="Equation" r:id="rId9" imgW="2603160" imgH="2286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3357563"/>
                        <a:ext cx="67564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/>
          </p:cNvGraphicFramePr>
          <p:nvPr/>
        </p:nvGraphicFramePr>
        <p:xfrm>
          <a:off x="684213" y="4652963"/>
          <a:ext cx="68437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1" imgW="2743200" imgH="228600" progId="Equation.DSMT4">
                  <p:embed/>
                </p:oleObj>
              </mc:Choice>
              <mc:Fallback>
                <p:oleObj name="Equation" r:id="rId11" imgW="2743200" imgH="2286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6843712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/>
          </p:cNvGraphicFramePr>
          <p:nvPr/>
        </p:nvGraphicFramePr>
        <p:xfrm>
          <a:off x="684213" y="5300663"/>
          <a:ext cx="53276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3" imgW="2273040" imgH="228600" progId="Equation.DSMT4">
                  <p:embed/>
                </p:oleObj>
              </mc:Choice>
              <mc:Fallback>
                <p:oleObj name="Equation" r:id="rId13" imgW="2273040" imgH="2286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00663"/>
                        <a:ext cx="53276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/>
          </p:cNvGraphicFramePr>
          <p:nvPr/>
        </p:nvGraphicFramePr>
        <p:xfrm>
          <a:off x="650875" y="4005263"/>
          <a:ext cx="6626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5" imgW="2552400" imgH="228600" progId="Equation.DSMT4">
                  <p:embed/>
                </p:oleObj>
              </mc:Choice>
              <mc:Fallback>
                <p:oleObj name="Equation" r:id="rId15" imgW="2552400" imgH="22860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005263"/>
                        <a:ext cx="662622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/>
          </p:cNvGraphicFramePr>
          <p:nvPr/>
        </p:nvGraphicFramePr>
        <p:xfrm>
          <a:off x="1258888" y="1052513"/>
          <a:ext cx="64817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7" imgW="2654280" imgH="457200" progId="Equation.DSMT4">
                  <p:embed/>
                </p:oleObj>
              </mc:Choice>
              <mc:Fallback>
                <p:oleObj name="Equation" r:id="rId17" imgW="2654280" imgH="45720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52513"/>
                        <a:ext cx="648176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343775" cy="9080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非齐次线性方程组的解的性质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2388"/>
            <a:ext cx="8291512" cy="39989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en-US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 </a:t>
            </a:r>
            <a:r>
              <a:rPr lang="zh-CN" altLang="en-US" smtClean="0"/>
              <a:t>是对应的齐次线性方程组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（导出组）</a:t>
            </a:r>
            <a:r>
              <a:rPr lang="zh-CN" altLang="en-US" smtClean="0"/>
              <a:t>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− </a:t>
            </a:r>
            <a:r>
              <a:rPr lang="en-US" altLang="zh-CN" i="1" smtClean="0"/>
              <a:t>b</a:t>
            </a:r>
            <a:r>
              <a:rPr lang="en-US" altLang="zh-CN" smtClean="0"/>
              <a:t>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kumimoji="1"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mtClean="0"/>
              <a:t>导出组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0 + </a:t>
            </a:r>
            <a:r>
              <a:rPr lang="en-US" altLang="zh-CN" i="1" smtClean="0"/>
              <a:t>b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复习：线性方程组的解的判定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229600" cy="3453253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包含 </a:t>
            </a:r>
            <a:r>
              <a:rPr lang="en-US" altLang="zh-CN" i="1" dirty="0" smtClean="0">
                <a:solidFill>
                  <a:srgbClr val="000000"/>
                </a:solidFill>
              </a:rPr>
              <a:t>n </a:t>
            </a:r>
            <a:r>
              <a:rPr lang="zh-CN" altLang="en-US" dirty="0" smtClean="0">
                <a:solidFill>
                  <a:srgbClr val="000000"/>
                </a:solidFill>
              </a:rPr>
              <a:t>个未知数的</a:t>
            </a:r>
            <a:r>
              <a:rPr lang="zh-CN" altLang="en-US" dirty="0" smtClean="0">
                <a:solidFill>
                  <a:srgbClr val="FF0000"/>
                </a:solidFill>
              </a:rPr>
              <a:t>齐次</a:t>
            </a:r>
            <a:r>
              <a:rPr lang="zh-CN" altLang="en-US" dirty="0" smtClean="0">
                <a:solidFill>
                  <a:srgbClr val="000000"/>
                </a:solidFill>
              </a:rPr>
              <a:t>线性方程组 </a:t>
            </a:r>
            <a:r>
              <a:rPr lang="en-US" altLang="zh-CN" i="1" dirty="0" smtClean="0">
                <a:solidFill>
                  <a:srgbClr val="FF0000"/>
                </a:solidFill>
              </a:rPr>
              <a:t>Ax 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i="1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有</a:t>
            </a:r>
            <a:r>
              <a:rPr lang="zh-CN" altLang="en-US" dirty="0" smtClean="0">
                <a:solidFill>
                  <a:srgbClr val="0000FF"/>
                </a:solidFill>
              </a:rPr>
              <a:t>非零解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充分必要条件</a:t>
            </a:r>
            <a:r>
              <a:rPr lang="zh-CN" altLang="en-US" dirty="0" smtClean="0">
                <a:solidFill>
                  <a:srgbClr val="000000"/>
                </a:solidFill>
              </a:rPr>
              <a:t>是系数矩阵的秩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n </a:t>
            </a:r>
            <a:r>
              <a:rPr kumimoji="1" lang="en-US" altLang="zh-CN" dirty="0" smtClean="0"/>
              <a:t>.  </a:t>
            </a:r>
            <a:endParaRPr kumimoji="1" lang="en-US" altLang="zh-CN" dirty="0" smtClean="0"/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dirty="0" smtClean="0">
                <a:solidFill>
                  <a:srgbClr val="000000"/>
                </a:solidFill>
              </a:rPr>
              <a:t>包含 </a:t>
            </a:r>
            <a:r>
              <a:rPr lang="en-US" altLang="zh-CN" i="1" dirty="0" smtClean="0">
                <a:solidFill>
                  <a:srgbClr val="000000"/>
                </a:solidFill>
              </a:rPr>
              <a:t>n </a:t>
            </a:r>
            <a:r>
              <a:rPr lang="zh-CN" altLang="en-US" dirty="0" smtClean="0">
                <a:solidFill>
                  <a:srgbClr val="000000"/>
                </a:solidFill>
              </a:rPr>
              <a:t>个未知数的</a:t>
            </a:r>
            <a:r>
              <a:rPr lang="zh-CN" altLang="en-US" dirty="0" smtClean="0">
                <a:solidFill>
                  <a:srgbClr val="FF0000"/>
                </a:solidFill>
              </a:rPr>
              <a:t>非齐次</a:t>
            </a:r>
            <a:r>
              <a:rPr lang="zh-CN" altLang="en-US" dirty="0" smtClean="0">
                <a:solidFill>
                  <a:srgbClr val="000000"/>
                </a:solidFill>
              </a:rPr>
              <a:t>线性方程组 </a:t>
            </a:r>
            <a:r>
              <a:rPr lang="en-US" altLang="zh-CN" i="1" dirty="0" smtClean="0">
                <a:solidFill>
                  <a:srgbClr val="FF0000"/>
                </a:solidFill>
              </a:rPr>
              <a:t>Ax = b</a:t>
            </a:r>
            <a:r>
              <a:rPr lang="en-US" altLang="zh-CN" i="1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有解的充分必要条件是系数矩阵的秩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时，方程组有</a:t>
            </a:r>
            <a:r>
              <a:rPr lang="zh-CN" altLang="en-US" dirty="0" smtClean="0">
                <a:solidFill>
                  <a:srgbClr val="0000FF"/>
                </a:solidFill>
              </a:rPr>
              <a:t>唯一解</a:t>
            </a:r>
            <a:r>
              <a:rPr lang="zh-CN" altLang="en-US" dirty="0" smtClean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时，方程组有</a:t>
            </a:r>
            <a:r>
              <a:rPr lang="zh-CN" altLang="en-US" dirty="0" smtClean="0">
                <a:solidFill>
                  <a:srgbClr val="0000FF"/>
                </a:solidFill>
              </a:rPr>
              <a:t>无限多个解</a:t>
            </a:r>
            <a:r>
              <a:rPr kumimoji="1" lang="zh-CN" altLang="en-US" dirty="0" smtClean="0"/>
              <a:t>．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根据性质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4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和性质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5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可知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b="1" baseline="30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的解，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的解，那么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b="1" i="1">
                <a:solidFill>
                  <a:srgbClr val="0000FF"/>
                </a:solidFill>
                <a:latin typeface="Times New Roman" pitchFamily="18" charset="0"/>
              </a:rPr>
              <a:t>	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</a:rPr>
              <a:t>x = 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</a:rPr>
              <a:t>h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b="1">
                <a:ea typeface="楷体_GB2312" pitchFamily="49" charset="-122"/>
              </a:rPr>
              <a:t>是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的解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设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的通解为 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c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+…+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      于是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的通解为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:  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c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+…+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+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endParaRPr kumimoji="1" lang="en-US" altLang="zh-CN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187450" y="2924175"/>
          <a:ext cx="73215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3670200" imgH="482400" progId="Equation.DSMT4">
                  <p:embed/>
                </p:oleObj>
              </mc:Choice>
              <mc:Fallback>
                <p:oleObj name="Equation" r:id="rId3" imgW="36702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3215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116013" y="3933825"/>
          <a:ext cx="6870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3352680" imgH="228600" progId="Equation.DSMT4">
                  <p:embed/>
                </p:oleObj>
              </mc:Choice>
              <mc:Fallback>
                <p:oleObj name="Equation" r:id="rId5" imgW="33526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68707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95288" y="2924175"/>
            <a:ext cx="1296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证：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547813" y="4365625"/>
          <a:ext cx="4792662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2323800" imgH="749160" progId="Equation.DSMT4">
                  <p:embed/>
                </p:oleObj>
              </mc:Choice>
              <mc:Fallback>
                <p:oleObj name="Equation" r:id="rId7" imgW="232380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4792662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  <p:bldP spid="286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50825" y="908050"/>
            <a:ext cx="7776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   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线性方程组                                              的通解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． 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3059113" y="44767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7675"/>
                        <a:ext cx="3389312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5288" y="1484313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187450" y="4786322"/>
          <a:ext cx="29241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5" imgW="1434960" imgH="482400" progId="Equation.DSMT4">
                  <p:embed/>
                </p:oleObj>
              </mc:Choice>
              <mc:Fallback>
                <p:oleObj name="Equation" r:id="rId5" imgW="14349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86322"/>
                        <a:ext cx="292417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4140200" y="4286256"/>
          <a:ext cx="3313113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7" imgW="1536480" imgH="965160" progId="Equation.DSMT4">
                  <p:embed/>
                </p:oleObj>
              </mc:Choice>
              <mc:Fallback>
                <p:oleObj name="Equation" r:id="rId7" imgW="1536480" imgH="965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86256"/>
                        <a:ext cx="3313113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000100" y="2428869"/>
          <a:ext cx="7072362" cy="167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9" imgW="2869920" imgH="711000" progId="Equation.3">
                  <p:embed/>
                </p:oleObj>
              </mc:Choice>
              <mc:Fallback>
                <p:oleObj name="公式" r:id="rId9" imgW="286992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428869"/>
                        <a:ext cx="7072362" cy="1670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611188" y="2708275"/>
          <a:ext cx="28305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" imgW="1409400" imgH="482400" progId="Equation.DSMT4">
                  <p:embed/>
                </p:oleObj>
              </mc:Choice>
              <mc:Fallback>
                <p:oleObj name="Equation" r:id="rId3" imgW="14094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283051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2627313" y="4581525"/>
          <a:ext cx="2776537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5" imgW="1384200" imgH="914400" progId="Equation.DSMT4">
                  <p:embed/>
                </p:oleObj>
              </mc:Choice>
              <mc:Fallback>
                <p:oleObj name="Equation" r:id="rId5" imgW="138420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81525"/>
                        <a:ext cx="2776537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0"/>
          <p:cNvGraphicFramePr>
            <a:graphicFrameLocks noChangeAspect="1"/>
          </p:cNvGraphicFramePr>
          <p:nvPr/>
        </p:nvGraphicFramePr>
        <p:xfrm>
          <a:off x="684213" y="333375"/>
          <a:ext cx="31321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7" imgW="1536480" imgH="965160" progId="Equation.DSMT4">
                  <p:embed/>
                </p:oleObj>
              </mc:Choice>
              <mc:Fallback>
                <p:oleObj name="Equation" r:id="rId7" imgW="1536480" imgH="965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31321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539750" y="3933825"/>
          <a:ext cx="76057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9" imgW="3822480" imgH="482400" progId="Equation.DSMT4">
                  <p:embed/>
                </p:oleObj>
              </mc:Choice>
              <mc:Fallback>
                <p:oleObj name="Equation" r:id="rId9" imgW="38224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760571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3924300" y="333375"/>
          <a:ext cx="4249738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1" imgW="2184120" imgH="965160" progId="Equation.DSMT4">
                  <p:embed/>
                </p:oleObj>
              </mc:Choice>
              <mc:Fallback>
                <p:oleObj name="Equation" r:id="rId11" imgW="2184120" imgH="965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3375"/>
                        <a:ext cx="4249738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3708400" y="2276475"/>
          <a:ext cx="3887788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3" imgW="1942920" imgH="914400" progId="Equation.DSMT4">
                  <p:embed/>
                </p:oleObj>
              </mc:Choice>
              <mc:Fallback>
                <p:oleObj name="Equation" r:id="rId13" imgW="1942920" imgH="914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76475"/>
                        <a:ext cx="3887788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68313" y="2565400"/>
            <a:ext cx="66246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于是，原方程组的通解为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971550" y="3141663"/>
          <a:ext cx="6208713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2781000" imgH="914400" progId="Equation.DSMT4">
                  <p:embed/>
                </p:oleObj>
              </mc:Choice>
              <mc:Fallback>
                <p:oleObj name="Equation" r:id="rId3" imgW="27810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6208713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395288" y="476250"/>
          <a:ext cx="412591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5" imgW="2031840" imgH="965160" progId="Equation.DSMT4">
                  <p:embed/>
                </p:oleObj>
              </mc:Choice>
              <mc:Fallback>
                <p:oleObj name="Equation" r:id="rId5" imgW="2031840" imgH="965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4125912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643438" y="1341438"/>
          <a:ext cx="39608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7" imgW="1917360" imgH="228600" progId="Equation.DSMT4">
                  <p:embed/>
                </p:oleObj>
              </mc:Choice>
              <mc:Fallback>
                <p:oleObj name="Equation" r:id="rId7" imgW="19173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39608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763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非齐次方程组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</a:rPr>
              <a:t>Ax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</a:rPr>
              <a:t>b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的求解步骤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95288" y="1125538"/>
          <a:ext cx="81089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3530520" imgH="431640" progId="Equation.DSMT4">
                  <p:embed/>
                </p:oleObj>
              </mc:Choice>
              <mc:Fallback>
                <p:oleObj name="Equation" r:id="rId3" imgW="35305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810895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/>
          </p:cNvGraphicFramePr>
          <p:nvPr/>
        </p:nvGraphicFramePr>
        <p:xfrm>
          <a:off x="395288" y="2205038"/>
          <a:ext cx="853757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3708360" imgH="672840" progId="Equation.DSMT4">
                  <p:embed/>
                </p:oleObj>
              </mc:Choice>
              <mc:Fallback>
                <p:oleObj name="Equation" r:id="rId5" imgW="3708360" imgH="6728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05038"/>
                        <a:ext cx="853757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/>
          </p:cNvGraphicFramePr>
          <p:nvPr/>
        </p:nvGraphicFramePr>
        <p:xfrm>
          <a:off x="309563" y="3789363"/>
          <a:ext cx="8380412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3644640" imgH="939600" progId="Equation.DSMT4">
                  <p:embed/>
                </p:oleObj>
              </mc:Choice>
              <mc:Fallback>
                <p:oleObj name="Equation" r:id="rId7" imgW="3644640" imgH="939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789363"/>
                        <a:ext cx="8380412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39750" y="241935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/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:  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用初等行变换将增广矩阵化为阶梯阵。</a:t>
            </a: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3779838" y="331788"/>
          <a:ext cx="27368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218960" imgH="711000" progId="Equation.DSMT4">
                  <p:embed/>
                </p:oleObj>
              </mc:Choice>
              <mc:Fallback>
                <p:oleObj name="Equation" r:id="rId3" imgW="121896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31788"/>
                        <a:ext cx="2736850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/>
          </p:cNvGraphicFramePr>
          <p:nvPr/>
        </p:nvGraphicFramePr>
        <p:xfrm>
          <a:off x="1908175" y="2924175"/>
          <a:ext cx="499268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2171520" imgH="711000" progId="Equation.DSMT4">
                  <p:embed/>
                </p:oleObj>
              </mc:Choice>
              <mc:Fallback>
                <p:oleObj name="Equation" r:id="rId5" imgW="2171520" imgH="7110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24175"/>
                        <a:ext cx="4992688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684213" y="90805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设线性方程组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23850" y="1916113"/>
            <a:ext cx="9361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就参数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,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讨论方程组的解的情况，有解时求出解。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547813" y="4579938"/>
          <a:ext cx="57658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7" imgW="2501640" imgH="711000" progId="Equation.DSMT4">
                  <p:embed/>
                </p:oleObj>
              </mc:Choice>
              <mc:Fallback>
                <p:oleObj name="Equation" r:id="rId7" imgW="25016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79938"/>
                        <a:ext cx="5765800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4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Object 4"/>
          <p:cNvGraphicFramePr>
            <a:graphicFrameLocks/>
          </p:cNvGraphicFramePr>
          <p:nvPr/>
        </p:nvGraphicFramePr>
        <p:xfrm>
          <a:off x="1042988" y="2060575"/>
          <a:ext cx="6335712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2755800" imgH="711000" progId="Equation.DSMT4">
                  <p:embed/>
                </p:oleObj>
              </mc:Choice>
              <mc:Fallback>
                <p:oleObj name="Equation" r:id="rId3" imgW="2755800" imgH="7110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6335712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/>
          </p:cNvGraphicFramePr>
          <p:nvPr/>
        </p:nvGraphicFramePr>
        <p:xfrm>
          <a:off x="1547813" y="404813"/>
          <a:ext cx="4965700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2158920" imgH="711000" progId="Equation.DSMT4">
                  <p:embed/>
                </p:oleObj>
              </mc:Choice>
              <mc:Fallback>
                <p:oleObj name="Equation" r:id="rId5" imgW="2158920" imgH="7110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4813"/>
                        <a:ext cx="4965700" cy="163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116013" y="4508500"/>
          <a:ext cx="62277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7" imgW="2717640" imgH="419040" progId="Equation.DSMT4">
                  <p:embed/>
                </p:oleObj>
              </mc:Choice>
              <mc:Fallback>
                <p:oleObj name="Equation" r:id="rId7" imgW="27176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622776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900113" y="3789363"/>
            <a:ext cx="4856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当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–1)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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时，有唯一解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68313" y="1989138"/>
            <a:ext cx="83518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(2) 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当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1, 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且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1–2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0,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即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1/2 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时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有无穷多解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,</a:t>
            </a:r>
            <a:r>
              <a:rPr kumimoji="1" lang="zh-CN" altLang="en-US" b="1"/>
              <a:t>增广矩阵为</a:t>
            </a:r>
            <a:endParaRPr kumimoji="1" lang="en-US" altLang="zh-CN" b="1"/>
          </a:p>
        </p:txBody>
      </p:sp>
      <p:graphicFrame>
        <p:nvGraphicFramePr>
          <p:cNvPr id="26626" name="Object 5"/>
          <p:cNvGraphicFramePr>
            <a:graphicFrameLocks/>
          </p:cNvGraphicFramePr>
          <p:nvPr/>
        </p:nvGraphicFramePr>
        <p:xfrm>
          <a:off x="539750" y="404813"/>
          <a:ext cx="7704138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3352680" imgH="711000" progId="Equation.DSMT4">
                  <p:embed/>
                </p:oleObj>
              </mc:Choice>
              <mc:Fallback>
                <p:oleObj name="Equation" r:id="rId3" imgW="3352680" imgH="7110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7704138" cy="163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/>
          </p:cNvGraphicFramePr>
          <p:nvPr/>
        </p:nvGraphicFramePr>
        <p:xfrm>
          <a:off x="468313" y="2492375"/>
          <a:ext cx="2493962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5" imgW="1079280" imgH="711000" progId="Equation.DSMT4">
                  <p:embed/>
                </p:oleObj>
              </mc:Choice>
              <mc:Fallback>
                <p:oleObj name="Equation" r:id="rId5" imgW="1079280" imgH="7110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2493962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/>
          </p:cNvGraphicFramePr>
          <p:nvPr/>
        </p:nvGraphicFramePr>
        <p:xfrm>
          <a:off x="2987675" y="2492375"/>
          <a:ext cx="49831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7" imgW="2171520" imgH="736560" progId="Equation.DSMT4">
                  <p:embed/>
                </p:oleObj>
              </mc:Choice>
              <mc:Fallback>
                <p:oleObj name="Equation" r:id="rId7" imgW="2171520" imgH="73656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92375"/>
                        <a:ext cx="4983163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39750" y="4149725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方程组的通解为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84213" y="4652963"/>
            <a:ext cx="6767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x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(2, 2, 0)</a:t>
            </a:r>
            <a:r>
              <a:rPr kumimoji="1" lang="en-US" altLang="zh-CN" sz="2800" b="1" baseline="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T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+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(–1, 0 ,1)</a:t>
            </a:r>
            <a:r>
              <a:rPr kumimoji="1" lang="en-US" altLang="zh-CN" sz="2800" b="1" baseline="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T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(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为任意常数）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8313" y="5084763"/>
            <a:ext cx="8280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 eaLnBrk="0" hangingPunct="0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(3)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当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=1,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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1/2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方程组无解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.</a:t>
            </a:r>
          </a:p>
          <a:p>
            <a:pPr indent="182563" algn="just" eaLnBrk="0" hangingPunct="0">
              <a:lnSpc>
                <a:spcPct val="120000"/>
              </a:lnSpc>
            </a:pPr>
            <a:endParaRPr kumimoji="1" lang="zh-CN" altLang="en-US" sz="28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7" grpId="0" build="p" autoUpdateAnimBg="0"/>
      <p:bldP spid="63498" grpId="0" build="p" autoUpdateAnimBg="0"/>
      <p:bldP spid="6349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55650" y="2276475"/>
            <a:ext cx="373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ym typeface="Symbol" pitchFamily="18" charset="2"/>
              </a:rPr>
              <a:t>(4) </a:t>
            </a:r>
            <a:r>
              <a:rPr kumimoji="1" lang="zh-CN" altLang="en-US" b="1">
                <a:sym typeface="Symbol" pitchFamily="18" charset="2"/>
              </a:rPr>
              <a:t>当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=0 </a:t>
            </a:r>
            <a:r>
              <a:rPr kumimoji="1" lang="zh-CN" altLang="en-US" b="1"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b="1">
                <a:sym typeface="Symbol" pitchFamily="18" charset="2"/>
              </a:rPr>
              <a:t>,</a:t>
            </a:r>
            <a:r>
              <a:rPr kumimoji="1" lang="zh-CN" altLang="en-US" b="1">
                <a:sym typeface="Symbol" pitchFamily="18" charset="2"/>
              </a:rPr>
              <a:t>方程组无解。</a:t>
            </a: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539750" y="620713"/>
          <a:ext cx="794067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3695400" imgH="711000" progId="Equation.DSMT4">
                  <p:embed/>
                </p:oleObj>
              </mc:Choice>
              <mc:Fallback>
                <p:oleObj name="Equation" r:id="rId3" imgW="36954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794067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55650" y="90805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解法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2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4067175" y="404813"/>
          <a:ext cx="390683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1574640" imgH="698400" progId="Equation.DSMT4">
                  <p:embed/>
                </p:oleObj>
              </mc:Choice>
              <mc:Fallback>
                <p:oleObj name="Equation" r:id="rId3" imgW="157464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4813"/>
                        <a:ext cx="3906838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051050" y="9080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系数行列式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468313" y="19161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当（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1 –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)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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0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时，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D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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，方程组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有唯一解。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39750" y="4221163"/>
            <a:ext cx="789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(2) 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当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=1,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=1/2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时，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)=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A,b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)=2,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有无穷多解。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539750" y="4868863"/>
            <a:ext cx="7705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(3) 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当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=1,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 1/2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时，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)=2,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A,b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)=3,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无解。</a:t>
            </a:r>
          </a:p>
        </p:txBody>
      </p:sp>
      <p:graphicFrame>
        <p:nvGraphicFramePr>
          <p:cNvPr id="65546" name="Object 10"/>
          <p:cNvGraphicFramePr>
            <a:graphicFrameLocks/>
          </p:cNvGraphicFramePr>
          <p:nvPr/>
        </p:nvGraphicFramePr>
        <p:xfrm>
          <a:off x="5940425" y="2565400"/>
          <a:ext cx="27987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1218960" imgH="711000" progId="Equation.DSMT4">
                  <p:embed/>
                </p:oleObj>
              </mc:Choice>
              <mc:Fallback>
                <p:oleObj name="Equation" r:id="rId5" imgW="1218960" imgH="7110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65400"/>
                        <a:ext cx="2798763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971550" y="2492375"/>
            <a:ext cx="419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当</a:t>
            </a:r>
            <a:r>
              <a:rPr kumimoji="1" lang="en-US" altLang="zh-CN" sz="2800" b="1" i="1">
                <a:latin typeface="Times New Roman" pitchFamily="18" charset="0"/>
              </a:rPr>
              <a:t>D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=0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时，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=1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或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=0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，</a:t>
            </a:r>
            <a:endParaRPr kumimoji="1" lang="zh-CN" altLang="en-US" sz="28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982663" y="3125788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当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=1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增广矩阵可化为阶梯阵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395288" y="5516563"/>
            <a:ext cx="6080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(4)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当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=0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)=2,  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A, b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)=3, 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无解。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build="p" autoUpdateAnimBg="0"/>
      <p:bldP spid="65543" grpId="0" build="p" autoUpdateAnimBg="0"/>
      <p:bldP spid="65544" grpId="0" build="p" autoUpdateAnimBg="0"/>
      <p:bldP spid="65545" grpId="0" build="p" autoUpdateAnimBg="0"/>
      <p:bldP spid="65547" grpId="0" build="p" autoUpdateAnimBg="0"/>
      <p:bldP spid="6554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4681537" cy="9366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引言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412875"/>
            <a:ext cx="8229600" cy="3970338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什么是线性方程组的解的结构？</a:t>
            </a:r>
          </a:p>
          <a:p>
            <a:pPr eaLnBrk="1" hangingPunct="1">
              <a:buFont typeface="Wingdings" pitchFamily="2" charset="2"/>
              <a:buNone/>
            </a:pPr>
            <a:endParaRPr kumimoji="1"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所谓线性方程组的解的结构，就是当线性方程组有无限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smtClean="0"/>
              <a:t>	   多个解时，解与解之间的相互关系．</a:t>
            </a:r>
          </a:p>
          <a:p>
            <a:pPr eaLnBrk="1" hangingPunct="1">
              <a:buFont typeface="Wingdings" pitchFamily="2" charset="2"/>
              <a:buNone/>
            </a:pPr>
            <a:endParaRPr kumimoji="1"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当方程组存在唯一解时，无须讨论解的结构．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下面的讨论都是假设线性方程组有无限多个解．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11188" y="188913"/>
            <a:ext cx="81534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ea typeface="仿宋_GB2312" pitchFamily="49" charset="-122"/>
              </a:rPr>
              <a:t>      例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</a:rPr>
              <a:t>4.   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</a:rPr>
              <a:t>设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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</a:rPr>
              <a:t>矩阵，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</a:rPr>
              <a:t>) = 2,  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x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有三个解：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Symbol" pitchFamily="18" charset="2"/>
                <a:ea typeface="楷体_GB2312" pitchFamily="49" charset="-122"/>
              </a:rPr>
              <a:t>1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(1, 1, 1, 1)</a:t>
            </a:r>
            <a:r>
              <a:rPr kumimoji="1" lang="en-US" altLang="zh-CN" b="1" baseline="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T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,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(1,  1,  1, 1)</a:t>
            </a:r>
            <a:r>
              <a:rPr kumimoji="1" lang="en-US" altLang="zh-CN" b="1" baseline="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T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;   </a:t>
            </a:r>
          </a:p>
          <a:p>
            <a:pPr algn="just">
              <a:lnSpc>
                <a:spcPct val="150000"/>
              </a:lnSpc>
            </a:pP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( 1, 1, 1,  1)</a:t>
            </a:r>
            <a:r>
              <a:rPr kumimoji="1" lang="en-US" altLang="zh-CN" b="1" baseline="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T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,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求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Ax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的一般解。</a:t>
            </a:r>
            <a:r>
              <a:rPr kumimoji="1" lang="zh-CN" altLang="en-US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     </a:t>
            </a:r>
            <a:endParaRPr kumimoji="1" lang="zh-CN" altLang="en-US" b="1" baseline="300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68313" y="1844675"/>
            <a:ext cx="74882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解</a:t>
            </a:r>
            <a:r>
              <a:rPr kumimoji="1" lang="zh-CN" altLang="en-US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：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因为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宋体" pitchFamily="2" charset="-122"/>
              </a:rPr>
              <a:t>是</a:t>
            </a:r>
            <a:r>
              <a:rPr kumimoji="1" lang="en-US" altLang="zh-CN" b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>
                <a:latin typeface="Times New Roman" pitchFamily="18" charset="0"/>
              </a:rPr>
              <a:t>4</a:t>
            </a:r>
            <a:r>
              <a:rPr kumimoji="1" lang="zh-CN" altLang="en-US" b="1">
                <a:latin typeface="宋体" pitchFamily="2" charset="-122"/>
              </a:rPr>
              <a:t>矩阵，所以</a:t>
            </a:r>
            <a:r>
              <a:rPr kumimoji="1" lang="en-US" altLang="zh-CN" b="1" i="1">
                <a:latin typeface="Times New Roman" pitchFamily="18" charset="0"/>
              </a:rPr>
              <a:t>Ax = b</a:t>
            </a:r>
            <a:r>
              <a:rPr kumimoji="1" lang="zh-CN" altLang="en-US" b="1">
                <a:latin typeface="Times New Roman" pitchFamily="18" charset="0"/>
              </a:rPr>
              <a:t>有</a:t>
            </a:r>
            <a:r>
              <a:rPr kumimoji="1" lang="en-US" altLang="zh-CN" b="1">
                <a:latin typeface="Times New Roman" pitchFamily="18" charset="0"/>
              </a:rPr>
              <a:t>4</a:t>
            </a:r>
            <a:r>
              <a:rPr kumimoji="1" lang="zh-CN" altLang="en-US" b="1">
                <a:latin typeface="Times New Roman" pitchFamily="18" charset="0"/>
              </a:rPr>
              <a:t>个未知量，</a:t>
            </a:r>
            <a:r>
              <a:rPr kumimoji="1" lang="en-US" altLang="zh-CN" b="1">
                <a:latin typeface="Times New Roman" pitchFamily="18" charset="0"/>
              </a:rPr>
              <a:t>2</a:t>
            </a:r>
            <a:r>
              <a:rPr kumimoji="1" lang="zh-CN" altLang="en-US" b="1">
                <a:latin typeface="Times New Roman" pitchFamily="18" charset="0"/>
              </a:rPr>
              <a:t>个自由变量，因此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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(0, 2, 2, 0)</a:t>
            </a:r>
            <a:r>
              <a:rPr kumimoji="1" lang="en-US" altLang="zh-CN" b="1" baseline="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T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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(2, 0, 0, 2)</a:t>
            </a:r>
            <a:r>
              <a:rPr kumimoji="1" lang="en-US" altLang="zh-CN" b="1" baseline="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T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是导出组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Ax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0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的两个线性无关的解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不成比例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，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68313" y="3429000"/>
            <a:ext cx="8351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又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n</a:t>
            </a:r>
            <a:r>
              <a:rPr kumimoji="1" lang="en-US" altLang="zh-CN" b="1" i="1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-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 = 42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2, 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所以，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 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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,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 </a:t>
            </a:r>
            <a:r>
              <a:rPr lang="en-US" altLang="zh-CN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b="1" baseline="-30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是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x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0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的一个</a:t>
            </a:r>
            <a:endParaRPr kumimoji="1" lang="en-US" altLang="zh-CN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基础解系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.  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因此</a:t>
            </a:r>
            <a:r>
              <a:rPr kumimoji="1" lang="zh-CN" altLang="en-US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Ax </a:t>
            </a:r>
            <a:r>
              <a:rPr kumimoji="1" lang="en-US" altLang="zh-CN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b </a:t>
            </a:r>
            <a:r>
              <a:rPr kumimoji="1" lang="zh-CN" altLang="en-US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的一般解：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	</a:t>
            </a:r>
            <a:endParaRPr kumimoji="1" lang="zh-CN" altLang="en-US" b="1" baseline="300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571500" y="4652963"/>
          <a:ext cx="64897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3" imgW="2603160" imgH="482400" progId="Equation.DSMT4">
                  <p:embed/>
                </p:oleObj>
              </mc:Choice>
              <mc:Fallback>
                <p:oleObj name="Equation" r:id="rId3" imgW="26031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652963"/>
                        <a:ext cx="648970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5759450" cy="7921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解向量的定义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10845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z="2800" smtClean="0"/>
              <a:t>设有</a:t>
            </a:r>
            <a:r>
              <a:rPr kumimoji="1" lang="en-US" altLang="zh-CN" sz="2800" smtClean="0"/>
              <a:t>n</a:t>
            </a:r>
            <a:r>
              <a:rPr kumimoji="1" lang="zh-CN" altLang="en-US" sz="2800" smtClean="0"/>
              <a:t>元齐次线性方程组 </a:t>
            </a:r>
            <a:r>
              <a:rPr lang="en-US" altLang="zh-CN" sz="2800" i="1" smtClean="0"/>
              <a:t>Ax = </a:t>
            </a:r>
            <a:r>
              <a:rPr lang="en-US" altLang="zh-CN" sz="2800" smtClean="0"/>
              <a:t>0 </a:t>
            </a:r>
            <a:r>
              <a:rPr lang="zh-CN" altLang="en-US" sz="2800" smtClean="0"/>
              <a:t>，如果</a:t>
            </a:r>
          </a:p>
          <a:p>
            <a:pPr marL="457200" indent="-457200"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i="1" smtClean="0"/>
              <a:t>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 = </a:t>
            </a:r>
            <a:r>
              <a:rPr lang="en-US" altLang="zh-CN" sz="2800" i="1" smtClean="0"/>
              <a:t>a</a:t>
            </a:r>
            <a:r>
              <a:rPr lang="en-US" altLang="zh-CN" sz="2800" baseline="-25000" smtClean="0"/>
              <a:t>1</a:t>
            </a:r>
            <a:r>
              <a:rPr lang="zh-CN" altLang="en-US" sz="2800" smtClean="0">
                <a:latin typeface="Symbol" pitchFamily="18" charset="2"/>
              </a:rPr>
              <a:t>，</a:t>
            </a:r>
            <a:r>
              <a:rPr lang="zh-CN" altLang="en-US" sz="2800" baseline="-25000" smtClean="0">
                <a:latin typeface="Symbol" pitchFamily="18" charset="2"/>
              </a:rPr>
              <a:t> </a:t>
            </a:r>
            <a:r>
              <a:rPr lang="en-US" altLang="zh-CN" sz="2800" i="1" smtClean="0"/>
              <a:t>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 = </a:t>
            </a:r>
            <a:r>
              <a:rPr lang="en-US" altLang="zh-CN" sz="2800" i="1" smtClean="0"/>
              <a:t>a</a:t>
            </a:r>
            <a:r>
              <a:rPr lang="en-US" altLang="zh-CN" sz="2800" baseline="-25000" smtClean="0"/>
              <a:t>2</a:t>
            </a:r>
            <a:r>
              <a:rPr lang="zh-CN" altLang="en-US" sz="2800" smtClean="0">
                <a:latin typeface="Symbol" pitchFamily="18" charset="2"/>
              </a:rPr>
              <a:t>，</a:t>
            </a:r>
            <a:r>
              <a:rPr lang="en-US" altLang="zh-CN" sz="2800" smtClean="0"/>
              <a:t>...</a:t>
            </a:r>
            <a:r>
              <a:rPr lang="zh-CN" altLang="en-US" sz="2800" smtClean="0"/>
              <a:t>， </a:t>
            </a:r>
            <a:r>
              <a:rPr lang="en-US" altLang="zh-CN" sz="2800" i="1" smtClean="0"/>
              <a:t>x</a:t>
            </a:r>
            <a:r>
              <a:rPr lang="en-US" altLang="zh-CN" sz="2800" i="1" baseline="-25000" smtClean="0"/>
              <a:t>n</a:t>
            </a:r>
            <a:r>
              <a:rPr lang="en-US" altLang="zh-CN" sz="2800" smtClean="0"/>
              <a:t> </a:t>
            </a:r>
            <a:r>
              <a:rPr lang="en-US" altLang="zh-CN" sz="2800" i="1" smtClean="0"/>
              <a:t>= a</a:t>
            </a:r>
            <a:r>
              <a:rPr lang="en-US" altLang="zh-CN" sz="2800" i="1" baseline="-25000" smtClean="0"/>
              <a:t>n</a:t>
            </a:r>
            <a:endParaRPr lang="en-US" altLang="zh-CN" sz="2800" baseline="-25000" smtClean="0"/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smtClean="0">
                <a:latin typeface="Symbol" pitchFamily="18" charset="2"/>
              </a:rPr>
              <a:t>为该方程组的解，则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800" smtClean="0">
              <a:latin typeface="Symbol" pitchFamily="18" charset="2"/>
            </a:endParaRP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800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800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z="2800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smtClean="0"/>
              <a:t>称为</a:t>
            </a:r>
            <a:r>
              <a:rPr lang="zh-CN" altLang="en-US" sz="2800" smtClean="0"/>
              <a:t>方程组的</a:t>
            </a:r>
            <a:r>
              <a:rPr lang="zh-CN" altLang="en-US" sz="2800" smtClean="0">
                <a:solidFill>
                  <a:srgbClr val="FF0000"/>
                </a:solidFill>
              </a:rPr>
              <a:t>解向量</a:t>
            </a:r>
            <a:r>
              <a:rPr kumimoji="1" lang="zh-CN" altLang="en-US" smtClean="0"/>
              <a:t>．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394075" y="2852738"/>
          <a:ext cx="2624138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066680" imgH="939600" progId="Equation.DSMT4">
                  <p:embed/>
                </p:oleObj>
              </mc:Choice>
              <mc:Fallback>
                <p:oleObj name="Equation" r:id="rId3" imgW="106668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2852738"/>
                        <a:ext cx="2624138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6491287" cy="9398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齐次</a:t>
            </a:r>
            <a:r>
              <a:rPr lang="zh-CN" altLang="en-US" smtClean="0"/>
              <a:t>线性方程组的解的性质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685338" cy="526415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FF"/>
                </a:solidFill>
              </a:rPr>
              <a:t>性质</a:t>
            </a:r>
            <a:r>
              <a:rPr lang="en-US" altLang="zh-CN" sz="2800" smtClean="0">
                <a:solidFill>
                  <a:srgbClr val="0000FF"/>
                </a:solidFill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</a:rPr>
              <a:t>：</a:t>
            </a:r>
            <a:r>
              <a:rPr lang="zh-CN" altLang="en-US" sz="2800" smtClean="0"/>
              <a:t>若 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 =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1</a:t>
            </a:r>
            <a:r>
              <a:rPr lang="en-US" altLang="zh-CN" sz="2800" smtClean="0">
                <a:latin typeface="Symbol" pitchFamily="18" charset="2"/>
              </a:rPr>
              <a:t>, 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 =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2</a:t>
            </a:r>
            <a:r>
              <a:rPr lang="en-US" altLang="zh-CN" sz="2800" baseline="-25000" smtClean="0">
                <a:latin typeface="Symbol" pitchFamily="18" charset="2"/>
              </a:rPr>
              <a:t> </a:t>
            </a:r>
            <a:r>
              <a:rPr lang="zh-CN" altLang="en-US" sz="2800" smtClean="0"/>
              <a:t>是齐次线性方程组 </a:t>
            </a:r>
            <a:r>
              <a:rPr lang="en-US" altLang="zh-CN" sz="2800" i="1" smtClean="0">
                <a:solidFill>
                  <a:srgbClr val="0000FF"/>
                </a:solidFill>
              </a:rPr>
              <a:t>Ax = </a:t>
            </a:r>
            <a:r>
              <a:rPr lang="en-US" altLang="zh-CN" sz="2800" smtClean="0">
                <a:solidFill>
                  <a:srgbClr val="0000FF"/>
                </a:solidFill>
              </a:rPr>
              <a:t>0</a:t>
            </a:r>
            <a:r>
              <a:rPr lang="en-US" altLang="zh-CN" sz="2800" smtClean="0"/>
              <a:t> </a:t>
            </a:r>
            <a:r>
              <a:rPr lang="zh-CN" altLang="en-US" sz="2800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smtClean="0"/>
              <a:t>		  则 </a:t>
            </a:r>
            <a:r>
              <a:rPr lang="en-US" altLang="zh-CN" sz="2800" i="1" smtClean="0">
                <a:solidFill>
                  <a:srgbClr val="FF0000"/>
                </a:solidFill>
              </a:rPr>
              <a:t>x</a:t>
            </a:r>
            <a:r>
              <a:rPr lang="en-US" altLang="zh-CN" sz="2800" smtClean="0">
                <a:solidFill>
                  <a:srgbClr val="FF0000"/>
                </a:solidFill>
              </a:rPr>
              <a:t> = </a:t>
            </a:r>
            <a:r>
              <a:rPr lang="en-US" altLang="zh-CN" sz="2800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800" baseline="-25000" smtClean="0">
                <a:solidFill>
                  <a:srgbClr val="FF0000"/>
                </a:solidFill>
              </a:rPr>
              <a:t>1 </a:t>
            </a:r>
            <a:r>
              <a:rPr lang="en-US" altLang="zh-CN" sz="2800" smtClean="0">
                <a:solidFill>
                  <a:srgbClr val="FF0000"/>
                </a:solidFill>
                <a:latin typeface="Symbol" pitchFamily="18" charset="2"/>
              </a:rPr>
              <a:t>+ </a:t>
            </a:r>
            <a:r>
              <a:rPr lang="en-US" altLang="zh-CN" sz="2800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800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800" baseline="-25000" smtClean="0"/>
              <a:t> </a:t>
            </a:r>
            <a:r>
              <a:rPr lang="zh-CN" altLang="en-US" sz="2800" smtClean="0">
                <a:latin typeface="Symbol" pitchFamily="18" charset="2"/>
              </a:rPr>
              <a:t>还</a:t>
            </a:r>
            <a:r>
              <a:rPr lang="zh-CN" altLang="en-US" sz="2800" smtClean="0"/>
              <a:t>是 </a:t>
            </a:r>
            <a:r>
              <a:rPr lang="en-US" altLang="zh-CN" sz="2800" i="1" smtClean="0">
                <a:solidFill>
                  <a:srgbClr val="0000FF"/>
                </a:solidFill>
              </a:rPr>
              <a:t>Ax = </a:t>
            </a:r>
            <a:r>
              <a:rPr lang="en-US" altLang="zh-CN" sz="2800" smtClean="0">
                <a:solidFill>
                  <a:srgbClr val="0000FF"/>
                </a:solidFill>
              </a:rPr>
              <a:t>0</a:t>
            </a:r>
            <a:r>
              <a:rPr lang="en-US" altLang="zh-CN" sz="2800" smtClean="0"/>
              <a:t> </a:t>
            </a:r>
            <a:r>
              <a:rPr lang="zh-CN" altLang="en-US" sz="2800" smtClean="0"/>
              <a:t>的解</a:t>
            </a:r>
            <a:r>
              <a:rPr kumimoji="1" lang="zh-CN" altLang="en-US" sz="2800" smtClean="0"/>
              <a:t>．</a:t>
            </a:r>
            <a:endParaRPr lang="zh-CN" altLang="en-US" sz="2800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FF"/>
                </a:solidFill>
              </a:rPr>
              <a:t>证明： 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(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1 </a:t>
            </a:r>
            <a:r>
              <a:rPr lang="en-US" altLang="zh-CN" sz="2800" smtClean="0">
                <a:latin typeface="Symbol" pitchFamily="18" charset="2"/>
              </a:rPr>
              <a:t>+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2 </a:t>
            </a:r>
            <a:r>
              <a:rPr lang="en-US" altLang="zh-CN" sz="2800" smtClean="0">
                <a:latin typeface="Symbol" pitchFamily="18" charset="2"/>
              </a:rPr>
              <a:t>) </a:t>
            </a:r>
            <a:r>
              <a:rPr lang="en-US" altLang="zh-CN" sz="2800" smtClean="0"/>
              <a:t>=</a:t>
            </a:r>
            <a:r>
              <a:rPr lang="en-US" altLang="zh-CN" sz="2800" smtClean="0">
                <a:latin typeface="Symbol" pitchFamily="18" charset="2"/>
              </a:rPr>
              <a:t> </a:t>
            </a:r>
            <a:r>
              <a:rPr lang="en-US" altLang="zh-CN" sz="2800" i="1" smtClean="0"/>
              <a:t>A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+ </a:t>
            </a:r>
            <a:r>
              <a:rPr lang="en-US" altLang="zh-CN" sz="2800" i="1" smtClean="0"/>
              <a:t>A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2</a:t>
            </a:r>
            <a:r>
              <a:rPr lang="en-US" altLang="zh-CN" sz="2800" baseline="-25000" smtClean="0">
                <a:latin typeface="Symbol" pitchFamily="18" charset="2"/>
              </a:rPr>
              <a:t> </a:t>
            </a:r>
            <a:r>
              <a:rPr lang="en-US" altLang="zh-CN" sz="2800" smtClean="0"/>
              <a:t>= 0 + 0 = 0 </a:t>
            </a:r>
            <a:r>
              <a:rPr kumimoji="1" lang="zh-CN" altLang="en-US" sz="2800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FF"/>
                </a:solidFill>
              </a:rPr>
              <a:t>性质</a:t>
            </a:r>
            <a:r>
              <a:rPr lang="en-US" altLang="zh-CN" sz="2800" smtClean="0">
                <a:solidFill>
                  <a:srgbClr val="0000FF"/>
                </a:solidFill>
              </a:rPr>
              <a:t>2</a:t>
            </a:r>
            <a:r>
              <a:rPr lang="zh-CN" altLang="en-US" sz="2800" smtClean="0">
                <a:solidFill>
                  <a:srgbClr val="0000FF"/>
                </a:solidFill>
              </a:rPr>
              <a:t>：</a:t>
            </a:r>
            <a:r>
              <a:rPr kumimoji="1" lang="zh-CN" altLang="en-US" sz="2800" smtClean="0"/>
              <a:t>若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 = </a:t>
            </a:r>
            <a:r>
              <a:rPr lang="en-US" altLang="zh-CN" sz="2800" i="1" smtClean="0">
                <a:latin typeface="Symbol" pitchFamily="18" charset="2"/>
              </a:rPr>
              <a:t>x </a:t>
            </a:r>
            <a:r>
              <a:rPr kumimoji="1" lang="zh-CN" altLang="en-US" sz="2800" smtClean="0"/>
              <a:t>是齐次线性方程组 </a:t>
            </a:r>
            <a:r>
              <a:rPr lang="en-US" altLang="zh-CN" sz="2800" i="1" smtClean="0">
                <a:solidFill>
                  <a:srgbClr val="0000FF"/>
                </a:solidFill>
              </a:rPr>
              <a:t>Ax = </a:t>
            </a:r>
            <a:r>
              <a:rPr lang="en-US" altLang="zh-CN" sz="2800" smtClean="0">
                <a:solidFill>
                  <a:srgbClr val="0000FF"/>
                </a:solidFill>
              </a:rPr>
              <a:t>0</a:t>
            </a:r>
            <a:r>
              <a:rPr lang="zh-CN" altLang="en-US" sz="2800" smtClean="0"/>
              <a:t>的解，</a:t>
            </a:r>
            <a:r>
              <a:rPr lang="en-US" altLang="zh-CN" sz="2800" i="1" smtClean="0"/>
              <a:t>k</a:t>
            </a:r>
            <a:r>
              <a:rPr lang="zh-CN" altLang="en-US" sz="2800" smtClean="0"/>
              <a:t>为实数，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smtClean="0"/>
              <a:t>		  则 </a:t>
            </a:r>
            <a:r>
              <a:rPr lang="en-US" altLang="zh-CN" sz="2800" i="1" smtClean="0">
                <a:solidFill>
                  <a:srgbClr val="FF0000"/>
                </a:solidFill>
              </a:rPr>
              <a:t>x</a:t>
            </a:r>
            <a:r>
              <a:rPr lang="en-US" altLang="zh-CN" sz="2800" smtClean="0">
                <a:solidFill>
                  <a:srgbClr val="FF0000"/>
                </a:solidFill>
              </a:rPr>
              <a:t> = </a:t>
            </a:r>
            <a:r>
              <a:rPr lang="en-US" altLang="zh-CN" sz="2800" i="1" smtClean="0">
                <a:solidFill>
                  <a:srgbClr val="FF0000"/>
                </a:solidFill>
              </a:rPr>
              <a:t>k</a:t>
            </a:r>
            <a:r>
              <a:rPr lang="en-US" altLang="zh-CN" sz="2800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800" baseline="-25000" smtClean="0">
                <a:latin typeface="Symbol" pitchFamily="18" charset="2"/>
              </a:rPr>
              <a:t>  </a:t>
            </a:r>
            <a:r>
              <a:rPr lang="zh-CN" altLang="en-US" sz="2800" smtClean="0">
                <a:latin typeface="Symbol" pitchFamily="18" charset="2"/>
              </a:rPr>
              <a:t>还</a:t>
            </a:r>
            <a:r>
              <a:rPr kumimoji="1" lang="zh-CN" altLang="en-US" sz="2800" smtClean="0"/>
              <a:t>是 </a:t>
            </a:r>
            <a:r>
              <a:rPr lang="en-US" altLang="zh-CN" sz="2800" i="1" smtClean="0">
                <a:solidFill>
                  <a:srgbClr val="0000FF"/>
                </a:solidFill>
              </a:rPr>
              <a:t>Ax = </a:t>
            </a:r>
            <a:r>
              <a:rPr lang="en-US" altLang="zh-CN" sz="2800" smtClean="0">
                <a:solidFill>
                  <a:srgbClr val="0000FF"/>
                </a:solidFill>
              </a:rPr>
              <a:t>0 </a:t>
            </a:r>
            <a:r>
              <a:rPr lang="zh-CN" altLang="en-US" sz="2800" smtClean="0">
                <a:latin typeface="Symbol" pitchFamily="18" charset="2"/>
              </a:rPr>
              <a:t>的解</a:t>
            </a:r>
            <a:r>
              <a:rPr kumimoji="1" lang="zh-CN" altLang="en-US" sz="2800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FF"/>
                </a:solidFill>
              </a:rPr>
              <a:t>证明：</a:t>
            </a:r>
            <a:r>
              <a:rPr lang="zh-CN" altLang="en-US" sz="2800" smtClean="0"/>
              <a:t> 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( </a:t>
            </a:r>
            <a:r>
              <a:rPr lang="en-US" altLang="zh-CN" sz="2800" i="1" smtClean="0"/>
              <a:t>k</a:t>
            </a:r>
            <a:r>
              <a:rPr lang="en-US" altLang="zh-CN" sz="2800" i="1" smtClean="0">
                <a:latin typeface="Symbol" pitchFamily="18" charset="2"/>
              </a:rPr>
              <a:t>x </a:t>
            </a:r>
            <a:r>
              <a:rPr lang="en-US" altLang="zh-CN" sz="2800" smtClean="0">
                <a:latin typeface="Symbol" pitchFamily="18" charset="2"/>
              </a:rPr>
              <a:t>) </a:t>
            </a:r>
            <a:r>
              <a:rPr lang="en-US" altLang="zh-CN" sz="2800" smtClean="0"/>
              <a:t>=</a:t>
            </a:r>
            <a:r>
              <a:rPr lang="en-US" altLang="zh-CN" sz="2800" smtClean="0">
                <a:latin typeface="Symbol" pitchFamily="18" charset="2"/>
              </a:rPr>
              <a:t> </a:t>
            </a:r>
            <a:r>
              <a:rPr lang="en-US" altLang="zh-CN" sz="2800" i="1" smtClean="0"/>
              <a:t>k </a:t>
            </a:r>
            <a:r>
              <a:rPr lang="en-US" altLang="zh-CN" sz="2800" smtClean="0"/>
              <a:t>( </a:t>
            </a:r>
            <a:r>
              <a:rPr lang="en-US" altLang="zh-CN" sz="2800" i="1" smtClean="0"/>
              <a:t>A</a:t>
            </a:r>
            <a:r>
              <a:rPr lang="en-US" altLang="zh-CN" sz="2800" i="1" smtClean="0">
                <a:latin typeface="Symbol" pitchFamily="18" charset="2"/>
              </a:rPr>
              <a:t>x </a:t>
            </a:r>
            <a:r>
              <a:rPr lang="en-US" altLang="zh-CN" sz="2800" smtClean="0"/>
              <a:t>)</a:t>
            </a:r>
            <a:r>
              <a:rPr lang="en-US" altLang="zh-CN" sz="2800" baseline="-25000" smtClean="0">
                <a:latin typeface="Symbol" pitchFamily="18" charset="2"/>
              </a:rPr>
              <a:t> </a:t>
            </a:r>
            <a:r>
              <a:rPr lang="en-US" altLang="zh-CN" sz="2800" smtClean="0"/>
              <a:t>= </a:t>
            </a:r>
            <a:r>
              <a:rPr lang="en-US" altLang="zh-CN" sz="2800" i="1" smtClean="0"/>
              <a:t>k</a:t>
            </a:r>
            <a:r>
              <a:rPr lang="en-US" altLang="zh-CN" sz="2800" smtClean="0"/>
              <a:t> 0 = 0 </a:t>
            </a:r>
            <a:r>
              <a:rPr kumimoji="1" lang="zh-CN" altLang="en-US" sz="2800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smtClean="0">
                <a:solidFill>
                  <a:srgbClr val="0000FF"/>
                </a:solidFill>
              </a:rPr>
              <a:t>性质</a:t>
            </a:r>
            <a:r>
              <a:rPr kumimoji="1" lang="en-US" altLang="zh-CN" sz="2800" smtClean="0">
                <a:solidFill>
                  <a:srgbClr val="0000FF"/>
                </a:solidFill>
              </a:rPr>
              <a:t>3</a:t>
            </a:r>
            <a:r>
              <a:rPr kumimoji="1" lang="zh-CN" altLang="en-US" sz="2800" smtClean="0">
                <a:solidFill>
                  <a:srgbClr val="0000FF"/>
                </a:solidFill>
              </a:rPr>
              <a:t>：</a:t>
            </a:r>
            <a:r>
              <a:rPr lang="zh-CN" altLang="en-US" sz="2800" smtClean="0"/>
              <a:t>若 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 =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1</a:t>
            </a:r>
            <a:r>
              <a:rPr lang="en-US" altLang="zh-CN" sz="2800" smtClean="0">
                <a:latin typeface="Symbol" pitchFamily="18" charset="2"/>
              </a:rPr>
              <a:t>, </a:t>
            </a:r>
            <a:r>
              <a:rPr lang="en-US" altLang="zh-CN" sz="2800" baseline="-25000" smtClean="0">
                <a:latin typeface="Symbol" pitchFamily="18" charset="2"/>
              </a:rPr>
              <a:t> 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 =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, ...,</a:t>
            </a:r>
            <a:r>
              <a:rPr lang="en-US" altLang="zh-CN" sz="2800" smtClean="0">
                <a:latin typeface="Symbol" pitchFamily="18" charset="2"/>
              </a:rPr>
              <a:t>, </a:t>
            </a:r>
            <a:r>
              <a:rPr lang="en-US" altLang="zh-CN" sz="2800" baseline="-25000" smtClean="0">
                <a:latin typeface="Symbol" pitchFamily="18" charset="2"/>
              </a:rPr>
              <a:t> 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 =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i="1" baseline="-25000" smtClean="0"/>
              <a:t>t</a:t>
            </a:r>
            <a:r>
              <a:rPr lang="en-US" altLang="zh-CN" sz="2800" baseline="-25000" smtClean="0">
                <a:latin typeface="Symbol" pitchFamily="18" charset="2"/>
              </a:rPr>
              <a:t> </a:t>
            </a:r>
            <a:r>
              <a:rPr lang="zh-CN" altLang="en-US" sz="2800" smtClean="0"/>
              <a:t>是齐次线性方程组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smtClean="0"/>
              <a:t>              </a:t>
            </a:r>
            <a:r>
              <a:rPr lang="en-US" altLang="zh-CN" sz="2800" i="1" smtClean="0">
                <a:solidFill>
                  <a:srgbClr val="0000FF"/>
                </a:solidFill>
              </a:rPr>
              <a:t>Ax = </a:t>
            </a:r>
            <a:r>
              <a:rPr lang="en-US" altLang="zh-CN" sz="2800" smtClean="0">
                <a:solidFill>
                  <a:srgbClr val="0000FF"/>
                </a:solidFill>
              </a:rPr>
              <a:t>0</a:t>
            </a:r>
            <a:r>
              <a:rPr lang="en-US" altLang="zh-CN" sz="2800" smtClean="0"/>
              <a:t> </a:t>
            </a:r>
            <a:r>
              <a:rPr lang="zh-CN" altLang="en-US" sz="2800" smtClean="0"/>
              <a:t>的解，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smtClean="0"/>
              <a:t>              则 </a:t>
            </a:r>
            <a:r>
              <a:rPr lang="en-US" altLang="zh-CN" sz="2800" i="1" smtClean="0">
                <a:solidFill>
                  <a:srgbClr val="FF0000"/>
                </a:solidFill>
              </a:rPr>
              <a:t>x</a:t>
            </a:r>
            <a:r>
              <a:rPr lang="en-US" altLang="zh-CN" sz="2800" smtClean="0">
                <a:solidFill>
                  <a:srgbClr val="FF0000"/>
                </a:solidFill>
              </a:rPr>
              <a:t> = 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800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800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800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800" smtClean="0">
                <a:solidFill>
                  <a:srgbClr val="FF0000"/>
                </a:solidFill>
              </a:rPr>
              <a:t>+ 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800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800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800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800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800" i="1" baseline="-25000" smtClean="0">
                <a:solidFill>
                  <a:srgbClr val="FF0000"/>
                </a:solidFill>
              </a:rPr>
              <a:t>t</a:t>
            </a:r>
            <a:r>
              <a:rPr lang="en-US" altLang="zh-CN" sz="2800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800" i="1" baseline="-25000" smtClean="0">
                <a:solidFill>
                  <a:srgbClr val="FF0000"/>
                </a:solidFill>
              </a:rPr>
              <a:t>t</a:t>
            </a:r>
            <a:r>
              <a:rPr kumimoji="1" lang="en-US" altLang="zh-CN" sz="2800" i="1" baseline="-25000" smtClean="0"/>
              <a:t> </a:t>
            </a:r>
            <a:r>
              <a:rPr lang="zh-CN" altLang="en-US" sz="2800" smtClean="0">
                <a:latin typeface="Symbol" pitchFamily="18" charset="2"/>
              </a:rPr>
              <a:t>还</a:t>
            </a:r>
            <a:r>
              <a:rPr lang="zh-CN" altLang="en-US" sz="2800" smtClean="0"/>
              <a:t>是 </a:t>
            </a:r>
            <a:r>
              <a:rPr lang="en-US" altLang="zh-CN" sz="2800" i="1" smtClean="0">
                <a:solidFill>
                  <a:srgbClr val="0000FF"/>
                </a:solidFill>
              </a:rPr>
              <a:t>Ax = </a:t>
            </a:r>
            <a:r>
              <a:rPr lang="en-US" altLang="zh-CN" sz="2800" smtClean="0">
                <a:solidFill>
                  <a:srgbClr val="0000FF"/>
                </a:solidFill>
              </a:rPr>
              <a:t>0</a:t>
            </a:r>
            <a:r>
              <a:rPr lang="en-US" altLang="zh-CN" sz="2800" smtClean="0"/>
              <a:t> </a:t>
            </a:r>
            <a:r>
              <a:rPr lang="zh-CN" altLang="en-US" sz="2800" smtClean="0"/>
              <a:t>的解</a:t>
            </a:r>
            <a:r>
              <a:rPr lang="en-US" altLang="zh-CN" sz="2800" smtClean="0">
                <a:latin typeface="楷体_GB2312" pitchFamily="49" charset="-122"/>
              </a:rPr>
              <a:t>.</a:t>
            </a:r>
            <a:endParaRPr kumimoji="1"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可以看出：若已知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齐次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方程组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的几个解向量，可以通过这些解向量的线性组合给出该方程组的更多的解．或者齐次方程组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Ax =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的几个解的线性组合仍然是该方程组的解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能否通过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有限个解向量的线性组合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把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的无限多个解全部表示出来？</a:t>
            </a: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把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的全体解组成的集合记作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，若能求得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的一个最大无关组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800" b="1" i="1" dirty="0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800" b="1" baseline="-25000" dirty="0"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800" b="1" i="1" dirty="0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sz="2800" b="1" dirty="0"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800" b="1" baseline="-25000" dirty="0"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800" b="1" i="1" dirty="0" err="1"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baseline="-25000" dirty="0"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的通解可表示为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i="1" dirty="0" err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712" cy="936625"/>
          </a:xfrm>
        </p:spPr>
        <p:txBody>
          <a:bodyPr/>
          <a:lstStyle/>
          <a:p>
            <a:pPr eaLnBrk="1" hangingPunct="1"/>
            <a:r>
              <a:rPr lang="zh-CN" altLang="en-US" smtClean="0"/>
              <a:t>回顾：向量组的秩的概念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540375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设有向量组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，如果在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中能选出 </a:t>
            </a:r>
            <a:r>
              <a:rPr kumimoji="1" lang="en-US" altLang="zh-CN" i="1" smtClean="0"/>
              <a:t>r </a:t>
            </a:r>
            <a:r>
              <a:rPr kumimoji="1" lang="zh-CN" altLang="en-US" smtClean="0"/>
              <a:t>个向量</a:t>
            </a:r>
            <a:r>
              <a:rPr kumimoji="1" lang="zh-CN" altLang="en-US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i="1" baseline="-25000" smtClean="0">
                <a:ea typeface="黑体" pitchFamily="49" charset="-122"/>
                <a:sym typeface="Symbol" pitchFamily="18" charset="2"/>
              </a:rPr>
              <a:t>r </a:t>
            </a:r>
            <a:r>
              <a:rPr kumimoji="1" lang="zh-CN" altLang="en-US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  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：</a:t>
            </a:r>
            <a:r>
              <a:rPr kumimoji="1" lang="zh-CN" altLang="en-US" i="1" smtClean="0">
                <a:ea typeface="黑体" pitchFamily="49" charset="-122"/>
                <a:sym typeface="Symbol" pitchFamily="18" charset="2"/>
              </a:rPr>
              <a:t> 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i="1" baseline="-25000" smtClean="0">
                <a:ea typeface="黑体" pitchFamily="49" charset="-122"/>
                <a:sym typeface="Symbol" pitchFamily="18" charset="2"/>
              </a:rPr>
              <a:t>r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en-US" altLang="zh-CN" smtClean="0">
                <a:cs typeface="Times New Roman" pitchFamily="18" charset="0"/>
              </a:rPr>
              <a:t> 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中任意一个向量都能由向量组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最大无关组</a:t>
            </a:r>
            <a:r>
              <a:rPr kumimoji="1" lang="zh-CN" altLang="en-US" smtClean="0"/>
              <a:t>．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(</a:t>
            </a:r>
            <a:r>
              <a:rPr lang="zh-CN" altLang="en-US" smtClean="0"/>
              <a:t>向量组的最大无关组一般是不唯一的</a:t>
            </a:r>
            <a:r>
              <a:rPr lang="en-US" altLang="zh-CN" smtClean="0"/>
              <a:t>)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/>
              <a:t>          </a:t>
            </a:r>
            <a:endParaRPr lang="en-US" altLang="zh-CN" smtClean="0"/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以下应用最大线性无关组的概念给出齐次线性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方程组</a:t>
            </a:r>
            <a:r>
              <a:rPr lang="en-US" altLang="zh-CN" sz="2800" i="1" smtClean="0">
                <a:solidFill>
                  <a:srgbClr val="006600"/>
                </a:solidFill>
                <a:ea typeface="黑体" pitchFamily="49" charset="-122"/>
              </a:rPr>
              <a:t>Ax=</a:t>
            </a:r>
            <a:r>
              <a:rPr lang="en-US" altLang="zh-CN" sz="2800" smtClean="0">
                <a:solidFill>
                  <a:srgbClr val="006600"/>
                </a:solidFill>
                <a:ea typeface="黑体" pitchFamily="49" charset="-122"/>
              </a:rPr>
              <a:t>0</a:t>
            </a:r>
            <a:r>
              <a:rPr lang="zh-CN" altLang="en-US" sz="280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基础解系</a:t>
            </a:r>
            <a:r>
              <a:rPr lang="zh-CN" altLang="en-US" sz="280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的概念</a:t>
            </a:r>
            <a:r>
              <a:rPr lang="en-US" altLang="zh-CN" sz="280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endParaRPr kumimoji="1" lang="zh-CN" altLang="en-US" sz="280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5832475" cy="863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基础解系的概念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569325" cy="3511550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z="2800" smtClean="0">
                <a:solidFill>
                  <a:srgbClr val="FF0000"/>
                </a:solidFill>
              </a:rPr>
              <a:t>齐次</a:t>
            </a:r>
            <a:r>
              <a:rPr kumimoji="1" lang="zh-CN" altLang="en-US" sz="2800" smtClean="0"/>
              <a:t>线性方程组 </a:t>
            </a:r>
            <a:r>
              <a:rPr lang="en-US" altLang="zh-CN" sz="2800" i="1" smtClean="0">
                <a:solidFill>
                  <a:srgbClr val="0000FF"/>
                </a:solidFill>
              </a:rPr>
              <a:t>Ax = </a:t>
            </a:r>
            <a:r>
              <a:rPr lang="en-US" altLang="zh-CN" sz="2800" smtClean="0">
                <a:solidFill>
                  <a:srgbClr val="0000FF"/>
                </a:solidFill>
              </a:rPr>
              <a:t>0 </a:t>
            </a:r>
            <a:r>
              <a:rPr kumimoji="1" lang="zh-CN" altLang="en-US" sz="2800" smtClean="0"/>
              <a:t>的一组解向量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smtClean="0"/>
              <a:t>            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>
                <a:latin typeface="Symbol" pitchFamily="18" charset="2"/>
              </a:rPr>
              <a:t>1</a:t>
            </a:r>
            <a:r>
              <a:rPr lang="en-US" altLang="zh-CN" sz="2800" smtClean="0">
                <a:latin typeface="Symbol" pitchFamily="18" charset="2"/>
              </a:rPr>
              <a:t>,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>
                <a:latin typeface="Symbol" pitchFamily="18" charset="2"/>
              </a:rPr>
              <a:t>2</a:t>
            </a:r>
            <a:r>
              <a:rPr lang="en-US" altLang="zh-CN" sz="2800" smtClean="0">
                <a:latin typeface="Symbol" pitchFamily="18" charset="2"/>
              </a:rPr>
              <a:t>, </a:t>
            </a:r>
            <a:r>
              <a:rPr lang="en-US" altLang="zh-CN" sz="2800" smtClean="0"/>
              <a:t>...,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i="1" baseline="-25000" smtClean="0"/>
              <a:t>r</a:t>
            </a:r>
            <a:r>
              <a:rPr lang="en-US" altLang="zh-CN" sz="2800" i="1" smtClean="0"/>
              <a:t> ,  </a:t>
            </a:r>
            <a:r>
              <a:rPr kumimoji="1" lang="zh-CN" altLang="en-US" sz="2800" smtClean="0"/>
              <a:t>如果满足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z="2800" smtClean="0">
                <a:solidFill>
                  <a:srgbClr val="0000FF"/>
                </a:solidFill>
              </a:rPr>
              <a:t>①</a:t>
            </a:r>
            <a:r>
              <a:rPr kumimoji="1" lang="zh-CN" altLang="en-US" sz="2800" smtClean="0"/>
              <a:t>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>
                <a:latin typeface="Symbol" pitchFamily="18" charset="2"/>
              </a:rPr>
              <a:t>1</a:t>
            </a:r>
            <a:r>
              <a:rPr lang="zh-CN" altLang="en-US" sz="2800" smtClean="0">
                <a:latin typeface="Symbol" pitchFamily="18" charset="2"/>
              </a:rPr>
              <a:t>，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>
                <a:latin typeface="Symbol" pitchFamily="18" charset="2"/>
              </a:rPr>
              <a:t>2</a:t>
            </a:r>
            <a:r>
              <a:rPr lang="zh-CN" altLang="en-US" sz="2800" smtClean="0">
                <a:latin typeface="Symbol" pitchFamily="18" charset="2"/>
              </a:rPr>
              <a:t>，</a:t>
            </a:r>
            <a:r>
              <a:rPr lang="en-US" altLang="zh-CN" sz="2800" smtClean="0"/>
              <a:t>...</a:t>
            </a:r>
            <a:r>
              <a:rPr lang="zh-CN" altLang="en-US" sz="2800" smtClean="0"/>
              <a:t>，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i="1" baseline="-25000" smtClean="0"/>
              <a:t>r </a:t>
            </a:r>
            <a:r>
              <a:rPr kumimoji="1" lang="zh-CN" altLang="en-US" sz="2800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z="2800" smtClean="0">
                <a:solidFill>
                  <a:srgbClr val="0000FF"/>
                </a:solidFill>
              </a:rPr>
              <a:t>②</a:t>
            </a:r>
            <a:r>
              <a:rPr kumimoji="1" lang="zh-CN" altLang="en-US" sz="2800" smtClean="0"/>
              <a:t>方程组中任意一个解都可以表示成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>
                <a:latin typeface="Symbol" pitchFamily="18" charset="2"/>
              </a:rPr>
              <a:t>1</a:t>
            </a:r>
            <a:r>
              <a:rPr lang="en-US" altLang="zh-CN" sz="2800" smtClean="0">
                <a:latin typeface="Symbol" pitchFamily="18" charset="2"/>
              </a:rPr>
              <a:t>,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baseline="-25000" smtClean="0">
                <a:latin typeface="Symbol" pitchFamily="18" charset="2"/>
              </a:rPr>
              <a:t>2</a:t>
            </a:r>
            <a:r>
              <a:rPr lang="en-US" altLang="zh-CN" sz="2800" smtClean="0">
                <a:latin typeface="Symbol" pitchFamily="18" charset="2"/>
              </a:rPr>
              <a:t>, </a:t>
            </a:r>
            <a:r>
              <a:rPr lang="en-US" altLang="zh-CN" sz="2800" smtClean="0"/>
              <a:t>..., </a:t>
            </a:r>
            <a:r>
              <a:rPr lang="en-US" altLang="zh-CN" sz="2800" i="1" smtClean="0">
                <a:latin typeface="Symbol" pitchFamily="18" charset="2"/>
              </a:rPr>
              <a:t>x</a:t>
            </a:r>
            <a:r>
              <a:rPr lang="en-US" altLang="zh-CN" sz="2800" i="1" baseline="-25000" smtClean="0"/>
              <a:t>r </a:t>
            </a:r>
            <a:r>
              <a:rPr kumimoji="1" lang="zh-CN" altLang="en-US" sz="2800" smtClean="0"/>
              <a:t>的线性组合，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z="2800" smtClean="0"/>
              <a:t>那么称这组解是</a:t>
            </a:r>
            <a:r>
              <a:rPr kumimoji="1" lang="zh-CN" altLang="en-US" sz="2800" smtClean="0">
                <a:solidFill>
                  <a:srgbClr val="FF0000"/>
                </a:solidFill>
              </a:rPr>
              <a:t>齐次</a:t>
            </a:r>
            <a:r>
              <a:rPr kumimoji="1" lang="zh-CN" altLang="en-US" sz="2800" smtClean="0"/>
              <a:t>线性方程组的一个</a:t>
            </a:r>
            <a:r>
              <a:rPr kumimoji="1" lang="zh-CN" altLang="en-US" sz="2800" smtClean="0">
                <a:solidFill>
                  <a:srgbClr val="FF0000"/>
                </a:solidFill>
              </a:rPr>
              <a:t>基础解系</a:t>
            </a:r>
            <a:r>
              <a:rPr kumimoji="1" lang="zh-CN" altLang="en-US" sz="2800" smtClean="0"/>
              <a:t>．</a:t>
            </a:r>
            <a:endParaRPr lang="zh-CN" altLang="en-US" sz="2800" smtClean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68313" y="4868863"/>
            <a:ext cx="813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</a:rPr>
              <a:t>       显然一个齐次线性方程组的基础解系不唯一，以下介绍怎样找出方程组</a:t>
            </a:r>
            <a:r>
              <a:rPr lang="en-US" altLang="zh-CN" sz="2800" b="1" i="1">
                <a:solidFill>
                  <a:srgbClr val="006600"/>
                </a:solidFill>
                <a:latin typeface="Times New Roman" pitchFamily="18" charset="0"/>
              </a:rPr>
              <a:t>Ax = 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</a:rPr>
              <a:t>的一个基础解系</a:t>
            </a:r>
            <a:r>
              <a:rPr lang="zh-CN" altLang="en-US" sz="1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245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908050"/>
            <a:ext cx="8566150" cy="1333500"/>
          </a:xfrm>
          <a:noFill/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求齐次线性方程组                                              的基础解系</a:t>
            </a:r>
            <a:r>
              <a:rPr kumimoji="1" lang="zh-CN" altLang="en-US" smtClean="0"/>
              <a:t>．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mtClean="0">
                <a:solidFill>
                  <a:srgbClr val="FF0000"/>
                </a:solidFill>
              </a:rPr>
              <a:t>．</a:t>
            </a: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3733800" y="404813"/>
          <a:ext cx="338931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4813"/>
                        <a:ext cx="338931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1717675" y="2347913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2641320" imgH="698400" progId="Equation.DSMT4">
                  <p:embed/>
                </p:oleObj>
              </mc:Choice>
              <mc:Fallback>
                <p:oleObj name="Equation" r:id="rId5" imgW="264132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2347913"/>
                        <a:ext cx="5286375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1547813" y="4221163"/>
          <a:ext cx="28717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287178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5076825" y="3789363"/>
          <a:ext cx="22383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1117440" imgH="965160" progId="Equation.DSMT4">
                  <p:embed/>
                </p:oleObj>
              </mc:Choice>
              <mc:Fallback>
                <p:oleObj name="Equation" r:id="rId9" imgW="1117440" imgH="965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89363"/>
                        <a:ext cx="2238375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500563" y="4508500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1487</Words>
  <Application>Microsoft Office PowerPoint</Application>
  <PresentationFormat>全屏显示(4:3)</PresentationFormat>
  <Paragraphs>136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Wingdings</vt:lpstr>
      <vt:lpstr>仿宋_GB2312</vt:lpstr>
      <vt:lpstr>黑体</vt:lpstr>
      <vt:lpstr>楷体_GB2312</vt:lpstr>
      <vt:lpstr>宋体</vt:lpstr>
      <vt:lpstr>Arial</vt:lpstr>
      <vt:lpstr>MT Extra</vt:lpstr>
      <vt:lpstr>Symbol</vt:lpstr>
      <vt:lpstr>Times New Roman</vt:lpstr>
      <vt:lpstr>1_Pixel</vt:lpstr>
      <vt:lpstr>2_Blends</vt:lpstr>
      <vt:lpstr>Equation</vt:lpstr>
      <vt:lpstr>公式</vt:lpstr>
      <vt:lpstr>§4  线性方程组的解的结构</vt:lpstr>
      <vt:lpstr>复习：线性方程组的解的判定</vt:lpstr>
      <vt:lpstr>引言</vt:lpstr>
      <vt:lpstr>解向量的定义</vt:lpstr>
      <vt:lpstr>齐次线性方程组的解的性质</vt:lpstr>
      <vt:lpstr>PowerPoint 演示文稿</vt:lpstr>
      <vt:lpstr>回顾：向量组的秩的概念</vt:lpstr>
      <vt:lpstr>基础解系的概念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非齐次线性方程组的解的性质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§4  线性方程组的解的结构</dc:title>
  <dc:creator>lenovo</dc:creator>
  <cp:lastModifiedBy>Sky123.Org</cp:lastModifiedBy>
  <cp:revision>138</cp:revision>
  <dcterms:created xsi:type="dcterms:W3CDTF">2007-11-08T03:25:53Z</dcterms:created>
  <dcterms:modified xsi:type="dcterms:W3CDTF">2016-11-23T12:36:16Z</dcterms:modified>
</cp:coreProperties>
</file>